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0" r:id="rId6"/>
    <p:sldId id="261" r:id="rId7"/>
    <p:sldId id="263" r:id="rId8"/>
    <p:sldId id="262" r:id="rId9"/>
    <p:sldId id="265" r:id="rId10"/>
    <p:sldId id="266" r:id="rId11"/>
    <p:sldId id="267" r:id="rId12"/>
    <p:sldId id="268" r:id="rId13"/>
    <p:sldId id="270" r:id="rId14"/>
    <p:sldId id="26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2"/>
    <p:restoredTop sz="94720"/>
  </p:normalViewPr>
  <p:slideViewPr>
    <p:cSldViewPr snapToGrid="0">
      <p:cViewPr varScale="1">
        <p:scale>
          <a:sx n="129" d="100"/>
          <a:sy n="129" d="100"/>
        </p:scale>
        <p:origin x="24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22EBA-56C7-3942-8BE3-16504F6E324F}"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FC851-C3ED-8940-8E5C-39CDBAAB9ADA}" type="slidenum">
              <a:rPr lang="en-US" smtClean="0"/>
              <a:t>‹#›</a:t>
            </a:fld>
            <a:endParaRPr lang="en-US"/>
          </a:p>
        </p:txBody>
      </p:sp>
    </p:spTree>
    <p:extLst>
      <p:ext uri="{BB962C8B-B14F-4D97-AF65-F5344CB8AC3E}">
        <p14:creationId xmlns:p14="http://schemas.microsoft.com/office/powerpoint/2010/main" val="2955142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FC851-C3ED-8940-8E5C-39CDBAAB9ADA}" type="slidenum">
              <a:rPr lang="en-US" smtClean="0"/>
              <a:t>2</a:t>
            </a:fld>
            <a:endParaRPr lang="en-US"/>
          </a:p>
        </p:txBody>
      </p:sp>
    </p:spTree>
    <p:extLst>
      <p:ext uri="{BB962C8B-B14F-4D97-AF65-F5344CB8AC3E}">
        <p14:creationId xmlns:p14="http://schemas.microsoft.com/office/powerpoint/2010/main" val="151719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5930-6853-8D0B-C345-255BA8343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67AEA-1807-DF8F-6F27-25D1652B5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61170-1B1A-D1CB-ED24-D60013E63C0E}"/>
              </a:ext>
            </a:extLst>
          </p:cNvPr>
          <p:cNvSpPr>
            <a:spLocks noGrp="1"/>
          </p:cNvSpPr>
          <p:nvPr>
            <p:ph type="dt" sz="half" idx="10"/>
          </p:nvPr>
        </p:nvSpPr>
        <p:spPr/>
        <p:txBody>
          <a:bodyPr/>
          <a:lstStyle/>
          <a:p>
            <a:fld id="{BEE0EBC0-20FD-954E-AE96-E86A6B0D9154}" type="datetime1">
              <a:rPr lang="en-US" smtClean="0"/>
              <a:t>4/21/24</a:t>
            </a:fld>
            <a:endParaRPr lang="en-US"/>
          </a:p>
        </p:txBody>
      </p:sp>
      <p:sp>
        <p:nvSpPr>
          <p:cNvPr id="5" name="Footer Placeholder 4">
            <a:extLst>
              <a:ext uri="{FF2B5EF4-FFF2-40B4-BE49-F238E27FC236}">
                <a16:creationId xmlns:a16="http://schemas.microsoft.com/office/drawing/2014/main" id="{690E1B23-6AFF-E081-1594-627E03330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53C61-24B9-7C2A-2BDF-274C8F29F7DD}"/>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146004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5AE3-FBD3-8515-635A-8413153725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18277-12CE-5037-C48A-076D72EB1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F4480-8E68-35DC-EB5D-C448BD260B99}"/>
              </a:ext>
            </a:extLst>
          </p:cNvPr>
          <p:cNvSpPr>
            <a:spLocks noGrp="1"/>
          </p:cNvSpPr>
          <p:nvPr>
            <p:ph type="dt" sz="half" idx="10"/>
          </p:nvPr>
        </p:nvSpPr>
        <p:spPr/>
        <p:txBody>
          <a:bodyPr/>
          <a:lstStyle/>
          <a:p>
            <a:fld id="{971B3FFC-4D86-604C-B9A7-833AEF681E4A}" type="datetime1">
              <a:rPr lang="en-US" smtClean="0"/>
              <a:t>4/21/24</a:t>
            </a:fld>
            <a:endParaRPr lang="en-US"/>
          </a:p>
        </p:txBody>
      </p:sp>
      <p:sp>
        <p:nvSpPr>
          <p:cNvPr id="5" name="Footer Placeholder 4">
            <a:extLst>
              <a:ext uri="{FF2B5EF4-FFF2-40B4-BE49-F238E27FC236}">
                <a16:creationId xmlns:a16="http://schemas.microsoft.com/office/drawing/2014/main" id="{69C6AD13-0EF6-09AF-11F0-6627BC6B8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426AC-B4B2-25AD-BDA8-0D806BC8E27B}"/>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14649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414A43-E045-F3C9-BB69-77E8C7D1E1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76ACE1-A016-76C5-930D-7395C51ED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763E4-7AD7-BF51-4DCC-BC7E0101230F}"/>
              </a:ext>
            </a:extLst>
          </p:cNvPr>
          <p:cNvSpPr>
            <a:spLocks noGrp="1"/>
          </p:cNvSpPr>
          <p:nvPr>
            <p:ph type="dt" sz="half" idx="10"/>
          </p:nvPr>
        </p:nvSpPr>
        <p:spPr/>
        <p:txBody>
          <a:bodyPr/>
          <a:lstStyle/>
          <a:p>
            <a:fld id="{6862E9C1-1D4E-5B48-85E9-C14ECBB8A467}" type="datetime1">
              <a:rPr lang="en-US" smtClean="0"/>
              <a:t>4/21/24</a:t>
            </a:fld>
            <a:endParaRPr lang="en-US"/>
          </a:p>
        </p:txBody>
      </p:sp>
      <p:sp>
        <p:nvSpPr>
          <p:cNvPr id="5" name="Footer Placeholder 4">
            <a:extLst>
              <a:ext uri="{FF2B5EF4-FFF2-40B4-BE49-F238E27FC236}">
                <a16:creationId xmlns:a16="http://schemas.microsoft.com/office/drawing/2014/main" id="{4FA397DB-A8DF-1766-9496-B76143D9F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082C5-C043-2783-9AD5-7260C483E945}"/>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257287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B306-44EA-2523-F9C6-472A30532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28092-7DA4-7F71-7E6B-D5024A836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4176C-9169-731D-1414-F7B8A76CE3E9}"/>
              </a:ext>
            </a:extLst>
          </p:cNvPr>
          <p:cNvSpPr>
            <a:spLocks noGrp="1"/>
          </p:cNvSpPr>
          <p:nvPr>
            <p:ph type="dt" sz="half" idx="10"/>
          </p:nvPr>
        </p:nvSpPr>
        <p:spPr/>
        <p:txBody>
          <a:bodyPr/>
          <a:lstStyle/>
          <a:p>
            <a:fld id="{F76C547C-5D6E-1C4D-B938-D605D212A18A}" type="datetime1">
              <a:rPr lang="en-US" smtClean="0"/>
              <a:t>4/21/24</a:t>
            </a:fld>
            <a:endParaRPr lang="en-US"/>
          </a:p>
        </p:txBody>
      </p:sp>
      <p:sp>
        <p:nvSpPr>
          <p:cNvPr id="5" name="Footer Placeholder 4">
            <a:extLst>
              <a:ext uri="{FF2B5EF4-FFF2-40B4-BE49-F238E27FC236}">
                <a16:creationId xmlns:a16="http://schemas.microsoft.com/office/drawing/2014/main" id="{9C55D086-571B-C07E-4C62-068F63C06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7B6B2-EB6B-5DBC-7DFC-5E1B1E30AE26}"/>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279567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0579-2B92-EE66-246F-13330DD03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85EFC-1280-2F16-ADF4-4C39BE1349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82AD3-D07B-EE33-5024-3D7F24F0145C}"/>
              </a:ext>
            </a:extLst>
          </p:cNvPr>
          <p:cNvSpPr>
            <a:spLocks noGrp="1"/>
          </p:cNvSpPr>
          <p:nvPr>
            <p:ph type="dt" sz="half" idx="10"/>
          </p:nvPr>
        </p:nvSpPr>
        <p:spPr/>
        <p:txBody>
          <a:bodyPr/>
          <a:lstStyle/>
          <a:p>
            <a:fld id="{6FF8B2CE-C24E-B846-AB34-65897778A0CB}" type="datetime1">
              <a:rPr lang="en-US" smtClean="0"/>
              <a:t>4/21/24</a:t>
            </a:fld>
            <a:endParaRPr lang="en-US"/>
          </a:p>
        </p:txBody>
      </p:sp>
      <p:sp>
        <p:nvSpPr>
          <p:cNvPr id="5" name="Footer Placeholder 4">
            <a:extLst>
              <a:ext uri="{FF2B5EF4-FFF2-40B4-BE49-F238E27FC236}">
                <a16:creationId xmlns:a16="http://schemas.microsoft.com/office/drawing/2014/main" id="{1192F7DC-357F-EDE9-E53C-CEA522EE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0BBE3-1621-2904-7182-D84E3BE91B3B}"/>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139362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4625-F6AA-2BE5-56E5-B59875CAB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0D551-7ED2-2CAE-0403-44FED64B8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F03CE7-EF87-B1C0-DB38-7D9007D2C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A4FFA-8E23-6CD4-E11D-8A1DD5291419}"/>
              </a:ext>
            </a:extLst>
          </p:cNvPr>
          <p:cNvSpPr>
            <a:spLocks noGrp="1"/>
          </p:cNvSpPr>
          <p:nvPr>
            <p:ph type="dt" sz="half" idx="10"/>
          </p:nvPr>
        </p:nvSpPr>
        <p:spPr/>
        <p:txBody>
          <a:bodyPr/>
          <a:lstStyle/>
          <a:p>
            <a:fld id="{4A4A9718-558E-5C4F-8255-251ACB9D6998}" type="datetime1">
              <a:rPr lang="en-US" smtClean="0"/>
              <a:t>4/21/24</a:t>
            </a:fld>
            <a:endParaRPr lang="en-US"/>
          </a:p>
        </p:txBody>
      </p:sp>
      <p:sp>
        <p:nvSpPr>
          <p:cNvPr id="6" name="Footer Placeholder 5">
            <a:extLst>
              <a:ext uri="{FF2B5EF4-FFF2-40B4-BE49-F238E27FC236}">
                <a16:creationId xmlns:a16="http://schemas.microsoft.com/office/drawing/2014/main" id="{D59AD5A9-54E7-46A6-51CB-265FCCDEC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C9577-2292-92EB-DF59-E5F48AD24B14}"/>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5906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24-ED0D-0CBC-1CEB-9E1ABC435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63071A-7833-02D6-03DA-4E59A5B71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67ACD3-E328-80BA-60FA-77FB018C40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9DA51A-2613-31ED-81DF-96E9C53C2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5F3CB-E4F8-0C24-9109-7E787764F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FFFEF1-0AD2-DAC9-B354-71921FE9B04B}"/>
              </a:ext>
            </a:extLst>
          </p:cNvPr>
          <p:cNvSpPr>
            <a:spLocks noGrp="1"/>
          </p:cNvSpPr>
          <p:nvPr>
            <p:ph type="dt" sz="half" idx="10"/>
          </p:nvPr>
        </p:nvSpPr>
        <p:spPr/>
        <p:txBody>
          <a:bodyPr/>
          <a:lstStyle/>
          <a:p>
            <a:fld id="{3ED6A929-345F-A245-AAF1-44E3A33C6B7D}" type="datetime1">
              <a:rPr lang="en-US" smtClean="0"/>
              <a:t>4/21/24</a:t>
            </a:fld>
            <a:endParaRPr lang="en-US"/>
          </a:p>
        </p:txBody>
      </p:sp>
      <p:sp>
        <p:nvSpPr>
          <p:cNvPr id="8" name="Footer Placeholder 7">
            <a:extLst>
              <a:ext uri="{FF2B5EF4-FFF2-40B4-BE49-F238E27FC236}">
                <a16:creationId xmlns:a16="http://schemas.microsoft.com/office/drawing/2014/main" id="{5E41BC55-9A67-F0DE-3038-7C4ED55815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F28E05-DD1F-CCF2-8E61-6A7DF2A99448}"/>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287807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ED3F-7E2E-B057-9506-2097BFBCE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9D9DA2-F74B-D160-55FF-4BF9D414BED9}"/>
              </a:ext>
            </a:extLst>
          </p:cNvPr>
          <p:cNvSpPr>
            <a:spLocks noGrp="1"/>
          </p:cNvSpPr>
          <p:nvPr>
            <p:ph type="dt" sz="half" idx="10"/>
          </p:nvPr>
        </p:nvSpPr>
        <p:spPr/>
        <p:txBody>
          <a:bodyPr/>
          <a:lstStyle/>
          <a:p>
            <a:fld id="{C409C4C0-E144-DA41-80B0-E86D6B5ADC3C}" type="datetime1">
              <a:rPr lang="en-US" smtClean="0"/>
              <a:t>4/21/24</a:t>
            </a:fld>
            <a:endParaRPr lang="en-US"/>
          </a:p>
        </p:txBody>
      </p:sp>
      <p:sp>
        <p:nvSpPr>
          <p:cNvPr id="4" name="Footer Placeholder 3">
            <a:extLst>
              <a:ext uri="{FF2B5EF4-FFF2-40B4-BE49-F238E27FC236}">
                <a16:creationId xmlns:a16="http://schemas.microsoft.com/office/drawing/2014/main" id="{E8F66AF0-CE6E-5C92-3EEF-DE76D84793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79FB66-512F-F00C-14CF-9DE6978DA4D5}"/>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177633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E8D9CD-0E07-D59D-45CB-2FE1CC1A324A}"/>
              </a:ext>
            </a:extLst>
          </p:cNvPr>
          <p:cNvSpPr>
            <a:spLocks noGrp="1"/>
          </p:cNvSpPr>
          <p:nvPr>
            <p:ph type="dt" sz="half" idx="10"/>
          </p:nvPr>
        </p:nvSpPr>
        <p:spPr/>
        <p:txBody>
          <a:bodyPr/>
          <a:lstStyle/>
          <a:p>
            <a:fld id="{27CD7FFF-5077-3945-BE40-35D4CF04401F}" type="datetime1">
              <a:rPr lang="en-US" smtClean="0"/>
              <a:t>4/21/24</a:t>
            </a:fld>
            <a:endParaRPr lang="en-US"/>
          </a:p>
        </p:txBody>
      </p:sp>
      <p:sp>
        <p:nvSpPr>
          <p:cNvPr id="3" name="Footer Placeholder 2">
            <a:extLst>
              <a:ext uri="{FF2B5EF4-FFF2-40B4-BE49-F238E27FC236}">
                <a16:creationId xmlns:a16="http://schemas.microsoft.com/office/drawing/2014/main" id="{CD80A390-C377-EA57-7978-2D62F51B8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9068FF-D6CE-E07C-F2C7-D480A141E66F}"/>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189530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3917-3B01-BDAA-0D5A-901317EA4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1145C1-3038-973E-DE85-9C2B13DAA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91AF9-0FB6-E787-C21D-88007E3E8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7B671-3B1B-621D-0C3D-4A570615A49C}"/>
              </a:ext>
            </a:extLst>
          </p:cNvPr>
          <p:cNvSpPr>
            <a:spLocks noGrp="1"/>
          </p:cNvSpPr>
          <p:nvPr>
            <p:ph type="dt" sz="half" idx="10"/>
          </p:nvPr>
        </p:nvSpPr>
        <p:spPr/>
        <p:txBody>
          <a:bodyPr/>
          <a:lstStyle/>
          <a:p>
            <a:fld id="{B84A1D4D-63F4-5F49-B260-FEE3B48CB1A8}" type="datetime1">
              <a:rPr lang="en-US" smtClean="0"/>
              <a:t>4/21/24</a:t>
            </a:fld>
            <a:endParaRPr lang="en-US"/>
          </a:p>
        </p:txBody>
      </p:sp>
      <p:sp>
        <p:nvSpPr>
          <p:cNvPr id="6" name="Footer Placeholder 5">
            <a:extLst>
              <a:ext uri="{FF2B5EF4-FFF2-40B4-BE49-F238E27FC236}">
                <a16:creationId xmlns:a16="http://schemas.microsoft.com/office/drawing/2014/main" id="{E5C96084-661C-2F55-65E4-68ABA96D0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EE1AB-7687-6FEC-3A68-B77C68FB6C42}"/>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287819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C7D4-7647-5287-697C-DA70F2018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74A52-1435-4B4E-069C-C76E687A8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0D6AF0-CAB8-EBF8-3F89-C22EB2402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3FD75-E5D5-B297-6935-E14B10AC455D}"/>
              </a:ext>
            </a:extLst>
          </p:cNvPr>
          <p:cNvSpPr>
            <a:spLocks noGrp="1"/>
          </p:cNvSpPr>
          <p:nvPr>
            <p:ph type="dt" sz="half" idx="10"/>
          </p:nvPr>
        </p:nvSpPr>
        <p:spPr/>
        <p:txBody>
          <a:bodyPr/>
          <a:lstStyle/>
          <a:p>
            <a:fld id="{F97E2479-FCB8-0145-A77F-90CBF612125C}" type="datetime1">
              <a:rPr lang="en-US" smtClean="0"/>
              <a:t>4/21/24</a:t>
            </a:fld>
            <a:endParaRPr lang="en-US"/>
          </a:p>
        </p:txBody>
      </p:sp>
      <p:sp>
        <p:nvSpPr>
          <p:cNvPr id="6" name="Footer Placeholder 5">
            <a:extLst>
              <a:ext uri="{FF2B5EF4-FFF2-40B4-BE49-F238E27FC236}">
                <a16:creationId xmlns:a16="http://schemas.microsoft.com/office/drawing/2014/main" id="{988291F3-5E16-2EB8-5983-BC75A59A2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74C47-1017-58BD-7204-A892F339E03B}"/>
              </a:ext>
            </a:extLst>
          </p:cNvPr>
          <p:cNvSpPr>
            <a:spLocks noGrp="1"/>
          </p:cNvSpPr>
          <p:nvPr>
            <p:ph type="sldNum" sz="quarter" idx="12"/>
          </p:nvPr>
        </p:nvSpPr>
        <p:spPr/>
        <p:txBody>
          <a:bodyPr/>
          <a:lstStyle/>
          <a:p>
            <a:fld id="{CDABE6BC-E8FE-6F4A-BE1E-8F0333325DC8}" type="slidenum">
              <a:rPr lang="en-US" smtClean="0"/>
              <a:t>‹#›</a:t>
            </a:fld>
            <a:endParaRPr lang="en-US"/>
          </a:p>
        </p:txBody>
      </p:sp>
    </p:spTree>
    <p:extLst>
      <p:ext uri="{BB962C8B-B14F-4D97-AF65-F5344CB8AC3E}">
        <p14:creationId xmlns:p14="http://schemas.microsoft.com/office/powerpoint/2010/main" val="27582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9E0B4-8CAC-2805-7FD4-E049CEB95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31BD9-19FE-333E-9886-EF22D011E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6C660-1009-2B36-08D3-A7A78B16F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5E8F76-C7C5-B449-B630-886BFF072961}" type="datetime1">
              <a:rPr lang="en-US" smtClean="0"/>
              <a:t>4/21/24</a:t>
            </a:fld>
            <a:endParaRPr lang="en-US"/>
          </a:p>
        </p:txBody>
      </p:sp>
      <p:sp>
        <p:nvSpPr>
          <p:cNvPr id="5" name="Footer Placeholder 4">
            <a:extLst>
              <a:ext uri="{FF2B5EF4-FFF2-40B4-BE49-F238E27FC236}">
                <a16:creationId xmlns:a16="http://schemas.microsoft.com/office/drawing/2014/main" id="{ED32248F-8BE9-C7D5-B2EE-EE756BC16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EDC136-F1FE-7290-B1AD-528C0AF1D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ABE6BC-E8FE-6F4A-BE1E-8F0333325DC8}" type="slidenum">
              <a:rPr lang="en-US" smtClean="0"/>
              <a:t>‹#›</a:t>
            </a:fld>
            <a:endParaRPr lang="en-US"/>
          </a:p>
        </p:txBody>
      </p:sp>
    </p:spTree>
    <p:extLst>
      <p:ext uri="{BB962C8B-B14F-4D97-AF65-F5344CB8AC3E}">
        <p14:creationId xmlns:p14="http://schemas.microsoft.com/office/powerpoint/2010/main" val="70020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D34A-8CD1-E667-FBF1-CB3EF64B9F96}"/>
              </a:ext>
            </a:extLst>
          </p:cNvPr>
          <p:cNvSpPr>
            <a:spLocks noGrp="1"/>
          </p:cNvSpPr>
          <p:nvPr>
            <p:ph type="ctrTitle"/>
          </p:nvPr>
        </p:nvSpPr>
        <p:spPr/>
        <p:txBody>
          <a:bodyPr/>
          <a:lstStyle/>
          <a:p>
            <a:r>
              <a:rPr lang="en-US" dirty="0"/>
              <a:t>Assets correlation structure and dynamic</a:t>
            </a:r>
          </a:p>
        </p:txBody>
      </p:sp>
      <p:sp>
        <p:nvSpPr>
          <p:cNvPr id="3" name="Subtitle 2">
            <a:extLst>
              <a:ext uri="{FF2B5EF4-FFF2-40B4-BE49-F238E27FC236}">
                <a16:creationId xmlns:a16="http://schemas.microsoft.com/office/drawing/2014/main" id="{A369BC9D-8BEB-B7C0-8A6C-F4E514D7209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BE260B2B-D5AA-F364-774C-9C287DE56C90}"/>
              </a:ext>
            </a:extLst>
          </p:cNvPr>
          <p:cNvSpPr>
            <a:spLocks noGrp="1"/>
          </p:cNvSpPr>
          <p:nvPr>
            <p:ph type="sldNum" sz="quarter" idx="12"/>
          </p:nvPr>
        </p:nvSpPr>
        <p:spPr/>
        <p:txBody>
          <a:bodyPr/>
          <a:lstStyle/>
          <a:p>
            <a:fld id="{CDABE6BC-E8FE-6F4A-BE1E-8F0333325DC8}" type="slidenum">
              <a:rPr lang="en-US" smtClean="0"/>
              <a:t>1</a:t>
            </a:fld>
            <a:endParaRPr lang="en-US"/>
          </a:p>
        </p:txBody>
      </p:sp>
    </p:spTree>
    <p:extLst>
      <p:ext uri="{BB962C8B-B14F-4D97-AF65-F5344CB8AC3E}">
        <p14:creationId xmlns:p14="http://schemas.microsoft.com/office/powerpoint/2010/main" val="281180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4E83-FB86-BDD8-01E7-5BBA87DCC67F}"/>
              </a:ext>
            </a:extLst>
          </p:cNvPr>
          <p:cNvSpPr>
            <a:spLocks noGrp="1"/>
          </p:cNvSpPr>
          <p:nvPr>
            <p:ph type="title"/>
          </p:nvPr>
        </p:nvSpPr>
        <p:spPr>
          <a:xfrm>
            <a:off x="98729" y="52249"/>
            <a:ext cx="10515600" cy="628788"/>
          </a:xfrm>
        </p:spPr>
        <p:txBody>
          <a:bodyPr>
            <a:noAutofit/>
          </a:bodyPr>
          <a:lstStyle/>
          <a:p>
            <a:r>
              <a:rPr lang="en-US" sz="2400" dirty="0"/>
              <a:t>Can we model next quarter credit/</a:t>
            </a:r>
            <a:r>
              <a:rPr lang="en-US" sz="2400" dirty="0" err="1"/>
              <a:t>tsy</a:t>
            </a:r>
            <a:r>
              <a:rPr lang="en-US" sz="2400" dirty="0"/>
              <a:t> correlations ?</a:t>
            </a:r>
          </a:p>
        </p:txBody>
      </p:sp>
      <p:sp>
        <p:nvSpPr>
          <p:cNvPr id="3" name="Content Placeholder 2">
            <a:extLst>
              <a:ext uri="{FF2B5EF4-FFF2-40B4-BE49-F238E27FC236}">
                <a16:creationId xmlns:a16="http://schemas.microsoft.com/office/drawing/2014/main" id="{10817CF2-7814-FF16-FEB9-E903CE60AF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380DE57-1A33-B1B7-0C3B-323DDE0CF590}"/>
              </a:ext>
            </a:extLst>
          </p:cNvPr>
          <p:cNvSpPr>
            <a:spLocks noGrp="1"/>
          </p:cNvSpPr>
          <p:nvPr>
            <p:ph type="sldNum" sz="quarter" idx="12"/>
          </p:nvPr>
        </p:nvSpPr>
        <p:spPr/>
        <p:txBody>
          <a:bodyPr/>
          <a:lstStyle/>
          <a:p>
            <a:fld id="{CDABE6BC-E8FE-6F4A-BE1E-8F0333325DC8}" type="slidenum">
              <a:rPr lang="en-US" smtClean="0"/>
              <a:t>10</a:t>
            </a:fld>
            <a:endParaRPr lang="en-US"/>
          </a:p>
        </p:txBody>
      </p:sp>
      <p:pic>
        <p:nvPicPr>
          <p:cNvPr id="5" name="Picture 4">
            <a:extLst>
              <a:ext uri="{FF2B5EF4-FFF2-40B4-BE49-F238E27FC236}">
                <a16:creationId xmlns:a16="http://schemas.microsoft.com/office/drawing/2014/main" id="{84692960-A4D3-1F25-F804-72203DA7A3F2}"/>
              </a:ext>
            </a:extLst>
          </p:cNvPr>
          <p:cNvPicPr>
            <a:picLocks noChangeAspect="1"/>
          </p:cNvPicPr>
          <p:nvPr/>
        </p:nvPicPr>
        <p:blipFill>
          <a:blip r:embed="rId2"/>
          <a:stretch>
            <a:fillRect/>
          </a:stretch>
        </p:blipFill>
        <p:spPr>
          <a:xfrm>
            <a:off x="611110" y="1530625"/>
            <a:ext cx="4620424" cy="4263887"/>
          </a:xfrm>
          <a:prstGeom prst="rect">
            <a:avLst/>
          </a:prstGeom>
        </p:spPr>
      </p:pic>
      <p:pic>
        <p:nvPicPr>
          <p:cNvPr id="6" name="Picture 5">
            <a:extLst>
              <a:ext uri="{FF2B5EF4-FFF2-40B4-BE49-F238E27FC236}">
                <a16:creationId xmlns:a16="http://schemas.microsoft.com/office/drawing/2014/main" id="{597B4F49-AF70-74EF-30E3-AB8D2A57CA10}"/>
              </a:ext>
            </a:extLst>
          </p:cNvPr>
          <p:cNvPicPr>
            <a:picLocks noChangeAspect="1"/>
          </p:cNvPicPr>
          <p:nvPr/>
        </p:nvPicPr>
        <p:blipFill>
          <a:blip r:embed="rId3"/>
          <a:stretch>
            <a:fillRect/>
          </a:stretch>
        </p:blipFill>
        <p:spPr>
          <a:xfrm>
            <a:off x="6288826" y="1530625"/>
            <a:ext cx="4643548" cy="4263887"/>
          </a:xfrm>
          <a:prstGeom prst="rect">
            <a:avLst/>
          </a:prstGeom>
        </p:spPr>
      </p:pic>
      <p:sp>
        <p:nvSpPr>
          <p:cNvPr id="7" name="Rectangle 6">
            <a:extLst>
              <a:ext uri="{FF2B5EF4-FFF2-40B4-BE49-F238E27FC236}">
                <a16:creationId xmlns:a16="http://schemas.microsoft.com/office/drawing/2014/main" id="{DCFF3A1C-A9DD-68C6-6E00-5AB4EE68B617}"/>
              </a:ext>
            </a:extLst>
          </p:cNvPr>
          <p:cNvSpPr/>
          <p:nvPr/>
        </p:nvSpPr>
        <p:spPr>
          <a:xfrm>
            <a:off x="351918" y="4212203"/>
            <a:ext cx="4983056" cy="586409"/>
          </a:xfrm>
          <a:prstGeom prst="rect">
            <a:avLst/>
          </a:prstGeom>
          <a:solidFill>
            <a:schemeClr val="accent5">
              <a:lumMod val="60000"/>
              <a:lumOff val="40000"/>
              <a:alpha val="2054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41EFCC6-CB20-37B0-143F-B5F35509DD45}"/>
              </a:ext>
            </a:extLst>
          </p:cNvPr>
          <p:cNvSpPr/>
          <p:nvPr/>
        </p:nvSpPr>
        <p:spPr>
          <a:xfrm>
            <a:off x="6096000" y="4212202"/>
            <a:ext cx="4983056" cy="586409"/>
          </a:xfrm>
          <a:prstGeom prst="rect">
            <a:avLst/>
          </a:prstGeom>
          <a:solidFill>
            <a:schemeClr val="accent5">
              <a:lumMod val="60000"/>
              <a:lumOff val="40000"/>
              <a:alpha val="2054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354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EC4B-F8D9-DCA1-E978-2D8D2DDDEA54}"/>
              </a:ext>
            </a:extLst>
          </p:cNvPr>
          <p:cNvSpPr>
            <a:spLocks noGrp="1"/>
          </p:cNvSpPr>
          <p:nvPr>
            <p:ph type="title"/>
          </p:nvPr>
        </p:nvSpPr>
        <p:spPr>
          <a:xfrm>
            <a:off x="0" y="0"/>
            <a:ext cx="10515600" cy="559214"/>
          </a:xfrm>
        </p:spPr>
        <p:txBody>
          <a:bodyPr>
            <a:normAutofit/>
          </a:bodyPr>
          <a:lstStyle/>
          <a:p>
            <a:r>
              <a:rPr lang="en-US" sz="3200" dirty="0"/>
              <a:t>SPY &amp; the rest: correlation dynamic</a:t>
            </a:r>
          </a:p>
        </p:txBody>
      </p:sp>
      <p:sp>
        <p:nvSpPr>
          <p:cNvPr id="3" name="Content Placeholder 2">
            <a:extLst>
              <a:ext uri="{FF2B5EF4-FFF2-40B4-BE49-F238E27FC236}">
                <a16:creationId xmlns:a16="http://schemas.microsoft.com/office/drawing/2014/main" id="{C0CB4E8F-533B-CA98-1B7F-A18EAA10B34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A43F14E-B23A-B4CF-0BAC-6C9F18CA23E1}"/>
              </a:ext>
            </a:extLst>
          </p:cNvPr>
          <p:cNvSpPr>
            <a:spLocks noGrp="1"/>
          </p:cNvSpPr>
          <p:nvPr>
            <p:ph type="sldNum" sz="quarter" idx="12"/>
          </p:nvPr>
        </p:nvSpPr>
        <p:spPr/>
        <p:txBody>
          <a:bodyPr/>
          <a:lstStyle/>
          <a:p>
            <a:fld id="{CDABE6BC-E8FE-6F4A-BE1E-8F0333325DC8}" type="slidenum">
              <a:rPr lang="en-US" smtClean="0"/>
              <a:t>11</a:t>
            </a:fld>
            <a:endParaRPr lang="en-US"/>
          </a:p>
        </p:txBody>
      </p:sp>
      <p:pic>
        <p:nvPicPr>
          <p:cNvPr id="5" name="Picture 4">
            <a:extLst>
              <a:ext uri="{FF2B5EF4-FFF2-40B4-BE49-F238E27FC236}">
                <a16:creationId xmlns:a16="http://schemas.microsoft.com/office/drawing/2014/main" id="{1D6BE6D3-C006-7737-7C9F-CE631AEF8BA0}"/>
              </a:ext>
            </a:extLst>
          </p:cNvPr>
          <p:cNvPicPr>
            <a:picLocks noChangeAspect="1"/>
          </p:cNvPicPr>
          <p:nvPr/>
        </p:nvPicPr>
        <p:blipFill>
          <a:blip r:embed="rId2"/>
          <a:stretch>
            <a:fillRect/>
          </a:stretch>
        </p:blipFill>
        <p:spPr>
          <a:xfrm>
            <a:off x="1504122" y="1443389"/>
            <a:ext cx="9752638" cy="4733574"/>
          </a:xfrm>
          <a:prstGeom prst="rect">
            <a:avLst/>
          </a:prstGeom>
        </p:spPr>
      </p:pic>
    </p:spTree>
    <p:extLst>
      <p:ext uri="{BB962C8B-B14F-4D97-AF65-F5344CB8AC3E}">
        <p14:creationId xmlns:p14="http://schemas.microsoft.com/office/powerpoint/2010/main" val="189622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CFE5-50F8-8087-826F-0CA6F9055365}"/>
              </a:ext>
            </a:extLst>
          </p:cNvPr>
          <p:cNvSpPr>
            <a:spLocks noGrp="1"/>
          </p:cNvSpPr>
          <p:nvPr>
            <p:ph type="title"/>
          </p:nvPr>
        </p:nvSpPr>
        <p:spPr>
          <a:xfrm>
            <a:off x="112643" y="110020"/>
            <a:ext cx="10515600" cy="698362"/>
          </a:xfrm>
        </p:spPr>
        <p:txBody>
          <a:bodyPr>
            <a:normAutofit/>
          </a:bodyPr>
          <a:lstStyle/>
          <a:p>
            <a:r>
              <a:rPr lang="en-US" sz="3200" dirty="0"/>
              <a:t>SPY vs the rest quarterly correlation</a:t>
            </a:r>
          </a:p>
        </p:txBody>
      </p:sp>
      <p:sp>
        <p:nvSpPr>
          <p:cNvPr id="3" name="Content Placeholder 2">
            <a:extLst>
              <a:ext uri="{FF2B5EF4-FFF2-40B4-BE49-F238E27FC236}">
                <a16:creationId xmlns:a16="http://schemas.microsoft.com/office/drawing/2014/main" id="{C8DFB081-1ECE-6720-8E37-C09DF27C9A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6636C6-4B43-53B7-F721-03D0339D11AB}"/>
              </a:ext>
            </a:extLst>
          </p:cNvPr>
          <p:cNvSpPr>
            <a:spLocks noGrp="1"/>
          </p:cNvSpPr>
          <p:nvPr>
            <p:ph type="sldNum" sz="quarter" idx="12"/>
          </p:nvPr>
        </p:nvSpPr>
        <p:spPr/>
        <p:txBody>
          <a:bodyPr/>
          <a:lstStyle/>
          <a:p>
            <a:fld id="{CDABE6BC-E8FE-6F4A-BE1E-8F0333325DC8}" type="slidenum">
              <a:rPr lang="en-US" smtClean="0"/>
              <a:t>12</a:t>
            </a:fld>
            <a:endParaRPr lang="en-US"/>
          </a:p>
        </p:txBody>
      </p:sp>
      <p:pic>
        <p:nvPicPr>
          <p:cNvPr id="5" name="Picture 4">
            <a:extLst>
              <a:ext uri="{FF2B5EF4-FFF2-40B4-BE49-F238E27FC236}">
                <a16:creationId xmlns:a16="http://schemas.microsoft.com/office/drawing/2014/main" id="{793ABD03-CBD0-D914-6C9D-6CCEEB02890D}"/>
              </a:ext>
            </a:extLst>
          </p:cNvPr>
          <p:cNvPicPr>
            <a:picLocks noChangeAspect="1"/>
          </p:cNvPicPr>
          <p:nvPr/>
        </p:nvPicPr>
        <p:blipFill>
          <a:blip r:embed="rId2"/>
          <a:stretch>
            <a:fillRect/>
          </a:stretch>
        </p:blipFill>
        <p:spPr>
          <a:xfrm>
            <a:off x="112643" y="2518206"/>
            <a:ext cx="4355023" cy="2292333"/>
          </a:xfrm>
          <a:prstGeom prst="rect">
            <a:avLst/>
          </a:prstGeom>
        </p:spPr>
      </p:pic>
      <p:pic>
        <p:nvPicPr>
          <p:cNvPr id="6" name="Picture 5">
            <a:extLst>
              <a:ext uri="{FF2B5EF4-FFF2-40B4-BE49-F238E27FC236}">
                <a16:creationId xmlns:a16="http://schemas.microsoft.com/office/drawing/2014/main" id="{8F2BF919-595D-272F-51F3-E3B395CDF646}"/>
              </a:ext>
            </a:extLst>
          </p:cNvPr>
          <p:cNvPicPr>
            <a:picLocks noChangeAspect="1"/>
          </p:cNvPicPr>
          <p:nvPr/>
        </p:nvPicPr>
        <p:blipFill>
          <a:blip r:embed="rId3"/>
          <a:stretch>
            <a:fillRect/>
          </a:stretch>
        </p:blipFill>
        <p:spPr>
          <a:xfrm>
            <a:off x="4727713" y="1991346"/>
            <a:ext cx="7237358" cy="3872741"/>
          </a:xfrm>
          <a:prstGeom prst="rect">
            <a:avLst/>
          </a:prstGeom>
        </p:spPr>
      </p:pic>
    </p:spTree>
    <p:extLst>
      <p:ext uri="{BB962C8B-B14F-4D97-AF65-F5344CB8AC3E}">
        <p14:creationId xmlns:p14="http://schemas.microsoft.com/office/powerpoint/2010/main" val="21681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3708-3F91-2EFF-72D0-8052BB5D16CC}"/>
              </a:ext>
            </a:extLst>
          </p:cNvPr>
          <p:cNvSpPr>
            <a:spLocks noGrp="1"/>
          </p:cNvSpPr>
          <p:nvPr>
            <p:ph type="title"/>
          </p:nvPr>
        </p:nvSpPr>
        <p:spPr>
          <a:xfrm>
            <a:off x="149061" y="126586"/>
            <a:ext cx="3266661" cy="1281113"/>
          </a:xfrm>
        </p:spPr>
        <p:txBody>
          <a:bodyPr>
            <a:normAutofit/>
          </a:bodyPr>
          <a:lstStyle/>
          <a:p>
            <a:r>
              <a:rPr lang="en-US" sz="2400" dirty="0"/>
              <a:t>Quarterly Correlation with SPY lead/lag relationship</a:t>
            </a:r>
          </a:p>
        </p:txBody>
      </p:sp>
      <p:sp>
        <p:nvSpPr>
          <p:cNvPr id="3" name="Content Placeholder 2">
            <a:extLst>
              <a:ext uri="{FF2B5EF4-FFF2-40B4-BE49-F238E27FC236}">
                <a16:creationId xmlns:a16="http://schemas.microsoft.com/office/drawing/2014/main" id="{F37835EA-86D7-18B0-C785-CF256F17D4A3}"/>
              </a:ext>
            </a:extLst>
          </p:cNvPr>
          <p:cNvSpPr>
            <a:spLocks noGrp="1"/>
          </p:cNvSpPr>
          <p:nvPr>
            <p:ph idx="1"/>
          </p:nvPr>
        </p:nvSpPr>
        <p:spPr>
          <a:xfrm>
            <a:off x="440634" y="1547329"/>
            <a:ext cx="4429540" cy="4167671"/>
          </a:xfrm>
        </p:spPr>
        <p:txBody>
          <a:bodyPr/>
          <a:lstStyle/>
          <a:p>
            <a:r>
              <a:rPr lang="en-US" dirty="0"/>
              <a:t>Significant mean-reversion</a:t>
            </a:r>
          </a:p>
          <a:p>
            <a:r>
              <a:rPr lang="en-US" dirty="0"/>
              <a:t>Significant lead/lag relationship between IG and HY correlations to SPY. </a:t>
            </a:r>
          </a:p>
          <a:p>
            <a:endParaRPr lang="en-US" dirty="0"/>
          </a:p>
        </p:txBody>
      </p:sp>
      <p:sp>
        <p:nvSpPr>
          <p:cNvPr id="4" name="Slide Number Placeholder 3">
            <a:extLst>
              <a:ext uri="{FF2B5EF4-FFF2-40B4-BE49-F238E27FC236}">
                <a16:creationId xmlns:a16="http://schemas.microsoft.com/office/drawing/2014/main" id="{E51421FC-5F68-5CE1-5562-99BB42E9B2E2}"/>
              </a:ext>
            </a:extLst>
          </p:cNvPr>
          <p:cNvSpPr>
            <a:spLocks noGrp="1"/>
          </p:cNvSpPr>
          <p:nvPr>
            <p:ph type="sldNum" sz="quarter" idx="12"/>
          </p:nvPr>
        </p:nvSpPr>
        <p:spPr/>
        <p:txBody>
          <a:bodyPr/>
          <a:lstStyle/>
          <a:p>
            <a:fld id="{CDABE6BC-E8FE-6F4A-BE1E-8F0333325DC8}" type="slidenum">
              <a:rPr lang="en-US" smtClean="0"/>
              <a:t>13</a:t>
            </a:fld>
            <a:endParaRPr lang="en-US"/>
          </a:p>
        </p:txBody>
      </p:sp>
      <p:pic>
        <p:nvPicPr>
          <p:cNvPr id="5" name="Picture 4">
            <a:extLst>
              <a:ext uri="{FF2B5EF4-FFF2-40B4-BE49-F238E27FC236}">
                <a16:creationId xmlns:a16="http://schemas.microsoft.com/office/drawing/2014/main" id="{D5168AA7-0C6A-5DBE-8237-FF026FD986C7}"/>
              </a:ext>
            </a:extLst>
          </p:cNvPr>
          <p:cNvPicPr>
            <a:picLocks noChangeAspect="1"/>
          </p:cNvPicPr>
          <p:nvPr/>
        </p:nvPicPr>
        <p:blipFill>
          <a:blip r:embed="rId2"/>
          <a:stretch>
            <a:fillRect/>
          </a:stretch>
        </p:blipFill>
        <p:spPr>
          <a:xfrm>
            <a:off x="5496312" y="0"/>
            <a:ext cx="6546627" cy="6858000"/>
          </a:xfrm>
          <a:prstGeom prst="rect">
            <a:avLst/>
          </a:prstGeom>
        </p:spPr>
      </p:pic>
    </p:spTree>
    <p:extLst>
      <p:ext uri="{BB962C8B-B14F-4D97-AF65-F5344CB8AC3E}">
        <p14:creationId xmlns:p14="http://schemas.microsoft.com/office/powerpoint/2010/main" val="65583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7E94-EDF7-B88F-93FC-86A3ABECB39E}"/>
              </a:ext>
            </a:extLst>
          </p:cNvPr>
          <p:cNvSpPr>
            <a:spLocks noGrp="1"/>
          </p:cNvSpPr>
          <p:nvPr>
            <p:ph type="title"/>
          </p:nvPr>
        </p:nvSpPr>
        <p:spPr>
          <a:xfrm>
            <a:off x="79003" y="136525"/>
            <a:ext cx="10515600" cy="628788"/>
          </a:xfrm>
        </p:spPr>
        <p:txBody>
          <a:bodyPr>
            <a:normAutofit/>
          </a:bodyPr>
          <a:lstStyle/>
          <a:p>
            <a:r>
              <a:rPr lang="en-US" sz="2800" dirty="0"/>
              <a:t>Can we model next quarter credit/equity correlations ?</a:t>
            </a:r>
          </a:p>
        </p:txBody>
      </p:sp>
      <p:sp>
        <p:nvSpPr>
          <p:cNvPr id="3" name="Content Placeholder 2">
            <a:extLst>
              <a:ext uri="{FF2B5EF4-FFF2-40B4-BE49-F238E27FC236}">
                <a16:creationId xmlns:a16="http://schemas.microsoft.com/office/drawing/2014/main" id="{86060056-EDFF-C108-02EA-69C2EB94ADE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A4FB25-63F1-427D-5545-D1EFE2B90CDC}"/>
              </a:ext>
            </a:extLst>
          </p:cNvPr>
          <p:cNvSpPr>
            <a:spLocks noGrp="1"/>
          </p:cNvSpPr>
          <p:nvPr>
            <p:ph type="sldNum" sz="quarter" idx="12"/>
          </p:nvPr>
        </p:nvSpPr>
        <p:spPr/>
        <p:txBody>
          <a:bodyPr/>
          <a:lstStyle/>
          <a:p>
            <a:fld id="{CDABE6BC-E8FE-6F4A-BE1E-8F0333325DC8}" type="slidenum">
              <a:rPr lang="en-US" smtClean="0"/>
              <a:t>14</a:t>
            </a:fld>
            <a:endParaRPr lang="en-US"/>
          </a:p>
        </p:txBody>
      </p:sp>
      <p:pic>
        <p:nvPicPr>
          <p:cNvPr id="5" name="Picture 4">
            <a:extLst>
              <a:ext uri="{FF2B5EF4-FFF2-40B4-BE49-F238E27FC236}">
                <a16:creationId xmlns:a16="http://schemas.microsoft.com/office/drawing/2014/main" id="{12D82267-F3A5-9842-5A9E-12FD74E7C046}"/>
              </a:ext>
            </a:extLst>
          </p:cNvPr>
          <p:cNvPicPr>
            <a:picLocks noChangeAspect="1"/>
          </p:cNvPicPr>
          <p:nvPr/>
        </p:nvPicPr>
        <p:blipFill>
          <a:blip r:embed="rId2"/>
          <a:stretch>
            <a:fillRect/>
          </a:stretch>
        </p:blipFill>
        <p:spPr>
          <a:xfrm>
            <a:off x="540719" y="1690688"/>
            <a:ext cx="4905415" cy="4351339"/>
          </a:xfrm>
          <a:prstGeom prst="rect">
            <a:avLst/>
          </a:prstGeom>
        </p:spPr>
      </p:pic>
      <p:pic>
        <p:nvPicPr>
          <p:cNvPr id="6" name="Picture 5">
            <a:extLst>
              <a:ext uri="{FF2B5EF4-FFF2-40B4-BE49-F238E27FC236}">
                <a16:creationId xmlns:a16="http://schemas.microsoft.com/office/drawing/2014/main" id="{A23CACEE-CF1F-8AB8-76E6-C3411F8AED97}"/>
              </a:ext>
            </a:extLst>
          </p:cNvPr>
          <p:cNvPicPr>
            <a:picLocks noChangeAspect="1"/>
          </p:cNvPicPr>
          <p:nvPr/>
        </p:nvPicPr>
        <p:blipFill>
          <a:blip r:embed="rId3"/>
          <a:stretch>
            <a:fillRect/>
          </a:stretch>
        </p:blipFill>
        <p:spPr>
          <a:xfrm>
            <a:off x="6465219" y="1646279"/>
            <a:ext cx="5056218" cy="4440156"/>
          </a:xfrm>
          <a:prstGeom prst="rect">
            <a:avLst/>
          </a:prstGeom>
        </p:spPr>
      </p:pic>
      <p:sp>
        <p:nvSpPr>
          <p:cNvPr id="7" name="Rectangle 6">
            <a:extLst>
              <a:ext uri="{FF2B5EF4-FFF2-40B4-BE49-F238E27FC236}">
                <a16:creationId xmlns:a16="http://schemas.microsoft.com/office/drawing/2014/main" id="{52F449F4-6CFB-08A1-74BA-4A21BCAA612D}"/>
              </a:ext>
            </a:extLst>
          </p:cNvPr>
          <p:cNvSpPr/>
          <p:nvPr/>
        </p:nvSpPr>
        <p:spPr>
          <a:xfrm>
            <a:off x="501898" y="4232081"/>
            <a:ext cx="4983056" cy="200771"/>
          </a:xfrm>
          <a:prstGeom prst="rect">
            <a:avLst/>
          </a:prstGeom>
          <a:solidFill>
            <a:schemeClr val="accent5">
              <a:lumMod val="60000"/>
              <a:lumOff val="40000"/>
              <a:alpha val="2054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13CB25A-1DB0-B802-9324-85847E9B3428}"/>
              </a:ext>
            </a:extLst>
          </p:cNvPr>
          <p:cNvSpPr/>
          <p:nvPr/>
        </p:nvSpPr>
        <p:spPr>
          <a:xfrm>
            <a:off x="6471487" y="4144617"/>
            <a:ext cx="4983056" cy="453983"/>
          </a:xfrm>
          <a:prstGeom prst="rect">
            <a:avLst/>
          </a:prstGeom>
          <a:solidFill>
            <a:schemeClr val="accent5">
              <a:lumMod val="60000"/>
              <a:lumOff val="40000"/>
              <a:alpha val="2054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900DC4-E144-479C-86E0-1E5829734C3D}"/>
              </a:ext>
            </a:extLst>
          </p:cNvPr>
          <p:cNvSpPr/>
          <p:nvPr/>
        </p:nvSpPr>
        <p:spPr>
          <a:xfrm>
            <a:off x="473017" y="4831741"/>
            <a:ext cx="4983056" cy="200771"/>
          </a:xfrm>
          <a:prstGeom prst="rect">
            <a:avLst/>
          </a:prstGeom>
          <a:solidFill>
            <a:schemeClr val="accent5">
              <a:lumMod val="60000"/>
              <a:lumOff val="40000"/>
              <a:alpha val="2054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615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5828-5E9E-21BD-91E0-DE98870716BC}"/>
              </a:ext>
            </a:extLst>
          </p:cNvPr>
          <p:cNvSpPr>
            <a:spLocks noGrp="1"/>
          </p:cNvSpPr>
          <p:nvPr>
            <p:ph type="title"/>
          </p:nvPr>
        </p:nvSpPr>
        <p:spPr>
          <a:xfrm>
            <a:off x="186193" y="222002"/>
            <a:ext cx="10515600" cy="315912"/>
          </a:xfrm>
        </p:spPr>
        <p:txBody>
          <a:bodyPr>
            <a:normAutofit fontScale="90000"/>
          </a:bodyPr>
          <a:lstStyle/>
          <a:p>
            <a:r>
              <a:rPr lang="en-US" sz="3200" dirty="0"/>
              <a:t>Volatility during the month</a:t>
            </a:r>
          </a:p>
        </p:txBody>
      </p:sp>
      <p:sp>
        <p:nvSpPr>
          <p:cNvPr id="3" name="Content Placeholder 2">
            <a:extLst>
              <a:ext uri="{FF2B5EF4-FFF2-40B4-BE49-F238E27FC236}">
                <a16:creationId xmlns:a16="http://schemas.microsoft.com/office/drawing/2014/main" id="{5921DC0E-92F2-E332-1226-0AB253617F28}"/>
              </a:ext>
            </a:extLst>
          </p:cNvPr>
          <p:cNvSpPr>
            <a:spLocks noGrp="1"/>
          </p:cNvSpPr>
          <p:nvPr>
            <p:ph idx="1"/>
          </p:nvPr>
        </p:nvSpPr>
        <p:spPr>
          <a:xfrm>
            <a:off x="655320" y="919177"/>
            <a:ext cx="10515600" cy="4351338"/>
          </a:xfrm>
        </p:spPr>
        <p:txBody>
          <a:bodyPr>
            <a:normAutofit/>
          </a:bodyPr>
          <a:lstStyle/>
          <a:p>
            <a:r>
              <a:rPr lang="en-US" sz="1200" dirty="0"/>
              <a:t>Typically , </a:t>
            </a:r>
          </a:p>
          <a:p>
            <a:pPr lvl="1"/>
            <a:r>
              <a:rPr lang="en-US" sz="1100" dirty="0"/>
              <a:t>the month starts with ISM, NFP, </a:t>
            </a:r>
          </a:p>
          <a:p>
            <a:pPr lvl="1"/>
            <a:r>
              <a:rPr lang="en-US" sz="1100" dirty="0"/>
              <a:t>Then CPI/PPI in the middle</a:t>
            </a:r>
          </a:p>
          <a:p>
            <a:pPr lvl="1"/>
            <a:r>
              <a:rPr lang="en-US" sz="1100" dirty="0"/>
              <a:t>And PCE toward the end of month (but it is predictable from CPI and PPI)</a:t>
            </a:r>
          </a:p>
        </p:txBody>
      </p:sp>
      <p:pic>
        <p:nvPicPr>
          <p:cNvPr id="4" name="Picture 3">
            <a:extLst>
              <a:ext uri="{FF2B5EF4-FFF2-40B4-BE49-F238E27FC236}">
                <a16:creationId xmlns:a16="http://schemas.microsoft.com/office/drawing/2014/main" id="{26E022D7-CDF0-07AA-6492-58EC65123916}"/>
              </a:ext>
            </a:extLst>
          </p:cNvPr>
          <p:cNvPicPr>
            <a:picLocks noChangeAspect="1"/>
          </p:cNvPicPr>
          <p:nvPr/>
        </p:nvPicPr>
        <p:blipFill>
          <a:blip r:embed="rId2"/>
          <a:stretch>
            <a:fillRect/>
          </a:stretch>
        </p:blipFill>
        <p:spPr>
          <a:xfrm>
            <a:off x="68736" y="2605472"/>
            <a:ext cx="5375257" cy="2665043"/>
          </a:xfrm>
          <a:prstGeom prst="rect">
            <a:avLst/>
          </a:prstGeom>
        </p:spPr>
      </p:pic>
      <p:pic>
        <p:nvPicPr>
          <p:cNvPr id="5" name="Picture 4">
            <a:extLst>
              <a:ext uri="{FF2B5EF4-FFF2-40B4-BE49-F238E27FC236}">
                <a16:creationId xmlns:a16="http://schemas.microsoft.com/office/drawing/2014/main" id="{0288D595-8130-221F-79B5-689BE53C5D0E}"/>
              </a:ext>
            </a:extLst>
          </p:cNvPr>
          <p:cNvPicPr>
            <a:picLocks noChangeAspect="1"/>
          </p:cNvPicPr>
          <p:nvPr/>
        </p:nvPicPr>
        <p:blipFill>
          <a:blip r:embed="rId3"/>
          <a:stretch>
            <a:fillRect/>
          </a:stretch>
        </p:blipFill>
        <p:spPr>
          <a:xfrm>
            <a:off x="5789387" y="2436121"/>
            <a:ext cx="6333877" cy="3146083"/>
          </a:xfrm>
          <a:prstGeom prst="rect">
            <a:avLst/>
          </a:prstGeom>
        </p:spPr>
      </p:pic>
      <p:sp>
        <p:nvSpPr>
          <p:cNvPr id="6" name="Slide Number Placeholder 5">
            <a:extLst>
              <a:ext uri="{FF2B5EF4-FFF2-40B4-BE49-F238E27FC236}">
                <a16:creationId xmlns:a16="http://schemas.microsoft.com/office/drawing/2014/main" id="{656FB35D-03F3-1E28-0577-51D1ECAB238B}"/>
              </a:ext>
            </a:extLst>
          </p:cNvPr>
          <p:cNvSpPr>
            <a:spLocks noGrp="1"/>
          </p:cNvSpPr>
          <p:nvPr>
            <p:ph type="sldNum" sz="quarter" idx="12"/>
          </p:nvPr>
        </p:nvSpPr>
        <p:spPr/>
        <p:txBody>
          <a:bodyPr/>
          <a:lstStyle/>
          <a:p>
            <a:fld id="{CDABE6BC-E8FE-6F4A-BE1E-8F0333325DC8}" type="slidenum">
              <a:rPr lang="en-US" smtClean="0"/>
              <a:t>15</a:t>
            </a:fld>
            <a:endParaRPr lang="en-US"/>
          </a:p>
        </p:txBody>
      </p:sp>
      <p:sp>
        <p:nvSpPr>
          <p:cNvPr id="7" name="TextBox 6">
            <a:extLst>
              <a:ext uri="{FF2B5EF4-FFF2-40B4-BE49-F238E27FC236}">
                <a16:creationId xmlns:a16="http://schemas.microsoft.com/office/drawing/2014/main" id="{8E3979A9-1FC7-662D-D5FD-994B12CEFE93}"/>
              </a:ext>
            </a:extLst>
          </p:cNvPr>
          <p:cNvSpPr txBox="1"/>
          <p:nvPr/>
        </p:nvSpPr>
        <p:spPr>
          <a:xfrm>
            <a:off x="3768918" y="5876014"/>
            <a:ext cx="3209597" cy="369332"/>
          </a:xfrm>
          <a:prstGeom prst="rect">
            <a:avLst/>
          </a:prstGeom>
          <a:noFill/>
        </p:spPr>
        <p:txBody>
          <a:bodyPr wrap="none" rtlCol="0">
            <a:spAutoFit/>
          </a:bodyPr>
          <a:lstStyle/>
          <a:p>
            <a:r>
              <a:rPr lang="en-US" dirty="0"/>
              <a:t>Data spans 2010 through 2024</a:t>
            </a:r>
          </a:p>
        </p:txBody>
      </p:sp>
    </p:spTree>
    <p:extLst>
      <p:ext uri="{BB962C8B-B14F-4D97-AF65-F5344CB8AC3E}">
        <p14:creationId xmlns:p14="http://schemas.microsoft.com/office/powerpoint/2010/main" val="255510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F049-E56E-3649-A87B-EFA261410E03}"/>
              </a:ext>
            </a:extLst>
          </p:cNvPr>
          <p:cNvSpPr>
            <a:spLocks noGrp="1"/>
          </p:cNvSpPr>
          <p:nvPr>
            <p:ph type="title"/>
          </p:nvPr>
        </p:nvSpPr>
        <p:spPr>
          <a:xfrm>
            <a:off x="0" y="0"/>
            <a:ext cx="10515600" cy="469127"/>
          </a:xfrm>
        </p:spPr>
        <p:txBody>
          <a:bodyPr>
            <a:normAutofit/>
          </a:bodyPr>
          <a:lstStyle/>
          <a:p>
            <a:r>
              <a:rPr lang="en-US" sz="2400" dirty="0"/>
              <a:t>10 years Treasury yield </a:t>
            </a:r>
            <a:r>
              <a:rPr lang="en-US" sz="2400" u="sng" dirty="0">
                <a:solidFill>
                  <a:srgbClr val="FF0000"/>
                </a:solidFill>
              </a:rPr>
              <a:t>typical</a:t>
            </a:r>
            <a:r>
              <a:rPr lang="en-US" sz="2400" dirty="0"/>
              <a:t> correlation</a:t>
            </a:r>
          </a:p>
        </p:txBody>
      </p:sp>
      <p:graphicFrame>
        <p:nvGraphicFramePr>
          <p:cNvPr id="4" name="Content Placeholder 3">
            <a:extLst>
              <a:ext uri="{FF2B5EF4-FFF2-40B4-BE49-F238E27FC236}">
                <a16:creationId xmlns:a16="http://schemas.microsoft.com/office/drawing/2014/main" id="{C2015C3A-ACF6-6D65-2DFE-94474EF1FC89}"/>
              </a:ext>
            </a:extLst>
          </p:cNvPr>
          <p:cNvGraphicFramePr>
            <a:graphicFrameLocks noGrp="1"/>
          </p:cNvGraphicFramePr>
          <p:nvPr>
            <p:ph idx="1"/>
            <p:extLst>
              <p:ext uri="{D42A27DB-BD31-4B8C-83A1-F6EECF244321}">
                <p14:modId xmlns:p14="http://schemas.microsoft.com/office/powerpoint/2010/main" val="1544207816"/>
              </p:ext>
            </p:extLst>
          </p:nvPr>
        </p:nvGraphicFramePr>
        <p:xfrm>
          <a:off x="267030" y="444645"/>
          <a:ext cx="11524754" cy="6058859"/>
        </p:xfrm>
        <a:graphic>
          <a:graphicData uri="http://schemas.openxmlformats.org/drawingml/2006/table">
            <a:tbl>
              <a:tblPr firstRow="1" bandRow="1">
                <a:tableStyleId>{5C22544A-7EE6-4342-B048-85BDC9FD1C3A}</a:tableStyleId>
              </a:tblPr>
              <a:tblGrid>
                <a:gridCol w="1029466">
                  <a:extLst>
                    <a:ext uri="{9D8B030D-6E8A-4147-A177-3AD203B41FA5}">
                      <a16:colId xmlns:a16="http://schemas.microsoft.com/office/drawing/2014/main" val="368004444"/>
                    </a:ext>
                  </a:extLst>
                </a:gridCol>
                <a:gridCol w="1567426">
                  <a:extLst>
                    <a:ext uri="{9D8B030D-6E8A-4147-A177-3AD203B41FA5}">
                      <a16:colId xmlns:a16="http://schemas.microsoft.com/office/drawing/2014/main" val="467264049"/>
                    </a:ext>
                  </a:extLst>
                </a:gridCol>
                <a:gridCol w="8927862">
                  <a:extLst>
                    <a:ext uri="{9D8B030D-6E8A-4147-A177-3AD203B41FA5}">
                      <a16:colId xmlns:a16="http://schemas.microsoft.com/office/drawing/2014/main" val="4260842860"/>
                    </a:ext>
                  </a:extLst>
                </a:gridCol>
              </a:tblGrid>
              <a:tr h="479689">
                <a:tc rowSpan="2">
                  <a:txBody>
                    <a:bodyPr/>
                    <a:lstStyle/>
                    <a:p>
                      <a:endParaRPr lang="en-US" sz="11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US 10 years Treasury yield </a:t>
                      </a:r>
                    </a:p>
                    <a:p>
                      <a:endParaRPr lang="en-US" sz="1100" dirty="0"/>
                    </a:p>
                  </a:txBody>
                  <a:tcPr/>
                </a:tc>
                <a:tc hMerge="1">
                  <a:txBody>
                    <a:bodyPr/>
                    <a:lstStyle/>
                    <a:p>
                      <a:endParaRPr lang="en-US" sz="1100" dirty="0"/>
                    </a:p>
                  </a:txBody>
                  <a:tcPr/>
                </a:tc>
                <a:extLst>
                  <a:ext uri="{0D108BD9-81ED-4DB2-BD59-A6C34878D82A}">
                    <a16:rowId xmlns:a16="http://schemas.microsoft.com/office/drawing/2014/main" val="4232220418"/>
                  </a:ext>
                </a:extLst>
              </a:tr>
              <a:tr h="479689">
                <a:tc vMerge="1">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Correlation Direction </a:t>
                      </a:r>
                    </a:p>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Explanation</a:t>
                      </a:r>
                    </a:p>
                    <a:p>
                      <a:endParaRPr lang="en-US" sz="1100" dirty="0"/>
                    </a:p>
                  </a:txBody>
                  <a:tcPr/>
                </a:tc>
                <a:extLst>
                  <a:ext uri="{0D108BD9-81ED-4DB2-BD59-A6C34878D82A}">
                    <a16:rowId xmlns:a16="http://schemas.microsoft.com/office/drawing/2014/main" val="192498882"/>
                  </a:ext>
                </a:extLst>
              </a:tr>
              <a:tr h="377069">
                <a:tc>
                  <a:txBody>
                    <a:bodyPr/>
                    <a:lstStyle/>
                    <a:p>
                      <a:r>
                        <a:rPr lang="en-US" sz="1100" dirty="0"/>
                        <a:t>Gold</a:t>
                      </a:r>
                    </a:p>
                  </a:txBody>
                  <a:tcPr/>
                </a:tc>
                <a:tc>
                  <a:txBody>
                    <a:bodyPr/>
                    <a:lstStyle/>
                    <a:p>
                      <a:r>
                        <a:rPr lang="en-US" sz="1100" dirty="0"/>
                        <a:t>Negative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 An increase in interest rates which makes holding non-interest bearing instruments (like gold) less attractive </a:t>
                      </a:r>
                    </a:p>
                    <a:p>
                      <a:endParaRPr lang="en-US" sz="1100" dirty="0"/>
                    </a:p>
                  </a:txBody>
                  <a:tcPr/>
                </a:tc>
                <a:extLst>
                  <a:ext uri="{0D108BD9-81ED-4DB2-BD59-A6C34878D82A}">
                    <a16:rowId xmlns:a16="http://schemas.microsoft.com/office/drawing/2014/main" val="759181893"/>
                  </a:ext>
                </a:extLst>
              </a:tr>
              <a:tr h="349360">
                <a:tc>
                  <a:txBody>
                    <a:bodyPr/>
                    <a:lstStyle/>
                    <a:p>
                      <a:r>
                        <a:rPr lang="en-US" sz="1100" dirty="0"/>
                        <a:t>Oil</a:t>
                      </a:r>
                    </a:p>
                  </a:txBody>
                  <a:tcPr/>
                </a:tc>
                <a:tc>
                  <a:txBody>
                    <a:bodyPr/>
                    <a:lstStyle/>
                    <a:p>
                      <a:r>
                        <a:rPr lang="en-US" sz="1100" dirty="0"/>
                        <a:t>Positive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During economic growth, demand for oil can lead to higher prices , which can be accompanied with expectations of higher future inflation and interest rates.</a:t>
                      </a:r>
                    </a:p>
                    <a:p>
                      <a:endParaRPr lang="en-US" sz="1100" dirty="0"/>
                    </a:p>
                  </a:txBody>
                  <a:tcPr/>
                </a:tc>
                <a:extLst>
                  <a:ext uri="{0D108BD9-81ED-4DB2-BD59-A6C34878D82A}">
                    <a16:rowId xmlns:a16="http://schemas.microsoft.com/office/drawing/2014/main" val="795983776"/>
                  </a:ext>
                </a:extLst>
              </a:tr>
              <a:tr h="486308">
                <a:tc>
                  <a:txBody>
                    <a:bodyPr/>
                    <a:lstStyle/>
                    <a:p>
                      <a:r>
                        <a:rPr lang="en-US" sz="1100" dirty="0"/>
                        <a:t>SPY</a:t>
                      </a:r>
                    </a:p>
                  </a:txBody>
                  <a:tcPr/>
                </a:tc>
                <a:tc>
                  <a:txBody>
                    <a:bodyPr/>
                    <a:lstStyle/>
                    <a:p>
                      <a:r>
                        <a:rPr lang="en-US" sz="1100" dirty="0"/>
                        <a:t>Positive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When Treasury yields rise due to expectations of higher inflation or stronger economic growth, it can signal positive sentiment about the economy. This optimism can translate into higher stock prices as investors anticipate improved corporate earnings and economic performance.</a:t>
                      </a:r>
                      <a:endParaRPr lang="en-US" sz="1100" dirty="0"/>
                    </a:p>
                    <a:p>
                      <a:endParaRPr lang="en-US" sz="1100" dirty="0"/>
                    </a:p>
                  </a:txBody>
                  <a:tcPr/>
                </a:tc>
                <a:extLst>
                  <a:ext uri="{0D108BD9-81ED-4DB2-BD59-A6C34878D82A}">
                    <a16:rowId xmlns:a16="http://schemas.microsoft.com/office/drawing/2014/main" val="4049228214"/>
                  </a:ext>
                </a:extLst>
              </a:tr>
              <a:tr h="1121841">
                <a:tc>
                  <a:txBody>
                    <a:bodyPr/>
                    <a:lstStyle/>
                    <a:p>
                      <a:r>
                        <a:rPr lang="en-US" sz="1100" dirty="0"/>
                        <a:t>IG Spread</a:t>
                      </a:r>
                    </a:p>
                  </a:txBody>
                  <a:tcPr/>
                </a:tc>
                <a:tc>
                  <a:txBody>
                    <a:bodyPr/>
                    <a:lstStyle/>
                    <a:p>
                      <a:r>
                        <a:rPr lang="en-US" sz="1100" dirty="0"/>
                        <a:t>Negative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When Treasury yields rise, it can indicate improving economic conditions or expectations of higher interest rates. In such scenarios, the perceived risk of default for investment grade corporate bonds may remain stable or decrease due to stronger corporate fundamentals, leading to narrower credit spreads and a negative correlation with Treasury yields.</a:t>
                      </a:r>
                      <a:endParaRPr lang="en-US" sz="1100" dirty="0"/>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During periods of economic uncertainty or market stress, investors often seek safety in risk-free assets like Treasury bonds, leading to increased demand and lower yields. This flight to quality can coincide with widening credit spreads as investors become more risk-averse and demand higher compensation for holding corporate bonds. </a:t>
                      </a:r>
                      <a:endParaRPr lang="en-US" sz="1100" dirty="0"/>
                    </a:p>
                  </a:txBody>
                  <a:tcPr/>
                </a:tc>
                <a:extLst>
                  <a:ext uri="{0D108BD9-81ED-4DB2-BD59-A6C34878D82A}">
                    <a16:rowId xmlns:a16="http://schemas.microsoft.com/office/drawing/2014/main" val="1887288645"/>
                  </a:ext>
                </a:extLst>
              </a:tr>
              <a:tr h="827957">
                <a:tc>
                  <a:txBody>
                    <a:bodyPr/>
                    <a:lstStyle/>
                    <a:p>
                      <a:r>
                        <a:rPr lang="en-US" sz="1100" dirty="0"/>
                        <a:t>HY Spread</a:t>
                      </a:r>
                    </a:p>
                  </a:txBody>
                  <a:tcPr/>
                </a:tc>
                <a:tc>
                  <a:txBody>
                    <a:bodyPr/>
                    <a:lstStyle/>
                    <a:p>
                      <a:r>
                        <a:rPr lang="en-US" sz="1100" dirty="0"/>
                        <a:t>Negative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When Treasury yields rise, it can indicate improving economic conditions or expectations of higher interest rates. In such scenarios, the perceived risk of default for investment grade corporate bonds may remain stable or decrease due to stronger corporate fundamentals, leading to narrower credit spreads and a negative correlation with Treasury yields.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dk1"/>
                          </a:solidFill>
                          <a:effectLst/>
                          <a:latin typeface="+mn-lt"/>
                          <a:ea typeface="+mn-ea"/>
                          <a:cs typeface="+mn-cs"/>
                        </a:rPr>
                        <a:t>Similar to investment grade bonds, during periods of economic uncertainty or market stress, investors tend to flock to risk-free assets like Treasury bonds, driving down Treasury yields. This flight to quality can coincide with widening credit spreads for high yield bonds as investors become more risk-averse and demand higher compensation for holding riskier assets. </a:t>
                      </a:r>
                      <a:endParaRPr lang="en-US" sz="1100" dirty="0"/>
                    </a:p>
                  </a:txBody>
                  <a:tcPr/>
                </a:tc>
                <a:extLst>
                  <a:ext uri="{0D108BD9-81ED-4DB2-BD59-A6C34878D82A}">
                    <a16:rowId xmlns:a16="http://schemas.microsoft.com/office/drawing/2014/main" val="2923373406"/>
                  </a:ext>
                </a:extLst>
              </a:tr>
              <a:tr h="590587">
                <a:tc>
                  <a:txBody>
                    <a:bodyPr/>
                    <a:lstStyle/>
                    <a:p>
                      <a:r>
                        <a:rPr lang="en-US" sz="1100" dirty="0"/>
                        <a:t>US Dollar </a:t>
                      </a:r>
                    </a:p>
                  </a:txBody>
                  <a:tcPr/>
                </a:tc>
                <a:tc>
                  <a:txBody>
                    <a:bodyPr/>
                    <a:lstStyle/>
                    <a:p>
                      <a:r>
                        <a:rPr lang="en-US" sz="1100" dirty="0"/>
                        <a:t>Positive</a:t>
                      </a:r>
                    </a:p>
                  </a:txBody>
                  <a:tcPr/>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When the 10-year Treasury yield rises, it indicates higher interest rates in the US, which can attract capital inflows from foreign investors seeking higher returns. This increased demand for US assets, including bonds and equities, can strengthen the US dollar as foreign investors purchase dollars to invest in US markets. </a:t>
                      </a:r>
                    </a:p>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The US dollar is often considered a safe-haven currency during periods of uncertainty or market volatility. When global economic or geopolitical risks rise, investors may flock to safe-haven assets denominated in USD, such as US Treasury securities. This increased demand for USD-denominated assets can contribute to a stronger US dollar.</a:t>
                      </a:r>
                      <a:endParaRPr lang="en-US" sz="1100" dirty="0"/>
                    </a:p>
                  </a:txBody>
                  <a:tcPr/>
                </a:tc>
                <a:extLst>
                  <a:ext uri="{0D108BD9-81ED-4DB2-BD59-A6C34878D82A}">
                    <a16:rowId xmlns:a16="http://schemas.microsoft.com/office/drawing/2014/main" val="2176897882"/>
                  </a:ext>
                </a:extLst>
              </a:tr>
            </a:tbl>
          </a:graphicData>
        </a:graphic>
      </p:graphicFrame>
      <p:sp>
        <p:nvSpPr>
          <p:cNvPr id="3" name="Slide Number Placeholder 2">
            <a:extLst>
              <a:ext uri="{FF2B5EF4-FFF2-40B4-BE49-F238E27FC236}">
                <a16:creationId xmlns:a16="http://schemas.microsoft.com/office/drawing/2014/main" id="{13C0661C-24C3-DE8F-2304-EC4AE6FEDBD6}"/>
              </a:ext>
            </a:extLst>
          </p:cNvPr>
          <p:cNvSpPr>
            <a:spLocks noGrp="1"/>
          </p:cNvSpPr>
          <p:nvPr>
            <p:ph type="sldNum" sz="quarter" idx="12"/>
          </p:nvPr>
        </p:nvSpPr>
        <p:spPr/>
        <p:txBody>
          <a:bodyPr/>
          <a:lstStyle/>
          <a:p>
            <a:fld id="{CDABE6BC-E8FE-6F4A-BE1E-8F0333325DC8}" type="slidenum">
              <a:rPr lang="en-US" smtClean="0"/>
              <a:t>2</a:t>
            </a:fld>
            <a:endParaRPr lang="en-US"/>
          </a:p>
        </p:txBody>
      </p:sp>
    </p:spTree>
    <p:extLst>
      <p:ext uri="{BB962C8B-B14F-4D97-AF65-F5344CB8AC3E}">
        <p14:creationId xmlns:p14="http://schemas.microsoft.com/office/powerpoint/2010/main" val="226558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F049-E56E-3649-A87B-EFA261410E03}"/>
              </a:ext>
            </a:extLst>
          </p:cNvPr>
          <p:cNvSpPr>
            <a:spLocks noGrp="1"/>
          </p:cNvSpPr>
          <p:nvPr>
            <p:ph type="title"/>
          </p:nvPr>
        </p:nvSpPr>
        <p:spPr>
          <a:xfrm>
            <a:off x="0" y="0"/>
            <a:ext cx="4313583" cy="1144588"/>
          </a:xfrm>
        </p:spPr>
        <p:txBody>
          <a:bodyPr>
            <a:normAutofit fontScale="90000"/>
          </a:bodyPr>
          <a:lstStyle/>
          <a:p>
            <a:r>
              <a:rPr lang="en-US" dirty="0"/>
              <a:t>Assets correlation heatmap </a:t>
            </a:r>
          </a:p>
        </p:txBody>
      </p:sp>
      <p:sp>
        <p:nvSpPr>
          <p:cNvPr id="6" name="Content Placeholder 5">
            <a:extLst>
              <a:ext uri="{FF2B5EF4-FFF2-40B4-BE49-F238E27FC236}">
                <a16:creationId xmlns:a16="http://schemas.microsoft.com/office/drawing/2014/main" id="{5AACEDAE-7180-BD6A-A3D8-2597FE6F86FB}"/>
              </a:ext>
            </a:extLst>
          </p:cNvPr>
          <p:cNvSpPr>
            <a:spLocks noGrp="1"/>
          </p:cNvSpPr>
          <p:nvPr>
            <p:ph idx="1"/>
          </p:nvPr>
        </p:nvSpPr>
        <p:spPr>
          <a:xfrm>
            <a:off x="99391" y="1825625"/>
            <a:ext cx="4492487" cy="2301102"/>
          </a:xfrm>
        </p:spPr>
        <p:txBody>
          <a:bodyPr>
            <a:normAutofit/>
          </a:bodyPr>
          <a:lstStyle/>
          <a:p>
            <a:r>
              <a:rPr lang="en-US" sz="1400" dirty="0"/>
              <a:t>Gold: GLD (Yahoo Finance)</a:t>
            </a:r>
          </a:p>
          <a:p>
            <a:r>
              <a:rPr lang="en-US" sz="1400" dirty="0"/>
              <a:t>Oil: CL1 (Yahoo Finance)</a:t>
            </a:r>
          </a:p>
          <a:p>
            <a:r>
              <a:rPr lang="en-US" sz="1400" dirty="0"/>
              <a:t>US Dollar: UUP (Yahoo Finance)</a:t>
            </a:r>
          </a:p>
          <a:p>
            <a:r>
              <a:rPr lang="en-US" sz="1400" dirty="0"/>
              <a:t>High Yield: HY OAS (Fred)</a:t>
            </a:r>
          </a:p>
          <a:p>
            <a:r>
              <a:rPr lang="en-US" sz="1400" dirty="0"/>
              <a:t>Investment Grade: IG OAS (Fred)</a:t>
            </a:r>
          </a:p>
          <a:p>
            <a:r>
              <a:rPr lang="en-US" sz="1400" dirty="0"/>
              <a:t>Equity: SPY (Yahoo Finance)</a:t>
            </a:r>
          </a:p>
          <a:p>
            <a:r>
              <a:rPr lang="en-US" sz="1400" dirty="0"/>
              <a:t>10 years Yield US Treasury (Fred)</a:t>
            </a:r>
          </a:p>
        </p:txBody>
      </p:sp>
      <p:pic>
        <p:nvPicPr>
          <p:cNvPr id="7" name="Picture 6">
            <a:extLst>
              <a:ext uri="{FF2B5EF4-FFF2-40B4-BE49-F238E27FC236}">
                <a16:creationId xmlns:a16="http://schemas.microsoft.com/office/drawing/2014/main" id="{7EF04347-B4EC-5851-ADB3-8D99931E10D4}"/>
              </a:ext>
            </a:extLst>
          </p:cNvPr>
          <p:cNvPicPr>
            <a:picLocks noChangeAspect="1"/>
          </p:cNvPicPr>
          <p:nvPr/>
        </p:nvPicPr>
        <p:blipFill>
          <a:blip r:embed="rId2"/>
          <a:stretch>
            <a:fillRect/>
          </a:stretch>
        </p:blipFill>
        <p:spPr>
          <a:xfrm>
            <a:off x="5009576" y="0"/>
            <a:ext cx="6943628" cy="6858000"/>
          </a:xfrm>
          <a:prstGeom prst="rect">
            <a:avLst/>
          </a:prstGeom>
        </p:spPr>
      </p:pic>
      <p:sp>
        <p:nvSpPr>
          <p:cNvPr id="8" name="Slide Number Placeholder 7">
            <a:extLst>
              <a:ext uri="{FF2B5EF4-FFF2-40B4-BE49-F238E27FC236}">
                <a16:creationId xmlns:a16="http://schemas.microsoft.com/office/drawing/2014/main" id="{38C896A0-8617-2A2C-B768-590CD2E90C89}"/>
              </a:ext>
            </a:extLst>
          </p:cNvPr>
          <p:cNvSpPr>
            <a:spLocks noGrp="1"/>
          </p:cNvSpPr>
          <p:nvPr>
            <p:ph type="sldNum" sz="quarter" idx="12"/>
          </p:nvPr>
        </p:nvSpPr>
        <p:spPr/>
        <p:txBody>
          <a:bodyPr/>
          <a:lstStyle/>
          <a:p>
            <a:fld id="{CDABE6BC-E8FE-6F4A-BE1E-8F0333325DC8}" type="slidenum">
              <a:rPr lang="en-US" smtClean="0"/>
              <a:t>3</a:t>
            </a:fld>
            <a:endParaRPr lang="en-US"/>
          </a:p>
        </p:txBody>
      </p:sp>
      <p:sp>
        <p:nvSpPr>
          <p:cNvPr id="9" name="TextBox 8">
            <a:extLst>
              <a:ext uri="{FF2B5EF4-FFF2-40B4-BE49-F238E27FC236}">
                <a16:creationId xmlns:a16="http://schemas.microsoft.com/office/drawing/2014/main" id="{A8C1ABBC-9AD4-D20D-5858-A37EB50E21E2}"/>
              </a:ext>
            </a:extLst>
          </p:cNvPr>
          <p:cNvSpPr txBox="1"/>
          <p:nvPr/>
        </p:nvSpPr>
        <p:spPr>
          <a:xfrm>
            <a:off x="1943741" y="6352143"/>
            <a:ext cx="3275320" cy="369332"/>
          </a:xfrm>
          <a:prstGeom prst="rect">
            <a:avLst/>
          </a:prstGeom>
          <a:noFill/>
        </p:spPr>
        <p:txBody>
          <a:bodyPr wrap="none" rtlCol="0">
            <a:spAutoFit/>
          </a:bodyPr>
          <a:lstStyle/>
          <a:p>
            <a:r>
              <a:rPr lang="en-US" dirty="0"/>
              <a:t>Data spans 2000 through 2024.</a:t>
            </a:r>
          </a:p>
        </p:txBody>
      </p:sp>
    </p:spTree>
    <p:extLst>
      <p:ext uri="{BB962C8B-B14F-4D97-AF65-F5344CB8AC3E}">
        <p14:creationId xmlns:p14="http://schemas.microsoft.com/office/powerpoint/2010/main" val="299585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B04B-4FBF-3141-B30F-6AEF33871D25}"/>
              </a:ext>
            </a:extLst>
          </p:cNvPr>
          <p:cNvSpPr>
            <a:spLocks noGrp="1"/>
          </p:cNvSpPr>
          <p:nvPr>
            <p:ph type="title"/>
          </p:nvPr>
        </p:nvSpPr>
        <p:spPr>
          <a:xfrm>
            <a:off x="297511" y="190897"/>
            <a:ext cx="10515600" cy="620837"/>
          </a:xfrm>
        </p:spPr>
        <p:txBody>
          <a:bodyPr>
            <a:normAutofit fontScale="90000"/>
          </a:bodyPr>
          <a:lstStyle/>
          <a:p>
            <a:r>
              <a:rPr lang="en-US" dirty="0"/>
              <a:t>Yearly correlation with </a:t>
            </a:r>
            <a:r>
              <a:rPr lang="en-US" dirty="0" err="1"/>
              <a:t>tsy</a:t>
            </a:r>
            <a:r>
              <a:rPr lang="en-US" dirty="0"/>
              <a:t> 10yr </a:t>
            </a:r>
            <a:r>
              <a:rPr lang="en-US" dirty="0" err="1"/>
              <a:t>yld</a:t>
            </a:r>
            <a:r>
              <a:rPr lang="en-US" dirty="0"/>
              <a:t> dynamic</a:t>
            </a:r>
          </a:p>
        </p:txBody>
      </p:sp>
      <p:sp>
        <p:nvSpPr>
          <p:cNvPr id="3" name="Content Placeholder 2">
            <a:extLst>
              <a:ext uri="{FF2B5EF4-FFF2-40B4-BE49-F238E27FC236}">
                <a16:creationId xmlns:a16="http://schemas.microsoft.com/office/drawing/2014/main" id="{80C97B70-9B90-5FC7-01D5-44F8E42C74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F8430AA-5062-C4CC-2A30-BFE13825ACC6}"/>
              </a:ext>
            </a:extLst>
          </p:cNvPr>
          <p:cNvPicPr>
            <a:picLocks noChangeAspect="1"/>
          </p:cNvPicPr>
          <p:nvPr/>
        </p:nvPicPr>
        <p:blipFill>
          <a:blip r:embed="rId2"/>
          <a:stretch>
            <a:fillRect/>
          </a:stretch>
        </p:blipFill>
        <p:spPr>
          <a:xfrm>
            <a:off x="988943" y="1278053"/>
            <a:ext cx="10214113" cy="5078631"/>
          </a:xfrm>
          <a:prstGeom prst="rect">
            <a:avLst/>
          </a:prstGeom>
        </p:spPr>
      </p:pic>
      <p:sp>
        <p:nvSpPr>
          <p:cNvPr id="5" name="Slide Number Placeholder 4">
            <a:extLst>
              <a:ext uri="{FF2B5EF4-FFF2-40B4-BE49-F238E27FC236}">
                <a16:creationId xmlns:a16="http://schemas.microsoft.com/office/drawing/2014/main" id="{DBC48C03-5FF0-D432-7A4B-58A902E9098B}"/>
              </a:ext>
            </a:extLst>
          </p:cNvPr>
          <p:cNvSpPr>
            <a:spLocks noGrp="1"/>
          </p:cNvSpPr>
          <p:nvPr>
            <p:ph type="sldNum" sz="quarter" idx="12"/>
          </p:nvPr>
        </p:nvSpPr>
        <p:spPr/>
        <p:txBody>
          <a:bodyPr/>
          <a:lstStyle/>
          <a:p>
            <a:fld id="{CDABE6BC-E8FE-6F4A-BE1E-8F0333325DC8}" type="slidenum">
              <a:rPr lang="en-US" smtClean="0"/>
              <a:t>4</a:t>
            </a:fld>
            <a:endParaRPr lang="en-US"/>
          </a:p>
        </p:txBody>
      </p:sp>
    </p:spTree>
    <p:extLst>
      <p:ext uri="{BB962C8B-B14F-4D97-AF65-F5344CB8AC3E}">
        <p14:creationId xmlns:p14="http://schemas.microsoft.com/office/powerpoint/2010/main" val="59344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4526-62E2-E3CE-2504-E9B2C75A3FFC}"/>
              </a:ext>
            </a:extLst>
          </p:cNvPr>
          <p:cNvSpPr>
            <a:spLocks noGrp="1"/>
          </p:cNvSpPr>
          <p:nvPr>
            <p:ph type="title"/>
          </p:nvPr>
        </p:nvSpPr>
        <p:spPr>
          <a:xfrm>
            <a:off x="0" y="173659"/>
            <a:ext cx="10515600" cy="600302"/>
          </a:xfrm>
        </p:spPr>
        <p:txBody>
          <a:bodyPr>
            <a:normAutofit fontScale="90000"/>
          </a:bodyPr>
          <a:lstStyle/>
          <a:p>
            <a:r>
              <a:rPr lang="en-US" dirty="0"/>
              <a:t>Quarterly correlation with </a:t>
            </a:r>
            <a:r>
              <a:rPr lang="en-US" dirty="0" err="1"/>
              <a:t>tsy</a:t>
            </a:r>
            <a:r>
              <a:rPr lang="en-US" dirty="0"/>
              <a:t> 10yr </a:t>
            </a:r>
            <a:r>
              <a:rPr lang="en-US" dirty="0" err="1"/>
              <a:t>yld</a:t>
            </a:r>
            <a:r>
              <a:rPr lang="en-US" dirty="0"/>
              <a:t> dynamic</a:t>
            </a:r>
          </a:p>
        </p:txBody>
      </p:sp>
      <p:sp>
        <p:nvSpPr>
          <p:cNvPr id="3" name="Content Placeholder 2">
            <a:extLst>
              <a:ext uri="{FF2B5EF4-FFF2-40B4-BE49-F238E27FC236}">
                <a16:creationId xmlns:a16="http://schemas.microsoft.com/office/drawing/2014/main" id="{EDAAAF5C-4129-FB59-7FC2-97FAE9B604B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77DAD1-17EE-4043-02E1-D56150ED46F3}"/>
              </a:ext>
            </a:extLst>
          </p:cNvPr>
          <p:cNvPicPr>
            <a:picLocks noChangeAspect="1"/>
          </p:cNvPicPr>
          <p:nvPr/>
        </p:nvPicPr>
        <p:blipFill>
          <a:blip r:embed="rId2"/>
          <a:stretch>
            <a:fillRect/>
          </a:stretch>
        </p:blipFill>
        <p:spPr>
          <a:xfrm>
            <a:off x="1053547" y="1194027"/>
            <a:ext cx="10084905" cy="5298848"/>
          </a:xfrm>
          <a:prstGeom prst="rect">
            <a:avLst/>
          </a:prstGeom>
        </p:spPr>
      </p:pic>
      <p:sp>
        <p:nvSpPr>
          <p:cNvPr id="5" name="Slide Number Placeholder 4">
            <a:extLst>
              <a:ext uri="{FF2B5EF4-FFF2-40B4-BE49-F238E27FC236}">
                <a16:creationId xmlns:a16="http://schemas.microsoft.com/office/drawing/2014/main" id="{7A43E79D-7A7D-16F9-2DE0-1A2E1507640E}"/>
              </a:ext>
            </a:extLst>
          </p:cNvPr>
          <p:cNvSpPr>
            <a:spLocks noGrp="1"/>
          </p:cNvSpPr>
          <p:nvPr>
            <p:ph type="sldNum" sz="quarter" idx="12"/>
          </p:nvPr>
        </p:nvSpPr>
        <p:spPr/>
        <p:txBody>
          <a:bodyPr/>
          <a:lstStyle/>
          <a:p>
            <a:fld id="{CDABE6BC-E8FE-6F4A-BE1E-8F0333325DC8}" type="slidenum">
              <a:rPr lang="en-US" smtClean="0"/>
              <a:t>5</a:t>
            </a:fld>
            <a:endParaRPr lang="en-US"/>
          </a:p>
        </p:txBody>
      </p:sp>
    </p:spTree>
    <p:extLst>
      <p:ext uri="{BB962C8B-B14F-4D97-AF65-F5344CB8AC3E}">
        <p14:creationId xmlns:p14="http://schemas.microsoft.com/office/powerpoint/2010/main" val="392004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DBD49-113B-EF54-65FD-1544E6392E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DD46915-BC48-D6B9-C63A-571D2D976824}"/>
              </a:ext>
            </a:extLst>
          </p:cNvPr>
          <p:cNvPicPr>
            <a:picLocks noChangeAspect="1"/>
          </p:cNvPicPr>
          <p:nvPr/>
        </p:nvPicPr>
        <p:blipFill>
          <a:blip r:embed="rId2"/>
          <a:stretch>
            <a:fillRect/>
          </a:stretch>
        </p:blipFill>
        <p:spPr>
          <a:xfrm>
            <a:off x="485690" y="790758"/>
            <a:ext cx="11019183" cy="5745131"/>
          </a:xfrm>
          <a:prstGeom prst="rect">
            <a:avLst/>
          </a:prstGeom>
        </p:spPr>
      </p:pic>
      <p:sp>
        <p:nvSpPr>
          <p:cNvPr id="5" name="Title 1">
            <a:extLst>
              <a:ext uri="{FF2B5EF4-FFF2-40B4-BE49-F238E27FC236}">
                <a16:creationId xmlns:a16="http://schemas.microsoft.com/office/drawing/2014/main" id="{E5847B3B-ABBE-CD11-8F91-D5BCB59B509C}"/>
              </a:ext>
            </a:extLst>
          </p:cNvPr>
          <p:cNvSpPr>
            <a:spLocks noGrp="1"/>
          </p:cNvSpPr>
          <p:nvPr>
            <p:ph type="title"/>
          </p:nvPr>
        </p:nvSpPr>
        <p:spPr>
          <a:xfrm>
            <a:off x="0" y="68152"/>
            <a:ext cx="10515600" cy="612885"/>
          </a:xfrm>
        </p:spPr>
        <p:txBody>
          <a:bodyPr>
            <a:normAutofit/>
          </a:bodyPr>
          <a:lstStyle/>
          <a:p>
            <a:r>
              <a:rPr lang="en-US" sz="2800" dirty="0"/>
              <a:t>SPY/IG/HY vs US 10Yr Yield</a:t>
            </a:r>
          </a:p>
        </p:txBody>
      </p:sp>
      <p:sp>
        <p:nvSpPr>
          <p:cNvPr id="6" name="Slide Number Placeholder 5">
            <a:extLst>
              <a:ext uri="{FF2B5EF4-FFF2-40B4-BE49-F238E27FC236}">
                <a16:creationId xmlns:a16="http://schemas.microsoft.com/office/drawing/2014/main" id="{18C21CBA-0CAE-7DA6-DFAB-BBA828642BA7}"/>
              </a:ext>
            </a:extLst>
          </p:cNvPr>
          <p:cNvSpPr>
            <a:spLocks noGrp="1"/>
          </p:cNvSpPr>
          <p:nvPr>
            <p:ph type="sldNum" sz="quarter" idx="12"/>
          </p:nvPr>
        </p:nvSpPr>
        <p:spPr/>
        <p:txBody>
          <a:bodyPr/>
          <a:lstStyle/>
          <a:p>
            <a:fld id="{CDABE6BC-E8FE-6F4A-BE1E-8F0333325DC8}" type="slidenum">
              <a:rPr lang="en-US" smtClean="0"/>
              <a:t>6</a:t>
            </a:fld>
            <a:endParaRPr lang="en-US"/>
          </a:p>
        </p:txBody>
      </p:sp>
    </p:spTree>
    <p:extLst>
      <p:ext uri="{BB962C8B-B14F-4D97-AF65-F5344CB8AC3E}">
        <p14:creationId xmlns:p14="http://schemas.microsoft.com/office/powerpoint/2010/main" val="30410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CF10-8F0C-109E-3680-7537130E32B0}"/>
              </a:ext>
            </a:extLst>
          </p:cNvPr>
          <p:cNvSpPr>
            <a:spLocks noGrp="1"/>
          </p:cNvSpPr>
          <p:nvPr>
            <p:ph type="title"/>
          </p:nvPr>
        </p:nvSpPr>
        <p:spPr>
          <a:xfrm>
            <a:off x="0" y="34325"/>
            <a:ext cx="10515600" cy="420066"/>
          </a:xfrm>
        </p:spPr>
        <p:txBody>
          <a:bodyPr>
            <a:noAutofit/>
          </a:bodyPr>
          <a:lstStyle/>
          <a:p>
            <a:r>
              <a:rPr lang="en-US" sz="2400" dirty="0"/>
              <a:t>IG vs TSY 10yr Yield</a:t>
            </a:r>
          </a:p>
        </p:txBody>
      </p:sp>
      <p:sp>
        <p:nvSpPr>
          <p:cNvPr id="3" name="Content Placeholder 2">
            <a:extLst>
              <a:ext uri="{FF2B5EF4-FFF2-40B4-BE49-F238E27FC236}">
                <a16:creationId xmlns:a16="http://schemas.microsoft.com/office/drawing/2014/main" id="{6D07403D-8D24-F596-1150-5514F35F51EF}"/>
              </a:ext>
            </a:extLst>
          </p:cNvPr>
          <p:cNvSpPr>
            <a:spLocks noGrp="1"/>
          </p:cNvSpPr>
          <p:nvPr>
            <p:ph idx="1"/>
          </p:nvPr>
        </p:nvSpPr>
        <p:spPr>
          <a:xfrm>
            <a:off x="384975" y="3279472"/>
            <a:ext cx="4998058" cy="3192890"/>
          </a:xfrm>
        </p:spPr>
        <p:txBody>
          <a:bodyPr>
            <a:normAutofit/>
          </a:bodyPr>
          <a:lstStyle/>
          <a:p>
            <a:r>
              <a:rPr lang="en-US" sz="1600" dirty="0"/>
              <a:t>FOMC September 2023: higher for longer</a:t>
            </a:r>
          </a:p>
          <a:p>
            <a:r>
              <a:rPr lang="en-US" sz="1600" dirty="0"/>
              <a:t>November:</a:t>
            </a:r>
          </a:p>
          <a:p>
            <a:pPr lvl="1"/>
            <a:r>
              <a:rPr lang="en-US" sz="1200" dirty="0"/>
              <a:t>FOMC Nov 1</a:t>
            </a:r>
            <a:r>
              <a:rPr lang="en-US" sz="1200" baseline="30000" dirty="0"/>
              <a:t>st</a:t>
            </a:r>
            <a:r>
              <a:rPr lang="en-US" sz="1200" dirty="0"/>
              <a:t>: paused hiking </a:t>
            </a:r>
          </a:p>
          <a:p>
            <a:pPr lvl="1"/>
            <a:r>
              <a:rPr lang="en-US" sz="1200" dirty="0"/>
              <a:t>Econ data</a:t>
            </a:r>
          </a:p>
          <a:p>
            <a:pPr lvl="2"/>
            <a:r>
              <a:rPr lang="en-US" sz="800" dirty="0"/>
              <a:t>ISM: lower than expected </a:t>
            </a:r>
          </a:p>
          <a:p>
            <a:pPr lvl="2"/>
            <a:r>
              <a:rPr lang="en-US" sz="800" dirty="0"/>
              <a:t>NFP:  lower than expected </a:t>
            </a:r>
          </a:p>
          <a:p>
            <a:pPr lvl="2"/>
            <a:r>
              <a:rPr lang="en-US" sz="800" dirty="0"/>
              <a:t>unemployment rate: higher than expected</a:t>
            </a:r>
          </a:p>
          <a:p>
            <a:pPr lvl="2"/>
            <a:r>
              <a:rPr lang="en-US" sz="800" dirty="0"/>
              <a:t>CPI less than expected </a:t>
            </a:r>
          </a:p>
          <a:p>
            <a:pPr lvl="2"/>
            <a:r>
              <a:rPr lang="en-US" sz="800" dirty="0"/>
              <a:t>PP less than expected </a:t>
            </a:r>
          </a:p>
          <a:p>
            <a:pPr lvl="2"/>
            <a:endParaRPr lang="en-US" sz="800" dirty="0"/>
          </a:p>
          <a:p>
            <a:pPr lvl="2"/>
            <a:endParaRPr lang="en-US" sz="800" dirty="0"/>
          </a:p>
        </p:txBody>
      </p:sp>
      <p:pic>
        <p:nvPicPr>
          <p:cNvPr id="4" name="Picture 3">
            <a:extLst>
              <a:ext uri="{FF2B5EF4-FFF2-40B4-BE49-F238E27FC236}">
                <a16:creationId xmlns:a16="http://schemas.microsoft.com/office/drawing/2014/main" id="{3B2BE0BD-13F5-9DAA-8254-49183EFBE2FD}"/>
              </a:ext>
            </a:extLst>
          </p:cNvPr>
          <p:cNvPicPr>
            <a:picLocks noChangeAspect="1"/>
          </p:cNvPicPr>
          <p:nvPr/>
        </p:nvPicPr>
        <p:blipFill>
          <a:blip r:embed="rId2"/>
          <a:stretch>
            <a:fillRect/>
          </a:stretch>
        </p:blipFill>
        <p:spPr>
          <a:xfrm>
            <a:off x="43070" y="942008"/>
            <a:ext cx="4224130" cy="2137992"/>
          </a:xfrm>
          <a:prstGeom prst="rect">
            <a:avLst/>
          </a:prstGeom>
        </p:spPr>
      </p:pic>
      <p:pic>
        <p:nvPicPr>
          <p:cNvPr id="5" name="Picture 4">
            <a:extLst>
              <a:ext uri="{FF2B5EF4-FFF2-40B4-BE49-F238E27FC236}">
                <a16:creationId xmlns:a16="http://schemas.microsoft.com/office/drawing/2014/main" id="{0187AF09-4447-F383-176A-CA4B05A323FB}"/>
              </a:ext>
            </a:extLst>
          </p:cNvPr>
          <p:cNvPicPr>
            <a:picLocks noChangeAspect="1"/>
          </p:cNvPicPr>
          <p:nvPr/>
        </p:nvPicPr>
        <p:blipFill>
          <a:blip r:embed="rId3"/>
          <a:stretch>
            <a:fillRect/>
          </a:stretch>
        </p:blipFill>
        <p:spPr>
          <a:xfrm>
            <a:off x="5105400" y="0"/>
            <a:ext cx="7086600" cy="3613036"/>
          </a:xfrm>
          <a:prstGeom prst="rect">
            <a:avLst/>
          </a:prstGeom>
        </p:spPr>
      </p:pic>
      <p:sp>
        <p:nvSpPr>
          <p:cNvPr id="6" name="TextBox 5">
            <a:extLst>
              <a:ext uri="{FF2B5EF4-FFF2-40B4-BE49-F238E27FC236}">
                <a16:creationId xmlns:a16="http://schemas.microsoft.com/office/drawing/2014/main" id="{31BC9506-F346-767D-6DA3-38F7519E7489}"/>
              </a:ext>
            </a:extLst>
          </p:cNvPr>
          <p:cNvSpPr txBox="1"/>
          <p:nvPr/>
        </p:nvSpPr>
        <p:spPr>
          <a:xfrm>
            <a:off x="8283298" y="642603"/>
            <a:ext cx="1454244" cy="369332"/>
          </a:xfrm>
          <a:prstGeom prst="rect">
            <a:avLst/>
          </a:prstGeom>
          <a:noFill/>
        </p:spPr>
        <p:txBody>
          <a:bodyPr wrap="none" rtlCol="0">
            <a:spAutoFit/>
          </a:bodyPr>
          <a:lstStyle/>
          <a:p>
            <a:r>
              <a:rPr lang="en-US" sz="900" dirty="0"/>
              <a:t>FOMC Sept 2023</a:t>
            </a:r>
          </a:p>
          <a:p>
            <a:r>
              <a:rPr lang="en-US" sz="900" dirty="0"/>
              <a:t>(Pause , higher for longer)</a:t>
            </a:r>
          </a:p>
        </p:txBody>
      </p:sp>
      <p:sp>
        <p:nvSpPr>
          <p:cNvPr id="7" name="TextBox 6">
            <a:extLst>
              <a:ext uri="{FF2B5EF4-FFF2-40B4-BE49-F238E27FC236}">
                <a16:creationId xmlns:a16="http://schemas.microsoft.com/office/drawing/2014/main" id="{32D519AE-6D4B-6402-BAE1-84ED2818CE6E}"/>
              </a:ext>
            </a:extLst>
          </p:cNvPr>
          <p:cNvSpPr txBox="1"/>
          <p:nvPr/>
        </p:nvSpPr>
        <p:spPr>
          <a:xfrm>
            <a:off x="9880963" y="147711"/>
            <a:ext cx="1252266" cy="646331"/>
          </a:xfrm>
          <a:prstGeom prst="rect">
            <a:avLst/>
          </a:prstGeom>
          <a:noFill/>
        </p:spPr>
        <p:txBody>
          <a:bodyPr wrap="none" rtlCol="0">
            <a:spAutoFit/>
          </a:bodyPr>
          <a:lstStyle/>
          <a:p>
            <a:r>
              <a:rPr lang="en-US" sz="900" dirty="0"/>
              <a:t>Econ data Nov 2023</a:t>
            </a:r>
          </a:p>
          <a:p>
            <a:r>
              <a:rPr lang="en-US" sz="900" dirty="0"/>
              <a:t>(slowdown, signaling </a:t>
            </a:r>
          </a:p>
          <a:p>
            <a:r>
              <a:rPr lang="en-US" sz="900" dirty="0"/>
              <a:t>potential cut)</a:t>
            </a:r>
          </a:p>
          <a:p>
            <a:endParaRPr lang="en-US" sz="900" dirty="0"/>
          </a:p>
        </p:txBody>
      </p:sp>
      <p:cxnSp>
        <p:nvCxnSpPr>
          <p:cNvPr id="9" name="Straight Arrow Connector 8">
            <a:extLst>
              <a:ext uri="{FF2B5EF4-FFF2-40B4-BE49-F238E27FC236}">
                <a16:creationId xmlns:a16="http://schemas.microsoft.com/office/drawing/2014/main" id="{7C184476-B384-A813-8785-CC7CCEBBAD77}"/>
              </a:ext>
            </a:extLst>
          </p:cNvPr>
          <p:cNvCxnSpPr>
            <a:cxnSpLocks/>
          </p:cNvCxnSpPr>
          <p:nvPr/>
        </p:nvCxnSpPr>
        <p:spPr>
          <a:xfrm flipH="1">
            <a:off x="10265134" y="827269"/>
            <a:ext cx="241962" cy="6674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6945568-2918-D411-0E5A-94FA6FD4CE78}"/>
              </a:ext>
            </a:extLst>
          </p:cNvPr>
          <p:cNvCxnSpPr>
            <a:cxnSpLocks/>
          </p:cNvCxnSpPr>
          <p:nvPr/>
        </p:nvCxnSpPr>
        <p:spPr>
          <a:xfrm>
            <a:off x="9010420" y="1026417"/>
            <a:ext cx="799502" cy="613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8024DA29-A233-3539-2ACD-BC5BEF60E44F}"/>
              </a:ext>
            </a:extLst>
          </p:cNvPr>
          <p:cNvSpPr/>
          <p:nvPr/>
        </p:nvSpPr>
        <p:spPr>
          <a:xfrm>
            <a:off x="10066351" y="681037"/>
            <a:ext cx="508884" cy="2475631"/>
          </a:xfrm>
          <a:prstGeom prst="rect">
            <a:avLst/>
          </a:prstGeom>
          <a:solidFill>
            <a:schemeClr val="accent1">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39EB9F00-2974-FEF3-44A7-E467C551B306}"/>
              </a:ext>
            </a:extLst>
          </p:cNvPr>
          <p:cNvPicPr>
            <a:picLocks noChangeAspect="1"/>
          </p:cNvPicPr>
          <p:nvPr/>
        </p:nvPicPr>
        <p:blipFill>
          <a:blip r:embed="rId4"/>
          <a:stretch>
            <a:fillRect/>
          </a:stretch>
        </p:blipFill>
        <p:spPr>
          <a:xfrm>
            <a:off x="5439862" y="3615168"/>
            <a:ext cx="5633124" cy="2600229"/>
          </a:xfrm>
          <a:prstGeom prst="rect">
            <a:avLst/>
          </a:prstGeom>
        </p:spPr>
      </p:pic>
      <p:cxnSp>
        <p:nvCxnSpPr>
          <p:cNvPr id="16" name="Straight Connector 15">
            <a:extLst>
              <a:ext uri="{FF2B5EF4-FFF2-40B4-BE49-F238E27FC236}">
                <a16:creationId xmlns:a16="http://schemas.microsoft.com/office/drawing/2014/main" id="{833D0266-3CD1-B261-0CB8-B3CFB59C5CF1}"/>
              </a:ext>
            </a:extLst>
          </p:cNvPr>
          <p:cNvCxnSpPr>
            <a:cxnSpLocks/>
          </p:cNvCxnSpPr>
          <p:nvPr/>
        </p:nvCxnSpPr>
        <p:spPr>
          <a:xfrm>
            <a:off x="9601200" y="324898"/>
            <a:ext cx="0" cy="6272131"/>
          </a:xfrm>
          <a:prstGeom prst="line">
            <a:avLst/>
          </a:prstGeom>
          <a:ln>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19" name="Slide Number Placeholder 18">
            <a:extLst>
              <a:ext uri="{FF2B5EF4-FFF2-40B4-BE49-F238E27FC236}">
                <a16:creationId xmlns:a16="http://schemas.microsoft.com/office/drawing/2014/main" id="{E452478C-47FB-776A-804D-6B6E65DEF09E}"/>
              </a:ext>
            </a:extLst>
          </p:cNvPr>
          <p:cNvSpPr>
            <a:spLocks noGrp="1"/>
          </p:cNvSpPr>
          <p:nvPr>
            <p:ph type="sldNum" sz="quarter" idx="12"/>
          </p:nvPr>
        </p:nvSpPr>
        <p:spPr/>
        <p:txBody>
          <a:bodyPr/>
          <a:lstStyle/>
          <a:p>
            <a:fld id="{CDABE6BC-E8FE-6F4A-BE1E-8F0333325DC8}" type="slidenum">
              <a:rPr lang="en-US" smtClean="0"/>
              <a:t>7</a:t>
            </a:fld>
            <a:endParaRPr lang="en-US"/>
          </a:p>
        </p:txBody>
      </p:sp>
    </p:spTree>
    <p:extLst>
      <p:ext uri="{BB962C8B-B14F-4D97-AF65-F5344CB8AC3E}">
        <p14:creationId xmlns:p14="http://schemas.microsoft.com/office/powerpoint/2010/main" val="24428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FFB9-DFE5-E18D-FE2E-AE84888928FC}"/>
              </a:ext>
            </a:extLst>
          </p:cNvPr>
          <p:cNvSpPr>
            <a:spLocks noGrp="1"/>
          </p:cNvSpPr>
          <p:nvPr>
            <p:ph type="title"/>
          </p:nvPr>
        </p:nvSpPr>
        <p:spPr>
          <a:xfrm>
            <a:off x="66924" y="166075"/>
            <a:ext cx="10515600" cy="514962"/>
          </a:xfrm>
        </p:spPr>
        <p:txBody>
          <a:bodyPr>
            <a:normAutofit/>
          </a:bodyPr>
          <a:lstStyle/>
          <a:p>
            <a:r>
              <a:rPr lang="en-US" sz="2800" dirty="0"/>
              <a:t>Gold/Oil/Dollar vs US 10Yr Yield</a:t>
            </a:r>
          </a:p>
        </p:txBody>
      </p:sp>
      <p:sp>
        <p:nvSpPr>
          <p:cNvPr id="3" name="Content Placeholder 2">
            <a:extLst>
              <a:ext uri="{FF2B5EF4-FFF2-40B4-BE49-F238E27FC236}">
                <a16:creationId xmlns:a16="http://schemas.microsoft.com/office/drawing/2014/main" id="{1375CA08-E64B-3C1D-1D89-E23280B17C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3711B2-8AE2-F8DB-E884-1959BE64EE97}"/>
              </a:ext>
            </a:extLst>
          </p:cNvPr>
          <p:cNvPicPr>
            <a:picLocks noChangeAspect="1"/>
          </p:cNvPicPr>
          <p:nvPr/>
        </p:nvPicPr>
        <p:blipFill>
          <a:blip r:embed="rId2"/>
          <a:stretch>
            <a:fillRect/>
          </a:stretch>
        </p:blipFill>
        <p:spPr>
          <a:xfrm>
            <a:off x="377687" y="904145"/>
            <a:ext cx="10976113" cy="5787780"/>
          </a:xfrm>
          <a:prstGeom prst="rect">
            <a:avLst/>
          </a:prstGeom>
        </p:spPr>
      </p:pic>
      <p:sp>
        <p:nvSpPr>
          <p:cNvPr id="5" name="Slide Number Placeholder 4">
            <a:extLst>
              <a:ext uri="{FF2B5EF4-FFF2-40B4-BE49-F238E27FC236}">
                <a16:creationId xmlns:a16="http://schemas.microsoft.com/office/drawing/2014/main" id="{8367D64C-54C3-1301-FC40-19535F514B43}"/>
              </a:ext>
            </a:extLst>
          </p:cNvPr>
          <p:cNvSpPr>
            <a:spLocks noGrp="1"/>
          </p:cNvSpPr>
          <p:nvPr>
            <p:ph type="sldNum" sz="quarter" idx="12"/>
          </p:nvPr>
        </p:nvSpPr>
        <p:spPr/>
        <p:txBody>
          <a:bodyPr/>
          <a:lstStyle/>
          <a:p>
            <a:fld id="{CDABE6BC-E8FE-6F4A-BE1E-8F0333325DC8}" type="slidenum">
              <a:rPr lang="en-US" smtClean="0"/>
              <a:t>8</a:t>
            </a:fld>
            <a:endParaRPr lang="en-US"/>
          </a:p>
        </p:txBody>
      </p:sp>
    </p:spTree>
    <p:extLst>
      <p:ext uri="{BB962C8B-B14F-4D97-AF65-F5344CB8AC3E}">
        <p14:creationId xmlns:p14="http://schemas.microsoft.com/office/powerpoint/2010/main" val="192484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4E7F-991D-6F7A-93C9-74FF77D7EB7A}"/>
              </a:ext>
            </a:extLst>
          </p:cNvPr>
          <p:cNvSpPr>
            <a:spLocks noGrp="1"/>
          </p:cNvSpPr>
          <p:nvPr>
            <p:ph type="title"/>
          </p:nvPr>
        </p:nvSpPr>
        <p:spPr>
          <a:xfrm>
            <a:off x="0" y="18255"/>
            <a:ext cx="4500438" cy="1126333"/>
          </a:xfrm>
        </p:spPr>
        <p:txBody>
          <a:bodyPr>
            <a:normAutofit/>
          </a:bodyPr>
          <a:lstStyle/>
          <a:p>
            <a:r>
              <a:rPr lang="en-US" sz="2400" dirty="0"/>
              <a:t>Quarterly Correlation with US 10 </a:t>
            </a:r>
            <a:r>
              <a:rPr lang="en-US" sz="2400" dirty="0" err="1"/>
              <a:t>yr</a:t>
            </a:r>
            <a:r>
              <a:rPr lang="en-US" sz="2400" dirty="0"/>
              <a:t> yield lead/lag relationship</a:t>
            </a:r>
          </a:p>
        </p:txBody>
      </p:sp>
      <p:sp>
        <p:nvSpPr>
          <p:cNvPr id="3" name="Content Placeholder 2">
            <a:extLst>
              <a:ext uri="{FF2B5EF4-FFF2-40B4-BE49-F238E27FC236}">
                <a16:creationId xmlns:a16="http://schemas.microsoft.com/office/drawing/2014/main" id="{0DA44A17-9942-A3D0-EB13-A57DC18255C9}"/>
              </a:ext>
            </a:extLst>
          </p:cNvPr>
          <p:cNvSpPr>
            <a:spLocks noGrp="1"/>
          </p:cNvSpPr>
          <p:nvPr>
            <p:ph idx="1"/>
          </p:nvPr>
        </p:nvSpPr>
        <p:spPr>
          <a:xfrm>
            <a:off x="226435" y="1253331"/>
            <a:ext cx="4814692" cy="4351338"/>
          </a:xfrm>
        </p:spPr>
        <p:txBody>
          <a:bodyPr/>
          <a:lstStyle/>
          <a:p>
            <a:r>
              <a:rPr lang="en-US" dirty="0"/>
              <a:t>Interesting mean-reversion:</a:t>
            </a:r>
          </a:p>
          <a:p>
            <a:pPr lvl="1"/>
            <a:r>
              <a:rPr lang="en-US" dirty="0"/>
              <a:t>The quarterly correlation(*) change reverts/flips Q/Q</a:t>
            </a:r>
          </a:p>
          <a:p>
            <a:pPr lvl="1"/>
            <a:endParaRPr lang="en-US" dirty="0"/>
          </a:p>
        </p:txBody>
      </p:sp>
      <p:sp>
        <p:nvSpPr>
          <p:cNvPr id="4" name="Slide Number Placeholder 3">
            <a:extLst>
              <a:ext uri="{FF2B5EF4-FFF2-40B4-BE49-F238E27FC236}">
                <a16:creationId xmlns:a16="http://schemas.microsoft.com/office/drawing/2014/main" id="{37672056-8E1F-1ACE-8A82-4A115C790403}"/>
              </a:ext>
            </a:extLst>
          </p:cNvPr>
          <p:cNvSpPr>
            <a:spLocks noGrp="1"/>
          </p:cNvSpPr>
          <p:nvPr>
            <p:ph type="sldNum" sz="quarter" idx="12"/>
          </p:nvPr>
        </p:nvSpPr>
        <p:spPr/>
        <p:txBody>
          <a:bodyPr/>
          <a:lstStyle/>
          <a:p>
            <a:fld id="{CDABE6BC-E8FE-6F4A-BE1E-8F0333325DC8}" type="slidenum">
              <a:rPr lang="en-US" smtClean="0"/>
              <a:t>9</a:t>
            </a:fld>
            <a:endParaRPr lang="en-US"/>
          </a:p>
        </p:txBody>
      </p:sp>
      <p:sp>
        <p:nvSpPr>
          <p:cNvPr id="6" name="TextBox 5">
            <a:extLst>
              <a:ext uri="{FF2B5EF4-FFF2-40B4-BE49-F238E27FC236}">
                <a16:creationId xmlns:a16="http://schemas.microsoft.com/office/drawing/2014/main" id="{D9C75950-AF99-9667-6173-39BA77E37278}"/>
              </a:ext>
            </a:extLst>
          </p:cNvPr>
          <p:cNvSpPr txBox="1"/>
          <p:nvPr/>
        </p:nvSpPr>
        <p:spPr>
          <a:xfrm>
            <a:off x="341906" y="6233823"/>
            <a:ext cx="3754041" cy="369332"/>
          </a:xfrm>
          <a:prstGeom prst="rect">
            <a:avLst/>
          </a:prstGeom>
          <a:noFill/>
        </p:spPr>
        <p:txBody>
          <a:bodyPr wrap="none" rtlCol="0">
            <a:spAutoFit/>
          </a:bodyPr>
          <a:lstStyle/>
          <a:p>
            <a:r>
              <a:rPr lang="en-US" dirty="0"/>
              <a:t>(*) correlation with US 10yr TSY yield</a:t>
            </a:r>
          </a:p>
        </p:txBody>
      </p:sp>
      <p:pic>
        <p:nvPicPr>
          <p:cNvPr id="8" name="Picture 7">
            <a:extLst>
              <a:ext uri="{FF2B5EF4-FFF2-40B4-BE49-F238E27FC236}">
                <a16:creationId xmlns:a16="http://schemas.microsoft.com/office/drawing/2014/main" id="{3A3DCF36-5098-8F33-A507-5095B127EAF2}"/>
              </a:ext>
            </a:extLst>
          </p:cNvPr>
          <p:cNvPicPr>
            <a:picLocks noChangeAspect="1"/>
          </p:cNvPicPr>
          <p:nvPr/>
        </p:nvPicPr>
        <p:blipFill>
          <a:blip r:embed="rId2"/>
          <a:stretch>
            <a:fillRect/>
          </a:stretch>
        </p:blipFill>
        <p:spPr>
          <a:xfrm>
            <a:off x="5528397" y="18255"/>
            <a:ext cx="6437168" cy="6858000"/>
          </a:xfrm>
          <a:prstGeom prst="rect">
            <a:avLst/>
          </a:prstGeom>
        </p:spPr>
      </p:pic>
    </p:spTree>
    <p:extLst>
      <p:ext uri="{BB962C8B-B14F-4D97-AF65-F5344CB8AC3E}">
        <p14:creationId xmlns:p14="http://schemas.microsoft.com/office/powerpoint/2010/main" val="253303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TotalTime>
  <Words>764</Words>
  <Application>Microsoft Macintosh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Assets correlation structure and dynamic</vt:lpstr>
      <vt:lpstr>10 years Treasury yield typical correlation</vt:lpstr>
      <vt:lpstr>Assets correlation heatmap </vt:lpstr>
      <vt:lpstr>Yearly correlation with tsy 10yr yld dynamic</vt:lpstr>
      <vt:lpstr>Quarterly correlation with tsy 10yr yld dynamic</vt:lpstr>
      <vt:lpstr>SPY/IG/HY vs US 10Yr Yield</vt:lpstr>
      <vt:lpstr>IG vs TSY 10yr Yield</vt:lpstr>
      <vt:lpstr>Gold/Oil/Dollar vs US 10Yr Yield</vt:lpstr>
      <vt:lpstr>Quarterly Correlation with US 10 yr yield lead/lag relationship</vt:lpstr>
      <vt:lpstr>Can we model next quarter credit/tsy correlations ?</vt:lpstr>
      <vt:lpstr>SPY &amp; the rest: correlation dynamic</vt:lpstr>
      <vt:lpstr>SPY vs the rest quarterly correlation</vt:lpstr>
      <vt:lpstr>Quarterly Correlation with SPY lead/lag relationship</vt:lpstr>
      <vt:lpstr>Can we model next quarter credit/equity correlations ?</vt:lpstr>
      <vt:lpstr>Volatility during the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Assets correlation structure and dynamic</dc:title>
  <dc:creator>Microsoft Office User</dc:creator>
  <cp:lastModifiedBy>Microsoft Office User</cp:lastModifiedBy>
  <cp:revision>15</cp:revision>
  <dcterms:created xsi:type="dcterms:W3CDTF">2024-04-21T16:12:43Z</dcterms:created>
  <dcterms:modified xsi:type="dcterms:W3CDTF">2024-04-21T20:45:10Z</dcterms:modified>
</cp:coreProperties>
</file>