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1" r:id="rId4"/>
    <p:sldId id="257" r:id="rId5"/>
    <p:sldId id="258" r:id="rId6"/>
    <p:sldId id="264" r:id="rId7"/>
    <p:sldId id="265" r:id="rId8"/>
    <p:sldId id="263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34"/>
    <p:restoredTop sz="96327"/>
  </p:normalViewPr>
  <p:slideViewPr>
    <p:cSldViewPr snapToGrid="0">
      <p:cViewPr varScale="1">
        <p:scale>
          <a:sx n="156" d="100"/>
          <a:sy n="156" d="100"/>
        </p:scale>
        <p:origin x="18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ED4FA-8330-0B4D-9ADA-BA02630D0A20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E2375-DB10-3746-98C6-5E2707EA5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2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23D8EE-8CDF-304B-8661-4D2E469357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1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1357-3106-194E-4B18-8D893616F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921AB-CD1B-BBCB-6F79-64903FA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6713-BF21-F17A-F0FE-124E993B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809D-CF00-8942-9370-DC4D7D3935C6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CFE7-C6BA-A894-79FD-C086EC7E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D2883-7F85-D2B5-3F65-6C491E0C0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86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0A67-874F-0A97-84C2-22980D1E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8DEB6-BBCE-374F-1EDD-05300305F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488E-A3D1-0F2F-2D2F-855D7791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CC776-07A9-0941-B4DC-B6E7C401B67C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992B-2334-1B7E-18E9-0991DD99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84D94-376D-AE0D-5A8E-958F5EE2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3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1808-E9AD-18E0-C56B-D73D97F4B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DECDF-CA51-D0C4-711F-D0CF93FB4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1F7D-40C3-D42E-4253-AEC840B9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97E5-0AFE-7C41-8ECD-551C941CB031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80F1-AF0A-254D-D637-1FDF5AEA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E5A7-2CA3-46F1-4F61-AF78BA63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688E-2A51-8397-C64A-705573C3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4E49-6591-9E19-0A3D-16FBC311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7CB72-95A1-E511-8903-5D240B9E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B454C-7729-3D4C-8B23-E0AC3F924967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0EDAC-9E9E-FA60-F1EB-4480BDB1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75568-26FE-B915-47F9-0E32AD68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85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2F58-D265-7F15-9A50-B63A77059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E38C-3D2F-8096-9FDB-4546B3C9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8A14-3270-53C3-6A2A-FBB76850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120D1-958B-3944-A953-C33B9A2B7BCD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310F-9188-8D69-3E17-B10B1A0B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FF39D-7219-B62C-345C-29FDA9A6F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908D-7D6C-6FA7-A17B-54ECD28A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49BDB-426A-EE44-2545-4E1E306C8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4738B-E221-787D-D00E-9DCA946D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01538-EA25-A443-2981-5A4250EC1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5EF97-251B-9E41-A410-1D68FC97A907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A7E59-5446-C22C-6382-E55FCD94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CFEFD-1F66-6192-3FC6-46CCCBD6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6F85-118B-CAA3-F83B-4577415E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2A1B2-44A7-63B2-D8AB-870F3F016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88A9C-581E-CE62-D0C1-DCB8BDF13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3DD6F2-35B8-3FC6-4C71-3072D4A85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0E4EE-C8B5-6C79-4689-49E49CB3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9B539-96DE-9282-C2AF-C2A24FDA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80B21-1986-5741-A45F-9DA4420C62A0}" type="datetime1">
              <a:rPr lang="en-US" smtClean="0"/>
              <a:t>4/14/24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8FBF6E-2AA2-159B-4A94-99E086EE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FDB396-52F4-12BE-A915-F5AC05BD7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7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BCC0-DCA3-8C03-5058-CC1A0EA18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B1DC0-01CC-CF26-5C17-A57CCC34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5285-369D-5B46-BB9F-E49FEDD7D7F7}" type="datetime1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EC60FD-F862-9715-F6A6-7740CB54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F1EED-4FE0-A28F-304E-CBAD233DA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3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E24D-E0A1-480C-E280-7777155B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A2E2-55E0-0645-B5D4-9C02882FCE8D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416A33-BF60-DBAD-C4BA-D5AB60E32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4C98-4AF6-9830-FF2F-4809961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9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2E870-D097-6B48-F876-A8131997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8AC9-01CC-EAEF-58B4-6471BA5E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88739-5545-EAD4-0E7A-9429BC17D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8C224-1F9E-B704-8B86-AC842FFA2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B291-DA9C-B742-B9AF-401390A34519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34343-017B-0C5A-0C4A-68118BBF8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CBB2-D4C7-E738-4DAC-A11C7861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9840-D9FD-B136-7937-F2418B4C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F506A-03DD-501A-73B5-D191EBD3E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71482-3ED8-1382-ED80-9B22C303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85C62-D61C-C069-632D-735467F0E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21ED-F209-D047-83A4-7F5526F02529}" type="datetime1">
              <a:rPr lang="en-US" smtClean="0"/>
              <a:t>4/14/24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7FB45-96CE-3A7D-7EA9-772B14941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DC34F-7116-73D0-FBAC-218C0B24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5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AC18E-328A-FFF3-3B0C-AEF14F83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D3234-D3E2-8E9F-8DDE-900F50172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95FE-50C3-EE13-B8A6-1286661A2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FD99C-7D96-DC4D-AA33-21FF7C22690C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3C71-F191-25DA-BED0-889ADACE1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CB847-8062-D0A6-155A-51470CC09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0BFD-A723-9045-A54F-AE39A55C4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1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radingeconomics.com/commodity/natural-ga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urworldindata.org/grapher/solar-pv-prices" TargetMode="External"/><Relationship Id="rId5" Type="http://schemas.openxmlformats.org/officeDocument/2006/relationships/image" Target="../media/image12.png"/><Relationship Id="rId10" Type="http://schemas.openxmlformats.org/officeDocument/2006/relationships/hyperlink" Target="https://tradingeconomics.com/commodity/coal" TargetMode="External"/><Relationship Id="rId4" Type="http://schemas.openxmlformats.org/officeDocument/2006/relationships/hyperlink" Target="https://www.eia.gov/tools/faqs/faq.php?id=427&amp;t=3" TargetMode="Externa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CUSR0000SAH1#0" TargetMode="External"/><Relationship Id="rId7" Type="http://schemas.openxmlformats.org/officeDocument/2006/relationships/hyperlink" Target="https://fred.stlouisfed.org/series/MSPUS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www.zumper.com/blog/rental-price-data/" TargetMode="Externa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cnbc.com/2024/04/11/why-car-insurance-costs-are-skyrocketing-leading-to-higher-inflation.html" TargetMode="External"/><Relationship Id="rId4" Type="http://schemas.openxmlformats.org/officeDocument/2006/relationships/image" Target="../media/image19.png"/><Relationship Id="rId9" Type="http://schemas.openxmlformats.org/officeDocument/2006/relationships/hyperlink" Target="https://www.vox.com/2024/2/21/24078362/inflation-car-insurance-distracted-driving-cost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2F53-EB5C-9F00-8A88-4A32C3533D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PPI and CPI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84836-91BC-0923-F19C-3B4BD45EBC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A3B3B-3EC9-9737-AC09-44074507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4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D40A-DE78-718B-553B-EC46F93F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450" y="87313"/>
            <a:ext cx="10515600" cy="350036"/>
          </a:xfrm>
        </p:spPr>
        <p:txBody>
          <a:bodyPr>
            <a:noAutofit/>
          </a:bodyPr>
          <a:lstStyle/>
          <a:p>
            <a:r>
              <a:rPr lang="en-US" sz="2400" dirty="0"/>
              <a:t>Where are we in the cycle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8534AA-D8F5-A303-A15D-1344FD2AADEC}"/>
              </a:ext>
            </a:extLst>
          </p:cNvPr>
          <p:cNvSpPr txBox="1"/>
          <p:nvPr/>
        </p:nvSpPr>
        <p:spPr>
          <a:xfrm>
            <a:off x="3027405" y="6314303"/>
            <a:ext cx="482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fred.stlouisfed.org</a:t>
            </a:r>
            <a:r>
              <a:rPr lang="en-US" dirty="0"/>
              <a:t>/graph/?g=f1cZ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74DA7-6FBE-51D6-864F-ACD13A1D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6" y="681037"/>
            <a:ext cx="11717807" cy="442947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321694-C329-A032-564B-DC10B905E3FE}"/>
              </a:ext>
            </a:extLst>
          </p:cNvPr>
          <p:cNvSpPr/>
          <p:nvPr/>
        </p:nvSpPr>
        <p:spPr>
          <a:xfrm>
            <a:off x="10058400" y="1103243"/>
            <a:ext cx="318052" cy="292765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153221E-A559-E5BF-DA8D-E557134E9FC8}"/>
              </a:ext>
            </a:extLst>
          </p:cNvPr>
          <p:cNvSpPr/>
          <p:nvPr/>
        </p:nvSpPr>
        <p:spPr>
          <a:xfrm>
            <a:off x="10363334" y="1090886"/>
            <a:ext cx="102838" cy="2927655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FF1795-290E-966D-5C03-92F87CAC7125}"/>
              </a:ext>
            </a:extLst>
          </p:cNvPr>
          <p:cNvSpPr/>
          <p:nvPr/>
        </p:nvSpPr>
        <p:spPr>
          <a:xfrm>
            <a:off x="10478663" y="1070288"/>
            <a:ext cx="102838" cy="292765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1209071-1243-8D92-D78A-71AF80B41104}"/>
              </a:ext>
            </a:extLst>
          </p:cNvPr>
          <p:cNvSpPr/>
          <p:nvPr/>
        </p:nvSpPr>
        <p:spPr>
          <a:xfrm>
            <a:off x="10927631" y="1111475"/>
            <a:ext cx="102838" cy="2927655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1B7828-5050-0F1A-D13B-0F17F05C1F26}"/>
              </a:ext>
            </a:extLst>
          </p:cNvPr>
          <p:cNvSpPr/>
          <p:nvPr/>
        </p:nvSpPr>
        <p:spPr>
          <a:xfrm>
            <a:off x="10583629" y="1070287"/>
            <a:ext cx="319287" cy="2927655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1BBC129-8A74-587E-BFE0-9392503485D5}"/>
              </a:ext>
            </a:extLst>
          </p:cNvPr>
          <p:cNvSpPr/>
          <p:nvPr/>
        </p:nvSpPr>
        <p:spPr>
          <a:xfrm>
            <a:off x="1202724" y="5282515"/>
            <a:ext cx="650790" cy="143905"/>
          </a:xfrm>
          <a:prstGeom prst="roundRect">
            <a:avLst/>
          </a:prstGeom>
          <a:solidFill>
            <a:schemeClr val="accent6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A7C777-1B3F-FDD6-6902-7D390392975B}"/>
              </a:ext>
            </a:extLst>
          </p:cNvPr>
          <p:cNvSpPr/>
          <p:nvPr/>
        </p:nvSpPr>
        <p:spPr>
          <a:xfrm flipH="1">
            <a:off x="1202724" y="5561358"/>
            <a:ext cx="650790" cy="151464"/>
          </a:xfrm>
          <a:prstGeom prst="roundRect">
            <a:avLst/>
          </a:prstGeom>
          <a:solidFill>
            <a:schemeClr val="accent6">
              <a:lumMod val="5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8C87D7-0355-C868-70FC-F7C2470A02B4}"/>
              </a:ext>
            </a:extLst>
          </p:cNvPr>
          <p:cNvSpPr/>
          <p:nvPr/>
        </p:nvSpPr>
        <p:spPr>
          <a:xfrm>
            <a:off x="1202724" y="5847760"/>
            <a:ext cx="650790" cy="151464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9B58E7-D2A1-7190-4E62-3FD2576AD7CD}"/>
              </a:ext>
            </a:extLst>
          </p:cNvPr>
          <p:cNvSpPr/>
          <p:nvPr/>
        </p:nvSpPr>
        <p:spPr>
          <a:xfrm>
            <a:off x="1202725" y="6199391"/>
            <a:ext cx="650790" cy="149579"/>
          </a:xfrm>
          <a:prstGeom prst="roundRect">
            <a:avLst/>
          </a:prstGeom>
          <a:solidFill>
            <a:schemeClr val="accent4">
              <a:lumMod val="40000"/>
              <a:lumOff val="60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C03FD7-89F2-EC0D-D7E4-22D37E7A88B6}"/>
              </a:ext>
            </a:extLst>
          </p:cNvPr>
          <p:cNvSpPr txBox="1"/>
          <p:nvPr/>
        </p:nvSpPr>
        <p:spPr>
          <a:xfrm>
            <a:off x="1952367" y="5202134"/>
            <a:ext cx="754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Recovery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8252BA-8FB9-7787-FF8E-01944734A99A}"/>
              </a:ext>
            </a:extLst>
          </p:cNvPr>
          <p:cNvSpPr txBox="1"/>
          <p:nvPr/>
        </p:nvSpPr>
        <p:spPr>
          <a:xfrm>
            <a:off x="1953362" y="549859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Boom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C2C0A-9F4D-F8DE-2C59-5A5F52C0C987}"/>
              </a:ext>
            </a:extLst>
          </p:cNvPr>
          <p:cNvSpPr txBox="1"/>
          <p:nvPr/>
        </p:nvSpPr>
        <p:spPr>
          <a:xfrm>
            <a:off x="1928649" y="5762939"/>
            <a:ext cx="869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Slow down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7950C0-4CBD-1B39-5B62-E3453A4DE160}"/>
              </a:ext>
            </a:extLst>
          </p:cNvPr>
          <p:cNvSpPr txBox="1"/>
          <p:nvPr/>
        </p:nvSpPr>
        <p:spPr>
          <a:xfrm>
            <a:off x="1952367" y="6138829"/>
            <a:ext cx="851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Stagnation</a:t>
            </a:r>
          </a:p>
        </p:txBody>
      </p:sp>
    </p:spTree>
    <p:extLst>
      <p:ext uri="{BB962C8B-B14F-4D97-AF65-F5344CB8AC3E}">
        <p14:creationId xmlns:p14="http://schemas.microsoft.com/office/powerpoint/2010/main" val="1913962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F6AD-514D-5C31-EDC8-71A2E85A4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3F4B6-F40D-4ECF-B9FE-67E3841EA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0369C-3463-D9E5-16D4-66456D92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946" y="619523"/>
            <a:ext cx="8722006" cy="3013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E9B265-D21E-9F6C-CA36-AABAF9D1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46" y="4044709"/>
            <a:ext cx="8725507" cy="213225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8621-E72F-0453-0D6F-4E4B6004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5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E6E11-8D60-817D-19AB-794DB5FE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405" y="303658"/>
            <a:ext cx="5151634" cy="754758"/>
          </a:xfrm>
        </p:spPr>
        <p:txBody>
          <a:bodyPr/>
          <a:lstStyle/>
          <a:p>
            <a:r>
              <a:rPr lang="en-US" dirty="0"/>
              <a:t>Takeaways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B774E-34C7-9EF7-2D95-10DBE4DDC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1253331"/>
            <a:ext cx="5257800" cy="3179876"/>
          </a:xfrm>
        </p:spPr>
        <p:txBody>
          <a:bodyPr>
            <a:normAutofit/>
          </a:bodyPr>
          <a:lstStyle/>
          <a:p>
            <a:r>
              <a:rPr lang="en-US" sz="2000" dirty="0"/>
              <a:t>CPI higher than expected , indexes which increased:</a:t>
            </a:r>
          </a:p>
          <a:p>
            <a:pPr lvl="1"/>
            <a:r>
              <a:rPr lang="en-US" sz="1800" dirty="0"/>
              <a:t>Shelter</a:t>
            </a:r>
          </a:p>
          <a:p>
            <a:pPr lvl="1"/>
            <a:r>
              <a:rPr lang="en-US" sz="1800" dirty="0"/>
              <a:t>Motor vehicle insurance </a:t>
            </a:r>
          </a:p>
          <a:p>
            <a:pPr lvl="1"/>
            <a:r>
              <a:rPr lang="en-US" sz="1800" dirty="0"/>
              <a:t>Medical care </a:t>
            </a:r>
          </a:p>
          <a:p>
            <a:pPr lvl="1"/>
            <a:r>
              <a:rPr lang="en-US" sz="1800" dirty="0"/>
              <a:t>Apparel </a:t>
            </a:r>
          </a:p>
          <a:p>
            <a:pPr lvl="1"/>
            <a:r>
              <a:rPr lang="en-US" sz="1800" dirty="0"/>
              <a:t>Personal care</a:t>
            </a:r>
          </a:p>
          <a:p>
            <a:r>
              <a:rPr lang="en-US" sz="2000" dirty="0"/>
              <a:t>PPI slightly lower than expected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1774B-1E43-D5FF-214E-B805231C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62" y="244416"/>
            <a:ext cx="5068068" cy="2478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58F313-F5D1-D801-BBCE-23B8E7D00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74" y="3046483"/>
            <a:ext cx="5259085" cy="17080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60CBC7-2281-F378-B659-839333116C9E}"/>
              </a:ext>
            </a:extLst>
          </p:cNvPr>
          <p:cNvSpPr txBox="1">
            <a:spLocks/>
          </p:cNvSpPr>
          <p:nvPr/>
        </p:nvSpPr>
        <p:spPr>
          <a:xfrm>
            <a:off x="673812" y="5078394"/>
            <a:ext cx="5257799" cy="11509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Can we identify the underlying inflationary pressures behind CPI 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I found this video very intriguing so I will try to reproduce some of the claims: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https://</a:t>
            </a:r>
            <a:r>
              <a:rPr lang="en-US" sz="2000" b="1" dirty="0" err="1">
                <a:solidFill>
                  <a:srgbClr val="002060"/>
                </a:solidFill>
              </a:rPr>
              <a:t>www.youtube.com</a:t>
            </a:r>
            <a:r>
              <a:rPr lang="en-US" sz="2000" b="1" dirty="0">
                <a:solidFill>
                  <a:srgbClr val="002060"/>
                </a:solidFill>
              </a:rPr>
              <a:t>/</a:t>
            </a:r>
            <a:r>
              <a:rPr lang="en-US" sz="2000" b="1" dirty="0" err="1">
                <a:solidFill>
                  <a:srgbClr val="002060"/>
                </a:solidFill>
              </a:rPr>
              <a:t>watch?v</a:t>
            </a:r>
            <a:r>
              <a:rPr lang="en-US" sz="2000" b="1" dirty="0">
                <a:solidFill>
                  <a:srgbClr val="002060"/>
                </a:solidFill>
              </a:rPr>
              <a:t>=h9clL36dnPU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330D-45DC-BAAF-8830-97AD5CA9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4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6C8-B21F-2CE5-9DD1-C8D79745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66099"/>
            <a:ext cx="10515600" cy="418646"/>
          </a:xfrm>
        </p:spPr>
        <p:txBody>
          <a:bodyPr>
            <a:normAutofit fontScale="90000"/>
          </a:bodyPr>
          <a:lstStyle/>
          <a:p>
            <a:r>
              <a:rPr lang="en-US" dirty="0"/>
              <a:t>Root causes of higher than expected CPI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A67D-8DA8-089A-7AC6-E3AC8DC1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6D0C8-B70C-D666-A713-E0D4A239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32" y="681037"/>
            <a:ext cx="9924535" cy="592923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1D7A376-6B54-0E4E-288F-0618D30C99A9}"/>
              </a:ext>
            </a:extLst>
          </p:cNvPr>
          <p:cNvSpPr/>
          <p:nvPr/>
        </p:nvSpPr>
        <p:spPr>
          <a:xfrm>
            <a:off x="1393226" y="3896262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CA5987-0CB5-D749-3335-9427E4A9389E}"/>
              </a:ext>
            </a:extLst>
          </p:cNvPr>
          <p:cNvSpPr/>
          <p:nvPr/>
        </p:nvSpPr>
        <p:spPr>
          <a:xfrm>
            <a:off x="1429264" y="5790964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C5E37F-DBFB-914D-9D14-01BA8AD0D5A3}"/>
              </a:ext>
            </a:extLst>
          </p:cNvPr>
          <p:cNvSpPr/>
          <p:nvPr/>
        </p:nvSpPr>
        <p:spPr>
          <a:xfrm>
            <a:off x="1421025" y="6178147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D4874B2-3818-D2B4-63F1-F53BC562D0C9}"/>
              </a:ext>
            </a:extLst>
          </p:cNvPr>
          <p:cNvSpPr/>
          <p:nvPr/>
        </p:nvSpPr>
        <p:spPr>
          <a:xfrm>
            <a:off x="1429264" y="5980671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4478D-7774-2DDA-D7E2-AE996D99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BFB6-C134-F6F4-7BA2-FFDDA324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81644-E920-8448-5724-1304F43BE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C2D0A-C083-CC51-26FE-611E377C9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28" y="196315"/>
            <a:ext cx="7772400" cy="140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7D713A-3DEC-5253-E568-B722C2D86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813" y="1690688"/>
            <a:ext cx="7772400" cy="22230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91973-8A91-5D41-73AE-BBDAA68D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835" y="3989612"/>
            <a:ext cx="7481378" cy="1249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A58D83-70BF-266A-A0CC-58D69C9151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2542" y="5315175"/>
            <a:ext cx="7209529" cy="1095261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4AA188-D681-9EB2-8C7A-7CD5EBBE3724}"/>
              </a:ext>
            </a:extLst>
          </p:cNvPr>
          <p:cNvSpPr/>
          <p:nvPr/>
        </p:nvSpPr>
        <p:spPr>
          <a:xfrm>
            <a:off x="1566220" y="3566432"/>
            <a:ext cx="9924535" cy="189707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CDE7F7-C0F7-E18D-9642-E11DA49CDF7B}"/>
              </a:ext>
            </a:extLst>
          </p:cNvPr>
          <p:cNvSpPr/>
          <p:nvPr/>
        </p:nvSpPr>
        <p:spPr>
          <a:xfrm>
            <a:off x="1566219" y="6079525"/>
            <a:ext cx="9924535" cy="3309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4D98988-7FAA-A537-F388-68B915729995}"/>
              </a:ext>
            </a:extLst>
          </p:cNvPr>
          <p:cNvSpPr/>
          <p:nvPr/>
        </p:nvSpPr>
        <p:spPr>
          <a:xfrm>
            <a:off x="1566218" y="5466427"/>
            <a:ext cx="9924535" cy="330912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7B03BBF-CF57-5185-7B19-B77B527D910D}"/>
              </a:ext>
            </a:extLst>
          </p:cNvPr>
          <p:cNvSpPr/>
          <p:nvPr/>
        </p:nvSpPr>
        <p:spPr>
          <a:xfrm>
            <a:off x="1566217" y="3988376"/>
            <a:ext cx="9924535" cy="1203649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9C5D4A-E4B3-0080-B697-3EDDCA93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F40F-8CEF-B8DE-5D49-DC4A706BA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" y="0"/>
            <a:ext cx="10515600" cy="481693"/>
          </a:xfrm>
        </p:spPr>
        <p:txBody>
          <a:bodyPr>
            <a:normAutofit/>
          </a:bodyPr>
          <a:lstStyle/>
          <a:p>
            <a:r>
              <a:rPr lang="en-US" sz="2800" dirty="0"/>
              <a:t>Why Electricity index is high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BDA83-7245-E587-873B-3BEB239B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6" y="481694"/>
            <a:ext cx="4130015" cy="2000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29382-3D28-673A-3BD0-C739C4317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7" y="2527943"/>
            <a:ext cx="3277975" cy="4104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BD136-C93B-CE76-6242-58B631AF34C0}"/>
              </a:ext>
            </a:extLst>
          </p:cNvPr>
          <p:cNvSpPr txBox="1"/>
          <p:nvPr/>
        </p:nvSpPr>
        <p:spPr>
          <a:xfrm>
            <a:off x="922717" y="6581000"/>
            <a:ext cx="971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source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CB7ED0-9463-617F-031F-1B1B5E28A8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452" y="481693"/>
            <a:ext cx="2717586" cy="1860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B2460-BBD1-75A9-E449-DF2A82B12C74}"/>
              </a:ext>
            </a:extLst>
          </p:cNvPr>
          <p:cNvSpPr txBox="1"/>
          <p:nvPr/>
        </p:nvSpPr>
        <p:spPr>
          <a:xfrm>
            <a:off x="5795597" y="2389443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6"/>
              </a:rPr>
              <a:t>source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69EA2-7797-7ED4-D502-5F4B92F002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3785" y="481693"/>
            <a:ext cx="3232052" cy="1936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71918A-EAF5-466A-8782-6FA218D2D5B3}"/>
              </a:ext>
            </a:extLst>
          </p:cNvPr>
          <p:cNvSpPr txBox="1"/>
          <p:nvPr/>
        </p:nvSpPr>
        <p:spPr>
          <a:xfrm>
            <a:off x="9348108" y="2417945"/>
            <a:ext cx="600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8"/>
              </a:rPr>
              <a:t>source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4E231B-E298-BB38-9D43-F2C933D704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32452" y="2786459"/>
            <a:ext cx="2823619" cy="1701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222FE2-8C17-1DF2-9A6E-88B15E1C435C}"/>
              </a:ext>
            </a:extLst>
          </p:cNvPr>
          <p:cNvSpPr txBox="1"/>
          <p:nvPr/>
        </p:nvSpPr>
        <p:spPr>
          <a:xfrm>
            <a:off x="5861957" y="467813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10"/>
              </a:rPr>
              <a:t>source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3F6443A-0704-F118-4E35-7980BE3C5A29}"/>
              </a:ext>
            </a:extLst>
          </p:cNvPr>
          <p:cNvSpPr txBox="1">
            <a:spLocks/>
          </p:cNvSpPr>
          <p:nvPr/>
        </p:nvSpPr>
        <p:spPr>
          <a:xfrm>
            <a:off x="5253977" y="5258008"/>
            <a:ext cx="5865780" cy="1248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So it appears that electricity price high not because of higher cost of production but because of stickiness of price levels.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Once electricity prices got raised, it takes them longer time to go down.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Or maybe they need a fiscal intervention !</a:t>
            </a:r>
          </a:p>
          <a:p>
            <a:pPr marL="0" indent="0">
              <a:buNone/>
            </a:pPr>
            <a:endParaRPr lang="en-US" sz="1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7E58C9D-DAE7-9859-E181-B5498030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CD516-EC85-0784-02A1-0316D569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" y="49569"/>
            <a:ext cx="4792038" cy="524374"/>
          </a:xfrm>
        </p:spPr>
        <p:txBody>
          <a:bodyPr>
            <a:normAutofit fontScale="90000"/>
          </a:bodyPr>
          <a:lstStyle/>
          <a:p>
            <a:r>
              <a:rPr lang="en-US" dirty="0"/>
              <a:t>Shelter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CDFF8-8D07-466D-D853-BCBD484C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23C7-5C31-C057-BE9F-F4EBD5920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" y="569642"/>
            <a:ext cx="5533364" cy="2666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4C6332-76BC-4431-47B2-B3CDE3E5E509}"/>
              </a:ext>
            </a:extLst>
          </p:cNvPr>
          <p:cNvSpPr txBox="1"/>
          <p:nvPr/>
        </p:nvSpPr>
        <p:spPr>
          <a:xfrm>
            <a:off x="1559287" y="323586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76D44-2423-493E-D6A2-89E2AF090131}"/>
              </a:ext>
            </a:extLst>
          </p:cNvPr>
          <p:cNvSpPr txBox="1">
            <a:spLocks/>
          </p:cNvSpPr>
          <p:nvPr/>
        </p:nvSpPr>
        <p:spPr>
          <a:xfrm>
            <a:off x="6019691" y="4638380"/>
            <a:ext cx="5865780" cy="109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The are probably kept high because  the distribution of houses being sold  is   skewed toward more expensive properties.</a:t>
            </a:r>
          </a:p>
          <a:p>
            <a:pPr>
              <a:buFont typeface="Wingdings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</a:rPr>
              <a:t>A potential explanation is that people living in cheaper houses cannot afford selling and buying another house because of  high interest rates.</a:t>
            </a:r>
          </a:p>
          <a:p>
            <a:pPr>
              <a:buFont typeface="Wingdings" pitchFamily="2" charset="2"/>
              <a:buChar char="Ø"/>
            </a:pPr>
            <a:endParaRPr lang="en-US" sz="1400" b="1" dirty="0">
              <a:solidFill>
                <a:srgbClr val="FF0000"/>
              </a:solidFill>
              <a:highlight>
                <a:srgbClr val="000000"/>
              </a:highligh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68DED4-DFBF-3AE9-C078-1FD16A6F1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99" y="416355"/>
            <a:ext cx="5533364" cy="31594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71808-16AD-4FC8-F7EF-61AE7244A428}"/>
              </a:ext>
            </a:extLst>
          </p:cNvPr>
          <p:cNvSpPr txBox="1"/>
          <p:nvPr/>
        </p:nvSpPr>
        <p:spPr>
          <a:xfrm>
            <a:off x="8311793" y="3645241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source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77E17B-791D-95DF-0738-B70D38B5D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80" y="3645241"/>
            <a:ext cx="5680753" cy="2621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64F537-CF94-FEA0-9DB2-A2C336160FCA}"/>
              </a:ext>
            </a:extLst>
          </p:cNvPr>
          <p:cNvSpPr txBox="1"/>
          <p:nvPr/>
        </p:nvSpPr>
        <p:spPr>
          <a:xfrm>
            <a:off x="1869897" y="6462445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3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50E6-C0A5-3B5D-08D3-74BF0D462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34107A-1922-C7F2-CB58-7F06A3F83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030" y="1825625"/>
            <a:ext cx="4614105" cy="1267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84354-572F-09BD-7DBD-9EBDF3FC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58" y="650044"/>
            <a:ext cx="5030212" cy="90933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15B08D-4261-406B-0E43-2F977077637D}"/>
              </a:ext>
            </a:extLst>
          </p:cNvPr>
          <p:cNvSpPr/>
          <p:nvPr/>
        </p:nvSpPr>
        <p:spPr>
          <a:xfrm>
            <a:off x="1277349" y="2459177"/>
            <a:ext cx="4614105" cy="227446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71466-3CA9-1FF9-2C9A-01BAE101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098BF-A47F-D021-E99B-B7ECE8A45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603" y="274045"/>
            <a:ext cx="5344027" cy="3103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A89678-A0E4-F679-8CBC-0C5A60FA0131}"/>
              </a:ext>
            </a:extLst>
          </p:cNvPr>
          <p:cNvSpPr txBox="1"/>
          <p:nvPr/>
        </p:nvSpPr>
        <p:spPr>
          <a:xfrm>
            <a:off x="8515350" y="3360287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5"/>
              </a:rPr>
              <a:t>source</a:t>
            </a:r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5A210B-99EA-4451-90A9-A51D926CD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207" y="3294388"/>
            <a:ext cx="4475302" cy="1015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09E575-1041-9BBA-1717-10E217A4B8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821" y="4377136"/>
            <a:ext cx="4207329" cy="791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DC8718-C461-8BBB-0707-30E43FA812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821" y="5168837"/>
            <a:ext cx="3699075" cy="11954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183E22-4B13-4B9C-BC9E-B5BDEB88627E}"/>
              </a:ext>
            </a:extLst>
          </p:cNvPr>
          <p:cNvSpPr txBox="1"/>
          <p:nvPr/>
        </p:nvSpPr>
        <p:spPr>
          <a:xfrm>
            <a:off x="1670553" y="6444476"/>
            <a:ext cx="6008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9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06B00-80D4-9E46-8AD1-C9FB1DD9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92" y="87540"/>
            <a:ext cx="10515600" cy="769711"/>
          </a:xfrm>
        </p:spPr>
        <p:txBody>
          <a:bodyPr/>
          <a:lstStyle/>
          <a:p>
            <a:r>
              <a:rPr lang="en-US" dirty="0"/>
              <a:t>Policy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020A9-5158-B0A4-0D10-8B61D627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DE3D9-9CE2-EFC7-2B15-11151DCF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10" y="1440779"/>
            <a:ext cx="4870445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993AB-8F43-A3C3-2641-59AAFDACB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628" y="181457"/>
            <a:ext cx="5064623" cy="3051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DDEDE-FA97-A517-CA03-A8AF10D3B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628" y="3398668"/>
            <a:ext cx="5057701" cy="32778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FECC-67E7-B875-0A7A-6FC1F9F0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0BFD-A723-9045-A54F-AE39A55C4A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4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216</Words>
  <Application>Microsoft Macintosh PowerPoint</Application>
  <PresentationFormat>Widescreen</PresentationFormat>
  <Paragraphs>46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PPI and CPI</vt:lpstr>
      <vt:lpstr>PowerPoint Presentation</vt:lpstr>
      <vt:lpstr>Takeaways </vt:lpstr>
      <vt:lpstr>Root causes of higher than expected CPI</vt:lpstr>
      <vt:lpstr>PowerPoint Presentation</vt:lpstr>
      <vt:lpstr>Why Electricity index is high ?</vt:lpstr>
      <vt:lpstr>Shelter </vt:lpstr>
      <vt:lpstr>PowerPoint Presentation</vt:lpstr>
      <vt:lpstr>Policy implications </vt:lpstr>
      <vt:lpstr>Where are we in the cycle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PPI and CPI</dc:title>
  <dc:creator>Microsoft Office User</dc:creator>
  <cp:lastModifiedBy>Microsoft Office User</cp:lastModifiedBy>
  <cp:revision>9</cp:revision>
  <dcterms:created xsi:type="dcterms:W3CDTF">2024-04-14T16:15:11Z</dcterms:created>
  <dcterms:modified xsi:type="dcterms:W3CDTF">2024-04-14T19:10:50Z</dcterms:modified>
</cp:coreProperties>
</file>