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70" r:id="rId5"/>
    <p:sldId id="271" r:id="rId6"/>
    <p:sldId id="272" r:id="rId7"/>
    <p:sldId id="268" r:id="rId8"/>
    <p:sldId id="260" r:id="rId9"/>
    <p:sldId id="262" r:id="rId10"/>
    <p:sldId id="258" r:id="rId11"/>
    <p:sldId id="261" r:id="rId12"/>
    <p:sldId id="265" r:id="rId13"/>
    <p:sldId id="273" r:id="rId14"/>
    <p:sldId id="274" r:id="rId15"/>
    <p:sldId id="275" r:id="rId16"/>
    <p:sldId id="276" r:id="rId17"/>
    <p:sldId id="267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63"/>
    <p:restoredTop sz="96327"/>
  </p:normalViewPr>
  <p:slideViewPr>
    <p:cSldViewPr snapToGrid="0">
      <p:cViewPr varScale="1">
        <p:scale>
          <a:sx n="72" d="100"/>
          <a:sy n="72" d="100"/>
        </p:scale>
        <p:origin x="240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74BC0-F26F-7144-907D-74B5F4400184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3815E-F296-0F4A-8C86-E05DDBE9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2B73-CB82-16E7-CF43-2962E1BE1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1358E-BE50-D2F9-0041-A4C46EDD0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5B5D9-F807-E49A-FFD1-EA933C8D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2FE8-01AB-2845-A4D0-A83F37F4F629}" type="datetime1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DB983-A19D-B6B3-FA35-B548EC48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361B-6399-C691-0BFB-C46C4AB9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4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954C-B9EA-E1B8-82E0-21A4C12D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9FE14-FD43-4190-7CC7-01481AF89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CE450-1237-1586-39F1-5C5743FD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5428-C75A-8D42-BE16-1789599E3D4F}" type="datetime1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CF0B-7478-6221-FCEA-7C95FB24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059D-9BCC-B5C8-6F5B-E0A84658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7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206D2-A2CA-6919-EA8F-C622BD68C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8E7DB-4D8B-5070-8F5E-A29F4B0FB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237B-A186-0A65-4686-95A530B8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D78F-8ACA-F549-B61A-1C3EDADB67ED}" type="datetime1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2084-433B-7DED-18CD-866FDEC3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AEA6C-6627-3438-3A6D-328D57E3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E5D9-4333-F723-9483-F5D12104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8466-DB46-3EAC-6A31-D7711E8F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D274-05D3-6878-910D-10C0EF2C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2C9E6-F063-0E42-90B1-14A1A85C39A5}" type="datetime1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4AA8A-74ED-2C91-88C1-FE50D3CD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B6FD9-6DEF-A76B-DBFF-A027EF41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4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355F-A7BB-6ED1-4AA8-83D72BA5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0C48C-3C64-95A1-75AB-D35B3F03C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7B03-AED7-521B-68EA-566122F5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B045-DAF9-A941-8E11-FFA7021DBE96}" type="datetime1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C6BE9-B88C-9DB7-AE62-06C01E8C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434E-CC70-C58C-287D-5F50D31F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31B9-85AB-AB37-8781-0F48E74D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038F-94FA-1ED3-572F-6EC9B8228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F21FC-A5B2-FF64-949E-4D1A777EC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B111F-CAEA-7B43-3D9E-4957594E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8670-818F-DE43-B159-7E287B81B1AB}" type="datetime1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019F0-03EF-3F0C-914A-0018EF72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CBF0B-581A-9AC7-2CD3-019E284C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5A58-AD73-2E08-19BE-40FA98AA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326CA-C185-C9D5-9C05-0096E452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979E4-38C3-8620-A627-D30237DAC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F5425-DADA-3072-0308-39FCA87B3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3FF05-AAFF-B5FC-63C0-CBCAD8F8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9B347-34B5-6D08-2EC9-B3266CB3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8267-B227-D845-A429-83E9BEA5C415}" type="datetime1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2F53A-C3A7-0230-41EF-43470200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8D0D2-9079-E0F5-3A50-88810077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385C-C38B-7C23-E515-F560F9D0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94908-CED1-1891-1C3B-DC54A426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DE850-0818-7348-879C-4A148F6D979F}" type="datetime1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8B702-2D2C-595B-AE89-A404BB89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17746-8D6B-8EFA-5FCA-B5E83EF1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7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1C216-9305-D25E-4C82-6CC98E05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4B69-279A-8043-B79A-C3D84AB602D3}" type="datetime1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EBE1C-D82B-1253-0138-754C7C3C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430B2-5D65-F384-C7B9-61826A16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4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684C-6FF4-A514-0063-A116ED2E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A59D-57B1-29E0-0250-ADAC214A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C2C04-3AC8-EF4D-47DF-152F4E7D2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4DA82-AF1D-FF07-68A4-AE7D2D4B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035E-E864-1B47-8B39-D6A22DB975EF}" type="datetime1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78D27-D720-ADC0-2E0C-329777FD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A39A5-32A1-6480-11EE-752CF437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16C-3279-607B-3A3A-05FE7D8A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E9495-AC51-D4DD-6C44-6F3F2C2D8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F928B-9231-2C56-C631-C27AF641D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89F27-A7E2-E24C-8F12-64F9FE43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1FB2-C645-974C-AC37-5B9E5B552E85}" type="datetime1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B8F31-73C0-4777-7CBC-8101F83D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4E18-B27C-7357-4F1D-9FAEF5D1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9C99E-8CD7-983B-5327-86E476BE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07C66-727F-2CA3-D2D2-54648075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38E2-7E09-E60B-2947-F49F43B91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CBDB-E2F4-A54E-8E31-5379F965F738}" type="datetime1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CD96-B9C9-F1D3-A01B-E32E8AF77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E97D-1119-256A-E790-265BA8C43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5B160-76AE-E54C-BA79-58CAE518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permutation_importance.html" TargetMode="External"/><Relationship Id="rId5" Type="http://schemas.openxmlformats.org/officeDocument/2006/relationships/hyperlink" Target="https://proceedings.neurips.cc/paper/2013/file/e3796ae838835da0b6f6ea37bcf8bcb7-Paper.pdf" TargetMode="Externa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arxiv.org/pdf/2004.03922.pdf" TargetMode="Externa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stackexchange.com/questions/134282/relationship-between-svd-and-pca-how-to-use-svd-to-perform-pc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om/Machine-Learning-Managers-Elements-Quantitative/dp/110879289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Machine-Learning-Managers-Elements-Quantitative/dp/1108792898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Machine-Learning-Managers-Elements-Quantitative/dp/1108792898" TargetMode="Externa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Machine-Learning-Managers-Elements-Quantitative/dp/1108792898" TargetMode="External"/><Relationship Id="rId2" Type="http://schemas.openxmlformats.org/officeDocument/2006/relationships/hyperlink" Target="https://probml.github.io/pml-book/book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Feature-Extraction-Foundations-Applications-Fuzziness/dp/3540354875/ref=sr_1_1?crid=3JZW2BBFRN59L&amp;keywords=Feature+extraction%2C+foundations+and+applications&amp;qid=1693230501&amp;s=books&amp;sprefix=feature+extraction%2C+foundations+and+applications%2Cstripbooks%2C175&amp;sr=1-1" TargetMode="External"/><Relationship Id="rId4" Type="http://schemas.openxmlformats.org/officeDocument/2006/relationships/hyperlink" Target="https://www.amazon.com/Nonlinear-Dimensionality-Reduction-Information-Statistics/dp/0387393501/ref=sr_1_2?crid=1UVSPLO3936MY&amp;keywords=nonlinear+dimensionality+reduction&amp;qid=1693230472&amp;s=books&amp;sprefix=non+linear+dimensionality+reduction%2Cstripbooks%2C108&amp;sr=1-2&amp;ufe=app_do%3Aamzn1.fos.f5122f16-c3e8-4386-bf32-63e904010ad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as.org/doi/pdf/10.1073/pnas.1309933111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arxiv.org/pdf/0803.4101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2s.ugr.es/keel/pdf/algorithm/congreso/kira1992.pdf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Machine-Learning-Managers-Elements-Quantitative/dp/1108792898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Machine-Learning-Managers-Elements-Quantitative/dp/1108792898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rxiv.org/pdf/math/040645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43BF-D3E6-E5F1-ED83-E96C4371D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Feature Selection &amp; Dimension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0B776-6360-952E-085B-F3ECA5126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Oualid</a:t>
            </a:r>
            <a:r>
              <a:rPr lang="en-US" dirty="0"/>
              <a:t> </a:t>
            </a:r>
            <a:r>
              <a:rPr lang="en-US" dirty="0" err="1"/>
              <a:t>Missaoui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D85BD-FD76-1EDA-0FE0-5C09F23E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CE09-4714-D206-C908-373745A5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451" y="202393"/>
            <a:ext cx="10515600" cy="750753"/>
          </a:xfrm>
        </p:spPr>
        <p:txBody>
          <a:bodyPr>
            <a:normAutofit fontScale="90000"/>
          </a:bodyPr>
          <a:lstStyle/>
          <a:p>
            <a:r>
              <a:rPr lang="en-US" dirty="0"/>
              <a:t>Embedded methods</a:t>
            </a:r>
            <a:br>
              <a:rPr lang="en-US" dirty="0"/>
            </a:br>
            <a:r>
              <a:rPr lang="en-US" sz="3600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524A-B928-EFB9-C3D9-E5738891F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86" y="1232115"/>
            <a:ext cx="6065058" cy="4944848"/>
          </a:xfrm>
        </p:spPr>
        <p:txBody>
          <a:bodyPr>
            <a:normAutofit/>
          </a:bodyPr>
          <a:lstStyle/>
          <a:p>
            <a:r>
              <a:rPr lang="en-US" sz="2000" dirty="0"/>
              <a:t>Mean Decrease in impurity </a:t>
            </a:r>
          </a:p>
          <a:p>
            <a:pPr lvl="1"/>
            <a:r>
              <a:rPr lang="en-US" sz="1800" dirty="0"/>
              <a:t>In-sample , prone to overfitting </a:t>
            </a:r>
          </a:p>
          <a:p>
            <a:r>
              <a:rPr lang="en-US" sz="2000" dirty="0"/>
              <a:t>Permutation importance (PI) </a:t>
            </a:r>
          </a:p>
          <a:p>
            <a:pPr lvl="1"/>
            <a:r>
              <a:rPr lang="en-US" sz="1800" dirty="0"/>
              <a:t>Out-of-sample </a:t>
            </a:r>
          </a:p>
          <a:p>
            <a:pPr lvl="1"/>
            <a:r>
              <a:rPr lang="en-US" sz="1800" dirty="0"/>
              <a:t>Correlated features will have low PI</a:t>
            </a:r>
          </a:p>
          <a:p>
            <a:r>
              <a:rPr lang="en-US" sz="2000" dirty="0"/>
              <a:t>PI with clustering </a:t>
            </a:r>
          </a:p>
          <a:p>
            <a:pPr lvl="1"/>
            <a:r>
              <a:rPr lang="en-US" sz="1800" dirty="0"/>
              <a:t>Perform hierarchical clustering on the inter features   correlation , and select a representative feature for each cluster, then perform PI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68DC0-286A-12CF-86F5-D9839048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12" y="4285660"/>
            <a:ext cx="5208943" cy="2075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8A03F8-8186-E4B4-7B2C-DCE47464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432" y="128527"/>
            <a:ext cx="4097507" cy="981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45772E-9210-B17D-ADA1-844B7C5CF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273" y="1183427"/>
            <a:ext cx="4927383" cy="2448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02FDCB-B264-FD09-B7B9-309ABB5B2E3C}"/>
              </a:ext>
            </a:extLst>
          </p:cNvPr>
          <p:cNvSpPr txBox="1"/>
          <p:nvPr/>
        </p:nvSpPr>
        <p:spPr>
          <a:xfrm>
            <a:off x="8667163" y="3680504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source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B5227-6883-1621-34B1-22CD5F121A2B}"/>
              </a:ext>
            </a:extLst>
          </p:cNvPr>
          <p:cNvSpPr txBox="1"/>
          <p:nvPr/>
        </p:nvSpPr>
        <p:spPr>
          <a:xfrm>
            <a:off x="8807943" y="6453655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source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0E035-3A08-15D3-BF06-DAA5950A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64D5AB-5779-0171-0A36-0DC9AB58F92C}"/>
              </a:ext>
            </a:extLst>
          </p:cNvPr>
          <p:cNvSpPr txBox="1"/>
          <p:nvPr/>
        </p:nvSpPr>
        <p:spPr>
          <a:xfrm>
            <a:off x="6466712" y="3957913"/>
            <a:ext cx="249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Permutation Importance</a:t>
            </a:r>
          </a:p>
        </p:txBody>
      </p:sp>
    </p:spTree>
    <p:extLst>
      <p:ext uri="{BB962C8B-B14F-4D97-AF65-F5344CB8AC3E}">
        <p14:creationId xmlns:p14="http://schemas.microsoft.com/office/powerpoint/2010/main" val="268036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102D-461F-DFB3-1399-DDE5A0C8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56" y="179888"/>
            <a:ext cx="10515600" cy="501149"/>
          </a:xfrm>
        </p:spPr>
        <p:txBody>
          <a:bodyPr>
            <a:normAutofit fontScale="90000"/>
          </a:bodyPr>
          <a:lstStyle/>
          <a:p>
            <a:r>
              <a:rPr lang="en-US" dirty="0"/>
              <a:t>Dimension reduction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45F1B-BC34-F663-8FBB-8FB480AE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6" y="2312737"/>
            <a:ext cx="2817060" cy="2846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C25850-CC57-6FD6-066C-807C2DEFE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229" y="4162835"/>
            <a:ext cx="2755900" cy="226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FCC0F4-75D1-C5C7-94B4-F76DA2FA2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129" y="4213635"/>
            <a:ext cx="2870200" cy="215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43B5C-1A38-E4C6-B22F-1223B9553E27}"/>
              </a:ext>
            </a:extLst>
          </p:cNvPr>
          <p:cNvSpPr txBox="1"/>
          <p:nvPr/>
        </p:nvSpPr>
        <p:spPr>
          <a:xfrm>
            <a:off x="7753133" y="6309491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source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105F3-E714-3310-F732-7AC73019D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979" y="950582"/>
            <a:ext cx="3162300" cy="2006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ABB7F9-77A0-3589-97ED-76F7604BA8FF}"/>
              </a:ext>
            </a:extLst>
          </p:cNvPr>
          <p:cNvSpPr txBox="1"/>
          <p:nvPr/>
        </p:nvSpPr>
        <p:spPr>
          <a:xfrm>
            <a:off x="240632" y="149294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63B6B-45C8-79AB-D843-CD2A55086925}"/>
              </a:ext>
            </a:extLst>
          </p:cNvPr>
          <p:cNvSpPr txBox="1"/>
          <p:nvPr/>
        </p:nvSpPr>
        <p:spPr>
          <a:xfrm>
            <a:off x="3883337" y="1630717"/>
            <a:ext cx="266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dimensional space: </a:t>
            </a:r>
          </a:p>
          <a:p>
            <a:r>
              <a:rPr lang="en-US" dirty="0"/>
              <a:t>Hyperplane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591F0A-3BC0-20D8-85EC-7AE29B770F06}"/>
              </a:ext>
            </a:extLst>
          </p:cNvPr>
          <p:cNvSpPr txBox="1"/>
          <p:nvPr/>
        </p:nvSpPr>
        <p:spPr>
          <a:xfrm>
            <a:off x="2654361" y="5021720"/>
            <a:ext cx="266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dimensional space: </a:t>
            </a:r>
          </a:p>
          <a:p>
            <a:r>
              <a:rPr lang="en-US" dirty="0"/>
              <a:t>Manifold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9A37DF7-E8F8-F4A3-A993-08CF0DB6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249F-39CC-3F23-32F1-4960E109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17" y="117153"/>
            <a:ext cx="10515600" cy="758502"/>
          </a:xfrm>
        </p:spPr>
        <p:txBody>
          <a:bodyPr/>
          <a:lstStyle/>
          <a:p>
            <a:r>
              <a:rPr lang="en-US" dirty="0"/>
              <a:t>Principal Component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A8EC-96F6-0435-FD79-C7D78668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D6882-46FE-1830-A9EA-AB08A7F1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4816D-B7A3-75CB-EC97-7C2DB08B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17" y="875655"/>
            <a:ext cx="5545734" cy="3337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749EFC-0A06-6219-B0A4-97625409A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748" y="870005"/>
            <a:ext cx="5476574" cy="3173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96497B-4F3C-E5C2-BCD1-490A77C5A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538" y="4256896"/>
            <a:ext cx="3704923" cy="246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0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3F54-7E67-60F5-7B01-599F03A5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09" y="16259"/>
            <a:ext cx="3435417" cy="664778"/>
          </a:xfrm>
        </p:spPr>
        <p:txBody>
          <a:bodyPr>
            <a:normAutofit fontScale="90000"/>
          </a:bodyPr>
          <a:lstStyle/>
          <a:p>
            <a:r>
              <a:rPr lang="en-US" dirty="0"/>
              <a:t>PCA with SVD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3180-4711-BB19-2FF0-98D7744F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DC29F-B311-8BC9-0ACA-2883A4F2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386A4-04F1-E9B0-039C-7C353E00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09" y="780072"/>
            <a:ext cx="5599155" cy="5297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DC88D-1846-322A-7E1F-0A04639E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379" y="523157"/>
            <a:ext cx="5224304" cy="5653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139AF9-6512-029F-9C8D-623A0A485995}"/>
              </a:ext>
            </a:extLst>
          </p:cNvPr>
          <p:cNvSpPr txBox="1"/>
          <p:nvPr/>
        </p:nvSpPr>
        <p:spPr>
          <a:xfrm>
            <a:off x="5691979" y="6352143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8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846B-48AE-BF88-5C9F-5AEF491B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153"/>
          </a:xfrm>
        </p:spPr>
        <p:txBody>
          <a:bodyPr>
            <a:normAutofit fontScale="90000"/>
          </a:bodyPr>
          <a:lstStyle/>
          <a:p>
            <a:r>
              <a:rPr lang="en-US" dirty="0"/>
              <a:t>Denoising of correlation matrix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D890-F47A-FB41-9751-1B13C877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FCD16-542E-4AFE-DE17-654EF5B6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3E528-A9D0-D22F-4D83-A194C45F9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12" y="1062137"/>
            <a:ext cx="5822578" cy="547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7FF61-3D67-E247-0280-B456A31B8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97" y="2162942"/>
            <a:ext cx="4948114" cy="3487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6479B-50BE-2E5A-4928-5249F474E3F1}"/>
              </a:ext>
            </a:extLst>
          </p:cNvPr>
          <p:cNvSpPr txBox="1"/>
          <p:nvPr/>
        </p:nvSpPr>
        <p:spPr>
          <a:xfrm>
            <a:off x="4783756" y="63563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5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CABD-3956-EA98-1B21-4AD98EA7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94" y="136525"/>
            <a:ext cx="5882106" cy="1325563"/>
          </a:xfrm>
        </p:spPr>
        <p:txBody>
          <a:bodyPr/>
          <a:lstStyle/>
          <a:p>
            <a:r>
              <a:rPr lang="en-US" dirty="0"/>
              <a:t>Denoising of </a:t>
            </a:r>
            <a:br>
              <a:rPr lang="en-US" dirty="0"/>
            </a:br>
            <a:r>
              <a:rPr lang="en-US" dirty="0"/>
              <a:t>correlation matrix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FDD7-1792-A7CA-9C4E-CF74E637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00279-EC66-6410-DAE5-F155C6D6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64D79-2372-AF1E-74E4-77C49CCF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4" y="1825625"/>
            <a:ext cx="5022999" cy="3816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7E755-81F3-0559-07AD-4084D4861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379" y="0"/>
            <a:ext cx="4559166" cy="3469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C8153-F7D3-DFCC-5C83-7E109AAA4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187" y="3632629"/>
            <a:ext cx="4559166" cy="742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E9CD0B-7266-7273-647A-197FF7706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524" y="4407797"/>
            <a:ext cx="4582828" cy="2085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58C947-42CE-F56B-9F0B-8DAE14CD397E}"/>
              </a:ext>
            </a:extLst>
          </p:cNvPr>
          <p:cNvSpPr txBox="1"/>
          <p:nvPr/>
        </p:nvSpPr>
        <p:spPr>
          <a:xfrm>
            <a:off x="4783756" y="63563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7334-EDDC-B4E6-8D00-9F023535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61" y="136525"/>
            <a:ext cx="10515600" cy="56852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AEFB-C304-79F7-607D-81A337C4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B63A6-46E7-DCC9-5B27-34C79547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4110D-2D31-0294-12B3-ABC72FA7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9" y="1403553"/>
            <a:ext cx="5415051" cy="184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7793A3-5BD4-E4EC-AEF9-8E02E7EA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0" y="3404167"/>
            <a:ext cx="5415051" cy="1696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107BD-4DEC-190D-0F1B-92FF40DB4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193" y="768744"/>
            <a:ext cx="5319736" cy="4959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788B01-ADEB-F86C-86B1-AE70D5A5298C}"/>
              </a:ext>
            </a:extLst>
          </p:cNvPr>
          <p:cNvSpPr txBox="1"/>
          <p:nvPr/>
        </p:nvSpPr>
        <p:spPr>
          <a:xfrm>
            <a:off x="4783756" y="63563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0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09E3-9B31-8CDD-7639-7B03CE5F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06" y="172621"/>
            <a:ext cx="8835189" cy="789906"/>
          </a:xfrm>
        </p:spPr>
        <p:txBody>
          <a:bodyPr>
            <a:normAutofit fontScale="90000"/>
          </a:bodyPr>
          <a:lstStyle/>
          <a:p>
            <a:r>
              <a:rPr lang="en-US" dirty="0"/>
              <a:t>Non-linear dimension reduction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565E-1A69-0BDB-B897-74BBF32E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PCA</a:t>
            </a:r>
          </a:p>
          <a:p>
            <a:r>
              <a:rPr lang="en-US" dirty="0"/>
              <a:t>Multi-dimensional scaling (MDS)</a:t>
            </a:r>
          </a:p>
          <a:p>
            <a:r>
              <a:rPr lang="en-US" dirty="0"/>
              <a:t>Isometric Mapping (</a:t>
            </a:r>
            <a:r>
              <a:rPr lang="en-US" dirty="0" err="1"/>
              <a:t>Isomap</a:t>
            </a:r>
            <a:r>
              <a:rPr lang="en-US" dirty="0"/>
              <a:t>)</a:t>
            </a:r>
          </a:p>
          <a:p>
            <a:r>
              <a:rPr lang="en-US" dirty="0"/>
              <a:t>(Variational) Auto-encoders</a:t>
            </a:r>
          </a:p>
          <a:p>
            <a:r>
              <a:rPr lang="en-US" dirty="0"/>
              <a:t>Local Linear Embedding (LLE)</a:t>
            </a:r>
          </a:p>
          <a:p>
            <a:r>
              <a:rPr lang="en-US" dirty="0"/>
              <a:t>t-distributed stochastic embedding (t-SNE)</a:t>
            </a:r>
          </a:p>
          <a:p>
            <a:r>
              <a:rPr lang="en-US" dirty="0"/>
              <a:t>And many more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76AF5-F1A4-EDD1-6E3B-E4860204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644" y="172621"/>
            <a:ext cx="2323050" cy="36640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17811-1697-77C9-B8A9-777A5827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03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E2CB-5FBC-44C9-C72A-C0B239A1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28" y="86157"/>
            <a:ext cx="10515600" cy="774000"/>
          </a:xfrm>
        </p:spPr>
        <p:txBody>
          <a:bodyPr/>
          <a:lstStyle/>
          <a:p>
            <a:r>
              <a:rPr lang="en-US" dirty="0"/>
              <a:t>Practical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073F-7404-CA15-C751-1E72EA40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87" y="1242318"/>
            <a:ext cx="4340192" cy="5114032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/>
              <a:t>Visual inspection</a:t>
            </a:r>
          </a:p>
          <a:p>
            <a:pPr lvl="1"/>
            <a:r>
              <a:rPr lang="en-US" dirty="0"/>
              <a:t>Binned scatter plots</a:t>
            </a:r>
          </a:p>
          <a:p>
            <a:r>
              <a:rPr lang="en-US" dirty="0"/>
              <a:t>Pearson/Spearman correlation (linear)</a:t>
            </a:r>
          </a:p>
          <a:p>
            <a:r>
              <a:rPr lang="en-US" dirty="0"/>
              <a:t>Single Feature Importance (non-linear)</a:t>
            </a:r>
          </a:p>
          <a:p>
            <a:pPr lvl="1"/>
            <a:r>
              <a:rPr lang="en-US" dirty="0"/>
              <a:t>Good enough proxy for statistical independence</a:t>
            </a:r>
          </a:p>
          <a:p>
            <a:r>
              <a:rPr lang="en-US" dirty="0"/>
              <a:t>Reduce feature families using a (non) linear transformation</a:t>
            </a:r>
          </a:p>
          <a:p>
            <a:pPr lvl="1"/>
            <a:r>
              <a:rPr lang="en-US" dirty="0"/>
              <a:t>E.g. feature measured over multiple look-backs</a:t>
            </a:r>
          </a:p>
          <a:p>
            <a:pPr lvl="1"/>
            <a:r>
              <a:rPr lang="en-US" dirty="0"/>
              <a:t>In practice, it is usually enough to select the look-back that matches the response horizon</a:t>
            </a:r>
          </a:p>
          <a:p>
            <a:r>
              <a:rPr lang="en-US" dirty="0"/>
              <a:t>Select feature subset by performing Minimum Redundancy Maximum Relevance (MRMR) on </a:t>
            </a:r>
          </a:p>
          <a:p>
            <a:pPr marL="0" indent="0">
              <a:buNone/>
            </a:pPr>
            <a:r>
              <a:rPr lang="en-US" dirty="0"/>
              <a:t>Alpha * linear + (1-alpha) non-linear </a:t>
            </a:r>
          </a:p>
          <a:p>
            <a:r>
              <a:rPr lang="en-US" dirty="0"/>
              <a:t>Run PI on the selected subset, and final list would include the features with positive PI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61449-8CA0-7964-496B-ECD20EF9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A8E917-0161-30C3-E4BD-6D9BC1FB3235}"/>
              </a:ext>
            </a:extLst>
          </p:cNvPr>
          <p:cNvSpPr txBox="1">
            <a:spLocks/>
          </p:cNvSpPr>
          <p:nvPr/>
        </p:nvSpPr>
        <p:spPr>
          <a:xfrm>
            <a:off x="6808949" y="1242318"/>
            <a:ext cx="4340192" cy="5114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Naive MRMR implementation:</a:t>
            </a:r>
          </a:p>
          <a:p>
            <a:pPr lvl="1"/>
            <a:r>
              <a:rPr lang="en-US" sz="1400" dirty="0"/>
              <a:t>Compute features significance to target/response</a:t>
            </a:r>
          </a:p>
          <a:p>
            <a:pPr lvl="1"/>
            <a:r>
              <a:rPr lang="en-US" sz="1400" dirty="0"/>
              <a:t>Compute inter-features significance</a:t>
            </a:r>
          </a:p>
          <a:p>
            <a:pPr lvl="1"/>
            <a:r>
              <a:rPr lang="en-US" sz="1400" dirty="0"/>
              <a:t>Rank features by desired feature significance metric</a:t>
            </a:r>
          </a:p>
          <a:p>
            <a:pPr lvl="1"/>
            <a:r>
              <a:rPr lang="en-US" sz="1400" dirty="0"/>
              <a:t>Starting by the top feature:</a:t>
            </a:r>
          </a:p>
          <a:p>
            <a:pPr lvl="2"/>
            <a:r>
              <a:rPr lang="en-US" sz="1200" dirty="0"/>
              <a:t>Identify and remove the features that are more than (1-beta)%  associated with the top features</a:t>
            </a:r>
          </a:p>
          <a:p>
            <a:pPr lvl="2"/>
            <a:r>
              <a:rPr lang="en-US" sz="1200" dirty="0"/>
              <a:t>Point to the next top feature in the remaining list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	</a:t>
            </a:r>
          </a:p>
          <a:p>
            <a:endParaRPr lang="en-US" sz="16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150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B056-60B4-87A5-D627-2BF0FEA7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36F6-2753-ACA1-1445-F1F5886D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5975"/>
            <a:ext cx="10515600" cy="26714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Kevin Murphy, 2022, </a:t>
            </a:r>
            <a:r>
              <a:rPr lang="en-US" dirty="0">
                <a:hlinkClick r:id="rId2"/>
              </a:rPr>
              <a:t>Probabilistic Machine Learning, An Introduction</a:t>
            </a:r>
            <a:r>
              <a:rPr lang="en-US" dirty="0"/>
              <a:t>, The MIT Press</a:t>
            </a:r>
          </a:p>
          <a:p>
            <a:r>
              <a:rPr lang="en-US" dirty="0"/>
              <a:t>Marcos Lopez de Prado, </a:t>
            </a:r>
            <a:r>
              <a:rPr lang="en-US" dirty="0">
                <a:hlinkClick r:id="rId3"/>
              </a:rPr>
              <a:t>Machine learning for asset managers</a:t>
            </a:r>
            <a:r>
              <a:rPr lang="en-US" dirty="0"/>
              <a:t>, Cambridge elements</a:t>
            </a:r>
          </a:p>
          <a:p>
            <a:r>
              <a:rPr lang="en-US" dirty="0"/>
              <a:t>John Lee et al, 2007, </a:t>
            </a:r>
            <a:r>
              <a:rPr lang="en-US" dirty="0">
                <a:hlinkClick r:id="rId4"/>
              </a:rPr>
              <a:t>Non-linear dimensionality reduction</a:t>
            </a:r>
            <a:r>
              <a:rPr lang="en-US" dirty="0"/>
              <a:t>, Springer </a:t>
            </a:r>
          </a:p>
          <a:p>
            <a:r>
              <a:rPr lang="en-US" dirty="0"/>
              <a:t>Isabelle Guyon et al, 2006, </a:t>
            </a:r>
            <a:r>
              <a:rPr lang="en-US" dirty="0">
                <a:hlinkClick r:id="rId5"/>
              </a:rPr>
              <a:t>Feature extraction, foundations and applications</a:t>
            </a:r>
            <a:r>
              <a:rPr lang="en-US" dirty="0"/>
              <a:t>, Springer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D995C-2BEE-A257-8663-BE333239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AF60-76F9-59B7-3CF8-43BE136D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1F86-3266-E5A4-35AC-F3CA3D74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of features selection approaches</a:t>
            </a:r>
          </a:p>
          <a:p>
            <a:r>
              <a:rPr lang="en-US" dirty="0"/>
              <a:t>A peak into filtering methods</a:t>
            </a:r>
          </a:p>
          <a:p>
            <a:r>
              <a:rPr lang="en-US" dirty="0"/>
              <a:t>A peak into wrappers methods</a:t>
            </a:r>
          </a:p>
          <a:p>
            <a:r>
              <a:rPr lang="en-US" dirty="0"/>
              <a:t>A peak into embedded methods</a:t>
            </a:r>
          </a:p>
          <a:p>
            <a:r>
              <a:rPr lang="en-US" dirty="0"/>
              <a:t>Dimension reduction through feature space transformation 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Non-linear 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DDF2-CE1B-D959-1422-379CE9B5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5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9B6F-E4D9-BC28-7225-A50E692A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22" y="288124"/>
            <a:ext cx="4869581" cy="1075032"/>
          </a:xfrm>
        </p:spPr>
        <p:txBody>
          <a:bodyPr>
            <a:normAutofit/>
          </a:bodyPr>
          <a:lstStyle/>
          <a:p>
            <a:r>
              <a:rPr lang="en-US" dirty="0"/>
              <a:t>A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1134-F499-7B1B-2FEC-0C23B14B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614DC-85BB-EED5-E5F1-043742E5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2" y="2584742"/>
            <a:ext cx="4277627" cy="2833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382F21-B203-F235-A5D6-C34C16E04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15" y="156093"/>
            <a:ext cx="2140833" cy="2550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9FABAD-7C01-08D2-CB3F-A4BF73464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263" y="2952068"/>
            <a:ext cx="4373880" cy="2098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B8CD9C-1FA3-0B1E-1BEA-66D5B71D2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8" y="5772685"/>
            <a:ext cx="1713832" cy="6897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75C558-3506-E673-A004-4CA9BEC40876}"/>
              </a:ext>
            </a:extLst>
          </p:cNvPr>
          <p:cNvCxnSpPr/>
          <p:nvPr/>
        </p:nvCxnSpPr>
        <p:spPr>
          <a:xfrm>
            <a:off x="4957011" y="3628724"/>
            <a:ext cx="1415197" cy="4908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443274-93AF-3E2F-3729-3266BCBB79A8}"/>
              </a:ext>
            </a:extLst>
          </p:cNvPr>
          <p:cNvCxnSpPr>
            <a:cxnSpLocks/>
          </p:cNvCxnSpPr>
          <p:nvPr/>
        </p:nvCxnSpPr>
        <p:spPr>
          <a:xfrm flipV="1">
            <a:off x="4512645" y="1119213"/>
            <a:ext cx="1349140" cy="14972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B6C9B0-566B-9DC5-853B-12FCEEEF023E}"/>
              </a:ext>
            </a:extLst>
          </p:cNvPr>
          <p:cNvCxnSpPr/>
          <p:nvPr/>
        </p:nvCxnSpPr>
        <p:spPr>
          <a:xfrm>
            <a:off x="4552749" y="5493342"/>
            <a:ext cx="1415197" cy="4908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E9C2636-7D48-5575-6AEE-71943AAC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3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DDD8-E32B-6FAA-CEB0-5A05E769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39" y="172621"/>
            <a:ext cx="10515600" cy="799532"/>
          </a:xfrm>
        </p:spPr>
        <p:txBody>
          <a:bodyPr/>
          <a:lstStyle/>
          <a:p>
            <a:r>
              <a:rPr lang="en-US" dirty="0"/>
              <a:t>Filtering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E2E8-B3F2-8884-334A-6FA8757E4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D3F90A-6216-667F-906D-137A0F35D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77" y="1289786"/>
            <a:ext cx="4393370" cy="3965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2B8B1-1D88-4BFC-7B63-4B56008B2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478" y="216758"/>
            <a:ext cx="4798445" cy="3784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01687-3FD9-6812-9B1D-1538FE7EE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912" y="4537133"/>
            <a:ext cx="4201575" cy="1122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8872F0-25A7-1640-E660-7DDF30E02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737" y="5564089"/>
            <a:ext cx="3773924" cy="871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1E8CC4-9D62-1436-A9E4-91E3CC150F85}"/>
              </a:ext>
            </a:extLst>
          </p:cNvPr>
          <p:cNvSpPr txBox="1"/>
          <p:nvPr/>
        </p:nvSpPr>
        <p:spPr>
          <a:xfrm>
            <a:off x="8566484" y="4042616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source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366124-DC03-638B-5688-EF28174B80AF}"/>
              </a:ext>
            </a:extLst>
          </p:cNvPr>
          <p:cNvSpPr txBox="1"/>
          <p:nvPr/>
        </p:nvSpPr>
        <p:spPr>
          <a:xfrm>
            <a:off x="1366787" y="5399773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source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FA6B2E-03A5-7150-DDF5-DC0BAFE81548}"/>
              </a:ext>
            </a:extLst>
          </p:cNvPr>
          <p:cNvSpPr txBox="1"/>
          <p:nvPr/>
        </p:nvSpPr>
        <p:spPr>
          <a:xfrm>
            <a:off x="8623995" y="6435859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source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D935F79-E1B7-6209-1B65-953C7D8F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7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8B42-F282-FA46-98F1-15C3317A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2904"/>
          </a:xfrm>
        </p:spPr>
        <p:txBody>
          <a:bodyPr/>
          <a:lstStyle/>
          <a:p>
            <a:r>
              <a:rPr lang="en-US" dirty="0"/>
              <a:t>MI/VI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30B3E-2859-717E-05AC-B23D2CBAA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2B6AD-CF55-7633-D6CD-401ADD89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2" y="793482"/>
            <a:ext cx="4777940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F9F88-E1C7-8398-4104-617D921D0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51" y="4835023"/>
            <a:ext cx="3639820" cy="1802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AA8517-85FA-8489-3594-7203BA1FF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539" y="681037"/>
            <a:ext cx="4522195" cy="1648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C1B817-23AE-F200-289B-40FCF2FF5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156" y="2516796"/>
            <a:ext cx="4318959" cy="180215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22CDDD-744B-2FCB-8D3C-A49929AA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26C9B-E8A8-C2B4-4A18-F7033E4A9D05}"/>
              </a:ext>
            </a:extLst>
          </p:cNvPr>
          <p:cNvSpPr txBox="1"/>
          <p:nvPr/>
        </p:nvSpPr>
        <p:spPr>
          <a:xfrm>
            <a:off x="9273635" y="6250333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5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0992-2E06-A4D6-1E21-7C48A8A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 for MI/VI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2099-1C61-1400-F847-5ACF045A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17B04-D18C-A6E6-751F-158E1FB52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731" y="1679216"/>
            <a:ext cx="6196398" cy="42675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9F771-E066-05D6-AEE8-C1BDBFCD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06799-4FDE-BAAD-059C-62CCFB21D6B9}"/>
              </a:ext>
            </a:extLst>
          </p:cNvPr>
          <p:cNvSpPr txBox="1"/>
          <p:nvPr/>
        </p:nvSpPr>
        <p:spPr>
          <a:xfrm>
            <a:off x="4783756" y="63563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3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0676-F714-2F87-10D9-F01549FB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99796" cy="732155"/>
          </a:xfrm>
        </p:spPr>
        <p:txBody>
          <a:bodyPr/>
          <a:lstStyle/>
          <a:p>
            <a:r>
              <a:rPr lang="en-US" dirty="0"/>
              <a:t>Wrappers: Linear models with subset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5717-47D2-A6CF-57DC-D2BF9D6A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32" y="732155"/>
            <a:ext cx="2780899" cy="73215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800" dirty="0"/>
              <a:t>Forward  selection</a:t>
            </a:r>
          </a:p>
          <a:p>
            <a:r>
              <a:rPr lang="en-US" sz="1800" dirty="0"/>
              <a:t>Backward elimination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167DD-DAA0-C208-3D16-CCA5FB6A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" y="1604244"/>
            <a:ext cx="3938637" cy="512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863BC-066F-63DC-F236-7B7A921AC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63" y="1836386"/>
            <a:ext cx="3202219" cy="2500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2114D0-D000-1F92-7333-642379B0C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657" y="1015465"/>
            <a:ext cx="3298785" cy="584253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27E7E-3093-99C9-1748-A4EAB86C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B4E3-EB1F-D624-FEF2-7ECC1E27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01496"/>
            <a:ext cx="10515600" cy="1232669"/>
          </a:xfrm>
        </p:spPr>
        <p:txBody>
          <a:bodyPr>
            <a:normAutofit fontScale="90000"/>
          </a:bodyPr>
          <a:lstStyle/>
          <a:p>
            <a:r>
              <a:rPr lang="en-US" dirty="0"/>
              <a:t>Embedded methods</a:t>
            </a:r>
            <a:br>
              <a:rPr lang="en-US" dirty="0"/>
            </a:br>
            <a:r>
              <a:rPr lang="en-US" dirty="0"/>
              <a:t>Regularized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99597-24B2-B3E4-3418-FBBCA0C7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E01C2-046F-A42F-E916-6F7717AAC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96" y="1434165"/>
            <a:ext cx="4761977" cy="3541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EF59D-2802-7676-B31B-F675FE71A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29" y="1384741"/>
            <a:ext cx="4348212" cy="3571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8BC75-6B50-C3E0-E3BD-E5354C8F6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407" y="5450450"/>
            <a:ext cx="1690219" cy="116739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D256B-6014-C343-CF3E-B539EF74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CCE1-2843-59BD-14AB-F130AC6C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6" y="90251"/>
            <a:ext cx="5057042" cy="642265"/>
          </a:xfrm>
        </p:spPr>
        <p:txBody>
          <a:bodyPr>
            <a:normAutofit fontScale="90000"/>
          </a:bodyPr>
          <a:lstStyle/>
          <a:p>
            <a:r>
              <a:rPr lang="en-US" dirty="0"/>
              <a:t>Lasso vs Lars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32EF-5A8A-F434-2A30-4EBCE1E9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4A9AC-F8C5-022C-0703-7AFAFF02B445}"/>
              </a:ext>
            </a:extLst>
          </p:cNvPr>
          <p:cNvSpPr txBox="1"/>
          <p:nvPr/>
        </p:nvSpPr>
        <p:spPr>
          <a:xfrm>
            <a:off x="8807116" y="6309523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C6B4-FF7E-2F83-98BC-C4C1EDB1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20" y="179145"/>
            <a:ext cx="5057042" cy="5505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9F9B3-E777-A8C9-58FF-80D7FC557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58" y="904538"/>
            <a:ext cx="4740160" cy="55056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8F8F-13D0-EF68-3C33-1A4671EB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B160-76AE-E54C-BA79-58CAE5183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5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434</Words>
  <Application>Microsoft Macintosh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Feature Selection &amp; Dimension Reduction</vt:lpstr>
      <vt:lpstr>Agenda</vt:lpstr>
      <vt:lpstr>A classification</vt:lpstr>
      <vt:lpstr>Filtering methods</vt:lpstr>
      <vt:lpstr>MI/VI</vt:lpstr>
      <vt:lpstr>Discretization for MI/VI</vt:lpstr>
      <vt:lpstr>Wrappers: Linear models with subset selection</vt:lpstr>
      <vt:lpstr>Embedded methods Regularized regression</vt:lpstr>
      <vt:lpstr>Lasso vs Lars </vt:lpstr>
      <vt:lpstr>Embedded methods Feature importance</vt:lpstr>
      <vt:lpstr>Dimension reduction</vt:lpstr>
      <vt:lpstr>Principal Component Analysis </vt:lpstr>
      <vt:lpstr>PCA with SVD</vt:lpstr>
      <vt:lpstr>Denoising of correlation matrix (1)</vt:lpstr>
      <vt:lpstr>Denoising of  correlation matrix (2)</vt:lpstr>
      <vt:lpstr>Detoning</vt:lpstr>
      <vt:lpstr>Non-linear dimension reduction methods </vt:lpstr>
      <vt:lpstr>Practical Recipe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&amp; Dimension Reduction</dc:title>
  <dc:creator>Microsoft Office User</dc:creator>
  <cp:lastModifiedBy>Microsoft Office User</cp:lastModifiedBy>
  <cp:revision>12</cp:revision>
  <dcterms:created xsi:type="dcterms:W3CDTF">2023-08-26T12:51:27Z</dcterms:created>
  <dcterms:modified xsi:type="dcterms:W3CDTF">2023-08-28T13:48:59Z</dcterms:modified>
</cp:coreProperties>
</file>