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8"/>
    <p:restoredTop sz="94712"/>
  </p:normalViewPr>
  <p:slideViewPr>
    <p:cSldViewPr snapToGrid="0">
      <p:cViewPr varScale="1">
        <p:scale>
          <a:sx n="114" d="100"/>
          <a:sy n="114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EFDE-8E48-7145-CFC8-87E1EBE14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675CC-47E8-63A7-DF30-ECDE43E24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38BC-E3DA-D4DA-E67B-B31F8D6F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7CBF-B175-79C2-4D8A-8D1E2813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A51F-01CC-ED65-2B7F-119E09CB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1103-8809-A439-9B6D-0AEEE360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A580D-3649-0B3B-0E76-2FFA7CDA9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71AA-F973-10AC-0ABE-171FFCA7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4A82-0EA7-7D2C-F66A-FE32CF59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1DAA-421B-ABF6-3D6F-A06C6326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7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3E1AD-37A5-22E9-F2E9-6FE288091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BE010-FC5D-70C4-CAD3-CA83C54C4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8DFC-B7EB-107C-E620-1334E989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0131-7236-A6AF-7B99-CC3D1B14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48B3-F32E-6F73-FD17-2ED373EB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756-6377-8798-FA09-C55C6CCE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13C4-E800-B61E-3A2C-E6797B26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4D8D-B72F-0AB0-8F45-7B79129C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2DD6-E307-F8A6-B97B-25354949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1FFB-B498-530E-6356-3982FA8E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ECA9-A059-C7EE-B3AD-E991811E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1FAB-AB8B-6EEE-237E-94B975E2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FE19-9CD7-4B0B-19CA-70BA6F2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BC37-BC21-B3C0-FDE0-399ABB25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7A9E-259C-88DC-A243-E3ED1714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72A7-87AF-4D93-AEEB-D6D967D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5ECB-3D93-253F-8CF8-66CB45676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82A78-0386-CFFD-19EB-9D29B19C5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A4359-3F17-EB1A-9F88-5185CEAE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70F37-A72C-C416-488F-1927B51E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AFAEF-4886-5D91-7174-35F3DA09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5732-8B55-FB01-244C-3E711B53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03EC-E042-DCBB-F239-5FFDDFB3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FA3AF-09E4-1B9E-6795-B57994424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99A17-56EC-1414-3BDA-F810FA461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E9BF8-E84A-C4A4-77F3-A365BDBEF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12934-915D-11A6-A5B5-38510ED1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627C2-A419-1AB8-9EC0-749D74F8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8153B-0B7C-9306-030A-73B3E1F2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4F08-5803-EFC0-1923-48F8D962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CF524-D565-BE86-2533-D5BA465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57A7E-2E1D-0C84-7088-3C003DB7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EA13B-9E0A-8632-16E1-0AE208A5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F48C7-CB64-ABEC-D68F-314BF86F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AE933-5EA4-F462-9EAF-CC84DAC6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C4A82-085D-9DDB-D487-3833319F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8110-C5E1-9428-A61E-ABC38214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FE60-3E74-10A4-CF49-E16A02199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0A89-E928-8C5E-5480-089AA165B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DD8A-CF3B-5223-405B-F42C51A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ECAB6-74A1-E088-9B7C-1B8E40AD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2AC4-CCE2-9C11-7057-94BB4B88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1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D9C6-BBBA-08CA-E016-A4ABF421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265A-B3BA-F1D4-EAF0-BA4F048D9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A3BFE-8E82-DE8E-4DDE-622CF4423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281EA-FEFF-F697-8E96-68442F69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0DC8-C3E4-D1FD-165E-537C874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5F387-BBEA-F6F6-8FC7-BEDCC1AB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A0CB1-5C52-FAC8-A960-419B012A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7150B-01F0-0EF7-CE2A-CCC627B3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4B74-E99A-9685-BA66-24309B1D1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3A86-C8B5-9B44-B6FF-F1697FE8F96D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E27F-1CC2-6AEA-5D57-431A29588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1685-6AC7-EC51-BF00-B1D041577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A10B-C3EC-2A49-85CB-BE0E4DAF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ai/chapter_references/zreferences.html#id12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rxiv.org/pdf/2003.1367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9C8B-C359-2F36-E1F0-A5859A18D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CNN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EF39-8C35-6970-034E-3B9B8C8F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5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A844-506F-8973-7E6C-3DD3F832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9" y="306504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DE5F-811F-927E-BE6B-AC5323AA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509897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beat conventional computer vision models on ImageNet, it became popular to construct very deep networks by stacking blocks of convolutions, all designed by the same pattern. </a:t>
            </a:r>
          </a:p>
          <a:p>
            <a:pPr algn="just">
              <a:lnSpc>
                <a:spcPct val="170000"/>
              </a:lnSpc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particular, 3×3 convolutions were popularized by VGG networks.</a:t>
            </a:r>
          </a:p>
          <a:p>
            <a:pPr algn="just">
              <a:lnSpc>
                <a:spcPct val="170000"/>
              </a:lnSpc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NiN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showed that even 1×1 convolutions could be beneficial by adding local nonlinearities. Moreover,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NiN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solved the problem of aggregating information at the head of a network by aggregation across all locations.</a:t>
            </a:r>
          </a:p>
          <a:p>
            <a:pPr algn="just">
              <a:lnSpc>
                <a:spcPct val="170000"/>
              </a:lnSpc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GoogLeNet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added multiple branches of different convolution width, combining the advantages of VGG and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NiN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its Inception block. </a:t>
            </a:r>
          </a:p>
          <a:p>
            <a:pPr algn="just">
              <a:lnSpc>
                <a:spcPct val="170000"/>
              </a:lnSpc>
            </a:pP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ResNets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changed the inductive bias towards the identity mapping (from f(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)=0). This allowed for very deep networks.  Almost a decade later, the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design is still popular, a testament to its design. </a:t>
            </a:r>
          </a:p>
          <a:p>
            <a:pPr algn="just">
              <a:lnSpc>
                <a:spcPct val="170000"/>
              </a:lnSpc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Lastly,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ResNeXt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added grouped convolutions, offering a better trade-off between parameters and computation. </a:t>
            </a:r>
          </a:p>
          <a:p>
            <a:pPr algn="just">
              <a:lnSpc>
                <a:spcPct val="170000"/>
              </a:lnSpc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precursor to Transformers for vision, the Squeeze-and-Excitation Networks (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SENets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allow for efficient information transfer between locations (</a:t>
            </a:r>
            <a:r>
              <a:rPr lang="en-US" sz="1600" b="0" i="0" dirty="0">
                <a:solidFill>
                  <a:srgbClr val="FF6E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Hu, J., Shen, L., &amp; Sun, G. (2018). Squeeze-and-excitation networks. Proceedings of the IEEE conference on computer vision and pattern recognition (pp. 7132–7141)."/>
              </a:rPr>
              <a:t>Hu </a:t>
            </a:r>
            <a:r>
              <a:rPr lang="en-US" sz="1600" b="0" i="1" dirty="0">
                <a:solidFill>
                  <a:srgbClr val="FF6E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Hu, J., Shen, L., &amp; Sun, G. (2018). Squeeze-and-excitation networks. Proceedings of the IEEE conference on computer vision and pattern recognition (pp. 7132–7141)."/>
              </a:rPr>
              <a:t>et al.</a:t>
            </a:r>
            <a:r>
              <a:rPr lang="en-US" sz="1600" b="0" i="0" dirty="0">
                <a:solidFill>
                  <a:srgbClr val="FF6E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Hu, J., Shen, L., &amp; Sun, G. (2018). Squeeze-and-excitation networks. Proceedings of the IEEE conference on computer vision and pattern recognition (pp. 7132–7141)."/>
              </a:rPr>
              <a:t>, 2018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They accomplished this by computing a per-channel global attention function.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3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1F48-3656-478C-6B15-E4EAC282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39" y="255269"/>
            <a:ext cx="10515600" cy="851536"/>
          </a:xfrm>
        </p:spPr>
        <p:txBody>
          <a:bodyPr/>
          <a:lstStyle/>
          <a:p>
            <a:r>
              <a:rPr lang="en-US" dirty="0"/>
              <a:t>Performance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C4D1-CB24-C937-9653-8CEB451E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8D964-73C8-577C-9789-78EB0C84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62" y="72073"/>
            <a:ext cx="4564720" cy="2470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CB2EB-711C-3AE4-CC36-617C41D8E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73" y="2835444"/>
            <a:ext cx="7772400" cy="39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7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95D-88BA-42F0-436D-40F53DBD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44" y="317189"/>
            <a:ext cx="10515600" cy="727695"/>
          </a:xfrm>
        </p:spPr>
        <p:txBody>
          <a:bodyPr/>
          <a:lstStyle/>
          <a:p>
            <a:r>
              <a:rPr lang="en-US" dirty="0"/>
              <a:t>Designing CNN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81CC-3A4B-F268-D974-FC1C85B8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7" y="5820125"/>
            <a:ext cx="10515600" cy="72769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0" i="0" dirty="0" err="1">
                <a:effectLst/>
                <a:latin typeface="Roboto" panose="02000000000000000000" pitchFamily="2" charset="0"/>
              </a:rPr>
              <a:t>Radosavovic</a:t>
            </a:r>
            <a:r>
              <a:rPr lang="en-US" b="0" i="0" dirty="0">
                <a:effectLst/>
                <a:latin typeface="Roboto" panose="02000000000000000000" pitchFamily="2" charset="0"/>
              </a:rPr>
              <a:t>, I.,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Kosaraju</a:t>
            </a:r>
            <a:r>
              <a:rPr lang="en-US" b="0" i="0" dirty="0">
                <a:effectLst/>
                <a:latin typeface="Roboto" panose="02000000000000000000" pitchFamily="2" charset="0"/>
              </a:rPr>
              <a:t>, R. P.,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Girshick</a:t>
            </a:r>
            <a:r>
              <a:rPr lang="en-US" b="0" i="0" dirty="0">
                <a:effectLst/>
                <a:latin typeface="Roboto" panose="02000000000000000000" pitchFamily="2" charset="0"/>
              </a:rPr>
              <a:t>, R., He, K., &amp;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Dollár</a:t>
            </a:r>
            <a:r>
              <a:rPr lang="en-US" b="0" i="0" dirty="0">
                <a:effectLst/>
                <a:latin typeface="Roboto" panose="02000000000000000000" pitchFamily="2" charset="0"/>
              </a:rPr>
              <a:t>, P. (2020). </a:t>
            </a:r>
            <a:r>
              <a:rPr lang="en-US" b="0" i="0" dirty="0">
                <a:effectLst/>
                <a:latin typeface="Roboto" panose="02000000000000000000" pitchFamily="2" charset="0"/>
                <a:hlinkClick r:id="rId2"/>
              </a:rPr>
              <a:t>Designing network design spaces</a:t>
            </a:r>
            <a:r>
              <a:rPr lang="en-US" b="0" i="0" dirty="0">
                <a:effectLst/>
                <a:latin typeface="Roboto" panose="02000000000000000000" pitchFamily="2" charset="0"/>
              </a:rPr>
              <a:t>. </a:t>
            </a:r>
            <a:r>
              <a:rPr lang="en-US" b="0" i="1" dirty="0">
                <a:effectLst/>
                <a:latin typeface="Roboto" panose="02000000000000000000" pitchFamily="2" charset="0"/>
              </a:rPr>
              <a:t>Proceedings of the IEEE/CVF Conference on Computer Vision and Pattern Recognition</a:t>
            </a:r>
            <a:r>
              <a:rPr lang="en-US" b="0" i="0" dirty="0">
                <a:effectLst/>
                <a:latin typeface="Roboto" panose="02000000000000000000" pitchFamily="2" charset="0"/>
              </a:rPr>
              <a:t> (pp. 10428–10436).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0B6BD-D30E-0F2D-5835-CA8269CD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43" y="1253331"/>
            <a:ext cx="7807557" cy="41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4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29FA-9670-6021-9AD5-DB21CEB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27C7-121C-FA55-7289-93CA6E29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206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Deeper and wider </a:t>
            </a:r>
          </a:p>
          <a:p>
            <a:r>
              <a:rPr lang="en-US" sz="1800" dirty="0"/>
              <a:t>Uses </a:t>
            </a:r>
            <a:r>
              <a:rPr lang="en-US" sz="1800" dirty="0" err="1"/>
              <a:t>ReLu</a:t>
            </a:r>
            <a:r>
              <a:rPr lang="en-US" sz="1800" dirty="0"/>
              <a:t> (non linearity after convolution)</a:t>
            </a:r>
          </a:p>
          <a:p>
            <a:r>
              <a:rPr lang="en-US" sz="1800" dirty="0"/>
              <a:t>Uses dropout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B5B01-BC2B-CC7E-7BA7-1E460161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72" y="864755"/>
            <a:ext cx="39116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4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967-9E6D-2833-FE02-A3B0D80D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69C6-CA9B-F6F9-1511-077365E1C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4815" cy="4351338"/>
          </a:xfrm>
        </p:spPr>
        <p:txBody>
          <a:bodyPr/>
          <a:lstStyle/>
          <a:p>
            <a:r>
              <a:rPr lang="en-US" sz="2000" dirty="0"/>
              <a:t>Deeper and thinner</a:t>
            </a:r>
          </a:p>
          <a:p>
            <a:r>
              <a:rPr lang="en-US" sz="2000" dirty="0"/>
              <a:t>Uses </a:t>
            </a:r>
            <a:r>
              <a:rPr lang="en-US" sz="2000" dirty="0" err="1"/>
              <a:t>ReLu</a:t>
            </a:r>
            <a:r>
              <a:rPr lang="en-US" sz="2000" dirty="0"/>
              <a:t> (non linearity after convolution)</a:t>
            </a:r>
          </a:p>
          <a:p>
            <a:r>
              <a:rPr lang="en-US" sz="2000" dirty="0"/>
              <a:t>Uses dropout 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3AD25-B4A0-028F-60D9-45A20E57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18719"/>
            <a:ext cx="5065568" cy="58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9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0752-3573-B786-5E22-B112CBF7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1202-DCBA-0BFA-4D57-304334E6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1498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Introducing the 1x1 Convolution </a:t>
            </a:r>
          </a:p>
          <a:p>
            <a:r>
              <a:rPr lang="en-US" sz="1800" dirty="0"/>
              <a:t>Removes the FC layers </a:t>
            </a:r>
          </a:p>
          <a:p>
            <a:r>
              <a:rPr lang="en-US" sz="1800" dirty="0"/>
              <a:t>Uses </a:t>
            </a:r>
            <a:r>
              <a:rPr lang="en-US" sz="1800" dirty="0" err="1"/>
              <a:t>ReLu</a:t>
            </a:r>
            <a:r>
              <a:rPr lang="en-US" sz="1800" dirty="0"/>
              <a:t> (non linearity after convolution)</a:t>
            </a:r>
          </a:p>
          <a:p>
            <a:r>
              <a:rPr lang="en-US" sz="1800" dirty="0"/>
              <a:t>Uses dropout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AC763-BDA0-2596-0B6F-81D0789E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27" y="917636"/>
            <a:ext cx="6355773" cy="55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5F2B-3DF7-1086-4D31-0AAF42AF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3" y="281676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4D15-EA6E-DC04-D1D9-57132498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13" y="1433307"/>
            <a:ext cx="4650733" cy="4644107"/>
          </a:xfrm>
        </p:spPr>
        <p:txBody>
          <a:bodyPr/>
          <a:lstStyle/>
          <a:p>
            <a:r>
              <a:rPr lang="en-US" dirty="0"/>
              <a:t>Inception block:</a:t>
            </a:r>
          </a:p>
          <a:p>
            <a:pPr lvl="1"/>
            <a:r>
              <a:rPr lang="en-US" dirty="0"/>
              <a:t>Multiple-views on low level features </a:t>
            </a:r>
          </a:p>
          <a:p>
            <a:r>
              <a:rPr lang="en-US" dirty="0"/>
              <a:t>Uses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MaxPooling</a:t>
            </a:r>
            <a:endParaRPr lang="en-US" dirty="0"/>
          </a:p>
          <a:p>
            <a:r>
              <a:rPr lang="en-US" dirty="0"/>
              <a:t>No dropout 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1D584-57BF-80D5-63A7-2494ED53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188" y="681037"/>
            <a:ext cx="4572000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BED13-DB5C-84A8-63CB-5A601FB7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86" y="3147952"/>
            <a:ext cx="7712363" cy="3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1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FBA7-8409-2A93-10F5-B53C4E83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2" y="94412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6418-80D0-407F-0AAE-B81141A5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F8A7C-E9E1-41A4-ACE6-004293EB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9" y="1011090"/>
            <a:ext cx="5680484" cy="2693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93852-FBE1-6562-BF29-CAD2CF51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1090"/>
            <a:ext cx="5325777" cy="2693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C74B0-F356-7F11-E81F-6191D4286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595" y="3809800"/>
            <a:ext cx="8014855" cy="27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7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68E7-DF63-1295-3430-724F3CE5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FF0F-EDCD-F2C4-5B95-10D18781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block:</a:t>
            </a:r>
          </a:p>
          <a:p>
            <a:pPr lvl="1"/>
            <a:r>
              <a:rPr lang="en-US" dirty="0"/>
              <a:t>Boosting like mechanism </a:t>
            </a:r>
          </a:p>
          <a:p>
            <a:r>
              <a:rPr lang="en-US" dirty="0"/>
              <a:t>Uses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BatchNormalization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425F-F07A-49C1-0037-B83ACD48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2" y="344054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ResNetXt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13B9-28F9-7AAE-4476-28288917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0" y="1502426"/>
            <a:ext cx="392337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 err="1"/>
              <a:t>ResNeXt</a:t>
            </a:r>
            <a:r>
              <a:rPr lang="en-US" sz="1800" dirty="0"/>
              <a:t> borrows the inception block multi-views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E4133-67DF-0CF1-1E82-E08DF345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23" y="1290646"/>
            <a:ext cx="6896596" cy="38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0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13A2-0D07-EEE7-2EBB-95432F4E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171162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DenseNet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AC44-FC6B-AFE5-AF97-B1081CD2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AAC56-51BA-C1E2-6A28-CF76F4388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01" y="3819740"/>
            <a:ext cx="9381372" cy="2781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8E7F5-882E-72B8-E222-FEB9D1B0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337" y="142370"/>
            <a:ext cx="61087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06B26C-F609-9576-B8A6-1A65FF8AA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683" y="1866900"/>
            <a:ext cx="5878007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8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340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Modern CNN Architectures</vt:lpstr>
      <vt:lpstr>AlexNet </vt:lpstr>
      <vt:lpstr>VGG</vt:lpstr>
      <vt:lpstr>NiN</vt:lpstr>
      <vt:lpstr>GoogLeNet</vt:lpstr>
      <vt:lpstr>ResNet</vt:lpstr>
      <vt:lpstr>ResNet</vt:lpstr>
      <vt:lpstr>ResNetXt</vt:lpstr>
      <vt:lpstr>DenseNet</vt:lpstr>
      <vt:lpstr>High level overview </vt:lpstr>
      <vt:lpstr>Performance Evolution</vt:lpstr>
      <vt:lpstr>Designing CNN architectures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CNN Architectures</dc:title>
  <dc:creator>Microsoft Office User</dc:creator>
  <cp:lastModifiedBy>Microsoft Office User</cp:lastModifiedBy>
  <cp:revision>15</cp:revision>
  <dcterms:created xsi:type="dcterms:W3CDTF">2023-05-15T12:06:31Z</dcterms:created>
  <dcterms:modified xsi:type="dcterms:W3CDTF">2023-05-15T13:55:21Z</dcterms:modified>
</cp:coreProperties>
</file>