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01" r:id="rId3"/>
    <p:sldId id="303" r:id="rId4"/>
    <p:sldId id="306" r:id="rId5"/>
    <p:sldId id="312" r:id="rId6"/>
    <p:sldId id="307" r:id="rId7"/>
    <p:sldId id="313" r:id="rId8"/>
    <p:sldId id="314" r:id="rId9"/>
    <p:sldId id="315" r:id="rId10"/>
    <p:sldId id="308" r:id="rId11"/>
    <p:sldId id="304" r:id="rId12"/>
    <p:sldId id="305" r:id="rId13"/>
    <p:sldId id="309" r:id="rId14"/>
    <p:sldId id="310" r:id="rId15"/>
    <p:sldId id="311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D165A0-32E6-884A-82A6-3DFCEDD4F345}">
          <p14:sldIdLst>
            <p14:sldId id="256"/>
            <p14:sldId id="301"/>
            <p14:sldId id="303"/>
            <p14:sldId id="306"/>
            <p14:sldId id="312"/>
            <p14:sldId id="307"/>
            <p14:sldId id="313"/>
            <p14:sldId id="314"/>
            <p14:sldId id="315"/>
            <p14:sldId id="308"/>
            <p14:sldId id="304"/>
            <p14:sldId id="305"/>
            <p14:sldId id="309"/>
            <p14:sldId id="310"/>
            <p14:sldId id="311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7"/>
    <p:restoredTop sz="96327"/>
  </p:normalViewPr>
  <p:slideViewPr>
    <p:cSldViewPr snapToGrid="0">
      <p:cViewPr varScale="1">
        <p:scale>
          <a:sx n="110" d="100"/>
          <a:sy n="110" d="100"/>
        </p:scale>
        <p:origin x="200" y="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51735-F286-DF49-B972-65CC0AEC2ED2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8FB53-7E01-E04C-A4C3-37331E36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65DB-E5B9-DC68-F90F-7C5ADBFB8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8B694-F5F6-8360-B7D8-566CFFB0E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D533-D74A-1266-9C62-0F8D4846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A8BD-A555-694C-A9D4-7D810D4F3E74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C755-67AE-AA2E-2313-9CD1D41E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6706-5BA2-646F-4C30-EFD4136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D7B7-DEB6-3B57-D8C4-F4E1A7F0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9A499-4D55-01C2-A75A-14D96DCD2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DA434-D24C-FDC9-2462-82AB2A73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1D1C-609C-AE48-AA76-D1E7C994E0F6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AC051-E8C7-2A88-951B-F366D84A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8E724-08B4-2ABB-3C50-F784BFED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5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F86E0-5B57-C946-AB2E-5A5FADFB6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9D677-AF89-1A57-C356-8F2134DBD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A1FD-26A6-892E-AF17-459D2C8C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42FB-5440-AF45-9F93-FAEBFE5B7C9D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5D1A8-1FE5-9CC3-467F-FCBDEC34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97B12-3958-A087-C6F9-910F641C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7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2D3F-E8B6-C8D7-1457-39C6FFBC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DFE4-5F01-9245-8005-8CE80A79F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F7387-F8B8-BCD9-AAAA-00AAABA5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75E9-0565-2D43-A683-67511C55E5B2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C098-4BC2-5ACF-0E02-78099CDF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19037-1E39-A757-B8AC-76181F6C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3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203-A5C1-B3E9-8AED-1A16E9AD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4758F-1242-0228-51AA-DE23DA643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278A-4172-B233-408F-D01A1169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AE1A-89E2-0045-B2C5-80093C5F981B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96285-B333-2C8C-F9B8-DB04308B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5E85-CA59-5AC1-113A-A2B5C2DE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659B-2344-B3CA-73AC-03A17D54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3DD5-69DF-AE3D-9DE3-9D4BEBED0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3C743-CEFD-5EDE-5E70-2F9244FAA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5A53C-1341-BB2E-929D-CFFC12E6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7359-C4F3-B44E-BF14-E270BDD96F9B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8BE97-3BFB-8680-39C6-5040BABE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4469B-86BD-8B7F-1343-A673B8D6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5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9DDB-83D0-5BCA-AE22-607E3811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F9628-7425-23DD-5CB6-A0DC51C08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DF347-DF95-5797-CC40-3AF86C5EF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BC9E9-E1D9-C592-735A-BF2112176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C509A-CB6F-8231-093B-8BFAC2773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3D9B1-7024-7B04-27C6-7CEAE04F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1DF7-D9AD-8449-9AD6-D463FB35BEE5}" type="datetime1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25F1-8DBA-C6EA-0ECB-AD625987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4E607-7965-546A-5C33-83ACF37A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25D1-73A3-1D28-944F-A8518E9C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360FD-2D75-F2F0-3AAA-71F9F5B3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92DD-FD1C-7E42-9759-720519F79859}" type="datetime1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688F3-77A8-E45E-D2C9-6FF18582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45B07-F62A-1C74-F032-C3B72479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0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20FE9-D8B5-657C-68A1-AD6D12C2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0C30-63D5-E749-9F23-E6A42022AA31}" type="datetime1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A7081-DFC5-2DCA-5CAE-8236E8F5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D78DA-B895-1187-4544-BFB638A9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0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3D5F-DCE3-E604-CE5E-F2596682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6978-3CCF-7DD0-AABB-39569B2C9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93605-62CA-C3DD-34C0-0A1039957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ECA63-B60F-E22D-304F-5368F95A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3D96-E594-4642-B4AF-63CE83E02887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BD6B-8C26-4AB9-563D-8EBBEA81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3ACA2-CEA4-98D1-B3BB-87FA030F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6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63DD-2845-2F8A-DF4D-3F3F3316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0F315-5C12-6714-4D81-84274511F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12E6E-BB1E-386F-94D1-334EB821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1749A-68EC-03FD-EFD3-27D5887D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92C7-AABF-7A42-A2AA-355324E44393}" type="datetime1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18708-A8B4-4334-32F9-4BAD3185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FDC62-3B70-DCC2-6BDC-9BC7BD63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2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CD215-97EE-4A50-189A-13A6F371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DD262-5711-5DAB-5524-0CB6A77A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E4AA-FB8C-AAB5-5611-1DD321BB8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7AF54-345C-B646-B311-223229232C9D}" type="datetime1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2BC57-35E2-F4A0-A041-E7A6E99B8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7B83F-9DFC-AF19-6E70-3AA82EF6F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44598-4972-A041-A2B9-7CC9807D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5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301.3781.pdf" TargetMode="External"/><Relationship Id="rId3" Type="http://schemas.openxmlformats.org/officeDocument/2006/relationships/hyperlink" Target="https://towardsdatascience.com/how-to-train-the-word2vec-model-24704d842ec3" TargetMode="External"/><Relationship Id="rId7" Type="http://schemas.openxmlformats.org/officeDocument/2006/relationships/hyperlink" Target="https://towardsdatascience.com/light-on-math-ml-intuitive-guide-to-understanding-glove-embeddings-b13b4f19c010" TargetMode="External"/><Relationship Id="rId12" Type="http://schemas.openxmlformats.org/officeDocument/2006/relationships/hyperlink" Target="https://arxiv.org/pdf/1607.04606.pdf" TargetMode="External"/><Relationship Id="rId2" Type="http://schemas.openxmlformats.org/officeDocument/2006/relationships/hyperlink" Target="https://towardsdatascience.com/a-mathematical-introduction-to-word2vec-model-4cf0e8ba2b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ccormickml.com/2017/01/11/word2vec-tutorial-part-2-negative-sampling/" TargetMode="External"/><Relationship Id="rId11" Type="http://schemas.openxmlformats.org/officeDocument/2006/relationships/hyperlink" Target="https://aclanthology.org/D14-1162.pdf" TargetMode="External"/><Relationship Id="rId5" Type="http://schemas.openxmlformats.org/officeDocument/2006/relationships/hyperlink" Target="http://mccormickml.com/2016/04/19/word2vec-tutorial-the-skip-gram-model/" TargetMode="External"/><Relationship Id="rId10" Type="http://schemas.openxmlformats.org/officeDocument/2006/relationships/hyperlink" Target="https://arxiv.org/pdf/1402.3722.pdf" TargetMode="External"/><Relationship Id="rId4" Type="http://schemas.openxmlformats.org/officeDocument/2006/relationships/hyperlink" Target="https://jalammar.github.io/illustrated-word2vec/" TargetMode="External"/><Relationship Id="rId9" Type="http://schemas.openxmlformats.org/officeDocument/2006/relationships/hyperlink" Target="https://arxiv.org/pdf/1310.4546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1949-7028-7DC2-902E-DC8392DC6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NLP: Pre-Training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43F3F-F1F5-9917-0ABD-1DE01E91A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Oualid</a:t>
            </a:r>
            <a:r>
              <a:rPr lang="en-US" dirty="0"/>
              <a:t> </a:t>
            </a:r>
            <a:r>
              <a:rPr lang="en-US" dirty="0" err="1"/>
              <a:t>Missaoui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6D3CD-25C0-AE34-A401-A337398D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9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6D81-DE7E-CCA3-C67E-B0EE11FC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vs CBOW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5D38-5CBD-11BB-1049-84947B1E5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Skip-gram generates many more samples than CBOW. The number of samples generated by skip-gram depends on the window size, whereas for CBOW there is only one sample per word in the sentence.</a:t>
            </a:r>
          </a:p>
          <a:p>
            <a:r>
              <a:rPr lang="en-US" dirty="0"/>
              <a:t>Practical differences:</a:t>
            </a:r>
          </a:p>
          <a:p>
            <a:pPr lvl="1"/>
            <a:r>
              <a:rPr lang="en-US" dirty="0"/>
              <a:t>Skip-gram takes much longer to train because it produces many more training samples </a:t>
            </a:r>
          </a:p>
          <a:p>
            <a:pPr lvl="1"/>
            <a:r>
              <a:rPr lang="en-US" dirty="0"/>
              <a:t>Skip-gram may perform better when the training set is small </a:t>
            </a:r>
          </a:p>
          <a:p>
            <a:pPr lvl="1"/>
            <a:r>
              <a:rPr lang="en-US" dirty="0"/>
              <a:t>Skip-gram may create better representations for rare words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E6E6D-61D3-2C42-7456-09D4C2B9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94C1-E958-CE66-249C-14C8D7B5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" y="108614"/>
            <a:ext cx="3745375" cy="5724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GloVe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EDFB-C461-41D1-7B2D-A3B2A4C24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2067B-1C89-A68E-CD3A-B900C04C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0A86A-4BF5-22D0-B7CD-E328C1C1A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980643"/>
            <a:ext cx="7212073" cy="2042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BEF34-9559-A2C5-CD92-2C7A7D13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501" y="0"/>
            <a:ext cx="4051300" cy="655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15A3CF-497B-8DCF-F8B5-5376407A4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76818"/>
            <a:ext cx="6178239" cy="31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2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845A-F20B-7A04-D780-896F1BA1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DFF5-DD0F-F7E5-6AF1-18B10EC4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Subword</a:t>
            </a:r>
            <a:r>
              <a:rPr lang="en-US" dirty="0"/>
              <a:t>-level skip-gram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F4662-3FCA-7139-5576-357C852C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A604-EB7B-7096-D443-8374B9C4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vs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681F-D176-4C4C-CBF2-5BDA0610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21536" cy="4306234"/>
          </a:xfrm>
        </p:spPr>
        <p:txBody>
          <a:bodyPr/>
          <a:lstStyle/>
          <a:p>
            <a:r>
              <a:rPr lang="en-US" dirty="0"/>
              <a:t>Similarity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Embed, then cosine similarities between vectors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Analogy</a:t>
            </a:r>
          </a:p>
          <a:p>
            <a:pPr lvl="1"/>
            <a:r>
              <a:rPr lang="en-US" dirty="0"/>
              <a:t>For an analogy (a-b, c-d), given the first three words </a:t>
            </a:r>
            <a:r>
              <a:rPr lang="en-US" dirty="0" err="1"/>
              <a:t>a,b,c</a:t>
            </a:r>
            <a:r>
              <a:rPr lang="en-US" dirty="0"/>
              <a:t> , find d:</a:t>
            </a:r>
          </a:p>
          <a:p>
            <a:pPr lvl="2"/>
            <a:r>
              <a:rPr lang="en-US" dirty="0"/>
              <a:t>The word whose vector is most similar to </a:t>
            </a:r>
            <a:r>
              <a:rPr lang="en-US" dirty="0" err="1"/>
              <a:t>vec</a:t>
            </a:r>
            <a:r>
              <a:rPr lang="en-US" dirty="0"/>
              <a:t>(c ) + </a:t>
            </a:r>
            <a:r>
              <a:rPr lang="en-US" dirty="0" err="1"/>
              <a:t>vec</a:t>
            </a:r>
            <a:r>
              <a:rPr lang="en-US" dirty="0"/>
              <a:t>( b ) – </a:t>
            </a:r>
            <a:r>
              <a:rPr lang="en-US" dirty="0" err="1"/>
              <a:t>vec</a:t>
            </a:r>
            <a:r>
              <a:rPr lang="en-US" dirty="0"/>
              <a:t> ( a 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C9527-6EC8-BBE1-255F-BEAD7B3D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3BCAF-4E32-650C-1785-47E55F504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329" y="2030020"/>
            <a:ext cx="5027520" cy="38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3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0873-6D57-032D-274A-8AA61974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5B7D-0AEF-E147-190B-0856A761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 and </a:t>
            </a:r>
            <a:r>
              <a:rPr lang="en-US" dirty="0" err="1"/>
              <a:t>GloVe</a:t>
            </a:r>
            <a:r>
              <a:rPr lang="en-US" dirty="0"/>
              <a:t> are context-independent </a:t>
            </a:r>
          </a:p>
          <a:p>
            <a:endParaRPr lang="en-US" dirty="0"/>
          </a:p>
          <a:p>
            <a:r>
              <a:rPr lang="en-US" dirty="0"/>
              <a:t>Context-sensitive representations:</a:t>
            </a:r>
          </a:p>
          <a:p>
            <a:pPr lvl="1"/>
            <a:r>
              <a:rPr lang="en-US" dirty="0" err="1"/>
              <a:t>TagLM</a:t>
            </a:r>
            <a:r>
              <a:rPr lang="en-US" dirty="0"/>
              <a:t> (language-model-augmented sequence tagger)</a:t>
            </a:r>
          </a:p>
          <a:p>
            <a:pPr lvl="1"/>
            <a:r>
              <a:rPr lang="en-US" dirty="0" err="1"/>
              <a:t>CoVe</a:t>
            </a:r>
            <a:r>
              <a:rPr lang="en-US" dirty="0"/>
              <a:t> (Context Vectors)</a:t>
            </a:r>
          </a:p>
          <a:p>
            <a:pPr lvl="1"/>
            <a:r>
              <a:rPr lang="en-US" dirty="0" err="1"/>
              <a:t>ELMo</a:t>
            </a:r>
            <a:r>
              <a:rPr lang="en-US" dirty="0"/>
              <a:t> (Embeddings from Language Models)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81956-F58E-AF5D-DAA5-B56ECF03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1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1F95-3860-16C4-D370-49033E31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72" y="303982"/>
            <a:ext cx="4854595" cy="727075"/>
          </a:xfrm>
        </p:spPr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75BD-DA7E-83AA-0CF0-258CA259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4" y="1613959"/>
            <a:ext cx="4766733" cy="4351338"/>
          </a:xfrm>
        </p:spPr>
        <p:txBody>
          <a:bodyPr/>
          <a:lstStyle/>
          <a:p>
            <a:r>
              <a:rPr lang="en-US" dirty="0"/>
              <a:t>Pretraining:</a:t>
            </a:r>
          </a:p>
          <a:p>
            <a:pPr lvl="1"/>
            <a:r>
              <a:rPr lang="en-US" dirty="0"/>
              <a:t>Masked language modeling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Next sequence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432FF-02E4-FCD1-CACB-867E0C36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F3AC5-6F31-3FD8-1F68-16ED31EA9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277" y="1362893"/>
            <a:ext cx="6072009" cy="41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9888-7415-94D9-50B0-0B54B777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69" y="136525"/>
            <a:ext cx="10515600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B793-1BE9-C9A9-21AC-9BEBCB818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070"/>
            <a:ext cx="10515600" cy="537189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Blog posts </a:t>
            </a:r>
          </a:p>
          <a:p>
            <a:pPr lvl="1"/>
            <a:r>
              <a:rPr lang="en-US" sz="1200" dirty="0">
                <a:hlinkClick r:id="rId2"/>
              </a:rPr>
              <a:t>A mathematical introduction to word2vec model</a:t>
            </a:r>
            <a:r>
              <a:rPr lang="en-US" sz="1200" dirty="0"/>
              <a:t> </a:t>
            </a:r>
          </a:p>
          <a:p>
            <a:pPr lvl="1"/>
            <a:r>
              <a:rPr lang="en-US" sz="1200" dirty="0">
                <a:hlinkClick r:id="rId3"/>
              </a:rPr>
              <a:t>How to train the word2vec model</a:t>
            </a:r>
            <a:endParaRPr lang="en-US" sz="1200" dirty="0"/>
          </a:p>
          <a:p>
            <a:pPr lvl="1"/>
            <a:r>
              <a:rPr lang="en-US" sz="1200" dirty="0">
                <a:hlinkClick r:id="rId4"/>
              </a:rPr>
              <a:t>The illustrated word2vec </a:t>
            </a:r>
            <a:endParaRPr lang="en-US" sz="1200" dirty="0"/>
          </a:p>
          <a:p>
            <a:pPr lvl="1"/>
            <a:r>
              <a:rPr lang="en-US" sz="1200" dirty="0">
                <a:hlinkClick r:id="rId5"/>
              </a:rPr>
              <a:t>Word2vec tutorial – The skip-gram model</a:t>
            </a:r>
            <a:endParaRPr lang="en-US" sz="1200" dirty="0"/>
          </a:p>
          <a:p>
            <a:pPr lvl="1"/>
            <a:r>
              <a:rPr lang="en-US" sz="1200" dirty="0">
                <a:hlinkClick r:id="rId6"/>
              </a:rPr>
              <a:t>Word2vec tutorial part2 – negative sampling </a:t>
            </a:r>
            <a:endParaRPr lang="en-US" sz="1200" dirty="0"/>
          </a:p>
          <a:p>
            <a:pPr lvl="1"/>
            <a:r>
              <a:rPr lang="en-US" sz="1200" dirty="0">
                <a:hlinkClick r:id="rId7"/>
              </a:rPr>
              <a:t>Intuitive Guide to Understanding </a:t>
            </a:r>
            <a:r>
              <a:rPr lang="en-US" sz="1200" dirty="0" err="1">
                <a:hlinkClick r:id="rId7"/>
              </a:rPr>
              <a:t>GloVe</a:t>
            </a:r>
            <a:r>
              <a:rPr lang="en-US" sz="1200" dirty="0">
                <a:hlinkClick r:id="rId7"/>
              </a:rPr>
              <a:t> Embeddings</a:t>
            </a:r>
            <a:endParaRPr lang="en-US" sz="1200" dirty="0"/>
          </a:p>
          <a:p>
            <a:pPr lvl="1"/>
            <a:endParaRPr lang="en-US" sz="1200" dirty="0"/>
          </a:p>
          <a:p>
            <a:r>
              <a:rPr lang="en-US" dirty="0"/>
              <a:t>Papers </a:t>
            </a:r>
          </a:p>
          <a:p>
            <a:pPr lvl="1"/>
            <a:r>
              <a:rPr lang="en-US" dirty="0"/>
              <a:t>Word2vec </a:t>
            </a:r>
          </a:p>
          <a:p>
            <a:pPr lvl="2"/>
            <a:r>
              <a:rPr lang="en-US" dirty="0"/>
              <a:t>Original publications </a:t>
            </a:r>
          </a:p>
          <a:p>
            <a:pPr lvl="3"/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Mikolov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et al., 2013, </a:t>
            </a:r>
            <a:r>
              <a:rPr lang="en-US" b="0" i="0" u="sng" dirty="0">
                <a:solidFill>
                  <a:srgbClr val="292929"/>
                </a:solidFill>
                <a:effectLst/>
                <a:latin typeface="source-serif-pro"/>
                <a:hlinkClick r:id="rId8"/>
              </a:rPr>
              <a:t>Efficient estimation of word representations in vector space.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lvl="3"/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Mikolov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et al., 2013, </a:t>
            </a:r>
            <a:r>
              <a:rPr lang="en-US" b="0" i="0" u="sng" dirty="0">
                <a:solidFill>
                  <a:srgbClr val="292929"/>
                </a:solidFill>
                <a:effectLst/>
                <a:latin typeface="source-serif-pro"/>
                <a:hlinkClick r:id="rId9"/>
              </a:rPr>
              <a:t>Distributed Representations of Words and Phrases and their Compositionality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lvl="2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Explanatory</a:t>
            </a:r>
          </a:p>
          <a:p>
            <a:pPr lvl="3"/>
            <a:r>
              <a:rPr lang="en-US" dirty="0"/>
              <a:t>Method Yoav Goldberg and Omer Levy, 2014,  </a:t>
            </a:r>
            <a:r>
              <a:rPr lang="en-US" dirty="0">
                <a:hlinkClick r:id="rId10"/>
              </a:rPr>
              <a:t>word2vec Explained: Deriving Mikolov et al.’s Negative-Sampling Word-Embedding</a:t>
            </a:r>
            <a:endParaRPr lang="en-US" dirty="0"/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Glove</a:t>
            </a:r>
          </a:p>
          <a:p>
            <a:pPr lvl="2"/>
            <a:r>
              <a:rPr lang="en-US" dirty="0">
                <a:solidFill>
                  <a:srgbClr val="292929"/>
                </a:solidFill>
                <a:latin typeface="source-serif-pro"/>
              </a:rPr>
              <a:t>Original paper</a:t>
            </a:r>
          </a:p>
          <a:p>
            <a:pPr lvl="3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Jeffrey Pennington et al,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GloVe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: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  <a:hlinkClick r:id="rId11"/>
              </a:rPr>
              <a:t>Global Vectors for Word Representation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lvl="1"/>
            <a:r>
              <a:rPr lang="en-US" dirty="0" err="1">
                <a:solidFill>
                  <a:srgbClr val="292929"/>
                </a:solidFill>
                <a:latin typeface="source-serif-pro"/>
              </a:rPr>
              <a:t>fastText</a:t>
            </a:r>
            <a:endParaRPr lang="en-US" dirty="0">
              <a:solidFill>
                <a:srgbClr val="292929"/>
              </a:solidFill>
              <a:latin typeface="source-serif-pro"/>
            </a:endParaRPr>
          </a:p>
          <a:p>
            <a:pPr lvl="2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Ori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ginal paper </a:t>
            </a:r>
          </a:p>
          <a:p>
            <a:pPr lvl="3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Piotr Bojanowski et al,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  <a:hlinkClick r:id="rId12"/>
              </a:rPr>
              <a:t>Enriching Word Vectors with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  <a:hlinkClick r:id="rId12"/>
              </a:rPr>
              <a:t>Subword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  <a:hlinkClick r:id="rId12"/>
              </a:rPr>
              <a:t> Information </a:t>
            </a: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9D2FF-F3BE-1294-344E-3FF9C6A2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41A6-099B-FD61-7B06-69B48BE7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47C1-7E75-D047-AFF6-BC96B203A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41A44-0CF7-2A5B-D596-7A57DD28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FB749-1C3D-F2FB-E65B-CB613480D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7" y="1989194"/>
            <a:ext cx="11023673" cy="380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2A17-C4D4-D4F6-BE3D-37B84115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D8C1-C28A-BFE5-1A9D-EF35ED35C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6D76B-E236-4902-3213-E494D9B6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21FCE-F92C-A975-C9CE-049471BE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825625"/>
            <a:ext cx="66929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9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F585-B6FD-0AE1-87BE-DFF58F0D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56" y="222810"/>
            <a:ext cx="10515600" cy="710640"/>
          </a:xfrm>
        </p:spPr>
        <p:txBody>
          <a:bodyPr/>
          <a:lstStyle/>
          <a:p>
            <a:r>
              <a:rPr lang="en-US" dirty="0"/>
              <a:t>Skip-Gram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3361-56AA-9419-74F2-4857116C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4285D-8177-9D8E-7741-6501D939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C892A-75F4-2FBE-6BCA-9F8B3C0E3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987" y="136524"/>
            <a:ext cx="4462631" cy="2923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866FC3-9605-C10F-1C21-CF5C9B660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12" y="958900"/>
            <a:ext cx="5768788" cy="17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D99DA-3B77-C776-2BAA-C8494813A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583" y="3270552"/>
            <a:ext cx="8795273" cy="30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8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3554-4E4B-546D-57AE-EEBBDC62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6" y="185738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Skip-gram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8D30-3380-06F6-EE84-DFD51182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1D64D-177E-8A41-0873-C3A0AA31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3BF1-1DAE-080B-DFAB-D046FE84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86" y="681037"/>
            <a:ext cx="8403427" cy="537244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BCAA3B-C93F-0D2C-ED0A-62291E7E91A4}"/>
              </a:ext>
            </a:extLst>
          </p:cNvPr>
          <p:cNvSpPr txBox="1">
            <a:spLocks/>
          </p:cNvSpPr>
          <p:nvPr/>
        </p:nvSpPr>
        <p:spPr>
          <a:xfrm>
            <a:off x="4054737" y="6326151"/>
            <a:ext cx="3776831" cy="342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Center word vectors are used for embedding</a:t>
            </a:r>
          </a:p>
        </p:txBody>
      </p:sp>
    </p:spTree>
    <p:extLst>
      <p:ext uri="{BB962C8B-B14F-4D97-AF65-F5344CB8AC3E}">
        <p14:creationId xmlns:p14="http://schemas.microsoft.com/office/powerpoint/2010/main" val="375918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4B3F-7273-0A0E-9D7B-19DA9967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14" y="16921"/>
            <a:ext cx="10515600" cy="732155"/>
          </a:xfrm>
        </p:spPr>
        <p:txBody>
          <a:bodyPr/>
          <a:lstStyle/>
          <a:p>
            <a:r>
              <a:rPr lang="en-US" dirty="0"/>
              <a:t>CBOW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9D9B4-E46E-0633-5ADB-15E94C5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D493A-977D-8C57-ACBE-A940E0560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982" y="16921"/>
            <a:ext cx="4261818" cy="2938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DCE63-2B78-3B25-6234-CE8682EF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91" y="1329059"/>
            <a:ext cx="5245249" cy="1397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59E89-A8AD-37E6-3133-2D9E383F5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853" y="3166732"/>
            <a:ext cx="8517819" cy="32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0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AC55-D5F7-DC2A-5437-322B628E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4" y="229937"/>
            <a:ext cx="10515600" cy="902197"/>
          </a:xfrm>
        </p:spPr>
        <p:txBody>
          <a:bodyPr/>
          <a:lstStyle/>
          <a:p>
            <a:r>
              <a:rPr lang="en-US" dirty="0"/>
              <a:t>CBOW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8508-9C90-B9A4-E2D4-44952A0D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5549E-053A-CB3A-B6CA-C6DBB957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AF7FB-5E80-2463-166C-5C339F69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934" y="1510802"/>
            <a:ext cx="9266131" cy="38363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77D507-A6F0-8BFA-6905-D584DE28E8D2}"/>
              </a:ext>
            </a:extLst>
          </p:cNvPr>
          <p:cNvSpPr txBox="1">
            <a:spLocks/>
          </p:cNvSpPr>
          <p:nvPr/>
        </p:nvSpPr>
        <p:spPr>
          <a:xfrm>
            <a:off x="4207583" y="5590676"/>
            <a:ext cx="3776831" cy="342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Context vectors are used for embedding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346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6C96-0787-F68B-6628-29CB1753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training – Negative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D102-43F2-496C-B79F-6B303526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57" y="15941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When training the network on word pairs (center, context), the label or correct output of the network is a one-hot vector. That is , for the output neuron corresponding to “context” to output a 1, and for all the other large number of output neurons to output a zero.</a:t>
            </a:r>
          </a:p>
          <a:p>
            <a:r>
              <a:rPr lang="en-US" sz="1800" dirty="0"/>
              <a:t>With negative sampling, we are instead going to randomly select just a small number of negative  words (let s say five) to update the weights for.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Essentially, we go from multi-classification problem to multiple binary classification problems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D8B16-B090-A663-3A6C-2759383D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38B3B-441C-0302-58AC-B0DF4738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93" y="3835701"/>
            <a:ext cx="3962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4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BBF3-4F39-D95D-DEC4-4F2CB271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9" y="165943"/>
            <a:ext cx="10515600" cy="780769"/>
          </a:xfrm>
        </p:spPr>
        <p:txBody>
          <a:bodyPr/>
          <a:lstStyle/>
          <a:p>
            <a:r>
              <a:rPr lang="en-US" dirty="0"/>
              <a:t>Hierarchical </a:t>
            </a:r>
            <a:r>
              <a:rPr lang="en-US" dirty="0" err="1"/>
              <a:t>softmax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A9BC9-6636-4FE7-FB83-5D854A7E1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95" y="1050121"/>
            <a:ext cx="10515600" cy="4351338"/>
          </a:xfrm>
        </p:spPr>
        <p:txBody>
          <a:bodyPr/>
          <a:lstStyle/>
          <a:p>
            <a:r>
              <a:rPr lang="en-US" dirty="0"/>
              <a:t>Reduces computational overhead by using a binary tree (Huffman) but keeps the soft-max objective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0D22B-57FD-E950-5AB6-4AE012DB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44598-4972-A041-A2B9-7CC9807D63C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E964B-1738-1793-1CF5-F00703F2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728" y="2178327"/>
            <a:ext cx="5200834" cy="209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B753B-7B7A-D45F-9705-BDAAA4F32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34" y="2281736"/>
            <a:ext cx="58068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4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31093</TotalTime>
  <Words>450</Words>
  <Application>Microsoft Macintosh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source-serif-pro</vt:lpstr>
      <vt:lpstr>Office Theme</vt:lpstr>
      <vt:lpstr>NLP: Pre-Training</vt:lpstr>
      <vt:lpstr>PowerPoint Presentation</vt:lpstr>
      <vt:lpstr>word2vec</vt:lpstr>
      <vt:lpstr>Skip-Gram</vt:lpstr>
      <vt:lpstr>Skip-gram</vt:lpstr>
      <vt:lpstr>CBOW</vt:lpstr>
      <vt:lpstr>CBOW</vt:lpstr>
      <vt:lpstr>Approximate training – Negative sampling</vt:lpstr>
      <vt:lpstr>Hierarchical softmax </vt:lpstr>
      <vt:lpstr>Skip-gram vs CBOW</vt:lpstr>
      <vt:lpstr>GloVe</vt:lpstr>
      <vt:lpstr>fastText</vt:lpstr>
      <vt:lpstr>Similarity vs Analogy</vt:lpstr>
      <vt:lpstr>Context-sensitivity</vt:lpstr>
      <vt:lpstr>BERT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and Transformers</dc:title>
  <dc:creator>Microsoft Office User</dc:creator>
  <cp:lastModifiedBy>Microsoft Office User</cp:lastModifiedBy>
  <cp:revision>48</cp:revision>
  <dcterms:created xsi:type="dcterms:W3CDTF">2023-06-12T10:40:24Z</dcterms:created>
  <dcterms:modified xsi:type="dcterms:W3CDTF">2023-07-10T14:34:38Z</dcterms:modified>
</cp:coreProperties>
</file>