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74" r:id="rId4"/>
    <p:sldId id="275" r:id="rId5"/>
    <p:sldId id="277" r:id="rId6"/>
    <p:sldId id="276" r:id="rId7"/>
    <p:sldId id="257" r:id="rId8"/>
    <p:sldId id="261" r:id="rId9"/>
    <p:sldId id="278" r:id="rId10"/>
    <p:sldId id="259" r:id="rId11"/>
    <p:sldId id="258" r:id="rId12"/>
    <p:sldId id="265" r:id="rId13"/>
    <p:sldId id="260" r:id="rId14"/>
    <p:sldId id="262" r:id="rId15"/>
    <p:sldId id="263" r:id="rId16"/>
    <p:sldId id="269" r:id="rId17"/>
    <p:sldId id="267" r:id="rId18"/>
    <p:sldId id="272" r:id="rId19"/>
    <p:sldId id="268" r:id="rId20"/>
    <p:sldId id="271" r:id="rId21"/>
    <p:sldId id="27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/>
    <p:restoredTop sz="94689"/>
  </p:normalViewPr>
  <p:slideViewPr>
    <p:cSldViewPr snapToGrid="0">
      <p:cViewPr varScale="1">
        <p:scale>
          <a:sx n="136" d="100"/>
          <a:sy n="136" d="100"/>
        </p:scale>
        <p:origin x="23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61907-1488-6248-835A-E278885C2B2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657F1-574C-FB42-81B2-F5844F54F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6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60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8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7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93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3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7C97-D1A6-1512-1C0A-E5285B108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D928D-A4F7-FEFE-BFE4-A327CCB3F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AFBC-143A-7004-3D63-A64847CD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FB75-703B-134E-9DA1-1D2A7B4AB759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32F7-8626-27C1-8C29-890A1748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41E5F-9BE7-C950-7011-4E6D501B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D5EE-7198-1990-7B82-5323FB70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F1494-5476-885D-5C9A-BE9836051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5B71-11DD-2A37-A8A6-5E3105BD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E50-32E5-7943-8782-BC55F26234A0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1F670-10B6-FF71-3DA3-41147C18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F1CE0-0F8F-1521-9283-1BC4D0C1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F11EE-5359-9EAA-51B0-F6F5F8AB3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229D7-C121-FC00-5F47-9D970CF6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8793-15C4-C9E0-7F07-714AD867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8D08-C2E9-D641-AD82-83B03010AD14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B649-6A95-1511-BE99-DE1621F1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7B1A1-F4E3-C0B5-3F74-A949CFC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6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FEB6-65DC-E0D8-7F40-A5EF5CDA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ADC1-821C-2F19-9A04-CEAA5469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2B72-A6F0-4107-35BA-6D42A0F9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9996-8001-1844-BE07-6240A22979A6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D0EFC-2A24-3E0E-30B0-2B25F7E3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32D1-F480-52D7-E327-CC0D46FB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8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957A-2BD4-CA22-A178-7D102B8F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7C59D-8E71-AD50-C350-29792774C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A1CD-4CA4-9241-32FB-78E0D55F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F4A0-DB00-F141-BDD2-34B02829A12F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4210-ED48-D79D-1B22-CBF96827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1FFC0-824F-0E41-899D-C5FB8B68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B942-27F0-6B3D-BE3D-96681569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2E59-F388-98F1-87E5-6BFCAC89A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7676-C34C-3140-ACDD-77377553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D84F5-D8B8-9A93-4D65-F1CF1630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6760-867C-294B-ACAF-89E78CF8B389}" type="datetime1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CF2DA-EFC2-FC51-4222-3581E718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0374-EC58-7C48-80DB-9C3EBE93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1427-C3F7-A1E0-67F3-827CFB23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65774-EDB5-A3AC-BE80-979393B7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EE79-004B-EE32-E68C-0DF51F5CD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C7AE6-70D5-F883-E59B-5C06AFF52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60209-8EB4-A091-05D8-1BA697F67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5CC30-818C-2446-BAF7-3C7C2891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20B3-A0C3-134A-A331-F8079276327F}" type="datetime1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E7345-07A2-0D57-E7C7-07F49C36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F2952-BBF8-9477-0731-275D57D4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B87A-8A30-EFAD-AD56-B0AC9E23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8B125-A474-2DA4-9C0D-E7BC9045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168D-E09C-0540-9C7A-E7B1FC783787}" type="datetime1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C0A34-77C3-1AA8-3F63-B8C5E49C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0D701-CD54-202D-9B5F-E554F486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B321B-BD45-AEF4-829E-3352FA1D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74E-9344-5743-B897-567F32466085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56BC1-8CFB-F860-18D8-CF2FAE83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84B17-6003-ADC0-8D5E-2CFF109D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7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99D8-4F3F-BA09-20C8-7EE4ADF6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CFC5-BCE5-AE92-FBE7-D32B084F6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D2A8C-64C6-74ED-ED12-3EE3616A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39594-28B0-2CDF-736E-6B80A1A4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F9EE-1E1F-1D46-BDF5-05EA99E4BC30}" type="datetime1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2FCD9-9C59-AC26-0990-A831401E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7E277-6B35-0539-9ADA-240AA121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0B4F-B87D-BBD4-312A-9613A812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A2189-0487-9138-8E2D-E37A7CE4A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28800-450E-BF4F-25BC-111210F3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CA61B-58DC-E47D-ECD6-4527A1C2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A8D9-949E-854F-85B8-29C630C908E0}" type="datetime1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9DD58-5C7A-F883-3306-CF0CF0BC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DB1C-3044-7126-6845-97A66B65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4AE5E-4B1A-21BD-390F-235CE087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64336-9E4B-7840-13A9-D7F99E45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5C66-AEBC-D130-BFBB-C03C76D94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C490B-FC84-4546-8223-08737F0B3C15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F2E9-BB71-4398-3166-6130ABC6D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AA2F4-BD9E-424E-0D17-C76898C27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5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106.09473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Machine-Learning-Managers-Elements-Quantitative/dp/1108792898" TargetMode="External"/><Relationship Id="rId2" Type="http://schemas.openxmlformats.org/officeDocument/2006/relationships/hyperlink" Target="https://probml.github.io/pml-book/book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Feature-Extraction-Foundations-Applications-Fuzziness/dp/3540354875/ref=sr_1_1?crid=3JZW2BBFRN59L&amp;keywords=Feature+extraction%2C+foundations+and+applications&amp;qid=1693230501&amp;s=books&amp;sprefix=feature+extraction%2C+foundations+and+applications%2Cstripbooks%2C175&amp;sr=1-1" TargetMode="External"/><Relationship Id="rId4" Type="http://schemas.openxmlformats.org/officeDocument/2006/relationships/hyperlink" Target="https://www.amazon.com/Nonlinear-Dimensionality-Reduction-Information-Statistics/dp/0387393501/ref=sr_1_2?crid=1UVSPLO3936MY&amp;keywords=nonlinear+dimensionality+reduction&amp;qid=1693230472&amp;s=books&amp;sprefix=non+linear+dimensionality+reduction%2Cstripbooks%2C108&amp;sr=1-2&amp;ufe=app_do%3Aamzn1.fos.f5122f16-c3e8-4386-bf32-63e904010ad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E408-62F8-BF88-851C-E28BE6101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Ch6: Feature importance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0480B-84CC-E03E-4A8C-5FE7989EB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ED058-82B6-F4C7-FA49-08D9AA88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BD288-87DA-6593-9256-667A24BBB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2266"/>
            <a:ext cx="1514213" cy="22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4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E795-3DF0-28A5-54CC-D9BE08F9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" y="70802"/>
            <a:ext cx="580644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Impurity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C70F-20C7-91C0-2E64-50A00268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1CA4D-FC23-BDC2-B5CE-36B6FF11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940" y="146655"/>
            <a:ext cx="3404313" cy="1914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2E083E-9B07-9234-B6AB-D67890A06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70" y="1199653"/>
            <a:ext cx="3886200" cy="1767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92C89A-3EE7-C0F3-E533-A9B5D9714D99}"/>
              </a:ext>
            </a:extLst>
          </p:cNvPr>
          <p:cNvSpPr txBox="1"/>
          <p:nvPr/>
        </p:nvSpPr>
        <p:spPr>
          <a:xfrm>
            <a:off x="242472" y="777643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Impurity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144D4-F81B-8BE5-04B1-B19EA082B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344" y="1197514"/>
            <a:ext cx="3978111" cy="1377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37BA31-009A-2625-284A-2766086F1766}"/>
              </a:ext>
            </a:extLst>
          </p:cNvPr>
          <p:cNvSpPr txBox="1"/>
          <p:nvPr/>
        </p:nvSpPr>
        <p:spPr>
          <a:xfrm>
            <a:off x="4259344" y="777643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Impurity measure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39972-3303-CAD9-E0BE-C1DDDCE3A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47" y="3677169"/>
            <a:ext cx="5426391" cy="2002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B6717D-A803-1973-CE42-202DC32A2E40}"/>
              </a:ext>
            </a:extLst>
          </p:cNvPr>
          <p:cNvSpPr txBox="1"/>
          <p:nvPr/>
        </p:nvSpPr>
        <p:spPr>
          <a:xfrm>
            <a:off x="242472" y="3223635"/>
            <a:ext cx="204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Splitting Criterion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206B1B-0C8A-7A39-DD75-757ABF7D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22811D-B0EB-EC7A-B93D-A408B70793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4734" y="3429000"/>
            <a:ext cx="2704264" cy="30357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B85DDB-8ABD-BA48-0029-C44A0F0C7583}"/>
              </a:ext>
            </a:extLst>
          </p:cNvPr>
          <p:cNvSpPr txBox="1"/>
          <p:nvPr/>
        </p:nvSpPr>
        <p:spPr>
          <a:xfrm>
            <a:off x="7199621" y="3059668"/>
            <a:ext cx="305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Possible impurity functions</a:t>
            </a:r>
          </a:p>
        </p:txBody>
      </p:sp>
    </p:spTree>
    <p:extLst>
      <p:ext uri="{BB962C8B-B14F-4D97-AF65-F5344CB8AC3E}">
        <p14:creationId xmlns:p14="http://schemas.microsoft.com/office/powerpoint/2010/main" val="372958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2F61-47FF-F298-21CC-C07AB082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325"/>
            <a:ext cx="10515600" cy="747395"/>
          </a:xfrm>
        </p:spPr>
        <p:txBody>
          <a:bodyPr/>
          <a:lstStyle/>
          <a:p>
            <a:r>
              <a:rPr lang="en-US" dirty="0"/>
              <a:t>Mean decrease impurity (MDI)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47C1A-F198-5453-D7A4-B3B1BAC7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A9CF94-C2C7-A3C3-9D27-2181347A06AF}"/>
              </a:ext>
            </a:extLst>
          </p:cNvPr>
          <p:cNvGrpSpPr/>
          <p:nvPr/>
        </p:nvGrpSpPr>
        <p:grpSpPr>
          <a:xfrm>
            <a:off x="7090409" y="283597"/>
            <a:ext cx="3952722" cy="2508776"/>
            <a:chOff x="5912059" y="359012"/>
            <a:chExt cx="3952722" cy="25087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2FD7E3-78F5-68DA-2C26-622DB2C9B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9906" y="359012"/>
              <a:ext cx="2164875" cy="1217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66B2EFE-EEBB-32B2-CF56-D53AF9182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3957" y="657699"/>
              <a:ext cx="2164875" cy="1217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B19C5C-8CB3-1A91-7128-84D7D412F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8008" y="1191469"/>
              <a:ext cx="2164875" cy="1217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BB1717-2E66-56CC-9224-DC1B773CF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2059" y="1650228"/>
              <a:ext cx="2164875" cy="1217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3F95661-9DE6-E0C1-781E-521D2BEFB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14" y="878724"/>
            <a:ext cx="3916706" cy="3316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E0A360-3686-4707-875E-802CE1125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072" y="5941422"/>
            <a:ext cx="5713233" cy="8298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A0EA7F-A919-51B0-B58D-8920E450F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587" y="3089473"/>
            <a:ext cx="4627507" cy="2776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12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C38D-7C4B-DBAD-7617-460DD8F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6" y="136525"/>
            <a:ext cx="10515600" cy="690677"/>
          </a:xfrm>
        </p:spPr>
        <p:txBody>
          <a:bodyPr>
            <a:normAutofit fontScale="90000"/>
          </a:bodyPr>
          <a:lstStyle/>
          <a:p>
            <a:r>
              <a:rPr lang="en-US" dirty="0"/>
              <a:t>Masking effect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56FC8-9153-9874-1384-398C1D14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9E1F2-1262-1639-CA70-B613C8616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6" y="1583570"/>
            <a:ext cx="5600735" cy="2298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6B9D28-C6D8-AEDA-435C-2049C622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46" y="4446216"/>
            <a:ext cx="5878399" cy="1824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B87ED-7781-7112-1A54-53DBBE683A8F}"/>
              </a:ext>
            </a:extLst>
          </p:cNvPr>
          <p:cNvSpPr txBox="1"/>
          <p:nvPr/>
        </p:nvSpPr>
        <p:spPr>
          <a:xfrm>
            <a:off x="112336" y="1021641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Phenomenon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406C9-487D-C0B0-4E69-9C4CA3B4B737}"/>
              </a:ext>
            </a:extLst>
          </p:cNvPr>
          <p:cNvSpPr txBox="1"/>
          <p:nvPr/>
        </p:nvSpPr>
        <p:spPr>
          <a:xfrm>
            <a:off x="112336" y="400713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Remedy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A216F2-4FBF-1E3F-EEE0-C9E7F6063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726" y="847834"/>
            <a:ext cx="5070508" cy="2285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B4A9C3-E398-ACB6-6D60-9C2095A0DF30}"/>
              </a:ext>
            </a:extLst>
          </p:cNvPr>
          <p:cNvSpPr txBox="1"/>
          <p:nvPr/>
        </p:nvSpPr>
        <p:spPr>
          <a:xfrm>
            <a:off x="7059508" y="3112976"/>
            <a:ext cx="4807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Antonio </a:t>
            </a:r>
            <a:r>
              <a:rPr lang="en-US" sz="1000" dirty="0" err="1"/>
              <a:t>Sutera</a:t>
            </a:r>
            <a:r>
              <a:rPr lang="en-US" sz="1000" dirty="0"/>
              <a:t> (2021), </a:t>
            </a:r>
            <a:r>
              <a:rPr lang="en-US" sz="1000" dirty="0">
                <a:hlinkClick r:id="rId6"/>
              </a:rPr>
              <a:t>Importance Measures derived from Random Forests</a:t>
            </a:r>
            <a:r>
              <a:rPr lang="en-US" sz="1000" dirty="0"/>
              <a:t>, </a:t>
            </a:r>
          </a:p>
          <a:p>
            <a:r>
              <a:rPr lang="en-US" sz="1000" dirty="0" err="1"/>
              <a:t>Phd</a:t>
            </a:r>
            <a:r>
              <a:rPr lang="en-US" sz="1000" dirty="0"/>
              <a:t> dissertation, University of Liege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CD3681-5988-1FDF-13D5-0ACEE5D02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31741"/>
              </p:ext>
            </p:extLst>
          </p:nvPr>
        </p:nvGraphicFramePr>
        <p:xfrm>
          <a:off x="7057452" y="3788946"/>
          <a:ext cx="4549055" cy="2508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769">
                  <a:extLst>
                    <a:ext uri="{9D8B030D-6E8A-4147-A177-3AD203B41FA5}">
                      <a16:colId xmlns:a16="http://schemas.microsoft.com/office/drawing/2014/main" val="3206028432"/>
                    </a:ext>
                  </a:extLst>
                </a:gridCol>
                <a:gridCol w="1049702">
                  <a:extLst>
                    <a:ext uri="{9D8B030D-6E8A-4147-A177-3AD203B41FA5}">
                      <a16:colId xmlns:a16="http://schemas.microsoft.com/office/drawing/2014/main" val="3781323507"/>
                    </a:ext>
                  </a:extLst>
                </a:gridCol>
                <a:gridCol w="926736">
                  <a:extLst>
                    <a:ext uri="{9D8B030D-6E8A-4147-A177-3AD203B41FA5}">
                      <a16:colId xmlns:a16="http://schemas.microsoft.com/office/drawing/2014/main" val="3172809751"/>
                    </a:ext>
                  </a:extLst>
                </a:gridCol>
                <a:gridCol w="842112">
                  <a:extLst>
                    <a:ext uri="{9D8B030D-6E8A-4147-A177-3AD203B41FA5}">
                      <a16:colId xmlns:a16="http://schemas.microsoft.com/office/drawing/2014/main" val="2602650178"/>
                    </a:ext>
                  </a:extLst>
                </a:gridCol>
                <a:gridCol w="926736">
                  <a:extLst>
                    <a:ext uri="{9D8B030D-6E8A-4147-A177-3AD203B41FA5}">
                      <a16:colId xmlns:a16="http://schemas.microsoft.com/office/drawing/2014/main" val="1360180238"/>
                    </a:ext>
                  </a:extLst>
                </a:gridCol>
              </a:tblGrid>
              <a:tr h="303828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Masking effect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62044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Relevance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Redundancy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MDI (K&gt;1)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MDI (K=1)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Yes , they are in-sample methods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697902727"/>
                  </a:ext>
                </a:extLst>
              </a:tr>
              <a:tr h="405353">
                <a:tc rowSpan="2">
                  <a:txBody>
                    <a:bodyPr/>
                    <a:lstStyle/>
                    <a:p>
                      <a:r>
                        <a:rPr lang="en-US" sz="1050" dirty="0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Redundant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Partial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93915"/>
                  </a:ext>
                </a:extLst>
              </a:tr>
              <a:tr h="405353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Non-redundant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51296"/>
                  </a:ext>
                </a:extLst>
              </a:tr>
              <a:tr h="405353">
                <a:tc rowSpan="2">
                  <a:txBody>
                    <a:bodyPr/>
                    <a:lstStyle/>
                    <a:p>
                      <a:r>
                        <a:rPr lang="en-US" sz="1050" dirty="0"/>
                        <a:t>Weak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Redundant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Partial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69190"/>
                  </a:ext>
                </a:extLst>
              </a:tr>
              <a:tr h="405353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Non-redundant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11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38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51D4-639A-FFA8-6EB3-D466CD4E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38" y="136525"/>
            <a:ext cx="10515600" cy="841506"/>
          </a:xfrm>
        </p:spPr>
        <p:txBody>
          <a:bodyPr/>
          <a:lstStyle/>
          <a:p>
            <a:r>
              <a:rPr lang="en-US" dirty="0"/>
              <a:t>Practical considerations for the MDI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3F4E-E3A6-D2BE-1BF6-C1F0CEEF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D5D9C-C56C-DCC5-8987-CA01D213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45C47-9897-C234-649A-0ADB7ACE9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38" y="1271613"/>
            <a:ext cx="11611780" cy="508473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919F9E-086E-520E-D404-927E76E85F9C}"/>
              </a:ext>
            </a:extLst>
          </p:cNvPr>
          <p:cNvSpPr/>
          <p:nvPr/>
        </p:nvSpPr>
        <p:spPr>
          <a:xfrm>
            <a:off x="601980" y="3169920"/>
            <a:ext cx="3429000" cy="327660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42AC28-95A9-4057-EB07-0E90008C751C}"/>
              </a:ext>
            </a:extLst>
          </p:cNvPr>
          <p:cNvSpPr/>
          <p:nvPr/>
        </p:nvSpPr>
        <p:spPr>
          <a:xfrm>
            <a:off x="601979" y="4678045"/>
            <a:ext cx="8080107" cy="327660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7113-1EAD-76EA-41B6-59ABEBC3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482"/>
            <a:ext cx="10515600" cy="57755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CF84-5B60-3625-A5E3-AE5D6193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79C-EA79-92B8-DBA5-5483FDF0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85181-A865-BB0F-C8DA-90648BA91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755" y="1903847"/>
            <a:ext cx="6737913" cy="1821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2B4C81-2898-AE35-3A1A-D6963C85A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596" y="87425"/>
            <a:ext cx="6653072" cy="1800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61813-436D-FA89-9EC6-2BCD3F04A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42" y="3083858"/>
            <a:ext cx="4975513" cy="36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75F3-1122-4B5A-C82D-343176A3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" y="63182"/>
            <a:ext cx="4987015" cy="617855"/>
          </a:xfrm>
        </p:spPr>
        <p:txBody>
          <a:bodyPr>
            <a:noAutofit/>
          </a:bodyPr>
          <a:lstStyle/>
          <a:p>
            <a:r>
              <a:rPr lang="en-US" sz="2800" dirty="0"/>
              <a:t>Mean decrease accuracy (MDA)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616C-9EC4-81E0-A14A-231C9814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DEEACC-9557-F1DC-4BEC-DDE88CA8A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77507"/>
              </p:ext>
            </p:extLst>
          </p:nvPr>
        </p:nvGraphicFramePr>
        <p:xfrm>
          <a:off x="5774155" y="3845193"/>
          <a:ext cx="6317766" cy="2830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538">
                  <a:extLst>
                    <a:ext uri="{9D8B030D-6E8A-4147-A177-3AD203B41FA5}">
                      <a16:colId xmlns:a16="http://schemas.microsoft.com/office/drawing/2014/main" val="3206028432"/>
                    </a:ext>
                  </a:extLst>
                </a:gridCol>
                <a:gridCol w="902538">
                  <a:extLst>
                    <a:ext uri="{9D8B030D-6E8A-4147-A177-3AD203B41FA5}">
                      <a16:colId xmlns:a16="http://schemas.microsoft.com/office/drawing/2014/main" val="3781323507"/>
                    </a:ext>
                  </a:extLst>
                </a:gridCol>
                <a:gridCol w="902538">
                  <a:extLst>
                    <a:ext uri="{9D8B030D-6E8A-4147-A177-3AD203B41FA5}">
                      <a16:colId xmlns:a16="http://schemas.microsoft.com/office/drawing/2014/main" val="3172809751"/>
                    </a:ext>
                  </a:extLst>
                </a:gridCol>
                <a:gridCol w="902538">
                  <a:extLst>
                    <a:ext uri="{9D8B030D-6E8A-4147-A177-3AD203B41FA5}">
                      <a16:colId xmlns:a16="http://schemas.microsoft.com/office/drawing/2014/main" val="1807302529"/>
                    </a:ext>
                  </a:extLst>
                </a:gridCol>
                <a:gridCol w="902538">
                  <a:extLst>
                    <a:ext uri="{9D8B030D-6E8A-4147-A177-3AD203B41FA5}">
                      <a16:colId xmlns:a16="http://schemas.microsoft.com/office/drawing/2014/main" val="449283914"/>
                    </a:ext>
                  </a:extLst>
                </a:gridCol>
                <a:gridCol w="902538">
                  <a:extLst>
                    <a:ext uri="{9D8B030D-6E8A-4147-A177-3AD203B41FA5}">
                      <a16:colId xmlns:a16="http://schemas.microsoft.com/office/drawing/2014/main" val="1768825411"/>
                    </a:ext>
                  </a:extLst>
                </a:gridCol>
                <a:gridCol w="902538">
                  <a:extLst>
                    <a:ext uri="{9D8B030D-6E8A-4147-A177-3AD203B41FA5}">
                      <a16:colId xmlns:a16="http://schemas.microsoft.com/office/drawing/2014/main" val="1977509845"/>
                    </a:ext>
                  </a:extLst>
                </a:gridCol>
              </a:tblGrid>
              <a:tr h="37465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Masking effect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overfitting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62044"/>
                  </a:ext>
                </a:extLst>
              </a:tr>
              <a:tr h="520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Relevance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Redundancy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MDI (K&gt;1)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MDI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MDI (K&gt;=0)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902727"/>
                  </a:ext>
                </a:extLst>
              </a:tr>
              <a:tr h="374655"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Redundant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93915"/>
                  </a:ext>
                </a:extLst>
              </a:tr>
              <a:tr h="52035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Non-redundant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51296"/>
                  </a:ext>
                </a:extLst>
              </a:tr>
              <a:tr h="374655"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Redundant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69190"/>
                  </a:ext>
                </a:extLst>
              </a:tr>
              <a:tr h="66605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Non-redundant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1152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32BB99A-5AA3-33DB-6C5B-07D5F445C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93" y="681037"/>
            <a:ext cx="5319270" cy="597659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AD7697-3AA2-C8BB-CBA5-FD92FE65E66D}"/>
              </a:ext>
            </a:extLst>
          </p:cNvPr>
          <p:cNvSpPr/>
          <p:nvPr/>
        </p:nvSpPr>
        <p:spPr>
          <a:xfrm>
            <a:off x="7654564" y="109996"/>
            <a:ext cx="2818614" cy="426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 scores on full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D483F-E25C-0DA5-E53D-6BFDF123F35D}"/>
              </a:ext>
            </a:extLst>
          </p:cNvPr>
          <p:cNvSpPr/>
          <p:nvPr/>
        </p:nvSpPr>
        <p:spPr>
          <a:xfrm>
            <a:off x="6240543" y="895546"/>
            <a:ext cx="1414021" cy="603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 Feature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46A40-AFAD-9447-9C4C-17418D63B372}"/>
              </a:ext>
            </a:extLst>
          </p:cNvPr>
          <p:cNvSpPr/>
          <p:nvPr/>
        </p:nvSpPr>
        <p:spPr>
          <a:xfrm>
            <a:off x="8334865" y="895546"/>
            <a:ext cx="1414021" cy="603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 Feature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E3DCB6-A0A2-648D-EE16-C6E9B27D956D}"/>
              </a:ext>
            </a:extLst>
          </p:cNvPr>
          <p:cNvSpPr/>
          <p:nvPr/>
        </p:nvSpPr>
        <p:spPr>
          <a:xfrm>
            <a:off x="10420486" y="895546"/>
            <a:ext cx="1414021" cy="603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 Feature 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EC618-C938-C72A-25D3-B581FC8BC926}"/>
              </a:ext>
            </a:extLst>
          </p:cNvPr>
          <p:cNvSpPr/>
          <p:nvPr/>
        </p:nvSpPr>
        <p:spPr>
          <a:xfrm>
            <a:off x="6240542" y="1857899"/>
            <a:ext cx="1414021" cy="361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 scores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7C0F7-1066-C04D-00D5-D124978F9F44}"/>
              </a:ext>
            </a:extLst>
          </p:cNvPr>
          <p:cNvSpPr/>
          <p:nvPr/>
        </p:nvSpPr>
        <p:spPr>
          <a:xfrm>
            <a:off x="8334864" y="1875165"/>
            <a:ext cx="1414021" cy="361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993961-FDFD-AD89-261B-C016A3A079BA}"/>
              </a:ext>
            </a:extLst>
          </p:cNvPr>
          <p:cNvSpPr/>
          <p:nvPr/>
        </p:nvSpPr>
        <p:spPr>
          <a:xfrm>
            <a:off x="10420485" y="1857899"/>
            <a:ext cx="1414021" cy="361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A892DA-3B38-47FE-09FE-56A3E794071B}"/>
              </a:ext>
            </a:extLst>
          </p:cNvPr>
          <p:cNvSpPr/>
          <p:nvPr/>
        </p:nvSpPr>
        <p:spPr>
          <a:xfrm>
            <a:off x="6240541" y="2629505"/>
            <a:ext cx="1414021" cy="603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MDA Feature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E443D6-4742-5035-0525-83B5C61C83CA}"/>
              </a:ext>
            </a:extLst>
          </p:cNvPr>
          <p:cNvSpPr/>
          <p:nvPr/>
        </p:nvSpPr>
        <p:spPr>
          <a:xfrm>
            <a:off x="8334864" y="2629505"/>
            <a:ext cx="1414021" cy="603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MDA Feature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F09461-3455-1C70-14D6-B396EBF22EED}"/>
              </a:ext>
            </a:extLst>
          </p:cNvPr>
          <p:cNvSpPr/>
          <p:nvPr/>
        </p:nvSpPr>
        <p:spPr>
          <a:xfrm>
            <a:off x="10417795" y="2629505"/>
            <a:ext cx="1414021" cy="603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MDA Feature 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FDC07-BD3D-110D-2397-86B518BA6D07}"/>
              </a:ext>
            </a:extLst>
          </p:cNvPr>
          <p:cNvCxnSpPr/>
          <p:nvPr/>
        </p:nvCxnSpPr>
        <p:spPr>
          <a:xfrm flipH="1">
            <a:off x="6947551" y="372109"/>
            <a:ext cx="509051" cy="41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92607E-D922-5CD7-35E1-A66B79765931}"/>
              </a:ext>
            </a:extLst>
          </p:cNvPr>
          <p:cNvCxnSpPr>
            <a:cxnSpLocks/>
          </p:cNvCxnSpPr>
          <p:nvPr/>
        </p:nvCxnSpPr>
        <p:spPr>
          <a:xfrm>
            <a:off x="10573333" y="374416"/>
            <a:ext cx="551472" cy="35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7D57A9-31E8-BD7A-9A1A-6D8060C09298}"/>
              </a:ext>
            </a:extLst>
          </p:cNvPr>
          <p:cNvCxnSpPr/>
          <p:nvPr/>
        </p:nvCxnSpPr>
        <p:spPr>
          <a:xfrm>
            <a:off x="9007081" y="581771"/>
            <a:ext cx="0" cy="26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9FD540-D942-B541-8F00-97187FFB2C06}"/>
              </a:ext>
            </a:extLst>
          </p:cNvPr>
          <p:cNvCxnSpPr/>
          <p:nvPr/>
        </p:nvCxnSpPr>
        <p:spPr>
          <a:xfrm>
            <a:off x="6947551" y="1562584"/>
            <a:ext cx="0" cy="26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D23E1F-3890-4B65-4FCB-A49D22A7637A}"/>
              </a:ext>
            </a:extLst>
          </p:cNvPr>
          <p:cNvCxnSpPr/>
          <p:nvPr/>
        </p:nvCxnSpPr>
        <p:spPr>
          <a:xfrm>
            <a:off x="9007081" y="1562583"/>
            <a:ext cx="0" cy="26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7B7210-2C7B-8560-4AF8-D330AEE32927}"/>
              </a:ext>
            </a:extLst>
          </p:cNvPr>
          <p:cNvCxnSpPr/>
          <p:nvPr/>
        </p:nvCxnSpPr>
        <p:spPr>
          <a:xfrm>
            <a:off x="9001021" y="2293087"/>
            <a:ext cx="0" cy="26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E85CFE-682F-0DB8-836F-A1C56D3DB4EC}"/>
              </a:ext>
            </a:extLst>
          </p:cNvPr>
          <p:cNvCxnSpPr/>
          <p:nvPr/>
        </p:nvCxnSpPr>
        <p:spPr>
          <a:xfrm>
            <a:off x="6938124" y="2293121"/>
            <a:ext cx="0" cy="26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3825C3-EB94-46EA-439B-D14654786B80}"/>
              </a:ext>
            </a:extLst>
          </p:cNvPr>
          <p:cNvCxnSpPr/>
          <p:nvPr/>
        </p:nvCxnSpPr>
        <p:spPr>
          <a:xfrm>
            <a:off x="11063923" y="1543729"/>
            <a:ext cx="0" cy="26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F6037A-0515-8157-70E1-BEA1CE0457B2}"/>
              </a:ext>
            </a:extLst>
          </p:cNvPr>
          <p:cNvCxnSpPr/>
          <p:nvPr/>
        </p:nvCxnSpPr>
        <p:spPr>
          <a:xfrm>
            <a:off x="11076494" y="2285228"/>
            <a:ext cx="0" cy="26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2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5446-518E-BE89-DFAB-709A6FA8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0787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Alternative performance metrics for the MDA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05B0-EF0D-88DB-C8D5-5D364DBE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2571" y="3087739"/>
            <a:ext cx="3492632" cy="8338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Area under ROC or precision/recall curves are more robust for severely imbalanced classification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00704-9FF3-9FE6-AEB1-E444DE6D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16322-E23B-D48F-ACF8-ED2D7B86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8" y="524108"/>
            <a:ext cx="7772400" cy="63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2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7113-1EAD-76EA-41B6-59ABEBC3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482"/>
            <a:ext cx="10515600" cy="57755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CF84-5B60-3625-A5E3-AE5D6193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79C-EA79-92B8-DBA5-5483FDF0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85181-A865-BB0F-C8DA-90648BA91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755" y="1903847"/>
            <a:ext cx="6737913" cy="1821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2B4C81-2898-AE35-3A1A-D6963C85A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596" y="87425"/>
            <a:ext cx="6653072" cy="1800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CB1F3-57EE-39BD-A4DE-70AE0D675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755" y="3844591"/>
            <a:ext cx="6737912" cy="1844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D0EF0D-F173-6448-BFFE-8CE391A74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654" y="2945322"/>
            <a:ext cx="4881177" cy="364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04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1E3FF-F5B3-3B98-0766-7BC6C6833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(1): </a:t>
            </a:r>
          </a:p>
          <a:p>
            <a:pPr lvl="1"/>
            <a:r>
              <a:rPr lang="en-US" dirty="0"/>
              <a:t>Clustering Features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(2):</a:t>
            </a:r>
          </a:p>
          <a:p>
            <a:pPr lvl="1"/>
            <a:r>
              <a:rPr lang="en-US" dirty="0"/>
              <a:t>Applying MDI/MDA to clustered features</a:t>
            </a:r>
          </a:p>
          <a:p>
            <a:pPr lvl="2"/>
            <a:r>
              <a:rPr lang="en-US" dirty="0"/>
              <a:t>Clustered MDI: in-sample importance </a:t>
            </a:r>
          </a:p>
          <a:p>
            <a:pPr lvl="2"/>
            <a:r>
              <a:rPr lang="en-US" dirty="0"/>
              <a:t>Clustered MDA: OOS importance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F431D-C517-9302-7B37-8BF92921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A2063E-F6D2-3B87-F9B4-B2003D2A689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/>
              <a:t>Solving the substitution effect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3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CE2F-A19B-C853-BC7B-44CBBED4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0360"/>
          </a:xfrm>
        </p:spPr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Solving the substitution effect – Step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AB1A-0BE2-2F0E-1F03-5939FD1A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EA6DB-96D1-7B52-CED9-CA8DAF4C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F15FA-9E0D-A061-27E1-1790E388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24" y="848052"/>
            <a:ext cx="8810134" cy="587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7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D7ED-D44A-6455-2EA4-263A7E6E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E310-A898-1D2E-8483-0F653C7B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importance in linear models: p-values </a:t>
            </a:r>
          </a:p>
          <a:p>
            <a:r>
              <a:rPr lang="en-US" dirty="0"/>
              <a:t>Caveats of p-values </a:t>
            </a:r>
          </a:p>
          <a:p>
            <a:r>
              <a:rPr lang="en-US" dirty="0"/>
              <a:t>Decision trees </a:t>
            </a:r>
          </a:p>
          <a:p>
            <a:r>
              <a:rPr lang="en-US" dirty="0"/>
              <a:t>Mean Decrease Impurity (MDI)</a:t>
            </a:r>
          </a:p>
          <a:p>
            <a:r>
              <a:rPr lang="en-US" dirty="0"/>
              <a:t>Mean Decrease Accuracy (MDA)</a:t>
            </a:r>
          </a:p>
          <a:p>
            <a:r>
              <a:rPr lang="en-US" dirty="0"/>
              <a:t>Clustered MDI &amp; MDA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F74A0-0DC8-ACAB-6EE3-9BFFAC6E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53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8A28-36E3-DD23-48E9-79AB616E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21B6C-0D84-04F4-8DC0-8D55BE25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363932-0775-FF09-BD01-3D5CD19531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dirty="0"/>
              <a:t>Solving the substitution effect – Step (2)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8819F-2C38-4620-C50C-1C534B76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2" y="1981200"/>
            <a:ext cx="5337273" cy="3106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60ED80-CFF3-EFB9-68E9-80BAE6DE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324" y="1981200"/>
            <a:ext cx="5704953" cy="277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86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BF0A-4262-172C-4D8B-BF685FF6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4157221" cy="40787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revisited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85A33-6B29-2D78-F9D7-7ED844D0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72B7D-4EE4-DBB1-FD88-0D4416F28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3" y="544398"/>
            <a:ext cx="3756046" cy="3196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E6C4A9-ED06-DCAC-83AD-C4FB4AEC3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246" y="927200"/>
            <a:ext cx="6542202" cy="1780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4FD4F-78C5-7CF5-2F46-C4BD1F899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932" y="3085135"/>
            <a:ext cx="6614224" cy="1806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54A7E6-A4B3-1ACE-D26D-5085D4B22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63" y="3908916"/>
            <a:ext cx="2572073" cy="284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54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8745-40F7-B8E0-4697-8DB8D66B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6525"/>
            <a:ext cx="10515600" cy="808355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9BE7-A7B6-3150-7B80-C210A4E5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Kevin Murphy, 2022, </a:t>
            </a:r>
            <a:r>
              <a:rPr lang="en-US" dirty="0">
                <a:hlinkClick r:id="rId2"/>
              </a:rPr>
              <a:t>Probabilistic Machine Learning, An Introduction</a:t>
            </a:r>
            <a:r>
              <a:rPr lang="en-US" dirty="0"/>
              <a:t>, The MIT Press</a:t>
            </a:r>
          </a:p>
          <a:p>
            <a:r>
              <a:rPr lang="en-US" dirty="0"/>
              <a:t>Marcos Lopez de Prado, </a:t>
            </a:r>
            <a:r>
              <a:rPr lang="en-US" dirty="0">
                <a:hlinkClick r:id="rId3"/>
              </a:rPr>
              <a:t>Machine learning for asset managers</a:t>
            </a:r>
            <a:r>
              <a:rPr lang="en-US" dirty="0"/>
              <a:t>, Cambridge elements</a:t>
            </a:r>
          </a:p>
          <a:p>
            <a:r>
              <a:rPr lang="en-US" dirty="0"/>
              <a:t>John Lee et al, 2007, </a:t>
            </a:r>
            <a:r>
              <a:rPr lang="en-US" dirty="0">
                <a:hlinkClick r:id="rId4"/>
              </a:rPr>
              <a:t>Non-linear dimensionality reduction</a:t>
            </a:r>
            <a:r>
              <a:rPr lang="en-US" dirty="0"/>
              <a:t>, Springer </a:t>
            </a:r>
          </a:p>
          <a:p>
            <a:r>
              <a:rPr lang="en-US" dirty="0"/>
              <a:t>Isabelle Guyon et al, 2006, </a:t>
            </a:r>
            <a:r>
              <a:rPr lang="en-US" dirty="0">
                <a:hlinkClick r:id="rId5"/>
              </a:rPr>
              <a:t>Feature extraction, foundations and applications</a:t>
            </a:r>
            <a:r>
              <a:rPr lang="en-US" dirty="0"/>
              <a:t>, Springer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A11A9-E8B7-B94E-368E-863EAA78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0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509C-60C3-B1DA-4987-025FF2A6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1" y="60325"/>
            <a:ext cx="4409309" cy="823595"/>
          </a:xfrm>
        </p:spPr>
        <p:txBody>
          <a:bodyPr/>
          <a:lstStyle/>
          <a:p>
            <a:r>
              <a:rPr lang="en-US" dirty="0"/>
              <a:t>Linear modeling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175C6-F48B-D28F-79AA-66358D39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CEBFB-9D2F-20AB-5707-0904CDFE0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982" y="2001187"/>
            <a:ext cx="4875778" cy="4297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BD679-E31B-984D-7B99-A8D0F6838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44" y="2001187"/>
            <a:ext cx="4340191" cy="3604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E386E-3839-896A-A4C4-6A8355BB2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472" y="1228547"/>
            <a:ext cx="1614079" cy="437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33DB27-3ED0-4B09-F7C5-0F9D74A81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6739" y="1173492"/>
            <a:ext cx="2017532" cy="547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93D8F8-FADA-194F-101F-CA4DC2481E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622" y="1382303"/>
            <a:ext cx="977107" cy="33916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911ADF-324D-FF7A-2AAD-723763AC5ED7}"/>
              </a:ext>
            </a:extLst>
          </p:cNvPr>
          <p:cNvSpPr/>
          <p:nvPr/>
        </p:nvSpPr>
        <p:spPr>
          <a:xfrm>
            <a:off x="9661685" y="4450080"/>
            <a:ext cx="869155" cy="21336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32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00F978A-A2A0-CF25-2EEF-F650A35F1211}"/>
              </a:ext>
            </a:extLst>
          </p:cNvPr>
          <p:cNvSpPr/>
          <p:nvPr/>
        </p:nvSpPr>
        <p:spPr>
          <a:xfrm>
            <a:off x="9661685" y="4891538"/>
            <a:ext cx="869155" cy="21336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32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8A4E-EA20-9DAD-5E71-9913DD9D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4" y="49049"/>
            <a:ext cx="6401585" cy="511568"/>
          </a:xfrm>
        </p:spPr>
        <p:txBody>
          <a:bodyPr>
            <a:noAutofit/>
          </a:bodyPr>
          <a:lstStyle/>
          <a:p>
            <a:r>
              <a:rPr lang="en-US" sz="3200" dirty="0"/>
              <a:t>P-values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B040-BAA0-8E13-7562-F9C61BC6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74082-4D2F-5257-B4EB-F7459C39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C740D-E309-A367-9292-00ECE253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14" y="898115"/>
            <a:ext cx="6656895" cy="2853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047EA-A7B1-71F0-9F6A-B39602339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00" y="1116537"/>
            <a:ext cx="1202048" cy="463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50CD84-6ACA-021E-20A9-69F6271D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348" y="1155189"/>
            <a:ext cx="1066015" cy="424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A28B6-0522-43A2-8946-087750E59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35" y="761590"/>
            <a:ext cx="5461040" cy="59598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1651D4-ED0E-573B-F710-26AC9F4D0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930" y="4009105"/>
            <a:ext cx="5318223" cy="20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5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45E6-E431-CB39-A5A2-A13F13DD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32067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P-values and linear modeling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9A04A-714B-DC08-5074-27E63F34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73436-EB90-496B-703C-E92D6F0A7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260" y="4531555"/>
            <a:ext cx="9054551" cy="1903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02DF4A-1E51-4EA0-8468-B440A420B0EB}"/>
              </a:ext>
            </a:extLst>
          </p:cNvPr>
          <p:cNvSpPr txBox="1"/>
          <p:nvPr/>
        </p:nvSpPr>
        <p:spPr>
          <a:xfrm>
            <a:off x="6645968" y="3899586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BA4D3-682D-AC1F-CDB2-2779BDF941D0}"/>
              </a:ext>
            </a:extLst>
          </p:cNvPr>
          <p:cNvSpPr txBox="1"/>
          <p:nvPr/>
        </p:nvSpPr>
        <p:spPr>
          <a:xfrm>
            <a:off x="8774898" y="3880987"/>
            <a:ext cx="1454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Ridge (no p-values)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8DB609-1258-C1DC-EBF1-E2794FD7E160}"/>
              </a:ext>
            </a:extLst>
          </p:cNvPr>
          <p:cNvCxnSpPr/>
          <p:nvPr/>
        </p:nvCxnSpPr>
        <p:spPr>
          <a:xfrm flipH="1">
            <a:off x="6202680" y="4213782"/>
            <a:ext cx="411480" cy="351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0A0ECF-6B21-531B-66B0-0DB35B9CAF68}"/>
              </a:ext>
            </a:extLst>
          </p:cNvPr>
          <p:cNvCxnSpPr>
            <a:cxnSpLocks/>
          </p:cNvCxnSpPr>
          <p:nvPr/>
        </p:nvCxnSpPr>
        <p:spPr>
          <a:xfrm>
            <a:off x="7131998" y="4213782"/>
            <a:ext cx="346538" cy="327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30AC86-5BF3-23E8-6485-9F959A4CA955}"/>
              </a:ext>
            </a:extLst>
          </p:cNvPr>
          <p:cNvCxnSpPr>
            <a:cxnSpLocks/>
          </p:cNvCxnSpPr>
          <p:nvPr/>
        </p:nvCxnSpPr>
        <p:spPr>
          <a:xfrm flipH="1">
            <a:off x="8991600" y="4213781"/>
            <a:ext cx="61804" cy="375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89B944-7568-FDE9-BA1E-09A0DECD9F40}"/>
              </a:ext>
            </a:extLst>
          </p:cNvPr>
          <p:cNvCxnSpPr>
            <a:cxnSpLocks/>
          </p:cNvCxnSpPr>
          <p:nvPr/>
        </p:nvCxnSpPr>
        <p:spPr>
          <a:xfrm flipH="1">
            <a:off x="10870474" y="4237435"/>
            <a:ext cx="61804" cy="375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C18D72-21BD-5626-518D-CDBAB96DE844}"/>
              </a:ext>
            </a:extLst>
          </p:cNvPr>
          <p:cNvSpPr txBox="1"/>
          <p:nvPr/>
        </p:nvSpPr>
        <p:spPr>
          <a:xfrm>
            <a:off x="10556004" y="3935066"/>
            <a:ext cx="1313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Causal inference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34151F-2FA3-7A46-68D5-FE8193DB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71" y="759584"/>
            <a:ext cx="2907475" cy="256259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8FC9654-A64D-7205-F59B-E8CBE3D84BD5}"/>
              </a:ext>
            </a:extLst>
          </p:cNvPr>
          <p:cNvSpPr/>
          <p:nvPr/>
        </p:nvSpPr>
        <p:spPr>
          <a:xfrm>
            <a:off x="2155074" y="2233117"/>
            <a:ext cx="484369" cy="12722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32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C7E962-4BCF-C28A-7E9B-7766F5F77450}"/>
              </a:ext>
            </a:extLst>
          </p:cNvPr>
          <p:cNvSpPr/>
          <p:nvPr/>
        </p:nvSpPr>
        <p:spPr>
          <a:xfrm>
            <a:off x="2155073" y="2479295"/>
            <a:ext cx="484369" cy="12722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32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16391E-F29B-D2D9-C8B9-D37150446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885" y="1011428"/>
            <a:ext cx="1614079" cy="4378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3050F1-B857-6A7D-607F-F5AD2A3FA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885" y="1516921"/>
            <a:ext cx="3465830" cy="12203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2C44A85-8017-0608-C9B4-F543AD9D8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3488" y="853121"/>
            <a:ext cx="1801754" cy="17570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B57C829-49EB-8A13-DE9A-C276C574E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038" y="926827"/>
            <a:ext cx="2396918" cy="17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8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DA99-083A-10A3-877D-B7566976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6" y="136525"/>
            <a:ext cx="10515600" cy="690677"/>
          </a:xfrm>
        </p:spPr>
        <p:txBody>
          <a:bodyPr>
            <a:normAutofit fontScale="90000"/>
          </a:bodyPr>
          <a:lstStyle/>
          <a:p>
            <a:r>
              <a:rPr lang="en-US" dirty="0"/>
              <a:t>P-hacking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BBD8-AF1C-43B3-4BE3-6A1BE2B59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7C199-9446-704B-9104-37B11D4E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A5597-902B-1F92-BF19-2D2767034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6" y="1054293"/>
            <a:ext cx="6085788" cy="2374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B07B0A-8B34-B46C-7C15-9B8125A3F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224" y="3130638"/>
            <a:ext cx="5140751" cy="32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3EA0-4898-3730-4F5E-D0F0F3EB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of 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B30F-A194-3A06-9716-6B157FB8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Reliance on strong assumptions that may not be true for real world problems and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Cannot handle multi-collinearity (mutually correlated dependent variables)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probability evaluated by a p-value might not be relevant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asses significance in-sample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F9720-D90B-E52F-341B-AFE12B7B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1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7EA4-8745-BE35-5E0A-01CB65DA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28905"/>
            <a:ext cx="10515600" cy="49593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8B40-AE4D-9BD5-79F2-33D4F3FB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A04FE-283D-6989-6CF3-8BB8F985A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37" y="4073701"/>
            <a:ext cx="7772400" cy="210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A659-1962-4E81-C4A5-F92E4D07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01A68-8D3C-BACF-9765-60B1FD63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89" y="964206"/>
            <a:ext cx="7772400" cy="27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9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5B53-312C-B6AE-BF21-E6852BBA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1365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trees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E991-A910-B914-2190-6374E6BD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1012A-D3CB-E663-E3AA-81EC7300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592D7-279E-14EF-C6BD-ABF3F5AC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766" y="2050299"/>
            <a:ext cx="5252118" cy="4126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B944F1-7684-124A-0FC6-D80229A1C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32537"/>
            <a:ext cx="3886201" cy="3023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62A5E-B9FD-4615-6541-C7D2CAA73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375" y="1117615"/>
            <a:ext cx="2840076" cy="15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8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431</Words>
  <Application>Microsoft Macintosh PowerPoint</Application>
  <PresentationFormat>Widescreen</PresentationFormat>
  <Paragraphs>155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Ch6: Feature importance</vt:lpstr>
      <vt:lpstr>Agenda</vt:lpstr>
      <vt:lpstr>Linear modeling </vt:lpstr>
      <vt:lpstr>P-values </vt:lpstr>
      <vt:lpstr>P-values and linear modeling </vt:lpstr>
      <vt:lpstr>P-hacking</vt:lpstr>
      <vt:lpstr>Caveats of p-values</vt:lpstr>
      <vt:lpstr>Example</vt:lpstr>
      <vt:lpstr>Decision trees and Random Forest</vt:lpstr>
      <vt:lpstr>Impurity measurement</vt:lpstr>
      <vt:lpstr>Mean decrease impurity (MDI) </vt:lpstr>
      <vt:lpstr>Masking effect </vt:lpstr>
      <vt:lpstr>Practical considerations for the MDI</vt:lpstr>
      <vt:lpstr>Example revisited</vt:lpstr>
      <vt:lpstr>Mean decrease accuracy (MDA)</vt:lpstr>
      <vt:lpstr>Alternative performance metrics for the MDA</vt:lpstr>
      <vt:lpstr>Example revisited</vt:lpstr>
      <vt:lpstr>PowerPoint Presentation</vt:lpstr>
      <vt:lpstr>Solving the substitution effect – Step (1) </vt:lpstr>
      <vt:lpstr>PowerPoint Presentation</vt:lpstr>
      <vt:lpstr>Example revisited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2024-04-28T11:17:22Z</dcterms:created>
  <dcterms:modified xsi:type="dcterms:W3CDTF">2024-04-29T00:00:32Z</dcterms:modified>
</cp:coreProperties>
</file>