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12" r:id="rId3"/>
    <p:sldId id="303" r:id="rId4"/>
    <p:sldId id="280" r:id="rId5"/>
    <p:sldId id="260" r:id="rId6"/>
    <p:sldId id="261" r:id="rId7"/>
    <p:sldId id="262" r:id="rId8"/>
    <p:sldId id="272" r:id="rId9"/>
    <p:sldId id="273" r:id="rId10"/>
    <p:sldId id="274" r:id="rId11"/>
    <p:sldId id="275" r:id="rId12"/>
    <p:sldId id="276" r:id="rId13"/>
    <p:sldId id="279" r:id="rId14"/>
    <p:sldId id="264" r:id="rId15"/>
    <p:sldId id="281" r:id="rId16"/>
    <p:sldId id="266" r:id="rId17"/>
    <p:sldId id="283" r:id="rId18"/>
    <p:sldId id="284" r:id="rId19"/>
    <p:sldId id="285" r:id="rId20"/>
    <p:sldId id="287" r:id="rId21"/>
    <p:sldId id="286" r:id="rId22"/>
    <p:sldId id="288" r:id="rId23"/>
    <p:sldId id="314" r:id="rId24"/>
    <p:sldId id="295" r:id="rId25"/>
    <p:sldId id="296" r:id="rId26"/>
    <p:sldId id="297" r:id="rId27"/>
    <p:sldId id="298" r:id="rId28"/>
    <p:sldId id="299" r:id="rId29"/>
    <p:sldId id="269" r:id="rId30"/>
    <p:sldId id="300" r:id="rId31"/>
    <p:sldId id="302" r:id="rId32"/>
    <p:sldId id="304" r:id="rId33"/>
    <p:sldId id="306" r:id="rId34"/>
    <p:sldId id="307" r:id="rId35"/>
    <p:sldId id="308" r:id="rId36"/>
    <p:sldId id="270" r:id="rId37"/>
    <p:sldId id="271" r:id="rId38"/>
    <p:sldId id="311" r:id="rId39"/>
    <p:sldId id="315" r:id="rId40"/>
    <p:sldId id="258" r:id="rId41"/>
    <p:sldId id="259" r:id="rId42"/>
    <p:sldId id="313" r:id="rId43"/>
    <p:sldId id="263" r:id="rId44"/>
    <p:sldId id="277" r:id="rId45"/>
    <p:sldId id="278" r:id="rId46"/>
    <p:sldId id="268" r:id="rId47"/>
    <p:sldId id="289" r:id="rId48"/>
    <p:sldId id="290" r:id="rId49"/>
    <p:sldId id="291" r:id="rId50"/>
    <p:sldId id="292" r:id="rId51"/>
    <p:sldId id="301" r:id="rId52"/>
    <p:sldId id="309" r:id="rId53"/>
    <p:sldId id="310" r:id="rId54"/>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300"/>
    <a:srgbClr val="FDCA00"/>
    <a:srgbClr val="9C1C26"/>
    <a:srgbClr val="312C8C"/>
    <a:srgbClr val="0000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3307" autoAdjust="0"/>
  </p:normalViewPr>
  <p:slideViewPr>
    <p:cSldViewPr snapToObjects="1">
      <p:cViewPr varScale="1">
        <p:scale>
          <a:sx n="50" d="100"/>
          <a:sy n="50" d="100"/>
        </p:scale>
        <p:origin x="119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13. September 2017</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13. September 2017</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Although big data has gained a lot of relevance lately. There has been very little research related to verification techniques that improve the quality of a program.</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We believe there is a good opportunity to collaborate in this area by applying symbolic execution techniques.</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Aim</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This thesis aims to identify if </a:t>
            </a:r>
            <a:r>
              <a:rPr lang="en-US" sz="1200" b="0" i="1" u="none" strike="noStrike" kern="1200" baseline="0" dirty="0">
                <a:solidFill>
                  <a:schemeClr val="tx1"/>
                </a:solidFill>
                <a:latin typeface="Bitstream Charter" pitchFamily="2" charset="0"/>
                <a:ea typeface="+mn-ea"/>
                <a:cs typeface="+mn-cs"/>
              </a:rPr>
              <a:t>symbolic execution techniques can be used in the context of Apache Spark as a big data framework to generate reduced input datasets that enforce full path coverage</a:t>
            </a:r>
            <a:r>
              <a:rPr lang="en-US" sz="1200" b="0" i="0" u="none" strike="noStrike" kern="1200" baseline="0" dirty="0">
                <a:solidFill>
                  <a:schemeClr val="tx1"/>
                </a:solidFill>
                <a:latin typeface="Bitstream Charter" pitchFamily="2" charset="0"/>
                <a:ea typeface="+mn-ea"/>
                <a:cs typeface="+mn-cs"/>
              </a:rPr>
              <a: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As in any other software, applications written for distributed big data frameworks are susceptible to bugs and errors. Although several program testing techniques have been ported to the context of distributed programming and have been the subject of research studies, program analysis approaches have received less attention both in the industry and the academia. Formal methods and code analyses could also prove useful towards the goal of improving code quality and their automated nature could provide a mechanism for a continuous evaluation.</a:t>
            </a:r>
          </a:p>
          <a:p>
            <a:endParaRPr lang="en-US" b="1"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a:t>
            </a:fld>
            <a:endParaRPr lang="de-DE"/>
          </a:p>
        </p:txBody>
      </p:sp>
    </p:spTree>
    <p:extLst>
      <p:ext uri="{BB962C8B-B14F-4D97-AF65-F5344CB8AC3E}">
        <p14:creationId xmlns:p14="http://schemas.microsoft.com/office/powerpoint/2010/main" val="253229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de-DE" b="1" dirty="0"/>
              <a:t>JPF Components.</a:t>
            </a:r>
          </a:p>
          <a:p>
            <a:endParaRPr lang="de-DE" dirty="0"/>
          </a:p>
          <a:p>
            <a:r>
              <a:rPr lang="de-DE" dirty="0"/>
              <a:t>Relevant </a:t>
            </a:r>
            <a:r>
              <a:rPr lang="de-DE" dirty="0" err="1"/>
              <a:t>from</a:t>
            </a:r>
            <a:r>
              <a:rPr lang="de-DE" dirty="0"/>
              <a:t> </a:t>
            </a:r>
            <a:r>
              <a:rPr lang="de-DE" dirty="0" err="1"/>
              <a:t>here</a:t>
            </a:r>
            <a:r>
              <a:rPr lang="de-DE" dirty="0"/>
              <a:t> </a:t>
            </a:r>
            <a:r>
              <a:rPr lang="de-DE" dirty="0" err="1"/>
              <a:t>is</a:t>
            </a:r>
            <a:r>
              <a:rPr lang="de-DE" dirty="0"/>
              <a:t> </a:t>
            </a:r>
            <a:r>
              <a:rPr lang="de-DE" dirty="0" err="1"/>
              <a:t>to</a:t>
            </a:r>
            <a:r>
              <a:rPr lang="de-DE" dirty="0"/>
              <a:t> </a:t>
            </a:r>
            <a:r>
              <a:rPr lang="de-DE" dirty="0" err="1"/>
              <a:t>mention</a:t>
            </a:r>
            <a:r>
              <a:rPr lang="de-DE" dirty="0"/>
              <a:t> </a:t>
            </a:r>
            <a:r>
              <a:rPr lang="de-DE" dirty="0" err="1"/>
              <a:t>the</a:t>
            </a:r>
            <a:r>
              <a:rPr lang="de-DE" dirty="0"/>
              <a:t> </a:t>
            </a:r>
            <a:r>
              <a:rPr lang="de-DE" b="1" dirty="0" err="1"/>
              <a:t>module</a:t>
            </a:r>
            <a:r>
              <a:rPr lang="de-DE" b="1" dirty="0"/>
              <a:t> </a:t>
            </a:r>
            <a:r>
              <a:rPr lang="de-DE" b="1" dirty="0" err="1"/>
              <a:t>extensions</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en-US" sz="1200" b="0" i="0" u="none" strike="noStrike" kern="1200" baseline="0" dirty="0">
                <a:solidFill>
                  <a:schemeClr val="tx1"/>
                </a:solidFill>
                <a:latin typeface="Bitstream Charter" pitchFamily="2" charset="0"/>
                <a:ea typeface="+mn-ea"/>
                <a:cs typeface="+mn-cs"/>
              </a:rPr>
              <a:t>Figure 2.4 depicts the components that participate in a verification process using JPF. The program under test, taken as bytecode, is loaded into the JPF Virtual Machine which is in turn executed on top of the host JVM. The instructions of the program are executed one by one until an execution choice is found. At this point, JPF records the current state and attempts to resume execution, exploring all possible scenarios based on the choice criteria. Once a chosen path has been completely explored, JPF backtracks to a recorded state in order to explore a new path. Libraries used in the program under test need to be visible to the core in order to be able to execute the program correctly. Note that the core is comprised of several components in charge of directing the execution of the analysis. The behavior of these components could be extended by including modules. The final output is a report in its general sense; this could range from simple console output to automatic test generation.</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945049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Bytecode Factory</a:t>
            </a:r>
            <a:r>
              <a:rPr lang="en-US" sz="1200" b="0" i="0" u="none" strike="noStrike" kern="1200" baseline="0" dirty="0">
                <a:solidFill>
                  <a:schemeClr val="tx1"/>
                </a:solidFill>
                <a:latin typeface="Bitstream Charter" pitchFamily="2" charset="0"/>
                <a:ea typeface="+mn-ea"/>
                <a:cs typeface="+mn-cs"/>
              </a:rPr>
              <a:t>: Full implementation of symbolic semantics. Take for instance the </a:t>
            </a:r>
            <a:r>
              <a:rPr lang="en-US" sz="1200" b="0" i="1" u="none" strike="noStrike" kern="1200" baseline="0" dirty="0">
                <a:solidFill>
                  <a:schemeClr val="tx1"/>
                </a:solidFill>
                <a:latin typeface="Bitstream Charter" pitchFamily="2" charset="0"/>
                <a:ea typeface="+mn-ea"/>
                <a:cs typeface="+mn-cs"/>
              </a:rPr>
              <a:t>IADD</a:t>
            </a:r>
            <a:r>
              <a:rPr lang="en-US" sz="1200" b="0" i="0" u="none" strike="noStrike" kern="1200" baseline="0" dirty="0">
                <a:solidFill>
                  <a:schemeClr val="tx1"/>
                </a:solidFill>
                <a:latin typeface="Bitstream Charter" pitchFamily="2" charset="0"/>
                <a:ea typeface="+mn-ea"/>
                <a:cs typeface="+mn-cs"/>
              </a:rPr>
              <a:t> bytecode instruction that sums two integers. If one of the inputs to sum is a symbolic value then the result is a symbolic expression.</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Choice Generators</a:t>
            </a:r>
            <a:r>
              <a:rPr lang="en-US" sz="1200" b="0" i="0" u="none" strike="noStrike" kern="1200" baseline="0" dirty="0">
                <a:solidFill>
                  <a:schemeClr val="tx1"/>
                </a:solidFill>
                <a:latin typeface="Bitstream Charter" pitchFamily="2" charset="0"/>
                <a:ea typeface="+mn-ea"/>
                <a:cs typeface="+mn-cs"/>
              </a:rPr>
              <a:t>: Set checkpoints on symbolic conditions and build the path conditions by indicating which path was chosen; the one that yields </a:t>
            </a:r>
            <a:r>
              <a:rPr lang="en-US" sz="1200" b="0" i="1" u="none" strike="noStrike" kern="1200" baseline="0" dirty="0">
                <a:solidFill>
                  <a:schemeClr val="tx1"/>
                </a:solidFill>
                <a:latin typeface="Bitstream Charter" pitchFamily="2" charset="0"/>
                <a:ea typeface="+mn-ea"/>
                <a:cs typeface="+mn-cs"/>
              </a:rPr>
              <a:t>true </a:t>
            </a:r>
            <a:r>
              <a:rPr lang="en-US" sz="1200" b="0" i="0" u="none" strike="noStrike" kern="1200" baseline="0" dirty="0">
                <a:solidFill>
                  <a:schemeClr val="tx1"/>
                </a:solidFill>
                <a:latin typeface="Bitstream Charter" pitchFamily="2" charset="0"/>
                <a:ea typeface="+mn-ea"/>
                <a:cs typeface="+mn-cs"/>
              </a:rPr>
              <a:t>or the one that yields </a:t>
            </a:r>
            <a:r>
              <a:rPr lang="en-US" sz="1200" b="0" i="1" u="none" strike="noStrike" kern="1200" baseline="0" dirty="0">
                <a:solidFill>
                  <a:schemeClr val="tx1"/>
                </a:solidFill>
                <a:latin typeface="Bitstream Charter" pitchFamily="2" charset="0"/>
                <a:ea typeface="+mn-ea"/>
                <a:cs typeface="+mn-cs"/>
              </a:rPr>
              <a:t>false</a:t>
            </a:r>
            <a:r>
              <a:rPr lang="en-US" sz="1200" b="0" i="0" u="none" strike="noStrike" kern="1200" baseline="0" dirty="0">
                <a:solidFill>
                  <a:schemeClr val="tx1"/>
                </a:solidFill>
                <a:latin typeface="Bitstream Charter" pitchFamily="2" charset="0"/>
                <a:ea typeface="+mn-ea"/>
                <a:cs typeface="+mn-cs"/>
              </a:rPr>
              <a:t>.</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Solvers</a:t>
            </a:r>
            <a:r>
              <a:rPr lang="en-US" sz="1200" b="0" i="0" u="none" strike="noStrike" kern="1200" baseline="0" dirty="0">
                <a:solidFill>
                  <a:schemeClr val="tx1"/>
                </a:solidFill>
                <a:latin typeface="Bitstream Charter" pitchFamily="2" charset="0"/>
                <a:ea typeface="+mn-ea"/>
                <a:cs typeface="+mn-cs"/>
              </a:rPr>
              <a:t>: In charge of solving the path conditions to identify a concrete value that represents the path.</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introduction of symbolic semantics is achieved through the use of the </a:t>
            </a:r>
            <a:r>
              <a:rPr lang="en-US" sz="1200" b="0" i="1" u="none" strike="noStrike" kern="1200" baseline="0" dirty="0" err="1">
                <a:solidFill>
                  <a:schemeClr val="tx1"/>
                </a:solidFill>
                <a:latin typeface="Bitstream Charter" pitchFamily="2" charset="0"/>
                <a:ea typeface="+mn-ea"/>
                <a:cs typeface="+mn-cs"/>
              </a:rPr>
              <a:t>SymbolicInstructionFactory</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an extension to the default bytecode instruction set that interacts with symbolic values and expressions. SPF supports symbolic operations on several primitive types: </a:t>
            </a:r>
            <a:r>
              <a:rPr lang="en-US" sz="1200" b="0" i="0" u="none" strike="noStrike" kern="1200" baseline="0" dirty="0" err="1">
                <a:solidFill>
                  <a:schemeClr val="tx1"/>
                </a:solidFill>
                <a:latin typeface="Bitstream Charter" pitchFamily="2" charset="0"/>
                <a:ea typeface="+mn-ea"/>
                <a:cs typeface="+mn-cs"/>
              </a:rPr>
              <a:t>booleans</a:t>
            </a:r>
            <a:r>
              <a:rPr lang="en-US" sz="1200" b="0" i="0" u="none" strike="noStrike" kern="1200" baseline="0" dirty="0">
                <a:solidFill>
                  <a:schemeClr val="tx1"/>
                </a:solidFill>
                <a:latin typeface="Bitstream Charter" pitchFamily="2" charset="0"/>
                <a:ea typeface="+mn-ea"/>
                <a:cs typeface="+mn-cs"/>
              </a:rPr>
              <a:t>, integers, and doubles. Nevertheless, </a:t>
            </a:r>
          </a:p>
          <a:p>
            <a:r>
              <a:rPr lang="en-US" sz="1200" b="0" i="0" u="none" strike="noStrike" kern="1200" baseline="0" dirty="0">
                <a:solidFill>
                  <a:schemeClr val="tx1"/>
                </a:solidFill>
                <a:latin typeface="Bitstream Charter" pitchFamily="2" charset="0"/>
                <a:ea typeface="+mn-ea"/>
                <a:cs typeface="+mn-cs"/>
              </a:rPr>
              <a:t>only limited support to symbolic data structures and </a:t>
            </a:r>
            <a:r>
              <a:rPr lang="en-US" sz="1200" b="0" i="1" u="none" strike="noStrike" kern="1200" baseline="0" dirty="0">
                <a:solidFill>
                  <a:schemeClr val="tx1"/>
                </a:solidFill>
                <a:latin typeface="Bitstream Charter" pitchFamily="2" charset="0"/>
                <a:ea typeface="+mn-ea"/>
                <a:cs typeface="+mn-cs"/>
              </a:rPr>
              <a:t>String </a:t>
            </a:r>
            <a:r>
              <a:rPr lang="en-US" sz="1200" b="0" i="0" u="none" strike="noStrike" kern="1200" baseline="0" dirty="0">
                <a:solidFill>
                  <a:schemeClr val="tx1"/>
                </a:solidFill>
                <a:latin typeface="Bitstream Charter" pitchFamily="2" charset="0"/>
                <a:ea typeface="+mn-ea"/>
                <a:cs typeface="+mn-cs"/>
              </a:rPr>
              <a:t>operations is offered in the latest SPF version.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For example, operating two symbolic integers using the </a:t>
            </a:r>
            <a:r>
              <a:rPr lang="en-US" sz="1200" b="0" i="1" u="none" strike="noStrike" kern="1200" baseline="0" dirty="0">
                <a:solidFill>
                  <a:schemeClr val="tx1"/>
                </a:solidFill>
                <a:latin typeface="Bitstream Charter" pitchFamily="2" charset="0"/>
                <a:ea typeface="+mn-ea"/>
                <a:cs typeface="+mn-cs"/>
              </a:rPr>
              <a:t>IADD </a:t>
            </a:r>
            <a:r>
              <a:rPr lang="en-US" sz="1200" b="0" i="0" u="none" strike="noStrike" kern="1200" baseline="0" dirty="0">
                <a:solidFill>
                  <a:schemeClr val="tx1"/>
                </a:solidFill>
                <a:latin typeface="Bitstream Charter" pitchFamily="2" charset="0"/>
                <a:ea typeface="+mn-ea"/>
                <a:cs typeface="+mn-cs"/>
              </a:rPr>
              <a:t>bytecode instruction results in the creation of a symbolic expression that represents the sum of those integers. Furthermore, symbolic values and expressions are assigned to variables and fields, instead of the corresponding concrete representation that would result from a normal execution.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interpretation of branching instructions is a key point of symbolic execution because it determines how the subsequent paths ought to be explored. SPF processes branches by generating a special choice generator called </a:t>
            </a:r>
            <a:r>
              <a:rPr lang="en-US" sz="1200" b="0" i="1" u="none" strike="noStrike" kern="1200" baseline="0" dirty="0" err="1">
                <a:solidFill>
                  <a:schemeClr val="tx1"/>
                </a:solidFill>
                <a:latin typeface="Bitstream Charter" pitchFamily="2" charset="0"/>
                <a:ea typeface="+mn-ea"/>
                <a:cs typeface="+mn-cs"/>
              </a:rPr>
              <a:t>PCChoiceGenerator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every time a conditional instruction is found. The choices registered</a:t>
            </a:r>
          </a:p>
          <a:p>
            <a:r>
              <a:rPr lang="en-US" sz="1200" b="0" i="0" u="none" strike="noStrike" kern="1200" baseline="0" dirty="0">
                <a:solidFill>
                  <a:schemeClr val="tx1"/>
                </a:solidFill>
                <a:latin typeface="Bitstream Charter" pitchFamily="2" charset="0"/>
                <a:ea typeface="+mn-ea"/>
                <a:cs typeface="+mn-cs"/>
              </a:rPr>
              <a:t>by the choice generator correspond to the evaluation of the predicate and its negation respectively, where each choice is linked to a path condition reflecting how the predicate was evaluated.</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SPF checks the satisfiability of path conditions using third-party constraint solvers like Choco [47], CORAL [55], and CVC3 [7]. Most of these solvers are geared towards solving complex numerical constraints while solving structural constraints (like </a:t>
            </a:r>
            <a:r>
              <a:rPr lang="en-US" sz="1200" b="0" i="1" u="none" strike="noStrike" kern="1200" baseline="0" dirty="0">
                <a:solidFill>
                  <a:schemeClr val="tx1"/>
                </a:solidFill>
                <a:latin typeface="Bitstream Charter" pitchFamily="2" charset="0"/>
                <a:ea typeface="+mn-ea"/>
                <a:cs typeface="+mn-cs"/>
              </a:rPr>
              <a:t>String </a:t>
            </a:r>
            <a:r>
              <a:rPr lang="en-US" sz="1200" b="0" i="0" u="none" strike="noStrike" kern="1200" baseline="0" dirty="0">
                <a:solidFill>
                  <a:schemeClr val="tx1"/>
                </a:solidFill>
                <a:latin typeface="Bitstream Charter" pitchFamily="2" charset="0"/>
                <a:ea typeface="+mn-ea"/>
                <a:cs typeface="+mn-cs"/>
              </a:rPr>
              <a:t>predicates) are limited at best or incompatible at worst. If a path condition is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SPF backtracks to the latest branching point and tries out a different choice.</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12</a:t>
            </a:fld>
            <a:endParaRPr lang="de-DE"/>
          </a:p>
        </p:txBody>
      </p:sp>
    </p:spTree>
    <p:extLst>
      <p:ext uri="{BB962C8B-B14F-4D97-AF65-F5344CB8AC3E}">
        <p14:creationId xmlns:p14="http://schemas.microsoft.com/office/powerpoint/2010/main" val="1400108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We have seen that some operations have intrinsic control flow semantics, such as the case of filter.</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Additionally, given that the operations are higher-order functions, control flow instructions be included in the function passed to the operations.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Based on the way JPF works, this diagram shows how the design of the analysis would look like.</a:t>
            </a: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starting point of the analysis consists in detecting that a Spark operation of interest is being executed; relevant operations can be defined by the user beforehand. Once this has happened, the next step is to prepare for the exact operation that was detected, for example, indicating what function was passed to</a:t>
            </a:r>
          </a:p>
          <a:p>
            <a:r>
              <a:rPr lang="en-US" sz="1200" b="0" i="0" u="none" strike="noStrike" kern="1200" baseline="0" dirty="0">
                <a:solidFill>
                  <a:schemeClr val="tx1"/>
                </a:solidFill>
                <a:latin typeface="Bitstream Charter" pitchFamily="2" charset="0"/>
                <a:ea typeface="+mn-ea"/>
                <a:cs typeface="+mn-cs"/>
              </a:rPr>
              <a:t>the detected operation and prepare the SPF analysis to consider its input parameters as symbolic values. Generally, these two steps occur simultaneously but given their semantic differences in the process, it was important to highlight them as different states of the analysis.</a:t>
            </a:r>
          </a:p>
          <a:p>
            <a:endParaRPr lang="de-DE"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real analysis begins once the passed function is invoked. The process is split into three stages: </a:t>
            </a:r>
            <a:r>
              <a:rPr lang="en-US" sz="1200" b="0" i="1"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a:t>
            </a:r>
            <a:r>
              <a:rPr lang="en-US" sz="1200" b="0" i="1" u="none" strike="noStrike" kern="1200" baseline="0" dirty="0">
                <a:solidFill>
                  <a:schemeClr val="tx1"/>
                </a:solidFill>
                <a:latin typeface="Bitstream Charter" pitchFamily="2" charset="0"/>
                <a:ea typeface="+mn-ea"/>
                <a:cs typeface="+mn-cs"/>
              </a:rPr>
              <a:t>analysis </a:t>
            </a:r>
            <a:r>
              <a:rPr lang="en-US" sz="1200" b="0" i="0" u="none" strike="noStrike" kern="1200" baseline="0" dirty="0">
                <a:solidFill>
                  <a:schemeClr val="tx1"/>
                </a:solidFill>
                <a:latin typeface="Bitstream Charter" pitchFamily="2" charset="0"/>
                <a:ea typeface="+mn-ea"/>
                <a:cs typeface="+mn-cs"/>
              </a:rPr>
              <a:t>and </a:t>
            </a:r>
            <a:r>
              <a:rPr lang="en-US" sz="1200" b="0" i="1"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During the </a:t>
            </a:r>
            <a:r>
              <a:rPr lang="en-US" sz="1200" b="0" i="1" u="none" strike="noStrike" kern="1200" baseline="0" dirty="0">
                <a:solidFill>
                  <a:schemeClr val="tx1"/>
                </a:solidFill>
                <a:latin typeface="Bitstream Charter" pitchFamily="2" charset="0"/>
                <a:ea typeface="+mn-ea"/>
                <a:cs typeface="+mn-cs"/>
              </a:rPr>
              <a:t>pre-processing </a:t>
            </a:r>
            <a:r>
              <a:rPr lang="en-US" sz="1200" b="0" i="0" u="none" strike="noStrike" kern="1200" baseline="0" dirty="0">
                <a:solidFill>
                  <a:schemeClr val="tx1"/>
                </a:solidFill>
                <a:latin typeface="Bitstream Charter" pitchFamily="2" charset="0"/>
                <a:ea typeface="+mn-ea"/>
                <a:cs typeface="+mn-cs"/>
              </a:rPr>
              <a:t>stage, we must ensure that the parameters passed to the function are correctly instantiated; for example, if a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and a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transformations took place in that order, we must ensure that the input symbolic expression passed to the function executed by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is the output of the function invoked by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This guarantees a coherent inter-methodical analysis. The subsequent stage is the core analysis, which proceeds in the same way as an analysis of a regular method in SPF would do. Lastly, during the </a:t>
            </a:r>
            <a:r>
              <a:rPr lang="en-US" sz="1200" b="0" i="1" u="none" strike="noStrike" kern="1200" baseline="0" dirty="0">
                <a:solidFill>
                  <a:schemeClr val="tx1"/>
                </a:solidFill>
                <a:latin typeface="Bitstream Charter" pitchFamily="2" charset="0"/>
                <a:ea typeface="+mn-ea"/>
                <a:cs typeface="+mn-cs"/>
              </a:rPr>
              <a:t>post-processing </a:t>
            </a:r>
            <a:r>
              <a:rPr lang="en-US" sz="1200" b="0" i="0" u="none" strike="noStrike" kern="1200" baseline="0" dirty="0">
                <a:solidFill>
                  <a:schemeClr val="tx1"/>
                </a:solidFill>
                <a:latin typeface="Bitstream Charter" pitchFamily="2" charset="0"/>
                <a:ea typeface="+mn-ea"/>
                <a:cs typeface="+mn-cs"/>
              </a:rPr>
              <a:t>stage the framework makes all the necessary preparations to be able to continue the symbolic execution of subsequent Spark operations.</a:t>
            </a:r>
          </a:p>
          <a:p>
            <a:endParaRPr lang="de-DE"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Once the analysis of a Spark operation is done, the framework continues to explore the program. This can lead to the detection of another relevant Spark operation. Finally, once the execution has finished, JPF will backtrack to any decision points defined by the </a:t>
            </a:r>
            <a:r>
              <a:rPr lang="en-US" sz="1200" b="0" i="1" u="none" strike="noStrike" kern="1200" baseline="0" dirty="0">
                <a:solidFill>
                  <a:schemeClr val="tx1"/>
                </a:solidFill>
                <a:latin typeface="Bitstream Charter" pitchFamily="2" charset="0"/>
                <a:ea typeface="+mn-ea"/>
                <a:cs typeface="+mn-cs"/>
              </a:rPr>
              <a:t>Choice Generators</a:t>
            </a:r>
            <a:r>
              <a:rPr lang="en-US" sz="1200" b="0" i="0" u="none" strike="noStrike" kern="1200" baseline="0" dirty="0">
                <a:solidFill>
                  <a:schemeClr val="tx1"/>
                </a:solidFill>
                <a:latin typeface="Bitstream Charter" pitchFamily="2" charset="0"/>
                <a:ea typeface="+mn-ea"/>
                <a:cs typeface="+mn-cs"/>
              </a:rPr>
              <a:t>. These points always take place</a:t>
            </a:r>
          </a:p>
          <a:p>
            <a:r>
              <a:rPr lang="en-US" sz="1200" b="0" i="0" u="none" strike="noStrike" kern="1200" baseline="0" dirty="0">
                <a:solidFill>
                  <a:schemeClr val="tx1"/>
                </a:solidFill>
                <a:latin typeface="Bitstream Charter" pitchFamily="2" charset="0"/>
                <a:ea typeface="+mn-ea"/>
                <a:cs typeface="+mn-cs"/>
              </a:rPr>
              <a:t>inside one of the functions passed to any Spark operation; this is why the framework has to re-establish a strategy corresponding the Spark operation containing the invoked function. The analysis continues as usual once the strategy has been re-established. After all choices have been explored, the execution terminates and the analysis provides an output.</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13</a:t>
            </a:fld>
            <a:endParaRPr lang="de-DE"/>
          </a:p>
        </p:txBody>
      </p:sp>
    </p:spTree>
    <p:extLst>
      <p:ext uri="{BB962C8B-B14F-4D97-AF65-F5344CB8AC3E}">
        <p14:creationId xmlns:p14="http://schemas.microsoft.com/office/powerpoint/2010/main" val="319768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The selective word count algorithm is a good example to convey the usefulness of symbolic execution analyses in the context of big data programs. However, it is not capable of illustrating some particular considerations given the lack of connected constraints between operations.</a:t>
            </a:r>
          </a:p>
          <a:p>
            <a:endParaRPr lang="de-DE"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trivial example presented in Listing 3.2 depicts a simple Spark program with no purpose in itself. Nonetheless, this simple example allows us to better explain how the analysis will be carried out when several relevant operations are present in the program under test. The relevant Spark operations in this example are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and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transformations in lines 4 and 8 respectively. All other operations related to Spark are not relevant.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first operation detected during the analysis is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in line 4. At this point, the analysis opts for a “map” strategy and prepares itself for the imminent invocation of the function passed to the </a:t>
            </a:r>
            <a:r>
              <a:rPr lang="en-US" sz="1200" b="0" i="1" u="none" strike="noStrike" kern="1200" baseline="0" dirty="0">
                <a:solidFill>
                  <a:schemeClr val="tx1"/>
                </a:solidFill>
                <a:latin typeface="Bitstream Charter" pitchFamily="2" charset="0"/>
                <a:ea typeface="+mn-ea"/>
                <a:cs typeface="+mn-cs"/>
              </a:rPr>
              <a:t>map</a:t>
            </a:r>
            <a:r>
              <a:rPr lang="en-US" sz="1200" b="0" i="0" u="none" strike="noStrike" kern="1200" baseline="0" dirty="0">
                <a:solidFill>
                  <a:schemeClr val="tx1"/>
                </a:solidFill>
                <a:latin typeface="Bitstream Charter" pitchFamily="2" charset="0"/>
                <a:ea typeface="+mn-ea"/>
                <a:cs typeface="+mn-cs"/>
              </a:rPr>
              <a:t>. Once the function is invoked, the framework proceeds to the pre-processing stage, however, because no previous operations were executed, the initial input for the function is a trivial symbolic reference (</a:t>
            </a:r>
            <a:r>
              <a:rPr lang="en-US" sz="1200" b="0" i="1" u="none" strike="noStrike" kern="1200" baseline="0" dirty="0">
                <a:solidFill>
                  <a:schemeClr val="tx1"/>
                </a:solidFill>
                <a:latin typeface="Bitstream Charter" pitchFamily="2" charset="0"/>
                <a:ea typeface="+mn-ea"/>
                <a:cs typeface="+mn-cs"/>
              </a:rPr>
              <a:t>V</a:t>
            </a:r>
            <a:r>
              <a:rPr lang="en-US" sz="1200" b="0" i="0" u="none" strike="noStrike" kern="1200" baseline="0" dirty="0">
                <a:solidFill>
                  <a:schemeClr val="tx1"/>
                </a:solidFill>
                <a:latin typeface="Bitstream Charter" pitchFamily="2" charset="0"/>
                <a:ea typeface="+mn-ea"/>
                <a:cs typeface="+mn-cs"/>
              </a:rPr>
              <a:t>0).</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During the symbolic execution of the function, we find that there is a branching instruction in line 5. This represents a decision point and, for this reason, a </a:t>
            </a:r>
            <a:r>
              <a:rPr lang="en-US" sz="1200" b="0" i="1" u="none" strike="noStrike" kern="1200" baseline="0" dirty="0">
                <a:solidFill>
                  <a:schemeClr val="tx1"/>
                </a:solidFill>
                <a:latin typeface="Bitstream Charter" pitchFamily="2" charset="0"/>
                <a:ea typeface="+mn-ea"/>
                <a:cs typeface="+mn-cs"/>
              </a:rPr>
              <a:t>choice generator </a:t>
            </a:r>
            <a:r>
              <a:rPr lang="en-US" sz="1200" b="0" i="0" u="none" strike="noStrike" kern="1200" baseline="0" dirty="0">
                <a:solidFill>
                  <a:schemeClr val="tx1"/>
                </a:solidFill>
                <a:latin typeface="Bitstream Charter" pitchFamily="2" charset="0"/>
                <a:ea typeface="+mn-ea"/>
                <a:cs typeface="+mn-cs"/>
              </a:rPr>
              <a:t>is registered with two options: one where </a:t>
            </a:r>
            <a:r>
              <a:rPr lang="en-US" sz="1200" b="0" i="1" u="none" strike="noStrike" kern="1200" baseline="0" dirty="0">
                <a:solidFill>
                  <a:schemeClr val="tx1"/>
                </a:solidFill>
                <a:latin typeface="Bitstream Charter" pitchFamily="2" charset="0"/>
                <a:ea typeface="+mn-ea"/>
                <a:cs typeface="+mn-cs"/>
              </a:rPr>
              <a:t>V</a:t>
            </a:r>
            <a:r>
              <a:rPr lang="en-US" sz="1200" b="0" i="0" u="none" strike="noStrike" kern="1200" baseline="0" dirty="0">
                <a:solidFill>
                  <a:schemeClr val="tx1"/>
                </a:solidFill>
                <a:latin typeface="Bitstream Charter" pitchFamily="2" charset="0"/>
                <a:ea typeface="+mn-ea"/>
                <a:cs typeface="+mn-cs"/>
              </a:rPr>
              <a:t>0 is greater than one and another where it is less than or equals to one. The control flow continues with one of the paths and stores the other for a later exploration. Given the nature of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the input parameter might suffer a certain transformation which, in turn, is the returned value as it is shown in line 6. During the post-processing of the operation, the symbolic expression </a:t>
            </a:r>
            <a:r>
              <a:rPr lang="en-US" sz="1200" b="0" i="1" u="none" strike="noStrike" kern="1200" baseline="0" dirty="0">
                <a:solidFill>
                  <a:schemeClr val="tx1"/>
                </a:solidFill>
                <a:latin typeface="Bitstream Charter" pitchFamily="2" charset="0"/>
                <a:ea typeface="+mn-ea"/>
                <a:cs typeface="+mn-cs"/>
              </a:rPr>
              <a:t>V</a:t>
            </a:r>
            <a:r>
              <a:rPr lang="en-US" sz="1200" b="0" i="0" u="none" strike="noStrike" kern="1200" baseline="0" dirty="0">
                <a:solidFill>
                  <a:schemeClr val="tx1"/>
                </a:solidFill>
                <a:latin typeface="Bitstream Charter" pitchFamily="2" charset="0"/>
                <a:ea typeface="+mn-ea"/>
                <a:cs typeface="+mn-cs"/>
              </a:rPr>
              <a:t>0 + 2 is then set to be the input value of the immediate Spark operation, which in this case is a </a:t>
            </a:r>
            <a:r>
              <a:rPr lang="en-US" sz="1200" b="0" i="1" u="none" strike="noStrike" kern="1200" baseline="0" dirty="0">
                <a:solidFill>
                  <a:schemeClr val="tx1"/>
                </a:solidFill>
                <a:latin typeface="Bitstream Charter" pitchFamily="2" charset="0"/>
                <a:ea typeface="+mn-ea"/>
                <a:cs typeface="+mn-cs"/>
              </a:rPr>
              <a:t>filter</a:t>
            </a:r>
            <a:r>
              <a:rPr lang="en-US" sz="1200" b="0" i="0" u="none" strike="noStrike" kern="1200" baseline="0" dirty="0">
                <a:solidFill>
                  <a:schemeClr val="tx1"/>
                </a:solidFill>
                <a:latin typeface="Bitstream Charter" pitchFamily="2" charset="0"/>
                <a:ea typeface="+mn-ea"/>
                <a:cs typeface="+mn-cs"/>
              </a:rPr>
              <a:t>.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is processed in a similar fashion except that in this case the input value used in its function is instantiated to whatever output generated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function passed to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returns a </a:t>
            </a:r>
            <a:r>
              <a:rPr lang="en-US" sz="1200" b="0" i="0" u="none" strike="noStrike" kern="1200" baseline="0" dirty="0" err="1">
                <a:solidFill>
                  <a:schemeClr val="tx1"/>
                </a:solidFill>
                <a:latin typeface="Bitstream Charter" pitchFamily="2" charset="0"/>
                <a:ea typeface="+mn-ea"/>
                <a:cs typeface="+mn-cs"/>
              </a:rPr>
              <a:t>boolean</a:t>
            </a:r>
            <a:r>
              <a:rPr lang="en-US" sz="1200" b="0" i="0" u="none" strike="noStrike" kern="1200" baseline="0" dirty="0">
                <a:solidFill>
                  <a:schemeClr val="tx1"/>
                </a:solidFill>
                <a:latin typeface="Bitstream Charter" pitchFamily="2" charset="0"/>
                <a:ea typeface="+mn-ea"/>
                <a:cs typeface="+mn-cs"/>
              </a:rPr>
              <a:t> that depends on the symbolic input value. Given the nature of this kind of instruction, SPF registers a </a:t>
            </a:r>
            <a:r>
              <a:rPr lang="en-US" sz="1200" b="0" i="1" u="none" strike="noStrike" kern="1200" baseline="0" dirty="0">
                <a:solidFill>
                  <a:schemeClr val="tx1"/>
                </a:solidFill>
                <a:latin typeface="Bitstream Charter" pitchFamily="2" charset="0"/>
                <a:ea typeface="+mn-ea"/>
                <a:cs typeface="+mn-cs"/>
              </a:rPr>
              <a:t>choice generator </a:t>
            </a:r>
            <a:r>
              <a:rPr lang="en-US" sz="1200" b="0" i="0" u="none" strike="noStrike" kern="1200" baseline="0" dirty="0">
                <a:solidFill>
                  <a:schemeClr val="tx1"/>
                </a:solidFill>
                <a:latin typeface="Bitstream Charter" pitchFamily="2" charset="0"/>
                <a:ea typeface="+mn-ea"/>
                <a:cs typeface="+mn-cs"/>
              </a:rPr>
              <a:t>in order to explore the possible outcomes of evaluating the </a:t>
            </a:r>
            <a:r>
              <a:rPr lang="en-US" sz="1200" b="0" i="0" u="none" strike="noStrike" kern="1200" baseline="0" dirty="0" err="1">
                <a:solidFill>
                  <a:schemeClr val="tx1"/>
                </a:solidFill>
                <a:latin typeface="Bitstream Charter" pitchFamily="2" charset="0"/>
                <a:ea typeface="+mn-ea"/>
                <a:cs typeface="+mn-cs"/>
              </a:rPr>
              <a:t>boolean</a:t>
            </a:r>
            <a:r>
              <a:rPr lang="en-US" sz="1200" b="0" i="0" u="none" strike="noStrike" kern="1200" baseline="0" dirty="0">
                <a:solidFill>
                  <a:schemeClr val="tx1"/>
                </a:solidFill>
                <a:latin typeface="Bitstream Charter" pitchFamily="2" charset="0"/>
                <a:ea typeface="+mn-ea"/>
                <a:cs typeface="+mn-cs"/>
              </a:rPr>
              <a:t> condition. Again, one of the paths is chosen and the analysis</a:t>
            </a:r>
          </a:p>
          <a:p>
            <a:r>
              <a:rPr lang="en-US" sz="1200" b="0" i="0" u="none" strike="noStrike" kern="1200" baseline="0" dirty="0">
                <a:solidFill>
                  <a:schemeClr val="tx1"/>
                </a:solidFill>
                <a:latin typeface="Bitstream Charter" pitchFamily="2" charset="0"/>
                <a:ea typeface="+mn-ea"/>
                <a:cs typeface="+mn-cs"/>
              </a:rPr>
              <a:t>continues. At this point, there are no more relevant Spark operations and the execution comes to an end, thus, triggering a backtrack to the last unexplored path. Finally, the analysis continues until there are no more unexplored paths left.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When observed in this way, the analysis of the program turns out to be similar to the sequential execution of the respective input functions of each of the Spark operations in the program. However, this is not always the case given that some operations have particular semantic implications, for example,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produces multiple symbolic outputs, hence, making it impossible to simply connect the function passed to a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as it is, to any following operation.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After the analysis is done, the module can solve the resulting path conditions and obtain a representative value in the range to produce a reduced input dataset that is able to offer full path coverage of the program.</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14</a:t>
            </a:fld>
            <a:endParaRPr lang="de-DE"/>
          </a:p>
        </p:txBody>
      </p:sp>
    </p:spTree>
    <p:extLst>
      <p:ext uri="{BB962C8B-B14F-4D97-AF65-F5344CB8AC3E}">
        <p14:creationId xmlns:p14="http://schemas.microsoft.com/office/powerpoint/2010/main" val="2848782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JPF-</a:t>
            </a:r>
            <a:r>
              <a:rPr lang="en-US" sz="1200" b="0" i="0" u="none" strike="noStrike" kern="1200" baseline="0" dirty="0" err="1">
                <a:solidFill>
                  <a:schemeClr val="tx1"/>
                </a:solidFill>
                <a:latin typeface="Bitstream Charter" pitchFamily="2" charset="0"/>
                <a:ea typeface="+mn-ea"/>
                <a:cs typeface="+mn-cs"/>
              </a:rPr>
              <a:t>SymSpark</a:t>
            </a:r>
            <a:r>
              <a:rPr lang="en-US" sz="1200" b="0" i="0" u="none" strike="noStrike" kern="1200" baseline="0" dirty="0">
                <a:solidFill>
                  <a:schemeClr val="tx1"/>
                </a:solidFill>
                <a:latin typeface="Bitstream Charter" pitchFamily="2" charset="0"/>
                <a:ea typeface="+mn-ea"/>
                <a:cs typeface="+mn-cs"/>
              </a:rPr>
              <a:t> is a JPF module whose goal is to coordinate the symbolic execution of Apache Spark programs written for its Java API to produce a reduced input dataset that ensures full path coverage on a regular execution. It builds on top of SPF to delegate the handling of symbolic expressions while it focuses on how to interconnect Spark’s transformations and actions in order to reason coherently over the execution flow of the program.</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15</a:t>
            </a:fld>
            <a:endParaRPr lang="de-DE"/>
          </a:p>
        </p:txBody>
      </p:sp>
    </p:spTree>
    <p:extLst>
      <p:ext uri="{BB962C8B-B14F-4D97-AF65-F5344CB8AC3E}">
        <p14:creationId xmlns:p14="http://schemas.microsoft.com/office/powerpoint/2010/main" val="3516797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Bytecode Factory</a:t>
            </a:r>
            <a:r>
              <a:rPr lang="en-US" sz="1200" b="0" i="0" u="none" strike="noStrike" kern="1200" baseline="0" dirty="0">
                <a:solidFill>
                  <a:schemeClr val="tx1"/>
                </a:solidFill>
                <a:latin typeface="Bitstream Charter" pitchFamily="2" charset="0"/>
                <a:ea typeface="+mn-ea"/>
                <a:cs typeface="+mn-cs"/>
              </a:rPr>
              <a:t>: We implemented the </a:t>
            </a:r>
            <a:r>
              <a:rPr lang="en-US" sz="1200" b="0" i="1" u="none" strike="noStrike" kern="1200" baseline="0" dirty="0" err="1">
                <a:solidFill>
                  <a:schemeClr val="tx1"/>
                </a:solidFill>
                <a:latin typeface="Bitstream Charter" pitchFamily="2" charset="0"/>
                <a:ea typeface="+mn-ea"/>
                <a:cs typeface="+mn-cs"/>
              </a:rPr>
              <a:t>SparkSymbolicInstructionFactory</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which extends from the </a:t>
            </a:r>
            <a:r>
              <a:rPr lang="en-US" sz="1200" b="0" i="1" u="none" strike="noStrike" kern="1200" baseline="0" dirty="0" err="1">
                <a:solidFill>
                  <a:schemeClr val="tx1"/>
                </a:solidFill>
                <a:latin typeface="Bitstream Charter" pitchFamily="2" charset="0"/>
                <a:ea typeface="+mn-ea"/>
                <a:cs typeface="+mn-cs"/>
              </a:rPr>
              <a:t>SymbolicInstructionFactory</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defined in the SPF module. The goal of this class is to solely intercept calls to the </a:t>
            </a:r>
            <a:r>
              <a:rPr lang="en-US" sz="1200" b="0" i="1" u="none" strike="noStrike" kern="1200" baseline="0" dirty="0">
                <a:solidFill>
                  <a:schemeClr val="tx1"/>
                </a:solidFill>
                <a:latin typeface="Bitstream Charter" pitchFamily="2" charset="0"/>
                <a:ea typeface="+mn-ea"/>
                <a:cs typeface="+mn-cs"/>
              </a:rPr>
              <a:t>INVOKEVIRTUAL </a:t>
            </a:r>
            <a:r>
              <a:rPr lang="en-US" sz="1200" b="0" i="0" u="none" strike="noStrike" kern="1200" baseline="0" dirty="0">
                <a:solidFill>
                  <a:schemeClr val="tx1"/>
                </a:solidFill>
                <a:latin typeface="Bitstream Charter" pitchFamily="2" charset="0"/>
                <a:ea typeface="+mn-ea"/>
                <a:cs typeface="+mn-cs"/>
              </a:rPr>
              <a:t>bytecode instruction and validate if they intend to dispatch one of the Spark operations relevant to the analysis. Given that all relevant operations in the concrete </a:t>
            </a:r>
            <a:r>
              <a:rPr lang="en-US" sz="1200" b="0" i="1" u="none" strike="noStrike" kern="1200" baseline="0" dirty="0" err="1">
                <a:solidFill>
                  <a:schemeClr val="tx1"/>
                </a:solidFill>
                <a:latin typeface="Bitstream Charter" pitchFamily="2" charset="0"/>
                <a:ea typeface="+mn-ea"/>
                <a:cs typeface="+mn-cs"/>
              </a:rPr>
              <a:t>JavaRDD</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are implemented as non-static methods, the bytecode instruction of interest is </a:t>
            </a:r>
            <a:r>
              <a:rPr lang="en-US" sz="1200" b="0" i="1" u="none" strike="noStrike" kern="1200" baseline="0" dirty="0">
                <a:solidFill>
                  <a:schemeClr val="tx1"/>
                </a:solidFill>
                <a:latin typeface="Bitstream Charter" pitchFamily="2" charset="0"/>
                <a:ea typeface="+mn-ea"/>
                <a:cs typeface="+mn-cs"/>
              </a:rPr>
              <a:t>INVOKEVIRTUAL</a:t>
            </a:r>
            <a:r>
              <a:rPr lang="en-US" sz="1200" b="0" i="0" u="none" strike="noStrike" kern="1200" baseline="0" dirty="0">
                <a:solidFill>
                  <a:schemeClr val="tx1"/>
                </a:solidFill>
                <a:latin typeface="Bitstream Charter" pitchFamily="2" charset="0"/>
                <a:ea typeface="+mn-ea"/>
                <a:cs typeface="+mn-cs"/>
              </a:rPr>
              <a:t>. The user must define in a configuration file the method names of the operations of interest (e.g., map, filter) in order to indicate this type of methods should be analyzed. When one of this instructions is executed we need to prepare for the subsequent execution of the function passed as a parameter to the Spark operation. To do this, we manipulate the JPF configuration </a:t>
            </a:r>
            <a:r>
              <a:rPr lang="en-US" sz="1200" b="0" i="0" u="none" strike="noStrike" kern="1200" baseline="0" dirty="0" err="1">
                <a:solidFill>
                  <a:schemeClr val="tx1"/>
                </a:solidFill>
                <a:latin typeface="Bitstream Charter" pitchFamily="2" charset="0"/>
                <a:ea typeface="+mn-ea"/>
                <a:cs typeface="+mn-cs"/>
              </a:rPr>
              <a:t>programatically</a:t>
            </a:r>
            <a:r>
              <a:rPr lang="en-US" sz="1200" b="0" i="0" u="none" strike="noStrike" kern="1200" baseline="0" dirty="0">
                <a:solidFill>
                  <a:schemeClr val="tx1"/>
                </a:solidFill>
                <a:latin typeface="Bitstream Charter" pitchFamily="2" charset="0"/>
                <a:ea typeface="+mn-ea"/>
                <a:cs typeface="+mn-cs"/>
              </a:rPr>
              <a:t> in order to take advantage of the configuration properties used by SPF to define which methods are supposed to be analyzed by the symbolic engine.</a:t>
            </a:r>
          </a:p>
          <a:p>
            <a:pPr marL="171450" indent="-171450">
              <a:buFont typeface="Arial" panose="020B0604020202020204" pitchFamily="34" charset="0"/>
              <a:buChar char="•"/>
            </a:pPr>
            <a:endParaRPr lang="en-US" sz="1200" b="0" i="0"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Listeners</a:t>
            </a:r>
            <a:r>
              <a:rPr lang="en-US" sz="1200" b="0" i="0" u="none" strike="noStrike" kern="1200" baseline="0" dirty="0">
                <a:solidFill>
                  <a:schemeClr val="tx1"/>
                </a:solidFill>
                <a:latin typeface="Bitstream Charter" pitchFamily="2" charset="0"/>
                <a:ea typeface="+mn-ea"/>
                <a:cs typeface="+mn-cs"/>
              </a:rPr>
              <a:t>: The overall process of the </a:t>
            </a:r>
            <a:r>
              <a:rPr lang="en-US" sz="1200" b="0" i="1" u="none" strike="noStrike" kern="1200" baseline="0" dirty="0">
                <a:solidFill>
                  <a:schemeClr val="tx1"/>
                </a:solidFill>
                <a:latin typeface="Bitstream Charter" pitchFamily="2" charset="0"/>
                <a:ea typeface="+mn-ea"/>
                <a:cs typeface="+mn-cs"/>
              </a:rPr>
              <a:t>JPF-</a:t>
            </a:r>
            <a:r>
              <a:rPr lang="en-US" sz="1200" b="0" i="1" u="none" strike="noStrike" kern="1200" baseline="0" dirty="0" err="1">
                <a:solidFill>
                  <a:schemeClr val="tx1"/>
                </a:solidFill>
                <a:latin typeface="Bitstream Charter" pitchFamily="2" charset="0"/>
                <a:ea typeface="+mn-ea"/>
                <a:cs typeface="+mn-cs"/>
              </a:rPr>
              <a:t>SymSpark</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module is implemented by the </a:t>
            </a:r>
            <a:r>
              <a:rPr lang="en-US" sz="1200" b="0" i="1" u="none" strike="noStrike" kern="1200" baseline="0" dirty="0" err="1">
                <a:solidFill>
                  <a:schemeClr val="tx1"/>
                </a:solidFill>
                <a:latin typeface="Bitstream Charter" pitchFamily="2" charset="0"/>
                <a:ea typeface="+mn-ea"/>
                <a:cs typeface="+mn-cs"/>
              </a:rPr>
              <a:t>SparkMethodListener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and the </a:t>
            </a:r>
            <a:r>
              <a:rPr lang="en-US" sz="1200" b="0" i="1" u="none" strike="noStrike" kern="1200" baseline="0" dirty="0" err="1">
                <a:solidFill>
                  <a:schemeClr val="tx1"/>
                </a:solidFill>
                <a:latin typeface="Bitstream Charter" pitchFamily="2" charset="0"/>
                <a:ea typeface="+mn-ea"/>
                <a:cs typeface="+mn-cs"/>
              </a:rPr>
              <a:t>MethodSequenceCoordinator</a:t>
            </a:r>
            <a:r>
              <a:rPr lang="en-US" sz="1200" b="0" i="0" u="none" strike="noStrike" kern="1200" baseline="0" dirty="0">
                <a:solidFill>
                  <a:schemeClr val="tx1"/>
                </a:solidFill>
                <a:latin typeface="Bitstream Charter" pitchFamily="2" charset="0"/>
                <a:ea typeface="+mn-ea"/>
                <a:cs typeface="+mn-cs"/>
              </a:rPr>
              <a:t>. The listener acts as a stateless interpreter of the analysis’ progress while the coordinator behaves as a </a:t>
            </a:r>
            <a:r>
              <a:rPr lang="en-US" sz="1200" b="0" i="0" u="none" strike="noStrike" kern="1200" baseline="0" dirty="0" err="1">
                <a:solidFill>
                  <a:schemeClr val="tx1"/>
                </a:solidFill>
                <a:latin typeface="Bitstream Charter" pitchFamily="2" charset="0"/>
                <a:ea typeface="+mn-ea"/>
                <a:cs typeface="+mn-cs"/>
              </a:rPr>
              <a:t>stateful</a:t>
            </a:r>
            <a:r>
              <a:rPr lang="en-US" sz="1200" b="0" i="0" u="none" strike="noStrike" kern="1200" baseline="0" dirty="0">
                <a:solidFill>
                  <a:schemeClr val="tx1"/>
                </a:solidFill>
                <a:latin typeface="Bitstream Charter" pitchFamily="2" charset="0"/>
                <a:ea typeface="+mn-ea"/>
                <a:cs typeface="+mn-cs"/>
              </a:rPr>
              <a:t> control node that provides coherence to the whole process. Both  entities work together closely, being the listener just an entry point that dispatches actions to the coordinator based on a selected few relevant events. The events detected are: </a:t>
            </a:r>
            <a:r>
              <a:rPr lang="en-US" sz="1200" b="0" i="1" u="none" strike="noStrike" kern="1200" baseline="0" dirty="0" err="1">
                <a:solidFill>
                  <a:schemeClr val="tx1"/>
                </a:solidFill>
                <a:latin typeface="Bitstream Charter" pitchFamily="2" charset="0"/>
                <a:ea typeface="+mn-ea"/>
                <a:cs typeface="+mn-cs"/>
              </a:rPr>
              <a:t>instructionExecuted</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(preprocessing),</a:t>
            </a:r>
            <a:r>
              <a:rPr lang="en-US" sz="1200" b="0" i="1" u="none" strike="noStrike" kern="1200" baseline="0" dirty="0">
                <a:solidFill>
                  <a:schemeClr val="tx1"/>
                </a:solidFill>
                <a:latin typeface="Bitstream Charter" pitchFamily="2" charset="0"/>
                <a:ea typeface="+mn-ea"/>
                <a:cs typeface="+mn-cs"/>
              </a:rPr>
              <a:t> </a:t>
            </a:r>
            <a:r>
              <a:rPr lang="en-US" sz="1200" b="0" i="1" u="none" strike="noStrike" kern="1200" baseline="0" dirty="0" err="1">
                <a:solidFill>
                  <a:schemeClr val="tx1"/>
                </a:solidFill>
                <a:latin typeface="Bitstream Charter" pitchFamily="2" charset="0"/>
                <a:ea typeface="+mn-ea"/>
                <a:cs typeface="+mn-cs"/>
              </a:rPr>
              <a:t>methodExited</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(postprocessing), </a:t>
            </a:r>
            <a:r>
              <a:rPr lang="en-US" sz="1200" b="0" i="1" u="none" strike="noStrike" kern="1200" baseline="0" dirty="0" err="1">
                <a:solidFill>
                  <a:schemeClr val="tx1"/>
                </a:solidFill>
                <a:latin typeface="Bitstream Charter" pitchFamily="2" charset="0"/>
                <a:ea typeface="+mn-ea"/>
                <a:cs typeface="+mn-cs"/>
              </a:rPr>
              <a:t>stateAdvanced</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(end state reached), and </a:t>
            </a:r>
            <a:r>
              <a:rPr lang="en-US" sz="1200" b="0" i="1" u="none" strike="noStrike" kern="1200" baseline="0" dirty="0" err="1">
                <a:solidFill>
                  <a:schemeClr val="tx1"/>
                </a:solidFill>
                <a:latin typeface="Bitstream Charter" pitchFamily="2" charset="0"/>
                <a:ea typeface="+mn-ea"/>
                <a:cs typeface="+mn-cs"/>
              </a:rPr>
              <a:t>stateBacktracked</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(backtracking)</a:t>
            </a:r>
          </a:p>
          <a:p>
            <a:pPr marL="171450" indent="-171450">
              <a:buFont typeface="Arial" panose="020B0604020202020204" pitchFamily="34" charset="0"/>
              <a:buChar char="•"/>
            </a:pPr>
            <a:endParaRPr lang="en-US" sz="1200" b="0" i="0"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Choice Generators</a:t>
            </a:r>
            <a:r>
              <a:rPr lang="en-US" sz="1200" b="0" i="0" u="none" strike="noStrike" kern="1200" baseline="0" dirty="0">
                <a:solidFill>
                  <a:schemeClr val="tx1"/>
                </a:solidFill>
                <a:latin typeface="Bitstream Charter" pitchFamily="2" charset="0"/>
                <a:ea typeface="+mn-ea"/>
                <a:cs typeface="+mn-cs"/>
              </a:rPr>
              <a:t>: In some cases, additional choice generators must be registered in order to correctly reproduce the behavior of some of the Spark operations. Such is the case of the </a:t>
            </a:r>
            <a:r>
              <a:rPr lang="en-US" sz="1200" b="0" i="1" u="none" strike="noStrike" kern="1200" baseline="0" dirty="0" err="1">
                <a:solidFill>
                  <a:schemeClr val="tx1"/>
                </a:solidFill>
                <a:latin typeface="Bitstream Charter" pitchFamily="2" charset="0"/>
                <a:ea typeface="+mn-ea"/>
                <a:cs typeface="+mn-cs"/>
              </a:rPr>
              <a:t>SparkMultipleOutputChoiceGenerator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which is used when analyzing a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transformation, given that it can potentially produce multiple outputs. Also the </a:t>
            </a:r>
            <a:r>
              <a:rPr lang="en-US" sz="1200" b="0" i="1" u="none" strike="noStrike" kern="1200" baseline="0" dirty="0" err="1">
                <a:solidFill>
                  <a:schemeClr val="tx1"/>
                </a:solidFill>
                <a:latin typeface="Bitstream Charter" pitchFamily="2" charset="0"/>
                <a:ea typeface="+mn-ea"/>
                <a:cs typeface="+mn-cs"/>
              </a:rPr>
              <a:t>SparkIterativeChoiceGenerator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to store the progress of multiple iterations during the execution of a iterative reduce.</a:t>
            </a:r>
          </a:p>
          <a:p>
            <a:pPr marL="171450" indent="-171450">
              <a:buFont typeface="Arial" panose="020B0604020202020204" pitchFamily="34" charset="0"/>
              <a:buChar char="•"/>
            </a:pPr>
            <a:endParaRPr lang="en-US" sz="1200" b="0" i="0"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Publishers</a:t>
            </a:r>
            <a:r>
              <a:rPr lang="en-US" sz="1200" b="0" i="0" u="none" strike="noStrike" kern="1200" baseline="0" dirty="0">
                <a:solidFill>
                  <a:schemeClr val="tx1"/>
                </a:solidFill>
                <a:latin typeface="Bitstream Charter" pitchFamily="2" charset="0"/>
                <a:ea typeface="+mn-ea"/>
                <a:cs typeface="+mn-cs"/>
              </a:rPr>
              <a:t>: There are two types of datasets that can be generated as an output of the analysis depending on which strategy was chosen: the </a:t>
            </a:r>
            <a:r>
              <a:rPr lang="en-US" sz="1200" b="0" i="1" u="none" strike="noStrike" kern="1200" baseline="0" dirty="0">
                <a:solidFill>
                  <a:schemeClr val="tx1"/>
                </a:solidFill>
                <a:latin typeface="Bitstream Charter" pitchFamily="2" charset="0"/>
                <a:ea typeface="+mn-ea"/>
                <a:cs typeface="+mn-cs"/>
              </a:rPr>
              <a:t>regular dataset </a:t>
            </a:r>
            <a:r>
              <a:rPr lang="en-US" sz="1200" b="0" i="0" u="none" strike="noStrike" kern="1200" baseline="0" dirty="0">
                <a:solidFill>
                  <a:schemeClr val="tx1"/>
                </a:solidFill>
                <a:latin typeface="Bitstream Charter" pitchFamily="2" charset="0"/>
                <a:ea typeface="+mn-ea"/>
                <a:cs typeface="+mn-cs"/>
              </a:rPr>
              <a:t>and the </a:t>
            </a:r>
            <a:r>
              <a:rPr lang="en-US" sz="1200" b="0" i="1" u="none" strike="noStrike" kern="1200" baseline="0" dirty="0">
                <a:solidFill>
                  <a:schemeClr val="tx1"/>
                </a:solidFill>
                <a:latin typeface="Bitstream Charter" pitchFamily="2" charset="0"/>
                <a:ea typeface="+mn-ea"/>
                <a:cs typeface="+mn-cs"/>
              </a:rPr>
              <a:t>iterative datasets</a:t>
            </a:r>
            <a:r>
              <a:rPr lang="en-US" sz="1200" b="0" i="0" u="none" strike="noStrike" kern="1200" baseline="0" dirty="0">
                <a:solidFill>
                  <a:schemeClr val="tx1"/>
                </a:solidFill>
                <a:latin typeface="Bitstream Charter" pitchFamily="2" charset="0"/>
                <a:ea typeface="+mn-ea"/>
                <a:cs typeface="+mn-cs"/>
              </a:rPr>
              <a:t>. A </a:t>
            </a:r>
            <a:r>
              <a:rPr lang="en-US" sz="1200" b="0" i="1" u="none" strike="noStrike" kern="1200" baseline="0" dirty="0">
                <a:solidFill>
                  <a:schemeClr val="tx1"/>
                </a:solidFill>
                <a:latin typeface="Bitstream Charter" pitchFamily="2" charset="0"/>
                <a:ea typeface="+mn-ea"/>
                <a:cs typeface="+mn-cs"/>
              </a:rPr>
              <a:t>regular dataset </a:t>
            </a:r>
            <a:r>
              <a:rPr lang="en-US" sz="1200" b="0" i="0" u="none" strike="noStrike" kern="1200" baseline="0" dirty="0">
                <a:solidFill>
                  <a:schemeClr val="tx1"/>
                </a:solidFill>
                <a:latin typeface="Bitstream Charter" pitchFamily="2" charset="0"/>
                <a:ea typeface="+mn-ea"/>
                <a:cs typeface="+mn-cs"/>
              </a:rPr>
              <a:t>contains one representative element of each equivalence classes defined by the satisfiable path conditions found during the symbolic execution of the program under test. This dataset is produced when the program under test does not contain a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 or the analysis was not set to conduct an iterative symbolic execution of the said operation. On the contrary, </a:t>
            </a:r>
            <a:r>
              <a:rPr lang="en-US" sz="1200" b="0" i="1" u="none" strike="noStrike" kern="1200" baseline="0" dirty="0">
                <a:solidFill>
                  <a:schemeClr val="tx1"/>
                </a:solidFill>
                <a:latin typeface="Bitstream Charter" pitchFamily="2" charset="0"/>
                <a:ea typeface="+mn-ea"/>
                <a:cs typeface="+mn-cs"/>
              </a:rPr>
              <a:t>iterative datasets </a:t>
            </a:r>
            <a:r>
              <a:rPr lang="en-US" sz="1200" b="0" i="0" u="none" strike="noStrike" kern="1200" baseline="0" dirty="0">
                <a:solidFill>
                  <a:schemeClr val="tx1"/>
                </a:solidFill>
                <a:latin typeface="Bitstream Charter" pitchFamily="2" charset="0"/>
                <a:ea typeface="+mn-ea"/>
                <a:cs typeface="+mn-cs"/>
              </a:rPr>
              <a:t>are produced when the analysis is set to conduct symbolic executions of iterative actions. In this case, the interrelation between the elements of the dataset is relevant to possible path conditions defined over accumulated values. For this reason, we decided to produce a dataset for each path condition found during the execution of the program under test, where each element of the dataset corresponds to a symbolic input that participated in the cumulative action. Additionally, </a:t>
            </a:r>
            <a:r>
              <a:rPr lang="en-US" sz="1200" b="0" i="1" u="none" strike="noStrike" kern="1200" baseline="0" dirty="0">
                <a:solidFill>
                  <a:schemeClr val="tx1"/>
                </a:solidFill>
                <a:latin typeface="Bitstream Charter" pitchFamily="2" charset="0"/>
                <a:ea typeface="+mn-ea"/>
                <a:cs typeface="+mn-cs"/>
              </a:rPr>
              <a:t>JPF-</a:t>
            </a:r>
            <a:r>
              <a:rPr lang="en-US" sz="1200" b="0" i="1" u="none" strike="noStrike" kern="1200" baseline="0" dirty="0" err="1">
                <a:solidFill>
                  <a:schemeClr val="tx1"/>
                </a:solidFill>
                <a:latin typeface="Bitstream Charter" pitchFamily="2" charset="0"/>
                <a:ea typeface="+mn-ea"/>
                <a:cs typeface="+mn-cs"/>
              </a:rPr>
              <a:t>SymSpark</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also reports those path conditions that were not satisfiable.</a:t>
            </a:r>
            <a:endParaRPr lang="en-US" sz="1200" b="1" i="1"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16</a:t>
            </a:fld>
            <a:endParaRPr lang="de-DE"/>
          </a:p>
        </p:txBody>
      </p:sp>
    </p:spTree>
    <p:extLst>
      <p:ext uri="{BB962C8B-B14F-4D97-AF65-F5344CB8AC3E}">
        <p14:creationId xmlns:p14="http://schemas.microsoft.com/office/powerpoint/2010/main" val="117202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Surrogate Spark Library</a:t>
            </a:r>
            <a:r>
              <a:rPr lang="en-US" sz="1200" b="0" i="0" u="none" strike="noStrike" kern="1200" baseline="0" dirty="0">
                <a:solidFill>
                  <a:schemeClr val="tx1"/>
                </a:solidFill>
                <a:latin typeface="Bitstream Charter" pitchFamily="2" charset="0"/>
                <a:ea typeface="+mn-ea"/>
                <a:cs typeface="+mn-cs"/>
              </a:rPr>
              <a:t>: When executing an analysis using JPF, the whole program is run under an instrumented JVM that keeps track of the execution state of the program. JPF considers every executed program statement, even if it is executed by third-party libraries or dependencies indirectly invoked by the system under test. These libraries must be included in the JPF’s </a:t>
            </a:r>
            <a:r>
              <a:rPr lang="en-US" sz="1200" b="0" i="0" u="none" strike="noStrike" kern="1200" baseline="0" dirty="0" err="1">
                <a:solidFill>
                  <a:schemeClr val="tx1"/>
                </a:solidFill>
                <a:latin typeface="Bitstream Charter" pitchFamily="2" charset="0"/>
                <a:ea typeface="+mn-ea"/>
                <a:cs typeface="+mn-cs"/>
              </a:rPr>
              <a:t>classpath</a:t>
            </a:r>
            <a:r>
              <a:rPr lang="en-US" sz="1200" b="0" i="0" u="none" strike="noStrike" kern="1200" baseline="0" dirty="0">
                <a:solidFill>
                  <a:schemeClr val="tx1"/>
                </a:solidFill>
                <a:latin typeface="Bitstream Charter" pitchFamily="2" charset="0"/>
                <a:ea typeface="+mn-ea"/>
                <a:cs typeface="+mn-cs"/>
              </a:rPr>
              <a:t> (which is a different </a:t>
            </a:r>
            <a:r>
              <a:rPr lang="en-US" sz="1200" b="0" i="0" u="none" strike="noStrike" kern="1200" baseline="0" dirty="0" err="1">
                <a:solidFill>
                  <a:schemeClr val="tx1"/>
                </a:solidFill>
                <a:latin typeface="Bitstream Charter" pitchFamily="2" charset="0"/>
                <a:ea typeface="+mn-ea"/>
                <a:cs typeface="+mn-cs"/>
              </a:rPr>
              <a:t>classpath</a:t>
            </a:r>
            <a:r>
              <a:rPr lang="en-US" sz="1200" b="0" i="0" u="none" strike="noStrike" kern="1200" baseline="0" dirty="0">
                <a:solidFill>
                  <a:schemeClr val="tx1"/>
                </a:solidFill>
                <a:latin typeface="Bitstream Charter" pitchFamily="2" charset="0"/>
                <a:ea typeface="+mn-ea"/>
                <a:cs typeface="+mn-cs"/>
              </a:rPr>
              <a:t> than the normal Java </a:t>
            </a:r>
            <a:r>
              <a:rPr lang="en-US" sz="1200" b="0" i="0" u="none" strike="noStrike" kern="1200" baseline="0" dirty="0" err="1">
                <a:solidFill>
                  <a:schemeClr val="tx1"/>
                </a:solidFill>
                <a:latin typeface="Bitstream Charter" pitchFamily="2" charset="0"/>
                <a:ea typeface="+mn-ea"/>
                <a:cs typeface="+mn-cs"/>
              </a:rPr>
              <a:t>classpath</a:t>
            </a:r>
            <a:r>
              <a:rPr lang="en-US" sz="1200" b="0" i="0" u="none" strike="noStrike" kern="1200" baseline="0" dirty="0">
                <a:solidFill>
                  <a:schemeClr val="tx1"/>
                </a:solidFill>
                <a:latin typeface="Bitstream Charter" pitchFamily="2" charset="0"/>
                <a:ea typeface="+mn-ea"/>
                <a:cs typeface="+mn-cs"/>
              </a:rPr>
              <a:t> of the system under test) because otherwise JPF will fail indicating that it is not able to find certain references during execution. We decided to mock up the Spark library, in order to mimic some of the classes that participate in a Spark program. The idea is to minimize the number of external dependencies and native calls while at the same time replacing the implementations of methods irrelevant to the analyses with simplified versions of themselves, thus reducing number of instructions executed by JPF. Bound to </a:t>
            </a:r>
            <a:r>
              <a:rPr lang="en-US" sz="1200" b="1" i="0" u="none" strike="noStrike" kern="1200" baseline="0" dirty="0">
                <a:solidFill>
                  <a:schemeClr val="tx1"/>
                </a:solidFill>
                <a:latin typeface="Bitstream Charter" pitchFamily="2" charset="0"/>
                <a:ea typeface="+mn-ea"/>
                <a:cs typeface="+mn-cs"/>
              </a:rPr>
              <a:t>Spark 2.0.2 version</a:t>
            </a:r>
            <a:r>
              <a:rPr lang="en-US" sz="1200" b="0" i="0" u="none" strike="noStrike" kern="1200" baseline="0" dirty="0">
                <a:solidFill>
                  <a:schemeClr val="tx1"/>
                </a:solidFill>
                <a:latin typeface="Bitstream Charter" pitchFamily="2" charset="0"/>
                <a:ea typeface="+mn-ea"/>
                <a:cs typeface="+mn-cs"/>
              </a:rPr>
              <a:t>.</a:t>
            </a:r>
          </a:p>
          <a:p>
            <a:pPr marL="171450" indent="-171450">
              <a:buFont typeface="Arial" panose="020B0604020202020204" pitchFamily="34" charset="0"/>
              <a:buChar char="•"/>
            </a:pPr>
            <a:endParaRPr lang="en-US" sz="1200" b="0" i="0"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Method Coordinator</a:t>
            </a:r>
            <a:r>
              <a:rPr lang="en-US" sz="1200" b="0" i="0" u="none" strike="noStrike" kern="1200" baseline="0" dirty="0">
                <a:solidFill>
                  <a:schemeClr val="tx1"/>
                </a:solidFill>
                <a:latin typeface="Bitstream Charter" pitchFamily="2" charset="0"/>
                <a:ea typeface="+mn-ea"/>
                <a:cs typeface="+mn-cs"/>
              </a:rPr>
              <a:t>: The </a:t>
            </a:r>
            <a:r>
              <a:rPr lang="en-US" sz="1200" b="0" i="1" u="none" strike="noStrike" kern="1200" baseline="0" dirty="0" err="1">
                <a:solidFill>
                  <a:schemeClr val="tx1"/>
                </a:solidFill>
                <a:latin typeface="Bitstream Charter" pitchFamily="2" charset="0"/>
                <a:ea typeface="+mn-ea"/>
                <a:cs typeface="+mn-cs"/>
              </a:rPr>
              <a:t>MethodSequenceCoordinator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class was created as a </a:t>
            </a:r>
            <a:r>
              <a:rPr lang="en-US" sz="1200" b="0" i="0" u="none" strike="noStrike" kern="1200" baseline="0" dirty="0" err="1">
                <a:solidFill>
                  <a:schemeClr val="tx1"/>
                </a:solidFill>
                <a:latin typeface="Bitstream Charter" pitchFamily="2" charset="0"/>
                <a:ea typeface="+mn-ea"/>
                <a:cs typeface="+mn-cs"/>
              </a:rPr>
              <a:t>stateful</a:t>
            </a:r>
            <a:r>
              <a:rPr lang="en-US" sz="1200" b="0" i="0" u="none" strike="noStrike" kern="1200" baseline="0" dirty="0">
                <a:solidFill>
                  <a:schemeClr val="tx1"/>
                </a:solidFill>
                <a:latin typeface="Bitstream Charter" pitchFamily="2" charset="0"/>
                <a:ea typeface="+mn-ea"/>
                <a:cs typeface="+mn-cs"/>
              </a:rPr>
              <a:t> control structure used to keep track of the progress and results of the analysis. Although it is heavily influenced by the events detected in the listener, the idea was to keep it detached from the event-flow responsibilities of the listener, focusing only on the module’s process state. The goal of the coordinator is to switch to the adequate strategy based on the Spark operations.</a:t>
            </a:r>
          </a:p>
          <a:p>
            <a:pPr marL="171450" indent="-171450">
              <a:buFont typeface="Arial" panose="020B0604020202020204" pitchFamily="34" charset="0"/>
              <a:buChar char="•"/>
            </a:pPr>
            <a:endParaRPr lang="en-US" sz="1200" b="0" i="0" u="none" strike="noStrike" kern="1200" baseline="0" dirty="0">
              <a:solidFill>
                <a:schemeClr val="tx1"/>
              </a:solidFill>
              <a:latin typeface="Bitstream Charter" pitchFamily="2" charset="0"/>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Bitstream Charter" pitchFamily="2" charset="0"/>
                <a:ea typeface="+mn-ea"/>
                <a:cs typeface="+mn-cs"/>
              </a:rPr>
              <a:t>Method Strategies</a:t>
            </a:r>
            <a:r>
              <a:rPr lang="en-US" sz="1200" b="0" i="0" u="none" strike="noStrike" kern="1200" baseline="0" dirty="0">
                <a:solidFill>
                  <a:schemeClr val="tx1"/>
                </a:solidFill>
                <a:latin typeface="Bitstream Charter" pitchFamily="2" charset="0"/>
                <a:ea typeface="+mn-ea"/>
                <a:cs typeface="+mn-cs"/>
              </a:rPr>
              <a:t>: The different strategies actually do the heavy-lifting in the analysis and are in charge of handling the behavior of each particular operation correctly. The method strategies specify the concrete behavior of the analysis for each relevant Spark operation. They implement how the analysis is to be carried out, particularly during the pre-processing and post-processing phases. Additionally, they maintain a reference to the input and output values of the operation. The supported Spark operations are: </a:t>
            </a:r>
            <a:r>
              <a:rPr lang="en-US" sz="1200" b="0" i="1" u="none" strike="noStrike" kern="1200" baseline="0" dirty="0">
                <a:solidFill>
                  <a:schemeClr val="tx1"/>
                </a:solidFill>
                <a:latin typeface="Bitstream Charter" pitchFamily="2" charset="0"/>
                <a:ea typeface="+mn-ea"/>
                <a:cs typeface="+mn-cs"/>
              </a:rPr>
              <a:t>filter</a:t>
            </a:r>
            <a:r>
              <a:rPr lang="en-US" sz="1200" b="0" i="0" u="none" strike="noStrike" kern="1200" baseline="0" dirty="0">
                <a:solidFill>
                  <a:schemeClr val="tx1"/>
                </a:solidFill>
                <a:latin typeface="Bitstream Charter" pitchFamily="2" charset="0"/>
                <a:ea typeface="+mn-ea"/>
                <a:cs typeface="+mn-cs"/>
              </a:rPr>
              <a:t>, </a:t>
            </a:r>
            <a:r>
              <a:rPr lang="en-US" sz="1200" b="0" i="1" u="none" strike="noStrike" kern="1200" baseline="0" dirty="0">
                <a:solidFill>
                  <a:schemeClr val="tx1"/>
                </a:solidFill>
                <a:latin typeface="Bitstream Charter" pitchFamily="2" charset="0"/>
                <a:ea typeface="+mn-ea"/>
                <a:cs typeface="+mn-cs"/>
              </a:rPr>
              <a:t>map</a:t>
            </a:r>
            <a:r>
              <a:rPr lang="en-US" sz="1200" b="0" i="0" u="none" strike="noStrike" kern="1200" baseline="0" dirty="0">
                <a:solidFill>
                  <a:schemeClr val="tx1"/>
                </a:solidFill>
                <a:latin typeface="Bitstream Charter" pitchFamily="2" charset="0"/>
                <a:ea typeface="+mn-ea"/>
                <a:cs typeface="+mn-cs"/>
              </a:rPr>
              <a:t>,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and </a:t>
            </a:r>
            <a:r>
              <a:rPr lang="en-US" sz="1200" b="0" i="1" u="none" strike="noStrike" kern="1200" baseline="0" dirty="0" err="1">
                <a:solidFill>
                  <a:schemeClr val="tx1"/>
                </a:solidFill>
                <a:latin typeface="Bitstream Charter" pitchFamily="2" charset="0"/>
                <a:ea typeface="+mn-ea"/>
                <a:cs typeface="+mn-cs"/>
              </a:rPr>
              <a:t>flatMap</a:t>
            </a:r>
            <a:r>
              <a:rPr lang="en-US" sz="1200" b="0" i="0" u="none" strike="noStrike" kern="1200" baseline="0" dirty="0">
                <a:solidFill>
                  <a:schemeClr val="tx1"/>
                </a:solidFill>
                <a:latin typeface="Bitstream Charter" pitchFamily="2" charset="0"/>
                <a:ea typeface="+mn-ea"/>
                <a:cs typeface="+mn-cs"/>
              </a:rPr>
              <a:t>.</a:t>
            </a:r>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17</a:t>
            </a:fld>
            <a:endParaRPr lang="de-DE"/>
          </a:p>
        </p:txBody>
      </p:sp>
    </p:spTree>
    <p:extLst>
      <p:ext uri="{BB962C8B-B14F-4D97-AF65-F5344CB8AC3E}">
        <p14:creationId xmlns:p14="http://schemas.microsoft.com/office/powerpoint/2010/main" val="301325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Set the right input symbolic expression</a:t>
            </a:r>
          </a:p>
          <a:p>
            <a:r>
              <a:rPr lang="en-US" sz="1200" b="1" i="0"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Percolate the same input expression if </a:t>
            </a:r>
            <a:r>
              <a:rPr lang="en-US" sz="1200" b="0" i="1" u="none" strike="noStrike" kern="1200" baseline="0" dirty="0">
                <a:solidFill>
                  <a:schemeClr val="tx1"/>
                </a:solidFill>
                <a:latin typeface="Bitstream Charter" pitchFamily="2" charset="0"/>
                <a:ea typeface="+mn-ea"/>
                <a:cs typeface="+mn-cs"/>
              </a:rPr>
              <a:t>true</a:t>
            </a:r>
            <a:r>
              <a:rPr lang="en-US" sz="1200" b="0" i="0" u="none" strike="noStrike" kern="1200" baseline="0" dirty="0">
                <a:solidFill>
                  <a:schemeClr val="tx1"/>
                </a:solidFill>
                <a:latin typeface="Bitstream Charter" pitchFamily="2" charset="0"/>
                <a:ea typeface="+mn-ea"/>
                <a:cs typeface="+mn-cs"/>
              </a:rPr>
              <a:t>, backtrack otherwise because it will be an unfeasible path.</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purpose of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is to produce a new RDD containing only the elements that satisfy a given predicate. The predicate is passed to the transformation in the form of a </a:t>
            </a:r>
            <a:r>
              <a:rPr lang="en-US" sz="1200" b="0" i="0" u="none" strike="noStrike" kern="1200" baseline="0" dirty="0" err="1">
                <a:solidFill>
                  <a:schemeClr val="tx1"/>
                </a:solidFill>
                <a:latin typeface="Bitstream Charter" pitchFamily="2" charset="0"/>
                <a:ea typeface="+mn-ea"/>
                <a:cs typeface="+mn-cs"/>
              </a:rPr>
              <a:t>boolean</a:t>
            </a:r>
            <a:r>
              <a:rPr lang="en-US" sz="1200" b="0" i="0" u="none" strike="noStrike" kern="1200" baseline="0" dirty="0">
                <a:solidFill>
                  <a:schemeClr val="tx1"/>
                </a:solidFill>
                <a:latin typeface="Bitstream Charter" pitchFamily="2" charset="0"/>
                <a:ea typeface="+mn-ea"/>
                <a:cs typeface="+mn-cs"/>
              </a:rPr>
              <a:t> function that is invoked for each element of the RDD. Because of this reason,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itself always  implies at least two possible execution paths, one for those who satisfy the predicate and one for those who do not.</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Pre-processing</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During the pre-processing phase, the filter strategy only checks for the invocation of the parameter function and validates if it is coming from an </a:t>
            </a:r>
            <a:r>
              <a:rPr lang="en-US" sz="1200" b="0" i="0" u="none" strike="noStrike" kern="1200" baseline="0" dirty="0" err="1">
                <a:solidFill>
                  <a:schemeClr val="tx1"/>
                </a:solidFill>
                <a:latin typeface="Bitstream Charter" pitchFamily="2" charset="0"/>
                <a:ea typeface="+mn-ea"/>
                <a:cs typeface="+mn-cs"/>
              </a:rPr>
              <a:t>invokevirtual</a:t>
            </a:r>
            <a:r>
              <a:rPr lang="en-US" sz="1200" b="0" i="0" u="none" strike="noStrike" kern="1200" baseline="0" dirty="0">
                <a:solidFill>
                  <a:schemeClr val="tx1"/>
                </a:solidFill>
                <a:latin typeface="Bitstream Charter" pitchFamily="2" charset="0"/>
                <a:ea typeface="+mn-ea"/>
                <a:cs typeface="+mn-cs"/>
              </a:rPr>
              <a:t> or an </a:t>
            </a:r>
            <a:r>
              <a:rPr lang="en-US" sz="1200" b="0" i="0" u="none" strike="noStrike" kern="1200" baseline="0" dirty="0" err="1">
                <a:solidFill>
                  <a:schemeClr val="tx1"/>
                </a:solidFill>
                <a:latin typeface="Bitstream Charter" pitchFamily="2" charset="0"/>
                <a:ea typeface="+mn-ea"/>
                <a:cs typeface="+mn-cs"/>
              </a:rPr>
              <a:t>invokestatic</a:t>
            </a:r>
            <a:r>
              <a:rPr lang="en-US" sz="1200" b="0" i="0" u="none" strike="noStrike" kern="1200" baseline="0" dirty="0">
                <a:solidFill>
                  <a:schemeClr val="tx1"/>
                </a:solidFill>
                <a:latin typeface="Bitstream Charter" pitchFamily="2" charset="0"/>
                <a:ea typeface="+mn-ea"/>
                <a:cs typeface="+mn-cs"/>
              </a:rPr>
              <a:t> bytecode instruction. If it is coming from an </a:t>
            </a:r>
            <a:r>
              <a:rPr lang="en-US" sz="1200" b="0" i="0" u="none" strike="noStrike" kern="1200" baseline="0" dirty="0" err="1">
                <a:solidFill>
                  <a:schemeClr val="tx1"/>
                </a:solidFill>
                <a:latin typeface="Bitstream Charter" pitchFamily="2" charset="0"/>
                <a:ea typeface="+mn-ea"/>
                <a:cs typeface="+mn-cs"/>
              </a:rPr>
              <a:t>invokevirtual</a:t>
            </a:r>
            <a:r>
              <a:rPr lang="en-US" sz="1200" b="0" i="0" u="none" strike="noStrike" kern="1200" baseline="0" dirty="0">
                <a:solidFill>
                  <a:schemeClr val="tx1"/>
                </a:solidFill>
                <a:latin typeface="Bitstream Charter" pitchFamily="2" charset="0"/>
                <a:ea typeface="+mn-ea"/>
                <a:cs typeface="+mn-cs"/>
              </a:rPr>
              <a:t> (the function was implemented as an anonymous class), the strategy manipulates the stack frame of the current invocation and replaces the element in the second position with the symbolic expression passed by the coordinator. This element corresponds to the input parameter of the passed function (i.e., an element of the RDD). The replacement of the second element is necessary because, if this is not done, SPF will call the function with a new symbolic expression instead, breaking the continuity of the analysis.</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Post-processing</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On the post-processing phase, the strategy checks if the exited method is actually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and proceeds to obtain the last registered choice generator. As explained above, this choice generator will always be a path condition choice generator registered by SPF. Then the strategy proceeds to validate if</a:t>
            </a:r>
          </a:p>
          <a:p>
            <a:r>
              <a:rPr lang="en-US" sz="1200" b="0" i="0" u="none" strike="noStrike" kern="1200" baseline="0" dirty="0">
                <a:solidFill>
                  <a:schemeClr val="tx1"/>
                </a:solidFill>
                <a:latin typeface="Bitstream Charter" pitchFamily="2" charset="0"/>
                <a:ea typeface="+mn-ea"/>
                <a:cs typeface="+mn-cs"/>
              </a:rPr>
              <a:t>the path currently executing corresponds to the negative evaluation of the predicate, in which case the execution of the thread is abruptly interrupted and a backtrack action is forced. The reason for this relies upon the fact that exploring a path with a negative filter condition is not relevant given that this path will never be executed in a Spark program. However, by forcing the backtrack action, the analysis is guided to find a solution that satisfies that path, which ends in a value that does not pass the filter (necessary for full path coverage).</a:t>
            </a:r>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18</a:t>
            </a:fld>
            <a:endParaRPr lang="de-DE"/>
          </a:p>
        </p:txBody>
      </p:sp>
    </p:spTree>
    <p:extLst>
      <p:ext uri="{BB962C8B-B14F-4D97-AF65-F5344CB8AC3E}">
        <p14:creationId xmlns:p14="http://schemas.microsoft.com/office/powerpoint/2010/main" val="2871540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Set the right input symbolic expression</a:t>
            </a:r>
          </a:p>
          <a:p>
            <a:r>
              <a:rPr lang="en-US" sz="1200" b="1" i="0"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Percolate the corresponding symbolic expression after its manipulation.</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constructs a new RDD containing the result of applying the parameter function to each element of the initial RDD.</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Pre-processing</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pre-processing phase is identical to the pre-processing phase of the filter strategy.</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Post-processing</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In the post-processing phase, the map strategy waits until the passed function finishes its execution. This is done by checking if the exited method matches the full descriptor of the </a:t>
            </a:r>
            <a:r>
              <a:rPr lang="en-US" sz="1200" b="0" i="1" u="none" strike="noStrike" kern="1200" baseline="0" dirty="0">
                <a:solidFill>
                  <a:schemeClr val="tx1"/>
                </a:solidFill>
                <a:latin typeface="Bitstream Charter" pitchFamily="2" charset="0"/>
                <a:ea typeface="+mn-ea"/>
                <a:cs typeface="+mn-cs"/>
              </a:rPr>
              <a:t>call </a:t>
            </a:r>
            <a:r>
              <a:rPr lang="en-US" sz="1200" b="0" i="0" u="none" strike="noStrike" kern="1200" baseline="0" dirty="0">
                <a:solidFill>
                  <a:schemeClr val="tx1"/>
                </a:solidFill>
                <a:latin typeface="Bitstream Charter" pitchFamily="2" charset="0"/>
                <a:ea typeface="+mn-ea"/>
                <a:cs typeface="+mn-cs"/>
              </a:rPr>
              <a:t>method in either the anonymous class or lambda expression that represents the passed function. Once it detects the right exited method then it stores its output value in an attribute of the strategy. This value will be used the next time strategies are switched and it will be used as the input value of the next Spark operation.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does not have a branching condition necessarily; it might be the case that the RDD is just manipulated and an output value returned. However, even in this case, the transformation of the symbolic input needs to be tracked in order to percolate it to the next Spark operation. Chaining output and input values between Spark operations is of utmost importance in order to build precise path conditions that faithfully represent the control flow of the program.</a:t>
            </a:r>
          </a:p>
          <a:p>
            <a:r>
              <a:rPr lang="en-US" sz="1200" b="0" i="0" u="none" strike="noStrike" kern="1200" baseline="0" dirty="0">
                <a:solidFill>
                  <a:schemeClr val="tx1"/>
                </a:solidFill>
                <a:latin typeface="Bitstream Charter" pitchFamily="2" charset="0"/>
                <a:ea typeface="+mn-ea"/>
                <a:cs typeface="+mn-cs"/>
              </a:rPr>
              <a:t>In the case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incurs in any branching condition, then SPF will register the respective choice generators and all the options will be explored accordingly. Such a case leads to potentially different outputs depending on which path was taken.</a:t>
            </a:r>
          </a:p>
          <a:p>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19</a:t>
            </a:fld>
            <a:endParaRPr lang="de-DE"/>
          </a:p>
        </p:txBody>
      </p:sp>
    </p:spTree>
    <p:extLst>
      <p:ext uri="{BB962C8B-B14F-4D97-AF65-F5344CB8AC3E}">
        <p14:creationId xmlns:p14="http://schemas.microsoft.com/office/powerpoint/2010/main" val="798677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Bitstream Charter" pitchFamily="2" charset="0"/>
                <a:ea typeface="+mn-ea"/>
                <a:cs typeface="+mn-cs"/>
              </a:rPr>
              <a:t>flatMap</a:t>
            </a:r>
            <a:r>
              <a:rPr lang="en-US" sz="1200" b="0" i="0" u="none" strike="noStrike" kern="1200" baseline="0" dirty="0">
                <a:solidFill>
                  <a:schemeClr val="tx1"/>
                </a:solidFill>
                <a:latin typeface="Bitstream Charter" pitchFamily="2" charset="0"/>
                <a:ea typeface="+mn-ea"/>
                <a:cs typeface="+mn-cs"/>
              </a:rPr>
              <a:t> is a little bit different. It returns multiple outputs for a single input.</a:t>
            </a:r>
          </a:p>
          <a:p>
            <a:endParaRPr lang="en-US" sz="1200" b="1"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Set the right input symbolic expression</a:t>
            </a:r>
          </a:p>
          <a:p>
            <a:r>
              <a:rPr lang="en-US" sz="1200" b="1" i="0"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Explore each element in each returned collection and percolate each of the to the subsequent operation.</a:t>
            </a: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transformation behaves similarly to the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action, the only difference is that the function passed to the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has a collection of elements as an output value instead of a single element. These elements could have undergone different transformations even though they are returned in the same collection.</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Pre-processing</a:t>
            </a:r>
          </a:p>
          <a:p>
            <a:endParaRPr lang="en-US" sz="1200" b="1"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The pre-processing phase is identical to the pre-processing phase of the filter strategy.</a:t>
            </a:r>
          </a:p>
          <a:p>
            <a:endParaRPr lang="en-US" sz="1200" b="1"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Post-processing</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post-processing phase of this strategy behaves quite differently from all the other strategies so far. The idea would be to obtain all the different symbolic expressions inside the </a:t>
            </a:r>
            <a:r>
              <a:rPr lang="en-US" sz="1200" b="0" i="0" u="none" strike="noStrike" kern="1200" baseline="0" dirty="0" err="1">
                <a:solidFill>
                  <a:schemeClr val="tx1"/>
                </a:solidFill>
                <a:latin typeface="Bitstream Charter" pitchFamily="2" charset="0"/>
                <a:ea typeface="+mn-ea"/>
                <a:cs typeface="+mn-cs"/>
              </a:rPr>
              <a:t>iterable</a:t>
            </a:r>
            <a:r>
              <a:rPr lang="en-US" sz="1200" b="0" i="0" u="none" strike="noStrike" kern="1200" baseline="0" dirty="0">
                <a:solidFill>
                  <a:schemeClr val="tx1"/>
                </a:solidFill>
                <a:latin typeface="Bitstream Charter" pitchFamily="2" charset="0"/>
                <a:ea typeface="+mn-ea"/>
                <a:cs typeface="+mn-cs"/>
              </a:rPr>
              <a:t> object returned by the function and use each of them to feed subsequent Spark operations. For this purpose, the strategy relies on how the mocked up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transformation is implemented in </a:t>
            </a:r>
            <a:r>
              <a:rPr lang="en-US" sz="1200" b="0" i="0" u="none" strike="noStrike" kern="1200" baseline="0" dirty="0" err="1">
                <a:solidFill>
                  <a:schemeClr val="tx1"/>
                </a:solidFill>
                <a:latin typeface="Bitstream Charter" pitchFamily="2" charset="0"/>
                <a:ea typeface="+mn-ea"/>
                <a:cs typeface="+mn-cs"/>
              </a:rPr>
              <a:t>JavaRDD</a:t>
            </a:r>
            <a:r>
              <a:rPr lang="en-US" sz="1200" b="0" i="0" u="none" strike="noStrike" kern="1200" baseline="0" dirty="0">
                <a:solidFill>
                  <a:schemeClr val="tx1"/>
                </a:solidFill>
                <a:latin typeface="Bitstream Charter" pitchFamily="2" charset="0"/>
                <a:ea typeface="+mn-ea"/>
                <a:cs typeface="+mn-cs"/>
              </a:rPr>
              <a:t> class. In this implementation, the returned </a:t>
            </a:r>
            <a:r>
              <a:rPr lang="en-US" sz="1200" b="0" i="0" u="none" strike="noStrike" kern="1200" baseline="0" dirty="0" err="1">
                <a:solidFill>
                  <a:schemeClr val="tx1"/>
                </a:solidFill>
                <a:latin typeface="Bitstream Charter" pitchFamily="2" charset="0"/>
                <a:ea typeface="+mn-ea"/>
                <a:cs typeface="+mn-cs"/>
              </a:rPr>
              <a:t>iterable</a:t>
            </a:r>
            <a:r>
              <a:rPr lang="en-US" sz="1200" b="0" i="0" u="none" strike="noStrike" kern="1200" baseline="0" dirty="0">
                <a:solidFill>
                  <a:schemeClr val="tx1"/>
                </a:solidFill>
                <a:latin typeface="Bitstream Charter" pitchFamily="2" charset="0"/>
                <a:ea typeface="+mn-ea"/>
                <a:cs typeface="+mn-cs"/>
              </a:rPr>
              <a:t> is completely traversed using the </a:t>
            </a:r>
            <a:r>
              <a:rPr lang="en-US" sz="1200" b="0" i="1" u="none" strike="noStrike" kern="1200" baseline="0" dirty="0">
                <a:solidFill>
                  <a:schemeClr val="tx1"/>
                </a:solidFill>
                <a:latin typeface="Bitstream Charter" pitchFamily="2" charset="0"/>
                <a:ea typeface="+mn-ea"/>
                <a:cs typeface="+mn-cs"/>
              </a:rPr>
              <a:t>next </a:t>
            </a:r>
            <a:r>
              <a:rPr lang="en-US" sz="1200" b="0" i="0" u="none" strike="noStrike" kern="1200" baseline="0" dirty="0">
                <a:solidFill>
                  <a:schemeClr val="tx1"/>
                </a:solidFill>
                <a:latin typeface="Bitstream Charter" pitchFamily="2" charset="0"/>
                <a:ea typeface="+mn-ea"/>
                <a:cs typeface="+mn-cs"/>
              </a:rPr>
              <a:t>method forcing the execution to bring each element of the collection into the stack frame of the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method. This implementation does not deviate starkly from the original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operation given that in the case of the regular Spark library, the whole iterator is explored to build a new RDD.</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Lastly, when the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transformation exits, the strategy registers a new custom-made choice generator whose possible values are the collected output values. Registering a choice generator at this point ensures that, after backtracking, a new option from the collection will be chosen exactly at the end of the </a:t>
            </a:r>
            <a:r>
              <a:rPr lang="en-US" sz="1200" b="0" i="1" u="none" strike="noStrike" kern="1200" baseline="0" dirty="0" err="1">
                <a:solidFill>
                  <a:schemeClr val="tx1"/>
                </a:solidFill>
                <a:latin typeface="Bitstream Charter" pitchFamily="2" charset="0"/>
                <a:ea typeface="+mn-ea"/>
                <a:cs typeface="+mn-cs"/>
              </a:rPr>
              <a:t>flatMap</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transformation. The selected value will be used as input for any subsequent Spark operations and the analysis will continue accordingly.</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choice generator used in this scenario is called </a:t>
            </a:r>
            <a:r>
              <a:rPr lang="en-US" sz="1200" b="0" i="1" u="none" strike="noStrike" kern="1200" baseline="0" dirty="0" err="1">
                <a:solidFill>
                  <a:schemeClr val="tx1"/>
                </a:solidFill>
                <a:latin typeface="Bitstream Charter" pitchFamily="2" charset="0"/>
                <a:ea typeface="+mn-ea"/>
                <a:cs typeface="+mn-cs"/>
              </a:rPr>
              <a:t>SparkMultipleOutputChoiceGenerator</a:t>
            </a:r>
            <a:r>
              <a:rPr lang="en-US" sz="1200" b="0" i="0" u="none" strike="noStrike" kern="1200" baseline="0" dirty="0">
                <a:solidFill>
                  <a:schemeClr val="tx1"/>
                </a:solidFill>
                <a:latin typeface="Bitstream Charter" pitchFamily="2" charset="0"/>
                <a:ea typeface="+mn-ea"/>
                <a:cs typeface="+mn-cs"/>
              </a:rPr>
              <a:t>; it extends the </a:t>
            </a:r>
            <a:r>
              <a:rPr lang="en-US" sz="1200" b="0" i="0" u="none" strike="noStrike" kern="1200" baseline="0" dirty="0" err="1">
                <a:solidFill>
                  <a:schemeClr val="tx1"/>
                </a:solidFill>
                <a:latin typeface="Bitstream Charter" pitchFamily="2" charset="0"/>
                <a:ea typeface="+mn-ea"/>
                <a:cs typeface="+mn-cs"/>
              </a:rPr>
              <a:t>IntIntervalGenerator</a:t>
            </a:r>
            <a:r>
              <a:rPr lang="en-US" sz="1200" b="0" i="0" u="none" strike="noStrike" kern="1200" baseline="0" dirty="0">
                <a:solidFill>
                  <a:schemeClr val="tx1"/>
                </a:solidFill>
                <a:latin typeface="Bitstream Charter" pitchFamily="2" charset="0"/>
                <a:ea typeface="+mn-ea"/>
                <a:cs typeface="+mn-cs"/>
              </a:rPr>
              <a:t> of the JPF core. It contains a list of symbolic expressions representing the different manipulations of the input value and uses the integer range to select one of this options every time a backtrack occurs. The range is defined between zero and the size of the list minus one.</a:t>
            </a:r>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20</a:t>
            </a:fld>
            <a:endParaRPr lang="de-DE"/>
          </a:p>
        </p:txBody>
      </p:sp>
    </p:spTree>
    <p:extLst>
      <p:ext uri="{BB962C8B-B14F-4D97-AF65-F5344CB8AC3E}">
        <p14:creationId xmlns:p14="http://schemas.microsoft.com/office/powerpoint/2010/main" val="61051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Bitstream Charter" pitchFamily="2" charset="0"/>
              <a:ea typeface="+mn-ea"/>
              <a:cs typeface="+mn-cs"/>
            </a:endParaRPr>
          </a:p>
          <a:p>
            <a:endParaRPr lang="en-US" b="1"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a:t>
            </a:fld>
            <a:endParaRPr lang="de-DE"/>
          </a:p>
        </p:txBody>
      </p:sp>
    </p:spTree>
    <p:extLst>
      <p:ext uri="{BB962C8B-B14F-4D97-AF65-F5344CB8AC3E}">
        <p14:creationId xmlns:p14="http://schemas.microsoft.com/office/powerpoint/2010/main" val="2160184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Set the right input symbolic expression for the single input and a concrete value for the accumulated input.</a:t>
            </a:r>
          </a:p>
          <a:p>
            <a:r>
              <a:rPr lang="en-US" sz="1200" b="1" i="0"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Backtrack</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 produces a single output value resulting from the combination of all the elements in the RDD. The combination is defined in the function passed to action, which has to fulfill the properties of being commutative and associative. The function passed to the action implements the </a:t>
            </a:r>
            <a:r>
              <a:rPr lang="en-US" sz="1200" b="0" i="1" u="none" strike="noStrike" kern="1200" baseline="0" dirty="0">
                <a:solidFill>
                  <a:schemeClr val="tx1"/>
                </a:solidFill>
                <a:latin typeface="Bitstream Charter" pitchFamily="2" charset="0"/>
                <a:ea typeface="+mn-ea"/>
                <a:cs typeface="+mn-cs"/>
              </a:rPr>
              <a:t>Function2 </a:t>
            </a:r>
            <a:r>
              <a:rPr lang="en-US" sz="1200" b="0" i="0" u="none" strike="noStrike" kern="1200" baseline="0" dirty="0">
                <a:solidFill>
                  <a:schemeClr val="tx1"/>
                </a:solidFill>
                <a:latin typeface="Bitstream Charter" pitchFamily="2" charset="0"/>
                <a:ea typeface="+mn-ea"/>
                <a:cs typeface="+mn-cs"/>
              </a:rPr>
              <a:t>interface,</a:t>
            </a:r>
          </a:p>
          <a:p>
            <a:r>
              <a:rPr lang="en-US" sz="1200" b="0" i="0" u="none" strike="noStrike" kern="1200" baseline="0" dirty="0">
                <a:solidFill>
                  <a:schemeClr val="tx1"/>
                </a:solidFill>
                <a:latin typeface="Bitstream Charter" pitchFamily="2" charset="0"/>
                <a:ea typeface="+mn-ea"/>
                <a:cs typeface="+mn-cs"/>
              </a:rPr>
              <a:t>whose main difference is that it takes two input parameters: the first is the accumulated value of the operation so far, and the second represents one element in the RDD.</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Reduce actions can be analyzed following two different strategies: one where the accumulated parameter of the function is not considered as a symbolic variable and another where it is. The user indicates which mode to use by specifying it in the configuration file.</a:t>
            </a:r>
          </a:p>
          <a:p>
            <a:endParaRPr lang="en-US" sz="1200" b="0" i="0" u="none" strike="noStrike" kern="1200" baseline="0" dirty="0">
              <a:solidFill>
                <a:schemeClr val="tx1"/>
              </a:solidFill>
              <a:latin typeface="Bitstream Charter" pitchFamily="2" charset="0"/>
              <a:ea typeface="+mn-ea"/>
              <a:cs typeface="+mn-cs"/>
            </a:endParaRPr>
          </a:p>
          <a:p>
            <a:pPr marL="228600" indent="-228600">
              <a:buAutoNum type="arabicParenR"/>
            </a:pPr>
            <a:r>
              <a:rPr lang="en-US" sz="1200" b="0" i="0" u="none" strike="noStrike" kern="1200" baseline="0" dirty="0">
                <a:solidFill>
                  <a:schemeClr val="tx1"/>
                </a:solidFill>
                <a:latin typeface="Bitstream Charter" pitchFamily="2" charset="0"/>
                <a:ea typeface="+mn-ea"/>
                <a:cs typeface="+mn-cs"/>
              </a:rPr>
              <a:t>Non-iterative</a:t>
            </a:r>
          </a:p>
          <a:p>
            <a:pPr marL="0" indent="0">
              <a:buNone/>
            </a:pPr>
            <a:endParaRPr lang="en-US" sz="1200" b="0" i="0" u="none" strike="noStrike" kern="1200" baseline="0" dirty="0">
              <a:solidFill>
                <a:schemeClr val="tx1"/>
              </a:solidFill>
              <a:latin typeface="Bitstream Charter" pitchFamily="2" charset="0"/>
              <a:ea typeface="+mn-ea"/>
              <a:cs typeface="+mn-cs"/>
            </a:endParaRPr>
          </a:p>
          <a:p>
            <a:pPr marL="0" indent="0">
              <a:buNone/>
            </a:pPr>
            <a:r>
              <a:rPr lang="en-US" sz="1200" b="1" i="0" u="none" strike="noStrike" kern="1200" baseline="0" dirty="0">
                <a:solidFill>
                  <a:schemeClr val="tx1"/>
                </a:solidFill>
                <a:latin typeface="Bitstream Charter" pitchFamily="2" charset="0"/>
                <a:ea typeface="+mn-ea"/>
                <a:cs typeface="+mn-cs"/>
              </a:rPr>
              <a:t>Pre-processing </a:t>
            </a:r>
          </a:p>
          <a:p>
            <a:pPr marL="0" indent="0">
              <a:buNone/>
            </a:pPr>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This strategy considers the input parameter corresponding to a single element in the RDD as the percolated symbolic expression, however, the parameter corresponding to the accumulated value of the reduce action is considered as a concrete input. The analysis takes advantage of the concolic operational mode of SPF by defining the method to be inspected with the first parameter as a concrete input.</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Post-processing</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Independently of the output of the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 the post-processing phase of the reduce strategy always triggers a termination of the current execution thread and a backtrack. This is because of the nature of Spark actions which indicate the culmination of the processing of an RDD. However, during the analysis of the reduce action, there might be branching operations executed on the single parameter, which will cause SPF to register a choice generator and explore all the possible paths.</a:t>
            </a:r>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21</a:t>
            </a:fld>
            <a:endParaRPr lang="de-DE"/>
          </a:p>
        </p:txBody>
      </p:sp>
    </p:spTree>
    <p:extLst>
      <p:ext uri="{BB962C8B-B14F-4D97-AF65-F5344CB8AC3E}">
        <p14:creationId xmlns:p14="http://schemas.microsoft.com/office/powerpoint/2010/main" val="2587796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Pre-processing</a:t>
            </a:r>
            <a:r>
              <a:rPr lang="en-US" sz="1200" b="0" i="0" u="none" strike="noStrike" kern="1200" baseline="0" dirty="0">
                <a:solidFill>
                  <a:schemeClr val="tx1"/>
                </a:solidFill>
                <a:latin typeface="Bitstream Charter" pitchFamily="2" charset="0"/>
                <a:ea typeface="+mn-ea"/>
                <a:cs typeface="+mn-cs"/>
              </a:rPr>
              <a:t>: Set the right input symbolic expression for the single input and the accumulated input. Also instantiate the choice generator with the number of iterations to be executed and the relevant parameters.</a:t>
            </a:r>
          </a:p>
          <a:p>
            <a:r>
              <a:rPr lang="en-US" sz="1200" b="1" i="0" u="none" strike="noStrike" kern="1200" baseline="0" dirty="0">
                <a:solidFill>
                  <a:schemeClr val="tx1"/>
                </a:solidFill>
                <a:latin typeface="Bitstream Charter" pitchFamily="2" charset="0"/>
                <a:ea typeface="+mn-ea"/>
                <a:cs typeface="+mn-cs"/>
              </a:rPr>
              <a:t>Post-processing</a:t>
            </a:r>
            <a:r>
              <a:rPr lang="en-US" sz="1200" b="0" i="0" u="none" strike="noStrike" kern="1200" baseline="0" dirty="0">
                <a:solidFill>
                  <a:schemeClr val="tx1"/>
                </a:solidFill>
                <a:latin typeface="Bitstream Charter" pitchFamily="2" charset="0"/>
                <a:ea typeface="+mn-ea"/>
                <a:cs typeface="+mn-cs"/>
              </a:rPr>
              <a:t>: Backtrack</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second strategy that can be used when analyzing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actions considers both parameters of the passed function as symbolic. The direct consequence of this consideration is that the symbolic engine has to reason now over a variable that represents an accumulated value resulting from the application of the</a:t>
            </a:r>
          </a:p>
          <a:p>
            <a:r>
              <a:rPr lang="en-US" sz="1200" b="0" i="0" u="none" strike="noStrike" kern="1200" baseline="0" dirty="0">
                <a:solidFill>
                  <a:schemeClr val="tx1"/>
                </a:solidFill>
                <a:latin typeface="Bitstream Charter" pitchFamily="2" charset="0"/>
                <a:ea typeface="+mn-ea"/>
                <a:cs typeface="+mn-cs"/>
              </a:rPr>
              <a:t>passed function several times. Reduce actions can be analyzed following two different strategies: one where the accumulated parameter of the function is not considered as a symbolic variable and another where it is. The user indicates which mode to use by specifying it in the configuration file.</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complexity of this strategy is noticeable in comparison to the other strategies. The expected output dataset now becomes a family of datasets corresponding to the number of elements indicated to be in the RDD. The path conditions take into consideration multiple symbolic variables that have to comply with all the transformations and constraints collected so far.</a:t>
            </a:r>
          </a:p>
          <a:p>
            <a:endParaRPr lang="en-US" sz="1200" b="0" i="0" u="none" strike="noStrike" kern="1200" baseline="0" dirty="0">
              <a:solidFill>
                <a:schemeClr val="tx1"/>
              </a:solidFill>
              <a:latin typeface="Bitstream Charter" pitchFamily="2" charset="0"/>
              <a:ea typeface="+mn-ea"/>
              <a:cs typeface="+mn-cs"/>
            </a:endParaRPr>
          </a:p>
          <a:p>
            <a:pPr marL="228600" indent="-228600">
              <a:buAutoNum type="arabicParenR"/>
            </a:pPr>
            <a:r>
              <a:rPr lang="en-US" sz="1200" b="0" i="0" u="none" strike="noStrike" kern="1200" baseline="0" dirty="0">
                <a:solidFill>
                  <a:schemeClr val="tx1"/>
                </a:solidFill>
                <a:latin typeface="Bitstream Charter" pitchFamily="2" charset="0"/>
                <a:ea typeface="+mn-ea"/>
                <a:cs typeface="+mn-cs"/>
              </a:rPr>
              <a:t>Iterative</a:t>
            </a:r>
          </a:p>
          <a:p>
            <a:pPr marL="0" indent="0">
              <a:buNone/>
            </a:pPr>
            <a:endParaRPr lang="en-US" sz="1200" b="0" i="0" u="none" strike="noStrike" kern="1200" baseline="0" dirty="0">
              <a:solidFill>
                <a:schemeClr val="tx1"/>
              </a:solidFill>
              <a:latin typeface="Bitstream Charter" pitchFamily="2" charset="0"/>
              <a:ea typeface="+mn-ea"/>
              <a:cs typeface="+mn-cs"/>
            </a:endParaRPr>
          </a:p>
          <a:p>
            <a:pPr marL="0" indent="0">
              <a:buNone/>
            </a:pPr>
            <a:r>
              <a:rPr lang="en-US" sz="1200" b="1" i="0" u="none" strike="noStrike" kern="1200" baseline="0" dirty="0">
                <a:solidFill>
                  <a:schemeClr val="tx1"/>
                </a:solidFill>
                <a:latin typeface="Bitstream Charter" pitchFamily="2" charset="0"/>
                <a:ea typeface="+mn-ea"/>
                <a:cs typeface="+mn-cs"/>
              </a:rPr>
              <a:t>Pre-processing </a:t>
            </a:r>
          </a:p>
          <a:p>
            <a:pPr marL="0" indent="0">
              <a:buNone/>
            </a:pPr>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As mentioned before, this strategy considers both parameters of the function passed to the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 as symbolic variables. Once the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actions is detected, a new choice generator called </a:t>
            </a:r>
            <a:r>
              <a:rPr lang="en-US" sz="1200" b="0" i="1" u="none" strike="noStrike" kern="1200" baseline="0" dirty="0" err="1">
                <a:solidFill>
                  <a:schemeClr val="tx1"/>
                </a:solidFill>
                <a:latin typeface="Bitstream Charter" pitchFamily="2" charset="0"/>
                <a:ea typeface="+mn-ea"/>
                <a:cs typeface="+mn-cs"/>
              </a:rPr>
              <a:t>SparkIterativeChoiceGenerator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is registered. This choice generator is used to keep a counter with the number of times the function has to be executed and it also keeps track of the output of each of the iterations. The current path condition, if any, is also kept in the choice generator along with the single symbolic variable used so far.</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Once the execution of the </a:t>
            </a:r>
            <a:r>
              <a:rPr lang="en-US" sz="1200" b="0" i="1" u="none" strike="noStrike" kern="1200" baseline="0" dirty="0">
                <a:solidFill>
                  <a:schemeClr val="tx1"/>
                </a:solidFill>
                <a:latin typeface="Bitstream Charter" pitchFamily="2" charset="0"/>
                <a:ea typeface="+mn-ea"/>
                <a:cs typeface="+mn-cs"/>
              </a:rPr>
              <a:t>call </a:t>
            </a:r>
            <a:r>
              <a:rPr lang="en-US" sz="1200" b="0" i="0" u="none" strike="noStrike" kern="1200" baseline="0" dirty="0">
                <a:solidFill>
                  <a:schemeClr val="tx1"/>
                </a:solidFill>
                <a:latin typeface="Bitstream Charter" pitchFamily="2" charset="0"/>
                <a:ea typeface="+mn-ea"/>
                <a:cs typeface="+mn-cs"/>
              </a:rPr>
              <a:t>method is detected, the strategy follows one of two approaches: If there are no accumulated values registered in the </a:t>
            </a:r>
            <a:r>
              <a:rPr lang="en-US" sz="1200" b="0" i="1" u="none" strike="noStrike" kern="1200" baseline="0" dirty="0" err="1">
                <a:solidFill>
                  <a:schemeClr val="tx1"/>
                </a:solidFill>
                <a:latin typeface="Bitstream Charter" pitchFamily="2" charset="0"/>
                <a:ea typeface="+mn-ea"/>
                <a:cs typeface="+mn-cs"/>
              </a:rPr>
              <a:t>SparkIterativeChoiceGenerator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choice generator then a new symbolic expression is created taking into consideration the base structure of the percolated expression. This new expression is used as the first accumulated value while the percolated expression is used as the single input value. On the other case, an output value (representing the result of a previous iteration) is taken from the choice generator and set as the accumulated value while a new symbolic expression is produced and set as the regular single input value of the function.</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Post-processing</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Once the </a:t>
            </a:r>
            <a:r>
              <a:rPr lang="en-US" sz="1200" b="0" i="1" u="none" strike="noStrike" kern="1200" baseline="0" dirty="0">
                <a:solidFill>
                  <a:schemeClr val="tx1"/>
                </a:solidFill>
                <a:latin typeface="Bitstream Charter" pitchFamily="2" charset="0"/>
                <a:ea typeface="+mn-ea"/>
                <a:cs typeface="+mn-cs"/>
              </a:rPr>
              <a:t>call </a:t>
            </a:r>
            <a:r>
              <a:rPr lang="en-US" sz="1200" b="0" i="0" u="none" strike="noStrike" kern="1200" baseline="0" dirty="0">
                <a:solidFill>
                  <a:schemeClr val="tx1"/>
                </a:solidFill>
                <a:latin typeface="Bitstream Charter" pitchFamily="2" charset="0"/>
                <a:ea typeface="+mn-ea"/>
                <a:cs typeface="+mn-cs"/>
              </a:rPr>
              <a:t>method finishes execution the current path condition is extended by enforcing the same initial constraints on the newly generated expressions for this iteration. Additionally, any constraints accumulated from a previous iteration must also be included in the current path condition. This has to be done at this point because JPF is not really executing an iteration, instead the iteration is simulated with the </a:t>
            </a:r>
            <a:r>
              <a:rPr lang="en-US" sz="1200" b="0" i="1" u="none" strike="noStrike" kern="1200" baseline="0" dirty="0" err="1">
                <a:solidFill>
                  <a:schemeClr val="tx1"/>
                </a:solidFill>
                <a:latin typeface="Bitstream Charter" pitchFamily="2" charset="0"/>
                <a:ea typeface="+mn-ea"/>
                <a:cs typeface="+mn-cs"/>
              </a:rPr>
              <a:t>SparkIterativeChoiceGenerator</a:t>
            </a:r>
            <a:r>
              <a:rPr lang="en-US" sz="1200" b="0" i="0" u="none" strike="noStrike" kern="1200" baseline="0" dirty="0">
                <a:solidFill>
                  <a:schemeClr val="tx1"/>
                </a:solidFill>
                <a:latin typeface="Bitstream Charter" pitchFamily="2" charset="0"/>
                <a:ea typeface="+mn-ea"/>
                <a:cs typeface="+mn-cs"/>
              </a:rPr>
              <a:t>, which will cause the path conditions to be solved after the method finishes and the engine is set to backtrack to the latest point (most likely the point where the </a:t>
            </a:r>
            <a:r>
              <a:rPr lang="en-US" sz="1200" b="0" i="1" u="none" strike="noStrike" kern="1200" baseline="0" dirty="0" err="1">
                <a:solidFill>
                  <a:schemeClr val="tx1"/>
                </a:solidFill>
                <a:latin typeface="Bitstream Charter" pitchFamily="2" charset="0"/>
                <a:ea typeface="+mn-ea"/>
                <a:cs typeface="+mn-cs"/>
              </a:rPr>
              <a:t>SparkIterativeChoiceGenerator</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was registered), hence missing interconnection between the iterations. Including this conditions ensure that the right path in the symbolic execution tree is taken.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Lastly, the output expression of the method is stored in the choice generator along with the current path condition. This will serve as an input for a subsequent iteration in case the maximum number of iterations has not been reached yet.</a:t>
            </a:r>
            <a:endParaRPr lang="en-US" sz="1200" b="1"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22</a:t>
            </a:fld>
            <a:endParaRPr lang="de-DE"/>
          </a:p>
        </p:txBody>
      </p:sp>
    </p:spTree>
    <p:extLst>
      <p:ext uri="{BB962C8B-B14F-4D97-AF65-F5344CB8AC3E}">
        <p14:creationId xmlns:p14="http://schemas.microsoft.com/office/powerpoint/2010/main" val="1114932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Two aspects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3095878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Support on </a:t>
            </a:r>
            <a:r>
              <a:rPr lang="en-US" sz="1200" b="1" i="0" u="none" strike="noStrike" kern="1200" baseline="0" dirty="0">
                <a:solidFill>
                  <a:schemeClr val="tx1"/>
                </a:solidFill>
                <a:latin typeface="Bitstream Charter" pitchFamily="2" charset="0"/>
                <a:ea typeface="+mn-ea"/>
                <a:cs typeface="+mn-cs"/>
              </a:rPr>
              <a:t>symbolic String </a:t>
            </a:r>
            <a:r>
              <a:rPr lang="en-US" sz="1200" b="0" i="0" u="none" strike="noStrike" kern="1200" baseline="0" dirty="0">
                <a:solidFill>
                  <a:schemeClr val="tx1"/>
                </a:solidFill>
                <a:latin typeface="Bitstream Charter" pitchFamily="2" charset="0"/>
                <a:ea typeface="+mn-ea"/>
                <a:cs typeface="+mn-cs"/>
              </a:rPr>
              <a:t>operations is constrained by the limitations of SPF. This poses a major limitation for the adoption of the tool given that many big data tasks rely on text processing.</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055798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Symbolic data structures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3764708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Support all compiling Spark programs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58995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Iterative</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383019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Although most of the requirements are met, those that are only partially met or not met at all represent severe obstacles to the applicability of the tool on less trivial Spark programs. With the exception of requirement </a:t>
            </a:r>
            <a:r>
              <a:rPr lang="en-US" sz="1200" b="0" i="1" u="none" strike="noStrike" kern="1200" baseline="0" dirty="0">
                <a:solidFill>
                  <a:schemeClr val="tx1"/>
                </a:solidFill>
                <a:latin typeface="Bitstream Charter" pitchFamily="2" charset="0"/>
                <a:ea typeface="+mn-ea"/>
                <a:cs typeface="+mn-cs"/>
              </a:rPr>
              <a:t>R.8</a:t>
            </a:r>
            <a:r>
              <a:rPr lang="en-US" sz="1200" b="0" i="0" u="none" strike="noStrike" kern="1200" baseline="0" dirty="0">
                <a:solidFill>
                  <a:schemeClr val="tx1"/>
                </a:solidFill>
                <a:latin typeface="Bitstream Charter" pitchFamily="2" charset="0"/>
                <a:ea typeface="+mn-ea"/>
                <a:cs typeface="+mn-cs"/>
              </a:rPr>
              <a:t>, the rest of the requirements that are not fully met are obstructed by limitations of the underlying tools and frameworks used to conduct the analysis. Improving the symbolic execution framework and the constraint solvers is mandatory for the fulfillment of all the defined requirements. Nevertheless, the proposed process and the foundation of </a:t>
            </a:r>
            <a:r>
              <a:rPr lang="en-US" sz="1200" b="0" i="1" u="none" strike="noStrike" kern="1200" baseline="0" dirty="0">
                <a:solidFill>
                  <a:schemeClr val="tx1"/>
                </a:solidFill>
                <a:latin typeface="Bitstream Charter" pitchFamily="2" charset="0"/>
                <a:ea typeface="+mn-ea"/>
                <a:cs typeface="+mn-cs"/>
              </a:rPr>
              <a:t>JPF-</a:t>
            </a:r>
            <a:r>
              <a:rPr lang="en-US" sz="1200" b="0" i="1" u="none" strike="noStrike" kern="1200" baseline="0" dirty="0" err="1">
                <a:solidFill>
                  <a:schemeClr val="tx1"/>
                </a:solidFill>
                <a:latin typeface="Bitstream Charter" pitchFamily="2" charset="0"/>
                <a:ea typeface="+mn-ea"/>
                <a:cs typeface="+mn-cs"/>
              </a:rPr>
              <a:t>SymSpark</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lay the ground for further research on this topic.</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28</a:t>
            </a:fld>
            <a:endParaRPr lang="de-DE"/>
          </a:p>
        </p:txBody>
      </p:sp>
    </p:spTree>
    <p:extLst>
      <p:ext uri="{BB962C8B-B14F-4D97-AF65-F5344CB8AC3E}">
        <p14:creationId xmlns:p14="http://schemas.microsoft.com/office/powerpoint/2010/main" val="3887166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Two groups: </a:t>
            </a:r>
            <a:r>
              <a:rPr lang="en-US" sz="1200" b="0" i="0" u="none" strike="noStrike" kern="1200" baseline="0" dirty="0">
                <a:solidFill>
                  <a:schemeClr val="tx1"/>
                </a:solidFill>
                <a:latin typeface="Bitstream Charter" pitchFamily="2" charset="0"/>
                <a:ea typeface="+mn-ea"/>
                <a:cs typeface="+mn-cs"/>
              </a:rPr>
              <a:t>Only reduce and Map and educe</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first two scenarios determine what kind of performance effects generate from solving constraints based on cumulative and non cumulative constraints.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second determine the impact of previous operations in iterative symbolic executions.</a:t>
            </a:r>
          </a:p>
          <a:p>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Applied on trivial programs on defined for Integers.</a:t>
            </a: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process carried out by the iterative reduce strategy resembles a loop unwinding technique, where an iterative behavior is taken out of a loop and executed sequentially without the need of accumulators or counters. This evaluation focuses on the behavior of the iterative reduce strategy and it aims to identify the major aspects that pose performance losses. It illustrates how an increment in the number of iterations to be considered in the analysis has a direct impact on the number and size of path conditions, as well as in the performance of the constraint solvers. Moreover, it serves as an example to identify path explosion in symbolic executions.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first two scenarios aim to determine what kind of performance effects generate from solving constraints based on cumulative and non cumulative constraints. The last two scenarios are used to measure the relevance of previous transformations that manipulate the symbolic variable and also introduce a condition to the path before the reduce action. All the scenarios were implemented as trivial Spark programs processing only integer values. Furthermore, the conditional statements between operations were defined in a way that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would be generated eventually.</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Each scenario was executed for 2, 3, 5, 8 and 13 iterations respectively, repeating each case ten times and taking the average of the execution time as the result. This range follows a Fibonacci sequence and was chosen to space out the iterations enough to make any trend distinguishable. Additionally, for each case, the number of satisfiable and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was registered. The experiments were carried out in a laptop computer with an Intel Core-i7-6500U processor at 2.50GHz and assigning 1GB of memory to the JVM executing the analysis. JPF was triggered using the command line instead of the Eclipse JPF plugin in order to avoid wasting memory in processes inherent to the Eclipse IDE.</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29</a:t>
            </a:fld>
            <a:endParaRPr lang="de-DE"/>
          </a:p>
        </p:txBody>
      </p:sp>
    </p:spTree>
    <p:extLst>
      <p:ext uri="{BB962C8B-B14F-4D97-AF65-F5344CB8AC3E}">
        <p14:creationId xmlns:p14="http://schemas.microsoft.com/office/powerpoint/2010/main" val="189484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Each scenario was run 10 times for a different iterations and then the average was taken.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Average execution times in logarithmic scale.</a:t>
            </a:r>
            <a:endParaRPr lang="en-US" sz="1200" b="1" i="0" u="none" strike="noStrike" kern="1200" baseline="0" dirty="0">
              <a:solidFill>
                <a:schemeClr val="tx1"/>
              </a:solidFill>
              <a:latin typeface="Bitstream Charter" pitchFamily="2" charset="0"/>
              <a:ea typeface="+mn-ea"/>
              <a:cs typeface="+mn-cs"/>
            </a:endParaRPr>
          </a:p>
          <a:p>
            <a:endParaRPr lang="en-US" sz="1200" b="1"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Conclusion</a:t>
            </a:r>
          </a:p>
          <a:p>
            <a:endParaRPr lang="en-US" sz="1200" b="1"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IRC</a:t>
            </a:r>
            <a:r>
              <a:rPr lang="en-US" sz="1200" b="0" i="0" u="none" strike="noStrike" kern="1200" baseline="0" dirty="0">
                <a:solidFill>
                  <a:schemeClr val="tx1"/>
                </a:solidFill>
                <a:latin typeface="Bitstream Charter" pitchFamily="2" charset="0"/>
                <a:ea typeface="+mn-ea"/>
                <a:cs typeface="+mn-cs"/>
              </a:rPr>
              <a:t> has a poor performance due of the complexity of path conditions. This applies to most cumulative cases.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Why </a:t>
            </a:r>
            <a:r>
              <a:rPr lang="en-US" sz="1200" b="1" i="0" u="none" strike="noStrike" kern="1200" baseline="0" dirty="0">
                <a:solidFill>
                  <a:schemeClr val="tx1"/>
                </a:solidFill>
                <a:latin typeface="Bitstream Charter" pitchFamily="2" charset="0"/>
                <a:ea typeface="+mn-ea"/>
                <a:cs typeface="+mn-cs"/>
              </a:rPr>
              <a:t>IMRC </a:t>
            </a:r>
            <a:r>
              <a:rPr lang="en-US" sz="1200" b="0" i="0" u="none" strike="noStrike" kern="1200" baseline="0" dirty="0">
                <a:solidFill>
                  <a:schemeClr val="tx1"/>
                </a:solidFill>
                <a:latin typeface="Bitstream Charter" pitchFamily="2" charset="0"/>
                <a:ea typeface="+mn-ea"/>
                <a:cs typeface="+mn-cs"/>
              </a:rPr>
              <a:t>was still able to be executed?</a:t>
            </a:r>
            <a:endParaRPr lang="en-US" sz="1200" b="1"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Average execution times in logarithmic scale. The disparity between the scenarios is easily perceived using a logarithmic scale while still preserving the notion of exponential growth.</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All the scenarios have a similar performance up until three symbolic iterations. However, the performance of some scenarios starts to diverge after five iterations. The starkest difference is displayed by the </a:t>
            </a:r>
            <a:r>
              <a:rPr lang="en-US" sz="1200" b="0" i="1" u="none" strike="noStrike" kern="1200" baseline="0" dirty="0">
                <a:solidFill>
                  <a:schemeClr val="tx1"/>
                </a:solidFill>
                <a:latin typeface="Bitstream Charter" pitchFamily="2" charset="0"/>
                <a:ea typeface="+mn-ea"/>
                <a:cs typeface="+mn-cs"/>
              </a:rPr>
              <a:t>IRC </a:t>
            </a:r>
            <a:r>
              <a:rPr lang="en-US" sz="1200" b="0" i="0" u="none" strike="noStrike" kern="1200" baseline="0" dirty="0">
                <a:solidFill>
                  <a:schemeClr val="tx1"/>
                </a:solidFill>
                <a:latin typeface="Bitstream Charter" pitchFamily="2" charset="0"/>
                <a:ea typeface="+mn-ea"/>
                <a:cs typeface="+mn-cs"/>
              </a:rPr>
              <a:t>scenario, where the execution times increase several orders of magnitude in comparison to the other scenarios. In particular, the </a:t>
            </a:r>
            <a:r>
              <a:rPr lang="en-US" sz="1200" b="0" i="1" u="none" strike="noStrike" kern="1200" baseline="0" dirty="0">
                <a:solidFill>
                  <a:schemeClr val="tx1"/>
                </a:solidFill>
                <a:latin typeface="Bitstream Charter" pitchFamily="2" charset="0"/>
                <a:ea typeface="+mn-ea"/>
                <a:cs typeface="+mn-cs"/>
              </a:rPr>
              <a:t>IRC </a:t>
            </a:r>
            <a:r>
              <a:rPr lang="en-US" sz="1200" b="0" i="0" u="none" strike="noStrike" kern="1200" baseline="0" dirty="0">
                <a:solidFill>
                  <a:schemeClr val="tx1"/>
                </a:solidFill>
                <a:latin typeface="Bitstream Charter" pitchFamily="2" charset="0"/>
                <a:ea typeface="+mn-ea"/>
                <a:cs typeface="+mn-cs"/>
              </a:rPr>
              <a:t>scenario could not be executed for 13 iterations or more, resulting in executions that lasted several hours and culminating eventually in </a:t>
            </a:r>
            <a:r>
              <a:rPr lang="en-US" sz="1200" b="0" i="1" u="none" strike="noStrike" kern="1200" baseline="0" dirty="0" err="1">
                <a:solidFill>
                  <a:schemeClr val="tx1"/>
                </a:solidFill>
                <a:latin typeface="Bitstream Charter" pitchFamily="2" charset="0"/>
                <a:ea typeface="+mn-ea"/>
                <a:cs typeface="+mn-cs"/>
              </a:rPr>
              <a:t>OutOfMemory</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exceptions.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rest of the scenarios have a steady increase in their measurements until they reach 13 symbolic iterations, where the execution times start to grow exponentially. From the remaining three scenarios, the </a:t>
            </a:r>
            <a:r>
              <a:rPr lang="en-US" sz="1200" b="0" i="1" u="none" strike="noStrike" kern="1200" baseline="0" dirty="0">
                <a:solidFill>
                  <a:schemeClr val="tx1"/>
                </a:solidFill>
                <a:latin typeface="Bitstream Charter" pitchFamily="2" charset="0"/>
                <a:ea typeface="+mn-ea"/>
                <a:cs typeface="+mn-cs"/>
              </a:rPr>
              <a:t>IMRC </a:t>
            </a:r>
            <a:r>
              <a:rPr lang="en-US" sz="1200" b="0" i="0" u="none" strike="noStrike" kern="1200" baseline="0" dirty="0">
                <a:solidFill>
                  <a:schemeClr val="tx1"/>
                </a:solidFill>
                <a:latin typeface="Bitstream Charter" pitchFamily="2" charset="0"/>
                <a:ea typeface="+mn-ea"/>
                <a:cs typeface="+mn-cs"/>
              </a:rPr>
              <a:t>scenario displays the worst performance, taking almost three minutes to execute 13 symbolic</a:t>
            </a:r>
          </a:p>
          <a:p>
            <a:r>
              <a:rPr lang="en-US" sz="1200" b="0" i="0" u="none" strike="noStrike" kern="1200" baseline="0" dirty="0">
                <a:solidFill>
                  <a:schemeClr val="tx1"/>
                </a:solidFill>
                <a:latin typeface="Bitstream Charter" pitchFamily="2" charset="0"/>
                <a:ea typeface="+mn-ea"/>
                <a:cs typeface="+mn-cs"/>
              </a:rPr>
              <a:t>executions.</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30</a:t>
            </a:fld>
            <a:endParaRPr lang="de-DE"/>
          </a:p>
        </p:txBody>
      </p:sp>
    </p:spTree>
    <p:extLst>
      <p:ext uri="{BB962C8B-B14F-4D97-AF65-F5344CB8AC3E}">
        <p14:creationId xmlns:p14="http://schemas.microsoft.com/office/powerpoint/2010/main" val="13417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I would like to show an example of a Spark program and how the application of a symbolic execution analysis will look.</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Word count</a:t>
            </a:r>
            <a:r>
              <a:rPr lang="en-US" sz="1200" b="0" i="0" u="none" strike="noStrike" kern="1200" baseline="0" dirty="0">
                <a:solidFill>
                  <a:schemeClr val="tx1"/>
                </a:solidFill>
                <a:latin typeface="Bitstream Charter" pitchFamily="2" charset="0"/>
                <a:ea typeface="+mn-ea"/>
                <a:cs typeface="+mn-cs"/>
              </a:rPr>
              <a:t> algorithm has become the de facto example used in studies related to big data frameworks and distributed processing</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err="1">
                <a:solidFill>
                  <a:schemeClr val="tx1"/>
                </a:solidFill>
                <a:latin typeface="Bitstream Charter" pitchFamily="2" charset="0"/>
                <a:ea typeface="+mn-ea"/>
                <a:cs typeface="+mn-cs"/>
              </a:rPr>
              <a:t>flatMap</a:t>
            </a:r>
            <a:r>
              <a:rPr lang="en-US" sz="1200" b="0" i="0" u="none" strike="noStrike" kern="1200" baseline="0" dirty="0">
                <a:solidFill>
                  <a:schemeClr val="tx1"/>
                </a:solidFill>
                <a:latin typeface="Bitstream Charter" pitchFamily="2" charset="0"/>
                <a:ea typeface="+mn-ea"/>
                <a:cs typeface="+mn-cs"/>
              </a:rPr>
              <a:t> -&gt; Source file to Words</a:t>
            </a:r>
          </a:p>
          <a:p>
            <a:r>
              <a:rPr lang="en-US" sz="1200" b="0" i="0" u="none" strike="noStrike" kern="1200" baseline="0" dirty="0" err="1">
                <a:solidFill>
                  <a:schemeClr val="tx1"/>
                </a:solidFill>
                <a:latin typeface="Bitstream Charter" pitchFamily="2" charset="0"/>
                <a:ea typeface="+mn-ea"/>
                <a:cs typeface="+mn-cs"/>
              </a:rPr>
              <a:t>mapToPair</a:t>
            </a:r>
            <a:r>
              <a:rPr lang="en-US" sz="1200" b="0" i="0" u="none" strike="noStrike" kern="1200" baseline="0" dirty="0">
                <a:solidFill>
                  <a:schemeClr val="tx1"/>
                </a:solidFill>
                <a:latin typeface="Bitstream Charter" pitchFamily="2" charset="0"/>
                <a:ea typeface="+mn-ea"/>
                <a:cs typeface="+mn-cs"/>
              </a:rPr>
              <a:t> -&gt; words to pairs of words and the number 1</a:t>
            </a:r>
          </a:p>
          <a:p>
            <a:r>
              <a:rPr lang="en-US" sz="1200" b="0" i="0" u="none" strike="noStrike" kern="1200" baseline="0" dirty="0" err="1">
                <a:solidFill>
                  <a:schemeClr val="tx1"/>
                </a:solidFill>
                <a:latin typeface="Bitstream Charter" pitchFamily="2" charset="0"/>
                <a:ea typeface="+mn-ea"/>
                <a:cs typeface="+mn-cs"/>
              </a:rPr>
              <a:t>reduceByKey</a:t>
            </a:r>
            <a:r>
              <a:rPr lang="en-US" sz="1200" b="0" i="0" u="none" strike="noStrike" kern="1200" baseline="0" dirty="0">
                <a:solidFill>
                  <a:schemeClr val="tx1"/>
                </a:solidFill>
                <a:latin typeface="Bitstream Charter" pitchFamily="2" charset="0"/>
                <a:ea typeface="+mn-ea"/>
                <a:cs typeface="+mn-cs"/>
              </a:rPr>
              <a:t> -&gt; each word and its total number of occurrences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I included a filter operation that imposes a conditional statement on the structure of the words.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Execute, instead with concrete parameters, with a symbolic variables that collect the transformations done to the input.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Symbolic executions can be visualized with a symbolic execution tree.</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Symbolic Execution Tree</a:t>
            </a:r>
            <a:r>
              <a:rPr lang="en-US" sz="1200" b="0" i="0" u="none" strike="noStrike" kern="1200" baseline="0" dirty="0">
                <a:solidFill>
                  <a:schemeClr val="tx1"/>
                </a:solidFill>
                <a:latin typeface="Bitstream Charter" pitchFamily="2" charset="0"/>
                <a:ea typeface="+mn-ea"/>
                <a:cs typeface="+mn-cs"/>
              </a:rPr>
              <a:t>:</a:t>
            </a:r>
          </a:p>
          <a:p>
            <a:r>
              <a:rPr lang="en-US" sz="1200" b="0" i="0" u="none" strike="noStrike" kern="1200" baseline="0" dirty="0">
                <a:solidFill>
                  <a:schemeClr val="tx1"/>
                </a:solidFill>
                <a:latin typeface="Bitstream Charter" pitchFamily="2" charset="0"/>
                <a:ea typeface="+mn-ea"/>
                <a:cs typeface="+mn-cs"/>
              </a:rPr>
              <a:t>Node -&gt; branching instructions</a:t>
            </a:r>
          </a:p>
          <a:p>
            <a:r>
              <a:rPr lang="en-US" sz="1200" b="0" i="0" u="none" strike="noStrike" kern="1200" baseline="0" dirty="0">
                <a:solidFill>
                  <a:schemeClr val="tx1"/>
                </a:solidFill>
                <a:latin typeface="Bitstream Charter" pitchFamily="2" charset="0"/>
                <a:ea typeface="+mn-ea"/>
                <a:cs typeface="+mn-cs"/>
              </a:rPr>
              <a:t>Edges -&gt; Transformations</a:t>
            </a:r>
          </a:p>
          <a:p>
            <a:r>
              <a:rPr lang="en-US" sz="1200" b="0" i="0" u="none" strike="noStrike" kern="1200" baseline="0" dirty="0">
                <a:solidFill>
                  <a:schemeClr val="tx1"/>
                </a:solidFill>
                <a:latin typeface="Bitstream Charter" pitchFamily="2" charset="0"/>
                <a:ea typeface="+mn-ea"/>
                <a:cs typeface="+mn-cs"/>
              </a:rPr>
              <a:t>Leaves -&gt; Path conditions</a:t>
            </a: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Word count [16] has become the de facto example used in studies related to big data frameworks and distributed processing. We present a modified version of the regular word count example that allows us to illustrate the use case of symbolic execution in Spark programs. The goal of the word count algorithm is to process a document or group of documents to determine how many times each word appeared in the analyzed data. The modification we introduce puts a restriction on the structure of the words that are counted; only words that begin with a certain prefix are considered in the algorithm. This modification permits the existence of multiple paths while still keeping the original notion of the word count example.</a:t>
            </a:r>
          </a:p>
          <a:p>
            <a:endParaRPr lang="de-DE"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a:t>
            </a:r>
            <a:r>
              <a:rPr lang="en-US" sz="1200" b="0" i="1" u="none" strike="noStrike" kern="1200" baseline="0" dirty="0">
                <a:solidFill>
                  <a:schemeClr val="tx1"/>
                </a:solidFill>
                <a:latin typeface="Bitstream Charter" pitchFamily="2" charset="0"/>
                <a:ea typeface="+mn-ea"/>
                <a:cs typeface="+mn-cs"/>
              </a:rPr>
              <a:t>filter</a:t>
            </a:r>
            <a:r>
              <a:rPr lang="en-US" sz="1200" b="0" i="0" u="none" strike="noStrike" kern="1200" baseline="0" dirty="0">
                <a:solidFill>
                  <a:schemeClr val="tx1"/>
                </a:solidFill>
                <a:latin typeface="Bitstream Charter" pitchFamily="2" charset="0"/>
                <a:ea typeface="+mn-ea"/>
                <a:cs typeface="+mn-cs"/>
              </a:rPr>
              <a:t> operation will filter out all words except those who begin with the “re”, “un”, and “in” prefixes. The only condition imposed on the structure of the input data is introduced by this action, hence it is only relevant to analyze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in order to determine all possible execution paths.</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a:t>
            </a:fld>
            <a:endParaRPr lang="de-DE"/>
          </a:p>
        </p:txBody>
      </p:sp>
    </p:spTree>
    <p:extLst>
      <p:ext uri="{BB962C8B-B14F-4D97-AF65-F5344CB8AC3E}">
        <p14:creationId xmlns:p14="http://schemas.microsoft.com/office/powerpoint/2010/main" val="2321237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1" i="0" u="none" strike="noStrike" kern="1200" baseline="0" dirty="0">
                <a:solidFill>
                  <a:schemeClr val="tx1"/>
                </a:solidFill>
                <a:latin typeface="Bitstream Charter" pitchFamily="2" charset="0"/>
                <a:ea typeface="+mn-ea"/>
                <a:cs typeface="+mn-cs"/>
              </a:rPr>
              <a:t>Conclusion</a:t>
            </a:r>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pPr marL="228600" indent="-228600">
              <a:buAutoNum type="arabicPeriod"/>
            </a:pPr>
            <a:r>
              <a:rPr lang="en-US" sz="1200" b="0" i="0" u="none" strike="noStrike" kern="1200" baseline="0" dirty="0">
                <a:solidFill>
                  <a:schemeClr val="tx1"/>
                </a:solidFill>
                <a:latin typeface="Bitstream Charter" pitchFamily="2" charset="0"/>
                <a:ea typeface="+mn-ea"/>
                <a:cs typeface="+mn-cs"/>
              </a:rPr>
              <a:t>Performance is better in non cumulative scenarios.</a:t>
            </a:r>
          </a:p>
          <a:p>
            <a:pPr marL="228600" indent="-228600">
              <a:buAutoNum type="arabicPeriod"/>
            </a:pPr>
            <a:r>
              <a:rPr lang="en-US" sz="1200" b="0" i="0" u="none" strike="noStrike" kern="1200" baseline="0" dirty="0">
                <a:solidFill>
                  <a:schemeClr val="tx1"/>
                </a:solidFill>
                <a:latin typeface="Bitstream Charter" pitchFamily="2" charset="0"/>
                <a:ea typeface="+mn-ea"/>
                <a:cs typeface="+mn-cs"/>
              </a:rPr>
              <a:t>Constraint solvers are a bottleneck.</a:t>
            </a:r>
          </a:p>
          <a:p>
            <a:pPr marL="228600" indent="-228600">
              <a:buAutoNum type="arabicPeriod"/>
            </a:pP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are easier to detect so more operations not necessarily means poorer performance.</a:t>
            </a:r>
          </a:p>
          <a:p>
            <a:pPr marL="228600" indent="-228600">
              <a:buAutoNum type="arabicPeriod"/>
            </a:pPr>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As expected, the total number of path conditions grows exponentially over the number of iterations executed. The scenarios having a </a:t>
            </a:r>
            <a:r>
              <a:rPr lang="en-US" sz="1200" b="0" i="1" u="none" strike="noStrike" kern="1200" baseline="0" dirty="0">
                <a:solidFill>
                  <a:schemeClr val="tx1"/>
                </a:solidFill>
                <a:latin typeface="Bitstream Charter" pitchFamily="2" charset="0"/>
                <a:ea typeface="+mn-ea"/>
                <a:cs typeface="+mn-cs"/>
              </a:rPr>
              <a:t>map </a:t>
            </a:r>
            <a:r>
              <a:rPr lang="en-US" sz="1200" b="0" i="0" u="none" strike="noStrike" kern="1200" baseline="0" dirty="0">
                <a:solidFill>
                  <a:schemeClr val="tx1"/>
                </a:solidFill>
                <a:latin typeface="Bitstream Charter" pitchFamily="2" charset="0"/>
                <a:ea typeface="+mn-ea"/>
                <a:cs typeface="+mn-cs"/>
              </a:rPr>
              <a:t>transformation before the iterative action have double the total amount of path conditions than their counterparts without the transformation.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Nevertheless, the number of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varies strongly depending on the scenario being studied. In the case of the </a:t>
            </a:r>
            <a:r>
              <a:rPr lang="en-US" sz="1200" b="0" i="1" u="none" strike="noStrike" kern="1200" baseline="0" dirty="0">
                <a:solidFill>
                  <a:schemeClr val="tx1"/>
                </a:solidFill>
                <a:latin typeface="Bitstream Charter" pitchFamily="2" charset="0"/>
                <a:ea typeface="+mn-ea"/>
                <a:cs typeface="+mn-cs"/>
              </a:rPr>
              <a:t>IRNC </a:t>
            </a:r>
            <a:r>
              <a:rPr lang="en-US" sz="1200" b="0" i="0" u="none" strike="noStrike" kern="1200" baseline="0" dirty="0">
                <a:solidFill>
                  <a:schemeClr val="tx1"/>
                </a:solidFill>
                <a:latin typeface="Bitstream Charter" pitchFamily="2" charset="0"/>
                <a:ea typeface="+mn-ea"/>
                <a:cs typeface="+mn-cs"/>
              </a:rPr>
              <a:t>scenario, all path conditions are satisfiable, while for the </a:t>
            </a:r>
            <a:r>
              <a:rPr lang="en-US" sz="1200" b="0" i="1" u="none" strike="noStrike" kern="1200" baseline="0" dirty="0">
                <a:solidFill>
                  <a:schemeClr val="tx1"/>
                </a:solidFill>
                <a:latin typeface="Bitstream Charter" pitchFamily="2" charset="0"/>
                <a:ea typeface="+mn-ea"/>
                <a:cs typeface="+mn-cs"/>
              </a:rPr>
              <a:t>IRC </a:t>
            </a:r>
            <a:r>
              <a:rPr lang="en-US" sz="1200" b="0" i="0" u="none" strike="noStrike" kern="1200" baseline="0" dirty="0">
                <a:solidFill>
                  <a:schemeClr val="tx1"/>
                </a:solidFill>
                <a:latin typeface="Bitstream Charter" pitchFamily="2" charset="0"/>
                <a:ea typeface="+mn-ea"/>
                <a:cs typeface="+mn-cs"/>
              </a:rPr>
              <a:t>scenario, only a few in the case of 8 iterations are not satisfiable; most of these resulting from timeouts of the constraint solvers. On the contrary, the </a:t>
            </a:r>
            <a:r>
              <a:rPr lang="en-US" sz="1200" b="0" i="1" u="none" strike="noStrike" kern="1200" baseline="0" dirty="0">
                <a:solidFill>
                  <a:schemeClr val="tx1"/>
                </a:solidFill>
                <a:latin typeface="Bitstream Charter" pitchFamily="2" charset="0"/>
                <a:ea typeface="+mn-ea"/>
                <a:cs typeface="+mn-cs"/>
              </a:rPr>
              <a:t>IMRNC </a:t>
            </a:r>
            <a:r>
              <a:rPr lang="en-US" sz="1200" b="0" i="0" u="none" strike="noStrike" kern="1200" baseline="0" dirty="0">
                <a:solidFill>
                  <a:schemeClr val="tx1"/>
                </a:solidFill>
                <a:latin typeface="Bitstream Charter" pitchFamily="2" charset="0"/>
                <a:ea typeface="+mn-ea"/>
                <a:cs typeface="+mn-cs"/>
              </a:rPr>
              <a:t>and </a:t>
            </a:r>
            <a:r>
              <a:rPr lang="en-US" sz="1200" b="0" i="1" u="none" strike="noStrike" kern="1200" baseline="0" dirty="0">
                <a:solidFill>
                  <a:schemeClr val="tx1"/>
                </a:solidFill>
                <a:latin typeface="Bitstream Charter" pitchFamily="2" charset="0"/>
                <a:ea typeface="+mn-ea"/>
                <a:cs typeface="+mn-cs"/>
              </a:rPr>
              <a:t>IMRC </a:t>
            </a:r>
            <a:r>
              <a:rPr lang="en-US" sz="1200" b="0" i="0" u="none" strike="noStrike" kern="1200" baseline="0" dirty="0">
                <a:solidFill>
                  <a:schemeClr val="tx1"/>
                </a:solidFill>
                <a:latin typeface="Bitstream Charter" pitchFamily="2" charset="0"/>
                <a:ea typeface="+mn-ea"/>
                <a:cs typeface="+mn-cs"/>
              </a:rPr>
              <a:t>scenarios present high rates of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throughout the different number of iterations, ranging from 30% to 50% for the former and from 45% to 90% for the latter.</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Conclusion</a:t>
            </a:r>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1. The performance of the framework is considerably better when the conditional statements defined in the aggregate function only affect the non-cumulative symbolic variable in the operation. This comes as a consequence of the kind of constraints generated in such cases. In the case of non-cumulative conditions, the constraints are defined over single independent symbolic variables that are joined in a conjunction on each iteration, while in the case of cumulative conditions,</a:t>
            </a:r>
          </a:p>
          <a:p>
            <a:r>
              <a:rPr lang="en-US" sz="1200" b="0" i="0" u="none" strike="noStrike" kern="1200" baseline="0" dirty="0">
                <a:solidFill>
                  <a:schemeClr val="tx1"/>
                </a:solidFill>
                <a:latin typeface="Bitstream Charter" pitchFamily="2" charset="0"/>
                <a:ea typeface="+mn-ea"/>
                <a:cs typeface="+mn-cs"/>
              </a:rPr>
              <a:t>after each iteration, the constraints include more symbolic variables related with each other.</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2. The number of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path conditions in the </a:t>
            </a:r>
            <a:r>
              <a:rPr lang="en-US" sz="1200" b="0" i="1" u="none" strike="noStrike" kern="1200" baseline="0" dirty="0">
                <a:solidFill>
                  <a:schemeClr val="tx1"/>
                </a:solidFill>
                <a:latin typeface="Bitstream Charter" pitchFamily="2" charset="0"/>
                <a:ea typeface="+mn-ea"/>
                <a:cs typeface="+mn-cs"/>
              </a:rPr>
              <a:t>IMRC </a:t>
            </a:r>
            <a:r>
              <a:rPr lang="en-US" sz="1200" b="0" i="0" u="none" strike="noStrike" kern="1200" baseline="0" dirty="0">
                <a:solidFill>
                  <a:schemeClr val="tx1"/>
                </a:solidFill>
                <a:latin typeface="Bitstream Charter" pitchFamily="2" charset="0"/>
                <a:ea typeface="+mn-ea"/>
                <a:cs typeface="+mn-cs"/>
              </a:rPr>
              <a:t>scenario because, although this scenario has more path conditions than the </a:t>
            </a:r>
            <a:r>
              <a:rPr lang="en-US" sz="1200" b="0" i="1" u="none" strike="noStrike" kern="1200" baseline="0" dirty="0">
                <a:solidFill>
                  <a:schemeClr val="tx1"/>
                </a:solidFill>
                <a:latin typeface="Bitstream Charter" pitchFamily="2" charset="0"/>
                <a:ea typeface="+mn-ea"/>
                <a:cs typeface="+mn-cs"/>
              </a:rPr>
              <a:t>IRC </a:t>
            </a:r>
            <a:r>
              <a:rPr lang="en-US" sz="1200" b="0" i="0" u="none" strike="noStrike" kern="1200" baseline="0" dirty="0">
                <a:solidFill>
                  <a:schemeClr val="tx1"/>
                </a:solidFill>
                <a:latin typeface="Bitstream Charter" pitchFamily="2" charset="0"/>
                <a:ea typeface="+mn-ea"/>
                <a:cs typeface="+mn-cs"/>
              </a:rPr>
              <a:t>scenario, a large number of them are </a:t>
            </a:r>
            <a:r>
              <a:rPr lang="en-US" sz="1200" b="0" i="0" u="none" strike="noStrike" kern="1200" baseline="0" dirty="0" err="1">
                <a:solidFill>
                  <a:schemeClr val="tx1"/>
                </a:solidFill>
                <a:latin typeface="Bitstream Charter" pitchFamily="2" charset="0"/>
                <a:ea typeface="+mn-ea"/>
                <a:cs typeface="+mn-cs"/>
              </a:rPr>
              <a:t>unsatisfiable</a:t>
            </a:r>
            <a:r>
              <a:rPr lang="en-US" sz="1200" b="0" i="0" u="none" strike="noStrike" kern="1200" baseline="0" dirty="0">
                <a:solidFill>
                  <a:schemeClr val="tx1"/>
                </a:solidFill>
                <a:latin typeface="Bitstream Charter" pitchFamily="2" charset="0"/>
                <a:ea typeface="+mn-ea"/>
                <a:cs typeface="+mn-cs"/>
              </a:rPr>
              <a:t>, allowing the constraint solver to conclude faster. This result indicates that having more path conditions does not necessarily translates into worse performance; it depends on how complex the path conditions are and how many of them are actually satisfiable.</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performance of the constraint solver, as well as the complexity of the path conditions, are the major factors that affect the overall performance of iterative symbolic executions in </a:t>
            </a:r>
            <a:r>
              <a:rPr lang="en-US" sz="1200" b="0" i="1" u="none" strike="noStrike" kern="1200" baseline="0" dirty="0">
                <a:solidFill>
                  <a:schemeClr val="tx1"/>
                </a:solidFill>
                <a:latin typeface="Bitstream Charter" pitchFamily="2" charset="0"/>
                <a:ea typeface="+mn-ea"/>
                <a:cs typeface="+mn-cs"/>
              </a:rPr>
              <a:t>JPF-</a:t>
            </a:r>
            <a:r>
              <a:rPr lang="en-US" sz="1200" b="0" i="1" u="none" strike="noStrike" kern="1200" baseline="0" dirty="0" err="1">
                <a:solidFill>
                  <a:schemeClr val="tx1"/>
                </a:solidFill>
                <a:latin typeface="Bitstream Charter" pitchFamily="2" charset="0"/>
                <a:ea typeface="+mn-ea"/>
                <a:cs typeface="+mn-cs"/>
              </a:rPr>
              <a:t>SymSpark</a:t>
            </a:r>
            <a:r>
              <a:rPr lang="en-US" sz="1200" b="0" i="0" u="none" strike="noStrike" kern="1200" baseline="0" dirty="0">
                <a:solidFill>
                  <a:schemeClr val="tx1"/>
                </a:solidFill>
                <a:latin typeface="Bitstream Charter" pitchFamily="2" charset="0"/>
                <a:ea typeface="+mn-ea"/>
                <a:cs typeface="+mn-cs"/>
              </a:rPr>
              <a:t>. Moreover, the construction of aggregate functions with conditional statements has to be properly evaluated in terms </a:t>
            </a:r>
          </a:p>
          <a:p>
            <a:r>
              <a:rPr lang="en-US" sz="1200" b="0" i="0" u="none" strike="noStrike" kern="1200" baseline="0" dirty="0">
                <a:solidFill>
                  <a:schemeClr val="tx1"/>
                </a:solidFill>
                <a:latin typeface="Bitstream Charter" pitchFamily="2" charset="0"/>
                <a:ea typeface="+mn-ea"/>
                <a:cs typeface="+mn-cs"/>
              </a:rPr>
              <a:t>of the congruency of the operation. Conditions applied to a cumulative value can break the associativity requirement of reducer functions, leading to invalid, non-parallelizable Spark programs.</a:t>
            </a:r>
          </a:p>
          <a:p>
            <a:endParaRPr lang="en-US" b="1"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935346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Yes. As </a:t>
            </a:r>
            <a:r>
              <a:rPr lang="en-US" sz="1200" b="0" i="1" u="none" strike="noStrike" kern="1200" baseline="0" dirty="0">
                <a:solidFill>
                  <a:schemeClr val="tx1"/>
                </a:solidFill>
                <a:latin typeface="Bitstream Charter" pitchFamily="2" charset="0"/>
                <a:ea typeface="+mn-ea"/>
                <a:cs typeface="+mn-cs"/>
              </a:rPr>
              <a:t>JPF-</a:t>
            </a:r>
            <a:r>
              <a:rPr lang="en-US" sz="1200" b="0" i="1" u="none" strike="noStrike" kern="1200" baseline="0" dirty="0" err="1">
                <a:solidFill>
                  <a:schemeClr val="tx1"/>
                </a:solidFill>
                <a:latin typeface="Bitstream Charter" pitchFamily="2" charset="0"/>
                <a:ea typeface="+mn-ea"/>
                <a:cs typeface="+mn-cs"/>
              </a:rPr>
              <a:t>SymSpark</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demonstrates, the technique can be used to analyze Apache Spark programs although an additional reasoning on the structure of the operations had to be included in order to produce any valuable result.</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1157823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There are two particular characteristics that differentiate the symbolic execution of Spark programs from other programs. The first is that the control flow instructions of an application can be contained inside the functions that are passed as parameters to Spark operations. Such a situation requires path</a:t>
            </a:r>
          </a:p>
          <a:p>
            <a:r>
              <a:rPr lang="en-US" sz="1200" b="0" i="0" u="none" strike="noStrike" kern="1200" baseline="0" dirty="0">
                <a:solidFill>
                  <a:schemeClr val="tx1"/>
                </a:solidFill>
                <a:latin typeface="Bitstream Charter" pitchFamily="2" charset="0"/>
                <a:ea typeface="+mn-ea"/>
                <a:cs typeface="+mn-cs"/>
              </a:rPr>
              <a:t>conditions and symbolic transformations to be percolated between Spark operations. The second characteristic is that some Spark operations, in particular aggregation functions, have control flow semantics defined intrinsically. One example is the </a:t>
            </a:r>
            <a:r>
              <a:rPr lang="en-US" sz="1200" b="0" i="1" u="none" strike="noStrike" kern="1200" baseline="0" dirty="0">
                <a:solidFill>
                  <a:schemeClr val="tx1"/>
                </a:solidFill>
                <a:latin typeface="Bitstream Charter" pitchFamily="2" charset="0"/>
                <a:ea typeface="+mn-ea"/>
                <a:cs typeface="+mn-cs"/>
              </a:rPr>
              <a:t>reduce </a:t>
            </a:r>
            <a:r>
              <a:rPr lang="en-US" sz="1200" b="0" i="0" u="none" strike="noStrike" kern="1200" baseline="0" dirty="0">
                <a:solidFill>
                  <a:schemeClr val="tx1"/>
                </a:solidFill>
                <a:latin typeface="Bitstream Charter" pitchFamily="2" charset="0"/>
                <a:ea typeface="+mn-ea"/>
                <a:cs typeface="+mn-cs"/>
              </a:rPr>
              <a:t>action, that defines an iterative behavior and accumulates a value resulting from the application of the passed user-defined function. In a symbolic execution, this iterative behavior needs to be considered in order to control undesirable results, as is the case of the symbolic state explosion.</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3725450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Spark provides several implementations for different programming languages, being the most common for the Scala and Java programming languages. Both of this languages compile to the Java Virtual Machine. There are only a few symbolic execution frameworks that can be applied to Java programs or their respective compiled bytecode versions. SPF is the most complete framework available and with the most amount of documentation.</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34</a:t>
            </a:fld>
            <a:endParaRPr lang="de-DE"/>
          </a:p>
        </p:txBody>
      </p:sp>
    </p:spTree>
    <p:extLst>
      <p:ext uri="{BB962C8B-B14F-4D97-AF65-F5344CB8AC3E}">
        <p14:creationId xmlns:p14="http://schemas.microsoft.com/office/powerpoint/2010/main" val="3246356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SPF is a powerful framework that is able to replace the whole instruction set of the Java bytecode for its symbolic counterparts. A wide variety of symbolic operations for all the primitive types are supported as well as a subset of the operations defined for Strings. It takes care of the identification of branching instructions and, with the help of JPF’s state generation engine, is capable of exploring the different paths. It also provides a convenient set of mechanisms to consult and manipulate the execution state if needed. This is particularly useful when percolating path conditions among Spark operations.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However, SPF does not support symbolic data structures and only supports symbolic Strings partially. This presents a major limitation given that most of the realistic Spark programs operate to a certain extent this type of data. Additionally, SPF has undergone several development iterations and its codebase starts to show hints of code decay. Code comments used as a communication mechanisms between developers, frequent code duplication and outdated examples prove to be serious obstacles for the further improvement of the tool.</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35</a:t>
            </a:fld>
            <a:endParaRPr lang="de-DE"/>
          </a:p>
        </p:txBody>
      </p:sp>
    </p:spTree>
    <p:extLst>
      <p:ext uri="{BB962C8B-B14F-4D97-AF65-F5344CB8AC3E}">
        <p14:creationId xmlns:p14="http://schemas.microsoft.com/office/powerpoint/2010/main" val="3902503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a:t>Additional conclusions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36</a:t>
            </a:fld>
            <a:endParaRPr lang="de-DE"/>
          </a:p>
        </p:txBody>
      </p:sp>
    </p:spTree>
    <p:extLst>
      <p:ext uri="{BB962C8B-B14F-4D97-AF65-F5344CB8AC3E}">
        <p14:creationId xmlns:p14="http://schemas.microsoft.com/office/powerpoint/2010/main" val="1075065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As in any other software, applications written for distributed big data frameworks are susceptible to bugs and errors. Although several program testing techniques have been ported to the context of distributed programming and have been the subject of research studies, program analysis approaches have received less attention both in the industry and the academia. Formal methods and code analyses could also prove useful towards the goal of improving code quality and their automated nature could provide a mechanism for a continuous evaluation.</a:t>
            </a:r>
          </a:p>
          <a:p>
            <a:endParaRPr lang="en-US" sz="1200" b="0"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Aim</a:t>
            </a:r>
          </a:p>
          <a:p>
            <a:endParaRPr lang="en-US" sz="1200" b="1"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This thesis aims to identify if </a:t>
            </a:r>
            <a:r>
              <a:rPr lang="en-US" sz="1200" b="0" i="1" u="none" strike="noStrike" kern="1200" baseline="0" dirty="0">
                <a:solidFill>
                  <a:schemeClr val="tx1"/>
                </a:solidFill>
                <a:latin typeface="Bitstream Charter" pitchFamily="2" charset="0"/>
                <a:ea typeface="+mn-ea"/>
                <a:cs typeface="+mn-cs"/>
              </a:rPr>
              <a:t>symbolic execution techniques can be used in the context of Apache Spark as a big data framework to generate reduced input datasets that enforce full path coverage</a:t>
            </a:r>
            <a:r>
              <a:rPr lang="en-US" sz="1200" b="0" i="0" u="none" strike="noStrike" kern="1200" baseline="0" dirty="0">
                <a:solidFill>
                  <a:schemeClr val="tx1"/>
                </a:solidFill>
                <a:latin typeface="Bitstream Charter" pitchFamily="2" charset="0"/>
                <a:ea typeface="+mn-ea"/>
                <a:cs typeface="+mn-cs"/>
              </a:rPr>
              <a:t>.</a:t>
            </a:r>
          </a:p>
          <a:p>
            <a:endParaRPr lang="en-US" sz="1200" b="0" i="0" u="none" strike="noStrike" kern="1200" baseline="0" dirty="0">
              <a:solidFill>
                <a:schemeClr val="tx1"/>
              </a:solidFill>
              <a:latin typeface="Bitstream Charter" pitchFamily="2" charset="0"/>
              <a:ea typeface="+mn-ea"/>
              <a:cs typeface="+mn-cs"/>
            </a:endParaRPr>
          </a:p>
          <a:p>
            <a:endParaRPr lang="en-US" b="1"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41</a:t>
            </a:fld>
            <a:endParaRPr lang="de-DE"/>
          </a:p>
        </p:txBody>
      </p:sp>
    </p:spTree>
    <p:extLst>
      <p:ext uri="{BB962C8B-B14F-4D97-AF65-F5344CB8AC3E}">
        <p14:creationId xmlns:p14="http://schemas.microsoft.com/office/powerpoint/2010/main" val="2278511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42</a:t>
            </a:fld>
            <a:endParaRPr lang="de-DE"/>
          </a:p>
        </p:txBody>
      </p:sp>
    </p:spTree>
    <p:extLst>
      <p:ext uri="{BB962C8B-B14F-4D97-AF65-F5344CB8AC3E}">
        <p14:creationId xmlns:p14="http://schemas.microsoft.com/office/powerpoint/2010/main" val="190070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As one of the earliest extension modules, Symbolic </a:t>
            </a:r>
            <a:r>
              <a:rPr lang="en-US" sz="1200" b="0" i="0" u="none" strike="noStrike" kern="1200" baseline="0" dirty="0" err="1">
                <a:solidFill>
                  <a:schemeClr val="tx1"/>
                </a:solidFill>
                <a:latin typeface="Bitstream Charter" pitchFamily="2" charset="0"/>
                <a:ea typeface="+mn-ea"/>
                <a:cs typeface="+mn-cs"/>
              </a:rPr>
              <a:t>PathFinder</a:t>
            </a:r>
            <a:r>
              <a:rPr lang="en-US" sz="1200" b="0" i="0" u="none" strike="noStrike" kern="1200" baseline="0" dirty="0">
                <a:solidFill>
                  <a:schemeClr val="tx1"/>
                </a:solidFill>
                <a:latin typeface="Bitstream Charter" pitchFamily="2" charset="0"/>
                <a:ea typeface="+mn-ea"/>
                <a:cs typeface="+mn-cs"/>
              </a:rPr>
              <a:t> (SPF) integrates symbolic execution principles into JPF. Although it has undergone several modifications throughout the years [33, 49, 2], its current mode of operation consists of replacing the concrete execution semantics of the default JPF model checker with a corresponding symbolic interpretation [48].</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43</a:t>
            </a:fld>
            <a:endParaRPr lang="de-DE"/>
          </a:p>
        </p:txBody>
      </p:sp>
    </p:spTree>
    <p:extLst>
      <p:ext uri="{BB962C8B-B14F-4D97-AF65-F5344CB8AC3E}">
        <p14:creationId xmlns:p14="http://schemas.microsoft.com/office/powerpoint/2010/main" val="2585065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Figure 2.3 shows the symbolic execution tree of the program in Listing 2.3. The root node represents the input parameters as symbolic values while the intermediate nodes illustrate the control flow of the program evaluated on these symbolic parameters wherever possible. Each intermediate node branches into two options, each corresponding to the predicate evaluating to </a:t>
            </a:r>
            <a:r>
              <a:rPr lang="en-US" sz="1200" b="0" i="1" u="none" strike="noStrike" kern="1200" baseline="0" dirty="0">
                <a:solidFill>
                  <a:schemeClr val="tx1"/>
                </a:solidFill>
                <a:latin typeface="Bitstream Charter" pitchFamily="2" charset="0"/>
                <a:ea typeface="+mn-ea"/>
                <a:cs typeface="+mn-cs"/>
              </a:rPr>
              <a:t>true </a:t>
            </a:r>
            <a:r>
              <a:rPr lang="en-US" sz="1200" b="0" i="0" u="none" strike="noStrike" kern="1200" baseline="0" dirty="0">
                <a:solidFill>
                  <a:schemeClr val="tx1"/>
                </a:solidFill>
                <a:latin typeface="Bitstream Charter" pitchFamily="2" charset="0"/>
                <a:ea typeface="+mn-ea"/>
                <a:cs typeface="+mn-cs"/>
              </a:rPr>
              <a:t>or </a:t>
            </a:r>
            <a:r>
              <a:rPr lang="en-US" sz="1200" b="0" i="1" u="none" strike="noStrike" kern="1200" baseline="0" dirty="0">
                <a:solidFill>
                  <a:schemeClr val="tx1"/>
                </a:solidFill>
                <a:latin typeface="Bitstream Charter" pitchFamily="2" charset="0"/>
                <a:ea typeface="+mn-ea"/>
                <a:cs typeface="+mn-cs"/>
              </a:rPr>
              <a:t>false </a:t>
            </a:r>
            <a:r>
              <a:rPr lang="en-US" sz="1200" b="0" i="0" u="none" strike="noStrike" kern="1200" baseline="0" dirty="0">
                <a:solidFill>
                  <a:schemeClr val="tx1"/>
                </a:solidFill>
                <a:latin typeface="Bitstream Charter" pitchFamily="2" charset="0"/>
                <a:ea typeface="+mn-ea"/>
                <a:cs typeface="+mn-cs"/>
              </a:rPr>
              <a:t>respectively. Also, each branch is labeled with the executed statements following one of the evaluations. More importantly, the leaves collect the predicates that form the path condition for that particular execution.</a:t>
            </a:r>
          </a:p>
          <a:p>
            <a:endParaRPr lang="en-US" sz="1200" b="1" i="0" u="none" strike="noStrike" kern="1200" baseline="0" dirty="0">
              <a:solidFill>
                <a:schemeClr val="tx1"/>
              </a:solidFill>
              <a:latin typeface="Bitstream Charter" pitchFamily="2" charset="0"/>
              <a:ea typeface="+mn-ea"/>
              <a:cs typeface="+mn-cs"/>
            </a:endParaRPr>
          </a:p>
          <a:p>
            <a:r>
              <a:rPr lang="en-US" sz="1200" b="1" i="0" u="none" strike="noStrike" kern="1200" baseline="0" dirty="0">
                <a:solidFill>
                  <a:schemeClr val="tx1"/>
                </a:solidFill>
                <a:latin typeface="Bitstream Charter" pitchFamily="2" charset="0"/>
                <a:ea typeface="+mn-ea"/>
                <a:cs typeface="+mn-cs"/>
              </a:rPr>
              <a:t>Mention unfeasible paths.</a:t>
            </a:r>
            <a:endParaRPr lang="en-US" b="1" dirty="0"/>
          </a:p>
          <a:p>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44</a:t>
            </a:fld>
            <a:endParaRPr lang="de-DE"/>
          </a:p>
        </p:txBody>
      </p:sp>
    </p:spTree>
    <p:extLst>
      <p:ext uri="{BB962C8B-B14F-4D97-AF65-F5344CB8AC3E}">
        <p14:creationId xmlns:p14="http://schemas.microsoft.com/office/powerpoint/2010/main" val="69496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a:t>Our research is based in two technologies.</a:t>
            </a:r>
          </a:p>
          <a:p>
            <a:endParaRPr lang="en-US" dirty="0"/>
          </a:p>
          <a:p>
            <a:r>
              <a:rPr lang="en-US" b="1" dirty="0"/>
              <a:t>Spark</a:t>
            </a:r>
            <a:r>
              <a:rPr lang="en-US" dirty="0"/>
              <a:t> as the big data framework</a:t>
            </a:r>
          </a:p>
          <a:p>
            <a:r>
              <a:rPr lang="en-US" b="1" dirty="0"/>
              <a:t>Java </a:t>
            </a:r>
            <a:r>
              <a:rPr lang="en-US" b="1" dirty="0" err="1"/>
              <a:t>PathFinder</a:t>
            </a:r>
            <a:r>
              <a:rPr lang="en-US" b="1" dirty="0"/>
              <a:t> </a:t>
            </a:r>
            <a:r>
              <a:rPr lang="en-US" b="0" dirty="0"/>
              <a:t>as the program verification environment</a:t>
            </a:r>
            <a:endParaRPr lang="en-US" b="1"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5</a:t>
            </a:fld>
            <a:endParaRPr lang="de-DE"/>
          </a:p>
        </p:txBody>
      </p:sp>
    </p:spTree>
    <p:extLst>
      <p:ext uri="{BB962C8B-B14F-4D97-AF65-F5344CB8AC3E}">
        <p14:creationId xmlns:p14="http://schemas.microsoft.com/office/powerpoint/2010/main" val="3699550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We have seen that some operations have intrinsic control flow semantics, such as the case of filter.</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Additionally, given that the operations are higher-order functions, control flow instructions be included in the function passed to the operations.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Having this in mind, the general approach could be summarized in the following four steps: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1. Identify the Spark operation</a:t>
            </a:r>
          </a:p>
          <a:p>
            <a:r>
              <a:rPr lang="en-US" sz="1200" b="0" i="0" u="none" strike="noStrike" kern="1200" baseline="0" dirty="0">
                <a:solidFill>
                  <a:schemeClr val="tx1"/>
                </a:solidFill>
                <a:latin typeface="Bitstream Charter" pitchFamily="2" charset="0"/>
                <a:ea typeface="+mn-ea"/>
                <a:cs typeface="+mn-cs"/>
              </a:rPr>
              <a:t>2. Carry out the symbolic execution of the passed function</a:t>
            </a:r>
          </a:p>
          <a:p>
            <a:r>
              <a:rPr lang="en-US" sz="1200" b="0" i="0" u="none" strike="noStrike" kern="1200" baseline="0" dirty="0">
                <a:solidFill>
                  <a:schemeClr val="tx1"/>
                </a:solidFill>
                <a:latin typeface="Bitstream Charter" pitchFamily="2" charset="0"/>
                <a:ea typeface="+mn-ea"/>
                <a:cs typeface="+mn-cs"/>
              </a:rPr>
              <a:t>3. Take special considerations based on the executed Spark operation</a:t>
            </a:r>
          </a:p>
          <a:p>
            <a:r>
              <a:rPr lang="en-US" sz="1200" b="0" i="0" u="none" strike="noStrike" kern="1200" baseline="0" dirty="0">
                <a:solidFill>
                  <a:schemeClr val="tx1"/>
                </a:solidFill>
                <a:latin typeface="Bitstream Charter" pitchFamily="2" charset="0"/>
                <a:ea typeface="+mn-ea"/>
                <a:cs typeface="+mn-cs"/>
              </a:rPr>
              <a:t>4. Ensure the correct connection to any subsequent Spark operation</a:t>
            </a:r>
            <a:endParaRPr lang="en-US" dirty="0"/>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precise behavior of most operations is defined by the programmer. Given that most of Spark’s actions and transformations are higher order functions, the programmers define a custom function that fulfills the contract of the specific operation. For example, again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expects as a parameter a function that takes an element of the same type as the type of the elements in the collection handled by the RDD and returns a </a:t>
            </a:r>
            <a:r>
              <a:rPr lang="en-US" sz="1200" b="0" i="0" u="none" strike="noStrike" kern="1200" baseline="0" dirty="0" err="1">
                <a:solidFill>
                  <a:schemeClr val="tx1"/>
                </a:solidFill>
                <a:latin typeface="Bitstream Charter" pitchFamily="2" charset="0"/>
                <a:ea typeface="+mn-ea"/>
                <a:cs typeface="+mn-cs"/>
              </a:rPr>
              <a:t>boolean</a:t>
            </a:r>
            <a:r>
              <a:rPr lang="en-US" sz="1200" b="0" i="0" u="none" strike="noStrike" kern="1200" baseline="0" dirty="0">
                <a:solidFill>
                  <a:schemeClr val="tx1"/>
                </a:solidFill>
                <a:latin typeface="Bitstream Charter" pitchFamily="2" charset="0"/>
                <a:ea typeface="+mn-ea"/>
                <a:cs typeface="+mn-cs"/>
              </a:rPr>
              <a:t> value. When the </a:t>
            </a:r>
            <a:r>
              <a:rPr lang="en-US" sz="1200" b="0" i="1" u="none" strike="noStrike" kern="1200" baseline="0" dirty="0">
                <a:solidFill>
                  <a:schemeClr val="tx1"/>
                </a:solidFill>
                <a:latin typeface="Bitstream Charter" pitchFamily="2" charset="0"/>
                <a:ea typeface="+mn-ea"/>
                <a:cs typeface="+mn-cs"/>
              </a:rPr>
              <a:t>filter </a:t>
            </a:r>
            <a:r>
              <a:rPr lang="en-US" sz="1200" b="0" i="0" u="none" strike="noStrike" kern="1200" baseline="0" dirty="0">
                <a:solidFill>
                  <a:schemeClr val="tx1"/>
                </a:solidFill>
                <a:latin typeface="Bitstream Charter" pitchFamily="2" charset="0"/>
                <a:ea typeface="+mn-ea"/>
                <a:cs typeface="+mn-cs"/>
              </a:rPr>
              <a:t>transformation is later invoked, it calls the passed function with each element in the RDD and, depending on the output, it decides if the value is filtered or not.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Having this in mind, the symbolic execution of an isolated Spark operation depends solely on the behavior of the function passed by the user. However, when analyzing a whole program, special considerations for every particular operation must be taken into account. These considerations are different in nature but mostly refer to how output values are percolated to the subsequent operations in order to ensure the correct analysis of the next functions.</a:t>
            </a:r>
          </a:p>
          <a:p>
            <a:endParaRPr lang="en-US" sz="1200" b="0" i="0" u="none" strike="noStrike" kern="1200" baseline="0" dirty="0">
              <a:solidFill>
                <a:schemeClr val="tx1"/>
              </a:solidFill>
              <a:latin typeface="Bitstream Charter" pitchFamily="2" charset="0"/>
              <a:ea typeface="+mn-ea"/>
              <a:cs typeface="+mn-cs"/>
            </a:endParaRP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45</a:t>
            </a:fld>
            <a:endParaRPr lang="de-DE"/>
          </a:p>
        </p:txBody>
      </p:sp>
    </p:spTree>
    <p:extLst>
      <p:ext uri="{BB962C8B-B14F-4D97-AF65-F5344CB8AC3E}">
        <p14:creationId xmlns:p14="http://schemas.microsoft.com/office/powerpoint/2010/main" val="1010930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Reduced input datasets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46</a:t>
            </a:fld>
            <a:endParaRPr lang="de-DE"/>
          </a:p>
        </p:txBody>
      </p:sp>
    </p:spTree>
    <p:extLst>
      <p:ext uri="{BB962C8B-B14F-4D97-AF65-F5344CB8AC3E}">
        <p14:creationId xmlns:p14="http://schemas.microsoft.com/office/powerpoint/2010/main" val="1289811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Unfeasible path conditions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47</a:t>
            </a:fld>
            <a:endParaRPr lang="de-DE"/>
          </a:p>
        </p:txBody>
      </p:sp>
    </p:spTree>
    <p:extLst>
      <p:ext uri="{BB962C8B-B14F-4D97-AF65-F5344CB8AC3E}">
        <p14:creationId xmlns:p14="http://schemas.microsoft.com/office/powerpoint/2010/main" val="31687514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Correct interconnection</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48</a:t>
            </a:fld>
            <a:endParaRPr lang="de-DE"/>
          </a:p>
        </p:txBody>
      </p:sp>
    </p:spTree>
    <p:extLst>
      <p:ext uri="{BB962C8B-B14F-4D97-AF65-F5344CB8AC3E}">
        <p14:creationId xmlns:p14="http://schemas.microsoft.com/office/powerpoint/2010/main" val="3713569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a:t>Mention that the analyzed programs are considered a </a:t>
            </a:r>
            <a:r>
              <a:rPr lang="en-US" b="1" dirty="0"/>
              <a:t>black box </a:t>
            </a:r>
            <a:r>
              <a:rPr lang="en-US" dirty="0"/>
              <a:t>but not the Spark library. This fact has its own limitations.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49</a:t>
            </a:fld>
            <a:endParaRPr lang="de-DE"/>
          </a:p>
        </p:txBody>
      </p:sp>
    </p:spTree>
    <p:extLst>
      <p:ext uri="{BB962C8B-B14F-4D97-AF65-F5344CB8AC3E}">
        <p14:creationId xmlns:p14="http://schemas.microsoft.com/office/powerpoint/2010/main" val="1994413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b="1" dirty="0"/>
              <a:t>Primitive types</a:t>
            </a:r>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50</a:t>
            </a:fld>
            <a:endParaRPr lang="de-DE"/>
          </a:p>
        </p:txBody>
      </p:sp>
    </p:spTree>
    <p:extLst>
      <p:ext uri="{BB962C8B-B14F-4D97-AF65-F5344CB8AC3E}">
        <p14:creationId xmlns:p14="http://schemas.microsoft.com/office/powerpoint/2010/main" val="85560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51</a:t>
            </a:fld>
            <a:endParaRPr lang="de-DE"/>
          </a:p>
        </p:txBody>
      </p:sp>
    </p:spTree>
    <p:extLst>
      <p:ext uri="{BB962C8B-B14F-4D97-AF65-F5344CB8AC3E}">
        <p14:creationId xmlns:p14="http://schemas.microsoft.com/office/powerpoint/2010/main" val="415956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Bitstream Charter" pitchFamily="2" charset="0"/>
                <a:ea typeface="+mn-ea"/>
                <a:cs typeface="+mn-cs"/>
              </a:rPr>
              <a:t>It is a distributed large-scale data processing framework, first developed at Berkeley University and later donated to the Apache Foundation.</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A shared memory abstraction called RDD is used to represent collections of data. The use of RDDs allows Spark to operate very fast.</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Its API is designed following functional programming paradigms to operate collections which rely in the uses of higher-order functions. The operations are divided in </a:t>
            </a:r>
            <a:r>
              <a:rPr lang="en-US" sz="1200" b="0" i="1" u="none" strike="noStrike" kern="1200" baseline="0" dirty="0">
                <a:solidFill>
                  <a:schemeClr val="tx1"/>
                </a:solidFill>
                <a:latin typeface="Bitstream Charter" pitchFamily="2" charset="0"/>
                <a:ea typeface="+mn-ea"/>
                <a:cs typeface="+mn-cs"/>
              </a:rPr>
              <a:t>transformations </a:t>
            </a:r>
            <a:r>
              <a:rPr lang="en-US" sz="1200" b="0" i="0" u="none" strike="noStrike" kern="1200" baseline="0" dirty="0">
                <a:solidFill>
                  <a:schemeClr val="tx1"/>
                </a:solidFill>
                <a:latin typeface="Bitstream Charter" pitchFamily="2" charset="0"/>
                <a:ea typeface="+mn-ea"/>
                <a:cs typeface="+mn-cs"/>
              </a:rPr>
              <a:t>that operate in single element of the RDD independently and </a:t>
            </a:r>
            <a:r>
              <a:rPr lang="en-US" sz="1200" b="0" i="1" u="none" strike="noStrike" kern="1200" baseline="0" dirty="0">
                <a:solidFill>
                  <a:schemeClr val="tx1"/>
                </a:solidFill>
                <a:latin typeface="Bitstream Charter" pitchFamily="2" charset="0"/>
                <a:ea typeface="+mn-ea"/>
                <a:cs typeface="+mn-cs"/>
              </a:rPr>
              <a:t>actions</a:t>
            </a:r>
            <a:r>
              <a:rPr lang="en-US" sz="1200" b="0" i="0" u="none" strike="noStrike" kern="1200" baseline="0" dirty="0">
                <a:solidFill>
                  <a:schemeClr val="tx1"/>
                </a:solidFill>
                <a:latin typeface="Bitstream Charter" pitchFamily="2" charset="0"/>
                <a:ea typeface="+mn-ea"/>
                <a:cs typeface="+mn-cs"/>
              </a:rPr>
              <a:t> that operate on the whole RDD. (usually aggregate functions)</a:t>
            </a: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endParaRPr lang="en-US" sz="1200" b="0" i="1" u="none" strike="noStrike" kern="1200" baseline="0" dirty="0">
              <a:solidFill>
                <a:schemeClr val="tx1"/>
              </a:solidFill>
              <a:latin typeface="Bitstream Charter" pitchFamily="2" charset="0"/>
              <a:ea typeface="+mn-ea"/>
              <a:cs typeface="+mn-cs"/>
            </a:endParaRP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Spark is a distributed data processing framework that was first introduced in 2012 [68]. Similar to other systems, such as MapReduce [16] and Dryad [29], it aims to provide a clean and flexible abstraction to distributed computations on large datasets. However, Spark offers two advantages in comparison to such systems: It makes use of a shared memory abstraction that improves performance by avoiding persisting intermediate sets.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working units in Spark are called </a:t>
            </a:r>
            <a:r>
              <a:rPr lang="en-US" sz="1200" b="0" i="1" u="none" strike="noStrike" kern="1200" baseline="0" dirty="0">
                <a:solidFill>
                  <a:schemeClr val="tx1"/>
                </a:solidFill>
                <a:latin typeface="Bitstream Charter" pitchFamily="2" charset="0"/>
                <a:ea typeface="+mn-ea"/>
                <a:cs typeface="+mn-cs"/>
              </a:rPr>
              <a:t>Resilient Distributed Datasets</a:t>
            </a:r>
            <a:r>
              <a:rPr lang="en-US" sz="1200" b="0" i="0" u="none" strike="noStrike" kern="1200" baseline="0" dirty="0">
                <a:solidFill>
                  <a:schemeClr val="tx1"/>
                </a:solidFill>
                <a:latin typeface="Bitstream Charter" pitchFamily="2" charset="0"/>
                <a:ea typeface="+mn-ea"/>
                <a:cs typeface="+mn-cs"/>
              </a:rPr>
              <a:t>, better known as RDDs. These units represent an immutable partitioned collection of elements in a distributed memory space. RDDs can only be created through a set of deterministic operations, known as </a:t>
            </a:r>
            <a:r>
              <a:rPr lang="en-US" sz="1200" b="0" i="1" u="none" strike="noStrike" kern="1200" baseline="0" dirty="0">
                <a:solidFill>
                  <a:schemeClr val="tx1"/>
                </a:solidFill>
                <a:latin typeface="Bitstream Charter" pitchFamily="2" charset="0"/>
                <a:ea typeface="+mn-ea"/>
                <a:cs typeface="+mn-cs"/>
              </a:rPr>
              <a:t>transformations. </a:t>
            </a:r>
            <a:r>
              <a:rPr lang="en-US" sz="1200" b="0" i="0" u="none" strike="noStrike" kern="1200" baseline="0" dirty="0">
                <a:solidFill>
                  <a:schemeClr val="tx1"/>
                </a:solidFill>
                <a:latin typeface="Bitstream Charter" pitchFamily="2" charset="0"/>
                <a:ea typeface="+mn-ea"/>
                <a:cs typeface="+mn-cs"/>
              </a:rPr>
              <a:t>Additionally, RDDs can be made persistent into storage or can be operated to produce a value. This kind of operations are known as </a:t>
            </a:r>
            <a:r>
              <a:rPr lang="en-US" sz="1200" b="0" i="1" u="none" strike="noStrike" kern="1200" baseline="0" dirty="0">
                <a:solidFill>
                  <a:schemeClr val="tx1"/>
                </a:solidFill>
                <a:latin typeface="Bitstream Charter" pitchFamily="2" charset="0"/>
                <a:ea typeface="+mn-ea"/>
                <a:cs typeface="+mn-cs"/>
              </a:rPr>
              <a:t>actions.</a:t>
            </a:r>
          </a:p>
          <a:p>
            <a:endParaRPr lang="en-US" sz="1200" b="0" i="1"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To interact with the RDD abstraction, Spark provides several APIs for different programming languages. Many of the operations defined on the APIs come from principles in functional programming languages that define abstractions to interact with data collections. These abstractions are mostly implemented through the use of higher-order functions.</a:t>
            </a:r>
            <a:endParaRPr lang="en-US" sz="1200"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6</a:t>
            </a:fld>
            <a:endParaRPr lang="de-DE"/>
          </a:p>
        </p:txBody>
      </p:sp>
    </p:spTree>
    <p:extLst>
      <p:ext uri="{BB962C8B-B14F-4D97-AF65-F5344CB8AC3E}">
        <p14:creationId xmlns:p14="http://schemas.microsoft.com/office/powerpoint/2010/main" val="144063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de-DE" b="1" dirty="0" err="1"/>
              <a:t>What</a:t>
            </a:r>
            <a:r>
              <a:rPr lang="de-DE" b="1" dirty="0"/>
              <a:t> </a:t>
            </a:r>
            <a:r>
              <a:rPr lang="de-DE" b="1" dirty="0" err="1"/>
              <a:t>is</a:t>
            </a:r>
            <a:r>
              <a:rPr lang="de-DE" b="1" dirty="0"/>
              <a:t> JPF?</a:t>
            </a:r>
          </a:p>
          <a:p>
            <a:endParaRPr lang="de-DE" b="1" dirty="0"/>
          </a:p>
          <a:p>
            <a:r>
              <a:rPr lang="de-DE" b="0" dirty="0" err="1"/>
              <a:t>It</a:t>
            </a:r>
            <a:r>
              <a:rPr lang="de-DE" b="0" dirty="0"/>
              <a:t> </a:t>
            </a:r>
            <a:r>
              <a:rPr lang="de-DE" b="0" dirty="0" err="1"/>
              <a:t>is</a:t>
            </a:r>
            <a:r>
              <a:rPr lang="de-DE" b="0" dirty="0"/>
              <a:t> an </a:t>
            </a:r>
            <a:r>
              <a:rPr lang="de-DE" b="1" dirty="0" err="1"/>
              <a:t>execution</a:t>
            </a:r>
            <a:r>
              <a:rPr lang="de-DE" b="1" dirty="0"/>
              <a:t> </a:t>
            </a:r>
            <a:r>
              <a:rPr lang="de-DE" b="1" dirty="0" err="1"/>
              <a:t>environment</a:t>
            </a:r>
            <a:r>
              <a:rPr lang="de-DE" b="0" dirty="0"/>
              <a:t> </a:t>
            </a:r>
            <a:r>
              <a:rPr lang="de-DE" b="0" dirty="0" err="1"/>
              <a:t>for</a:t>
            </a:r>
            <a:r>
              <a:rPr lang="de-DE" b="0" dirty="0"/>
              <a:t> </a:t>
            </a:r>
            <a:r>
              <a:rPr lang="de-DE" b="1" dirty="0" err="1"/>
              <a:t>verification</a:t>
            </a:r>
            <a:r>
              <a:rPr lang="de-DE" b="0" dirty="0"/>
              <a:t> and </a:t>
            </a:r>
            <a:r>
              <a:rPr lang="de-DE" b="0" dirty="0" err="1"/>
              <a:t>analysis</a:t>
            </a:r>
            <a:r>
              <a:rPr lang="de-DE" b="0" dirty="0"/>
              <a:t> </a:t>
            </a:r>
            <a:r>
              <a:rPr lang="de-DE" b="0" dirty="0" err="1"/>
              <a:t>of</a:t>
            </a:r>
            <a:r>
              <a:rPr lang="de-DE" b="0" dirty="0"/>
              <a:t> Java </a:t>
            </a:r>
            <a:r>
              <a:rPr lang="de-DE" b="1" dirty="0" err="1"/>
              <a:t>bytecode</a:t>
            </a:r>
            <a:r>
              <a:rPr lang="de-DE" b="0" dirty="0"/>
              <a:t> </a:t>
            </a:r>
            <a:r>
              <a:rPr lang="de-DE" b="0" dirty="0" err="1"/>
              <a:t>programs</a:t>
            </a:r>
            <a:r>
              <a:rPr lang="de-DE" b="0" dirty="0"/>
              <a:t>. </a:t>
            </a:r>
          </a:p>
          <a:p>
            <a:endParaRPr lang="de-DE" b="0" dirty="0"/>
          </a:p>
          <a:p>
            <a:r>
              <a:rPr lang="de-DE" b="0" dirty="0" err="1"/>
              <a:t>Developed</a:t>
            </a:r>
            <a:r>
              <a:rPr lang="de-DE" b="0" dirty="0"/>
              <a:t> </a:t>
            </a:r>
            <a:r>
              <a:rPr lang="de-DE" b="0" dirty="0" err="1"/>
              <a:t>by</a:t>
            </a:r>
            <a:r>
              <a:rPr lang="de-DE" b="0" dirty="0"/>
              <a:t> </a:t>
            </a:r>
            <a:r>
              <a:rPr lang="de-DE" b="0" dirty="0" err="1"/>
              <a:t>NASA‘s</a:t>
            </a:r>
            <a:r>
              <a:rPr lang="de-DE" b="0" dirty="0"/>
              <a:t> Ames Research Center.</a:t>
            </a:r>
          </a:p>
          <a:p>
            <a:endParaRPr lang="de-DE" b="0" dirty="0"/>
          </a:p>
          <a:p>
            <a:r>
              <a:rPr lang="de-DE" b="0" dirty="0" err="1"/>
              <a:t>It</a:t>
            </a:r>
            <a:r>
              <a:rPr lang="de-DE" b="0" dirty="0"/>
              <a:t> </a:t>
            </a:r>
            <a:r>
              <a:rPr lang="de-DE" b="0" dirty="0" err="1"/>
              <a:t>is</a:t>
            </a:r>
            <a:r>
              <a:rPr lang="de-DE" b="0" dirty="0"/>
              <a:t> </a:t>
            </a:r>
            <a:r>
              <a:rPr lang="de-DE" b="0" dirty="0" err="1"/>
              <a:t>implemented</a:t>
            </a:r>
            <a:r>
              <a:rPr lang="de-DE" b="0" dirty="0"/>
              <a:t> </a:t>
            </a:r>
            <a:r>
              <a:rPr lang="de-DE" b="0" dirty="0" err="1"/>
              <a:t>as</a:t>
            </a:r>
            <a:r>
              <a:rPr lang="de-DE" b="0" dirty="0"/>
              <a:t> an </a:t>
            </a:r>
            <a:r>
              <a:rPr lang="de-DE" b="0" dirty="0" err="1"/>
              <a:t>instrumentalized</a:t>
            </a:r>
            <a:r>
              <a:rPr lang="de-DE" b="0" dirty="0"/>
              <a:t> JVM </a:t>
            </a:r>
            <a:r>
              <a:rPr lang="de-DE" b="0" dirty="0" err="1"/>
              <a:t>that</a:t>
            </a:r>
            <a:r>
              <a:rPr lang="de-DE" b="0" dirty="0"/>
              <a:t> </a:t>
            </a:r>
            <a:r>
              <a:rPr lang="de-DE" b="0" dirty="0" err="1"/>
              <a:t>executes</a:t>
            </a:r>
            <a:r>
              <a:rPr lang="de-DE" b="0" dirty="0"/>
              <a:t> </a:t>
            </a:r>
            <a:r>
              <a:rPr lang="de-DE" b="0" dirty="0" err="1"/>
              <a:t>the</a:t>
            </a:r>
            <a:r>
              <a:rPr lang="de-DE" b="0" dirty="0"/>
              <a:t> </a:t>
            </a:r>
            <a:r>
              <a:rPr lang="de-DE" b="0" dirty="0" err="1"/>
              <a:t>bytecode</a:t>
            </a:r>
            <a:r>
              <a:rPr lang="de-DE" b="0" dirty="0"/>
              <a:t>.</a:t>
            </a:r>
          </a:p>
          <a:p>
            <a:endParaRPr lang="de-DE" b="0" dirty="0"/>
          </a:p>
          <a:p>
            <a:r>
              <a:rPr lang="de-DE" b="0" dirty="0" err="1"/>
              <a:t>It</a:t>
            </a:r>
            <a:r>
              <a:rPr lang="de-DE" b="0" dirty="0"/>
              <a:t> </a:t>
            </a:r>
            <a:r>
              <a:rPr lang="de-DE" b="0" dirty="0" err="1"/>
              <a:t>default</a:t>
            </a:r>
            <a:r>
              <a:rPr lang="de-DE" b="0" dirty="0"/>
              <a:t> </a:t>
            </a:r>
            <a:r>
              <a:rPr lang="de-DE" b="0" dirty="0" err="1"/>
              <a:t>mode</a:t>
            </a:r>
            <a:r>
              <a:rPr lang="de-DE" b="0" dirty="0"/>
              <a:t> </a:t>
            </a:r>
            <a:r>
              <a:rPr lang="de-DE" b="0" dirty="0" err="1"/>
              <a:t>of</a:t>
            </a:r>
            <a:r>
              <a:rPr lang="de-DE" b="0" dirty="0"/>
              <a:t> </a:t>
            </a:r>
            <a:r>
              <a:rPr lang="de-DE" b="0" dirty="0" err="1"/>
              <a:t>operation</a:t>
            </a:r>
            <a:r>
              <a:rPr lang="de-DE" b="0" dirty="0"/>
              <a:t> </a:t>
            </a:r>
            <a:r>
              <a:rPr lang="de-DE" b="0" dirty="0" err="1"/>
              <a:t>is</a:t>
            </a:r>
            <a:r>
              <a:rPr lang="de-DE" b="0" dirty="0"/>
              <a:t> </a:t>
            </a:r>
            <a:r>
              <a:rPr lang="de-DE" b="1" dirty="0"/>
              <a:t>explicit </a:t>
            </a:r>
            <a:r>
              <a:rPr lang="de-DE" b="1" dirty="0" err="1"/>
              <a:t>state</a:t>
            </a:r>
            <a:r>
              <a:rPr lang="de-DE" b="1" dirty="0"/>
              <a:t> </a:t>
            </a:r>
            <a:r>
              <a:rPr lang="de-DE" b="1" dirty="0" err="1"/>
              <a:t>model</a:t>
            </a:r>
            <a:r>
              <a:rPr lang="de-DE" b="1" dirty="0"/>
              <a:t> </a:t>
            </a:r>
            <a:r>
              <a:rPr lang="de-DE" b="1" dirty="0" err="1"/>
              <a:t>checking</a:t>
            </a:r>
            <a:r>
              <a:rPr lang="de-DE" b="0" dirty="0"/>
              <a:t>, </a:t>
            </a:r>
            <a:r>
              <a:rPr lang="de-DE" b="0" dirty="0" err="1"/>
              <a:t>which</a:t>
            </a:r>
            <a:r>
              <a:rPr lang="de-DE" b="0" dirty="0"/>
              <a:t> </a:t>
            </a:r>
            <a:r>
              <a:rPr lang="de-DE" b="0" dirty="0" err="1"/>
              <a:t>among</a:t>
            </a:r>
            <a:r>
              <a:rPr lang="de-DE" b="0" dirty="0"/>
              <a:t> </a:t>
            </a:r>
            <a:r>
              <a:rPr lang="de-DE" b="0" dirty="0" err="1"/>
              <a:t>many</a:t>
            </a:r>
            <a:r>
              <a:rPr lang="de-DE" b="0" dirty="0"/>
              <a:t> </a:t>
            </a:r>
            <a:r>
              <a:rPr lang="de-DE" b="0" dirty="0" err="1"/>
              <a:t>things</a:t>
            </a:r>
            <a:r>
              <a:rPr lang="de-DE" b="0" dirty="0"/>
              <a:t> </a:t>
            </a:r>
            <a:r>
              <a:rPr lang="de-DE" b="0" dirty="0" err="1"/>
              <a:t>explores</a:t>
            </a:r>
            <a:r>
              <a:rPr lang="de-DE" b="0" dirty="0"/>
              <a:t> all </a:t>
            </a:r>
            <a:r>
              <a:rPr lang="de-DE" b="0" dirty="0" err="1"/>
              <a:t>the</a:t>
            </a:r>
            <a:r>
              <a:rPr lang="de-DE" b="0" dirty="0"/>
              <a:t> </a:t>
            </a:r>
            <a:r>
              <a:rPr lang="de-DE" b="0" dirty="0" err="1"/>
              <a:t>possible</a:t>
            </a:r>
            <a:r>
              <a:rPr lang="de-DE" b="0" dirty="0"/>
              <a:t> </a:t>
            </a:r>
            <a:r>
              <a:rPr lang="de-DE" b="0" dirty="0" err="1"/>
              <a:t>values</a:t>
            </a:r>
            <a:r>
              <a:rPr lang="de-DE" b="0" dirty="0"/>
              <a:t> a primitive </a:t>
            </a:r>
            <a:r>
              <a:rPr lang="de-DE" b="0" dirty="0" err="1"/>
              <a:t>can</a:t>
            </a:r>
            <a:r>
              <a:rPr lang="de-DE" b="0" dirty="0"/>
              <a:t> </a:t>
            </a:r>
            <a:r>
              <a:rPr lang="de-DE" b="0" dirty="0" err="1"/>
              <a:t>get</a:t>
            </a:r>
            <a:r>
              <a:rPr lang="de-DE" b="0" dirty="0"/>
              <a:t>, </a:t>
            </a:r>
            <a:r>
              <a:rPr lang="de-DE" b="0" dirty="0" err="1"/>
              <a:t>for</a:t>
            </a:r>
            <a:r>
              <a:rPr lang="de-DE" b="0" dirty="0"/>
              <a:t> </a:t>
            </a:r>
            <a:r>
              <a:rPr lang="de-DE" b="0" dirty="0" err="1"/>
              <a:t>example</a:t>
            </a:r>
            <a:r>
              <a:rPr lang="de-DE" b="0" dirty="0"/>
              <a:t>.</a:t>
            </a:r>
          </a:p>
          <a:p>
            <a:endParaRPr lang="de-DE" b="0" dirty="0"/>
          </a:p>
          <a:p>
            <a:r>
              <a:rPr lang="de-DE" b="1" dirty="0" err="1"/>
              <a:t>What</a:t>
            </a:r>
            <a:r>
              <a:rPr lang="de-DE" b="1" dirty="0"/>
              <a:t> </a:t>
            </a:r>
            <a:r>
              <a:rPr lang="de-DE" b="1" dirty="0" err="1"/>
              <a:t>is</a:t>
            </a:r>
            <a:r>
              <a:rPr lang="de-DE" b="1" dirty="0"/>
              <a:t> a </a:t>
            </a:r>
            <a:r>
              <a:rPr lang="de-DE" b="1" dirty="0" err="1"/>
              <a:t>state</a:t>
            </a:r>
            <a:r>
              <a:rPr lang="de-DE" b="1" dirty="0"/>
              <a:t> in JPF?</a:t>
            </a:r>
          </a:p>
          <a:p>
            <a:endParaRPr lang="de-DE" dirty="0"/>
          </a:p>
          <a:p>
            <a:r>
              <a:rPr lang="en-US" sz="1200" b="0" i="0" u="none" strike="noStrike" kern="1200" baseline="0" dirty="0">
                <a:solidFill>
                  <a:schemeClr val="tx1"/>
                </a:solidFill>
                <a:latin typeface="Bitstream Charter" pitchFamily="2" charset="0"/>
                <a:ea typeface="+mn-ea"/>
                <a:cs typeface="+mn-cs"/>
              </a:rPr>
              <a:t>A state is characterized by three aspects: the information of existing threads, the contents of the heap, and the sequence of previous states that led to the current execution point (also known as path).</a:t>
            </a:r>
            <a:endParaRPr lang="de-DE" dirty="0"/>
          </a:p>
          <a:p>
            <a:endParaRPr lang="de-DE" b="0" dirty="0"/>
          </a:p>
          <a:p>
            <a:endParaRPr lang="de-DE" b="0" dirty="0"/>
          </a:p>
          <a:p>
            <a:endParaRPr lang="de-DE" b="0" dirty="0"/>
          </a:p>
          <a:p>
            <a:endParaRPr lang="de-DE" b="0" dirty="0"/>
          </a:p>
          <a:p>
            <a:endParaRPr lang="de-DE" b="0" dirty="0"/>
          </a:p>
          <a:p>
            <a:endParaRPr lang="de-DE" b="0" dirty="0"/>
          </a:p>
          <a:p>
            <a:endParaRPr lang="de-DE" b="0" dirty="0"/>
          </a:p>
          <a:p>
            <a:endParaRPr lang="de-DE" b="0" dirty="0"/>
          </a:p>
          <a:p>
            <a:endParaRPr lang="de-DE" b="1" dirty="0"/>
          </a:p>
          <a:p>
            <a:endParaRPr lang="de-DE" dirty="0"/>
          </a:p>
          <a:p>
            <a:r>
              <a:rPr lang="en-US" sz="1200" b="0" i="0" u="none" strike="noStrike" kern="1200" baseline="0" dirty="0">
                <a:solidFill>
                  <a:schemeClr val="tx1"/>
                </a:solidFill>
                <a:latin typeface="Bitstream Charter" pitchFamily="2" charset="0"/>
                <a:ea typeface="+mn-ea"/>
                <a:cs typeface="+mn-cs"/>
              </a:rPr>
              <a:t>Developed at NASA’s Ames Research Center [43], Java PathFinder (JPF) is an execution environment for verification and analysis of Java bytecode programs [62, 32]. Since its publication in the year 2000 [26], JPF has evolved from being a model translator to a fully fledged, highly customizable virtual machine capable of controlling and augmenting the execution of a program.</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default mode of operation of JPF is </a:t>
            </a:r>
            <a:r>
              <a:rPr lang="en-US" sz="1200" b="0" i="1" u="none" strike="noStrike" kern="1200" baseline="0" dirty="0">
                <a:solidFill>
                  <a:schemeClr val="tx1"/>
                </a:solidFill>
                <a:latin typeface="Bitstream Charter" pitchFamily="2" charset="0"/>
                <a:ea typeface="+mn-ea"/>
                <a:cs typeface="+mn-cs"/>
              </a:rPr>
              <a:t>explicit state model checking</a:t>
            </a:r>
            <a:r>
              <a:rPr lang="en-US" sz="1200" b="0" i="0" u="none" strike="noStrike" kern="1200" baseline="0" dirty="0">
                <a:solidFill>
                  <a:schemeClr val="tx1"/>
                </a:solidFill>
                <a:latin typeface="Bitstream Charter" pitchFamily="2" charset="0"/>
                <a:ea typeface="+mn-ea"/>
                <a:cs typeface="+mn-cs"/>
              </a:rPr>
              <a:t>. This means that JPF keeps track of the execution status of a program, commonly referred to as a state, to check for violations of predefined properties.</a:t>
            </a:r>
            <a:endParaRPr lang="de-DE"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7</a:t>
            </a:fld>
            <a:endParaRPr lang="de-DE"/>
          </a:p>
        </p:txBody>
      </p:sp>
    </p:spTree>
    <p:extLst>
      <p:ext uri="{BB962C8B-B14F-4D97-AF65-F5344CB8AC3E}">
        <p14:creationId xmlns:p14="http://schemas.microsoft.com/office/powerpoint/2010/main" val="253564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Bitstream Charter" pitchFamily="2" charset="0"/>
                <a:ea typeface="+mn-ea"/>
                <a:cs typeface="+mn-cs"/>
              </a:rPr>
              <a:t>Random Example</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The analyzed program represents a trivial division of two random values. However, the problem relies on the fact that, under some specific values, the operation could yield invalid. Problems like this, where computations depend on random and unbounded values, are common sources of bugs in real software and, in many cases, are difficult to identify.</a:t>
            </a:r>
          </a:p>
          <a:p>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Line 8 could lead to an </a:t>
            </a:r>
            <a:r>
              <a:rPr lang="en-US" sz="1200" b="0" i="0" u="none" strike="noStrike" kern="1200" baseline="0" dirty="0" err="1">
                <a:solidFill>
                  <a:schemeClr val="tx1"/>
                </a:solidFill>
                <a:latin typeface="Bitstream Charter" pitchFamily="2" charset="0"/>
                <a:ea typeface="+mn-ea"/>
                <a:cs typeface="+mn-cs"/>
              </a:rPr>
              <a:t>ArithmeticException</a:t>
            </a:r>
            <a:r>
              <a:rPr lang="en-US" sz="1200" b="0" i="0" u="none" strike="noStrike" kern="1200" baseline="0" dirty="0">
                <a:solidFill>
                  <a:schemeClr val="tx1"/>
                </a:solidFill>
                <a:latin typeface="Bitstream Charter" pitchFamily="2" charset="0"/>
                <a:ea typeface="+mn-ea"/>
                <a:cs typeface="+mn-cs"/>
              </a:rPr>
              <a:t>, division by 0</a:t>
            </a:r>
          </a:p>
          <a:p>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8</a:t>
            </a:fld>
            <a:endParaRPr lang="de-DE"/>
          </a:p>
        </p:txBody>
      </p:sp>
    </p:spTree>
    <p:extLst>
      <p:ext uri="{BB962C8B-B14F-4D97-AF65-F5344CB8AC3E}">
        <p14:creationId xmlns:p14="http://schemas.microsoft.com/office/powerpoint/2010/main" val="356832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1" i="0" u="none" strike="noStrike" kern="1200" baseline="0" dirty="0">
                <a:solidFill>
                  <a:schemeClr val="tx1"/>
                </a:solidFill>
                <a:latin typeface="Bitstream Charter" pitchFamily="2" charset="0"/>
                <a:ea typeface="+mn-ea"/>
                <a:cs typeface="+mn-cs"/>
              </a:rPr>
              <a:t>Random Example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1"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JPF starts executing the program until it finds a </a:t>
            </a:r>
            <a:r>
              <a:rPr lang="en-US" sz="1200" b="0" i="1" u="none" strike="noStrike" kern="1200" baseline="0" dirty="0" err="1">
                <a:solidFill>
                  <a:schemeClr val="tx1"/>
                </a:solidFill>
                <a:latin typeface="Bitstream Charter" pitchFamily="2" charset="0"/>
                <a:ea typeface="+mn-ea"/>
                <a:cs typeface="+mn-cs"/>
              </a:rPr>
              <a:t>nextInt</a:t>
            </a:r>
            <a:r>
              <a:rPr lang="en-US" sz="1200" b="0" i="1" u="none" strike="noStrike" kern="1200" baseline="0" dirty="0">
                <a:solidFill>
                  <a:schemeClr val="tx1"/>
                </a:solidFill>
                <a:latin typeface="Bitstream Charter" pitchFamily="2" charset="0"/>
                <a:ea typeface="+mn-ea"/>
                <a:cs typeface="+mn-cs"/>
              </a:rPr>
              <a:t> </a:t>
            </a:r>
            <a:r>
              <a:rPr lang="en-US" sz="1200" b="0" i="0" u="none" strike="noStrike" kern="1200" baseline="0" dirty="0">
                <a:solidFill>
                  <a:schemeClr val="tx1"/>
                </a:solidFill>
                <a:latin typeface="Bitstream Charter" pitchFamily="2" charset="0"/>
                <a:ea typeface="+mn-ea"/>
                <a:cs typeface="+mn-cs"/>
              </a:rPr>
              <a:t>invocation</a:t>
            </a:r>
            <a:r>
              <a:rPr lang="en-US" sz="1200" b="0" i="1" u="none" strike="noStrike" kern="1200" baseline="0" dirty="0">
                <a:solidFill>
                  <a:schemeClr val="tx1"/>
                </a:solidFill>
                <a:latin typeface="Bitstream Charter" pitchFamily="2" charset="0"/>
                <a:ea typeface="+mn-ea"/>
                <a:cs typeface="+mn-cs"/>
              </a:rPr>
              <a:t>.</a:t>
            </a:r>
            <a:r>
              <a:rPr lang="en-US" sz="1200" b="0" i="0" u="none" strike="noStrike" kern="1200" baseline="0" dirty="0">
                <a:solidFill>
                  <a:schemeClr val="tx1"/>
                </a:solidFill>
                <a:latin typeface="Bitstream Charter" pitchFamily="2" charset="0"/>
                <a:ea typeface="+mn-ea"/>
                <a:cs typeface="+mn-cs"/>
              </a:rPr>
              <a:t> It sets a </a:t>
            </a:r>
            <a:r>
              <a:rPr lang="en-US" sz="1200" b="1" i="0" u="none" strike="noStrike" kern="1200" baseline="0" dirty="0">
                <a:solidFill>
                  <a:schemeClr val="tx1"/>
                </a:solidFill>
                <a:latin typeface="Bitstream Charter" pitchFamily="2" charset="0"/>
                <a:ea typeface="+mn-ea"/>
                <a:cs typeface="+mn-cs"/>
              </a:rPr>
              <a:t>checkpoint</a:t>
            </a:r>
            <a:r>
              <a:rPr lang="en-US" sz="1200" b="0" i="0" u="none" strike="noStrike" kern="1200" baseline="0" dirty="0">
                <a:solidFill>
                  <a:schemeClr val="tx1"/>
                </a:solidFill>
                <a:latin typeface="Bitstream Charter" pitchFamily="2" charset="0"/>
                <a:ea typeface="+mn-ea"/>
                <a:cs typeface="+mn-cs"/>
              </a:rPr>
              <a:t> and takes the first possible value. The same happens in the next </a:t>
            </a:r>
            <a:r>
              <a:rPr lang="en-US" sz="1200" b="0" i="1" u="none" strike="noStrike" kern="1200" baseline="0" dirty="0" err="1">
                <a:solidFill>
                  <a:schemeClr val="tx1"/>
                </a:solidFill>
                <a:latin typeface="Bitstream Charter" pitchFamily="2" charset="0"/>
                <a:ea typeface="+mn-ea"/>
                <a:cs typeface="+mn-cs"/>
              </a:rPr>
              <a:t>nextInt</a:t>
            </a:r>
            <a:r>
              <a:rPr lang="en-US" sz="1200" b="0" i="0" u="none" strike="noStrike" kern="1200" baseline="0" dirty="0">
                <a:solidFill>
                  <a:schemeClr val="tx1"/>
                </a:solidFill>
                <a:latin typeface="Bitstream Charter" pitchFamily="2" charset="0"/>
                <a:ea typeface="+mn-ea"/>
                <a:cs typeface="+mn-cs"/>
              </a:rPr>
              <a:t>. If the program finishes and there has no exception JPF </a:t>
            </a:r>
            <a:r>
              <a:rPr lang="en-US" sz="1200" b="1" i="0" u="none" strike="noStrike" kern="1200" baseline="0" dirty="0">
                <a:solidFill>
                  <a:schemeClr val="tx1"/>
                </a:solidFill>
                <a:latin typeface="Bitstream Charter" pitchFamily="2" charset="0"/>
                <a:ea typeface="+mn-ea"/>
                <a:cs typeface="+mn-cs"/>
              </a:rPr>
              <a:t>backtracks</a:t>
            </a:r>
            <a:r>
              <a:rPr lang="en-US" sz="1200" b="0" i="0" u="none" strike="noStrike" kern="1200" baseline="0" dirty="0">
                <a:solidFill>
                  <a:schemeClr val="tx1"/>
                </a:solidFill>
                <a:latin typeface="Bitstream Charter" pitchFamily="2" charset="0"/>
                <a:ea typeface="+mn-ea"/>
                <a:cs typeface="+mn-cs"/>
              </a:rPr>
              <a:t> to the latest checkpoint and tries a different value.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lang="en-US" sz="1200" b="0" i="0" u="none" strike="noStrike" kern="1200" baseline="0" dirty="0">
                <a:solidFill>
                  <a:schemeClr val="tx1"/>
                </a:solidFill>
                <a:latin typeface="Bitstream Charter" pitchFamily="2" charset="0"/>
                <a:ea typeface="+mn-ea"/>
                <a:cs typeface="+mn-cs"/>
              </a:rPr>
              <a:t>Eventually, the combination of values is found and the potential exception is detected.</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1" u="none" strike="noStrike" kern="1200" baseline="0" dirty="0">
              <a:solidFill>
                <a:schemeClr val="tx1"/>
              </a:solidFill>
              <a:latin typeface="Bitstream Charter"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Figure 2.5 depicts how JPF explores the state space of the program shown in Listing 2.4. JPF starts checking the state space whenever the conditions that trigger the property to be validated are found; in this case, using random values. The </a:t>
            </a:r>
            <a:r>
              <a:rPr lang="en-US" sz="1200" b="0" i="0" u="none" strike="noStrike" kern="1200" baseline="0" dirty="0" err="1">
                <a:solidFill>
                  <a:schemeClr val="tx1"/>
                </a:solidFill>
                <a:latin typeface="Bitstream Charter" pitchFamily="2" charset="0"/>
                <a:ea typeface="+mn-ea"/>
                <a:cs typeface="+mn-cs"/>
              </a:rPr>
              <a:t>nextInt</a:t>
            </a:r>
            <a:r>
              <a:rPr lang="en-US" sz="1200" b="0" i="0" u="none" strike="noStrike" kern="1200" baseline="0" dirty="0">
                <a:solidFill>
                  <a:schemeClr val="tx1"/>
                </a:solidFill>
                <a:latin typeface="Bitstream Charter" pitchFamily="2" charset="0"/>
                <a:ea typeface="+mn-ea"/>
                <a:cs typeface="+mn-cs"/>
              </a:rPr>
              <a:t> instruction causes JPF to register a </a:t>
            </a:r>
            <a:r>
              <a:rPr lang="en-US" sz="1200" b="0" i="1" u="none" strike="noStrike" kern="1200" baseline="0" dirty="0">
                <a:solidFill>
                  <a:schemeClr val="tx1"/>
                </a:solidFill>
                <a:latin typeface="Bitstream Charter" pitchFamily="2" charset="0"/>
                <a:ea typeface="+mn-ea"/>
                <a:cs typeface="+mn-cs"/>
              </a:rPr>
              <a:t>Choice Generator </a:t>
            </a:r>
            <a:r>
              <a:rPr lang="en-US" sz="1200" b="0" i="0" u="none" strike="noStrike" kern="1200" baseline="0" dirty="0">
                <a:solidFill>
                  <a:schemeClr val="tx1"/>
                </a:solidFill>
                <a:latin typeface="Bitstream Charter" pitchFamily="2" charset="0"/>
                <a:ea typeface="+mn-ea"/>
                <a:cs typeface="+mn-cs"/>
              </a:rPr>
              <a:t>and start exploring the state space of the possible options. The dashed edges represent the search strategy used to explore the state space; in this case depth-first search. If a given execution path gets to an end and no unexpected behavior is found, JPF backtracks to the latest instruction where a </a:t>
            </a:r>
            <a:r>
              <a:rPr lang="en-US" sz="1200" b="0" i="1" u="none" strike="noStrike" kern="1200" baseline="0" dirty="0">
                <a:solidFill>
                  <a:schemeClr val="tx1"/>
                </a:solidFill>
                <a:latin typeface="Bitstream Charter" pitchFamily="2" charset="0"/>
                <a:ea typeface="+mn-ea"/>
                <a:cs typeface="+mn-cs"/>
              </a:rPr>
              <a:t>Choice Generator </a:t>
            </a:r>
            <a:r>
              <a:rPr lang="en-US" sz="1200" b="0" i="0" u="none" strike="noStrike" kern="1200" baseline="0" dirty="0">
                <a:solidFill>
                  <a:schemeClr val="tx1"/>
                </a:solidFill>
                <a:latin typeface="Bitstream Charter" pitchFamily="2" charset="0"/>
                <a:ea typeface="+mn-ea"/>
                <a:cs typeface="+mn-cs"/>
              </a:rPr>
              <a:t>was registered and tries a different value. The red arrows point to the first execution that triggers an error. Whenever an error is found JPF halts the validation and reports its findings.</a:t>
            </a:r>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9</a:t>
            </a:fld>
            <a:endParaRPr lang="de-DE"/>
          </a:p>
        </p:txBody>
      </p:sp>
    </p:spTree>
    <p:extLst>
      <p:ext uri="{BB962C8B-B14F-4D97-AF65-F5344CB8AC3E}">
        <p14:creationId xmlns:p14="http://schemas.microsoft.com/office/powerpoint/2010/main" val="192930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de-DE" dirty="0"/>
              <a:t>JPF Components.</a:t>
            </a:r>
          </a:p>
          <a:p>
            <a:endParaRPr lang="de-DE" dirty="0"/>
          </a:p>
          <a:p>
            <a:r>
              <a:rPr lang="en-US" sz="1200" b="0" i="0" u="none" strike="noStrike" kern="1200" baseline="0" dirty="0">
                <a:solidFill>
                  <a:schemeClr val="tx1"/>
                </a:solidFill>
                <a:latin typeface="Bitstream Charter" pitchFamily="2" charset="0"/>
                <a:ea typeface="+mn-ea"/>
                <a:cs typeface="+mn-cs"/>
              </a:rPr>
              <a:t>• </a:t>
            </a:r>
            <a:r>
              <a:rPr lang="en-US" sz="1200" b="1" i="0" u="none" strike="noStrike" kern="1200" baseline="0" dirty="0">
                <a:solidFill>
                  <a:schemeClr val="tx1"/>
                </a:solidFill>
                <a:latin typeface="Bitstream Charter" pitchFamily="2" charset="0"/>
                <a:ea typeface="+mn-ea"/>
                <a:cs typeface="+mn-cs"/>
              </a:rPr>
              <a:t>Bytecode Factories</a:t>
            </a:r>
            <a:r>
              <a:rPr lang="en-US" sz="1200" b="0" i="0" u="none" strike="noStrike" kern="1200" baseline="0" dirty="0">
                <a:solidFill>
                  <a:schemeClr val="tx1"/>
                </a:solidFill>
                <a:latin typeface="Bitstream Charter" pitchFamily="2" charset="0"/>
                <a:ea typeface="+mn-ea"/>
                <a:cs typeface="+mn-cs"/>
              </a:rPr>
              <a:t>: Define the semantics of the instructions executed by JPF.</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 </a:t>
            </a:r>
            <a:r>
              <a:rPr lang="en-US" sz="1200" b="1" i="0" u="none" strike="noStrike" kern="1200" baseline="0" dirty="0">
                <a:solidFill>
                  <a:schemeClr val="tx1"/>
                </a:solidFill>
                <a:latin typeface="Bitstream Charter" pitchFamily="2" charset="0"/>
                <a:ea typeface="+mn-ea"/>
                <a:cs typeface="+mn-cs"/>
              </a:rPr>
              <a:t>Choice Generators</a:t>
            </a:r>
            <a:r>
              <a:rPr lang="en-US" sz="1200" b="0" i="0" u="none" strike="noStrike" kern="1200" baseline="0" dirty="0">
                <a:solidFill>
                  <a:schemeClr val="tx1"/>
                </a:solidFill>
                <a:latin typeface="Bitstream Charter" pitchFamily="2" charset="0"/>
                <a:ea typeface="+mn-ea"/>
                <a:cs typeface="+mn-cs"/>
              </a:rPr>
              <a:t>: Defines a checkpoint in the program as well as a set of possible values.</a:t>
            </a:r>
          </a:p>
          <a:p>
            <a:endParaRPr lang="en-US" sz="1200" b="0" i="0" u="none" strike="noStrike" kern="1200" baseline="0" dirty="0">
              <a:solidFill>
                <a:schemeClr val="tx1"/>
              </a:solidFill>
              <a:latin typeface="Bitstream Charter" pitchFamily="2" charset="0"/>
              <a:ea typeface="+mn-ea"/>
              <a:cs typeface="+mn-cs"/>
            </a:endParaRPr>
          </a:p>
          <a:p>
            <a:r>
              <a:rPr lang="en-US" sz="1200" b="0" i="0" u="none" strike="noStrike" kern="1200" baseline="0" dirty="0">
                <a:solidFill>
                  <a:schemeClr val="tx1"/>
                </a:solidFill>
                <a:latin typeface="Bitstream Charter" pitchFamily="2" charset="0"/>
                <a:ea typeface="+mn-ea"/>
                <a:cs typeface="+mn-cs"/>
              </a:rPr>
              <a:t>• </a:t>
            </a:r>
            <a:r>
              <a:rPr lang="en-US" sz="1200" b="1" i="0" u="none" strike="noStrike" kern="1200" baseline="0" dirty="0">
                <a:solidFill>
                  <a:schemeClr val="tx1"/>
                </a:solidFill>
                <a:latin typeface="Bitstream Charter" pitchFamily="2" charset="0"/>
                <a:ea typeface="+mn-ea"/>
                <a:cs typeface="+mn-cs"/>
              </a:rPr>
              <a:t>Listeners</a:t>
            </a:r>
            <a:r>
              <a:rPr lang="en-US" sz="1200" b="0" i="0" u="none" strike="noStrike" kern="1200" baseline="0" dirty="0">
                <a:solidFill>
                  <a:schemeClr val="tx1"/>
                </a:solidFill>
                <a:latin typeface="Bitstream Charter" pitchFamily="2" charset="0"/>
                <a:ea typeface="+mn-ea"/>
                <a:cs typeface="+mn-cs"/>
              </a:rPr>
              <a:t>: React to particular events triggered during the execution of an analysis. Useful for asserting properties.</a:t>
            </a:r>
          </a:p>
          <a:p>
            <a:endParaRPr lang="en-US" sz="1200" b="0" i="0" u="none" strike="noStrike" kern="1200" baseline="0" dirty="0">
              <a:solidFill>
                <a:schemeClr val="tx1"/>
              </a:solidFill>
              <a:latin typeface="Bitstream Charter" pitchFamily="2" charset="0"/>
              <a:ea typeface="+mn-ea"/>
              <a:cs typeface="+mn-cs"/>
            </a:endParaRPr>
          </a:p>
          <a:p>
            <a:endParaRPr lang="en-US" dirty="0"/>
          </a:p>
        </p:txBody>
      </p:sp>
      <p:sp>
        <p:nvSpPr>
          <p:cNvPr id="4" name="Date Placeholder 3"/>
          <p:cNvSpPr>
            <a:spLocks noGrp="1"/>
          </p:cNvSpPr>
          <p:nvPr>
            <p:ph type="dt" idx="10"/>
          </p:nvPr>
        </p:nvSpPr>
        <p:spPr/>
        <p:txBody>
          <a:bodyPr/>
          <a:lstStyle/>
          <a:p>
            <a:fld id="{065B079B-E513-489A-8A1B-D7C78493EA86}" type="datetime4">
              <a:rPr lang="de-DE" smtClean="0"/>
              <a:pPr/>
              <a:t>13. September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10</a:t>
            </a:fld>
            <a:endParaRPr lang="de-DE"/>
          </a:p>
        </p:txBody>
      </p:sp>
    </p:spTree>
    <p:extLst>
      <p:ext uri="{BB962C8B-B14F-4D97-AF65-F5344CB8AC3E}">
        <p14:creationId xmlns:p14="http://schemas.microsoft.com/office/powerpoint/2010/main" val="306561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13.09.2017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Fachbereich Informatik  |  Omar Erminy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620000"/>
            <a:ext cx="6823569" cy="447994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592263"/>
            <a:ext cx="4135438"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592263"/>
            <a:ext cx="4105274"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13.09.2017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Fachbereich Informatik</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Omar Erminy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006162F-0D77-490D-9604-E2E22E414B4C}"/>
              </a:ext>
            </a:extLst>
          </p:cNvPr>
          <p:cNvSpPr>
            <a:spLocks noGrp="1"/>
          </p:cNvSpPr>
          <p:nvPr>
            <p:ph type="subTitle" idx="1"/>
          </p:nvPr>
        </p:nvSpPr>
        <p:spPr/>
        <p:txBody>
          <a:bodyPr anchor="b"/>
          <a:lstStyle/>
          <a:p>
            <a:r>
              <a:rPr lang="en-US" sz="1800" dirty="0"/>
              <a:t>Omar Erminy</a:t>
            </a:r>
          </a:p>
        </p:txBody>
      </p:sp>
      <p:sp>
        <p:nvSpPr>
          <p:cNvPr id="8" name="Title 7">
            <a:extLst>
              <a:ext uri="{FF2B5EF4-FFF2-40B4-BE49-F238E27FC236}">
                <a16:creationId xmlns:a16="http://schemas.microsoft.com/office/drawing/2014/main" id="{B0A607AB-FA08-44A5-97CB-D5A38533D921}"/>
              </a:ext>
            </a:extLst>
          </p:cNvPr>
          <p:cNvSpPr>
            <a:spLocks noGrp="1"/>
          </p:cNvSpPr>
          <p:nvPr>
            <p:ph type="title"/>
          </p:nvPr>
        </p:nvSpPr>
        <p:spPr/>
        <p:txBody>
          <a:bodyPr/>
          <a:lstStyle/>
          <a:p>
            <a:r>
              <a:rPr lang="en-US"/>
              <a:t>Symbolic Execution of Higher-order Functions in Big Data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275DA10-448C-4B88-BA5D-BFBA5566FDFB}"/>
              </a:ext>
            </a:extLst>
          </p:cNvPr>
          <p:cNvSpPr>
            <a:spLocks noGrp="1"/>
          </p:cNvSpPr>
          <p:nvPr>
            <p:ph sz="half" idx="1"/>
          </p:nvPr>
        </p:nvSpPr>
        <p:spPr>
          <a:xfrm>
            <a:off x="358774" y="1592263"/>
            <a:ext cx="8532813" cy="4551381"/>
          </a:xfrm>
        </p:spPr>
        <p:txBody>
          <a:bodyPr/>
          <a:lstStyle/>
          <a:p>
            <a:r>
              <a:rPr lang="en-US" b="1" dirty="0"/>
              <a:t>Components</a:t>
            </a:r>
          </a:p>
          <a:p>
            <a:endParaRPr lang="en-US" b="1" dirty="0"/>
          </a:p>
          <a:p>
            <a:pPr marL="342900" indent="-342900">
              <a:buFont typeface="Arial" panose="020B0604020202020204" pitchFamily="34" charset="0"/>
              <a:buChar char="•"/>
            </a:pPr>
            <a:r>
              <a:rPr lang="en-US" b="1" dirty="0"/>
              <a:t>Bytecode Factories</a:t>
            </a:r>
            <a:r>
              <a:rPr lang="en-US" dirty="0"/>
              <a:t>: Semantics</a:t>
            </a:r>
          </a:p>
          <a:p>
            <a:pPr marL="342900" indent="-342900">
              <a:buFont typeface="Arial" panose="020B0604020202020204" pitchFamily="34" charset="0"/>
              <a:buChar char="•"/>
            </a:pPr>
            <a:r>
              <a:rPr lang="en-US" b="1" dirty="0"/>
              <a:t>Choice Generators</a:t>
            </a:r>
            <a:r>
              <a:rPr lang="en-US" dirty="0"/>
              <a:t>: Checkpoints and state exploration</a:t>
            </a:r>
            <a:endParaRPr lang="en-US" b="1" dirty="0"/>
          </a:p>
          <a:p>
            <a:pPr marL="342900" indent="-342900">
              <a:buFont typeface="Arial" panose="020B0604020202020204" pitchFamily="34" charset="0"/>
              <a:buChar char="•"/>
            </a:pPr>
            <a:r>
              <a:rPr lang="en-US" b="1" dirty="0"/>
              <a:t>Listeners</a:t>
            </a:r>
            <a:r>
              <a:rPr lang="en-US" dirty="0"/>
              <a:t>: Property validation</a:t>
            </a:r>
          </a:p>
          <a:p>
            <a:pPr marL="342900" indent="-342900">
              <a:buFont typeface="Arial" panose="020B0604020202020204" pitchFamily="34" charset="0"/>
              <a:buChar char="•"/>
            </a:pPr>
            <a:r>
              <a:rPr lang="en-US" dirty="0"/>
              <a:t>Native Peers</a:t>
            </a:r>
          </a:p>
          <a:p>
            <a:pPr marL="342900" indent="-342900">
              <a:buFont typeface="Arial" panose="020B0604020202020204" pitchFamily="34" charset="0"/>
              <a:buChar char="•"/>
            </a:pPr>
            <a:r>
              <a:rPr lang="en-US" dirty="0"/>
              <a:t>Publishers</a:t>
            </a:r>
          </a:p>
          <a:p>
            <a:pPr marL="342900" indent="-342900">
              <a:buFont typeface="Arial" panose="020B0604020202020204" pitchFamily="34" charset="0"/>
              <a:buChar char="•"/>
            </a:pPr>
            <a:r>
              <a:rPr lang="en-US" dirty="0"/>
              <a:t>Search Strategies</a:t>
            </a:r>
          </a:p>
        </p:txBody>
      </p:sp>
      <p:sp>
        <p:nvSpPr>
          <p:cNvPr id="2" name="Title 1">
            <a:extLst>
              <a:ext uri="{FF2B5EF4-FFF2-40B4-BE49-F238E27FC236}">
                <a16:creationId xmlns:a16="http://schemas.microsoft.com/office/drawing/2014/main" id="{D0940B4B-E348-4903-9FAB-007171CB275C}"/>
              </a:ext>
            </a:extLst>
          </p:cNvPr>
          <p:cNvSpPr>
            <a:spLocks noGrp="1"/>
          </p:cNvSpPr>
          <p:nvPr>
            <p:ph type="title"/>
          </p:nvPr>
        </p:nvSpPr>
        <p:spPr/>
        <p:txBody>
          <a:bodyPr/>
          <a:lstStyle/>
          <a:p>
            <a:r>
              <a:rPr lang="en-US" dirty="0"/>
              <a:t>Java PathFinder (JPF)</a:t>
            </a:r>
          </a:p>
        </p:txBody>
      </p:sp>
      <p:sp>
        <p:nvSpPr>
          <p:cNvPr id="4" name="Title 1">
            <a:extLst>
              <a:ext uri="{FF2B5EF4-FFF2-40B4-BE49-F238E27FC236}">
                <a16:creationId xmlns:a16="http://schemas.microsoft.com/office/drawing/2014/main" id="{4C2FCBCC-97A3-43B2-89F1-5C1B2675CED8}"/>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[4, 5]</a:t>
            </a:r>
            <a:endParaRPr lang="en-US" sz="1000" b="0" kern="0" dirty="0"/>
          </a:p>
        </p:txBody>
      </p:sp>
    </p:spTree>
    <p:extLst>
      <p:ext uri="{BB962C8B-B14F-4D97-AF65-F5344CB8AC3E}">
        <p14:creationId xmlns:p14="http://schemas.microsoft.com/office/powerpoint/2010/main" val="92931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B4B-E348-4903-9FAB-007171CB275C}"/>
              </a:ext>
            </a:extLst>
          </p:cNvPr>
          <p:cNvSpPr>
            <a:spLocks noGrp="1"/>
          </p:cNvSpPr>
          <p:nvPr>
            <p:ph type="title"/>
          </p:nvPr>
        </p:nvSpPr>
        <p:spPr/>
        <p:txBody>
          <a:bodyPr/>
          <a:lstStyle/>
          <a:p>
            <a:r>
              <a:rPr lang="en-US" dirty="0"/>
              <a:t>Java PathFinder (JPF)</a:t>
            </a:r>
          </a:p>
        </p:txBody>
      </p:sp>
      <p:pic>
        <p:nvPicPr>
          <p:cNvPr id="9" name="Picture 8">
            <a:extLst>
              <a:ext uri="{FF2B5EF4-FFF2-40B4-BE49-F238E27FC236}">
                <a16:creationId xmlns:a16="http://schemas.microsoft.com/office/drawing/2014/main" id="{781C0836-49E6-4808-B52D-D82C43FDE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484784"/>
            <a:ext cx="6745975" cy="4792717"/>
          </a:xfrm>
          <a:prstGeom prst="rect">
            <a:avLst/>
          </a:prstGeom>
        </p:spPr>
      </p:pic>
      <p:sp>
        <p:nvSpPr>
          <p:cNvPr id="10" name="Title 1">
            <a:extLst>
              <a:ext uri="{FF2B5EF4-FFF2-40B4-BE49-F238E27FC236}">
                <a16:creationId xmlns:a16="http://schemas.microsoft.com/office/drawing/2014/main" id="{7414863A-4D40-44BE-A45F-39664F88FF3F}"/>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Example </a:t>
            </a:r>
            <a:r>
              <a:rPr lang="de-DE" sz="1000" b="0" kern="0" dirty="0" err="1"/>
              <a:t>adapted</a:t>
            </a:r>
            <a:r>
              <a:rPr lang="de-DE" sz="1000" b="0" kern="0" dirty="0"/>
              <a:t> </a:t>
            </a:r>
            <a:r>
              <a:rPr lang="de-DE" sz="1000" b="0" kern="0" dirty="0" err="1"/>
              <a:t>from</a:t>
            </a:r>
            <a:r>
              <a:rPr lang="de-DE" sz="1000" b="0" kern="0" dirty="0"/>
              <a:t> [5]</a:t>
            </a:r>
            <a:endParaRPr lang="en-US" sz="1000" b="0" kern="0" dirty="0"/>
          </a:p>
        </p:txBody>
      </p:sp>
    </p:spTree>
    <p:extLst>
      <p:ext uri="{BB962C8B-B14F-4D97-AF65-F5344CB8AC3E}">
        <p14:creationId xmlns:p14="http://schemas.microsoft.com/office/powerpoint/2010/main" val="406595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2C51-1CBF-4FC3-B85C-4070FC5418C3}"/>
              </a:ext>
            </a:extLst>
          </p:cNvPr>
          <p:cNvSpPr>
            <a:spLocks noGrp="1"/>
          </p:cNvSpPr>
          <p:nvPr>
            <p:ph type="title"/>
          </p:nvPr>
        </p:nvSpPr>
        <p:spPr/>
        <p:txBody>
          <a:bodyPr/>
          <a:lstStyle/>
          <a:p>
            <a:r>
              <a:rPr lang="en-US" dirty="0"/>
              <a:t>Symbolic PathFinder (SPF)</a:t>
            </a:r>
          </a:p>
        </p:txBody>
      </p:sp>
      <p:sp>
        <p:nvSpPr>
          <p:cNvPr id="3" name="Content Placeholder 5">
            <a:extLst>
              <a:ext uri="{FF2B5EF4-FFF2-40B4-BE49-F238E27FC236}">
                <a16:creationId xmlns:a16="http://schemas.microsoft.com/office/drawing/2014/main" id="{CC14FCC5-778B-421B-A2E4-1C7FF82C42F7}"/>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Extensions</a:t>
            </a:r>
          </a:p>
          <a:p>
            <a:endParaRPr lang="en-US" b="1" kern="0" dirty="0"/>
          </a:p>
          <a:p>
            <a:pPr marL="342900" indent="-342900">
              <a:buFont typeface="Arial" panose="020B0604020202020204" pitchFamily="34" charset="0"/>
              <a:buChar char="•"/>
            </a:pPr>
            <a:r>
              <a:rPr lang="en-US" b="1" kern="0" dirty="0"/>
              <a:t>Bytecode Factory</a:t>
            </a:r>
            <a:r>
              <a:rPr lang="en-US" kern="0" dirty="0"/>
              <a:t>: Full implementation of the symbolic semantics</a:t>
            </a:r>
          </a:p>
          <a:p>
            <a:pPr marL="342900" indent="-342900">
              <a:buFont typeface="Arial" panose="020B0604020202020204" pitchFamily="34" charset="0"/>
              <a:buChar char="•"/>
            </a:pPr>
            <a:r>
              <a:rPr lang="en-US" b="1" kern="0" dirty="0"/>
              <a:t>Choice Generators</a:t>
            </a:r>
            <a:r>
              <a:rPr lang="en-US" kern="0" dirty="0"/>
              <a:t>: Registered whenever a branching instruction is executed (</a:t>
            </a:r>
            <a:r>
              <a:rPr lang="en-US" i="1" kern="0" dirty="0" err="1"/>
              <a:t>PCChoiceGenerator</a:t>
            </a:r>
            <a:r>
              <a:rPr lang="en-US" kern="0" dirty="0"/>
              <a:t>)</a:t>
            </a:r>
          </a:p>
          <a:p>
            <a:pPr marL="342900" indent="-342900">
              <a:buFont typeface="Arial" panose="020B0604020202020204" pitchFamily="34" charset="0"/>
              <a:buChar char="•"/>
            </a:pPr>
            <a:r>
              <a:rPr lang="en-US" b="1" kern="0" dirty="0"/>
              <a:t>Solvers</a:t>
            </a:r>
            <a:r>
              <a:rPr lang="en-US" kern="0" dirty="0"/>
              <a:t>: Third-party constraint solvers used to process the path conditions (</a:t>
            </a:r>
            <a:r>
              <a:rPr lang="en-US" i="1" kern="0" dirty="0"/>
              <a:t>Choco, Coral, CVC3</a:t>
            </a:r>
            <a:r>
              <a:rPr lang="en-US" kern="0" dirty="0"/>
              <a:t>)</a:t>
            </a:r>
          </a:p>
        </p:txBody>
      </p:sp>
      <p:sp>
        <p:nvSpPr>
          <p:cNvPr id="4" name="Title 1">
            <a:extLst>
              <a:ext uri="{FF2B5EF4-FFF2-40B4-BE49-F238E27FC236}">
                <a16:creationId xmlns:a16="http://schemas.microsoft.com/office/drawing/2014/main" id="{390A1E63-D42C-4950-9D10-4A79F7A3D943}"/>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[2, 7, 8, 9]</a:t>
            </a:r>
            <a:endParaRPr lang="en-US" sz="1000" b="0" kern="0" dirty="0"/>
          </a:p>
        </p:txBody>
      </p:sp>
    </p:spTree>
    <p:extLst>
      <p:ext uri="{BB962C8B-B14F-4D97-AF65-F5344CB8AC3E}">
        <p14:creationId xmlns:p14="http://schemas.microsoft.com/office/powerpoint/2010/main" val="380453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5798-EB98-404F-87D6-6C7155CAB6F2}"/>
              </a:ext>
            </a:extLst>
          </p:cNvPr>
          <p:cNvSpPr>
            <a:spLocks noGrp="1"/>
          </p:cNvSpPr>
          <p:nvPr>
            <p:ph type="title"/>
          </p:nvPr>
        </p:nvSpPr>
        <p:spPr/>
        <p:txBody>
          <a:bodyPr/>
          <a:lstStyle/>
          <a:p>
            <a:r>
              <a:rPr lang="en-US" dirty="0"/>
              <a:t>Symbolic Execution of Spark Programs</a:t>
            </a:r>
          </a:p>
        </p:txBody>
      </p:sp>
      <p:sp>
        <p:nvSpPr>
          <p:cNvPr id="4" name="Content Placeholder 5">
            <a:extLst>
              <a:ext uri="{FF2B5EF4-FFF2-40B4-BE49-F238E27FC236}">
                <a16:creationId xmlns:a16="http://schemas.microsoft.com/office/drawing/2014/main" id="{89526409-848F-4D35-A7F9-2D4130558D96}"/>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How to do it? – Conceptual Process</a:t>
            </a:r>
          </a:p>
          <a:p>
            <a:endParaRPr lang="de-DE" b="1" kern="0" dirty="0"/>
          </a:p>
          <a:p>
            <a:endParaRPr lang="en-US" b="1" kern="0" dirty="0"/>
          </a:p>
        </p:txBody>
      </p:sp>
      <p:pic>
        <p:nvPicPr>
          <p:cNvPr id="5" name="Picture 4">
            <a:extLst>
              <a:ext uri="{FF2B5EF4-FFF2-40B4-BE49-F238E27FC236}">
                <a16:creationId xmlns:a16="http://schemas.microsoft.com/office/drawing/2014/main" id="{B83F8797-54E8-42BE-B608-21B6AC76D18C}"/>
              </a:ext>
            </a:extLst>
          </p:cNvPr>
          <p:cNvPicPr>
            <a:picLocks noChangeAspect="1"/>
          </p:cNvPicPr>
          <p:nvPr/>
        </p:nvPicPr>
        <p:blipFill rotWithShape="1">
          <a:blip r:embed="rId3">
            <a:extLst>
              <a:ext uri="{28A0092B-C50C-407E-A947-70E740481C1C}">
                <a14:useLocalDpi xmlns:a14="http://schemas.microsoft.com/office/drawing/2010/main" val="0"/>
              </a:ext>
            </a:extLst>
          </a:blip>
          <a:srcRect l="2888"/>
          <a:stretch/>
        </p:blipFill>
        <p:spPr>
          <a:xfrm>
            <a:off x="185228" y="2204864"/>
            <a:ext cx="8879904" cy="3616936"/>
          </a:xfrm>
          <a:prstGeom prst="rect">
            <a:avLst/>
          </a:prstGeom>
        </p:spPr>
      </p:pic>
    </p:spTree>
    <p:extLst>
      <p:ext uri="{BB962C8B-B14F-4D97-AF65-F5344CB8AC3E}">
        <p14:creationId xmlns:p14="http://schemas.microsoft.com/office/powerpoint/2010/main" val="344696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5798-EB98-404F-87D6-6C7155CAB6F2}"/>
              </a:ext>
            </a:extLst>
          </p:cNvPr>
          <p:cNvSpPr>
            <a:spLocks noGrp="1"/>
          </p:cNvSpPr>
          <p:nvPr>
            <p:ph type="title"/>
          </p:nvPr>
        </p:nvSpPr>
        <p:spPr/>
        <p:txBody>
          <a:bodyPr/>
          <a:lstStyle/>
          <a:p>
            <a:r>
              <a:rPr lang="en-US" dirty="0"/>
              <a:t>Symbolic Execution of Spark Programs</a:t>
            </a:r>
          </a:p>
        </p:txBody>
      </p:sp>
      <p:sp>
        <p:nvSpPr>
          <p:cNvPr id="4" name="Content Placeholder 5">
            <a:extLst>
              <a:ext uri="{FF2B5EF4-FFF2-40B4-BE49-F238E27FC236}">
                <a16:creationId xmlns:a16="http://schemas.microsoft.com/office/drawing/2014/main" id="{6D45E579-E979-4D68-BF2B-5CF696C51D97}"/>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Example – Multiple Operations</a:t>
            </a:r>
          </a:p>
          <a:p>
            <a:endParaRPr lang="de-DE" b="1" kern="0" dirty="0"/>
          </a:p>
          <a:p>
            <a:endParaRPr lang="en-US" b="1" kern="0" dirty="0"/>
          </a:p>
        </p:txBody>
      </p:sp>
      <p:sp>
        <p:nvSpPr>
          <p:cNvPr id="8" name="Content Placeholder 5">
            <a:extLst>
              <a:ext uri="{FF2B5EF4-FFF2-40B4-BE49-F238E27FC236}">
                <a16:creationId xmlns:a16="http://schemas.microsoft.com/office/drawing/2014/main" id="{046F6787-950B-4A8C-A78D-3FA450FBD4E2}"/>
              </a:ext>
            </a:extLst>
          </p:cNvPr>
          <p:cNvSpPr txBox="1">
            <a:spLocks/>
          </p:cNvSpPr>
          <p:nvPr/>
        </p:nvSpPr>
        <p:spPr>
          <a:xfrm>
            <a:off x="358774" y="5797045"/>
            <a:ext cx="8532812" cy="406156"/>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600" kern="0" dirty="0"/>
              <a:t>Minimal Input Dataset = {3, 2, 1, 0}</a:t>
            </a:r>
          </a:p>
          <a:p>
            <a:endParaRPr lang="en-US" b="1" kern="0" dirty="0"/>
          </a:p>
          <a:p>
            <a:endParaRPr lang="en-US" b="1" kern="0" dirty="0"/>
          </a:p>
        </p:txBody>
      </p:sp>
      <p:grpSp>
        <p:nvGrpSpPr>
          <p:cNvPr id="10" name="Group 9">
            <a:extLst>
              <a:ext uri="{FF2B5EF4-FFF2-40B4-BE49-F238E27FC236}">
                <a16:creationId xmlns:a16="http://schemas.microsoft.com/office/drawing/2014/main" id="{DC2B7899-85F7-4FE0-9C99-0E5BD14482A6}"/>
              </a:ext>
            </a:extLst>
          </p:cNvPr>
          <p:cNvGrpSpPr/>
          <p:nvPr/>
        </p:nvGrpSpPr>
        <p:grpSpPr>
          <a:xfrm>
            <a:off x="2987824" y="2377346"/>
            <a:ext cx="5674795" cy="3427918"/>
            <a:chOff x="3361701" y="2377346"/>
            <a:chExt cx="5674795" cy="3427918"/>
          </a:xfrm>
        </p:grpSpPr>
        <p:pic>
          <p:nvPicPr>
            <p:cNvPr id="7" name="Picture 6">
              <a:extLst>
                <a:ext uri="{FF2B5EF4-FFF2-40B4-BE49-F238E27FC236}">
                  <a16:creationId xmlns:a16="http://schemas.microsoft.com/office/drawing/2014/main" id="{C174804C-F010-46F4-9A59-4DFF379F91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81"/>
            <a:stretch/>
          </p:blipFill>
          <p:spPr>
            <a:xfrm>
              <a:off x="3361701" y="2708920"/>
              <a:ext cx="5674795" cy="3096344"/>
            </a:xfrm>
            <a:prstGeom prst="rect">
              <a:avLst/>
            </a:prstGeom>
          </p:spPr>
        </p:pic>
        <p:sp>
          <p:nvSpPr>
            <p:cNvPr id="9" name="Content Placeholder 5">
              <a:extLst>
                <a:ext uri="{FF2B5EF4-FFF2-40B4-BE49-F238E27FC236}">
                  <a16:creationId xmlns:a16="http://schemas.microsoft.com/office/drawing/2014/main" id="{B12418C6-0705-47A4-A4FD-C753F2B4F587}"/>
                </a:ext>
              </a:extLst>
            </p:cNvPr>
            <p:cNvSpPr txBox="1">
              <a:spLocks/>
            </p:cNvSpPr>
            <p:nvPr/>
          </p:nvSpPr>
          <p:spPr>
            <a:xfrm>
              <a:off x="4327337" y="2377346"/>
              <a:ext cx="3743522" cy="406155"/>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600" kern="0" dirty="0"/>
                <a:t>Symbolic Execution Tree</a:t>
              </a:r>
            </a:p>
            <a:p>
              <a:endParaRPr lang="de-DE" b="1" kern="0" dirty="0"/>
            </a:p>
            <a:p>
              <a:endParaRPr lang="en-US" b="1" kern="0" dirty="0"/>
            </a:p>
          </p:txBody>
        </p:sp>
      </p:grpSp>
      <p:sp>
        <p:nvSpPr>
          <p:cNvPr id="5" name="Rectangle 4">
            <a:extLst>
              <a:ext uri="{FF2B5EF4-FFF2-40B4-BE49-F238E27FC236}">
                <a16:creationId xmlns:a16="http://schemas.microsoft.com/office/drawing/2014/main" id="{C07D08F0-50F2-47BB-AD1E-688658F24A0B}"/>
              </a:ext>
            </a:extLst>
          </p:cNvPr>
          <p:cNvSpPr/>
          <p:nvPr/>
        </p:nvSpPr>
        <p:spPr>
          <a:xfrm>
            <a:off x="358775" y="3226286"/>
            <a:ext cx="3925194" cy="1477328"/>
          </a:xfrm>
          <a:prstGeom prst="rect">
            <a:avLst/>
          </a:prstGeom>
        </p:spPr>
        <p:txBody>
          <a:bodyPr wrap="square">
            <a:spAutoFit/>
          </a:bodyPr>
          <a:lstStyle/>
          <a:p>
            <a:r>
              <a:rPr lang="en-US" dirty="0">
                <a:solidFill>
                  <a:srgbClr val="808080"/>
                </a:solidFill>
                <a:latin typeface="Charter"/>
              </a:rPr>
              <a:t>1    </a:t>
            </a:r>
            <a:r>
              <a:rPr lang="en-US" dirty="0" err="1">
                <a:solidFill>
                  <a:srgbClr val="000000"/>
                </a:solidFill>
                <a:latin typeface="t1xtt"/>
              </a:rPr>
              <a:t>numbers.</a:t>
            </a:r>
            <a:r>
              <a:rPr lang="en-US" b="1" dirty="0" err="1">
                <a:solidFill>
                  <a:srgbClr val="000000"/>
                </a:solidFill>
                <a:latin typeface="t1xtt"/>
              </a:rPr>
              <a:t>map</a:t>
            </a:r>
            <a:r>
              <a:rPr lang="en-US" dirty="0">
                <a:solidFill>
                  <a:srgbClr val="000000"/>
                </a:solidFill>
                <a:latin typeface="t1xtt"/>
              </a:rPr>
              <a:t>(v1 -&gt; {</a:t>
            </a:r>
          </a:p>
          <a:p>
            <a:r>
              <a:rPr lang="en-US" dirty="0">
                <a:solidFill>
                  <a:srgbClr val="808080"/>
                </a:solidFill>
                <a:latin typeface="Charter"/>
              </a:rPr>
              <a:t>2       </a:t>
            </a:r>
            <a:r>
              <a:rPr lang="en-US" dirty="0">
                <a:solidFill>
                  <a:srgbClr val="C00040"/>
                </a:solidFill>
                <a:latin typeface="t1xtt"/>
              </a:rPr>
              <a:t>if</a:t>
            </a:r>
            <a:r>
              <a:rPr lang="en-US" dirty="0">
                <a:solidFill>
                  <a:srgbClr val="000000"/>
                </a:solidFill>
                <a:latin typeface="t1xtt"/>
              </a:rPr>
              <a:t>(v1 &gt; 1) </a:t>
            </a:r>
            <a:r>
              <a:rPr lang="en-US" dirty="0">
                <a:solidFill>
                  <a:srgbClr val="C00040"/>
                </a:solidFill>
                <a:latin typeface="t1xtt"/>
              </a:rPr>
              <a:t>return </a:t>
            </a:r>
            <a:r>
              <a:rPr lang="en-US" dirty="0">
                <a:solidFill>
                  <a:srgbClr val="000000"/>
                </a:solidFill>
                <a:latin typeface="t1xtt"/>
              </a:rPr>
              <a:t>v1;</a:t>
            </a:r>
          </a:p>
          <a:p>
            <a:r>
              <a:rPr lang="en-US" dirty="0">
                <a:solidFill>
                  <a:srgbClr val="808080"/>
                </a:solidFill>
                <a:latin typeface="Charter"/>
              </a:rPr>
              <a:t>3       </a:t>
            </a:r>
            <a:r>
              <a:rPr lang="en-US" dirty="0">
                <a:solidFill>
                  <a:srgbClr val="C00040"/>
                </a:solidFill>
                <a:latin typeface="t1xtt"/>
              </a:rPr>
              <a:t>else return </a:t>
            </a:r>
            <a:r>
              <a:rPr lang="en-US" dirty="0">
                <a:solidFill>
                  <a:srgbClr val="000000"/>
                </a:solidFill>
                <a:latin typeface="t1xtt"/>
              </a:rPr>
              <a:t>v1+2;</a:t>
            </a:r>
          </a:p>
          <a:p>
            <a:r>
              <a:rPr lang="en-US" dirty="0">
                <a:solidFill>
                  <a:srgbClr val="808080"/>
                </a:solidFill>
                <a:latin typeface="Charter"/>
              </a:rPr>
              <a:t>4    </a:t>
            </a:r>
            <a:r>
              <a:rPr lang="en-US" dirty="0">
                <a:solidFill>
                  <a:srgbClr val="000000"/>
                </a:solidFill>
                <a:latin typeface="t1xtt"/>
              </a:rPr>
              <a:t>})</a:t>
            </a:r>
          </a:p>
          <a:p>
            <a:r>
              <a:rPr lang="en-US" dirty="0">
                <a:solidFill>
                  <a:srgbClr val="808080"/>
                </a:solidFill>
                <a:latin typeface="Charter"/>
              </a:rPr>
              <a:t>5    </a:t>
            </a:r>
            <a:r>
              <a:rPr lang="en-US" dirty="0">
                <a:solidFill>
                  <a:srgbClr val="000000"/>
                </a:solidFill>
                <a:latin typeface="t1xtt"/>
              </a:rPr>
              <a:t>.</a:t>
            </a:r>
            <a:r>
              <a:rPr lang="en-US" b="1" dirty="0">
                <a:solidFill>
                  <a:srgbClr val="000000"/>
                </a:solidFill>
                <a:latin typeface="t1xtt"/>
              </a:rPr>
              <a:t>filter</a:t>
            </a:r>
            <a:r>
              <a:rPr lang="en-US" dirty="0">
                <a:solidFill>
                  <a:srgbClr val="000000"/>
                </a:solidFill>
                <a:latin typeface="t1xtt"/>
              </a:rPr>
              <a:t>(v2 -&gt; v2 &gt; 2);</a:t>
            </a:r>
            <a:endParaRPr lang="en-US" dirty="0"/>
          </a:p>
        </p:txBody>
      </p:sp>
    </p:spTree>
    <p:extLst>
      <p:ext uri="{BB962C8B-B14F-4D97-AF65-F5344CB8AC3E}">
        <p14:creationId xmlns:p14="http://schemas.microsoft.com/office/powerpoint/2010/main" val="32648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5798-EB98-404F-87D6-6C7155CAB6F2}"/>
              </a:ext>
            </a:extLst>
          </p:cNvPr>
          <p:cNvSpPr>
            <a:spLocks noGrp="1"/>
          </p:cNvSpPr>
          <p:nvPr>
            <p:ph type="title"/>
          </p:nvPr>
        </p:nvSpPr>
        <p:spPr/>
        <p:txBody>
          <a:bodyPr/>
          <a:lstStyle/>
          <a:p>
            <a:r>
              <a:rPr lang="en-US" dirty="0"/>
              <a:t>Symbolic Execution of Spark Programs</a:t>
            </a:r>
          </a:p>
        </p:txBody>
      </p:sp>
      <p:sp>
        <p:nvSpPr>
          <p:cNvPr id="4" name="Content Placeholder 5">
            <a:extLst>
              <a:ext uri="{FF2B5EF4-FFF2-40B4-BE49-F238E27FC236}">
                <a16:creationId xmlns:a16="http://schemas.microsoft.com/office/drawing/2014/main" id="{89526409-848F-4D35-A7F9-2D4130558D96}"/>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How to do it? – JPF-</a:t>
            </a:r>
            <a:r>
              <a:rPr lang="en-US" b="1" kern="0" dirty="0" err="1"/>
              <a:t>SymSpark</a:t>
            </a:r>
            <a:endParaRPr lang="en-US" b="1" kern="0" dirty="0"/>
          </a:p>
          <a:p>
            <a:endParaRPr lang="de-DE" b="1" kern="0" dirty="0"/>
          </a:p>
          <a:p>
            <a:endParaRPr lang="en-US" b="1" kern="0" dirty="0"/>
          </a:p>
        </p:txBody>
      </p:sp>
      <p:sp>
        <p:nvSpPr>
          <p:cNvPr id="3" name="TextBox 2">
            <a:extLst>
              <a:ext uri="{FF2B5EF4-FFF2-40B4-BE49-F238E27FC236}">
                <a16:creationId xmlns:a16="http://schemas.microsoft.com/office/drawing/2014/main" id="{6B17F7C5-29F6-4B38-8C71-112B57308967}"/>
              </a:ext>
            </a:extLst>
          </p:cNvPr>
          <p:cNvSpPr txBox="1"/>
          <p:nvPr/>
        </p:nvSpPr>
        <p:spPr>
          <a:xfrm>
            <a:off x="358775" y="2132856"/>
            <a:ext cx="8532812" cy="3508653"/>
          </a:xfrm>
          <a:prstGeom prst="rect">
            <a:avLst/>
          </a:prstGeom>
          <a:noFill/>
        </p:spPr>
        <p:txBody>
          <a:bodyPr wrap="square" rtlCol="0">
            <a:spAutoFit/>
          </a:bodyPr>
          <a:lstStyle/>
          <a:p>
            <a:endParaRPr lang="en-US" dirty="0"/>
          </a:p>
          <a:p>
            <a:endParaRPr lang="en-US" dirty="0"/>
          </a:p>
          <a:p>
            <a:r>
              <a:rPr lang="en-US" sz="2400" dirty="0">
                <a:latin typeface="Bitstream Charter" pitchFamily="2" charset="0"/>
              </a:rPr>
              <a:t>JPF-</a:t>
            </a:r>
            <a:r>
              <a:rPr lang="en-US" sz="2400" dirty="0" err="1">
                <a:latin typeface="Bitstream Charter" pitchFamily="2" charset="0"/>
              </a:rPr>
              <a:t>SymSpark</a:t>
            </a:r>
            <a:r>
              <a:rPr lang="en-US" sz="2400" dirty="0">
                <a:latin typeface="Bitstream Charter" pitchFamily="2" charset="0"/>
              </a:rPr>
              <a:t> is a </a:t>
            </a:r>
            <a:r>
              <a:rPr lang="en-US" sz="2400" b="1" dirty="0">
                <a:latin typeface="Bitstream Charter" pitchFamily="2" charset="0"/>
              </a:rPr>
              <a:t>JPF module built on top of SPF</a:t>
            </a:r>
            <a:r>
              <a:rPr lang="en-US" sz="2400" dirty="0">
                <a:latin typeface="Bitstream Charter" pitchFamily="2" charset="0"/>
              </a:rPr>
              <a:t> whose goal is to coordinate the symbolic execution of Apache Spark programs.</a:t>
            </a:r>
          </a:p>
          <a:p>
            <a:endParaRPr lang="en-US" sz="2400" dirty="0">
              <a:latin typeface="Bitstream Charter" pitchFamily="2" charset="0"/>
            </a:endParaRPr>
          </a:p>
          <a:p>
            <a:r>
              <a:rPr lang="en-US" sz="2400" dirty="0">
                <a:latin typeface="Bitstream Charter" pitchFamily="2" charset="0"/>
              </a:rPr>
              <a:t>Programs must be written for the </a:t>
            </a:r>
            <a:r>
              <a:rPr lang="en-US" sz="2400" b="1" dirty="0">
                <a:latin typeface="Bitstream Charter" pitchFamily="2" charset="0"/>
              </a:rPr>
              <a:t>Java’s RDD API</a:t>
            </a:r>
            <a:r>
              <a:rPr lang="en-US" sz="2400" dirty="0">
                <a:latin typeface="Bitstream Charter" pitchFamily="2" charset="0"/>
              </a:rPr>
              <a:t>.</a:t>
            </a:r>
          </a:p>
          <a:p>
            <a:endParaRPr lang="en-US" sz="2400" dirty="0">
              <a:latin typeface="Bitstream Charter" pitchFamily="2" charset="0"/>
            </a:endParaRPr>
          </a:p>
          <a:p>
            <a:r>
              <a:rPr lang="en-US" sz="2400" dirty="0">
                <a:latin typeface="Bitstream Charter" pitchFamily="2" charset="0"/>
              </a:rPr>
              <a:t>It produces a reduced input dataset that </a:t>
            </a:r>
            <a:r>
              <a:rPr lang="en-US" sz="2400" b="1" dirty="0">
                <a:latin typeface="Bitstream Charter" pitchFamily="2" charset="0"/>
              </a:rPr>
              <a:t>ensures full path coverage</a:t>
            </a:r>
            <a:r>
              <a:rPr lang="en-US" sz="2400" dirty="0">
                <a:latin typeface="Bitstream Charter" pitchFamily="2" charset="0"/>
              </a:rPr>
              <a:t>.</a:t>
            </a:r>
            <a:endParaRPr lang="en-US" sz="2400" dirty="0"/>
          </a:p>
          <a:p>
            <a:endParaRPr lang="en-US" dirty="0"/>
          </a:p>
        </p:txBody>
      </p:sp>
    </p:spTree>
    <p:extLst>
      <p:ext uri="{BB962C8B-B14F-4D97-AF65-F5344CB8AC3E}">
        <p14:creationId xmlns:p14="http://schemas.microsoft.com/office/powerpoint/2010/main" val="422511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endParaRPr lang="en-US" dirty="0"/>
          </a:p>
        </p:txBody>
      </p:sp>
      <p:sp>
        <p:nvSpPr>
          <p:cNvPr id="4" name="Content Placeholder 5">
            <a:extLst>
              <a:ext uri="{FF2B5EF4-FFF2-40B4-BE49-F238E27FC236}">
                <a16:creationId xmlns:a16="http://schemas.microsoft.com/office/drawing/2014/main" id="{5F34F90C-1C89-4D51-B325-7A4D5C86121F}"/>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Extensions</a:t>
            </a:r>
          </a:p>
          <a:p>
            <a:endParaRPr lang="en-US" b="1" kern="0" dirty="0"/>
          </a:p>
          <a:p>
            <a:pPr marL="342900" indent="-342900">
              <a:buFont typeface="Arial" panose="020B0604020202020204" pitchFamily="34" charset="0"/>
              <a:buChar char="•"/>
            </a:pPr>
            <a:r>
              <a:rPr lang="en-US" b="1" kern="0" dirty="0"/>
              <a:t>Bytecode Factory</a:t>
            </a:r>
            <a:r>
              <a:rPr lang="en-US" kern="0" dirty="0"/>
              <a:t>: Detection of Spark operations. Only interested in the </a:t>
            </a:r>
            <a:r>
              <a:rPr lang="en-US" i="1" kern="0" dirty="0"/>
              <a:t>INVOKEVIRTUAL</a:t>
            </a:r>
            <a:r>
              <a:rPr lang="en-US" kern="0" dirty="0"/>
              <a:t> instruction</a:t>
            </a:r>
          </a:p>
          <a:p>
            <a:pPr marL="342900" indent="-342900">
              <a:buFont typeface="Arial" panose="020B0604020202020204" pitchFamily="34" charset="0"/>
              <a:buChar char="•"/>
            </a:pPr>
            <a:r>
              <a:rPr lang="en-US" b="1" kern="0" dirty="0"/>
              <a:t>Listeners</a:t>
            </a:r>
            <a:r>
              <a:rPr lang="en-US" kern="0" dirty="0"/>
              <a:t>: Stateless o</a:t>
            </a:r>
            <a:r>
              <a:rPr lang="en-US" dirty="0"/>
              <a:t>rchestrator of the symbolic execution of a sequence of Spark operations</a:t>
            </a:r>
            <a:endParaRPr lang="en-US" kern="0" dirty="0"/>
          </a:p>
          <a:p>
            <a:pPr marL="342900" indent="-342900">
              <a:buFont typeface="Arial" panose="020B0604020202020204" pitchFamily="34" charset="0"/>
              <a:buChar char="•"/>
            </a:pPr>
            <a:r>
              <a:rPr lang="en-US" b="1" kern="0" dirty="0"/>
              <a:t>Choice Generators</a:t>
            </a:r>
            <a:r>
              <a:rPr lang="en-US" kern="0" dirty="0"/>
              <a:t>: </a:t>
            </a:r>
            <a:r>
              <a:rPr lang="en-US" dirty="0"/>
              <a:t>Used to correctly reproduce the behavior of some of the Spark operations</a:t>
            </a:r>
          </a:p>
          <a:p>
            <a:pPr marL="342900" indent="-342900">
              <a:buFont typeface="Arial" panose="020B0604020202020204" pitchFamily="34" charset="0"/>
              <a:buChar char="•"/>
            </a:pPr>
            <a:r>
              <a:rPr lang="en-US" b="1" kern="0" dirty="0"/>
              <a:t>Publishers</a:t>
            </a:r>
            <a:r>
              <a:rPr lang="en-US" kern="0" dirty="0"/>
              <a:t>: P</a:t>
            </a:r>
            <a:r>
              <a:rPr lang="en-US" dirty="0"/>
              <a:t>roduce a reduced input dataset and notify unfeasible path conditions</a:t>
            </a:r>
            <a:endParaRPr lang="en-US" b="1" kern="0" dirty="0"/>
          </a:p>
        </p:txBody>
      </p:sp>
    </p:spTree>
    <p:extLst>
      <p:ext uri="{BB962C8B-B14F-4D97-AF65-F5344CB8AC3E}">
        <p14:creationId xmlns:p14="http://schemas.microsoft.com/office/powerpoint/2010/main" val="16333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endParaRPr lang="en-US" dirty="0"/>
          </a:p>
        </p:txBody>
      </p:sp>
      <p:sp>
        <p:nvSpPr>
          <p:cNvPr id="4" name="Content Placeholder 5">
            <a:extLst>
              <a:ext uri="{FF2B5EF4-FFF2-40B4-BE49-F238E27FC236}">
                <a16:creationId xmlns:a16="http://schemas.microsoft.com/office/drawing/2014/main" id="{5F34F90C-1C89-4D51-B325-7A4D5C86121F}"/>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Components</a:t>
            </a:r>
          </a:p>
          <a:p>
            <a:endParaRPr lang="en-US" b="1" kern="0" dirty="0"/>
          </a:p>
          <a:p>
            <a:pPr marL="342900" indent="-342900">
              <a:buFont typeface="Arial" panose="020B0604020202020204" pitchFamily="34" charset="0"/>
              <a:buChar char="•"/>
            </a:pPr>
            <a:r>
              <a:rPr lang="en-US" b="1" dirty="0"/>
              <a:t>Surrogate Spark Library</a:t>
            </a:r>
            <a:r>
              <a:rPr lang="en-US" kern="0" dirty="0"/>
              <a:t>: Minimize external dependencies and native calls. Replace irrelevant implementations with simplified versions.</a:t>
            </a:r>
          </a:p>
          <a:p>
            <a:pPr marL="342900" indent="-342900">
              <a:buFont typeface="Arial" panose="020B0604020202020204" pitchFamily="34" charset="0"/>
              <a:buChar char="•"/>
            </a:pPr>
            <a:r>
              <a:rPr lang="en-US" b="1" dirty="0"/>
              <a:t>Method Coordinator</a:t>
            </a:r>
            <a:r>
              <a:rPr lang="en-US" dirty="0"/>
              <a:t>:</a:t>
            </a:r>
            <a:r>
              <a:rPr lang="en-US" b="1" dirty="0"/>
              <a:t> </a:t>
            </a:r>
            <a:r>
              <a:rPr lang="en-US" dirty="0"/>
              <a:t>Select the adequate strategy and keeps a global state of the analysis.</a:t>
            </a:r>
          </a:p>
          <a:p>
            <a:pPr marL="342900" indent="-342900">
              <a:buFont typeface="Arial" panose="020B0604020202020204" pitchFamily="34" charset="0"/>
              <a:buChar char="•"/>
            </a:pPr>
            <a:r>
              <a:rPr lang="en-US" b="1" dirty="0"/>
              <a:t>Method Strategies</a:t>
            </a:r>
            <a:r>
              <a:rPr lang="en-US" dirty="0"/>
              <a:t>: Define how operations deal with their symbolic input and output parameters</a:t>
            </a:r>
            <a:endParaRPr lang="en-US" b="1" dirty="0"/>
          </a:p>
        </p:txBody>
      </p:sp>
    </p:spTree>
    <p:extLst>
      <p:ext uri="{BB962C8B-B14F-4D97-AF65-F5344CB8AC3E}">
        <p14:creationId xmlns:p14="http://schemas.microsoft.com/office/powerpoint/2010/main" val="47017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r>
              <a:rPr lang="en-US" dirty="0"/>
              <a:t> - Strategies</a:t>
            </a:r>
          </a:p>
        </p:txBody>
      </p:sp>
      <p:sp>
        <p:nvSpPr>
          <p:cNvPr id="5" name="Content Placeholder 5">
            <a:extLst>
              <a:ext uri="{FF2B5EF4-FFF2-40B4-BE49-F238E27FC236}">
                <a16:creationId xmlns:a16="http://schemas.microsoft.com/office/drawing/2014/main" id="{1468BB1E-23C0-4D3B-B2EF-A4EB2C6FEAE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Filter Strategy</a:t>
            </a:r>
          </a:p>
          <a:p>
            <a:endParaRPr lang="de-DE" b="1" kern="0" dirty="0"/>
          </a:p>
          <a:p>
            <a:endParaRPr lang="en-US" b="1" kern="0" dirty="0"/>
          </a:p>
        </p:txBody>
      </p:sp>
      <p:pic>
        <p:nvPicPr>
          <p:cNvPr id="6" name="Picture 5">
            <a:extLst>
              <a:ext uri="{FF2B5EF4-FFF2-40B4-BE49-F238E27FC236}">
                <a16:creationId xmlns:a16="http://schemas.microsoft.com/office/drawing/2014/main" id="{CFE3FCE4-77C0-4FD7-BBEE-D00FA82F3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7969"/>
            <a:ext cx="9144000" cy="2104961"/>
          </a:xfrm>
          <a:prstGeom prst="rect">
            <a:avLst/>
          </a:prstGeom>
        </p:spPr>
      </p:pic>
      <p:sp>
        <p:nvSpPr>
          <p:cNvPr id="7" name="TextBox 6">
            <a:extLst>
              <a:ext uri="{FF2B5EF4-FFF2-40B4-BE49-F238E27FC236}">
                <a16:creationId xmlns:a16="http://schemas.microsoft.com/office/drawing/2014/main" id="{0B367AFD-AB85-4C08-A51C-44BF6CF29263}"/>
              </a:ext>
            </a:extLst>
          </p:cNvPr>
          <p:cNvSpPr txBox="1"/>
          <p:nvPr/>
        </p:nvSpPr>
        <p:spPr>
          <a:xfrm>
            <a:off x="251520" y="4869160"/>
            <a:ext cx="8640067" cy="923330"/>
          </a:xfrm>
          <a:prstGeom prst="rect">
            <a:avLst/>
          </a:prstGeom>
          <a:noFill/>
        </p:spPr>
        <p:txBody>
          <a:bodyPr wrap="square" rtlCol="0">
            <a:spAutoFit/>
          </a:bodyPr>
          <a:lstStyle/>
          <a:p>
            <a:r>
              <a:rPr lang="en-US" i="1" dirty="0"/>
              <a:t>Pre-processing</a:t>
            </a:r>
            <a:r>
              <a:rPr lang="en-US" dirty="0"/>
              <a:t>: Set input to symbolic expression passed by the coordinator.</a:t>
            </a:r>
          </a:p>
          <a:p>
            <a:endParaRPr lang="en-US" i="1" dirty="0"/>
          </a:p>
          <a:p>
            <a:r>
              <a:rPr lang="en-US" i="1" dirty="0"/>
              <a:t>Post-processing</a:t>
            </a:r>
            <a:r>
              <a:rPr lang="en-US" dirty="0"/>
              <a:t>: Pass the same expression if </a:t>
            </a:r>
            <a:r>
              <a:rPr lang="en-US" i="1" dirty="0"/>
              <a:t>true</a:t>
            </a:r>
            <a:r>
              <a:rPr lang="en-US" dirty="0"/>
              <a:t>, backtrack if </a:t>
            </a:r>
            <a:r>
              <a:rPr lang="en-US" i="1" dirty="0"/>
              <a:t>false.</a:t>
            </a:r>
          </a:p>
        </p:txBody>
      </p:sp>
    </p:spTree>
    <p:extLst>
      <p:ext uri="{BB962C8B-B14F-4D97-AF65-F5344CB8AC3E}">
        <p14:creationId xmlns:p14="http://schemas.microsoft.com/office/powerpoint/2010/main" val="413874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r>
              <a:rPr lang="en-US" dirty="0"/>
              <a:t> - Strategies</a:t>
            </a:r>
          </a:p>
        </p:txBody>
      </p:sp>
      <p:sp>
        <p:nvSpPr>
          <p:cNvPr id="5" name="Content Placeholder 5">
            <a:extLst>
              <a:ext uri="{FF2B5EF4-FFF2-40B4-BE49-F238E27FC236}">
                <a16:creationId xmlns:a16="http://schemas.microsoft.com/office/drawing/2014/main" id="{1468BB1E-23C0-4D3B-B2EF-A4EB2C6FEAE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Map Strategy</a:t>
            </a:r>
          </a:p>
          <a:p>
            <a:endParaRPr lang="de-DE" b="1" kern="0" dirty="0"/>
          </a:p>
          <a:p>
            <a:endParaRPr lang="en-US" b="1" kern="0" dirty="0"/>
          </a:p>
        </p:txBody>
      </p:sp>
      <p:pic>
        <p:nvPicPr>
          <p:cNvPr id="4" name="Picture 3">
            <a:extLst>
              <a:ext uri="{FF2B5EF4-FFF2-40B4-BE49-F238E27FC236}">
                <a16:creationId xmlns:a16="http://schemas.microsoft.com/office/drawing/2014/main" id="{F9979214-8D80-434C-9E47-0A9B26FC0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41222"/>
            <a:ext cx="9144000" cy="1975556"/>
          </a:xfrm>
          <a:prstGeom prst="rect">
            <a:avLst/>
          </a:prstGeom>
        </p:spPr>
      </p:pic>
      <p:sp>
        <p:nvSpPr>
          <p:cNvPr id="6" name="TextBox 5">
            <a:extLst>
              <a:ext uri="{FF2B5EF4-FFF2-40B4-BE49-F238E27FC236}">
                <a16:creationId xmlns:a16="http://schemas.microsoft.com/office/drawing/2014/main" id="{71B8D043-A24E-4E26-B72B-07554BCB74EF}"/>
              </a:ext>
            </a:extLst>
          </p:cNvPr>
          <p:cNvSpPr txBox="1"/>
          <p:nvPr/>
        </p:nvSpPr>
        <p:spPr>
          <a:xfrm>
            <a:off x="251520" y="4869160"/>
            <a:ext cx="8640067" cy="1200329"/>
          </a:xfrm>
          <a:prstGeom prst="rect">
            <a:avLst/>
          </a:prstGeom>
          <a:noFill/>
        </p:spPr>
        <p:txBody>
          <a:bodyPr wrap="square" rtlCol="0">
            <a:spAutoFit/>
          </a:bodyPr>
          <a:lstStyle/>
          <a:p>
            <a:r>
              <a:rPr lang="en-US" i="1" dirty="0"/>
              <a:t>Pre-processing</a:t>
            </a:r>
            <a:r>
              <a:rPr lang="en-US" dirty="0"/>
              <a:t>: Set input to symbolic expression passed by the coordinator.</a:t>
            </a:r>
          </a:p>
          <a:p>
            <a:endParaRPr lang="en-US" i="1" dirty="0"/>
          </a:p>
          <a:p>
            <a:r>
              <a:rPr lang="en-US" i="1" dirty="0"/>
              <a:t>Post-processing</a:t>
            </a:r>
            <a:r>
              <a:rPr lang="en-US" dirty="0"/>
              <a:t>: Pass the symbolic expression resulting from the application of the function to the coordinator.</a:t>
            </a:r>
            <a:endParaRPr lang="en-US" i="1" dirty="0"/>
          </a:p>
        </p:txBody>
      </p:sp>
    </p:spTree>
    <p:extLst>
      <p:ext uri="{BB962C8B-B14F-4D97-AF65-F5344CB8AC3E}">
        <p14:creationId xmlns:p14="http://schemas.microsoft.com/office/powerpoint/2010/main" val="363095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B7B9-25A2-4E46-BFD5-5AEFCB5EDA74}"/>
              </a:ext>
            </a:extLst>
          </p:cNvPr>
          <p:cNvSpPr>
            <a:spLocks noGrp="1"/>
          </p:cNvSpPr>
          <p:nvPr>
            <p:ph type="title"/>
          </p:nvPr>
        </p:nvSpPr>
        <p:spPr/>
        <p:txBody>
          <a:bodyPr/>
          <a:lstStyle/>
          <a:p>
            <a:r>
              <a:rPr lang="en-US" dirty="0"/>
              <a:t>Introduction</a:t>
            </a:r>
          </a:p>
        </p:txBody>
      </p:sp>
      <p:sp>
        <p:nvSpPr>
          <p:cNvPr id="3" name="Content Placeholder 5">
            <a:extLst>
              <a:ext uri="{FF2B5EF4-FFF2-40B4-BE49-F238E27FC236}">
                <a16:creationId xmlns:a16="http://schemas.microsoft.com/office/drawing/2014/main" id="{01BDE1C0-01F3-4B96-9EF4-C7AADB00579D}"/>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Problem</a:t>
            </a:r>
            <a:endParaRPr lang="en-US" kern="0" dirty="0"/>
          </a:p>
          <a:p>
            <a:endParaRPr lang="en-US" kern="0" dirty="0"/>
          </a:p>
          <a:p>
            <a:endParaRPr lang="en-US" kern="0" dirty="0"/>
          </a:p>
          <a:p>
            <a:r>
              <a:rPr lang="en-US" kern="0" dirty="0"/>
              <a:t>Big data applications have become crucial in several areas, however, program verification techniques are seldom adapted to their context.</a:t>
            </a:r>
          </a:p>
          <a:p>
            <a:endParaRPr lang="en-US" b="1" kern="0" dirty="0"/>
          </a:p>
          <a:p>
            <a:endParaRPr lang="en-US" b="1" kern="0" dirty="0"/>
          </a:p>
        </p:txBody>
      </p:sp>
    </p:spTree>
    <p:extLst>
      <p:ext uri="{BB962C8B-B14F-4D97-AF65-F5344CB8AC3E}">
        <p14:creationId xmlns:p14="http://schemas.microsoft.com/office/powerpoint/2010/main" val="239221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r>
              <a:rPr lang="en-US" dirty="0"/>
              <a:t> - Strategies</a:t>
            </a:r>
          </a:p>
        </p:txBody>
      </p:sp>
      <p:sp>
        <p:nvSpPr>
          <p:cNvPr id="5" name="Content Placeholder 5">
            <a:extLst>
              <a:ext uri="{FF2B5EF4-FFF2-40B4-BE49-F238E27FC236}">
                <a16:creationId xmlns:a16="http://schemas.microsoft.com/office/drawing/2014/main" id="{1468BB1E-23C0-4D3B-B2EF-A4EB2C6FEAE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err="1"/>
              <a:t>FlatMap</a:t>
            </a:r>
            <a:r>
              <a:rPr lang="en-US" b="1" kern="0" dirty="0"/>
              <a:t> Strategy</a:t>
            </a:r>
          </a:p>
          <a:p>
            <a:endParaRPr lang="de-DE" b="1" kern="0" dirty="0"/>
          </a:p>
          <a:p>
            <a:endParaRPr lang="en-US" b="1" kern="0" dirty="0"/>
          </a:p>
        </p:txBody>
      </p:sp>
      <p:pic>
        <p:nvPicPr>
          <p:cNvPr id="4" name="Picture 3">
            <a:extLst>
              <a:ext uri="{FF2B5EF4-FFF2-40B4-BE49-F238E27FC236}">
                <a16:creationId xmlns:a16="http://schemas.microsoft.com/office/drawing/2014/main" id="{93C0C460-7828-4550-917E-D8B1EA2E4526}"/>
              </a:ext>
            </a:extLst>
          </p:cNvPr>
          <p:cNvPicPr>
            <a:picLocks noChangeAspect="1"/>
          </p:cNvPicPr>
          <p:nvPr/>
        </p:nvPicPr>
        <p:blipFill rotWithShape="1">
          <a:blip r:embed="rId3">
            <a:extLst>
              <a:ext uri="{28A0092B-C50C-407E-A947-70E740481C1C}">
                <a14:useLocalDpi xmlns:a14="http://schemas.microsoft.com/office/drawing/2010/main" val="0"/>
              </a:ext>
            </a:extLst>
          </a:blip>
          <a:srcRect t="8906"/>
          <a:stretch/>
        </p:blipFill>
        <p:spPr>
          <a:xfrm>
            <a:off x="0" y="2060848"/>
            <a:ext cx="9144000" cy="2975247"/>
          </a:xfrm>
          <a:prstGeom prst="rect">
            <a:avLst/>
          </a:prstGeom>
        </p:spPr>
      </p:pic>
      <p:sp>
        <p:nvSpPr>
          <p:cNvPr id="6" name="TextBox 5">
            <a:extLst>
              <a:ext uri="{FF2B5EF4-FFF2-40B4-BE49-F238E27FC236}">
                <a16:creationId xmlns:a16="http://schemas.microsoft.com/office/drawing/2014/main" id="{830A897A-07AB-41DE-B627-FB166072FD86}"/>
              </a:ext>
            </a:extLst>
          </p:cNvPr>
          <p:cNvSpPr txBox="1"/>
          <p:nvPr/>
        </p:nvSpPr>
        <p:spPr>
          <a:xfrm>
            <a:off x="251520" y="4869160"/>
            <a:ext cx="8640067" cy="1200329"/>
          </a:xfrm>
          <a:prstGeom prst="rect">
            <a:avLst/>
          </a:prstGeom>
          <a:noFill/>
        </p:spPr>
        <p:txBody>
          <a:bodyPr wrap="square" rtlCol="0">
            <a:spAutoFit/>
          </a:bodyPr>
          <a:lstStyle/>
          <a:p>
            <a:r>
              <a:rPr lang="en-US" i="1" dirty="0"/>
              <a:t>Pre-processing</a:t>
            </a:r>
            <a:r>
              <a:rPr lang="en-US" dirty="0"/>
              <a:t>: Set input to symbolic expression passed by the coordinator. </a:t>
            </a:r>
          </a:p>
          <a:p>
            <a:endParaRPr lang="en-US" i="1" dirty="0"/>
          </a:p>
          <a:p>
            <a:r>
              <a:rPr lang="en-US" i="1" dirty="0"/>
              <a:t>Post-processing</a:t>
            </a:r>
            <a:r>
              <a:rPr lang="en-US" dirty="0"/>
              <a:t>: Register a </a:t>
            </a:r>
            <a:r>
              <a:rPr lang="en-US" i="1" dirty="0" err="1"/>
              <a:t>SparkMultipleOutputChoiceGenerator</a:t>
            </a:r>
            <a:r>
              <a:rPr lang="en-US" i="1" dirty="0"/>
              <a:t> </a:t>
            </a:r>
            <a:r>
              <a:rPr lang="en-US" dirty="0"/>
              <a:t>with all different symbolic expressions representing the different manipulations of the input value.</a:t>
            </a:r>
            <a:endParaRPr lang="en-US" i="1" dirty="0"/>
          </a:p>
        </p:txBody>
      </p:sp>
    </p:spTree>
    <p:extLst>
      <p:ext uri="{BB962C8B-B14F-4D97-AF65-F5344CB8AC3E}">
        <p14:creationId xmlns:p14="http://schemas.microsoft.com/office/powerpoint/2010/main" val="229868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r>
              <a:rPr lang="en-US" dirty="0"/>
              <a:t> - Strategies</a:t>
            </a:r>
          </a:p>
        </p:txBody>
      </p:sp>
      <p:sp>
        <p:nvSpPr>
          <p:cNvPr id="5" name="Content Placeholder 5">
            <a:extLst>
              <a:ext uri="{FF2B5EF4-FFF2-40B4-BE49-F238E27FC236}">
                <a16:creationId xmlns:a16="http://schemas.microsoft.com/office/drawing/2014/main" id="{1468BB1E-23C0-4D3B-B2EF-A4EB2C6FEAE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Reduce Strategy</a:t>
            </a:r>
          </a:p>
          <a:p>
            <a:endParaRPr lang="de-DE" b="1" kern="0" dirty="0"/>
          </a:p>
          <a:p>
            <a:endParaRPr lang="en-US" b="1" kern="0" dirty="0"/>
          </a:p>
        </p:txBody>
      </p:sp>
      <p:pic>
        <p:nvPicPr>
          <p:cNvPr id="4" name="Picture 3">
            <a:extLst>
              <a:ext uri="{FF2B5EF4-FFF2-40B4-BE49-F238E27FC236}">
                <a16:creationId xmlns:a16="http://schemas.microsoft.com/office/drawing/2014/main" id="{29D6B5CB-EBDC-4DC0-BF94-FB3E547F8AAE}"/>
              </a:ext>
            </a:extLst>
          </p:cNvPr>
          <p:cNvPicPr>
            <a:picLocks noChangeAspect="1"/>
          </p:cNvPicPr>
          <p:nvPr/>
        </p:nvPicPr>
        <p:blipFill rotWithShape="1">
          <a:blip r:embed="rId3">
            <a:extLst>
              <a:ext uri="{28A0092B-C50C-407E-A947-70E740481C1C}">
                <a14:useLocalDpi xmlns:a14="http://schemas.microsoft.com/office/drawing/2010/main" val="0"/>
              </a:ext>
            </a:extLst>
          </a:blip>
          <a:srcRect t="18611"/>
          <a:stretch/>
        </p:blipFill>
        <p:spPr>
          <a:xfrm>
            <a:off x="0" y="2898708"/>
            <a:ext cx="9144000" cy="1250372"/>
          </a:xfrm>
          <a:prstGeom prst="rect">
            <a:avLst/>
          </a:prstGeom>
        </p:spPr>
      </p:pic>
      <p:sp>
        <p:nvSpPr>
          <p:cNvPr id="8" name="Content Placeholder 5">
            <a:extLst>
              <a:ext uri="{FF2B5EF4-FFF2-40B4-BE49-F238E27FC236}">
                <a16:creationId xmlns:a16="http://schemas.microsoft.com/office/drawing/2014/main" id="{EF1FDCDA-1F33-4C81-973A-839CF7ABB009}"/>
              </a:ext>
            </a:extLst>
          </p:cNvPr>
          <p:cNvSpPr txBox="1">
            <a:spLocks/>
          </p:cNvSpPr>
          <p:nvPr/>
        </p:nvSpPr>
        <p:spPr>
          <a:xfrm>
            <a:off x="358775" y="2564905"/>
            <a:ext cx="8532812" cy="333804"/>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sz="1600" kern="0" dirty="0"/>
              <a:t>1) Non-Iterative</a:t>
            </a:r>
          </a:p>
          <a:p>
            <a:endParaRPr lang="de-DE" b="1" kern="0" dirty="0"/>
          </a:p>
          <a:p>
            <a:endParaRPr lang="en-US" b="1" kern="0" dirty="0"/>
          </a:p>
        </p:txBody>
      </p:sp>
      <p:sp>
        <p:nvSpPr>
          <p:cNvPr id="10" name="TextBox 9">
            <a:extLst>
              <a:ext uri="{FF2B5EF4-FFF2-40B4-BE49-F238E27FC236}">
                <a16:creationId xmlns:a16="http://schemas.microsoft.com/office/drawing/2014/main" id="{C13A1D90-B4EA-4E42-B3DE-91668008C967}"/>
              </a:ext>
            </a:extLst>
          </p:cNvPr>
          <p:cNvSpPr txBox="1"/>
          <p:nvPr/>
        </p:nvSpPr>
        <p:spPr>
          <a:xfrm>
            <a:off x="251520" y="4869160"/>
            <a:ext cx="8640067" cy="1200329"/>
          </a:xfrm>
          <a:prstGeom prst="rect">
            <a:avLst/>
          </a:prstGeom>
          <a:noFill/>
        </p:spPr>
        <p:txBody>
          <a:bodyPr wrap="square" rtlCol="0">
            <a:spAutoFit/>
          </a:bodyPr>
          <a:lstStyle/>
          <a:p>
            <a:r>
              <a:rPr lang="en-US" i="1" dirty="0"/>
              <a:t>Pre-processing</a:t>
            </a:r>
            <a:r>
              <a:rPr lang="en-US" dirty="0"/>
              <a:t>: Set single input to symbolic expression passed by the coordinator and the accumulated input as a concrete value.</a:t>
            </a:r>
          </a:p>
          <a:p>
            <a:endParaRPr lang="en-US" i="1" dirty="0"/>
          </a:p>
          <a:p>
            <a:r>
              <a:rPr lang="en-US" i="1" dirty="0"/>
              <a:t>Post-processing</a:t>
            </a:r>
            <a:r>
              <a:rPr lang="en-US" dirty="0"/>
              <a:t>: Pass the same expression if </a:t>
            </a:r>
            <a:r>
              <a:rPr lang="en-US" i="1" dirty="0"/>
              <a:t>true</a:t>
            </a:r>
            <a:r>
              <a:rPr lang="en-US" dirty="0"/>
              <a:t>, backtrack if </a:t>
            </a:r>
            <a:r>
              <a:rPr lang="en-US" i="1" dirty="0"/>
              <a:t>false</a:t>
            </a:r>
          </a:p>
        </p:txBody>
      </p:sp>
    </p:spTree>
    <p:extLst>
      <p:ext uri="{BB962C8B-B14F-4D97-AF65-F5344CB8AC3E}">
        <p14:creationId xmlns:p14="http://schemas.microsoft.com/office/powerpoint/2010/main" val="4243807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D30-71CC-406B-8A55-0129C71768CB}"/>
              </a:ext>
            </a:extLst>
          </p:cNvPr>
          <p:cNvSpPr>
            <a:spLocks noGrp="1"/>
          </p:cNvSpPr>
          <p:nvPr>
            <p:ph type="title"/>
          </p:nvPr>
        </p:nvSpPr>
        <p:spPr/>
        <p:txBody>
          <a:bodyPr/>
          <a:lstStyle/>
          <a:p>
            <a:r>
              <a:rPr lang="en-US" dirty="0"/>
              <a:t>JPF-</a:t>
            </a:r>
            <a:r>
              <a:rPr lang="en-US" dirty="0" err="1"/>
              <a:t>SymSpark</a:t>
            </a:r>
            <a:r>
              <a:rPr lang="en-US" dirty="0"/>
              <a:t> - Strategies</a:t>
            </a:r>
          </a:p>
        </p:txBody>
      </p:sp>
      <p:sp>
        <p:nvSpPr>
          <p:cNvPr id="5" name="Content Placeholder 5">
            <a:extLst>
              <a:ext uri="{FF2B5EF4-FFF2-40B4-BE49-F238E27FC236}">
                <a16:creationId xmlns:a16="http://schemas.microsoft.com/office/drawing/2014/main" id="{1468BB1E-23C0-4D3B-B2EF-A4EB2C6FEAE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Reduce Strategy</a:t>
            </a:r>
          </a:p>
          <a:p>
            <a:endParaRPr lang="de-DE" b="1" kern="0" dirty="0"/>
          </a:p>
          <a:p>
            <a:endParaRPr lang="en-US" b="1" kern="0" dirty="0"/>
          </a:p>
        </p:txBody>
      </p:sp>
      <p:pic>
        <p:nvPicPr>
          <p:cNvPr id="7" name="Picture 6">
            <a:extLst>
              <a:ext uri="{FF2B5EF4-FFF2-40B4-BE49-F238E27FC236}">
                <a16:creationId xmlns:a16="http://schemas.microsoft.com/office/drawing/2014/main" id="{D59A139B-2637-495F-9D86-A4E5A1C57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9939"/>
            <a:ext cx="9144000" cy="2087346"/>
          </a:xfrm>
          <a:prstGeom prst="rect">
            <a:avLst/>
          </a:prstGeom>
        </p:spPr>
      </p:pic>
      <p:sp>
        <p:nvSpPr>
          <p:cNvPr id="9" name="Content Placeholder 5">
            <a:extLst>
              <a:ext uri="{FF2B5EF4-FFF2-40B4-BE49-F238E27FC236}">
                <a16:creationId xmlns:a16="http://schemas.microsoft.com/office/drawing/2014/main" id="{4C0A7D74-D2EB-4F75-A100-8BA9CEF7D4D5}"/>
              </a:ext>
            </a:extLst>
          </p:cNvPr>
          <p:cNvSpPr txBox="1">
            <a:spLocks/>
          </p:cNvSpPr>
          <p:nvPr/>
        </p:nvSpPr>
        <p:spPr>
          <a:xfrm>
            <a:off x="358775" y="2276872"/>
            <a:ext cx="8532812" cy="333804"/>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sz="1600" kern="0" dirty="0"/>
              <a:t>2) Iterative</a:t>
            </a:r>
          </a:p>
          <a:p>
            <a:endParaRPr lang="de-DE" b="1" kern="0" dirty="0"/>
          </a:p>
          <a:p>
            <a:endParaRPr lang="en-US" b="1" kern="0" dirty="0"/>
          </a:p>
        </p:txBody>
      </p:sp>
      <p:sp>
        <p:nvSpPr>
          <p:cNvPr id="10" name="TextBox 9">
            <a:extLst>
              <a:ext uri="{FF2B5EF4-FFF2-40B4-BE49-F238E27FC236}">
                <a16:creationId xmlns:a16="http://schemas.microsoft.com/office/drawing/2014/main" id="{3C0049FC-0A9E-4A0E-AAEA-551C44F16425}"/>
              </a:ext>
            </a:extLst>
          </p:cNvPr>
          <p:cNvSpPr txBox="1"/>
          <p:nvPr/>
        </p:nvSpPr>
        <p:spPr>
          <a:xfrm>
            <a:off x="251520" y="4869160"/>
            <a:ext cx="8640067" cy="1477328"/>
          </a:xfrm>
          <a:prstGeom prst="rect">
            <a:avLst/>
          </a:prstGeom>
          <a:noFill/>
        </p:spPr>
        <p:txBody>
          <a:bodyPr wrap="square" rtlCol="0">
            <a:spAutoFit/>
          </a:bodyPr>
          <a:lstStyle/>
          <a:p>
            <a:r>
              <a:rPr lang="en-US" i="1" dirty="0"/>
              <a:t>Pre-processing</a:t>
            </a:r>
            <a:r>
              <a:rPr lang="en-US" dirty="0"/>
              <a:t>: Register a </a:t>
            </a:r>
            <a:r>
              <a:rPr lang="en-US" i="1" dirty="0" err="1"/>
              <a:t>SparkIterativeChoiceGenerator</a:t>
            </a:r>
            <a:r>
              <a:rPr lang="en-US" i="1" dirty="0"/>
              <a:t> </a:t>
            </a:r>
            <a:r>
              <a:rPr lang="en-US" dirty="0"/>
              <a:t>used to count the iterations. Set the accumulated and input parameters based on the iteration.</a:t>
            </a:r>
          </a:p>
          <a:p>
            <a:endParaRPr lang="en-US" dirty="0"/>
          </a:p>
          <a:p>
            <a:r>
              <a:rPr lang="en-US" i="1" dirty="0"/>
              <a:t>Post-processing</a:t>
            </a:r>
            <a:r>
              <a:rPr lang="en-US" dirty="0"/>
              <a:t>: Update the choice generator with the output of each iteration and the update their respective path conditions.</a:t>
            </a:r>
            <a:endParaRPr lang="en-US" i="1" dirty="0"/>
          </a:p>
        </p:txBody>
      </p:sp>
    </p:spTree>
    <p:extLst>
      <p:ext uri="{BB962C8B-B14F-4D97-AF65-F5344CB8AC3E}">
        <p14:creationId xmlns:p14="http://schemas.microsoft.com/office/powerpoint/2010/main" val="317837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ED25-BDCB-406E-9911-051D151D4038}"/>
              </a:ext>
            </a:extLst>
          </p:cNvPr>
          <p:cNvSpPr>
            <a:spLocks noGrp="1"/>
          </p:cNvSpPr>
          <p:nvPr>
            <p:ph type="title"/>
          </p:nvPr>
        </p:nvSpPr>
        <p:spPr/>
        <p:txBody>
          <a:bodyPr/>
          <a:lstStyle/>
          <a:p>
            <a:r>
              <a:rPr lang="en-US" dirty="0"/>
              <a:t>Evaluation</a:t>
            </a:r>
          </a:p>
        </p:txBody>
      </p:sp>
      <p:sp>
        <p:nvSpPr>
          <p:cNvPr id="3" name="Content Placeholder 7">
            <a:extLst>
              <a:ext uri="{FF2B5EF4-FFF2-40B4-BE49-F238E27FC236}">
                <a16:creationId xmlns:a16="http://schemas.microsoft.com/office/drawing/2014/main" id="{CFFA108F-DB72-4F38-B470-DF719DCFDD52}"/>
              </a:ext>
            </a:extLst>
          </p:cNvPr>
          <p:cNvSpPr txBox="1">
            <a:spLocks/>
          </p:cNvSpPr>
          <p:nvPr/>
        </p:nvSpPr>
        <p:spPr>
          <a:xfrm>
            <a:off x="358775" y="1803918"/>
            <a:ext cx="3853185" cy="3857330"/>
          </a:xfrm>
          <a:prstGeom prst="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br>
              <a:rPr lang="en-US" kern="1200" dirty="0"/>
            </a:br>
            <a:br>
              <a:rPr lang="en-US" dirty="0"/>
            </a:br>
            <a:br>
              <a:rPr lang="en-US" dirty="0"/>
            </a:br>
            <a:endParaRPr lang="en-US" dirty="0"/>
          </a:p>
          <a:p>
            <a:pPr algn="ctr"/>
            <a:r>
              <a:rPr lang="en-US" sz="3600" b="1" dirty="0"/>
              <a:t>Qualitative</a:t>
            </a:r>
          </a:p>
          <a:p>
            <a:pPr algn="ctr"/>
            <a:endParaRPr lang="en-US" kern="1200" dirty="0"/>
          </a:p>
        </p:txBody>
      </p:sp>
      <p:sp>
        <p:nvSpPr>
          <p:cNvPr id="4" name="Content Placeholder 7">
            <a:extLst>
              <a:ext uri="{FF2B5EF4-FFF2-40B4-BE49-F238E27FC236}">
                <a16:creationId xmlns:a16="http://schemas.microsoft.com/office/drawing/2014/main" id="{A53977FD-9D21-455E-B23C-9E47A49B85D3}"/>
              </a:ext>
            </a:extLst>
          </p:cNvPr>
          <p:cNvSpPr txBox="1">
            <a:spLocks/>
          </p:cNvSpPr>
          <p:nvPr/>
        </p:nvSpPr>
        <p:spPr>
          <a:xfrm>
            <a:off x="4897805" y="1803917"/>
            <a:ext cx="3743404" cy="3857331"/>
          </a:xfrm>
          <a:prstGeom prst="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br>
              <a:rPr lang="en-US" kern="1200" dirty="0"/>
            </a:br>
            <a:br>
              <a:rPr lang="en-US" kern="1200" dirty="0"/>
            </a:br>
            <a:br>
              <a:rPr lang="en-US" kern="1200" dirty="0"/>
            </a:br>
            <a:endParaRPr lang="en-US" kern="1200" dirty="0"/>
          </a:p>
          <a:p>
            <a:pPr algn="ctr"/>
            <a:r>
              <a:rPr lang="en-US" sz="3200" b="1" kern="1200" dirty="0"/>
              <a:t>Quantitative</a:t>
            </a:r>
          </a:p>
        </p:txBody>
      </p:sp>
      <p:sp>
        <p:nvSpPr>
          <p:cNvPr id="8" name="Title 1">
            <a:extLst>
              <a:ext uri="{FF2B5EF4-FFF2-40B4-BE49-F238E27FC236}">
                <a16:creationId xmlns:a16="http://schemas.microsoft.com/office/drawing/2014/main" id="{B8C15D2C-EA32-4523-AAB2-3591685A6703}"/>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[1, 5]</a:t>
            </a:r>
            <a:endParaRPr lang="en-US" sz="1000" b="0" kern="0" dirty="0"/>
          </a:p>
        </p:txBody>
      </p:sp>
    </p:spTree>
    <p:extLst>
      <p:ext uri="{BB962C8B-B14F-4D97-AF65-F5344CB8AC3E}">
        <p14:creationId xmlns:p14="http://schemas.microsoft.com/office/powerpoint/2010/main" val="116628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323439"/>
          </a:xfrm>
          <a:prstGeom prst="rect">
            <a:avLst/>
          </a:prstGeom>
        </p:spPr>
        <p:txBody>
          <a:bodyPr wrap="square">
            <a:spAutoFit/>
          </a:bodyPr>
          <a:lstStyle/>
          <a:p>
            <a:r>
              <a:rPr lang="en-US" sz="2000" b="1" dirty="0">
                <a:latin typeface="+mn-lt"/>
              </a:rPr>
              <a:t>R.6 </a:t>
            </a:r>
            <a:r>
              <a:rPr lang="en-US" sz="2000" i="1" dirty="0">
                <a:latin typeface="+mn-lt"/>
              </a:rPr>
              <a:t>The framework shall be able to reason over symbolic Strings</a:t>
            </a:r>
          </a:p>
          <a:p>
            <a:br>
              <a:rPr lang="en-US" sz="2000" i="1" dirty="0">
                <a:latin typeface="+mn-lt"/>
              </a:rPr>
            </a:br>
            <a:r>
              <a:rPr lang="en-US" sz="2000" dirty="0">
                <a:solidFill>
                  <a:srgbClr val="FFC000"/>
                </a:solidFill>
                <a:latin typeface="+mn-lt"/>
              </a:rPr>
              <a:t>Partially fulfilled</a:t>
            </a:r>
            <a:r>
              <a:rPr lang="en-US" sz="2000" dirty="0">
                <a:latin typeface="+mn-lt"/>
              </a:rPr>
              <a:t>. Support on symbolic String operations is constrained by the limitations of SPF.</a:t>
            </a:r>
          </a:p>
        </p:txBody>
      </p:sp>
    </p:spTree>
    <p:extLst>
      <p:ext uri="{BB962C8B-B14F-4D97-AF65-F5344CB8AC3E}">
        <p14:creationId xmlns:p14="http://schemas.microsoft.com/office/powerpoint/2010/main" val="385054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631216"/>
          </a:xfrm>
          <a:prstGeom prst="rect">
            <a:avLst/>
          </a:prstGeom>
        </p:spPr>
        <p:txBody>
          <a:bodyPr wrap="square">
            <a:spAutoFit/>
          </a:bodyPr>
          <a:lstStyle/>
          <a:p>
            <a:r>
              <a:rPr lang="en-US" sz="2000" b="1" dirty="0">
                <a:latin typeface="+mn-lt"/>
              </a:rPr>
              <a:t>R.7 </a:t>
            </a:r>
            <a:r>
              <a:rPr lang="en-US" sz="2000" i="1" dirty="0">
                <a:latin typeface="+mn-lt"/>
              </a:rPr>
              <a:t>The framework shall be able to reason over symbolic data structures</a:t>
            </a:r>
          </a:p>
          <a:p>
            <a:br>
              <a:rPr lang="en-US" sz="2000" i="1" dirty="0">
                <a:latin typeface="+mn-lt"/>
              </a:rPr>
            </a:br>
            <a:r>
              <a:rPr lang="en-US" sz="2000" dirty="0">
                <a:solidFill>
                  <a:srgbClr val="FF0000"/>
                </a:solidFill>
                <a:latin typeface="+mn-lt"/>
              </a:rPr>
              <a:t>Not fulfilled</a:t>
            </a:r>
            <a:r>
              <a:rPr lang="en-US" sz="2000" dirty="0">
                <a:latin typeface="+mn-lt"/>
              </a:rPr>
              <a:t>. Support to symbolic data structures in SPF is faulty; as a consequence, </a:t>
            </a:r>
            <a:r>
              <a:rPr lang="en-US" sz="2000" i="1" dirty="0">
                <a:latin typeface="+mn-lt"/>
              </a:rPr>
              <a:t>JPF-</a:t>
            </a:r>
            <a:r>
              <a:rPr lang="en-US" sz="2000" i="1" dirty="0" err="1">
                <a:latin typeface="+mn-lt"/>
              </a:rPr>
              <a:t>SymSpark</a:t>
            </a:r>
            <a:r>
              <a:rPr lang="en-US" sz="2000" i="1" dirty="0">
                <a:latin typeface="+mn-lt"/>
              </a:rPr>
              <a:t> </a:t>
            </a:r>
            <a:r>
              <a:rPr lang="en-US" sz="2000" dirty="0">
                <a:latin typeface="+mn-lt"/>
              </a:rPr>
              <a:t>is not capable of reasoning on RDDs of any complex data structures.</a:t>
            </a:r>
          </a:p>
        </p:txBody>
      </p:sp>
    </p:spTree>
    <p:extLst>
      <p:ext uri="{BB962C8B-B14F-4D97-AF65-F5344CB8AC3E}">
        <p14:creationId xmlns:p14="http://schemas.microsoft.com/office/powerpoint/2010/main" val="271960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938992"/>
          </a:xfrm>
          <a:prstGeom prst="rect">
            <a:avLst/>
          </a:prstGeom>
        </p:spPr>
        <p:txBody>
          <a:bodyPr wrap="square">
            <a:spAutoFit/>
          </a:bodyPr>
          <a:lstStyle/>
          <a:p>
            <a:r>
              <a:rPr lang="en-US" sz="2000" b="1" dirty="0">
                <a:latin typeface="+mn-lt"/>
              </a:rPr>
              <a:t>R.8 </a:t>
            </a:r>
            <a:r>
              <a:rPr lang="en-US" sz="2000" i="1" dirty="0">
                <a:latin typeface="+mn-lt"/>
              </a:rPr>
              <a:t>The framework should support all Spark programs that compile correctly</a:t>
            </a:r>
          </a:p>
          <a:p>
            <a:br>
              <a:rPr lang="en-US" sz="2000" i="1" dirty="0">
                <a:latin typeface="+mn-lt"/>
              </a:rPr>
            </a:br>
            <a:r>
              <a:rPr lang="en-US" sz="2000" dirty="0">
                <a:solidFill>
                  <a:srgbClr val="FFC000"/>
                </a:solidFill>
                <a:latin typeface="+mn-lt"/>
              </a:rPr>
              <a:t>Partially fulfilled</a:t>
            </a:r>
            <a:r>
              <a:rPr lang="en-US" sz="2000" dirty="0">
                <a:latin typeface="+mn-lt"/>
              </a:rPr>
              <a:t>. This surrogate library is not exhaustive, for this reason, there will be unsupported operations that compile under the regular Spark library. Other Spark APIs are not supported.</a:t>
            </a:r>
          </a:p>
        </p:txBody>
      </p:sp>
    </p:spTree>
    <p:extLst>
      <p:ext uri="{BB962C8B-B14F-4D97-AF65-F5344CB8AC3E}">
        <p14:creationId xmlns:p14="http://schemas.microsoft.com/office/powerpoint/2010/main" val="2784969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938992"/>
          </a:xfrm>
          <a:prstGeom prst="rect">
            <a:avLst/>
          </a:prstGeom>
        </p:spPr>
        <p:txBody>
          <a:bodyPr wrap="square">
            <a:spAutoFit/>
          </a:bodyPr>
          <a:lstStyle/>
          <a:p>
            <a:r>
              <a:rPr lang="en-US" sz="2000" b="1" dirty="0">
                <a:latin typeface="+mn-lt"/>
              </a:rPr>
              <a:t>R.9 </a:t>
            </a:r>
            <a:r>
              <a:rPr lang="en-US" sz="2000" i="1" dirty="0">
                <a:latin typeface="+mn-lt"/>
              </a:rPr>
              <a:t>The framework shall be able to process iterative and cumulative actions</a:t>
            </a:r>
          </a:p>
          <a:p>
            <a:br>
              <a:rPr lang="en-US" sz="2000" i="1" dirty="0">
                <a:latin typeface="+mn-lt"/>
              </a:rPr>
            </a:br>
            <a:r>
              <a:rPr lang="en-US" sz="2000" dirty="0">
                <a:solidFill>
                  <a:srgbClr val="FFC000"/>
                </a:solidFill>
                <a:latin typeface="+mn-lt"/>
              </a:rPr>
              <a:t>Partially fulfilled</a:t>
            </a:r>
            <a:r>
              <a:rPr lang="en-US" sz="2000" dirty="0">
                <a:latin typeface="+mn-lt"/>
              </a:rPr>
              <a:t>. Only actions that work on primitive values are supported. The symbolic output of aggregate functions is not percolated beyond the boundaries of the operation.</a:t>
            </a:r>
          </a:p>
        </p:txBody>
      </p:sp>
    </p:spTree>
    <p:extLst>
      <p:ext uri="{BB962C8B-B14F-4D97-AF65-F5344CB8AC3E}">
        <p14:creationId xmlns:p14="http://schemas.microsoft.com/office/powerpoint/2010/main" val="78603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pic>
        <p:nvPicPr>
          <p:cNvPr id="6" name="Picture 5">
            <a:extLst>
              <a:ext uri="{FF2B5EF4-FFF2-40B4-BE49-F238E27FC236}">
                <a16:creationId xmlns:a16="http://schemas.microsoft.com/office/drawing/2014/main" id="{E1D4D4C1-DFE8-45E9-AC73-335F24E20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3" y="2204864"/>
            <a:ext cx="8465974" cy="1584176"/>
          </a:xfrm>
          <a:prstGeom prst="rect">
            <a:avLst/>
          </a:prstGeom>
        </p:spPr>
      </p:pic>
      <p:sp>
        <p:nvSpPr>
          <p:cNvPr id="7" name="Content Placeholder 5">
            <a:extLst>
              <a:ext uri="{FF2B5EF4-FFF2-40B4-BE49-F238E27FC236}">
                <a16:creationId xmlns:a16="http://schemas.microsoft.com/office/drawing/2014/main" id="{8101EDBF-0115-4F43-85F8-065F681B73F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Summary</a:t>
            </a:r>
          </a:p>
          <a:p>
            <a:endParaRPr lang="de-DE" b="1" kern="0" dirty="0"/>
          </a:p>
          <a:p>
            <a:endParaRPr lang="en-US" b="1" kern="0" dirty="0"/>
          </a:p>
        </p:txBody>
      </p:sp>
      <p:sp>
        <p:nvSpPr>
          <p:cNvPr id="8" name="Rectangle 7">
            <a:extLst>
              <a:ext uri="{FF2B5EF4-FFF2-40B4-BE49-F238E27FC236}">
                <a16:creationId xmlns:a16="http://schemas.microsoft.com/office/drawing/2014/main" id="{0827980D-60EF-4CC3-ACA7-D3DEEF32D31B}"/>
              </a:ext>
            </a:extLst>
          </p:cNvPr>
          <p:cNvSpPr/>
          <p:nvPr/>
        </p:nvSpPr>
        <p:spPr>
          <a:xfrm>
            <a:off x="358775" y="4246056"/>
            <a:ext cx="8532812"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Partially or not met requirements limit the applicability of the tool.</a:t>
            </a:r>
            <a:br>
              <a:rPr lang="en-US" sz="2000" dirty="0">
                <a:latin typeface="+mn-lt"/>
              </a:rPr>
            </a:br>
            <a:endParaRPr lang="en-US" sz="2000" dirty="0">
              <a:latin typeface="+mn-lt"/>
            </a:endParaRPr>
          </a:p>
          <a:p>
            <a:pPr marL="342900" indent="-342900">
              <a:buFont typeface="Arial" panose="020B0604020202020204" pitchFamily="34" charset="0"/>
              <a:buChar char="•"/>
            </a:pPr>
            <a:r>
              <a:rPr lang="en-US" sz="2000" dirty="0">
                <a:latin typeface="+mn-lt"/>
              </a:rPr>
              <a:t>Most of the unfulfilled requirements result from limitations of SPF.</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The proposed process serves as a starting point for further research</a:t>
            </a:r>
            <a:r>
              <a:rPr lang="en-US" sz="2000" dirty="0">
                <a:latin typeface="+mn-lt"/>
              </a:rPr>
              <a:t>.</a:t>
            </a:r>
            <a:endParaRPr lang="en-US" sz="2000" dirty="0"/>
          </a:p>
        </p:txBody>
      </p:sp>
    </p:spTree>
    <p:extLst>
      <p:ext uri="{BB962C8B-B14F-4D97-AF65-F5344CB8AC3E}">
        <p14:creationId xmlns:p14="http://schemas.microsoft.com/office/powerpoint/2010/main" val="1365943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D13A-252A-474D-9AB0-AB1962367365}"/>
              </a:ext>
            </a:extLst>
          </p:cNvPr>
          <p:cNvSpPr>
            <a:spLocks noGrp="1"/>
          </p:cNvSpPr>
          <p:nvPr>
            <p:ph type="title"/>
          </p:nvPr>
        </p:nvSpPr>
        <p:spPr/>
        <p:txBody>
          <a:bodyPr/>
          <a:lstStyle/>
          <a:p>
            <a:r>
              <a:rPr lang="en-US" dirty="0"/>
              <a:t>Quantitative Evaluation</a:t>
            </a:r>
          </a:p>
        </p:txBody>
      </p:sp>
      <p:sp>
        <p:nvSpPr>
          <p:cNvPr id="5" name="Content Placeholder 5">
            <a:extLst>
              <a:ext uri="{FF2B5EF4-FFF2-40B4-BE49-F238E27FC236}">
                <a16:creationId xmlns:a16="http://schemas.microsoft.com/office/drawing/2014/main" id="{91E00B6E-F990-4113-BB89-17A4EADC24F5}"/>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Setup</a:t>
            </a:r>
          </a:p>
          <a:p>
            <a:endParaRPr lang="de-DE" b="1" kern="0" dirty="0"/>
          </a:p>
          <a:p>
            <a:endParaRPr lang="en-US" b="1" kern="0" dirty="0"/>
          </a:p>
        </p:txBody>
      </p:sp>
      <p:sp>
        <p:nvSpPr>
          <p:cNvPr id="6" name="Rectangle 5">
            <a:extLst>
              <a:ext uri="{FF2B5EF4-FFF2-40B4-BE49-F238E27FC236}">
                <a16:creationId xmlns:a16="http://schemas.microsoft.com/office/drawing/2014/main" id="{8F22BF83-2343-4581-A3B4-AB31B0A8F73A}"/>
              </a:ext>
            </a:extLst>
          </p:cNvPr>
          <p:cNvSpPr/>
          <p:nvPr/>
        </p:nvSpPr>
        <p:spPr>
          <a:xfrm>
            <a:off x="358775" y="2397969"/>
            <a:ext cx="8532812" cy="3724096"/>
          </a:xfrm>
          <a:prstGeom prst="rect">
            <a:avLst/>
          </a:prstGeom>
        </p:spPr>
        <p:txBody>
          <a:bodyPr wrap="square">
            <a:spAutoFit/>
          </a:bodyPr>
          <a:lstStyle/>
          <a:p>
            <a:r>
              <a:rPr lang="en-US" dirty="0"/>
              <a:t>• </a:t>
            </a:r>
            <a:r>
              <a:rPr lang="en-US" b="1" dirty="0"/>
              <a:t>Iterative Reduce with Non-Cumulative Condition (IRNC)</a:t>
            </a:r>
            <a:r>
              <a:rPr lang="en-US" dirty="0"/>
              <a:t>: </a:t>
            </a:r>
            <a:br>
              <a:rPr lang="en-US" dirty="0"/>
            </a:br>
            <a:r>
              <a:rPr lang="en-US" dirty="0"/>
              <a:t>Single </a:t>
            </a:r>
            <a:r>
              <a:rPr lang="en-US" i="1" dirty="0"/>
              <a:t>reduce </a:t>
            </a:r>
            <a:r>
              <a:rPr lang="en-US" dirty="0"/>
              <a:t>action with a conditional defined on its non cumulative symbolic variable.</a:t>
            </a:r>
            <a:br>
              <a:rPr lang="en-US" dirty="0"/>
            </a:br>
            <a:endParaRPr lang="en-US" dirty="0"/>
          </a:p>
          <a:p>
            <a:r>
              <a:rPr lang="en-US" dirty="0"/>
              <a:t>• </a:t>
            </a:r>
            <a:r>
              <a:rPr lang="en-US" b="1" dirty="0"/>
              <a:t>Iterative Reduce with Cumulative Condition (IRC)</a:t>
            </a:r>
            <a:r>
              <a:rPr lang="en-US" dirty="0"/>
              <a:t>: </a:t>
            </a:r>
            <a:br>
              <a:rPr lang="en-US" dirty="0"/>
            </a:br>
            <a:r>
              <a:rPr lang="en-US" dirty="0"/>
              <a:t>Single </a:t>
            </a:r>
            <a:r>
              <a:rPr lang="en-US" i="1" dirty="0"/>
              <a:t>reduce </a:t>
            </a:r>
            <a:r>
              <a:rPr lang="en-US" dirty="0"/>
              <a:t>action with a conditional defined on its cumulative symbolic variable.</a:t>
            </a:r>
            <a:br>
              <a:rPr lang="en-US" dirty="0"/>
            </a:br>
            <a:endParaRPr lang="en-US" dirty="0"/>
          </a:p>
          <a:p>
            <a:r>
              <a:rPr lang="en-US" dirty="0"/>
              <a:t>• </a:t>
            </a:r>
            <a:r>
              <a:rPr lang="en-US" b="1" dirty="0"/>
              <a:t>Iterative Map and Reduce with Non-Cumulative Condition (IMRNC)</a:t>
            </a:r>
            <a:r>
              <a:rPr lang="en-US" dirty="0"/>
              <a:t>: </a:t>
            </a:r>
            <a:br>
              <a:rPr lang="en-US" dirty="0"/>
            </a:br>
            <a:r>
              <a:rPr lang="en-US" dirty="0"/>
              <a:t>A </a:t>
            </a:r>
            <a:r>
              <a:rPr lang="en-US" i="1" dirty="0"/>
              <a:t>map </a:t>
            </a:r>
            <a:r>
              <a:rPr lang="en-US" dirty="0"/>
              <a:t>and a </a:t>
            </a:r>
            <a:r>
              <a:rPr lang="en-US" i="1" dirty="0"/>
              <a:t>reduce </a:t>
            </a:r>
            <a:r>
              <a:rPr lang="en-US" dirty="0"/>
              <a:t>action with a conditional on its non cumulative symbolical variable.</a:t>
            </a:r>
            <a:br>
              <a:rPr lang="en-US" dirty="0"/>
            </a:br>
            <a:endParaRPr lang="en-US" dirty="0"/>
          </a:p>
          <a:p>
            <a:r>
              <a:rPr lang="en-US" dirty="0"/>
              <a:t>• </a:t>
            </a:r>
            <a:r>
              <a:rPr lang="en-US" b="1" dirty="0"/>
              <a:t>Iterative Map and Reduce with Cumulative Condition (IMRC)</a:t>
            </a:r>
            <a:r>
              <a:rPr lang="en-US" dirty="0"/>
              <a:t>: </a:t>
            </a:r>
            <a:br>
              <a:rPr lang="en-US" dirty="0"/>
            </a:br>
            <a:r>
              <a:rPr lang="en-US" dirty="0"/>
              <a:t>A </a:t>
            </a:r>
            <a:r>
              <a:rPr lang="en-US" i="1" dirty="0"/>
              <a:t>map </a:t>
            </a:r>
            <a:r>
              <a:rPr lang="en-US" dirty="0"/>
              <a:t>and a </a:t>
            </a:r>
            <a:r>
              <a:rPr lang="en-US" i="1" dirty="0"/>
              <a:t>reduce </a:t>
            </a:r>
            <a:r>
              <a:rPr lang="en-US" dirty="0"/>
              <a:t>action with a conditional on its cumulative symbolic variable.</a:t>
            </a:r>
            <a:endParaRPr lang="en-US" sz="2000" dirty="0">
              <a:latin typeface="+mn-lt"/>
            </a:endParaRPr>
          </a:p>
        </p:txBody>
      </p:sp>
    </p:spTree>
    <p:extLst>
      <p:ext uri="{BB962C8B-B14F-4D97-AF65-F5344CB8AC3E}">
        <p14:creationId xmlns:p14="http://schemas.microsoft.com/office/powerpoint/2010/main" val="105986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B7B9-25A2-4E46-BFD5-5AEFCB5EDA74}"/>
              </a:ext>
            </a:extLst>
          </p:cNvPr>
          <p:cNvSpPr>
            <a:spLocks noGrp="1"/>
          </p:cNvSpPr>
          <p:nvPr>
            <p:ph type="title"/>
          </p:nvPr>
        </p:nvSpPr>
        <p:spPr/>
        <p:txBody>
          <a:bodyPr/>
          <a:lstStyle/>
          <a:p>
            <a:r>
              <a:rPr lang="en-US" dirty="0"/>
              <a:t>Introduction</a:t>
            </a:r>
          </a:p>
        </p:txBody>
      </p:sp>
      <p:sp>
        <p:nvSpPr>
          <p:cNvPr id="3" name="Content Placeholder 5">
            <a:extLst>
              <a:ext uri="{FF2B5EF4-FFF2-40B4-BE49-F238E27FC236}">
                <a16:creationId xmlns:a16="http://schemas.microsoft.com/office/drawing/2014/main" id="{01BDE1C0-01F3-4B96-9EF4-C7AADB00579D}"/>
              </a:ext>
            </a:extLst>
          </p:cNvPr>
          <p:cNvSpPr txBox="1">
            <a:spLocks/>
          </p:cNvSpPr>
          <p:nvPr/>
        </p:nvSpPr>
        <p:spPr>
          <a:xfrm>
            <a:off x="358774" y="2132856"/>
            <a:ext cx="8532813" cy="576064"/>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457200" indent="-457200">
              <a:spcAft>
                <a:spcPts val="600"/>
              </a:spcAft>
              <a:buFont typeface="+mj-lt"/>
              <a:buAutoNum type="arabicPeriod"/>
            </a:pPr>
            <a:r>
              <a:rPr lang="en-US" dirty="0"/>
              <a:t>Is symbolic execution suitable for Spark applications?</a:t>
            </a:r>
          </a:p>
        </p:txBody>
      </p:sp>
      <p:sp>
        <p:nvSpPr>
          <p:cNvPr id="6" name="Content Placeholder 5">
            <a:extLst>
              <a:ext uri="{FF2B5EF4-FFF2-40B4-BE49-F238E27FC236}">
                <a16:creationId xmlns:a16="http://schemas.microsoft.com/office/drawing/2014/main" id="{24F21976-751D-438E-9663-4FFA148B45D7}"/>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Research Questions</a:t>
            </a:r>
            <a:endParaRPr lang="de-DE" b="1" kern="0" dirty="0"/>
          </a:p>
          <a:p>
            <a:endParaRPr lang="en-US" b="1" kern="0" dirty="0"/>
          </a:p>
        </p:txBody>
      </p:sp>
      <p:sp>
        <p:nvSpPr>
          <p:cNvPr id="8" name="Content Placeholder 5">
            <a:extLst>
              <a:ext uri="{FF2B5EF4-FFF2-40B4-BE49-F238E27FC236}">
                <a16:creationId xmlns:a16="http://schemas.microsoft.com/office/drawing/2014/main" id="{B44C0FC6-5E32-4DDC-A0CA-C92436DF312F}"/>
              </a:ext>
            </a:extLst>
          </p:cNvPr>
          <p:cNvSpPr txBox="1">
            <a:spLocks/>
          </p:cNvSpPr>
          <p:nvPr/>
        </p:nvSpPr>
        <p:spPr>
          <a:xfrm>
            <a:off x="358774" y="3249513"/>
            <a:ext cx="8532813" cy="539527"/>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457200" indent="-457200">
              <a:spcAft>
                <a:spcPts val="600"/>
              </a:spcAft>
              <a:buFont typeface="+mj-lt"/>
              <a:buAutoNum type="arabicPeriod" startAt="2"/>
            </a:pPr>
            <a:r>
              <a:rPr lang="en-US" dirty="0"/>
              <a:t>What are its particular characteristics?</a:t>
            </a:r>
            <a:endParaRPr lang="en-US" b="1" kern="0" dirty="0"/>
          </a:p>
        </p:txBody>
      </p:sp>
      <p:sp>
        <p:nvSpPr>
          <p:cNvPr id="9" name="Content Placeholder 5">
            <a:extLst>
              <a:ext uri="{FF2B5EF4-FFF2-40B4-BE49-F238E27FC236}">
                <a16:creationId xmlns:a16="http://schemas.microsoft.com/office/drawing/2014/main" id="{EE1070C8-6565-49EA-8A89-BF658FA28D77}"/>
              </a:ext>
            </a:extLst>
          </p:cNvPr>
          <p:cNvSpPr txBox="1">
            <a:spLocks/>
          </p:cNvSpPr>
          <p:nvPr/>
        </p:nvSpPr>
        <p:spPr>
          <a:xfrm>
            <a:off x="358774" y="4329633"/>
            <a:ext cx="8532813" cy="539527"/>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457200" indent="-457200">
              <a:spcAft>
                <a:spcPts val="600"/>
              </a:spcAft>
              <a:buFont typeface="+mj-lt"/>
              <a:buAutoNum type="arabicPeriod" startAt="3"/>
            </a:pPr>
            <a:r>
              <a:rPr lang="en-US" dirty="0"/>
              <a:t>Is there a symbolic execution framework that can be adapted?</a:t>
            </a:r>
            <a:endParaRPr lang="en-US" b="1" kern="0" dirty="0"/>
          </a:p>
        </p:txBody>
      </p:sp>
      <p:sp>
        <p:nvSpPr>
          <p:cNvPr id="10" name="Content Placeholder 5">
            <a:extLst>
              <a:ext uri="{FF2B5EF4-FFF2-40B4-BE49-F238E27FC236}">
                <a16:creationId xmlns:a16="http://schemas.microsoft.com/office/drawing/2014/main" id="{D383401B-9841-4299-A41E-266D1B7E5EB9}"/>
              </a:ext>
            </a:extLst>
          </p:cNvPr>
          <p:cNvSpPr txBox="1">
            <a:spLocks/>
          </p:cNvSpPr>
          <p:nvPr/>
        </p:nvSpPr>
        <p:spPr>
          <a:xfrm>
            <a:off x="358774" y="5409753"/>
            <a:ext cx="8532813" cy="611535"/>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457200" indent="-457200">
              <a:spcAft>
                <a:spcPts val="600"/>
              </a:spcAft>
              <a:buFont typeface="+mj-lt"/>
              <a:buAutoNum type="arabicPeriod" startAt="4"/>
            </a:pPr>
            <a:r>
              <a:rPr lang="en-US" dirty="0"/>
              <a:t>If so, what are its advantages and disadvantages?</a:t>
            </a:r>
            <a:endParaRPr lang="en-US" b="1" kern="0" dirty="0"/>
          </a:p>
        </p:txBody>
      </p:sp>
    </p:spTree>
    <p:extLst>
      <p:ext uri="{BB962C8B-B14F-4D97-AF65-F5344CB8AC3E}">
        <p14:creationId xmlns:p14="http://schemas.microsoft.com/office/powerpoint/2010/main" val="14994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D13A-252A-474D-9AB0-AB1962367365}"/>
              </a:ext>
            </a:extLst>
          </p:cNvPr>
          <p:cNvSpPr>
            <a:spLocks noGrp="1"/>
          </p:cNvSpPr>
          <p:nvPr>
            <p:ph type="title"/>
          </p:nvPr>
        </p:nvSpPr>
        <p:spPr/>
        <p:txBody>
          <a:bodyPr/>
          <a:lstStyle/>
          <a:p>
            <a:r>
              <a:rPr lang="en-US" dirty="0"/>
              <a:t>Quantitative Evaluation</a:t>
            </a:r>
          </a:p>
        </p:txBody>
      </p:sp>
      <p:sp>
        <p:nvSpPr>
          <p:cNvPr id="5" name="Content Placeholder 5">
            <a:extLst>
              <a:ext uri="{FF2B5EF4-FFF2-40B4-BE49-F238E27FC236}">
                <a16:creationId xmlns:a16="http://schemas.microsoft.com/office/drawing/2014/main" id="{91E00B6E-F990-4113-BB89-17A4EADC24F5}"/>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Execution Times</a:t>
            </a:r>
          </a:p>
          <a:p>
            <a:endParaRPr lang="de-DE" b="1" kern="0" dirty="0"/>
          </a:p>
          <a:p>
            <a:endParaRPr lang="en-US" b="1" kern="0" dirty="0"/>
          </a:p>
        </p:txBody>
      </p:sp>
      <p:pic>
        <p:nvPicPr>
          <p:cNvPr id="4" name="Picture 3">
            <a:extLst>
              <a:ext uri="{FF2B5EF4-FFF2-40B4-BE49-F238E27FC236}">
                <a16:creationId xmlns:a16="http://schemas.microsoft.com/office/drawing/2014/main" id="{9F045799-86F0-4E39-BF97-4227F1280E86}"/>
              </a:ext>
            </a:extLst>
          </p:cNvPr>
          <p:cNvPicPr>
            <a:picLocks noChangeAspect="1"/>
          </p:cNvPicPr>
          <p:nvPr/>
        </p:nvPicPr>
        <p:blipFill rotWithShape="1">
          <a:blip r:embed="rId3">
            <a:extLst>
              <a:ext uri="{28A0092B-C50C-407E-A947-70E740481C1C}">
                <a14:useLocalDpi xmlns:a14="http://schemas.microsoft.com/office/drawing/2010/main" val="0"/>
              </a:ext>
            </a:extLst>
          </a:blip>
          <a:srcRect t="3724"/>
          <a:stretch/>
        </p:blipFill>
        <p:spPr>
          <a:xfrm>
            <a:off x="1459756" y="2132856"/>
            <a:ext cx="6330848" cy="4052412"/>
          </a:xfrm>
          <a:prstGeom prst="rect">
            <a:avLst/>
          </a:prstGeom>
        </p:spPr>
      </p:pic>
    </p:spTree>
    <p:extLst>
      <p:ext uri="{BB962C8B-B14F-4D97-AF65-F5344CB8AC3E}">
        <p14:creationId xmlns:p14="http://schemas.microsoft.com/office/powerpoint/2010/main" val="2392367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D13A-252A-474D-9AB0-AB1962367365}"/>
              </a:ext>
            </a:extLst>
          </p:cNvPr>
          <p:cNvSpPr>
            <a:spLocks noGrp="1"/>
          </p:cNvSpPr>
          <p:nvPr>
            <p:ph type="title"/>
          </p:nvPr>
        </p:nvSpPr>
        <p:spPr/>
        <p:txBody>
          <a:bodyPr/>
          <a:lstStyle/>
          <a:p>
            <a:r>
              <a:rPr lang="en-US" dirty="0"/>
              <a:t>Quantitative Evaluation</a:t>
            </a:r>
          </a:p>
        </p:txBody>
      </p:sp>
      <p:sp>
        <p:nvSpPr>
          <p:cNvPr id="5" name="Content Placeholder 5">
            <a:extLst>
              <a:ext uri="{FF2B5EF4-FFF2-40B4-BE49-F238E27FC236}">
                <a16:creationId xmlns:a16="http://schemas.microsoft.com/office/drawing/2014/main" id="{91E00B6E-F990-4113-BB89-17A4EADC24F5}"/>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Number of Path Conditions</a:t>
            </a:r>
          </a:p>
          <a:p>
            <a:endParaRPr lang="de-DE" b="1" kern="0" dirty="0"/>
          </a:p>
          <a:p>
            <a:endParaRPr lang="en-US" b="1" kern="0" dirty="0"/>
          </a:p>
        </p:txBody>
      </p:sp>
      <p:pic>
        <p:nvPicPr>
          <p:cNvPr id="6" name="Picture 5">
            <a:extLst>
              <a:ext uri="{FF2B5EF4-FFF2-40B4-BE49-F238E27FC236}">
                <a16:creationId xmlns:a16="http://schemas.microsoft.com/office/drawing/2014/main" id="{587006BC-D4FE-48B2-9DBD-E96A8768C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4" y="2606001"/>
            <a:ext cx="8426452" cy="1645998"/>
          </a:xfrm>
          <a:prstGeom prst="rect">
            <a:avLst/>
          </a:prstGeom>
        </p:spPr>
      </p:pic>
      <p:sp>
        <p:nvSpPr>
          <p:cNvPr id="7" name="Content Placeholder 5">
            <a:extLst>
              <a:ext uri="{FF2B5EF4-FFF2-40B4-BE49-F238E27FC236}">
                <a16:creationId xmlns:a16="http://schemas.microsoft.com/office/drawing/2014/main" id="{F3FCF521-65EB-4181-89E8-D62AC411A5E9}"/>
              </a:ext>
            </a:extLst>
          </p:cNvPr>
          <p:cNvSpPr txBox="1">
            <a:spLocks/>
          </p:cNvSpPr>
          <p:nvPr/>
        </p:nvSpPr>
        <p:spPr>
          <a:xfrm>
            <a:off x="358774" y="4365104"/>
            <a:ext cx="8426451" cy="419102"/>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600" kern="0" dirty="0"/>
              <a:t>Satisfiable (s), Unsatisfiable (u)</a:t>
            </a:r>
          </a:p>
          <a:p>
            <a:endParaRPr lang="de-DE" sz="1600" b="1" kern="0" dirty="0"/>
          </a:p>
          <a:p>
            <a:endParaRPr lang="en-US" sz="1600" b="1" kern="0" dirty="0"/>
          </a:p>
        </p:txBody>
      </p:sp>
    </p:spTree>
    <p:extLst>
      <p:ext uri="{BB962C8B-B14F-4D97-AF65-F5344CB8AC3E}">
        <p14:creationId xmlns:p14="http://schemas.microsoft.com/office/powerpoint/2010/main" val="1450939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Conclusion</a:t>
            </a:r>
          </a:p>
        </p:txBody>
      </p:sp>
      <p:sp>
        <p:nvSpPr>
          <p:cNvPr id="5" name="Content Placeholder 5">
            <a:extLst>
              <a:ext uri="{FF2B5EF4-FFF2-40B4-BE49-F238E27FC236}">
                <a16:creationId xmlns:a16="http://schemas.microsoft.com/office/drawing/2014/main" id="{87A72C09-41D6-4C41-850A-3D7C284D62C8}"/>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Research Questions Revisited</a:t>
            </a:r>
          </a:p>
          <a:p>
            <a:endParaRPr lang="en-US" b="1" kern="0" dirty="0"/>
          </a:p>
          <a:p>
            <a:pPr marL="457200" indent="-457200">
              <a:spcAft>
                <a:spcPts val="600"/>
              </a:spcAft>
              <a:buFont typeface="+mj-lt"/>
              <a:buAutoNum type="arabicPeriod"/>
            </a:pPr>
            <a:r>
              <a:rPr lang="en-US" i="1" dirty="0"/>
              <a:t>Is symbolic execution a suitable for Spark applications?</a:t>
            </a:r>
          </a:p>
          <a:p>
            <a:pPr marL="0" indent="0">
              <a:spcAft>
                <a:spcPts val="600"/>
              </a:spcAft>
            </a:pPr>
            <a:endParaRPr lang="en-US" dirty="0"/>
          </a:p>
          <a:p>
            <a:pPr marL="0" indent="0">
              <a:spcAft>
                <a:spcPts val="600"/>
              </a:spcAft>
            </a:pPr>
            <a:r>
              <a:rPr lang="en-US" dirty="0"/>
              <a:t>Yes. As </a:t>
            </a:r>
            <a:r>
              <a:rPr lang="en-US" i="1" dirty="0"/>
              <a:t>JPF-</a:t>
            </a:r>
            <a:r>
              <a:rPr lang="en-US" i="1" dirty="0" err="1"/>
              <a:t>SymSpark</a:t>
            </a:r>
            <a:r>
              <a:rPr lang="en-US" i="1" dirty="0"/>
              <a:t> </a:t>
            </a:r>
            <a:r>
              <a:rPr lang="en-US" dirty="0"/>
              <a:t>demonstrates, the technique can be used to analyze Apache Spark programs</a:t>
            </a:r>
          </a:p>
          <a:p>
            <a:pPr marL="0" indent="0">
              <a:spcAft>
                <a:spcPts val="600"/>
              </a:spcAft>
            </a:pPr>
            <a:br>
              <a:rPr lang="en-US" dirty="0"/>
            </a:br>
            <a:endParaRPr lang="en-US" dirty="0"/>
          </a:p>
        </p:txBody>
      </p:sp>
    </p:spTree>
    <p:extLst>
      <p:ext uri="{BB962C8B-B14F-4D97-AF65-F5344CB8AC3E}">
        <p14:creationId xmlns:p14="http://schemas.microsoft.com/office/powerpoint/2010/main" val="1973561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Conclusion</a:t>
            </a:r>
          </a:p>
        </p:txBody>
      </p:sp>
      <p:sp>
        <p:nvSpPr>
          <p:cNvPr id="5" name="Content Placeholder 5">
            <a:extLst>
              <a:ext uri="{FF2B5EF4-FFF2-40B4-BE49-F238E27FC236}">
                <a16:creationId xmlns:a16="http://schemas.microsoft.com/office/drawing/2014/main" id="{87A72C09-41D6-4C41-850A-3D7C284D62C8}"/>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Research Questions Revisited</a:t>
            </a:r>
          </a:p>
          <a:p>
            <a:endParaRPr lang="en-US" b="1" kern="0" dirty="0"/>
          </a:p>
          <a:p>
            <a:pPr marL="457200" indent="-457200">
              <a:spcAft>
                <a:spcPts val="600"/>
              </a:spcAft>
              <a:buFont typeface="+mj-lt"/>
              <a:buAutoNum type="arabicPeriod" startAt="2"/>
            </a:pPr>
            <a:r>
              <a:rPr lang="en-US" i="1" dirty="0"/>
              <a:t>What are the particular characteristics?</a:t>
            </a:r>
          </a:p>
          <a:p>
            <a:pPr marL="0" indent="0">
              <a:spcAft>
                <a:spcPts val="600"/>
              </a:spcAft>
            </a:pPr>
            <a:endParaRPr lang="en-US" dirty="0"/>
          </a:p>
          <a:p>
            <a:r>
              <a:rPr lang="en-US" dirty="0"/>
              <a:t>Two characteristics: Control flow instructions of an application can be contained inside the functions and some Spark operations have control flow semantics defined intrinsically.</a:t>
            </a:r>
            <a:br>
              <a:rPr lang="en-US" dirty="0"/>
            </a:br>
            <a:endParaRPr lang="en-US" dirty="0"/>
          </a:p>
        </p:txBody>
      </p:sp>
    </p:spTree>
    <p:extLst>
      <p:ext uri="{BB962C8B-B14F-4D97-AF65-F5344CB8AC3E}">
        <p14:creationId xmlns:p14="http://schemas.microsoft.com/office/powerpoint/2010/main" val="112555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Conclusion</a:t>
            </a:r>
          </a:p>
        </p:txBody>
      </p:sp>
      <p:sp>
        <p:nvSpPr>
          <p:cNvPr id="5" name="Content Placeholder 5">
            <a:extLst>
              <a:ext uri="{FF2B5EF4-FFF2-40B4-BE49-F238E27FC236}">
                <a16:creationId xmlns:a16="http://schemas.microsoft.com/office/drawing/2014/main" id="{87A72C09-41D6-4C41-850A-3D7C284D62C8}"/>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Research Questions Revisited</a:t>
            </a:r>
          </a:p>
          <a:p>
            <a:endParaRPr lang="en-US" b="1" kern="0" dirty="0"/>
          </a:p>
          <a:p>
            <a:pPr marL="457200" indent="-457200">
              <a:spcAft>
                <a:spcPts val="600"/>
              </a:spcAft>
              <a:buFont typeface="+mj-lt"/>
              <a:buAutoNum type="arabicPeriod" startAt="3"/>
            </a:pPr>
            <a:r>
              <a:rPr lang="en-US" i="1" dirty="0"/>
              <a:t>Is there a symbolic execution framework that can be adapted?</a:t>
            </a:r>
          </a:p>
          <a:p>
            <a:pPr marL="0" indent="0">
              <a:spcAft>
                <a:spcPts val="600"/>
              </a:spcAft>
            </a:pPr>
            <a:endParaRPr lang="en-US" dirty="0"/>
          </a:p>
          <a:p>
            <a:r>
              <a:rPr lang="en-US" dirty="0"/>
              <a:t>Symbolic </a:t>
            </a:r>
            <a:r>
              <a:rPr lang="en-US" dirty="0" err="1"/>
              <a:t>PathFinder</a:t>
            </a:r>
            <a:r>
              <a:rPr lang="en-US" dirty="0"/>
              <a:t> is the most complete framework available and with the most amount of documentation.</a:t>
            </a:r>
          </a:p>
        </p:txBody>
      </p:sp>
    </p:spTree>
    <p:extLst>
      <p:ext uri="{BB962C8B-B14F-4D97-AF65-F5344CB8AC3E}">
        <p14:creationId xmlns:p14="http://schemas.microsoft.com/office/powerpoint/2010/main" val="3709125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Conclusion</a:t>
            </a:r>
          </a:p>
        </p:txBody>
      </p:sp>
      <p:sp>
        <p:nvSpPr>
          <p:cNvPr id="5" name="Content Placeholder 5">
            <a:extLst>
              <a:ext uri="{FF2B5EF4-FFF2-40B4-BE49-F238E27FC236}">
                <a16:creationId xmlns:a16="http://schemas.microsoft.com/office/drawing/2014/main" id="{87A72C09-41D6-4C41-850A-3D7C284D62C8}"/>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Research Questions Revisited</a:t>
            </a:r>
          </a:p>
          <a:p>
            <a:endParaRPr lang="en-US" b="1" kern="0" dirty="0"/>
          </a:p>
          <a:p>
            <a:pPr marL="457200" indent="-457200">
              <a:spcAft>
                <a:spcPts val="600"/>
              </a:spcAft>
              <a:buFont typeface="+mj-lt"/>
              <a:buAutoNum type="arabicPeriod" startAt="4"/>
            </a:pPr>
            <a:r>
              <a:rPr lang="en-US" i="1" dirty="0"/>
              <a:t>If so, what are its advantages and disadvantages?</a:t>
            </a:r>
          </a:p>
          <a:p>
            <a:pPr marL="0" indent="0">
              <a:spcAft>
                <a:spcPts val="600"/>
              </a:spcAft>
            </a:pPr>
            <a:endParaRPr lang="en-US" b="1" i="1" kern="0" dirty="0"/>
          </a:p>
          <a:p>
            <a:pPr marL="342900" indent="-342900">
              <a:spcAft>
                <a:spcPts val="600"/>
              </a:spcAft>
              <a:buFont typeface="Arial" panose="020B0604020202020204" pitchFamily="34" charset="0"/>
              <a:buChar char="•"/>
            </a:pPr>
            <a:r>
              <a:rPr lang="en-US" dirty="0"/>
              <a:t>Powerful tool with full symbolic semantics for most of the primitive types.</a:t>
            </a:r>
          </a:p>
          <a:p>
            <a:pPr marL="342900" indent="-342900">
              <a:spcAft>
                <a:spcPts val="600"/>
              </a:spcAft>
              <a:buFont typeface="Arial" panose="020B0604020202020204" pitchFamily="34" charset="0"/>
              <a:buChar char="•"/>
            </a:pPr>
            <a:r>
              <a:rPr lang="en-US" dirty="0"/>
              <a:t>Convenient management of path conditions</a:t>
            </a:r>
          </a:p>
          <a:p>
            <a:pPr marL="342900" indent="-342900">
              <a:spcAft>
                <a:spcPts val="600"/>
              </a:spcAft>
              <a:buFont typeface="Arial" panose="020B0604020202020204" pitchFamily="34" charset="0"/>
              <a:buChar char="•"/>
            </a:pPr>
            <a:r>
              <a:rPr lang="en-US" dirty="0"/>
              <a:t>Limited support of symbolic Strings and data structures</a:t>
            </a:r>
          </a:p>
          <a:p>
            <a:pPr marL="342900" indent="-342900">
              <a:spcAft>
                <a:spcPts val="600"/>
              </a:spcAft>
              <a:buFont typeface="Arial" panose="020B0604020202020204" pitchFamily="34" charset="0"/>
              <a:buChar char="•"/>
            </a:pPr>
            <a:r>
              <a:rPr lang="en-US" dirty="0"/>
              <a:t>Sporadic new releases and decaying codebase</a:t>
            </a:r>
          </a:p>
        </p:txBody>
      </p:sp>
    </p:spTree>
    <p:extLst>
      <p:ext uri="{BB962C8B-B14F-4D97-AF65-F5344CB8AC3E}">
        <p14:creationId xmlns:p14="http://schemas.microsoft.com/office/powerpoint/2010/main" val="263369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Conclusion</a:t>
            </a:r>
          </a:p>
        </p:txBody>
      </p:sp>
      <p:sp>
        <p:nvSpPr>
          <p:cNvPr id="3" name="Content Placeholder 5">
            <a:extLst>
              <a:ext uri="{FF2B5EF4-FFF2-40B4-BE49-F238E27FC236}">
                <a16:creationId xmlns:a16="http://schemas.microsoft.com/office/drawing/2014/main" id="{36B6CCA7-8E78-4A0D-8BFC-364DE24B712D}"/>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342900" indent="-342900">
              <a:spcAft>
                <a:spcPts val="1200"/>
              </a:spcAft>
              <a:buFont typeface="Arial" panose="020B0604020202020204" pitchFamily="34" charset="0"/>
              <a:buChar char="•"/>
            </a:pPr>
            <a:r>
              <a:rPr lang="en-US" dirty="0"/>
              <a:t>The lack of support of symbolic data structures and partial support of symbolic String operations pose as major limitations.</a:t>
            </a:r>
            <a:endParaRPr lang="en-US" kern="0" dirty="0"/>
          </a:p>
          <a:p>
            <a:pPr marL="342900" indent="-342900">
              <a:spcAft>
                <a:spcPts val="1200"/>
              </a:spcAft>
              <a:buFont typeface="Arial" panose="020B0604020202020204" pitchFamily="34" charset="0"/>
              <a:buChar char="•"/>
            </a:pPr>
            <a:r>
              <a:rPr lang="en-US" dirty="0"/>
              <a:t>Cumulative symbolic variables translate into more complex path conditions resulting in poor time performance.</a:t>
            </a:r>
          </a:p>
          <a:p>
            <a:pPr marL="342900" indent="-342900">
              <a:spcAft>
                <a:spcPts val="1200"/>
              </a:spcAft>
              <a:buFont typeface="Arial" panose="020B0604020202020204" pitchFamily="34" charset="0"/>
              <a:buChar char="•"/>
            </a:pPr>
            <a:r>
              <a:rPr lang="en-US" dirty="0"/>
              <a:t>Higher numbers of </a:t>
            </a:r>
            <a:r>
              <a:rPr lang="en-US" dirty="0" err="1"/>
              <a:t>unsatisfiable</a:t>
            </a:r>
            <a:r>
              <a:rPr lang="en-US" dirty="0"/>
              <a:t> path conditions allow a faster exploration of the state space.</a:t>
            </a:r>
          </a:p>
          <a:p>
            <a:pPr marL="342900" indent="-342900">
              <a:spcAft>
                <a:spcPts val="1200"/>
              </a:spcAft>
              <a:buFont typeface="Arial" panose="020B0604020202020204" pitchFamily="34" charset="0"/>
              <a:buChar char="•"/>
            </a:pPr>
            <a:r>
              <a:rPr lang="en-US" dirty="0"/>
              <a:t>Symbolic constraint solvers pose as the main bottlenecks.</a:t>
            </a:r>
            <a:endParaRPr lang="en-US" kern="0" dirty="0"/>
          </a:p>
        </p:txBody>
      </p:sp>
    </p:spTree>
    <p:extLst>
      <p:ext uri="{BB962C8B-B14F-4D97-AF65-F5344CB8AC3E}">
        <p14:creationId xmlns:p14="http://schemas.microsoft.com/office/powerpoint/2010/main" val="4037094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50E-433D-4DB3-92FE-27FBC2AA72F2}"/>
              </a:ext>
            </a:extLst>
          </p:cNvPr>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4A745AAB-1F87-4D6B-B451-41CC884EF1FE}"/>
              </a:ext>
            </a:extLst>
          </p:cNvPr>
          <p:cNvSpPr/>
          <p:nvPr/>
        </p:nvSpPr>
        <p:spPr>
          <a:xfrm>
            <a:off x="365401" y="1628800"/>
            <a:ext cx="8461697" cy="4339650"/>
          </a:xfrm>
          <a:prstGeom prst="rect">
            <a:avLst/>
          </a:prstGeom>
        </p:spPr>
        <p:txBody>
          <a:bodyPr wrap="square">
            <a:spAutoFit/>
          </a:bodyPr>
          <a:lstStyle/>
          <a:p>
            <a:pPr marL="228600" indent="-228600">
              <a:buFont typeface="+mj-lt"/>
              <a:buAutoNum type="arabicPeriod"/>
            </a:pPr>
            <a:r>
              <a:rPr lang="en-US" sz="1200" i="1" dirty="0">
                <a:latin typeface="+mn-lt"/>
              </a:rPr>
              <a:t>Apache Spark™ - Lightning-Fast Cluster Computing</a:t>
            </a:r>
            <a:r>
              <a:rPr lang="en-US" sz="1200" dirty="0">
                <a:latin typeface="+mn-lt"/>
              </a:rPr>
              <a:t>. U R L: http://spark.apache.org/ (visited on 2017).</a:t>
            </a:r>
          </a:p>
          <a:p>
            <a:pPr marL="228600" indent="-228600">
              <a:buFont typeface="+mj-lt"/>
              <a:buAutoNum type="arabicPeriod"/>
            </a:pPr>
            <a:endParaRPr lang="en-US" sz="1200" dirty="0">
              <a:latin typeface="+mn-lt"/>
            </a:endParaRPr>
          </a:p>
          <a:p>
            <a:pPr marL="228600" indent="-228600">
              <a:buFont typeface="+mj-lt"/>
              <a:buAutoNum type="arabicPeriod"/>
            </a:pPr>
            <a:r>
              <a:rPr lang="en-US" sz="1200" dirty="0">
                <a:latin typeface="+mn-lt"/>
              </a:rPr>
              <a:t>Barrett, C. and </a:t>
            </a:r>
            <a:r>
              <a:rPr lang="en-US" sz="1200" dirty="0" err="1">
                <a:latin typeface="+mn-lt"/>
              </a:rPr>
              <a:t>Tinelli</a:t>
            </a:r>
            <a:r>
              <a:rPr lang="en-US" sz="1200" dirty="0">
                <a:latin typeface="+mn-lt"/>
              </a:rPr>
              <a:t>, C. “CVC3”. In: </a:t>
            </a:r>
            <a:r>
              <a:rPr lang="en-US" sz="1200" i="1" dirty="0">
                <a:latin typeface="+mn-lt"/>
              </a:rPr>
              <a:t>Proceedings of the 19th International Conference on Computer Aided Verification</a:t>
            </a:r>
            <a:r>
              <a:rPr lang="en-US" sz="1200" dirty="0">
                <a:latin typeface="+mn-lt"/>
              </a:rPr>
              <a:t>. CAV’07. Berlin, Germany: Springer-Verlag, 2007, pp. 298–302. I S B N: 978-3-540-73367-6.</a:t>
            </a:r>
          </a:p>
          <a:p>
            <a:pPr marL="228600" indent="-228600">
              <a:buFont typeface="+mj-lt"/>
              <a:buAutoNum type="arabicPeriod"/>
            </a:pPr>
            <a:endParaRPr lang="en-US" sz="1200" dirty="0">
              <a:latin typeface="+mn-lt"/>
            </a:endParaRPr>
          </a:p>
          <a:p>
            <a:pPr marL="228600" indent="-228600">
              <a:buFont typeface="+mj-lt"/>
              <a:buAutoNum type="arabicPeriod"/>
            </a:pPr>
            <a:r>
              <a:rPr lang="en-US" sz="1200" dirty="0">
                <a:latin typeface="+mn-lt"/>
              </a:rPr>
              <a:t>Dean, J. and </a:t>
            </a:r>
            <a:r>
              <a:rPr lang="en-US" sz="1200" dirty="0" err="1">
                <a:latin typeface="+mn-lt"/>
              </a:rPr>
              <a:t>Ghemawat</a:t>
            </a:r>
            <a:r>
              <a:rPr lang="en-US" sz="1200" dirty="0">
                <a:latin typeface="+mn-lt"/>
              </a:rPr>
              <a:t>, S. “MapReduce: Simplified Data Processing on Large Clusters”. In: </a:t>
            </a:r>
            <a:r>
              <a:rPr lang="en-US" sz="1200" i="1" dirty="0">
                <a:latin typeface="+mn-lt"/>
              </a:rPr>
              <a:t>Communications of the ACM </a:t>
            </a:r>
            <a:r>
              <a:rPr lang="en-US" sz="1200" dirty="0">
                <a:latin typeface="+mn-lt"/>
              </a:rPr>
              <a:t>51.1 (Jan. 2008), pp. 107–113. I S </a:t>
            </a:r>
            <a:r>
              <a:rPr lang="en-US" sz="1200" dirty="0" err="1">
                <a:latin typeface="+mn-lt"/>
              </a:rPr>
              <a:t>S</a:t>
            </a:r>
            <a:r>
              <a:rPr lang="en-US" sz="1200" dirty="0">
                <a:latin typeface="+mn-lt"/>
              </a:rPr>
              <a:t> N: 0001-0782. D O I: 10.1145/1327452.1327492.</a:t>
            </a:r>
          </a:p>
          <a:p>
            <a:pPr marL="228600" indent="-228600">
              <a:buFont typeface="+mj-lt"/>
              <a:buAutoNum type="arabicPeriod"/>
            </a:pPr>
            <a:endParaRPr lang="en-US" sz="1200" dirty="0">
              <a:latin typeface="+mn-lt"/>
            </a:endParaRPr>
          </a:p>
          <a:p>
            <a:pPr marL="228600" indent="-228600">
              <a:buFont typeface="+mj-lt"/>
              <a:buAutoNum type="arabicPeriod"/>
            </a:pPr>
            <a:r>
              <a:rPr lang="en-US" sz="1200" dirty="0" err="1">
                <a:latin typeface="+mn-lt"/>
              </a:rPr>
              <a:t>Havelund</a:t>
            </a:r>
            <a:r>
              <a:rPr lang="en-US" sz="1200" dirty="0">
                <a:latin typeface="+mn-lt"/>
              </a:rPr>
              <a:t>, K. and </a:t>
            </a:r>
            <a:r>
              <a:rPr lang="en-US" sz="1200" dirty="0" err="1">
                <a:latin typeface="+mn-lt"/>
              </a:rPr>
              <a:t>Pressburger</a:t>
            </a:r>
            <a:r>
              <a:rPr lang="en-US" sz="1200" dirty="0">
                <a:latin typeface="+mn-lt"/>
              </a:rPr>
              <a:t>, T. “Model checking JAVA programs using JAVA </a:t>
            </a:r>
            <a:r>
              <a:rPr lang="en-US" sz="1200" dirty="0" err="1">
                <a:latin typeface="+mn-lt"/>
              </a:rPr>
              <a:t>PathFinder</a:t>
            </a:r>
            <a:r>
              <a:rPr lang="en-US" sz="1200" dirty="0">
                <a:latin typeface="+mn-lt"/>
              </a:rPr>
              <a:t>”. In: </a:t>
            </a:r>
            <a:r>
              <a:rPr lang="en-US" sz="1200" i="1" dirty="0">
                <a:latin typeface="+mn-lt"/>
              </a:rPr>
              <a:t>International Journal on Software Tools for Technology Transfer </a:t>
            </a:r>
            <a:r>
              <a:rPr lang="en-US" sz="1200" dirty="0">
                <a:latin typeface="+mn-lt"/>
              </a:rPr>
              <a:t>2.4 (2000), pp. 366–381. I S </a:t>
            </a:r>
            <a:r>
              <a:rPr lang="en-US" sz="1200" dirty="0" err="1">
                <a:latin typeface="+mn-lt"/>
              </a:rPr>
              <a:t>S</a:t>
            </a:r>
            <a:r>
              <a:rPr lang="en-US" sz="1200" dirty="0">
                <a:latin typeface="+mn-lt"/>
              </a:rPr>
              <a:t> N: 1433-2779. D O I: 10.1007/s100090050043.</a:t>
            </a:r>
          </a:p>
          <a:p>
            <a:pPr marL="228600" indent="-228600">
              <a:buFont typeface="+mj-lt"/>
              <a:buAutoNum type="arabicPeriod"/>
            </a:pPr>
            <a:endParaRPr lang="en-US" sz="1200" dirty="0">
              <a:latin typeface="+mn-lt"/>
            </a:endParaRPr>
          </a:p>
          <a:p>
            <a:pPr marL="228600" indent="-228600">
              <a:buFont typeface="+mj-lt"/>
              <a:buAutoNum type="arabicPeriod"/>
            </a:pPr>
            <a:r>
              <a:rPr lang="en-US" sz="1200" i="1" dirty="0">
                <a:latin typeface="+mn-lt"/>
              </a:rPr>
              <a:t>Java </a:t>
            </a:r>
            <a:r>
              <a:rPr lang="en-US" sz="1200" i="1" dirty="0" err="1">
                <a:latin typeface="+mn-lt"/>
              </a:rPr>
              <a:t>PathFinder</a:t>
            </a:r>
            <a:r>
              <a:rPr lang="en-US" sz="1200" dirty="0">
                <a:latin typeface="+mn-lt"/>
              </a:rPr>
              <a:t>. National Aeronautics and Space Administration. U R L: http://babelfish.arc.nasa.gov/trac/jpf/wiki (visited on 2017).</a:t>
            </a:r>
          </a:p>
          <a:p>
            <a:pPr marL="228600" indent="-228600">
              <a:buFont typeface="+mj-lt"/>
              <a:buAutoNum type="arabicPeriod"/>
            </a:pPr>
            <a:endParaRPr lang="en-US" sz="1200" dirty="0">
              <a:latin typeface="+mn-lt"/>
            </a:endParaRPr>
          </a:p>
          <a:p>
            <a:pPr marL="228600" indent="-228600">
              <a:buFont typeface="+mj-lt"/>
              <a:buAutoNum type="arabicPeriod"/>
            </a:pPr>
            <a:r>
              <a:rPr lang="en-US" sz="1200" i="1" dirty="0">
                <a:latin typeface="+mn-lt"/>
              </a:rPr>
              <a:t>NASA’s Ames Research Center</a:t>
            </a:r>
            <a:r>
              <a:rPr lang="en-US" sz="1200" dirty="0">
                <a:latin typeface="+mn-lt"/>
              </a:rPr>
              <a:t>. National Aeronautics and Space Administration. U R L: https://www.nasa.gov/centers/ames/home/index.html (visited on 2017).</a:t>
            </a:r>
          </a:p>
          <a:p>
            <a:pPr marL="228600" indent="-228600">
              <a:buFont typeface="+mj-lt"/>
              <a:buAutoNum type="arabicPeriod"/>
            </a:pPr>
            <a:endParaRPr lang="en-US" sz="1200" dirty="0">
              <a:latin typeface="+mn-lt"/>
            </a:endParaRPr>
          </a:p>
          <a:p>
            <a:pPr marL="228600" indent="-228600">
              <a:buFont typeface="+mj-lt"/>
              <a:buAutoNum type="arabicPeriod"/>
            </a:pPr>
            <a:r>
              <a:rPr lang="en-US" sz="1200" dirty="0" err="1">
                <a:latin typeface="+mn-lt"/>
              </a:rPr>
              <a:t>Păsăreanu</a:t>
            </a:r>
            <a:r>
              <a:rPr lang="en-US" sz="1200" dirty="0">
                <a:latin typeface="+mn-lt"/>
              </a:rPr>
              <a:t>, C. S. and </a:t>
            </a:r>
            <a:r>
              <a:rPr lang="en-US" sz="1200" dirty="0" err="1">
                <a:latin typeface="+mn-lt"/>
              </a:rPr>
              <a:t>Rungta</a:t>
            </a:r>
            <a:r>
              <a:rPr lang="en-US" sz="1200" dirty="0">
                <a:latin typeface="+mn-lt"/>
              </a:rPr>
              <a:t>, N. “Symbolic </a:t>
            </a:r>
            <a:r>
              <a:rPr lang="en-US" sz="1200" dirty="0" err="1">
                <a:latin typeface="+mn-lt"/>
              </a:rPr>
              <a:t>PathFinder</a:t>
            </a:r>
            <a:r>
              <a:rPr lang="en-US" sz="1200" dirty="0">
                <a:latin typeface="+mn-lt"/>
              </a:rPr>
              <a:t>: Symbolic Execution of Java Bytecode”. In: </a:t>
            </a:r>
            <a:r>
              <a:rPr lang="en-US" sz="1200" i="1" dirty="0">
                <a:latin typeface="+mn-lt"/>
              </a:rPr>
              <a:t>Proceedings of the IEEE/ACM International Conference on Automated Software Engineering</a:t>
            </a:r>
            <a:r>
              <a:rPr lang="en-US" sz="1200" dirty="0">
                <a:latin typeface="+mn-lt"/>
              </a:rPr>
              <a:t>. ASE ’10. </a:t>
            </a:r>
            <a:r>
              <a:rPr lang="pt-BR" sz="1200" dirty="0">
                <a:latin typeface="+mn-lt"/>
              </a:rPr>
              <a:t>Antwerp, Belgium: ACM, 2010, pp. 179–180. I S B N: 978-1-4503-0116-9. D O I: 10.1145/1858996.</a:t>
            </a:r>
            <a:r>
              <a:rPr lang="en-US" sz="1200" dirty="0">
                <a:latin typeface="+mn-lt"/>
              </a:rPr>
              <a:t>1859035.</a:t>
            </a:r>
          </a:p>
          <a:p>
            <a:pPr marL="228600" indent="-228600">
              <a:buFont typeface="+mj-lt"/>
              <a:buAutoNum type="arabicPeriod"/>
            </a:pPr>
            <a:endParaRPr lang="en-US" sz="1200" dirty="0">
              <a:latin typeface="+mn-lt"/>
            </a:endParaRPr>
          </a:p>
          <a:p>
            <a:pPr marL="228600" indent="-228600">
              <a:buFont typeface="+mj-lt"/>
              <a:buAutoNum type="arabicPeriod"/>
            </a:pPr>
            <a:r>
              <a:rPr lang="en-US" sz="1200" dirty="0" err="1">
                <a:latin typeface="+mn-lt"/>
              </a:rPr>
              <a:t>Prud’homme</a:t>
            </a:r>
            <a:r>
              <a:rPr lang="en-US" sz="1200" dirty="0">
                <a:latin typeface="+mn-lt"/>
              </a:rPr>
              <a:t>, C., </a:t>
            </a:r>
            <a:r>
              <a:rPr lang="en-US" sz="1200" dirty="0" err="1">
                <a:latin typeface="+mn-lt"/>
              </a:rPr>
              <a:t>Fages</a:t>
            </a:r>
            <a:r>
              <a:rPr lang="en-US" sz="1200" dirty="0">
                <a:latin typeface="+mn-lt"/>
              </a:rPr>
              <a:t>, J.-G., and Lorca, X. </a:t>
            </a:r>
            <a:r>
              <a:rPr lang="en-US" sz="1200" i="1" dirty="0">
                <a:latin typeface="+mn-lt"/>
              </a:rPr>
              <a:t>Choco Documentation</a:t>
            </a:r>
            <a:r>
              <a:rPr lang="en-US" sz="1200" dirty="0">
                <a:latin typeface="+mn-lt"/>
              </a:rPr>
              <a:t>. TASC, INRIA Rennes, LINA CNRS UMR 6241, COSLING S.A.S. 2016.</a:t>
            </a:r>
          </a:p>
        </p:txBody>
      </p:sp>
    </p:spTree>
    <p:extLst>
      <p:ext uri="{BB962C8B-B14F-4D97-AF65-F5344CB8AC3E}">
        <p14:creationId xmlns:p14="http://schemas.microsoft.com/office/powerpoint/2010/main" val="4231946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50E-433D-4DB3-92FE-27FBC2AA72F2}"/>
              </a:ext>
            </a:extLst>
          </p:cNvPr>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4A745AAB-1F87-4D6B-B451-41CC884EF1FE}"/>
              </a:ext>
            </a:extLst>
          </p:cNvPr>
          <p:cNvSpPr/>
          <p:nvPr/>
        </p:nvSpPr>
        <p:spPr>
          <a:xfrm>
            <a:off x="365401" y="1628800"/>
            <a:ext cx="8461697" cy="1938992"/>
          </a:xfrm>
          <a:prstGeom prst="rect">
            <a:avLst/>
          </a:prstGeom>
        </p:spPr>
        <p:txBody>
          <a:bodyPr wrap="square">
            <a:spAutoFit/>
          </a:bodyPr>
          <a:lstStyle/>
          <a:p>
            <a:pPr marL="228600" indent="-228600">
              <a:buFont typeface="+mj-lt"/>
              <a:buAutoNum type="arabicPeriod" startAt="9"/>
            </a:pPr>
            <a:r>
              <a:rPr lang="en-US" sz="1200" dirty="0"/>
              <a:t>Souza, M. et al. “CORAL: Solving Complex Constraints for Symbolic </a:t>
            </a:r>
            <a:r>
              <a:rPr lang="en-US" sz="1200" dirty="0" err="1"/>
              <a:t>PathFinder</a:t>
            </a:r>
            <a:r>
              <a:rPr lang="en-US" sz="1200" dirty="0"/>
              <a:t>”. In: </a:t>
            </a:r>
            <a:r>
              <a:rPr lang="en-US" sz="1200" i="1" dirty="0"/>
              <a:t>NASA Formal Methods: Third International Symposium, NFM 2011, Pasadena, CA, USA, April 18-20, 2011. Proceedings</a:t>
            </a:r>
            <a:r>
              <a:rPr lang="en-US" sz="1200" dirty="0"/>
              <a:t>. Ed. by </a:t>
            </a:r>
            <a:r>
              <a:rPr lang="en-US" sz="1200" dirty="0" err="1"/>
              <a:t>Bobaru</a:t>
            </a:r>
            <a:r>
              <a:rPr lang="en-US" sz="1200" dirty="0"/>
              <a:t>, M. et al. Berlin, Heidelberg: Springer Berlin Heidelberg, 2011, pp. 359–374. </a:t>
            </a:r>
            <a:r>
              <a:rPr lang="pt-BR" sz="1200" dirty="0"/>
              <a:t>I S B N: 978-3-642-20398-5. D O I: 10.1007/978-3-642-20398-5_26.</a:t>
            </a:r>
            <a:endParaRPr lang="en-US" sz="1200" dirty="0">
              <a:latin typeface="+mn-lt"/>
            </a:endParaRPr>
          </a:p>
          <a:p>
            <a:pPr marL="228600" indent="-228600">
              <a:buFont typeface="+mj-lt"/>
              <a:buAutoNum type="arabicPeriod" startAt="9"/>
            </a:pPr>
            <a:endParaRPr lang="en-US" sz="1200" dirty="0">
              <a:latin typeface="+mn-lt"/>
            </a:endParaRPr>
          </a:p>
          <a:p>
            <a:pPr marL="228600" indent="-228600">
              <a:buFont typeface="+mj-lt"/>
              <a:buAutoNum type="arabicPeriod" startAt="9"/>
            </a:pPr>
            <a:r>
              <a:rPr lang="en-US" sz="1200" dirty="0" err="1">
                <a:latin typeface="+mn-lt"/>
              </a:rPr>
              <a:t>Zaharia</a:t>
            </a:r>
            <a:r>
              <a:rPr lang="en-US" sz="1200" dirty="0">
                <a:latin typeface="+mn-lt"/>
              </a:rPr>
              <a:t>, M. et al. “Resilient distributed datasets: A fault-tolerant abstraction for in-memory cluster computing”. In: </a:t>
            </a:r>
            <a:r>
              <a:rPr lang="en-US" sz="1200" i="1" dirty="0">
                <a:latin typeface="+mn-lt"/>
              </a:rPr>
              <a:t>NSDI’12 Proceedings of the 9th USENIX conference on Networked Systems Design and </a:t>
            </a:r>
            <a:r>
              <a:rPr lang="pt-BR" sz="1200" i="1" dirty="0">
                <a:latin typeface="+mn-lt"/>
              </a:rPr>
              <a:t>Implementation </a:t>
            </a:r>
            <a:r>
              <a:rPr lang="pt-BR" sz="1200" dirty="0">
                <a:latin typeface="+mn-lt"/>
              </a:rPr>
              <a:t>(2012), pp. 2–2. I S S N: 00221112. D O I: 10.1111/j.1095-8649.2005.00662.x.</a:t>
            </a:r>
            <a:br>
              <a:rPr lang="en-US" sz="1200" dirty="0">
                <a:latin typeface="+mn-lt"/>
              </a:rPr>
            </a:br>
            <a:br>
              <a:rPr lang="en-US" sz="1200" dirty="0">
                <a:latin typeface="+mn-lt"/>
              </a:rPr>
            </a:br>
            <a:endParaRPr lang="en-US" sz="1200" dirty="0">
              <a:latin typeface="+mn-lt"/>
            </a:endParaRPr>
          </a:p>
        </p:txBody>
      </p:sp>
    </p:spTree>
    <p:extLst>
      <p:ext uri="{BB962C8B-B14F-4D97-AF65-F5344CB8AC3E}">
        <p14:creationId xmlns:p14="http://schemas.microsoft.com/office/powerpoint/2010/main" val="390041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50E-433D-4DB3-92FE-27FBC2AA72F2}"/>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18785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5798-EB98-404F-87D6-6C7155CAB6F2}"/>
              </a:ext>
            </a:extLst>
          </p:cNvPr>
          <p:cNvSpPr>
            <a:spLocks noGrp="1"/>
          </p:cNvSpPr>
          <p:nvPr>
            <p:ph type="title"/>
          </p:nvPr>
        </p:nvSpPr>
        <p:spPr/>
        <p:txBody>
          <a:bodyPr/>
          <a:lstStyle/>
          <a:p>
            <a:r>
              <a:rPr lang="en-US" dirty="0"/>
              <a:t>Symbolic Execution of Spark Programs</a:t>
            </a:r>
          </a:p>
        </p:txBody>
      </p:sp>
      <p:sp>
        <p:nvSpPr>
          <p:cNvPr id="6" name="Content Placeholder 5">
            <a:extLst>
              <a:ext uri="{FF2B5EF4-FFF2-40B4-BE49-F238E27FC236}">
                <a16:creationId xmlns:a16="http://schemas.microsoft.com/office/drawing/2014/main" id="{3E675C48-4583-40E1-B4FB-4549A5237F5B}"/>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Example – Extended Word Count</a:t>
            </a:r>
          </a:p>
          <a:p>
            <a:endParaRPr lang="de-DE" b="1" kern="0" dirty="0"/>
          </a:p>
          <a:p>
            <a:endParaRPr lang="en-US" b="1" kern="0" dirty="0"/>
          </a:p>
        </p:txBody>
      </p:sp>
      <p:grpSp>
        <p:nvGrpSpPr>
          <p:cNvPr id="18" name="Group 17">
            <a:extLst>
              <a:ext uri="{FF2B5EF4-FFF2-40B4-BE49-F238E27FC236}">
                <a16:creationId xmlns:a16="http://schemas.microsoft.com/office/drawing/2014/main" id="{AA017344-036E-40D6-9EC1-B45F1177293A}"/>
              </a:ext>
            </a:extLst>
          </p:cNvPr>
          <p:cNvGrpSpPr/>
          <p:nvPr/>
        </p:nvGrpSpPr>
        <p:grpSpPr>
          <a:xfrm>
            <a:off x="3491880" y="2518296"/>
            <a:ext cx="5573256" cy="2926928"/>
            <a:chOff x="3491880" y="2518296"/>
            <a:chExt cx="5573256" cy="2926928"/>
          </a:xfrm>
        </p:grpSpPr>
        <p:pic>
          <p:nvPicPr>
            <p:cNvPr id="16" name="Picture 15">
              <a:extLst>
                <a:ext uri="{FF2B5EF4-FFF2-40B4-BE49-F238E27FC236}">
                  <a16:creationId xmlns:a16="http://schemas.microsoft.com/office/drawing/2014/main" id="{36CCEAA5-7A95-4502-94DB-F7CB00CDBA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80" y="2970123"/>
              <a:ext cx="5573256" cy="2475101"/>
            </a:xfrm>
            <a:prstGeom prst="rect">
              <a:avLst/>
            </a:prstGeom>
          </p:spPr>
        </p:pic>
        <p:sp>
          <p:nvSpPr>
            <p:cNvPr id="17" name="Content Placeholder 5">
              <a:extLst>
                <a:ext uri="{FF2B5EF4-FFF2-40B4-BE49-F238E27FC236}">
                  <a16:creationId xmlns:a16="http://schemas.microsoft.com/office/drawing/2014/main" id="{93EC8D28-5343-4A7B-835B-8AEE71E92A68}"/>
                </a:ext>
              </a:extLst>
            </p:cNvPr>
            <p:cNvSpPr txBox="1">
              <a:spLocks/>
            </p:cNvSpPr>
            <p:nvPr/>
          </p:nvSpPr>
          <p:spPr>
            <a:xfrm>
              <a:off x="5148065" y="2518296"/>
              <a:ext cx="3743522" cy="406155"/>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600" kern="0" dirty="0"/>
                <a:t>Symbolic Execution Tree</a:t>
              </a:r>
            </a:p>
            <a:p>
              <a:endParaRPr lang="de-DE" b="1" kern="0" dirty="0"/>
            </a:p>
            <a:p>
              <a:endParaRPr lang="en-US" b="1" kern="0" dirty="0"/>
            </a:p>
          </p:txBody>
        </p:sp>
      </p:grpSp>
      <p:sp>
        <p:nvSpPr>
          <p:cNvPr id="13" name="Rectangle 12">
            <a:extLst>
              <a:ext uri="{FF2B5EF4-FFF2-40B4-BE49-F238E27FC236}">
                <a16:creationId xmlns:a16="http://schemas.microsoft.com/office/drawing/2014/main" id="{D5B3579C-1CDB-48E5-B75E-BF9CB0375A3F}"/>
              </a:ext>
            </a:extLst>
          </p:cNvPr>
          <p:cNvSpPr/>
          <p:nvPr/>
        </p:nvSpPr>
        <p:spPr>
          <a:xfrm>
            <a:off x="358774" y="3322881"/>
            <a:ext cx="5077321" cy="584775"/>
          </a:xfrm>
          <a:prstGeom prst="rect">
            <a:avLst/>
          </a:prstGeom>
        </p:spPr>
        <p:txBody>
          <a:bodyPr wrap="square">
            <a:spAutoFit/>
          </a:bodyPr>
          <a:lstStyle/>
          <a:p>
            <a:r>
              <a:rPr lang="en-US" sz="1600" b="1" dirty="0">
                <a:solidFill>
                  <a:srgbClr val="808080"/>
                </a:solidFill>
                <a:latin typeface="Charter"/>
              </a:rPr>
              <a:t>4       </a:t>
            </a:r>
            <a:r>
              <a:rPr lang="en-US" sz="1600" b="1" dirty="0">
                <a:solidFill>
                  <a:srgbClr val="000000"/>
                </a:solidFill>
                <a:latin typeface="t1xtt"/>
              </a:rPr>
              <a:t>.filter(x -&gt; </a:t>
            </a:r>
            <a:r>
              <a:rPr lang="en-US" sz="1600" b="1" dirty="0" err="1">
                <a:solidFill>
                  <a:srgbClr val="000000"/>
                </a:solidFill>
                <a:latin typeface="t1xtt"/>
              </a:rPr>
              <a:t>x.startsWith</a:t>
            </a:r>
            <a:r>
              <a:rPr lang="en-US" sz="1600" b="1" dirty="0">
                <a:solidFill>
                  <a:srgbClr val="000000"/>
                </a:solidFill>
                <a:latin typeface="t1xtt"/>
              </a:rPr>
              <a:t>(</a:t>
            </a:r>
            <a:r>
              <a:rPr lang="en-US" sz="1600" b="1" dirty="0">
                <a:solidFill>
                  <a:srgbClr val="0000FF"/>
                </a:solidFill>
                <a:latin typeface="t1xtt"/>
              </a:rPr>
              <a:t>"re"</a:t>
            </a:r>
            <a:r>
              <a:rPr lang="en-US" sz="1600" b="1" dirty="0">
                <a:solidFill>
                  <a:srgbClr val="000000"/>
                </a:solidFill>
                <a:latin typeface="t1xtt"/>
              </a:rPr>
              <a:t>) || </a:t>
            </a:r>
            <a:r>
              <a:rPr lang="en-US" sz="1600" b="1" dirty="0" err="1">
                <a:solidFill>
                  <a:srgbClr val="000000"/>
                </a:solidFill>
                <a:latin typeface="t1xtt"/>
              </a:rPr>
              <a:t>x.startsWith</a:t>
            </a:r>
            <a:r>
              <a:rPr lang="en-US" sz="1600" b="1" dirty="0">
                <a:solidFill>
                  <a:srgbClr val="000000"/>
                </a:solidFill>
                <a:latin typeface="t1xtt"/>
              </a:rPr>
              <a:t>(</a:t>
            </a:r>
            <a:r>
              <a:rPr lang="en-US" sz="1600" b="1" dirty="0">
                <a:solidFill>
                  <a:srgbClr val="0000FF"/>
                </a:solidFill>
                <a:latin typeface="t1xtt"/>
              </a:rPr>
              <a:t>"un"</a:t>
            </a:r>
            <a:r>
              <a:rPr lang="en-US" sz="1600" b="1" dirty="0">
                <a:solidFill>
                  <a:srgbClr val="000000"/>
                </a:solidFill>
                <a:latin typeface="t1xtt"/>
              </a:rPr>
              <a:t>)</a:t>
            </a:r>
          </a:p>
          <a:p>
            <a:r>
              <a:rPr lang="en-US" sz="1600" b="1" dirty="0">
                <a:solidFill>
                  <a:srgbClr val="000000"/>
                </a:solidFill>
                <a:latin typeface="t1xtt"/>
              </a:rPr>
              <a:t>            || </a:t>
            </a:r>
            <a:r>
              <a:rPr lang="en-US" sz="1600" b="1" dirty="0" err="1">
                <a:solidFill>
                  <a:srgbClr val="000000"/>
                </a:solidFill>
                <a:latin typeface="t1xtt"/>
              </a:rPr>
              <a:t>x.startsWith</a:t>
            </a:r>
            <a:r>
              <a:rPr lang="en-US" sz="1600" b="1" dirty="0">
                <a:solidFill>
                  <a:srgbClr val="000000"/>
                </a:solidFill>
                <a:latin typeface="t1xtt"/>
              </a:rPr>
              <a:t>(</a:t>
            </a:r>
            <a:r>
              <a:rPr lang="en-US" sz="1600" b="1" dirty="0">
                <a:solidFill>
                  <a:srgbClr val="0000FF"/>
                </a:solidFill>
                <a:latin typeface="t1xtt"/>
              </a:rPr>
              <a:t>"in"</a:t>
            </a:r>
            <a:r>
              <a:rPr lang="en-US" sz="1600" b="1" dirty="0">
                <a:solidFill>
                  <a:srgbClr val="000000"/>
                </a:solidFill>
                <a:latin typeface="t1xtt"/>
              </a:rPr>
              <a:t>))</a:t>
            </a:r>
          </a:p>
        </p:txBody>
      </p:sp>
      <p:grpSp>
        <p:nvGrpSpPr>
          <p:cNvPr id="14" name="Group 13">
            <a:extLst>
              <a:ext uri="{FF2B5EF4-FFF2-40B4-BE49-F238E27FC236}">
                <a16:creationId xmlns:a16="http://schemas.microsoft.com/office/drawing/2014/main" id="{345D310A-BF16-412D-AC62-B25C2A394550}"/>
              </a:ext>
            </a:extLst>
          </p:cNvPr>
          <p:cNvGrpSpPr/>
          <p:nvPr/>
        </p:nvGrpSpPr>
        <p:grpSpPr>
          <a:xfrm>
            <a:off x="358775" y="2564904"/>
            <a:ext cx="4789290" cy="2055133"/>
            <a:chOff x="358775" y="2564904"/>
            <a:chExt cx="4789290" cy="2055133"/>
          </a:xfrm>
        </p:grpSpPr>
        <p:sp>
          <p:nvSpPr>
            <p:cNvPr id="3" name="Rectangle 2">
              <a:extLst>
                <a:ext uri="{FF2B5EF4-FFF2-40B4-BE49-F238E27FC236}">
                  <a16:creationId xmlns:a16="http://schemas.microsoft.com/office/drawing/2014/main" id="{02548287-2AB8-4855-8996-C492A33D0A9C}"/>
                </a:ext>
              </a:extLst>
            </p:cNvPr>
            <p:cNvSpPr/>
            <p:nvPr/>
          </p:nvSpPr>
          <p:spPr>
            <a:xfrm>
              <a:off x="358775" y="2564904"/>
              <a:ext cx="4789290" cy="830997"/>
            </a:xfrm>
            <a:prstGeom prst="rect">
              <a:avLst/>
            </a:prstGeom>
          </p:spPr>
          <p:txBody>
            <a:bodyPr wrap="square">
              <a:spAutoFit/>
            </a:bodyPr>
            <a:lstStyle/>
            <a:p>
              <a:r>
                <a:rPr lang="en-US" sz="1600" dirty="0">
                  <a:solidFill>
                    <a:srgbClr val="808080"/>
                  </a:solidFill>
                  <a:latin typeface="Charter"/>
                </a:rPr>
                <a:t>1    </a:t>
              </a:r>
              <a:r>
                <a:rPr lang="en-US" sz="1600" dirty="0" err="1">
                  <a:solidFill>
                    <a:srgbClr val="000000"/>
                  </a:solidFill>
                  <a:latin typeface="t1xtt"/>
                </a:rPr>
                <a:t>JavaRDD</a:t>
              </a:r>
              <a:r>
                <a:rPr lang="en-US" sz="1600" dirty="0">
                  <a:solidFill>
                    <a:srgbClr val="000000"/>
                  </a:solidFill>
                  <a:latin typeface="t1xtt"/>
                </a:rPr>
                <a:t> &lt;String &gt; </a:t>
              </a:r>
              <a:r>
                <a:rPr lang="en-US" sz="1600" dirty="0" err="1">
                  <a:solidFill>
                    <a:srgbClr val="000000"/>
                  </a:solidFill>
                  <a:latin typeface="t1xtt"/>
                </a:rPr>
                <a:t>textFile</a:t>
              </a:r>
              <a:r>
                <a:rPr lang="en-US" sz="1600" dirty="0">
                  <a:solidFill>
                    <a:srgbClr val="000000"/>
                  </a:solidFill>
                  <a:latin typeface="t1xtt"/>
                </a:rPr>
                <a:t> = </a:t>
              </a:r>
              <a:r>
                <a:rPr lang="en-US" sz="1600" dirty="0" err="1">
                  <a:solidFill>
                    <a:srgbClr val="000000"/>
                  </a:solidFill>
                  <a:latin typeface="t1xtt"/>
                </a:rPr>
                <a:t>sc.textFile</a:t>
              </a:r>
              <a:r>
                <a:rPr lang="en-US" sz="1600" dirty="0">
                  <a:solidFill>
                    <a:srgbClr val="000000"/>
                  </a:solidFill>
                  <a:latin typeface="t1xtt"/>
                </a:rPr>
                <a:t>(</a:t>
              </a:r>
              <a:r>
                <a:rPr lang="en-US" sz="1600" dirty="0">
                  <a:solidFill>
                    <a:srgbClr val="0000FF"/>
                  </a:solidFill>
                  <a:latin typeface="t1xtt"/>
                </a:rPr>
                <a:t>"</a:t>
              </a:r>
              <a:r>
                <a:rPr lang="en-US" sz="1600" dirty="0" err="1">
                  <a:solidFill>
                    <a:srgbClr val="0000FF"/>
                  </a:solidFill>
                  <a:latin typeface="t1xtt"/>
                </a:rPr>
                <a:t>hdfs</a:t>
              </a:r>
              <a:r>
                <a:rPr lang="en-US" sz="1600" dirty="0">
                  <a:solidFill>
                    <a:srgbClr val="0000FF"/>
                  </a:solidFill>
                  <a:latin typeface="t1xtt"/>
                </a:rPr>
                <a:t>://..."</a:t>
              </a:r>
              <a:r>
                <a:rPr lang="en-US" sz="1600" dirty="0">
                  <a:solidFill>
                    <a:srgbClr val="000000"/>
                  </a:solidFill>
                  <a:latin typeface="t1xtt"/>
                </a:rPr>
                <a:t>);</a:t>
              </a:r>
            </a:p>
            <a:p>
              <a:r>
                <a:rPr lang="en-US" sz="1600" dirty="0">
                  <a:solidFill>
                    <a:srgbClr val="808080"/>
                  </a:solidFill>
                  <a:latin typeface="Charter"/>
                </a:rPr>
                <a:t>2    </a:t>
              </a:r>
              <a:r>
                <a:rPr lang="en-US" sz="1600" dirty="0" err="1">
                  <a:solidFill>
                    <a:srgbClr val="000000"/>
                  </a:solidFill>
                  <a:latin typeface="t1xtt"/>
                </a:rPr>
                <a:t>JavaPairRDD</a:t>
              </a:r>
              <a:r>
                <a:rPr lang="en-US" sz="1600" dirty="0">
                  <a:solidFill>
                    <a:srgbClr val="000000"/>
                  </a:solidFill>
                  <a:latin typeface="t1xtt"/>
                </a:rPr>
                <a:t> &lt;String , Integer &gt; counts = </a:t>
              </a:r>
              <a:r>
                <a:rPr lang="en-US" sz="1600" dirty="0" err="1">
                  <a:solidFill>
                    <a:srgbClr val="000000"/>
                  </a:solidFill>
                  <a:latin typeface="t1xtt"/>
                </a:rPr>
                <a:t>textFile</a:t>
              </a:r>
              <a:endParaRPr lang="en-US" sz="1600" dirty="0">
                <a:solidFill>
                  <a:srgbClr val="000000"/>
                </a:solidFill>
                <a:latin typeface="t1xtt"/>
              </a:endParaRPr>
            </a:p>
            <a:p>
              <a:r>
                <a:rPr lang="en-US" sz="1600" dirty="0">
                  <a:solidFill>
                    <a:srgbClr val="808080"/>
                  </a:solidFill>
                  <a:latin typeface="Charter"/>
                </a:rPr>
                <a:t>3       </a:t>
              </a:r>
              <a:r>
                <a:rPr lang="en-US" sz="1600" dirty="0">
                  <a:solidFill>
                    <a:srgbClr val="000000"/>
                  </a:solidFill>
                  <a:latin typeface="t1xtt"/>
                </a:rPr>
                <a:t>.</a:t>
              </a:r>
              <a:r>
                <a:rPr lang="en-US" sz="1600" dirty="0" err="1">
                  <a:solidFill>
                    <a:srgbClr val="000000"/>
                  </a:solidFill>
                  <a:latin typeface="t1xtt"/>
                </a:rPr>
                <a:t>flatMap</a:t>
              </a:r>
              <a:r>
                <a:rPr lang="en-US" sz="1600" dirty="0">
                  <a:solidFill>
                    <a:srgbClr val="000000"/>
                  </a:solidFill>
                  <a:latin typeface="t1xtt"/>
                </a:rPr>
                <a:t>(s -&gt; </a:t>
              </a:r>
              <a:r>
                <a:rPr lang="en-US" sz="1600" dirty="0" err="1">
                  <a:solidFill>
                    <a:srgbClr val="000000"/>
                  </a:solidFill>
                  <a:latin typeface="t1xtt"/>
                </a:rPr>
                <a:t>Arrays.asList</a:t>
              </a:r>
              <a:r>
                <a:rPr lang="en-US" sz="1600" dirty="0">
                  <a:solidFill>
                    <a:srgbClr val="000000"/>
                  </a:solidFill>
                  <a:latin typeface="t1xtt"/>
                </a:rPr>
                <a:t>(</a:t>
              </a:r>
              <a:r>
                <a:rPr lang="en-US" sz="1600" dirty="0" err="1">
                  <a:solidFill>
                    <a:srgbClr val="000000"/>
                  </a:solidFill>
                  <a:latin typeface="t1xtt"/>
                </a:rPr>
                <a:t>s.split</a:t>
              </a:r>
              <a:r>
                <a:rPr lang="en-US" sz="1600" dirty="0">
                  <a:solidFill>
                    <a:srgbClr val="000000"/>
                  </a:solidFill>
                  <a:latin typeface="t1xtt"/>
                </a:rPr>
                <a:t>(</a:t>
              </a:r>
              <a:r>
                <a:rPr lang="en-US" sz="1600" dirty="0">
                  <a:solidFill>
                    <a:srgbClr val="0000FF"/>
                  </a:solidFill>
                  <a:latin typeface="t1xtt"/>
                </a:rPr>
                <a:t>" "</a:t>
              </a:r>
              <a:r>
                <a:rPr lang="en-US" sz="1600" dirty="0">
                  <a:solidFill>
                    <a:srgbClr val="000000"/>
                  </a:solidFill>
                  <a:latin typeface="t1xtt"/>
                </a:rPr>
                <a:t>)).iterator())</a:t>
              </a:r>
            </a:p>
          </p:txBody>
        </p:sp>
        <p:sp>
          <p:nvSpPr>
            <p:cNvPr id="11" name="Rectangle 10">
              <a:extLst>
                <a:ext uri="{FF2B5EF4-FFF2-40B4-BE49-F238E27FC236}">
                  <a16:creationId xmlns:a16="http://schemas.microsoft.com/office/drawing/2014/main" id="{903BDD36-DECA-43E3-85A9-4D0D6D2E7FC9}"/>
                </a:ext>
              </a:extLst>
            </p:cNvPr>
            <p:cNvSpPr/>
            <p:nvPr/>
          </p:nvSpPr>
          <p:spPr>
            <a:xfrm>
              <a:off x="358775" y="3789040"/>
              <a:ext cx="4789290" cy="830997"/>
            </a:xfrm>
            <a:prstGeom prst="rect">
              <a:avLst/>
            </a:prstGeom>
          </p:spPr>
          <p:txBody>
            <a:bodyPr wrap="square">
              <a:spAutoFit/>
            </a:bodyPr>
            <a:lstStyle/>
            <a:p>
              <a:r>
                <a:rPr lang="en-US" sz="1600" dirty="0">
                  <a:solidFill>
                    <a:srgbClr val="808080"/>
                  </a:solidFill>
                  <a:latin typeface="Charter"/>
                </a:rPr>
                <a:t>5       </a:t>
              </a:r>
              <a:r>
                <a:rPr lang="en-US" sz="1600" dirty="0">
                  <a:solidFill>
                    <a:srgbClr val="000000"/>
                  </a:solidFill>
                  <a:latin typeface="t1xtt"/>
                </a:rPr>
                <a:t>.</a:t>
              </a:r>
              <a:r>
                <a:rPr lang="en-US" sz="1600" dirty="0" err="1">
                  <a:solidFill>
                    <a:srgbClr val="000000"/>
                  </a:solidFill>
                  <a:latin typeface="t1xtt"/>
                </a:rPr>
                <a:t>mapToPair</a:t>
              </a:r>
              <a:r>
                <a:rPr lang="en-US" sz="1600" dirty="0">
                  <a:solidFill>
                    <a:srgbClr val="000000"/>
                  </a:solidFill>
                  <a:latin typeface="t1xtt"/>
                </a:rPr>
                <a:t>(word -&gt; </a:t>
              </a:r>
              <a:r>
                <a:rPr lang="en-US" sz="1600" dirty="0">
                  <a:solidFill>
                    <a:srgbClr val="C00040"/>
                  </a:solidFill>
                  <a:latin typeface="t1xtt"/>
                </a:rPr>
                <a:t>new </a:t>
              </a:r>
              <a:r>
                <a:rPr lang="en-US" sz="1600" dirty="0">
                  <a:solidFill>
                    <a:srgbClr val="000000"/>
                  </a:solidFill>
                  <a:latin typeface="t1xtt"/>
                </a:rPr>
                <a:t>Tuple2 &lt;&gt;(word , 1))</a:t>
              </a:r>
            </a:p>
            <a:p>
              <a:r>
                <a:rPr lang="en-US" sz="1600" dirty="0">
                  <a:solidFill>
                    <a:srgbClr val="808080"/>
                  </a:solidFill>
                  <a:latin typeface="Charter"/>
                </a:rPr>
                <a:t>6       </a:t>
              </a:r>
              <a:r>
                <a:rPr lang="en-US" sz="1600" dirty="0">
                  <a:solidFill>
                    <a:srgbClr val="000000"/>
                  </a:solidFill>
                  <a:latin typeface="t1xtt"/>
                </a:rPr>
                <a:t>.</a:t>
              </a:r>
              <a:r>
                <a:rPr lang="en-US" sz="1600" dirty="0" err="1">
                  <a:solidFill>
                    <a:srgbClr val="000000"/>
                  </a:solidFill>
                  <a:latin typeface="t1xtt"/>
                </a:rPr>
                <a:t>reduceByKey</a:t>
              </a:r>
              <a:r>
                <a:rPr lang="en-US" sz="1600" dirty="0">
                  <a:solidFill>
                    <a:srgbClr val="000000"/>
                  </a:solidFill>
                  <a:latin typeface="t1xtt"/>
                </a:rPr>
                <a:t>((a, b) -&gt; a + b);</a:t>
              </a:r>
            </a:p>
            <a:p>
              <a:r>
                <a:rPr lang="en-US" sz="1600" dirty="0">
                  <a:solidFill>
                    <a:srgbClr val="808080"/>
                  </a:solidFill>
                  <a:latin typeface="Charter"/>
                </a:rPr>
                <a:t>7    </a:t>
              </a:r>
              <a:r>
                <a:rPr lang="en-US" sz="1600" dirty="0" err="1">
                  <a:solidFill>
                    <a:srgbClr val="000000"/>
                  </a:solidFill>
                  <a:latin typeface="t1xtt"/>
                </a:rPr>
                <a:t>counts.saveAsTextFile</a:t>
              </a:r>
              <a:r>
                <a:rPr lang="en-US" sz="1600" dirty="0">
                  <a:solidFill>
                    <a:srgbClr val="000000"/>
                  </a:solidFill>
                  <a:latin typeface="t1xtt"/>
                </a:rPr>
                <a:t>(</a:t>
              </a:r>
              <a:r>
                <a:rPr lang="en-US" sz="1600" dirty="0">
                  <a:solidFill>
                    <a:srgbClr val="0000FF"/>
                  </a:solidFill>
                  <a:latin typeface="t1xtt"/>
                </a:rPr>
                <a:t>"</a:t>
              </a:r>
              <a:r>
                <a:rPr lang="en-US" sz="1600" dirty="0" err="1">
                  <a:solidFill>
                    <a:srgbClr val="0000FF"/>
                  </a:solidFill>
                  <a:latin typeface="t1xtt"/>
                </a:rPr>
                <a:t>hdfs</a:t>
              </a:r>
              <a:r>
                <a:rPr lang="en-US" sz="1600" dirty="0">
                  <a:solidFill>
                    <a:srgbClr val="0000FF"/>
                  </a:solidFill>
                  <a:latin typeface="t1xtt"/>
                </a:rPr>
                <a:t>://..."</a:t>
              </a:r>
              <a:r>
                <a:rPr lang="en-US" sz="1600" dirty="0">
                  <a:solidFill>
                    <a:srgbClr val="000000"/>
                  </a:solidFill>
                  <a:latin typeface="t1xtt"/>
                </a:rPr>
                <a:t>);</a:t>
              </a:r>
              <a:endParaRPr lang="en-US" sz="1600" dirty="0"/>
            </a:p>
          </p:txBody>
        </p:sp>
      </p:grpSp>
      <p:sp>
        <p:nvSpPr>
          <p:cNvPr id="19" name="Content Placeholder 5">
            <a:extLst>
              <a:ext uri="{FF2B5EF4-FFF2-40B4-BE49-F238E27FC236}">
                <a16:creationId xmlns:a16="http://schemas.microsoft.com/office/drawing/2014/main" id="{995D4142-F1D6-49C6-B69B-D68E7F656472}"/>
              </a:ext>
            </a:extLst>
          </p:cNvPr>
          <p:cNvSpPr txBox="1">
            <a:spLocks/>
          </p:cNvSpPr>
          <p:nvPr/>
        </p:nvSpPr>
        <p:spPr>
          <a:xfrm>
            <a:off x="358774" y="5797045"/>
            <a:ext cx="8532812" cy="406156"/>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600" kern="0" dirty="0"/>
              <a:t>Minimal Input Dataset = {“</a:t>
            </a:r>
            <a:r>
              <a:rPr lang="en-US" sz="1600" i="1" kern="0" dirty="0"/>
              <a:t>re un in _</a:t>
            </a:r>
            <a:r>
              <a:rPr lang="en-US" sz="1600" kern="0" dirty="0"/>
              <a:t>”}</a:t>
            </a:r>
          </a:p>
          <a:p>
            <a:endParaRPr lang="en-US" b="1" kern="0" dirty="0"/>
          </a:p>
          <a:p>
            <a:endParaRPr lang="en-US" b="1" kern="0" dirty="0"/>
          </a:p>
        </p:txBody>
      </p:sp>
      <p:sp>
        <p:nvSpPr>
          <p:cNvPr id="12" name="Title 1">
            <a:extLst>
              <a:ext uri="{FF2B5EF4-FFF2-40B4-BE49-F238E27FC236}">
                <a16:creationId xmlns:a16="http://schemas.microsoft.com/office/drawing/2014/main" id="{1DFE5116-115F-4F10-8089-17E4C2F066BD}"/>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Example adapted from </a:t>
            </a:r>
            <a:r>
              <a:rPr lang="de-DE" sz="1000" b="0" kern="0" dirty="0"/>
              <a:t>[3]</a:t>
            </a:r>
            <a:endParaRPr lang="en-US" sz="1000" b="0" kern="0" dirty="0"/>
          </a:p>
        </p:txBody>
      </p:sp>
    </p:spTree>
    <p:extLst>
      <p:ext uri="{BB962C8B-B14F-4D97-AF65-F5344CB8AC3E}">
        <p14:creationId xmlns:p14="http://schemas.microsoft.com/office/powerpoint/2010/main" val="62321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0256-C79D-40F4-BC4D-C1AEE5FCB7C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EE6DA45-58F0-4289-AFDA-6237900A0947}"/>
              </a:ext>
            </a:extLst>
          </p:cNvPr>
          <p:cNvSpPr>
            <a:spLocks noGrp="1"/>
          </p:cNvSpPr>
          <p:nvPr>
            <p:ph idx="1"/>
          </p:nvPr>
        </p:nvSpPr>
        <p:spPr/>
        <p:txBody>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Background</a:t>
            </a:r>
          </a:p>
          <a:p>
            <a:pPr marL="815975" lvl="2" indent="-457200">
              <a:lnSpc>
                <a:spcPct val="100000"/>
              </a:lnSpc>
              <a:buFont typeface="Arial" panose="020B0604020202020204" pitchFamily="34" charset="0"/>
              <a:buChar char="•"/>
            </a:pPr>
            <a:r>
              <a:rPr lang="en-US" sz="1600" dirty="0"/>
              <a:t>Apache Spark</a:t>
            </a:r>
          </a:p>
          <a:p>
            <a:pPr marL="815975" lvl="2" indent="-457200">
              <a:lnSpc>
                <a:spcPct val="100000"/>
              </a:lnSpc>
              <a:buFont typeface="Arial" panose="020B0604020202020204" pitchFamily="34" charset="0"/>
              <a:buChar char="•"/>
            </a:pPr>
            <a:r>
              <a:rPr lang="en-US" sz="1600" dirty="0"/>
              <a:t>Java PathFinder (JPF)</a:t>
            </a:r>
          </a:p>
          <a:p>
            <a:pPr marL="815975" lvl="2" indent="-457200">
              <a:lnSpc>
                <a:spcPct val="100000"/>
              </a:lnSpc>
              <a:buFont typeface="Arial" panose="020B0604020202020204" pitchFamily="34" charset="0"/>
              <a:buChar char="•"/>
            </a:pPr>
            <a:r>
              <a:rPr lang="en-US" sz="1600" dirty="0"/>
              <a:t>Symbolic PathFinder (SPF)</a:t>
            </a:r>
          </a:p>
          <a:p>
            <a:pPr marL="457200" indent="-457200">
              <a:buFont typeface="Arial" panose="020B0604020202020204" pitchFamily="34" charset="0"/>
              <a:buChar char="•"/>
            </a:pPr>
            <a:r>
              <a:rPr lang="en-US" dirty="0"/>
              <a:t>Symbolic Execution of Spark Programs</a:t>
            </a:r>
          </a:p>
          <a:p>
            <a:pPr marL="815975" lvl="2" indent="-457200">
              <a:lnSpc>
                <a:spcPct val="100000"/>
              </a:lnSpc>
              <a:buFont typeface="Arial" panose="020B0604020202020204" pitchFamily="34" charset="0"/>
              <a:buChar char="•"/>
            </a:pPr>
            <a:r>
              <a:rPr lang="en-US" sz="1600" dirty="0"/>
              <a:t>Conceptual Process</a:t>
            </a:r>
          </a:p>
          <a:p>
            <a:pPr marL="815975" lvl="2" indent="-457200">
              <a:lnSpc>
                <a:spcPct val="100000"/>
              </a:lnSpc>
              <a:buFont typeface="Arial" panose="020B0604020202020204" pitchFamily="34" charset="0"/>
              <a:buChar char="•"/>
            </a:pPr>
            <a:r>
              <a:rPr lang="en-US" sz="1600" dirty="0"/>
              <a:t>JPF-</a:t>
            </a:r>
            <a:r>
              <a:rPr lang="en-US" sz="1600" dirty="0" err="1"/>
              <a:t>SymSpark</a:t>
            </a:r>
            <a:endParaRPr lang="en-US" sz="1600" dirty="0"/>
          </a:p>
          <a:p>
            <a:pPr marL="457200" indent="-457200">
              <a:buFont typeface="Arial" panose="020B0604020202020204" pitchFamily="34" charset="0"/>
              <a:buChar char="•"/>
            </a:pPr>
            <a:r>
              <a:rPr lang="en-US" dirty="0"/>
              <a:t>Evaluation</a:t>
            </a:r>
          </a:p>
          <a:p>
            <a:pPr marL="457200" indent="-457200">
              <a:buFont typeface="Arial" panose="020B0604020202020204" pitchFamily="34" charset="0"/>
              <a:buChar char="•"/>
            </a:pPr>
            <a:r>
              <a:rPr lang="en-US" dirty="0"/>
              <a:t>Conclusion</a:t>
            </a:r>
          </a:p>
        </p:txBody>
      </p:sp>
    </p:spTree>
    <p:extLst>
      <p:ext uri="{BB962C8B-B14F-4D97-AF65-F5344CB8AC3E}">
        <p14:creationId xmlns:p14="http://schemas.microsoft.com/office/powerpoint/2010/main" val="2317590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B7B9-25A2-4E46-BFD5-5AEFCB5EDA74}"/>
              </a:ext>
            </a:extLst>
          </p:cNvPr>
          <p:cNvSpPr>
            <a:spLocks noGrp="1"/>
          </p:cNvSpPr>
          <p:nvPr>
            <p:ph type="title"/>
          </p:nvPr>
        </p:nvSpPr>
        <p:spPr/>
        <p:txBody>
          <a:bodyPr/>
          <a:lstStyle/>
          <a:p>
            <a:r>
              <a:rPr lang="en-US" dirty="0"/>
              <a:t>Introduction</a:t>
            </a:r>
          </a:p>
        </p:txBody>
      </p:sp>
      <p:sp>
        <p:nvSpPr>
          <p:cNvPr id="3" name="Content Placeholder 5">
            <a:extLst>
              <a:ext uri="{FF2B5EF4-FFF2-40B4-BE49-F238E27FC236}">
                <a16:creationId xmlns:a16="http://schemas.microsoft.com/office/drawing/2014/main" id="{01BDE1C0-01F3-4B96-9EF4-C7AADB00579D}"/>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Aim</a:t>
            </a:r>
          </a:p>
          <a:p>
            <a:endParaRPr lang="en-US" b="1" kern="0" dirty="0"/>
          </a:p>
          <a:p>
            <a:endParaRPr lang="en-US" b="1" kern="0" dirty="0"/>
          </a:p>
          <a:p>
            <a:r>
              <a:rPr lang="en-US" dirty="0"/>
              <a:t>To identify if </a:t>
            </a:r>
            <a:r>
              <a:rPr lang="en-US" i="1" dirty="0"/>
              <a:t>symbolic execution techniques can be used in the context of Apache Spark as a big data framework to generate reduced input datasets that enforce full path coverage</a:t>
            </a:r>
            <a:r>
              <a:rPr lang="en-US" dirty="0"/>
              <a:t>.</a:t>
            </a:r>
          </a:p>
        </p:txBody>
      </p:sp>
    </p:spTree>
    <p:extLst>
      <p:ext uri="{BB962C8B-B14F-4D97-AF65-F5344CB8AC3E}">
        <p14:creationId xmlns:p14="http://schemas.microsoft.com/office/powerpoint/2010/main" val="1908319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0E42E6-A6A5-4255-BBE3-0E33D8E40EDD}"/>
              </a:ext>
            </a:extLst>
          </p:cNvPr>
          <p:cNvSpPr>
            <a:spLocks noGrp="1"/>
          </p:cNvSpPr>
          <p:nvPr>
            <p:ph type="title"/>
          </p:nvPr>
        </p:nvSpPr>
        <p:spPr>
          <a:xfrm>
            <a:off x="358775" y="488950"/>
            <a:ext cx="6642117" cy="838200"/>
          </a:xfrm>
        </p:spPr>
        <p:txBody>
          <a:bodyPr/>
          <a:lstStyle/>
          <a:p>
            <a:r>
              <a:rPr lang="en-US" dirty="0"/>
              <a:t>Apache Spark</a:t>
            </a:r>
          </a:p>
        </p:txBody>
      </p:sp>
      <p:sp>
        <p:nvSpPr>
          <p:cNvPr id="5" name="Title 1">
            <a:extLst>
              <a:ext uri="{FF2B5EF4-FFF2-40B4-BE49-F238E27FC236}">
                <a16:creationId xmlns:a16="http://schemas.microsoft.com/office/drawing/2014/main" id="{00C26111-D78D-403F-AEAE-026B321E595B}"/>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[1, 10]</a:t>
            </a:r>
            <a:endParaRPr lang="en-US" sz="1000" b="0" kern="0" dirty="0"/>
          </a:p>
        </p:txBody>
      </p:sp>
      <p:sp>
        <p:nvSpPr>
          <p:cNvPr id="2" name="Rectangle: Rounded Corners 1">
            <a:extLst>
              <a:ext uri="{FF2B5EF4-FFF2-40B4-BE49-F238E27FC236}">
                <a16:creationId xmlns:a16="http://schemas.microsoft.com/office/drawing/2014/main" id="{6FE7D5C1-26CA-4F0E-917A-313FFB1BEEBF}"/>
              </a:ext>
            </a:extLst>
          </p:cNvPr>
          <p:cNvSpPr/>
          <p:nvPr/>
        </p:nvSpPr>
        <p:spPr>
          <a:xfrm>
            <a:off x="358775" y="2852936"/>
            <a:ext cx="1620937" cy="1584176"/>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latin typeface="Courier New" panose="02070309020205020404" pitchFamily="49" charset="0"/>
                <a:cs typeface="Courier New" panose="02070309020205020404" pitchFamily="49" charset="0"/>
              </a:rPr>
              <a:t>“an eagle is an animal”</a:t>
            </a:r>
          </a:p>
        </p:txBody>
      </p:sp>
      <p:sp>
        <p:nvSpPr>
          <p:cNvPr id="7" name="Rectangle: Rounded Corners 6">
            <a:extLst>
              <a:ext uri="{FF2B5EF4-FFF2-40B4-BE49-F238E27FC236}">
                <a16:creationId xmlns:a16="http://schemas.microsoft.com/office/drawing/2014/main" id="{A1EEC9E7-5876-4555-AF75-4CD2D68316A4}"/>
              </a:ext>
            </a:extLst>
          </p:cNvPr>
          <p:cNvSpPr/>
          <p:nvPr/>
        </p:nvSpPr>
        <p:spPr>
          <a:xfrm>
            <a:off x="2375504" y="2852936"/>
            <a:ext cx="1440665" cy="1584176"/>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“an”</a:t>
            </a:r>
          </a:p>
          <a:p>
            <a:r>
              <a:rPr lang="en-US" dirty="0">
                <a:latin typeface="Courier New" panose="02070309020205020404" pitchFamily="49" charset="0"/>
                <a:cs typeface="Courier New" panose="02070309020205020404" pitchFamily="49" charset="0"/>
              </a:rPr>
              <a:t>“eagle”</a:t>
            </a:r>
          </a:p>
          <a:p>
            <a:r>
              <a:rPr lang="en-US" dirty="0">
                <a:latin typeface="Courier New" panose="02070309020205020404" pitchFamily="49" charset="0"/>
                <a:cs typeface="Courier New" panose="02070309020205020404" pitchFamily="49" charset="0"/>
              </a:rPr>
              <a:t>“is”</a:t>
            </a:r>
          </a:p>
          <a:p>
            <a:r>
              <a:rPr lang="en-US" dirty="0">
                <a:latin typeface="Courier New" panose="02070309020205020404" pitchFamily="49" charset="0"/>
                <a:cs typeface="Courier New" panose="02070309020205020404" pitchFamily="49" charset="0"/>
              </a:rPr>
              <a:t>“an”</a:t>
            </a:r>
          </a:p>
          <a:p>
            <a:r>
              <a:rPr lang="en-US" dirty="0">
                <a:latin typeface="Courier New" panose="02070309020205020404" pitchFamily="49" charset="0"/>
                <a:cs typeface="Courier New" panose="02070309020205020404" pitchFamily="49" charset="0"/>
              </a:rPr>
              <a:t>“animal”</a:t>
            </a:r>
          </a:p>
        </p:txBody>
      </p:sp>
      <p:sp>
        <p:nvSpPr>
          <p:cNvPr id="8" name="Rectangle: Rounded Corners 7">
            <a:extLst>
              <a:ext uri="{FF2B5EF4-FFF2-40B4-BE49-F238E27FC236}">
                <a16:creationId xmlns:a16="http://schemas.microsoft.com/office/drawing/2014/main" id="{83277253-B11A-4D3C-A555-AE4C185C5258}"/>
              </a:ext>
            </a:extLst>
          </p:cNvPr>
          <p:cNvSpPr/>
          <p:nvPr/>
        </p:nvSpPr>
        <p:spPr>
          <a:xfrm>
            <a:off x="6767992" y="2852936"/>
            <a:ext cx="2124488" cy="1584176"/>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(“an”, 2)</a:t>
            </a:r>
          </a:p>
          <a:p>
            <a:r>
              <a:rPr lang="en-US" dirty="0">
                <a:latin typeface="Courier New" panose="02070309020205020404" pitchFamily="49" charset="0"/>
                <a:cs typeface="Courier New" panose="02070309020205020404" pitchFamily="49" charset="0"/>
              </a:rPr>
              <a:t>(“eagle,1)</a:t>
            </a:r>
          </a:p>
          <a:p>
            <a:r>
              <a:rPr lang="en-US" dirty="0">
                <a:latin typeface="Courier New" panose="02070309020205020404" pitchFamily="49" charset="0"/>
                <a:cs typeface="Courier New" panose="02070309020205020404" pitchFamily="49" charset="0"/>
              </a:rPr>
              <a:t>(“is”, 1)</a:t>
            </a:r>
          </a:p>
          <a:p>
            <a:r>
              <a:rPr lang="en-US" dirty="0">
                <a:latin typeface="Courier New" panose="02070309020205020404" pitchFamily="49" charset="0"/>
                <a:cs typeface="Courier New" panose="02070309020205020404" pitchFamily="49" charset="0"/>
              </a:rPr>
              <a:t>(“animal”, 1)</a:t>
            </a:r>
          </a:p>
        </p:txBody>
      </p:sp>
      <p:sp>
        <p:nvSpPr>
          <p:cNvPr id="9" name="Rectangle: Rounded Corners 8">
            <a:extLst>
              <a:ext uri="{FF2B5EF4-FFF2-40B4-BE49-F238E27FC236}">
                <a16:creationId xmlns:a16="http://schemas.microsoft.com/office/drawing/2014/main" id="{0C1CE17E-782F-4AA6-8AAB-A61066E683DB}"/>
              </a:ext>
            </a:extLst>
          </p:cNvPr>
          <p:cNvSpPr/>
          <p:nvPr/>
        </p:nvSpPr>
        <p:spPr>
          <a:xfrm>
            <a:off x="4211961" y="2852936"/>
            <a:ext cx="2160240" cy="1584176"/>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(“an”, 1)</a:t>
            </a:r>
          </a:p>
          <a:p>
            <a:r>
              <a:rPr lang="en-US" dirty="0">
                <a:latin typeface="Courier New" panose="02070309020205020404" pitchFamily="49" charset="0"/>
                <a:cs typeface="Courier New" panose="02070309020205020404" pitchFamily="49" charset="0"/>
              </a:rPr>
              <a:t>(“eagle,1)</a:t>
            </a:r>
          </a:p>
          <a:p>
            <a:r>
              <a:rPr lang="en-US" dirty="0">
                <a:latin typeface="Courier New" panose="02070309020205020404" pitchFamily="49" charset="0"/>
                <a:cs typeface="Courier New" panose="02070309020205020404" pitchFamily="49" charset="0"/>
              </a:rPr>
              <a:t>(“is”, 1)</a:t>
            </a:r>
          </a:p>
          <a:p>
            <a:r>
              <a:rPr lang="en-US" dirty="0">
                <a:latin typeface="Courier New" panose="02070309020205020404" pitchFamily="49" charset="0"/>
                <a:cs typeface="Courier New" panose="02070309020205020404" pitchFamily="49" charset="0"/>
              </a:rPr>
              <a:t>(“an”, 1)</a:t>
            </a:r>
          </a:p>
          <a:p>
            <a:r>
              <a:rPr lang="en-US" dirty="0">
                <a:latin typeface="Courier New" panose="02070309020205020404" pitchFamily="49" charset="0"/>
                <a:cs typeface="Courier New" panose="02070309020205020404" pitchFamily="49" charset="0"/>
              </a:rPr>
              <a:t>(“animal”, 1)</a:t>
            </a:r>
          </a:p>
          <a:p>
            <a:endParaRPr lang="en-US" dirty="0">
              <a:latin typeface="Courier New" panose="02070309020205020404" pitchFamily="49" charset="0"/>
              <a:cs typeface="Courier New" panose="02070309020205020404" pitchFamily="49" charset="0"/>
            </a:endParaRPr>
          </a:p>
        </p:txBody>
      </p:sp>
      <p:sp>
        <p:nvSpPr>
          <p:cNvPr id="10" name="Content Placeholder 5">
            <a:extLst>
              <a:ext uri="{FF2B5EF4-FFF2-40B4-BE49-F238E27FC236}">
                <a16:creationId xmlns:a16="http://schemas.microsoft.com/office/drawing/2014/main" id="{7B6649B8-FD40-4968-A79E-20AD271E18A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Word Count Pipeline</a:t>
            </a:r>
          </a:p>
        </p:txBody>
      </p:sp>
      <p:cxnSp>
        <p:nvCxnSpPr>
          <p:cNvPr id="13" name="Connector: Elbow 12">
            <a:extLst>
              <a:ext uri="{FF2B5EF4-FFF2-40B4-BE49-F238E27FC236}">
                <a16:creationId xmlns:a16="http://schemas.microsoft.com/office/drawing/2014/main" id="{D533E739-0A18-4927-8817-3FC87EFB0330}"/>
              </a:ext>
            </a:extLst>
          </p:cNvPr>
          <p:cNvCxnSpPr>
            <a:cxnSpLocks/>
            <a:stCxn id="2" idx="2"/>
            <a:endCxn id="18" idx="2"/>
          </p:cNvCxnSpPr>
          <p:nvPr/>
        </p:nvCxnSpPr>
        <p:spPr>
          <a:xfrm rot="16200000" flipH="1">
            <a:off x="1970522" y="3635834"/>
            <a:ext cx="12700" cy="1602556"/>
          </a:xfrm>
          <a:prstGeom prst="bentConnector3">
            <a:avLst>
              <a:gd name="adj1" fmla="val 1800000"/>
            </a:avLst>
          </a:prstGeom>
          <a:ln w="19050">
            <a:solidFill>
              <a:schemeClr val="bg1">
                <a:lumMod val="65000"/>
              </a:schemeClr>
            </a:solidFill>
            <a:headEnd w="sm" len="sm"/>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DF0CBB-A2EA-42A3-8DCA-A53912C4EF9C}"/>
              </a:ext>
            </a:extLst>
          </p:cNvPr>
          <p:cNvSpPr/>
          <p:nvPr/>
        </p:nvSpPr>
        <p:spPr>
          <a:xfrm>
            <a:off x="2555776" y="4221088"/>
            <a:ext cx="4320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201C9E-B4D4-4EE0-8151-56DDAFEC9B0F}"/>
              </a:ext>
            </a:extLst>
          </p:cNvPr>
          <p:cNvSpPr/>
          <p:nvPr/>
        </p:nvSpPr>
        <p:spPr>
          <a:xfrm>
            <a:off x="3185972" y="4221088"/>
            <a:ext cx="4320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C6D920DF-35F4-453A-8217-47C77BB43DB9}"/>
              </a:ext>
            </a:extLst>
          </p:cNvPr>
          <p:cNvCxnSpPr>
            <a:cxnSpLocks/>
            <a:stCxn id="22" idx="2"/>
            <a:endCxn id="26" idx="2"/>
          </p:cNvCxnSpPr>
          <p:nvPr/>
        </p:nvCxnSpPr>
        <p:spPr>
          <a:xfrm rot="16200000" flipH="1">
            <a:off x="4148889" y="3690218"/>
            <a:ext cx="12700" cy="1493787"/>
          </a:xfrm>
          <a:prstGeom prst="bentConnector3">
            <a:avLst>
              <a:gd name="adj1" fmla="val 1800000"/>
            </a:avLst>
          </a:prstGeom>
          <a:ln w="19050">
            <a:solidFill>
              <a:schemeClr val="bg1">
                <a:lumMod val="65000"/>
              </a:schemeClr>
            </a:solidFill>
            <a:headEnd w="sm" len="sm"/>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9B493CB-AEF5-4510-B377-CDD4C915CFE7}"/>
              </a:ext>
            </a:extLst>
          </p:cNvPr>
          <p:cNvSpPr/>
          <p:nvPr/>
        </p:nvSpPr>
        <p:spPr>
          <a:xfrm>
            <a:off x="4679759" y="4221088"/>
            <a:ext cx="4320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BB82EA-2166-4275-B846-21A67C8743F5}"/>
              </a:ext>
            </a:extLst>
          </p:cNvPr>
          <p:cNvSpPr/>
          <p:nvPr/>
        </p:nvSpPr>
        <p:spPr>
          <a:xfrm>
            <a:off x="5502060" y="4221088"/>
            <a:ext cx="4320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3937F94F-C127-494C-A1EA-E317369EEF38}"/>
              </a:ext>
            </a:extLst>
          </p:cNvPr>
          <p:cNvCxnSpPr>
            <a:cxnSpLocks/>
            <a:stCxn id="27" idx="2"/>
            <a:endCxn id="38" idx="2"/>
          </p:cNvCxnSpPr>
          <p:nvPr/>
        </p:nvCxnSpPr>
        <p:spPr>
          <a:xfrm rot="5400000" flipH="1" flipV="1">
            <a:off x="6526681" y="3622164"/>
            <a:ext cx="6351" cy="1623546"/>
          </a:xfrm>
          <a:prstGeom prst="bentConnector3">
            <a:avLst>
              <a:gd name="adj1" fmla="val -3599433"/>
            </a:avLst>
          </a:prstGeom>
          <a:ln w="19050">
            <a:solidFill>
              <a:schemeClr val="bg1">
                <a:lumMod val="65000"/>
              </a:schemeClr>
            </a:solidFill>
            <a:headEnd w="sm" len="sm"/>
            <a:tailEnd type="triangle" w="med" len="med"/>
          </a:ln>
        </p:spPr>
        <p:style>
          <a:lnRef idx="1">
            <a:schemeClr val="accent1"/>
          </a:lnRef>
          <a:fillRef idx="0">
            <a:schemeClr val="accent1"/>
          </a:fillRef>
          <a:effectRef idx="0">
            <a:schemeClr val="accent1"/>
          </a:effectRef>
          <a:fontRef idx="minor">
            <a:schemeClr val="tx1"/>
          </a:fontRef>
        </p:style>
      </p:cxnSp>
      <p:sp>
        <p:nvSpPr>
          <p:cNvPr id="34" name="Content Placeholder 5">
            <a:extLst>
              <a:ext uri="{FF2B5EF4-FFF2-40B4-BE49-F238E27FC236}">
                <a16:creationId xmlns:a16="http://schemas.microsoft.com/office/drawing/2014/main" id="{6ED56CBA-538A-4413-8B88-64B92EC659BE}"/>
              </a:ext>
            </a:extLst>
          </p:cNvPr>
          <p:cNvSpPr txBox="1">
            <a:spLocks/>
          </p:cNvSpPr>
          <p:nvPr/>
        </p:nvSpPr>
        <p:spPr>
          <a:xfrm>
            <a:off x="358775" y="2397969"/>
            <a:ext cx="1620938" cy="382959"/>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sz="1400" kern="0" dirty="0"/>
              <a:t>Data source</a:t>
            </a:r>
          </a:p>
        </p:txBody>
      </p:sp>
      <p:sp>
        <p:nvSpPr>
          <p:cNvPr id="35" name="Content Placeholder 5">
            <a:extLst>
              <a:ext uri="{FF2B5EF4-FFF2-40B4-BE49-F238E27FC236}">
                <a16:creationId xmlns:a16="http://schemas.microsoft.com/office/drawing/2014/main" id="{1CE365C2-CBEC-436E-85B7-3B76FE705011}"/>
              </a:ext>
            </a:extLst>
          </p:cNvPr>
          <p:cNvSpPr txBox="1">
            <a:spLocks/>
          </p:cNvSpPr>
          <p:nvPr/>
        </p:nvSpPr>
        <p:spPr>
          <a:xfrm>
            <a:off x="1166402" y="4706779"/>
            <a:ext cx="1620938" cy="382959"/>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400" i="1" kern="0" dirty="0" err="1"/>
              <a:t>flatMap</a:t>
            </a:r>
            <a:endParaRPr lang="en-US" sz="1400" i="1" kern="0" dirty="0"/>
          </a:p>
        </p:txBody>
      </p:sp>
      <p:sp>
        <p:nvSpPr>
          <p:cNvPr id="36" name="Content Placeholder 5">
            <a:extLst>
              <a:ext uri="{FF2B5EF4-FFF2-40B4-BE49-F238E27FC236}">
                <a16:creationId xmlns:a16="http://schemas.microsoft.com/office/drawing/2014/main" id="{7DA5F1AE-F60E-45FC-894F-E676616255F8}"/>
              </a:ext>
            </a:extLst>
          </p:cNvPr>
          <p:cNvSpPr txBox="1">
            <a:spLocks/>
          </p:cNvSpPr>
          <p:nvPr/>
        </p:nvSpPr>
        <p:spPr>
          <a:xfrm>
            <a:off x="3344770" y="4706779"/>
            <a:ext cx="1620938" cy="382959"/>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400" i="1" kern="0" dirty="0" err="1"/>
              <a:t>mapToPair</a:t>
            </a:r>
            <a:endParaRPr lang="en-US" sz="1400" i="1" kern="0" dirty="0"/>
          </a:p>
        </p:txBody>
      </p:sp>
      <p:sp>
        <p:nvSpPr>
          <p:cNvPr id="37" name="Content Placeholder 5">
            <a:extLst>
              <a:ext uri="{FF2B5EF4-FFF2-40B4-BE49-F238E27FC236}">
                <a16:creationId xmlns:a16="http://schemas.microsoft.com/office/drawing/2014/main" id="{08F5CCBF-6DB2-41A4-9073-7993ADDB756F}"/>
              </a:ext>
            </a:extLst>
          </p:cNvPr>
          <p:cNvSpPr txBox="1">
            <a:spLocks/>
          </p:cNvSpPr>
          <p:nvPr/>
        </p:nvSpPr>
        <p:spPr>
          <a:xfrm>
            <a:off x="5718083" y="4706779"/>
            <a:ext cx="1620938" cy="382959"/>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400" i="1" kern="0" dirty="0" err="1"/>
              <a:t>reduceByKey</a:t>
            </a:r>
            <a:endParaRPr lang="en-US" sz="1400" i="1" kern="0" dirty="0"/>
          </a:p>
        </p:txBody>
      </p:sp>
      <p:sp>
        <p:nvSpPr>
          <p:cNvPr id="38" name="Rectangle 37">
            <a:extLst>
              <a:ext uri="{FF2B5EF4-FFF2-40B4-BE49-F238E27FC236}">
                <a16:creationId xmlns:a16="http://schemas.microsoft.com/office/drawing/2014/main" id="{43C35EED-C183-43EB-8D97-5077262B6CD8}"/>
              </a:ext>
            </a:extLst>
          </p:cNvPr>
          <p:cNvSpPr/>
          <p:nvPr/>
        </p:nvSpPr>
        <p:spPr>
          <a:xfrm>
            <a:off x="7092280" y="4221088"/>
            <a:ext cx="498699" cy="2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4484D23-4D9E-47F4-9080-B3A4C7AE20B8}"/>
              </a:ext>
            </a:extLst>
          </p:cNvPr>
          <p:cNvSpPr/>
          <p:nvPr/>
        </p:nvSpPr>
        <p:spPr>
          <a:xfrm>
            <a:off x="8028384" y="4221088"/>
            <a:ext cx="498699" cy="2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E83EA6D0-DFC8-4ABC-AA6B-81E066BD7160}"/>
              </a:ext>
            </a:extLst>
          </p:cNvPr>
          <p:cNvSpPr/>
          <p:nvPr/>
        </p:nvSpPr>
        <p:spPr>
          <a:xfrm>
            <a:off x="7958987" y="5326595"/>
            <a:ext cx="637492" cy="457837"/>
          </a:xfrm>
          <a:prstGeom prst="can">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90E88379-9BF3-444C-B18D-A5F33EE0953C}"/>
              </a:ext>
            </a:extLst>
          </p:cNvPr>
          <p:cNvCxnSpPr>
            <a:stCxn id="42" idx="2"/>
            <a:endCxn id="43" idx="1"/>
          </p:cNvCxnSpPr>
          <p:nvPr/>
        </p:nvCxnSpPr>
        <p:spPr>
          <a:xfrm flipH="1">
            <a:off x="8277733" y="4430761"/>
            <a:ext cx="1" cy="895834"/>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5">
            <a:extLst>
              <a:ext uri="{FF2B5EF4-FFF2-40B4-BE49-F238E27FC236}">
                <a16:creationId xmlns:a16="http://schemas.microsoft.com/office/drawing/2014/main" id="{E7EE8D46-BA5B-42B8-9FBD-D1FEAD0AE733}"/>
              </a:ext>
            </a:extLst>
          </p:cNvPr>
          <p:cNvSpPr txBox="1">
            <a:spLocks/>
          </p:cNvSpPr>
          <p:nvPr/>
        </p:nvSpPr>
        <p:spPr>
          <a:xfrm>
            <a:off x="7662986" y="5823456"/>
            <a:ext cx="1229494" cy="382959"/>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r>
              <a:rPr lang="en-US" sz="1400" i="1" kern="0" dirty="0" err="1"/>
              <a:t>saveTextFile</a:t>
            </a:r>
            <a:endParaRPr lang="en-US" sz="1400" i="1" kern="0" dirty="0"/>
          </a:p>
        </p:txBody>
      </p:sp>
    </p:spTree>
    <p:extLst>
      <p:ext uri="{BB962C8B-B14F-4D97-AF65-F5344CB8AC3E}">
        <p14:creationId xmlns:p14="http://schemas.microsoft.com/office/powerpoint/2010/main" val="352738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2C51-1CBF-4FC3-B85C-4070FC5418C3}"/>
              </a:ext>
            </a:extLst>
          </p:cNvPr>
          <p:cNvSpPr>
            <a:spLocks noGrp="1"/>
          </p:cNvSpPr>
          <p:nvPr>
            <p:ph type="title"/>
          </p:nvPr>
        </p:nvSpPr>
        <p:spPr/>
        <p:txBody>
          <a:bodyPr/>
          <a:lstStyle/>
          <a:p>
            <a:r>
              <a:rPr lang="en-US" dirty="0"/>
              <a:t>Symbolic PathFinder (SPF)</a:t>
            </a:r>
          </a:p>
        </p:txBody>
      </p:sp>
      <p:sp>
        <p:nvSpPr>
          <p:cNvPr id="4" name="Title 1">
            <a:extLst>
              <a:ext uri="{FF2B5EF4-FFF2-40B4-BE49-F238E27FC236}">
                <a16:creationId xmlns:a16="http://schemas.microsoft.com/office/drawing/2014/main" id="{08CD68AE-0ABC-45C4-9BFC-350EBE1C32D0}"/>
              </a:ext>
            </a:extLst>
          </p:cNvPr>
          <p:cNvSpPr txBox="1">
            <a:spLocks/>
          </p:cNvSpPr>
          <p:nvPr/>
        </p:nvSpPr>
        <p:spPr bwMode="auto">
          <a:xfrm>
            <a:off x="358775" y="1571930"/>
            <a:ext cx="6642117" cy="56092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800" kern="0" dirty="0"/>
              <a:t>Example </a:t>
            </a:r>
            <a:r>
              <a:rPr lang="de-DE" sz="1800" kern="0" dirty="0"/>
              <a:t>– </a:t>
            </a:r>
            <a:r>
              <a:rPr lang="en-US" sz="1800" kern="0" dirty="0"/>
              <a:t>Symbolic Execution</a:t>
            </a:r>
          </a:p>
        </p:txBody>
      </p:sp>
      <p:sp>
        <p:nvSpPr>
          <p:cNvPr id="6" name="Rectangle 5">
            <a:extLst>
              <a:ext uri="{FF2B5EF4-FFF2-40B4-BE49-F238E27FC236}">
                <a16:creationId xmlns:a16="http://schemas.microsoft.com/office/drawing/2014/main" id="{1E72C3BB-7631-4925-A370-6E708082A144}"/>
              </a:ext>
            </a:extLst>
          </p:cNvPr>
          <p:cNvSpPr/>
          <p:nvPr/>
        </p:nvSpPr>
        <p:spPr>
          <a:xfrm>
            <a:off x="2267744" y="2560836"/>
            <a:ext cx="5112568" cy="2308324"/>
          </a:xfrm>
          <a:prstGeom prst="rect">
            <a:avLst/>
          </a:prstGeom>
        </p:spPr>
        <p:txBody>
          <a:bodyPr wrap="square">
            <a:spAutoFit/>
          </a:bodyPr>
          <a:lstStyle/>
          <a:p>
            <a:r>
              <a:rPr lang="en-US" dirty="0">
                <a:solidFill>
                  <a:srgbClr val="808080"/>
                </a:solidFill>
                <a:latin typeface="Charter"/>
              </a:rPr>
              <a:t>1    </a:t>
            </a:r>
            <a:r>
              <a:rPr lang="en-US" dirty="0">
                <a:solidFill>
                  <a:srgbClr val="C00040"/>
                </a:solidFill>
                <a:latin typeface="t1xtt"/>
              </a:rPr>
              <a:t>public void </a:t>
            </a:r>
            <a:r>
              <a:rPr lang="en-US" dirty="0">
                <a:solidFill>
                  <a:srgbClr val="000000"/>
                </a:solidFill>
                <a:latin typeface="t1xtt"/>
              </a:rPr>
              <a:t>trivial(</a:t>
            </a:r>
            <a:r>
              <a:rPr lang="en-US" dirty="0" err="1">
                <a:solidFill>
                  <a:srgbClr val="C00040"/>
                </a:solidFill>
                <a:latin typeface="t1xtt"/>
              </a:rPr>
              <a:t>boolean</a:t>
            </a:r>
            <a:r>
              <a:rPr lang="en-US" dirty="0">
                <a:solidFill>
                  <a:srgbClr val="C00040"/>
                </a:solidFill>
                <a:latin typeface="t1xtt"/>
              </a:rPr>
              <a:t> </a:t>
            </a:r>
            <a:r>
              <a:rPr lang="en-US" dirty="0">
                <a:solidFill>
                  <a:srgbClr val="000000"/>
                </a:solidFill>
                <a:latin typeface="t1xtt"/>
              </a:rPr>
              <a:t>a, </a:t>
            </a:r>
            <a:r>
              <a:rPr lang="en-US" dirty="0" err="1">
                <a:solidFill>
                  <a:srgbClr val="C00040"/>
                </a:solidFill>
                <a:latin typeface="t1xtt"/>
              </a:rPr>
              <a:t>int</a:t>
            </a:r>
            <a:r>
              <a:rPr lang="en-US" dirty="0">
                <a:solidFill>
                  <a:srgbClr val="C00040"/>
                </a:solidFill>
                <a:latin typeface="t1xtt"/>
              </a:rPr>
              <a:t> </a:t>
            </a:r>
            <a:r>
              <a:rPr lang="en-US" dirty="0">
                <a:solidFill>
                  <a:srgbClr val="000000"/>
                </a:solidFill>
                <a:latin typeface="t1xtt"/>
              </a:rPr>
              <a:t>b, </a:t>
            </a:r>
            <a:r>
              <a:rPr lang="en-US" dirty="0" err="1">
                <a:solidFill>
                  <a:srgbClr val="C00040"/>
                </a:solidFill>
                <a:latin typeface="t1xtt"/>
              </a:rPr>
              <a:t>boolean</a:t>
            </a:r>
            <a:r>
              <a:rPr lang="en-US" dirty="0">
                <a:solidFill>
                  <a:srgbClr val="C00040"/>
                </a:solidFill>
                <a:latin typeface="t1xtt"/>
              </a:rPr>
              <a:t> </a:t>
            </a:r>
            <a:r>
              <a:rPr lang="en-US" dirty="0">
                <a:solidFill>
                  <a:srgbClr val="000000"/>
                </a:solidFill>
                <a:latin typeface="t1xtt"/>
              </a:rPr>
              <a:t>c) {</a:t>
            </a:r>
          </a:p>
          <a:p>
            <a:r>
              <a:rPr lang="pl-PL" dirty="0">
                <a:solidFill>
                  <a:srgbClr val="808080"/>
                </a:solidFill>
                <a:latin typeface="Charter"/>
              </a:rPr>
              <a:t>2 </a:t>
            </a:r>
            <a:r>
              <a:rPr lang="de-DE" dirty="0">
                <a:solidFill>
                  <a:srgbClr val="808080"/>
                </a:solidFill>
                <a:latin typeface="Charter"/>
              </a:rPr>
              <a:t>      </a:t>
            </a:r>
            <a:r>
              <a:rPr lang="pl-PL" dirty="0">
                <a:solidFill>
                  <a:srgbClr val="C00040"/>
                </a:solidFill>
                <a:latin typeface="t1xtt"/>
              </a:rPr>
              <a:t>int </a:t>
            </a:r>
            <a:r>
              <a:rPr lang="pl-PL" dirty="0">
                <a:solidFill>
                  <a:srgbClr val="000000"/>
                </a:solidFill>
                <a:latin typeface="t1xtt"/>
              </a:rPr>
              <a:t>x = 0, y = 0, z = b + 1;</a:t>
            </a:r>
          </a:p>
          <a:p>
            <a:r>
              <a:rPr lang="en-US" dirty="0">
                <a:solidFill>
                  <a:srgbClr val="808080"/>
                </a:solidFill>
                <a:latin typeface="Charter"/>
              </a:rPr>
              <a:t>3       </a:t>
            </a:r>
            <a:r>
              <a:rPr lang="en-US" dirty="0">
                <a:solidFill>
                  <a:srgbClr val="C00040"/>
                </a:solidFill>
                <a:latin typeface="t1xtt"/>
              </a:rPr>
              <a:t>if </a:t>
            </a:r>
            <a:r>
              <a:rPr lang="en-US" dirty="0">
                <a:solidFill>
                  <a:srgbClr val="000000"/>
                </a:solidFill>
                <a:latin typeface="t1xtt"/>
              </a:rPr>
              <a:t>(a) { x = -1; }</a:t>
            </a:r>
          </a:p>
          <a:p>
            <a:r>
              <a:rPr lang="en-US" dirty="0">
                <a:solidFill>
                  <a:srgbClr val="808080"/>
                </a:solidFill>
                <a:latin typeface="Charter"/>
              </a:rPr>
              <a:t>4       </a:t>
            </a:r>
            <a:r>
              <a:rPr lang="en-US" dirty="0">
                <a:solidFill>
                  <a:srgbClr val="C00040"/>
                </a:solidFill>
                <a:latin typeface="t1xtt"/>
              </a:rPr>
              <a:t>if </a:t>
            </a:r>
            <a:r>
              <a:rPr lang="en-US" dirty="0">
                <a:solidFill>
                  <a:srgbClr val="000000"/>
                </a:solidFill>
                <a:latin typeface="t1xtt"/>
              </a:rPr>
              <a:t>(z &gt; 5) {</a:t>
            </a:r>
          </a:p>
          <a:p>
            <a:r>
              <a:rPr lang="en-US" dirty="0">
                <a:solidFill>
                  <a:srgbClr val="808080"/>
                </a:solidFill>
                <a:latin typeface="Charter"/>
              </a:rPr>
              <a:t>5          </a:t>
            </a:r>
            <a:r>
              <a:rPr lang="en-US" dirty="0">
                <a:solidFill>
                  <a:srgbClr val="C00040"/>
                </a:solidFill>
                <a:latin typeface="t1xtt"/>
              </a:rPr>
              <a:t>if </a:t>
            </a:r>
            <a:r>
              <a:rPr lang="en-US" dirty="0">
                <a:solidFill>
                  <a:srgbClr val="000000"/>
                </a:solidFill>
                <a:latin typeface="t1xtt"/>
              </a:rPr>
              <a:t>(!a &amp;&amp; c) { y = -1; }</a:t>
            </a:r>
          </a:p>
          <a:p>
            <a:r>
              <a:rPr lang="en-US" dirty="0">
                <a:solidFill>
                  <a:srgbClr val="808080"/>
                </a:solidFill>
                <a:latin typeface="Charter"/>
              </a:rPr>
              <a:t>6       </a:t>
            </a:r>
            <a:r>
              <a:rPr lang="en-US" dirty="0">
                <a:solidFill>
                  <a:srgbClr val="000000"/>
                </a:solidFill>
                <a:latin typeface="t1xtt"/>
              </a:rPr>
              <a:t>}</a:t>
            </a:r>
          </a:p>
          <a:p>
            <a:r>
              <a:rPr lang="fr-FR" dirty="0">
                <a:solidFill>
                  <a:srgbClr val="808080"/>
                </a:solidFill>
                <a:latin typeface="Charter"/>
              </a:rPr>
              <a:t>7       </a:t>
            </a:r>
            <a:r>
              <a:rPr lang="fr-FR" dirty="0" err="1">
                <a:solidFill>
                  <a:srgbClr val="000000"/>
                </a:solidFill>
                <a:latin typeface="t1xtt"/>
              </a:rPr>
              <a:t>assert</a:t>
            </a:r>
            <a:r>
              <a:rPr lang="fr-FR" dirty="0">
                <a:solidFill>
                  <a:srgbClr val="000000"/>
                </a:solidFill>
                <a:latin typeface="t1xtt"/>
              </a:rPr>
              <a:t> x + y != 0;</a:t>
            </a:r>
          </a:p>
          <a:p>
            <a:r>
              <a:rPr lang="en-US" dirty="0">
                <a:solidFill>
                  <a:srgbClr val="808080"/>
                </a:solidFill>
                <a:latin typeface="Charter"/>
              </a:rPr>
              <a:t>8    </a:t>
            </a:r>
            <a:r>
              <a:rPr lang="en-US" dirty="0">
                <a:solidFill>
                  <a:srgbClr val="000000"/>
                </a:solidFill>
                <a:latin typeface="t1xtt"/>
              </a:rPr>
              <a:t>}</a:t>
            </a:r>
            <a:endParaRPr lang="en-US" dirty="0"/>
          </a:p>
        </p:txBody>
      </p:sp>
    </p:spTree>
    <p:extLst>
      <p:ext uri="{BB962C8B-B14F-4D97-AF65-F5344CB8AC3E}">
        <p14:creationId xmlns:p14="http://schemas.microsoft.com/office/powerpoint/2010/main" val="1237158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2C51-1CBF-4FC3-B85C-4070FC5418C3}"/>
              </a:ext>
            </a:extLst>
          </p:cNvPr>
          <p:cNvSpPr>
            <a:spLocks noGrp="1"/>
          </p:cNvSpPr>
          <p:nvPr>
            <p:ph type="title"/>
          </p:nvPr>
        </p:nvSpPr>
        <p:spPr/>
        <p:txBody>
          <a:bodyPr/>
          <a:lstStyle/>
          <a:p>
            <a:r>
              <a:rPr lang="en-US" dirty="0"/>
              <a:t>Symbolic PathFinder (SPF)</a:t>
            </a:r>
          </a:p>
        </p:txBody>
      </p:sp>
      <p:sp>
        <p:nvSpPr>
          <p:cNvPr id="4" name="Title 1">
            <a:extLst>
              <a:ext uri="{FF2B5EF4-FFF2-40B4-BE49-F238E27FC236}">
                <a16:creationId xmlns:a16="http://schemas.microsoft.com/office/drawing/2014/main" id="{08CD68AE-0ABC-45C4-9BFC-350EBE1C32D0}"/>
              </a:ext>
            </a:extLst>
          </p:cNvPr>
          <p:cNvSpPr txBox="1">
            <a:spLocks/>
          </p:cNvSpPr>
          <p:nvPr/>
        </p:nvSpPr>
        <p:spPr bwMode="auto">
          <a:xfrm>
            <a:off x="358775" y="1571930"/>
            <a:ext cx="6642117" cy="56092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800" kern="0" dirty="0"/>
              <a:t>Example </a:t>
            </a:r>
            <a:r>
              <a:rPr lang="de-DE" sz="1800" kern="0" dirty="0"/>
              <a:t>– </a:t>
            </a:r>
            <a:r>
              <a:rPr lang="en-US" sz="1800" kern="0" dirty="0"/>
              <a:t>Symbolic Execution</a:t>
            </a:r>
          </a:p>
        </p:txBody>
      </p:sp>
      <p:pic>
        <p:nvPicPr>
          <p:cNvPr id="5" name="Picture 4">
            <a:extLst>
              <a:ext uri="{FF2B5EF4-FFF2-40B4-BE49-F238E27FC236}">
                <a16:creationId xmlns:a16="http://schemas.microsoft.com/office/drawing/2014/main" id="{B5C93CD3-CFC6-460A-9FE6-FB2060CF0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76" y="2276872"/>
            <a:ext cx="8775648" cy="3600400"/>
          </a:xfrm>
          <a:prstGeom prst="rect">
            <a:avLst/>
          </a:prstGeom>
        </p:spPr>
      </p:pic>
    </p:spTree>
    <p:extLst>
      <p:ext uri="{BB962C8B-B14F-4D97-AF65-F5344CB8AC3E}">
        <p14:creationId xmlns:p14="http://schemas.microsoft.com/office/powerpoint/2010/main" val="3963688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5798-EB98-404F-87D6-6C7155CAB6F2}"/>
              </a:ext>
            </a:extLst>
          </p:cNvPr>
          <p:cNvSpPr>
            <a:spLocks noGrp="1"/>
          </p:cNvSpPr>
          <p:nvPr>
            <p:ph type="title"/>
          </p:nvPr>
        </p:nvSpPr>
        <p:spPr/>
        <p:txBody>
          <a:bodyPr/>
          <a:lstStyle/>
          <a:p>
            <a:r>
              <a:rPr lang="en-US" dirty="0"/>
              <a:t>Symbolic Execution of Spark Programs</a:t>
            </a:r>
          </a:p>
        </p:txBody>
      </p:sp>
      <p:sp>
        <p:nvSpPr>
          <p:cNvPr id="4" name="Content Placeholder 5">
            <a:extLst>
              <a:ext uri="{FF2B5EF4-FFF2-40B4-BE49-F238E27FC236}">
                <a16:creationId xmlns:a16="http://schemas.microsoft.com/office/drawing/2014/main" id="{89526409-848F-4D35-A7F9-2D4130558D96}"/>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What needs to be done?</a:t>
            </a:r>
          </a:p>
          <a:p>
            <a:endParaRPr lang="en-US" b="1" kern="0" dirty="0"/>
          </a:p>
          <a:p>
            <a:pPr marL="342900" indent="-342900">
              <a:buFont typeface="Arial" panose="020B0604020202020204" pitchFamily="34" charset="0"/>
              <a:buChar char="•"/>
            </a:pPr>
            <a:r>
              <a:rPr lang="en-US" dirty="0"/>
              <a:t>Identify the Spark operation</a:t>
            </a:r>
          </a:p>
          <a:p>
            <a:pPr marL="342900" indent="-342900">
              <a:buFont typeface="Arial" panose="020B0604020202020204" pitchFamily="34" charset="0"/>
              <a:buChar char="•"/>
            </a:pPr>
            <a:r>
              <a:rPr lang="en-US" dirty="0"/>
              <a:t>Carry out the symbolic execution of the passed function</a:t>
            </a:r>
          </a:p>
          <a:p>
            <a:pPr marL="342900" indent="-342900">
              <a:buFont typeface="Arial" panose="020B0604020202020204" pitchFamily="34" charset="0"/>
              <a:buChar char="•"/>
            </a:pPr>
            <a:r>
              <a:rPr lang="en-US" dirty="0"/>
              <a:t>Take special considerations based on the executed Spark operation</a:t>
            </a:r>
          </a:p>
          <a:p>
            <a:pPr marL="342900" indent="-342900">
              <a:buFont typeface="Arial" panose="020B0604020202020204" pitchFamily="34" charset="0"/>
              <a:buChar char="•"/>
            </a:pPr>
            <a:r>
              <a:rPr lang="en-US" dirty="0"/>
              <a:t>Ensure the correct connection to any subsequent Spark operation</a:t>
            </a:r>
            <a:endParaRPr lang="en-US" b="1" kern="0" dirty="0"/>
          </a:p>
        </p:txBody>
      </p:sp>
    </p:spTree>
    <p:extLst>
      <p:ext uri="{BB962C8B-B14F-4D97-AF65-F5344CB8AC3E}">
        <p14:creationId xmlns:p14="http://schemas.microsoft.com/office/powerpoint/2010/main" val="303995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631216"/>
          </a:xfrm>
          <a:prstGeom prst="rect">
            <a:avLst/>
          </a:prstGeom>
        </p:spPr>
        <p:txBody>
          <a:bodyPr wrap="square">
            <a:spAutoFit/>
          </a:bodyPr>
          <a:lstStyle/>
          <a:p>
            <a:r>
              <a:rPr lang="en-US" sz="2000" b="1" dirty="0">
                <a:latin typeface="+mn-lt"/>
              </a:rPr>
              <a:t>R.1 </a:t>
            </a:r>
            <a:r>
              <a:rPr lang="en-US" sz="2000" i="1" dirty="0">
                <a:latin typeface="+mn-lt"/>
              </a:rPr>
              <a:t>The framework should produce a reduced input dataset that ensures full path  coverage of the program under test</a:t>
            </a:r>
            <a:br>
              <a:rPr lang="en-US" sz="2000" i="1" dirty="0">
                <a:latin typeface="+mn-lt"/>
              </a:rPr>
            </a:br>
            <a:br>
              <a:rPr lang="en-US" sz="2000" i="1" dirty="0">
                <a:latin typeface="+mn-lt"/>
              </a:rPr>
            </a:br>
            <a:r>
              <a:rPr lang="en-US" sz="2000" dirty="0">
                <a:solidFill>
                  <a:srgbClr val="00B050"/>
                </a:solidFill>
                <a:latin typeface="+mn-lt"/>
              </a:rPr>
              <a:t>Fulfilled</a:t>
            </a:r>
            <a:r>
              <a:rPr lang="en-US" sz="2000" dirty="0">
                <a:latin typeface="+mn-lt"/>
              </a:rPr>
              <a:t>. Two types of output produces: Single input dataset and family of input datasets in an iterative context.</a:t>
            </a:r>
          </a:p>
        </p:txBody>
      </p:sp>
    </p:spTree>
    <p:extLst>
      <p:ext uri="{BB962C8B-B14F-4D97-AF65-F5344CB8AC3E}">
        <p14:creationId xmlns:p14="http://schemas.microsoft.com/office/powerpoint/2010/main" val="3017949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631216"/>
          </a:xfrm>
          <a:prstGeom prst="rect">
            <a:avLst/>
          </a:prstGeom>
        </p:spPr>
        <p:txBody>
          <a:bodyPr wrap="square">
            <a:spAutoFit/>
          </a:bodyPr>
          <a:lstStyle/>
          <a:p>
            <a:r>
              <a:rPr lang="en-US" sz="2000" b="1" dirty="0">
                <a:latin typeface="+mn-lt"/>
              </a:rPr>
              <a:t>R.2 </a:t>
            </a:r>
            <a:r>
              <a:rPr lang="en-US" sz="2000" i="1" dirty="0">
                <a:latin typeface="+mn-lt"/>
              </a:rPr>
              <a:t>The framework should report unfeasible path conditions in case there are any</a:t>
            </a:r>
          </a:p>
          <a:p>
            <a:br>
              <a:rPr lang="en-US" sz="2000" i="1" dirty="0">
                <a:latin typeface="+mn-lt"/>
              </a:rPr>
            </a:br>
            <a:r>
              <a:rPr lang="en-US" sz="2000" dirty="0">
                <a:solidFill>
                  <a:srgbClr val="00B050"/>
                </a:solidFill>
                <a:latin typeface="+mn-lt"/>
              </a:rPr>
              <a:t>Fulfilled</a:t>
            </a:r>
            <a:r>
              <a:rPr lang="en-US" sz="2000" dirty="0">
                <a:latin typeface="+mn-lt"/>
              </a:rPr>
              <a:t>. Unfeasible path conditions are reported as soon as they are found.</a:t>
            </a:r>
          </a:p>
        </p:txBody>
      </p:sp>
    </p:spTree>
    <p:extLst>
      <p:ext uri="{BB962C8B-B14F-4D97-AF65-F5344CB8AC3E}">
        <p14:creationId xmlns:p14="http://schemas.microsoft.com/office/powerpoint/2010/main" val="56427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938992"/>
          </a:xfrm>
          <a:prstGeom prst="rect">
            <a:avLst/>
          </a:prstGeom>
        </p:spPr>
        <p:txBody>
          <a:bodyPr wrap="square">
            <a:spAutoFit/>
          </a:bodyPr>
          <a:lstStyle/>
          <a:p>
            <a:r>
              <a:rPr lang="en-US" sz="2000" b="1" dirty="0"/>
              <a:t>R.3 </a:t>
            </a:r>
            <a:r>
              <a:rPr lang="en-US" sz="2000" i="1" dirty="0"/>
              <a:t>The framework shall conduct a symbolic execution of all the operations that conform the program, ensuring the correct interconnection between consecutive transformations and actions</a:t>
            </a:r>
          </a:p>
          <a:p>
            <a:br>
              <a:rPr lang="en-US" sz="2000" i="1" dirty="0">
                <a:latin typeface="+mj-lt"/>
              </a:rPr>
            </a:br>
            <a:r>
              <a:rPr lang="en-US" sz="2000" dirty="0">
                <a:solidFill>
                  <a:srgbClr val="00B050"/>
                </a:solidFill>
                <a:latin typeface="+mj-lt"/>
              </a:rPr>
              <a:t>Fulfilled</a:t>
            </a:r>
            <a:r>
              <a:rPr lang="en-US" sz="2000" dirty="0">
                <a:latin typeface="+mj-lt"/>
              </a:rPr>
              <a:t>. The main contribution of JPF-</a:t>
            </a:r>
            <a:r>
              <a:rPr lang="en-US" sz="2000" dirty="0" err="1">
                <a:latin typeface="+mj-lt"/>
              </a:rPr>
              <a:t>SymSpark</a:t>
            </a:r>
            <a:r>
              <a:rPr lang="en-US" sz="2000" dirty="0">
                <a:latin typeface="+mj-lt"/>
              </a:rPr>
              <a:t> is to provide a framework capable of interconnecting symbolic executions.</a:t>
            </a:r>
          </a:p>
        </p:txBody>
      </p:sp>
    </p:spTree>
    <p:extLst>
      <p:ext uri="{BB962C8B-B14F-4D97-AF65-F5344CB8AC3E}">
        <p14:creationId xmlns:p14="http://schemas.microsoft.com/office/powerpoint/2010/main" val="3442037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323439"/>
          </a:xfrm>
          <a:prstGeom prst="rect">
            <a:avLst/>
          </a:prstGeom>
        </p:spPr>
        <p:txBody>
          <a:bodyPr wrap="square">
            <a:spAutoFit/>
          </a:bodyPr>
          <a:lstStyle/>
          <a:p>
            <a:r>
              <a:rPr lang="en-US" sz="2000" b="1" dirty="0">
                <a:latin typeface="+mn-lt"/>
              </a:rPr>
              <a:t>R.4 </a:t>
            </a:r>
            <a:r>
              <a:rPr lang="en-US" sz="2000" i="1" dirty="0">
                <a:latin typeface="+mn-lt"/>
              </a:rPr>
              <a:t>The framework shall conduct a symbolic execution of the program under test without requiring any modification to its source code</a:t>
            </a:r>
          </a:p>
          <a:p>
            <a:br>
              <a:rPr lang="en-US" sz="2000" i="1" dirty="0">
                <a:latin typeface="+mn-lt"/>
              </a:rPr>
            </a:br>
            <a:r>
              <a:rPr lang="en-US" sz="2000" dirty="0">
                <a:solidFill>
                  <a:srgbClr val="00B050"/>
                </a:solidFill>
                <a:latin typeface="+mn-lt"/>
              </a:rPr>
              <a:t>Fulfilled</a:t>
            </a:r>
            <a:r>
              <a:rPr lang="en-US" sz="2000" dirty="0">
                <a:latin typeface="+mn-lt"/>
              </a:rPr>
              <a:t>. JPF-</a:t>
            </a:r>
            <a:r>
              <a:rPr lang="en-US" sz="2000" dirty="0" err="1">
                <a:latin typeface="+mn-lt"/>
              </a:rPr>
              <a:t>SymSpark</a:t>
            </a:r>
            <a:r>
              <a:rPr lang="en-US" sz="2000" i="1" dirty="0">
                <a:latin typeface="+mn-lt"/>
              </a:rPr>
              <a:t> </a:t>
            </a:r>
            <a:r>
              <a:rPr lang="en-US" sz="2000" dirty="0">
                <a:latin typeface="+mn-lt"/>
              </a:rPr>
              <a:t>was designed to work as a black-box tool.</a:t>
            </a:r>
          </a:p>
        </p:txBody>
      </p:sp>
    </p:spTree>
    <p:extLst>
      <p:ext uri="{BB962C8B-B14F-4D97-AF65-F5344CB8AC3E}">
        <p14:creationId xmlns:p14="http://schemas.microsoft.com/office/powerpoint/2010/main" val="214870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ED25-BDCB-406E-9911-051D151D4038}"/>
              </a:ext>
            </a:extLst>
          </p:cNvPr>
          <p:cNvSpPr>
            <a:spLocks noGrp="1"/>
          </p:cNvSpPr>
          <p:nvPr>
            <p:ph type="title"/>
          </p:nvPr>
        </p:nvSpPr>
        <p:spPr/>
        <p:txBody>
          <a:bodyPr/>
          <a:lstStyle/>
          <a:p>
            <a:r>
              <a:rPr lang="en-US" dirty="0"/>
              <a:t>Background</a:t>
            </a:r>
          </a:p>
        </p:txBody>
      </p:sp>
      <p:sp>
        <p:nvSpPr>
          <p:cNvPr id="3" name="Content Placeholder 7">
            <a:extLst>
              <a:ext uri="{FF2B5EF4-FFF2-40B4-BE49-F238E27FC236}">
                <a16:creationId xmlns:a16="http://schemas.microsoft.com/office/drawing/2014/main" id="{CFFA108F-DB72-4F38-B470-DF719DCFDD52}"/>
              </a:ext>
            </a:extLst>
          </p:cNvPr>
          <p:cNvSpPr txBox="1">
            <a:spLocks/>
          </p:cNvSpPr>
          <p:nvPr/>
        </p:nvSpPr>
        <p:spPr>
          <a:xfrm>
            <a:off x="358775" y="1803918"/>
            <a:ext cx="3853185" cy="3857330"/>
          </a:xfrm>
          <a:prstGeom prst="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br>
              <a:rPr lang="en-US" kern="1200" dirty="0"/>
            </a:br>
            <a:r>
              <a:rPr lang="en-US" kern="1200" dirty="0"/>
              <a:t>Big Data Framework</a:t>
            </a:r>
          </a:p>
        </p:txBody>
      </p:sp>
      <p:sp>
        <p:nvSpPr>
          <p:cNvPr id="4" name="Content Placeholder 7">
            <a:extLst>
              <a:ext uri="{FF2B5EF4-FFF2-40B4-BE49-F238E27FC236}">
                <a16:creationId xmlns:a16="http://schemas.microsoft.com/office/drawing/2014/main" id="{A53977FD-9D21-455E-B23C-9E47A49B85D3}"/>
              </a:ext>
            </a:extLst>
          </p:cNvPr>
          <p:cNvSpPr txBox="1">
            <a:spLocks/>
          </p:cNvSpPr>
          <p:nvPr/>
        </p:nvSpPr>
        <p:spPr>
          <a:xfrm>
            <a:off x="4897805" y="1803917"/>
            <a:ext cx="3743404" cy="3857331"/>
          </a:xfrm>
          <a:prstGeom prst="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algn="ctr"/>
            <a:br>
              <a:rPr lang="en-US" kern="1200" dirty="0"/>
            </a:br>
            <a:r>
              <a:rPr lang="en-US" kern="1200" dirty="0"/>
              <a:t>Analysis Framework</a:t>
            </a:r>
            <a:br>
              <a:rPr lang="en-US" kern="1200" dirty="0"/>
            </a:br>
            <a:br>
              <a:rPr lang="en-US" kern="1200" dirty="0"/>
            </a:br>
            <a:endParaRPr lang="en-US" kern="1200" dirty="0"/>
          </a:p>
          <a:p>
            <a:pPr algn="ctr"/>
            <a:r>
              <a:rPr lang="en-US" sz="3200" b="1" kern="1200" dirty="0"/>
              <a:t>Java </a:t>
            </a:r>
            <a:r>
              <a:rPr lang="en-US" sz="3200" b="1" kern="1200" dirty="0" err="1"/>
              <a:t>PathFinder</a:t>
            </a:r>
            <a:endParaRPr lang="en-US" sz="3200" b="1" kern="1200" dirty="0"/>
          </a:p>
        </p:txBody>
      </p:sp>
      <p:pic>
        <p:nvPicPr>
          <p:cNvPr id="6" name="Picture 5">
            <a:extLst>
              <a:ext uri="{FF2B5EF4-FFF2-40B4-BE49-F238E27FC236}">
                <a16:creationId xmlns:a16="http://schemas.microsoft.com/office/drawing/2014/main" id="{5D2813D4-5DB7-447F-B705-65A0009D9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20" y="3072610"/>
            <a:ext cx="2481495" cy="1319943"/>
          </a:xfrm>
          <a:prstGeom prst="rect">
            <a:avLst/>
          </a:prstGeom>
        </p:spPr>
      </p:pic>
      <p:sp>
        <p:nvSpPr>
          <p:cNvPr id="8" name="Title 1">
            <a:extLst>
              <a:ext uri="{FF2B5EF4-FFF2-40B4-BE49-F238E27FC236}">
                <a16:creationId xmlns:a16="http://schemas.microsoft.com/office/drawing/2014/main" id="{B8C15D2C-EA32-4523-AAB2-3591685A6703}"/>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[1, 5]</a:t>
            </a:r>
            <a:endParaRPr lang="en-US" sz="1000" b="0" kern="0" dirty="0"/>
          </a:p>
        </p:txBody>
      </p:sp>
    </p:spTree>
    <p:extLst>
      <p:ext uri="{BB962C8B-B14F-4D97-AF65-F5344CB8AC3E}">
        <p14:creationId xmlns:p14="http://schemas.microsoft.com/office/powerpoint/2010/main" val="4049182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A1D-0FA4-4784-BACF-35587AB64363}"/>
              </a:ext>
            </a:extLst>
          </p:cNvPr>
          <p:cNvSpPr>
            <a:spLocks noGrp="1"/>
          </p:cNvSpPr>
          <p:nvPr>
            <p:ph type="title"/>
          </p:nvPr>
        </p:nvSpPr>
        <p:spPr/>
        <p:txBody>
          <a:bodyPr/>
          <a:lstStyle/>
          <a:p>
            <a:r>
              <a:rPr lang="en-US" dirty="0"/>
              <a:t>Qualitative Evaluation</a:t>
            </a:r>
          </a:p>
        </p:txBody>
      </p:sp>
      <p:sp>
        <p:nvSpPr>
          <p:cNvPr id="3" name="Content Placeholder 5">
            <a:extLst>
              <a:ext uri="{FF2B5EF4-FFF2-40B4-BE49-F238E27FC236}">
                <a16:creationId xmlns:a16="http://schemas.microsoft.com/office/drawing/2014/main" id="{FA19FC05-8706-4E78-AE97-3CE069C9783D}"/>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Requirements</a:t>
            </a:r>
          </a:p>
          <a:p>
            <a:endParaRPr lang="de-DE" b="1" kern="0" dirty="0"/>
          </a:p>
          <a:p>
            <a:endParaRPr lang="en-US" b="1" kern="0" dirty="0"/>
          </a:p>
        </p:txBody>
      </p:sp>
      <p:sp>
        <p:nvSpPr>
          <p:cNvPr id="4" name="Rectangle 3">
            <a:extLst>
              <a:ext uri="{FF2B5EF4-FFF2-40B4-BE49-F238E27FC236}">
                <a16:creationId xmlns:a16="http://schemas.microsoft.com/office/drawing/2014/main" id="{A0B0D782-20F7-40EF-9CD2-95D16DEB2D93}"/>
              </a:ext>
            </a:extLst>
          </p:cNvPr>
          <p:cNvSpPr/>
          <p:nvPr/>
        </p:nvSpPr>
        <p:spPr>
          <a:xfrm>
            <a:off x="358775" y="2996952"/>
            <a:ext cx="8532812" cy="1323439"/>
          </a:xfrm>
          <a:prstGeom prst="rect">
            <a:avLst/>
          </a:prstGeom>
        </p:spPr>
        <p:txBody>
          <a:bodyPr wrap="square">
            <a:spAutoFit/>
          </a:bodyPr>
          <a:lstStyle/>
          <a:p>
            <a:r>
              <a:rPr lang="en-US" sz="2000" b="1" dirty="0">
                <a:latin typeface="+mn-lt"/>
              </a:rPr>
              <a:t>R.5 </a:t>
            </a:r>
            <a:r>
              <a:rPr lang="en-US" sz="2000" i="1" dirty="0">
                <a:latin typeface="+mn-lt"/>
              </a:rPr>
              <a:t>The framework shall be able to reason over symbolic primitive types</a:t>
            </a:r>
          </a:p>
          <a:p>
            <a:br>
              <a:rPr lang="en-US" sz="2000" i="1" dirty="0">
                <a:latin typeface="+mn-lt"/>
              </a:rPr>
            </a:br>
            <a:r>
              <a:rPr lang="en-US" sz="2000" dirty="0">
                <a:solidFill>
                  <a:srgbClr val="00B050"/>
                </a:solidFill>
                <a:latin typeface="+mn-lt"/>
              </a:rPr>
              <a:t>Fulfilled</a:t>
            </a:r>
            <a:r>
              <a:rPr lang="en-US" sz="2000" dirty="0">
                <a:latin typeface="+mn-lt"/>
              </a:rPr>
              <a:t>. Spark operations over RDDs of </a:t>
            </a:r>
            <a:r>
              <a:rPr lang="en-US" sz="2000" i="1" dirty="0">
                <a:latin typeface="+mn-lt"/>
              </a:rPr>
              <a:t>Integer</a:t>
            </a:r>
            <a:r>
              <a:rPr lang="en-US" sz="2000" dirty="0">
                <a:latin typeface="+mn-lt"/>
              </a:rPr>
              <a:t>, </a:t>
            </a:r>
            <a:r>
              <a:rPr lang="en-US" sz="2000" i="1" dirty="0">
                <a:latin typeface="+mn-lt"/>
              </a:rPr>
              <a:t>Long</a:t>
            </a:r>
            <a:r>
              <a:rPr lang="en-US" sz="2000" dirty="0">
                <a:latin typeface="+mn-lt"/>
              </a:rPr>
              <a:t>, </a:t>
            </a:r>
            <a:r>
              <a:rPr lang="en-US" sz="2000" i="1" dirty="0">
                <a:latin typeface="+mn-lt"/>
              </a:rPr>
              <a:t>Float</a:t>
            </a:r>
            <a:r>
              <a:rPr lang="en-US" sz="2000" dirty="0">
                <a:latin typeface="+mn-lt"/>
              </a:rPr>
              <a:t>, </a:t>
            </a:r>
            <a:r>
              <a:rPr lang="en-US" sz="2000" i="1" dirty="0">
                <a:latin typeface="+mn-lt"/>
              </a:rPr>
              <a:t>Double </a:t>
            </a:r>
            <a:r>
              <a:rPr lang="en-US" sz="2000" dirty="0">
                <a:latin typeface="+mn-lt"/>
              </a:rPr>
              <a:t>and </a:t>
            </a:r>
            <a:r>
              <a:rPr lang="en-US" sz="2000" i="1" dirty="0">
                <a:latin typeface="+mn-lt"/>
              </a:rPr>
              <a:t>Boolean </a:t>
            </a:r>
            <a:r>
              <a:rPr lang="en-US" sz="2000" dirty="0">
                <a:latin typeface="+mn-lt"/>
              </a:rPr>
              <a:t>wrapper classes are supported</a:t>
            </a:r>
          </a:p>
        </p:txBody>
      </p:sp>
    </p:spTree>
    <p:extLst>
      <p:ext uri="{BB962C8B-B14F-4D97-AF65-F5344CB8AC3E}">
        <p14:creationId xmlns:p14="http://schemas.microsoft.com/office/powerpoint/2010/main" val="3952348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D13A-252A-474D-9AB0-AB1962367365}"/>
              </a:ext>
            </a:extLst>
          </p:cNvPr>
          <p:cNvSpPr>
            <a:spLocks noGrp="1"/>
          </p:cNvSpPr>
          <p:nvPr>
            <p:ph type="title"/>
          </p:nvPr>
        </p:nvSpPr>
        <p:spPr/>
        <p:txBody>
          <a:bodyPr/>
          <a:lstStyle/>
          <a:p>
            <a:r>
              <a:rPr lang="en-US" dirty="0"/>
              <a:t>Quantitative Evaluation</a:t>
            </a:r>
          </a:p>
        </p:txBody>
      </p:sp>
      <p:sp>
        <p:nvSpPr>
          <p:cNvPr id="5" name="Content Placeholder 5">
            <a:extLst>
              <a:ext uri="{FF2B5EF4-FFF2-40B4-BE49-F238E27FC236}">
                <a16:creationId xmlns:a16="http://schemas.microsoft.com/office/drawing/2014/main" id="{91E00B6E-F990-4113-BB89-17A4EADC24F5}"/>
              </a:ext>
            </a:extLst>
          </p:cNvPr>
          <p:cNvSpPr txBox="1">
            <a:spLocks/>
          </p:cNvSpPr>
          <p:nvPr/>
        </p:nvSpPr>
        <p:spPr>
          <a:xfrm>
            <a:off x="358774" y="1592263"/>
            <a:ext cx="8532813" cy="54059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Execution Times</a:t>
            </a:r>
          </a:p>
          <a:p>
            <a:endParaRPr lang="de-DE" b="1" kern="0" dirty="0"/>
          </a:p>
          <a:p>
            <a:endParaRPr lang="en-US" b="1" kern="0" dirty="0"/>
          </a:p>
        </p:txBody>
      </p:sp>
      <p:pic>
        <p:nvPicPr>
          <p:cNvPr id="8" name="Picture 7">
            <a:extLst>
              <a:ext uri="{FF2B5EF4-FFF2-40B4-BE49-F238E27FC236}">
                <a16:creationId xmlns:a16="http://schemas.microsoft.com/office/drawing/2014/main" id="{0B25676B-AE5F-4BD0-9245-1205A9A93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698931"/>
            <a:ext cx="8640960" cy="1460138"/>
          </a:xfrm>
          <a:prstGeom prst="rect">
            <a:avLst/>
          </a:prstGeom>
        </p:spPr>
      </p:pic>
    </p:spTree>
    <p:extLst>
      <p:ext uri="{BB962C8B-B14F-4D97-AF65-F5344CB8AC3E}">
        <p14:creationId xmlns:p14="http://schemas.microsoft.com/office/powerpoint/2010/main" val="2293159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Future Work</a:t>
            </a:r>
          </a:p>
        </p:txBody>
      </p:sp>
      <p:sp>
        <p:nvSpPr>
          <p:cNvPr id="3" name="Content Placeholder 5">
            <a:extLst>
              <a:ext uri="{FF2B5EF4-FFF2-40B4-BE49-F238E27FC236}">
                <a16:creationId xmlns:a16="http://schemas.microsoft.com/office/drawing/2014/main" id="{36B6CCA7-8E78-4A0D-8BFC-364DE24B712D}"/>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342900" indent="-342900">
              <a:spcAft>
                <a:spcPts val="1200"/>
              </a:spcAft>
              <a:buFont typeface="Arial" panose="020B0604020202020204" pitchFamily="34" charset="0"/>
              <a:buChar char="•"/>
            </a:pPr>
            <a:endParaRPr lang="en-US" kern="0" dirty="0"/>
          </a:p>
          <a:p>
            <a:pPr marL="342900" indent="-342900">
              <a:spcAft>
                <a:spcPts val="1200"/>
              </a:spcAft>
              <a:buFont typeface="Arial" panose="020B0604020202020204" pitchFamily="34" charset="0"/>
              <a:buChar char="•"/>
            </a:pPr>
            <a:r>
              <a:rPr lang="en-US" kern="0" dirty="0"/>
              <a:t>Symbolic Execution of data structures</a:t>
            </a:r>
          </a:p>
          <a:p>
            <a:pPr marL="342900" indent="-342900">
              <a:spcAft>
                <a:spcPts val="1200"/>
              </a:spcAft>
              <a:buFont typeface="Arial" panose="020B0604020202020204" pitchFamily="34" charset="0"/>
              <a:buChar char="•"/>
            </a:pPr>
            <a:r>
              <a:rPr lang="en-US" kern="0" dirty="0"/>
              <a:t>Support of more Spark operations</a:t>
            </a:r>
          </a:p>
          <a:p>
            <a:pPr marL="342900" indent="-342900">
              <a:spcAft>
                <a:spcPts val="1200"/>
              </a:spcAft>
              <a:buFont typeface="Arial" panose="020B0604020202020204" pitchFamily="34" charset="0"/>
              <a:buChar char="•"/>
            </a:pPr>
            <a:r>
              <a:rPr lang="en-US" kern="0" dirty="0"/>
              <a:t>Provide a Java annotation to analyze single methods</a:t>
            </a:r>
          </a:p>
          <a:p>
            <a:pPr marL="342900" indent="-342900">
              <a:spcAft>
                <a:spcPts val="1200"/>
              </a:spcAft>
              <a:buFont typeface="Arial" panose="020B0604020202020204" pitchFamily="34" charset="0"/>
              <a:buChar char="•"/>
            </a:pPr>
            <a:r>
              <a:rPr lang="en-US" kern="0" dirty="0"/>
              <a:t>Support Scala bytecode</a:t>
            </a:r>
          </a:p>
        </p:txBody>
      </p:sp>
    </p:spTree>
    <p:extLst>
      <p:ext uri="{BB962C8B-B14F-4D97-AF65-F5344CB8AC3E}">
        <p14:creationId xmlns:p14="http://schemas.microsoft.com/office/powerpoint/2010/main" val="530103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25-BE29-420F-999B-D217B61B89C5}"/>
              </a:ext>
            </a:extLst>
          </p:cNvPr>
          <p:cNvSpPr>
            <a:spLocks noGrp="1"/>
          </p:cNvSpPr>
          <p:nvPr>
            <p:ph type="title"/>
          </p:nvPr>
        </p:nvSpPr>
        <p:spPr/>
        <p:txBody>
          <a:bodyPr/>
          <a:lstStyle/>
          <a:p>
            <a:r>
              <a:rPr lang="en-US" dirty="0"/>
              <a:t>Additional Contributions</a:t>
            </a:r>
          </a:p>
        </p:txBody>
      </p:sp>
      <p:sp>
        <p:nvSpPr>
          <p:cNvPr id="3" name="Content Placeholder 5">
            <a:extLst>
              <a:ext uri="{FF2B5EF4-FFF2-40B4-BE49-F238E27FC236}">
                <a16:creationId xmlns:a16="http://schemas.microsoft.com/office/drawing/2014/main" id="{36B6CCA7-8E78-4A0D-8BFC-364DE24B712D}"/>
              </a:ext>
            </a:extLst>
          </p:cNvPr>
          <p:cNvSpPr txBox="1">
            <a:spLocks/>
          </p:cNvSpPr>
          <p:nvPr/>
        </p:nvSpPr>
        <p:spPr>
          <a:xfrm>
            <a:off x="358774" y="1592263"/>
            <a:ext cx="8532813" cy="4551381"/>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342900" indent="-342900">
              <a:spcAft>
                <a:spcPts val="1200"/>
              </a:spcAft>
              <a:buFont typeface="Arial" panose="020B0604020202020204" pitchFamily="34" charset="0"/>
              <a:buChar char="•"/>
            </a:pPr>
            <a:endParaRPr lang="en-US" kern="0" dirty="0"/>
          </a:p>
          <a:p>
            <a:pPr marL="342900" indent="-342900">
              <a:spcAft>
                <a:spcPts val="1200"/>
              </a:spcAft>
              <a:buFont typeface="Arial" panose="020B0604020202020204" pitchFamily="34" charset="0"/>
              <a:buChar char="•"/>
            </a:pPr>
            <a:r>
              <a:rPr lang="en-US" kern="0" dirty="0"/>
              <a:t>Detection of synthetic bridge methods</a:t>
            </a:r>
          </a:p>
          <a:p>
            <a:pPr marL="342900" indent="-342900">
              <a:spcAft>
                <a:spcPts val="1200"/>
              </a:spcAft>
              <a:buFont typeface="Arial" panose="020B0604020202020204" pitchFamily="34" charset="0"/>
              <a:buChar char="•"/>
            </a:pPr>
            <a:r>
              <a:rPr lang="en-US" kern="0" dirty="0"/>
              <a:t>Symbolic execution of lambda expressions and anonymous classes</a:t>
            </a:r>
          </a:p>
          <a:p>
            <a:pPr marL="342900" indent="-342900">
              <a:spcAft>
                <a:spcPts val="1200"/>
              </a:spcAft>
              <a:buFont typeface="Arial" panose="020B0604020202020204" pitchFamily="34" charset="0"/>
              <a:buChar char="•"/>
            </a:pPr>
            <a:r>
              <a:rPr lang="en-US" kern="0" dirty="0"/>
              <a:t>Consistent ordering of String path conditions</a:t>
            </a:r>
          </a:p>
          <a:p>
            <a:pPr marL="342900" indent="-342900">
              <a:spcAft>
                <a:spcPts val="1200"/>
              </a:spcAft>
              <a:buFont typeface="Arial" panose="020B0604020202020204" pitchFamily="34" charset="0"/>
              <a:buChar char="•"/>
            </a:pPr>
            <a:r>
              <a:rPr lang="en-US" kern="0" dirty="0"/>
              <a:t>Improvements to the visitor pattern in the symbolic constraints</a:t>
            </a:r>
          </a:p>
        </p:txBody>
      </p:sp>
    </p:spTree>
    <p:extLst>
      <p:ext uri="{BB962C8B-B14F-4D97-AF65-F5344CB8AC3E}">
        <p14:creationId xmlns:p14="http://schemas.microsoft.com/office/powerpoint/2010/main" val="23689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0E42E6-A6A5-4255-BBE3-0E33D8E40EDD}"/>
              </a:ext>
            </a:extLst>
          </p:cNvPr>
          <p:cNvSpPr>
            <a:spLocks noGrp="1"/>
          </p:cNvSpPr>
          <p:nvPr>
            <p:ph type="title"/>
          </p:nvPr>
        </p:nvSpPr>
        <p:spPr>
          <a:xfrm>
            <a:off x="358775" y="488950"/>
            <a:ext cx="6642117" cy="838200"/>
          </a:xfrm>
        </p:spPr>
        <p:txBody>
          <a:bodyPr/>
          <a:lstStyle/>
          <a:p>
            <a:r>
              <a:rPr lang="en-US" dirty="0"/>
              <a:t>Apache Spark</a:t>
            </a:r>
          </a:p>
        </p:txBody>
      </p:sp>
      <p:sp>
        <p:nvSpPr>
          <p:cNvPr id="3" name="Content Placeholder 7">
            <a:extLst>
              <a:ext uri="{FF2B5EF4-FFF2-40B4-BE49-F238E27FC236}">
                <a16:creationId xmlns:a16="http://schemas.microsoft.com/office/drawing/2014/main" id="{98C5C6B7-E975-46A7-8E9A-1515DDD0DC2D}"/>
              </a:ext>
            </a:extLst>
          </p:cNvPr>
          <p:cNvSpPr txBox="1">
            <a:spLocks/>
          </p:cNvSpPr>
          <p:nvPr/>
        </p:nvSpPr>
        <p:spPr>
          <a:xfrm>
            <a:off x="360000" y="1620000"/>
            <a:ext cx="8532480" cy="4479943"/>
          </a:xfrm>
          <a:prstGeom prst="rect">
            <a:avLst/>
          </a:prstGeom>
        </p:spPr>
        <p:txBody>
          <a:bodyPr/>
          <a:lst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endParaRPr lang="en-US" kern="0" dirty="0"/>
          </a:p>
          <a:p>
            <a:r>
              <a:rPr lang="en-US" dirty="0"/>
              <a:t>It is a </a:t>
            </a:r>
            <a:r>
              <a:rPr lang="en-US" b="1" dirty="0"/>
              <a:t>distributed</a:t>
            </a:r>
            <a:r>
              <a:rPr lang="en-US" dirty="0"/>
              <a:t> </a:t>
            </a:r>
            <a:r>
              <a:rPr lang="en-US" b="1" dirty="0"/>
              <a:t>large-scale</a:t>
            </a:r>
            <a:r>
              <a:rPr lang="en-US" dirty="0"/>
              <a:t> data processing framework. </a:t>
            </a:r>
          </a:p>
          <a:p>
            <a:endParaRPr lang="en-US" dirty="0"/>
          </a:p>
          <a:p>
            <a:r>
              <a:rPr lang="en-US" dirty="0"/>
              <a:t>It makes use of a </a:t>
            </a:r>
            <a:r>
              <a:rPr lang="en-US" b="1" dirty="0"/>
              <a:t>shared memory</a:t>
            </a:r>
            <a:r>
              <a:rPr lang="en-US" dirty="0"/>
              <a:t> abstraction called Resilient Distributed Dataset (</a:t>
            </a:r>
            <a:r>
              <a:rPr lang="en-US" b="1" dirty="0"/>
              <a:t>RDD</a:t>
            </a:r>
            <a:r>
              <a:rPr lang="en-US" dirty="0"/>
              <a:t>).</a:t>
            </a:r>
          </a:p>
          <a:p>
            <a:endParaRPr lang="en-US" dirty="0"/>
          </a:p>
          <a:p>
            <a:r>
              <a:rPr lang="en-US" dirty="0"/>
              <a:t>Many of the operations defined on its API are defined as </a:t>
            </a:r>
            <a:r>
              <a:rPr lang="en-US" b="1" dirty="0"/>
              <a:t>higher-order functions</a:t>
            </a:r>
            <a:r>
              <a:rPr lang="en-US" dirty="0"/>
              <a:t>.</a:t>
            </a:r>
            <a:br>
              <a:rPr lang="en-US" dirty="0"/>
            </a:br>
            <a:endParaRPr lang="en-US" kern="1200" dirty="0"/>
          </a:p>
          <a:p>
            <a:pPr algn="just"/>
            <a:endParaRPr lang="en-US" kern="1200" dirty="0"/>
          </a:p>
        </p:txBody>
      </p:sp>
      <p:sp>
        <p:nvSpPr>
          <p:cNvPr id="5" name="Title 1">
            <a:extLst>
              <a:ext uri="{FF2B5EF4-FFF2-40B4-BE49-F238E27FC236}">
                <a16:creationId xmlns:a16="http://schemas.microsoft.com/office/drawing/2014/main" id="{00C26111-D78D-403F-AEAE-026B321E595B}"/>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[1, 10]</a:t>
            </a:r>
            <a:endParaRPr lang="en-US" sz="1000" b="0" kern="0" dirty="0"/>
          </a:p>
        </p:txBody>
      </p:sp>
    </p:spTree>
    <p:extLst>
      <p:ext uri="{BB962C8B-B14F-4D97-AF65-F5344CB8AC3E}">
        <p14:creationId xmlns:p14="http://schemas.microsoft.com/office/powerpoint/2010/main" val="271774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D0167D-EBD5-476D-A254-E000DB6451F1}"/>
              </a:ext>
            </a:extLst>
          </p:cNvPr>
          <p:cNvSpPr txBox="1">
            <a:spLocks/>
          </p:cNvSpPr>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dirty="0"/>
              <a:t>Java PathFinder (JPF)</a:t>
            </a:r>
            <a:endParaRPr lang="en-US" kern="0" dirty="0"/>
          </a:p>
        </p:txBody>
      </p:sp>
      <p:sp>
        <p:nvSpPr>
          <p:cNvPr id="8" name="Content Placeholder 7">
            <a:extLst>
              <a:ext uri="{FF2B5EF4-FFF2-40B4-BE49-F238E27FC236}">
                <a16:creationId xmlns:a16="http://schemas.microsoft.com/office/drawing/2014/main" id="{95C0B098-0A7B-4DC6-B820-D6523EAD6A86}"/>
              </a:ext>
            </a:extLst>
          </p:cNvPr>
          <p:cNvSpPr>
            <a:spLocks noGrp="1"/>
          </p:cNvSpPr>
          <p:nvPr>
            <p:ph idx="1"/>
          </p:nvPr>
        </p:nvSpPr>
        <p:spPr>
          <a:xfrm>
            <a:off x="360000" y="1620000"/>
            <a:ext cx="8532480" cy="4479943"/>
          </a:xfrm>
        </p:spPr>
        <p:txBody>
          <a:bodyPr/>
          <a:lstStyle/>
          <a:p>
            <a:endParaRPr lang="en-US" dirty="0"/>
          </a:p>
          <a:p>
            <a:pPr algn="just"/>
            <a:r>
              <a:rPr lang="en-US" kern="1200" dirty="0"/>
              <a:t>It is an </a:t>
            </a:r>
            <a:r>
              <a:rPr lang="en-US" b="1" kern="1200" dirty="0"/>
              <a:t>execution environment</a:t>
            </a:r>
            <a:r>
              <a:rPr lang="en-US" kern="1200" dirty="0"/>
              <a:t> for </a:t>
            </a:r>
            <a:r>
              <a:rPr lang="en-US" b="1" kern="1200" dirty="0"/>
              <a:t>verification</a:t>
            </a:r>
            <a:r>
              <a:rPr lang="en-US" kern="1200" dirty="0"/>
              <a:t> and analysis of Java </a:t>
            </a:r>
            <a:r>
              <a:rPr lang="en-US" b="1" kern="1200" dirty="0"/>
              <a:t>bytecode</a:t>
            </a:r>
            <a:r>
              <a:rPr lang="en-US" kern="1200" dirty="0"/>
              <a:t> programs.</a:t>
            </a:r>
          </a:p>
          <a:p>
            <a:pPr algn="just"/>
            <a:endParaRPr lang="en-US" kern="1200" dirty="0"/>
          </a:p>
          <a:p>
            <a:pPr algn="just"/>
            <a:r>
              <a:rPr lang="en-US" kern="1200" dirty="0"/>
              <a:t>Its default mode of operation is </a:t>
            </a:r>
            <a:r>
              <a:rPr lang="en-US" b="1" kern="1200" dirty="0"/>
              <a:t>explicit state model checking</a:t>
            </a:r>
            <a:r>
              <a:rPr lang="en-US" kern="1200" dirty="0"/>
              <a:t>.</a:t>
            </a:r>
            <a:endParaRPr lang="en-US" dirty="0"/>
          </a:p>
        </p:txBody>
      </p:sp>
      <p:sp>
        <p:nvSpPr>
          <p:cNvPr id="5" name="Title 1">
            <a:extLst>
              <a:ext uri="{FF2B5EF4-FFF2-40B4-BE49-F238E27FC236}">
                <a16:creationId xmlns:a16="http://schemas.microsoft.com/office/drawing/2014/main" id="{3801CC70-56AC-42F3-AD21-56A3CB589FD2}"/>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References </a:t>
            </a:r>
            <a:r>
              <a:rPr lang="de-DE" sz="1000" b="0" kern="0" dirty="0"/>
              <a:t>[4, 5, 6]</a:t>
            </a:r>
            <a:endParaRPr lang="en-US" sz="1000" b="0" kern="0" dirty="0"/>
          </a:p>
        </p:txBody>
      </p:sp>
    </p:spTree>
    <p:extLst>
      <p:ext uri="{BB962C8B-B14F-4D97-AF65-F5344CB8AC3E}">
        <p14:creationId xmlns:p14="http://schemas.microsoft.com/office/powerpoint/2010/main" val="214166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B4B-E348-4903-9FAB-007171CB275C}"/>
              </a:ext>
            </a:extLst>
          </p:cNvPr>
          <p:cNvSpPr>
            <a:spLocks noGrp="1"/>
          </p:cNvSpPr>
          <p:nvPr>
            <p:ph type="title"/>
          </p:nvPr>
        </p:nvSpPr>
        <p:spPr/>
        <p:txBody>
          <a:bodyPr/>
          <a:lstStyle/>
          <a:p>
            <a:r>
              <a:rPr lang="en-US" dirty="0"/>
              <a:t>Java PathFinder (JPF)</a:t>
            </a:r>
          </a:p>
        </p:txBody>
      </p:sp>
      <p:sp>
        <p:nvSpPr>
          <p:cNvPr id="3" name="Rectangle 2">
            <a:extLst>
              <a:ext uri="{FF2B5EF4-FFF2-40B4-BE49-F238E27FC236}">
                <a16:creationId xmlns:a16="http://schemas.microsoft.com/office/drawing/2014/main" id="{2A3EC9C8-BCBC-4197-B1E9-1544F361AD09}"/>
              </a:ext>
            </a:extLst>
          </p:cNvPr>
          <p:cNvSpPr/>
          <p:nvPr/>
        </p:nvSpPr>
        <p:spPr>
          <a:xfrm>
            <a:off x="2286000" y="2447110"/>
            <a:ext cx="4572000" cy="2862322"/>
          </a:xfrm>
          <a:prstGeom prst="rect">
            <a:avLst/>
          </a:prstGeom>
        </p:spPr>
        <p:txBody>
          <a:bodyPr>
            <a:spAutoFit/>
          </a:bodyPr>
          <a:lstStyle/>
          <a:p>
            <a:r>
              <a:rPr lang="fr-FR" dirty="0">
                <a:solidFill>
                  <a:srgbClr val="808080"/>
                </a:solidFill>
                <a:latin typeface="Charter"/>
              </a:rPr>
              <a:t>1      </a:t>
            </a:r>
            <a:r>
              <a:rPr lang="fr-FR" dirty="0">
                <a:solidFill>
                  <a:srgbClr val="C00040"/>
                </a:solidFill>
                <a:latin typeface="t1xtt"/>
              </a:rPr>
              <a:t>import </a:t>
            </a:r>
            <a:r>
              <a:rPr lang="fr-FR" dirty="0">
                <a:solidFill>
                  <a:srgbClr val="000000"/>
                </a:solidFill>
                <a:latin typeface="t1xtt"/>
              </a:rPr>
              <a:t>java.util.Random;</a:t>
            </a:r>
          </a:p>
          <a:p>
            <a:r>
              <a:rPr lang="en-US" dirty="0">
                <a:solidFill>
                  <a:srgbClr val="808080"/>
                </a:solidFill>
                <a:latin typeface="Charter"/>
              </a:rPr>
              <a:t>2</a:t>
            </a:r>
          </a:p>
          <a:p>
            <a:r>
              <a:rPr lang="en-US" dirty="0">
                <a:solidFill>
                  <a:srgbClr val="808080"/>
                </a:solidFill>
                <a:latin typeface="Charter"/>
              </a:rPr>
              <a:t>3      </a:t>
            </a:r>
            <a:r>
              <a:rPr lang="en-US" dirty="0">
                <a:solidFill>
                  <a:srgbClr val="C00040"/>
                </a:solidFill>
                <a:latin typeface="t1xtt"/>
              </a:rPr>
              <a:t>public class </a:t>
            </a:r>
            <a:r>
              <a:rPr lang="en-US" dirty="0">
                <a:solidFill>
                  <a:srgbClr val="000000"/>
                </a:solidFill>
                <a:latin typeface="t1xtt"/>
              </a:rPr>
              <a:t>RandomExample {</a:t>
            </a:r>
          </a:p>
          <a:p>
            <a:r>
              <a:rPr lang="en-US" dirty="0">
                <a:solidFill>
                  <a:srgbClr val="808080"/>
                </a:solidFill>
                <a:latin typeface="Charter"/>
              </a:rPr>
              <a:t>4         </a:t>
            </a:r>
            <a:r>
              <a:rPr lang="en-US" dirty="0">
                <a:solidFill>
                  <a:srgbClr val="C00040"/>
                </a:solidFill>
                <a:latin typeface="t1xtt"/>
              </a:rPr>
              <a:t>public static void </a:t>
            </a:r>
            <a:r>
              <a:rPr lang="en-US" dirty="0">
                <a:solidFill>
                  <a:srgbClr val="000000"/>
                </a:solidFill>
                <a:latin typeface="t1xtt"/>
              </a:rPr>
              <a:t>main(String[] args) {</a:t>
            </a:r>
          </a:p>
          <a:p>
            <a:r>
              <a:rPr lang="en-US" dirty="0">
                <a:solidFill>
                  <a:srgbClr val="808080"/>
                </a:solidFill>
                <a:latin typeface="Charter"/>
              </a:rPr>
              <a:t>5            </a:t>
            </a:r>
            <a:r>
              <a:rPr lang="en-US" dirty="0">
                <a:solidFill>
                  <a:srgbClr val="000000"/>
                </a:solidFill>
                <a:latin typeface="t1xtt"/>
              </a:rPr>
              <a:t>Random random = </a:t>
            </a:r>
            <a:r>
              <a:rPr lang="en-US" dirty="0">
                <a:solidFill>
                  <a:srgbClr val="C00040"/>
                </a:solidFill>
                <a:latin typeface="t1xtt"/>
              </a:rPr>
              <a:t>new </a:t>
            </a:r>
            <a:r>
              <a:rPr lang="en-US" dirty="0">
                <a:solidFill>
                  <a:srgbClr val="000000"/>
                </a:solidFill>
                <a:latin typeface="t1xtt"/>
              </a:rPr>
              <a:t>Random();</a:t>
            </a:r>
          </a:p>
          <a:p>
            <a:r>
              <a:rPr lang="en-US" dirty="0">
                <a:solidFill>
                  <a:srgbClr val="808080"/>
                </a:solidFill>
                <a:latin typeface="Charter"/>
              </a:rPr>
              <a:t>6            </a:t>
            </a:r>
            <a:r>
              <a:rPr lang="en-US" dirty="0">
                <a:solidFill>
                  <a:srgbClr val="C00040"/>
                </a:solidFill>
                <a:latin typeface="t1xtt"/>
              </a:rPr>
              <a:t>int </a:t>
            </a:r>
            <a:r>
              <a:rPr lang="en-US" dirty="0">
                <a:solidFill>
                  <a:srgbClr val="000000"/>
                </a:solidFill>
                <a:latin typeface="t1xtt"/>
              </a:rPr>
              <a:t>a = random.nextInt(2);</a:t>
            </a:r>
          </a:p>
          <a:p>
            <a:r>
              <a:rPr lang="en-US" dirty="0">
                <a:solidFill>
                  <a:srgbClr val="808080"/>
                </a:solidFill>
                <a:latin typeface="Charter"/>
              </a:rPr>
              <a:t>7            </a:t>
            </a:r>
            <a:r>
              <a:rPr lang="en-US" dirty="0">
                <a:solidFill>
                  <a:srgbClr val="C00040"/>
                </a:solidFill>
                <a:latin typeface="t1xtt"/>
              </a:rPr>
              <a:t>int </a:t>
            </a:r>
            <a:r>
              <a:rPr lang="en-US" dirty="0">
                <a:solidFill>
                  <a:srgbClr val="000000"/>
                </a:solidFill>
                <a:latin typeface="t1xtt"/>
              </a:rPr>
              <a:t>b = random.nextInt(3);</a:t>
            </a:r>
          </a:p>
          <a:p>
            <a:r>
              <a:rPr lang="en-US" dirty="0">
                <a:solidFill>
                  <a:srgbClr val="808080"/>
                </a:solidFill>
                <a:latin typeface="Charter"/>
              </a:rPr>
              <a:t>8            </a:t>
            </a:r>
            <a:r>
              <a:rPr lang="en-US" dirty="0">
                <a:solidFill>
                  <a:srgbClr val="C00040"/>
                </a:solidFill>
                <a:latin typeface="t1xtt"/>
              </a:rPr>
              <a:t>int </a:t>
            </a:r>
            <a:r>
              <a:rPr lang="en-US" dirty="0">
                <a:solidFill>
                  <a:srgbClr val="000000"/>
                </a:solidFill>
                <a:latin typeface="t1xtt"/>
              </a:rPr>
              <a:t>c = a/(b+a-2);</a:t>
            </a:r>
          </a:p>
          <a:p>
            <a:r>
              <a:rPr lang="en-US" dirty="0">
                <a:solidFill>
                  <a:srgbClr val="808080"/>
                </a:solidFill>
                <a:latin typeface="Charter"/>
              </a:rPr>
              <a:t>9         </a:t>
            </a:r>
            <a:r>
              <a:rPr lang="en-US" dirty="0">
                <a:solidFill>
                  <a:srgbClr val="000000"/>
                </a:solidFill>
                <a:latin typeface="t1xtt"/>
              </a:rPr>
              <a:t>}</a:t>
            </a:r>
          </a:p>
          <a:p>
            <a:r>
              <a:rPr lang="en-US" dirty="0">
                <a:solidFill>
                  <a:srgbClr val="808080"/>
                </a:solidFill>
                <a:latin typeface="Charter"/>
              </a:rPr>
              <a:t>10    </a:t>
            </a:r>
            <a:r>
              <a:rPr lang="en-US" dirty="0">
                <a:solidFill>
                  <a:srgbClr val="000000"/>
                </a:solidFill>
                <a:latin typeface="t1xtt"/>
              </a:rPr>
              <a:t>}</a:t>
            </a:r>
            <a:endParaRPr lang="en-US" dirty="0"/>
          </a:p>
        </p:txBody>
      </p:sp>
      <p:sp>
        <p:nvSpPr>
          <p:cNvPr id="8" name="Title 1">
            <a:extLst>
              <a:ext uri="{FF2B5EF4-FFF2-40B4-BE49-F238E27FC236}">
                <a16:creationId xmlns:a16="http://schemas.microsoft.com/office/drawing/2014/main" id="{40F4038F-7F42-4C76-9DB5-410643F4580D}"/>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Example taken from [5]</a:t>
            </a:r>
          </a:p>
        </p:txBody>
      </p:sp>
      <p:sp>
        <p:nvSpPr>
          <p:cNvPr id="9" name="Title 1">
            <a:extLst>
              <a:ext uri="{FF2B5EF4-FFF2-40B4-BE49-F238E27FC236}">
                <a16:creationId xmlns:a16="http://schemas.microsoft.com/office/drawing/2014/main" id="{885C1038-9055-4D37-8FDE-4DF56F33F6BC}"/>
              </a:ext>
            </a:extLst>
          </p:cNvPr>
          <p:cNvSpPr txBox="1">
            <a:spLocks/>
          </p:cNvSpPr>
          <p:nvPr/>
        </p:nvSpPr>
        <p:spPr bwMode="auto">
          <a:xfrm>
            <a:off x="5076056" y="4751040"/>
            <a:ext cx="3816424"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600" kern="0" dirty="0" err="1"/>
              <a:t>ArithmeticException</a:t>
            </a:r>
            <a:r>
              <a:rPr lang="en-US" sz="1600" kern="0" dirty="0"/>
              <a:t>: division by zero</a:t>
            </a:r>
            <a:br>
              <a:rPr lang="en-US" sz="1600" kern="0" dirty="0"/>
            </a:br>
            <a:r>
              <a:rPr lang="en-US" sz="1600" kern="0" dirty="0"/>
              <a:t>For values:</a:t>
            </a:r>
          </a:p>
          <a:p>
            <a:r>
              <a:rPr lang="de-DE" sz="1600" kern="0" dirty="0"/>
              <a:t>a </a:t>
            </a:r>
            <a:r>
              <a:rPr lang="en-US" sz="1600" kern="0" dirty="0"/>
              <a:t>= 0 and b = 2</a:t>
            </a:r>
            <a:br>
              <a:rPr lang="en-US" sz="1600" kern="0" dirty="0"/>
            </a:br>
            <a:r>
              <a:rPr lang="en-US" sz="1600" kern="0" dirty="0"/>
              <a:t>a = 1 and b = 1</a:t>
            </a:r>
          </a:p>
        </p:txBody>
      </p:sp>
      <p:cxnSp>
        <p:nvCxnSpPr>
          <p:cNvPr id="16" name="Connector: Elbow 15">
            <a:extLst>
              <a:ext uri="{FF2B5EF4-FFF2-40B4-BE49-F238E27FC236}">
                <a16:creationId xmlns:a16="http://schemas.microsoft.com/office/drawing/2014/main" id="{6732AFEB-E0D9-41FE-B91D-F707AA1E1867}"/>
              </a:ext>
            </a:extLst>
          </p:cNvPr>
          <p:cNvCxnSpPr>
            <a:cxnSpLocks/>
          </p:cNvCxnSpPr>
          <p:nvPr/>
        </p:nvCxnSpPr>
        <p:spPr>
          <a:xfrm rot="10800000">
            <a:off x="3851921" y="4751040"/>
            <a:ext cx="1080120" cy="419100"/>
          </a:xfrm>
          <a:prstGeom prst="bentConnector3">
            <a:avLst>
              <a:gd name="adj1" fmla="val 100136"/>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B43F80EA-B49C-4B43-8CBD-F8EC6DC51EBA}"/>
              </a:ext>
            </a:extLst>
          </p:cNvPr>
          <p:cNvSpPr txBox="1">
            <a:spLocks/>
          </p:cNvSpPr>
          <p:nvPr/>
        </p:nvSpPr>
        <p:spPr bwMode="auto">
          <a:xfrm>
            <a:off x="358775" y="1571930"/>
            <a:ext cx="6642117" cy="56092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800" kern="0" dirty="0"/>
              <a:t>Example </a:t>
            </a:r>
            <a:r>
              <a:rPr lang="de-DE" sz="1800" kern="0" dirty="0"/>
              <a:t>– Random </a:t>
            </a:r>
            <a:r>
              <a:rPr lang="en-US" sz="1800" kern="0" dirty="0"/>
              <a:t>Numbers</a:t>
            </a:r>
          </a:p>
        </p:txBody>
      </p:sp>
    </p:spTree>
    <p:extLst>
      <p:ext uri="{BB962C8B-B14F-4D97-AF65-F5344CB8AC3E}">
        <p14:creationId xmlns:p14="http://schemas.microsoft.com/office/powerpoint/2010/main" val="13146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B4B-E348-4903-9FAB-007171CB275C}"/>
              </a:ext>
            </a:extLst>
          </p:cNvPr>
          <p:cNvSpPr>
            <a:spLocks noGrp="1"/>
          </p:cNvSpPr>
          <p:nvPr>
            <p:ph type="title"/>
          </p:nvPr>
        </p:nvSpPr>
        <p:spPr/>
        <p:txBody>
          <a:bodyPr/>
          <a:lstStyle/>
          <a:p>
            <a:r>
              <a:rPr lang="en-US" dirty="0"/>
              <a:t>Java PathFinder (JPF)</a:t>
            </a:r>
          </a:p>
        </p:txBody>
      </p:sp>
      <p:sp>
        <p:nvSpPr>
          <p:cNvPr id="3" name="Rectangle 2">
            <a:extLst>
              <a:ext uri="{FF2B5EF4-FFF2-40B4-BE49-F238E27FC236}">
                <a16:creationId xmlns:a16="http://schemas.microsoft.com/office/drawing/2014/main" id="{2A3EC9C8-BCBC-4197-B1E9-1544F361AD09}"/>
              </a:ext>
            </a:extLst>
          </p:cNvPr>
          <p:cNvSpPr/>
          <p:nvPr/>
        </p:nvSpPr>
        <p:spPr>
          <a:xfrm>
            <a:off x="358775" y="2654910"/>
            <a:ext cx="4572000" cy="2862322"/>
          </a:xfrm>
          <a:prstGeom prst="rect">
            <a:avLst/>
          </a:prstGeom>
        </p:spPr>
        <p:txBody>
          <a:bodyPr>
            <a:spAutoFit/>
          </a:bodyPr>
          <a:lstStyle/>
          <a:p>
            <a:r>
              <a:rPr lang="fr-FR" dirty="0">
                <a:solidFill>
                  <a:srgbClr val="808080"/>
                </a:solidFill>
                <a:latin typeface="Charter"/>
              </a:rPr>
              <a:t>1      </a:t>
            </a:r>
            <a:r>
              <a:rPr lang="fr-FR" dirty="0">
                <a:solidFill>
                  <a:srgbClr val="C00040"/>
                </a:solidFill>
                <a:latin typeface="t1xtt"/>
              </a:rPr>
              <a:t>import </a:t>
            </a:r>
            <a:r>
              <a:rPr lang="fr-FR" dirty="0">
                <a:solidFill>
                  <a:srgbClr val="000000"/>
                </a:solidFill>
                <a:latin typeface="t1xtt"/>
              </a:rPr>
              <a:t>java.util.Random;</a:t>
            </a:r>
          </a:p>
          <a:p>
            <a:r>
              <a:rPr lang="en-US" dirty="0">
                <a:solidFill>
                  <a:srgbClr val="808080"/>
                </a:solidFill>
                <a:latin typeface="Charter"/>
              </a:rPr>
              <a:t>2</a:t>
            </a:r>
          </a:p>
          <a:p>
            <a:r>
              <a:rPr lang="en-US" dirty="0">
                <a:solidFill>
                  <a:srgbClr val="808080"/>
                </a:solidFill>
                <a:latin typeface="Charter"/>
              </a:rPr>
              <a:t>3      </a:t>
            </a:r>
            <a:r>
              <a:rPr lang="en-US" dirty="0">
                <a:solidFill>
                  <a:srgbClr val="C00040"/>
                </a:solidFill>
                <a:latin typeface="t1xtt"/>
              </a:rPr>
              <a:t>public class </a:t>
            </a:r>
            <a:r>
              <a:rPr lang="en-US" dirty="0">
                <a:solidFill>
                  <a:srgbClr val="000000"/>
                </a:solidFill>
                <a:latin typeface="t1xtt"/>
              </a:rPr>
              <a:t>RandomExample {</a:t>
            </a:r>
          </a:p>
          <a:p>
            <a:r>
              <a:rPr lang="en-US" dirty="0">
                <a:solidFill>
                  <a:srgbClr val="808080"/>
                </a:solidFill>
                <a:latin typeface="Charter"/>
              </a:rPr>
              <a:t>4         </a:t>
            </a:r>
            <a:r>
              <a:rPr lang="en-US" dirty="0">
                <a:solidFill>
                  <a:srgbClr val="C00040"/>
                </a:solidFill>
                <a:latin typeface="t1xtt"/>
              </a:rPr>
              <a:t>public static void </a:t>
            </a:r>
            <a:r>
              <a:rPr lang="en-US" dirty="0">
                <a:solidFill>
                  <a:srgbClr val="000000"/>
                </a:solidFill>
                <a:latin typeface="t1xtt"/>
              </a:rPr>
              <a:t>main(String[] args) {</a:t>
            </a:r>
          </a:p>
          <a:p>
            <a:r>
              <a:rPr lang="en-US" dirty="0">
                <a:solidFill>
                  <a:srgbClr val="808080"/>
                </a:solidFill>
                <a:latin typeface="Charter"/>
              </a:rPr>
              <a:t>5            </a:t>
            </a:r>
            <a:r>
              <a:rPr lang="en-US" dirty="0">
                <a:solidFill>
                  <a:srgbClr val="000000"/>
                </a:solidFill>
                <a:latin typeface="t1xtt"/>
              </a:rPr>
              <a:t>Random random = </a:t>
            </a:r>
            <a:r>
              <a:rPr lang="en-US" dirty="0">
                <a:solidFill>
                  <a:srgbClr val="C00040"/>
                </a:solidFill>
                <a:latin typeface="t1xtt"/>
              </a:rPr>
              <a:t>new </a:t>
            </a:r>
            <a:r>
              <a:rPr lang="en-US" dirty="0">
                <a:solidFill>
                  <a:srgbClr val="000000"/>
                </a:solidFill>
                <a:latin typeface="t1xtt"/>
              </a:rPr>
              <a:t>Random();</a:t>
            </a:r>
          </a:p>
          <a:p>
            <a:r>
              <a:rPr lang="en-US" dirty="0">
                <a:solidFill>
                  <a:srgbClr val="808080"/>
                </a:solidFill>
                <a:latin typeface="Charter"/>
              </a:rPr>
              <a:t>6            </a:t>
            </a:r>
            <a:r>
              <a:rPr lang="en-US" dirty="0">
                <a:solidFill>
                  <a:srgbClr val="C00040"/>
                </a:solidFill>
                <a:latin typeface="t1xtt"/>
              </a:rPr>
              <a:t>int </a:t>
            </a:r>
            <a:r>
              <a:rPr lang="en-US" dirty="0">
                <a:solidFill>
                  <a:srgbClr val="000000"/>
                </a:solidFill>
                <a:latin typeface="t1xtt"/>
              </a:rPr>
              <a:t>a = random.nextInt(2);</a:t>
            </a:r>
          </a:p>
          <a:p>
            <a:r>
              <a:rPr lang="en-US" dirty="0">
                <a:solidFill>
                  <a:srgbClr val="808080"/>
                </a:solidFill>
                <a:latin typeface="Charter"/>
              </a:rPr>
              <a:t>7            </a:t>
            </a:r>
            <a:r>
              <a:rPr lang="en-US" dirty="0">
                <a:solidFill>
                  <a:srgbClr val="C00040"/>
                </a:solidFill>
                <a:latin typeface="t1xtt"/>
              </a:rPr>
              <a:t>int </a:t>
            </a:r>
            <a:r>
              <a:rPr lang="en-US" dirty="0">
                <a:solidFill>
                  <a:srgbClr val="000000"/>
                </a:solidFill>
                <a:latin typeface="t1xtt"/>
              </a:rPr>
              <a:t>b = random.nextInt(3);</a:t>
            </a:r>
          </a:p>
          <a:p>
            <a:r>
              <a:rPr lang="en-US" dirty="0">
                <a:solidFill>
                  <a:srgbClr val="808080"/>
                </a:solidFill>
                <a:latin typeface="Charter"/>
              </a:rPr>
              <a:t>8            </a:t>
            </a:r>
            <a:r>
              <a:rPr lang="en-US" dirty="0">
                <a:solidFill>
                  <a:srgbClr val="C00040"/>
                </a:solidFill>
                <a:latin typeface="t1xtt"/>
              </a:rPr>
              <a:t>int </a:t>
            </a:r>
            <a:r>
              <a:rPr lang="en-US" dirty="0">
                <a:solidFill>
                  <a:srgbClr val="000000"/>
                </a:solidFill>
                <a:latin typeface="t1xtt"/>
              </a:rPr>
              <a:t>c = a/(b+a-2);</a:t>
            </a:r>
          </a:p>
          <a:p>
            <a:r>
              <a:rPr lang="en-US" dirty="0">
                <a:solidFill>
                  <a:srgbClr val="808080"/>
                </a:solidFill>
                <a:latin typeface="Charter"/>
              </a:rPr>
              <a:t>9         </a:t>
            </a:r>
            <a:r>
              <a:rPr lang="en-US" dirty="0">
                <a:solidFill>
                  <a:srgbClr val="000000"/>
                </a:solidFill>
                <a:latin typeface="t1xtt"/>
              </a:rPr>
              <a:t>}</a:t>
            </a:r>
          </a:p>
          <a:p>
            <a:r>
              <a:rPr lang="en-US" dirty="0">
                <a:solidFill>
                  <a:srgbClr val="808080"/>
                </a:solidFill>
                <a:latin typeface="Charter"/>
              </a:rPr>
              <a:t>10    </a:t>
            </a:r>
            <a:r>
              <a:rPr lang="en-US" dirty="0">
                <a:solidFill>
                  <a:srgbClr val="000000"/>
                </a:solidFill>
                <a:latin typeface="t1xtt"/>
              </a:rPr>
              <a:t>}</a:t>
            </a:r>
            <a:endParaRPr lang="en-US" dirty="0"/>
          </a:p>
        </p:txBody>
      </p:sp>
      <p:pic>
        <p:nvPicPr>
          <p:cNvPr id="6" name="Picture 5">
            <a:extLst>
              <a:ext uri="{FF2B5EF4-FFF2-40B4-BE49-F238E27FC236}">
                <a16:creationId xmlns:a16="http://schemas.microsoft.com/office/drawing/2014/main" id="{03152097-7E2B-4FD8-9B3E-5069032B92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50" t="7516" r="8911" b="6506"/>
          <a:stretch/>
        </p:blipFill>
        <p:spPr>
          <a:xfrm>
            <a:off x="4562887" y="2914186"/>
            <a:ext cx="4401601" cy="2286258"/>
          </a:xfrm>
          <a:prstGeom prst="rect">
            <a:avLst/>
          </a:prstGeom>
        </p:spPr>
      </p:pic>
      <p:sp>
        <p:nvSpPr>
          <p:cNvPr id="10" name="Title 1">
            <a:extLst>
              <a:ext uri="{FF2B5EF4-FFF2-40B4-BE49-F238E27FC236}">
                <a16:creationId xmlns:a16="http://schemas.microsoft.com/office/drawing/2014/main" id="{B73D4419-1016-4F65-A5F1-E7D57A9D056E}"/>
              </a:ext>
            </a:extLst>
          </p:cNvPr>
          <p:cNvSpPr txBox="1">
            <a:spLocks/>
          </p:cNvSpPr>
          <p:nvPr/>
        </p:nvSpPr>
        <p:spPr bwMode="auto">
          <a:xfrm>
            <a:off x="358775" y="1571930"/>
            <a:ext cx="6642117" cy="56092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800" kern="0" dirty="0"/>
              <a:t>Example </a:t>
            </a:r>
            <a:r>
              <a:rPr lang="de-DE" sz="1800" kern="0" dirty="0"/>
              <a:t>– Random </a:t>
            </a:r>
            <a:r>
              <a:rPr lang="en-US" sz="1800" kern="0" dirty="0"/>
              <a:t>Numbers</a:t>
            </a:r>
          </a:p>
        </p:txBody>
      </p:sp>
      <p:sp>
        <p:nvSpPr>
          <p:cNvPr id="7" name="Title 1">
            <a:extLst>
              <a:ext uri="{FF2B5EF4-FFF2-40B4-BE49-F238E27FC236}">
                <a16:creationId xmlns:a16="http://schemas.microsoft.com/office/drawing/2014/main" id="{7E159D13-4473-44A8-9818-17DAE26A954D}"/>
              </a:ext>
            </a:extLst>
          </p:cNvPr>
          <p:cNvSpPr txBox="1">
            <a:spLocks/>
          </p:cNvSpPr>
          <p:nvPr/>
        </p:nvSpPr>
        <p:spPr bwMode="auto">
          <a:xfrm>
            <a:off x="358775" y="6021288"/>
            <a:ext cx="8533705" cy="2621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sz="1000" b="0" kern="0" dirty="0"/>
              <a:t>Example taken from [5]</a:t>
            </a:r>
          </a:p>
        </p:txBody>
      </p:sp>
    </p:spTree>
    <p:extLst>
      <p:ext uri="{BB962C8B-B14F-4D97-AF65-F5344CB8AC3E}">
        <p14:creationId xmlns:p14="http://schemas.microsoft.com/office/powerpoint/2010/main" val="2964528692"/>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10570</Words>
  <Application>Microsoft Office PowerPoint</Application>
  <PresentationFormat>On-screen Show (4:3)</PresentationFormat>
  <Paragraphs>989</Paragraphs>
  <Slides>53</Slides>
  <Notes>46</Notes>
  <HiddenSlides>14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Bitstream Charter</vt:lpstr>
      <vt:lpstr>Charter</vt:lpstr>
      <vt:lpstr>Courier New</vt:lpstr>
      <vt:lpstr>Stafford</vt:lpstr>
      <vt:lpstr>t1xtt</vt:lpstr>
      <vt:lpstr>Tahoma</vt:lpstr>
      <vt:lpstr>Wingdings</vt:lpstr>
      <vt:lpstr>Präsentationsvorlage_BWL9</vt:lpstr>
      <vt:lpstr>Symbolic Execution of Higher-order Functions in Big Data Systems</vt:lpstr>
      <vt:lpstr>Introduction</vt:lpstr>
      <vt:lpstr>Introduction</vt:lpstr>
      <vt:lpstr>Symbolic Execution of Spark Programs</vt:lpstr>
      <vt:lpstr>Background</vt:lpstr>
      <vt:lpstr>Apache Spark</vt:lpstr>
      <vt:lpstr>PowerPoint Presentation</vt:lpstr>
      <vt:lpstr>Java PathFinder (JPF)</vt:lpstr>
      <vt:lpstr>Java PathFinder (JPF)</vt:lpstr>
      <vt:lpstr>Java PathFinder (JPF)</vt:lpstr>
      <vt:lpstr>Java PathFinder (JPF)</vt:lpstr>
      <vt:lpstr>Symbolic PathFinder (SPF)</vt:lpstr>
      <vt:lpstr>Symbolic Execution of Spark Programs</vt:lpstr>
      <vt:lpstr>Symbolic Execution of Spark Programs</vt:lpstr>
      <vt:lpstr>Symbolic Execution of Spark Programs</vt:lpstr>
      <vt:lpstr>JPF-SymSpark</vt:lpstr>
      <vt:lpstr>JPF-SymSpark</vt:lpstr>
      <vt:lpstr>JPF-SymSpark - Strategies</vt:lpstr>
      <vt:lpstr>JPF-SymSpark - Strategies</vt:lpstr>
      <vt:lpstr>JPF-SymSpark - Strategies</vt:lpstr>
      <vt:lpstr>JPF-SymSpark - Strategies</vt:lpstr>
      <vt:lpstr>JPF-SymSpark - Strategies</vt:lpstr>
      <vt:lpstr>Evaluation</vt:lpstr>
      <vt:lpstr>Qualitative Evaluation</vt:lpstr>
      <vt:lpstr>Qualitative Evaluation</vt:lpstr>
      <vt:lpstr>Qualitative Evaluation</vt:lpstr>
      <vt:lpstr>Qualitative Evaluation</vt:lpstr>
      <vt:lpstr>Qualitative Evaluation</vt:lpstr>
      <vt:lpstr>Quantitative Evaluation</vt:lpstr>
      <vt:lpstr>Quantitative Evaluation</vt:lpstr>
      <vt:lpstr>Quantitative Evaluation</vt:lpstr>
      <vt:lpstr>Conclusion</vt:lpstr>
      <vt:lpstr>Conclusion</vt:lpstr>
      <vt:lpstr>Conclusion</vt:lpstr>
      <vt:lpstr>Conclusion</vt:lpstr>
      <vt:lpstr>Conclusion</vt:lpstr>
      <vt:lpstr>References</vt:lpstr>
      <vt:lpstr>References</vt:lpstr>
      <vt:lpstr>Questions</vt:lpstr>
      <vt:lpstr>Content</vt:lpstr>
      <vt:lpstr>Introduction</vt:lpstr>
      <vt:lpstr>Apache Spark</vt:lpstr>
      <vt:lpstr>Symbolic PathFinder (SPF)</vt:lpstr>
      <vt:lpstr>Symbolic PathFinder (SPF)</vt:lpstr>
      <vt:lpstr>Symbolic Execution of Spark Programs</vt:lpstr>
      <vt:lpstr>Qualitative Evaluation</vt:lpstr>
      <vt:lpstr>Qualitative Evaluation</vt:lpstr>
      <vt:lpstr>Qualitative Evaluation</vt:lpstr>
      <vt:lpstr>Qualitative Evaluation</vt:lpstr>
      <vt:lpstr>Qualitative Evaluation</vt:lpstr>
      <vt:lpstr>Quantitative Evaluation</vt:lpstr>
      <vt:lpstr>Future Work</vt:lpstr>
      <vt:lpstr>Additional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Omar Erminy</cp:lastModifiedBy>
  <cp:revision>281</cp:revision>
  <dcterms:created xsi:type="dcterms:W3CDTF">2009-12-23T09:42:49Z</dcterms:created>
  <dcterms:modified xsi:type="dcterms:W3CDTF">2017-09-13T05:56:37Z</dcterms:modified>
</cp:coreProperties>
</file>