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7"/>
  </p:notesMasterIdLst>
  <p:sldIdLst>
    <p:sldId id="257" r:id="rId2"/>
    <p:sldId id="262" r:id="rId3"/>
    <p:sldId id="261" r:id="rId4"/>
    <p:sldId id="289" r:id="rId5"/>
    <p:sldId id="290" r:id="rId6"/>
    <p:sldId id="263" r:id="rId7"/>
    <p:sldId id="264" r:id="rId8"/>
    <p:sldId id="309" r:id="rId9"/>
    <p:sldId id="310" r:id="rId10"/>
    <p:sldId id="266" r:id="rId11"/>
    <p:sldId id="267" r:id="rId12"/>
    <p:sldId id="293" r:id="rId13"/>
    <p:sldId id="294" r:id="rId14"/>
    <p:sldId id="268" r:id="rId15"/>
    <p:sldId id="270" r:id="rId16"/>
    <p:sldId id="296" r:id="rId17"/>
    <p:sldId id="307" r:id="rId18"/>
    <p:sldId id="295" r:id="rId19"/>
    <p:sldId id="297" r:id="rId20"/>
    <p:sldId id="271" r:id="rId21"/>
    <p:sldId id="312" r:id="rId22"/>
    <p:sldId id="313" r:id="rId23"/>
    <p:sldId id="272" r:id="rId24"/>
    <p:sldId id="299" r:id="rId25"/>
    <p:sldId id="314" r:id="rId26"/>
    <p:sldId id="300" r:id="rId27"/>
    <p:sldId id="301" r:id="rId28"/>
    <p:sldId id="302" r:id="rId29"/>
    <p:sldId id="273" r:id="rId30"/>
    <p:sldId id="305" r:id="rId31"/>
    <p:sldId id="303" r:id="rId32"/>
    <p:sldId id="304" r:id="rId33"/>
    <p:sldId id="306" r:id="rId34"/>
    <p:sldId id="308" r:id="rId35"/>
    <p:sldId id="31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8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7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6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16.w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6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Execution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ontrol Structures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Conditional Structures</a:t>
            </a:r>
          </a:p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Iteration Patterns, Part I</a:t>
            </a: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Two</a:t>
            </a:r>
            <a:r>
              <a:rPr lang="en-US" sz="2400" dirty="0">
                <a:solidFill>
                  <a:schemeClr val="accent1"/>
                </a:solidFill>
              </a:rPr>
              <a:t>-Dimensional </a:t>
            </a:r>
            <a:r>
              <a:rPr lang="en-US" sz="2400" dirty="0" smtClean="0">
                <a:solidFill>
                  <a:schemeClr val="accent1"/>
                </a:solidFill>
              </a:rPr>
              <a:t>Lists</a:t>
            </a: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dirty="0" smtClean="0">
                <a:solidFill>
                  <a:schemeClr val="accent1"/>
                </a:solidFill>
              </a:rPr>
              <a:t>Loop</a:t>
            </a:r>
          </a:p>
          <a:p>
            <a:pPr marL="344488" indent="-344488">
              <a:spcAft>
                <a:spcPts val="600"/>
              </a:spcAft>
              <a:buClr>
                <a:srgbClr val="0000FF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Iteration Patterns, Part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2275" y="1577746"/>
            <a:ext cx="6858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Iterating over every item of an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explicit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sequence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iterating over the characters of a text file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iterating over the lines of a text file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cs typeface="Courier New" panose="02070309020205020404" pitchFamily="49" charset="0"/>
              </a:rPr>
              <a:t>Iteration loop pattern</a:t>
            </a:r>
            <a:endParaRPr lang="en-US" sz="2000" kern="0" dirty="0" smtClean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102127" y="2959070"/>
            <a:ext cx="5284271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content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content: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end='')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102127" y="4899438"/>
            <a:ext cx="5284271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lines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infile.readlines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line in lines: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end='')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Counter loop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82275" y="1577746"/>
            <a:ext cx="8169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Iterating over an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implicit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sequence of numbers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3752273"/>
            <a:ext cx="5284271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range(7, 100, 17):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7 24 41 58 75 92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5172364"/>
            <a:ext cx="5284271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range(len('world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2147455"/>
            <a:ext cx="52842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0 1 2 3 4 5 6 7 8 9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6319515" y="5018476"/>
            <a:ext cx="265130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This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example </a:t>
            </a:r>
            <a:r>
              <a:rPr lang="en-US" sz="2000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illustrates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the most important application of the counter loop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Counter loop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82275" y="1577746"/>
            <a:ext cx="8169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Iterating over an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implicit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sequence of numbers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6023" y="4043387"/>
            <a:ext cx="1279703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'cat'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23784" y="6077567"/>
            <a:ext cx="1279703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'bird'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83933" y="4702874"/>
            <a:ext cx="1279703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'dog'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65875" y="5380605"/>
            <a:ext cx="1279703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'fish'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10051" y="4100477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animal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410051" y="475996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10051" y="6134657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10051" y="5437695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2042950" y="2128073"/>
            <a:ext cx="528427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['cat', 'dog', 'fish', 'bird']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10051" y="2713182"/>
            <a:ext cx="3693436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animal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print(animal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dog fish bird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34729" y="4043387"/>
            <a:ext cx="42955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79056" y="6077567"/>
            <a:ext cx="42955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49504" y="4702874"/>
            <a:ext cx="42955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64282" y="5380605"/>
            <a:ext cx="42955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4788322" y="4100477"/>
            <a:ext cx="64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4788322" y="4759964"/>
            <a:ext cx="64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4788322" y="6134657"/>
            <a:ext cx="64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788322" y="5437695"/>
            <a:ext cx="64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4788322" y="2713182"/>
            <a:ext cx="3693436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range(len(pets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print(pets[i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dog fish bird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6866590" y="4100477"/>
            <a:ext cx="20297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pets[0]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printed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6866590" y="4759964"/>
            <a:ext cx="20297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pets[1]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printed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6866590" y="5437695"/>
            <a:ext cx="20297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pets[2]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printed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6866590" y="6134657"/>
            <a:ext cx="20297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pets[3]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printed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/>
      <p:bldP spid="14" grpId="1"/>
      <p:bldP spid="15" grpId="0"/>
      <p:bldP spid="16" grpId="0"/>
      <p:bldP spid="16" grpId="1"/>
      <p:bldP spid="17" grpId="0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/>
      <p:bldP spid="28" grpId="1"/>
      <p:bldP spid="29" grpId="0"/>
      <p:bldP spid="30" grpId="0"/>
      <p:bldP spid="30" grpId="1"/>
      <p:bldP spid="31" grpId="0"/>
      <p:bldP spid="32" grpId="0" animBg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Counter loop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82275" y="1577746"/>
            <a:ext cx="8169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Iterating over an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implicit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sequence of numbers…  But why complicate things?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1050002" y="4895273"/>
            <a:ext cx="719927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1050019" y="4895273"/>
            <a:ext cx="719928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range(len(lst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compare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with lst[i+1]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1050019" y="4895273"/>
            <a:ext cx="719928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1, 2, ..., len(lst)-2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&lt;= lst[i+1]: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# correctly ordered, continue 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# incorrectly ordered, return false 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1050019" y="4895273"/>
            <a:ext cx="7199276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1, 2, ..., len(lst)-2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lst[i+1]: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all adjacent pairs are correctly ordered, return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1050002" y="4895273"/>
            <a:ext cx="71992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num in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compare num with next number in list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1050003" y="4895273"/>
            <a:ext cx="719927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1, 2, ..., len(lst)-2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compare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with lst[i+1]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050005" y="4895273"/>
            <a:ext cx="7199276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range(0, 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1, 2, ..., len(lst)-2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&gt; lst[i+1]: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1050023" y="4895273"/>
            <a:ext cx="7199276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range(0, 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1, 2, ..., len(lst)-2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&gt; lst[i+1]: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482275" y="2131744"/>
            <a:ext cx="61465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Let’s develop function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checkSorted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that:</a:t>
            </a:r>
          </a:p>
          <a:p>
            <a:pPr marL="230188" marR="0" indent="231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takes a </a:t>
            </a: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list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of comparable items as input</a:t>
            </a:r>
          </a:p>
          <a:p>
            <a:pPr marL="230188" marR="0" indent="231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returns True if the sequence is increasing, False otherwise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1050002" y="3309733"/>
            <a:ext cx="412236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checkSorted([2, 4, 6, 8, 10])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checkSorted([2, 4, 6, 3, 10])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1400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6107545" y="3398315"/>
            <a:ext cx="28632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Implementation idea: </a:t>
            </a: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check that adjacent pairs are correctly ordered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36" grpId="0" animBg="1"/>
      <p:bldP spid="36" grpId="1" animBg="1"/>
      <p:bldP spid="34" grpId="0" animBg="1"/>
      <p:bldP spid="34" grpId="1" animBg="1"/>
      <p:bldP spid="40" grpId="0" animBg="1"/>
      <p:bldP spid="42" grpId="0"/>
      <p:bldP spid="43" grpId="2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021639" y="1593135"/>
            <a:ext cx="412236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arithmetic([3, 6, 9, 12, 15])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arithmetic([3, 6, 9, 11, 14])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arithmetic([3])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1400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9" y="3359727"/>
            <a:ext cx="7199276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arithmetic(lst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&lt; 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diff = lst[1] -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range(1, 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lst[i+1] -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!= diff: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True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359" y="1470025"/>
            <a:ext cx="411664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function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arithmetic()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takes as input a list of numbers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returns True if the numbers in the list form an arithmetic sequence, False otherwise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3359727"/>
            <a:ext cx="7199276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arithmetic(lst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'''return True if list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contains an arithmetic sequence,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False otherwise'''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&lt; 2: # a sequence of length &lt; 2 is arithmetic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 check that the difference between successive numbers is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 equal to the difference between the first two numbers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diff = lst[1] -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range(1, 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lst[i+1] -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!= diff: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True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Accumulator loop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82275" y="1577746"/>
            <a:ext cx="8169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Accumulating something in every loop iteration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33622" y="41538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89944" y="50682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14551" y="46110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21787" y="55254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58613" y="59826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92476" y="42109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92476" y="46681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92476" y="51253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92476" y="55825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92476" y="60397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92476" y="3391703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</a:t>
            </a: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6709" y="3334613"/>
            <a:ext cx="34261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3, 2, 7, 1, 9</a:t>
            </a:r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5330003" y="3391703"/>
            <a:ext cx="2029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5330003" y="42109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res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+ num  (= 3)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5330003" y="6039770"/>
            <a:ext cx="42464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res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+ num  (= 22)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330003" y="51253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res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+ num  (= 12)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330003" y="55825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res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+ num  (= 13)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5330003" y="46681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res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+ num  (= 5)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5996015" y="1577746"/>
            <a:ext cx="300568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996015" y="1577746"/>
            <a:ext cx="300568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res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5996015" y="1577746"/>
            <a:ext cx="300568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num in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res + num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996015" y="1577746"/>
            <a:ext cx="300568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num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res = res + num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79583" y="2362576"/>
            <a:ext cx="51351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For example:     the sum of numbers in a list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472809" y="3791814"/>
            <a:ext cx="995858" cy="8192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3221787" y="4468115"/>
            <a:ext cx="1492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accumulator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5996015" y="1577746"/>
            <a:ext cx="300568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num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+= num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16200000" flipV="1">
            <a:off x="7015398" y="2707606"/>
            <a:ext cx="819267" cy="4347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6866590" y="3334613"/>
            <a:ext cx="22070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shorthand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4" grpId="0"/>
      <p:bldP spid="25" grpId="0"/>
      <p:bldP spid="26" grpId="0"/>
      <p:bldP spid="27" grpId="0"/>
      <p:bldP spid="28" grpId="0"/>
      <p:bldP spid="29" grpId="0"/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41" grpId="0"/>
      <p:bldP spid="42" grpId="0" animBg="1"/>
      <p:bldP spid="42" grpId="1" animBg="1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Accumulator loop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82275" y="1577746"/>
            <a:ext cx="51351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Accumulating something in every loop iteration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33622" y="41538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89944" y="50682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14551" y="46110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21787" y="55254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58613" y="59826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92476" y="42109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92476" y="46681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92476" y="51253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92476" y="55825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92476" y="60397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92476" y="3391703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</a:t>
            </a: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6709" y="3334613"/>
            <a:ext cx="34261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3, 2, 7, 1, 9</a:t>
            </a:r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5330003" y="3391703"/>
            <a:ext cx="2029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1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5330003" y="42109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*= num  (= 3)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5330003" y="6039770"/>
            <a:ext cx="42464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*=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num  (= 378)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330003" y="51253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*=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num  (= 42)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330003" y="55825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*=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num  (= 42)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5330003" y="46681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*=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num  (= 6)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996015" y="2208688"/>
            <a:ext cx="3005682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num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res *= num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479583" y="2208688"/>
            <a:ext cx="55164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What if we wanted to obtain the product instead? What should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be initialized to?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4" grpId="0"/>
      <p:bldP spid="25" grpId="0"/>
      <p:bldP spid="26" grpId="0"/>
      <p:bldP spid="27" grpId="0"/>
      <p:bldP spid="28" grpId="0"/>
      <p:bldP spid="29" grpId="0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7" y="4021523"/>
            <a:ext cx="2060583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factorial(0)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factorial(1)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factorial(3)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factorial(6)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720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46105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Write function </a:t>
            </a:r>
            <a:r>
              <a:rPr lang="en-US" dirty="0" smtClean="0"/>
              <a:t>factorial()</a:t>
            </a:r>
            <a:r>
              <a:rPr lang="en-US" dirty="0" smtClean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takes a non-negative integer </a:t>
            </a:r>
            <a:r>
              <a:rPr lang="en-US" dirty="0" err="1" smtClean="0">
                <a:latin typeface="Calibri (Body)"/>
                <a:cs typeface="Calibri (Body)"/>
              </a:rPr>
              <a:t>n</a:t>
            </a:r>
            <a:r>
              <a:rPr lang="en-US" dirty="0" smtClean="0">
                <a:latin typeface="Calibri (Body)"/>
                <a:cs typeface="Calibri (Body)"/>
              </a:rPr>
              <a:t> </a:t>
            </a:r>
            <a:r>
              <a:rPr lang="en-US" dirty="0" smtClean="0"/>
              <a:t>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returns </a:t>
            </a:r>
            <a:r>
              <a:rPr lang="en-US" dirty="0" err="1" smtClean="0"/>
              <a:t>n</a:t>
            </a:r>
            <a:r>
              <a:rPr lang="en-US" dirty="0" smtClean="0"/>
              <a:t>!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342024" y="4452410"/>
            <a:ext cx="4139734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 for input integer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res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range(2, n+1):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res *=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09358" y="2882322"/>
          <a:ext cx="5503720" cy="315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4" name="Equation" r:id="rId3" imgW="2882900" imgH="165100" progId="Equation.3">
                  <p:embed/>
                </p:oleObj>
              </mc:Choice>
              <mc:Fallback>
                <p:oleObj name="Equation" r:id="rId3" imgW="2882900" imgH="165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358" y="2882322"/>
                        <a:ext cx="5503720" cy="3151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709357" y="3240088"/>
          <a:ext cx="6064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5" name="Equation" r:id="rId5" imgW="317500" imgH="139700" progId="Equation.3">
                  <p:embed/>
                </p:oleObj>
              </mc:Choice>
              <mc:Fallback>
                <p:oleObj name="Equation" r:id="rId5" imgW="317500" imgH="139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357" y="3240088"/>
                        <a:ext cx="60642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6697313" y="2797403"/>
            <a:ext cx="3385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if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7052180" y="2882322"/>
          <a:ext cx="65563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6" name="Equation" r:id="rId7" imgW="342900" imgH="127000" progId="Equation.3">
                  <p:embed/>
                </p:oleObj>
              </mc:Choice>
              <mc:Fallback>
                <p:oleObj name="Equation" r:id="rId7" imgW="342900" imgH="1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2180" y="2882322"/>
                        <a:ext cx="65563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152495" y="2677409"/>
            <a:ext cx="4329263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acronym('Random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access memory')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'RAM'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acronym("GNU's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 UNIX")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'GNU'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46105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Write function </a:t>
            </a:r>
            <a:r>
              <a:rPr lang="en-US" dirty="0" smtClean="0"/>
              <a:t>acronym()</a:t>
            </a:r>
            <a:r>
              <a:rPr lang="en-US" dirty="0" smtClean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takes a phrase (i.e., a string)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returns the acronym for the phrase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7" y="4224688"/>
            <a:ext cx="7413557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acronym(phrase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 the acronym of the input string phrase'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split phrase into a list of words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words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phrase.split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accumulate first character, as an uppercase, of every word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res = 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words: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res = res + w[0].upper()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152495" y="2640934"/>
            <a:ext cx="4329263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divisors(1)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divisors(6)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divisors(11)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11]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46105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Write function </a:t>
            </a:r>
            <a:r>
              <a:rPr lang="en-US" dirty="0" smtClean="0"/>
              <a:t>divisors()</a:t>
            </a:r>
            <a:r>
              <a:rPr lang="en-US" dirty="0" smtClean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takes a positive integer </a:t>
            </a:r>
            <a:r>
              <a:rPr lang="en-US" dirty="0" err="1" smtClean="0"/>
              <a:t>n</a:t>
            </a:r>
            <a:r>
              <a:rPr lang="en-US" dirty="0" smtClean="0"/>
              <a:t>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returns the list of positive divisors of </a:t>
            </a:r>
            <a:r>
              <a:rPr lang="en-US" dirty="0" err="1" smtClean="0"/>
              <a:t>n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7" y="4332410"/>
            <a:ext cx="7413557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divisors(n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 the list of divisors of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res = []    # accumulator initialized to an empty list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range(1, n+1):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0:    #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divisor of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res.append(i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# accumulate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548705" y="1883332"/>
            <a:ext cx="427876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('Be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10" idx="2"/>
            <a:endCxn id="50" idx="0"/>
          </p:cNvCxnSpPr>
          <p:nvPr/>
        </p:nvCxnSpPr>
        <p:spPr>
          <a:xfrm rot="16200000" flipH="1">
            <a:off x="3294914" y="5673464"/>
            <a:ext cx="1351803" cy="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3247453" y="4997566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3196956" y="3468255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 &gt; 86: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5345164" y="4657047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4744670" y="4232910"/>
            <a:ext cx="172714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4548705" y="5510829"/>
            <a:ext cx="38478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16200000" flipH="1">
            <a:off x="6215579" y="5253800"/>
            <a:ext cx="513263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2952950" y="6349368"/>
            <a:ext cx="2035734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'Goodbye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4972702" y="4849463"/>
            <a:ext cx="498020" cy="25017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4744668" y="3862595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3816989" y="3314429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One-way if statement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548705" y="1883332"/>
            <a:ext cx="427876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548705" y="1883332"/>
            <a:ext cx="427876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('It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69945" y="1775610"/>
            <a:ext cx="287814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69945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90.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265218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50.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62" grpId="0"/>
      <p:bldP spid="62" grpId="1"/>
      <p:bldP spid="62" grpId="2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7" grpId="0" animBg="1"/>
      <p:bldP spid="17" grpId="1" animBg="1"/>
      <p:bldP spid="17" grpId="2" animBg="1"/>
      <p:bldP spid="50" grpId="0" animBg="1"/>
      <p:bldP spid="50" grpId="1" animBg="1"/>
      <p:bldP spid="50" grpId="2" animBg="1"/>
      <p:bldP spid="50" grpId="3" animBg="1"/>
      <p:bldP spid="50" grpId="4" animBg="1"/>
      <p:bldP spid="61" grpId="0"/>
      <p:bldP spid="61" grpId="1"/>
      <p:bldP spid="61" grpId="2"/>
      <p:bldP spid="22" grpId="0" animBg="1"/>
      <p:bldP spid="22" grpId="1" animBg="1"/>
      <p:bldP spid="23" grpId="0" animBg="1"/>
      <p:bldP spid="23" grpId="1" animBg="1"/>
      <p:bldP spid="21" grpId="0"/>
      <p:bldP spid="21" grpId="1"/>
      <p:bldP spid="21" grpId="2"/>
      <p:bldP spid="21" grpId="3"/>
      <p:bldP spid="24" grpId="0"/>
      <p:bldP spid="24" grpId="1"/>
      <p:bldP spid="24" grpId="2"/>
      <p:bldP spid="24" grpId="3"/>
      <p:bldP spid="24" grpId="4"/>
      <p:bldP spid="24" grpId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Nested loop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20886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20886" y="2348294"/>
            <a:ext cx="1607417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20886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20886" y="2348294"/>
            <a:ext cx="5514562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0 1 2 3 4 0 1 2 3 4 0 1 2 3 4 0 1 2 3 4 0 1 2 3 4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20886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520886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20886" y="2348294"/>
            <a:ext cx="1607417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20886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6460458" y="941239"/>
            <a:ext cx="1760062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nested2(n)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0 1 2 3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918984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nested2(n):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3162600" y="2748403"/>
            <a:ext cx="4924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0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inner for loop should print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3162600" y="3948733"/>
            <a:ext cx="56735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3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inner for loop should print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0 1 2 3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3162600" y="3148513"/>
            <a:ext cx="50579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1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inner for loop should print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3162600" y="3548623"/>
            <a:ext cx="53657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2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inner for loop should print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0 1 2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3162600" y="4348843"/>
            <a:ext cx="59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4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inner for loop should print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0 1 2 3 4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4918983" y="5098544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nested2(n):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range(j+1):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482275" y="1577746"/>
            <a:ext cx="51351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Nesting a loop inside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1" grpId="1" animBg="1"/>
      <p:bldP spid="5" grpId="0" animBg="1"/>
      <p:bldP spid="5" grpId="1" animBg="1"/>
      <p:bldP spid="13" grpId="0" animBg="1"/>
      <p:bldP spid="20" grpId="1" animBg="1"/>
      <p:bldP spid="21" grpId="0" animBg="1"/>
      <p:bldP spid="21" grpId="1" animBg="1"/>
      <p:bldP spid="22" grpId="0"/>
      <p:bldP spid="23" grpId="0"/>
      <p:bldP spid="24" grpId="0"/>
      <p:bldP spid="25" grpId="0"/>
      <p:bldP spid="26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813270" y="3634574"/>
            <a:ext cx="5591513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inBoth([3, 2, 5, 4, 7], [9, 0, 1, 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inBoth([2, 5, 4, 7], [9, 0, 1, 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8226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Write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inBoth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that takes: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2 lists as input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and returns </a:t>
            </a:r>
            <a:r>
              <a:rPr lang="en-US" dirty="0" smtClean="0">
                <a:solidFill>
                  <a:srgbClr val="000000"/>
                </a:solidFill>
              </a:rPr>
              <a:t>True </a:t>
            </a:r>
            <a:r>
              <a:rPr lang="en-US" dirty="0" smtClean="0">
                <a:solidFill>
                  <a:schemeClr val="accent1"/>
                </a:solidFill>
              </a:rPr>
              <a:t>if there is an item that is common to both lists and </a:t>
            </a:r>
            <a:r>
              <a:rPr lang="en-US" dirty="0" smtClean="0">
                <a:solidFill>
                  <a:srgbClr val="000000"/>
                </a:solidFill>
              </a:rPr>
              <a:t>False </a:t>
            </a:r>
            <a:r>
              <a:rPr lang="en-US" dirty="0" smtClean="0">
                <a:solidFill>
                  <a:schemeClr val="accent1"/>
                </a:solidFill>
              </a:rPr>
              <a:t>otherwise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813270" y="3634575"/>
            <a:ext cx="5591513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pairSum([7, 8, 5, 3, 4, 6], 11)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2 5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8226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Write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pairSum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that takes as input: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a list of numbers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 target value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and prints the indexes of all pairs of values in the list that add up to the target value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Two-dimensional lists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78077" y="2198673"/>
          <a:ext cx="1804172" cy="40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/>
                <a:gridCol w="451043"/>
                <a:gridCol w="451043"/>
                <a:gridCol w="451043"/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/>
                <a:gridCol w="451043"/>
                <a:gridCol w="451043"/>
                <a:gridCol w="451043"/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848520" y="1634294"/>
            <a:ext cx="60679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list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[3, 5, 7, 9]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can be viewed as a 1-D table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848520" y="2798838"/>
            <a:ext cx="33295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How to represent a 2-D table?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72071" y="5082178"/>
            <a:ext cx="50894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2-D table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just a list of rows (i.e., 1-D tables)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280007" y="2198673"/>
            <a:ext cx="24702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5, 7, 9]  =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280007" y="3457326"/>
            <a:ext cx="24702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5, 7, 9]  =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280007" y="3857436"/>
            <a:ext cx="24702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1, 6]  =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280007" y="4257546"/>
            <a:ext cx="24702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8, 3, 1]  =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972071" y="3488105"/>
            <a:ext cx="2778149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[3, 5, 7, 9] </a:t>
            </a: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[0, 2, 1, 6] 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[3, 8, 3, 1] ]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496485" y="2220015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6496485" y="2220015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6496485" y="2209344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496485" y="2209344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1,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6496485" y="2209344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1,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8, 3, 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6496485" y="2209344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1,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8, 3, 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6490299" y="2209344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1,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8, 3, 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496485" y="2220015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1,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8, 3, 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/>
                <a:gridCol w="451043"/>
                <a:gridCol w="451043"/>
                <a:gridCol w="451043"/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/>
                <a:gridCol w="451043"/>
                <a:gridCol w="451043"/>
                <a:gridCol w="451043"/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/>
                <a:gridCol w="451043"/>
                <a:gridCol w="451043"/>
                <a:gridCol w="451043"/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/>
                <a:gridCol w="451043"/>
                <a:gridCol w="451043"/>
                <a:gridCol w="451043"/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/>
                <a:gridCol w="451043"/>
                <a:gridCol w="451043"/>
                <a:gridCol w="451043"/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/>
                <a:gridCol w="451043"/>
                <a:gridCol w="451043"/>
                <a:gridCol w="451043"/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3863418" y="3503494"/>
            <a:ext cx="3146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3863418" y="3888214"/>
            <a:ext cx="3146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1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863418" y="4288324"/>
            <a:ext cx="3146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2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178077" y="3087994"/>
            <a:ext cx="462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0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4640694" y="3087994"/>
            <a:ext cx="462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1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5103311" y="3087994"/>
            <a:ext cx="462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2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5519632" y="3087994"/>
            <a:ext cx="462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3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5" grpId="1"/>
      <p:bldP spid="16" grpId="0"/>
      <p:bldP spid="16" grpId="1"/>
      <p:bldP spid="17" grpId="0"/>
      <p:bldP spid="17" grpId="1"/>
      <p:bldP spid="18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Nested loop pattern and 2-D lists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482275" y="1577746"/>
            <a:ext cx="81884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nested loop is often needed to access all objects in a 2-D list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6099816" y="2561143"/>
            <a:ext cx="2992028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table = 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print2D(table)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3 5 7 9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0 2 1 6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3 8 3 1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82275" y="2408743"/>
            <a:ext cx="5239519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print2D(t):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'prints values in 2D list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a 2D table'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482275" y="2408743"/>
            <a:ext cx="5239519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print2D(t):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'prints values in 2D list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a 2D table'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for every row of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for every object in the row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# print object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482275" y="2408743"/>
            <a:ext cx="5239519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print2D(t):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'prints values in 2D list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a 2D table'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row in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item in row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print(item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482275" y="2408743"/>
            <a:ext cx="5239519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print2D(t):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'prints values in 2D list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a 2D table'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row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for item in row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482275" y="3793738"/>
            <a:ext cx="36577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(Using the iteration loop pattern)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482275" y="4546302"/>
            <a:ext cx="523951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incr2D(t):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'increments each number in 2D list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len(t[0])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range(nrows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range(ncols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t[i][j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482275" y="4546302"/>
            <a:ext cx="523951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incr2D(t):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'increments each number in 2D list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82275" y="4546302"/>
            <a:ext cx="523951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incr2D(t):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'increments each number in 2D list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number of rows in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number of columns in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range(nrows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range(ncols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t[i][j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82274" y="4546302"/>
            <a:ext cx="523951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incr2D(t):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'increments each number in 2D list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for every row index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for every column index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t[i][j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6099816" y="2561143"/>
            <a:ext cx="2992028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table = 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print2D(table)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3 5 7 9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0 2 1 6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3 8 3 1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incr2D(t)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print2D(t)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4 6 8 10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1 3 2 7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4 9 4 2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482275" y="6362184"/>
            <a:ext cx="36577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(Using the counter loop pattern)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5" grpId="0"/>
      <p:bldP spid="37" grpId="0" animBg="1"/>
      <p:bldP spid="34" grpId="0" animBg="1"/>
      <p:bldP spid="34" grpId="1" animBg="1"/>
      <p:bldP spid="36" grpId="0" animBg="1"/>
      <p:bldP spid="36" grpId="1" animBg="1"/>
      <p:bldP spid="39" grpId="0" animBg="1"/>
      <p:bldP spid="39" grpId="1" animBg="1"/>
      <p:bldP spid="40" grpId="0" animBg="1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167983" y="3419131"/>
            <a:ext cx="714397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[[0, 156, 0, 0], [34, 0, 0, 0], [23, 123, 0, 34]] 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pixels(lst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[[123, 56, 255], [34, 0, 0], [23, 123, 0], [3, 0, 0]]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pixels(lst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82262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Implement function </a:t>
            </a:r>
            <a:r>
              <a:rPr lang="en-US" dirty="0" smtClean="0"/>
              <a:t>pixels()</a:t>
            </a:r>
            <a:r>
              <a:rPr lang="en-US" dirty="0" smtClean="0">
                <a:solidFill>
                  <a:schemeClr val="accent1"/>
                </a:solidFill>
              </a:rPr>
              <a:t> that takes as input:</a:t>
            </a:r>
          </a:p>
          <a:p>
            <a:pPr marL="914400" lvl="1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 two-dimensional list of nonnegative integer entries (representing the values of pixels of an image)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and returns the number of entries that are positive (i.e., the number of pixels that are not dark). Your function should work on two-dimensional lists of any size.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hape 57"/>
          <p:cNvCxnSpPr>
            <a:stCxn id="17" idx="2"/>
            <a:endCxn id="10" idx="0"/>
          </p:cNvCxnSpPr>
          <p:nvPr/>
        </p:nvCxnSpPr>
        <p:spPr>
          <a:xfrm rot="5400000" flipH="1">
            <a:off x="5479545" y="3401042"/>
            <a:ext cx="1699570" cy="1833999"/>
          </a:xfrm>
          <a:prstGeom prst="bentConnector5">
            <a:avLst>
              <a:gd name="adj1" fmla="val -13450"/>
              <a:gd name="adj2" fmla="val -85449"/>
              <a:gd name="adj3" fmla="val 133006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43" name="Shape 42"/>
          <p:cNvCxnSpPr>
            <a:stCxn id="10" idx="2"/>
            <a:endCxn id="50" idx="0"/>
          </p:cNvCxnSpPr>
          <p:nvPr/>
        </p:nvCxnSpPr>
        <p:spPr>
          <a:xfrm rot="16200000" flipH="1">
            <a:off x="4736435" y="5673461"/>
            <a:ext cx="1351803" cy="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4688970" y="4997567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4638473" y="3468256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7" idx="0"/>
          </p:cNvCxnSpPr>
          <p:nvPr/>
        </p:nvCxnSpPr>
        <p:spPr>
          <a:xfrm>
            <a:off x="6186187" y="4232911"/>
            <a:ext cx="1060142" cy="59439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6010899" y="4827307"/>
            <a:ext cx="2470859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&lt;indented code block&gt;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Alternate Process 49"/>
          <p:cNvSpPr/>
          <p:nvPr/>
        </p:nvSpPr>
        <p:spPr>
          <a:xfrm>
            <a:off x="4013740" y="6349369"/>
            <a:ext cx="27972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5738565" y="4841604"/>
            <a:ext cx="1181543" cy="18339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6186185" y="3862596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5090755" y="3146680"/>
            <a:ext cx="643151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while 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loop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2144942"/>
            <a:ext cx="287814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358" y="3468255"/>
            <a:ext cx="287814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while 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loop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Alternate Process 18"/>
          <p:cNvSpPr/>
          <p:nvPr/>
        </p:nvSpPr>
        <p:spPr>
          <a:xfrm>
            <a:off x="5035082" y="2174547"/>
            <a:ext cx="751346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hape 62"/>
          <p:cNvCxnSpPr>
            <a:endCxn id="19" idx="0"/>
          </p:cNvCxnSpPr>
          <p:nvPr/>
        </p:nvCxnSpPr>
        <p:spPr>
          <a:xfrm rot="5400000">
            <a:off x="5212081" y="1974284"/>
            <a:ext cx="398937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hape 57"/>
          <p:cNvCxnSpPr>
            <a:stCxn id="36" idx="2"/>
            <a:endCxn id="34" idx="0"/>
          </p:cNvCxnSpPr>
          <p:nvPr/>
        </p:nvCxnSpPr>
        <p:spPr>
          <a:xfrm rot="5400000" flipH="1">
            <a:off x="5479545" y="3401041"/>
            <a:ext cx="1699570" cy="1834000"/>
          </a:xfrm>
          <a:prstGeom prst="bentConnector5">
            <a:avLst>
              <a:gd name="adj1" fmla="val -13450"/>
              <a:gd name="adj2" fmla="val -85534"/>
              <a:gd name="adj3" fmla="val 133005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hape 42"/>
          <p:cNvCxnSpPr>
            <a:stCxn id="34" idx="2"/>
            <a:endCxn id="37" idx="0"/>
          </p:cNvCxnSpPr>
          <p:nvPr/>
        </p:nvCxnSpPr>
        <p:spPr>
          <a:xfrm rot="16200000" flipH="1">
            <a:off x="4735690" y="5674205"/>
            <a:ext cx="1353291" cy="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4688970" y="4997567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4" name="Decision 33"/>
          <p:cNvSpPr/>
          <p:nvPr/>
        </p:nvSpPr>
        <p:spPr>
          <a:xfrm>
            <a:off x="4638473" y="3468256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&lt;= 37 ?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hape 34"/>
          <p:cNvCxnSpPr>
            <a:stCxn id="34" idx="3"/>
            <a:endCxn id="36" idx="0"/>
          </p:cNvCxnSpPr>
          <p:nvPr/>
        </p:nvCxnSpPr>
        <p:spPr>
          <a:xfrm>
            <a:off x="6186187" y="4232911"/>
            <a:ext cx="1060143" cy="59439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lternate Process 35"/>
          <p:cNvSpPr/>
          <p:nvPr/>
        </p:nvSpPr>
        <p:spPr>
          <a:xfrm>
            <a:off x="6814703" y="4827307"/>
            <a:ext cx="86325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Alternate Process 36"/>
          <p:cNvSpPr/>
          <p:nvPr/>
        </p:nvSpPr>
        <p:spPr>
          <a:xfrm>
            <a:off x="5250585" y="6350857"/>
            <a:ext cx="323512" cy="337542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6186185" y="3862596"/>
            <a:ext cx="7216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 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0" name="Shape 62"/>
          <p:cNvCxnSpPr>
            <a:stCxn id="19" idx="2"/>
            <a:endCxn id="34" idx="0"/>
          </p:cNvCxnSpPr>
          <p:nvPr/>
        </p:nvCxnSpPr>
        <p:spPr>
          <a:xfrm rot="16200000" flipH="1">
            <a:off x="4934947" y="2990873"/>
            <a:ext cx="953190" cy="15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892737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7246330" y="3296746"/>
            <a:ext cx="64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71" name="TextBox 70"/>
          <p:cNvSpPr txBox="1"/>
          <p:nvPr/>
        </p:nvSpPr>
        <p:spPr bwMode="auto">
          <a:xfrm>
            <a:off x="710934" y="3874466"/>
            <a:ext cx="287814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710934" y="3862596"/>
            <a:ext cx="287814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while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37:</a:t>
            </a:r>
            <a:b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 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710934" y="3862596"/>
            <a:ext cx="287814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37: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     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892736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892736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892737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892736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892737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Alternate Process 79"/>
          <p:cNvSpPr/>
          <p:nvPr/>
        </p:nvSpPr>
        <p:spPr>
          <a:xfrm>
            <a:off x="5035081" y="2174547"/>
            <a:ext cx="751346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Decision 80"/>
          <p:cNvSpPr/>
          <p:nvPr/>
        </p:nvSpPr>
        <p:spPr>
          <a:xfrm>
            <a:off x="4636897" y="3468254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&lt;= 37 ?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Alternate Process 81"/>
          <p:cNvSpPr/>
          <p:nvPr/>
        </p:nvSpPr>
        <p:spPr>
          <a:xfrm>
            <a:off x="6814703" y="4827307"/>
            <a:ext cx="86325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4688981" y="4997564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4" name="Alternate Process 83"/>
          <p:cNvSpPr/>
          <p:nvPr/>
        </p:nvSpPr>
        <p:spPr>
          <a:xfrm>
            <a:off x="5248998" y="6351687"/>
            <a:ext cx="323512" cy="337542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6184611" y="3862596"/>
            <a:ext cx="7216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 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710934" y="3874466"/>
            <a:ext cx="287814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37: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     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</p:txBody>
      </p:sp>
      <p:sp>
        <p:nvSpPr>
          <p:cNvPr id="88" name="TextBox 87"/>
          <p:cNvSpPr txBox="1"/>
          <p:nvPr/>
        </p:nvSpPr>
        <p:spPr bwMode="auto">
          <a:xfrm>
            <a:off x="709357" y="1775609"/>
            <a:ext cx="39477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Example: compute the smallest multiple of 7 greater than 37.</a:t>
            </a:r>
          </a:p>
        </p:txBody>
      </p:sp>
      <p:sp>
        <p:nvSpPr>
          <p:cNvPr id="89" name="TextBox 88"/>
          <p:cNvSpPr txBox="1"/>
          <p:nvPr/>
        </p:nvSpPr>
        <p:spPr bwMode="auto">
          <a:xfrm>
            <a:off x="710934" y="2760368"/>
            <a:ext cx="39275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Idea: generate multiples of 7 until we get a number greater than 37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3" grpId="0"/>
      <p:bldP spid="33" grpId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4" grpId="9" animBg="1"/>
      <p:bldP spid="34" grpId="10" animBg="1"/>
      <p:bldP spid="34" grpId="11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6" grpId="6" animBg="1"/>
      <p:bldP spid="36" grpId="7" animBg="1"/>
      <p:bldP spid="36" grpId="8" animBg="1"/>
      <p:bldP spid="36" grpId="9" animBg="1"/>
      <p:bldP spid="37" grpId="0" animBg="1"/>
      <p:bldP spid="37" grpId="1" animBg="1"/>
      <p:bldP spid="39" grpId="0"/>
      <p:bldP spid="39" grpId="1"/>
      <p:bldP spid="39" grpId="2"/>
      <p:bldP spid="39" grpId="3"/>
      <p:bldP spid="39" grpId="4"/>
      <p:bldP spid="39" grpId="5"/>
      <p:bldP spid="39" grpId="6"/>
      <p:bldP spid="39" grpId="7"/>
      <p:bldP spid="39" grpId="8"/>
      <p:bldP spid="39" grpId="9"/>
      <p:bldP spid="65" grpId="0" animBg="1"/>
      <p:bldP spid="65" grpId="1" animBg="1"/>
      <p:bldP spid="66" grpId="0"/>
      <p:bldP spid="71" grpId="0" animBg="1"/>
      <p:bldP spid="71" grpId="1" animBg="1"/>
      <p:bldP spid="72" grpId="0" animBg="1"/>
      <p:bldP spid="73" grpId="0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80" grpId="0" animBg="1"/>
      <p:bldP spid="80" grpId="1" animBg="1"/>
      <p:bldP spid="81" grpId="0" animBg="1"/>
      <p:bldP spid="81" grpId="1" animBg="1"/>
      <p:bldP spid="81" grpId="2" animBg="1"/>
      <p:bldP spid="81" grpId="3" animBg="1"/>
      <p:bldP spid="81" grpId="4" animBg="1"/>
      <p:bldP spid="81" grpId="6" animBg="1"/>
      <p:bldP spid="81" grpId="7" animBg="1"/>
      <p:bldP spid="81" grpId="8" animBg="1"/>
      <p:bldP spid="81" grpId="9" animBg="1"/>
      <p:bldP spid="81" grpId="10" animBg="1"/>
      <p:bldP spid="81" grpId="11" animBg="1"/>
      <p:bldP spid="81" grpId="12" animBg="1"/>
      <p:bldP spid="82" grpId="0" animBg="1"/>
      <p:bldP spid="82" grpId="1" animBg="1"/>
      <p:bldP spid="82" grpId="2" animBg="1"/>
      <p:bldP spid="82" grpId="3" animBg="1"/>
      <p:bldP spid="82" grpId="4" animBg="1"/>
      <p:bldP spid="82" grpId="5" animBg="1"/>
      <p:bldP spid="82" grpId="6" animBg="1"/>
      <p:bldP spid="82" grpId="7" animBg="1"/>
      <p:bldP spid="82" grpId="8" animBg="1"/>
      <p:bldP spid="83" grpId="0"/>
      <p:bldP spid="84" grpId="0" animBg="1"/>
      <p:bldP spid="86" grpId="0"/>
      <p:bldP spid="87" grpId="0" animBg="1"/>
      <p:bldP spid="8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322251" y="3193080"/>
            <a:ext cx="350898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[3, 1, -7, -4, 9, -2]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negative([1, 2, 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358" y="1638086"/>
            <a:ext cx="6157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Write 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negative()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takes a list of numbers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returns the index of the first negative number in the list or -1 if there is no negative number in the list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709358" y="4777658"/>
            <a:ext cx="7664674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greater(lst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iterate through list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compare each number with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Which loop pattern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shoud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use?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709358" y="4777658"/>
            <a:ext cx="7664674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greater(lst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range(len(lst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   # using counter loop pattern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# number at index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first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# negative number, so return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4777658"/>
            <a:ext cx="7664674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greater(lst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range(len(lst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if for loop completes execution,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contains no negative number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709358" y="4777658"/>
            <a:ext cx="7664674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greater(lst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range(len(lst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9" grpId="0" animBg="1"/>
      <p:bldP spid="59" grpId="1" animBg="1"/>
      <p:bldP spid="60" grpId="0" animBg="1"/>
      <p:bldP spid="6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Sequence loop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734785"/>
            <a:ext cx="60758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Generating a sequence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that reaches the desired solution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358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5270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71726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3354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5072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9812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89221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1869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43587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78327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848575" y="2977156"/>
            <a:ext cx="4948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. . .</a:t>
            </a:r>
          </a:p>
        </p:txBody>
      </p:sp>
      <p:sp>
        <p:nvSpPr>
          <p:cNvPr id="21" name="Freeform 20"/>
          <p:cNvSpPr/>
          <p:nvPr/>
        </p:nvSpPr>
        <p:spPr>
          <a:xfrm>
            <a:off x="994737" y="3371133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730649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2466561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3202473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3938385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674297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5410209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6146121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09358" y="2436864"/>
            <a:ext cx="22186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Fibonacci sequence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4227872"/>
            <a:ext cx="65098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Goal: the first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Fibonnaci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number greater than some </a:t>
            </a: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722058" y="4860636"/>
            <a:ext cx="766467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fibonacci(bound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'returns the smallest Fibonacci number greater than bound’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722058" y="4860636"/>
            <a:ext cx="766467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fibonacci(bound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'returns the smallest Fibonacci number greater than bound'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previous = 1	        # previous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current = 1	        # current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709358" y="4860636"/>
            <a:ext cx="766467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fibonacci(bound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'returns the smallest Fibonacci number greater than bound'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previous = 1	        # previous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current = 1	        # current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current &lt;= bound: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not done yet, make current be next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722058" y="4860636"/>
            <a:ext cx="766467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fibonacci(bound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'returns the smallest Fibonacci number greater than bound'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previous = 1	        # previous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current = 1	        # current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current &lt;= bound: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current becomes previous, and new current is computed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709358" y="4860636"/>
            <a:ext cx="766467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fibonacci(bound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'returns the smallest Fibonacci number greater than bound'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previous = 1	        # previous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current = 1	        # current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current &lt;= bound: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current becomes previous, and new current is computed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previous, current = current,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previous+current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722058" y="4860636"/>
            <a:ext cx="766467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fibonacci(bound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'returns the smallest Fibonacci number greater than bound'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previous = 1	        # previous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current = 1	        # current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current &lt;= bound: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current becomes previous, and new current is computed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previous, current = current,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previous+current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current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/>
      <p:bldP spid="32" grpId="0" animBg="1"/>
      <p:bldP spid="32" grpId="1" animBg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548705" y="1560167"/>
            <a:ext cx="427876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('Be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('Bring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 jacket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('Goodbye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Alternate Process 34"/>
          <p:cNvSpPr/>
          <p:nvPr/>
        </p:nvSpPr>
        <p:spPr>
          <a:xfrm>
            <a:off x="176799" y="4657047"/>
            <a:ext cx="2688422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hot!'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Elbow Connector 35"/>
          <p:cNvCxnSpPr>
            <a:stCxn id="35" idx="2"/>
            <a:endCxn id="37" idx="0"/>
          </p:cNvCxnSpPr>
          <p:nvPr/>
        </p:nvCxnSpPr>
        <p:spPr>
          <a:xfrm rot="5400000">
            <a:off x="1264378" y="5254196"/>
            <a:ext cx="513263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/>
          <p:cNvSpPr/>
          <p:nvPr/>
        </p:nvSpPr>
        <p:spPr>
          <a:xfrm>
            <a:off x="122405" y="5510829"/>
            <a:ext cx="27972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'Bring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jacket.'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10" idx="1"/>
            <a:endCxn id="35" idx="0"/>
          </p:cNvCxnSpPr>
          <p:nvPr/>
        </p:nvCxnSpPr>
        <p:spPr>
          <a:xfrm rot="10800000" flipV="1">
            <a:off x="1521010" y="4232909"/>
            <a:ext cx="1675946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37" idx="2"/>
            <a:endCxn id="50" idx="0"/>
          </p:cNvCxnSpPr>
          <p:nvPr/>
        </p:nvCxnSpPr>
        <p:spPr>
          <a:xfrm rot="16200000" flipH="1">
            <a:off x="2485171" y="4887184"/>
            <a:ext cx="498020" cy="24263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2503539" y="3862595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3196956" y="3468255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 &gt; 86: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5345164" y="4657047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4744670" y="4232910"/>
            <a:ext cx="172714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4548705" y="5510829"/>
            <a:ext cx="38478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16200000" flipH="1">
            <a:off x="6215579" y="5253800"/>
            <a:ext cx="513263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2932389" y="6349368"/>
            <a:ext cx="2029931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‘Goodbye.'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4960971" y="4837732"/>
            <a:ext cx="498020" cy="25252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4744668" y="3862595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3816989" y="3314429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Two-way if statement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548705" y="1560167"/>
            <a:ext cx="427876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('Bring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jacket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548705" y="1560167"/>
            <a:ext cx="427876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('It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('Bring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jacket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69945" y="1560167"/>
            <a:ext cx="3093628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 1&gt;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 2&gt;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69945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90.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265218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50.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62" grpId="0"/>
      <p:bldP spid="62" grpId="1"/>
      <p:bldP spid="62" grpId="2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7" grpId="0" animBg="1"/>
      <p:bldP spid="17" grpId="1" animBg="1"/>
      <p:bldP spid="50" grpId="0" animBg="1"/>
      <p:bldP spid="50" grpId="1" animBg="1"/>
      <p:bldP spid="50" grpId="2" animBg="1"/>
      <p:bldP spid="50" grpId="3" animBg="1"/>
      <p:bldP spid="50" grpId="4" animBg="1"/>
      <p:bldP spid="61" grpId="0"/>
      <p:bldP spid="61" grpId="1"/>
      <p:bldP spid="22" grpId="1" animBg="1"/>
      <p:bldP spid="22" grpId="2" animBg="1"/>
      <p:bldP spid="23" grpId="0" animBg="1"/>
      <p:bldP spid="23" grpId="1" animBg="1"/>
      <p:bldP spid="25" grpId="0"/>
      <p:bldP spid="25" grpId="1"/>
      <p:bldP spid="26" grpId="0"/>
      <p:bldP spid="26" grpId="1"/>
      <p:bldP spid="26" grpId="2"/>
      <p:bldP spid="26" grpId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296538" y="2663854"/>
            <a:ext cx="350898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approxE(0.01) 2.7166666666666663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approxE(0.000000001) 2.7182818284467594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73855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Write function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approxE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that approximates the Euler constant as follows: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takes a number                  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returns the approximation         such that 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02908" y="3033186"/>
          <a:ext cx="4192586" cy="59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29" name="Equation" r:id="rId3" imgW="2501900" imgH="355600" progId="Equation.3">
                  <p:embed/>
                </p:oleObj>
              </mc:Choice>
              <mc:Fallback>
                <p:oleObj name="Equation" r:id="rId3" imgW="2501900" imgH="355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08" y="3033186"/>
                        <a:ext cx="4192586" cy="5952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202908" y="3694505"/>
          <a:ext cx="1064169" cy="59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0" name="Equation" r:id="rId5" imgW="635000" imgH="355600" progId="Equation.3">
                  <p:embed/>
                </p:oleObj>
              </mc:Choice>
              <mc:Fallback>
                <p:oleObj name="Equation" r:id="rId5" imgW="635000" imgH="355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08" y="3694505"/>
                        <a:ext cx="1064169" cy="5952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202908" y="4289735"/>
          <a:ext cx="1490662" cy="604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1" name="Equation" r:id="rId7" imgW="876300" imgH="355600" progId="Equation.3">
                  <p:embed/>
                </p:oleObj>
              </mc:Choice>
              <mc:Fallback>
                <p:oleObj name="Equation" r:id="rId7" imgW="876300" imgH="355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08" y="4289735"/>
                        <a:ext cx="1490662" cy="6046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11"/>
          <p:cNvGraphicFramePr>
            <a:graphicFrameLocks noChangeAspect="1"/>
          </p:cNvGraphicFramePr>
          <p:nvPr/>
        </p:nvGraphicFramePr>
        <p:xfrm>
          <a:off x="202908" y="4894353"/>
          <a:ext cx="2133529" cy="59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2" name="Equation" r:id="rId9" imgW="1270000" imgH="355600" progId="Equation.3">
                  <p:embed/>
                </p:oleObj>
              </mc:Choice>
              <mc:Fallback>
                <p:oleObj name="Equation" r:id="rId9" imgW="1270000" imgH="355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08" y="4894353"/>
                        <a:ext cx="2133529" cy="597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8" name="Object 12"/>
          <p:cNvGraphicFramePr>
            <a:graphicFrameLocks noChangeAspect="1"/>
          </p:cNvGraphicFramePr>
          <p:nvPr/>
        </p:nvGraphicFramePr>
        <p:xfrm>
          <a:off x="193745" y="5494358"/>
          <a:ext cx="2999649" cy="59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3" name="Equation" r:id="rId11" imgW="1790700" imgH="355600" progId="Equation.3">
                  <p:embed/>
                </p:oleObj>
              </mc:Choice>
              <mc:Fallback>
                <p:oleObj name="Equation" r:id="rId11" imgW="1790700" imgH="355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45" y="5494358"/>
                        <a:ext cx="2999649" cy="5952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Object 13"/>
          <p:cNvGraphicFramePr>
            <a:graphicFrameLocks noChangeAspect="1"/>
          </p:cNvGraphicFramePr>
          <p:nvPr/>
        </p:nvGraphicFramePr>
        <p:xfrm>
          <a:off x="193745" y="6089588"/>
          <a:ext cx="3595855" cy="59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4" name="Equation" r:id="rId13" imgW="2146300" imgH="355600" progId="Equation.3">
                  <p:embed/>
                </p:oleObj>
              </mc:Choice>
              <mc:Fallback>
                <p:oleObj name="Equation" r:id="rId13" imgW="2146300" imgH="355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45" y="6089588"/>
                        <a:ext cx="3595855" cy="5952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5451534" y="2054163"/>
          <a:ext cx="1599495" cy="298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5" name="Equation" r:id="rId15" imgW="952500" imgH="177800" progId="Equation.3">
                  <p:embed/>
                </p:oleObj>
              </mc:Choice>
              <mc:Fallback>
                <p:oleObj name="Equation" r:id="rId15" imgW="952500" imgH="177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534" y="2054163"/>
                        <a:ext cx="1599495" cy="298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4040188" y="2054286"/>
          <a:ext cx="2127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6" name="Equation" r:id="rId17" imgW="127000" imgH="177800" progId="Equation.3">
                  <p:embed/>
                </p:oleObj>
              </mc:Choice>
              <mc:Fallback>
                <p:oleObj name="Equation" r:id="rId17" imgW="127000" imgH="177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2054286"/>
                        <a:ext cx="21272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16"/>
          <p:cNvGraphicFramePr>
            <a:graphicFrameLocks noChangeAspect="1"/>
          </p:cNvGraphicFramePr>
          <p:nvPr/>
        </p:nvGraphicFramePr>
        <p:xfrm>
          <a:off x="2522538" y="4446588"/>
          <a:ext cx="102393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7" name="Equation" r:id="rId19" imgW="609600" imgH="177800" progId="Equation.3">
                  <p:embed/>
                </p:oleObj>
              </mc:Choice>
              <mc:Fallback>
                <p:oleObj name="Equation" r:id="rId19" imgW="609600" imgH="177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4446588"/>
                        <a:ext cx="102393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3" name="Object 17"/>
          <p:cNvGraphicFramePr>
            <a:graphicFrameLocks noChangeAspect="1"/>
          </p:cNvGraphicFramePr>
          <p:nvPr/>
        </p:nvGraphicFramePr>
        <p:xfrm>
          <a:off x="3121025" y="5049838"/>
          <a:ext cx="11318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8" name="Equation" r:id="rId21" imgW="673100" imgH="177800" progId="Equation.3">
                  <p:embed/>
                </p:oleObj>
              </mc:Choice>
              <mc:Fallback>
                <p:oleObj name="Equation" r:id="rId21" imgW="673100" imgH="177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5049838"/>
                        <a:ext cx="113188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4" name="Object 18"/>
          <p:cNvGraphicFramePr>
            <a:graphicFrameLocks noChangeAspect="1"/>
          </p:cNvGraphicFramePr>
          <p:nvPr/>
        </p:nvGraphicFramePr>
        <p:xfrm>
          <a:off x="3789600" y="5640388"/>
          <a:ext cx="15144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9" name="Equation" r:id="rId23" imgW="901700" imgH="177800" progId="Equation.3">
                  <p:embed/>
                </p:oleObj>
              </mc:Choice>
              <mc:Fallback>
                <p:oleObj name="Equation" r:id="rId23" imgW="901700" imgH="177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600" y="5640388"/>
                        <a:ext cx="151447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5" name="Object 19"/>
          <p:cNvGraphicFramePr>
            <a:graphicFrameLocks noChangeAspect="1"/>
          </p:cNvGraphicFramePr>
          <p:nvPr/>
        </p:nvGraphicFramePr>
        <p:xfrm>
          <a:off x="4395494" y="6232525"/>
          <a:ext cx="18557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0" name="Equation" r:id="rId25" imgW="1104900" imgH="177800" progId="Equation.3">
                  <p:embed/>
                </p:oleObj>
              </mc:Choice>
              <mc:Fallback>
                <p:oleObj name="Equation" r:id="rId25" imgW="1104900" imgH="1778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494" y="6232525"/>
                        <a:ext cx="185578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7" name="Object 21"/>
          <p:cNvGraphicFramePr>
            <a:graphicFrameLocks noChangeAspect="1"/>
          </p:cNvGraphicFramePr>
          <p:nvPr/>
        </p:nvGraphicFramePr>
        <p:xfrm>
          <a:off x="3121025" y="1882836"/>
          <a:ext cx="598488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1" name="Equation" r:id="rId27" imgW="355600" imgH="101600" progId="Equation.3">
                  <p:embed/>
                </p:oleObj>
              </mc:Choice>
              <mc:Fallback>
                <p:oleObj name="Equation" r:id="rId27" imgW="355600" imgH="101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1882836"/>
                        <a:ext cx="598488" cy="17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 bwMode="auto">
          <a:xfrm>
            <a:off x="2678609" y="3675702"/>
            <a:ext cx="6452691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approxE(error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      # approximation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current = 2    # approximation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current -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error: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compute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current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current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2691309" y="3694505"/>
            <a:ext cx="6465391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approxE(error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      # approximation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current = 2    # approximation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          # index of next approximation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current -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error: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current = current, current + 1/factorial(i)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   # index of next approximation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current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2665909" y="3678476"/>
            <a:ext cx="6465391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approxE(error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      # approximation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current = 2    # approximation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current -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error: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old current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new current is old current + 1/factorial(?)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current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4" grpId="0" animBg="1"/>
      <p:bldP spid="3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Infinite loop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734785"/>
            <a:ext cx="49252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 infinite loop provides a continuous service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722058" y="4456545"/>
            <a:ext cx="6574669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hello2():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'''a greeting service; it repeatedly requests the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of the user and then greets the user''’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input('What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your name?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722058" y="2285139"/>
            <a:ext cx="350898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hello2()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722058" y="2285139"/>
            <a:ext cx="350898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hello2()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722058" y="2285139"/>
            <a:ext cx="350898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hello2()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Tim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Tim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722058" y="2285139"/>
            <a:ext cx="350898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hello2()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Tim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Tim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Alex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Alex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5137727" y="2285139"/>
            <a:ext cx="20408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greeting service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5137727" y="3085358"/>
            <a:ext cx="33712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server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coul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instead be a time server, or a web server, or a mail server, or…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5" grpId="1" animBg="1"/>
      <p:bldP spid="36" grpId="0" animBg="1"/>
      <p:bldP spid="36" grpId="1" animBg="1"/>
      <p:bldP spid="41" grpId="0" animBg="1"/>
      <p:bldP spid="41" grpId="1" animBg="1"/>
      <p:bldP spid="42" grpId="0" animBg="1"/>
      <p:bldP spid="44" grpId="0"/>
      <p:bldP spid="4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Loop-and-a-half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734785"/>
            <a:ext cx="41554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Cutting the last loop iteration “in half”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212904" y="4287958"/>
            <a:ext cx="415548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cities():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city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city: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city != '':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lst.append(city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city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city: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521667" y="2325017"/>
            <a:ext cx="4635033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cities()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788850" y="4287958"/>
            <a:ext cx="415548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cities2():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repeat: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ask user to enter city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if user entered flag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# then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append city to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521667" y="2325017"/>
            <a:ext cx="4635033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cities()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 Lisbon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521667" y="2325017"/>
            <a:ext cx="4635033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cities()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 Lisbon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 San Francisco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521667" y="2325017"/>
            <a:ext cx="4635033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cities()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 Lisbon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 San Francisco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 Hong Kong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521667" y="2325017"/>
            <a:ext cx="4635033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cities()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 Lisbon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 San Francisco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 Hong Kong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['Lisbon', 'San Francisco', 'Hong Kong'] &gt;&gt;&gt;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3001818" y="5163127"/>
            <a:ext cx="2785862" cy="574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1824182" y="4722092"/>
            <a:ext cx="3963498" cy="441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 bwMode="auto">
          <a:xfrm>
            <a:off x="5972346" y="4963073"/>
            <a:ext cx="23211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accumulator pattern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0800000" flipV="1">
            <a:off x="4156364" y="5363184"/>
            <a:ext cx="1815982" cy="574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3805932" y="5142667"/>
            <a:ext cx="2166415" cy="2205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auto">
          <a:xfrm>
            <a:off x="5972346" y="5030205"/>
            <a:ext cx="270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awkward and not quite intuitive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709358" y="2171129"/>
            <a:ext cx="38123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Example: a function that creates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list of cities entered by the user and returns it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3217569"/>
            <a:ext cx="36590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empty string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a “flag” that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indicates the end of the input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4788850" y="4287958"/>
            <a:ext cx="415548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cities2():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city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city: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city == '':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lst.append(city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001817" y="5363185"/>
            <a:ext cx="2970529" cy="574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623775" y="4942612"/>
            <a:ext cx="31821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last loop iteration stops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26" grpId="0"/>
      <p:bldP spid="26" grpId="2"/>
      <p:bldP spid="29" grpId="0"/>
      <p:bldP spid="29" grpId="2"/>
      <p:bldP spid="30" grpId="0"/>
      <p:bldP spid="31" grpId="0"/>
      <p:bldP spid="38" grpId="0" animBg="1"/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break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212904" y="3521364"/>
            <a:ext cx="4155480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cities2():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city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city: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city == '':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lst.append(city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4788850" y="3521364"/>
            <a:ext cx="4155480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cities2():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city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city: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city == '':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lst.append(city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616364"/>
            <a:ext cx="77724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break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statement: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used inside the body of a loop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noProof="0" dirty="0" smtClean="0">
                <a:latin typeface="Calibri" pitchFamily="34" charset="0"/>
                <a:ea typeface="+mj-ea"/>
                <a:cs typeface="+mj-cs"/>
              </a:rPr>
              <a:t>w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hen executed, it interrupts the current iteration of the loop</a:t>
            </a: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err="1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xecution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continues with the statement that follows the loop body.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break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continue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 statements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616364"/>
            <a:ext cx="658385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continue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statement: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used inside the body of a loop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noProof="0" dirty="0" smtClean="0">
                <a:latin typeface="Calibri" pitchFamily="34" charset="0"/>
                <a:ea typeface="+mj-ea"/>
                <a:cs typeface="+mj-cs"/>
              </a:rPr>
              <a:t>w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hen executed, it interrupts the current iteration of the loop</a:t>
            </a: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err="1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xecution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continues with next iteration of the loop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2847470"/>
            <a:ext cx="53072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 both cases, only the innermost loop is affected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4920565"/>
            <a:ext cx="3631732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before0(table):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row in table: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for num in row: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if num ==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print(num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print() 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850026" y="4920565"/>
            <a:ext cx="3631732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ignore0(table):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row in table: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for num in row: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if num ==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continue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print(num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print() 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6277511" y="3729182"/>
            <a:ext cx="2204247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ignore0(table)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2 3 6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3 4 5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4 5 6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8" y="3729182"/>
            <a:ext cx="2165460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before0(table)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4 5 6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9358" y="1616364"/>
            <a:ext cx="737894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break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statement: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used inside the body of a loop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noProof="0" dirty="0" smtClean="0">
                <a:latin typeface="Calibri" pitchFamily="34" charset="0"/>
                <a:ea typeface="+mj-ea"/>
                <a:cs typeface="+mj-cs"/>
              </a:rPr>
              <a:t>w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hen executed, it interrupts the current iteration of the loop</a:t>
            </a: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err="1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xecution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continues with the statement that follows the loop body.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3213098" y="3729182"/>
            <a:ext cx="2560783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table = [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[2, 3, 0,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[0, 3, 4, 5],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[4, 5, 6, 0]]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 animBg="1"/>
      <p:bldP spid="14" grpId="0" animBg="1"/>
      <p:bldP spid="15" grpId="0" animBg="1"/>
      <p:bldP spid="16" grpId="0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347697" y="1470025"/>
            <a:ext cx="350898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[3, 1, 7, 4, 9, 2, 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bubblesort(lst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4, 5, 7, 9]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4612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Write function </a:t>
            </a:r>
            <a:r>
              <a:rPr lang="en-US" dirty="0" err="1" smtClean="0"/>
              <a:t>bubbleSort</a:t>
            </a:r>
            <a:r>
              <a:rPr lang="en-US" dirty="0" smtClean="0"/>
              <a:t>() </a:t>
            </a:r>
            <a:r>
              <a:rPr lang="en-US" dirty="0" smtClean="0">
                <a:solidFill>
                  <a:schemeClr val="accent1"/>
                </a:solidFill>
              </a:rPr>
              <a:t>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takes a list of numbers as input and sorts the list using </a:t>
            </a:r>
            <a:r>
              <a:rPr lang="en-US" dirty="0" err="1" smtClean="0"/>
              <a:t>BubbleSort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The function returns nothing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4689789"/>
            <a:ext cx="575243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bubblesort(lst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range(len(lst)-1, 0, 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len(last)-1, len(lst)-2, …,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number whose final position should be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bubbles up to position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14901" y="3334613"/>
            <a:ext cx="581988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3, 1, 7, 4, 9, 2, 5</a:t>
            </a:r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2005385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02178" y="3334613"/>
            <a:ext cx="581988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1, 3, 7, 4, 9, 2, 5</a:t>
            </a:r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2828240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3663818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89455" y="3334613"/>
            <a:ext cx="581988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1, 3, 4, 7, 9, 2, 5</a:t>
            </a:r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4499396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334974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89455" y="3334613"/>
            <a:ext cx="581988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1, 3, 4, 7, 2, 9, 5</a:t>
            </a:r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6170552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589455" y="3319914"/>
            <a:ext cx="581988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1, 3, 4, 7, 2, 5, 9</a:t>
            </a:r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979939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815517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3651095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4486673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602178" y="3334613"/>
            <a:ext cx="581988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1, 3, 4, 2, 7, 5, 9</a:t>
            </a:r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5347697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02178" y="3319914"/>
            <a:ext cx="581988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1, 3, 4, 2, 5, 7, 9</a:t>
            </a:r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1992662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2828240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3663818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589455" y="3334613"/>
            <a:ext cx="581988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1, 3, 2, 4, 5, 7, 9</a:t>
            </a:r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4499396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1992662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828240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576732" y="3334613"/>
            <a:ext cx="581988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1, 2, 3, 4, 5, 7, 9</a:t>
            </a:r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3651095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1979939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2815517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709358" y="4689789"/>
            <a:ext cx="575243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bubblesort(lst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range(len(lst)-1, 0, 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lst[j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&gt; lst[j+1]: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lst[j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lst[j+1] = lst[j+1],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lst[j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27" grpId="0" animBg="1"/>
      <p:bldP spid="27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5" grpId="0" animBg="1"/>
      <p:bldP spid="55" grpId="1" animBg="1"/>
      <p:bldP spid="56" grpId="0" animBg="1"/>
      <p:bldP spid="56" grpId="1" animBg="1"/>
      <p:bldP spid="56" grpId="2" animBg="1"/>
      <p:bldP spid="57" grpId="0" animBg="1"/>
      <p:bldP spid="57" grpId="1" animBg="1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0" y="2112818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freezing’)</a:t>
            </a:r>
            <a:endParaRPr lang="en-US" sz="1400" kern="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48" idx="2"/>
            <a:endCxn id="50" idx="0"/>
          </p:cNvCxnSpPr>
          <p:nvPr/>
        </p:nvCxnSpPr>
        <p:spPr>
          <a:xfrm rot="5400000">
            <a:off x="4379978" y="6132181"/>
            <a:ext cx="649813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4045577" y="5043856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3930233" y="3668435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5326025" y="4857225"/>
            <a:ext cx="2253296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cool'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5477947" y="4433090"/>
            <a:ext cx="974726" cy="42413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3741407" y="6457088"/>
            <a:ext cx="192695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'Goodbye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1" idx="2"/>
            <a:endCxn id="50" idx="0"/>
          </p:cNvCxnSpPr>
          <p:nvPr/>
        </p:nvCxnSpPr>
        <p:spPr>
          <a:xfrm rot="5400000">
            <a:off x="4949107" y="4953522"/>
            <a:ext cx="1259344" cy="1747789"/>
          </a:xfrm>
          <a:prstGeom prst="bentConnector3">
            <a:avLst>
              <a:gd name="adj1" fmla="val 7567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5478994" y="4125313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stCxn id="36" idx="2"/>
            <a:endCxn id="10" idx="0"/>
          </p:cNvCxnSpPr>
          <p:nvPr/>
        </p:nvCxnSpPr>
        <p:spPr>
          <a:xfrm rot="5400000">
            <a:off x="4576193" y="3540537"/>
            <a:ext cx="255795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Multi-way if statement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6371662" y="1483220"/>
            <a:ext cx="22767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90.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6371662" y="1483220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50.</a:t>
            </a:r>
          </a:p>
        </p:txBody>
      </p:sp>
      <p:sp>
        <p:nvSpPr>
          <p:cNvPr id="36" name="Decision 35"/>
          <p:cNvSpPr/>
          <p:nvPr/>
        </p:nvSpPr>
        <p:spPr>
          <a:xfrm>
            <a:off x="3930233" y="1883330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4044778" y="3268325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8" name="Alternate Process 47"/>
          <p:cNvSpPr/>
          <p:nvPr/>
        </p:nvSpPr>
        <p:spPr>
          <a:xfrm>
            <a:off x="3315151" y="5466756"/>
            <a:ext cx="2779466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freezing'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Shape 50"/>
          <p:cNvCxnSpPr>
            <a:stCxn id="10" idx="2"/>
            <a:endCxn id="48" idx="0"/>
          </p:cNvCxnSpPr>
          <p:nvPr/>
        </p:nvCxnSpPr>
        <p:spPr>
          <a:xfrm rot="16200000" flipH="1">
            <a:off x="4569982" y="5331853"/>
            <a:ext cx="269011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Alternate Process 55"/>
          <p:cNvSpPr/>
          <p:nvPr/>
        </p:nvSpPr>
        <p:spPr>
          <a:xfrm>
            <a:off x="6714266" y="4206061"/>
            <a:ext cx="2409799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 smtClean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hot'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7" name="Shape 56"/>
          <p:cNvCxnSpPr>
            <a:stCxn id="36" idx="3"/>
            <a:endCxn id="56" idx="0"/>
          </p:cNvCxnSpPr>
          <p:nvPr/>
        </p:nvCxnSpPr>
        <p:spPr>
          <a:xfrm>
            <a:off x="5477947" y="2647985"/>
            <a:ext cx="2441219" cy="155807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hape 57"/>
          <p:cNvCxnSpPr>
            <a:stCxn id="56" idx="2"/>
            <a:endCxn id="50" idx="0"/>
          </p:cNvCxnSpPr>
          <p:nvPr/>
        </p:nvCxnSpPr>
        <p:spPr>
          <a:xfrm rot="5400000">
            <a:off x="5356771" y="3894693"/>
            <a:ext cx="1910508" cy="3214282"/>
          </a:xfrm>
          <a:prstGeom prst="bentConnector3">
            <a:avLst>
              <a:gd name="adj1" fmla="val 83842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 bwMode="auto">
          <a:xfrm>
            <a:off x="5478994" y="2340208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25" name="Shape 50"/>
          <p:cNvCxnSpPr>
            <a:endCxn id="36" idx="0"/>
          </p:cNvCxnSpPr>
          <p:nvPr/>
        </p:nvCxnSpPr>
        <p:spPr>
          <a:xfrm rot="16200000" flipH="1">
            <a:off x="4550901" y="1730140"/>
            <a:ext cx="305585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 bwMode="auto">
          <a:xfrm>
            <a:off x="6371662" y="1483220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20.</a:t>
            </a: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0" y="2112818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freezing’)</a:t>
            </a:r>
            <a:endParaRPr lang="en-US" sz="1400" kern="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1" name="TextBox 160"/>
          <p:cNvSpPr txBox="1"/>
          <p:nvPr/>
        </p:nvSpPr>
        <p:spPr bwMode="auto">
          <a:xfrm>
            <a:off x="0" y="2112818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freezing’)</a:t>
            </a:r>
            <a:endParaRPr lang="en-US" sz="1400" kern="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2" name="TextBox 161"/>
          <p:cNvSpPr txBox="1"/>
          <p:nvPr/>
        </p:nvSpPr>
        <p:spPr bwMode="auto">
          <a:xfrm>
            <a:off x="0" y="2112818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freezing’)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50" grpId="0" animBg="1"/>
      <p:bldP spid="50" grpId="1" animBg="1"/>
      <p:bldP spid="50" grpId="2" animBg="1"/>
      <p:bldP spid="50" grpId="3" animBg="1"/>
      <p:bldP spid="50" grpId="4" animBg="1"/>
      <p:bldP spid="61" grpId="0"/>
      <p:bldP spid="61" grpId="1"/>
      <p:bldP spid="61" grpId="2"/>
      <p:bldP spid="21" grpId="0"/>
      <p:bldP spid="21" grpId="1"/>
      <p:bldP spid="24" grpId="0"/>
      <p:bldP spid="24" grpId="1"/>
      <p:bldP spid="36" grpId="0" animBg="1"/>
      <p:bldP spid="36" grpId="1" animBg="1"/>
      <p:bldP spid="36" grpId="2" animBg="1"/>
      <p:bldP spid="36" grpId="3" animBg="1"/>
      <p:bldP spid="36" grpId="4" animBg="1"/>
      <p:bldP spid="38" grpId="0"/>
      <p:bldP spid="38" grpId="1"/>
      <p:bldP spid="38" grpId="2"/>
      <p:bldP spid="48" grpId="0" animBg="1"/>
      <p:bldP spid="56" grpId="0" animBg="1"/>
      <p:bldP spid="56" grpId="1" animBg="1"/>
      <p:bldP spid="56" grpId="2" animBg="1"/>
      <p:bldP spid="71" grpId="0"/>
      <p:bldP spid="71" grpId="1"/>
      <p:bldP spid="71" grpId="2"/>
      <p:bldP spid="154" grpId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2265218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print('It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print('It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 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freezing')</a:t>
            </a:r>
            <a:endParaRPr lang="en-US" sz="1400" kern="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Ordering of conditions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963979" y="4572000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32: # 86 &gt;=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 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freezing')</a:t>
            </a:r>
            <a:endParaRPr lang="en-US" sz="1400" kern="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470025"/>
            <a:ext cx="75365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 is the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wrong with this re-implementation of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temperature()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4963979" y="2265218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86 &gt;=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print('It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print('It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 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freezing')</a:t>
            </a:r>
            <a:endParaRPr lang="en-US" sz="1400" kern="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709358" y="4572000"/>
            <a:ext cx="351777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conditions must be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mutually exclusive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either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explicitly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4572000"/>
            <a:ext cx="351777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conditions must be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mutually exclusive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either explicitly or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implicitly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/>
      <p:bldP spid="34" grpId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491536" y="4213247"/>
            <a:ext cx="420958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BMI(190, 75)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BMI(140, 75)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Underweight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BMI(240, 75)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Overweight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709358" y="1470025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Write function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BMI()</a:t>
            </a:r>
            <a:r>
              <a:rPr lang="en-US" dirty="0" smtClean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takes as input a person’s height (in inches) and weight (in pounds)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computes the person’s BMI and </a:t>
            </a:r>
            <a:r>
              <a:rPr lang="en-US" i="1" dirty="0" smtClean="0">
                <a:solidFill>
                  <a:srgbClr val="000000"/>
                </a:solidFill>
              </a:rPr>
              <a:t>prints</a:t>
            </a:r>
            <a:r>
              <a:rPr lang="en-US" dirty="0" smtClean="0">
                <a:solidFill>
                  <a:srgbClr val="000000"/>
                </a:solidFill>
              </a:rPr>
              <a:t> an assessment, as shown below</a:t>
            </a:r>
            <a:endParaRPr lang="en-US" i="1" dirty="0" smtClean="0">
              <a:solidFill>
                <a:srgbClr val="000000"/>
              </a:solidFill>
            </a:endParaRP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The function does not return anything.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The Body Mass Index is the value </a:t>
            </a:r>
            <a:r>
              <a:rPr lang="en-US" dirty="0" smtClean="0">
                <a:solidFill>
                  <a:srgbClr val="000000"/>
                </a:solidFill>
              </a:rPr>
              <a:t>(weight * 703)/height</a:t>
            </a:r>
            <a:r>
              <a:rPr 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. Indexes below 18.5 or above 25.0 are assessed as underweight and overweight, respectively; indexes in between are considered normal. 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4213247"/>
            <a:ext cx="3216097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BMI(weight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height):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'prints BMI report’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weight*703/height**2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18.5: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print('Underweight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25: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print('Normal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else: 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&gt;= 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print('Overweight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Iteration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8" y="2701636"/>
            <a:ext cx="7772400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&lt;indented code block&gt;</a:t>
            </a: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executed once for every item in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&lt;sequence&gt;</a:t>
            </a:r>
            <a:endParaRPr lang="en-US" sz="14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If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&lt;sequence&gt;</a:t>
            </a:r>
            <a:r>
              <a:rPr lang="en-US" sz="1400" dirty="0" smtClean="0"/>
              <a:t> </a:t>
            </a:r>
            <a:r>
              <a:rPr lang="en-US" dirty="0" smtClean="0"/>
              <a:t>is a string then the items are its characters</a:t>
            </a:r>
          </a:p>
          <a:p>
            <a:pPr marL="1023938" lvl="2" indent="-446088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dirty="0" smtClean="0"/>
              <a:t>(each of which is a one-character string)</a:t>
            </a:r>
          </a:p>
          <a:p>
            <a:pPr marL="1023938" lvl="2" indent="-446088" defTabSz="914400" fontAlgn="base">
              <a:spcBef>
                <a:spcPct val="0"/>
              </a:spcBef>
              <a:buClr>
                <a:schemeClr val="accent1"/>
              </a:buClr>
            </a:pPr>
            <a:endParaRPr lang="en-US" dirty="0" smtClean="0"/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If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&lt;sequence&gt;</a:t>
            </a:r>
            <a:r>
              <a:rPr lang="en-US" dirty="0" smtClean="0"/>
              <a:t> is a list then the items are the objects in the list</a:t>
            </a:r>
          </a:p>
          <a:p>
            <a:pPr marL="0" lvl="1" defTabSz="914400" fontAlgn="base">
              <a:spcBef>
                <a:spcPct val="0"/>
              </a:spcBef>
              <a:buClr>
                <a:schemeClr val="accent1"/>
              </a:buClr>
            </a:pPr>
            <a:endParaRPr lang="en-US" sz="2000" dirty="0" smtClean="0">
              <a:solidFill>
                <a:srgbClr val="294171"/>
              </a:solidFill>
            </a:endParaRPr>
          </a:p>
          <a:p>
            <a:pPr marL="0" lvl="1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code block&gt;</a:t>
            </a:r>
            <a:r>
              <a:rPr lang="en-US" sz="14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is executed after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every item in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&lt;sequence&gt;</a:t>
            </a:r>
            <a:endParaRPr lang="en-US" sz="2000" kern="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sz="2000" dirty="0" smtClean="0">
                <a:solidFill>
                  <a:srgbClr val="294171"/>
                </a:solidFill>
              </a:rPr>
              <a:t>has been processed</a:t>
            </a:r>
          </a:p>
          <a:p>
            <a:pPr marL="0" lvl="1" defTabSz="914400" fontAlgn="base">
              <a:spcBef>
                <a:spcPct val="0"/>
              </a:spcBef>
              <a:buClr>
                <a:schemeClr val="accent1"/>
              </a:buClr>
            </a:pPr>
            <a:endParaRPr lang="en-US" sz="2000" dirty="0" smtClean="0">
              <a:solidFill>
                <a:srgbClr val="294171"/>
              </a:solidFill>
            </a:endParaRPr>
          </a:p>
          <a:p>
            <a:pPr marL="0" lvl="1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sz="2000" dirty="0" smtClean="0">
                <a:solidFill>
                  <a:srgbClr val="294171"/>
                </a:solidFill>
              </a:rPr>
              <a:t>There are different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 smtClean="0">
                <a:solidFill>
                  <a:srgbClr val="294171"/>
                </a:solidFill>
              </a:rPr>
              <a:t> loop </a:t>
            </a:r>
            <a:r>
              <a:rPr lang="en-US" sz="2000" dirty="0" smtClean="0">
                <a:solidFill>
                  <a:srgbClr val="FF0000"/>
                </a:solidFill>
              </a:rPr>
              <a:t>usage patterns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834894" y="1674336"/>
            <a:ext cx="330910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&lt;variable&gt; in &lt;sequence&gt;: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code block&gt;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1731634"/>
            <a:ext cx="54594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general format of a </a:t>
            </a: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for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loop statement 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cs typeface="Courier New" panose="02070309020205020404" pitchFamily="49" charset="0"/>
              </a:rPr>
              <a:t>Iteration loop pattern</a:t>
            </a:r>
            <a:endParaRPr lang="en-US" sz="2000" kern="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852358" y="41538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08680" y="50682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33287" y="46110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40523" y="55254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77349" y="5982680"/>
            <a:ext cx="53870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49472" y="42109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49472" y="46681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249472" y="51253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249472" y="55825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249472" y="60397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249472" y="3391703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name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51954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1954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51954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1954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51954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51954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2081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04668" y="3391703"/>
            <a:ext cx="331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82275" y="1577746"/>
            <a:ext cx="8169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Iterating over every item of an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explicit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 animBg="1"/>
      <p:bldP spid="28" grpId="0" animBg="1"/>
      <p:bldP spid="28" grpId="1" animBg="1"/>
      <p:bldP spid="27" grpId="0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 bwMode="auto">
          <a:xfrm>
            <a:off x="6418641" y="4615628"/>
            <a:ext cx="239230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cs typeface="Courier New" panose="02070309020205020404" pitchFamily="49" charset="0"/>
              </a:rPr>
              <a:t>Iteration loop pattern</a:t>
            </a:r>
            <a:endParaRPr lang="en-US" sz="2000" kern="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856303" y="3586187"/>
            <a:ext cx="113812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7477" y="5620367"/>
            <a:ext cx="90760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98190" y="4245674"/>
            <a:ext cx="158300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44523" y="4923405"/>
            <a:ext cx="108675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10051" y="364327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410051" y="4302764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410051" y="567745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410051" y="4980495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3526670" y="2370107"/>
            <a:ext cx="5284271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word in ['stop', 'desktop', 'post', 'top']: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'top' in word: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print(word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6418642" y="4615628"/>
            <a:ext cx="239230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6418641" y="4615628"/>
            <a:ext cx="2392300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6418642" y="4615628"/>
            <a:ext cx="239230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6418642" y="4615628"/>
            <a:ext cx="239230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6418642" y="4615628"/>
            <a:ext cx="239230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482275" y="1577746"/>
            <a:ext cx="8169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Iterating over every item of an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explicit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43" grpId="0" animBg="1"/>
      <p:bldP spid="43" grpId="1" animBg="1"/>
      <p:bldP spid="45" grpId="0" animBg="1"/>
      <p:bldP spid="45" grpId="1" animBg="1"/>
      <p:bldP spid="44" grpId="0" animBg="1"/>
      <p:bldP spid="44" grpId="1" animBg="1"/>
      <p:bldP spid="25" grpId="0" animBg="1"/>
      <p:bldP spid="25" grpId="1" animBg="1"/>
      <p:bldP spid="27" grpId="0" animBg="1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24001</TotalTime>
  <Words>6155</Words>
  <Application>Microsoft Office PowerPoint</Application>
  <PresentationFormat>On-screen Show (4:3)</PresentationFormat>
  <Paragraphs>1436</Paragraphs>
  <Slides>35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Title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Perkovic, Ljubomir</cp:lastModifiedBy>
  <cp:revision>65</cp:revision>
  <dcterms:created xsi:type="dcterms:W3CDTF">2012-10-09T16:18:45Z</dcterms:created>
  <dcterms:modified xsi:type="dcterms:W3CDTF">2015-03-02T04:29:40Z</dcterms:modified>
</cp:coreProperties>
</file>