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sldIdLst>
    <p:sldId id="257" r:id="rId2"/>
    <p:sldId id="335" r:id="rId3"/>
    <p:sldId id="359" r:id="rId4"/>
    <p:sldId id="364" r:id="rId5"/>
    <p:sldId id="338" r:id="rId6"/>
    <p:sldId id="363" r:id="rId7"/>
    <p:sldId id="361" r:id="rId8"/>
    <p:sldId id="366" r:id="rId9"/>
    <p:sldId id="362" r:id="rId10"/>
    <p:sldId id="367" r:id="rId11"/>
    <p:sldId id="369" r:id="rId12"/>
    <p:sldId id="370" r:id="rId13"/>
    <p:sldId id="37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6" r:id="rId22"/>
    <p:sldId id="387" r:id="rId23"/>
    <p:sldId id="388" r:id="rId24"/>
    <p:sldId id="389" r:id="rId25"/>
    <p:sldId id="380" r:id="rId26"/>
    <p:sldId id="381" r:id="rId27"/>
    <p:sldId id="382" r:id="rId28"/>
    <p:sldId id="383" r:id="rId29"/>
    <p:sldId id="384" r:id="rId30"/>
    <p:sldId id="3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98" y="-108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Namespaces and Exceptions,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Encapsulation in Functions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Global versus Local Namespaces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Exceptional Control Flow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Modules as Namespaces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Classes as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How Python evaluates names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4842" y="3274059"/>
            <a:ext cx="53750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How does the Python interpreter decide whether to evaluate a name (of a variable, function, etc.) as a local or as a global name?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0960" y="4457343"/>
            <a:ext cx="48020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Whenever the Python interpreter needs to evaluate a name, it searches for the name definition in this order: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First the enclosing function call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Then the global (module)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Finally the namespace of module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3785" y="589016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5834029" y="5490051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879" y="5490051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902997" y="6314084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6160963" y="6073648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1202" y="6367703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9477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75502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872" y="400929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5823990" y="4833332"/>
            <a:ext cx="1496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global namespace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4168" y="285126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7709858" y="2451155"/>
            <a:ext cx="1139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7262" y="2451155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963380" y="3275188"/>
            <a:ext cx="1685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</a:t>
            </a:r>
            <a:r>
              <a:rPr lang="en-US" sz="14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builtins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9" y="1739015"/>
            <a:ext cx="615723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cxnSp>
        <p:nvCxnSpPr>
          <p:cNvPr id="59" name="Straight Arrow Connector 58"/>
          <p:cNvCxnSpPr>
            <a:endCxn id="61" idx="1"/>
          </p:cNvCxnSpPr>
          <p:nvPr/>
        </p:nvCxnSpPr>
        <p:spPr>
          <a:xfrm>
            <a:off x="7089738" y="4572005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29977" y="486606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465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 bwMode="auto">
          <a:xfrm>
            <a:off x="613490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rot="16200000" flipH="1">
            <a:off x="6394826" y="4657387"/>
            <a:ext cx="1091758" cy="920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01202" y="5435164"/>
            <a:ext cx="632966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 rot="16200000" flipH="1">
            <a:off x="7866694" y="3368346"/>
            <a:ext cx="980938" cy="28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52986" y="4000145"/>
            <a:ext cx="129101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Connector 83"/>
          <p:cNvCxnSpPr>
            <a:stCxn id="34" idx="0"/>
            <a:endCxn id="47" idx="2"/>
          </p:cNvCxnSpPr>
          <p:nvPr/>
        </p:nvCxnSpPr>
        <p:spPr>
          <a:xfrm rot="5400000" flipH="1" flipV="1">
            <a:off x="6153897" y="4855084"/>
            <a:ext cx="348942" cy="920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0"/>
            <a:endCxn id="53" idx="2"/>
          </p:cNvCxnSpPr>
          <p:nvPr/>
        </p:nvCxnSpPr>
        <p:spPr>
          <a:xfrm rot="5400000" flipH="1" flipV="1">
            <a:off x="7145393" y="3226437"/>
            <a:ext cx="426334" cy="1139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406068" y="3472675"/>
            <a:ext cx="3472734" cy="1995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4" grpId="0" animBg="1"/>
      <p:bldP spid="37" grpId="0"/>
      <p:bldP spid="42" grpId="0" animBg="1"/>
      <p:bldP spid="45" grpId="0" animBg="1"/>
      <p:bldP spid="46" grpId="0"/>
      <p:bldP spid="47" grpId="0" animBg="1"/>
      <p:bldP spid="48" grpId="0"/>
      <p:bldP spid="50" grpId="0" animBg="1"/>
      <p:bldP spid="52" grpId="0"/>
      <p:bldP spid="53" grpId="0" animBg="1"/>
      <p:bldP spid="54" grpId="0"/>
      <p:bldP spid="61" grpId="0" animBg="1"/>
      <p:bldP spid="66" grpId="0" animBg="1"/>
      <p:bldP spid="67" grpId="0"/>
      <p:bldP spid="69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Modifying a global variable inside a function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Exceptions,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3970316"/>
            <a:ext cx="82603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reason behind the term “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” is that when an error occurs and an exception object is created,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normal execution flow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of the program is interrupted and execution switches to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exceptional control flow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1661992"/>
            <a:ext cx="824674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Recall that when the program execution gets into an erroneous state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an exception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execution of the statement that “caused” the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 flipV="1">
            <a:off x="1970711" y="5531626"/>
            <a:ext cx="4563938" cy="418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179101" y="2827390"/>
            <a:ext cx="5571606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13,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8,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3,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126997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Normal control flow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1269970"/>
            <a:ext cx="2704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17" grpId="0" animBg="1"/>
      <p:bldP spid="27" grpId="0"/>
      <p:bldP spid="27" grpId="1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Catching and handling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46548"/>
            <a:ext cx="76131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is possible to override the default behavior (print error information and “crash”) when an exception is raised,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 smtClean="0">
                <a:solidFill>
                  <a:schemeClr val="accent1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chemeClr val="accent1"/>
                </a:solidFill>
              </a:rPr>
              <a:t> statements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47790" y="3049350"/>
            <a:ext cx="550891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647790" y="2846625"/>
            <a:ext cx="550891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age using digits 0-9!')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67989" y="4972278"/>
            <a:ext cx="669860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======================== RESTART ========================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"/Users/me/age1.py",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'fifteen'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7989" y="4972277"/>
            <a:ext cx="66986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 RESTART 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age using digits 0-9!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179" y="4431675"/>
            <a:ext cx="1996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behavior: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6179" y="4431675"/>
            <a:ext cx="2028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Custom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behavior: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7989" y="2846625"/>
            <a:ext cx="34798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exception is raised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executing the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block, then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block of the associated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45756" y="4400898"/>
            <a:ext cx="530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block is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 handler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054100" y="3788015"/>
            <a:ext cx="1991656" cy="84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994813" y="4239257"/>
            <a:ext cx="290779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/>
      <p:bldP spid="12" grpId="1"/>
      <p:bldP spid="13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4617" y="227330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576094"/>
            <a:ext cx="558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format of a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kern="0" dirty="0" smtClean="0">
                <a:latin typeface="Calibri" pitchFamily="34" charset="0"/>
              </a:rPr>
              <a:t>/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kern="0" dirty="0" smtClean="0"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rgbClr val="294171"/>
                </a:solidFill>
              </a:rPr>
              <a:t>pair of statements is: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07000" y="1976204"/>
            <a:ext cx="39370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exception handler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handles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exception raised in the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statement is said to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catch the (raised) exception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4494968" y="2791812"/>
            <a:ext cx="712032" cy="283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94617" y="488888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959100" y="4611588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577747"/>
            <a:ext cx="769534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is', age)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4814" y="5057864"/>
            <a:ext cx="11760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fifteen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11974" y="536564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age.txt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59100" y="4611231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"/Users/me/ch7.py", line 12,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age.text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5912" y="5948961"/>
            <a:ext cx="2317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exception handler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prints this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42639" y="5948961"/>
            <a:ext cx="813759" cy="30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2" grpId="0" animBg="1"/>
      <p:bldP spid="13" grpId="0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Multiple exception handlers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116" y="2133986"/>
            <a:ext cx="8434642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is',age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/Output error.')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if an exception other than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print('Other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error.')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Controlling the exceptional control flow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66668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35749" y="3187070"/>
            <a:ext cx="1139868" cy="58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>
            <a:off x="1135749" y="3628360"/>
            <a:ext cx="5398900" cy="1903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smtClean="0">
                <a:latin typeface="Calibri" pitchFamily="34" charset="0"/>
                <a:ea typeface="+mj-ea"/>
                <a:cs typeface="+mj-cs"/>
              </a:rPr>
              <a:t>The purpose of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474528"/>
            <a:ext cx="7772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77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470025"/>
            <a:ext cx="7772400" cy="40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1470025"/>
            <a:ext cx="7772400" cy="51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Encapsulation: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function hides its implementation details from the user of the function;</a:t>
            </a:r>
            <a:r>
              <a:rPr lang="en-US" dirty="0" smtClean="0">
                <a:solidFill>
                  <a:schemeClr val="accent1"/>
                </a:solidFill>
              </a:rPr>
              <a:t> removing the implementation details from the developer’s radar makes her job easier.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0" grpId="1"/>
      <p:bldP spid="13" grpId="0"/>
      <p:bldP spid="13" grpId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244248" y="4041847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4248" y="4041845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dir(math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['__doc__', '__file__', '__name__', '__package__',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'ceil',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'degrees',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'exp', 'expm1',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'factorial', 'floor',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'pi',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'radians', 'sin',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'tan',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4248" y="4041845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dir(math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['__doc__', '__file__', '__name__', '__package__',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'ceil',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'degrees',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'exp', 'expm1',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'factorial', 'floor',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'pi',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'radians', 'sin',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'tan',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&lt;built-in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Modules,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2008635"/>
            <a:ext cx="821787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4537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module is a file containing Python code.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989467" y="3753496"/>
            <a:ext cx="1921802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469971" y="3981257"/>
            <a:ext cx="669060" cy="21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1265" y="3753496"/>
            <a:ext cx="1562164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709358" y="2008636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008638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 smtClean="0">
                <a:solidFill>
                  <a:srgbClr val="000000"/>
                </a:solidFill>
              </a:rPr>
              <a:t>the names of functions, values, and classes defined in the module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294171"/>
                </a:solidFill>
              </a:rPr>
              <a:t>These names are the module’s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008634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 smtClean="0"/>
              <a:t>the names of functions, values, and classes defined in the module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987847" y="3578296"/>
            <a:ext cx="72324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returns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defined 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namespace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987848" y="3916946"/>
            <a:ext cx="1565523" cy="50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3590432" y="6073169"/>
            <a:ext cx="404293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 access the imported module’s attributes, the name of the namespace must be specified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1764633" y="6002422"/>
            <a:ext cx="1825801" cy="46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510633" y="6416843"/>
            <a:ext cx="2079803" cy="55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4" grpId="1" animBg="1"/>
      <p:bldP spid="25" grpId="0" animBg="1"/>
      <p:bldP spid="28" grpId="0"/>
      <p:bldP spid="17" grpId="0"/>
      <p:bldP spid="17" grpId="1"/>
      <p:bldP spid="18" grpId="0"/>
      <p:bldP spid="19" grpId="0"/>
      <p:bldP spid="19" grpId="1"/>
      <p:bldP spid="26" grpId="0"/>
      <p:bldP spid="26" grpId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Importing a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 smtClean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Runs the module’s code to create the objects defined in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Creates a namespace where the names of these objects will live.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432" y="3008907"/>
            <a:ext cx="86655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import statement only lists a name, the name of the module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without any directory information or .</a:t>
            </a:r>
            <a:r>
              <a:rPr lang="en-US" sz="2000" dirty="0" err="1" smtClean="0"/>
              <a:t>py</a:t>
            </a:r>
            <a:r>
              <a:rPr lang="en-US" sz="2000" dirty="0" smtClean="0"/>
              <a:t> suffix.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Python uses the </a:t>
            </a:r>
            <a:r>
              <a:rPr lang="en-US" sz="2000" dirty="0" smtClean="0">
                <a:solidFill>
                  <a:srgbClr val="FF0000"/>
                </a:solidFill>
              </a:rPr>
              <a:t>Python search path </a:t>
            </a:r>
            <a:r>
              <a:rPr lang="en-US" sz="2000" dirty="0" smtClean="0">
                <a:solidFill>
                  <a:srgbClr val="294171"/>
                </a:solidFill>
              </a:rPr>
              <a:t>to locate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search path </a:t>
            </a:r>
            <a:r>
              <a:rPr lang="en-US" sz="2000" dirty="0" smtClean="0">
                <a:solidFill>
                  <a:schemeClr val="accent1"/>
                </a:solidFill>
              </a:rPr>
              <a:t>is a list of directories where Python looks for modules.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variable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 smtClean="0">
                <a:solidFill>
                  <a:schemeClr val="accent1"/>
                </a:solidFill>
              </a:rPr>
              <a:t> defined in the Standard Library module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000" dirty="0" smtClean="0">
                <a:solidFill>
                  <a:schemeClr val="accent1"/>
                </a:solidFill>
              </a:rPr>
              <a:t> refers to this list.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 smtClean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2701" y="5473005"/>
            <a:ext cx="914399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['/Users/me', '/Library/Frameworks/Python.framework/Versions/3.2/lib/python32.zip',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'/Library/Frameworks/Python.framework/Versions/3.2/lib/python3.2/site-packages']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399734" y="5055621"/>
            <a:ext cx="2945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current working directory</a:t>
            </a:r>
          </a:p>
        </p:txBody>
      </p:sp>
      <p:cxnSp>
        <p:nvCxnSpPr>
          <p:cNvPr id="30" name="Straight Arrow Connector 29"/>
          <p:cNvCxnSpPr>
            <a:stCxn id="23" idx="1"/>
          </p:cNvCxnSpPr>
          <p:nvPr/>
        </p:nvCxnSpPr>
        <p:spPr>
          <a:xfrm rot="10800000" flipV="1">
            <a:off x="1385552" y="5255676"/>
            <a:ext cx="2014182" cy="811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344821" y="5055619"/>
            <a:ext cx="2687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Standard Library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folders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rot="5400000">
            <a:off x="6585322" y="4810322"/>
            <a:ext cx="457833" cy="1748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 rot="5400000">
            <a:off x="6595367" y="5205195"/>
            <a:ext cx="842661" cy="134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1" grpId="1"/>
      <p:bldP spid="22" grpId="0" animBg="1"/>
      <p:bldP spid="23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0874" y="2422204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Python search path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470025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Suppose we want to import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 stored in folder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that is not in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80874" y="2427607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874" y="2429195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'__package__', 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'sys’]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1458480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By just adding folder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to the search path, module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can be imported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532048" y="4872841"/>
            <a:ext cx="3624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called without an argument,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names in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top-level module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shell, in this case.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74099" y="2422204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44393" y="2087463"/>
            <a:ext cx="51337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 in </a:t>
            </a:r>
            <a:r>
              <a:rPr lang="en-US" sz="16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shell namespace; note that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not in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stCxn id="15" idx="0"/>
            <a:endCxn id="15" idx="0"/>
          </p:cNvCxnSpPr>
          <p:nvPr/>
        </p:nvCxnSpPr>
        <p:spPr>
          <a:xfrm rot="5400000" flipH="1" flipV="1">
            <a:off x="2811942" y="2429195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939640" y="2355273"/>
            <a:ext cx="1015996" cy="542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844393" y="2092229"/>
            <a:ext cx="5629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 folder in the Python search path contains module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060864" y="2649683"/>
            <a:ext cx="1189182" cy="600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29" grpId="1" animBg="1"/>
      <p:bldP spid="29" grpId="2" animBg="1"/>
      <p:bldP spid="20" grpId="0"/>
      <p:bldP spid="22" grpId="1" animBg="1"/>
      <p:bldP spid="14" grpId="1" animBg="1"/>
      <p:bldP spid="15" grpId="0" animBg="1"/>
      <p:bldP spid="17" grpId="0"/>
      <p:bldP spid="18" grpId="0"/>
      <p:bldP spid="12" grpId="0"/>
      <p:bldP spid="12" grpId="1"/>
      <p:bldP spid="31" grpId="2"/>
      <p:bldP spid="31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777802"/>
            <a:ext cx="851554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77802"/>
            <a:ext cx="8515547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set to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2" grpId="1" animBg="1"/>
      <p:bldP spid="19" grpId="0" animBg="1"/>
      <p:bldP spid="12" grpId="0"/>
      <p:bldP spid="16" grpId="0"/>
      <p:bldP spid="16" grpId="1"/>
      <p:bldP spid="21" grpId="1" animBg="1"/>
      <p:bldP spid="23" grpId="0"/>
      <p:bldP spid="24" grpId="1"/>
      <p:bldP spid="24" grpId="2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64369"/>
            <a:ext cx="8515547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the top-level module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set to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set to the module’s name, if the file is being imported by another module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74503" y="6039019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name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796618" y="6346796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import.txt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4" grpId="0" animBg="1"/>
      <p:bldP spid="15" grpId="0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0" idx="1"/>
            </p:cNvCxnSpPr>
            <p:nvPr/>
          </p:nvCxnSpPr>
          <p:spPr>
            <a:xfrm>
              <a:off x="1398381" y="5109862"/>
              <a:ext cx="24687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51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(name of the) module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0x10278dd98&gt;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291056"/>
            <a:ext cx="4689224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1398381" y="5109862"/>
              <a:ext cx="2100352" cy="1092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71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69367" y="2291056"/>
            <a:ext cx="4694758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69367" y="2291056"/>
            <a:ext cx="469475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74901" y="1670080"/>
            <a:ext cx="3438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7"/>
            <a:ext cx="373753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36627" y="4531758"/>
            <a:ext cx="5530075" cy="2127386"/>
            <a:chOff x="336627" y="4531758"/>
            <a:chExt cx="5530075" cy="2127386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6627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36627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513167" y="5118245"/>
              <a:ext cx="2985566" cy="1083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61504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961504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5755" y="4916479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575755" y="4531758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>
              <a:endCxn id="55" idx="0"/>
            </p:cNvCxnSpPr>
            <p:nvPr/>
          </p:nvCxnSpPr>
          <p:spPr>
            <a:xfrm>
              <a:off x="1140247" y="5103885"/>
              <a:ext cx="3461000" cy="1098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0"/>
            </p:cNvCxnSpPr>
            <p:nvPr/>
          </p:nvCxnSpPr>
          <p:spPr>
            <a:xfrm>
              <a:off x="1757598" y="5092590"/>
              <a:ext cx="3880504" cy="1107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class is a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Encapsulation through local variables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267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8850" y="202590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Before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06150" y="5314398"/>
            <a:ext cx="4237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exist only during the execution of function call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local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of function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06150" y="432537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still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10358"/>
            <a:ext cx="6131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Encapsulation makes modularity and code reuse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4" grpId="2" animBg="1"/>
      <p:bldP spid="9" grpId="0" animBg="1"/>
      <p:bldP spid="10" grpId="0"/>
      <p:bldP spid="14" grpId="0"/>
      <p:bldP spid="15" grpId="0" animBg="1"/>
      <p:bldP spid="15" grpId="1" animBg="1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Rewrite the below Python statement so that instead of making the usual method invocations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you use the notation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27850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s.find('C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s.replace('AC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4930388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str.lower(s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str.find(s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'C')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str.replace(s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'AC',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-16183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2969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652969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43" y="60489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5400000">
            <a:off x="4803060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72242" y="4233333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5272243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17730" y="4233333"/>
            <a:ext cx="2299186" cy="2272784"/>
            <a:chOff x="1117730" y="4233333"/>
            <a:chExt cx="2299186" cy="2272784"/>
          </a:xfrm>
        </p:grpSpPr>
        <p:sp>
          <p:nvSpPr>
            <p:cNvPr id="13" name="Rectangle 12"/>
            <p:cNvSpPr/>
            <p:nvPr/>
          </p:nvSpPr>
          <p:spPr>
            <a:xfrm>
              <a:off x="2959716" y="6048917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6608" y="463344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226608" y="4233333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 rot="16200000" flipH="1">
              <a:off x="2191482" y="5052083"/>
              <a:ext cx="1216806" cy="77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17730" y="4233333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117730" y="5057366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8054" y="6048919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2146" y="4633445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602146" y="4233335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1" idx="0"/>
            </p:cNvCxnSpPr>
            <p:nvPr/>
          </p:nvCxnSpPr>
          <p:spPr>
            <a:xfrm rot="16200000" flipH="1">
              <a:off x="1383951" y="5326215"/>
              <a:ext cx="121680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262569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6262569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39343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5400000">
            <a:off x="5646904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13082" y="3913850"/>
            <a:ext cx="20503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endCxn id="26" idx="1"/>
          </p:cNvCxnSpPr>
          <p:nvPr/>
        </p:nvCxnSpPr>
        <p:spPr>
          <a:xfrm>
            <a:off x="4543778" y="4769556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201720" y="3337762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6" grpId="1" animBg="1"/>
      <p:bldP spid="12" grpId="1" animBg="1"/>
      <p:bldP spid="12" grpId="2" animBg="1"/>
      <p:bldP spid="12" grpId="3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3" animBg="1"/>
      <p:bldP spid="47" grpId="4" animBg="1"/>
      <p:bldP spid="49" grpId="0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4650" y="1470025"/>
            <a:ext cx="240479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5221" y="361044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8830" y="4243021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68207" y="4893966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5268208" y="5721179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128830" y="5960208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04255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5080" y="1467291"/>
            <a:ext cx="45549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081" y="2482953"/>
            <a:ext cx="46643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 that there are several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active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values of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one in each namespace;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are all the namespaces managed by Python?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30912" y="6448238"/>
            <a:ext cx="6266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does Python know which line to return to?</a:t>
            </a:r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rot="10800000">
            <a:off x="3128830" y="6315375"/>
            <a:ext cx="1002082" cy="33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4897086" y="6188693"/>
            <a:ext cx="444494" cy="297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3801616"/>
            <a:ext cx="10260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21950" y="1519214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737" y="3670103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75381" y="271652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14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75381" y="1992007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endParaRPr lang="en-US" sz="20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775381" y="3458206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98800" y="2102745"/>
            <a:ext cx="16765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… 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be executed after g(n-1) returns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70428" y="2733687"/>
            <a:ext cx="604953" cy="107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3" grpId="0"/>
      <p:bldP spid="37" grpId="0"/>
      <p:bldP spid="38" grpId="0"/>
      <p:bldP spid="38" grpId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</a:t>
            </a:r>
            <a:r>
              <a:rPr lang="en-US" dirty="0" smtClean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scope </a:t>
            </a:r>
            <a:r>
              <a:rPr lang="en-US" dirty="0" smtClean="0"/>
              <a:t>of these names (i.e., the space where they live) is the namespace of the function.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 smtClean="0"/>
              <a:t>. Variables with global scope are referred to as </a:t>
            </a:r>
            <a:r>
              <a:rPr lang="en-US" dirty="0" smtClean="0">
                <a:solidFill>
                  <a:srgbClr val="FF0000"/>
                </a:solidFill>
              </a:rPr>
              <a:t>global variables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05851" y="2220851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26668</TotalTime>
  <Words>7101</Words>
  <Application>Microsoft Office PowerPoint</Application>
  <PresentationFormat>On-screen Show (4:3)</PresentationFormat>
  <Paragraphs>1770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184</cp:revision>
  <dcterms:created xsi:type="dcterms:W3CDTF">2014-01-06T20:12:19Z</dcterms:created>
  <dcterms:modified xsi:type="dcterms:W3CDTF">2014-12-24T03:05:12Z</dcterms:modified>
</cp:coreProperties>
</file>