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0" r:id="rId1"/>
  </p:sldMasterIdLst>
  <p:notesMasterIdLst>
    <p:notesMasterId r:id="rId34"/>
  </p:notesMasterIdLst>
  <p:sldIdLst>
    <p:sldId id="257" r:id="rId2"/>
    <p:sldId id="335" r:id="rId3"/>
    <p:sldId id="429" r:id="rId4"/>
    <p:sldId id="430" r:id="rId5"/>
    <p:sldId id="431" r:id="rId6"/>
    <p:sldId id="432" r:id="rId7"/>
    <p:sldId id="433" r:id="rId8"/>
    <p:sldId id="434" r:id="rId9"/>
    <p:sldId id="435" r:id="rId10"/>
    <p:sldId id="436" r:id="rId11"/>
    <p:sldId id="438" r:id="rId12"/>
    <p:sldId id="439" r:id="rId13"/>
    <p:sldId id="441" r:id="rId14"/>
    <p:sldId id="442" r:id="rId15"/>
    <p:sldId id="443" r:id="rId16"/>
    <p:sldId id="445" r:id="rId17"/>
    <p:sldId id="446" r:id="rId18"/>
    <p:sldId id="447" r:id="rId19"/>
    <p:sldId id="448" r:id="rId20"/>
    <p:sldId id="449" r:id="rId21"/>
    <p:sldId id="450" r:id="rId22"/>
    <p:sldId id="451" r:id="rId23"/>
    <p:sldId id="444" r:id="rId24"/>
    <p:sldId id="452" r:id="rId25"/>
    <p:sldId id="453" r:id="rId26"/>
    <p:sldId id="455" r:id="rId27"/>
    <p:sldId id="456" r:id="rId28"/>
    <p:sldId id="458" r:id="rId29"/>
    <p:sldId id="460" r:id="rId30"/>
    <p:sldId id="462" r:id="rId31"/>
    <p:sldId id="463" r:id="rId32"/>
    <p:sldId id="464" r:id="rId3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283" autoAdjust="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-120" y="-90"/>
      </p:cViewPr>
      <p:guideLst>
        <p:guide orient="horz" pos="227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lperkovic:Desktop:char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1"/>
          <c:order val="0"/>
          <c:tx>
            <c:v>rfib()</c:v>
          </c:tx>
          <c:cat>
            <c:numRef>
              <c:f>Sheet1!$A$1:$A$6</c:f>
              <c:numCache>
                <c:formatCode>General</c:formatCode>
                <c:ptCount val="6"/>
                <c:pt idx="0">
                  <c:v>30</c:v>
                </c:pt>
                <c:pt idx="1">
                  <c:v>32</c:v>
                </c:pt>
                <c:pt idx="2">
                  <c:v>34</c:v>
                </c:pt>
                <c:pt idx="3">
                  <c:v>36</c:v>
                </c:pt>
                <c:pt idx="4">
                  <c:v>38</c:v>
                </c:pt>
                <c:pt idx="5">
                  <c:v>40</c:v>
                </c:pt>
              </c:numCache>
            </c:numRef>
          </c:cat>
          <c:val>
            <c:numRef>
              <c:f>Sheet1!$B$1:$B$6</c:f>
              <c:numCache>
                <c:formatCode>General</c:formatCode>
                <c:ptCount val="6"/>
                <c:pt idx="0">
                  <c:v>0.7400000000000001</c:v>
                </c:pt>
                <c:pt idx="1">
                  <c:v>1.9800000000000002</c:v>
                </c:pt>
                <c:pt idx="2">
                  <c:v>5.6199999999999974</c:v>
                </c:pt>
                <c:pt idx="3">
                  <c:v>13.54</c:v>
                </c:pt>
                <c:pt idx="4">
                  <c:v>35.979999999999997</c:v>
                </c:pt>
                <c:pt idx="5">
                  <c:v>91.55</c:v>
                </c:pt>
              </c:numCache>
            </c:numRef>
          </c:val>
          <c:smooth val="0"/>
        </c:ser>
        <c:ser>
          <c:idx val="2"/>
          <c:order val="1"/>
          <c:tx>
            <c:v>fib()</c:v>
          </c:tx>
          <c:cat>
            <c:numRef>
              <c:f>Sheet1!$A$1:$A$6</c:f>
              <c:numCache>
                <c:formatCode>General</c:formatCode>
                <c:ptCount val="6"/>
                <c:pt idx="0">
                  <c:v>30</c:v>
                </c:pt>
                <c:pt idx="1">
                  <c:v>32</c:v>
                </c:pt>
                <c:pt idx="2">
                  <c:v>34</c:v>
                </c:pt>
                <c:pt idx="3">
                  <c:v>36</c:v>
                </c:pt>
                <c:pt idx="4">
                  <c:v>38</c:v>
                </c:pt>
                <c:pt idx="5">
                  <c:v>40</c:v>
                </c:pt>
              </c:numCache>
            </c:numRef>
          </c:cat>
          <c:val>
            <c:numRef>
              <c:f>Sheet1!$C$1:$C$6</c:f>
              <c:numCache>
                <c:formatCode>General</c:formatCode>
                <c:ptCount val="6"/>
                <c:pt idx="0">
                  <c:v>6.2000000000000025E-6</c:v>
                </c:pt>
                <c:pt idx="1">
                  <c:v>7.2000000000000022E-6</c:v>
                </c:pt>
                <c:pt idx="2">
                  <c:v>7.4000000000000028E-6</c:v>
                </c:pt>
                <c:pt idx="3">
                  <c:v>7.4000000000000028E-6</c:v>
                </c:pt>
                <c:pt idx="4">
                  <c:v>8.2000000000000028E-6</c:v>
                </c:pt>
                <c:pt idx="5">
                  <c:v>8.4000000000000026E-6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31089792"/>
        <c:axId val="331091328"/>
      </c:lineChart>
      <c:catAx>
        <c:axId val="33108979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331091328"/>
        <c:crosses val="autoZero"/>
        <c:auto val="1"/>
        <c:lblAlgn val="ctr"/>
        <c:lblOffset val="100"/>
        <c:noMultiLvlLbl val="0"/>
      </c:catAx>
      <c:valAx>
        <c:axId val="33109132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3108979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81C8C0-9857-494A-B990-C44399377C7D}" type="datetimeFigureOut">
              <a:rPr lang="en-US" smtClean="0"/>
              <a:pPr/>
              <a:t>3/1/2015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71972D-23F4-8C4E-B8A3-6E483ED3F7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2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0E4B-CC3D-B74E-A2B6-A75B4ABE783A}" type="datetimeFigureOut">
              <a:rPr lang="en-US" smtClean="0"/>
              <a:pPr/>
              <a:t>3/1/2015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04A5-0FB7-A545-AE6F-D13AB78197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0E4B-CC3D-B74E-A2B6-A75B4ABE783A}" type="datetimeFigureOut">
              <a:rPr lang="en-US" smtClean="0"/>
              <a:pPr/>
              <a:t>3/1/2015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04A5-0FB7-A545-AE6F-D13AB78197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0E4B-CC3D-B74E-A2B6-A75B4ABE783A}" type="datetimeFigureOut">
              <a:rPr lang="en-US" smtClean="0"/>
              <a:pPr/>
              <a:t>3/1/2015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04A5-0FB7-A545-AE6F-D13AB78197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0E4B-CC3D-B74E-A2B6-A75B4ABE783A}" type="datetimeFigureOut">
              <a:rPr lang="en-US" smtClean="0"/>
              <a:pPr/>
              <a:t>3/1/2015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04A5-0FB7-A545-AE6F-D13AB78197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0E4B-CC3D-B74E-A2B6-A75B4ABE783A}" type="datetimeFigureOut">
              <a:rPr lang="en-US" smtClean="0"/>
              <a:pPr/>
              <a:t>3/1/2015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04A5-0FB7-A545-AE6F-D13AB78197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0E4B-CC3D-B74E-A2B6-A75B4ABE783A}" type="datetimeFigureOut">
              <a:rPr lang="en-US" smtClean="0"/>
              <a:pPr/>
              <a:t>3/1/2015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04A5-0FB7-A545-AE6F-D13AB78197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0E4B-CC3D-B74E-A2B6-A75B4ABE783A}" type="datetimeFigureOut">
              <a:rPr lang="en-US" smtClean="0"/>
              <a:pPr/>
              <a:t>3/1/2015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04A5-0FB7-A545-AE6F-D13AB78197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0E4B-CC3D-B74E-A2B6-A75B4ABE783A}" type="datetimeFigureOut">
              <a:rPr lang="en-US" smtClean="0"/>
              <a:pPr/>
              <a:t>3/1/2015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04A5-0FB7-A545-AE6F-D13AB78197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0E4B-CC3D-B74E-A2B6-A75B4ABE783A}" type="datetimeFigureOut">
              <a:rPr lang="en-US" smtClean="0"/>
              <a:pPr/>
              <a:t>3/1/2015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04A5-0FB7-A545-AE6F-D13AB78197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0E4B-CC3D-B74E-A2B6-A75B4ABE783A}" type="datetimeFigureOut">
              <a:rPr lang="en-US" smtClean="0"/>
              <a:pPr/>
              <a:t>3/1/2015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04A5-0FB7-A545-AE6F-D13AB78197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0E4B-CC3D-B74E-A2B6-A75B4ABE783A}" type="datetimeFigureOut">
              <a:rPr lang="en-US" smtClean="0"/>
              <a:pPr/>
              <a:t>3/1/2015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04A5-0FB7-A545-AE6F-D13AB78197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EA0E4B-CC3D-B74E-A2B6-A75B4ABE783A}" type="datetimeFigureOut">
              <a:rPr lang="en-US" smtClean="0"/>
              <a:pPr/>
              <a:t>3/1/2015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E404A5-0FB7-A545-AE6F-D13AB781977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w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685800" y="1216526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 smtClean="0">
                <a:latin typeface="Calibri" pitchFamily="34" charset="0"/>
                <a:ea typeface="+mj-ea"/>
                <a:cs typeface="+mj-cs"/>
              </a:rPr>
              <a:t>Recursion and Algorithm Development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5800" y="3323652"/>
            <a:ext cx="7772400" cy="1800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4488" indent="-344488">
              <a:spcAft>
                <a:spcPts val="600"/>
              </a:spcAft>
              <a:buClr>
                <a:srgbClr val="FF0000"/>
              </a:buClr>
              <a:buFont typeface="Wingdings" charset="2"/>
              <a:buChar char="§"/>
            </a:pPr>
            <a:r>
              <a:rPr lang="en-US" sz="2400" dirty="0" smtClean="0">
                <a:solidFill>
                  <a:schemeClr val="accent1"/>
                </a:solidFill>
              </a:rPr>
              <a:t>Introduction to Recursion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4488" indent="-344488">
              <a:spcAft>
                <a:spcPts val="600"/>
              </a:spcAft>
              <a:buClr>
                <a:srgbClr val="FFFF00"/>
              </a:buClr>
              <a:buFont typeface="Wingdings" charset="2"/>
              <a:buChar char="§"/>
            </a:pPr>
            <a:r>
              <a:rPr lang="en-US" sz="2400" dirty="0" smtClean="0">
                <a:solidFill>
                  <a:schemeClr val="accent1"/>
                </a:solidFill>
              </a:rPr>
              <a:t>Recursion Examples</a:t>
            </a:r>
          </a:p>
          <a:p>
            <a:pPr marL="344488" indent="-344488">
              <a:spcAft>
                <a:spcPts val="600"/>
              </a:spcAft>
              <a:buClr>
                <a:srgbClr val="008000"/>
              </a:buClr>
              <a:buFont typeface="Wingdings" charset="2"/>
              <a:buChar char="§"/>
            </a:pPr>
            <a:r>
              <a:rPr lang="en-US" sz="2400" dirty="0" smtClean="0">
                <a:solidFill>
                  <a:schemeClr val="accent1"/>
                </a:solidFill>
              </a:rPr>
              <a:t>Run Time Analysis</a:t>
            </a:r>
          </a:p>
          <a:p>
            <a:pPr marL="344488" indent="-344488">
              <a:spcAft>
                <a:spcPts val="600"/>
              </a:spcAft>
              <a:buClr>
                <a:srgbClr val="0000FF"/>
              </a:buClr>
              <a:buFont typeface="Wingdings" charset="2"/>
              <a:buChar char="§"/>
            </a:pPr>
            <a:r>
              <a:rPr lang="en-US" sz="2400" dirty="0" smtClean="0">
                <a:solidFill>
                  <a:schemeClr val="accent1"/>
                </a:solidFill>
              </a:rPr>
              <a:t>Search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 bwMode="auto">
          <a:xfrm>
            <a:off x="6362102" y="3035034"/>
            <a:ext cx="2133169" cy="1169551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vertical(3124)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15" name="TextBox 14"/>
          <p:cNvSpPr txBox="1"/>
          <p:nvPr/>
        </p:nvSpPr>
        <p:spPr bwMode="auto">
          <a:xfrm>
            <a:off x="6348588" y="3035034"/>
            <a:ext cx="2133170" cy="1169551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vertical(3124)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 bwMode="auto">
          <a:xfrm>
            <a:off x="6362102" y="3035034"/>
            <a:ext cx="2119656" cy="1169551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vertical(3124)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 bwMode="auto">
          <a:xfrm>
            <a:off x="6375615" y="3035034"/>
            <a:ext cx="2119656" cy="1169551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vertical(3124)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09598" y="3795889"/>
            <a:ext cx="1885691" cy="2919851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3124</a:t>
            </a:r>
          </a:p>
          <a:p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vertical(n//10)</a:t>
            </a: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r"/>
            <a:r>
              <a:rPr lang="en-US" sz="1400" dirty="0" smtClean="0">
                <a:solidFill>
                  <a:schemeClr val="accent1"/>
                </a:solidFill>
                <a:cs typeface="Courier New" panose="02070309020205020404" pitchFamily="49" charset="0"/>
              </a:rPr>
              <a:t>vertical(3124)</a:t>
            </a:r>
          </a:p>
        </p:txBody>
      </p:sp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 smtClean="0">
                <a:latin typeface="Calibri" pitchFamily="34" charset="0"/>
                <a:ea typeface="+mj-ea"/>
                <a:cs typeface="+mj-cs"/>
              </a:rPr>
              <a:t>Program stack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 bwMode="auto">
          <a:xfrm>
            <a:off x="4842774" y="1174627"/>
            <a:ext cx="4106862" cy="16004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Courier New" panose="02070309020205020404" pitchFamily="49" charset="0"/>
              </a:rPr>
              <a:t>1.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vertical(n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Courier New" panose="02070309020205020404" pitchFamily="49" charset="0"/>
              </a:rPr>
              <a:t>2. 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'prints digits of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vertically'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Courier New" panose="02070309020205020404" pitchFamily="49" charset="0"/>
              </a:rPr>
              <a:t>3.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if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10: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Courier New" panose="02070309020205020404" pitchFamily="49" charset="0"/>
              </a:rPr>
              <a:t>4.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print(n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Courier New" panose="02070309020205020404" pitchFamily="49" charset="0"/>
              </a:rPr>
              <a:t>5.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else: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Courier New" panose="02070309020205020404" pitchFamily="49" charset="0"/>
              </a:rPr>
              <a:t>6.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vertical(n//10)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Courier New" panose="02070309020205020404" pitchFamily="49" charset="0"/>
              </a:rPr>
              <a:t>7.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print(n%10)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 bwMode="auto">
          <a:xfrm>
            <a:off x="6362102" y="3035034"/>
            <a:ext cx="2119656" cy="1169551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vertical(3124)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284737" y="4204585"/>
            <a:ext cx="1885691" cy="2300991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312</a:t>
            </a: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r"/>
            <a:r>
              <a:rPr lang="en-US" sz="1400" dirty="0" smtClean="0">
                <a:solidFill>
                  <a:schemeClr val="accent1"/>
                </a:solidFill>
                <a:cs typeface="Courier New" panose="02070309020205020404" pitchFamily="49" charset="0"/>
              </a:rPr>
              <a:t>vertical(312)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404393" y="4622161"/>
            <a:ext cx="1885691" cy="1635322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31</a:t>
            </a: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r"/>
            <a:r>
              <a:rPr lang="en-US" sz="1400" dirty="0" smtClean="0">
                <a:solidFill>
                  <a:schemeClr val="accent1"/>
                </a:solidFill>
                <a:cs typeface="Courier New" panose="02070309020205020404" pitchFamily="49" charset="0"/>
              </a:rPr>
              <a:t>vertical(31)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543770" y="4953620"/>
            <a:ext cx="1885691" cy="813086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3</a:t>
            </a:r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r"/>
            <a:r>
              <a:rPr lang="en-US" sz="1400" dirty="0" smtClean="0">
                <a:solidFill>
                  <a:schemeClr val="accent1"/>
                </a:solidFill>
                <a:cs typeface="Courier New" panose="02070309020205020404" pitchFamily="49" charset="0"/>
              </a:rPr>
              <a:t>vertical(3)</a:t>
            </a:r>
          </a:p>
        </p:txBody>
      </p:sp>
      <p:sp>
        <p:nvSpPr>
          <p:cNvPr id="44" name="Rectangle 43"/>
          <p:cNvSpPr/>
          <p:nvPr/>
        </p:nvSpPr>
        <p:spPr>
          <a:xfrm>
            <a:off x="2284737" y="4204585"/>
            <a:ext cx="1885691" cy="2300991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312</a:t>
            </a:r>
          </a:p>
          <a:p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vertical(n//10)</a:t>
            </a: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r"/>
            <a:r>
              <a:rPr lang="en-US" sz="1400" dirty="0" smtClean="0">
                <a:solidFill>
                  <a:schemeClr val="accent1"/>
                </a:solidFill>
                <a:cs typeface="Courier New" panose="02070309020205020404" pitchFamily="49" charset="0"/>
              </a:rPr>
              <a:t>vertical(312)</a:t>
            </a:r>
          </a:p>
        </p:txBody>
      </p:sp>
      <p:sp>
        <p:nvSpPr>
          <p:cNvPr id="45" name="Rectangle 44"/>
          <p:cNvSpPr/>
          <p:nvPr/>
        </p:nvSpPr>
        <p:spPr>
          <a:xfrm>
            <a:off x="2284737" y="4204585"/>
            <a:ext cx="1885691" cy="2300991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312</a:t>
            </a:r>
          </a:p>
          <a:p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vertical(n//10)</a:t>
            </a: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</a:p>
          <a:p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print(n%10)</a:t>
            </a:r>
          </a:p>
          <a:p>
            <a:pPr algn="r"/>
            <a:r>
              <a:rPr lang="en-US" sz="1400" dirty="0" smtClean="0">
                <a:solidFill>
                  <a:schemeClr val="accent1"/>
                </a:solidFill>
                <a:cs typeface="Courier New" panose="02070309020205020404" pitchFamily="49" charset="0"/>
              </a:rPr>
              <a:t>vertical(312)</a:t>
            </a:r>
          </a:p>
        </p:txBody>
      </p:sp>
      <p:sp>
        <p:nvSpPr>
          <p:cNvPr id="47" name="Rectangle 46"/>
          <p:cNvSpPr/>
          <p:nvPr/>
        </p:nvSpPr>
        <p:spPr>
          <a:xfrm>
            <a:off x="4404393" y="4605327"/>
            <a:ext cx="1885691" cy="1629725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31</a:t>
            </a:r>
          </a:p>
          <a:p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vertical(n//10)</a:t>
            </a:r>
          </a:p>
          <a:p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r"/>
            <a:r>
              <a:rPr lang="en-US" sz="1400" dirty="0" smtClean="0">
                <a:solidFill>
                  <a:schemeClr val="accent1"/>
                </a:solidFill>
                <a:cs typeface="Courier New" panose="02070309020205020404" pitchFamily="49" charset="0"/>
              </a:rPr>
              <a:t>vertical(31)</a:t>
            </a:r>
          </a:p>
        </p:txBody>
      </p:sp>
      <p:sp>
        <p:nvSpPr>
          <p:cNvPr id="48" name="Rectangle 47"/>
          <p:cNvSpPr/>
          <p:nvPr/>
        </p:nvSpPr>
        <p:spPr>
          <a:xfrm>
            <a:off x="4404393" y="4622161"/>
            <a:ext cx="1885691" cy="1612891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31</a:t>
            </a:r>
          </a:p>
          <a:p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vertical(n//10)</a:t>
            </a:r>
          </a:p>
          <a:p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print(n%10)</a:t>
            </a:r>
          </a:p>
          <a:p>
            <a:pPr algn="r"/>
            <a:r>
              <a:rPr lang="en-US" sz="1400" dirty="0" smtClean="0">
                <a:solidFill>
                  <a:schemeClr val="accent1"/>
                </a:solidFill>
                <a:cs typeface="Courier New" panose="02070309020205020404" pitchFamily="49" charset="0"/>
              </a:rPr>
              <a:t>vertical(31)</a:t>
            </a:r>
          </a:p>
        </p:txBody>
      </p:sp>
      <p:sp>
        <p:nvSpPr>
          <p:cNvPr id="52" name="Rectangle 51"/>
          <p:cNvSpPr/>
          <p:nvPr/>
        </p:nvSpPr>
        <p:spPr>
          <a:xfrm>
            <a:off x="6543770" y="4953620"/>
            <a:ext cx="1885691" cy="813086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3</a:t>
            </a:r>
          </a:p>
          <a:p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print(n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r"/>
            <a:r>
              <a:rPr lang="en-US" sz="1400" dirty="0" smtClean="0">
                <a:solidFill>
                  <a:schemeClr val="accent1"/>
                </a:solidFill>
                <a:cs typeface="Courier New" panose="02070309020205020404" pitchFamily="49" charset="0"/>
              </a:rPr>
              <a:t>vertical(3)</a:t>
            </a:r>
          </a:p>
        </p:txBody>
      </p:sp>
      <p:graphicFrame>
        <p:nvGraphicFramePr>
          <p:cNvPr id="31" name="Table 30"/>
          <p:cNvGraphicFramePr>
            <a:graphicFrameLocks noGrp="1"/>
          </p:cNvGraphicFramePr>
          <p:nvPr/>
        </p:nvGraphicFramePr>
        <p:xfrm>
          <a:off x="3143023" y="1957685"/>
          <a:ext cx="126137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6137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line = 7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312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/>
          </p:cNvGraphicFramePr>
          <p:nvPr/>
        </p:nvGraphicFramePr>
        <p:xfrm>
          <a:off x="3143023" y="1233166"/>
          <a:ext cx="126137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6137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line = 7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31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7" name="TextBox 36"/>
          <p:cNvSpPr txBox="1"/>
          <p:nvPr/>
        </p:nvSpPr>
        <p:spPr bwMode="auto">
          <a:xfrm>
            <a:off x="3143023" y="3441045"/>
            <a:ext cx="122567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Program stack</a:t>
            </a:r>
          </a:p>
        </p:txBody>
      </p:sp>
      <p:sp>
        <p:nvSpPr>
          <p:cNvPr id="35" name="Rectangle 34"/>
          <p:cNvSpPr/>
          <p:nvPr/>
        </p:nvSpPr>
        <p:spPr>
          <a:xfrm>
            <a:off x="209598" y="3795889"/>
            <a:ext cx="1885691" cy="2919851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3124</a:t>
            </a: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r"/>
            <a:r>
              <a:rPr lang="en-US" sz="1400" dirty="0" smtClean="0">
                <a:solidFill>
                  <a:schemeClr val="accent1"/>
                </a:solidFill>
                <a:cs typeface="Courier New" panose="02070309020205020404" pitchFamily="49" charset="0"/>
              </a:rPr>
              <a:t>vertical(3124)</a:t>
            </a:r>
          </a:p>
        </p:txBody>
      </p:sp>
      <p:sp>
        <p:nvSpPr>
          <p:cNvPr id="39" name="Rectangle 38"/>
          <p:cNvSpPr/>
          <p:nvPr/>
        </p:nvSpPr>
        <p:spPr>
          <a:xfrm>
            <a:off x="209598" y="3795889"/>
            <a:ext cx="1885691" cy="2919851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3124</a:t>
            </a:r>
          </a:p>
          <a:p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vertical(n//10)</a:t>
            </a: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</a:p>
          <a:p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print(n%10)</a:t>
            </a:r>
          </a:p>
          <a:p>
            <a:pPr algn="r"/>
            <a:r>
              <a:rPr lang="en-US" sz="1400" dirty="0" smtClean="0">
                <a:solidFill>
                  <a:schemeClr val="accent1"/>
                </a:solidFill>
                <a:cs typeface="Courier New" panose="02070309020205020404" pitchFamily="49" charset="0"/>
              </a:rPr>
              <a:t>vertical(3124)</a:t>
            </a:r>
          </a:p>
        </p:txBody>
      </p:sp>
      <p:graphicFrame>
        <p:nvGraphicFramePr>
          <p:cNvPr id="40" name="Table 39"/>
          <p:cNvGraphicFramePr>
            <a:graphicFrameLocks noGrp="1"/>
          </p:cNvGraphicFramePr>
          <p:nvPr/>
        </p:nvGraphicFramePr>
        <p:xfrm>
          <a:off x="3143023" y="2699365"/>
          <a:ext cx="126137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6137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line = 7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3124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2" name="TextBox 41"/>
          <p:cNvSpPr txBox="1"/>
          <p:nvPr/>
        </p:nvSpPr>
        <p:spPr bwMode="auto">
          <a:xfrm>
            <a:off x="209598" y="1470025"/>
            <a:ext cx="2639093" cy="1877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The execution of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recursive function calls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is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supported by the program stack</a:t>
            </a:r>
          </a:p>
          <a:p>
            <a:pPr marL="747713" lvl="1" indent="-290513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just like</a:t>
            </a:r>
            <a:r>
              <a:rPr kumimoji="0" lang="en-US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regular function calls</a:t>
            </a:r>
            <a:endParaRPr kumimoji="0" lang="en-US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1" animBg="1"/>
      <p:bldP spid="16" grpId="0" animBg="1"/>
      <p:bldP spid="17" grpId="0" animBg="1"/>
      <p:bldP spid="17" grpId="1" animBg="1"/>
      <p:bldP spid="36" grpId="0" animBg="1"/>
      <p:bldP spid="36" grpId="1" animBg="1"/>
      <p:bldP spid="10" grpId="0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44" grpId="0" animBg="1"/>
      <p:bldP spid="44" grpId="1" animBg="1"/>
      <p:bldP spid="45" grpId="0" animBg="1"/>
      <p:bldP spid="45" grpId="1" animBg="1"/>
      <p:bldP spid="47" grpId="0" animBg="1"/>
      <p:bldP spid="47" grpId="1" animBg="1"/>
      <p:bldP spid="48" grpId="0" animBg="1"/>
      <p:bldP spid="48" grpId="1" animBg="1"/>
      <p:bldP spid="52" grpId="1" animBg="1"/>
      <p:bldP spid="37" grpId="0"/>
      <p:bldP spid="35" grpId="0" animBg="1"/>
      <p:bldP spid="35" grpId="1" animBg="1"/>
      <p:bldP spid="3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 bwMode="auto">
          <a:xfrm>
            <a:off x="3598938" y="5042118"/>
            <a:ext cx="5557762" cy="18158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pattern(n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'prints the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n-th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pattern'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if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0:           </a:t>
            </a: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base case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print(0, end=' 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else:                </a:t>
            </a: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recursive step: </a:t>
            </a:r>
            <a:r>
              <a:rPr lang="en-US" sz="1400" dirty="0" err="1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 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pattern(n-1)         </a:t>
            </a: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print n-1st pattern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print(n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end=' ')    </a:t>
            </a: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print </a:t>
            </a:r>
            <a:r>
              <a:rPr lang="en-US" sz="1400" dirty="0" err="1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endParaRPr lang="en-US" sz="1400" dirty="0" smtClean="0">
              <a:solidFill>
                <a:srgbClr val="7F7F7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pattern(n-1)         </a:t>
            </a: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print n-1st pattern</a:t>
            </a:r>
          </a:p>
        </p:txBody>
      </p:sp>
      <p:sp>
        <p:nvSpPr>
          <p:cNvPr id="35" name="TextBox 34"/>
          <p:cNvSpPr txBox="1"/>
          <p:nvPr/>
        </p:nvSpPr>
        <p:spPr bwMode="auto">
          <a:xfrm>
            <a:off x="3598938" y="5042118"/>
            <a:ext cx="5557762" cy="18158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pattern(n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'prints the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n-th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pattern'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if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0:           </a:t>
            </a: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base case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print(0, end=' 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else:                </a:t>
            </a: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recursive step: </a:t>
            </a:r>
            <a:r>
              <a:rPr lang="en-US" sz="1400" dirty="0" err="1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 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# to do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 smtClean="0">
                <a:latin typeface="Calibri" pitchFamily="34" charset="0"/>
                <a:ea typeface="+mj-ea"/>
                <a:cs typeface="+mj-cs"/>
              </a:rPr>
              <a:t>A recursive number sequence pattern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5" name="TextBox 14"/>
          <p:cNvSpPr txBox="1"/>
          <p:nvPr/>
        </p:nvSpPr>
        <p:spPr bwMode="auto">
          <a:xfrm>
            <a:off x="423325" y="1639153"/>
            <a:ext cx="8058434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</a:rPr>
              <a:t>So far, the problems we have considered could have easily been solved without recursion, i.e., using iteration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2000" dirty="0" smtClean="0">
              <a:solidFill>
                <a:schemeClr val="accent1"/>
              </a:solidFill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</a:rPr>
              <a:t>We consider next several problems that are best solved recursively.</a:t>
            </a:r>
          </a:p>
        </p:txBody>
      </p:sp>
      <p:sp>
        <p:nvSpPr>
          <p:cNvPr id="17" name="TextBox 16"/>
          <p:cNvSpPr txBox="1"/>
          <p:nvPr/>
        </p:nvSpPr>
        <p:spPr bwMode="auto">
          <a:xfrm>
            <a:off x="4859063" y="2795348"/>
            <a:ext cx="3329156" cy="2031325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pattern(0)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4859063" y="2806364"/>
            <a:ext cx="3329156" cy="2031325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pattern(0)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pattern(1)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0 1 0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 bwMode="auto">
          <a:xfrm>
            <a:off x="4859063" y="2795348"/>
            <a:ext cx="3329156" cy="2031325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pattern(0)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pattern(1)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0 1 0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pattern(2)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0 1 0 2 0 1 0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 bwMode="auto">
          <a:xfrm>
            <a:off x="4859063" y="2795348"/>
            <a:ext cx="3329156" cy="2031325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pattern(0)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pattern(1)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0 1 0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pattern(2)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0 1 0 2 0 1 0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pattern(3)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0 1 0 2 0 1 0 3 0 1 0 2 0 1 0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</p:txBody>
      </p:sp>
      <p:sp>
        <p:nvSpPr>
          <p:cNvPr id="12" name="TextBox 11"/>
          <p:cNvSpPr txBox="1"/>
          <p:nvPr/>
        </p:nvSpPr>
        <p:spPr bwMode="auto">
          <a:xfrm>
            <a:off x="423324" y="2962593"/>
            <a:ext cx="214992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Base case: </a:t>
            </a:r>
            <a:r>
              <a:rPr kumimoji="0" lang="en-US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n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== 0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 bwMode="auto">
          <a:xfrm>
            <a:off x="423324" y="3519619"/>
            <a:ext cx="176199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Recursive step: </a:t>
            </a:r>
          </a:p>
        </p:txBody>
      </p:sp>
      <p:sp>
        <p:nvSpPr>
          <p:cNvPr id="18" name="Oval 17"/>
          <p:cNvSpPr/>
          <p:nvPr/>
        </p:nvSpPr>
        <p:spPr>
          <a:xfrm>
            <a:off x="4787242" y="3913714"/>
            <a:ext cx="653974" cy="2380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 bwMode="auto">
          <a:xfrm>
            <a:off x="216115" y="4057232"/>
            <a:ext cx="281549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To implement 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pattern(2)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…</a:t>
            </a:r>
          </a:p>
        </p:txBody>
      </p:sp>
      <p:sp>
        <p:nvSpPr>
          <p:cNvPr id="21" name="TextBox 20"/>
          <p:cNvSpPr txBox="1"/>
          <p:nvPr/>
        </p:nvSpPr>
        <p:spPr bwMode="auto">
          <a:xfrm>
            <a:off x="216115" y="4395786"/>
            <a:ext cx="3382823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… we need to execute</a:t>
            </a:r>
            <a:r>
              <a:rPr kumimoji="0" lang="en-US" sz="1600" b="0" i="0" u="none" strike="noStrike" kern="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  <a:r>
              <a:rPr lang="en-US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pattern(1)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,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kern="0" noProof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then print </a:t>
            </a:r>
            <a:r>
              <a:rPr lang="en-US" sz="1600" kern="0" noProof="0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2</a:t>
            </a:r>
            <a:r>
              <a:rPr lang="en-US" sz="1600" kern="0" noProof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,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600" kern="0" noProof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and then execute </a:t>
            </a:r>
            <a:r>
              <a:rPr lang="en-US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pattern(1)</a:t>
            </a:r>
            <a:r>
              <a:rPr lang="en-US" sz="1600" kern="0" noProof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 again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5588949" y="3919729"/>
            <a:ext cx="734939" cy="2380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728440" y="4350040"/>
            <a:ext cx="1425551" cy="23774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 bwMode="auto">
          <a:xfrm>
            <a:off x="216115" y="4057232"/>
            <a:ext cx="281549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To implement 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pattern(3)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…</a:t>
            </a:r>
          </a:p>
        </p:txBody>
      </p:sp>
      <p:sp>
        <p:nvSpPr>
          <p:cNvPr id="25" name="TextBox 24"/>
          <p:cNvSpPr txBox="1"/>
          <p:nvPr/>
        </p:nvSpPr>
        <p:spPr bwMode="auto">
          <a:xfrm>
            <a:off x="216115" y="4395786"/>
            <a:ext cx="3382823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… we need to execute</a:t>
            </a:r>
            <a:r>
              <a:rPr kumimoji="0" lang="en-US" sz="1600" b="0" i="0" u="none" strike="noStrike" kern="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  <a:r>
              <a:rPr lang="en-US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pattern(2)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,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kern="0" noProof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then print </a:t>
            </a:r>
            <a:r>
              <a:rPr lang="en-US" sz="1600" kern="0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3</a:t>
            </a:r>
            <a:r>
              <a:rPr lang="en-US" sz="1600" kern="0" noProof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,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600" kern="0" noProof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and then execute </a:t>
            </a:r>
            <a:r>
              <a:rPr lang="en-US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pattern(2)</a:t>
            </a:r>
            <a:r>
              <a:rPr lang="en-US" sz="1600" kern="0" noProof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 again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6323888" y="4343697"/>
            <a:ext cx="1273323" cy="2380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 bwMode="auto">
          <a:xfrm>
            <a:off x="216115" y="4057232"/>
            <a:ext cx="281549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To implement 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pattern(n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)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…</a:t>
            </a:r>
          </a:p>
        </p:txBody>
      </p:sp>
      <p:sp>
        <p:nvSpPr>
          <p:cNvPr id="28" name="TextBox 27"/>
          <p:cNvSpPr txBox="1"/>
          <p:nvPr/>
        </p:nvSpPr>
        <p:spPr bwMode="auto">
          <a:xfrm>
            <a:off x="216115" y="4395786"/>
            <a:ext cx="3757699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… we need to execute</a:t>
            </a:r>
            <a:r>
              <a:rPr kumimoji="0" lang="en-US" sz="1600" b="0" i="0" u="none" strike="noStrike" kern="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  <a:r>
              <a:rPr lang="en-US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pattern(n-1)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,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kern="0" noProof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then print </a:t>
            </a:r>
            <a:r>
              <a:rPr lang="en-US" sz="1600" kern="0" noProof="0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n</a:t>
            </a:r>
            <a:r>
              <a:rPr lang="en-US" sz="1600" kern="0" noProof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,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600" kern="0" noProof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and then execute </a:t>
            </a:r>
            <a:r>
              <a:rPr lang="en-US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pattern(n-1)</a:t>
            </a:r>
            <a:r>
              <a:rPr lang="en-US" sz="1600" kern="0" noProof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 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29" name="TextBox 28"/>
          <p:cNvSpPr txBox="1"/>
          <p:nvPr/>
        </p:nvSpPr>
        <p:spPr bwMode="auto">
          <a:xfrm>
            <a:off x="423325" y="1639153"/>
            <a:ext cx="8058434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</a:rPr>
              <a:t>Consider function 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pattern()</a:t>
            </a:r>
            <a:r>
              <a:rPr lang="en-US" sz="2000" dirty="0" smtClean="0">
                <a:solidFill>
                  <a:schemeClr val="accent1"/>
                </a:solidFill>
              </a:rPr>
              <a:t> that takes a nonnegative integer as input and prints a corresponding number pattern</a:t>
            </a:r>
            <a:endParaRPr lang="en-US" sz="2000" kern="0" dirty="0" smtClean="0">
              <a:solidFill>
                <a:schemeClr val="accent1"/>
              </a:solidFill>
              <a:latin typeface="Calibri" pitchFamily="34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35" grpId="0" animBg="1"/>
      <p:bldP spid="35" grpId="1" animBg="1"/>
      <p:bldP spid="15" grpId="0"/>
      <p:bldP spid="17" grpId="0" animBg="1"/>
      <p:bldP spid="17" grpId="1" animBg="1"/>
      <p:bldP spid="8" grpId="0" animBg="1"/>
      <p:bldP spid="8" grpId="1" animBg="1"/>
      <p:bldP spid="9" grpId="0" animBg="1"/>
      <p:bldP spid="9" grpId="1" animBg="1"/>
      <p:bldP spid="10" grpId="0" animBg="1"/>
      <p:bldP spid="12" grpId="0"/>
      <p:bldP spid="14" grpId="0"/>
      <p:bldP spid="18" grpId="0" animBg="1"/>
      <p:bldP spid="18" grpId="1" animBg="1"/>
      <p:bldP spid="20" grpId="0"/>
      <p:bldP spid="20" grpId="1"/>
      <p:bldP spid="21" grpId="0"/>
      <p:bldP spid="21" grpId="1"/>
      <p:bldP spid="22" grpId="0" animBg="1"/>
      <p:bldP spid="22" grpId="1" animBg="1"/>
      <p:bldP spid="23" grpId="0" animBg="1"/>
      <p:bldP spid="23" grpId="1" animBg="1"/>
      <p:bldP spid="24" grpId="0"/>
      <p:bldP spid="24" grpId="1"/>
      <p:bldP spid="25" grpId="0"/>
      <p:bldP spid="25" grpId="1"/>
      <p:bldP spid="26" grpId="0" animBg="1"/>
      <p:bldP spid="26" grpId="1" animBg="1"/>
      <p:bldP spid="27" grpId="0"/>
      <p:bldP spid="28" grpId="0"/>
      <p:bldP spid="2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 smtClean="0">
                <a:latin typeface="Calibri" pitchFamily="34" charset="0"/>
                <a:ea typeface="+mj-ea"/>
                <a:cs typeface="+mj-cs"/>
              </a:rPr>
              <a:t>A recursive graphical pattern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 flipV="1">
            <a:off x="473044" y="3658377"/>
            <a:ext cx="2381409" cy="122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0" name="Group 39"/>
          <p:cNvGrpSpPr/>
          <p:nvPr/>
        </p:nvGrpSpPr>
        <p:grpSpPr>
          <a:xfrm>
            <a:off x="473044" y="4009793"/>
            <a:ext cx="2382469" cy="819699"/>
            <a:chOff x="4883882" y="1878931"/>
            <a:chExt cx="2382469" cy="819699"/>
          </a:xfrm>
        </p:grpSpPr>
        <p:cxnSp>
          <p:nvCxnSpPr>
            <p:cNvPr id="33" name="Straight Connector 32"/>
            <p:cNvCxnSpPr/>
            <p:nvPr/>
          </p:nvCxnSpPr>
          <p:spPr>
            <a:xfrm flipV="1">
              <a:off x="4883882" y="2642616"/>
              <a:ext cx="809678" cy="415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17820000" flipV="1">
              <a:off x="5461907" y="2291715"/>
              <a:ext cx="809679" cy="415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3600000" flipV="1">
              <a:off x="5851768" y="2281695"/>
              <a:ext cx="809679" cy="415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V="1">
              <a:off x="6456673" y="2631259"/>
              <a:ext cx="809678" cy="415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/>
          <p:cNvGrpSpPr>
            <a:grpSpLocks noChangeAspect="1"/>
          </p:cNvGrpSpPr>
          <p:nvPr/>
        </p:nvGrpSpPr>
        <p:grpSpPr>
          <a:xfrm>
            <a:off x="474561" y="4922381"/>
            <a:ext cx="2424543" cy="836063"/>
            <a:chOff x="2877971" y="3618490"/>
            <a:chExt cx="7131004" cy="2459009"/>
          </a:xfrm>
        </p:grpSpPr>
        <p:grpSp>
          <p:nvGrpSpPr>
            <p:cNvPr id="41" name="Group 40"/>
            <p:cNvGrpSpPr/>
            <p:nvPr/>
          </p:nvGrpSpPr>
          <p:grpSpPr>
            <a:xfrm>
              <a:off x="7626506" y="5257800"/>
              <a:ext cx="2382469" cy="819699"/>
              <a:chOff x="4883882" y="1878931"/>
              <a:chExt cx="2382469" cy="819699"/>
            </a:xfrm>
          </p:grpSpPr>
          <p:cxnSp>
            <p:nvCxnSpPr>
              <p:cNvPr id="42" name="Straight Connector 41"/>
              <p:cNvCxnSpPr/>
              <p:nvPr/>
            </p:nvCxnSpPr>
            <p:spPr>
              <a:xfrm flipV="1">
                <a:off x="4883882" y="2642616"/>
                <a:ext cx="809678" cy="415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 rot="17820000" flipV="1">
                <a:off x="5461907" y="2291715"/>
                <a:ext cx="809679" cy="415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 rot="3600000" flipV="1">
                <a:off x="5851768" y="2281695"/>
                <a:ext cx="809679" cy="415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 flipV="1">
                <a:off x="6456673" y="2631259"/>
                <a:ext cx="809678" cy="415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Group 45"/>
            <p:cNvGrpSpPr/>
            <p:nvPr/>
          </p:nvGrpSpPr>
          <p:grpSpPr>
            <a:xfrm rot="3600000">
              <a:off x="6151888" y="4417224"/>
              <a:ext cx="2382469" cy="819699"/>
              <a:chOff x="4883882" y="1878931"/>
              <a:chExt cx="2382469" cy="819699"/>
            </a:xfrm>
          </p:grpSpPr>
          <p:cxnSp>
            <p:nvCxnSpPr>
              <p:cNvPr id="47" name="Straight Connector 46"/>
              <p:cNvCxnSpPr/>
              <p:nvPr/>
            </p:nvCxnSpPr>
            <p:spPr>
              <a:xfrm flipV="1">
                <a:off x="4883882" y="2642616"/>
                <a:ext cx="809678" cy="415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rot="17820000" flipV="1">
                <a:off x="5461907" y="2291715"/>
                <a:ext cx="809679" cy="415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 rot="3600000" flipV="1">
                <a:off x="5851768" y="2281695"/>
                <a:ext cx="809679" cy="415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 flipV="1">
                <a:off x="6456673" y="2631259"/>
                <a:ext cx="809678" cy="415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1" name="Group 50"/>
            <p:cNvGrpSpPr/>
            <p:nvPr/>
          </p:nvGrpSpPr>
          <p:grpSpPr>
            <a:xfrm rot="18000000">
              <a:off x="4349101" y="4399875"/>
              <a:ext cx="2382469" cy="819699"/>
              <a:chOff x="4883882" y="1878931"/>
              <a:chExt cx="2382469" cy="819699"/>
            </a:xfrm>
          </p:grpSpPr>
          <p:cxnSp>
            <p:nvCxnSpPr>
              <p:cNvPr id="52" name="Straight Connector 51"/>
              <p:cNvCxnSpPr/>
              <p:nvPr/>
            </p:nvCxnSpPr>
            <p:spPr>
              <a:xfrm flipV="1">
                <a:off x="4883882" y="2642616"/>
                <a:ext cx="809678" cy="415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 rot="17820000" flipV="1">
                <a:off x="5461907" y="2291715"/>
                <a:ext cx="809679" cy="415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 rot="3600000" flipV="1">
                <a:off x="5851768" y="2281695"/>
                <a:ext cx="809679" cy="415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 flipV="1">
                <a:off x="6456673" y="2631259"/>
                <a:ext cx="809678" cy="415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" name="Group 55"/>
            <p:cNvGrpSpPr/>
            <p:nvPr/>
          </p:nvGrpSpPr>
          <p:grpSpPr>
            <a:xfrm>
              <a:off x="2877971" y="5257560"/>
              <a:ext cx="2382469" cy="819699"/>
              <a:chOff x="4883882" y="1878931"/>
              <a:chExt cx="2382469" cy="819699"/>
            </a:xfrm>
          </p:grpSpPr>
          <p:cxnSp>
            <p:nvCxnSpPr>
              <p:cNvPr id="57" name="Straight Connector 56"/>
              <p:cNvCxnSpPr/>
              <p:nvPr/>
            </p:nvCxnSpPr>
            <p:spPr>
              <a:xfrm flipV="1">
                <a:off x="4883882" y="2642616"/>
                <a:ext cx="809678" cy="415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 rot="17820000" flipV="1">
                <a:off x="5461907" y="2291715"/>
                <a:ext cx="809679" cy="415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 rot="3600000" flipV="1">
                <a:off x="5851768" y="2281695"/>
                <a:ext cx="809679" cy="415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 flipV="1">
                <a:off x="6456673" y="2631259"/>
                <a:ext cx="809678" cy="415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7" name="Group 146"/>
          <p:cNvGrpSpPr>
            <a:grpSpLocks noChangeAspect="1"/>
          </p:cNvGrpSpPr>
          <p:nvPr/>
        </p:nvGrpSpPr>
        <p:grpSpPr>
          <a:xfrm>
            <a:off x="473044" y="5888734"/>
            <a:ext cx="2467517" cy="840190"/>
            <a:chOff x="2275773" y="4386854"/>
            <a:chExt cx="7257405" cy="2471146"/>
          </a:xfrm>
        </p:grpSpPr>
        <p:grpSp>
          <p:nvGrpSpPr>
            <p:cNvPr id="62" name="Group 61"/>
            <p:cNvGrpSpPr>
              <a:grpSpLocks noChangeAspect="1"/>
            </p:cNvGrpSpPr>
            <p:nvPr/>
          </p:nvGrpSpPr>
          <p:grpSpPr>
            <a:xfrm>
              <a:off x="7108635" y="6021937"/>
              <a:ext cx="2424543" cy="836063"/>
              <a:chOff x="2877971" y="3618490"/>
              <a:chExt cx="7131004" cy="2459009"/>
            </a:xfrm>
          </p:grpSpPr>
          <p:grpSp>
            <p:nvGrpSpPr>
              <p:cNvPr id="63" name="Group 40"/>
              <p:cNvGrpSpPr/>
              <p:nvPr/>
            </p:nvGrpSpPr>
            <p:grpSpPr>
              <a:xfrm>
                <a:off x="7626506" y="5257800"/>
                <a:ext cx="2382469" cy="819699"/>
                <a:chOff x="4883882" y="1878931"/>
                <a:chExt cx="2382469" cy="819699"/>
              </a:xfrm>
            </p:grpSpPr>
            <p:cxnSp>
              <p:nvCxnSpPr>
                <p:cNvPr id="80" name="Straight Connector 79"/>
                <p:cNvCxnSpPr/>
                <p:nvPr/>
              </p:nvCxnSpPr>
              <p:spPr>
                <a:xfrm flipV="1">
                  <a:off x="4883882" y="2642616"/>
                  <a:ext cx="809678" cy="4152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Connector 80"/>
                <p:cNvCxnSpPr/>
                <p:nvPr/>
              </p:nvCxnSpPr>
              <p:spPr>
                <a:xfrm rot="17820000" flipV="1">
                  <a:off x="5461907" y="2291715"/>
                  <a:ext cx="809679" cy="4152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Connector 81"/>
                <p:cNvCxnSpPr/>
                <p:nvPr/>
              </p:nvCxnSpPr>
              <p:spPr>
                <a:xfrm rot="3600000" flipV="1">
                  <a:off x="5851768" y="2281695"/>
                  <a:ext cx="809679" cy="4152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/>
                <p:cNvCxnSpPr/>
                <p:nvPr/>
              </p:nvCxnSpPr>
              <p:spPr>
                <a:xfrm flipV="1">
                  <a:off x="6456673" y="2631259"/>
                  <a:ext cx="809678" cy="4152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4" name="Group 45"/>
              <p:cNvGrpSpPr/>
              <p:nvPr/>
            </p:nvGrpSpPr>
            <p:grpSpPr>
              <a:xfrm rot="3600000">
                <a:off x="6151888" y="4417226"/>
                <a:ext cx="2382469" cy="819699"/>
                <a:chOff x="4883882" y="1878931"/>
                <a:chExt cx="2382469" cy="819699"/>
              </a:xfrm>
            </p:grpSpPr>
            <p:cxnSp>
              <p:nvCxnSpPr>
                <p:cNvPr id="76" name="Straight Connector 75"/>
                <p:cNvCxnSpPr/>
                <p:nvPr/>
              </p:nvCxnSpPr>
              <p:spPr>
                <a:xfrm flipV="1">
                  <a:off x="4883882" y="2642616"/>
                  <a:ext cx="809678" cy="4152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/>
                <p:cNvCxnSpPr/>
                <p:nvPr/>
              </p:nvCxnSpPr>
              <p:spPr>
                <a:xfrm rot="17820000" flipV="1">
                  <a:off x="5461907" y="2291715"/>
                  <a:ext cx="809679" cy="4152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Connector 77"/>
                <p:cNvCxnSpPr/>
                <p:nvPr/>
              </p:nvCxnSpPr>
              <p:spPr>
                <a:xfrm rot="3600000" flipV="1">
                  <a:off x="5851768" y="2281695"/>
                  <a:ext cx="809679" cy="4152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Connector 78"/>
                <p:cNvCxnSpPr/>
                <p:nvPr/>
              </p:nvCxnSpPr>
              <p:spPr>
                <a:xfrm flipV="1">
                  <a:off x="6456673" y="2631259"/>
                  <a:ext cx="809678" cy="4152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5" name="Group 50"/>
              <p:cNvGrpSpPr/>
              <p:nvPr/>
            </p:nvGrpSpPr>
            <p:grpSpPr>
              <a:xfrm rot="18000000">
                <a:off x="4349101" y="4399875"/>
                <a:ext cx="2382469" cy="819699"/>
                <a:chOff x="4883882" y="1878931"/>
                <a:chExt cx="2382469" cy="819699"/>
              </a:xfrm>
            </p:grpSpPr>
            <p:cxnSp>
              <p:nvCxnSpPr>
                <p:cNvPr id="72" name="Straight Connector 71"/>
                <p:cNvCxnSpPr/>
                <p:nvPr/>
              </p:nvCxnSpPr>
              <p:spPr>
                <a:xfrm flipV="1">
                  <a:off x="4883882" y="2642616"/>
                  <a:ext cx="809678" cy="4152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Connector 72"/>
                <p:cNvCxnSpPr/>
                <p:nvPr/>
              </p:nvCxnSpPr>
              <p:spPr>
                <a:xfrm rot="17820000" flipV="1">
                  <a:off x="5461907" y="2291715"/>
                  <a:ext cx="809679" cy="4152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/>
                <p:cNvCxnSpPr/>
                <p:nvPr/>
              </p:nvCxnSpPr>
              <p:spPr>
                <a:xfrm rot="3600000" flipV="1">
                  <a:off x="5851768" y="2281695"/>
                  <a:ext cx="809679" cy="4152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Connector 74"/>
                <p:cNvCxnSpPr/>
                <p:nvPr/>
              </p:nvCxnSpPr>
              <p:spPr>
                <a:xfrm flipV="1">
                  <a:off x="6456673" y="2631259"/>
                  <a:ext cx="809678" cy="4152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6" name="Group 55"/>
              <p:cNvGrpSpPr/>
              <p:nvPr/>
            </p:nvGrpSpPr>
            <p:grpSpPr>
              <a:xfrm>
                <a:off x="2877971" y="5257560"/>
                <a:ext cx="2382469" cy="819699"/>
                <a:chOff x="4883882" y="1878931"/>
                <a:chExt cx="2382469" cy="819699"/>
              </a:xfrm>
            </p:grpSpPr>
            <p:cxnSp>
              <p:nvCxnSpPr>
                <p:cNvPr id="67" name="Straight Connector 66"/>
                <p:cNvCxnSpPr/>
                <p:nvPr/>
              </p:nvCxnSpPr>
              <p:spPr>
                <a:xfrm flipV="1">
                  <a:off x="4883882" y="2642616"/>
                  <a:ext cx="809678" cy="4152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/>
                <p:cNvCxnSpPr/>
                <p:nvPr/>
              </p:nvCxnSpPr>
              <p:spPr>
                <a:xfrm rot="17820000" flipV="1">
                  <a:off x="5461907" y="2291715"/>
                  <a:ext cx="809679" cy="4152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Connector 68"/>
                <p:cNvCxnSpPr/>
                <p:nvPr/>
              </p:nvCxnSpPr>
              <p:spPr>
                <a:xfrm rot="3600000" flipV="1">
                  <a:off x="5851768" y="2281695"/>
                  <a:ext cx="809679" cy="4152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Connector 70"/>
                <p:cNvCxnSpPr/>
                <p:nvPr/>
              </p:nvCxnSpPr>
              <p:spPr>
                <a:xfrm flipV="1">
                  <a:off x="6456673" y="2631259"/>
                  <a:ext cx="809678" cy="4152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84" name="Group 83"/>
            <p:cNvGrpSpPr>
              <a:grpSpLocks noChangeAspect="1"/>
            </p:cNvGrpSpPr>
            <p:nvPr/>
          </p:nvGrpSpPr>
          <p:grpSpPr>
            <a:xfrm rot="3600000">
              <a:off x="5635809" y="5181094"/>
              <a:ext cx="2424543" cy="836063"/>
              <a:chOff x="2877971" y="3618490"/>
              <a:chExt cx="7131004" cy="2459009"/>
            </a:xfrm>
          </p:grpSpPr>
          <p:grpSp>
            <p:nvGrpSpPr>
              <p:cNvPr id="85" name="Group 40"/>
              <p:cNvGrpSpPr/>
              <p:nvPr/>
            </p:nvGrpSpPr>
            <p:grpSpPr>
              <a:xfrm>
                <a:off x="7626506" y="5257800"/>
                <a:ext cx="2382469" cy="819699"/>
                <a:chOff x="4883882" y="1878931"/>
                <a:chExt cx="2382469" cy="819699"/>
              </a:xfrm>
            </p:grpSpPr>
            <p:cxnSp>
              <p:nvCxnSpPr>
                <p:cNvPr id="101" name="Straight Connector 100"/>
                <p:cNvCxnSpPr/>
                <p:nvPr/>
              </p:nvCxnSpPr>
              <p:spPr>
                <a:xfrm flipV="1">
                  <a:off x="4883882" y="2642616"/>
                  <a:ext cx="809678" cy="4152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Straight Connector 101"/>
                <p:cNvCxnSpPr/>
                <p:nvPr/>
              </p:nvCxnSpPr>
              <p:spPr>
                <a:xfrm rot="17820000" flipV="1">
                  <a:off x="5461907" y="2291715"/>
                  <a:ext cx="809679" cy="4152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Straight Connector 102"/>
                <p:cNvCxnSpPr/>
                <p:nvPr/>
              </p:nvCxnSpPr>
              <p:spPr>
                <a:xfrm rot="3600000" flipV="1">
                  <a:off x="5851768" y="2281695"/>
                  <a:ext cx="809679" cy="4152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Straight Connector 103"/>
                <p:cNvCxnSpPr/>
                <p:nvPr/>
              </p:nvCxnSpPr>
              <p:spPr>
                <a:xfrm flipV="1">
                  <a:off x="6456673" y="2631259"/>
                  <a:ext cx="809678" cy="4152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6" name="Group 45"/>
              <p:cNvGrpSpPr/>
              <p:nvPr/>
            </p:nvGrpSpPr>
            <p:grpSpPr>
              <a:xfrm rot="3600000">
                <a:off x="6151888" y="4417226"/>
                <a:ext cx="2382469" cy="819699"/>
                <a:chOff x="4883882" y="1878931"/>
                <a:chExt cx="2382469" cy="819699"/>
              </a:xfrm>
            </p:grpSpPr>
            <p:cxnSp>
              <p:nvCxnSpPr>
                <p:cNvPr id="97" name="Straight Connector 96"/>
                <p:cNvCxnSpPr/>
                <p:nvPr/>
              </p:nvCxnSpPr>
              <p:spPr>
                <a:xfrm flipV="1">
                  <a:off x="4883882" y="2642616"/>
                  <a:ext cx="809678" cy="4152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Straight Connector 97"/>
                <p:cNvCxnSpPr/>
                <p:nvPr/>
              </p:nvCxnSpPr>
              <p:spPr>
                <a:xfrm rot="17820000" flipV="1">
                  <a:off x="5461907" y="2291715"/>
                  <a:ext cx="809679" cy="4152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Connector 98"/>
                <p:cNvCxnSpPr/>
                <p:nvPr/>
              </p:nvCxnSpPr>
              <p:spPr>
                <a:xfrm rot="3600000" flipV="1">
                  <a:off x="5851768" y="2281695"/>
                  <a:ext cx="809679" cy="4152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Connector 99"/>
                <p:cNvCxnSpPr/>
                <p:nvPr/>
              </p:nvCxnSpPr>
              <p:spPr>
                <a:xfrm flipV="1">
                  <a:off x="6456673" y="2631259"/>
                  <a:ext cx="809678" cy="4152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7" name="Group 50"/>
              <p:cNvGrpSpPr/>
              <p:nvPr/>
            </p:nvGrpSpPr>
            <p:grpSpPr>
              <a:xfrm rot="18000000">
                <a:off x="4349101" y="4399875"/>
                <a:ext cx="2382469" cy="819699"/>
                <a:chOff x="4883882" y="1878931"/>
                <a:chExt cx="2382469" cy="819699"/>
              </a:xfrm>
            </p:grpSpPr>
            <p:cxnSp>
              <p:nvCxnSpPr>
                <p:cNvPr id="93" name="Straight Connector 92"/>
                <p:cNvCxnSpPr/>
                <p:nvPr/>
              </p:nvCxnSpPr>
              <p:spPr>
                <a:xfrm flipV="1">
                  <a:off x="4883882" y="2642616"/>
                  <a:ext cx="809678" cy="4152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/>
                <p:cNvCxnSpPr/>
                <p:nvPr/>
              </p:nvCxnSpPr>
              <p:spPr>
                <a:xfrm rot="17820000" flipV="1">
                  <a:off x="5461907" y="2291715"/>
                  <a:ext cx="809679" cy="4152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Connector 94"/>
                <p:cNvCxnSpPr/>
                <p:nvPr/>
              </p:nvCxnSpPr>
              <p:spPr>
                <a:xfrm rot="3600000" flipV="1">
                  <a:off x="5851768" y="2281695"/>
                  <a:ext cx="809679" cy="4152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Connector 95"/>
                <p:cNvCxnSpPr/>
                <p:nvPr/>
              </p:nvCxnSpPr>
              <p:spPr>
                <a:xfrm flipV="1">
                  <a:off x="6456673" y="2631259"/>
                  <a:ext cx="809678" cy="4152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8" name="Group 55"/>
              <p:cNvGrpSpPr/>
              <p:nvPr/>
            </p:nvGrpSpPr>
            <p:grpSpPr>
              <a:xfrm>
                <a:off x="2877971" y="5257560"/>
                <a:ext cx="2382469" cy="819699"/>
                <a:chOff x="4883882" y="1878931"/>
                <a:chExt cx="2382469" cy="819699"/>
              </a:xfrm>
            </p:grpSpPr>
            <p:cxnSp>
              <p:nvCxnSpPr>
                <p:cNvPr id="89" name="Straight Connector 88"/>
                <p:cNvCxnSpPr/>
                <p:nvPr/>
              </p:nvCxnSpPr>
              <p:spPr>
                <a:xfrm flipV="1">
                  <a:off x="4883882" y="2642616"/>
                  <a:ext cx="809678" cy="4152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Straight Connector 89"/>
                <p:cNvCxnSpPr/>
                <p:nvPr/>
              </p:nvCxnSpPr>
              <p:spPr>
                <a:xfrm rot="17820000" flipV="1">
                  <a:off x="5461907" y="2291715"/>
                  <a:ext cx="809679" cy="4152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Straight Connector 90"/>
                <p:cNvCxnSpPr/>
                <p:nvPr/>
              </p:nvCxnSpPr>
              <p:spPr>
                <a:xfrm rot="3600000" flipV="1">
                  <a:off x="5851768" y="2281695"/>
                  <a:ext cx="809679" cy="4152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Straight Connector 91"/>
                <p:cNvCxnSpPr/>
                <p:nvPr/>
              </p:nvCxnSpPr>
              <p:spPr>
                <a:xfrm flipV="1">
                  <a:off x="6456673" y="2631259"/>
                  <a:ext cx="809678" cy="4152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05" name="Group 104"/>
            <p:cNvGrpSpPr>
              <a:grpSpLocks noChangeAspect="1"/>
            </p:cNvGrpSpPr>
            <p:nvPr/>
          </p:nvGrpSpPr>
          <p:grpSpPr>
            <a:xfrm rot="18000000">
              <a:off x="3743018" y="5181095"/>
              <a:ext cx="2424543" cy="836063"/>
              <a:chOff x="2877971" y="3618490"/>
              <a:chExt cx="7131004" cy="2459009"/>
            </a:xfrm>
          </p:grpSpPr>
          <p:grpSp>
            <p:nvGrpSpPr>
              <p:cNvPr id="106" name="Group 40"/>
              <p:cNvGrpSpPr/>
              <p:nvPr/>
            </p:nvGrpSpPr>
            <p:grpSpPr>
              <a:xfrm>
                <a:off x="7626506" y="5257800"/>
                <a:ext cx="2382469" cy="819699"/>
                <a:chOff x="4883882" y="1878931"/>
                <a:chExt cx="2382469" cy="819699"/>
              </a:xfrm>
            </p:grpSpPr>
            <p:cxnSp>
              <p:nvCxnSpPr>
                <p:cNvPr id="122" name="Straight Connector 121"/>
                <p:cNvCxnSpPr/>
                <p:nvPr/>
              </p:nvCxnSpPr>
              <p:spPr>
                <a:xfrm flipV="1">
                  <a:off x="4883882" y="2642616"/>
                  <a:ext cx="809678" cy="4152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Connector 122"/>
                <p:cNvCxnSpPr/>
                <p:nvPr/>
              </p:nvCxnSpPr>
              <p:spPr>
                <a:xfrm rot="17820000" flipV="1">
                  <a:off x="5461907" y="2291715"/>
                  <a:ext cx="809679" cy="4152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Connector 123"/>
                <p:cNvCxnSpPr/>
                <p:nvPr/>
              </p:nvCxnSpPr>
              <p:spPr>
                <a:xfrm rot="3600000" flipV="1">
                  <a:off x="5851768" y="2281695"/>
                  <a:ext cx="809679" cy="4152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Straight Connector 124"/>
                <p:cNvCxnSpPr/>
                <p:nvPr/>
              </p:nvCxnSpPr>
              <p:spPr>
                <a:xfrm flipV="1">
                  <a:off x="6456673" y="2631259"/>
                  <a:ext cx="809678" cy="4152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7" name="Group 45"/>
              <p:cNvGrpSpPr/>
              <p:nvPr/>
            </p:nvGrpSpPr>
            <p:grpSpPr>
              <a:xfrm rot="3600000">
                <a:off x="6151888" y="4417226"/>
                <a:ext cx="2382469" cy="819699"/>
                <a:chOff x="4883882" y="1878931"/>
                <a:chExt cx="2382469" cy="819699"/>
              </a:xfrm>
            </p:grpSpPr>
            <p:cxnSp>
              <p:nvCxnSpPr>
                <p:cNvPr id="118" name="Straight Connector 117"/>
                <p:cNvCxnSpPr/>
                <p:nvPr/>
              </p:nvCxnSpPr>
              <p:spPr>
                <a:xfrm flipV="1">
                  <a:off x="4883882" y="2642616"/>
                  <a:ext cx="809678" cy="4152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Connector 118"/>
                <p:cNvCxnSpPr/>
                <p:nvPr/>
              </p:nvCxnSpPr>
              <p:spPr>
                <a:xfrm rot="17820000" flipV="1">
                  <a:off x="5461907" y="2291715"/>
                  <a:ext cx="809679" cy="4152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Connector 119"/>
                <p:cNvCxnSpPr/>
                <p:nvPr/>
              </p:nvCxnSpPr>
              <p:spPr>
                <a:xfrm rot="3600000" flipV="1">
                  <a:off x="5851768" y="2281695"/>
                  <a:ext cx="809679" cy="4152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Connector 120"/>
                <p:cNvCxnSpPr/>
                <p:nvPr/>
              </p:nvCxnSpPr>
              <p:spPr>
                <a:xfrm flipV="1">
                  <a:off x="6456673" y="2631259"/>
                  <a:ext cx="809678" cy="4152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8" name="Group 50"/>
              <p:cNvGrpSpPr/>
              <p:nvPr/>
            </p:nvGrpSpPr>
            <p:grpSpPr>
              <a:xfrm rot="18000000">
                <a:off x="4349101" y="4399875"/>
                <a:ext cx="2382469" cy="819699"/>
                <a:chOff x="4883882" y="1878931"/>
                <a:chExt cx="2382469" cy="819699"/>
              </a:xfrm>
            </p:grpSpPr>
            <p:cxnSp>
              <p:nvCxnSpPr>
                <p:cNvPr id="114" name="Straight Connector 113"/>
                <p:cNvCxnSpPr/>
                <p:nvPr/>
              </p:nvCxnSpPr>
              <p:spPr>
                <a:xfrm flipV="1">
                  <a:off x="4883882" y="2642616"/>
                  <a:ext cx="809678" cy="4152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Straight Connector 114"/>
                <p:cNvCxnSpPr/>
                <p:nvPr/>
              </p:nvCxnSpPr>
              <p:spPr>
                <a:xfrm rot="17820000" flipV="1">
                  <a:off x="5461907" y="2291715"/>
                  <a:ext cx="809679" cy="4152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Connector 115"/>
                <p:cNvCxnSpPr/>
                <p:nvPr/>
              </p:nvCxnSpPr>
              <p:spPr>
                <a:xfrm rot="3600000" flipV="1">
                  <a:off x="5851768" y="2281695"/>
                  <a:ext cx="809679" cy="4152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Connector 116"/>
                <p:cNvCxnSpPr/>
                <p:nvPr/>
              </p:nvCxnSpPr>
              <p:spPr>
                <a:xfrm flipV="1">
                  <a:off x="6456673" y="2631259"/>
                  <a:ext cx="809678" cy="4152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9" name="Group 55"/>
              <p:cNvGrpSpPr/>
              <p:nvPr/>
            </p:nvGrpSpPr>
            <p:grpSpPr>
              <a:xfrm>
                <a:off x="2877971" y="5257560"/>
                <a:ext cx="2382469" cy="819699"/>
                <a:chOff x="4883882" y="1878931"/>
                <a:chExt cx="2382469" cy="819699"/>
              </a:xfrm>
            </p:grpSpPr>
            <p:cxnSp>
              <p:nvCxnSpPr>
                <p:cNvPr id="110" name="Straight Connector 109"/>
                <p:cNvCxnSpPr/>
                <p:nvPr/>
              </p:nvCxnSpPr>
              <p:spPr>
                <a:xfrm flipV="1">
                  <a:off x="4883882" y="2642616"/>
                  <a:ext cx="809678" cy="4152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Straight Connector 110"/>
                <p:cNvCxnSpPr/>
                <p:nvPr/>
              </p:nvCxnSpPr>
              <p:spPr>
                <a:xfrm rot="17820000" flipV="1">
                  <a:off x="5461907" y="2291715"/>
                  <a:ext cx="809679" cy="4152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Straight Connector 111"/>
                <p:cNvCxnSpPr/>
                <p:nvPr/>
              </p:nvCxnSpPr>
              <p:spPr>
                <a:xfrm rot="3600000" flipV="1">
                  <a:off x="5851768" y="2281695"/>
                  <a:ext cx="809679" cy="4152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/>
                <p:cNvCxnSpPr/>
                <p:nvPr/>
              </p:nvCxnSpPr>
              <p:spPr>
                <a:xfrm flipV="1">
                  <a:off x="6456673" y="2631259"/>
                  <a:ext cx="809678" cy="4152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26" name="Group 125"/>
            <p:cNvGrpSpPr>
              <a:grpSpLocks noChangeAspect="1"/>
            </p:cNvGrpSpPr>
            <p:nvPr/>
          </p:nvGrpSpPr>
          <p:grpSpPr>
            <a:xfrm>
              <a:off x="2275773" y="6021937"/>
              <a:ext cx="2424543" cy="836063"/>
              <a:chOff x="2877971" y="3618490"/>
              <a:chExt cx="7131004" cy="2459009"/>
            </a:xfrm>
          </p:grpSpPr>
          <p:grpSp>
            <p:nvGrpSpPr>
              <p:cNvPr id="127" name="Group 40"/>
              <p:cNvGrpSpPr/>
              <p:nvPr/>
            </p:nvGrpSpPr>
            <p:grpSpPr>
              <a:xfrm>
                <a:off x="7626506" y="5257800"/>
                <a:ext cx="2382469" cy="819699"/>
                <a:chOff x="4883882" y="1878931"/>
                <a:chExt cx="2382469" cy="819699"/>
              </a:xfrm>
            </p:grpSpPr>
            <p:cxnSp>
              <p:nvCxnSpPr>
                <p:cNvPr id="143" name="Straight Connector 142"/>
                <p:cNvCxnSpPr/>
                <p:nvPr/>
              </p:nvCxnSpPr>
              <p:spPr>
                <a:xfrm flipV="1">
                  <a:off x="4883882" y="2642616"/>
                  <a:ext cx="809678" cy="4152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>
                <a:xfrm rot="17820000" flipV="1">
                  <a:off x="5461907" y="2291715"/>
                  <a:ext cx="809679" cy="4152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>
                <a:xfrm rot="3600000" flipV="1">
                  <a:off x="5851768" y="2281695"/>
                  <a:ext cx="809679" cy="4152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>
                <a:xfrm flipV="1">
                  <a:off x="6456673" y="2631259"/>
                  <a:ext cx="809678" cy="4152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8" name="Group 45"/>
              <p:cNvGrpSpPr/>
              <p:nvPr/>
            </p:nvGrpSpPr>
            <p:grpSpPr>
              <a:xfrm rot="3600000">
                <a:off x="6151888" y="4417226"/>
                <a:ext cx="2382469" cy="819699"/>
                <a:chOff x="4883882" y="1878931"/>
                <a:chExt cx="2382469" cy="819699"/>
              </a:xfrm>
            </p:grpSpPr>
            <p:cxnSp>
              <p:nvCxnSpPr>
                <p:cNvPr id="139" name="Straight Connector 138"/>
                <p:cNvCxnSpPr/>
                <p:nvPr/>
              </p:nvCxnSpPr>
              <p:spPr>
                <a:xfrm flipV="1">
                  <a:off x="4883882" y="2642616"/>
                  <a:ext cx="809678" cy="4152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Straight Connector 139"/>
                <p:cNvCxnSpPr/>
                <p:nvPr/>
              </p:nvCxnSpPr>
              <p:spPr>
                <a:xfrm rot="17820000" flipV="1">
                  <a:off x="5461907" y="2291715"/>
                  <a:ext cx="809679" cy="4152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Straight Connector 140"/>
                <p:cNvCxnSpPr/>
                <p:nvPr/>
              </p:nvCxnSpPr>
              <p:spPr>
                <a:xfrm rot="3600000" flipV="1">
                  <a:off x="5851768" y="2281695"/>
                  <a:ext cx="809679" cy="4152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Straight Connector 141"/>
                <p:cNvCxnSpPr/>
                <p:nvPr/>
              </p:nvCxnSpPr>
              <p:spPr>
                <a:xfrm flipV="1">
                  <a:off x="6456673" y="2631259"/>
                  <a:ext cx="809678" cy="4152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9" name="Group 50"/>
              <p:cNvGrpSpPr/>
              <p:nvPr/>
            </p:nvGrpSpPr>
            <p:grpSpPr>
              <a:xfrm rot="18000000">
                <a:off x="4349101" y="4399875"/>
                <a:ext cx="2382469" cy="819699"/>
                <a:chOff x="4883882" y="1878931"/>
                <a:chExt cx="2382469" cy="819699"/>
              </a:xfrm>
            </p:grpSpPr>
            <p:cxnSp>
              <p:nvCxnSpPr>
                <p:cNvPr id="135" name="Straight Connector 134"/>
                <p:cNvCxnSpPr/>
                <p:nvPr/>
              </p:nvCxnSpPr>
              <p:spPr>
                <a:xfrm flipV="1">
                  <a:off x="4883882" y="2642616"/>
                  <a:ext cx="809678" cy="4152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Straight Connector 135"/>
                <p:cNvCxnSpPr/>
                <p:nvPr/>
              </p:nvCxnSpPr>
              <p:spPr>
                <a:xfrm rot="17820000" flipV="1">
                  <a:off x="5461907" y="2291715"/>
                  <a:ext cx="809679" cy="4152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Straight Connector 136"/>
                <p:cNvCxnSpPr/>
                <p:nvPr/>
              </p:nvCxnSpPr>
              <p:spPr>
                <a:xfrm rot="3600000" flipV="1">
                  <a:off x="5851768" y="2281695"/>
                  <a:ext cx="809679" cy="4152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Straight Connector 137"/>
                <p:cNvCxnSpPr/>
                <p:nvPr/>
              </p:nvCxnSpPr>
              <p:spPr>
                <a:xfrm flipV="1">
                  <a:off x="6456673" y="2631259"/>
                  <a:ext cx="809678" cy="4152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0" name="Group 55"/>
              <p:cNvGrpSpPr/>
              <p:nvPr/>
            </p:nvGrpSpPr>
            <p:grpSpPr>
              <a:xfrm>
                <a:off x="2877971" y="5257560"/>
                <a:ext cx="2382469" cy="819699"/>
                <a:chOff x="4883882" y="1878931"/>
                <a:chExt cx="2382469" cy="819699"/>
              </a:xfrm>
            </p:grpSpPr>
            <p:cxnSp>
              <p:nvCxnSpPr>
                <p:cNvPr id="131" name="Straight Connector 130"/>
                <p:cNvCxnSpPr/>
                <p:nvPr/>
              </p:nvCxnSpPr>
              <p:spPr>
                <a:xfrm flipV="1">
                  <a:off x="4883882" y="2642616"/>
                  <a:ext cx="809678" cy="4152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Straight Connector 131"/>
                <p:cNvCxnSpPr/>
                <p:nvPr/>
              </p:nvCxnSpPr>
              <p:spPr>
                <a:xfrm rot="17820000" flipV="1">
                  <a:off x="5461907" y="2291715"/>
                  <a:ext cx="809679" cy="4152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Straight Connector 132"/>
                <p:cNvCxnSpPr/>
                <p:nvPr/>
              </p:nvCxnSpPr>
              <p:spPr>
                <a:xfrm rot="3600000" flipV="1">
                  <a:off x="5851768" y="2281695"/>
                  <a:ext cx="809679" cy="4152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Straight Connector 133"/>
                <p:cNvCxnSpPr/>
                <p:nvPr/>
              </p:nvCxnSpPr>
              <p:spPr>
                <a:xfrm flipV="1">
                  <a:off x="6456673" y="2631259"/>
                  <a:ext cx="809678" cy="4152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pic>
        <p:nvPicPr>
          <p:cNvPr id="149" name="Picture 148" descr="koch0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959" y="2275726"/>
            <a:ext cx="2595783" cy="811182"/>
          </a:xfrm>
          <a:prstGeom prst="rect">
            <a:avLst/>
          </a:prstGeom>
        </p:spPr>
      </p:pic>
      <p:sp>
        <p:nvSpPr>
          <p:cNvPr id="150" name="TextBox 149"/>
          <p:cNvSpPr txBox="1"/>
          <p:nvPr/>
        </p:nvSpPr>
        <p:spPr bwMode="auto">
          <a:xfrm>
            <a:off x="794599" y="1670080"/>
            <a:ext cx="18444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The Koch curve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51" name="TextBox 150"/>
          <p:cNvSpPr txBox="1"/>
          <p:nvPr/>
        </p:nvSpPr>
        <p:spPr bwMode="auto">
          <a:xfrm>
            <a:off x="0" y="3391132"/>
            <a:ext cx="40457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K</a:t>
            </a:r>
            <a:r>
              <a:rPr kumimoji="0" lang="en-US" sz="2000" b="0" i="0" u="none" strike="noStrike" kern="0" cap="none" spc="0" normalizeH="0" baseline="-2500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0</a:t>
            </a:r>
          </a:p>
        </p:txBody>
      </p:sp>
      <p:sp>
        <p:nvSpPr>
          <p:cNvPr id="152" name="TextBox 151"/>
          <p:cNvSpPr txBox="1"/>
          <p:nvPr/>
        </p:nvSpPr>
        <p:spPr bwMode="auto">
          <a:xfrm>
            <a:off x="0" y="4482665"/>
            <a:ext cx="40457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K</a:t>
            </a:r>
            <a:r>
              <a:rPr kumimoji="0" lang="en-US" sz="2000" b="0" i="0" u="none" strike="noStrike" kern="0" cap="none" spc="0" normalizeH="0" baseline="-2500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1</a:t>
            </a:r>
          </a:p>
        </p:txBody>
      </p:sp>
      <p:sp>
        <p:nvSpPr>
          <p:cNvPr id="153" name="TextBox 152"/>
          <p:cNvSpPr txBox="1"/>
          <p:nvPr/>
        </p:nvSpPr>
        <p:spPr bwMode="auto">
          <a:xfrm>
            <a:off x="44107" y="5456001"/>
            <a:ext cx="40457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K</a:t>
            </a:r>
            <a:r>
              <a:rPr kumimoji="0" lang="en-US" sz="2000" b="0" i="0" u="none" strike="noStrike" kern="0" cap="none" spc="0" normalizeH="0" baseline="-2500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2</a:t>
            </a:r>
          </a:p>
        </p:txBody>
      </p:sp>
      <p:sp>
        <p:nvSpPr>
          <p:cNvPr id="154" name="TextBox 153"/>
          <p:cNvSpPr txBox="1"/>
          <p:nvPr/>
        </p:nvSpPr>
        <p:spPr bwMode="auto">
          <a:xfrm>
            <a:off x="0" y="6457890"/>
            <a:ext cx="40457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K</a:t>
            </a:r>
            <a:r>
              <a:rPr lang="en-US" sz="2000" kern="0" baseline="-2500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3</a:t>
            </a:r>
            <a:endParaRPr kumimoji="0" lang="en-US" sz="2000" b="0" i="0" u="none" strike="noStrike" kern="0" cap="none" spc="0" normalizeH="0" baseline="-2500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55" name="TextBox 154"/>
          <p:cNvSpPr txBox="1"/>
          <p:nvPr/>
        </p:nvSpPr>
        <p:spPr bwMode="auto">
          <a:xfrm>
            <a:off x="0" y="2681317"/>
            <a:ext cx="40457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K</a:t>
            </a:r>
            <a:r>
              <a:rPr kumimoji="0" lang="en-US" sz="2000" b="0" i="0" u="none" strike="noStrike" kern="0" cap="none" spc="0" normalizeH="0" baseline="-2500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5</a:t>
            </a:r>
          </a:p>
        </p:txBody>
      </p:sp>
      <p:sp>
        <p:nvSpPr>
          <p:cNvPr id="156" name="TextBox 155"/>
          <p:cNvSpPr txBox="1"/>
          <p:nvPr/>
        </p:nvSpPr>
        <p:spPr bwMode="auto">
          <a:xfrm>
            <a:off x="3344158" y="4482665"/>
            <a:ext cx="289098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K</a:t>
            </a:r>
            <a:r>
              <a:rPr lang="en-US" sz="2000" kern="0" baseline="-25000" dirty="0" smtClean="0">
                <a:solidFill>
                  <a:schemeClr val="accent1"/>
                </a:solidFill>
                <a:latin typeface="Calibri" pitchFamily="34" charset="0"/>
              </a:rPr>
              <a:t>1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</a:rPr>
              <a:t> contains 4 copies of K</a:t>
            </a:r>
            <a:r>
              <a:rPr lang="en-US" sz="2000" kern="0" baseline="-25000" dirty="0" smtClean="0">
                <a:solidFill>
                  <a:schemeClr val="accent1"/>
                </a:solidFill>
                <a:latin typeface="Calibri" pitchFamily="34" charset="0"/>
              </a:rPr>
              <a:t>0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57" name="Oval 156"/>
          <p:cNvSpPr/>
          <p:nvPr/>
        </p:nvSpPr>
        <p:spPr>
          <a:xfrm>
            <a:off x="436320" y="4646583"/>
            <a:ext cx="906707" cy="23619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Oval 157"/>
          <p:cNvSpPr/>
          <p:nvPr/>
        </p:nvSpPr>
        <p:spPr>
          <a:xfrm rot="18000000">
            <a:off x="1013408" y="4310457"/>
            <a:ext cx="906707" cy="23619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Oval 158"/>
          <p:cNvSpPr/>
          <p:nvPr/>
        </p:nvSpPr>
        <p:spPr>
          <a:xfrm rot="3600000">
            <a:off x="1399021" y="4310458"/>
            <a:ext cx="906707" cy="23619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Oval 159"/>
          <p:cNvSpPr/>
          <p:nvPr/>
        </p:nvSpPr>
        <p:spPr>
          <a:xfrm>
            <a:off x="1984418" y="4644025"/>
            <a:ext cx="906707" cy="23619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TextBox 160"/>
          <p:cNvSpPr txBox="1"/>
          <p:nvPr/>
        </p:nvSpPr>
        <p:spPr bwMode="auto">
          <a:xfrm>
            <a:off x="3344158" y="5458559"/>
            <a:ext cx="280432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K</a:t>
            </a:r>
            <a:r>
              <a:rPr lang="en-US" sz="2000" kern="0" baseline="-25000" dirty="0" smtClean="0">
                <a:solidFill>
                  <a:schemeClr val="accent1"/>
                </a:solidFill>
                <a:latin typeface="Calibri" pitchFamily="34" charset="0"/>
              </a:rPr>
              <a:t>2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</a:rPr>
              <a:t> contains 4 copies of K</a:t>
            </a:r>
            <a:r>
              <a:rPr lang="en-US" sz="2000" kern="0" baseline="-25000" dirty="0" smtClean="0">
                <a:solidFill>
                  <a:schemeClr val="accent1"/>
                </a:solidFill>
                <a:latin typeface="Calibri" pitchFamily="34" charset="0"/>
              </a:rPr>
              <a:t>1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62" name="TextBox 161"/>
          <p:cNvSpPr txBox="1"/>
          <p:nvPr/>
        </p:nvSpPr>
        <p:spPr bwMode="auto">
          <a:xfrm>
            <a:off x="3344158" y="6460448"/>
            <a:ext cx="289098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K</a:t>
            </a:r>
            <a:r>
              <a:rPr lang="en-US" sz="2000" kern="0" baseline="-25000" noProof="0" dirty="0" smtClean="0">
                <a:solidFill>
                  <a:schemeClr val="accent1"/>
                </a:solidFill>
                <a:latin typeface="Calibri" pitchFamily="34" charset="0"/>
              </a:rPr>
              <a:t>3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</a:rPr>
              <a:t> contains 4 copies of K</a:t>
            </a:r>
            <a:r>
              <a:rPr lang="en-US" sz="2000" kern="0" baseline="-25000" dirty="0" smtClean="0">
                <a:solidFill>
                  <a:schemeClr val="accent1"/>
                </a:solidFill>
                <a:latin typeface="Calibri" pitchFamily="34" charset="0"/>
              </a:rPr>
              <a:t>2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63" name="Oval 162"/>
          <p:cNvSpPr/>
          <p:nvPr/>
        </p:nvSpPr>
        <p:spPr>
          <a:xfrm>
            <a:off x="435959" y="5456001"/>
            <a:ext cx="906707" cy="41453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Oval 166"/>
          <p:cNvSpPr/>
          <p:nvPr/>
        </p:nvSpPr>
        <p:spPr>
          <a:xfrm>
            <a:off x="436321" y="6482906"/>
            <a:ext cx="906707" cy="35629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Oval 170"/>
          <p:cNvSpPr/>
          <p:nvPr/>
        </p:nvSpPr>
        <p:spPr>
          <a:xfrm>
            <a:off x="2033854" y="5456001"/>
            <a:ext cx="906707" cy="41453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Oval 171"/>
          <p:cNvSpPr/>
          <p:nvPr/>
        </p:nvSpPr>
        <p:spPr>
          <a:xfrm rot="3600000">
            <a:off x="1481798" y="5152597"/>
            <a:ext cx="906707" cy="41453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Oval 172"/>
          <p:cNvSpPr/>
          <p:nvPr/>
        </p:nvSpPr>
        <p:spPr>
          <a:xfrm rot="18000000">
            <a:off x="982024" y="5152597"/>
            <a:ext cx="906707" cy="41453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Oval 173"/>
          <p:cNvSpPr/>
          <p:nvPr/>
        </p:nvSpPr>
        <p:spPr>
          <a:xfrm rot="18000000">
            <a:off x="989350" y="6151082"/>
            <a:ext cx="906707" cy="35629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Oval 174"/>
          <p:cNvSpPr/>
          <p:nvPr/>
        </p:nvSpPr>
        <p:spPr>
          <a:xfrm rot="3600000">
            <a:off x="1502160" y="6159652"/>
            <a:ext cx="906707" cy="35629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Oval 175"/>
          <p:cNvSpPr/>
          <p:nvPr/>
        </p:nvSpPr>
        <p:spPr>
          <a:xfrm>
            <a:off x="2067574" y="6486500"/>
            <a:ext cx="906707" cy="35629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TextBox 177"/>
          <p:cNvSpPr txBox="1"/>
          <p:nvPr/>
        </p:nvSpPr>
        <p:spPr bwMode="auto">
          <a:xfrm>
            <a:off x="6690942" y="3670588"/>
            <a:ext cx="2210862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457200" indent="-457200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+mj-lt"/>
              <a:buAutoNum type="arabicPeriod"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Draw </a:t>
            </a:r>
            <a:r>
              <a:rPr lang="en-US" kern="0" dirty="0" smtClean="0">
                <a:solidFill>
                  <a:srgbClr val="000000"/>
                </a:solidFill>
                <a:latin typeface="Calibri" pitchFamily="34" charset="0"/>
              </a:rPr>
              <a:t>K</a:t>
            </a:r>
            <a:r>
              <a:rPr lang="en-US" kern="0" baseline="-25000" dirty="0" smtClean="0">
                <a:solidFill>
                  <a:srgbClr val="000000"/>
                </a:solidFill>
                <a:latin typeface="Calibri" pitchFamily="34" charset="0"/>
              </a:rPr>
              <a:t>0</a:t>
            </a:r>
            <a:endParaRPr lang="en-US" kern="0" dirty="0" smtClean="0">
              <a:solidFill>
                <a:srgbClr val="000000"/>
              </a:solidFill>
              <a:latin typeface="Calibri" pitchFamily="34" charset="0"/>
            </a:endParaRPr>
          </a:p>
          <a:p>
            <a:pPr marL="457200" indent="-457200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en-US" kern="0" dirty="0" smtClean="0">
                <a:solidFill>
                  <a:srgbClr val="000000"/>
                </a:solidFill>
                <a:latin typeface="Calibri" pitchFamily="34" charset="0"/>
              </a:rPr>
              <a:t>Rotate left 60</a:t>
            </a:r>
            <a:r>
              <a:rPr lang="en-US" kern="0" baseline="30000" dirty="0" smtClean="0">
                <a:solidFill>
                  <a:srgbClr val="000000"/>
                </a:solidFill>
                <a:latin typeface="Calibri" pitchFamily="34" charset="0"/>
              </a:rPr>
              <a:t>°</a:t>
            </a:r>
            <a:endParaRPr lang="en-US" kern="0" dirty="0" smtClean="0">
              <a:solidFill>
                <a:srgbClr val="000000"/>
              </a:solidFill>
              <a:latin typeface="Calibri" pitchFamily="34" charset="0"/>
            </a:endParaRPr>
          </a:p>
          <a:p>
            <a:pPr marL="457200" indent="-457200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en-US" kern="0" dirty="0" smtClean="0">
                <a:solidFill>
                  <a:srgbClr val="000000"/>
                </a:solidFill>
                <a:latin typeface="Calibri" pitchFamily="34" charset="0"/>
              </a:rPr>
              <a:t>Draw K</a:t>
            </a:r>
            <a:r>
              <a:rPr lang="en-US" kern="0" baseline="-25000" dirty="0" smtClean="0">
                <a:solidFill>
                  <a:srgbClr val="000000"/>
                </a:solidFill>
                <a:latin typeface="Calibri" pitchFamily="34" charset="0"/>
              </a:rPr>
              <a:t>0</a:t>
            </a:r>
            <a:endParaRPr lang="en-US" kern="0" dirty="0" smtClean="0">
              <a:solidFill>
                <a:srgbClr val="000000"/>
              </a:solidFill>
              <a:latin typeface="Calibri" pitchFamily="34" charset="0"/>
            </a:endParaRPr>
          </a:p>
          <a:p>
            <a:pPr marL="457200" indent="-457200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en-US" kern="0" dirty="0" smtClean="0">
                <a:solidFill>
                  <a:srgbClr val="000000"/>
                </a:solidFill>
                <a:latin typeface="Calibri" pitchFamily="34" charset="0"/>
              </a:rPr>
              <a:t>Rotate right 120</a:t>
            </a:r>
            <a:r>
              <a:rPr lang="en-US" kern="0" baseline="30000" dirty="0" smtClean="0">
                <a:solidFill>
                  <a:srgbClr val="000000"/>
                </a:solidFill>
                <a:latin typeface="Calibri" pitchFamily="34" charset="0"/>
              </a:rPr>
              <a:t>°</a:t>
            </a:r>
            <a:endParaRPr lang="en-US" kern="0" dirty="0" smtClean="0">
              <a:solidFill>
                <a:srgbClr val="000000"/>
              </a:solidFill>
              <a:latin typeface="Calibri" pitchFamily="34" charset="0"/>
            </a:endParaRPr>
          </a:p>
          <a:p>
            <a:pPr marL="457200" indent="-457200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en-US" kern="0" dirty="0" smtClean="0">
                <a:solidFill>
                  <a:srgbClr val="000000"/>
                </a:solidFill>
                <a:latin typeface="Calibri" pitchFamily="34" charset="0"/>
              </a:rPr>
              <a:t>Draw K</a:t>
            </a:r>
            <a:r>
              <a:rPr lang="en-US" kern="0" baseline="-25000" dirty="0" smtClean="0">
                <a:solidFill>
                  <a:srgbClr val="000000"/>
                </a:solidFill>
                <a:latin typeface="Calibri" pitchFamily="34" charset="0"/>
              </a:rPr>
              <a:t>0</a:t>
            </a:r>
            <a:endParaRPr lang="en-US" kern="0" dirty="0" smtClean="0">
              <a:solidFill>
                <a:srgbClr val="000000"/>
              </a:solidFill>
              <a:latin typeface="Calibri" pitchFamily="34" charset="0"/>
            </a:endParaRPr>
          </a:p>
          <a:p>
            <a:pPr marL="457200" indent="-457200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en-US" kern="0" dirty="0" smtClean="0">
                <a:solidFill>
                  <a:srgbClr val="000000"/>
                </a:solidFill>
                <a:latin typeface="Calibri" pitchFamily="34" charset="0"/>
              </a:rPr>
              <a:t>Rotate left 60</a:t>
            </a:r>
            <a:r>
              <a:rPr lang="en-US" kern="0" baseline="30000" dirty="0" smtClean="0">
                <a:solidFill>
                  <a:srgbClr val="000000"/>
                </a:solidFill>
                <a:latin typeface="Calibri" pitchFamily="34" charset="0"/>
              </a:rPr>
              <a:t>°</a:t>
            </a:r>
            <a:endParaRPr lang="en-US" kern="0" dirty="0" smtClean="0">
              <a:solidFill>
                <a:srgbClr val="000000"/>
              </a:solidFill>
              <a:latin typeface="Calibri" pitchFamily="34" charset="0"/>
            </a:endParaRPr>
          </a:p>
          <a:p>
            <a:pPr marL="457200" indent="-457200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en-US" kern="0" dirty="0" smtClean="0">
                <a:solidFill>
                  <a:srgbClr val="000000"/>
                </a:solidFill>
                <a:latin typeface="Calibri" pitchFamily="34" charset="0"/>
              </a:rPr>
              <a:t>Draw K</a:t>
            </a:r>
            <a:r>
              <a:rPr lang="en-US" kern="0" baseline="-25000" dirty="0" smtClean="0">
                <a:solidFill>
                  <a:srgbClr val="000000"/>
                </a:solidFill>
                <a:latin typeface="Calibri" pitchFamily="34" charset="0"/>
              </a:rPr>
              <a:t>0</a:t>
            </a:r>
            <a:endParaRPr kumimoji="0" lang="en-US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cxnSp>
        <p:nvCxnSpPr>
          <p:cNvPr id="180" name="Straight Arrow Connector 179"/>
          <p:cNvCxnSpPr>
            <a:endCxn id="178" idx="1"/>
          </p:cNvCxnSpPr>
          <p:nvPr/>
        </p:nvCxnSpPr>
        <p:spPr>
          <a:xfrm flipV="1">
            <a:off x="6148481" y="4686251"/>
            <a:ext cx="542461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3" name="TextBox 182"/>
          <p:cNvSpPr txBox="1"/>
          <p:nvPr/>
        </p:nvSpPr>
        <p:spPr bwMode="auto">
          <a:xfrm>
            <a:off x="3057271" y="3485922"/>
            <a:ext cx="3231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F</a:t>
            </a:r>
            <a:endParaRPr kumimoji="0" lang="en-US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184" name="TextBox 183"/>
          <p:cNvSpPr txBox="1"/>
          <p:nvPr/>
        </p:nvSpPr>
        <p:spPr bwMode="auto">
          <a:xfrm>
            <a:off x="3057271" y="4478893"/>
            <a:ext cx="115432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FLFRFLF</a:t>
            </a:r>
          </a:p>
        </p:txBody>
      </p:sp>
      <p:sp>
        <p:nvSpPr>
          <p:cNvPr id="185" name="TextBox 184"/>
          <p:cNvSpPr txBox="1"/>
          <p:nvPr/>
        </p:nvSpPr>
        <p:spPr bwMode="auto">
          <a:xfrm>
            <a:off x="3057271" y="5462819"/>
            <a:ext cx="51376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FLFRFLF FLFRFLF FLFRFLF FLFRFLF</a:t>
            </a:r>
          </a:p>
        </p:txBody>
      </p:sp>
      <p:sp>
        <p:nvSpPr>
          <p:cNvPr id="186" name="TextBox 185"/>
          <p:cNvSpPr txBox="1"/>
          <p:nvPr/>
        </p:nvSpPr>
        <p:spPr bwMode="auto">
          <a:xfrm>
            <a:off x="3057271" y="5462819"/>
            <a:ext cx="50254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FLFRFLF</a:t>
            </a:r>
            <a:r>
              <a:rPr lang="en-US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FLFRFLF</a:t>
            </a:r>
            <a:r>
              <a:rPr lang="en-US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FLFRFLF</a:t>
            </a:r>
            <a:r>
              <a:rPr lang="en-US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FLFRFLF </a:t>
            </a:r>
            <a:endParaRPr lang="en-US" sz="20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7" name="TextBox 186"/>
          <p:cNvSpPr txBox="1"/>
          <p:nvPr/>
        </p:nvSpPr>
        <p:spPr bwMode="auto">
          <a:xfrm>
            <a:off x="3057271" y="5996225"/>
            <a:ext cx="6182419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FLFRFLFLFLFRFLFRFLFRFLFLFLFRFLF</a:t>
            </a:r>
            <a:r>
              <a:rPr lang="en-US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FLFRFLFLFLFRFLFRFLFRFLFLFLFRFLF</a:t>
            </a:r>
            <a:r>
              <a:rPr lang="en-US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FLFRFLFLFLFRFLFRFLFRFLFLFLFRFLF</a:t>
            </a:r>
            <a:r>
              <a:rPr lang="en-US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FLFRFLFLFLFRFLFRFLFRFLFLFLFRFLF </a:t>
            </a:r>
          </a:p>
        </p:txBody>
      </p:sp>
      <p:sp>
        <p:nvSpPr>
          <p:cNvPr id="188" name="TextBox 187"/>
          <p:cNvSpPr txBox="1"/>
          <p:nvPr/>
        </p:nvSpPr>
        <p:spPr bwMode="auto">
          <a:xfrm>
            <a:off x="3682737" y="2991022"/>
            <a:ext cx="283450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Pen drawing instructions:</a:t>
            </a:r>
          </a:p>
        </p:txBody>
      </p:sp>
      <p:sp>
        <p:nvSpPr>
          <p:cNvPr id="189" name="TextBox 188"/>
          <p:cNvSpPr txBox="1"/>
          <p:nvPr/>
        </p:nvSpPr>
        <p:spPr bwMode="auto">
          <a:xfrm>
            <a:off x="4724536" y="1113585"/>
            <a:ext cx="4177268" cy="1877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solidFill>
                  <a:srgbClr val="294171"/>
                </a:solidFill>
                <a:latin typeface="Calibri" pitchFamily="34" charset="0"/>
                <a:ea typeface="+mj-ea"/>
                <a:cs typeface="+mj-cs"/>
              </a:rPr>
              <a:t>We want to develop function </a:t>
            </a:r>
            <a:r>
              <a:rPr lang="en-US" kern="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koch</a:t>
            </a:r>
            <a:r>
              <a:rPr lang="en-US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</a:t>
            </a:r>
            <a:endParaRPr lang="en-US" sz="2000" kern="0" dirty="0" smtClean="0">
              <a:solidFill>
                <a:srgbClr val="000000"/>
              </a:solidFill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that takes a nonnegative integer as input and returns a string containing pen drawing instructions</a:t>
            </a:r>
          </a:p>
          <a:p>
            <a:pPr marL="738188" lvl="1" indent="-28098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kern="0" dirty="0" smtClean="0">
                <a:latin typeface="Calibri" pitchFamily="34" charset="0"/>
                <a:ea typeface="+mj-ea"/>
                <a:cs typeface="+mj-cs"/>
              </a:rPr>
              <a:t>instructions can then be used by a pen drawing app such as turtle</a:t>
            </a:r>
            <a:endParaRPr kumimoji="0" lang="en-US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48" name="TextBox 147"/>
          <p:cNvSpPr txBox="1"/>
          <p:nvPr/>
        </p:nvSpPr>
        <p:spPr bwMode="auto">
          <a:xfrm>
            <a:off x="3682737" y="4062993"/>
            <a:ext cx="136474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457200" indent="-457200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</a:pPr>
            <a:r>
              <a:rPr lang="en-US" sz="1600" kern="0" dirty="0" smtClean="0">
                <a:solidFill>
                  <a:srgbClr val="FF0000"/>
                </a:solidFill>
                <a:latin typeface="Calibri" pitchFamily="34" charset="0"/>
              </a:rPr>
              <a:t>Rotate left 60</a:t>
            </a:r>
            <a:r>
              <a:rPr lang="en-US" sz="1600" kern="0" baseline="30000" dirty="0" smtClean="0">
                <a:solidFill>
                  <a:srgbClr val="FF0000"/>
                </a:solidFill>
                <a:latin typeface="Calibri" pitchFamily="34" charset="0"/>
              </a:rPr>
              <a:t>°</a:t>
            </a:r>
            <a:endParaRPr lang="en-US" sz="1600" kern="0" dirty="0" smtClean="0">
              <a:solidFill>
                <a:srgbClr val="FF0000"/>
              </a:solidFill>
              <a:latin typeface="Calibri" pitchFamily="34" charset="0"/>
            </a:endParaRPr>
          </a:p>
        </p:txBody>
      </p:sp>
      <p:cxnSp>
        <p:nvCxnSpPr>
          <p:cNvPr id="165" name="Straight Arrow Connector 164"/>
          <p:cNvCxnSpPr/>
          <p:nvPr/>
        </p:nvCxnSpPr>
        <p:spPr>
          <a:xfrm rot="10800000" flipV="1">
            <a:off x="3367872" y="4320625"/>
            <a:ext cx="385548" cy="30618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6" name="TextBox 165"/>
          <p:cNvSpPr txBox="1"/>
          <p:nvPr/>
        </p:nvSpPr>
        <p:spPr bwMode="auto">
          <a:xfrm>
            <a:off x="3835139" y="5095611"/>
            <a:ext cx="158495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457200" indent="-457200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</a:pPr>
            <a:r>
              <a:rPr lang="en-US" sz="1600" kern="0" dirty="0" smtClean="0">
                <a:solidFill>
                  <a:srgbClr val="FF0000"/>
                </a:solidFill>
                <a:latin typeface="Calibri" pitchFamily="34" charset="0"/>
              </a:rPr>
              <a:t>Rotate right 120</a:t>
            </a:r>
            <a:r>
              <a:rPr lang="en-US" sz="1600" kern="0" baseline="30000" dirty="0" smtClean="0">
                <a:solidFill>
                  <a:srgbClr val="FF0000"/>
                </a:solidFill>
                <a:latin typeface="Calibri" pitchFamily="34" charset="0"/>
              </a:rPr>
              <a:t>°</a:t>
            </a:r>
            <a:endParaRPr lang="en-US" sz="1600" kern="0" dirty="0" smtClean="0">
              <a:solidFill>
                <a:srgbClr val="FF0000"/>
              </a:solidFill>
              <a:latin typeface="Calibri" pitchFamily="34" charset="0"/>
            </a:endParaRPr>
          </a:p>
        </p:txBody>
      </p:sp>
      <p:cxnSp>
        <p:nvCxnSpPr>
          <p:cNvPr id="168" name="Straight Arrow Connector 167"/>
          <p:cNvCxnSpPr/>
          <p:nvPr/>
        </p:nvCxnSpPr>
        <p:spPr>
          <a:xfrm rot="16200000" flipV="1">
            <a:off x="3566305" y="4825271"/>
            <a:ext cx="453610" cy="30617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7" name="TextBox 196"/>
          <p:cNvSpPr txBox="1"/>
          <p:nvPr/>
        </p:nvSpPr>
        <p:spPr bwMode="auto">
          <a:xfrm>
            <a:off x="3424571" y="3523566"/>
            <a:ext cx="137609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600" kern="0" dirty="0" smtClean="0">
                <a:solidFill>
                  <a:srgbClr val="FF0000"/>
                </a:solidFill>
                <a:cs typeface="Courier New" panose="02070309020205020404" pitchFamily="49" charset="0"/>
              </a:rPr>
              <a:t>Move forward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" grpId="0"/>
      <p:bldP spid="152" grpId="0"/>
      <p:bldP spid="153" grpId="0"/>
      <p:bldP spid="154" grpId="0"/>
      <p:bldP spid="156" grpId="0"/>
      <p:bldP spid="156" grpId="1"/>
      <p:bldP spid="157" grpId="0" animBg="1"/>
      <p:bldP spid="157" grpId="1" animBg="1"/>
      <p:bldP spid="158" grpId="0" animBg="1"/>
      <p:bldP spid="158" grpId="1" animBg="1"/>
      <p:bldP spid="159" grpId="0" animBg="1"/>
      <p:bldP spid="159" grpId="1" animBg="1"/>
      <p:bldP spid="160" grpId="0" animBg="1"/>
      <p:bldP spid="160" grpId="1" animBg="1"/>
      <p:bldP spid="161" grpId="0"/>
      <p:bldP spid="161" grpId="1"/>
      <p:bldP spid="162" grpId="0"/>
      <p:bldP spid="162" grpId="1"/>
      <p:bldP spid="163" grpId="0" animBg="1"/>
      <p:bldP spid="163" grpId="1" animBg="1"/>
      <p:bldP spid="167" grpId="0" animBg="1"/>
      <p:bldP spid="167" grpId="1" animBg="1"/>
      <p:bldP spid="171" grpId="0" animBg="1"/>
      <p:bldP spid="171" grpId="1" animBg="1"/>
      <p:bldP spid="172" grpId="0" animBg="1"/>
      <p:bldP spid="172" grpId="1" animBg="1"/>
      <p:bldP spid="173" grpId="0" animBg="1"/>
      <p:bldP spid="173" grpId="1" animBg="1"/>
      <p:bldP spid="174" grpId="0" animBg="1"/>
      <p:bldP spid="174" grpId="1" animBg="1"/>
      <p:bldP spid="175" grpId="0" animBg="1"/>
      <p:bldP spid="175" grpId="1" animBg="1"/>
      <p:bldP spid="176" grpId="0" animBg="1"/>
      <p:bldP spid="176" grpId="1" animBg="1"/>
      <p:bldP spid="178" grpId="0"/>
      <p:bldP spid="178" grpId="1"/>
      <p:bldP spid="183" grpId="0"/>
      <p:bldP spid="184" grpId="0"/>
      <p:bldP spid="185" grpId="0"/>
      <p:bldP spid="185" grpId="1"/>
      <p:bldP spid="186" grpId="0"/>
      <p:bldP spid="187" grpId="0"/>
      <p:bldP spid="188" grpId="0"/>
      <p:bldP spid="189" grpId="0"/>
      <p:bldP spid="148" grpId="0"/>
      <p:bldP spid="148" grpId="1"/>
      <p:bldP spid="166" grpId="0"/>
      <p:bldP spid="166" grpId="1"/>
      <p:bldP spid="197" grpId="0"/>
      <p:bldP spid="197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 smtClean="0">
                <a:latin typeface="Calibri" pitchFamily="34" charset="0"/>
                <a:ea typeface="+mj-ea"/>
                <a:cs typeface="+mj-cs"/>
              </a:rPr>
              <a:t>A recursive graphical pattern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64" name="TextBox 163"/>
          <p:cNvSpPr txBox="1"/>
          <p:nvPr/>
        </p:nvSpPr>
        <p:spPr bwMode="auto">
          <a:xfrm>
            <a:off x="338714" y="1470025"/>
            <a:ext cx="3739324" cy="2462213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koch(0)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'F'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koch(1)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'FLFRFLF'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koch(2)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'FLFRFLFLFLFRFLFRFLFRFLFLFLFRFLF'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koch(3)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'FLFRFLFLFLFRFLFRFLFRFLFLFLFRFLFLFLFRFLFLFLFRFLFRFLFRFLFLFLFRFLFRFLFRFLFLFLFRFLFRFLFRFLFLFLFRFLFLFLFRFLFLFLFRFLFRFLFRFLFLFLFRFLF'</a:t>
            </a:r>
          </a:p>
        </p:txBody>
      </p:sp>
      <p:sp>
        <p:nvSpPr>
          <p:cNvPr id="165" name="TextBox 164"/>
          <p:cNvSpPr txBox="1"/>
          <p:nvPr/>
        </p:nvSpPr>
        <p:spPr bwMode="auto">
          <a:xfrm>
            <a:off x="338714" y="5042693"/>
            <a:ext cx="5541197" cy="18158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koch(n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'returns directions for drawing curve </a:t>
            </a:r>
            <a:r>
              <a:rPr lang="en-US" sz="1400" dirty="0" err="1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Koch(n</a:t>
            </a: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if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==0: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return 'F'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# recursive step: to do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7F7F7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6" name="TextBox 165"/>
          <p:cNvSpPr txBox="1"/>
          <p:nvPr/>
        </p:nvSpPr>
        <p:spPr bwMode="auto">
          <a:xfrm>
            <a:off x="4729784" y="3160889"/>
            <a:ext cx="2207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Base case: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 </a:t>
            </a:r>
            <a:r>
              <a:rPr kumimoji="0" lang="en-US" b="0" i="0" u="none" strike="noStrike" kern="0" cap="none" spc="0" normalizeH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n</a:t>
            </a:r>
            <a:r>
              <a:rPr kumimoji="0" lang="en-US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== 0</a:t>
            </a:r>
            <a:endParaRPr kumimoji="0" lang="en-US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168" name="TextBox 167"/>
          <p:cNvSpPr txBox="1"/>
          <p:nvPr/>
        </p:nvSpPr>
        <p:spPr bwMode="auto">
          <a:xfrm>
            <a:off x="4729784" y="3580754"/>
            <a:ext cx="3990883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Recursive step: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  <a:r>
              <a:rPr kumimoji="0" lang="en-US" b="0" i="0" u="none" strike="noStrike" kern="0" cap="none" spc="0" normalizeH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n</a:t>
            </a:r>
            <a:r>
              <a:rPr kumimoji="0" lang="en-US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&gt; 0</a:t>
            </a:r>
            <a:endParaRPr kumimoji="0" lang="en-US" sz="2000" b="0" i="0" u="none" strike="noStrike" kern="0" cap="none" spc="0" normalizeH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R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un </a:t>
            </a:r>
            <a:r>
              <a:rPr lang="en-US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koch(n-1)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and use obtained instructions to  construct instructions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for </a:t>
            </a:r>
            <a:r>
              <a:rPr lang="en-US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koch(n-1)</a:t>
            </a:r>
            <a:r>
              <a:rPr lang="en-US" kern="0" dirty="0" smtClean="0">
                <a:solidFill>
                  <a:schemeClr val="accent1"/>
                </a:solidFill>
                <a:latin typeface="Calibri" pitchFamily="34" charset="0"/>
              </a:rPr>
              <a:t> </a:t>
            </a:r>
            <a:endParaRPr kumimoji="0" lang="en-US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70" name="TextBox 169"/>
          <p:cNvSpPr txBox="1"/>
          <p:nvPr/>
        </p:nvSpPr>
        <p:spPr bwMode="auto">
          <a:xfrm>
            <a:off x="338714" y="5042693"/>
            <a:ext cx="5541197" cy="18158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koch(n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'returns directions for drawing curve </a:t>
            </a:r>
            <a:r>
              <a:rPr lang="en-US" sz="1400" dirty="0" err="1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Koch(n</a:t>
            </a: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if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==0: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return 'F'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# recursive step: get directions for Koch(n-1)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koch(n-1)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# use them to construct directions for </a:t>
            </a:r>
            <a:r>
              <a:rPr lang="en-US" sz="1400" dirty="0" err="1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Koch(n</a:t>
            </a: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tmp+'L'+tmp+'R'+tmp+'L'+tmp</a:t>
            </a:r>
            <a:endParaRPr lang="en-US" sz="1400" dirty="0" smtClean="0">
              <a:solidFill>
                <a:srgbClr val="7F7F7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7" name="TextBox 176"/>
          <p:cNvSpPr txBox="1"/>
          <p:nvPr/>
        </p:nvSpPr>
        <p:spPr bwMode="auto">
          <a:xfrm>
            <a:off x="4724536" y="1113585"/>
            <a:ext cx="4177268" cy="1877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solidFill>
                  <a:srgbClr val="294171"/>
                </a:solidFill>
                <a:latin typeface="Calibri" pitchFamily="34" charset="0"/>
                <a:ea typeface="+mj-ea"/>
                <a:cs typeface="+mj-cs"/>
              </a:rPr>
              <a:t>We want to develop function </a:t>
            </a:r>
            <a:r>
              <a:rPr lang="en-US" kern="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koch</a:t>
            </a:r>
            <a:r>
              <a:rPr lang="en-US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</a:t>
            </a:r>
            <a:endParaRPr lang="en-US" sz="2000" kern="0" dirty="0" smtClean="0">
              <a:solidFill>
                <a:srgbClr val="000000"/>
              </a:solidFill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that takes a nonnegative integer as input and returns a string containing pen drawing instructions</a:t>
            </a:r>
          </a:p>
          <a:p>
            <a:pPr marL="738188" lvl="1" indent="-28098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kern="0" dirty="0" smtClean="0">
                <a:latin typeface="Calibri" pitchFamily="34" charset="0"/>
                <a:ea typeface="+mj-ea"/>
                <a:cs typeface="+mj-cs"/>
              </a:rPr>
              <a:t>instructions can then be used by a pen drawing app such as turtle</a:t>
            </a:r>
            <a:endParaRPr kumimoji="0" lang="en-US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79" name="TextBox 178"/>
          <p:cNvSpPr txBox="1"/>
          <p:nvPr/>
        </p:nvSpPr>
        <p:spPr bwMode="auto">
          <a:xfrm>
            <a:off x="7537783" y="5042693"/>
            <a:ext cx="108665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inefficient!</a:t>
            </a:r>
          </a:p>
        </p:txBody>
      </p:sp>
      <p:sp>
        <p:nvSpPr>
          <p:cNvPr id="169" name="TextBox 168"/>
          <p:cNvSpPr txBox="1"/>
          <p:nvPr/>
        </p:nvSpPr>
        <p:spPr bwMode="auto">
          <a:xfrm>
            <a:off x="338714" y="5042693"/>
            <a:ext cx="6925847" cy="18158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koch(n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'returns directions for drawing curve </a:t>
            </a:r>
            <a:r>
              <a:rPr lang="en-US" sz="1400" dirty="0" err="1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Koch(n</a:t>
            </a: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if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==0: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return 'F'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# recursive step: get directions for Koch(n-1)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# use them to construct directions for </a:t>
            </a:r>
            <a:r>
              <a:rPr lang="en-US" sz="1400" dirty="0" err="1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Koch(n</a:t>
            </a: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return koch(n-1)+'L'+koch(n-1)+'R'+koch(n-1)+'L'+koch(n-1)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7F7F7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82" name="Straight Arrow Connector 181"/>
          <p:cNvCxnSpPr>
            <a:stCxn id="179" idx="1"/>
          </p:cNvCxnSpPr>
          <p:nvPr/>
        </p:nvCxnSpPr>
        <p:spPr>
          <a:xfrm rot="10800000" flipV="1">
            <a:off x="2348731" y="5211970"/>
            <a:ext cx="5189053" cy="117836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/>
          <p:cNvCxnSpPr/>
          <p:nvPr/>
        </p:nvCxnSpPr>
        <p:spPr>
          <a:xfrm rot="10800000" flipV="1">
            <a:off x="3782547" y="5364368"/>
            <a:ext cx="3755236" cy="102596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/>
          <p:cNvCxnSpPr/>
          <p:nvPr/>
        </p:nvCxnSpPr>
        <p:spPr>
          <a:xfrm rot="10800000" flipV="1">
            <a:off x="5421195" y="5381246"/>
            <a:ext cx="2268988" cy="100908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/>
          <p:cNvCxnSpPr/>
          <p:nvPr/>
        </p:nvCxnSpPr>
        <p:spPr>
          <a:xfrm rot="5400000">
            <a:off x="6850045" y="5397793"/>
            <a:ext cx="1009085" cy="97599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" grpId="0" animBg="1"/>
      <p:bldP spid="165" grpId="1" animBg="1"/>
      <p:bldP spid="166" grpId="0"/>
      <p:bldP spid="168" grpId="0"/>
      <p:bldP spid="170" grpId="0" animBg="1"/>
      <p:bldP spid="179" grpId="0"/>
      <p:bldP spid="179" grpId="1"/>
      <p:bldP spid="169" grpId="0" animBg="1"/>
      <p:bldP spid="169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extBox 169"/>
          <p:cNvSpPr txBox="1"/>
          <p:nvPr/>
        </p:nvSpPr>
        <p:spPr bwMode="auto">
          <a:xfrm>
            <a:off x="338714" y="1379578"/>
            <a:ext cx="7868184" cy="547842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turtle import Screen, Turtle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drawKoch(n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'''draws nth Koch curve using instructions from function </a:t>
            </a:r>
            <a:r>
              <a:rPr lang="en-US" sz="1400" dirty="0" err="1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koch</a:t>
            </a: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()'''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Screen()              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create screen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Turtle()              </a:t>
            </a: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create turtle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directions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koch(n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     </a:t>
            </a: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obtain directions to draw </a:t>
            </a:r>
            <a:r>
              <a:rPr lang="en-US" sz="1400" dirty="0" err="1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Koch(n</a:t>
            </a: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for move in directions:   </a:t>
            </a: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follow the specified moves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if move == 'F':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t.forward(300/3**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  </a:t>
            </a: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forward move length, normalized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if move == 'L':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t.lt(60)              </a:t>
            </a: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rotate left 60 degrees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if move == 'R':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t.rt(120)             </a:t>
            </a: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rotate right 60 degrees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s.bye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koch(n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'returns directions for drawing curve </a:t>
            </a:r>
            <a:r>
              <a:rPr lang="en-US" sz="1400" dirty="0" err="1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Koch(n</a:t>
            </a: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if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==0: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return 'F'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# recursive step: get directions for Koch(n-1)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koch(n-1)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# use them to construct directions for </a:t>
            </a:r>
            <a:r>
              <a:rPr lang="en-US" sz="1400" dirty="0" err="1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Koch(n</a:t>
            </a: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tmp+'L'+tmp+'R'+tmp+'L'+tmp</a:t>
            </a:r>
            <a:endParaRPr lang="en-US" sz="1400" dirty="0" smtClean="0">
              <a:solidFill>
                <a:srgbClr val="7F7F7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 smtClean="0">
                <a:latin typeface="Calibri" pitchFamily="34" charset="0"/>
                <a:ea typeface="+mj-ea"/>
                <a:cs typeface="+mj-cs"/>
              </a:rPr>
              <a:t>A recursive graphical pattern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 smtClean="0">
                <a:latin typeface="Calibri" pitchFamily="34" charset="0"/>
                <a:ea typeface="+mj-ea"/>
                <a:cs typeface="+mj-cs"/>
              </a:rPr>
              <a:t>Scanning for viruses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0" name="TextBox 9"/>
          <p:cNvSpPr txBox="1"/>
          <p:nvPr/>
        </p:nvSpPr>
        <p:spPr bwMode="auto">
          <a:xfrm>
            <a:off x="3265816" y="4320018"/>
            <a:ext cx="5878184" cy="2246769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signatures = {'Creeper':'ye8009g2h1azzx33',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'Code Red':'99dh1cz963bsscs3',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'Blaster':'fdp1102k1ks6hgbc'}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35" name="Group 134"/>
          <p:cNvGrpSpPr/>
          <p:nvPr/>
        </p:nvGrpSpPr>
        <p:grpSpPr>
          <a:xfrm>
            <a:off x="3966350" y="866562"/>
            <a:ext cx="5057726" cy="3132168"/>
            <a:chOff x="0" y="3135951"/>
            <a:chExt cx="5057726" cy="3132168"/>
          </a:xfrm>
        </p:grpSpPr>
        <p:sp>
          <p:nvSpPr>
            <p:cNvPr id="36" name="Rectangle 35"/>
            <p:cNvSpPr/>
            <p:nvPr/>
          </p:nvSpPr>
          <p:spPr>
            <a:xfrm>
              <a:off x="0" y="4975933"/>
              <a:ext cx="912618" cy="383665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rgbClr val="000000"/>
                  </a:solidFill>
                </a:rPr>
                <a:t>fileB.txt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493722" y="3135951"/>
              <a:ext cx="562199" cy="383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test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912618" y="4030619"/>
              <a:ext cx="867906" cy="383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folder1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598938" y="4030618"/>
              <a:ext cx="930098" cy="383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folder2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311184" y="4030618"/>
              <a:ext cx="927274" cy="383665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rgbClr val="000000"/>
                  </a:solidFill>
                </a:rPr>
                <a:t>fileA.txt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cxnSp>
          <p:nvCxnSpPr>
            <p:cNvPr id="29" name="Straight Connector 28"/>
            <p:cNvCxnSpPr>
              <a:stCxn id="18" idx="2"/>
            </p:cNvCxnSpPr>
            <p:nvPr/>
          </p:nvCxnSpPr>
          <p:spPr>
            <a:xfrm rot="5400000">
              <a:off x="1705153" y="2961749"/>
              <a:ext cx="511803" cy="162753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18" idx="2"/>
              <a:endCxn id="23" idx="0"/>
            </p:cNvCxnSpPr>
            <p:nvPr/>
          </p:nvCxnSpPr>
          <p:spPr>
            <a:xfrm rot="5400000">
              <a:off x="2519321" y="3775117"/>
              <a:ext cx="511002" cy="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18" idx="2"/>
              <a:endCxn id="22" idx="0"/>
            </p:cNvCxnSpPr>
            <p:nvPr/>
          </p:nvCxnSpPr>
          <p:spPr>
            <a:xfrm rot="16200000" flipH="1">
              <a:off x="3163903" y="3130534"/>
              <a:ext cx="511002" cy="128916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stCxn id="22" idx="2"/>
              <a:endCxn id="41" idx="0"/>
            </p:cNvCxnSpPr>
            <p:nvPr/>
          </p:nvCxnSpPr>
          <p:spPr>
            <a:xfrm rot="5400000">
              <a:off x="3531736" y="4457536"/>
              <a:ext cx="575505" cy="48899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 33"/>
            <p:cNvSpPr/>
            <p:nvPr/>
          </p:nvSpPr>
          <p:spPr>
            <a:xfrm>
              <a:off x="2030083" y="4975932"/>
              <a:ext cx="927277" cy="383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folder11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cxnSp>
          <p:nvCxnSpPr>
            <p:cNvPr id="37" name="Straight Connector 36"/>
            <p:cNvCxnSpPr>
              <a:stCxn id="19" idx="2"/>
              <a:endCxn id="34" idx="0"/>
            </p:cNvCxnSpPr>
            <p:nvPr/>
          </p:nvCxnSpPr>
          <p:spPr>
            <a:xfrm rot="16200000" flipH="1">
              <a:off x="1639322" y="4121532"/>
              <a:ext cx="561648" cy="114715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stCxn id="19" idx="2"/>
              <a:endCxn id="36" idx="0"/>
            </p:cNvCxnSpPr>
            <p:nvPr/>
          </p:nvCxnSpPr>
          <p:spPr>
            <a:xfrm rot="5400000">
              <a:off x="620616" y="4249977"/>
              <a:ext cx="561649" cy="89026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tangle 38"/>
            <p:cNvSpPr/>
            <p:nvPr/>
          </p:nvSpPr>
          <p:spPr>
            <a:xfrm>
              <a:off x="4063988" y="4975932"/>
              <a:ext cx="993738" cy="383665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rgbClr val="000000"/>
                  </a:solidFill>
                </a:rPr>
                <a:t>fileE.txt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cxnSp>
          <p:nvCxnSpPr>
            <p:cNvPr id="40" name="Straight Connector 39"/>
            <p:cNvCxnSpPr>
              <a:stCxn id="22" idx="2"/>
              <a:endCxn id="39" idx="0"/>
            </p:cNvCxnSpPr>
            <p:nvPr/>
          </p:nvCxnSpPr>
          <p:spPr>
            <a:xfrm rot="16200000" flipH="1">
              <a:off x="4031598" y="4446672"/>
              <a:ext cx="561649" cy="49687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tangle 40"/>
            <p:cNvSpPr/>
            <p:nvPr/>
          </p:nvSpPr>
          <p:spPr>
            <a:xfrm>
              <a:off x="3085989" y="4989788"/>
              <a:ext cx="977998" cy="383665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rgbClr val="000000"/>
                  </a:solidFill>
                </a:rPr>
                <a:t>fileD.txt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890263" y="4975931"/>
              <a:ext cx="912618" cy="383665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rgbClr val="000000"/>
                  </a:solidFill>
                </a:rPr>
                <a:t>fileC.txt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2030083" y="5884454"/>
              <a:ext cx="927274" cy="383665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rgbClr val="000000"/>
                  </a:solidFill>
                </a:rPr>
                <a:t>fileD.txt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cxnSp>
          <p:nvCxnSpPr>
            <p:cNvPr id="125" name="Straight Connector 124"/>
            <p:cNvCxnSpPr>
              <a:stCxn id="34" idx="2"/>
              <a:endCxn id="124" idx="0"/>
            </p:cNvCxnSpPr>
            <p:nvPr/>
          </p:nvCxnSpPr>
          <p:spPr>
            <a:xfrm rot="5400000">
              <a:off x="2231293" y="5622024"/>
              <a:ext cx="524857" cy="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>
              <a:stCxn id="19" idx="2"/>
              <a:endCxn id="107" idx="0"/>
            </p:cNvCxnSpPr>
            <p:nvPr/>
          </p:nvCxnSpPr>
          <p:spPr>
            <a:xfrm rot="16200000" flipH="1">
              <a:off x="1065748" y="4695106"/>
              <a:ext cx="561647" cy="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6" name="TextBox 135"/>
          <p:cNvSpPr txBox="1"/>
          <p:nvPr/>
        </p:nvSpPr>
        <p:spPr bwMode="auto">
          <a:xfrm>
            <a:off x="3265816" y="4320018"/>
            <a:ext cx="5878184" cy="2246769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signatures = {'Creeper':'ye8009g2h1azzx33',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'Code Red':'99dh1cz963bsscs3',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'Blaster':'fdp1102k1ks6hgbc'}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scan('test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signatures)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test/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fileA.txt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found virus Creeper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test/folder1/fileB.txt, found virus Creeper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test/folder1/fileC.txt, found virus Code Red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test/folder1/folder11/fileD.txt, found virus Code Red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test/folder2/fileD.txt, found virus Blaster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test/folder2/fileE.txt, found virus Blaster</a:t>
            </a:r>
          </a:p>
        </p:txBody>
      </p:sp>
      <p:sp>
        <p:nvSpPr>
          <p:cNvPr id="137" name="TextBox 136"/>
          <p:cNvSpPr txBox="1"/>
          <p:nvPr/>
        </p:nvSpPr>
        <p:spPr bwMode="auto">
          <a:xfrm>
            <a:off x="247870" y="1762030"/>
            <a:ext cx="3164639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R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ecursion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can be used to scan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files for viruses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38" name="TextBox 137"/>
          <p:cNvSpPr txBox="1"/>
          <p:nvPr/>
        </p:nvSpPr>
        <p:spPr bwMode="auto">
          <a:xfrm>
            <a:off x="247870" y="3029234"/>
            <a:ext cx="3312776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</a:rPr>
              <a:t>A virus scanner </a:t>
            </a:r>
            <a:r>
              <a:rPr lang="en-US" sz="2000" dirty="0" smtClean="0">
                <a:solidFill>
                  <a:srgbClr val="FF0000"/>
                </a:solidFill>
              </a:rPr>
              <a:t>systematically </a:t>
            </a:r>
            <a:r>
              <a:rPr lang="en-US" sz="2000" dirty="0" smtClean="0">
                <a:solidFill>
                  <a:schemeClr val="accent1"/>
                </a:solidFill>
              </a:rPr>
              <a:t>looks at every file in the </a:t>
            </a:r>
            <a:r>
              <a:rPr lang="en-US" sz="2000" dirty="0" err="1" smtClean="0">
                <a:solidFill>
                  <a:schemeClr val="accent1"/>
                </a:solidFill>
              </a:rPr>
              <a:t>filesystem</a:t>
            </a:r>
            <a:r>
              <a:rPr lang="en-US" sz="2000" dirty="0" smtClean="0">
                <a:solidFill>
                  <a:schemeClr val="accent1"/>
                </a:solidFill>
              </a:rPr>
              <a:t> and prints the names of the files that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</a:rPr>
              <a:t>contain a known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FF0000"/>
                </a:solidFill>
              </a:rPr>
              <a:t>computer virus signature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39" name="TextBox 138"/>
          <p:cNvSpPr txBox="1"/>
          <p:nvPr/>
        </p:nvSpPr>
        <p:spPr bwMode="auto">
          <a:xfrm>
            <a:off x="1447473" y="5274126"/>
            <a:ext cx="103936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pathname</a:t>
            </a:r>
          </a:p>
        </p:txBody>
      </p:sp>
      <p:cxnSp>
        <p:nvCxnSpPr>
          <p:cNvPr id="141" name="Straight Arrow Connector 140"/>
          <p:cNvCxnSpPr>
            <a:stCxn id="139" idx="3"/>
          </p:cNvCxnSpPr>
          <p:nvPr/>
        </p:nvCxnSpPr>
        <p:spPr>
          <a:xfrm flipV="1">
            <a:off x="2486840" y="5148461"/>
            <a:ext cx="1946958" cy="29494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3" name="TextBox 142"/>
          <p:cNvSpPr txBox="1"/>
          <p:nvPr/>
        </p:nvSpPr>
        <p:spPr bwMode="auto">
          <a:xfrm>
            <a:off x="723737" y="6079525"/>
            <a:ext cx="2635493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dictionary mapping virus</a:t>
            </a:r>
            <a:r>
              <a:rPr kumimoji="0" lang="en-US" sz="1600" b="0" i="0" u="none" strike="noStrike" kern="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names to their signatures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cxnSp>
        <p:nvCxnSpPr>
          <p:cNvPr id="146" name="Straight Arrow Connector 145"/>
          <p:cNvCxnSpPr/>
          <p:nvPr/>
        </p:nvCxnSpPr>
        <p:spPr>
          <a:xfrm flipV="1">
            <a:off x="2990534" y="5205162"/>
            <a:ext cx="2271058" cy="100766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3" name="TextBox 152"/>
          <p:cNvSpPr txBox="1"/>
          <p:nvPr/>
        </p:nvSpPr>
        <p:spPr bwMode="auto">
          <a:xfrm>
            <a:off x="3980212" y="3750371"/>
            <a:ext cx="118494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virus names</a:t>
            </a:r>
          </a:p>
        </p:txBody>
      </p:sp>
      <p:cxnSp>
        <p:nvCxnSpPr>
          <p:cNvPr id="155" name="Straight Arrow Connector 154"/>
          <p:cNvCxnSpPr/>
          <p:nvPr/>
        </p:nvCxnSpPr>
        <p:spPr>
          <a:xfrm>
            <a:off x="5170875" y="4116501"/>
            <a:ext cx="317509" cy="28350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>
            <a:stCxn id="153" idx="2"/>
          </p:cNvCxnSpPr>
          <p:nvPr/>
        </p:nvCxnSpPr>
        <p:spPr>
          <a:xfrm rot="5400000">
            <a:off x="4086882" y="4163691"/>
            <a:ext cx="560567" cy="41103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/>
          <p:nvPr/>
        </p:nvCxnSpPr>
        <p:spPr>
          <a:xfrm rot="5400000">
            <a:off x="3645675" y="4348985"/>
            <a:ext cx="748459" cy="30616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2" name="TextBox 161"/>
          <p:cNvSpPr txBox="1"/>
          <p:nvPr/>
        </p:nvSpPr>
        <p:spPr bwMode="auto">
          <a:xfrm>
            <a:off x="7092257" y="3902771"/>
            <a:ext cx="149271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virus signatures</a:t>
            </a:r>
          </a:p>
        </p:txBody>
      </p:sp>
      <p:cxnSp>
        <p:nvCxnSpPr>
          <p:cNvPr id="163" name="Straight Arrow Connector 162"/>
          <p:cNvCxnSpPr/>
          <p:nvPr/>
        </p:nvCxnSpPr>
        <p:spPr>
          <a:xfrm rot="5400000">
            <a:off x="7461476" y="4309286"/>
            <a:ext cx="204125" cy="6803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/>
          <p:nvPr/>
        </p:nvCxnSpPr>
        <p:spPr>
          <a:xfrm rot="10800000" flipV="1">
            <a:off x="6259481" y="4241243"/>
            <a:ext cx="1122625" cy="64639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/>
          <p:nvPr/>
        </p:nvCxnSpPr>
        <p:spPr>
          <a:xfrm rot="10800000" flipV="1">
            <a:off x="5964650" y="4241242"/>
            <a:ext cx="1156643" cy="40824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/>
          <p:cNvCxnSpPr/>
          <p:nvPr/>
        </p:nvCxnSpPr>
        <p:spPr>
          <a:xfrm rot="5400000" flipH="1" flipV="1">
            <a:off x="2595980" y="4941984"/>
            <a:ext cx="1665394" cy="87628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36" grpId="0" animBg="1"/>
      <p:bldP spid="138" grpId="0"/>
      <p:bldP spid="139" grpId="0"/>
      <p:bldP spid="143" grpId="1"/>
      <p:bldP spid="153" grpId="0"/>
      <p:bldP spid="153" grpId="1"/>
      <p:bldP spid="162" grpId="0"/>
      <p:bldP spid="162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/>
          <p:cNvSpPr txBox="1"/>
          <p:nvPr/>
        </p:nvSpPr>
        <p:spPr bwMode="auto">
          <a:xfrm>
            <a:off x="396007" y="4399728"/>
            <a:ext cx="3090334" cy="2000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Recursive step: </a:t>
            </a:r>
            <a:r>
              <a:rPr lang="en-US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pathname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</a:rPr>
              <a:t>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refers to a folder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kern="0" dirty="0" smtClean="0">
              <a:solidFill>
                <a:schemeClr val="accent1"/>
              </a:solidFill>
              <a:latin typeface="Calibri" pitchFamily="34" charset="0"/>
              <a:ea typeface="+mj-ea"/>
              <a:cs typeface="+mj-cs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What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do do? 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Call </a:t>
            </a:r>
            <a:r>
              <a:rPr kumimoji="0" lang="en-US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scan()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recursively on every item in the folder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46" name="TextBox 45"/>
          <p:cNvSpPr txBox="1"/>
          <p:nvPr/>
        </p:nvSpPr>
        <p:spPr bwMode="auto">
          <a:xfrm>
            <a:off x="396007" y="4441692"/>
            <a:ext cx="3090334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Recursive step: </a:t>
            </a:r>
            <a:r>
              <a:rPr lang="en-US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pathname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</a:rPr>
              <a:t>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refers to a folder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kern="0" dirty="0" smtClean="0">
              <a:solidFill>
                <a:schemeClr val="accent1"/>
              </a:solidFill>
              <a:latin typeface="Calibri" pitchFamily="34" charset="0"/>
              <a:ea typeface="+mj-ea"/>
              <a:cs typeface="+mj-cs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What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do do? 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45" name="TextBox 44"/>
          <p:cNvSpPr txBox="1"/>
          <p:nvPr/>
        </p:nvSpPr>
        <p:spPr bwMode="auto">
          <a:xfrm>
            <a:off x="396007" y="2059738"/>
            <a:ext cx="3159993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Base case:</a:t>
            </a:r>
            <a:r>
              <a:rPr lang="en-US" sz="2000" kern="0" dirty="0" smtClean="0">
                <a:latin typeface="Calibri" pitchFamily="34" charset="0"/>
                <a:ea typeface="+mj-ea"/>
                <a:cs typeface="+mj-cs"/>
              </a:rPr>
              <a:t> </a:t>
            </a:r>
            <a:r>
              <a:rPr kumimoji="0" lang="en-US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pathname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refers to a regular file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solidFill>
                  <a:srgbClr val="000000"/>
                </a:solidFill>
                <a:latin typeface="Calibri" pitchFamily="34" charset="0"/>
                <a:ea typeface="+mj-ea"/>
                <a:cs typeface="+mj-cs"/>
              </a:rPr>
              <a:t>What to do? 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Open the file and check whether it contains any virus signature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44" name="TextBox 43"/>
          <p:cNvSpPr txBox="1"/>
          <p:nvPr/>
        </p:nvSpPr>
        <p:spPr bwMode="auto">
          <a:xfrm>
            <a:off x="396007" y="2059738"/>
            <a:ext cx="3159993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Base case:</a:t>
            </a:r>
            <a:r>
              <a:rPr lang="en-US" sz="2000" kern="0" dirty="0" smtClean="0">
                <a:latin typeface="Calibri" pitchFamily="34" charset="0"/>
                <a:ea typeface="+mj-ea"/>
                <a:cs typeface="+mj-cs"/>
              </a:rPr>
              <a:t> </a:t>
            </a:r>
            <a:r>
              <a:rPr kumimoji="0" lang="en-US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pathname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refers to a regular file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solidFill>
                  <a:srgbClr val="000000"/>
                </a:solidFill>
                <a:latin typeface="Calibri" pitchFamily="34" charset="0"/>
                <a:ea typeface="+mj-ea"/>
                <a:cs typeface="+mj-cs"/>
              </a:rPr>
              <a:t>What to do?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 smtClean="0">
                <a:latin typeface="Calibri" pitchFamily="34" charset="0"/>
                <a:ea typeface="+mj-ea"/>
                <a:cs typeface="+mj-cs"/>
              </a:rPr>
              <a:t>Scanning for viruses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grpSp>
        <p:nvGrpSpPr>
          <p:cNvPr id="4" name="Group 134"/>
          <p:cNvGrpSpPr/>
          <p:nvPr/>
        </p:nvGrpSpPr>
        <p:grpSpPr>
          <a:xfrm>
            <a:off x="3966350" y="866562"/>
            <a:ext cx="5057726" cy="3132168"/>
            <a:chOff x="0" y="3135951"/>
            <a:chExt cx="5057726" cy="3132168"/>
          </a:xfrm>
        </p:grpSpPr>
        <p:sp>
          <p:nvSpPr>
            <p:cNvPr id="36" name="Rectangle 35"/>
            <p:cNvSpPr/>
            <p:nvPr/>
          </p:nvSpPr>
          <p:spPr>
            <a:xfrm>
              <a:off x="0" y="4975933"/>
              <a:ext cx="912618" cy="383665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rgbClr val="000000"/>
                  </a:solidFill>
                </a:rPr>
                <a:t>fileB.txt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493722" y="3135951"/>
              <a:ext cx="562199" cy="383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test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912618" y="4030619"/>
              <a:ext cx="867906" cy="383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folder1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598938" y="4030618"/>
              <a:ext cx="930098" cy="383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folder2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311184" y="4030618"/>
              <a:ext cx="927274" cy="383665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rgbClr val="000000"/>
                  </a:solidFill>
                </a:rPr>
                <a:t>fileA.txt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cxnSp>
          <p:nvCxnSpPr>
            <p:cNvPr id="29" name="Straight Connector 28"/>
            <p:cNvCxnSpPr>
              <a:stCxn id="18" idx="2"/>
            </p:cNvCxnSpPr>
            <p:nvPr/>
          </p:nvCxnSpPr>
          <p:spPr>
            <a:xfrm rot="5400000">
              <a:off x="1705153" y="2961749"/>
              <a:ext cx="511803" cy="162753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18" idx="2"/>
              <a:endCxn id="23" idx="0"/>
            </p:cNvCxnSpPr>
            <p:nvPr/>
          </p:nvCxnSpPr>
          <p:spPr>
            <a:xfrm rot="5400000">
              <a:off x="2519321" y="3775117"/>
              <a:ext cx="511002" cy="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18" idx="2"/>
              <a:endCxn id="22" idx="0"/>
            </p:cNvCxnSpPr>
            <p:nvPr/>
          </p:nvCxnSpPr>
          <p:spPr>
            <a:xfrm rot="16200000" flipH="1">
              <a:off x="3163903" y="3130534"/>
              <a:ext cx="511002" cy="128916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stCxn id="22" idx="2"/>
              <a:endCxn id="41" idx="0"/>
            </p:cNvCxnSpPr>
            <p:nvPr/>
          </p:nvCxnSpPr>
          <p:spPr>
            <a:xfrm rot="5400000">
              <a:off x="3531736" y="4457536"/>
              <a:ext cx="575505" cy="48899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 33"/>
            <p:cNvSpPr/>
            <p:nvPr/>
          </p:nvSpPr>
          <p:spPr>
            <a:xfrm>
              <a:off x="2030083" y="4975932"/>
              <a:ext cx="927277" cy="383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folder11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cxnSp>
          <p:nvCxnSpPr>
            <p:cNvPr id="37" name="Straight Connector 36"/>
            <p:cNvCxnSpPr>
              <a:stCxn id="19" idx="2"/>
              <a:endCxn id="34" idx="0"/>
            </p:cNvCxnSpPr>
            <p:nvPr/>
          </p:nvCxnSpPr>
          <p:spPr>
            <a:xfrm rot="16200000" flipH="1">
              <a:off x="1639322" y="4121532"/>
              <a:ext cx="561648" cy="114715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stCxn id="19" idx="2"/>
              <a:endCxn id="36" idx="0"/>
            </p:cNvCxnSpPr>
            <p:nvPr/>
          </p:nvCxnSpPr>
          <p:spPr>
            <a:xfrm rot="5400000">
              <a:off x="620616" y="4249977"/>
              <a:ext cx="561649" cy="89026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tangle 38"/>
            <p:cNvSpPr/>
            <p:nvPr/>
          </p:nvSpPr>
          <p:spPr>
            <a:xfrm>
              <a:off x="4063988" y="4975932"/>
              <a:ext cx="993738" cy="383665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rgbClr val="000000"/>
                  </a:solidFill>
                </a:rPr>
                <a:t>fileE.txt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cxnSp>
          <p:nvCxnSpPr>
            <p:cNvPr id="40" name="Straight Connector 39"/>
            <p:cNvCxnSpPr>
              <a:stCxn id="22" idx="2"/>
              <a:endCxn id="39" idx="0"/>
            </p:cNvCxnSpPr>
            <p:nvPr/>
          </p:nvCxnSpPr>
          <p:spPr>
            <a:xfrm rot="16200000" flipH="1">
              <a:off x="4031598" y="4446672"/>
              <a:ext cx="561649" cy="49687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tangle 40"/>
            <p:cNvSpPr/>
            <p:nvPr/>
          </p:nvSpPr>
          <p:spPr>
            <a:xfrm>
              <a:off x="3085989" y="4989788"/>
              <a:ext cx="977998" cy="383665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rgbClr val="000000"/>
                  </a:solidFill>
                </a:rPr>
                <a:t>fileD.txt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890263" y="4975931"/>
              <a:ext cx="912618" cy="383665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rgbClr val="000000"/>
                  </a:solidFill>
                </a:rPr>
                <a:t>fileC.txt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2030083" y="5884454"/>
              <a:ext cx="927274" cy="383665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rgbClr val="000000"/>
                  </a:solidFill>
                </a:rPr>
                <a:t>fileD.txt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cxnSp>
          <p:nvCxnSpPr>
            <p:cNvPr id="125" name="Straight Connector 124"/>
            <p:cNvCxnSpPr>
              <a:stCxn id="34" idx="2"/>
              <a:endCxn id="124" idx="0"/>
            </p:cNvCxnSpPr>
            <p:nvPr/>
          </p:nvCxnSpPr>
          <p:spPr>
            <a:xfrm rot="5400000">
              <a:off x="2231293" y="5622024"/>
              <a:ext cx="524857" cy="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>
              <a:stCxn id="19" idx="2"/>
              <a:endCxn id="107" idx="0"/>
            </p:cNvCxnSpPr>
            <p:nvPr/>
          </p:nvCxnSpPr>
          <p:spPr>
            <a:xfrm rot="16200000" flipH="1">
              <a:off x="1065748" y="4695106"/>
              <a:ext cx="561647" cy="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TextBox 34"/>
          <p:cNvSpPr txBox="1"/>
          <p:nvPr/>
        </p:nvSpPr>
        <p:spPr bwMode="auto">
          <a:xfrm>
            <a:off x="396007" y="4440692"/>
            <a:ext cx="309033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Recursive step: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42" name="TextBox 41"/>
          <p:cNvSpPr txBox="1"/>
          <p:nvPr/>
        </p:nvSpPr>
        <p:spPr bwMode="auto">
          <a:xfrm>
            <a:off x="4025592" y="4399728"/>
            <a:ext cx="4868962" cy="13849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scan(pathname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signatures):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'''recursively scans all files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contained, directly or </a:t>
            </a: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indirectly,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in the folder pathname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'''</a:t>
            </a:r>
            <a:endParaRPr lang="en-US" sz="1400" dirty="0" smtClean="0">
              <a:solidFill>
                <a:srgbClr val="7F7F7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sp>
        <p:nvSpPr>
          <p:cNvPr id="43" name="TextBox 42"/>
          <p:cNvSpPr txBox="1"/>
          <p:nvPr/>
        </p:nvSpPr>
        <p:spPr bwMode="auto">
          <a:xfrm>
            <a:off x="396007" y="2059738"/>
            <a:ext cx="315999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Base case: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6" grpId="0"/>
      <p:bldP spid="46" grpId="1"/>
      <p:bldP spid="45" grpId="0"/>
      <p:bldP spid="44" grpId="0"/>
      <p:bldP spid="44" grpId="1"/>
      <p:bldP spid="35" grpId="0"/>
      <p:bldP spid="35" grpId="1"/>
      <p:bldP spid="43" grpId="0"/>
      <p:bldP spid="43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 smtClean="0">
                <a:latin typeface="Calibri" pitchFamily="34" charset="0"/>
                <a:ea typeface="+mj-ea"/>
                <a:cs typeface="+mj-cs"/>
              </a:rPr>
              <a:t>Scanning for viruses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32" name="TextBox 31"/>
          <p:cNvSpPr txBox="1"/>
          <p:nvPr/>
        </p:nvSpPr>
        <p:spPr bwMode="auto">
          <a:xfrm>
            <a:off x="0" y="1945020"/>
            <a:ext cx="9156700" cy="46166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os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 scan(pathname, signatures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os.path.isfile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(pathname): 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base case, scan 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pathname</a:t>
            </a:r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infile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open(pathname)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content =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infile.read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infile.close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for virus in signatures: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check whether virus signature appears in content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if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content.find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(signatures[virus]) &gt;= 0: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print('{}, found virus {}'.format(pathname, virus))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# pathname is a folder so recursively scan every item in it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item in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os.listdir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(pathname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create pathname for item 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relative to 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 working directory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#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fullpath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pathname + '/' + item	    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# 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Mac only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#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fullpath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pathname + '\' + item	    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# 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Windows only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fullpath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os.path.join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(pathname, item) 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any 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OS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scan(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fullpath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signatures)</a:t>
            </a:r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1842981" y="1815960"/>
            <a:ext cx="644187" cy="321933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 bwMode="auto">
          <a:xfrm>
            <a:off x="8217859" y="6550223"/>
            <a:ext cx="93884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ch10.py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 bwMode="auto">
          <a:xfrm>
            <a:off x="412417" y="1114594"/>
            <a:ext cx="852188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Function </a:t>
            </a:r>
            <a:r>
              <a:rPr lang="en-US" sz="1600" kern="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isfile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from </a:t>
            </a:r>
            <a:r>
              <a:rPr lang="en-US" sz="1600" kern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Standard Library module </a:t>
            </a:r>
            <a:r>
              <a:rPr lang="en-US" sz="1600" kern="0" dirty="0" err="1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os</a:t>
            </a:r>
            <a:r>
              <a:rPr lang="en-US" sz="1600" kern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 </a:t>
            </a:r>
            <a:r>
              <a:rPr lang="en-US" sz="1600" kern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checks whether </a:t>
            </a:r>
            <a:r>
              <a:rPr lang="en-US" sz="1600" kern="0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pathname</a:t>
            </a:r>
            <a:r>
              <a:rPr lang="en-US" sz="1600" kern="0" dirty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en-US" sz="1600" kern="0" dirty="0" smtClean="0">
                <a:solidFill>
                  <a:srgbClr val="FF0000"/>
                </a:solidFill>
                <a:latin typeface="Calibri" pitchFamily="34" charset="0"/>
              </a:rPr>
              <a:t>is a regular file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548384" y="1453148"/>
            <a:ext cx="259763" cy="119504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 bwMode="auto">
          <a:xfrm>
            <a:off x="412417" y="1477406"/>
            <a:ext cx="874630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Function 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listdir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from </a:t>
            </a:r>
            <a:r>
              <a:rPr lang="en-US" sz="1600" kern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Standard Library module </a:t>
            </a:r>
            <a:r>
              <a:rPr lang="en-US" sz="1600" kern="0" dirty="0" err="1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os</a:t>
            </a:r>
            <a:r>
              <a:rPr lang="en-US" sz="1600" kern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 returns the list of items in </a:t>
            </a:r>
            <a:r>
              <a:rPr lang="en-US" sz="1600" kern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folder </a:t>
            </a:r>
            <a:r>
              <a:rPr lang="en-US" sz="16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pathname</a:t>
            </a:r>
            <a:r>
              <a:rPr lang="en-US" sz="1600" kern="0" dirty="0">
                <a:solidFill>
                  <a:srgbClr val="FF0000"/>
                </a:solidFill>
                <a:latin typeface="Calibri" pitchFamily="34" charset="0"/>
              </a:rPr>
              <a:t> 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4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65"/>
          <p:cNvSpPr txBox="1"/>
          <p:nvPr/>
        </p:nvSpPr>
        <p:spPr bwMode="auto">
          <a:xfrm>
            <a:off x="216791" y="6457890"/>
            <a:ext cx="856891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The recursive calls should be made on </a:t>
            </a:r>
            <a:r>
              <a:rPr kumimoji="0" lang="en-US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pathn</a:t>
            </a:r>
            <a:r>
              <a:rPr lang="en-US" kern="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ame</a:t>
            </a:r>
            <a:r>
              <a:rPr lang="en-US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\item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</a:t>
            </a:r>
            <a:r>
              <a:rPr lang="en-US" sz="2000" kern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(on Windows machines)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 smtClean="0">
                <a:latin typeface="Calibri" pitchFamily="34" charset="0"/>
                <a:ea typeface="+mj-ea"/>
                <a:cs typeface="+mj-cs"/>
              </a:rPr>
              <a:t>Relative pathnames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42" name="TextBox 41"/>
          <p:cNvSpPr txBox="1"/>
          <p:nvPr/>
        </p:nvSpPr>
        <p:spPr bwMode="auto">
          <a:xfrm>
            <a:off x="3931207" y="5154142"/>
            <a:ext cx="3511889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scan(item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signatures)</a:t>
            </a:r>
            <a:endParaRPr lang="en-US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TextBox 31"/>
          <p:cNvSpPr txBox="1"/>
          <p:nvPr/>
        </p:nvSpPr>
        <p:spPr bwMode="auto">
          <a:xfrm>
            <a:off x="216790" y="4081597"/>
            <a:ext cx="3714417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item in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os.listdir(pathname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</a:p>
        </p:txBody>
      </p:sp>
      <p:sp>
        <p:nvSpPr>
          <p:cNvPr id="48" name="TextBox 47"/>
          <p:cNvSpPr txBox="1"/>
          <p:nvPr/>
        </p:nvSpPr>
        <p:spPr bwMode="auto">
          <a:xfrm>
            <a:off x="216790" y="3556739"/>
            <a:ext cx="337784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When </a:t>
            </a:r>
            <a:r>
              <a:rPr lang="en-US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pathname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is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'test'</a:t>
            </a:r>
            <a:r>
              <a:rPr lang="en-US" kern="0" dirty="0" smtClean="0">
                <a:solidFill>
                  <a:schemeClr val="accent1"/>
                </a:solidFill>
                <a:latin typeface="Calibri" pitchFamily="34" charset="0"/>
              </a:rPr>
              <a:t> 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</a:rPr>
              <a:t>in 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4086274" y="373924"/>
            <a:ext cx="5057726" cy="4091338"/>
            <a:chOff x="3931207" y="564955"/>
            <a:chExt cx="5057726" cy="4091338"/>
          </a:xfrm>
        </p:grpSpPr>
        <p:grpSp>
          <p:nvGrpSpPr>
            <p:cNvPr id="4" name="Group 134"/>
            <p:cNvGrpSpPr/>
            <p:nvPr/>
          </p:nvGrpSpPr>
          <p:grpSpPr>
            <a:xfrm>
              <a:off x="3931207" y="1524125"/>
              <a:ext cx="5057726" cy="3132168"/>
              <a:chOff x="0" y="3135951"/>
              <a:chExt cx="5057726" cy="3132168"/>
            </a:xfrm>
          </p:grpSpPr>
          <p:sp>
            <p:nvSpPr>
              <p:cNvPr id="36" name="Rectangle 35"/>
              <p:cNvSpPr/>
              <p:nvPr/>
            </p:nvSpPr>
            <p:spPr>
              <a:xfrm>
                <a:off x="0" y="4975933"/>
                <a:ext cx="912618" cy="38366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>
                    <a:solidFill>
                      <a:srgbClr val="000000"/>
                    </a:solidFill>
                  </a:rPr>
                  <a:t>fileB.txt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2493722" y="3135951"/>
                <a:ext cx="562199" cy="383665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000000"/>
                    </a:solidFill>
                  </a:rPr>
                  <a:t>test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912618" y="4030619"/>
                <a:ext cx="867906" cy="383665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 smtClean="0">
                    <a:solidFill>
                      <a:srgbClr val="000000"/>
                    </a:solidFill>
                  </a:rPr>
                  <a:t>folder1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3598938" y="4030618"/>
                <a:ext cx="930098" cy="383665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000000"/>
                    </a:solidFill>
                  </a:rPr>
                  <a:t>folder2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2311184" y="4030618"/>
                <a:ext cx="927274" cy="38366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>
                    <a:solidFill>
                      <a:srgbClr val="000000"/>
                    </a:solidFill>
                  </a:rPr>
                  <a:t>fileA.txt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cxnSp>
            <p:nvCxnSpPr>
              <p:cNvPr id="29" name="Straight Connector 28"/>
              <p:cNvCxnSpPr>
                <a:stCxn id="18" idx="2"/>
              </p:cNvCxnSpPr>
              <p:nvPr/>
            </p:nvCxnSpPr>
            <p:spPr>
              <a:xfrm rot="5400000">
                <a:off x="1705153" y="2961749"/>
                <a:ext cx="511803" cy="1627536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>
                <a:stCxn id="18" idx="2"/>
                <a:endCxn id="23" idx="0"/>
              </p:cNvCxnSpPr>
              <p:nvPr/>
            </p:nvCxnSpPr>
            <p:spPr>
              <a:xfrm rot="5400000">
                <a:off x="2519321" y="3775117"/>
                <a:ext cx="511002" cy="1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>
                <a:stCxn id="18" idx="2"/>
                <a:endCxn id="22" idx="0"/>
              </p:cNvCxnSpPr>
              <p:nvPr/>
            </p:nvCxnSpPr>
            <p:spPr>
              <a:xfrm rot="16200000" flipH="1">
                <a:off x="3163903" y="3130534"/>
                <a:ext cx="511002" cy="1289165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>
                <a:stCxn id="22" idx="2"/>
                <a:endCxn id="41" idx="0"/>
              </p:cNvCxnSpPr>
              <p:nvPr/>
            </p:nvCxnSpPr>
            <p:spPr>
              <a:xfrm rot="5400000">
                <a:off x="3531736" y="4457536"/>
                <a:ext cx="575505" cy="488999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Rectangle 33"/>
              <p:cNvSpPr/>
              <p:nvPr/>
            </p:nvSpPr>
            <p:spPr>
              <a:xfrm>
                <a:off x="2030083" y="4975932"/>
                <a:ext cx="927277" cy="383665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 smtClean="0">
                    <a:solidFill>
                      <a:srgbClr val="000000"/>
                    </a:solidFill>
                  </a:rPr>
                  <a:t>folder11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cxnSp>
            <p:nvCxnSpPr>
              <p:cNvPr id="37" name="Straight Connector 36"/>
              <p:cNvCxnSpPr>
                <a:stCxn id="19" idx="2"/>
                <a:endCxn id="34" idx="0"/>
              </p:cNvCxnSpPr>
              <p:nvPr/>
            </p:nvCxnSpPr>
            <p:spPr>
              <a:xfrm rot="16200000" flipH="1">
                <a:off x="1639322" y="4121532"/>
                <a:ext cx="561648" cy="1147151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>
                <a:stCxn id="19" idx="2"/>
                <a:endCxn id="36" idx="0"/>
              </p:cNvCxnSpPr>
              <p:nvPr/>
            </p:nvCxnSpPr>
            <p:spPr>
              <a:xfrm rot="5400000">
                <a:off x="620616" y="4249977"/>
                <a:ext cx="561649" cy="890262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Rectangle 38"/>
              <p:cNvSpPr/>
              <p:nvPr/>
            </p:nvSpPr>
            <p:spPr>
              <a:xfrm>
                <a:off x="4063988" y="4975932"/>
                <a:ext cx="993738" cy="38366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>
                    <a:solidFill>
                      <a:srgbClr val="000000"/>
                    </a:solidFill>
                  </a:rPr>
                  <a:t>fileE.txt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cxnSp>
            <p:nvCxnSpPr>
              <p:cNvPr id="40" name="Straight Connector 39"/>
              <p:cNvCxnSpPr>
                <a:stCxn id="22" idx="2"/>
                <a:endCxn id="39" idx="0"/>
              </p:cNvCxnSpPr>
              <p:nvPr/>
            </p:nvCxnSpPr>
            <p:spPr>
              <a:xfrm rot="16200000" flipH="1">
                <a:off x="4031598" y="4446672"/>
                <a:ext cx="561649" cy="49687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Rectangle 40"/>
              <p:cNvSpPr/>
              <p:nvPr/>
            </p:nvSpPr>
            <p:spPr>
              <a:xfrm>
                <a:off x="3085989" y="4989788"/>
                <a:ext cx="977998" cy="38366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>
                    <a:solidFill>
                      <a:srgbClr val="000000"/>
                    </a:solidFill>
                  </a:rPr>
                  <a:t>fileD.txt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7" name="Rectangle 106"/>
              <p:cNvSpPr/>
              <p:nvPr/>
            </p:nvSpPr>
            <p:spPr>
              <a:xfrm>
                <a:off x="890263" y="4975931"/>
                <a:ext cx="912618" cy="38366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>
                    <a:solidFill>
                      <a:srgbClr val="000000"/>
                    </a:solidFill>
                  </a:rPr>
                  <a:t>fileC.txt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24" name="Rectangle 123"/>
              <p:cNvSpPr/>
              <p:nvPr/>
            </p:nvSpPr>
            <p:spPr>
              <a:xfrm>
                <a:off x="2030083" y="5884454"/>
                <a:ext cx="927274" cy="38366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>
                    <a:solidFill>
                      <a:srgbClr val="000000"/>
                    </a:solidFill>
                  </a:rPr>
                  <a:t>fileD.txt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cxnSp>
            <p:nvCxnSpPr>
              <p:cNvPr id="125" name="Straight Connector 124"/>
              <p:cNvCxnSpPr>
                <a:stCxn id="34" idx="2"/>
                <a:endCxn id="124" idx="0"/>
              </p:cNvCxnSpPr>
              <p:nvPr/>
            </p:nvCxnSpPr>
            <p:spPr>
              <a:xfrm rot="5400000">
                <a:off x="2231293" y="5622024"/>
                <a:ext cx="524857" cy="2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>
                <a:stCxn id="19" idx="2"/>
                <a:endCxn id="107" idx="0"/>
              </p:cNvCxnSpPr>
              <p:nvPr/>
            </p:nvCxnSpPr>
            <p:spPr>
              <a:xfrm rot="16200000" flipH="1">
                <a:off x="1065748" y="4695106"/>
                <a:ext cx="561647" cy="1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9" name="Rectangle 48"/>
            <p:cNvSpPr/>
            <p:nvPr/>
          </p:nvSpPr>
          <p:spPr>
            <a:xfrm>
              <a:off x="5734088" y="564955"/>
              <a:ext cx="930098" cy="383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home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cxnSp>
          <p:nvCxnSpPr>
            <p:cNvPr id="50" name="Straight Connector 49"/>
            <p:cNvCxnSpPr>
              <a:stCxn id="49" idx="2"/>
              <a:endCxn id="52" idx="0"/>
            </p:cNvCxnSpPr>
            <p:nvPr/>
          </p:nvCxnSpPr>
          <p:spPr>
            <a:xfrm rot="5400000">
              <a:off x="5666886" y="991873"/>
              <a:ext cx="575505" cy="48899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49" idx="2"/>
            </p:cNvCxnSpPr>
            <p:nvPr/>
          </p:nvCxnSpPr>
          <p:spPr>
            <a:xfrm rot="16200000" flipH="1">
              <a:off x="6166748" y="981009"/>
              <a:ext cx="561648" cy="49687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Rectangle 51"/>
            <p:cNvSpPr/>
            <p:nvPr/>
          </p:nvSpPr>
          <p:spPr>
            <a:xfrm>
              <a:off x="5221139" y="1524125"/>
              <a:ext cx="977998" cy="383665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ch10.py</a:t>
              </a:r>
              <a:endParaRPr lang="en-US" dirty="0">
                <a:solidFill>
                  <a:srgbClr val="000000"/>
                </a:solidFill>
              </a:endParaRPr>
            </a:p>
          </p:txBody>
        </p:sp>
      </p:grpSp>
      <p:sp>
        <p:nvSpPr>
          <p:cNvPr id="55" name="TextBox 54"/>
          <p:cNvSpPr txBox="1"/>
          <p:nvPr/>
        </p:nvSpPr>
        <p:spPr bwMode="auto">
          <a:xfrm>
            <a:off x="1812599" y="1562358"/>
            <a:ext cx="3304956" cy="307777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scan('test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signatures)</a:t>
            </a:r>
          </a:p>
        </p:txBody>
      </p:sp>
      <p:sp>
        <p:nvSpPr>
          <p:cNvPr id="56" name="TextBox 55"/>
          <p:cNvSpPr txBox="1"/>
          <p:nvPr/>
        </p:nvSpPr>
        <p:spPr bwMode="auto">
          <a:xfrm>
            <a:off x="216790" y="1470025"/>
            <a:ext cx="159580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When we run</a:t>
            </a:r>
          </a:p>
        </p:txBody>
      </p:sp>
      <p:sp>
        <p:nvSpPr>
          <p:cNvPr id="57" name="TextBox 56"/>
          <p:cNvSpPr txBox="1"/>
          <p:nvPr/>
        </p:nvSpPr>
        <p:spPr bwMode="auto">
          <a:xfrm>
            <a:off x="216790" y="1870135"/>
            <a:ext cx="4325793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noProof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the assumption is that the </a:t>
            </a:r>
            <a:r>
              <a:rPr lang="en-US" sz="2000" kern="0" noProof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current working directory</a:t>
            </a:r>
            <a:r>
              <a:rPr lang="en-US" sz="2000" kern="0" noProof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is a folder (say, </a:t>
            </a:r>
            <a:r>
              <a:rPr lang="en-US" kern="0" noProof="0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home</a:t>
            </a:r>
            <a:r>
              <a:rPr lang="en-US" sz="2000" kern="0" noProof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) that </a:t>
            </a:r>
            <a:r>
              <a:rPr lang="en-US" sz="2000" kern="0" noProof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contains </a:t>
            </a:r>
            <a:r>
              <a:rPr lang="en-US" sz="2000" kern="0" noProof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both </a:t>
            </a:r>
            <a:r>
              <a:rPr lang="en-US" kern="0" noProof="0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ch10.py</a:t>
            </a:r>
            <a:r>
              <a:rPr lang="en-US" sz="2000" kern="0" noProof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and folder </a:t>
            </a:r>
            <a:r>
              <a:rPr lang="en-US" kern="0" noProof="0" dirty="0" smtClean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test</a:t>
            </a:r>
            <a:endParaRPr lang="en-US" sz="2000" kern="0" noProof="0" dirty="0" smtClean="0">
              <a:solidFill>
                <a:srgbClr val="000000"/>
              </a:solidFill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59" name="TextBox 58"/>
          <p:cNvSpPr txBox="1"/>
          <p:nvPr/>
        </p:nvSpPr>
        <p:spPr bwMode="auto">
          <a:xfrm>
            <a:off x="216790" y="4494797"/>
            <a:ext cx="832050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0" noProof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the value of </a:t>
            </a:r>
            <a:r>
              <a:rPr lang="en-US" kern="0" noProof="0" dirty="0" smtClean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item</a:t>
            </a:r>
            <a:r>
              <a:rPr lang="en-US" sz="2000" kern="0" noProof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will (successively) be </a:t>
            </a:r>
            <a:r>
              <a:rPr lang="en-US" kern="0" noProof="0" dirty="0" smtClean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folder1</a:t>
            </a:r>
            <a:r>
              <a:rPr lang="en-US" sz="2000" kern="0" noProof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, </a:t>
            </a:r>
            <a:r>
              <a:rPr lang="en-US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fileA.txt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, and </a:t>
            </a:r>
            <a:r>
              <a:rPr lang="en-US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folder2</a:t>
            </a:r>
            <a:endParaRPr kumimoji="0" lang="en-US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62" name="TextBox 61"/>
          <p:cNvSpPr txBox="1"/>
          <p:nvPr/>
        </p:nvSpPr>
        <p:spPr bwMode="auto">
          <a:xfrm>
            <a:off x="216790" y="5061809"/>
            <a:ext cx="765754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Why can’t we make 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recursive call                                                                   ?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64" name="TextBox 63"/>
          <p:cNvSpPr txBox="1"/>
          <p:nvPr/>
        </p:nvSpPr>
        <p:spPr bwMode="auto">
          <a:xfrm>
            <a:off x="216791" y="5697281"/>
            <a:ext cx="8430341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Because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</a:rPr>
              <a:t> </a:t>
            </a:r>
            <a:r>
              <a:rPr lang="en-US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folder1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</a:rPr>
              <a:t>, </a:t>
            </a:r>
            <a:r>
              <a:rPr lang="en-US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fifleA.txt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</a:rPr>
              <a:t>, and </a:t>
            </a:r>
            <a:r>
              <a:rPr lang="en-US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folder2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are not in the current working directory (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home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) </a:t>
            </a:r>
          </a:p>
        </p:txBody>
      </p:sp>
      <p:sp>
        <p:nvSpPr>
          <p:cNvPr id="65" name="TextBox 64"/>
          <p:cNvSpPr txBox="1"/>
          <p:nvPr/>
        </p:nvSpPr>
        <p:spPr bwMode="auto">
          <a:xfrm>
            <a:off x="216790" y="6457890"/>
            <a:ext cx="856177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The recursive calls should be made on </a:t>
            </a:r>
            <a:r>
              <a:rPr kumimoji="0" lang="en-US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pathn</a:t>
            </a:r>
            <a:r>
              <a:rPr lang="en-US" kern="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ame</a:t>
            </a:r>
            <a:r>
              <a:rPr lang="en-US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/item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(on UNIX-like machines)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  <p:bldP spid="42" grpId="0" animBg="1"/>
      <p:bldP spid="32" grpId="0" animBg="1"/>
      <p:bldP spid="48" grpId="0"/>
      <p:bldP spid="59" grpId="0"/>
      <p:bldP spid="62" grpId="0"/>
      <p:bldP spid="64" grpId="0"/>
      <p:bldP spid="65" grpId="0"/>
      <p:bldP spid="65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 bwMode="auto">
          <a:xfrm>
            <a:off x="0" y="1945020"/>
            <a:ext cx="9156700" cy="46166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os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 scan(pathname, signatures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os.path.isfile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(pathname): 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base case, scan 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pathname</a:t>
            </a:r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infile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open(pathname)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content =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infile.read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infile.close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for virus in signatures: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check whether virus signature appears in content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if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content.find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(signatures[virus]) &gt;= 0: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print('{}, found virus {}'.format(pathname, virus))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# pathname is a folder so recursively scan every item in it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item in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os.listdir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(pathname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create pathname for item 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relative to 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 working directory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#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fullpath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pathname + '/' + item	    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# 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Mac only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#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fullpath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pathname + '\' + item	    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# 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Windows only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fullpath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os.path.join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(pathname, item) 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any 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OS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scan(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fullpath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signatures)</a:t>
            </a:r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 smtClean="0">
                <a:latin typeface="Calibri" pitchFamily="34" charset="0"/>
                <a:ea typeface="+mj-ea"/>
                <a:cs typeface="+mj-cs"/>
              </a:rPr>
              <a:t>Scanning for viruses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42" name="TextBox 41"/>
          <p:cNvSpPr txBox="1"/>
          <p:nvPr/>
        </p:nvSpPr>
        <p:spPr bwMode="auto">
          <a:xfrm>
            <a:off x="157096" y="1453201"/>
            <a:ext cx="878517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Function 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join()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from </a:t>
            </a:r>
            <a:r>
              <a:rPr lang="en-US" sz="1600" kern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Standard Library module </a:t>
            </a:r>
            <a:r>
              <a:rPr lang="en-US" sz="1600" kern="0" dirty="0" err="1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os.path</a:t>
            </a:r>
            <a:r>
              <a:rPr lang="en-US" sz="1600" kern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 joins a pathname with a relative pathname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1425039" y="1791755"/>
            <a:ext cx="1721922" cy="412215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 bwMode="auto">
          <a:xfrm>
            <a:off x="8217859" y="6550223"/>
            <a:ext cx="93884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ch10.py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 bwMode="auto">
          <a:xfrm>
            <a:off x="0" y="1651593"/>
            <a:ext cx="5580770" cy="5262978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countdown(3)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-1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-976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-977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-978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Traceback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(most recent call last):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File "&lt;pyshell#61&gt;", line 1, in &lt;module&gt;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countdown(3)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File "/Users/me/ch10.py", line 3, in countdown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countdown(n-1)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File "/Users/me/ch10.py", line 3, in countdown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countdown(n-1)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File "/Users/me/ch10.py", line 2, in countdown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print(n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RuntimeError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maximum recursion depth exceeded while calling a Python object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</p:txBody>
      </p:sp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 smtClean="0">
                <a:latin typeface="Calibri" pitchFamily="34" charset="0"/>
                <a:ea typeface="+mj-ea"/>
                <a:cs typeface="+mj-cs"/>
              </a:rPr>
              <a:t>Recursion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7" name="TextBox 16"/>
          <p:cNvSpPr txBox="1"/>
          <p:nvPr/>
        </p:nvSpPr>
        <p:spPr bwMode="auto">
          <a:xfrm>
            <a:off x="709358" y="1651593"/>
            <a:ext cx="487141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</a:rPr>
              <a:t>A </a:t>
            </a:r>
            <a:r>
              <a:rPr lang="en-US" sz="2000" dirty="0" smtClean="0">
                <a:solidFill>
                  <a:srgbClr val="FF0000"/>
                </a:solidFill>
              </a:rPr>
              <a:t>recursive function </a:t>
            </a:r>
            <a:r>
              <a:rPr lang="en-US" sz="2000" dirty="0" smtClean="0">
                <a:solidFill>
                  <a:schemeClr val="accent1"/>
                </a:solidFill>
              </a:rPr>
              <a:t>is one that calls itself</a:t>
            </a:r>
            <a:endParaRPr lang="en-US" sz="2000" kern="0" dirty="0" smtClean="0">
              <a:solidFill>
                <a:schemeClr val="accent1"/>
              </a:solidFill>
              <a:latin typeface="Calibri" pitchFamily="34" charset="0"/>
            </a:endParaRPr>
          </a:p>
        </p:txBody>
      </p:sp>
      <p:sp>
        <p:nvSpPr>
          <p:cNvPr id="9" name="TextBox 8"/>
          <p:cNvSpPr txBox="1"/>
          <p:nvPr/>
        </p:nvSpPr>
        <p:spPr bwMode="auto">
          <a:xfrm>
            <a:off x="6196153" y="1702744"/>
            <a:ext cx="2571639" cy="73866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countdown(n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print(n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countdown(n-1)</a:t>
            </a:r>
          </a:p>
        </p:txBody>
      </p:sp>
      <p:sp>
        <p:nvSpPr>
          <p:cNvPr id="10" name="TextBox 9"/>
          <p:cNvSpPr txBox="1"/>
          <p:nvPr/>
        </p:nvSpPr>
        <p:spPr bwMode="auto">
          <a:xfrm>
            <a:off x="7828951" y="2441408"/>
            <a:ext cx="93884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ch10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.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py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 bwMode="auto">
          <a:xfrm>
            <a:off x="709358" y="2241353"/>
            <a:ext cx="503337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What happens when we run </a:t>
            </a:r>
            <a:r>
              <a:rPr lang="en-US" kern="0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countdown(3)</a:t>
            </a:r>
            <a:r>
              <a:rPr lang="en-US" sz="2000" kern="0" dirty="0" smtClean="0">
                <a:solidFill>
                  <a:schemeClr val="accent1"/>
                </a:solidFill>
                <a:latin typeface="Calibri"/>
                <a:ea typeface="+mj-ea"/>
                <a:cs typeface="Calibri"/>
              </a:rPr>
              <a:t>?</a:t>
            </a:r>
            <a:endParaRPr kumimoji="0" lang="en-US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  <a:ea typeface="+mj-ea"/>
              <a:cs typeface="Calibri"/>
            </a:endParaRPr>
          </a:p>
        </p:txBody>
      </p:sp>
      <p:sp>
        <p:nvSpPr>
          <p:cNvPr id="12" name="TextBox 11"/>
          <p:cNvSpPr txBox="1"/>
          <p:nvPr/>
        </p:nvSpPr>
        <p:spPr bwMode="auto">
          <a:xfrm>
            <a:off x="5944336" y="2749185"/>
            <a:ext cx="3011447" cy="21544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The function calls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itself repeatedly until the system resources are exhausted</a:t>
            </a:r>
          </a:p>
          <a:p>
            <a:pPr marL="576263" lvl="1" indent="-23653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kern="0" dirty="0" smtClean="0">
                <a:solidFill>
                  <a:srgbClr val="000000"/>
                </a:solidFill>
                <a:latin typeface="Calibri" pitchFamily="34" charset="0"/>
                <a:ea typeface="+mj-ea"/>
                <a:cs typeface="+mj-cs"/>
              </a:rPr>
              <a:t>i.e., 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the limit on the size of the program stack</a:t>
            </a:r>
            <a:r>
              <a:rPr kumimoji="0" lang="en-US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is </a:t>
            </a:r>
            <a:r>
              <a:rPr lang="en-US" kern="0" dirty="0" smtClean="0">
                <a:solidFill>
                  <a:srgbClr val="000000"/>
                </a:solidFill>
                <a:latin typeface="Calibri" pitchFamily="34" charset="0"/>
                <a:ea typeface="+mj-ea"/>
                <a:cs typeface="+mj-cs"/>
              </a:rPr>
              <a:t>exceeded</a:t>
            </a:r>
            <a:endParaRPr kumimoji="0" lang="en-US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4" name="TextBox 13"/>
          <p:cNvSpPr txBox="1"/>
          <p:nvPr/>
        </p:nvSpPr>
        <p:spPr bwMode="auto">
          <a:xfrm>
            <a:off x="5944338" y="5118825"/>
            <a:ext cx="2723395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In order for the function to 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terminate normally,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there must be a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stopping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condition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7" grpId="0"/>
      <p:bldP spid="9" grpId="1" animBg="1"/>
      <p:bldP spid="10" grpId="1"/>
      <p:bldP spid="11" grpId="0"/>
      <p:bldP spid="11" grpId="1"/>
      <p:bldP spid="12" grpId="0"/>
      <p:bldP spid="1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 smtClean="0">
                <a:latin typeface="Calibri" pitchFamily="34" charset="0"/>
                <a:ea typeface="+mj-ea"/>
                <a:cs typeface="+mj-cs"/>
              </a:rPr>
              <a:t>Fibonacci sequence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09358" y="1953227"/>
            <a:ext cx="570248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240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445270" y="1953227"/>
            <a:ext cx="570248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240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171726" y="1953227"/>
            <a:ext cx="570248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en-US" sz="240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893354" y="1953227"/>
            <a:ext cx="570248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625072" y="1953227"/>
            <a:ext cx="570248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359812" y="1953227"/>
            <a:ext cx="570248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240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089221" y="1953227"/>
            <a:ext cx="570248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  <a:endParaRPr lang="en-US" sz="240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811869" y="1953227"/>
            <a:ext cx="570248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21</a:t>
            </a:r>
            <a:endParaRPr lang="en-US" sz="240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543587" y="1953227"/>
            <a:ext cx="570248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34</a:t>
            </a:r>
            <a:endParaRPr lang="en-US" sz="240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278327" y="1953227"/>
            <a:ext cx="570248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55</a:t>
            </a:r>
            <a:endParaRPr lang="en-US" sz="240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 bwMode="auto">
          <a:xfrm>
            <a:off x="7848575" y="2010317"/>
            <a:ext cx="4948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. . .</a:t>
            </a:r>
          </a:p>
        </p:txBody>
      </p:sp>
      <p:sp>
        <p:nvSpPr>
          <p:cNvPr id="21" name="Freeform 20"/>
          <p:cNvSpPr/>
          <p:nvPr/>
        </p:nvSpPr>
        <p:spPr>
          <a:xfrm>
            <a:off x="994737" y="2404294"/>
            <a:ext cx="735912" cy="334343"/>
          </a:xfrm>
          <a:custGeom>
            <a:avLst/>
            <a:gdLst>
              <a:gd name="connsiteX0" fmla="*/ 0 w 735912"/>
              <a:gd name="connsiteY0" fmla="*/ 0 h 334343"/>
              <a:gd name="connsiteX1" fmla="*/ 367956 w 735912"/>
              <a:gd name="connsiteY1" fmla="*/ 332365 h 334343"/>
              <a:gd name="connsiteX2" fmla="*/ 735912 w 735912"/>
              <a:gd name="connsiteY2" fmla="*/ 11870 h 334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5912" h="334343">
                <a:moveTo>
                  <a:pt x="0" y="0"/>
                </a:moveTo>
                <a:cubicBezTo>
                  <a:pt x="122652" y="165193"/>
                  <a:pt x="245304" y="330387"/>
                  <a:pt x="367956" y="332365"/>
                </a:cubicBezTo>
                <a:cubicBezTo>
                  <a:pt x="490608" y="334343"/>
                  <a:pt x="735912" y="11870"/>
                  <a:pt x="735912" y="11870"/>
                </a:cubicBezTo>
              </a:path>
            </a:pathLst>
          </a:cu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1"/>
                </a:solidFill>
              </a:rPr>
              <a:t>+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22" name="Freeform 21"/>
          <p:cNvSpPr/>
          <p:nvPr/>
        </p:nvSpPr>
        <p:spPr>
          <a:xfrm>
            <a:off x="1730649" y="2410427"/>
            <a:ext cx="735912" cy="334343"/>
          </a:xfrm>
          <a:custGeom>
            <a:avLst/>
            <a:gdLst>
              <a:gd name="connsiteX0" fmla="*/ 0 w 735912"/>
              <a:gd name="connsiteY0" fmla="*/ 0 h 334343"/>
              <a:gd name="connsiteX1" fmla="*/ 367956 w 735912"/>
              <a:gd name="connsiteY1" fmla="*/ 332365 h 334343"/>
              <a:gd name="connsiteX2" fmla="*/ 735912 w 735912"/>
              <a:gd name="connsiteY2" fmla="*/ 11870 h 334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5912" h="334343">
                <a:moveTo>
                  <a:pt x="0" y="0"/>
                </a:moveTo>
                <a:cubicBezTo>
                  <a:pt x="122652" y="165193"/>
                  <a:pt x="245304" y="330387"/>
                  <a:pt x="367956" y="332365"/>
                </a:cubicBezTo>
                <a:cubicBezTo>
                  <a:pt x="490608" y="334343"/>
                  <a:pt x="735912" y="11870"/>
                  <a:pt x="735912" y="11870"/>
                </a:cubicBezTo>
              </a:path>
            </a:pathLst>
          </a:cu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1"/>
                </a:solidFill>
              </a:rPr>
              <a:t>+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23" name="Freeform 22"/>
          <p:cNvSpPr/>
          <p:nvPr/>
        </p:nvSpPr>
        <p:spPr>
          <a:xfrm>
            <a:off x="2466561" y="2410427"/>
            <a:ext cx="735912" cy="334343"/>
          </a:xfrm>
          <a:custGeom>
            <a:avLst/>
            <a:gdLst>
              <a:gd name="connsiteX0" fmla="*/ 0 w 735912"/>
              <a:gd name="connsiteY0" fmla="*/ 0 h 334343"/>
              <a:gd name="connsiteX1" fmla="*/ 367956 w 735912"/>
              <a:gd name="connsiteY1" fmla="*/ 332365 h 334343"/>
              <a:gd name="connsiteX2" fmla="*/ 735912 w 735912"/>
              <a:gd name="connsiteY2" fmla="*/ 11870 h 334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5912" h="334343">
                <a:moveTo>
                  <a:pt x="0" y="0"/>
                </a:moveTo>
                <a:cubicBezTo>
                  <a:pt x="122652" y="165193"/>
                  <a:pt x="245304" y="330387"/>
                  <a:pt x="367956" y="332365"/>
                </a:cubicBezTo>
                <a:cubicBezTo>
                  <a:pt x="490608" y="334343"/>
                  <a:pt x="735912" y="11870"/>
                  <a:pt x="735912" y="11870"/>
                </a:cubicBezTo>
              </a:path>
            </a:pathLst>
          </a:cu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1"/>
                </a:solidFill>
              </a:rPr>
              <a:t>+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24" name="Freeform 23"/>
          <p:cNvSpPr/>
          <p:nvPr/>
        </p:nvSpPr>
        <p:spPr>
          <a:xfrm>
            <a:off x="3202473" y="2410427"/>
            <a:ext cx="735912" cy="334343"/>
          </a:xfrm>
          <a:custGeom>
            <a:avLst/>
            <a:gdLst>
              <a:gd name="connsiteX0" fmla="*/ 0 w 735912"/>
              <a:gd name="connsiteY0" fmla="*/ 0 h 334343"/>
              <a:gd name="connsiteX1" fmla="*/ 367956 w 735912"/>
              <a:gd name="connsiteY1" fmla="*/ 332365 h 334343"/>
              <a:gd name="connsiteX2" fmla="*/ 735912 w 735912"/>
              <a:gd name="connsiteY2" fmla="*/ 11870 h 334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5912" h="334343">
                <a:moveTo>
                  <a:pt x="0" y="0"/>
                </a:moveTo>
                <a:cubicBezTo>
                  <a:pt x="122652" y="165193"/>
                  <a:pt x="245304" y="330387"/>
                  <a:pt x="367956" y="332365"/>
                </a:cubicBezTo>
                <a:cubicBezTo>
                  <a:pt x="490608" y="334343"/>
                  <a:pt x="735912" y="11870"/>
                  <a:pt x="735912" y="11870"/>
                </a:cubicBezTo>
              </a:path>
            </a:pathLst>
          </a:cu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1"/>
                </a:solidFill>
              </a:rPr>
              <a:t>+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25" name="Freeform 24"/>
          <p:cNvSpPr/>
          <p:nvPr/>
        </p:nvSpPr>
        <p:spPr>
          <a:xfrm>
            <a:off x="3938385" y="2410427"/>
            <a:ext cx="735912" cy="334343"/>
          </a:xfrm>
          <a:custGeom>
            <a:avLst/>
            <a:gdLst>
              <a:gd name="connsiteX0" fmla="*/ 0 w 735912"/>
              <a:gd name="connsiteY0" fmla="*/ 0 h 334343"/>
              <a:gd name="connsiteX1" fmla="*/ 367956 w 735912"/>
              <a:gd name="connsiteY1" fmla="*/ 332365 h 334343"/>
              <a:gd name="connsiteX2" fmla="*/ 735912 w 735912"/>
              <a:gd name="connsiteY2" fmla="*/ 11870 h 334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5912" h="334343">
                <a:moveTo>
                  <a:pt x="0" y="0"/>
                </a:moveTo>
                <a:cubicBezTo>
                  <a:pt x="122652" y="165193"/>
                  <a:pt x="245304" y="330387"/>
                  <a:pt x="367956" y="332365"/>
                </a:cubicBezTo>
                <a:cubicBezTo>
                  <a:pt x="490608" y="334343"/>
                  <a:pt x="735912" y="11870"/>
                  <a:pt x="735912" y="11870"/>
                </a:cubicBezTo>
              </a:path>
            </a:pathLst>
          </a:cu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1"/>
                </a:solidFill>
              </a:rPr>
              <a:t>+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26" name="Freeform 25"/>
          <p:cNvSpPr/>
          <p:nvPr/>
        </p:nvSpPr>
        <p:spPr>
          <a:xfrm>
            <a:off x="4674297" y="2410427"/>
            <a:ext cx="735912" cy="334343"/>
          </a:xfrm>
          <a:custGeom>
            <a:avLst/>
            <a:gdLst>
              <a:gd name="connsiteX0" fmla="*/ 0 w 735912"/>
              <a:gd name="connsiteY0" fmla="*/ 0 h 334343"/>
              <a:gd name="connsiteX1" fmla="*/ 367956 w 735912"/>
              <a:gd name="connsiteY1" fmla="*/ 332365 h 334343"/>
              <a:gd name="connsiteX2" fmla="*/ 735912 w 735912"/>
              <a:gd name="connsiteY2" fmla="*/ 11870 h 334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5912" h="334343">
                <a:moveTo>
                  <a:pt x="0" y="0"/>
                </a:moveTo>
                <a:cubicBezTo>
                  <a:pt x="122652" y="165193"/>
                  <a:pt x="245304" y="330387"/>
                  <a:pt x="367956" y="332365"/>
                </a:cubicBezTo>
                <a:cubicBezTo>
                  <a:pt x="490608" y="334343"/>
                  <a:pt x="735912" y="11870"/>
                  <a:pt x="735912" y="11870"/>
                </a:cubicBezTo>
              </a:path>
            </a:pathLst>
          </a:cu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1"/>
                </a:solidFill>
              </a:rPr>
              <a:t>+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27" name="Freeform 26"/>
          <p:cNvSpPr/>
          <p:nvPr/>
        </p:nvSpPr>
        <p:spPr>
          <a:xfrm>
            <a:off x="5410209" y="2410427"/>
            <a:ext cx="735912" cy="334343"/>
          </a:xfrm>
          <a:custGeom>
            <a:avLst/>
            <a:gdLst>
              <a:gd name="connsiteX0" fmla="*/ 0 w 735912"/>
              <a:gd name="connsiteY0" fmla="*/ 0 h 334343"/>
              <a:gd name="connsiteX1" fmla="*/ 367956 w 735912"/>
              <a:gd name="connsiteY1" fmla="*/ 332365 h 334343"/>
              <a:gd name="connsiteX2" fmla="*/ 735912 w 735912"/>
              <a:gd name="connsiteY2" fmla="*/ 11870 h 334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5912" h="334343">
                <a:moveTo>
                  <a:pt x="0" y="0"/>
                </a:moveTo>
                <a:cubicBezTo>
                  <a:pt x="122652" y="165193"/>
                  <a:pt x="245304" y="330387"/>
                  <a:pt x="367956" y="332365"/>
                </a:cubicBezTo>
                <a:cubicBezTo>
                  <a:pt x="490608" y="334343"/>
                  <a:pt x="735912" y="11870"/>
                  <a:pt x="735912" y="11870"/>
                </a:cubicBezTo>
              </a:path>
            </a:pathLst>
          </a:cu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1"/>
                </a:solidFill>
              </a:rPr>
              <a:t>+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28" name="Freeform 27"/>
          <p:cNvSpPr/>
          <p:nvPr/>
        </p:nvSpPr>
        <p:spPr>
          <a:xfrm>
            <a:off x="6146121" y="2410427"/>
            <a:ext cx="735912" cy="334343"/>
          </a:xfrm>
          <a:custGeom>
            <a:avLst/>
            <a:gdLst>
              <a:gd name="connsiteX0" fmla="*/ 0 w 735912"/>
              <a:gd name="connsiteY0" fmla="*/ 0 h 334343"/>
              <a:gd name="connsiteX1" fmla="*/ 367956 w 735912"/>
              <a:gd name="connsiteY1" fmla="*/ 332365 h 334343"/>
              <a:gd name="connsiteX2" fmla="*/ 735912 w 735912"/>
              <a:gd name="connsiteY2" fmla="*/ 11870 h 334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5912" h="334343">
                <a:moveTo>
                  <a:pt x="0" y="0"/>
                </a:moveTo>
                <a:cubicBezTo>
                  <a:pt x="122652" y="165193"/>
                  <a:pt x="245304" y="330387"/>
                  <a:pt x="367956" y="332365"/>
                </a:cubicBezTo>
                <a:cubicBezTo>
                  <a:pt x="490608" y="334343"/>
                  <a:pt x="735912" y="11870"/>
                  <a:pt x="735912" y="11870"/>
                </a:cubicBezTo>
              </a:path>
            </a:pathLst>
          </a:cu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1"/>
                </a:solidFill>
              </a:rPr>
              <a:t>+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 bwMode="auto">
          <a:xfrm>
            <a:off x="709358" y="1470025"/>
            <a:ext cx="418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Recall the Fibonacci number sequence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32" name="TextBox 31"/>
          <p:cNvSpPr txBox="1"/>
          <p:nvPr/>
        </p:nvSpPr>
        <p:spPr bwMode="auto">
          <a:xfrm>
            <a:off x="709358" y="5314262"/>
            <a:ext cx="3919190" cy="13849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rfib(n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'returns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n-th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Fibonacci number'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if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2:          # base case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return 1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# recursive step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return rfib(n-1) + rfib(n-2)</a:t>
            </a:r>
          </a:p>
        </p:txBody>
      </p:sp>
      <p:sp>
        <p:nvSpPr>
          <p:cNvPr id="35" name="TextBox 34"/>
          <p:cNvSpPr txBox="1"/>
          <p:nvPr/>
        </p:nvSpPr>
        <p:spPr bwMode="auto">
          <a:xfrm>
            <a:off x="95947" y="3126529"/>
            <a:ext cx="91567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</a:rPr>
              <a:t>There is a natural recursive definition for the </a:t>
            </a:r>
            <a:r>
              <a:rPr lang="en-US" sz="2000" dirty="0" err="1" smtClean="0">
                <a:solidFill>
                  <a:schemeClr val="accent1"/>
                </a:solidFill>
              </a:rPr>
              <a:t>n-th</a:t>
            </a:r>
            <a:r>
              <a:rPr lang="en-US" sz="2000" dirty="0" smtClean="0">
                <a:solidFill>
                  <a:schemeClr val="accent1"/>
                </a:solidFill>
              </a:rPr>
              <a:t> Fibonacci number:</a:t>
            </a:r>
          </a:p>
        </p:txBody>
      </p:sp>
      <p:graphicFrame>
        <p:nvGraphicFramePr>
          <p:cNvPr id="36" name="Object 35"/>
          <p:cNvGraphicFramePr>
            <a:graphicFrameLocks noChangeAspect="1"/>
          </p:cNvGraphicFramePr>
          <p:nvPr/>
        </p:nvGraphicFramePr>
        <p:xfrm>
          <a:off x="1189053" y="3526639"/>
          <a:ext cx="4872038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06" name="Equation" r:id="rId3" imgW="2552700" imgH="444500" progId="Equation.3">
                  <p:embed/>
                </p:oleObj>
              </mc:Choice>
              <mc:Fallback>
                <p:oleObj name="Equation" r:id="rId3" imgW="2552700" imgH="4445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9053" y="3526639"/>
                        <a:ext cx="4872038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" name="TextBox 43"/>
          <p:cNvSpPr txBox="1"/>
          <p:nvPr/>
        </p:nvSpPr>
        <p:spPr bwMode="auto">
          <a:xfrm>
            <a:off x="7416871" y="2738637"/>
            <a:ext cx="1490283" cy="181588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rfib(0)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rfib(1)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rfib(2)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rfib(5)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45" name="TextBox 44"/>
          <p:cNvSpPr txBox="1"/>
          <p:nvPr/>
        </p:nvSpPr>
        <p:spPr bwMode="auto">
          <a:xfrm>
            <a:off x="95947" y="4728873"/>
            <a:ext cx="911018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</a:rPr>
              <a:t>Use recursion to implement function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rfib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000" dirty="0" smtClean="0">
                <a:solidFill>
                  <a:schemeClr val="accent1"/>
                </a:solidFill>
              </a:rPr>
              <a:t> that returns the </a:t>
            </a:r>
            <a:r>
              <a:rPr lang="en-US" sz="2000" dirty="0" err="1" smtClean="0">
                <a:solidFill>
                  <a:schemeClr val="accent1"/>
                </a:solidFill>
              </a:rPr>
              <a:t>n-th</a:t>
            </a:r>
            <a:r>
              <a:rPr lang="en-US" sz="2000" dirty="0" smtClean="0">
                <a:solidFill>
                  <a:schemeClr val="accent1"/>
                </a:solidFill>
              </a:rPr>
              <a:t> Fibonacci number</a:t>
            </a:r>
            <a:endParaRPr lang="en-US" sz="2000" kern="0" dirty="0" smtClean="0">
              <a:solidFill>
                <a:schemeClr val="accent1"/>
              </a:solidFill>
              <a:latin typeface="Calibri" pitchFamily="34" charset="0"/>
            </a:endParaRPr>
          </a:p>
        </p:txBody>
      </p:sp>
      <p:sp>
        <p:nvSpPr>
          <p:cNvPr id="46" name="TextBox 45"/>
          <p:cNvSpPr txBox="1"/>
          <p:nvPr/>
        </p:nvSpPr>
        <p:spPr bwMode="auto">
          <a:xfrm>
            <a:off x="5089221" y="5314262"/>
            <a:ext cx="133081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Let’s test it</a:t>
            </a:r>
          </a:p>
        </p:txBody>
      </p:sp>
      <p:sp>
        <p:nvSpPr>
          <p:cNvPr id="47" name="TextBox 46"/>
          <p:cNvSpPr txBox="1"/>
          <p:nvPr/>
        </p:nvSpPr>
        <p:spPr bwMode="auto">
          <a:xfrm>
            <a:off x="6543587" y="5314262"/>
            <a:ext cx="1490283" cy="954107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rfib(20)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10946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rfib(50)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8" name="TextBox 47"/>
          <p:cNvSpPr txBox="1"/>
          <p:nvPr/>
        </p:nvSpPr>
        <p:spPr bwMode="auto">
          <a:xfrm>
            <a:off x="6543587" y="5314262"/>
            <a:ext cx="1490283" cy="954107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rfib(20)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10946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rfib(50)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FF0000"/>
                </a:solidFill>
                <a:latin typeface="Calibri"/>
                <a:cs typeface="Calibri"/>
              </a:rPr>
              <a:t>(minutes elapse)</a:t>
            </a:r>
          </a:p>
        </p:txBody>
      </p:sp>
      <p:sp>
        <p:nvSpPr>
          <p:cNvPr id="49" name="TextBox 48"/>
          <p:cNvSpPr txBox="1"/>
          <p:nvPr/>
        </p:nvSpPr>
        <p:spPr bwMode="auto">
          <a:xfrm>
            <a:off x="5092039" y="6324439"/>
            <a:ext cx="294183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Why is it taking so long???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8" grpId="0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32" grpId="0" animBg="1"/>
      <p:bldP spid="35" grpId="0"/>
      <p:bldP spid="44" grpId="0" animBg="1"/>
      <p:bldP spid="45" grpId="0"/>
      <p:bldP spid="46" grpId="0"/>
      <p:bldP spid="47" grpId="0" animBg="1"/>
      <p:bldP spid="47" grpId="2" animBg="1"/>
      <p:bldP spid="48" grpId="0" animBg="1"/>
      <p:bldP spid="4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 smtClean="0">
                <a:latin typeface="Calibri" pitchFamily="34" charset="0"/>
                <a:ea typeface="+mj-ea"/>
                <a:cs typeface="+mj-cs"/>
              </a:rPr>
              <a:t>Fibonacci sequence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32" name="TextBox 31"/>
          <p:cNvSpPr txBox="1"/>
          <p:nvPr/>
        </p:nvSpPr>
        <p:spPr bwMode="auto">
          <a:xfrm>
            <a:off x="464925" y="5307224"/>
            <a:ext cx="3919190" cy="13849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rfib(n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'returns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n-th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Fibonacci number'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if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2:          # base case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return 1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# recursive step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return rfib(n-1) + rfib(n-2)</a:t>
            </a:r>
          </a:p>
        </p:txBody>
      </p:sp>
      <p:sp>
        <p:nvSpPr>
          <p:cNvPr id="34" name="TextBox 33"/>
          <p:cNvSpPr txBox="1"/>
          <p:nvPr/>
        </p:nvSpPr>
        <p:spPr bwMode="auto">
          <a:xfrm>
            <a:off x="709358" y="1470025"/>
            <a:ext cx="774065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Let’s illustrate the recursive calls made during the execution of </a:t>
            </a:r>
            <a:r>
              <a:rPr lang="en-US" kern="0" dirty="0" err="1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rfib(n</a:t>
            </a:r>
            <a:r>
              <a:rPr lang="en-US" kern="0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)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37" name="TextBox 36"/>
          <p:cNvSpPr txBox="1"/>
          <p:nvPr/>
        </p:nvSpPr>
        <p:spPr bwMode="auto">
          <a:xfrm>
            <a:off x="5347813" y="2267259"/>
            <a:ext cx="93884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rfib(n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)</a:t>
            </a:r>
          </a:p>
        </p:txBody>
      </p:sp>
      <p:cxnSp>
        <p:nvCxnSpPr>
          <p:cNvPr id="39" name="Straight Connector 38"/>
          <p:cNvCxnSpPr>
            <a:stCxn id="37" idx="2"/>
            <a:endCxn id="53" idx="0"/>
          </p:cNvCxnSpPr>
          <p:nvPr/>
        </p:nvCxnSpPr>
        <p:spPr>
          <a:xfrm rot="5400000">
            <a:off x="5064443" y="2182839"/>
            <a:ext cx="360595" cy="114498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7" idx="2"/>
            <a:endCxn id="56" idx="0"/>
          </p:cNvCxnSpPr>
          <p:nvPr/>
        </p:nvCxnSpPr>
        <p:spPr>
          <a:xfrm rot="16200000" flipH="1">
            <a:off x="6316425" y="2075844"/>
            <a:ext cx="362085" cy="136046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 bwMode="auto">
          <a:xfrm>
            <a:off x="4095085" y="2935631"/>
            <a:ext cx="115432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rfib(n-1)</a:t>
            </a:r>
          </a:p>
        </p:txBody>
      </p:sp>
      <p:cxnSp>
        <p:nvCxnSpPr>
          <p:cNvPr id="54" name="Straight Connector 53"/>
          <p:cNvCxnSpPr>
            <a:stCxn id="53" idx="2"/>
          </p:cNvCxnSpPr>
          <p:nvPr/>
        </p:nvCxnSpPr>
        <p:spPr>
          <a:xfrm rot="5400000">
            <a:off x="4201878" y="3136615"/>
            <a:ext cx="363575" cy="5771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53" idx="2"/>
          </p:cNvCxnSpPr>
          <p:nvPr/>
        </p:nvCxnSpPr>
        <p:spPr>
          <a:xfrm rot="16200000" flipH="1">
            <a:off x="4779781" y="3135872"/>
            <a:ext cx="362090" cy="57716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 bwMode="auto">
          <a:xfrm>
            <a:off x="6600541" y="2937121"/>
            <a:ext cx="115432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rfib(n-2)</a:t>
            </a:r>
          </a:p>
        </p:txBody>
      </p:sp>
      <p:cxnSp>
        <p:nvCxnSpPr>
          <p:cNvPr id="57" name="Straight Connector 56"/>
          <p:cNvCxnSpPr>
            <a:stCxn id="56" idx="2"/>
          </p:cNvCxnSpPr>
          <p:nvPr/>
        </p:nvCxnSpPr>
        <p:spPr>
          <a:xfrm rot="5400000">
            <a:off x="6708078" y="3137361"/>
            <a:ext cx="362087" cy="5771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56" idx="2"/>
          </p:cNvCxnSpPr>
          <p:nvPr/>
        </p:nvCxnSpPr>
        <p:spPr>
          <a:xfrm rot="16200000" flipH="1">
            <a:off x="7283402" y="3134037"/>
            <a:ext cx="365760" cy="57716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 bwMode="auto">
          <a:xfrm>
            <a:off x="3517923" y="3604009"/>
            <a:ext cx="115432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rfib(n-2)</a:t>
            </a:r>
          </a:p>
        </p:txBody>
      </p:sp>
      <p:cxnSp>
        <p:nvCxnSpPr>
          <p:cNvPr id="71" name="Straight Connector 70"/>
          <p:cNvCxnSpPr>
            <a:stCxn id="69" idx="2"/>
          </p:cNvCxnSpPr>
          <p:nvPr/>
        </p:nvCxnSpPr>
        <p:spPr>
          <a:xfrm rot="5400000">
            <a:off x="3624717" y="3804994"/>
            <a:ext cx="363574" cy="57715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69" idx="2"/>
          </p:cNvCxnSpPr>
          <p:nvPr/>
        </p:nvCxnSpPr>
        <p:spPr>
          <a:xfrm rot="16200000" flipH="1">
            <a:off x="4202618" y="3804250"/>
            <a:ext cx="362090" cy="57716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 bwMode="auto">
          <a:xfrm>
            <a:off x="2940763" y="4273876"/>
            <a:ext cx="115432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rfib(n-3)</a:t>
            </a:r>
          </a:p>
        </p:txBody>
      </p:sp>
      <p:sp>
        <p:nvSpPr>
          <p:cNvPr id="74" name="TextBox 73"/>
          <p:cNvSpPr txBox="1"/>
          <p:nvPr/>
        </p:nvSpPr>
        <p:spPr bwMode="auto">
          <a:xfrm>
            <a:off x="4095087" y="4273876"/>
            <a:ext cx="115432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rfib(n-4)</a:t>
            </a:r>
          </a:p>
        </p:txBody>
      </p:sp>
      <p:sp>
        <p:nvSpPr>
          <p:cNvPr id="75" name="TextBox 74"/>
          <p:cNvSpPr txBox="1"/>
          <p:nvPr/>
        </p:nvSpPr>
        <p:spPr bwMode="auto">
          <a:xfrm>
            <a:off x="4672243" y="3602520"/>
            <a:ext cx="115432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rfib(n-3)</a:t>
            </a:r>
          </a:p>
        </p:txBody>
      </p:sp>
      <p:sp>
        <p:nvSpPr>
          <p:cNvPr id="76" name="TextBox 75"/>
          <p:cNvSpPr txBox="1"/>
          <p:nvPr/>
        </p:nvSpPr>
        <p:spPr bwMode="auto">
          <a:xfrm>
            <a:off x="6023382" y="3604009"/>
            <a:ext cx="115432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rfib(n-3)</a:t>
            </a:r>
          </a:p>
        </p:txBody>
      </p:sp>
      <p:sp>
        <p:nvSpPr>
          <p:cNvPr id="77" name="TextBox 76"/>
          <p:cNvSpPr txBox="1"/>
          <p:nvPr/>
        </p:nvSpPr>
        <p:spPr bwMode="auto">
          <a:xfrm>
            <a:off x="7177701" y="3606985"/>
            <a:ext cx="115432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rfib(n-4)</a:t>
            </a:r>
          </a:p>
        </p:txBody>
      </p:sp>
      <p:sp>
        <p:nvSpPr>
          <p:cNvPr id="78" name="TextBox 77"/>
          <p:cNvSpPr txBox="1"/>
          <p:nvPr/>
        </p:nvSpPr>
        <p:spPr bwMode="auto">
          <a:xfrm>
            <a:off x="5875147" y="4181543"/>
            <a:ext cx="145078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and so on …</a:t>
            </a:r>
          </a:p>
        </p:txBody>
      </p:sp>
      <p:sp>
        <p:nvSpPr>
          <p:cNvPr id="79" name="TextBox 78"/>
          <p:cNvSpPr txBox="1"/>
          <p:nvPr/>
        </p:nvSpPr>
        <p:spPr bwMode="auto">
          <a:xfrm>
            <a:off x="2940762" y="4275361"/>
            <a:ext cx="115432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rfib(n-3)</a:t>
            </a:r>
          </a:p>
        </p:txBody>
      </p:sp>
      <p:sp>
        <p:nvSpPr>
          <p:cNvPr id="80" name="TextBox 79"/>
          <p:cNvSpPr txBox="1"/>
          <p:nvPr/>
        </p:nvSpPr>
        <p:spPr bwMode="auto">
          <a:xfrm>
            <a:off x="4672247" y="3606985"/>
            <a:ext cx="115432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rfib(n-3)</a:t>
            </a:r>
          </a:p>
        </p:txBody>
      </p:sp>
      <p:sp>
        <p:nvSpPr>
          <p:cNvPr id="81" name="TextBox 80"/>
          <p:cNvSpPr txBox="1"/>
          <p:nvPr/>
        </p:nvSpPr>
        <p:spPr bwMode="auto">
          <a:xfrm>
            <a:off x="6023381" y="3602519"/>
            <a:ext cx="115432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rfib(n-3)</a:t>
            </a:r>
          </a:p>
        </p:txBody>
      </p:sp>
      <p:sp>
        <p:nvSpPr>
          <p:cNvPr id="82" name="TextBox 81"/>
          <p:cNvSpPr txBox="1"/>
          <p:nvPr/>
        </p:nvSpPr>
        <p:spPr bwMode="auto">
          <a:xfrm>
            <a:off x="4842025" y="5307224"/>
            <a:ext cx="373692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The same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recursive calls 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are being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made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again and again</a:t>
            </a:r>
          </a:p>
          <a:p>
            <a:pPr marL="747713" lvl="1" indent="-290513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kern="0" dirty="0" smtClean="0">
                <a:latin typeface="Calibri" pitchFamily="34" charset="0"/>
                <a:ea typeface="+mj-ea"/>
                <a:cs typeface="+mj-cs"/>
              </a:rPr>
              <a:t>A</a:t>
            </a:r>
            <a:r>
              <a:rPr lang="en-US" kern="0" baseline="0" dirty="0" smtClean="0">
                <a:latin typeface="Calibri" pitchFamily="34" charset="0"/>
                <a:ea typeface="+mj-ea"/>
                <a:cs typeface="+mj-cs"/>
              </a:rPr>
              <a:t> huge</a:t>
            </a:r>
            <a:r>
              <a:rPr lang="en-US" kern="0" dirty="0" smtClean="0">
                <a:latin typeface="Calibri" pitchFamily="34" charset="0"/>
                <a:ea typeface="+mj-ea"/>
                <a:cs typeface="+mj-cs"/>
              </a:rPr>
              <a:t> waste!</a:t>
            </a:r>
            <a:endParaRPr kumimoji="0" lang="en-US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53" grpId="0"/>
      <p:bldP spid="56" grpId="0"/>
      <p:bldP spid="69" grpId="0"/>
      <p:bldP spid="73" grpId="0"/>
      <p:bldP spid="73" grpId="1"/>
      <p:bldP spid="74" grpId="0"/>
      <p:bldP spid="75" grpId="0"/>
      <p:bldP spid="75" grpId="1"/>
      <p:bldP spid="76" grpId="0"/>
      <p:bldP spid="76" grpId="1"/>
      <p:bldP spid="77" grpId="0"/>
      <p:bldP spid="78" grpId="0"/>
      <p:bldP spid="79" grpId="0"/>
      <p:bldP spid="80" grpId="0"/>
      <p:bldP spid="81" grpId="0"/>
      <p:bldP spid="8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 smtClean="0">
                <a:latin typeface="Calibri" pitchFamily="34" charset="0"/>
                <a:ea typeface="+mj-ea"/>
                <a:cs typeface="+mj-cs"/>
              </a:rPr>
              <a:t>Fibonacci sequence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32" name="TextBox 31"/>
          <p:cNvSpPr txBox="1"/>
          <p:nvPr/>
        </p:nvSpPr>
        <p:spPr bwMode="auto">
          <a:xfrm>
            <a:off x="464925" y="5307224"/>
            <a:ext cx="3919190" cy="13849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rfib(n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'returns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n-th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Fibonacci number'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if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2:          # base case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return 1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# recursive step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return rfib(n-1) + rfib(n-2)</a:t>
            </a:r>
          </a:p>
        </p:txBody>
      </p:sp>
      <p:sp>
        <p:nvSpPr>
          <p:cNvPr id="34" name="TextBox 33"/>
          <p:cNvSpPr txBox="1"/>
          <p:nvPr/>
        </p:nvSpPr>
        <p:spPr bwMode="auto">
          <a:xfrm>
            <a:off x="709358" y="1470025"/>
            <a:ext cx="72690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Compare the performance iterative </a:t>
            </a:r>
            <a:r>
              <a:rPr lang="en-US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fib()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with recursive </a:t>
            </a:r>
            <a:r>
              <a:rPr lang="en-US" kern="0" dirty="0" err="1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rfib(n</a:t>
            </a:r>
            <a:r>
              <a:rPr lang="en-US" kern="0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)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83" name="TextBox 82"/>
          <p:cNvSpPr txBox="1"/>
          <p:nvPr/>
        </p:nvSpPr>
        <p:spPr bwMode="auto">
          <a:xfrm>
            <a:off x="6488100" y="2489272"/>
            <a:ext cx="2655900" cy="2031325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fib(50)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20365011074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fib(500)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225591516161936330872512695036072072046011324913758190588638866418474627738686883405015987052796968498626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endParaRPr lang="en-US" sz="1400" dirty="0" smtClean="0">
              <a:solidFill>
                <a:srgbClr val="FF0000"/>
              </a:solidFill>
              <a:latin typeface="Calibri"/>
              <a:cs typeface="Calibri"/>
            </a:endParaRPr>
          </a:p>
        </p:txBody>
      </p:sp>
      <p:sp>
        <p:nvSpPr>
          <p:cNvPr id="31" name="TextBox 30"/>
          <p:cNvSpPr txBox="1"/>
          <p:nvPr/>
        </p:nvSpPr>
        <p:spPr bwMode="auto">
          <a:xfrm>
            <a:off x="6543587" y="5314262"/>
            <a:ext cx="1490283" cy="954107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rfib(20)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10946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rfib(50)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FF0000"/>
                </a:solidFill>
                <a:latin typeface="Calibri"/>
                <a:cs typeface="Calibri"/>
              </a:rPr>
              <a:t>(minutes elapse)</a:t>
            </a:r>
          </a:p>
        </p:txBody>
      </p:sp>
      <p:sp>
        <p:nvSpPr>
          <p:cNvPr id="33" name="TextBox 32"/>
          <p:cNvSpPr txBox="1"/>
          <p:nvPr/>
        </p:nvSpPr>
        <p:spPr bwMode="auto">
          <a:xfrm>
            <a:off x="464924" y="2489272"/>
            <a:ext cx="5885273" cy="24622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fib(n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'returns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n-th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Fibonacci number'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previous = 1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current = 1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    </a:t>
            </a: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index of current Fibonacci number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# while current is not </a:t>
            </a:r>
            <a:r>
              <a:rPr lang="en-US" sz="1400" dirty="0" err="1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n-th</a:t>
            </a: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Fibonacci number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while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previous, current = current,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previous+current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+= 1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return current</a:t>
            </a:r>
          </a:p>
        </p:txBody>
      </p:sp>
      <p:sp>
        <p:nvSpPr>
          <p:cNvPr id="35" name="TextBox 34"/>
          <p:cNvSpPr txBox="1"/>
          <p:nvPr/>
        </p:nvSpPr>
        <p:spPr bwMode="auto">
          <a:xfrm>
            <a:off x="7552384" y="1960269"/>
            <a:ext cx="137158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instantaneous</a:t>
            </a:r>
          </a:p>
        </p:txBody>
      </p:sp>
      <p:cxnSp>
        <p:nvCxnSpPr>
          <p:cNvPr id="38" name="Straight Arrow Connector 37"/>
          <p:cNvCxnSpPr/>
          <p:nvPr/>
        </p:nvCxnSpPr>
        <p:spPr>
          <a:xfrm rot="5400000">
            <a:off x="7726329" y="2351486"/>
            <a:ext cx="524893" cy="41956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5" idx="2"/>
          </p:cNvCxnSpPr>
          <p:nvPr/>
        </p:nvCxnSpPr>
        <p:spPr>
          <a:xfrm rot="5400000">
            <a:off x="7680794" y="2651900"/>
            <a:ext cx="910463" cy="20430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 bwMode="auto">
          <a:xfrm>
            <a:off x="709358" y="1960269"/>
            <a:ext cx="460169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Recursion is not always the right approach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 animBg="1"/>
      <p:bldP spid="33" grpId="0" animBg="1"/>
      <p:bldP spid="35" grpId="0"/>
      <p:bldP spid="4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/>
          <p:cNvSpPr txBox="1"/>
          <p:nvPr/>
        </p:nvSpPr>
        <p:spPr bwMode="auto">
          <a:xfrm>
            <a:off x="3250547" y="4131188"/>
            <a:ext cx="5565112" cy="22159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This 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experiment only compares the 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</a:rPr>
              <a:t>performance of </a:t>
            </a:r>
            <a:r>
              <a:rPr lang="en-US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fib()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</a:rPr>
              <a:t> and </a:t>
            </a:r>
            <a:r>
              <a:rPr lang="en-US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rfib</a:t>
            </a:r>
            <a:r>
              <a:rPr lang="en-US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</a:rPr>
              <a:t> for input 30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kern="0" dirty="0" smtClean="0">
              <a:solidFill>
                <a:schemeClr val="accent1"/>
              </a:solidFill>
              <a:latin typeface="Calibri" pitchFamily="34" charset="0"/>
              <a:ea typeface="+mj-ea"/>
              <a:cs typeface="+mj-cs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To get a better sense of the relative performance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of </a:t>
            </a:r>
            <a:r>
              <a:rPr kumimoji="0" lang="en-US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fib()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and </a:t>
            </a:r>
            <a:r>
              <a:rPr kumimoji="0" lang="en-US" b="0" i="0" u="none" strike="noStrike" kern="0" cap="none" spc="0" normalizeH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rfib</a:t>
            </a:r>
            <a:r>
              <a:rPr kumimoji="0" lang="en-US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  <a:r>
              <a:rPr lang="en-US" sz="2000" kern="0" baseline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we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should time them both using a range of input values</a:t>
            </a:r>
          </a:p>
          <a:p>
            <a:pPr marL="746125" lvl="1" indent="-288925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e.g., 30, </a:t>
            </a:r>
            <a:r>
              <a:rPr kumimoji="0" lang="en-US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32, 34, …, 40</a:t>
            </a:r>
            <a:endParaRPr kumimoji="0" lang="en-US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1" name="TextBox 10"/>
          <p:cNvSpPr txBox="1"/>
          <p:nvPr/>
        </p:nvSpPr>
        <p:spPr bwMode="auto">
          <a:xfrm>
            <a:off x="2922817" y="3629904"/>
            <a:ext cx="6233883" cy="20313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time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timing(func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'runs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on input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start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time.time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       </a:t>
            </a: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take start time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(n)            </a:t>
            </a: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run </a:t>
            </a:r>
            <a:r>
              <a:rPr lang="en-US" sz="1400" dirty="0" err="1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on n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end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time.time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         </a:t>
            </a: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take end time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return end - start         </a:t>
            </a: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return execution time</a:t>
            </a:r>
          </a:p>
        </p:txBody>
      </p:sp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 smtClean="0">
                <a:latin typeface="Calibri" pitchFamily="34" charset="0"/>
                <a:ea typeface="+mj-ea"/>
                <a:cs typeface="+mj-cs"/>
              </a:rPr>
              <a:t>Algorithm analysis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6" name="TextBox 15"/>
          <p:cNvSpPr txBox="1"/>
          <p:nvPr/>
        </p:nvSpPr>
        <p:spPr bwMode="auto">
          <a:xfrm>
            <a:off x="174782" y="1631123"/>
            <a:ext cx="786831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There are usually several approaches (i.e., algorithms) to solve a problem.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Which one is the right one? the best?</a:t>
            </a:r>
          </a:p>
        </p:txBody>
      </p:sp>
      <p:sp>
        <p:nvSpPr>
          <p:cNvPr id="17" name="TextBox 16"/>
          <p:cNvSpPr txBox="1"/>
          <p:nvPr/>
        </p:nvSpPr>
        <p:spPr bwMode="auto">
          <a:xfrm>
            <a:off x="174782" y="2999326"/>
            <a:ext cx="5096267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</a:rPr>
              <a:t>How can we tell which algorithm is the fastest?</a:t>
            </a:r>
          </a:p>
          <a:p>
            <a:pPr marL="454025" lvl="1" indent="-220663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endParaRPr lang="en-US" kern="0" dirty="0" smtClean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18" name="TextBox 17"/>
          <p:cNvSpPr txBox="1"/>
          <p:nvPr/>
        </p:nvSpPr>
        <p:spPr bwMode="auto">
          <a:xfrm>
            <a:off x="174782" y="2419403"/>
            <a:ext cx="774207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</a:rPr>
              <a:t>Typically, the one that is fastest (for all or at least most real world inputs)</a:t>
            </a:r>
          </a:p>
        </p:txBody>
      </p:sp>
      <p:sp>
        <p:nvSpPr>
          <p:cNvPr id="19" name="TextBox 18"/>
          <p:cNvSpPr txBox="1"/>
          <p:nvPr/>
        </p:nvSpPr>
        <p:spPr bwMode="auto">
          <a:xfrm>
            <a:off x="174782" y="4360155"/>
            <a:ext cx="2558071" cy="954107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timing(fib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30)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1.1920928955078125e-05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timing(rfib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30)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0.7442440986633301</a:t>
            </a:r>
            <a:endParaRPr lang="en-US" sz="1400" dirty="0" smtClean="0">
              <a:solidFill>
                <a:srgbClr val="FF0000"/>
              </a:solidFill>
              <a:latin typeface="Calibri"/>
              <a:cs typeface="Calibri"/>
            </a:endParaRPr>
          </a:p>
        </p:txBody>
      </p:sp>
      <p:cxnSp>
        <p:nvCxnSpPr>
          <p:cNvPr id="23" name="Straight Arrow Connector 22"/>
          <p:cNvCxnSpPr>
            <a:stCxn id="30" idx="0"/>
          </p:cNvCxnSpPr>
          <p:nvPr/>
        </p:nvCxnSpPr>
        <p:spPr>
          <a:xfrm rot="16200000" flipV="1">
            <a:off x="1271502" y="5158323"/>
            <a:ext cx="864314" cy="14149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 bwMode="auto">
          <a:xfrm>
            <a:off x="873152" y="5661229"/>
            <a:ext cx="180250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0.00000119… seconds</a:t>
            </a:r>
          </a:p>
        </p:txBody>
      </p:sp>
      <p:cxnSp>
        <p:nvCxnSpPr>
          <p:cNvPr id="33" name="Straight Arrow Connector 32"/>
          <p:cNvCxnSpPr>
            <a:stCxn id="34" idx="0"/>
          </p:cNvCxnSpPr>
          <p:nvPr/>
        </p:nvCxnSpPr>
        <p:spPr>
          <a:xfrm rot="5400000" flipH="1" flipV="1">
            <a:off x="376894" y="5536056"/>
            <a:ext cx="759111" cy="16536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 bwMode="auto">
          <a:xfrm>
            <a:off x="0" y="5998294"/>
            <a:ext cx="134753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0.744… seconds</a:t>
            </a:r>
          </a:p>
        </p:txBody>
      </p:sp>
      <p:sp>
        <p:nvSpPr>
          <p:cNvPr id="38" name="TextBox 37"/>
          <p:cNvSpPr txBox="1"/>
          <p:nvPr/>
        </p:nvSpPr>
        <p:spPr bwMode="auto">
          <a:xfrm>
            <a:off x="184719" y="2999326"/>
            <a:ext cx="5096267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</a:rPr>
              <a:t>How can we tell which algorithm is the fastest?</a:t>
            </a:r>
          </a:p>
          <a:p>
            <a:pPr marL="454025" lvl="1" indent="-220663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kern="0" dirty="0" smtClean="0">
                <a:latin typeface="Calibri" pitchFamily="34" charset="0"/>
              </a:rPr>
              <a:t>theoretical analysis</a:t>
            </a:r>
          </a:p>
          <a:p>
            <a:pPr marL="454025" lvl="1" indent="-220663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endParaRPr lang="en-US" kern="0" dirty="0" smtClean="0">
              <a:latin typeface="Calibri" pitchFamily="34" charset="0"/>
            </a:endParaRPr>
          </a:p>
        </p:txBody>
      </p:sp>
      <p:sp>
        <p:nvSpPr>
          <p:cNvPr id="39" name="TextBox 38"/>
          <p:cNvSpPr txBox="1"/>
          <p:nvPr/>
        </p:nvSpPr>
        <p:spPr bwMode="auto">
          <a:xfrm>
            <a:off x="184719" y="2999326"/>
            <a:ext cx="5096267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</a:rPr>
              <a:t>How can we tell which algorithm is the fastest?</a:t>
            </a:r>
          </a:p>
          <a:p>
            <a:pPr marL="454025" lvl="1" indent="-220663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kern="0" dirty="0" smtClean="0">
                <a:latin typeface="Calibri" pitchFamily="34" charset="0"/>
              </a:rPr>
              <a:t>theoretical analysis</a:t>
            </a:r>
          </a:p>
          <a:p>
            <a:pPr marL="454025" lvl="1" indent="-220663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kern="0" dirty="0" smtClean="0">
                <a:solidFill>
                  <a:srgbClr val="FF0000"/>
                </a:solidFill>
                <a:latin typeface="Calibri" pitchFamily="34" charset="0"/>
              </a:rPr>
              <a:t>experimental analysis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11" grpId="0" animBg="1"/>
      <p:bldP spid="11" grpId="1" animBg="1"/>
      <p:bldP spid="17" grpId="0"/>
      <p:bldP spid="17" grpId="1"/>
      <p:bldP spid="18" grpId="0"/>
      <p:bldP spid="19" grpId="0" animBg="1"/>
      <p:bldP spid="30" grpId="0"/>
      <p:bldP spid="34" grpId="0"/>
      <p:bldP spid="38" grpId="0"/>
      <p:bldP spid="38" grpId="1"/>
      <p:bldP spid="3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 bwMode="auto">
          <a:xfrm>
            <a:off x="4506284" y="4898297"/>
            <a:ext cx="425253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The 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running time of </a:t>
            </a:r>
            <a:r>
              <a:rPr lang="en-US" kern="0" dirty="0" err="1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rfib</a:t>
            </a:r>
            <a:r>
              <a:rPr lang="en-US" kern="0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increases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much more rapidly with input size</a:t>
            </a:r>
          </a:p>
        </p:txBody>
      </p:sp>
      <p:sp>
        <p:nvSpPr>
          <p:cNvPr id="11" name="TextBox 10"/>
          <p:cNvSpPr txBox="1"/>
          <p:nvPr/>
        </p:nvSpPr>
        <p:spPr bwMode="auto">
          <a:xfrm>
            <a:off x="0" y="1270105"/>
            <a:ext cx="7314066" cy="24622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timingAnalysis(func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start, stop, inc, runs):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'''prints average run-times of function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on inputs of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size start,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start+inc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start+2*inc, ..., up to stop'’’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range(start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stop, inc):  </a:t>
            </a: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for every input size </a:t>
            </a:r>
            <a:r>
              <a:rPr lang="en-US" sz="1400" dirty="0" err="1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endParaRPr lang="en-US" sz="1400" dirty="0" smtClean="0">
              <a:solidFill>
                <a:srgbClr val="7F7F7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acc=0.0                        </a:t>
            </a: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initialize accumulator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for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range(runs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       </a:t>
            </a: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repeat runs times: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acc +=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timing(func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     </a:t>
            </a: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run </a:t>
            </a:r>
            <a:r>
              <a:rPr lang="en-US" sz="1400" dirty="0" err="1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on input size </a:t>
            </a:r>
            <a:r>
              <a:rPr lang="en-US" sz="1400" dirty="0" err="1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endParaRPr lang="en-US" sz="1400" dirty="0" smtClean="0">
              <a:solidFill>
                <a:srgbClr val="7F7F7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# and accumulate run-times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# print average run times for input size </a:t>
            </a:r>
            <a:r>
              <a:rPr lang="en-US" sz="1400" dirty="0" err="1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endParaRPr lang="en-US" sz="1400" dirty="0" smtClean="0">
              <a:solidFill>
                <a:srgbClr val="7F7F7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formatStr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'Run-time of {}({}) is {:.7f} seconds.'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print(formatStr.format(func.__name__,n,acc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/runs))</a:t>
            </a:r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 smtClean="0">
                <a:latin typeface="Calibri" pitchFamily="34" charset="0"/>
                <a:ea typeface="+mj-ea"/>
                <a:cs typeface="+mj-cs"/>
              </a:rPr>
              <a:t>Algorithm analysis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9" name="TextBox 18"/>
          <p:cNvSpPr txBox="1"/>
          <p:nvPr/>
        </p:nvSpPr>
        <p:spPr bwMode="auto">
          <a:xfrm>
            <a:off x="4305679" y="3749457"/>
            <a:ext cx="4851021" cy="310854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timingAnalysis(rfib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30, 41, 2, 5)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Run-time of rfib(30) is 0.7410099 seconds.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Run-time of rfib(32) is 1.9761698 seconds.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Run-time of rfib(34) is 5.6219893 seconds.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Run-time of rfib(36) is 13.5359141 seconds.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Run-time of rfib(38) is 35.9763714 seconds.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Run-time of rfib(40) is 91.5498876 seconds.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FF0000"/>
              </a:solidFill>
              <a:latin typeface="Calibri"/>
              <a:cs typeface="Calibri"/>
            </a:endParaRPr>
          </a:p>
        </p:txBody>
      </p:sp>
      <p:graphicFrame>
        <p:nvGraphicFramePr>
          <p:cNvPr id="12" name="Chart 11"/>
          <p:cNvGraphicFramePr/>
          <p:nvPr/>
        </p:nvGraphicFramePr>
        <p:xfrm>
          <a:off x="-40105" y="3888873"/>
          <a:ext cx="4344736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3" name="TextBox 12"/>
          <p:cNvSpPr txBox="1"/>
          <p:nvPr/>
        </p:nvSpPr>
        <p:spPr bwMode="auto">
          <a:xfrm>
            <a:off x="4292979" y="3749456"/>
            <a:ext cx="4851021" cy="310854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timingAnalysis(rfib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30, 41, 2, 5)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Run-time of rfib(30) is 0.7410099 seconds.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Run-time of rfib(32) is 1.9761698 seconds.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Run-time of rfib(34) is 5.6219893 seconds.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Run-time of rfib(36) is 13.5359141 seconds.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Run-time of rfib(38) is 35.9763714 seconds.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Run-time of rfib(40) is 91.5498876 seconds.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timingAnalysis(fib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30, 41, 2, 5)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Run-time of fib(30) is 0.0000062 seconds.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Run-time of fib(32) is 0.0000072 seconds.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Run-time of fib(34) is 0.0000074 seconds.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Run-time of fib(36) is 0.0000074 seconds.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Run-time of fib(38) is 0.0000082 seconds.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Run-time of fib(40) is 0.0000084 seconds.</a:t>
            </a:r>
            <a:endParaRPr lang="en-US" sz="1400" dirty="0" smtClean="0">
              <a:solidFill>
                <a:srgbClr val="FF0000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9" grpId="0" animBg="1"/>
      <p:bldP spid="19" grpId="1" animBg="1"/>
      <p:bldGraphic spid="12" grpId="0">
        <p:bldAsOne/>
      </p:bldGraphic>
      <p:bldP spid="13" grpId="0" animBg="1"/>
      <p:bldP spid="13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 smtClean="0">
                <a:latin typeface="Calibri" pitchFamily="34" charset="0"/>
                <a:ea typeface="+mj-ea"/>
                <a:cs typeface="+mj-cs"/>
              </a:rPr>
              <a:t>Searching a list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9" name="TextBox 18"/>
          <p:cNvSpPr txBox="1"/>
          <p:nvPr/>
        </p:nvSpPr>
        <p:spPr bwMode="auto">
          <a:xfrm>
            <a:off x="504659" y="2098842"/>
            <a:ext cx="7101973" cy="2246769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random.sample(range(1,100), 17)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[9, 55, 96, 90, 3, 85, 97, 4, 69, 95, 39, 75, 18, 2, 40, 71, 77]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45 in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75 in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lst.index(75)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endParaRPr lang="en-US" sz="140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 bwMode="auto">
          <a:xfrm>
            <a:off x="709358" y="1470025"/>
            <a:ext cx="563738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Consider list method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index()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and list operator 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in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245074" y="4571698"/>
            <a:ext cx="8480729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How do they work? How fast are they? </a:t>
            </a:r>
            <a:r>
              <a:rPr lang="en-US" sz="2000" kern="0" noProof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Why s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hould we care?</a:t>
            </a:r>
          </a:p>
          <a:p>
            <a:pPr marL="749300" lvl="1" indent="-292100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9" name="TextBox 8"/>
          <p:cNvSpPr txBox="1"/>
          <p:nvPr/>
        </p:nvSpPr>
        <p:spPr bwMode="auto">
          <a:xfrm>
            <a:off x="4585368" y="4879474"/>
            <a:ext cx="18466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0" name="TextBox 9"/>
          <p:cNvSpPr txBox="1"/>
          <p:nvPr/>
        </p:nvSpPr>
        <p:spPr bwMode="auto">
          <a:xfrm>
            <a:off x="245074" y="4571698"/>
            <a:ext cx="8480729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How do they work? How fast are they? </a:t>
            </a:r>
            <a:r>
              <a:rPr lang="en-US" sz="2000" kern="0" noProof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Why s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hould we care?</a:t>
            </a:r>
          </a:p>
          <a:p>
            <a:pPr marL="749300" lvl="1" indent="-292100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sz="2000" kern="0" dirty="0" smtClean="0">
                <a:latin typeface="Calibri" pitchFamily="34" charset="0"/>
                <a:ea typeface="+mj-ea"/>
                <a:cs typeface="+mj-cs"/>
              </a:rPr>
              <a:t>the list elements are visited from left to right and compared to the target; this search algorithm is called </a:t>
            </a:r>
            <a:r>
              <a:rPr lang="en-US" sz="2000" kern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sequential search</a:t>
            </a:r>
          </a:p>
        </p:txBody>
      </p:sp>
      <p:sp>
        <p:nvSpPr>
          <p:cNvPr id="12" name="TextBox 11"/>
          <p:cNvSpPr txBox="1"/>
          <p:nvPr/>
        </p:nvSpPr>
        <p:spPr bwMode="auto">
          <a:xfrm>
            <a:off x="245074" y="4571698"/>
            <a:ext cx="8480729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How do they work? How fast are they? </a:t>
            </a:r>
            <a:r>
              <a:rPr lang="en-US" sz="2000" kern="0" noProof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Why s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hould we care?</a:t>
            </a:r>
          </a:p>
          <a:p>
            <a:pPr marL="749300" lvl="1" indent="-292100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sz="2000" kern="0" dirty="0" smtClean="0">
                <a:latin typeface="Calibri" pitchFamily="34" charset="0"/>
                <a:ea typeface="+mj-ea"/>
                <a:cs typeface="+mj-cs"/>
              </a:rPr>
              <a:t>the list elements are visited from left to right and compared to the target; this search algorithm is called </a:t>
            </a:r>
            <a:r>
              <a:rPr lang="en-US" sz="2000" kern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sequential search</a:t>
            </a:r>
          </a:p>
          <a:p>
            <a:pPr marL="749300" lvl="1" indent="-292100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sz="2000" kern="0" dirty="0" smtClean="0">
                <a:latin typeface="Calibri" pitchFamily="34" charset="0"/>
                <a:ea typeface="+mj-ea"/>
                <a:cs typeface="+mj-cs"/>
              </a:rPr>
              <a:t>In general, the running time of sequential search is a </a:t>
            </a:r>
            <a:r>
              <a:rPr lang="en-US" sz="2000" kern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linear function of the list size</a:t>
            </a:r>
          </a:p>
        </p:txBody>
      </p:sp>
      <p:sp>
        <p:nvSpPr>
          <p:cNvPr id="13" name="TextBox 12"/>
          <p:cNvSpPr txBox="1"/>
          <p:nvPr/>
        </p:nvSpPr>
        <p:spPr bwMode="auto">
          <a:xfrm>
            <a:off x="245074" y="4571698"/>
            <a:ext cx="8480729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How do they work? How fast are they? </a:t>
            </a:r>
            <a:r>
              <a:rPr lang="en-US" sz="2000" kern="0" noProof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Why s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hould we care?</a:t>
            </a:r>
          </a:p>
          <a:p>
            <a:pPr marL="749300" lvl="1" indent="-292100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sz="2000" kern="0" dirty="0" smtClean="0">
                <a:latin typeface="Calibri" pitchFamily="34" charset="0"/>
                <a:ea typeface="+mj-ea"/>
                <a:cs typeface="+mj-cs"/>
              </a:rPr>
              <a:t>the list elements are visited from left to right and compared to the target; this search algorithm is called </a:t>
            </a:r>
            <a:r>
              <a:rPr lang="en-US" sz="2000" kern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sequential search</a:t>
            </a:r>
          </a:p>
          <a:p>
            <a:pPr marL="749300" lvl="1" indent="-292100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sz="2000" kern="0" dirty="0" smtClean="0">
                <a:latin typeface="Calibri" pitchFamily="34" charset="0"/>
                <a:ea typeface="+mj-ea"/>
                <a:cs typeface="+mj-cs"/>
              </a:rPr>
              <a:t>In general, the running time of sequential search is a </a:t>
            </a:r>
            <a:r>
              <a:rPr lang="en-US" sz="2000" kern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linear function of the list size</a:t>
            </a:r>
          </a:p>
          <a:p>
            <a:pPr marL="749300" lvl="1" indent="-292100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sz="2000" kern="0" dirty="0" smtClean="0">
                <a:latin typeface="Calibri" pitchFamily="34" charset="0"/>
                <a:ea typeface="+mj-ea"/>
                <a:cs typeface="+mj-cs"/>
              </a:rPr>
              <a:t>If the list is huge, the running time of sequential search may take time; there are faster algorithms </a:t>
            </a:r>
            <a:r>
              <a:rPr lang="en-US" sz="2000" kern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if the list is sorted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8" grpId="0"/>
      <p:bldP spid="8" grpId="1"/>
      <p:bldP spid="10" grpId="0"/>
      <p:bldP spid="10" grpId="1"/>
      <p:bldP spid="12" grpId="0"/>
      <p:bldP spid="12" grpId="1"/>
      <p:bldP spid="1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 smtClean="0">
                <a:latin typeface="Calibri" pitchFamily="34" charset="0"/>
                <a:ea typeface="+mj-ea"/>
                <a:cs typeface="+mj-cs"/>
              </a:rPr>
              <a:t>Searching a sorted list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9" name="TextBox 8"/>
          <p:cNvSpPr txBox="1"/>
          <p:nvPr/>
        </p:nvSpPr>
        <p:spPr bwMode="auto">
          <a:xfrm>
            <a:off x="709358" y="1470025"/>
            <a:ext cx="543212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noProof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How can search be done faster if the list is sorted?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191176" y="2611815"/>
          <a:ext cx="877303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2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3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4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5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6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7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8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9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10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11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12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13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14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15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16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191176" y="2611815"/>
          <a:ext cx="877303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2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3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4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5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6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7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8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9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10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11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12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13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14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15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16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191176" y="2611815"/>
          <a:ext cx="877303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2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3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4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5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6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7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8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9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10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11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12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13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14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15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16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191176" y="2611815"/>
          <a:ext cx="877303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2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3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4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5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6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7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8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9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10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11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12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13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14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15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16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191176" y="2611815"/>
          <a:ext cx="877303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2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3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4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5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6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7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8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9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10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11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12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13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14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15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16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191176" y="2611815"/>
          <a:ext cx="877303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2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3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4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5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6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7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8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9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10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11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12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13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14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15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16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 bwMode="auto">
          <a:xfrm>
            <a:off x="4586343" y="2045840"/>
            <a:ext cx="311027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3 comparisons instead of 12</a:t>
            </a:r>
          </a:p>
        </p:txBody>
      </p:sp>
      <p:sp>
        <p:nvSpPr>
          <p:cNvPr id="26" name="TextBox 25"/>
          <p:cNvSpPr txBox="1"/>
          <p:nvPr/>
        </p:nvSpPr>
        <p:spPr bwMode="auto">
          <a:xfrm>
            <a:off x="709358" y="2045840"/>
            <a:ext cx="285917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Suppose we search for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75</a:t>
            </a:r>
          </a:p>
        </p:txBody>
      </p:sp>
      <p:graphicFrame>
        <p:nvGraphicFramePr>
          <p:cNvPr id="27" name="Table 26"/>
          <p:cNvGraphicFramePr>
            <a:graphicFrameLocks noGrp="1"/>
          </p:cNvGraphicFramePr>
          <p:nvPr/>
        </p:nvGraphicFramePr>
        <p:xfrm>
          <a:off x="191176" y="4277895"/>
          <a:ext cx="877303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2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3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4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5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6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7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8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9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10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11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12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13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14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15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16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/>
        </p:nvGraphicFramePr>
        <p:xfrm>
          <a:off x="182528" y="4277895"/>
          <a:ext cx="877303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2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3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4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5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6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7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8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9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10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11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12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13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14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15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16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/>
        </p:nvGraphicFramePr>
        <p:xfrm>
          <a:off x="182528" y="4277895"/>
          <a:ext cx="877303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2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3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4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5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6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7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8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9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10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11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12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13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14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15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16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/>
        </p:nvGraphicFramePr>
        <p:xfrm>
          <a:off x="182528" y="4277895"/>
          <a:ext cx="877303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2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3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4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5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6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7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8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9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10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11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12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13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14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15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16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/>
          </p:cNvGraphicFramePr>
          <p:nvPr/>
        </p:nvGraphicFramePr>
        <p:xfrm>
          <a:off x="182528" y="4277895"/>
          <a:ext cx="877303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2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3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4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5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6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7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8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9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10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11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12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13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14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15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16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3" name="Table 32"/>
          <p:cNvGraphicFramePr>
            <a:graphicFrameLocks noGrp="1"/>
          </p:cNvGraphicFramePr>
          <p:nvPr/>
        </p:nvGraphicFramePr>
        <p:xfrm>
          <a:off x="182528" y="4277895"/>
          <a:ext cx="877303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2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3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4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5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6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7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8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9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10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11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12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13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14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15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16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4" name="Table 33"/>
          <p:cNvGraphicFramePr>
            <a:graphicFrameLocks noGrp="1"/>
          </p:cNvGraphicFramePr>
          <p:nvPr/>
        </p:nvGraphicFramePr>
        <p:xfrm>
          <a:off x="182528" y="4277895"/>
          <a:ext cx="877303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2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3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4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5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6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7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8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9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10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11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12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13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14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15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16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5" name="Table 34"/>
          <p:cNvGraphicFramePr>
            <a:graphicFrameLocks noGrp="1"/>
          </p:cNvGraphicFramePr>
          <p:nvPr/>
        </p:nvGraphicFramePr>
        <p:xfrm>
          <a:off x="182528" y="4277895"/>
          <a:ext cx="877303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2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3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4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5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6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7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8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9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10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11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12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13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14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15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16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/>
        </p:nvGraphicFramePr>
        <p:xfrm>
          <a:off x="182528" y="4277895"/>
          <a:ext cx="877303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2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3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4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5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6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7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8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9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10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11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12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13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14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15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16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/>
        </p:nvGraphicFramePr>
        <p:xfrm>
          <a:off x="182528" y="4277895"/>
          <a:ext cx="877303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2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3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4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5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6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7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8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9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10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11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12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13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14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15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16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38" name="TextBox 37"/>
          <p:cNvSpPr txBox="1"/>
          <p:nvPr/>
        </p:nvSpPr>
        <p:spPr bwMode="auto">
          <a:xfrm>
            <a:off x="709358" y="3677730"/>
            <a:ext cx="285917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Suppose we search for </a:t>
            </a:r>
            <a:r>
              <a:rPr lang="en-US" sz="2000" kern="0" dirty="0" smtClean="0">
                <a:solidFill>
                  <a:srgbClr val="000000"/>
                </a:solidFill>
                <a:latin typeface="Calibri" pitchFamily="34" charset="0"/>
                <a:ea typeface="+mj-ea"/>
                <a:cs typeface="+mj-cs"/>
              </a:rPr>
              <a:t>4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5</a:t>
            </a:r>
          </a:p>
        </p:txBody>
      </p:sp>
      <p:graphicFrame>
        <p:nvGraphicFramePr>
          <p:cNvPr id="39" name="Table 38"/>
          <p:cNvGraphicFramePr>
            <a:graphicFrameLocks noGrp="1"/>
          </p:cNvGraphicFramePr>
          <p:nvPr/>
        </p:nvGraphicFramePr>
        <p:xfrm>
          <a:off x="182528" y="4277895"/>
          <a:ext cx="877303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2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3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4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5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6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7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8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9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10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11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12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13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14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15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16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40" name="TextBox 39"/>
          <p:cNvSpPr txBox="1"/>
          <p:nvPr/>
        </p:nvSpPr>
        <p:spPr bwMode="auto">
          <a:xfrm>
            <a:off x="4738743" y="3677730"/>
            <a:ext cx="311027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5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comparisons instead of 17</a:t>
            </a:r>
          </a:p>
        </p:txBody>
      </p:sp>
      <p:sp>
        <p:nvSpPr>
          <p:cNvPr id="41" name="TextBox 40"/>
          <p:cNvSpPr txBox="1"/>
          <p:nvPr/>
        </p:nvSpPr>
        <p:spPr bwMode="auto">
          <a:xfrm>
            <a:off x="709358" y="6257835"/>
            <a:ext cx="485403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Let’s use recursion to describe this algorithm</a:t>
            </a:r>
          </a:p>
        </p:txBody>
      </p:sp>
      <p:sp>
        <p:nvSpPr>
          <p:cNvPr id="42" name="TextBox 41"/>
          <p:cNvSpPr txBox="1"/>
          <p:nvPr/>
        </p:nvSpPr>
        <p:spPr bwMode="auto">
          <a:xfrm>
            <a:off x="709358" y="5217423"/>
            <a:ext cx="787908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Algorithm idea: Compare the target with the middle element of a list</a:t>
            </a:r>
          </a:p>
          <a:p>
            <a:pPr marL="749300" lvl="1" indent="-292100" defTabSz="914400" fontAlgn="base">
              <a:spcBef>
                <a:spcPct val="0"/>
              </a:spcBef>
              <a:spcAft>
                <a:spcPct val="0"/>
              </a:spcAft>
              <a:buFont typeface="Arial"/>
              <a:buChar char="•"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Either we get a hit</a:t>
            </a:r>
          </a:p>
          <a:p>
            <a:pPr marL="749300" lvl="1" indent="-292100" defTabSz="914400" fontAlgn="base">
              <a:spcBef>
                <a:spcPct val="0"/>
              </a:spcBef>
              <a:spcAft>
                <a:spcPct val="0"/>
              </a:spcAft>
              <a:buFont typeface="Arial"/>
              <a:buChar char="•"/>
            </a:pPr>
            <a:r>
              <a:rPr lang="en-US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Or the search is reduced to a </a:t>
            </a:r>
            <a:r>
              <a:rPr lang="en-US" kern="0" dirty="0" err="1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sublist</a:t>
            </a:r>
            <a:r>
              <a:rPr lang="en-US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that is less than half the size of the list</a:t>
            </a:r>
            <a:endParaRPr kumimoji="0" lang="en-US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38" grpId="0"/>
      <p:bldP spid="40" grpId="0"/>
      <p:bldP spid="41" grpId="0"/>
      <p:bldP spid="4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 smtClean="0">
                <a:latin typeface="Calibri" pitchFamily="34" charset="0"/>
                <a:ea typeface="+mj-ea"/>
                <a:cs typeface="+mj-cs"/>
              </a:rPr>
              <a:t>Searching a list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191176" y="2611815"/>
          <a:ext cx="877303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2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3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4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5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6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7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8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9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10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11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12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13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14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15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16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191176" y="2611815"/>
          <a:ext cx="877303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2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3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4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5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6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7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8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9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10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11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12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13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14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15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16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191176" y="2611815"/>
          <a:ext cx="877303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2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3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4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5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6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7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8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9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10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11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12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13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14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15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16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191176" y="2611815"/>
          <a:ext cx="877303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2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3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4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5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6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7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8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9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10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11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12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13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14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15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16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191176" y="2611815"/>
          <a:ext cx="877303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2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3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4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5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6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7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8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9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10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11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12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13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14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15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16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191176" y="2611815"/>
          <a:ext cx="877303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  <a:gridCol w="51606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2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3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4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5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6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7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8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9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10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11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12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13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14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15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16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43" name="TextBox 42"/>
          <p:cNvSpPr txBox="1"/>
          <p:nvPr/>
        </p:nvSpPr>
        <p:spPr bwMode="auto">
          <a:xfrm>
            <a:off x="4198517" y="2299185"/>
            <a:ext cx="60023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mid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 bwMode="auto">
          <a:xfrm>
            <a:off x="341923" y="4638151"/>
            <a:ext cx="865083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Algorithm: </a:t>
            </a:r>
          </a:p>
          <a:p>
            <a:pPr marL="749300" lvl="1" indent="-292100" defTabSz="914400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Let </a:t>
            </a:r>
            <a:r>
              <a:rPr lang="en-US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mid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be the middle index of list </a:t>
            </a:r>
            <a:r>
              <a:rPr lang="en-US" kern="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lst</a:t>
            </a:r>
            <a:endParaRPr lang="en-US" sz="2000" kern="0" dirty="0" smtClean="0">
              <a:solidFill>
                <a:srgbClr val="000000"/>
              </a:solidFill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 bwMode="auto">
          <a:xfrm>
            <a:off x="341923" y="4638151"/>
            <a:ext cx="8650838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Algorithm: </a:t>
            </a:r>
          </a:p>
          <a:p>
            <a:pPr marL="749300" lvl="1" indent="-292100" defTabSz="914400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Let </a:t>
            </a:r>
            <a:r>
              <a:rPr lang="en-US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mid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be the middle index of list </a:t>
            </a:r>
            <a:r>
              <a:rPr lang="en-US" kern="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lst</a:t>
            </a:r>
            <a:endParaRPr lang="en-US" sz="2000" kern="0" dirty="0" smtClean="0">
              <a:solidFill>
                <a:srgbClr val="000000"/>
              </a:solidFill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 marL="749300" lvl="1" indent="-292100" defTabSz="914400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Compare </a:t>
            </a:r>
            <a:r>
              <a:rPr lang="en-US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target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with </a:t>
            </a:r>
            <a:r>
              <a:rPr lang="en-US" kern="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lst[mid</a:t>
            </a:r>
            <a:r>
              <a:rPr lang="en-US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]</a:t>
            </a:r>
            <a:endParaRPr lang="en-US" sz="2000" kern="0" dirty="0" smtClean="0">
              <a:solidFill>
                <a:srgbClr val="000000"/>
              </a:solidFill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 marL="1206500" lvl="2" indent="-292100" defTabSz="914400" fontAlgn="base">
              <a:spcBef>
                <a:spcPct val="0"/>
              </a:spcBef>
              <a:spcAft>
                <a:spcPct val="0"/>
              </a:spcAft>
              <a:buFont typeface="Arial"/>
              <a:buChar char="•"/>
            </a:pPr>
            <a:endParaRPr lang="en-US" sz="20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 bwMode="auto">
          <a:xfrm>
            <a:off x="341923" y="4638151"/>
            <a:ext cx="8650838" cy="1261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Algorithm: </a:t>
            </a:r>
          </a:p>
          <a:p>
            <a:pPr marL="749300" lvl="1" indent="-292100" defTabSz="914400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Let </a:t>
            </a:r>
            <a:r>
              <a:rPr lang="en-US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mid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be the middle index of list </a:t>
            </a:r>
            <a:r>
              <a:rPr lang="en-US" kern="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lst</a:t>
            </a:r>
            <a:endParaRPr lang="en-US" sz="2000" kern="0" dirty="0" smtClean="0">
              <a:solidFill>
                <a:srgbClr val="000000"/>
              </a:solidFill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 marL="749300" lvl="1" indent="-292100" defTabSz="914400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Compare </a:t>
            </a:r>
            <a:r>
              <a:rPr lang="en-US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target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with </a:t>
            </a:r>
            <a:r>
              <a:rPr lang="en-US" kern="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lst[mid</a:t>
            </a:r>
            <a:r>
              <a:rPr lang="en-US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]</a:t>
            </a:r>
            <a:endParaRPr lang="en-US" sz="2000" kern="0" dirty="0" smtClean="0">
              <a:solidFill>
                <a:srgbClr val="000000"/>
              </a:solidFill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 marL="1206500" lvl="2" indent="-292100" defTabSz="914400" fontAlgn="base">
              <a:spcBef>
                <a:spcPct val="0"/>
              </a:spcBef>
              <a:spcAft>
                <a:spcPct val="0"/>
              </a:spcAft>
              <a:buFont typeface="Arial"/>
              <a:buChar char="•"/>
            </a:pPr>
            <a:r>
              <a:rPr lang="en-US" sz="1600" kern="0" dirty="0" smtClean="0">
                <a:solidFill>
                  <a:schemeClr val="accent1"/>
                </a:solidFill>
                <a:latin typeface="Calibri" pitchFamily="34" charset="0"/>
              </a:rPr>
              <a:t>If </a:t>
            </a:r>
            <a:r>
              <a:rPr lang="en-US" sz="16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target &gt; </a:t>
            </a:r>
            <a:r>
              <a:rPr lang="en-US" sz="16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lst[mid</a:t>
            </a:r>
            <a:r>
              <a:rPr lang="en-US" sz="16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sz="1600" kern="0" dirty="0" smtClean="0">
                <a:solidFill>
                  <a:schemeClr val="accent1"/>
                </a:solidFill>
                <a:latin typeface="Calibri" pitchFamily="34" charset="0"/>
              </a:rPr>
              <a:t> continue search of </a:t>
            </a:r>
            <a:r>
              <a:rPr lang="en-US" sz="16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target</a:t>
            </a:r>
            <a:r>
              <a:rPr lang="en-US" sz="1600" kern="0" dirty="0" smtClean="0">
                <a:solidFill>
                  <a:schemeClr val="accent1"/>
                </a:solidFill>
                <a:latin typeface="Calibri" pitchFamily="34" charset="0"/>
              </a:rPr>
              <a:t> in </a:t>
            </a:r>
            <a:r>
              <a:rPr lang="en-US" sz="1600" kern="0" dirty="0" err="1" smtClean="0">
                <a:solidFill>
                  <a:schemeClr val="accent1"/>
                </a:solidFill>
                <a:latin typeface="Calibri" pitchFamily="34" charset="0"/>
              </a:rPr>
              <a:t>sublist</a:t>
            </a:r>
            <a:r>
              <a:rPr lang="en-US" sz="1600" kern="0" dirty="0" smtClean="0">
                <a:solidFill>
                  <a:schemeClr val="accent1"/>
                </a:solidFill>
                <a:latin typeface="Calibri" pitchFamily="34" charset="0"/>
              </a:rPr>
              <a:t> </a:t>
            </a:r>
            <a:r>
              <a:rPr lang="en-US" sz="16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lst[mid+1:]</a:t>
            </a:r>
          </a:p>
        </p:txBody>
      </p:sp>
      <p:sp>
        <p:nvSpPr>
          <p:cNvPr id="17" name="TextBox 16"/>
          <p:cNvSpPr txBox="1"/>
          <p:nvPr/>
        </p:nvSpPr>
        <p:spPr bwMode="auto">
          <a:xfrm>
            <a:off x="346490" y="4638151"/>
            <a:ext cx="8650838" cy="1846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Algorithm: </a:t>
            </a:r>
          </a:p>
          <a:p>
            <a:pPr marL="749300" lvl="1" indent="-292100" defTabSz="914400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Let </a:t>
            </a:r>
            <a:r>
              <a:rPr lang="en-US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mid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be the middle index of list </a:t>
            </a:r>
            <a:r>
              <a:rPr lang="en-US" kern="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lst</a:t>
            </a:r>
            <a:endParaRPr lang="en-US" sz="2000" kern="0" dirty="0" smtClean="0">
              <a:solidFill>
                <a:srgbClr val="000000"/>
              </a:solidFill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 marL="749300" lvl="1" indent="-292100" defTabSz="914400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Compare </a:t>
            </a:r>
            <a:r>
              <a:rPr lang="en-US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target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with </a:t>
            </a:r>
            <a:r>
              <a:rPr lang="en-US" kern="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lst[mid</a:t>
            </a:r>
            <a:r>
              <a:rPr lang="en-US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]</a:t>
            </a:r>
            <a:endParaRPr lang="en-US" sz="2000" kern="0" dirty="0" smtClean="0">
              <a:solidFill>
                <a:srgbClr val="000000"/>
              </a:solidFill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 marL="1206500" lvl="2" indent="-292100" defTabSz="914400" fontAlgn="base">
              <a:spcBef>
                <a:spcPct val="0"/>
              </a:spcBef>
              <a:spcAft>
                <a:spcPct val="0"/>
              </a:spcAft>
              <a:buFont typeface="Arial"/>
              <a:buChar char="•"/>
            </a:pPr>
            <a:r>
              <a:rPr lang="en-US" sz="1600" kern="0" dirty="0" smtClean="0">
                <a:solidFill>
                  <a:schemeClr val="accent1"/>
                </a:solidFill>
                <a:latin typeface="Calibri" pitchFamily="34" charset="0"/>
              </a:rPr>
              <a:t>If </a:t>
            </a:r>
            <a:r>
              <a:rPr lang="en-US" sz="16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target &gt; </a:t>
            </a:r>
            <a:r>
              <a:rPr lang="en-US" sz="16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lst[mid</a:t>
            </a:r>
            <a:r>
              <a:rPr lang="en-US" sz="16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sz="1600" kern="0" dirty="0" smtClean="0">
                <a:solidFill>
                  <a:schemeClr val="accent1"/>
                </a:solidFill>
                <a:latin typeface="Calibri" pitchFamily="34" charset="0"/>
              </a:rPr>
              <a:t> continue search of </a:t>
            </a:r>
            <a:r>
              <a:rPr lang="en-US" sz="16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target</a:t>
            </a:r>
            <a:r>
              <a:rPr lang="en-US" sz="1600" kern="0" dirty="0" smtClean="0">
                <a:solidFill>
                  <a:schemeClr val="accent1"/>
                </a:solidFill>
                <a:latin typeface="Calibri" pitchFamily="34" charset="0"/>
              </a:rPr>
              <a:t> in </a:t>
            </a:r>
            <a:r>
              <a:rPr lang="en-US" sz="1600" kern="0" dirty="0" err="1" smtClean="0">
                <a:solidFill>
                  <a:schemeClr val="accent1"/>
                </a:solidFill>
                <a:latin typeface="Calibri" pitchFamily="34" charset="0"/>
              </a:rPr>
              <a:t>sublist</a:t>
            </a:r>
            <a:r>
              <a:rPr lang="en-US" sz="1600" kern="0" dirty="0" smtClean="0">
                <a:solidFill>
                  <a:schemeClr val="accent1"/>
                </a:solidFill>
                <a:latin typeface="Calibri" pitchFamily="34" charset="0"/>
              </a:rPr>
              <a:t> </a:t>
            </a:r>
            <a:r>
              <a:rPr lang="en-US" sz="16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lst[mid+1:]</a:t>
            </a:r>
          </a:p>
          <a:p>
            <a:pPr marL="1206500" lvl="2" indent="-292100" defTabSz="914400" fontAlgn="base">
              <a:spcBef>
                <a:spcPct val="0"/>
              </a:spcBef>
              <a:spcAft>
                <a:spcPct val="0"/>
              </a:spcAft>
              <a:buFont typeface="Arial"/>
              <a:buChar char="•"/>
            </a:pPr>
            <a:r>
              <a:rPr lang="en-US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If </a:t>
            </a:r>
            <a:r>
              <a:rPr lang="en-US" sz="16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target &lt; </a:t>
            </a:r>
            <a:r>
              <a:rPr lang="en-US" sz="16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lst[mid</a:t>
            </a:r>
            <a:r>
              <a:rPr lang="en-US" sz="16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sz="16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</a:t>
            </a:r>
            <a:r>
              <a:rPr lang="en-US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continue search of </a:t>
            </a:r>
            <a:r>
              <a:rPr lang="en-US" sz="16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target</a:t>
            </a:r>
            <a:r>
              <a:rPr lang="en-US" sz="16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</a:t>
            </a:r>
            <a:r>
              <a:rPr lang="en-US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in </a:t>
            </a:r>
            <a:r>
              <a:rPr lang="en-US" kern="0" dirty="0" err="1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sublist</a:t>
            </a:r>
            <a:r>
              <a:rPr lang="en-US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</a:t>
            </a:r>
            <a:r>
              <a:rPr lang="en-US" sz="1600" kern="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lst</a:t>
            </a:r>
            <a:r>
              <a:rPr lang="en-US" sz="16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[?:?]</a:t>
            </a:r>
            <a:endParaRPr lang="en-US" kern="0" dirty="0" smtClean="0">
              <a:solidFill>
                <a:srgbClr val="000000"/>
              </a:solidFill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 marL="1206500" lvl="2" indent="-292100" defTabSz="914400" fontAlgn="base">
              <a:spcBef>
                <a:spcPct val="0"/>
              </a:spcBef>
              <a:spcAft>
                <a:spcPct val="0"/>
              </a:spcAft>
              <a:buFont typeface="Arial"/>
              <a:buChar char="•"/>
            </a:pPr>
            <a:endParaRPr lang="en-US" sz="20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 bwMode="auto">
          <a:xfrm>
            <a:off x="346490" y="4638151"/>
            <a:ext cx="8650838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Algorithm: </a:t>
            </a:r>
          </a:p>
          <a:p>
            <a:pPr marL="749300" lvl="1" indent="-292100" defTabSz="914400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Let </a:t>
            </a:r>
            <a:r>
              <a:rPr lang="en-US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mid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be the middle index of list </a:t>
            </a:r>
            <a:r>
              <a:rPr lang="en-US" kern="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lst</a:t>
            </a:r>
            <a:endParaRPr lang="en-US" sz="2000" kern="0" dirty="0" smtClean="0">
              <a:solidFill>
                <a:srgbClr val="000000"/>
              </a:solidFill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 marL="749300" lvl="1" indent="-292100" defTabSz="914400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Compare </a:t>
            </a:r>
            <a:r>
              <a:rPr lang="en-US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target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with </a:t>
            </a:r>
            <a:r>
              <a:rPr lang="en-US" kern="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lst[mid</a:t>
            </a:r>
            <a:r>
              <a:rPr lang="en-US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]</a:t>
            </a:r>
            <a:endParaRPr lang="en-US" sz="2000" kern="0" dirty="0" smtClean="0">
              <a:solidFill>
                <a:srgbClr val="000000"/>
              </a:solidFill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 marL="1206500" lvl="2" indent="-292100" defTabSz="914400" fontAlgn="base">
              <a:spcBef>
                <a:spcPct val="0"/>
              </a:spcBef>
              <a:spcAft>
                <a:spcPct val="0"/>
              </a:spcAft>
              <a:buFont typeface="Arial"/>
              <a:buChar char="•"/>
            </a:pPr>
            <a:r>
              <a:rPr lang="en-US" sz="1600" kern="0" dirty="0" smtClean="0">
                <a:solidFill>
                  <a:schemeClr val="accent1"/>
                </a:solidFill>
                <a:latin typeface="Calibri" pitchFamily="34" charset="0"/>
              </a:rPr>
              <a:t>If </a:t>
            </a:r>
            <a:r>
              <a:rPr lang="en-US" sz="16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target &gt; </a:t>
            </a:r>
            <a:r>
              <a:rPr lang="en-US" sz="16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lst[mid</a:t>
            </a:r>
            <a:r>
              <a:rPr lang="en-US" sz="16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sz="1600" kern="0" dirty="0" smtClean="0">
                <a:solidFill>
                  <a:schemeClr val="accent1"/>
                </a:solidFill>
                <a:latin typeface="Calibri" pitchFamily="34" charset="0"/>
              </a:rPr>
              <a:t> continue search of </a:t>
            </a:r>
            <a:r>
              <a:rPr lang="en-US" sz="16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target</a:t>
            </a:r>
            <a:r>
              <a:rPr lang="en-US" sz="1600" kern="0" dirty="0" smtClean="0">
                <a:solidFill>
                  <a:schemeClr val="accent1"/>
                </a:solidFill>
                <a:latin typeface="Calibri" pitchFamily="34" charset="0"/>
              </a:rPr>
              <a:t> in </a:t>
            </a:r>
            <a:r>
              <a:rPr lang="en-US" sz="1600" kern="0" dirty="0" err="1" smtClean="0">
                <a:solidFill>
                  <a:schemeClr val="accent1"/>
                </a:solidFill>
                <a:latin typeface="Calibri" pitchFamily="34" charset="0"/>
              </a:rPr>
              <a:t>sublist</a:t>
            </a:r>
            <a:r>
              <a:rPr lang="en-US" sz="1600" kern="0" dirty="0" smtClean="0">
                <a:solidFill>
                  <a:schemeClr val="accent1"/>
                </a:solidFill>
                <a:latin typeface="Calibri" pitchFamily="34" charset="0"/>
              </a:rPr>
              <a:t> </a:t>
            </a:r>
            <a:r>
              <a:rPr lang="en-US" sz="16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lst[mid+1:]</a:t>
            </a:r>
          </a:p>
          <a:p>
            <a:pPr marL="1206500" lvl="2" indent="-292100" defTabSz="914400" fontAlgn="base">
              <a:spcBef>
                <a:spcPct val="0"/>
              </a:spcBef>
              <a:spcAft>
                <a:spcPct val="0"/>
              </a:spcAft>
              <a:buFont typeface="Arial"/>
              <a:buChar char="•"/>
            </a:pPr>
            <a:r>
              <a:rPr lang="en-US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If </a:t>
            </a:r>
            <a:r>
              <a:rPr lang="en-US" sz="16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target &lt; </a:t>
            </a:r>
            <a:r>
              <a:rPr lang="en-US" sz="16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lst[mid</a:t>
            </a:r>
            <a:r>
              <a:rPr lang="en-US" sz="16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sz="16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</a:t>
            </a:r>
            <a:r>
              <a:rPr lang="en-US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continue search of </a:t>
            </a:r>
            <a:r>
              <a:rPr lang="en-US" sz="16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target</a:t>
            </a:r>
            <a:r>
              <a:rPr lang="en-US" sz="16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</a:t>
            </a:r>
            <a:r>
              <a:rPr lang="en-US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in </a:t>
            </a:r>
            <a:r>
              <a:rPr lang="en-US" kern="0" dirty="0" err="1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sublist</a:t>
            </a:r>
            <a:r>
              <a:rPr lang="en-US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</a:t>
            </a:r>
            <a:r>
              <a:rPr lang="en-US" sz="1600" kern="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lst</a:t>
            </a:r>
            <a:r>
              <a:rPr lang="en-US" sz="16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[?:?]</a:t>
            </a:r>
            <a:endParaRPr lang="en-US" kern="0" dirty="0" smtClean="0">
              <a:solidFill>
                <a:srgbClr val="000000"/>
              </a:solidFill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 marL="1206500" lvl="2" indent="-292100" defTabSz="914400" fontAlgn="base">
              <a:spcBef>
                <a:spcPct val="0"/>
              </a:spcBef>
              <a:spcAft>
                <a:spcPct val="0"/>
              </a:spcAft>
              <a:buFont typeface="Arial"/>
              <a:buChar char="•"/>
            </a:pPr>
            <a:r>
              <a:rPr lang="en-US" kern="0" dirty="0" smtClean="0">
                <a:solidFill>
                  <a:schemeClr val="accent1"/>
                </a:solidFill>
                <a:latin typeface="Calibri" pitchFamily="34" charset="0"/>
              </a:rPr>
              <a:t>If </a:t>
            </a:r>
            <a:r>
              <a:rPr lang="en-US" sz="16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target == </a:t>
            </a:r>
            <a:r>
              <a:rPr lang="en-US" sz="16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lst[mid</a:t>
            </a:r>
            <a:r>
              <a:rPr lang="en-US" sz="16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kern="0" dirty="0" smtClean="0">
                <a:solidFill>
                  <a:schemeClr val="accent1"/>
                </a:solidFill>
                <a:latin typeface="Calibri" pitchFamily="34" charset="0"/>
              </a:rPr>
              <a:t> return </a:t>
            </a:r>
            <a:r>
              <a:rPr lang="en-US" sz="16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mid</a:t>
            </a:r>
            <a:endParaRPr lang="en-US" sz="20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 bwMode="auto">
          <a:xfrm>
            <a:off x="648922" y="1645730"/>
            <a:ext cx="354959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Suppose we search for target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75</a:t>
            </a:r>
          </a:p>
        </p:txBody>
      </p:sp>
      <p:sp>
        <p:nvSpPr>
          <p:cNvPr id="25" name="TextBox 24"/>
          <p:cNvSpPr txBox="1"/>
          <p:nvPr/>
        </p:nvSpPr>
        <p:spPr bwMode="auto">
          <a:xfrm>
            <a:off x="6266358" y="2299185"/>
            <a:ext cx="60023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mid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26" name="TextBox 25"/>
          <p:cNvSpPr txBox="1"/>
          <p:nvPr/>
        </p:nvSpPr>
        <p:spPr bwMode="auto">
          <a:xfrm>
            <a:off x="5285010" y="2299185"/>
            <a:ext cx="60023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mid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 bwMode="auto">
          <a:xfrm>
            <a:off x="1282855" y="3733010"/>
            <a:ext cx="7031788" cy="73866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search(lst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target,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'''attempts to find target in sorted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sublist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lst[i:j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index of target is returned if found, -1 otherwise'''</a:t>
            </a:r>
          </a:p>
        </p:txBody>
      </p:sp>
      <p:sp>
        <p:nvSpPr>
          <p:cNvPr id="28" name="TextBox 27"/>
          <p:cNvSpPr txBox="1"/>
          <p:nvPr/>
        </p:nvSpPr>
        <p:spPr bwMode="auto">
          <a:xfrm>
            <a:off x="1309590" y="3895495"/>
            <a:ext cx="592917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The 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recursive calls will be on </a:t>
            </a:r>
            <a:r>
              <a:rPr lang="en-US" sz="2000" kern="0" dirty="0" err="1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sublists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of the original list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 rot="16200000" flipH="1">
            <a:off x="6625999" y="4536195"/>
            <a:ext cx="1604430" cy="112324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3" grpId="1"/>
      <p:bldP spid="14" grpId="0"/>
      <p:bldP spid="14" grpId="1"/>
      <p:bldP spid="15" grpId="0"/>
      <p:bldP spid="15" grpId="1"/>
      <p:bldP spid="16" grpId="0"/>
      <p:bldP spid="16" grpId="1"/>
      <p:bldP spid="17" grpId="0"/>
      <p:bldP spid="17" grpId="1"/>
      <p:bldP spid="18" grpId="0"/>
      <p:bldP spid="25" grpId="1"/>
      <p:bldP spid="25" grpId="2"/>
      <p:bldP spid="26" grpId="2"/>
      <p:bldP spid="27" grpId="0" animBg="1"/>
      <p:bldP spid="28" grpId="0"/>
      <p:bldP spid="28" grpId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 bwMode="auto">
          <a:xfrm>
            <a:off x="346490" y="4638151"/>
            <a:ext cx="8650838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Algorithm: </a:t>
            </a:r>
          </a:p>
          <a:p>
            <a:pPr marL="749300" lvl="1" indent="-292100" defTabSz="914400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Let </a:t>
            </a:r>
            <a:r>
              <a:rPr lang="en-US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mid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be the middle index of list </a:t>
            </a:r>
            <a:r>
              <a:rPr lang="en-US" kern="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lst</a:t>
            </a:r>
            <a:endParaRPr lang="en-US" sz="2000" kern="0" dirty="0" smtClean="0">
              <a:solidFill>
                <a:srgbClr val="000000"/>
              </a:solidFill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 marL="749300" lvl="1" indent="-292100" defTabSz="914400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Compare </a:t>
            </a:r>
            <a:r>
              <a:rPr lang="en-US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target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with </a:t>
            </a:r>
            <a:r>
              <a:rPr lang="en-US" kern="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lst[mid</a:t>
            </a:r>
            <a:r>
              <a:rPr lang="en-US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]</a:t>
            </a:r>
            <a:endParaRPr lang="en-US" sz="2000" kern="0" dirty="0" smtClean="0">
              <a:solidFill>
                <a:srgbClr val="000000"/>
              </a:solidFill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 marL="1206500" lvl="2" indent="-292100" defTabSz="914400" fontAlgn="base">
              <a:spcBef>
                <a:spcPct val="0"/>
              </a:spcBef>
              <a:spcAft>
                <a:spcPct val="0"/>
              </a:spcAft>
              <a:buFont typeface="Arial"/>
              <a:buChar char="•"/>
            </a:pPr>
            <a:r>
              <a:rPr lang="en-US" sz="1600" kern="0" dirty="0" smtClean="0">
                <a:solidFill>
                  <a:schemeClr val="accent1"/>
                </a:solidFill>
                <a:latin typeface="Calibri" pitchFamily="34" charset="0"/>
              </a:rPr>
              <a:t>If </a:t>
            </a:r>
            <a:r>
              <a:rPr lang="en-US" sz="16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target &gt; </a:t>
            </a:r>
            <a:r>
              <a:rPr lang="en-US" sz="16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lst[mid</a:t>
            </a:r>
            <a:r>
              <a:rPr lang="en-US" sz="16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sz="1600" kern="0" dirty="0" smtClean="0">
                <a:solidFill>
                  <a:schemeClr val="accent1"/>
                </a:solidFill>
                <a:latin typeface="Calibri" pitchFamily="34" charset="0"/>
              </a:rPr>
              <a:t> continue search of </a:t>
            </a:r>
            <a:r>
              <a:rPr lang="en-US" sz="16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target</a:t>
            </a:r>
            <a:r>
              <a:rPr lang="en-US" sz="1600" kern="0" dirty="0" smtClean="0">
                <a:solidFill>
                  <a:schemeClr val="accent1"/>
                </a:solidFill>
                <a:latin typeface="Calibri" pitchFamily="34" charset="0"/>
              </a:rPr>
              <a:t> in </a:t>
            </a:r>
            <a:r>
              <a:rPr lang="en-US" sz="1600" kern="0" dirty="0" err="1" smtClean="0">
                <a:solidFill>
                  <a:schemeClr val="accent1"/>
                </a:solidFill>
                <a:latin typeface="Calibri" pitchFamily="34" charset="0"/>
              </a:rPr>
              <a:t>sublist</a:t>
            </a:r>
            <a:r>
              <a:rPr lang="en-US" sz="1600" kern="0" dirty="0" smtClean="0">
                <a:solidFill>
                  <a:schemeClr val="accent1"/>
                </a:solidFill>
                <a:latin typeface="Calibri" pitchFamily="34" charset="0"/>
              </a:rPr>
              <a:t> </a:t>
            </a:r>
            <a:r>
              <a:rPr lang="en-US" sz="16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lst[mid+1:]</a:t>
            </a:r>
          </a:p>
          <a:p>
            <a:pPr marL="1206500" lvl="2" indent="-292100" defTabSz="914400" fontAlgn="base">
              <a:spcBef>
                <a:spcPct val="0"/>
              </a:spcBef>
              <a:spcAft>
                <a:spcPct val="0"/>
              </a:spcAft>
              <a:buFont typeface="Arial"/>
              <a:buChar char="•"/>
            </a:pPr>
            <a:r>
              <a:rPr lang="en-US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If </a:t>
            </a:r>
            <a:r>
              <a:rPr lang="en-US" sz="16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target &lt; </a:t>
            </a:r>
            <a:r>
              <a:rPr lang="en-US" sz="16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lst[mid</a:t>
            </a:r>
            <a:r>
              <a:rPr lang="en-US" sz="16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sz="16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</a:t>
            </a:r>
            <a:r>
              <a:rPr lang="en-US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continue search of </a:t>
            </a:r>
            <a:r>
              <a:rPr lang="en-US" sz="16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target</a:t>
            </a:r>
            <a:r>
              <a:rPr lang="en-US" sz="16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</a:t>
            </a:r>
            <a:r>
              <a:rPr lang="en-US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in </a:t>
            </a:r>
            <a:r>
              <a:rPr lang="en-US" kern="0" dirty="0" err="1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sublist</a:t>
            </a:r>
            <a:r>
              <a:rPr lang="en-US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</a:t>
            </a:r>
            <a:r>
              <a:rPr lang="en-US" sz="1600" kern="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lst</a:t>
            </a:r>
            <a:r>
              <a:rPr lang="en-US" sz="16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[?:?]</a:t>
            </a:r>
            <a:endParaRPr lang="en-US" kern="0" dirty="0" smtClean="0">
              <a:solidFill>
                <a:srgbClr val="000000"/>
              </a:solidFill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 marL="1206500" lvl="2" indent="-292100" defTabSz="914400" fontAlgn="base">
              <a:spcBef>
                <a:spcPct val="0"/>
              </a:spcBef>
              <a:spcAft>
                <a:spcPct val="0"/>
              </a:spcAft>
              <a:buFont typeface="Arial"/>
              <a:buChar char="•"/>
            </a:pPr>
            <a:r>
              <a:rPr lang="en-US" kern="0" dirty="0" smtClean="0">
                <a:solidFill>
                  <a:schemeClr val="accent1"/>
                </a:solidFill>
                <a:latin typeface="Calibri" pitchFamily="34" charset="0"/>
              </a:rPr>
              <a:t>If </a:t>
            </a:r>
            <a:r>
              <a:rPr lang="en-US" sz="16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target == </a:t>
            </a:r>
            <a:r>
              <a:rPr lang="en-US" sz="16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lst[mid</a:t>
            </a:r>
            <a:r>
              <a:rPr lang="en-US" sz="16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kern="0" dirty="0" smtClean="0">
                <a:solidFill>
                  <a:schemeClr val="accent1"/>
                </a:solidFill>
                <a:latin typeface="Calibri" pitchFamily="34" charset="0"/>
              </a:rPr>
              <a:t> return </a:t>
            </a:r>
            <a:r>
              <a:rPr lang="en-US" sz="16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mid</a:t>
            </a:r>
            <a:endParaRPr lang="en-US" sz="20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 smtClean="0">
                <a:latin typeface="Calibri" pitchFamily="34" charset="0"/>
                <a:ea typeface="+mj-ea"/>
                <a:cs typeface="+mj-cs"/>
              </a:rPr>
              <a:t>Binary search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29" name="TextBox 28"/>
          <p:cNvSpPr txBox="1"/>
          <p:nvPr/>
        </p:nvSpPr>
        <p:spPr bwMode="auto">
          <a:xfrm>
            <a:off x="1965540" y="1529607"/>
            <a:ext cx="7031788" cy="31085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search(lst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target,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'''attempts to find target in sorted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sublist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lst[i:j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index of target is returned if found, -1 otherwise'''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if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                      </a:t>
            </a: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base case: empty list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return -1                    </a:t>
            </a: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target cannot be in list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mid = (i+j)//2                   </a:t>
            </a: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index of median of </a:t>
            </a:r>
            <a:r>
              <a:rPr lang="en-US" sz="1400" dirty="0" err="1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l[i:j</a:t>
            </a: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if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lst[mid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== target:           </a:t>
            </a: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target is the median    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return mid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if target &lt;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lst[mid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]:            </a:t>
            </a: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search left of median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search(lst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target,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mid)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else:                            </a:t>
            </a: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search right of median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search(lst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target, mid+1,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400" dirty="0" smtClean="0">
              <a:solidFill>
                <a:srgbClr val="7F7F7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7" y="0"/>
            <a:ext cx="8248955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 smtClean="0">
                <a:latin typeface="Calibri" pitchFamily="34" charset="0"/>
                <a:ea typeface="+mj-ea"/>
                <a:cs typeface="+mj-cs"/>
              </a:rPr>
              <a:t>Comparing sequential and binary search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46" name="TextBox 45"/>
          <p:cNvSpPr txBox="1"/>
          <p:nvPr/>
        </p:nvSpPr>
        <p:spPr bwMode="auto">
          <a:xfrm>
            <a:off x="709357" y="2694866"/>
            <a:ext cx="7180590" cy="24622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binary(lst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'chooses item in list </a:t>
            </a:r>
            <a:r>
              <a:rPr lang="en-US" sz="1400" dirty="0" err="1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at random and runs search() on it'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target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random.choice(lst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search(lst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target, 0,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len(lst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linear(lst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'choose item in list </a:t>
            </a:r>
            <a:r>
              <a:rPr lang="en-US" sz="1400" dirty="0" err="1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at random and runs index() on it'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target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random.choice(lst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lst.index(target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9" name="TextBox 8"/>
          <p:cNvSpPr txBox="1"/>
          <p:nvPr/>
        </p:nvSpPr>
        <p:spPr bwMode="auto">
          <a:xfrm>
            <a:off x="504090" y="1777801"/>
            <a:ext cx="748153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Let’s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compare the running 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times of both algorithms on a random array</a:t>
            </a:r>
          </a:p>
        </p:txBody>
      </p:sp>
      <p:sp>
        <p:nvSpPr>
          <p:cNvPr id="10" name="TextBox 9"/>
          <p:cNvSpPr txBox="1"/>
          <p:nvPr/>
        </p:nvSpPr>
        <p:spPr bwMode="auto">
          <a:xfrm>
            <a:off x="504090" y="5952045"/>
            <a:ext cx="603700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</a:rPr>
              <a:t>But we need to abstract our experiment framework first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 bwMode="auto">
          <a:xfrm>
            <a:off x="7828951" y="2441408"/>
            <a:ext cx="93884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ch10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.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py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 bwMode="auto">
          <a:xfrm>
            <a:off x="6196153" y="1702744"/>
            <a:ext cx="2571639" cy="73866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countdown(n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print(n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countdown(n-1)</a:t>
            </a:r>
          </a:p>
        </p:txBody>
      </p:sp>
      <p:sp>
        <p:nvSpPr>
          <p:cNvPr id="8" name="TextBox 7"/>
          <p:cNvSpPr txBox="1"/>
          <p:nvPr/>
        </p:nvSpPr>
        <p:spPr bwMode="auto">
          <a:xfrm>
            <a:off x="955808" y="2150670"/>
            <a:ext cx="2723396" cy="2677656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countdown(3)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Blastoff!!!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 smtClean="0">
                <a:latin typeface="Calibri" pitchFamily="34" charset="0"/>
                <a:ea typeface="+mj-ea"/>
                <a:cs typeface="+mj-cs"/>
              </a:rPr>
              <a:t>Recursion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5" name="TextBox 14"/>
          <p:cNvSpPr txBox="1"/>
          <p:nvPr/>
        </p:nvSpPr>
        <p:spPr bwMode="auto">
          <a:xfrm>
            <a:off x="274958" y="1651593"/>
            <a:ext cx="455798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Suppose that we really want this behavior</a:t>
            </a:r>
          </a:p>
        </p:txBody>
      </p:sp>
      <p:sp>
        <p:nvSpPr>
          <p:cNvPr id="16" name="TextBox 15"/>
          <p:cNvSpPr txBox="1"/>
          <p:nvPr/>
        </p:nvSpPr>
        <p:spPr bwMode="auto">
          <a:xfrm>
            <a:off x="274958" y="5426601"/>
            <a:ext cx="522420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I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</a:rPr>
              <a:t>f </a:t>
            </a:r>
            <a:r>
              <a:rPr lang="en-US" sz="2000" kern="0" dirty="0" err="1" smtClean="0">
                <a:solidFill>
                  <a:schemeClr val="accent1"/>
                </a:solidFill>
                <a:latin typeface="Calibri" pitchFamily="34" charset="0"/>
              </a:rPr>
              <a:t>n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</a:rPr>
              <a:t> ≤ 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kern="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'Blastoff!!!'</a:t>
            </a:r>
            <a:r>
              <a:rPr lang="en-US" sz="2000" dirty="0" smtClean="0">
                <a:solidFill>
                  <a:schemeClr val="accent1"/>
                </a:solidFill>
                <a:cs typeface="Calibri"/>
              </a:rPr>
              <a:t> is printed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</a:rPr>
              <a:t>   </a:t>
            </a:r>
            <a:endParaRPr lang="en-US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 bwMode="auto">
          <a:xfrm>
            <a:off x="5944338" y="5118825"/>
            <a:ext cx="2723395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In order for the function to 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terminate normally,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there must be a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stopping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condition</a:t>
            </a:r>
          </a:p>
        </p:txBody>
      </p:sp>
      <p:sp>
        <p:nvSpPr>
          <p:cNvPr id="20" name="TextBox 19"/>
          <p:cNvSpPr txBox="1"/>
          <p:nvPr/>
        </p:nvSpPr>
        <p:spPr bwMode="auto">
          <a:xfrm>
            <a:off x="955808" y="2145940"/>
            <a:ext cx="2723396" cy="2677656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countdown(3)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Blastoff!!!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countdown(1)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Blastoff!!!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TextBox 20"/>
          <p:cNvSpPr txBox="1"/>
          <p:nvPr/>
        </p:nvSpPr>
        <p:spPr bwMode="auto">
          <a:xfrm>
            <a:off x="955808" y="2145940"/>
            <a:ext cx="2723396" cy="2677656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countdown(3)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Blastoff!!!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countdown(1)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Blastoff!!!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countdown(0)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Blastoff!!!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 bwMode="auto">
          <a:xfrm>
            <a:off x="955808" y="2145940"/>
            <a:ext cx="2723396" cy="2677656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countdown(3)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Blastoff!!!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countdown(1)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Blastoff!!!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countdown(0)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Blastoff!!!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countdown(-1)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Blastoff!!!</a:t>
            </a:r>
          </a:p>
        </p:txBody>
      </p:sp>
      <p:sp>
        <p:nvSpPr>
          <p:cNvPr id="35" name="TextBox 34"/>
          <p:cNvSpPr txBox="1"/>
          <p:nvPr/>
        </p:nvSpPr>
        <p:spPr bwMode="auto">
          <a:xfrm>
            <a:off x="5580770" y="851374"/>
            <a:ext cx="3187022" cy="16004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countdown(n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'counts down to 0'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</a:t>
            </a:r>
            <a:r>
              <a:rPr lang="en-US" sz="14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&lt;= 0: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print('Blastoff</a:t>
            </a: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!!!')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else: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print(n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countdown(n-1)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 rot="5400000" flipH="1" flipV="1">
            <a:off x="4272855" y="3447343"/>
            <a:ext cx="1784866" cy="155809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rot="10800000">
            <a:off x="4098188" y="5957790"/>
            <a:ext cx="1846156" cy="30116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8" grpId="1" animBg="1"/>
      <p:bldP spid="16" grpId="0"/>
      <p:bldP spid="20" grpId="0" animBg="1"/>
      <p:bldP spid="20" grpId="1" animBg="1"/>
      <p:bldP spid="21" grpId="0" animBg="1"/>
      <p:bldP spid="21" grpId="1" animBg="1"/>
      <p:bldP spid="22" grpId="0" animBg="1"/>
      <p:bldP spid="3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7" y="0"/>
            <a:ext cx="8248955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 smtClean="0">
                <a:latin typeface="Calibri" pitchFamily="34" charset="0"/>
                <a:ea typeface="+mj-ea"/>
                <a:cs typeface="+mj-cs"/>
              </a:rPr>
              <a:t>Comparing sequential and binary search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0" name="TextBox 9"/>
          <p:cNvSpPr txBox="1"/>
          <p:nvPr/>
        </p:nvSpPr>
        <p:spPr bwMode="auto">
          <a:xfrm>
            <a:off x="504090" y="5952045"/>
            <a:ext cx="603700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</a:rPr>
              <a:t>But we need to abstract our experiment framework first</a:t>
            </a:r>
          </a:p>
        </p:txBody>
      </p:sp>
      <p:sp>
        <p:nvSpPr>
          <p:cNvPr id="8" name="TextBox 7"/>
          <p:cNvSpPr txBox="1"/>
          <p:nvPr/>
        </p:nvSpPr>
        <p:spPr bwMode="auto">
          <a:xfrm>
            <a:off x="241070" y="1795876"/>
            <a:ext cx="6233883" cy="20313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time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timing(func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'runs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on input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start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time.time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       </a:t>
            </a: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take start time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func(funcInput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           </a:t>
            </a: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run </a:t>
            </a:r>
            <a:r>
              <a:rPr lang="en-US" sz="1400" dirty="0" err="1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on </a:t>
            </a:r>
            <a:r>
              <a:rPr lang="en-US" sz="1400" dirty="0" err="1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endParaRPr lang="en-US" sz="1400" dirty="0" smtClean="0">
              <a:solidFill>
                <a:srgbClr val="7F7F7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end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time.time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         </a:t>
            </a: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take end time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return end - start         </a:t>
            </a: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return execution time</a:t>
            </a:r>
          </a:p>
        </p:txBody>
      </p:sp>
      <p:sp>
        <p:nvSpPr>
          <p:cNvPr id="11" name="TextBox 10"/>
          <p:cNvSpPr txBox="1"/>
          <p:nvPr/>
        </p:nvSpPr>
        <p:spPr bwMode="auto">
          <a:xfrm>
            <a:off x="241070" y="1795876"/>
            <a:ext cx="6233883" cy="35394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time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timing(func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'runs </a:t>
            </a:r>
            <a:r>
              <a:rPr lang="en-US" sz="1400" dirty="0" err="1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on input returned by </a:t>
            </a:r>
            <a:r>
              <a:rPr lang="en-US" sz="1400" dirty="0" err="1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buildInput</a:t>
            </a: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funcInput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buildInput(n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 </a:t>
            </a: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obtain input for </a:t>
            </a:r>
            <a:r>
              <a:rPr lang="en-US" sz="1400" dirty="0" err="1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start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time.time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       </a:t>
            </a: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take start time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func(funcInput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           </a:t>
            </a: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run </a:t>
            </a:r>
            <a:r>
              <a:rPr lang="en-US" sz="1400" dirty="0" err="1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on </a:t>
            </a:r>
            <a:r>
              <a:rPr lang="en-US" sz="1400" dirty="0" err="1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funcInput</a:t>
            </a:r>
            <a:endParaRPr lang="en-US" sz="1400" dirty="0" smtClean="0">
              <a:solidFill>
                <a:srgbClr val="7F7F7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end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time.time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         </a:t>
            </a: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take end time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return end - start         </a:t>
            </a: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return execution time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buildInput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for run-time testing of Fibonacci functions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buildInput(n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'returns input for Fibonacci functions'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endParaRPr lang="en-US" sz="1400" dirty="0" smtClean="0">
              <a:solidFill>
                <a:srgbClr val="7F7F7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 bwMode="auto">
          <a:xfrm>
            <a:off x="241070" y="1795876"/>
            <a:ext cx="6496903" cy="39703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time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timing(func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'runs </a:t>
            </a:r>
            <a:r>
              <a:rPr lang="en-US" sz="1400" dirty="0" err="1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on input returned by </a:t>
            </a:r>
            <a:r>
              <a:rPr lang="en-US" sz="1400" dirty="0" err="1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buildInput</a:t>
            </a: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funcInput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buildInput(n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 </a:t>
            </a: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obtain input for </a:t>
            </a:r>
            <a:r>
              <a:rPr lang="en-US" sz="1400" dirty="0" err="1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start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time.time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       </a:t>
            </a: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take start time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func(funcInput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           </a:t>
            </a: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run </a:t>
            </a:r>
            <a:r>
              <a:rPr lang="en-US" sz="1400" dirty="0" err="1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on </a:t>
            </a:r>
            <a:r>
              <a:rPr lang="en-US" sz="1400" dirty="0" err="1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funcInput</a:t>
            </a:r>
            <a:endParaRPr lang="en-US" sz="1400" dirty="0" smtClean="0">
              <a:solidFill>
                <a:srgbClr val="7F7F7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end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time.time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         </a:t>
            </a: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take end time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return end - start         </a:t>
            </a: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return execution time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1400" dirty="0" err="1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buildInput</a:t>
            </a: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for comparing Linear and Binary search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buildInput(n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'returns a random sample of </a:t>
            </a:r>
            <a:r>
              <a:rPr lang="en-US" sz="1400" dirty="0" err="1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numbers in range [0, 2n)'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random.sample(range(2*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lst.sort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endParaRPr lang="en-US" sz="1400" dirty="0" smtClean="0">
              <a:solidFill>
                <a:srgbClr val="7F7F7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 bwMode="auto">
          <a:xfrm>
            <a:off x="6726782" y="1962724"/>
            <a:ext cx="2417218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function </a:t>
            </a:r>
            <a:r>
              <a:rPr lang="en-US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timing()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used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for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the factorial problem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4" name="TextBox 13"/>
          <p:cNvSpPr txBox="1"/>
          <p:nvPr/>
        </p:nvSpPr>
        <p:spPr bwMode="auto">
          <a:xfrm>
            <a:off x="6737974" y="1962724"/>
            <a:ext cx="2406026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generalized function 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timing()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  <a:r>
              <a:rPr lang="en-US" sz="2000" kern="0" noProof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for arbitrary problems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1" animBg="1"/>
      <p:bldP spid="11" grpId="0" animBg="1"/>
      <p:bldP spid="11" grpId="1" animBg="1"/>
      <p:bldP spid="12" grpId="0" animBg="1"/>
      <p:bldP spid="13" grpId="1"/>
      <p:bldP spid="1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7" y="0"/>
            <a:ext cx="8248955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 smtClean="0">
                <a:latin typeface="Calibri" pitchFamily="34" charset="0"/>
                <a:ea typeface="+mj-ea"/>
                <a:cs typeface="+mj-cs"/>
              </a:rPr>
              <a:t>Comparing sequential and binary search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5" name="TextBox 14"/>
          <p:cNvSpPr txBox="1"/>
          <p:nvPr/>
        </p:nvSpPr>
        <p:spPr bwMode="auto">
          <a:xfrm>
            <a:off x="504659" y="2098843"/>
            <a:ext cx="7101973" cy="2246769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timingAnalysis(linear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200000, 1000000, 200000, 20)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Run time of linear(200000) is 0.0046095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Run time of linear(400000) is 0.0091411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Run time of linear(600000) is 0.0145864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Run time of linear(800000) is 0.0184283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timingAnalysis(binary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200000, 1000000, 200000, 20)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Run time of binary(200000) is 0.0000681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Run time of binary(400000) is 0.0000762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Run time of binary(600000) is 0.0000943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Run time of binary(800000) is 0.0000933</a:t>
            </a:r>
            <a:endParaRPr lang="en-US" sz="140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7" y="0"/>
            <a:ext cx="8248955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 smtClean="0">
                <a:latin typeface="Calibri" pitchFamily="34" charset="0"/>
                <a:ea typeface="+mj-ea"/>
                <a:cs typeface="+mj-cs"/>
              </a:rPr>
              <a:t>Exercise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6" name="TextBox 5"/>
          <p:cNvSpPr txBox="1"/>
          <p:nvPr/>
        </p:nvSpPr>
        <p:spPr bwMode="auto">
          <a:xfrm>
            <a:off x="4536783" y="387524"/>
            <a:ext cx="4421529" cy="46166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 dup1(lst):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for item in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if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lst.count(item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&gt; 1: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return True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return False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 dup2(lst):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lst.sort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for index in range(1,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len(lst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if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lst[index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== lst[index-1]: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return True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return False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 dup3(lst):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set()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for item in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if item in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return False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else: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s.add(item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return True</a:t>
            </a:r>
          </a:p>
        </p:txBody>
      </p:sp>
      <p:sp>
        <p:nvSpPr>
          <p:cNvPr id="7" name="TextBox 6"/>
          <p:cNvSpPr txBox="1"/>
          <p:nvPr/>
        </p:nvSpPr>
        <p:spPr bwMode="auto">
          <a:xfrm>
            <a:off x="166778" y="1821531"/>
            <a:ext cx="403957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</a:rPr>
              <a:t>Consider 3 functions that return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2000" dirty="0" smtClean="0">
                <a:solidFill>
                  <a:schemeClr val="accent1"/>
                </a:solidFill>
              </a:rPr>
              <a:t> if every item in the input list is unique and 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sz="2000" dirty="0" smtClean="0">
                <a:solidFill>
                  <a:schemeClr val="accent1"/>
                </a:solidFill>
              </a:rPr>
              <a:t> otherwise</a:t>
            </a:r>
            <a:br>
              <a:rPr lang="en-US" sz="2000" dirty="0" smtClean="0">
                <a:solidFill>
                  <a:schemeClr val="accent1"/>
                </a:solidFill>
              </a:rPr>
            </a:br>
            <a:endParaRPr lang="en-US" sz="2000" dirty="0" smtClean="0">
              <a:solidFill>
                <a:schemeClr val="accent1"/>
              </a:solidFill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</a:rPr>
              <a:t> Compare the running times of the 3 functions on 10 lists of size 2000, 4000, 6000, and 8000 obtained from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</a:rPr>
              <a:t>the below function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buildInput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 bwMode="auto">
          <a:xfrm>
            <a:off x="166778" y="5211351"/>
            <a:ext cx="6786639" cy="13849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random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buildInput(n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'returns a list of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random integers in range [0,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**2)'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res = [] for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range(n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res.append(random.choice(range(n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**2)))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return res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 smtClean="0">
                <a:latin typeface="Calibri" pitchFamily="34" charset="0"/>
                <a:ea typeface="+mj-ea"/>
                <a:cs typeface="+mj-cs"/>
              </a:rPr>
              <a:t>Recursion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0" name="TextBox 9"/>
          <p:cNvSpPr txBox="1"/>
          <p:nvPr/>
        </p:nvSpPr>
        <p:spPr bwMode="auto">
          <a:xfrm>
            <a:off x="7828951" y="2407531"/>
            <a:ext cx="93884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ch10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.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py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 bwMode="auto">
          <a:xfrm>
            <a:off x="325199" y="1610034"/>
            <a:ext cx="3499258" cy="2954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A recursive function should consist of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kern="0" dirty="0" smtClean="0">
              <a:solidFill>
                <a:schemeClr val="accent1"/>
              </a:solidFill>
              <a:latin typeface="Calibri" pitchFamily="34" charset="0"/>
              <a:ea typeface="+mj-ea"/>
              <a:cs typeface="+mj-cs"/>
            </a:endParaRPr>
          </a:p>
          <a:p>
            <a:pPr marL="628650" lvl="1" indent="-288925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en-US" kern="0" dirty="0" smtClean="0">
                <a:latin typeface="Calibri" pitchFamily="34" charset="0"/>
                <a:ea typeface="+mj-ea"/>
                <a:cs typeface="+mj-cs"/>
              </a:rPr>
              <a:t>O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ne</a:t>
            </a:r>
            <a:r>
              <a:rPr kumimoji="0" lang="en-US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or more </a:t>
            </a:r>
            <a:r>
              <a:rPr kumimoji="0" lang="en-US" b="0" i="0" u="none" strike="noStrike" kern="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base cases </a:t>
            </a:r>
            <a:r>
              <a:rPr kumimoji="0" lang="en-US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which provide the stopping condition of the recursion</a:t>
            </a:r>
          </a:p>
          <a:p>
            <a:pPr marL="628650" lvl="1" indent="-288925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+mj-lt"/>
              <a:buAutoNum type="arabicPeriod"/>
            </a:pPr>
            <a:endParaRPr lang="en-US" kern="0" baseline="0" dirty="0" smtClean="0">
              <a:latin typeface="Calibri" pitchFamily="34" charset="0"/>
              <a:ea typeface="+mj-ea"/>
              <a:cs typeface="+mj-cs"/>
            </a:endParaRPr>
          </a:p>
          <a:p>
            <a:pPr marL="628650" lvl="1" indent="-288925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en-US" kern="0" baseline="0" dirty="0" smtClean="0">
                <a:latin typeface="Calibri" pitchFamily="34" charset="0"/>
                <a:ea typeface="+mj-ea"/>
                <a:cs typeface="+mj-cs"/>
              </a:rPr>
              <a:t>One or more </a:t>
            </a:r>
            <a:r>
              <a:rPr lang="en-US" kern="0" baseline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recursive calls</a:t>
            </a:r>
            <a:r>
              <a:rPr lang="en-US" kern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 </a:t>
            </a:r>
            <a:r>
              <a:rPr lang="en-US" kern="0" dirty="0" smtClean="0">
                <a:latin typeface="Calibri" pitchFamily="34" charset="0"/>
                <a:ea typeface="+mj-ea"/>
                <a:cs typeface="+mj-cs"/>
              </a:rPr>
              <a:t>on input arguments that are “closer” to the base case</a:t>
            </a:r>
            <a:endParaRPr kumimoji="0" lang="en-US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8" name="TextBox 17"/>
          <p:cNvSpPr txBox="1"/>
          <p:nvPr/>
        </p:nvSpPr>
        <p:spPr bwMode="auto">
          <a:xfrm>
            <a:off x="3824457" y="1271480"/>
            <a:ext cx="99067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kern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B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ase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case</a:t>
            </a:r>
          </a:p>
        </p:txBody>
      </p:sp>
      <p:sp>
        <p:nvSpPr>
          <p:cNvPr id="25" name="TextBox 24"/>
          <p:cNvSpPr txBox="1"/>
          <p:nvPr/>
        </p:nvSpPr>
        <p:spPr bwMode="auto">
          <a:xfrm>
            <a:off x="3663904" y="1899700"/>
            <a:ext cx="139162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kern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Recursive step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35" name="TextBox 34"/>
          <p:cNvSpPr txBox="1"/>
          <p:nvPr/>
        </p:nvSpPr>
        <p:spPr bwMode="auto">
          <a:xfrm>
            <a:off x="325199" y="4844792"/>
            <a:ext cx="799600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</a:rPr>
              <a:t>This will ensure that the recursive calls eventually get to the base case that will stop the execution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37" name="TextBox 36"/>
          <p:cNvSpPr txBox="1"/>
          <p:nvPr/>
        </p:nvSpPr>
        <p:spPr bwMode="auto">
          <a:xfrm>
            <a:off x="5580770" y="851374"/>
            <a:ext cx="3187022" cy="16004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countdown(n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'counts down to 0'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if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&lt;= 0: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print('Blastoff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!!!')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else: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print(n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countdown(n-1)</a:t>
            </a:r>
          </a:p>
        </p:txBody>
      </p:sp>
      <p:cxnSp>
        <p:nvCxnSpPr>
          <p:cNvPr id="29" name="Straight Arrow Connector 28"/>
          <p:cNvCxnSpPr>
            <a:stCxn id="25" idx="3"/>
          </p:cNvCxnSpPr>
          <p:nvPr/>
        </p:nvCxnSpPr>
        <p:spPr>
          <a:xfrm>
            <a:off x="5055531" y="2068977"/>
            <a:ext cx="1203042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8" idx="3"/>
          </p:cNvCxnSpPr>
          <p:nvPr/>
        </p:nvCxnSpPr>
        <p:spPr>
          <a:xfrm>
            <a:off x="4815133" y="1440757"/>
            <a:ext cx="1203042" cy="1103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3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 smtClean="0">
                <a:latin typeface="Calibri" pitchFamily="34" charset="0"/>
                <a:ea typeface="+mj-ea"/>
                <a:cs typeface="+mj-cs"/>
              </a:rPr>
              <a:t>Recursive thinking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35" name="TextBox 34"/>
          <p:cNvSpPr txBox="1"/>
          <p:nvPr/>
        </p:nvSpPr>
        <p:spPr bwMode="auto">
          <a:xfrm>
            <a:off x="295456" y="5426839"/>
            <a:ext cx="8442594" cy="14311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</a:rPr>
              <a:t>So, to develop a recursive solution to a problem, we need to: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500" dirty="0" smtClean="0">
              <a:solidFill>
                <a:srgbClr val="FF0000"/>
              </a:solidFill>
            </a:endParaRPr>
          </a:p>
          <a:p>
            <a:pPr marL="746125" lvl="1" indent="-288925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en-US" dirty="0" smtClean="0"/>
              <a:t>Define one or more bases cases for which the problem is solved directly</a:t>
            </a:r>
          </a:p>
          <a:p>
            <a:pPr marL="746125" lvl="1" indent="-288925" defTabSz="914400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endParaRPr lang="en-US" sz="700" dirty="0" smtClean="0">
              <a:solidFill>
                <a:schemeClr val="accent1"/>
              </a:solidFill>
            </a:endParaRPr>
          </a:p>
          <a:p>
            <a:pPr marL="746125" lvl="1" indent="-288925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en-US" dirty="0" smtClean="0">
                <a:solidFill>
                  <a:srgbClr val="000000"/>
                </a:solidFill>
              </a:rPr>
              <a:t>Express the solution of the problem in terms of solutions to </a:t>
            </a:r>
            <a:r>
              <a:rPr lang="en-US" dirty="0" err="1" smtClean="0">
                <a:solidFill>
                  <a:srgbClr val="FF0000"/>
                </a:solidFill>
              </a:rPr>
              <a:t>subproblems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of the problem (i.e., easier instances of the problem that are closer to the bases cases)</a:t>
            </a:r>
            <a:endParaRPr kumimoji="0" lang="en-US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4" name="TextBox 13"/>
          <p:cNvSpPr txBox="1"/>
          <p:nvPr/>
        </p:nvSpPr>
        <p:spPr bwMode="auto">
          <a:xfrm>
            <a:off x="5989263" y="3097129"/>
            <a:ext cx="261772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To count down from 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n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to 0 …</a:t>
            </a:r>
          </a:p>
        </p:txBody>
      </p:sp>
      <p:sp>
        <p:nvSpPr>
          <p:cNvPr id="16" name="TextBox 15"/>
          <p:cNvSpPr txBox="1"/>
          <p:nvPr/>
        </p:nvSpPr>
        <p:spPr bwMode="auto">
          <a:xfrm>
            <a:off x="4321539" y="3909541"/>
            <a:ext cx="428544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… we print 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n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and then count down from 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n-1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to 0</a:t>
            </a:r>
          </a:p>
        </p:txBody>
      </p:sp>
      <p:sp>
        <p:nvSpPr>
          <p:cNvPr id="17" name="Oval 16"/>
          <p:cNvSpPr/>
          <p:nvPr/>
        </p:nvSpPr>
        <p:spPr>
          <a:xfrm>
            <a:off x="5962150" y="2936507"/>
            <a:ext cx="2644837" cy="759454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 bwMode="auto">
          <a:xfrm>
            <a:off x="4321539" y="2727797"/>
            <a:ext cx="218540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Problem </a:t>
            </a:r>
            <a:r>
              <a:rPr lang="en-US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with input </a:t>
            </a:r>
            <a:r>
              <a:rPr lang="en-US" sz="1600" kern="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n</a:t>
            </a:r>
            <a:endParaRPr kumimoji="0" lang="en-US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6093213" y="3695961"/>
            <a:ext cx="2644837" cy="759454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 bwMode="auto">
          <a:xfrm>
            <a:off x="4321539" y="4270749"/>
            <a:ext cx="276691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kern="0" dirty="0" err="1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Subp</a:t>
            </a:r>
            <a:r>
              <a:rPr kumimoji="0" lang="en-US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roblem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  <a:r>
              <a:rPr lang="en-US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with input </a:t>
            </a:r>
            <a:r>
              <a:rPr lang="en-US" sz="16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n-1</a:t>
            </a:r>
            <a:endParaRPr kumimoji="0" lang="en-US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 bwMode="auto">
          <a:xfrm>
            <a:off x="7828951" y="2407531"/>
            <a:ext cx="93884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ch10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.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py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 bwMode="auto">
          <a:xfrm>
            <a:off x="5580770" y="851374"/>
            <a:ext cx="3187022" cy="16004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countdown(n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'counts down to 0'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if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&lt;= 0: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print('Blastoff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!!!')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else: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print(n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countdown(n-1)</a:t>
            </a:r>
          </a:p>
        </p:txBody>
      </p:sp>
      <p:sp>
        <p:nvSpPr>
          <p:cNvPr id="27" name="TextBox 26"/>
          <p:cNvSpPr txBox="1"/>
          <p:nvPr/>
        </p:nvSpPr>
        <p:spPr bwMode="auto">
          <a:xfrm>
            <a:off x="325199" y="1610034"/>
            <a:ext cx="3499258" cy="2954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A recursive function should consist of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kern="0" dirty="0" smtClean="0">
              <a:solidFill>
                <a:schemeClr val="accent1"/>
              </a:solidFill>
              <a:latin typeface="Calibri" pitchFamily="34" charset="0"/>
              <a:ea typeface="+mj-ea"/>
              <a:cs typeface="+mj-cs"/>
            </a:endParaRPr>
          </a:p>
          <a:p>
            <a:pPr marL="628650" lvl="1" indent="-288925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en-US" kern="0" dirty="0" smtClean="0">
                <a:latin typeface="Calibri" pitchFamily="34" charset="0"/>
                <a:ea typeface="+mj-ea"/>
                <a:cs typeface="+mj-cs"/>
              </a:rPr>
              <a:t>O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ne</a:t>
            </a:r>
            <a:r>
              <a:rPr kumimoji="0" lang="en-US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or more </a:t>
            </a:r>
            <a:r>
              <a:rPr kumimoji="0" lang="en-US" b="0" i="0" u="none" strike="noStrike" kern="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base cases </a:t>
            </a:r>
            <a:r>
              <a:rPr kumimoji="0" lang="en-US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which provide the stopping condition of the recursion</a:t>
            </a:r>
          </a:p>
          <a:p>
            <a:pPr marL="628650" lvl="1" indent="-288925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+mj-lt"/>
              <a:buAutoNum type="arabicPeriod"/>
            </a:pPr>
            <a:endParaRPr lang="en-US" kern="0" baseline="0" dirty="0" smtClean="0">
              <a:latin typeface="Calibri" pitchFamily="34" charset="0"/>
              <a:ea typeface="+mj-ea"/>
              <a:cs typeface="+mj-cs"/>
            </a:endParaRPr>
          </a:p>
          <a:p>
            <a:pPr marL="628650" lvl="1" indent="-288925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en-US" kern="0" baseline="0" dirty="0" smtClean="0">
                <a:latin typeface="Calibri" pitchFamily="34" charset="0"/>
                <a:ea typeface="+mj-ea"/>
                <a:cs typeface="+mj-cs"/>
              </a:rPr>
              <a:t>One or more </a:t>
            </a:r>
            <a:r>
              <a:rPr lang="en-US" kern="0" baseline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recursive calls</a:t>
            </a:r>
            <a:r>
              <a:rPr lang="en-US" kern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 </a:t>
            </a:r>
            <a:r>
              <a:rPr lang="en-US" kern="0" dirty="0" smtClean="0">
                <a:latin typeface="Calibri" pitchFamily="34" charset="0"/>
                <a:ea typeface="+mj-ea"/>
                <a:cs typeface="+mj-cs"/>
              </a:rPr>
              <a:t>on input arguments that are “closer” to the base case</a:t>
            </a:r>
            <a:endParaRPr kumimoji="0" lang="en-US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  <p:bldP spid="17" grpId="0" animBg="1"/>
      <p:bldP spid="19" grpId="0"/>
      <p:bldP spid="20" grpId="0" animBg="1"/>
      <p:bldP spid="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 bwMode="auto">
          <a:xfrm>
            <a:off x="485753" y="2604125"/>
            <a:ext cx="2723396" cy="1169551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vertical(7)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TextBox 28"/>
          <p:cNvSpPr txBox="1"/>
          <p:nvPr/>
        </p:nvSpPr>
        <p:spPr bwMode="auto">
          <a:xfrm>
            <a:off x="4879178" y="3188901"/>
            <a:ext cx="4072000" cy="16004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vertical(n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'prints digits of </a:t>
            </a:r>
            <a:r>
              <a:rPr lang="en-US" sz="1400" dirty="0" err="1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vertically'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if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10: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print(n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else: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# to do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 smtClean="0">
                <a:latin typeface="Calibri" pitchFamily="34" charset="0"/>
                <a:ea typeface="+mj-ea"/>
                <a:cs typeface="+mj-cs"/>
              </a:rPr>
              <a:t>Recursive thinking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8" name="TextBox 17"/>
          <p:cNvSpPr txBox="1"/>
          <p:nvPr/>
        </p:nvSpPr>
        <p:spPr bwMode="auto">
          <a:xfrm>
            <a:off x="485753" y="2604125"/>
            <a:ext cx="2723396" cy="1169551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vertical(3124)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22" name="TextBox 21"/>
          <p:cNvSpPr txBox="1"/>
          <p:nvPr/>
        </p:nvSpPr>
        <p:spPr bwMode="auto">
          <a:xfrm>
            <a:off x="485753" y="1423858"/>
            <a:ext cx="799600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noProof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We use recursive thinking to develop function </a:t>
            </a:r>
            <a:r>
              <a:rPr lang="en-US" kern="0" noProof="0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vertical()</a:t>
            </a:r>
            <a:r>
              <a:rPr lang="en-US" sz="2000" kern="0" noProof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that 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takes a non-negative integer and prints its digits vertically</a:t>
            </a:r>
            <a:endParaRPr lang="en-US" sz="2000" kern="0" noProof="0" dirty="0" smtClean="0">
              <a:solidFill>
                <a:schemeClr val="accent1"/>
              </a:solidFill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24" name="TextBox 23"/>
          <p:cNvSpPr txBox="1"/>
          <p:nvPr/>
        </p:nvSpPr>
        <p:spPr bwMode="auto">
          <a:xfrm>
            <a:off x="8033917" y="4745059"/>
            <a:ext cx="93884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ch10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.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py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25" name="TextBox 24"/>
          <p:cNvSpPr txBox="1"/>
          <p:nvPr/>
        </p:nvSpPr>
        <p:spPr bwMode="auto">
          <a:xfrm>
            <a:off x="4879178" y="3188901"/>
            <a:ext cx="4072000" cy="16004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vertical(n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'prints digits of </a:t>
            </a:r>
            <a:r>
              <a:rPr lang="en-US" sz="1400" dirty="0" err="1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vertically'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if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10: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print(n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else: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vertical(n//10)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print(n%10)</a:t>
            </a:r>
          </a:p>
        </p:txBody>
      </p:sp>
      <p:sp>
        <p:nvSpPr>
          <p:cNvPr id="27" name="TextBox 26"/>
          <p:cNvSpPr txBox="1"/>
          <p:nvPr/>
        </p:nvSpPr>
        <p:spPr bwMode="auto">
          <a:xfrm>
            <a:off x="4250780" y="2127071"/>
            <a:ext cx="4721978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First define the base case</a:t>
            </a:r>
          </a:p>
          <a:p>
            <a:pPr marL="742950" lvl="1" indent="-285750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kern="0" dirty="0" smtClean="0">
                <a:solidFill>
                  <a:srgbClr val="000000"/>
                </a:solidFill>
                <a:latin typeface="Calibri" pitchFamily="34" charset="0"/>
                <a:ea typeface="+mj-ea"/>
                <a:cs typeface="+mj-cs"/>
              </a:rPr>
              <a:t>The case when the problem is “easy”</a:t>
            </a:r>
          </a:p>
          <a:p>
            <a:pPr marL="742950" lvl="1" indent="-285750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endParaRPr lang="en-US" kern="0" dirty="0" smtClean="0">
              <a:solidFill>
                <a:srgbClr val="000000"/>
              </a:solidFill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30" name="TextBox 29"/>
          <p:cNvSpPr txBox="1"/>
          <p:nvPr/>
        </p:nvSpPr>
        <p:spPr bwMode="auto">
          <a:xfrm>
            <a:off x="4250780" y="2131744"/>
            <a:ext cx="4390946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Next,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we </a:t>
            </a:r>
            <a:r>
              <a:rPr lang="en-US" sz="2000" kern="0" noProof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construct the recursive step</a:t>
            </a:r>
          </a:p>
          <a:p>
            <a:pPr marL="742950" lvl="2" indent="-285750" defTabSz="914400" fontAlgn="base">
              <a:spcBef>
                <a:spcPct val="0"/>
              </a:spcBef>
              <a:spcAft>
                <a:spcPct val="0"/>
              </a:spcAft>
              <a:buFont typeface="Arial"/>
              <a:buChar char="•"/>
            </a:pPr>
            <a:r>
              <a:rPr lang="en-US" kern="0" dirty="0" smtClean="0">
                <a:solidFill>
                  <a:srgbClr val="000000"/>
                </a:solidFill>
                <a:latin typeface="Calibri" pitchFamily="34" charset="0"/>
              </a:rPr>
              <a:t>When input </a:t>
            </a:r>
            <a:r>
              <a:rPr lang="en-US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kern="0" dirty="0" smtClean="0">
                <a:solidFill>
                  <a:srgbClr val="000000"/>
                </a:solidFill>
                <a:latin typeface="Calibri" pitchFamily="34" charset="0"/>
              </a:rPr>
              <a:t> has two or more digits</a:t>
            </a:r>
          </a:p>
        </p:txBody>
      </p:sp>
      <p:sp>
        <p:nvSpPr>
          <p:cNvPr id="31" name="TextBox 30"/>
          <p:cNvSpPr txBox="1"/>
          <p:nvPr/>
        </p:nvSpPr>
        <p:spPr bwMode="auto">
          <a:xfrm>
            <a:off x="325199" y="3933745"/>
            <a:ext cx="303340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To print the digits</a:t>
            </a:r>
            <a:r>
              <a:rPr kumimoji="0" lang="en-US" sz="1600" b="0" i="0" u="none" strike="noStrike" kern="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of </a:t>
            </a:r>
            <a:r>
              <a:rPr lang="en-US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kumimoji="0" lang="en-US" sz="1600" b="0" i="0" u="none" strike="noStrike" kern="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vertically …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32" name="TextBox 31"/>
          <p:cNvSpPr txBox="1"/>
          <p:nvPr/>
        </p:nvSpPr>
        <p:spPr bwMode="auto">
          <a:xfrm>
            <a:off x="325200" y="4452671"/>
            <a:ext cx="2883950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… print all 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bu</a:t>
            </a:r>
            <a:r>
              <a:rPr lang="en-US" sz="1600" kern="0" dirty="0" err="1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t</a:t>
            </a:r>
            <a:r>
              <a:rPr lang="en-US" sz="1600" kern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 the last digit of </a:t>
            </a:r>
            <a:r>
              <a:rPr lang="en-US" sz="1600" kern="0" dirty="0" err="1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n</a:t>
            </a:r>
            <a:r>
              <a:rPr lang="en-US" sz="1600" kern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 and then print the last digit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33" name="Oval 32"/>
          <p:cNvSpPr/>
          <p:nvPr/>
        </p:nvSpPr>
        <p:spPr>
          <a:xfrm>
            <a:off x="325199" y="3870876"/>
            <a:ext cx="3033403" cy="498623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 bwMode="auto">
          <a:xfrm>
            <a:off x="3215208" y="3807832"/>
            <a:ext cx="1663970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Original</a:t>
            </a:r>
            <a:r>
              <a:rPr kumimoji="0" lang="en-US" sz="16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problem with input </a:t>
            </a:r>
            <a:r>
              <a:rPr kumimoji="0" lang="en-US" sz="1600" b="0" i="0" u="none" strike="noStrike" kern="0" cap="none" spc="0" normalizeH="0" noProof="0" dirty="0" err="1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n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36" name="Oval 35"/>
          <p:cNvSpPr/>
          <p:nvPr/>
        </p:nvSpPr>
        <p:spPr>
          <a:xfrm>
            <a:off x="325199" y="4392608"/>
            <a:ext cx="3033403" cy="498623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 bwMode="auto">
          <a:xfrm>
            <a:off x="2728951" y="4745059"/>
            <a:ext cx="2513564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6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Sub</a:t>
            </a:r>
            <a:r>
              <a:rPr kumimoji="0" lang="en-US" sz="16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problem with </a:t>
            </a:r>
            <a:r>
              <a:rPr lang="en-US" sz="1600" kern="0" baseline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input having one less digit than</a:t>
            </a:r>
            <a:r>
              <a:rPr lang="en-US" sz="1600" kern="0" dirty="0" smtClean="0">
                <a:solidFill>
                  <a:schemeClr val="accent1"/>
                </a:solidFill>
                <a:latin typeface="Calibri" pitchFamily="34" charset="0"/>
              </a:rPr>
              <a:t> </a:t>
            </a:r>
            <a:r>
              <a:rPr lang="en-US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endParaRPr lang="en-US" sz="16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8" name="TextBox 37"/>
          <p:cNvSpPr txBox="1"/>
          <p:nvPr/>
        </p:nvSpPr>
        <p:spPr bwMode="auto">
          <a:xfrm>
            <a:off x="295456" y="5426839"/>
            <a:ext cx="8442594" cy="14311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</a:rPr>
              <a:t>So, to develop a recursive solution to a problem, we need to: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500" dirty="0" smtClean="0">
              <a:solidFill>
                <a:srgbClr val="FF0000"/>
              </a:solidFill>
            </a:endParaRPr>
          </a:p>
          <a:p>
            <a:pPr marL="746125" lvl="1" indent="-288925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en-US" dirty="0" smtClean="0"/>
              <a:t>Define one or more bases cases for which the problem is solved directly</a:t>
            </a:r>
          </a:p>
          <a:p>
            <a:pPr marL="746125" lvl="1" indent="-288925" defTabSz="914400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endParaRPr lang="en-US" sz="700" dirty="0" smtClean="0">
              <a:solidFill>
                <a:schemeClr val="accent1"/>
              </a:solidFill>
            </a:endParaRPr>
          </a:p>
          <a:p>
            <a:pPr marL="746125" lvl="1" indent="-288925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en-US" dirty="0" smtClean="0">
                <a:solidFill>
                  <a:srgbClr val="000000"/>
                </a:solidFill>
              </a:rPr>
              <a:t>Express the solution of the problem in terms of solutions to </a:t>
            </a:r>
            <a:r>
              <a:rPr lang="en-US" dirty="0" err="1" smtClean="0">
                <a:solidFill>
                  <a:srgbClr val="FF0000"/>
                </a:solidFill>
              </a:rPr>
              <a:t>subproblems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of the problem (i.e., easier instances of the problem that are closer to the bases cases)</a:t>
            </a:r>
            <a:endParaRPr kumimoji="0" lang="en-US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39" name="TextBox 38"/>
          <p:cNvSpPr txBox="1"/>
          <p:nvPr/>
        </p:nvSpPr>
        <p:spPr bwMode="auto">
          <a:xfrm>
            <a:off x="491812" y="2604125"/>
            <a:ext cx="2723396" cy="1169551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vertical(3124)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41" name="TextBox 40"/>
          <p:cNvSpPr txBox="1"/>
          <p:nvPr/>
        </p:nvSpPr>
        <p:spPr bwMode="auto">
          <a:xfrm>
            <a:off x="4250780" y="2131744"/>
            <a:ext cx="4721978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First define the base case</a:t>
            </a:r>
          </a:p>
          <a:p>
            <a:pPr marL="742950" lvl="1" indent="-285750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kern="0" dirty="0" smtClean="0">
                <a:solidFill>
                  <a:srgbClr val="000000"/>
                </a:solidFill>
                <a:latin typeface="Calibri" pitchFamily="34" charset="0"/>
                <a:ea typeface="+mj-ea"/>
                <a:cs typeface="+mj-cs"/>
              </a:rPr>
              <a:t>The case when the problem is “easy”</a:t>
            </a:r>
          </a:p>
          <a:p>
            <a:pPr marL="742950" lvl="1" indent="-285750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kern="0" dirty="0" smtClean="0">
                <a:solidFill>
                  <a:srgbClr val="000000"/>
                </a:solidFill>
                <a:latin typeface="Calibri" pitchFamily="34" charset="0"/>
                <a:ea typeface="+mj-ea"/>
                <a:cs typeface="+mj-cs"/>
              </a:rPr>
              <a:t>When input </a:t>
            </a:r>
            <a:r>
              <a:rPr lang="en-US" kern="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n</a:t>
            </a:r>
            <a:r>
              <a:rPr lang="en-US" kern="0" dirty="0" smtClean="0">
                <a:solidFill>
                  <a:srgbClr val="000000"/>
                </a:solidFill>
                <a:latin typeface="Calibri" pitchFamily="34" charset="0"/>
                <a:ea typeface="+mj-ea"/>
                <a:cs typeface="+mj-cs"/>
              </a:rPr>
              <a:t> is a single-digit number</a:t>
            </a:r>
          </a:p>
        </p:txBody>
      </p:sp>
      <p:sp>
        <p:nvSpPr>
          <p:cNvPr id="42" name="TextBox 41"/>
          <p:cNvSpPr txBox="1"/>
          <p:nvPr/>
        </p:nvSpPr>
        <p:spPr bwMode="auto">
          <a:xfrm>
            <a:off x="325199" y="5426839"/>
            <a:ext cx="285309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The last digit of </a:t>
            </a:r>
            <a:r>
              <a:rPr lang="en-US" sz="20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: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   </a:t>
            </a:r>
            <a:r>
              <a:rPr kumimoji="0" lang="en-US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n%10</a:t>
            </a:r>
            <a:endParaRPr kumimoji="0" lang="en-US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43" name="TextBox 42"/>
          <p:cNvSpPr txBox="1"/>
          <p:nvPr/>
        </p:nvSpPr>
        <p:spPr bwMode="auto">
          <a:xfrm>
            <a:off x="325200" y="5933473"/>
            <a:ext cx="648966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0" noProof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The integer obtained by removing the last digit of </a:t>
            </a:r>
            <a:r>
              <a:rPr lang="en-US" sz="20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2000" kern="0" noProof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:    </a:t>
            </a:r>
            <a:r>
              <a:rPr lang="en-US" kern="0" noProof="0" dirty="0" smtClean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n//10</a:t>
            </a:r>
            <a:endParaRPr kumimoji="0" lang="en-US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1" animBg="1"/>
      <p:bldP spid="28" grpId="2" animBg="1"/>
      <p:bldP spid="29" grpId="0" animBg="1"/>
      <p:bldP spid="29" grpId="1" animBg="1"/>
      <p:bldP spid="18" grpId="0" animBg="1"/>
      <p:bldP spid="18" grpId="1" animBg="1"/>
      <p:bldP spid="18" grpId="3" animBg="1"/>
      <p:bldP spid="24" grpId="0"/>
      <p:bldP spid="25" grpId="0" animBg="1"/>
      <p:bldP spid="27" grpId="0"/>
      <p:bldP spid="27" grpId="2"/>
      <p:bldP spid="31" grpId="0"/>
      <p:bldP spid="32" grpId="0"/>
      <p:bldP spid="33" grpId="0" animBg="1"/>
      <p:bldP spid="34" grpId="0"/>
      <p:bldP spid="36" grpId="0" animBg="1"/>
      <p:bldP spid="37" grpId="0"/>
      <p:bldP spid="38" grpId="0"/>
      <p:bldP spid="39" grpId="0" animBg="1"/>
      <p:bldP spid="41" grpId="2"/>
      <p:bldP spid="41" grpId="3"/>
      <p:bldP spid="42" grpId="0"/>
      <p:bldP spid="4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 smtClean="0">
                <a:latin typeface="Calibri" pitchFamily="34" charset="0"/>
                <a:ea typeface="+mj-ea"/>
                <a:cs typeface="+mj-cs"/>
              </a:rPr>
              <a:t>Exercise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5" name="TextBox 14"/>
          <p:cNvSpPr txBox="1"/>
          <p:nvPr/>
        </p:nvSpPr>
        <p:spPr bwMode="auto">
          <a:xfrm>
            <a:off x="709358" y="1777801"/>
            <a:ext cx="8058434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</a:rPr>
              <a:t>Implement recursive method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reverse()</a:t>
            </a:r>
            <a:r>
              <a:rPr lang="en-US" sz="2000" dirty="0" smtClean="0">
                <a:solidFill>
                  <a:schemeClr val="accent1"/>
                </a:solidFill>
              </a:rPr>
              <a:t> that takes a nonnegative integer as input and prints its digits vertically, starting with the low-order digit.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35" name="TextBox 34"/>
          <p:cNvSpPr txBox="1"/>
          <p:nvPr/>
        </p:nvSpPr>
        <p:spPr bwMode="auto">
          <a:xfrm>
            <a:off x="310768" y="4826674"/>
            <a:ext cx="8457024" cy="16004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reverse(n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'prints digits of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vertically starting with low-order digit'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if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&lt;10:          </a:t>
            </a: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base case: one digit number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print(n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else:              </a:t>
            </a: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1400" dirty="0" err="1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has at least 2 digits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print(n%10)     </a:t>
            </a: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prints last digit of </a:t>
            </a:r>
            <a:r>
              <a:rPr lang="en-US" sz="1400" dirty="0" err="1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endParaRPr lang="en-US" sz="1400" dirty="0" smtClean="0">
              <a:solidFill>
                <a:srgbClr val="7F7F7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reverse(n//10)  </a:t>
            </a: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recursively print in reverse all but the last digit</a:t>
            </a:r>
          </a:p>
        </p:txBody>
      </p:sp>
      <p:sp>
        <p:nvSpPr>
          <p:cNvPr id="17" name="TextBox 16"/>
          <p:cNvSpPr txBox="1"/>
          <p:nvPr/>
        </p:nvSpPr>
        <p:spPr bwMode="auto">
          <a:xfrm>
            <a:off x="709358" y="2950613"/>
            <a:ext cx="2723396" cy="1169551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vertical(3124)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 smtClean="0">
                <a:latin typeface="Calibri" pitchFamily="34" charset="0"/>
                <a:ea typeface="+mj-ea"/>
                <a:cs typeface="+mj-cs"/>
              </a:rPr>
              <a:t>Exercise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5" name="TextBox 14"/>
          <p:cNvSpPr txBox="1"/>
          <p:nvPr/>
        </p:nvSpPr>
        <p:spPr bwMode="auto">
          <a:xfrm>
            <a:off x="709358" y="1777802"/>
            <a:ext cx="8058434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</a:rPr>
              <a:t>Use recursive thinking to implement recursive function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cheers()</a:t>
            </a:r>
            <a:r>
              <a:rPr lang="en-US" sz="2000" dirty="0" smtClean="0">
                <a:solidFill>
                  <a:schemeClr val="accent1"/>
                </a:solidFill>
              </a:rPr>
              <a:t> that, on integer input 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2000" dirty="0" smtClean="0">
                <a:solidFill>
                  <a:schemeClr val="accent1"/>
                </a:solidFill>
              </a:rPr>
              <a:t>, outputs </a:t>
            </a:r>
            <a:r>
              <a:rPr 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2000" dirty="0" smtClean="0">
                <a:solidFill>
                  <a:schemeClr val="accent1"/>
                </a:solidFill>
              </a:rPr>
              <a:t> strings 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'Hip ' </a:t>
            </a:r>
            <a:r>
              <a:rPr lang="en-US" sz="2000" dirty="0" smtClean="0">
                <a:solidFill>
                  <a:schemeClr val="accent1"/>
                </a:solidFill>
              </a:rPr>
              <a:t>followed by </a:t>
            </a:r>
            <a:r>
              <a:rPr 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'Hurray!!!'</a:t>
            </a:r>
            <a:r>
              <a:rPr lang="en-US" sz="2000" dirty="0" smtClean="0">
                <a:solidFill>
                  <a:schemeClr val="accent1"/>
                </a:solidFill>
              </a:rPr>
              <a:t>.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35" name="TextBox 34"/>
          <p:cNvSpPr txBox="1"/>
          <p:nvPr/>
        </p:nvSpPr>
        <p:spPr bwMode="auto">
          <a:xfrm>
            <a:off x="709358" y="4934395"/>
            <a:ext cx="3329156" cy="13849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cheers(n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if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0: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print('Hurray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!!!')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else: #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&gt; 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print('Hip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end=' 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cheers(n-1)</a:t>
            </a:r>
            <a:endParaRPr lang="en-US" sz="1400" dirty="0" smtClean="0">
              <a:solidFill>
                <a:srgbClr val="7F7F7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 bwMode="auto">
          <a:xfrm>
            <a:off x="709358" y="2842891"/>
            <a:ext cx="2930566" cy="1384995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cheers(0)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Hurray!!!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cheers(1)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Hip Hurray!!!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cheers(4)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Hip Hip Hip Hip Hurray!!!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 smtClean="0">
                <a:latin typeface="Calibri" pitchFamily="34" charset="0"/>
                <a:ea typeface="+mj-ea"/>
                <a:cs typeface="+mj-cs"/>
              </a:rPr>
              <a:t>Exercise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5" name="TextBox 14"/>
          <p:cNvSpPr txBox="1"/>
          <p:nvPr/>
        </p:nvSpPr>
        <p:spPr bwMode="auto">
          <a:xfrm>
            <a:off x="423324" y="1823969"/>
            <a:ext cx="8058434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</a:rPr>
              <a:t>The factorial function has a natural recursive definition: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2000" dirty="0" smtClean="0">
              <a:solidFill>
                <a:schemeClr val="accent1"/>
              </a:solidFill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2000" dirty="0" smtClean="0">
              <a:solidFill>
                <a:schemeClr val="accent1"/>
              </a:solidFill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2000" dirty="0" smtClean="0">
              <a:solidFill>
                <a:schemeClr val="accent1"/>
              </a:solidFill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2000" dirty="0" smtClean="0">
              <a:solidFill>
                <a:schemeClr val="accent1"/>
              </a:solidFill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</a:rPr>
              <a:t>Implement function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factorial()</a:t>
            </a:r>
            <a:r>
              <a:rPr lang="en-US" sz="2000" dirty="0" smtClean="0">
                <a:solidFill>
                  <a:schemeClr val="accent1"/>
                </a:solidFill>
              </a:rPr>
              <a:t> using recursion. 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35" name="TextBox 34"/>
          <p:cNvSpPr txBox="1"/>
          <p:nvPr/>
        </p:nvSpPr>
        <p:spPr bwMode="auto">
          <a:xfrm>
            <a:off x="709358" y="5042116"/>
            <a:ext cx="6157232" cy="11695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factorial(n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'returns the factorial of integer </a:t>
            </a:r>
            <a:r>
              <a:rPr lang="en-US" sz="1400" dirty="0" err="1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if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0:               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base case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return 1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return factorial(n-1)*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recursive step when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 1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2576513" y="2478088"/>
          <a:ext cx="1770062" cy="31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78" name="Equation" r:id="rId3" imgW="927100" imgH="165100" progId="Equation.3">
                  <p:embed/>
                </p:oleObj>
              </mc:Choice>
              <mc:Fallback>
                <p:oleObj name="Equation" r:id="rId3" imgW="927100" imgH="1651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6513" y="2478088"/>
                        <a:ext cx="1770062" cy="315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3"/>
          <p:cNvGraphicFramePr>
            <a:graphicFrameLocks noChangeAspect="1"/>
          </p:cNvGraphicFramePr>
          <p:nvPr/>
        </p:nvGraphicFramePr>
        <p:xfrm>
          <a:off x="2576513" y="2836040"/>
          <a:ext cx="606425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79" name="Equation" r:id="rId5" imgW="317500" imgH="139700" progId="Equation.3">
                  <p:embed/>
                </p:oleObj>
              </mc:Choice>
              <mc:Fallback>
                <p:oleObj name="Equation" r:id="rId5" imgW="317500" imgH="1397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6513" y="2836040"/>
                        <a:ext cx="606425" cy="266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 bwMode="auto">
          <a:xfrm>
            <a:off x="4590187" y="2414415"/>
            <a:ext cx="33855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if</a:t>
            </a:r>
          </a:p>
        </p:txBody>
      </p:sp>
      <p:graphicFrame>
        <p:nvGraphicFramePr>
          <p:cNvPr id="11" name="Object 4"/>
          <p:cNvGraphicFramePr>
            <a:graphicFrameLocks noChangeAspect="1"/>
          </p:cNvGraphicFramePr>
          <p:nvPr/>
        </p:nvGraphicFramePr>
        <p:xfrm>
          <a:off x="4945054" y="2499334"/>
          <a:ext cx="655637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80" name="Equation" r:id="rId7" imgW="342900" imgH="127000" progId="Equation.3">
                  <p:embed/>
                </p:oleObj>
              </mc:Choice>
              <mc:Fallback>
                <p:oleObj name="Equation" r:id="rId7" imgW="342900" imgH="1270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5054" y="2499334"/>
                        <a:ext cx="655637" cy="24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</p:bldLst>
  </p:timing>
</p:sld>
</file>

<file path=ppt/theme/theme1.xml><?xml version="1.0" encoding="utf-8"?>
<a:theme xmlns:a="http://schemas.openxmlformats.org/drawingml/2006/main" name="Title">
  <a:themeElements>
    <a:clrScheme name="Folio">
      <a:dk1>
        <a:sysClr val="windowText" lastClr="000000"/>
      </a:dk1>
      <a:lt1>
        <a:sysClr val="window" lastClr="FFFFFF"/>
      </a:lt1>
      <a:dk2>
        <a:srgbClr val="2D2F2B"/>
      </a:dk2>
      <a:lt2>
        <a:srgbClr val="DEDED7"/>
      </a:lt2>
      <a:accent1>
        <a:srgbClr val="294171"/>
      </a:accent1>
      <a:accent2>
        <a:srgbClr val="748CBC"/>
      </a:accent2>
      <a:accent3>
        <a:srgbClr val="8E887C"/>
      </a:accent3>
      <a:accent4>
        <a:srgbClr val="834736"/>
      </a:accent4>
      <a:accent5>
        <a:srgbClr val="5A1705"/>
      </a:accent5>
      <a:accent6>
        <a:srgbClr val="A0A16A"/>
      </a:accent6>
      <a:hlink>
        <a:srgbClr val="74B6BC"/>
      </a:hlink>
      <a:folHlink>
        <a:srgbClr val="7F95A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 bwMode="auto">
        <a:noFill/>
        <a:ln w="9525">
          <a:noFill/>
          <a:miter lim="800000"/>
          <a:headEnd/>
          <a:tailEnd/>
        </a:ln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000" b="0" i="0" u="none" strike="noStrike" kern="0" cap="none" spc="0" normalizeH="0" baseline="0" noProof="0" dirty="0" smtClean="0">
            <a:ln>
              <a:noFill/>
            </a:ln>
            <a:solidFill>
              <a:schemeClr val="accent1"/>
            </a:solidFill>
            <a:effectLst/>
            <a:uLnTx/>
            <a:uFillTx/>
            <a:latin typeface="Calibri" pitchFamily="34" charset="0"/>
            <a:ea typeface="+mj-ea"/>
            <a:cs typeface="+mj-cs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Title.thmx</Template>
  <TotalTime>43668</TotalTime>
  <Words>5766</Words>
  <Application>Microsoft Office PowerPoint</Application>
  <PresentationFormat>On-screen Show (4:3)</PresentationFormat>
  <Paragraphs>1822</Paragraphs>
  <Slides>32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4" baseType="lpstr">
      <vt:lpstr>Title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DePaul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Ljubomir Perkovic</dc:creator>
  <cp:lastModifiedBy>Perkovic, Ljubomir</cp:lastModifiedBy>
  <cp:revision>1007</cp:revision>
  <dcterms:created xsi:type="dcterms:W3CDTF">2014-02-17T16:26:10Z</dcterms:created>
  <dcterms:modified xsi:type="dcterms:W3CDTF">2015-03-02T04:22:44Z</dcterms:modified>
</cp:coreProperties>
</file>