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74"/>
  </p:notesMasterIdLst>
  <p:sldIdLst>
    <p:sldId id="257" r:id="rId2"/>
    <p:sldId id="481" r:id="rId3"/>
    <p:sldId id="486" r:id="rId4"/>
    <p:sldId id="489" r:id="rId5"/>
    <p:sldId id="488" r:id="rId6"/>
    <p:sldId id="490" r:id="rId7"/>
    <p:sldId id="491" r:id="rId8"/>
    <p:sldId id="487" r:id="rId9"/>
    <p:sldId id="492" r:id="rId10"/>
    <p:sldId id="493" r:id="rId11"/>
    <p:sldId id="494" r:id="rId12"/>
    <p:sldId id="495" r:id="rId13"/>
    <p:sldId id="496" r:id="rId14"/>
    <p:sldId id="497" r:id="rId15"/>
    <p:sldId id="498" r:id="rId16"/>
    <p:sldId id="499" r:id="rId17"/>
    <p:sldId id="500" r:id="rId18"/>
    <p:sldId id="501" r:id="rId19"/>
    <p:sldId id="502" r:id="rId20"/>
    <p:sldId id="503" r:id="rId21"/>
    <p:sldId id="504" r:id="rId22"/>
    <p:sldId id="505" r:id="rId23"/>
    <p:sldId id="506" r:id="rId24"/>
    <p:sldId id="507" r:id="rId25"/>
    <p:sldId id="508" r:id="rId26"/>
    <p:sldId id="509" r:id="rId27"/>
    <p:sldId id="511" r:id="rId28"/>
    <p:sldId id="513" r:id="rId29"/>
    <p:sldId id="515" r:id="rId30"/>
    <p:sldId id="516" r:id="rId31"/>
    <p:sldId id="517" r:id="rId32"/>
    <p:sldId id="518" r:id="rId33"/>
    <p:sldId id="519" r:id="rId34"/>
    <p:sldId id="520" r:id="rId35"/>
    <p:sldId id="521" r:id="rId36"/>
    <p:sldId id="522" r:id="rId37"/>
    <p:sldId id="523" r:id="rId38"/>
    <p:sldId id="524" r:id="rId39"/>
    <p:sldId id="527" r:id="rId40"/>
    <p:sldId id="528" r:id="rId41"/>
    <p:sldId id="529" r:id="rId42"/>
    <p:sldId id="526" r:id="rId43"/>
    <p:sldId id="530" r:id="rId44"/>
    <p:sldId id="531" r:id="rId45"/>
    <p:sldId id="532" r:id="rId46"/>
    <p:sldId id="533" r:id="rId47"/>
    <p:sldId id="534" r:id="rId48"/>
    <p:sldId id="535" r:id="rId49"/>
    <p:sldId id="537" r:id="rId50"/>
    <p:sldId id="538" r:id="rId51"/>
    <p:sldId id="539" r:id="rId52"/>
    <p:sldId id="540" r:id="rId53"/>
    <p:sldId id="541" r:id="rId54"/>
    <p:sldId id="542" r:id="rId55"/>
    <p:sldId id="543" r:id="rId56"/>
    <p:sldId id="544" r:id="rId57"/>
    <p:sldId id="546" r:id="rId58"/>
    <p:sldId id="547" r:id="rId59"/>
    <p:sldId id="548" r:id="rId60"/>
    <p:sldId id="549" r:id="rId61"/>
    <p:sldId id="550" r:id="rId62"/>
    <p:sldId id="551" r:id="rId63"/>
    <p:sldId id="552" r:id="rId64"/>
    <p:sldId id="553" r:id="rId65"/>
    <p:sldId id="554" r:id="rId66"/>
    <p:sldId id="555" r:id="rId67"/>
    <p:sldId id="556" r:id="rId68"/>
    <p:sldId id="557" r:id="rId69"/>
    <p:sldId id="558" r:id="rId70"/>
    <p:sldId id="559" r:id="rId71"/>
    <p:sldId id="561" r:id="rId72"/>
    <p:sldId id="560" r:id="rId7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83" autoAdjust="0"/>
    <p:restoredTop sz="94660"/>
  </p:normalViewPr>
  <p:slideViewPr>
    <p:cSldViewPr snapToGrid="0" snapToObjects="1">
      <p:cViewPr>
        <p:scale>
          <a:sx n="95" d="100"/>
          <a:sy n="95" d="100"/>
        </p:scale>
        <p:origin x="-114" y="-54"/>
      </p:cViewPr>
      <p:guideLst>
        <p:guide orient="horz" pos="22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1C8C0-9857-494A-B990-C44399377C7D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1972D-23F4-8C4E-B8A3-6E483ED3F7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11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1216526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Data Storage and Processing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323652"/>
            <a:ext cx="777240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>
              <a:spcAft>
                <a:spcPts val="600"/>
              </a:spcAft>
              <a:buClr>
                <a:srgbClr val="FF00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Databases and SQL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8" indent="-344488">
              <a:spcAft>
                <a:spcPts val="600"/>
              </a:spcAft>
              <a:buClr>
                <a:srgbClr val="FFFF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Python Database Programming</a:t>
            </a:r>
          </a:p>
          <a:p>
            <a:pPr marL="344488" indent="-344488">
              <a:spcAft>
                <a:spcPts val="600"/>
              </a:spcAft>
              <a:buClr>
                <a:srgbClr val="0080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List comprehension and </a:t>
            </a:r>
            <a:r>
              <a:rPr lang="en-US" sz="2400" dirty="0" err="1" smtClean="0">
                <a:solidFill>
                  <a:schemeClr val="accent1"/>
                </a:solidFill>
              </a:rPr>
              <a:t>MapReduce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344488" indent="-344488">
              <a:spcAft>
                <a:spcPts val="600"/>
              </a:spcAft>
              <a:buClr>
                <a:srgbClr val="0000FF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Parallel Computing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SQL </a:t>
            </a:r>
            <a:r>
              <a:rPr lang="en-US" sz="3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FROM</a:t>
            </a:r>
            <a:r>
              <a:rPr lang="en-US" sz="3600" b="1" kern="0" dirty="0" smtClean="0">
                <a:latin typeface="Calibri" pitchFamily="34" charset="0"/>
              </a:rPr>
              <a:t> statement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27135" y="1647392"/>
            <a:ext cx="492967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SQL statement SELECT is used make queries into a database.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427135" y="2637442"/>
            <a:ext cx="4929671" cy="30777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Word FROM Keywords</a:t>
            </a:r>
            <a:endParaRPr lang="en-US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771446" y="1266392"/>
            <a:ext cx="1133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Courier New" panose="02070309020205020404" pitchFamily="49" charset="0"/>
              </a:rPr>
              <a:t>Keywords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771446" y="1628964"/>
          <a:ext cx="3203221" cy="4724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39333"/>
                <a:gridCol w="1086555"/>
                <a:gridCol w="677333"/>
              </a:tblGrid>
              <a:tr h="3202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294171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294171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Bogota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Nairobi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Nairobi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Bogota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876777" y="3333044"/>
          <a:ext cx="2525888" cy="4724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39333"/>
                <a:gridCol w="1086555"/>
              </a:tblGrid>
              <a:tr h="3202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294171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294171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Bogota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Nairobi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Nairobi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Bogota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SQL </a:t>
            </a:r>
            <a:r>
              <a:rPr lang="en-US" sz="3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FROM</a:t>
            </a:r>
            <a:r>
              <a:rPr lang="en-US" sz="3600" b="1" kern="0" dirty="0" smtClean="0">
                <a:latin typeface="Calibri" pitchFamily="34" charset="0"/>
              </a:rPr>
              <a:t> statement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08257" y="2355278"/>
          <a:ext cx="2866410" cy="30480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33205"/>
                <a:gridCol w="1433205"/>
              </a:tblGrid>
              <a:tr h="3136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427135" y="2637442"/>
            <a:ext cx="4929671" cy="30777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FROM Hyperlinks</a:t>
            </a:r>
            <a:endParaRPr lang="en-US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6108257" y="2001335"/>
            <a:ext cx="120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Courier New" panose="02070309020205020404" pitchFamily="49" charset="0"/>
              </a:rPr>
              <a:t>Hyperlinks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427135" y="1647392"/>
            <a:ext cx="492967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SQL statement SELECT is used make queries into a database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368778" y="3333044"/>
          <a:ext cx="2866410" cy="30480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33205"/>
                <a:gridCol w="1433205"/>
              </a:tblGrid>
              <a:tr h="3136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SQL </a:t>
            </a:r>
            <a:r>
              <a:rPr lang="en-US" sz="3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en-US" sz="3600" b="1" kern="0" dirty="0" smtClean="0">
                <a:latin typeface="Calibri" pitchFamily="34" charset="0"/>
              </a:rPr>
              <a:t> keyword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36906" y="3333044"/>
          <a:ext cx="1433205" cy="20421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33205"/>
              </a:tblGrid>
              <a:tr h="313673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08257" y="2355278"/>
          <a:ext cx="2866410" cy="30480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33205"/>
                <a:gridCol w="1433205"/>
              </a:tblGrid>
              <a:tr h="3136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427135" y="2637442"/>
            <a:ext cx="4929671" cy="30777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DISTINCT Link FROM Hyperlinks</a:t>
            </a:r>
            <a:endParaRPr lang="en-US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6108257" y="2001335"/>
            <a:ext cx="120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Courier New" panose="02070309020205020404" pitchFamily="49" charset="0"/>
              </a:rPr>
              <a:t>Hyperlinks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427135" y="1647392"/>
            <a:ext cx="492967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SQL keyword DISTINCT removes duplicate records in the result table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SQL </a:t>
            </a:r>
            <a:r>
              <a:rPr lang="en-US" sz="3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3600" b="1" kern="0" dirty="0" smtClean="0">
                <a:latin typeface="Calibri" pitchFamily="34" charset="0"/>
              </a:rPr>
              <a:t> clause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27135" y="1647392"/>
            <a:ext cx="492967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SQL clause WHERE is used to select only those records that satisfy a condition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427135" y="2529721"/>
            <a:ext cx="4929671" cy="52322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Keywords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Word = 'Paris'</a:t>
            </a:r>
            <a:endParaRPr lang="en-US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771446" y="1266392"/>
            <a:ext cx="1133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Courier New" panose="02070309020205020404" pitchFamily="49" charset="0"/>
              </a:rPr>
              <a:t>Keywords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771446" y="1628964"/>
          <a:ext cx="3203221" cy="4724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39333"/>
                <a:gridCol w="1086555"/>
                <a:gridCol w="677333"/>
              </a:tblGrid>
              <a:tr h="3202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294171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294171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Bogota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Nairobi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Nairobi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Bogota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876777" y="3333044"/>
          <a:ext cx="1439333" cy="1371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39333"/>
              </a:tblGrid>
              <a:tr h="3202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 bwMode="auto">
          <a:xfrm>
            <a:off x="427135" y="1269970"/>
            <a:ext cx="44458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/>
              <a:t>“In which pages does word X appear in?”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2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158875" y="3333044"/>
          <a:ext cx="3589240" cy="29260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049240"/>
                <a:gridCol w="2540000"/>
              </a:tblGrid>
              <a:tr h="22925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</a:t>
                      </a:r>
                      <a:endParaRPr lang="en-US" dirty="0"/>
                    </a:p>
                  </a:txBody>
                  <a:tcPr/>
                </a:tc>
              </a:tr>
              <a:tr h="2292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Equal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2292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Not equal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2292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Greater than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2292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Less than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2292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&gt;=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Greater than or equal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2292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Less than or equal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2292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BETWEEN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Within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 an inclusive range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SQL </a:t>
            </a:r>
            <a:r>
              <a:rPr lang="en-US" sz="3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3600" b="1" kern="0" dirty="0" smtClean="0">
                <a:latin typeface="Calibri" pitchFamily="34" charset="0"/>
              </a:rPr>
              <a:t> clause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27135" y="1647392"/>
            <a:ext cx="492967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SQL clause WHERE is used to select only those records that satisfy a condition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427135" y="2529721"/>
            <a:ext cx="4929671" cy="52322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Column(s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FROM Table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Column operator value</a:t>
            </a:r>
            <a:endParaRPr lang="en-US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427135" y="2529721"/>
            <a:ext cx="4929671" cy="52322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Column(s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FROM Table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Column BETWEEN value1 AND value2</a:t>
            </a:r>
            <a:endParaRPr lang="en-US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466920" y="3333044"/>
          <a:ext cx="2116666" cy="1371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39333"/>
                <a:gridCol w="677333"/>
              </a:tblGrid>
              <a:tr h="3202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SQL keyword  </a:t>
            </a:r>
            <a:r>
              <a:rPr lang="en-US" sz="3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27135" y="1647392"/>
            <a:ext cx="492967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SQL keyword DESC is used to order the records in the result table in descending order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427135" y="2421999"/>
            <a:ext cx="4929671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Freq FROM Keywords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Word = 'Paris'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ORDER by Freq DESC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5771446" y="1266392"/>
            <a:ext cx="1133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Courier New" panose="02070309020205020404" pitchFamily="49" charset="0"/>
              </a:rPr>
              <a:t>Keywords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771446" y="1628964"/>
          <a:ext cx="3203221" cy="4724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39333"/>
                <a:gridCol w="1086555"/>
                <a:gridCol w="677333"/>
              </a:tblGrid>
              <a:tr h="3202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294171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294171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Bogota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Nairobi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Nairobi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Bogota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 bwMode="auto">
          <a:xfrm>
            <a:off x="427135" y="1339615"/>
            <a:ext cx="534431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/>
              <a:t>“What is the ranking of web pages containing word X, based on the number of occurrences of string X in the page?”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2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Exercise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2524034" y="3252257"/>
            <a:ext cx="120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Courier New" panose="02070309020205020404" pitchFamily="49" charset="0"/>
              </a:rPr>
              <a:t>Hyperlinks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5616222" y="1582617"/>
            <a:ext cx="1133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Courier New" panose="02070309020205020404" pitchFamily="49" charset="0"/>
              </a:rPr>
              <a:t>Keywords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524034" y="3621589"/>
          <a:ext cx="2866410" cy="30480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33205"/>
                <a:gridCol w="1433205"/>
              </a:tblGrid>
              <a:tr h="3136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616222" y="1945189"/>
          <a:ext cx="3203221" cy="4724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39333"/>
                <a:gridCol w="1086555"/>
                <a:gridCol w="677333"/>
              </a:tblGrid>
              <a:tr h="3202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294171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294171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Bogota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Nairobi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Nairobi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Bogota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 bwMode="auto">
          <a:xfrm>
            <a:off x="268111" y="1468135"/>
            <a:ext cx="534811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Write an SQL query that returns:</a:t>
            </a:r>
          </a:p>
          <a:p>
            <a:pPr marL="635000" lvl="1" indent="-28575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The URL of every page that has a link to web page </a:t>
            </a:r>
            <a:r>
              <a:rPr lang="en-US" dirty="0" err="1" smtClean="0"/>
              <a:t>four.html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 bwMode="auto">
          <a:xfrm>
            <a:off x="427135" y="2529722"/>
            <a:ext cx="4929671" cy="52322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DISTINCT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Hyperlinks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Link =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four.html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Exercise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2524034" y="3252257"/>
            <a:ext cx="120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Courier New" panose="02070309020205020404" pitchFamily="49" charset="0"/>
              </a:rPr>
              <a:t>Hyperlinks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5616222" y="1582617"/>
            <a:ext cx="1133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Courier New" panose="02070309020205020404" pitchFamily="49" charset="0"/>
              </a:rPr>
              <a:t>Keywords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524034" y="3621589"/>
          <a:ext cx="2866410" cy="30480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33205"/>
                <a:gridCol w="1433205"/>
              </a:tblGrid>
              <a:tr h="3136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616222" y="1945189"/>
          <a:ext cx="3203221" cy="4724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39333"/>
                <a:gridCol w="1086555"/>
                <a:gridCol w="677333"/>
              </a:tblGrid>
              <a:tr h="3202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294171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294171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Bogota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Nairobi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Nairobi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Bogota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 bwMode="auto">
          <a:xfrm>
            <a:off x="268111" y="1468135"/>
            <a:ext cx="534811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Write an SQL query that returns:</a:t>
            </a:r>
          </a:p>
          <a:p>
            <a:pPr marL="69215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 startAt="2"/>
            </a:pPr>
            <a:r>
              <a:rPr lang="en-US" dirty="0" smtClean="0"/>
              <a:t>The URL of every page that has an incoming link from page </a:t>
            </a:r>
            <a:r>
              <a:rPr lang="en-US" dirty="0" err="1" smtClean="0"/>
              <a:t>four.html</a:t>
            </a:r>
            <a:r>
              <a:rPr lang="en-US" dirty="0" smtClean="0"/>
              <a:t> 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427135" y="2529722"/>
            <a:ext cx="4929671" cy="52322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DISTINCT Link FROM Hyperlinks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four.html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Exercise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2524034" y="3252257"/>
            <a:ext cx="120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Courier New" panose="02070309020205020404" pitchFamily="49" charset="0"/>
              </a:rPr>
              <a:t>Hyperlinks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5616222" y="1582617"/>
            <a:ext cx="1133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Courier New" panose="02070309020205020404" pitchFamily="49" charset="0"/>
              </a:rPr>
              <a:t>Keywords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524034" y="3621589"/>
          <a:ext cx="2866410" cy="30480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33205"/>
                <a:gridCol w="1433205"/>
              </a:tblGrid>
              <a:tr h="3136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616222" y="1945189"/>
          <a:ext cx="3203221" cy="4724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39333"/>
                <a:gridCol w="1086555"/>
                <a:gridCol w="677333"/>
              </a:tblGrid>
              <a:tr h="3202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294171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294171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Bogota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Nairobi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Nairobi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Bogota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 bwMode="auto">
          <a:xfrm>
            <a:off x="268111" y="1298616"/>
            <a:ext cx="5348111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Write an SQL query that returns:</a:t>
            </a:r>
          </a:p>
          <a:p>
            <a:pPr marL="69215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 startAt="3"/>
            </a:pPr>
            <a:r>
              <a:rPr lang="en-US" dirty="0" smtClean="0"/>
              <a:t>The URL and word for every word that appears exactly three times in the web page associated with the URL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427135" y="2529722"/>
            <a:ext cx="4929671" cy="52322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Word from Keywords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Freq = 3</a:t>
            </a:r>
            <a:endParaRPr lang="en-US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Exercise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2524034" y="3252257"/>
            <a:ext cx="120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Courier New" panose="02070309020205020404" pitchFamily="49" charset="0"/>
              </a:rPr>
              <a:t>Hyperlinks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5616222" y="1582617"/>
            <a:ext cx="1133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Courier New" panose="02070309020205020404" pitchFamily="49" charset="0"/>
              </a:rPr>
              <a:t>Keywords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524034" y="3621589"/>
          <a:ext cx="2866410" cy="30480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33205"/>
                <a:gridCol w="1433205"/>
              </a:tblGrid>
              <a:tr h="3136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616222" y="1945189"/>
          <a:ext cx="3203221" cy="4724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39333"/>
                <a:gridCol w="1086555"/>
                <a:gridCol w="677333"/>
              </a:tblGrid>
              <a:tr h="3202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294171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294171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Bogota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Nairobi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Nairobi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Bogota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 bwMode="auto">
          <a:xfrm>
            <a:off x="206375" y="1298616"/>
            <a:ext cx="518406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Write an SQL query that returns:</a:t>
            </a:r>
          </a:p>
          <a:p>
            <a:pPr marL="69215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 startAt="4"/>
            </a:pPr>
            <a:r>
              <a:rPr lang="en-US" dirty="0" smtClean="0"/>
              <a:t>The URL, word, and frequency for every word that appears between 3 and 5 times, inclusive, in the web page associated with the URL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427135" y="2529723"/>
            <a:ext cx="4929671" cy="52322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from Keywords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Freq BETWEEN 3 AND 5</a:t>
            </a:r>
            <a:endParaRPr lang="en-US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Data storage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792329" y="3789003"/>
            <a:ext cx="7265686" cy="2831545"/>
            <a:chOff x="792329" y="3789003"/>
            <a:chExt cx="7265686" cy="2831545"/>
          </a:xfrm>
        </p:grpSpPr>
        <p:sp>
          <p:nvSpPr>
            <p:cNvPr id="8" name="TextBox 7"/>
            <p:cNvSpPr txBox="1"/>
            <p:nvPr/>
          </p:nvSpPr>
          <p:spPr bwMode="auto">
            <a:xfrm>
              <a:off x="792329" y="4958554"/>
              <a:ext cx="1539103" cy="830997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Beijing × 3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Paris </a:t>
              </a:r>
              <a:r>
                <a:rPr lang="en-US" sz="1600" kern="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×</a:t>
              </a:r>
              <a:r>
                <a:rPr lang="en-US" sz="16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 5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Chicago </a:t>
              </a:r>
              <a:r>
                <a:rPr lang="en-US" sz="1600" kern="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×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 5</a:t>
              </a:r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2665246" y="4127557"/>
              <a:ext cx="1539103" cy="830997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Chicago × 3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Beijing </a:t>
              </a:r>
              <a:r>
                <a:rPr lang="en-US" sz="1600" kern="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×</a:t>
              </a:r>
              <a:r>
                <a:rPr lang="en-US" sz="16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 6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2665246" y="5789551"/>
              <a:ext cx="1539103" cy="830997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Bogota</a:t>
              </a:r>
              <a:r>
                <a:rPr kumimoji="0" lang="en-US" sz="1600" b="0" i="0" u="none" strike="noStrike" kern="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 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× 3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Beijing </a:t>
              </a:r>
              <a:r>
                <a:rPr lang="en-US" sz="1600" kern="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×</a:t>
              </a:r>
              <a:r>
                <a:rPr lang="en-US" sz="16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 2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Paris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 </a:t>
              </a:r>
              <a:r>
                <a:rPr lang="en-US" sz="1600" kern="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×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 1</a:t>
              </a:r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4478289" y="4958554"/>
              <a:ext cx="1539103" cy="830997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Chicago</a:t>
              </a:r>
              <a:r>
                <a:rPr kumimoji="0" lang="en-US" sz="1600" b="0" i="0" u="none" strike="noStrike" kern="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 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× 3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Paris </a:t>
              </a:r>
              <a:r>
                <a:rPr lang="en-US" sz="1600" kern="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×</a:t>
              </a:r>
              <a:r>
                <a:rPr lang="en-US" sz="16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 2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noProof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Nairobi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 </a:t>
              </a:r>
              <a:r>
                <a:rPr lang="en-US" sz="1600" kern="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×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 1</a:t>
              </a:r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6361106" y="4127557"/>
              <a:ext cx="1539103" cy="830997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Nairobi</a:t>
              </a:r>
              <a:r>
                <a:rPr kumimoji="0" lang="en-US" sz="1600" b="0" i="0" u="none" strike="noStrike" kern="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 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× 7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Bogota </a:t>
              </a:r>
              <a:r>
                <a:rPr lang="en-US" sz="1600" kern="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×</a:t>
              </a:r>
              <a:r>
                <a:rPr lang="en-US" sz="16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 2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21" name="Curved Connector 20"/>
            <p:cNvCxnSpPr/>
            <p:nvPr/>
          </p:nvCxnSpPr>
          <p:spPr>
            <a:xfrm>
              <a:off x="4204349" y="4693061"/>
              <a:ext cx="790775" cy="265493"/>
            </a:xfrm>
            <a:prstGeom prst="curvedConnector3">
              <a:avLst>
                <a:gd name="adj1" fmla="val 99412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28"/>
            <p:cNvCxnSpPr/>
            <p:nvPr/>
          </p:nvCxnSpPr>
          <p:spPr>
            <a:xfrm rot="10800000">
              <a:off x="1874471" y="5789551"/>
              <a:ext cx="790775" cy="265493"/>
            </a:xfrm>
            <a:prstGeom prst="curvedConnector3">
              <a:avLst>
                <a:gd name="adj1" fmla="val 99412"/>
              </a:avLst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urved Connector 40"/>
            <p:cNvCxnSpPr/>
            <p:nvPr/>
          </p:nvCxnSpPr>
          <p:spPr>
            <a:xfrm rot="10800000" flipV="1">
              <a:off x="1874470" y="4693060"/>
              <a:ext cx="790776" cy="265493"/>
            </a:xfrm>
            <a:prstGeom prst="curvedConnector3">
              <a:avLst>
                <a:gd name="adj1" fmla="val 99413"/>
              </a:avLst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48"/>
            <p:cNvCxnSpPr/>
            <p:nvPr/>
          </p:nvCxnSpPr>
          <p:spPr>
            <a:xfrm flipV="1">
              <a:off x="4204349" y="5789550"/>
              <a:ext cx="790776" cy="265493"/>
            </a:xfrm>
            <a:prstGeom prst="curvedConnector3">
              <a:avLst>
                <a:gd name="adj1" fmla="val 99413"/>
              </a:avLst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/>
            <p:cNvCxnSpPr>
              <a:endCxn id="13" idx="1"/>
            </p:cNvCxnSpPr>
            <p:nvPr/>
          </p:nvCxnSpPr>
          <p:spPr>
            <a:xfrm flipV="1">
              <a:off x="5832972" y="4543056"/>
              <a:ext cx="528134" cy="412647"/>
            </a:xfrm>
            <a:prstGeom prst="curvedConnector3">
              <a:avLst>
                <a:gd name="adj1" fmla="val 2438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urved Connector 52"/>
            <p:cNvCxnSpPr/>
            <p:nvPr/>
          </p:nvCxnSpPr>
          <p:spPr>
            <a:xfrm rot="10800000" flipV="1">
              <a:off x="6017392" y="4955703"/>
              <a:ext cx="528134" cy="412647"/>
            </a:xfrm>
            <a:prstGeom prst="curvedConnector3">
              <a:avLst>
                <a:gd name="adj1" fmla="val 2438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/>
            <p:nvPr/>
          </p:nvCxnSpPr>
          <p:spPr>
            <a:xfrm rot="10800000" flipV="1">
              <a:off x="4204350" y="4955703"/>
              <a:ext cx="3009279" cy="1467996"/>
            </a:xfrm>
            <a:prstGeom prst="curvedConnector3">
              <a:avLst>
                <a:gd name="adj1" fmla="val 381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urved Connector 56"/>
            <p:cNvCxnSpPr>
              <a:stCxn id="13" idx="0"/>
            </p:cNvCxnSpPr>
            <p:nvPr/>
          </p:nvCxnSpPr>
          <p:spPr>
            <a:xfrm rot="16200000" flipH="1" flipV="1">
              <a:off x="3824991" y="1650036"/>
              <a:ext cx="828146" cy="5783188"/>
            </a:xfrm>
            <a:prstGeom prst="curvedConnector4">
              <a:avLst>
                <a:gd name="adj1" fmla="val -88274"/>
                <a:gd name="adj2" fmla="val 99605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 bwMode="auto">
            <a:xfrm>
              <a:off x="792329" y="5789550"/>
              <a:ext cx="94208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itchFamily="34" charset="0"/>
                  <a:ea typeface="+mj-ea"/>
                  <a:cs typeface="+mj-cs"/>
                </a:rPr>
                <a:t>one.html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endParaRPr>
            </a:p>
          </p:txBody>
        </p:sp>
        <p:sp>
          <p:nvSpPr>
            <p:cNvPr id="66" name="TextBox 65"/>
            <p:cNvSpPr txBox="1"/>
            <p:nvPr/>
          </p:nvSpPr>
          <p:spPr bwMode="auto">
            <a:xfrm>
              <a:off x="5043246" y="5772673"/>
              <a:ext cx="97414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four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itchFamily="34" charset="0"/>
                  <a:ea typeface="+mj-ea"/>
                  <a:cs typeface="+mj-cs"/>
                </a:rPr>
                <a:t>.html</a:t>
              </a:r>
            </a:p>
          </p:txBody>
        </p:sp>
        <p:sp>
          <p:nvSpPr>
            <p:cNvPr id="67" name="TextBox 66"/>
            <p:cNvSpPr txBox="1"/>
            <p:nvPr/>
          </p:nvSpPr>
          <p:spPr bwMode="auto">
            <a:xfrm>
              <a:off x="2665246" y="5450996"/>
              <a:ext cx="94759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two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itchFamily="34" charset="0"/>
                  <a:ea typeface="+mj-ea"/>
                  <a:cs typeface="+mj-cs"/>
                </a:rPr>
                <a:t>.html</a:t>
              </a:r>
            </a:p>
          </p:txBody>
        </p:sp>
        <p:sp>
          <p:nvSpPr>
            <p:cNvPr id="68" name="TextBox 67"/>
            <p:cNvSpPr txBox="1"/>
            <p:nvPr/>
          </p:nvSpPr>
          <p:spPr bwMode="auto">
            <a:xfrm>
              <a:off x="3128113" y="3789003"/>
              <a:ext cx="107623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three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itchFamily="34" charset="0"/>
                  <a:ea typeface="+mj-ea"/>
                  <a:cs typeface="+mj-cs"/>
                </a:rPr>
                <a:t>.html</a:t>
              </a:r>
            </a:p>
          </p:txBody>
        </p:sp>
        <p:sp>
          <p:nvSpPr>
            <p:cNvPr id="69" name="TextBox 68"/>
            <p:cNvSpPr txBox="1"/>
            <p:nvPr/>
          </p:nvSpPr>
          <p:spPr bwMode="auto">
            <a:xfrm>
              <a:off x="7130658" y="3789003"/>
              <a:ext cx="92735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five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itchFamily="34" charset="0"/>
                  <a:ea typeface="+mj-ea"/>
                  <a:cs typeface="+mj-cs"/>
                </a:rPr>
                <a:t>.html</a:t>
              </a:r>
            </a:p>
          </p:txBody>
        </p:sp>
      </p:grpSp>
      <p:sp>
        <p:nvSpPr>
          <p:cNvPr id="33" name="TextBox 32"/>
          <p:cNvSpPr txBox="1"/>
          <p:nvPr/>
        </p:nvSpPr>
        <p:spPr bwMode="auto">
          <a:xfrm>
            <a:off x="709358" y="1582617"/>
            <a:ext cx="468108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data collected by a web crawler can be stored in a text file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SQL built-in functions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27135" y="1647392"/>
            <a:ext cx="492967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SQL includes built-in math functions such as COUNT() and SUM()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427135" y="2529722"/>
            <a:ext cx="4929671" cy="52322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COUNT(*) FROM Keywords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Word = 'Paris'</a:t>
            </a:r>
            <a:endParaRPr lang="en-US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771446" y="1266392"/>
            <a:ext cx="1133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Courier New" panose="02070309020205020404" pitchFamily="49" charset="0"/>
              </a:rPr>
              <a:t>Keywords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771446" y="1628964"/>
          <a:ext cx="3203221" cy="4724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39333"/>
                <a:gridCol w="1086555"/>
                <a:gridCol w="677333"/>
              </a:tblGrid>
              <a:tr h="3202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294171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294171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Bogota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Nairobi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Nairobi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Bogota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876777" y="3333044"/>
          <a:ext cx="472723" cy="7010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72723"/>
              </a:tblGrid>
              <a:tr h="3202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 bwMode="auto">
          <a:xfrm>
            <a:off x="427135" y="1269970"/>
            <a:ext cx="46825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/>
              <a:t>“How many pages contain the word Paris?”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2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SQL built-in functions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27135" y="1647392"/>
            <a:ext cx="492967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SQL includes built-in math functions such as COUNT() and SUM()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427135" y="2529722"/>
            <a:ext cx="4929671" cy="52322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SUM(Freq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FROM Keywords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Word = 'Paris'</a:t>
            </a:r>
            <a:endParaRPr lang="en-US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771446" y="1266392"/>
            <a:ext cx="1133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Courier New" panose="02070309020205020404" pitchFamily="49" charset="0"/>
              </a:rPr>
              <a:t>Keywords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771446" y="1628964"/>
          <a:ext cx="3203221" cy="4724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39333"/>
                <a:gridCol w="1086555"/>
                <a:gridCol w="677333"/>
              </a:tblGrid>
              <a:tr h="3202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294171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294171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Bogota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Nairobi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Nairobi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Bogota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876777" y="3333044"/>
          <a:ext cx="472723" cy="7010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72723"/>
              </a:tblGrid>
              <a:tr h="3202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783914" y="3305364"/>
          <a:ext cx="1930836" cy="20421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70461"/>
                <a:gridCol w="460375"/>
              </a:tblGrid>
              <a:tr h="3136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SQL </a:t>
            </a:r>
            <a:r>
              <a:rPr lang="en-US" sz="3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sz="3600" b="1" kern="0" dirty="0" smtClean="0">
                <a:latin typeface="Calibri" pitchFamily="34" charset="0"/>
              </a:rPr>
              <a:t> clause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27135" y="1647392"/>
            <a:ext cx="534431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SQL clause GROUP BY groups the records of a table that have the same value in a column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427135" y="2529721"/>
            <a:ext cx="4929671" cy="52322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COUNT(*) FROM Hyperlinks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endParaRPr lang="en-US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771446" y="1266392"/>
            <a:ext cx="1133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Courier New" panose="02070309020205020404" pitchFamily="49" charset="0"/>
              </a:rPr>
              <a:t>Keywords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771446" y="1628964"/>
          <a:ext cx="3203221" cy="4724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39333"/>
                <a:gridCol w="1086555"/>
                <a:gridCol w="677333"/>
              </a:tblGrid>
              <a:tr h="3202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294171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294171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Bogota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Nairobi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Nairobi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Bogota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 bwMode="auto">
          <a:xfrm>
            <a:off x="427135" y="1269970"/>
            <a:ext cx="58623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/>
              <a:t>“How many outgoing links does each web page have?”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2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Exercise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2524034" y="3252257"/>
            <a:ext cx="120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Courier New" panose="02070309020205020404" pitchFamily="49" charset="0"/>
              </a:rPr>
              <a:t>Hyperlinks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5616222" y="1582617"/>
            <a:ext cx="1133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Courier New" panose="02070309020205020404" pitchFamily="49" charset="0"/>
              </a:rPr>
              <a:t>Keywords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524034" y="3621589"/>
          <a:ext cx="2866410" cy="30480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33205"/>
                <a:gridCol w="1433205"/>
              </a:tblGrid>
              <a:tr h="3136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616222" y="1945189"/>
          <a:ext cx="3203221" cy="4724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39333"/>
                <a:gridCol w="1086555"/>
                <a:gridCol w="677333"/>
              </a:tblGrid>
              <a:tr h="3202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294171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294171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Bogota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Nairobi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Nairobi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Bogota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 bwMode="auto">
          <a:xfrm>
            <a:off x="268111" y="1468135"/>
            <a:ext cx="534811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Write an SQL query that returns:</a:t>
            </a:r>
          </a:p>
          <a:p>
            <a:pPr marL="635000" lvl="1" indent="-28575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The number of words, including duplicates, that page </a:t>
            </a:r>
            <a:r>
              <a:rPr lang="en-US" dirty="0" err="1" smtClean="0"/>
              <a:t>two.html</a:t>
            </a:r>
            <a:r>
              <a:rPr lang="en-US" dirty="0" smtClean="0"/>
              <a:t> contains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427135" y="2529723"/>
            <a:ext cx="4929671" cy="52322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SUM(Freq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From Keywords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two.html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1400" kern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Exercise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2524034" y="3252257"/>
            <a:ext cx="120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Courier New" panose="02070309020205020404" pitchFamily="49" charset="0"/>
              </a:rPr>
              <a:t>Hyperlinks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5616222" y="1582617"/>
            <a:ext cx="1133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Courier New" panose="02070309020205020404" pitchFamily="49" charset="0"/>
              </a:rPr>
              <a:t>Keywords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524034" y="3621589"/>
          <a:ext cx="2866410" cy="30480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33205"/>
                <a:gridCol w="1433205"/>
              </a:tblGrid>
              <a:tr h="3136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616222" y="1945189"/>
          <a:ext cx="3203221" cy="4724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39333"/>
                <a:gridCol w="1086555"/>
                <a:gridCol w="677333"/>
              </a:tblGrid>
              <a:tr h="3202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294171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294171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Bogota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Nairobi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Nairobi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Bogota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 bwMode="auto">
          <a:xfrm>
            <a:off x="268111" y="1468135"/>
            <a:ext cx="534811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Write an SQL query that returns:</a:t>
            </a:r>
          </a:p>
          <a:p>
            <a:pPr marL="69215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 startAt="2"/>
            </a:pPr>
            <a:r>
              <a:rPr lang="en-US" dirty="0" smtClean="0"/>
              <a:t>The number of distinct words page </a:t>
            </a:r>
            <a:r>
              <a:rPr lang="en-US" dirty="0" err="1" smtClean="0"/>
              <a:t>two.html</a:t>
            </a:r>
            <a:r>
              <a:rPr lang="en-US" dirty="0" smtClean="0"/>
              <a:t> contains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427135" y="2529723"/>
            <a:ext cx="4929671" cy="52322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Count(*) From Keywords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two.html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Exercise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2524034" y="3252257"/>
            <a:ext cx="120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Courier New" panose="02070309020205020404" pitchFamily="49" charset="0"/>
              </a:rPr>
              <a:t>Hyperlinks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5616222" y="1582617"/>
            <a:ext cx="1133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Courier New" panose="02070309020205020404" pitchFamily="49" charset="0"/>
              </a:rPr>
              <a:t>Keywords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524034" y="3621589"/>
          <a:ext cx="2866410" cy="30480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33205"/>
                <a:gridCol w="1433205"/>
              </a:tblGrid>
              <a:tr h="3136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616222" y="1945189"/>
          <a:ext cx="3203221" cy="4724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39333"/>
                <a:gridCol w="1086555"/>
                <a:gridCol w="677333"/>
              </a:tblGrid>
              <a:tr h="3202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294171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294171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Bogota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Nairobi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Nairobi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Bogota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 bwMode="auto">
          <a:xfrm>
            <a:off x="268111" y="1437115"/>
            <a:ext cx="534811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Write an SQL query that returns:</a:t>
            </a:r>
          </a:p>
          <a:p>
            <a:pPr marL="69215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 startAt="3"/>
            </a:pPr>
            <a:r>
              <a:rPr lang="en-US" dirty="0" smtClean="0"/>
              <a:t>The number of words, including duplicates, that each web page has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427135" y="2529723"/>
            <a:ext cx="4929671" cy="52322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SUM(Freq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FROM Keywords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endParaRPr lang="en-US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Exercise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2524034" y="3252257"/>
            <a:ext cx="120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Courier New" panose="02070309020205020404" pitchFamily="49" charset="0"/>
              </a:rPr>
              <a:t>Hyperlinks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5616222" y="1582617"/>
            <a:ext cx="1133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Courier New" panose="02070309020205020404" pitchFamily="49" charset="0"/>
              </a:rPr>
              <a:t>Keywords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524034" y="3621589"/>
          <a:ext cx="2866410" cy="30480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33205"/>
                <a:gridCol w="1433205"/>
              </a:tblGrid>
              <a:tr h="3136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616222" y="1945189"/>
          <a:ext cx="3203221" cy="4724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39333"/>
                <a:gridCol w="1086555"/>
                <a:gridCol w="677333"/>
              </a:tblGrid>
              <a:tr h="3202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294171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294171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Bogota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Nairobi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Nairobi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Bogota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 bwMode="auto">
          <a:xfrm>
            <a:off x="206375" y="1437115"/>
            <a:ext cx="518406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Write an SQL query that returns:</a:t>
            </a:r>
          </a:p>
          <a:p>
            <a:pPr marL="69215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 startAt="4"/>
            </a:pPr>
            <a:r>
              <a:rPr lang="en-US" dirty="0" smtClean="0"/>
              <a:t>The number of incoming links each web page has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427135" y="2529724"/>
            <a:ext cx="4929671" cy="52322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Link, COUNT(*) FROM Hyperlinks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 BY Link</a:t>
            </a:r>
            <a:endParaRPr lang="en-US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 bwMode="auto">
          <a:xfrm>
            <a:off x="427135" y="1269970"/>
            <a:ext cx="72336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/>
              <a:t>“What web pages have a link to a page containing word ‘Bogota’?”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SQL queries involving multiple tables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2524034" y="3252257"/>
            <a:ext cx="120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Courier New" panose="02070309020205020404" pitchFamily="49" charset="0"/>
              </a:rPr>
              <a:t>Hyperlinks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5616222" y="1582617"/>
            <a:ext cx="1133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Courier New" panose="02070309020205020404" pitchFamily="49" charset="0"/>
              </a:rPr>
              <a:t>Keywords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524034" y="3621589"/>
          <a:ext cx="2866410" cy="30480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33205"/>
                <a:gridCol w="1433205"/>
              </a:tblGrid>
              <a:tr h="3136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616222" y="1945189"/>
          <a:ext cx="3203221" cy="4724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39333"/>
                <a:gridCol w="1086555"/>
                <a:gridCol w="677333"/>
              </a:tblGrid>
              <a:tr h="3202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294171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294171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Bogota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Nairobi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Nairobi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Bogota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 bwMode="auto">
          <a:xfrm>
            <a:off x="427134" y="1744152"/>
            <a:ext cx="5189087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This question requires a lookup of both tables:</a:t>
            </a:r>
          </a:p>
          <a:p>
            <a:pPr marL="635000" lvl="1" indent="-28575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Look up Keywords to find the set S of URLs of pages containing word ‘Bogota’</a:t>
            </a:r>
          </a:p>
          <a:p>
            <a:pPr marL="635000" lvl="1" indent="-28575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Then look up Keywords to find the URLs of pages with links to pages in S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SQL queries involving multiple tables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2524034" y="3252257"/>
            <a:ext cx="120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Courier New" panose="02070309020205020404" pitchFamily="49" charset="0"/>
              </a:rPr>
              <a:t>Hyperlinks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5616222" y="1582617"/>
            <a:ext cx="1133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Courier New" panose="02070309020205020404" pitchFamily="49" charset="0"/>
              </a:rPr>
              <a:t>Keywords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524034" y="3621589"/>
          <a:ext cx="2866410" cy="30480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33205"/>
                <a:gridCol w="1433205"/>
              </a:tblGrid>
              <a:tr h="3136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616222" y="1945189"/>
          <a:ext cx="3203221" cy="4724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39333"/>
                <a:gridCol w="1086555"/>
                <a:gridCol w="677333"/>
              </a:tblGrid>
              <a:tr h="3202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294171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294171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Bogota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Nairobi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Nairobi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Bogota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 bwMode="auto">
          <a:xfrm>
            <a:off x="427135" y="1647393"/>
            <a:ext cx="492967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SELECT statement can be used on multiple tables.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427135" y="2637445"/>
            <a:ext cx="4929671" cy="30777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Hyperlinks, Keywords</a:t>
            </a:r>
            <a:endParaRPr lang="en-US" sz="1400" kern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SQL queries involving multiple tables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27135" y="1647393"/>
            <a:ext cx="492967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SELECT statement can be used on multiple tables.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84914" y="3332029"/>
          <a:ext cx="5533444" cy="42316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78943"/>
                <a:gridCol w="1301750"/>
                <a:gridCol w="1301750"/>
                <a:gridCol w="1047750"/>
                <a:gridCol w="6032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Bogota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...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...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...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Nairobi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Nairobi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Bogota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 bwMode="auto">
          <a:xfrm>
            <a:off x="427135" y="2637445"/>
            <a:ext cx="4929671" cy="30777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Hyperlinks, Keywords</a:t>
            </a:r>
            <a:endParaRPr lang="en-US" sz="1400" kern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6322280" y="4606249"/>
            <a:ext cx="282172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FF0000"/>
                </a:solidFill>
              </a:rPr>
              <a:t>104 records, each a combination of a record in </a:t>
            </a:r>
            <a:r>
              <a:rPr lang="en-US" sz="1600" dirty="0" smtClean="0">
                <a:solidFill>
                  <a:srgbClr val="000000"/>
                </a:solidFill>
              </a:rPr>
              <a:t>Hyperlinks </a:t>
            </a:r>
            <a:r>
              <a:rPr lang="en-US" sz="1600" dirty="0" smtClean="0">
                <a:solidFill>
                  <a:srgbClr val="FF0000"/>
                </a:solidFill>
              </a:rPr>
              <a:t>and a record in </a:t>
            </a:r>
            <a:r>
              <a:rPr lang="en-US" sz="1600" dirty="0" smtClean="0"/>
              <a:t>Keywords 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Left Brace 15"/>
          <p:cNvSpPr/>
          <p:nvPr/>
        </p:nvSpPr>
        <p:spPr>
          <a:xfrm flipH="1">
            <a:off x="6018358" y="3744476"/>
            <a:ext cx="303922" cy="292511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 bwMode="auto">
          <a:xfrm>
            <a:off x="5707012" y="1470025"/>
            <a:ext cx="343698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result table is the </a:t>
            </a:r>
            <a:r>
              <a:rPr lang="en-US" sz="2000" dirty="0" smtClean="0">
                <a:solidFill>
                  <a:srgbClr val="FF0000"/>
                </a:solidFill>
              </a:rPr>
              <a:t>cross join </a:t>
            </a:r>
            <a:r>
              <a:rPr lang="en-US" sz="2000" dirty="0" smtClean="0">
                <a:solidFill>
                  <a:schemeClr val="accent1"/>
                </a:solidFill>
              </a:rPr>
              <a:t>of tables </a:t>
            </a:r>
            <a:r>
              <a:rPr lang="en-US" sz="2000" dirty="0" smtClean="0"/>
              <a:t>Hyperlink </a:t>
            </a:r>
            <a:r>
              <a:rPr lang="en-US" sz="2000" dirty="0" smtClean="0">
                <a:solidFill>
                  <a:schemeClr val="accent1"/>
                </a:solidFill>
              </a:rPr>
              <a:t>and </a:t>
            </a:r>
            <a:r>
              <a:rPr lang="en-US" sz="2000" dirty="0" smtClean="0">
                <a:solidFill>
                  <a:srgbClr val="000000"/>
                </a:solidFill>
              </a:rPr>
              <a:t>Keywords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 marL="742950" lvl="1" indent="-28575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It has five named columns corresponding to the two columns of table Hyperlinks and three columns of table Keywords.</a:t>
            </a:r>
            <a:endParaRPr lang="en-US" kern="0" dirty="0" smtClean="0">
              <a:latin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484914" y="2962697"/>
            <a:ext cx="122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Courier New" panose="02070309020205020404" pitchFamily="49" charset="0"/>
              </a:rPr>
              <a:t>(Hyperlink)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3076106" y="2962697"/>
            <a:ext cx="12426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Courier New" panose="02070309020205020404" pitchFamily="49" charset="0"/>
              </a:rPr>
              <a:t>(Keywords)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6322280" y="6165877"/>
            <a:ext cx="11325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result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6" grpId="0" animBg="1"/>
      <p:bldP spid="17" grpId="0"/>
      <p:bldP spid="2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Data storage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238478" y="2157248"/>
            <a:ext cx="8722078" cy="37856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URL                                           word       count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reed.cs.depaul.edu/lperkovic/one.html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Paris         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reed.cs.depaul.edu/lperkovic/one.html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Beijing       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reed.cs.depaul.edu/lperkovic/one.html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Chicago       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URL                                           link 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reed.cs.depaul.edu/lperkovic/one.html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http://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reed.cs.depaul.edu/lperkovic/two.html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reed.cs.depaul.edu/lperkovic/one.html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http://reed.cs.depaul.edu/lperkovic/three.html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URL                                           word       count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reed.cs.depaul.edu/lperkovic/two.html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Bogota        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reed.cs.depaul.edu/lperkovic/two.html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Paris         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reed.cs.depaul.edu/lperkovic/two.html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Beijing        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URL                                           link 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reed.cs.depaul.edu/lperkovic/two.html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http://reed.cs.depaul.edu/lperkovic/four.html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URL                                           word       count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reed.cs.depaul.edu/lperkovic/four.html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Paris          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SQL queries involving multiple tables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2524034" y="3252257"/>
            <a:ext cx="11097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Courier New" panose="02070309020205020404" pitchFamily="49" charset="0"/>
              </a:rPr>
              <a:t>Hyperlink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5616222" y="1582617"/>
            <a:ext cx="1133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Courier New" panose="02070309020205020404" pitchFamily="49" charset="0"/>
              </a:rPr>
              <a:t>Keywords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524034" y="3621589"/>
          <a:ext cx="2866410" cy="30480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33205"/>
                <a:gridCol w="1433205"/>
              </a:tblGrid>
              <a:tr h="3136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616222" y="1945189"/>
          <a:ext cx="3203221" cy="4724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39333"/>
                <a:gridCol w="1086555"/>
                <a:gridCol w="677333"/>
              </a:tblGrid>
              <a:tr h="3202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294171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294171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Bogota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Nairobi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Nairobi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Bogota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 bwMode="auto">
          <a:xfrm>
            <a:off x="427135" y="1647393"/>
            <a:ext cx="492967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SELECT statement can be used on multiple tables.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427135" y="2439477"/>
            <a:ext cx="4929671" cy="52322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FROM Hyperlinks, Keywords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Hyperlinks.Url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Keywords.Url</a:t>
            </a:r>
            <a:endParaRPr lang="en-US" sz="1400" kern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SQL queries involving multiple tables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27135" y="1647393"/>
            <a:ext cx="492967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SELECT statement can be used on multiple tables.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84914" y="3332029"/>
          <a:ext cx="5971924" cy="32359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369682"/>
                <a:gridCol w="1459119"/>
                <a:gridCol w="1476793"/>
                <a:gridCol w="1063277"/>
                <a:gridCol w="60305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Bogota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...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...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...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Nairobi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 bwMode="auto">
          <a:xfrm>
            <a:off x="427135" y="2439477"/>
            <a:ext cx="4929671" cy="52322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FROM Hyperlinks, Keywords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Hyperlinks.Url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Keywords.Url</a:t>
            </a:r>
            <a:endParaRPr lang="en-US" sz="1400" kern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484914" y="2962697"/>
            <a:ext cx="122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Courier New" panose="02070309020205020404" pitchFamily="49" charset="0"/>
              </a:rPr>
              <a:t>(Hyperlink)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3305615" y="2962697"/>
            <a:ext cx="12426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Courier New" panose="02070309020205020404" pitchFamily="49" charset="0"/>
              </a:rPr>
              <a:t>(Keywords)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84782" y="3702479"/>
            <a:ext cx="2841665" cy="25962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SQL queries involving multiple tables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2524034" y="3252257"/>
            <a:ext cx="11097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Courier New" panose="02070309020205020404" pitchFamily="49" charset="0"/>
              </a:rPr>
              <a:t>Hyperlink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5616222" y="1582617"/>
            <a:ext cx="1133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Courier New" panose="02070309020205020404" pitchFamily="49" charset="0"/>
              </a:rPr>
              <a:t>Keywords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524034" y="3621589"/>
          <a:ext cx="2866410" cy="30480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33205"/>
                <a:gridCol w="1433205"/>
              </a:tblGrid>
              <a:tr h="3136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616222" y="1945189"/>
          <a:ext cx="3203221" cy="4724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39333"/>
                <a:gridCol w="1086555"/>
                <a:gridCol w="677333"/>
              </a:tblGrid>
              <a:tr h="3202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294171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294171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Bogota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Nairobi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Nairobi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Bogota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 bwMode="auto">
          <a:xfrm>
            <a:off x="427135" y="2331755"/>
            <a:ext cx="4929671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FROM Hyperlinks, Keywords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Keywords.Word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'Bogota' AND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Hyperlinks.Link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Keywords.Url</a:t>
            </a:r>
            <a:endParaRPr lang="en-US" sz="1400" kern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427135" y="1269970"/>
            <a:ext cx="72336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/>
              <a:t>“What web pages have a link to a page containing word ‘Bogota’?”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SQL queries involving multiple tables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84914" y="3701361"/>
          <a:ext cx="5971924" cy="1752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369682"/>
                <a:gridCol w="1459119"/>
                <a:gridCol w="1476793"/>
                <a:gridCol w="1063277"/>
                <a:gridCol w="60305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Bogota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Bogota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Bogota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 bwMode="auto">
          <a:xfrm>
            <a:off x="484914" y="3332029"/>
            <a:ext cx="122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Courier New" panose="02070309020205020404" pitchFamily="49" charset="0"/>
              </a:rPr>
              <a:t>(Hyperlink)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3305615" y="3332029"/>
            <a:ext cx="12426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Courier New" panose="02070309020205020404" pitchFamily="49" charset="0"/>
              </a:rPr>
              <a:t>(Keywords)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427135" y="2331755"/>
            <a:ext cx="4929671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FROM Hyperlinks, Keywords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Keywords.Word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'Bogota' AND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Hyperlinks.Link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Keywords.Url</a:t>
            </a:r>
            <a:endParaRPr lang="en-US" sz="1400" kern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27135" y="1269970"/>
            <a:ext cx="72336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/>
              <a:t>“What web pages have a link to a page containing word ‘Bogota’?”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SQL queries involving multiple tables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302454" y="3701361"/>
          <a:ext cx="1369682" cy="14833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3696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427135" y="2331755"/>
            <a:ext cx="5295276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Hyperlinks.Url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Hyperlinks, Keywords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Keywords.Word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'Bogota' AND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Hyperlinks.Link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Keywords.Url</a:t>
            </a:r>
            <a:endParaRPr lang="en-US" sz="1400" kern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27135" y="1269970"/>
            <a:ext cx="72336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/>
              <a:t>“What web pages have a link to a page containing word ‘Bogota’?”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SQL </a:t>
            </a:r>
            <a:r>
              <a:rPr lang="en-US" sz="3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en-US" sz="3600" b="1" kern="0" dirty="0" smtClean="0">
                <a:latin typeface="Calibri" pitchFamily="34" charset="0"/>
              </a:rPr>
              <a:t> statement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27135" y="1647392"/>
            <a:ext cx="492967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SQL statement CREATE TABLE is used to create a table in a database file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427135" y="2355278"/>
            <a:ext cx="4929671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TABLE Keywords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text,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Word text,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Freq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736859" y="4080316"/>
            <a:ext cx="1133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Courier New" panose="02070309020205020404" pitchFamily="49" charset="0"/>
              </a:rPr>
              <a:t>Keywords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36859" y="4442888"/>
          <a:ext cx="3203221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39333"/>
                <a:gridCol w="1086555"/>
                <a:gridCol w="677333"/>
              </a:tblGrid>
              <a:tr h="3202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SQL </a:t>
            </a:r>
            <a:r>
              <a:rPr lang="en-US" sz="3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en-US" sz="3600" b="1" kern="0" dirty="0" smtClean="0">
                <a:latin typeface="Calibri" pitchFamily="34" charset="0"/>
              </a:rPr>
              <a:t> statement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27135" y="1647392"/>
            <a:ext cx="492967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SQL statement CREATE TABLE is used to create a table in a database file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427135" y="2355278"/>
            <a:ext cx="4929671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Column1 dataType1,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Column2 dataType2,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709358" y="4080316"/>
            <a:ext cx="12796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kern="0" dirty="0" err="1" smtClean="0">
                <a:ea typeface="+mj-ea"/>
                <a:cs typeface="Courier New" panose="02070309020205020404" pitchFamily="49" charset="0"/>
              </a:rPr>
              <a:t>TableName</a:t>
            </a:r>
            <a:endParaRPr kumimoji="0" lang="en-US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09358" y="4442888"/>
          <a:ext cx="3203221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39333"/>
                <a:gridCol w="1086555"/>
                <a:gridCol w="677333"/>
              </a:tblGrid>
              <a:tr h="320233">
                <a:tc>
                  <a:txBody>
                    <a:bodyPr/>
                    <a:lstStyle/>
                    <a:p>
                      <a:r>
                        <a:rPr lang="en-US" dirty="0" smtClean="0"/>
                        <a:t>Column1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344086" y="5003800"/>
          <a:ext cx="6812614" cy="18542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211001"/>
                <a:gridCol w="1444970"/>
                <a:gridCol w="41566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SQL Type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Python Type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Explanation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Holds integer values</a:t>
                      </a:r>
                      <a:endParaRPr 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Holds floating-point values</a:t>
                      </a:r>
                      <a:endParaRPr 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Holds string values, delimited with quotes</a:t>
                      </a:r>
                      <a:endParaRPr 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BLOB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Holds sequence of bytes</a:t>
                      </a:r>
                      <a:endParaRPr 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SQL </a:t>
            </a:r>
            <a:r>
              <a:rPr lang="en-US" sz="3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3600" b="1" kern="0" dirty="0" smtClean="0">
                <a:latin typeface="Calibri" pitchFamily="34" charset="0"/>
              </a:rPr>
              <a:t> statement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27135" y="1647392"/>
            <a:ext cx="492967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SQL statement INSERT is used to add a record to a table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427135" y="2893887"/>
            <a:ext cx="6041398" cy="30777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INTO Keywords VALUES ('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one.html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'Beijing', 3)</a:t>
            </a:r>
            <a:endParaRPr lang="en-US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356806" y="3721316"/>
            <a:ext cx="1133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Courier New" panose="02070309020205020404" pitchFamily="49" charset="0"/>
              </a:rPr>
              <a:t>Keywords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356806" y="4083888"/>
          <a:ext cx="3203221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348794"/>
                <a:gridCol w="1177094"/>
                <a:gridCol w="677333"/>
              </a:tblGrid>
              <a:tr h="3202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356807" y="4090648"/>
          <a:ext cx="3203220" cy="7416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365728"/>
                <a:gridCol w="1185334"/>
                <a:gridCol w="6521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SQL </a:t>
            </a:r>
            <a:r>
              <a:rPr lang="en-US" sz="3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sz="3600" b="1" kern="0" dirty="0" smtClean="0">
                <a:latin typeface="Calibri" pitchFamily="34" charset="0"/>
              </a:rPr>
              <a:t> statement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27135" y="1647392"/>
            <a:ext cx="492967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SQL statement UPDATE is used to modify a record in a table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427135" y="2786166"/>
            <a:ext cx="4686732" cy="52322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 Keywords SET Freq = 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two.html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AND Word = 'Bogota'</a:t>
            </a:r>
            <a:endParaRPr lang="en-US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5616222" y="1582617"/>
            <a:ext cx="1133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Courier New" panose="02070309020205020404" pitchFamily="49" charset="0"/>
              </a:rPr>
              <a:t>Keywords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616222" y="1945189"/>
          <a:ext cx="3203221" cy="4724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39333"/>
                <a:gridCol w="1086555"/>
                <a:gridCol w="677333"/>
              </a:tblGrid>
              <a:tr h="3202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294171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294171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Bogota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Nairobi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Nairobi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Bogota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616222" y="1945189"/>
          <a:ext cx="3203221" cy="4724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39333"/>
                <a:gridCol w="1086555"/>
                <a:gridCol w="677333"/>
              </a:tblGrid>
              <a:tr h="3202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294171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294171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Bogota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Nairobi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Nairobi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Bogota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Standard Library module </a:t>
            </a:r>
            <a:r>
              <a:rPr lang="en-US" sz="3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1744143"/>
            <a:ext cx="77724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Python Standard Library includes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  <a:r>
              <a:rPr lang="en-US" sz="2000" dirty="0" smtClean="0">
                <a:solidFill>
                  <a:schemeClr val="accent1"/>
                </a:solidFill>
              </a:rPr>
              <a:t> that provides an API for accessing database files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It is an interface to a library of functions that accesses the database files directly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427134" y="3304692"/>
            <a:ext cx="8278887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sqlite3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con = sqlite3.connect('web.db')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27136" y="4708941"/>
            <a:ext cx="8054622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sqlite3 function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connect()</a:t>
            </a:r>
            <a:r>
              <a:rPr lang="en-US" sz="2000" dirty="0" smtClean="0">
                <a:solidFill>
                  <a:schemeClr val="accent1"/>
                </a:solidFill>
              </a:rPr>
              <a:t> takes as input the name of a database and returns an object of type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en-US" sz="2000" dirty="0" smtClean="0">
                <a:solidFill>
                  <a:schemeClr val="accent1"/>
                </a:solidFill>
              </a:rPr>
              <a:t>, a type defined in module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The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en-US" dirty="0" smtClean="0">
                <a:solidFill>
                  <a:schemeClr val="accent1"/>
                </a:solidFill>
              </a:rPr>
              <a:t> object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</a:t>
            </a:r>
            <a:r>
              <a:rPr lang="en-US" dirty="0" smtClean="0">
                <a:solidFill>
                  <a:schemeClr val="accent1"/>
                </a:solidFill>
              </a:rPr>
              <a:t> is associated with database file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web.db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If database file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web.db</a:t>
            </a:r>
            <a:r>
              <a:rPr lang="en-US" dirty="0" smtClean="0">
                <a:solidFill>
                  <a:schemeClr val="accent1"/>
                </a:solidFill>
              </a:rPr>
              <a:t> does not exists in the current working directory, 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dirty="0" smtClean="0">
                <a:solidFill>
                  <a:schemeClr val="accent1"/>
                </a:solidFill>
              </a:rPr>
              <a:t>	a new database file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web.db</a:t>
            </a:r>
            <a:r>
              <a:rPr lang="en-US" dirty="0" smtClean="0">
                <a:solidFill>
                  <a:schemeClr val="accent1"/>
                </a:solidFill>
              </a:rPr>
              <a:t> is created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Data storage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8" y="1713544"/>
            <a:ext cx="6762429" cy="375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 search engine app may then need to access this file to make queries such as</a:t>
            </a: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In which web pages does word X appear in?</a:t>
            </a: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What is the ranking of web pages containing word X, based on the number of occurrences of word X in the page?</a:t>
            </a: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How many pages contain word X?</a:t>
            </a: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What pages have a hyperlink to page Y?</a:t>
            </a: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What is the total number of occurrences of word ‘Paris’ across all web pages?</a:t>
            </a: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How many outgoing links does each visited page have?</a:t>
            </a: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How many incoming links does each visited page have?</a:t>
            </a: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What pages have a link to a page containing word X?</a:t>
            </a: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What page containing word X has the most incoming links?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5921870"/>
            <a:ext cx="34247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A text file is not ideal for this ...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Standard Library module </a:t>
            </a:r>
            <a:r>
              <a:rPr lang="en-US" sz="3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1744143"/>
            <a:ext cx="77724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Python Standard Library includes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  <a:r>
              <a:rPr lang="en-US" sz="2000" dirty="0" smtClean="0">
                <a:solidFill>
                  <a:schemeClr val="accent1"/>
                </a:solidFill>
              </a:rPr>
              <a:t> that provides an API for accessing database files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It is an interface to a library of functions that accesses the database files directly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427134" y="3304692"/>
            <a:ext cx="8278887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sqlite3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con = sqlite3.connect('web.db')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cur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con.cursor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27136" y="4985941"/>
            <a:ext cx="7620962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en-US" sz="2000" dirty="0" smtClean="0">
                <a:solidFill>
                  <a:schemeClr val="accent1"/>
                </a:solidFill>
              </a:rPr>
              <a:t> method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cursor()</a:t>
            </a:r>
            <a:r>
              <a:rPr lang="en-US" sz="2000" dirty="0" smtClean="0">
                <a:solidFill>
                  <a:schemeClr val="accent1"/>
                </a:solidFill>
              </a:rPr>
              <a:t> returns an object of type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en-US" sz="2000" dirty="0" smtClean="0">
                <a:solidFill>
                  <a:schemeClr val="accent1"/>
                </a:solidFill>
              </a:rPr>
              <a:t>, another type defined in the module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en-US" dirty="0" smtClean="0">
                <a:solidFill>
                  <a:schemeClr val="accent1"/>
                </a:solidFill>
              </a:rPr>
              <a:t> objects are responsible for executing SQL statements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Standard Library module </a:t>
            </a:r>
            <a:r>
              <a:rPr lang="en-US" sz="3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1744143"/>
            <a:ext cx="77724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Python Standard Library includes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  <a:r>
              <a:rPr lang="en-US" sz="2000" dirty="0" smtClean="0">
                <a:solidFill>
                  <a:schemeClr val="accent1"/>
                </a:solidFill>
              </a:rPr>
              <a:t> provides an API for accessing database files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It is an interface to a library of functions that accesses the database files directly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427134" y="3304692"/>
            <a:ext cx="8278887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sqlite3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con = sqlite3.connect('web.db')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cur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con.cursor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cur.execute("CREATE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TABLE Keywords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text, Word text, Freq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)")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&lt;sqlite3.Cursor object at 0x100575730&gt;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427136" y="5124440"/>
            <a:ext cx="762096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en-US" sz="2000" dirty="0" smtClean="0">
                <a:solidFill>
                  <a:schemeClr val="accent1"/>
                </a:solidFill>
              </a:rPr>
              <a:t> class supports method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execute()</a:t>
            </a:r>
            <a:r>
              <a:rPr lang="en-US" sz="2000" dirty="0" smtClean="0">
                <a:solidFill>
                  <a:schemeClr val="accent1"/>
                </a:solidFill>
              </a:rPr>
              <a:t> which takes an SQL statement as a string, and executes it</a:t>
            </a:r>
            <a:endParaRPr lang="en-US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427136" y="3308559"/>
            <a:ext cx="8278887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sqlite3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con = sqlite3.connect('web.db')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cur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con.cursor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cur.execute("CREATE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TABLE Keywords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text, Word text, Freq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)")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&lt;sqlite3.Cursor object at 0x100575730&gt;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cur.execute("INSERT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INTO Keywords VALUES ('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one.html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'Beijing', 3)")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&lt;sqlite3.Cursor object at 0x100575730&gt;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5033886" y="5863104"/>
            <a:ext cx="16773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Hardcoded values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3" name="Straight Arrow Connector 12"/>
          <p:cNvCxnSpPr>
            <a:stCxn id="11" idx="0"/>
          </p:cNvCxnSpPr>
          <p:nvPr/>
        </p:nvCxnSpPr>
        <p:spPr>
          <a:xfrm rot="5400000" flipH="1" flipV="1">
            <a:off x="5319267" y="5234950"/>
            <a:ext cx="1181455" cy="748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0"/>
          </p:cNvCxnSpPr>
          <p:nvPr/>
        </p:nvCxnSpPr>
        <p:spPr>
          <a:xfrm rot="5400000" flipH="1" flipV="1">
            <a:off x="5778851" y="4775366"/>
            <a:ext cx="1181455" cy="9940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</p:cNvCxnSpPr>
          <p:nvPr/>
        </p:nvCxnSpPr>
        <p:spPr>
          <a:xfrm rot="5400000" flipH="1" flipV="1">
            <a:off x="6254851" y="4299368"/>
            <a:ext cx="1181453" cy="19460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  <p:bldP spid="8" grpId="0" animBg="1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Parameter substitution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1697976"/>
            <a:ext cx="7772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In general, the values used in an SQL statement will not be hardcoded in the program but come from  Python variables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427134" y="3258794"/>
            <a:ext cx="827888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cur.execute("INSERT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INTO Keywords VALUES ('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one.html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'Beijing', 3)")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&lt;sqlite3.Cursor object at 0x100575730&gt;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word, freq =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one.html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'Paris',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Parameter substitution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1898031"/>
            <a:ext cx="7772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0000"/>
                </a:solidFill>
              </a:rPr>
              <a:t>Parameter substitution </a:t>
            </a:r>
            <a:r>
              <a:rPr lang="en-US" sz="2000" dirty="0" smtClean="0">
                <a:solidFill>
                  <a:schemeClr val="accent1"/>
                </a:solidFill>
              </a:rPr>
              <a:t>is the technique used to construct SQL statements that make use of Python variable values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smtClean="0"/>
              <a:t>similar to string formatting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427134" y="3258794"/>
            <a:ext cx="827888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cur.execute("INSERT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INTO Keywords VALUES ('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one.html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'Beijing', 3)")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&lt;sqlite3.Cursor object at 0x100575730&gt;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word, freq =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one.html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'Paris',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cur.execute("INSERT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INTO Keywords VALUES (?, ?, ?)",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word, freq))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&lt;sqlite3.Cursor object at 0x100575730&gt;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5508203" y="4130864"/>
            <a:ext cx="1269947" cy="275390"/>
          </a:xfrm>
          <a:custGeom>
            <a:avLst/>
            <a:gdLst>
              <a:gd name="connsiteX0" fmla="*/ 1208745 w 1208745"/>
              <a:gd name="connsiteY0" fmla="*/ 0 h 201444"/>
              <a:gd name="connsiteX1" fmla="*/ 535520 w 1208745"/>
              <a:gd name="connsiteY1" fmla="*/ 198894 h 201444"/>
              <a:gd name="connsiteX2" fmla="*/ 0 w 1208745"/>
              <a:gd name="connsiteY2" fmla="*/ 15300 h 201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8745" h="201444">
                <a:moveTo>
                  <a:pt x="1208745" y="0"/>
                </a:moveTo>
                <a:cubicBezTo>
                  <a:pt x="972861" y="98172"/>
                  <a:pt x="736978" y="196344"/>
                  <a:pt x="535520" y="198894"/>
                </a:cubicBezTo>
                <a:cubicBezTo>
                  <a:pt x="334063" y="201444"/>
                  <a:pt x="0" y="15300"/>
                  <a:pt x="0" y="15300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814215" y="4130864"/>
            <a:ext cx="1553007" cy="397787"/>
          </a:xfrm>
          <a:custGeom>
            <a:avLst/>
            <a:gdLst>
              <a:gd name="connsiteX0" fmla="*/ 1208745 w 1208745"/>
              <a:gd name="connsiteY0" fmla="*/ 0 h 201444"/>
              <a:gd name="connsiteX1" fmla="*/ 535520 w 1208745"/>
              <a:gd name="connsiteY1" fmla="*/ 198894 h 201444"/>
              <a:gd name="connsiteX2" fmla="*/ 0 w 1208745"/>
              <a:gd name="connsiteY2" fmla="*/ 15300 h 201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8745" h="201444">
                <a:moveTo>
                  <a:pt x="1208745" y="0"/>
                </a:moveTo>
                <a:cubicBezTo>
                  <a:pt x="972861" y="98172"/>
                  <a:pt x="736978" y="196344"/>
                  <a:pt x="535520" y="198894"/>
                </a:cubicBezTo>
                <a:cubicBezTo>
                  <a:pt x="334063" y="201444"/>
                  <a:pt x="0" y="15300"/>
                  <a:pt x="0" y="15300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120226" y="4100265"/>
            <a:ext cx="1866669" cy="703777"/>
          </a:xfrm>
          <a:custGeom>
            <a:avLst/>
            <a:gdLst>
              <a:gd name="connsiteX0" fmla="*/ 1208745 w 1208745"/>
              <a:gd name="connsiteY0" fmla="*/ 0 h 201444"/>
              <a:gd name="connsiteX1" fmla="*/ 535520 w 1208745"/>
              <a:gd name="connsiteY1" fmla="*/ 198894 h 201444"/>
              <a:gd name="connsiteX2" fmla="*/ 0 w 1208745"/>
              <a:gd name="connsiteY2" fmla="*/ 15300 h 201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8745" h="201444">
                <a:moveTo>
                  <a:pt x="1208745" y="0"/>
                </a:moveTo>
                <a:cubicBezTo>
                  <a:pt x="972861" y="98172"/>
                  <a:pt x="736978" y="196344"/>
                  <a:pt x="535520" y="198894"/>
                </a:cubicBezTo>
                <a:cubicBezTo>
                  <a:pt x="334063" y="201444"/>
                  <a:pt x="0" y="15300"/>
                  <a:pt x="0" y="15300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 bwMode="auto">
          <a:xfrm>
            <a:off x="7677806" y="4804042"/>
            <a:ext cx="6181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tuple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16200000" flipV="1">
            <a:off x="7482000" y="4452145"/>
            <a:ext cx="611979" cy="3060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/>
      <p:bldP spid="15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Parameter substitution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427134" y="3258793"/>
            <a:ext cx="827888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cur.execute("INSERT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INTO Keywords VALUES ('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one.html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'Beijing', 3)")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&lt;sqlite3.Cursor object at 0x100575730&gt;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word, freq =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one.html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'Paris',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cur.execute("INSERT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INTO Keywords VALUES (?, ?, ?)",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word, freq))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&lt;sqlite3.Cursor object at 0x100575730&gt;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record = ('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one.html','Chicago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cur.execute("INSERT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INTO Keywords VALUES (?, ?, ?)", record)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&lt;sqlite3.Cursor object at 0x100575730&gt;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8" y="1898031"/>
            <a:ext cx="7772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0000"/>
                </a:solidFill>
              </a:rPr>
              <a:t>Parameter substitution </a:t>
            </a:r>
            <a:r>
              <a:rPr lang="en-US" sz="2000" dirty="0" smtClean="0">
                <a:solidFill>
                  <a:schemeClr val="accent1"/>
                </a:solidFill>
              </a:rPr>
              <a:t>is the technique used to construct SQL statements that make use of Python variable values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smtClean="0"/>
              <a:t>similar to string formatting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Parameter substitution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1590255"/>
            <a:ext cx="77724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Changes to a database file are not written to the database file immediately; they are only recorded temporarily, in memory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In order to ensure that the changes are written to the database file,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commit()</a:t>
            </a:r>
            <a:r>
              <a:rPr lang="en-US" sz="2000" dirty="0" smtClean="0">
                <a:solidFill>
                  <a:schemeClr val="accent1"/>
                </a:solidFill>
              </a:rPr>
              <a:t> method must be called on the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en-US" sz="2000" dirty="0" smtClean="0">
                <a:solidFill>
                  <a:schemeClr val="accent1"/>
                </a:solidFill>
              </a:rPr>
              <a:t> object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427134" y="3258793"/>
            <a:ext cx="827888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cur.execute("INSERT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INTO Keywords VALUES ('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one.html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'Beijing', 3)")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&lt;sqlite3.Cursor object at 0x100575730&gt;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word, freq =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one.html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'Paris',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cur.execute("INSERT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INTO Keywords VALUES (?, ?, ?)",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word, freq))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&lt;sqlite3.Cursor object at 0x100575730&gt;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record = ('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one.html','Chicago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cur.execute("INSERT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INTO Keywords VALUES (?, ?, ?)", record)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&lt;sqlite3.Cursor object at 0x100575730&gt;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con.commit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19127" y="5920906"/>
            <a:ext cx="71300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 database file should be closed just like any other file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427134" y="3258793"/>
            <a:ext cx="827888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cur.execute("INSERT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INTO Keywords VALUES ('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one.html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'Beijing', 3)")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&lt;sqlite3.Cursor object at 0x100575730&gt;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word, freq =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one.html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'Paris',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cur.execute("INSERT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INTO Keywords VALUES (?, ?, ?)",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word, freq))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&lt;sqlite3.Cursor object at 0x100575730&gt;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record = ('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one.html','Chicago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cur.execute("INSERT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INTO Keywords VALUES (?, ?, ?)", record)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&lt;sqlite3.Cursor object at 0x100575730&gt;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con.commit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con.close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  <p:bldP spid="7" grpId="0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Querying a database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09358" y="3132015"/>
            <a:ext cx="8278887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sqlite3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con = sqlite3.connect('links.db')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cur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con.cursor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cur.execute('SELECT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FROM Keywords')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&lt;sqlite3.Cursor object at 0x102686960&gt;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cur.fetchall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[('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one.html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'Beijing', 3), ('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one.html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'Paris', 5), ('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one.html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'Chicago', 5), ('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two.html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'Bogota', 5), ('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two.html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'Beijing', 2), ('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two.html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'Paris', 1), ('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three.html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'Chicago', 3), ('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three.html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'Beijing', 6), ('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four.html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'Chicago', 3), ('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four.html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'Paris', 2), ('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four.html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'Nairobi', 5), ('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five.html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'Nairobi', 7), ('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five.html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'Bogota', 2)]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709359" y="1531579"/>
            <a:ext cx="77723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result of a query is stored in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en-US" sz="2000" dirty="0" smtClean="0">
                <a:solidFill>
                  <a:schemeClr val="accent1"/>
                </a:solidFill>
              </a:rPr>
              <a:t> object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05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To obtain the result as a list of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>
                <a:solidFill>
                  <a:schemeClr val="accent1"/>
                </a:solidFill>
              </a:rPr>
              <a:t> objects,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en-US" sz="2000" dirty="0" smtClean="0">
                <a:solidFill>
                  <a:schemeClr val="accent1"/>
                </a:solidFill>
              </a:rPr>
              <a:t> method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fetchall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 smtClean="0">
                <a:solidFill>
                  <a:schemeClr val="accent1"/>
                </a:solidFill>
              </a:rPr>
              <a:t> is used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Querying a database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09358" y="2141930"/>
            <a:ext cx="8278887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cur.execute('SELECT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FROM Keywords')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&lt;sqlite3.Cursor object at 0x102686960&gt;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record in cur: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print(record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one.html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'Beijing', 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one.html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'Paris', 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one.html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'Chicago', 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two.html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'Bogota', 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two.html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'Beijing', 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two.html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'Paris', 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three.html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'Chicago', 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three.html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'Beijing', 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four.html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'Chicago', 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four.html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'Paris', 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four.html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'Nairobi', 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five.html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'Nairobi',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five.html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'Bogota', 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709359" y="1457403"/>
            <a:ext cx="77723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An alternative is to iterate over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en-US" sz="2000" dirty="0" smtClean="0">
                <a:solidFill>
                  <a:schemeClr val="accent1"/>
                </a:solidFill>
              </a:rPr>
              <a:t> object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Querying a database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290712" y="3152321"/>
            <a:ext cx="8865988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word = 'Paris'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cur.execute('SELECT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Keywords WHERE Word = ?', (word,))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&lt;sqlite3.Cursor object at 0x102686960&gt;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cur.fetchall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[('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one.html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',), ('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two.html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',), ('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four.html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',)]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word,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'Beijing', 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cur.execute("SELECT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FROM Keywords WHERE Word = ? AND Freq &gt; ?", (word,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&lt;sqlite3.Cursor object at 0x102686960&gt;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cur.fetchall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[('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one.html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'Beijing', 3), ('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three.html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'Beijing', 6)]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709359" y="1777801"/>
            <a:ext cx="77723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Parameter substitution is again used whenever Python variable values are needed in the SQL statement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6319133" y="3671879"/>
            <a:ext cx="547457" cy="229494"/>
          </a:xfrm>
          <a:custGeom>
            <a:avLst/>
            <a:gdLst>
              <a:gd name="connsiteX0" fmla="*/ 1208745 w 1208745"/>
              <a:gd name="connsiteY0" fmla="*/ 0 h 201444"/>
              <a:gd name="connsiteX1" fmla="*/ 535520 w 1208745"/>
              <a:gd name="connsiteY1" fmla="*/ 198894 h 201444"/>
              <a:gd name="connsiteX2" fmla="*/ 0 w 1208745"/>
              <a:gd name="connsiteY2" fmla="*/ 15300 h 201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8745" h="201444">
                <a:moveTo>
                  <a:pt x="1208745" y="0"/>
                </a:moveTo>
                <a:cubicBezTo>
                  <a:pt x="972861" y="98172"/>
                  <a:pt x="736978" y="196344"/>
                  <a:pt x="535520" y="198894"/>
                </a:cubicBezTo>
                <a:cubicBezTo>
                  <a:pt x="334063" y="201444"/>
                  <a:pt x="0" y="15300"/>
                  <a:pt x="0" y="15300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166129" y="4726950"/>
            <a:ext cx="1878000" cy="398382"/>
          </a:xfrm>
          <a:custGeom>
            <a:avLst/>
            <a:gdLst>
              <a:gd name="connsiteX0" fmla="*/ 1208745 w 1208745"/>
              <a:gd name="connsiteY0" fmla="*/ 0 h 201444"/>
              <a:gd name="connsiteX1" fmla="*/ 535520 w 1208745"/>
              <a:gd name="connsiteY1" fmla="*/ 198894 h 201444"/>
              <a:gd name="connsiteX2" fmla="*/ 0 w 1208745"/>
              <a:gd name="connsiteY2" fmla="*/ 15300 h 201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8745" h="201444">
                <a:moveTo>
                  <a:pt x="1208745" y="0"/>
                </a:moveTo>
                <a:cubicBezTo>
                  <a:pt x="972861" y="98172"/>
                  <a:pt x="736978" y="196344"/>
                  <a:pt x="535520" y="198894"/>
                </a:cubicBezTo>
                <a:cubicBezTo>
                  <a:pt x="334063" y="201444"/>
                  <a:pt x="0" y="15300"/>
                  <a:pt x="0" y="15300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7558479" y="4712246"/>
            <a:ext cx="1051165" cy="260092"/>
          </a:xfrm>
          <a:custGeom>
            <a:avLst/>
            <a:gdLst>
              <a:gd name="connsiteX0" fmla="*/ 1208745 w 1208745"/>
              <a:gd name="connsiteY0" fmla="*/ 0 h 201444"/>
              <a:gd name="connsiteX1" fmla="*/ 535520 w 1208745"/>
              <a:gd name="connsiteY1" fmla="*/ 198894 h 201444"/>
              <a:gd name="connsiteX2" fmla="*/ 0 w 1208745"/>
              <a:gd name="connsiteY2" fmla="*/ 15300 h 201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8745" h="201444">
                <a:moveTo>
                  <a:pt x="1208745" y="0"/>
                </a:moveTo>
                <a:cubicBezTo>
                  <a:pt x="972861" y="98172"/>
                  <a:pt x="736978" y="196344"/>
                  <a:pt x="535520" y="198894"/>
                </a:cubicBezTo>
                <a:cubicBezTo>
                  <a:pt x="334063" y="201444"/>
                  <a:pt x="0" y="15300"/>
                  <a:pt x="0" y="15300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List comprehension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09358" y="4288066"/>
            <a:ext cx="5778081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lines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['First Line\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'Second\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'and Fourth.\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694058" y="1670704"/>
            <a:ext cx="77723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Suppose we want to construct a list from an “old” list by modifying each “old” list item in the same way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45340" y="2587400"/>
            <a:ext cx="720549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['First Line\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'Second\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'\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'and Fourth.\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81951" y="3488286"/>
            <a:ext cx="6085413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['First Line', 'Second', '', 'and Fourth.']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6200000" flipH="1">
            <a:off x="2608769" y="3205240"/>
            <a:ext cx="642582" cy="1683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4428937" y="3235241"/>
            <a:ext cx="643177" cy="1077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5576479" y="3144042"/>
            <a:ext cx="643174" cy="2901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7090635" y="2991041"/>
            <a:ext cx="643769" cy="5955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 bwMode="auto">
          <a:xfrm>
            <a:off x="709358" y="4288066"/>
            <a:ext cx="5778081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lines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['First Line\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'Second\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'and Fourth.\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newlines = []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range(len(lines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newlines.append(lines[i][:-1])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newlines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['First Line', 'Second', '', 'and Fourth.']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709358" y="4288066"/>
            <a:ext cx="5778081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lines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['First Line\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'Second\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'and Fourth.\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newlines = []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range(len(lines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newlines.append(lines[i][:-1])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newlines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['First Line', 'Second', '', 'and Fourth.']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newlines = [line[:-1] for line in lines]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newlines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['First Line', 'Second', '', 'and Fourth.']</a:t>
            </a:r>
            <a:endParaRPr lang="en-US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6671046" y="4619555"/>
            <a:ext cx="248565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Method 1: accumulator pattern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6658346" y="6042393"/>
            <a:ext cx="248565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Method 2: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list comprehension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694058" y="2644490"/>
            <a:ext cx="11079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694058" y="3545376"/>
            <a:ext cx="15696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newlines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7" grpId="0" animBg="1"/>
      <p:bldP spid="8" grpId="0" animBg="1"/>
      <p:bldP spid="23" grpId="0" animBg="1"/>
      <p:bldP spid="23" grpId="1" animBg="1"/>
      <p:bldP spid="24" grpId="0" animBg="1"/>
      <p:bldP spid="25" grpId="0"/>
      <p:bldP spid="26" grpId="0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Data storage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73"/>
          <p:cNvGrpSpPr/>
          <p:nvPr/>
        </p:nvGrpSpPr>
        <p:grpSpPr>
          <a:xfrm>
            <a:off x="792329" y="3789003"/>
            <a:ext cx="7265686" cy="2831545"/>
            <a:chOff x="792329" y="3789003"/>
            <a:chExt cx="7265686" cy="2831545"/>
          </a:xfrm>
        </p:grpSpPr>
        <p:sp>
          <p:nvSpPr>
            <p:cNvPr id="8" name="TextBox 7"/>
            <p:cNvSpPr txBox="1"/>
            <p:nvPr/>
          </p:nvSpPr>
          <p:spPr bwMode="auto">
            <a:xfrm>
              <a:off x="792329" y="4958554"/>
              <a:ext cx="1539103" cy="830997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Beijing × 3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Paris </a:t>
              </a:r>
              <a:r>
                <a:rPr lang="en-US" sz="1600" kern="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×</a:t>
              </a:r>
              <a:r>
                <a:rPr lang="en-US" sz="16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 5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Chicago </a:t>
              </a:r>
              <a:r>
                <a:rPr lang="en-US" sz="1600" kern="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×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 5</a:t>
              </a:r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2665246" y="4127557"/>
              <a:ext cx="1539103" cy="830997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Chicago × 3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Beijing </a:t>
              </a:r>
              <a:r>
                <a:rPr lang="en-US" sz="1600" kern="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×</a:t>
              </a:r>
              <a:r>
                <a:rPr lang="en-US" sz="16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 6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2665246" y="5789551"/>
              <a:ext cx="1539103" cy="830997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Bogota</a:t>
              </a:r>
              <a:r>
                <a:rPr kumimoji="0" lang="en-US" sz="1600" b="0" i="0" u="none" strike="noStrike" kern="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 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× 3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Beijing </a:t>
              </a:r>
              <a:r>
                <a:rPr lang="en-US" sz="1600" kern="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×</a:t>
              </a:r>
              <a:r>
                <a:rPr lang="en-US" sz="16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 2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Paris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 </a:t>
              </a:r>
              <a:r>
                <a:rPr lang="en-US" sz="1600" kern="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×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 1</a:t>
              </a:r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4478289" y="4958554"/>
              <a:ext cx="1539103" cy="830997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Chicago</a:t>
              </a:r>
              <a:r>
                <a:rPr kumimoji="0" lang="en-US" sz="1600" b="0" i="0" u="none" strike="noStrike" kern="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 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× 3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Paris </a:t>
              </a:r>
              <a:r>
                <a:rPr lang="en-US" sz="1600" kern="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×</a:t>
              </a:r>
              <a:r>
                <a:rPr lang="en-US" sz="16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 2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noProof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Nairobi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 </a:t>
              </a:r>
              <a:r>
                <a:rPr lang="en-US" sz="1600" kern="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×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 1</a:t>
              </a:r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6361106" y="4127557"/>
              <a:ext cx="1539103" cy="830997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Nairobi</a:t>
              </a:r>
              <a:r>
                <a:rPr kumimoji="0" lang="en-US" sz="1600" b="0" i="0" u="none" strike="noStrike" kern="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 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× 7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Bogota </a:t>
              </a:r>
              <a:r>
                <a:rPr lang="en-US" sz="1600" kern="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×</a:t>
              </a:r>
              <a:r>
                <a:rPr lang="en-US" sz="16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 2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21" name="Curved Connector 20"/>
            <p:cNvCxnSpPr/>
            <p:nvPr/>
          </p:nvCxnSpPr>
          <p:spPr>
            <a:xfrm>
              <a:off x="4204349" y="4693061"/>
              <a:ext cx="790775" cy="265493"/>
            </a:xfrm>
            <a:prstGeom prst="curvedConnector3">
              <a:avLst>
                <a:gd name="adj1" fmla="val 99412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28"/>
            <p:cNvCxnSpPr/>
            <p:nvPr/>
          </p:nvCxnSpPr>
          <p:spPr>
            <a:xfrm rot="10800000">
              <a:off x="1874471" y="5789551"/>
              <a:ext cx="790775" cy="265493"/>
            </a:xfrm>
            <a:prstGeom prst="curvedConnector3">
              <a:avLst>
                <a:gd name="adj1" fmla="val 99412"/>
              </a:avLst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urved Connector 40"/>
            <p:cNvCxnSpPr/>
            <p:nvPr/>
          </p:nvCxnSpPr>
          <p:spPr>
            <a:xfrm rot="10800000" flipV="1">
              <a:off x="1874470" y="4693060"/>
              <a:ext cx="790776" cy="265493"/>
            </a:xfrm>
            <a:prstGeom prst="curvedConnector3">
              <a:avLst>
                <a:gd name="adj1" fmla="val 99413"/>
              </a:avLst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48"/>
            <p:cNvCxnSpPr/>
            <p:nvPr/>
          </p:nvCxnSpPr>
          <p:spPr>
            <a:xfrm flipV="1">
              <a:off x="4204349" y="5789550"/>
              <a:ext cx="790776" cy="265493"/>
            </a:xfrm>
            <a:prstGeom prst="curvedConnector3">
              <a:avLst>
                <a:gd name="adj1" fmla="val 99413"/>
              </a:avLst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/>
            <p:cNvCxnSpPr>
              <a:endCxn id="13" idx="1"/>
            </p:cNvCxnSpPr>
            <p:nvPr/>
          </p:nvCxnSpPr>
          <p:spPr>
            <a:xfrm flipV="1">
              <a:off x="5832972" y="4543056"/>
              <a:ext cx="528134" cy="412647"/>
            </a:xfrm>
            <a:prstGeom prst="curvedConnector3">
              <a:avLst>
                <a:gd name="adj1" fmla="val 2438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urved Connector 52"/>
            <p:cNvCxnSpPr/>
            <p:nvPr/>
          </p:nvCxnSpPr>
          <p:spPr>
            <a:xfrm rot="10800000" flipV="1">
              <a:off x="6017392" y="4955703"/>
              <a:ext cx="528134" cy="412647"/>
            </a:xfrm>
            <a:prstGeom prst="curvedConnector3">
              <a:avLst>
                <a:gd name="adj1" fmla="val 2438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/>
            <p:nvPr/>
          </p:nvCxnSpPr>
          <p:spPr>
            <a:xfrm rot="10800000" flipV="1">
              <a:off x="4204350" y="4955703"/>
              <a:ext cx="3009279" cy="1467996"/>
            </a:xfrm>
            <a:prstGeom prst="curvedConnector3">
              <a:avLst>
                <a:gd name="adj1" fmla="val 381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urved Connector 56"/>
            <p:cNvCxnSpPr>
              <a:stCxn id="13" idx="0"/>
            </p:cNvCxnSpPr>
            <p:nvPr/>
          </p:nvCxnSpPr>
          <p:spPr>
            <a:xfrm rot="16200000" flipH="1" flipV="1">
              <a:off x="3824991" y="1650036"/>
              <a:ext cx="828146" cy="5783188"/>
            </a:xfrm>
            <a:prstGeom prst="curvedConnector4">
              <a:avLst>
                <a:gd name="adj1" fmla="val -88274"/>
                <a:gd name="adj2" fmla="val 99605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 bwMode="auto">
            <a:xfrm>
              <a:off x="792329" y="5789550"/>
              <a:ext cx="94208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itchFamily="34" charset="0"/>
                  <a:ea typeface="+mj-ea"/>
                  <a:cs typeface="+mj-cs"/>
                </a:rPr>
                <a:t>one.html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endParaRPr>
            </a:p>
          </p:txBody>
        </p:sp>
        <p:sp>
          <p:nvSpPr>
            <p:cNvPr id="66" name="TextBox 65"/>
            <p:cNvSpPr txBox="1"/>
            <p:nvPr/>
          </p:nvSpPr>
          <p:spPr bwMode="auto">
            <a:xfrm>
              <a:off x="5043246" y="5772673"/>
              <a:ext cx="97414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four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itchFamily="34" charset="0"/>
                  <a:ea typeface="+mj-ea"/>
                  <a:cs typeface="+mj-cs"/>
                </a:rPr>
                <a:t>.html</a:t>
              </a:r>
            </a:p>
          </p:txBody>
        </p:sp>
        <p:sp>
          <p:nvSpPr>
            <p:cNvPr id="67" name="TextBox 66"/>
            <p:cNvSpPr txBox="1"/>
            <p:nvPr/>
          </p:nvSpPr>
          <p:spPr bwMode="auto">
            <a:xfrm>
              <a:off x="2665246" y="5450996"/>
              <a:ext cx="94759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two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itchFamily="34" charset="0"/>
                  <a:ea typeface="+mj-ea"/>
                  <a:cs typeface="+mj-cs"/>
                </a:rPr>
                <a:t>.html</a:t>
              </a:r>
            </a:p>
          </p:txBody>
        </p:sp>
        <p:sp>
          <p:nvSpPr>
            <p:cNvPr id="68" name="TextBox 67"/>
            <p:cNvSpPr txBox="1"/>
            <p:nvPr/>
          </p:nvSpPr>
          <p:spPr bwMode="auto">
            <a:xfrm>
              <a:off x="3128113" y="3789003"/>
              <a:ext cx="107623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three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itchFamily="34" charset="0"/>
                  <a:ea typeface="+mj-ea"/>
                  <a:cs typeface="+mj-cs"/>
                </a:rPr>
                <a:t>.html</a:t>
              </a:r>
            </a:p>
          </p:txBody>
        </p:sp>
        <p:sp>
          <p:nvSpPr>
            <p:cNvPr id="69" name="TextBox 68"/>
            <p:cNvSpPr txBox="1"/>
            <p:nvPr/>
          </p:nvSpPr>
          <p:spPr bwMode="auto">
            <a:xfrm>
              <a:off x="7130658" y="3789003"/>
              <a:ext cx="92735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five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itchFamily="34" charset="0"/>
                  <a:ea typeface="+mj-ea"/>
                  <a:cs typeface="+mj-cs"/>
                </a:rPr>
                <a:t>.html</a:t>
              </a:r>
            </a:p>
          </p:txBody>
        </p:sp>
      </p:grpSp>
      <p:sp>
        <p:nvSpPr>
          <p:cNvPr id="31" name="TextBox 30"/>
          <p:cNvSpPr txBox="1"/>
          <p:nvPr/>
        </p:nvSpPr>
        <p:spPr bwMode="auto">
          <a:xfrm>
            <a:off x="709358" y="1582617"/>
            <a:ext cx="468108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data collected by a web crawler can be stored in a text file ...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List comprehension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153074" y="4994969"/>
            <a:ext cx="5778081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[line[:-1] for line in lines if line != '\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['First Line', 'Second', 'and Fourth.']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709359" y="1824592"/>
            <a:ext cx="77723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syntax of the list comprehension statement: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8618" y="2270600"/>
            <a:ext cx="5369423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[&lt;expression&gt; for &lt;item&gt; in &lt;sequence/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&gt;]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8618" y="3549484"/>
            <a:ext cx="697598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[&lt;expression&gt; for &lt;item&gt; in &lt;sequence/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if &lt;condition&gt;]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709358" y="3078556"/>
            <a:ext cx="77723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More generally: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861758" y="4373333"/>
            <a:ext cx="77723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Examples: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1153074" y="4994969"/>
            <a:ext cx="5778081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[line[:-1] for line in lines if line != '\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['First Line', 'Second', 'and Fourth.']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[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range(0, 20, 2)]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[0, 2, 4, 6, 8, 10, 12, 14, 16, 18]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1153074" y="4994969"/>
            <a:ext cx="5778081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[line[:-1] for line in lines if line != '\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['First Line', 'Second', 'and Fourth.']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[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range(0, 20, 2)]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[0, 2, 4, 6, 8, 10, 12, 14, 16, 18]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[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len(word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for word in ['hawk', 'hen', 'hog', 'hyena']</a:t>
            </a:r>
            <a:endParaRPr lang="en-US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8" grpId="0" animBg="1"/>
      <p:bldP spid="19" grpId="0"/>
      <p:bldP spid="21" grpId="0"/>
      <p:bldP spid="22" grpId="0" animBg="1"/>
      <p:bldP spid="22" grpId="1" animBg="1"/>
      <p:bldP spid="2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err="1" smtClean="0">
                <a:latin typeface="Calibri" pitchFamily="34" charset="0"/>
              </a:rPr>
              <a:t>MapReduce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357445" y="2708904"/>
            <a:ext cx="8434642" cy="30777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words = ['two', 'three', 'one', 'three', 'three', 'five', 'one', 'five']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709358" y="1731634"/>
            <a:ext cx="77723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Suppose we would like to compute the frequency of every word in a list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9" y="3304692"/>
            <a:ext cx="22130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result would be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357445" y="3704802"/>
            <a:ext cx="5778687" cy="30777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[('one', 2), ('five', 2), ('two', 1), ('three', 3)]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9" y="2308794"/>
            <a:ext cx="12117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So, for list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709358" y="4587526"/>
            <a:ext cx="83413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We have done this before using a dictionary and the accumulator loop pattern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709358" y="5352501"/>
            <a:ext cx="53616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We will now solve this problem using </a:t>
            </a:r>
            <a:r>
              <a:rPr lang="en-US" sz="2000" kern="0" dirty="0" err="1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MapReduce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  <p:bldP spid="7" grpId="0"/>
      <p:bldP spid="9" grpId="1" animBg="1"/>
      <p:bldP spid="11" grpId="0"/>
      <p:bldP spid="13" grpId="0"/>
      <p:bldP spid="1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err="1" smtClean="0">
                <a:latin typeface="Calibri" pitchFamily="34" charset="0"/>
              </a:rPr>
              <a:t>MapReduce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96589" y="1281385"/>
            <a:ext cx="1392351" cy="4286093"/>
            <a:chOff x="1055738" y="1145229"/>
            <a:chExt cx="1392351" cy="4286093"/>
          </a:xfrm>
        </p:grpSpPr>
        <p:sp>
          <p:nvSpPr>
            <p:cNvPr id="16" name="TextBox 15"/>
            <p:cNvSpPr txBox="1"/>
            <p:nvPr/>
          </p:nvSpPr>
          <p:spPr bwMode="auto">
            <a:xfrm>
              <a:off x="1280160" y="1737360"/>
              <a:ext cx="723363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'two'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55738" y="1529950"/>
              <a:ext cx="1392351" cy="390137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1280160" y="2194560"/>
              <a:ext cx="938841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'three'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1280160" y="2651760"/>
              <a:ext cx="723363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'one'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1280160" y="3108960"/>
              <a:ext cx="938841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'three'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1280160" y="3566160"/>
              <a:ext cx="938841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'three'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 bwMode="auto">
            <a:xfrm>
              <a:off x="1280160" y="4480560"/>
              <a:ext cx="723363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'one'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1280160" y="4023360"/>
              <a:ext cx="831102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'five'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 bwMode="auto">
            <a:xfrm>
              <a:off x="1280160" y="4937760"/>
              <a:ext cx="831102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'five'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1055738" y="1145229"/>
              <a:ext cx="139235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itchFamily="34" charset="0"/>
                  <a:ea typeface="+mj-ea"/>
                  <a:cs typeface="+mj-cs"/>
                </a:rPr>
                <a:t>input list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849403" y="1281385"/>
            <a:ext cx="2126778" cy="4286093"/>
            <a:chOff x="2815304" y="1281385"/>
            <a:chExt cx="2126778" cy="4286093"/>
          </a:xfrm>
        </p:grpSpPr>
        <p:sp>
          <p:nvSpPr>
            <p:cNvPr id="39" name="TextBox 38"/>
            <p:cNvSpPr txBox="1"/>
            <p:nvPr/>
          </p:nvSpPr>
          <p:spPr bwMode="auto">
            <a:xfrm>
              <a:off x="3039726" y="1873516"/>
              <a:ext cx="1477538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[('two', 1)]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815304" y="1666106"/>
              <a:ext cx="2126778" cy="390137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3039726" y="2330716"/>
              <a:ext cx="1693017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[('three', 1)]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 bwMode="auto">
            <a:xfrm>
              <a:off x="3039726" y="2787916"/>
              <a:ext cx="1477538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[('one', 1)]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 bwMode="auto">
            <a:xfrm>
              <a:off x="3039726" y="3245116"/>
              <a:ext cx="1693017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[('three', 1)]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 bwMode="auto">
            <a:xfrm>
              <a:off x="3039726" y="3702316"/>
              <a:ext cx="1693017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[('three', 1)]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 bwMode="auto">
            <a:xfrm>
              <a:off x="3039726" y="4616716"/>
              <a:ext cx="1477538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[('one', 1)]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 bwMode="auto">
            <a:xfrm>
              <a:off x="3039726" y="4159516"/>
              <a:ext cx="1585277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[('five', 1)]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 bwMode="auto">
            <a:xfrm>
              <a:off x="3039726" y="5073916"/>
              <a:ext cx="1585277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[('five', 1)]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 bwMode="auto">
            <a:xfrm>
              <a:off x="2815304" y="1281385"/>
              <a:ext cx="21267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itchFamily="34" charset="0"/>
                  <a:ea typeface="+mj-ea"/>
                  <a:cs typeface="+mj-cs"/>
                </a:rPr>
                <a:t>intermediate1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268163" y="1290920"/>
            <a:ext cx="2535025" cy="2472757"/>
            <a:chOff x="4482371" y="1290920"/>
            <a:chExt cx="2535025" cy="2472757"/>
          </a:xfrm>
        </p:grpSpPr>
        <p:sp>
          <p:nvSpPr>
            <p:cNvPr id="51" name="TextBox 50"/>
            <p:cNvSpPr txBox="1"/>
            <p:nvPr/>
          </p:nvSpPr>
          <p:spPr bwMode="auto">
            <a:xfrm>
              <a:off x="4706794" y="1873516"/>
              <a:ext cx="1477538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('two', [1])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482371" y="1666106"/>
              <a:ext cx="2535025" cy="209757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 bwMode="auto">
            <a:xfrm>
              <a:off x="4706794" y="2330716"/>
              <a:ext cx="2123974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('three', [1,1,1])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 bwMode="auto">
            <a:xfrm>
              <a:off x="4706794" y="2787916"/>
              <a:ext cx="1693017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('one', [1,1])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 bwMode="auto">
            <a:xfrm>
              <a:off x="4706794" y="3245116"/>
              <a:ext cx="180075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('five', [1,1])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 bwMode="auto">
            <a:xfrm>
              <a:off x="4482372" y="1290920"/>
              <a:ext cx="2535024" cy="375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itchFamily="34" charset="0"/>
                  <a:ea typeface="+mj-ea"/>
                  <a:cs typeface="+mj-cs"/>
                </a:rPr>
                <a:t>intermediate2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7046933" y="1290920"/>
            <a:ext cx="1913439" cy="2477524"/>
            <a:chOff x="7138737" y="1290920"/>
            <a:chExt cx="1913439" cy="2477524"/>
          </a:xfrm>
        </p:grpSpPr>
        <p:sp>
          <p:nvSpPr>
            <p:cNvPr id="64" name="TextBox 63"/>
            <p:cNvSpPr txBox="1"/>
            <p:nvPr/>
          </p:nvSpPr>
          <p:spPr bwMode="auto">
            <a:xfrm>
              <a:off x="7363159" y="1878283"/>
              <a:ext cx="1262059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('two', 1)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138737" y="1670873"/>
              <a:ext cx="1913439" cy="209757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 bwMode="auto">
            <a:xfrm>
              <a:off x="7363159" y="2335483"/>
              <a:ext cx="1477538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('three', 3)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 bwMode="auto">
            <a:xfrm>
              <a:off x="7363159" y="2792683"/>
              <a:ext cx="1262059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('one', 2)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 bwMode="auto">
            <a:xfrm>
              <a:off x="7363159" y="3249883"/>
              <a:ext cx="1369799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('five', 2)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 bwMode="auto">
            <a:xfrm>
              <a:off x="7138737" y="1290920"/>
              <a:ext cx="191343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output list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endParaRPr>
            </a:p>
          </p:txBody>
        </p:sp>
      </p:grpSp>
      <p:cxnSp>
        <p:nvCxnSpPr>
          <p:cNvPr id="73" name="Straight Arrow Connector 72"/>
          <p:cNvCxnSpPr>
            <a:stCxn id="16" idx="3"/>
            <a:endCxn id="39" idx="1"/>
          </p:cNvCxnSpPr>
          <p:nvPr/>
        </p:nvCxnSpPr>
        <p:spPr>
          <a:xfrm>
            <a:off x="1144374" y="2027405"/>
            <a:ext cx="92945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8" idx="3"/>
            <a:endCxn id="41" idx="1"/>
          </p:cNvCxnSpPr>
          <p:nvPr/>
        </p:nvCxnSpPr>
        <p:spPr>
          <a:xfrm>
            <a:off x="1359852" y="2484605"/>
            <a:ext cx="71397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9" idx="3"/>
            <a:endCxn id="42" idx="1"/>
          </p:cNvCxnSpPr>
          <p:nvPr/>
        </p:nvCxnSpPr>
        <p:spPr>
          <a:xfrm>
            <a:off x="1144374" y="2941805"/>
            <a:ext cx="92945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20" idx="3"/>
            <a:endCxn id="43" idx="1"/>
          </p:cNvCxnSpPr>
          <p:nvPr/>
        </p:nvCxnSpPr>
        <p:spPr>
          <a:xfrm>
            <a:off x="1359852" y="3399005"/>
            <a:ext cx="71397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1" idx="3"/>
            <a:endCxn id="44" idx="1"/>
          </p:cNvCxnSpPr>
          <p:nvPr/>
        </p:nvCxnSpPr>
        <p:spPr>
          <a:xfrm>
            <a:off x="1359852" y="3856205"/>
            <a:ext cx="71397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3" idx="3"/>
          </p:cNvCxnSpPr>
          <p:nvPr/>
        </p:nvCxnSpPr>
        <p:spPr>
          <a:xfrm>
            <a:off x="1252113" y="4313405"/>
            <a:ext cx="8217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2" idx="3"/>
            <a:endCxn id="45" idx="1"/>
          </p:cNvCxnSpPr>
          <p:nvPr/>
        </p:nvCxnSpPr>
        <p:spPr>
          <a:xfrm>
            <a:off x="1144374" y="4770605"/>
            <a:ext cx="92945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24" idx="3"/>
            <a:endCxn id="47" idx="1"/>
          </p:cNvCxnSpPr>
          <p:nvPr/>
        </p:nvCxnSpPr>
        <p:spPr>
          <a:xfrm>
            <a:off x="1252113" y="5227805"/>
            <a:ext cx="8217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39" idx="3"/>
            <a:endCxn id="51" idx="1"/>
          </p:cNvCxnSpPr>
          <p:nvPr/>
        </p:nvCxnSpPr>
        <p:spPr>
          <a:xfrm>
            <a:off x="3551363" y="2027405"/>
            <a:ext cx="941223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53" idx="1"/>
          </p:cNvCxnSpPr>
          <p:nvPr/>
        </p:nvCxnSpPr>
        <p:spPr>
          <a:xfrm>
            <a:off x="3766842" y="2484605"/>
            <a:ext cx="725744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42" idx="3"/>
            <a:endCxn id="54" idx="1"/>
          </p:cNvCxnSpPr>
          <p:nvPr/>
        </p:nvCxnSpPr>
        <p:spPr>
          <a:xfrm>
            <a:off x="3551363" y="2941805"/>
            <a:ext cx="941223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43" idx="3"/>
            <a:endCxn id="53" idx="1"/>
          </p:cNvCxnSpPr>
          <p:nvPr/>
        </p:nvCxnSpPr>
        <p:spPr>
          <a:xfrm flipV="1">
            <a:off x="3766842" y="2484605"/>
            <a:ext cx="725744" cy="91440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44" idx="3"/>
            <a:endCxn id="53" idx="1"/>
          </p:cNvCxnSpPr>
          <p:nvPr/>
        </p:nvCxnSpPr>
        <p:spPr>
          <a:xfrm flipV="1">
            <a:off x="3766842" y="2484605"/>
            <a:ext cx="725744" cy="137160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5" idx="3"/>
            <a:endCxn id="54" idx="1"/>
          </p:cNvCxnSpPr>
          <p:nvPr/>
        </p:nvCxnSpPr>
        <p:spPr>
          <a:xfrm flipV="1">
            <a:off x="3551363" y="2941805"/>
            <a:ext cx="941223" cy="182880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46" idx="3"/>
            <a:endCxn id="55" idx="1"/>
          </p:cNvCxnSpPr>
          <p:nvPr/>
        </p:nvCxnSpPr>
        <p:spPr>
          <a:xfrm flipV="1">
            <a:off x="3659102" y="3399005"/>
            <a:ext cx="833484" cy="91440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47" idx="3"/>
            <a:endCxn id="55" idx="1"/>
          </p:cNvCxnSpPr>
          <p:nvPr/>
        </p:nvCxnSpPr>
        <p:spPr>
          <a:xfrm flipV="1">
            <a:off x="3659102" y="3399005"/>
            <a:ext cx="833484" cy="182880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51" idx="3"/>
            <a:endCxn id="64" idx="1"/>
          </p:cNvCxnSpPr>
          <p:nvPr/>
        </p:nvCxnSpPr>
        <p:spPr>
          <a:xfrm>
            <a:off x="5970124" y="2027405"/>
            <a:ext cx="1301231" cy="47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53" idx="3"/>
            <a:endCxn id="66" idx="1"/>
          </p:cNvCxnSpPr>
          <p:nvPr/>
        </p:nvCxnSpPr>
        <p:spPr>
          <a:xfrm>
            <a:off x="6616560" y="2484605"/>
            <a:ext cx="654795" cy="47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54" idx="3"/>
            <a:endCxn id="67" idx="1"/>
          </p:cNvCxnSpPr>
          <p:nvPr/>
        </p:nvCxnSpPr>
        <p:spPr>
          <a:xfrm>
            <a:off x="6185603" y="2941805"/>
            <a:ext cx="1085752" cy="47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55" idx="3"/>
          </p:cNvCxnSpPr>
          <p:nvPr/>
        </p:nvCxnSpPr>
        <p:spPr>
          <a:xfrm>
            <a:off x="6293342" y="3399005"/>
            <a:ext cx="97801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 bwMode="auto">
          <a:xfrm>
            <a:off x="1144374" y="5843247"/>
            <a:ext cx="11681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Map step</a:t>
            </a:r>
          </a:p>
        </p:txBody>
      </p:sp>
      <p:sp>
        <p:nvSpPr>
          <p:cNvPr id="136" name="TextBox 135"/>
          <p:cNvSpPr txBox="1"/>
          <p:nvPr/>
        </p:nvSpPr>
        <p:spPr bwMode="auto">
          <a:xfrm>
            <a:off x="3472262" y="5843247"/>
            <a:ext cx="15918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Partition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step</a:t>
            </a:r>
          </a:p>
        </p:txBody>
      </p:sp>
      <p:sp>
        <p:nvSpPr>
          <p:cNvPr id="137" name="TextBox 136"/>
          <p:cNvSpPr txBox="1"/>
          <p:nvPr/>
        </p:nvSpPr>
        <p:spPr bwMode="auto">
          <a:xfrm>
            <a:off x="6185603" y="4113350"/>
            <a:ext cx="14636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Reduce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step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6" grpId="0"/>
      <p:bldP spid="13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err="1" smtClean="0">
                <a:latin typeface="Calibri" pitchFamily="34" charset="0"/>
              </a:rPr>
              <a:t>MapReduce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6"/>
          <p:cNvGrpSpPr/>
          <p:nvPr/>
        </p:nvGrpSpPr>
        <p:grpSpPr>
          <a:xfrm>
            <a:off x="196589" y="1281385"/>
            <a:ext cx="1392351" cy="4286093"/>
            <a:chOff x="1055738" y="1145229"/>
            <a:chExt cx="1392351" cy="4286093"/>
          </a:xfrm>
        </p:grpSpPr>
        <p:sp>
          <p:nvSpPr>
            <p:cNvPr id="16" name="TextBox 15"/>
            <p:cNvSpPr txBox="1"/>
            <p:nvPr/>
          </p:nvSpPr>
          <p:spPr bwMode="auto">
            <a:xfrm>
              <a:off x="1280160" y="1737360"/>
              <a:ext cx="723363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'two'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55738" y="1529950"/>
              <a:ext cx="1392351" cy="390137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1280160" y="2194560"/>
              <a:ext cx="938841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'three'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1280160" y="2651760"/>
              <a:ext cx="723363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'one'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1280160" y="3108960"/>
              <a:ext cx="938841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'three'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1280160" y="3566160"/>
              <a:ext cx="938841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'three'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 bwMode="auto">
            <a:xfrm>
              <a:off x="1280160" y="4480560"/>
              <a:ext cx="723363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'one'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1280160" y="4023360"/>
              <a:ext cx="831102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'five'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 bwMode="auto">
            <a:xfrm>
              <a:off x="1280160" y="4937760"/>
              <a:ext cx="831102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'five'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1055738" y="1145229"/>
              <a:ext cx="139235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itchFamily="34" charset="0"/>
                  <a:ea typeface="+mj-ea"/>
                  <a:cs typeface="+mj-cs"/>
                </a:rPr>
                <a:t>input list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endParaRPr>
            </a:p>
          </p:txBody>
        </p:sp>
      </p:grpSp>
      <p:grpSp>
        <p:nvGrpSpPr>
          <p:cNvPr id="5" name="Group 48"/>
          <p:cNvGrpSpPr/>
          <p:nvPr/>
        </p:nvGrpSpPr>
        <p:grpSpPr>
          <a:xfrm>
            <a:off x="1849403" y="1281385"/>
            <a:ext cx="2126778" cy="4286093"/>
            <a:chOff x="2815304" y="1281385"/>
            <a:chExt cx="2126778" cy="4286093"/>
          </a:xfrm>
        </p:grpSpPr>
        <p:sp>
          <p:nvSpPr>
            <p:cNvPr id="39" name="TextBox 38"/>
            <p:cNvSpPr txBox="1"/>
            <p:nvPr/>
          </p:nvSpPr>
          <p:spPr bwMode="auto">
            <a:xfrm>
              <a:off x="3039726" y="1873516"/>
              <a:ext cx="1477538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[('two', 1)]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815304" y="1666106"/>
              <a:ext cx="2126778" cy="390137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3039726" y="2330716"/>
              <a:ext cx="1693017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[('three', 1)]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 bwMode="auto">
            <a:xfrm>
              <a:off x="3039726" y="2787916"/>
              <a:ext cx="1477538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[('one', 1)]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 bwMode="auto">
            <a:xfrm>
              <a:off x="3039726" y="3245116"/>
              <a:ext cx="1693017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[('three', 1)]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 bwMode="auto">
            <a:xfrm>
              <a:off x="3039726" y="3702316"/>
              <a:ext cx="1693017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[('three', 1)]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 bwMode="auto">
            <a:xfrm>
              <a:off x="3039726" y="4616716"/>
              <a:ext cx="1477538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[('one', 1)]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 bwMode="auto">
            <a:xfrm>
              <a:off x="3039726" y="4159516"/>
              <a:ext cx="1585277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[('five', 1)]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 bwMode="auto">
            <a:xfrm>
              <a:off x="3039726" y="5073916"/>
              <a:ext cx="1585277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[('five', 1)]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 bwMode="auto">
            <a:xfrm>
              <a:off x="2815304" y="1281385"/>
              <a:ext cx="21267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itchFamily="34" charset="0"/>
                  <a:ea typeface="+mj-ea"/>
                  <a:cs typeface="+mj-cs"/>
                </a:rPr>
                <a:t>intermediate1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endParaRPr>
            </a:p>
          </p:txBody>
        </p:sp>
      </p:grpSp>
      <p:grpSp>
        <p:nvGrpSpPr>
          <p:cNvPr id="6" name="Group 61"/>
          <p:cNvGrpSpPr/>
          <p:nvPr/>
        </p:nvGrpSpPr>
        <p:grpSpPr>
          <a:xfrm>
            <a:off x="4268163" y="1290920"/>
            <a:ext cx="2535025" cy="2472757"/>
            <a:chOff x="4482371" y="1290920"/>
            <a:chExt cx="2535025" cy="2472757"/>
          </a:xfrm>
        </p:grpSpPr>
        <p:sp>
          <p:nvSpPr>
            <p:cNvPr id="51" name="TextBox 50"/>
            <p:cNvSpPr txBox="1"/>
            <p:nvPr/>
          </p:nvSpPr>
          <p:spPr bwMode="auto">
            <a:xfrm>
              <a:off x="4706794" y="1873516"/>
              <a:ext cx="1477538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('two', [1])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482371" y="1666106"/>
              <a:ext cx="2535025" cy="209757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 bwMode="auto">
            <a:xfrm>
              <a:off x="4706794" y="2330716"/>
              <a:ext cx="2123974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('three', [1,1,1])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 bwMode="auto">
            <a:xfrm>
              <a:off x="4706794" y="2787916"/>
              <a:ext cx="1693017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('one', [1,1])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 bwMode="auto">
            <a:xfrm>
              <a:off x="4706794" y="3245116"/>
              <a:ext cx="180075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('five', [1,1])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 bwMode="auto">
            <a:xfrm>
              <a:off x="4482372" y="1290920"/>
              <a:ext cx="2535024" cy="375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itchFamily="34" charset="0"/>
                  <a:ea typeface="+mj-ea"/>
                  <a:cs typeface="+mj-cs"/>
                </a:rPr>
                <a:t>intermediate2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endParaRPr>
            </a:p>
          </p:txBody>
        </p:sp>
      </p:grpSp>
      <p:grpSp>
        <p:nvGrpSpPr>
          <p:cNvPr id="7" name="Group 70"/>
          <p:cNvGrpSpPr/>
          <p:nvPr/>
        </p:nvGrpSpPr>
        <p:grpSpPr>
          <a:xfrm>
            <a:off x="7046933" y="1290920"/>
            <a:ext cx="1913439" cy="2477524"/>
            <a:chOff x="7138737" y="1290920"/>
            <a:chExt cx="1913439" cy="2477524"/>
          </a:xfrm>
        </p:grpSpPr>
        <p:sp>
          <p:nvSpPr>
            <p:cNvPr id="64" name="TextBox 63"/>
            <p:cNvSpPr txBox="1"/>
            <p:nvPr/>
          </p:nvSpPr>
          <p:spPr bwMode="auto">
            <a:xfrm>
              <a:off x="7363159" y="1878283"/>
              <a:ext cx="1262059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('two', 1)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138737" y="1670873"/>
              <a:ext cx="1913439" cy="209757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 bwMode="auto">
            <a:xfrm>
              <a:off x="7363159" y="2335483"/>
              <a:ext cx="1477538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('three', 3)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 bwMode="auto">
            <a:xfrm>
              <a:off x="7363159" y="2792683"/>
              <a:ext cx="1262059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('one', 2)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 bwMode="auto">
            <a:xfrm>
              <a:off x="7363159" y="3249883"/>
              <a:ext cx="1369799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('five', 2)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 bwMode="auto">
            <a:xfrm>
              <a:off x="7138737" y="1290920"/>
              <a:ext cx="191343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output list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endParaRPr>
            </a:p>
          </p:txBody>
        </p:sp>
      </p:grpSp>
      <p:cxnSp>
        <p:nvCxnSpPr>
          <p:cNvPr id="73" name="Straight Arrow Connector 72"/>
          <p:cNvCxnSpPr>
            <a:stCxn id="16" idx="3"/>
            <a:endCxn id="39" idx="1"/>
          </p:cNvCxnSpPr>
          <p:nvPr/>
        </p:nvCxnSpPr>
        <p:spPr>
          <a:xfrm>
            <a:off x="1144374" y="2027405"/>
            <a:ext cx="92945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8" idx="3"/>
            <a:endCxn id="41" idx="1"/>
          </p:cNvCxnSpPr>
          <p:nvPr/>
        </p:nvCxnSpPr>
        <p:spPr>
          <a:xfrm>
            <a:off x="1359852" y="2484605"/>
            <a:ext cx="71397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9" idx="3"/>
            <a:endCxn id="42" idx="1"/>
          </p:cNvCxnSpPr>
          <p:nvPr/>
        </p:nvCxnSpPr>
        <p:spPr>
          <a:xfrm>
            <a:off x="1144374" y="2941805"/>
            <a:ext cx="92945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20" idx="3"/>
            <a:endCxn id="43" idx="1"/>
          </p:cNvCxnSpPr>
          <p:nvPr/>
        </p:nvCxnSpPr>
        <p:spPr>
          <a:xfrm>
            <a:off x="1359852" y="3399005"/>
            <a:ext cx="71397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1" idx="3"/>
            <a:endCxn id="44" idx="1"/>
          </p:cNvCxnSpPr>
          <p:nvPr/>
        </p:nvCxnSpPr>
        <p:spPr>
          <a:xfrm>
            <a:off x="1359852" y="3856205"/>
            <a:ext cx="71397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3" idx="3"/>
          </p:cNvCxnSpPr>
          <p:nvPr/>
        </p:nvCxnSpPr>
        <p:spPr>
          <a:xfrm>
            <a:off x="1252113" y="4313405"/>
            <a:ext cx="8217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2" idx="3"/>
            <a:endCxn id="45" idx="1"/>
          </p:cNvCxnSpPr>
          <p:nvPr/>
        </p:nvCxnSpPr>
        <p:spPr>
          <a:xfrm>
            <a:off x="1144374" y="4770605"/>
            <a:ext cx="92945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24" idx="3"/>
            <a:endCxn id="47" idx="1"/>
          </p:cNvCxnSpPr>
          <p:nvPr/>
        </p:nvCxnSpPr>
        <p:spPr>
          <a:xfrm>
            <a:off x="1252113" y="5227805"/>
            <a:ext cx="8217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39" idx="3"/>
            <a:endCxn id="51" idx="1"/>
          </p:cNvCxnSpPr>
          <p:nvPr/>
        </p:nvCxnSpPr>
        <p:spPr>
          <a:xfrm>
            <a:off x="3551363" y="2027405"/>
            <a:ext cx="941223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53" idx="1"/>
          </p:cNvCxnSpPr>
          <p:nvPr/>
        </p:nvCxnSpPr>
        <p:spPr>
          <a:xfrm>
            <a:off x="3766842" y="2484605"/>
            <a:ext cx="725744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42" idx="3"/>
            <a:endCxn id="54" idx="1"/>
          </p:cNvCxnSpPr>
          <p:nvPr/>
        </p:nvCxnSpPr>
        <p:spPr>
          <a:xfrm>
            <a:off x="3551363" y="2941805"/>
            <a:ext cx="941223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43" idx="3"/>
            <a:endCxn id="53" idx="1"/>
          </p:cNvCxnSpPr>
          <p:nvPr/>
        </p:nvCxnSpPr>
        <p:spPr>
          <a:xfrm flipV="1">
            <a:off x="3766842" y="2484605"/>
            <a:ext cx="725744" cy="91440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44" idx="3"/>
            <a:endCxn id="53" idx="1"/>
          </p:cNvCxnSpPr>
          <p:nvPr/>
        </p:nvCxnSpPr>
        <p:spPr>
          <a:xfrm flipV="1">
            <a:off x="3766842" y="2484605"/>
            <a:ext cx="725744" cy="137160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5" idx="3"/>
            <a:endCxn id="54" idx="1"/>
          </p:cNvCxnSpPr>
          <p:nvPr/>
        </p:nvCxnSpPr>
        <p:spPr>
          <a:xfrm flipV="1">
            <a:off x="3551363" y="2941805"/>
            <a:ext cx="941223" cy="182880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46" idx="3"/>
            <a:endCxn id="55" idx="1"/>
          </p:cNvCxnSpPr>
          <p:nvPr/>
        </p:nvCxnSpPr>
        <p:spPr>
          <a:xfrm flipV="1">
            <a:off x="3659102" y="3399005"/>
            <a:ext cx="833484" cy="91440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47" idx="3"/>
            <a:endCxn id="55" idx="1"/>
          </p:cNvCxnSpPr>
          <p:nvPr/>
        </p:nvCxnSpPr>
        <p:spPr>
          <a:xfrm flipV="1">
            <a:off x="3659102" y="3399005"/>
            <a:ext cx="833484" cy="182880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51" idx="3"/>
            <a:endCxn id="64" idx="1"/>
          </p:cNvCxnSpPr>
          <p:nvPr/>
        </p:nvCxnSpPr>
        <p:spPr>
          <a:xfrm>
            <a:off x="5970124" y="2027405"/>
            <a:ext cx="1301231" cy="47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53" idx="3"/>
            <a:endCxn id="66" idx="1"/>
          </p:cNvCxnSpPr>
          <p:nvPr/>
        </p:nvCxnSpPr>
        <p:spPr>
          <a:xfrm>
            <a:off x="6616560" y="2484605"/>
            <a:ext cx="654795" cy="47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54" idx="3"/>
            <a:endCxn id="67" idx="1"/>
          </p:cNvCxnSpPr>
          <p:nvPr/>
        </p:nvCxnSpPr>
        <p:spPr>
          <a:xfrm>
            <a:off x="6185603" y="2941805"/>
            <a:ext cx="1085752" cy="47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55" idx="3"/>
          </p:cNvCxnSpPr>
          <p:nvPr/>
        </p:nvCxnSpPr>
        <p:spPr>
          <a:xfrm>
            <a:off x="6293342" y="3399005"/>
            <a:ext cx="97801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 bwMode="auto">
          <a:xfrm>
            <a:off x="431640" y="5688449"/>
            <a:ext cx="8317253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words = ['two', 'three', 'one', 'three', 'three', 'five', 'one', 'five']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 bwMode="auto">
          <a:xfrm>
            <a:off x="431640" y="5688449"/>
            <a:ext cx="8317253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words = ['two', 'three', 'one', 'three', 'three', 'five', 'one', 'five']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intermediate1 = [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occurrence(word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for word in words]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 bwMode="auto">
          <a:xfrm>
            <a:off x="431640" y="5688449"/>
            <a:ext cx="8317253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words = ['two', 'three', 'one', 'three', 'three', 'five', 'one', 'five']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intermediate1 = [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occurrence(word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for word in words]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intermediate2 = partition(intermediate1)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TextBox 75"/>
          <p:cNvSpPr txBox="1"/>
          <p:nvPr/>
        </p:nvSpPr>
        <p:spPr bwMode="auto">
          <a:xfrm>
            <a:off x="421011" y="5688449"/>
            <a:ext cx="8317253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words = ['two', 'three', 'one', 'three', 'three', 'five', 'one', 'five']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intermediate1 = [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occurrence(word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for word in words]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intermediate2 = partition(intermediate1)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[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occurrenceCount(x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intermediate2]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[('one', 2), ('five', 2), ('two', 1), ('three', 3)]</a:t>
            </a:r>
          </a:p>
        </p:txBody>
      </p:sp>
      <p:sp>
        <p:nvSpPr>
          <p:cNvPr id="77" name="TextBox 76"/>
          <p:cNvSpPr txBox="1"/>
          <p:nvPr/>
        </p:nvSpPr>
        <p:spPr bwMode="auto">
          <a:xfrm>
            <a:off x="4156437" y="4555161"/>
            <a:ext cx="5000263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occurrence(word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list containing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(word, 1)'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[(word, 1)]</a:t>
            </a:r>
          </a:p>
        </p:txBody>
      </p:sp>
      <p:sp>
        <p:nvSpPr>
          <p:cNvPr id="79" name="TextBox 78"/>
          <p:cNvSpPr txBox="1"/>
          <p:nvPr/>
        </p:nvSpPr>
        <p:spPr bwMode="auto">
          <a:xfrm>
            <a:off x="8217859" y="5293825"/>
            <a:ext cx="9388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ch11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 bwMode="auto">
          <a:xfrm>
            <a:off x="4156437" y="4339718"/>
            <a:ext cx="5000263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occurrenceCount(keyVal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'''takes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keyVal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(key,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input and returns (key,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sum(lst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))'''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(keyVal[0], sum(keyVal[1]))</a:t>
            </a:r>
          </a:p>
        </p:txBody>
      </p:sp>
      <p:sp>
        <p:nvSpPr>
          <p:cNvPr id="82" name="TextBox 81"/>
          <p:cNvSpPr txBox="1"/>
          <p:nvPr/>
        </p:nvSpPr>
        <p:spPr bwMode="auto">
          <a:xfrm>
            <a:off x="4156437" y="4555161"/>
            <a:ext cx="5000263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partition(intermediate1):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to do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2" grpId="1" animBg="1"/>
      <p:bldP spid="74" grpId="0" animBg="1"/>
      <p:bldP spid="74" grpId="1" animBg="1"/>
      <p:bldP spid="76" grpId="0" animBg="1"/>
      <p:bldP spid="77" grpId="1" animBg="1"/>
      <p:bldP spid="77" grpId="2" animBg="1"/>
      <p:bldP spid="79" grpId="0"/>
      <p:bldP spid="80" grpId="1" animBg="1"/>
      <p:bldP spid="82" grpId="1" animBg="1"/>
      <p:bldP spid="82" grpId="2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err="1" smtClean="0">
                <a:latin typeface="Calibri" pitchFamily="34" charset="0"/>
              </a:rPr>
              <a:t>MapReduce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8"/>
          <p:cNvGrpSpPr/>
          <p:nvPr/>
        </p:nvGrpSpPr>
        <p:grpSpPr>
          <a:xfrm>
            <a:off x="209006" y="1281385"/>
            <a:ext cx="2126778" cy="4286093"/>
            <a:chOff x="2815304" y="1281385"/>
            <a:chExt cx="2126778" cy="4286093"/>
          </a:xfrm>
        </p:grpSpPr>
        <p:sp>
          <p:nvSpPr>
            <p:cNvPr id="39" name="TextBox 38"/>
            <p:cNvSpPr txBox="1"/>
            <p:nvPr/>
          </p:nvSpPr>
          <p:spPr bwMode="auto">
            <a:xfrm>
              <a:off x="3039726" y="1873516"/>
              <a:ext cx="1477538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[('two', 1)]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815304" y="1666106"/>
              <a:ext cx="2126778" cy="390137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3039726" y="2330716"/>
              <a:ext cx="1693017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[('three', 1)]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 bwMode="auto">
            <a:xfrm>
              <a:off x="3039726" y="2787916"/>
              <a:ext cx="1477538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[('one', 1)]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 bwMode="auto">
            <a:xfrm>
              <a:off x="3039726" y="3245116"/>
              <a:ext cx="1693017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[('three', 1)]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 bwMode="auto">
            <a:xfrm>
              <a:off x="3039726" y="3702316"/>
              <a:ext cx="1693017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[('three', 1)]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 bwMode="auto">
            <a:xfrm>
              <a:off x="3039726" y="4616716"/>
              <a:ext cx="1477538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[('one', 1)]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 bwMode="auto">
            <a:xfrm>
              <a:off x="3039726" y="4159516"/>
              <a:ext cx="1585277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[('five', 1)]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 bwMode="auto">
            <a:xfrm>
              <a:off x="3039726" y="5073916"/>
              <a:ext cx="1585277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[('five', 1)]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 bwMode="auto">
            <a:xfrm>
              <a:off x="2815304" y="1281385"/>
              <a:ext cx="21267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itchFamily="34" charset="0"/>
                  <a:ea typeface="+mj-ea"/>
                  <a:cs typeface="+mj-cs"/>
                </a:rPr>
                <a:t>intermediate1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endParaRPr>
            </a:p>
          </p:txBody>
        </p:sp>
      </p:grpSp>
      <p:grpSp>
        <p:nvGrpSpPr>
          <p:cNvPr id="6" name="Group 61"/>
          <p:cNvGrpSpPr/>
          <p:nvPr/>
        </p:nvGrpSpPr>
        <p:grpSpPr>
          <a:xfrm>
            <a:off x="2627766" y="1290920"/>
            <a:ext cx="2535025" cy="2472757"/>
            <a:chOff x="4482371" y="1290920"/>
            <a:chExt cx="2535025" cy="2472757"/>
          </a:xfrm>
        </p:grpSpPr>
        <p:sp>
          <p:nvSpPr>
            <p:cNvPr id="51" name="TextBox 50"/>
            <p:cNvSpPr txBox="1"/>
            <p:nvPr/>
          </p:nvSpPr>
          <p:spPr bwMode="auto">
            <a:xfrm>
              <a:off x="4706794" y="1873516"/>
              <a:ext cx="1477538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('two', [1])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482371" y="1666106"/>
              <a:ext cx="2535025" cy="209757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 bwMode="auto">
            <a:xfrm>
              <a:off x="4706794" y="2330716"/>
              <a:ext cx="2123974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('three', [1,1,1])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 bwMode="auto">
            <a:xfrm>
              <a:off x="4706794" y="2787916"/>
              <a:ext cx="1693017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('one', [1,1])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 bwMode="auto">
            <a:xfrm>
              <a:off x="4706794" y="3245116"/>
              <a:ext cx="180075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('five', [1,1])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 bwMode="auto">
            <a:xfrm>
              <a:off x="4482372" y="1290920"/>
              <a:ext cx="2535024" cy="375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itchFamily="34" charset="0"/>
                  <a:ea typeface="+mj-ea"/>
                  <a:cs typeface="+mj-cs"/>
                </a:rPr>
                <a:t>intermediate2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endParaRPr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>
            <a:off x="1910966" y="2027405"/>
            <a:ext cx="941223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2126445" y="2484605"/>
            <a:ext cx="725744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1910966" y="2941805"/>
            <a:ext cx="941223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2126445" y="2484605"/>
            <a:ext cx="725744" cy="91440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2126445" y="2484605"/>
            <a:ext cx="725744" cy="137160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1910966" y="2941805"/>
            <a:ext cx="941223" cy="182880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2018705" y="3399005"/>
            <a:ext cx="833484" cy="91440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V="1">
            <a:off x="2018705" y="3399005"/>
            <a:ext cx="833484" cy="182880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 bwMode="auto">
          <a:xfrm>
            <a:off x="8217859" y="6566633"/>
            <a:ext cx="9388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ch11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2" name="TextBox 81"/>
          <p:cNvSpPr txBox="1"/>
          <p:nvPr/>
        </p:nvSpPr>
        <p:spPr bwMode="auto">
          <a:xfrm>
            <a:off x="3689102" y="3888977"/>
            <a:ext cx="5467598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partition(intermediate1):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for every list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intermediate1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intermediate1: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for every (key, value) pair in list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solidFill>
                <a:srgbClr val="7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for key, value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if key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400" dirty="0" smtClean="0">
              <a:solidFill>
                <a:srgbClr val="7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dct[key].append(value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 smtClean="0">
              <a:solidFill>
                <a:srgbClr val="7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else:</a:t>
            </a:r>
            <a:endParaRPr lang="en-US" sz="1400" dirty="0" smtClean="0">
              <a:solidFill>
                <a:srgbClr val="7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dct[key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[value]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 container of (key, values)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tuples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dct.items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 intermediate2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err="1" smtClean="0">
                <a:latin typeface="Calibri" pitchFamily="34" charset="0"/>
              </a:rPr>
              <a:t>MapReduce</a:t>
            </a:r>
            <a:r>
              <a:rPr lang="en-US" sz="3600" b="1" kern="0" dirty="0" smtClean="0">
                <a:latin typeface="Calibri" pitchFamily="34" charset="0"/>
              </a:rPr>
              <a:t> abstracted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 bwMode="auto">
          <a:xfrm>
            <a:off x="8214973" y="5574096"/>
            <a:ext cx="9388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ch11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2" name="TextBox 81"/>
          <p:cNvSpPr txBox="1"/>
          <p:nvPr/>
        </p:nvSpPr>
        <p:spPr bwMode="auto">
          <a:xfrm>
            <a:off x="1890374" y="2034665"/>
            <a:ext cx="7266326" cy="35394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partition(intermediate1):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implementation here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SeqMapReduce(object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'a sequential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MapReduce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implementation'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mapper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reducer):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'functions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mapper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reducer are problem specific'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self.mapper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mapper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self.reducer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reducer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'runs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MapReduce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data with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mapper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reducer functions'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intermediate1 = [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self.mapper(x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data]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intermediate2 = partition(intermediate1)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[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self.reducer(x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intermediate2]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Reduce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239059" y="1372945"/>
            <a:ext cx="890494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MapReduce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framework applies to a range of problems and therefore should be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abstracted:</a:t>
            </a: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421011" y="5903893"/>
            <a:ext cx="8317253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words = ['two', 'three', 'one', 'three', 'three', 'five', 'one', 'five']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smr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SeqMapReduce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(occurrence,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occurrenceCount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smr.process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(words)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[('one', 2), ('five', 2), ('two', 1), ('three', 3)]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421011" y="5257562"/>
            <a:ext cx="8317253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words = ['two', 'three', 'one', 'three', 'three', 'five', 'one', 'five']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smr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SeqMapReduce(occurrence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occurrenceCount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smr.process(words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[('one', 2), ('five', 2), ('two', 1), ('three', 3)]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numbers = [2,3,4,3,2,3,5,4,3,5,1]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smr.process(numbers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[(1, 1), (2, 2), (3, 4), (4, 2), (5, 2)]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 bwMode="auto">
          <a:xfrm>
            <a:off x="421011" y="4267188"/>
            <a:ext cx="8060747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 solution to the problem could be represented as a mapping that maps each word to the list of files containing it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This mapping is called an </a:t>
            </a:r>
            <a:r>
              <a:rPr lang="en-US" sz="2000" dirty="0" smtClean="0">
                <a:solidFill>
                  <a:srgbClr val="FF0000"/>
                </a:solidFill>
              </a:rPr>
              <a:t>inverted index</a:t>
            </a:r>
            <a:endParaRPr lang="en-US" sz="2000" kern="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Inverted index problem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421011" y="1885522"/>
            <a:ext cx="80607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Given several text files, we want to know which words appear in which file. </a:t>
            </a:r>
          </a:p>
        </p:txBody>
      </p:sp>
      <p:sp>
        <p:nvSpPr>
          <p:cNvPr id="34" name="TextBox 33"/>
          <p:cNvSpPr txBox="1"/>
          <p:nvPr/>
        </p:nvSpPr>
        <p:spPr bwMode="auto">
          <a:xfrm>
            <a:off x="5214804" y="4801380"/>
            <a:ext cx="3523460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[('Paris', ['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a.txt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c.txt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']),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('Miami', ['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a.txt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']),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('Cairo', ['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c.txt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']),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('Quito', ['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b.txt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c.txt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']),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('Tokyo', ['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a.txt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b.txt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'])]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421011" y="2815209"/>
            <a:ext cx="2223578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Paris: Miami, Miami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Tokyo, Miami</a:t>
            </a:r>
            <a:endParaRPr lang="en-US" sz="1400" dirty="0" smtClean="0">
              <a:solidFill>
                <a:srgbClr val="7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921226" y="3338429"/>
            <a:ext cx="723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a.txt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3107765" y="2815209"/>
            <a:ext cx="261470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Tokyo Quito ... Tokyo.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Quito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4999107" y="3338429"/>
            <a:ext cx="723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b.txt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6258180" y="2599765"/>
            <a:ext cx="2480084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Paris, Quito.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Cairo, Paris, Quito.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8014901" y="3338429"/>
            <a:ext cx="723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c.txt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421011" y="6335059"/>
            <a:ext cx="80170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To apply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MapReduce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we need to define the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mapper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and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reducer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4" grpId="0" animBg="1"/>
      <p:bldP spid="1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Inverted index problem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6"/>
          <p:cNvGrpSpPr/>
          <p:nvPr/>
        </p:nvGrpSpPr>
        <p:grpSpPr>
          <a:xfrm>
            <a:off x="196589" y="1281385"/>
            <a:ext cx="1163059" cy="2020616"/>
            <a:chOff x="1055738" y="1145229"/>
            <a:chExt cx="1163059" cy="2020616"/>
          </a:xfrm>
        </p:grpSpPr>
        <p:sp>
          <p:nvSpPr>
            <p:cNvPr id="16" name="TextBox 15"/>
            <p:cNvSpPr txBox="1"/>
            <p:nvPr/>
          </p:nvSpPr>
          <p:spPr bwMode="auto">
            <a:xfrm>
              <a:off x="1280160" y="1737360"/>
              <a:ext cx="723363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noProof="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a.txt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55739" y="1529951"/>
              <a:ext cx="1163058" cy="1635894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1280160" y="2194560"/>
              <a:ext cx="723363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b.txt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1280160" y="2651760"/>
              <a:ext cx="723363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c.txt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1055738" y="1145229"/>
              <a:ext cx="116305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itchFamily="34" charset="0"/>
                  <a:ea typeface="+mj-ea"/>
                  <a:cs typeface="+mj-cs"/>
                </a:rPr>
                <a:t>input list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3766842" y="1290920"/>
            <a:ext cx="3614099" cy="3479685"/>
            <a:chOff x="3766842" y="1290920"/>
            <a:chExt cx="3614099" cy="3479685"/>
          </a:xfrm>
        </p:grpSpPr>
        <p:cxnSp>
          <p:nvCxnSpPr>
            <p:cNvPr id="97" name="Straight Arrow Connector 96"/>
            <p:cNvCxnSpPr>
              <a:stCxn id="39" idx="3"/>
              <a:endCxn id="51" idx="1"/>
            </p:cNvCxnSpPr>
            <p:nvPr/>
          </p:nvCxnSpPr>
          <p:spPr>
            <a:xfrm>
              <a:off x="3766842" y="2027405"/>
              <a:ext cx="725744" cy="1588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53" idx="1"/>
            </p:cNvCxnSpPr>
            <p:nvPr/>
          </p:nvCxnSpPr>
          <p:spPr>
            <a:xfrm>
              <a:off x="3766842" y="2484605"/>
              <a:ext cx="725744" cy="1588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42" idx="3"/>
              <a:endCxn id="54" idx="1"/>
            </p:cNvCxnSpPr>
            <p:nvPr/>
          </p:nvCxnSpPr>
          <p:spPr>
            <a:xfrm>
              <a:off x="3874581" y="2941805"/>
              <a:ext cx="618005" cy="1588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43" idx="3"/>
              <a:endCxn id="51" idx="1"/>
            </p:cNvCxnSpPr>
            <p:nvPr/>
          </p:nvCxnSpPr>
          <p:spPr>
            <a:xfrm flipV="1">
              <a:off x="3766842" y="2027405"/>
              <a:ext cx="725744" cy="1371600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44" idx="3"/>
              <a:endCxn id="55" idx="1"/>
            </p:cNvCxnSpPr>
            <p:nvPr/>
          </p:nvCxnSpPr>
          <p:spPr>
            <a:xfrm flipV="1">
              <a:off x="3766842" y="3399005"/>
              <a:ext cx="725744" cy="457200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45" idx="3"/>
              <a:endCxn id="53" idx="1"/>
            </p:cNvCxnSpPr>
            <p:nvPr/>
          </p:nvCxnSpPr>
          <p:spPr>
            <a:xfrm flipV="1">
              <a:off x="3766842" y="2484605"/>
              <a:ext cx="725744" cy="2286000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46" idx="3"/>
              <a:endCxn id="92" idx="1"/>
            </p:cNvCxnSpPr>
            <p:nvPr/>
          </p:nvCxnSpPr>
          <p:spPr>
            <a:xfrm flipV="1">
              <a:off x="3766842" y="3865170"/>
              <a:ext cx="713791" cy="448235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/>
            <p:cNvGrpSpPr/>
            <p:nvPr/>
          </p:nvGrpSpPr>
          <p:grpSpPr>
            <a:xfrm>
              <a:off x="4268163" y="1290920"/>
              <a:ext cx="3112778" cy="2952373"/>
              <a:chOff x="4268163" y="1290920"/>
              <a:chExt cx="3112778" cy="2952373"/>
            </a:xfrm>
          </p:grpSpPr>
          <p:grpSp>
            <p:nvGrpSpPr>
              <p:cNvPr id="6" name="Group 61"/>
              <p:cNvGrpSpPr/>
              <p:nvPr/>
            </p:nvGrpSpPr>
            <p:grpSpPr>
              <a:xfrm>
                <a:off x="4268163" y="1290920"/>
                <a:ext cx="3112778" cy="2952373"/>
                <a:chOff x="4482371" y="1290920"/>
                <a:chExt cx="3112778" cy="2952373"/>
              </a:xfrm>
            </p:grpSpPr>
            <p:sp>
              <p:nvSpPr>
                <p:cNvPr id="51" name="TextBox 50"/>
                <p:cNvSpPr txBox="1"/>
                <p:nvPr/>
              </p:nvSpPr>
              <p:spPr bwMode="auto">
                <a:xfrm>
                  <a:off x="4706794" y="1873516"/>
                  <a:ext cx="2662670" cy="30777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(Tokyo, [</a:t>
                  </a:r>
                  <a:r>
                    <a:rPr lang="en-US" sz="1400" dirty="0" err="1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a.txt</a:t>
                  </a:r>
                  <a:r>
                    <a:rPr lang="en-US" sz="1400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, </a:t>
                  </a:r>
                  <a:r>
                    <a:rPr lang="en-US" sz="1400" dirty="0" err="1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b.txt</a:t>
                  </a:r>
                  <a:r>
                    <a:rPr lang="en-US" sz="1400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])</a:t>
                  </a:r>
                  <a:endPara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82371" y="1666106"/>
                  <a:ext cx="3112778" cy="2577187"/>
                </a:xfrm>
                <a:prstGeom prst="rect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 bwMode="auto">
                <a:xfrm>
                  <a:off x="4706794" y="2330716"/>
                  <a:ext cx="2662670" cy="30777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(Paris, [</a:t>
                  </a:r>
                  <a:r>
                    <a:rPr lang="en-US" sz="1400" dirty="0" err="1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a.txt</a:t>
                  </a:r>
                  <a:r>
                    <a:rPr lang="en-US" sz="1400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, </a:t>
                  </a:r>
                  <a:r>
                    <a:rPr lang="en-US" sz="1400" dirty="0" err="1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c.txt</a:t>
                  </a:r>
                  <a:r>
                    <a:rPr lang="en-US" sz="1400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])</a:t>
                  </a:r>
                  <a:endPara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 bwMode="auto">
                <a:xfrm>
                  <a:off x="4706794" y="2787916"/>
                  <a:ext cx="1908495" cy="30777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(Miami, [</a:t>
                  </a:r>
                  <a:r>
                    <a:rPr lang="en-US" sz="1400" dirty="0" err="1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a.txt</a:t>
                  </a:r>
                  <a:r>
                    <a:rPr lang="en-US" sz="1400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])</a:t>
                  </a:r>
                  <a:endPara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 bwMode="auto">
                <a:xfrm>
                  <a:off x="4706794" y="3245116"/>
                  <a:ext cx="1908495" cy="30777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(Quito, [</a:t>
                  </a:r>
                  <a:r>
                    <a:rPr lang="en-US" sz="1400" dirty="0" err="1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b.txt</a:t>
                  </a:r>
                  <a:r>
                    <a:rPr lang="en-US" sz="1400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])</a:t>
                  </a:r>
                  <a:endPara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 bwMode="auto">
                <a:xfrm>
                  <a:off x="4482372" y="1290920"/>
                  <a:ext cx="2535024" cy="37518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Calibri" pitchFamily="34" charset="0"/>
                      <a:ea typeface="+mj-ea"/>
                      <a:cs typeface="+mj-cs"/>
                    </a:rPr>
                    <a:t>intermediate2</a:t>
                  </a:r>
                  <a:endPara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Calibri" pitchFamily="34" charset="0"/>
                    <a:ea typeface="+mj-ea"/>
                    <a:cs typeface="+mj-cs"/>
                  </a:endParaRPr>
                </a:p>
              </p:txBody>
            </p:sp>
          </p:grpSp>
          <p:sp>
            <p:nvSpPr>
              <p:cNvPr id="92" name="TextBox 91"/>
              <p:cNvSpPr txBox="1"/>
              <p:nvPr/>
            </p:nvSpPr>
            <p:spPr bwMode="auto">
              <a:xfrm>
                <a:off x="4480633" y="3711281"/>
                <a:ext cx="1908495" cy="3077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(Cairo, [</a:t>
                </a:r>
                <a:r>
                  <a:rPr lang="en-US" sz="14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c.txt</a:t>
                </a: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])</a:t>
                </a: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133" name="Group 132"/>
          <p:cNvGrpSpPr/>
          <p:nvPr/>
        </p:nvGrpSpPr>
        <p:grpSpPr>
          <a:xfrm>
            <a:off x="6389128" y="1290920"/>
            <a:ext cx="2441109" cy="2952374"/>
            <a:chOff x="6389128" y="1290920"/>
            <a:chExt cx="2441109" cy="2952374"/>
          </a:xfrm>
        </p:grpSpPr>
        <p:grpSp>
          <p:nvGrpSpPr>
            <p:cNvPr id="7" name="Group 70"/>
            <p:cNvGrpSpPr/>
            <p:nvPr/>
          </p:nvGrpSpPr>
          <p:grpSpPr>
            <a:xfrm>
              <a:off x="7689405" y="1290920"/>
              <a:ext cx="1140832" cy="2952374"/>
              <a:chOff x="7138738" y="1290920"/>
              <a:chExt cx="1140832" cy="2952374"/>
            </a:xfrm>
          </p:grpSpPr>
          <p:sp>
            <p:nvSpPr>
              <p:cNvPr id="64" name="TextBox 63"/>
              <p:cNvSpPr txBox="1"/>
              <p:nvPr/>
            </p:nvSpPr>
            <p:spPr bwMode="auto">
              <a:xfrm>
                <a:off x="7363159" y="1878283"/>
                <a:ext cx="723363" cy="3077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(...)</a:t>
                </a: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7138738" y="1670873"/>
                <a:ext cx="1140832" cy="2572421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 bwMode="auto">
              <a:xfrm>
                <a:off x="7363159" y="2335483"/>
                <a:ext cx="723363" cy="3077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(...)</a:t>
                </a: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 bwMode="auto">
              <a:xfrm>
                <a:off x="7363159" y="2792683"/>
                <a:ext cx="723363" cy="3077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(...)</a:t>
                </a: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 bwMode="auto">
              <a:xfrm>
                <a:off x="7363159" y="3249883"/>
                <a:ext cx="723363" cy="3077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(...)</a:t>
                </a: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 bwMode="auto">
              <a:xfrm>
                <a:off x="7138738" y="1290920"/>
                <a:ext cx="114083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kern="0" dirty="0" smtClean="0">
                    <a:solidFill>
                      <a:schemeClr val="accent1"/>
                    </a:solidFill>
                    <a:latin typeface="Calibri" pitchFamily="34" charset="0"/>
                    <a:ea typeface="+mj-ea"/>
                    <a:cs typeface="+mj-cs"/>
                  </a:rPr>
                  <a:t>output list</a:t>
                </a: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j-ea"/>
                  <a:cs typeface="+mj-cs"/>
                </a:endParaRPr>
              </a:p>
            </p:txBody>
          </p:sp>
        </p:grpSp>
        <p:cxnSp>
          <p:nvCxnSpPr>
            <p:cNvPr id="123" name="Straight Arrow Connector 122"/>
            <p:cNvCxnSpPr>
              <a:stCxn id="51" idx="3"/>
              <a:endCxn id="64" idx="1"/>
            </p:cNvCxnSpPr>
            <p:nvPr/>
          </p:nvCxnSpPr>
          <p:spPr>
            <a:xfrm>
              <a:off x="7155256" y="2027405"/>
              <a:ext cx="758570" cy="47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53" idx="3"/>
              <a:endCxn id="66" idx="1"/>
            </p:cNvCxnSpPr>
            <p:nvPr/>
          </p:nvCxnSpPr>
          <p:spPr>
            <a:xfrm>
              <a:off x="7155256" y="2484605"/>
              <a:ext cx="758570" cy="47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54" idx="3"/>
              <a:endCxn id="67" idx="1"/>
            </p:cNvCxnSpPr>
            <p:nvPr/>
          </p:nvCxnSpPr>
          <p:spPr>
            <a:xfrm>
              <a:off x="6401081" y="2941805"/>
              <a:ext cx="1512745" cy="47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55" idx="3"/>
              <a:endCxn id="68" idx="1"/>
            </p:cNvCxnSpPr>
            <p:nvPr/>
          </p:nvCxnSpPr>
          <p:spPr>
            <a:xfrm>
              <a:off x="6401081" y="3399005"/>
              <a:ext cx="1512745" cy="47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 bwMode="auto">
            <a:xfrm>
              <a:off x="7916814" y="3701106"/>
              <a:ext cx="723363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(...)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113" name="Straight Arrow Connector 112"/>
            <p:cNvCxnSpPr>
              <a:stCxn id="92" idx="3"/>
              <a:endCxn id="110" idx="1"/>
            </p:cNvCxnSpPr>
            <p:nvPr/>
          </p:nvCxnSpPr>
          <p:spPr>
            <a:xfrm flipV="1">
              <a:off x="6389128" y="3854995"/>
              <a:ext cx="1527686" cy="101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>
            <a:off x="1144374" y="1281385"/>
            <a:ext cx="2874801" cy="3843439"/>
            <a:chOff x="1144374" y="1281385"/>
            <a:chExt cx="2874801" cy="3843439"/>
          </a:xfrm>
        </p:grpSpPr>
        <p:grpSp>
          <p:nvGrpSpPr>
            <p:cNvPr id="5" name="Group 48"/>
            <p:cNvGrpSpPr/>
            <p:nvPr/>
          </p:nvGrpSpPr>
          <p:grpSpPr>
            <a:xfrm>
              <a:off x="1849402" y="1281385"/>
              <a:ext cx="2169773" cy="3843439"/>
              <a:chOff x="2815303" y="1281385"/>
              <a:chExt cx="2169773" cy="3843439"/>
            </a:xfrm>
          </p:grpSpPr>
          <p:sp>
            <p:nvSpPr>
              <p:cNvPr id="39" name="TextBox 38"/>
              <p:cNvSpPr txBox="1"/>
              <p:nvPr/>
            </p:nvSpPr>
            <p:spPr bwMode="auto">
              <a:xfrm>
                <a:off x="3039726" y="1873516"/>
                <a:ext cx="1693017" cy="3077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[(Tokyo, </a:t>
                </a:r>
                <a:r>
                  <a:rPr lang="en-US" sz="14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a.txt</a:t>
                </a: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815303" y="1666106"/>
                <a:ext cx="2169773" cy="345871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 bwMode="auto">
              <a:xfrm>
                <a:off x="3039726" y="2330716"/>
                <a:ext cx="1693017" cy="3077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(Paris, </a:t>
                </a:r>
                <a:r>
                  <a:rPr lang="en-US" sz="14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a.txt</a:t>
                </a: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 bwMode="auto">
              <a:xfrm>
                <a:off x="3039726" y="2787916"/>
                <a:ext cx="1800756" cy="3077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(Miami, </a:t>
                </a:r>
                <a:r>
                  <a:rPr lang="en-US" sz="14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a.txt</a:t>
                </a: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)]</a:t>
                </a: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 bwMode="auto">
              <a:xfrm>
                <a:off x="3039726" y="3245116"/>
                <a:ext cx="1693017" cy="3077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(Tokyo, </a:t>
                </a:r>
                <a:r>
                  <a:rPr lang="en-US" sz="14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b.txt</a:t>
                </a: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 bwMode="auto">
              <a:xfrm>
                <a:off x="3039726" y="3702316"/>
                <a:ext cx="1693017" cy="3077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(Quito, </a:t>
                </a:r>
                <a:r>
                  <a:rPr lang="en-US" sz="14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b.txt</a:t>
                </a: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 bwMode="auto">
              <a:xfrm>
                <a:off x="3039726" y="4616716"/>
                <a:ext cx="1693017" cy="3077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(Paris, </a:t>
                </a:r>
                <a:r>
                  <a:rPr lang="en-US" sz="14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c.txt</a:t>
                </a: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 bwMode="auto">
              <a:xfrm>
                <a:off x="3039726" y="4159516"/>
                <a:ext cx="1693017" cy="3077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(Cairo, </a:t>
                </a:r>
                <a:r>
                  <a:rPr lang="en-US" sz="14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c.txt</a:t>
                </a: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 bwMode="auto">
              <a:xfrm>
                <a:off x="2815304" y="1281385"/>
                <a:ext cx="212677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Calibri" pitchFamily="34" charset="0"/>
                    <a:ea typeface="+mj-ea"/>
                    <a:cs typeface="+mj-cs"/>
                  </a:rPr>
                  <a:t>intermediate1</a:t>
                </a: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itchFamily="34" charset="0"/>
                  <a:ea typeface="+mj-ea"/>
                  <a:cs typeface="+mj-cs"/>
                </a:endParaRPr>
              </a:p>
            </p:txBody>
          </p:sp>
        </p:grpSp>
        <p:cxnSp>
          <p:nvCxnSpPr>
            <p:cNvPr id="73" name="Straight Arrow Connector 72"/>
            <p:cNvCxnSpPr>
              <a:stCxn id="16" idx="3"/>
              <a:endCxn id="39" idx="1"/>
            </p:cNvCxnSpPr>
            <p:nvPr/>
          </p:nvCxnSpPr>
          <p:spPr>
            <a:xfrm>
              <a:off x="1144374" y="2027405"/>
              <a:ext cx="92945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18" idx="3"/>
              <a:endCxn id="43" idx="1"/>
            </p:cNvCxnSpPr>
            <p:nvPr/>
          </p:nvCxnSpPr>
          <p:spPr>
            <a:xfrm>
              <a:off x="1144374" y="2484605"/>
              <a:ext cx="929451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19" idx="3"/>
              <a:endCxn id="46" idx="1"/>
            </p:cNvCxnSpPr>
            <p:nvPr/>
          </p:nvCxnSpPr>
          <p:spPr>
            <a:xfrm>
              <a:off x="1144374" y="2941805"/>
              <a:ext cx="929451" cy="1371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16" idx="3"/>
              <a:endCxn id="41" idx="1"/>
            </p:cNvCxnSpPr>
            <p:nvPr/>
          </p:nvCxnSpPr>
          <p:spPr>
            <a:xfrm>
              <a:off x="1144374" y="2027405"/>
              <a:ext cx="929451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16" idx="3"/>
              <a:endCxn id="42" idx="1"/>
            </p:cNvCxnSpPr>
            <p:nvPr/>
          </p:nvCxnSpPr>
          <p:spPr>
            <a:xfrm>
              <a:off x="1144374" y="2027405"/>
              <a:ext cx="929451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18" idx="3"/>
              <a:endCxn id="44" idx="1"/>
            </p:cNvCxnSpPr>
            <p:nvPr/>
          </p:nvCxnSpPr>
          <p:spPr>
            <a:xfrm>
              <a:off x="1144374" y="2484605"/>
              <a:ext cx="929451" cy="1371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19" idx="3"/>
              <a:endCxn id="45" idx="1"/>
            </p:cNvCxnSpPr>
            <p:nvPr/>
          </p:nvCxnSpPr>
          <p:spPr>
            <a:xfrm>
              <a:off x="1144374" y="2941805"/>
              <a:ext cx="929451" cy="1828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Left Bracket 118"/>
            <p:cNvSpPr/>
            <p:nvPr/>
          </p:nvSpPr>
          <p:spPr>
            <a:xfrm>
              <a:off x="1957294" y="1867647"/>
              <a:ext cx="45719" cy="1225177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Left Bracket 120"/>
            <p:cNvSpPr/>
            <p:nvPr/>
          </p:nvSpPr>
          <p:spPr>
            <a:xfrm flipH="1">
              <a:off x="3828825" y="1870636"/>
              <a:ext cx="70823" cy="1225177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Left Bracket 121"/>
            <p:cNvSpPr/>
            <p:nvPr/>
          </p:nvSpPr>
          <p:spPr>
            <a:xfrm>
              <a:off x="1960282" y="3245224"/>
              <a:ext cx="45719" cy="759012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Left Bracket 123"/>
            <p:cNvSpPr/>
            <p:nvPr/>
          </p:nvSpPr>
          <p:spPr>
            <a:xfrm>
              <a:off x="1963270" y="4174565"/>
              <a:ext cx="45719" cy="759012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Left Bracket 124"/>
            <p:cNvSpPr/>
            <p:nvPr/>
          </p:nvSpPr>
          <p:spPr>
            <a:xfrm flipH="1">
              <a:off x="3824941" y="3248214"/>
              <a:ext cx="77696" cy="756022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Left Bracket 126"/>
            <p:cNvSpPr/>
            <p:nvPr/>
          </p:nvSpPr>
          <p:spPr>
            <a:xfrm flipH="1">
              <a:off x="3827929" y="4162614"/>
              <a:ext cx="77696" cy="756022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/>
          <p:cNvSpPr txBox="1"/>
          <p:nvPr/>
        </p:nvSpPr>
        <p:spPr bwMode="auto">
          <a:xfrm>
            <a:off x="421011" y="5952577"/>
            <a:ext cx="2223578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Paris: Miami, Miami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Tokyo, Miami</a:t>
            </a:r>
            <a:endParaRPr lang="en-US" sz="1400" dirty="0" smtClean="0">
              <a:solidFill>
                <a:srgbClr val="7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8" name="TextBox 137"/>
          <p:cNvSpPr txBox="1"/>
          <p:nvPr/>
        </p:nvSpPr>
        <p:spPr bwMode="auto">
          <a:xfrm>
            <a:off x="1921226" y="6475797"/>
            <a:ext cx="723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a.txt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39" name="TextBox 138"/>
          <p:cNvSpPr txBox="1"/>
          <p:nvPr/>
        </p:nvSpPr>
        <p:spPr bwMode="auto">
          <a:xfrm>
            <a:off x="3107765" y="5952577"/>
            <a:ext cx="261470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Tokyo Quito ... Tokyo.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Quito</a:t>
            </a:r>
          </a:p>
        </p:txBody>
      </p:sp>
      <p:sp>
        <p:nvSpPr>
          <p:cNvPr id="140" name="TextBox 139"/>
          <p:cNvSpPr txBox="1"/>
          <p:nvPr/>
        </p:nvSpPr>
        <p:spPr bwMode="auto">
          <a:xfrm>
            <a:off x="4999107" y="6475797"/>
            <a:ext cx="723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b.txt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41" name="TextBox 140"/>
          <p:cNvSpPr txBox="1"/>
          <p:nvPr/>
        </p:nvSpPr>
        <p:spPr bwMode="auto">
          <a:xfrm>
            <a:off x="6258180" y="5737133"/>
            <a:ext cx="2480084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Paris, Quito.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Cairo, Paris, Quito.</a:t>
            </a:r>
          </a:p>
        </p:txBody>
      </p:sp>
      <p:sp>
        <p:nvSpPr>
          <p:cNvPr id="142" name="TextBox 141"/>
          <p:cNvSpPr txBox="1"/>
          <p:nvPr/>
        </p:nvSpPr>
        <p:spPr bwMode="auto">
          <a:xfrm>
            <a:off x="8014901" y="6475797"/>
            <a:ext cx="723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c.txt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err="1" smtClean="0">
                <a:latin typeface="Calibri" pitchFamily="34" charset="0"/>
              </a:rPr>
              <a:t>MapReduce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6"/>
          <p:cNvGrpSpPr/>
          <p:nvPr/>
        </p:nvGrpSpPr>
        <p:grpSpPr>
          <a:xfrm>
            <a:off x="196589" y="1281385"/>
            <a:ext cx="1163059" cy="2020616"/>
            <a:chOff x="1055738" y="1145229"/>
            <a:chExt cx="1163059" cy="2020616"/>
          </a:xfrm>
        </p:grpSpPr>
        <p:sp>
          <p:nvSpPr>
            <p:cNvPr id="16" name="TextBox 15"/>
            <p:cNvSpPr txBox="1"/>
            <p:nvPr/>
          </p:nvSpPr>
          <p:spPr bwMode="auto">
            <a:xfrm>
              <a:off x="1280160" y="1737360"/>
              <a:ext cx="723363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noProof="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a.txt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55739" y="1529951"/>
              <a:ext cx="1163058" cy="1635894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1280160" y="2194560"/>
              <a:ext cx="723363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b.txt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1280160" y="2651760"/>
              <a:ext cx="723363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c.txt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1055738" y="1145229"/>
              <a:ext cx="116305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itchFamily="34" charset="0"/>
                  <a:ea typeface="+mj-ea"/>
                  <a:cs typeface="+mj-cs"/>
                </a:rPr>
                <a:t>input list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endParaRPr>
            </a:p>
          </p:txBody>
        </p:sp>
      </p:grpSp>
      <p:grpSp>
        <p:nvGrpSpPr>
          <p:cNvPr id="5" name="Group 130"/>
          <p:cNvGrpSpPr/>
          <p:nvPr/>
        </p:nvGrpSpPr>
        <p:grpSpPr>
          <a:xfrm>
            <a:off x="3766842" y="1290920"/>
            <a:ext cx="3614099" cy="3479685"/>
            <a:chOff x="3766842" y="1290920"/>
            <a:chExt cx="3614099" cy="3479685"/>
          </a:xfrm>
        </p:grpSpPr>
        <p:cxnSp>
          <p:nvCxnSpPr>
            <p:cNvPr id="97" name="Straight Arrow Connector 96"/>
            <p:cNvCxnSpPr>
              <a:stCxn id="39" idx="3"/>
              <a:endCxn id="51" idx="1"/>
            </p:cNvCxnSpPr>
            <p:nvPr/>
          </p:nvCxnSpPr>
          <p:spPr>
            <a:xfrm>
              <a:off x="3766842" y="2027405"/>
              <a:ext cx="725744" cy="1588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53" idx="1"/>
            </p:cNvCxnSpPr>
            <p:nvPr/>
          </p:nvCxnSpPr>
          <p:spPr>
            <a:xfrm>
              <a:off x="3766842" y="2484605"/>
              <a:ext cx="725744" cy="1588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42" idx="3"/>
              <a:endCxn id="54" idx="1"/>
            </p:cNvCxnSpPr>
            <p:nvPr/>
          </p:nvCxnSpPr>
          <p:spPr>
            <a:xfrm>
              <a:off x="3874581" y="2941805"/>
              <a:ext cx="618005" cy="1588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43" idx="3"/>
              <a:endCxn id="51" idx="1"/>
            </p:cNvCxnSpPr>
            <p:nvPr/>
          </p:nvCxnSpPr>
          <p:spPr>
            <a:xfrm flipV="1">
              <a:off x="3766842" y="2027405"/>
              <a:ext cx="725744" cy="1371600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44" idx="3"/>
              <a:endCxn id="55" idx="1"/>
            </p:cNvCxnSpPr>
            <p:nvPr/>
          </p:nvCxnSpPr>
          <p:spPr>
            <a:xfrm flipV="1">
              <a:off x="3766842" y="3399005"/>
              <a:ext cx="725744" cy="457200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45" idx="3"/>
              <a:endCxn id="53" idx="1"/>
            </p:cNvCxnSpPr>
            <p:nvPr/>
          </p:nvCxnSpPr>
          <p:spPr>
            <a:xfrm flipV="1">
              <a:off x="3766842" y="2484605"/>
              <a:ext cx="725744" cy="2286000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46" idx="3"/>
              <a:endCxn id="92" idx="1"/>
            </p:cNvCxnSpPr>
            <p:nvPr/>
          </p:nvCxnSpPr>
          <p:spPr>
            <a:xfrm flipV="1">
              <a:off x="3766842" y="3865170"/>
              <a:ext cx="713791" cy="448235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129"/>
            <p:cNvGrpSpPr/>
            <p:nvPr/>
          </p:nvGrpSpPr>
          <p:grpSpPr>
            <a:xfrm>
              <a:off x="4268163" y="1290920"/>
              <a:ext cx="3112778" cy="2952373"/>
              <a:chOff x="4268163" y="1290920"/>
              <a:chExt cx="3112778" cy="2952373"/>
            </a:xfrm>
          </p:grpSpPr>
          <p:grpSp>
            <p:nvGrpSpPr>
              <p:cNvPr id="7" name="Group 61"/>
              <p:cNvGrpSpPr/>
              <p:nvPr/>
            </p:nvGrpSpPr>
            <p:grpSpPr>
              <a:xfrm>
                <a:off x="4268163" y="1290920"/>
                <a:ext cx="3112778" cy="2952373"/>
                <a:chOff x="4482371" y="1290920"/>
                <a:chExt cx="3112778" cy="2952373"/>
              </a:xfrm>
            </p:grpSpPr>
            <p:sp>
              <p:nvSpPr>
                <p:cNvPr id="51" name="TextBox 50"/>
                <p:cNvSpPr txBox="1"/>
                <p:nvPr/>
              </p:nvSpPr>
              <p:spPr bwMode="auto">
                <a:xfrm>
                  <a:off x="4706794" y="1873516"/>
                  <a:ext cx="2662670" cy="30777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(Tokyo, [</a:t>
                  </a:r>
                  <a:r>
                    <a:rPr lang="en-US" sz="1400" dirty="0" err="1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a.txt</a:t>
                  </a:r>
                  <a:r>
                    <a:rPr lang="en-US" sz="1400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, </a:t>
                  </a:r>
                  <a:r>
                    <a:rPr lang="en-US" sz="1400" dirty="0" err="1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b.txt</a:t>
                  </a:r>
                  <a:r>
                    <a:rPr lang="en-US" sz="1400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])</a:t>
                  </a:r>
                  <a:endPara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82371" y="1666106"/>
                  <a:ext cx="3112778" cy="2577187"/>
                </a:xfrm>
                <a:prstGeom prst="rect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 bwMode="auto">
                <a:xfrm>
                  <a:off x="4706794" y="2330716"/>
                  <a:ext cx="2662670" cy="30777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(Paris, [</a:t>
                  </a:r>
                  <a:r>
                    <a:rPr lang="en-US" sz="1400" dirty="0" err="1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a.txt</a:t>
                  </a:r>
                  <a:r>
                    <a:rPr lang="en-US" sz="1400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, </a:t>
                  </a:r>
                  <a:r>
                    <a:rPr lang="en-US" sz="1400" dirty="0" err="1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c.txt</a:t>
                  </a:r>
                  <a:r>
                    <a:rPr lang="en-US" sz="1400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])</a:t>
                  </a:r>
                  <a:endPara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 bwMode="auto">
                <a:xfrm>
                  <a:off x="4706794" y="2787916"/>
                  <a:ext cx="1908495" cy="30777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(Miami, [</a:t>
                  </a:r>
                  <a:r>
                    <a:rPr lang="en-US" sz="1400" dirty="0" err="1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a.txt</a:t>
                  </a:r>
                  <a:r>
                    <a:rPr lang="en-US" sz="1400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])</a:t>
                  </a:r>
                  <a:endPara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 bwMode="auto">
                <a:xfrm>
                  <a:off x="4706794" y="3245116"/>
                  <a:ext cx="1908495" cy="30777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(Quito, [</a:t>
                  </a:r>
                  <a:r>
                    <a:rPr lang="en-US" sz="1400" dirty="0" err="1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b.txt</a:t>
                  </a:r>
                  <a:r>
                    <a:rPr lang="en-US" sz="1400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])</a:t>
                  </a:r>
                  <a:endPara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 bwMode="auto">
                <a:xfrm>
                  <a:off x="4482372" y="1290920"/>
                  <a:ext cx="2535024" cy="37518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Calibri" pitchFamily="34" charset="0"/>
                      <a:ea typeface="+mj-ea"/>
                      <a:cs typeface="+mj-cs"/>
                    </a:rPr>
                    <a:t>intermediate2</a:t>
                  </a:r>
                  <a:endPara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Calibri" pitchFamily="34" charset="0"/>
                    <a:ea typeface="+mj-ea"/>
                    <a:cs typeface="+mj-cs"/>
                  </a:endParaRPr>
                </a:p>
              </p:txBody>
            </p:sp>
          </p:grpSp>
          <p:sp>
            <p:nvSpPr>
              <p:cNvPr id="92" name="TextBox 91"/>
              <p:cNvSpPr txBox="1"/>
              <p:nvPr/>
            </p:nvSpPr>
            <p:spPr bwMode="auto">
              <a:xfrm>
                <a:off x="4480633" y="3711281"/>
                <a:ext cx="1908495" cy="3077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(Cairo, [</a:t>
                </a:r>
                <a:r>
                  <a:rPr lang="en-US" sz="14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c.txt</a:t>
                </a: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])</a:t>
                </a: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8" name="Group 132"/>
          <p:cNvGrpSpPr/>
          <p:nvPr/>
        </p:nvGrpSpPr>
        <p:grpSpPr>
          <a:xfrm>
            <a:off x="6389128" y="1290920"/>
            <a:ext cx="2441109" cy="2952374"/>
            <a:chOff x="6389128" y="1290920"/>
            <a:chExt cx="2441109" cy="2952374"/>
          </a:xfrm>
        </p:grpSpPr>
        <p:grpSp>
          <p:nvGrpSpPr>
            <p:cNvPr id="9" name="Group 70"/>
            <p:cNvGrpSpPr/>
            <p:nvPr/>
          </p:nvGrpSpPr>
          <p:grpSpPr>
            <a:xfrm>
              <a:off x="7689405" y="1290920"/>
              <a:ext cx="1140832" cy="2952374"/>
              <a:chOff x="7138738" y="1290920"/>
              <a:chExt cx="1140832" cy="2952374"/>
            </a:xfrm>
          </p:grpSpPr>
          <p:sp>
            <p:nvSpPr>
              <p:cNvPr id="64" name="TextBox 63"/>
              <p:cNvSpPr txBox="1"/>
              <p:nvPr/>
            </p:nvSpPr>
            <p:spPr bwMode="auto">
              <a:xfrm>
                <a:off x="7363159" y="1878283"/>
                <a:ext cx="723363" cy="3077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(...)</a:t>
                </a: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7138738" y="1670873"/>
                <a:ext cx="1140832" cy="2572421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 bwMode="auto">
              <a:xfrm>
                <a:off x="7363159" y="2335483"/>
                <a:ext cx="723363" cy="3077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(...)</a:t>
                </a: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 bwMode="auto">
              <a:xfrm>
                <a:off x="7363159" y="2792683"/>
                <a:ext cx="723363" cy="3077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(...)</a:t>
                </a: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 bwMode="auto">
              <a:xfrm>
                <a:off x="7363159" y="3249883"/>
                <a:ext cx="723363" cy="3077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(...)</a:t>
                </a: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 bwMode="auto">
              <a:xfrm>
                <a:off x="7138738" y="1290920"/>
                <a:ext cx="114083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Calibri" pitchFamily="34" charset="0"/>
                    <a:ea typeface="+mj-ea"/>
                    <a:cs typeface="+mj-cs"/>
                  </a:rPr>
                  <a:t>output list</a:t>
                </a: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j-ea"/>
                  <a:cs typeface="+mj-cs"/>
                </a:endParaRPr>
              </a:p>
            </p:txBody>
          </p:sp>
        </p:grpSp>
        <p:cxnSp>
          <p:nvCxnSpPr>
            <p:cNvPr id="123" name="Straight Arrow Connector 122"/>
            <p:cNvCxnSpPr>
              <a:stCxn id="51" idx="3"/>
              <a:endCxn id="64" idx="1"/>
            </p:cNvCxnSpPr>
            <p:nvPr/>
          </p:nvCxnSpPr>
          <p:spPr>
            <a:xfrm>
              <a:off x="7155256" y="2027405"/>
              <a:ext cx="758570" cy="47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53" idx="3"/>
              <a:endCxn id="66" idx="1"/>
            </p:cNvCxnSpPr>
            <p:nvPr/>
          </p:nvCxnSpPr>
          <p:spPr>
            <a:xfrm>
              <a:off x="7155256" y="2484605"/>
              <a:ext cx="758570" cy="47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54" idx="3"/>
              <a:endCxn id="67" idx="1"/>
            </p:cNvCxnSpPr>
            <p:nvPr/>
          </p:nvCxnSpPr>
          <p:spPr>
            <a:xfrm>
              <a:off x="6401081" y="2941805"/>
              <a:ext cx="1512745" cy="47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55" idx="3"/>
              <a:endCxn id="68" idx="1"/>
            </p:cNvCxnSpPr>
            <p:nvPr/>
          </p:nvCxnSpPr>
          <p:spPr>
            <a:xfrm>
              <a:off x="6401081" y="3399005"/>
              <a:ext cx="1512745" cy="47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 bwMode="auto">
            <a:xfrm>
              <a:off x="7916814" y="3701106"/>
              <a:ext cx="723363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(...)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113" name="Straight Arrow Connector 112"/>
            <p:cNvCxnSpPr>
              <a:stCxn id="92" idx="3"/>
              <a:endCxn id="110" idx="1"/>
            </p:cNvCxnSpPr>
            <p:nvPr/>
          </p:nvCxnSpPr>
          <p:spPr>
            <a:xfrm flipV="1">
              <a:off x="6389128" y="3854995"/>
              <a:ext cx="1527686" cy="101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127"/>
          <p:cNvGrpSpPr/>
          <p:nvPr/>
        </p:nvGrpSpPr>
        <p:grpSpPr>
          <a:xfrm>
            <a:off x="1144374" y="1281385"/>
            <a:ext cx="2874801" cy="3843439"/>
            <a:chOff x="1144374" y="1281385"/>
            <a:chExt cx="2874801" cy="3843439"/>
          </a:xfrm>
        </p:grpSpPr>
        <p:grpSp>
          <p:nvGrpSpPr>
            <p:cNvPr id="11" name="Group 48"/>
            <p:cNvGrpSpPr/>
            <p:nvPr/>
          </p:nvGrpSpPr>
          <p:grpSpPr>
            <a:xfrm>
              <a:off x="1849402" y="1281385"/>
              <a:ext cx="2169773" cy="3843439"/>
              <a:chOff x="2815303" y="1281385"/>
              <a:chExt cx="2169773" cy="3843439"/>
            </a:xfrm>
          </p:grpSpPr>
          <p:sp>
            <p:nvSpPr>
              <p:cNvPr id="39" name="TextBox 38"/>
              <p:cNvSpPr txBox="1"/>
              <p:nvPr/>
            </p:nvSpPr>
            <p:spPr bwMode="auto">
              <a:xfrm>
                <a:off x="3039726" y="1873516"/>
                <a:ext cx="1693017" cy="3077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[(Tokyo, </a:t>
                </a:r>
                <a:r>
                  <a:rPr lang="en-US" sz="14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a.txt</a:t>
                </a: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815303" y="1666106"/>
                <a:ext cx="2169773" cy="345871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 bwMode="auto">
              <a:xfrm>
                <a:off x="3039726" y="2330716"/>
                <a:ext cx="1693017" cy="3077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(Paris, </a:t>
                </a:r>
                <a:r>
                  <a:rPr lang="en-US" sz="14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a.txt</a:t>
                </a: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 bwMode="auto">
              <a:xfrm>
                <a:off x="3039726" y="2787916"/>
                <a:ext cx="1800756" cy="3077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(Miami, </a:t>
                </a:r>
                <a:r>
                  <a:rPr lang="en-US" sz="14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a.txt</a:t>
                </a: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)]</a:t>
                </a: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 bwMode="auto">
              <a:xfrm>
                <a:off x="3039726" y="3245116"/>
                <a:ext cx="1693017" cy="3077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(Tokyo, </a:t>
                </a:r>
                <a:r>
                  <a:rPr lang="en-US" sz="14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b.txt</a:t>
                </a: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 bwMode="auto">
              <a:xfrm>
                <a:off x="3039726" y="3702316"/>
                <a:ext cx="1693017" cy="3077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(Quito, </a:t>
                </a:r>
                <a:r>
                  <a:rPr lang="en-US" sz="14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b.txt</a:t>
                </a: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 bwMode="auto">
              <a:xfrm>
                <a:off x="3039726" y="4616716"/>
                <a:ext cx="1693017" cy="3077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(Paris, </a:t>
                </a:r>
                <a:r>
                  <a:rPr lang="en-US" sz="14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c.txt</a:t>
                </a: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 bwMode="auto">
              <a:xfrm>
                <a:off x="3039726" y="4159516"/>
                <a:ext cx="1693017" cy="3077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(Cairo, </a:t>
                </a:r>
                <a:r>
                  <a:rPr lang="en-US" sz="14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c.txt</a:t>
                </a: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 bwMode="auto">
              <a:xfrm>
                <a:off x="2815304" y="1281385"/>
                <a:ext cx="212677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Calibri" pitchFamily="34" charset="0"/>
                    <a:ea typeface="+mj-ea"/>
                    <a:cs typeface="+mj-cs"/>
                  </a:rPr>
                  <a:t>intermediate1</a:t>
                </a: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itchFamily="34" charset="0"/>
                  <a:ea typeface="+mj-ea"/>
                  <a:cs typeface="+mj-cs"/>
                </a:endParaRPr>
              </a:p>
            </p:txBody>
          </p:sp>
        </p:grpSp>
        <p:cxnSp>
          <p:nvCxnSpPr>
            <p:cNvPr id="73" name="Straight Arrow Connector 72"/>
            <p:cNvCxnSpPr>
              <a:stCxn id="16" idx="3"/>
              <a:endCxn id="39" idx="1"/>
            </p:cNvCxnSpPr>
            <p:nvPr/>
          </p:nvCxnSpPr>
          <p:spPr>
            <a:xfrm>
              <a:off x="1144374" y="2027405"/>
              <a:ext cx="92945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18" idx="3"/>
              <a:endCxn id="43" idx="1"/>
            </p:cNvCxnSpPr>
            <p:nvPr/>
          </p:nvCxnSpPr>
          <p:spPr>
            <a:xfrm>
              <a:off x="1144374" y="2484605"/>
              <a:ext cx="929451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19" idx="3"/>
              <a:endCxn id="46" idx="1"/>
            </p:cNvCxnSpPr>
            <p:nvPr/>
          </p:nvCxnSpPr>
          <p:spPr>
            <a:xfrm>
              <a:off x="1144374" y="2941805"/>
              <a:ext cx="929451" cy="1371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16" idx="3"/>
              <a:endCxn id="41" idx="1"/>
            </p:cNvCxnSpPr>
            <p:nvPr/>
          </p:nvCxnSpPr>
          <p:spPr>
            <a:xfrm>
              <a:off x="1144374" y="2027405"/>
              <a:ext cx="929451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16" idx="3"/>
              <a:endCxn id="42" idx="1"/>
            </p:cNvCxnSpPr>
            <p:nvPr/>
          </p:nvCxnSpPr>
          <p:spPr>
            <a:xfrm>
              <a:off x="1144374" y="2027405"/>
              <a:ext cx="929451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18" idx="3"/>
              <a:endCxn id="44" idx="1"/>
            </p:cNvCxnSpPr>
            <p:nvPr/>
          </p:nvCxnSpPr>
          <p:spPr>
            <a:xfrm>
              <a:off x="1144374" y="2484605"/>
              <a:ext cx="929451" cy="1371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19" idx="3"/>
              <a:endCxn id="45" idx="1"/>
            </p:cNvCxnSpPr>
            <p:nvPr/>
          </p:nvCxnSpPr>
          <p:spPr>
            <a:xfrm>
              <a:off x="1144374" y="2941805"/>
              <a:ext cx="929451" cy="1828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Left Bracket 118"/>
            <p:cNvSpPr/>
            <p:nvPr/>
          </p:nvSpPr>
          <p:spPr>
            <a:xfrm>
              <a:off x="1957294" y="1867647"/>
              <a:ext cx="45719" cy="1225177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Left Bracket 120"/>
            <p:cNvSpPr/>
            <p:nvPr/>
          </p:nvSpPr>
          <p:spPr>
            <a:xfrm flipH="1">
              <a:off x="3828825" y="1870636"/>
              <a:ext cx="70823" cy="1225177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Left Bracket 121"/>
            <p:cNvSpPr/>
            <p:nvPr/>
          </p:nvSpPr>
          <p:spPr>
            <a:xfrm>
              <a:off x="1960282" y="3245224"/>
              <a:ext cx="45719" cy="759012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Left Bracket 123"/>
            <p:cNvSpPr/>
            <p:nvPr/>
          </p:nvSpPr>
          <p:spPr>
            <a:xfrm>
              <a:off x="1963270" y="4174565"/>
              <a:ext cx="45719" cy="759012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Left Bracket 124"/>
            <p:cNvSpPr/>
            <p:nvPr/>
          </p:nvSpPr>
          <p:spPr>
            <a:xfrm flipH="1">
              <a:off x="3824941" y="3248214"/>
              <a:ext cx="77696" cy="756022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Left Bracket 126"/>
            <p:cNvSpPr/>
            <p:nvPr/>
          </p:nvSpPr>
          <p:spPr>
            <a:xfrm flipH="1">
              <a:off x="3827929" y="4162614"/>
              <a:ext cx="77696" cy="756022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Box 73"/>
          <p:cNvSpPr txBox="1"/>
          <p:nvPr/>
        </p:nvSpPr>
        <p:spPr bwMode="auto">
          <a:xfrm>
            <a:off x="1877674" y="3318569"/>
            <a:ext cx="7266326" cy="35394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string import punctuation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getWordsFromFile(file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set of items (word, file) for every word in file'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open(file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content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infile.read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infile.close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remove punctuation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transTable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str.maketrans(punctuation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 '*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len(punctuation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content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content.translate(transTable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construct set of items (word, file) with no duplicates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res = set()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word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content.split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res.add((word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file))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res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 intermediate1</a:t>
            </a:r>
          </a:p>
        </p:txBody>
      </p:sp>
      <p:sp>
        <p:nvSpPr>
          <p:cNvPr id="76" name="TextBox 75"/>
          <p:cNvSpPr txBox="1"/>
          <p:nvPr/>
        </p:nvSpPr>
        <p:spPr bwMode="auto">
          <a:xfrm>
            <a:off x="5611916" y="5124824"/>
            <a:ext cx="3025273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getWordIndex(keyVal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input value'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keyVal</a:t>
            </a:r>
            <a:endParaRPr lang="en-US" sz="1400" dirty="0" smtClean="0">
              <a:solidFill>
                <a:srgbClr val="7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 bwMode="auto">
          <a:xfrm>
            <a:off x="283882" y="5020235"/>
            <a:ext cx="10182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Mapper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9" name="TextBox 78"/>
          <p:cNvSpPr txBox="1"/>
          <p:nvPr/>
        </p:nvSpPr>
        <p:spPr bwMode="auto">
          <a:xfrm>
            <a:off x="4171576" y="5366869"/>
            <a:ext cx="10465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Reducer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0" name="TextBox 79"/>
          <p:cNvSpPr txBox="1"/>
          <p:nvPr/>
        </p:nvSpPr>
        <p:spPr bwMode="auto">
          <a:xfrm>
            <a:off x="4849635" y="5863488"/>
            <a:ext cx="429436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intermediate2 is 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actually the desired list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so</a:t>
            </a:r>
            <a:endParaRPr lang="en-US" sz="1600" kern="0" dirty="0" smtClean="0">
              <a:solidFill>
                <a:srgbClr val="FF0000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reducer 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just copies its items to the output list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4" grpId="1" animBg="1"/>
      <p:bldP spid="76" grpId="0" animBg="1"/>
      <p:bldP spid="77" grpId="0"/>
      <p:bldP spid="77" grpId="1"/>
      <p:bldP spid="79" grpId="0"/>
      <p:bldP spid="8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Module </a:t>
            </a:r>
            <a:r>
              <a:rPr lang="en-US" sz="3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493060" y="1577746"/>
            <a:ext cx="77395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Standard Library module 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sz="2000" dirty="0" smtClean="0">
                <a:solidFill>
                  <a:schemeClr val="accent1"/>
                </a:solidFill>
              </a:rPr>
              <a:t> includes tools that make it possible to execute Python programs in </a:t>
            </a:r>
            <a:r>
              <a:rPr lang="en-US" sz="2000" dirty="0" smtClean="0">
                <a:solidFill>
                  <a:srgbClr val="FF0000"/>
                </a:solidFill>
              </a:rPr>
              <a:t>parallel </a:t>
            </a:r>
            <a:r>
              <a:rPr lang="en-US" sz="2000" dirty="0" smtClean="0">
                <a:solidFill>
                  <a:schemeClr val="accent1"/>
                </a:solidFill>
              </a:rPr>
              <a:t>on </a:t>
            </a:r>
            <a:r>
              <a:rPr lang="en-US" sz="2000" dirty="0" smtClean="0">
                <a:solidFill>
                  <a:srgbClr val="FF0000"/>
                </a:solidFill>
              </a:rPr>
              <a:t>multi-core machines</a:t>
            </a:r>
          </a:p>
        </p:txBody>
      </p:sp>
      <p:sp>
        <p:nvSpPr>
          <p:cNvPr id="34" name="TextBox 33"/>
          <p:cNvSpPr txBox="1"/>
          <p:nvPr/>
        </p:nvSpPr>
        <p:spPr bwMode="auto">
          <a:xfrm>
            <a:off x="709358" y="3302000"/>
            <a:ext cx="4703813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multiprocessing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cpu_count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cpu_count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493060" y="4297239"/>
            <a:ext cx="54165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So 8 cores (your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computer may have more or less)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93060" y="5139823"/>
            <a:ext cx="7988698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Class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Pool</a:t>
            </a:r>
            <a:r>
              <a:rPr lang="en-US" sz="2000" dirty="0" smtClean="0">
                <a:solidFill>
                  <a:schemeClr val="accent1"/>
                </a:solidFill>
              </a:rPr>
              <a:t> from module 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sz="2000" dirty="0" smtClean="0">
                <a:solidFill>
                  <a:schemeClr val="accent1"/>
                </a:solidFill>
              </a:rPr>
              <a:t> can be used to split a problem and execute its pieces in </a:t>
            </a:r>
            <a:r>
              <a:rPr lang="en-US" sz="2000" dirty="0" smtClean="0">
                <a:solidFill>
                  <a:srgbClr val="FF0000"/>
                </a:solidFill>
              </a:rPr>
              <a:t>parallel </a:t>
            </a:r>
            <a:r>
              <a:rPr lang="en-US" sz="2000" dirty="0" smtClean="0">
                <a:solidFill>
                  <a:schemeClr val="accent1"/>
                </a:solidFill>
              </a:rPr>
              <a:t>(i.e. at the same time) on separate cores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Pool</a:t>
            </a:r>
            <a:r>
              <a:rPr lang="en-US" sz="2000" dirty="0" smtClean="0">
                <a:solidFill>
                  <a:schemeClr val="accent1"/>
                </a:solidFill>
              </a:rPr>
              <a:t> object represents a pool of one or more </a:t>
            </a:r>
            <a:r>
              <a:rPr lang="en-US" sz="2000" dirty="0" smtClean="0">
                <a:solidFill>
                  <a:srgbClr val="FF0000"/>
                </a:solidFill>
              </a:rPr>
              <a:t>processes</a:t>
            </a:r>
            <a:r>
              <a:rPr lang="en-US" sz="2000" dirty="0" smtClean="0">
                <a:solidFill>
                  <a:schemeClr val="accent1"/>
                </a:solidFill>
              </a:rPr>
              <a:t>, each of which is capable of executing code independently on a processor core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93060" y="2743357"/>
            <a:ext cx="73730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How many processor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</a:rPr>
              <a:t>cores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does a given computer have? Let’s check: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6230470" y="3640554"/>
            <a:ext cx="24652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Note: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process != core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0" grpId="0"/>
      <p:bldP spid="9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Database files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709358" y="1582617"/>
            <a:ext cx="468108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data collected by a web crawler can be stored in a text file ...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2187222" y="2515114"/>
            <a:ext cx="24840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... or in a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database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file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2524034" y="3252257"/>
            <a:ext cx="120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Courier New" panose="02070309020205020404" pitchFamily="49" charset="0"/>
              </a:rPr>
              <a:t>Hyperlinks</a:t>
            </a:r>
          </a:p>
        </p:txBody>
      </p:sp>
      <p:sp>
        <p:nvSpPr>
          <p:cNvPr id="34" name="TextBox 33"/>
          <p:cNvSpPr txBox="1"/>
          <p:nvPr/>
        </p:nvSpPr>
        <p:spPr bwMode="auto">
          <a:xfrm>
            <a:off x="5616222" y="1582617"/>
            <a:ext cx="1133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Courier New" panose="02070309020205020404" pitchFamily="49" charset="0"/>
              </a:rPr>
              <a:t>Keywords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2524034" y="3621589"/>
          <a:ext cx="2866410" cy="30480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33205"/>
                <a:gridCol w="1433205"/>
              </a:tblGrid>
              <a:tr h="3136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5616222" y="1945189"/>
          <a:ext cx="3203221" cy="4724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39333"/>
                <a:gridCol w="1086555"/>
                <a:gridCol w="677333"/>
              </a:tblGrid>
              <a:tr h="3202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294171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294171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Bogota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Nairobi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Nairobi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Bogota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493060" y="0"/>
            <a:ext cx="865094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Class </a:t>
            </a:r>
            <a:r>
              <a:rPr lang="en-US" sz="3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Pool</a:t>
            </a:r>
            <a:r>
              <a:rPr lang="en-US" sz="3600" b="1" kern="0" dirty="0" smtClean="0">
                <a:latin typeface="Calibri" pitchFamily="34" charset="0"/>
              </a:rPr>
              <a:t> in module </a:t>
            </a:r>
            <a:r>
              <a:rPr lang="en-US" sz="3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709358" y="4130538"/>
            <a:ext cx="2488054" cy="52322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python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parallel.py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[4, 3, 3, 5]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1486118"/>
            <a:ext cx="7560235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multiprocessing import Pool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animals = ['hawk', 'hen', 'hog', 'hyena']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pool = Pool(2)            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pool of 2 processes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pool.map(len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animals)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apply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to every animals item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print(res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       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 the list of string lengths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493060" y="5139823"/>
            <a:ext cx="7988698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Class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Pool</a:t>
            </a:r>
            <a:r>
              <a:rPr lang="en-US" sz="2000" dirty="0" smtClean="0">
                <a:solidFill>
                  <a:schemeClr val="accent1"/>
                </a:solidFill>
              </a:rPr>
              <a:t> from module 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sz="2000" dirty="0" smtClean="0">
                <a:solidFill>
                  <a:schemeClr val="accent1"/>
                </a:solidFill>
              </a:rPr>
              <a:t> can be used to split a problem and execute its pieces in parallel.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Pool</a:t>
            </a:r>
            <a:r>
              <a:rPr lang="en-US" sz="2000" dirty="0" smtClean="0">
                <a:solidFill>
                  <a:schemeClr val="accent1"/>
                </a:solidFill>
              </a:rPr>
              <a:t> object represents a pool of one or more </a:t>
            </a:r>
            <a:r>
              <a:rPr lang="en-US" sz="2000" dirty="0" smtClean="0">
                <a:solidFill>
                  <a:srgbClr val="FF0000"/>
                </a:solidFill>
              </a:rPr>
              <a:t>processes</a:t>
            </a:r>
            <a:r>
              <a:rPr lang="en-US" sz="2000" dirty="0" smtClean="0">
                <a:solidFill>
                  <a:schemeClr val="accent1"/>
                </a:solidFill>
              </a:rPr>
              <a:t>, each of which is capable of executing code independently on an available processor core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6899794" y="3302000"/>
            <a:ext cx="13697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noProof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parallel.py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709358" y="3609777"/>
            <a:ext cx="75497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Execute this program from a OS shell (not the Python interpreter shell):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493060" y="0"/>
            <a:ext cx="865094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Class </a:t>
            </a:r>
            <a:r>
              <a:rPr lang="en-US" sz="3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Pool</a:t>
            </a:r>
            <a:r>
              <a:rPr lang="en-US" sz="3600" b="1" kern="0" dirty="0" smtClean="0">
                <a:latin typeface="Calibri" pitchFamily="34" charset="0"/>
              </a:rPr>
              <a:t> in module </a:t>
            </a:r>
            <a:r>
              <a:rPr lang="en-US" sz="3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709358" y="4130538"/>
            <a:ext cx="2488054" cy="52322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python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parallel.py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[4, 3, 3, 5]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1486118"/>
            <a:ext cx="7560235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multiprocessing import Pool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animals = ['hawk', 'hen', 'hog', 'hyena']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pool = Pool(2)            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pool of 2 processes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pool.map(len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animals)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apply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to every animals item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print(res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       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 the list of string lengths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6899794" y="3302000"/>
            <a:ext cx="13697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noProof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parallel.py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709358" y="3609777"/>
            <a:ext cx="75497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Execute this program from a OS shell (not the Python interpreter shell):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493060" y="4963661"/>
            <a:ext cx="4945528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statement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and the statement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kern="0" baseline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noProof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do the same thing 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(they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construct a list by applying </a:t>
            </a:r>
            <a:r>
              <a:rPr lang="en-US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len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to every item of list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animal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)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221626" y="5021187"/>
            <a:ext cx="254460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pool.map(len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animals)</a:t>
            </a:r>
            <a:endParaRPr lang="en-US" sz="1400" dirty="0" smtClean="0">
              <a:solidFill>
                <a:srgbClr val="7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2625038" y="5563825"/>
            <a:ext cx="302272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len(x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animals]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4766236" y="4363497"/>
            <a:ext cx="4034118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It is how they do it that is different: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kern="0" dirty="0" smtClean="0">
              <a:solidFill>
                <a:srgbClr val="FF0000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executed by 2 processes</a:t>
            </a: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kern="0" baseline="0" dirty="0" smtClean="0">
              <a:solidFill>
                <a:srgbClr val="FF0000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               executed by 1 process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10800000">
            <a:off x="2221626" y="2584825"/>
            <a:ext cx="3847976" cy="24069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493060" y="0"/>
            <a:ext cx="865094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Class </a:t>
            </a:r>
            <a:r>
              <a:rPr lang="en-US" sz="3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Pool</a:t>
            </a:r>
            <a:r>
              <a:rPr lang="en-US" sz="3600" b="1" kern="0" dirty="0" smtClean="0">
                <a:latin typeface="Calibri" pitchFamily="34" charset="0"/>
              </a:rPr>
              <a:t> in module </a:t>
            </a:r>
            <a:r>
              <a:rPr lang="en-US" sz="3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1470025"/>
            <a:ext cx="7560235" cy="3108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multiprocessing import Pool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getpid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length(word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length of string word'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print the id of the process executing the function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print('Process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{} handling {}'.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format(getpid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word))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len(word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main program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pool = Pool(2)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pool.map(length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['hawk', 'hen', 'hog', 'hyena'])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print(res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 smtClean="0">
              <a:solidFill>
                <a:srgbClr val="7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6792055" y="4578569"/>
            <a:ext cx="14775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noProof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parallel2.py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493060" y="5262876"/>
            <a:ext cx="274917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Let’s verify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that different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processes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are handling different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list items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3426768" y="5108988"/>
            <a:ext cx="4842825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python parallel2.py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 5129 handling hawk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 5130 handling hen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 5129 handling hog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 5130 handling hyena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[4, 3, 3, 5]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5022440" y="2086841"/>
            <a:ext cx="2634655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every process has a unique id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5403699" y="2669462"/>
            <a:ext cx="652487" cy="1643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493060" y="0"/>
            <a:ext cx="865094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Parallel </a:t>
            </a:r>
            <a:r>
              <a:rPr lang="en-US" sz="3600" b="1" kern="0" dirty="0" err="1" smtClean="0">
                <a:latin typeface="Calibri" pitchFamily="34" charset="0"/>
              </a:rPr>
              <a:t>spedup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493060" y="1529093"/>
            <a:ext cx="7776533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benefit of using a pool of independent processes is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they can be scheduled by the CPU scheduler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to execute in parallel on separate cores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This should result in faster program running time and </a:t>
            </a: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parallel speedup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93060" y="2718458"/>
            <a:ext cx="777653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To showcase this, let’s consider a computationally intensive problem from number theory: compare the distribution of prime numbers in several ranges of integers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smtClean="0"/>
              <a:t>Count the number of prime numbers in several equal-size ranges of 100,000 large integers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1045186" y="4497294"/>
            <a:ext cx="7224407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countPrimes(start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the number of primes in range [start,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start+rng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100000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formatStr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'process {} processing range [{}, {})'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print(formatStr.format(getpid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start,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start+rng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sum up numbers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 [start,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start_rng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that are prime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sum([1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range(start,start+rng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if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isprime(i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)])</a:t>
            </a:r>
            <a:endParaRPr lang="en-US" sz="1400" dirty="0" smtClean="0">
              <a:solidFill>
                <a:srgbClr val="7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6468837" y="6528619"/>
            <a:ext cx="180075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noProof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primeDensity.py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1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493060" y="0"/>
            <a:ext cx="865094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Parallel </a:t>
            </a:r>
            <a:r>
              <a:rPr lang="en-US" sz="3600" b="1" kern="0" dirty="0" err="1" smtClean="0">
                <a:latin typeface="Calibri" pitchFamily="34" charset="0"/>
              </a:rPr>
              <a:t>spedup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10535" y="1583939"/>
            <a:ext cx="7194524" cy="35394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countPrimes(start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not shown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__name__ == '__main__':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Pool(1)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starts is a list of left boundaries of integer ranges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starts = [12345678, 23456789, 34567890, 45678901,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56789012, 67890123, 78901234, 89012345]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t1 = time()            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start time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print(p.map(countPrimes,starts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t2 = time()             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end time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p.close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taken: {} seconds.'.format(t2-t1))</a:t>
            </a:r>
            <a:endParaRPr lang="en-US" sz="1400" dirty="0" smtClean="0">
              <a:solidFill>
                <a:srgbClr val="7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5804303" y="1276162"/>
            <a:ext cx="180075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noProof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primeDensity.py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410535" y="5613796"/>
            <a:ext cx="227105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If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Pool contains only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1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process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3077882" y="4213412"/>
            <a:ext cx="5729932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python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map.py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 4176 processing range [12345678, 12445678] process 4176 processing range [23456789, 23556789] process 4176 processing range [34567890, 34667890] process 4176 processing range [45678901, 45778901] process 4176 processing range [56789012, 56889012] process 4176 processing range [67890123, 67990123] process 4176 processing range [78901234, 79001234] process 4176 processing range [89012345, 89112345] [6185, 5900, 5700, 5697, 5551, 5572, 5462, 5469] Time taken: 47.84 seconds.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8247529" y="2540000"/>
            <a:ext cx="1846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 bwMode="auto">
          <a:xfrm>
            <a:off x="410535" y="1583939"/>
            <a:ext cx="7194524" cy="35394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countPrimes(start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not shown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__name__ == '__main__':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Pool(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starts in a list of left boundaries of integer ranges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starts = [12345678, 23456789, 34567890, 45678901,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56789012, 67890123, 78901234, 89012345]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t1 = time()            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start time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print(p.map(countPrimes,starts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t2 = time()             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end time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p.close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taken: {} seconds.'.format(t2-t1))</a:t>
            </a:r>
            <a:endParaRPr lang="en-US" sz="1400" dirty="0" smtClean="0">
              <a:solidFill>
                <a:srgbClr val="7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493060" y="0"/>
            <a:ext cx="865094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Parallel </a:t>
            </a:r>
            <a:r>
              <a:rPr lang="en-US" sz="3600" b="1" kern="0" dirty="0" err="1" smtClean="0">
                <a:latin typeface="Calibri" pitchFamily="34" charset="0"/>
              </a:rPr>
              <a:t>spedup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5804303" y="1276162"/>
            <a:ext cx="180075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noProof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primeDensity.py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410535" y="5613796"/>
            <a:ext cx="227105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If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Pool contains 2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processes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3077882" y="6367848"/>
            <a:ext cx="5729932" cy="30777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 taken: 24.60 seconds.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2876186" y="5613796"/>
            <a:ext cx="64624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Speedup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= parallel time/sequential time = 47.84/24.6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≈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1.94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2876186" y="5613796"/>
            <a:ext cx="62805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Using 2 processes on 2 cores instead of 1 process on 1 core </a:t>
            </a:r>
            <a:r>
              <a:rPr lang="en-US" sz="2000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descreased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the running time from 47.84 to 24.6 seconds`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1"/>
      <p:bldP spid="17" grpId="0"/>
      <p:bldP spid="17" grpId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 bwMode="auto">
          <a:xfrm>
            <a:off x="410535" y="1583939"/>
            <a:ext cx="7194524" cy="35394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countPrimes(start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not shown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__name__ == '__main__':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Pool(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starts is a list of left boundaries of integer ranges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starts = [12345678, 23456789, 34567890, 45678901,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56789012, 67890123, 78901234, 89012345]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t1 = time()            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start time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print(p.map(countPrimes,starts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t2 = time()             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end time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p.close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taken: {} seconds.'.format(t2-t1))</a:t>
            </a:r>
            <a:endParaRPr lang="en-US" sz="1400" dirty="0" smtClean="0">
              <a:solidFill>
                <a:srgbClr val="7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493060" y="0"/>
            <a:ext cx="865094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Parallel </a:t>
            </a:r>
            <a:r>
              <a:rPr lang="en-US" sz="3600" b="1" kern="0" dirty="0" err="1" smtClean="0">
                <a:latin typeface="Calibri" pitchFamily="34" charset="0"/>
              </a:rPr>
              <a:t>spedup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5804303" y="1276162"/>
            <a:ext cx="180075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noProof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primeDensity.py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410535" y="5613796"/>
            <a:ext cx="227105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If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Pool contains 4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processes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3077882" y="6367848"/>
            <a:ext cx="5729932" cy="30777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 taken: 16.78 seconds.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3077882" y="5613796"/>
            <a:ext cx="36008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Speedup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= 47.84/16.78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≈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2.85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 bwMode="auto">
          <a:xfrm>
            <a:off x="410535" y="1583939"/>
            <a:ext cx="7194524" cy="35394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countPrimes(start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not shown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__name__ == '__main__':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Pool(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starts is a list of left boundaries of integer ranges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starts = [12345678, 23456789, 34567890, 45678901,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56789012, 67890123, 78901234, 89012345]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t1 = time()            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start time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print(p.map(countPrimes,starts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t2 = time()             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end time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p.close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taken: {} seconds.'.format(t2-t1))</a:t>
            </a:r>
            <a:endParaRPr lang="en-US" sz="1400" dirty="0" smtClean="0">
              <a:solidFill>
                <a:srgbClr val="7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493060" y="0"/>
            <a:ext cx="865094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Parallel speedup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5804303" y="1276162"/>
            <a:ext cx="180075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noProof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primeDensity.py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410535" y="5613796"/>
            <a:ext cx="227105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If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Pool contains 8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processes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3077882" y="6367848"/>
            <a:ext cx="5729932" cy="30777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 taken: 14.29 seconds.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3077882" y="5613796"/>
            <a:ext cx="36008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Speedup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= 47.84/14.29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≈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3.35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 bwMode="auto">
          <a:xfrm>
            <a:off x="888653" y="2554941"/>
            <a:ext cx="7403700" cy="37548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multiprocessing import Pool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MapReduce(object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'a parallel implementation of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MapReduce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mapper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reducer,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numProcs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None):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'initializes map and reduce functions and process pool'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self.mapper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mapper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self.reducer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reducer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self.pool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Pool(numProcs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'runs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MapReduce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sequence data'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intermediate1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self.pool.map(self.mapper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data)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intermediate2 = partition(intermediate1)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self.pool.map(self.reducer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intermediate2)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Reduce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353512" y="6309815"/>
            <a:ext cx="9388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ch12</a:t>
            </a:r>
            <a:r>
              <a:rPr lang="en-US" sz="1400" kern="0" noProof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</a:t>
            </a:r>
            <a:r>
              <a:rPr lang="en-US" sz="1400" kern="0" noProof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err="1" smtClean="0">
                <a:latin typeface="Calibri" pitchFamily="34" charset="0"/>
              </a:rPr>
              <a:t>MapReduce</a:t>
            </a:r>
            <a:r>
              <a:rPr lang="en-US" sz="3600" b="1" kern="0" dirty="0" smtClean="0">
                <a:latin typeface="Calibri" pitchFamily="34" charset="0"/>
              </a:rPr>
              <a:t> in parallel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709358" y="1837765"/>
            <a:ext cx="80954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MapReduce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noProof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reimplemented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using a pool of processes and method </a:t>
            </a: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map()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The name cross-checking problem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478118" y="1733176"/>
            <a:ext cx="8396941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Tens of thousands of previously classified documents have just been posted on the web. You want to find out which documents mention a particular person, and you want to do that for every person named in one or more documents.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2000" dirty="0" smtClean="0"/>
              <a:t> Assume that people’s names are capitalized, which helps you narrow down the words that can be proper names.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/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294171"/>
                </a:solidFill>
              </a:rPr>
              <a:t>The precise problem is then: given a list of URLs (of the documents), obtain a list of pairs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(proper,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 smtClean="0">
                <a:solidFill>
                  <a:srgbClr val="294171"/>
                </a:solidFill>
              </a:rPr>
              <a:t> in which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proper</a:t>
            </a:r>
            <a:r>
              <a:rPr lang="en-US" dirty="0" smtClean="0">
                <a:solidFill>
                  <a:srgbClr val="294171"/>
                </a:solidFill>
              </a:rPr>
              <a:t> </a:t>
            </a:r>
            <a:r>
              <a:rPr lang="en-US" sz="2000" dirty="0" smtClean="0">
                <a:solidFill>
                  <a:srgbClr val="294171"/>
                </a:solidFill>
              </a:rPr>
              <a:t>is a capitalized word in any document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urlList</a:t>
            </a:r>
            <a:r>
              <a:rPr lang="en-US" dirty="0" smtClean="0">
                <a:solidFill>
                  <a:srgbClr val="294171"/>
                </a:solidFill>
              </a:rPr>
              <a:t> </a:t>
            </a:r>
            <a:r>
              <a:rPr lang="en-US" sz="2000" dirty="0" smtClean="0">
                <a:solidFill>
                  <a:srgbClr val="294171"/>
                </a:solidFill>
              </a:rPr>
              <a:t>is a list of URLs of documents containing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proper</a:t>
            </a:r>
            <a:r>
              <a:rPr lang="en-US" dirty="0" smtClean="0">
                <a:solidFill>
                  <a:srgbClr val="294171"/>
                </a:solidFill>
              </a:rPr>
              <a:t> </a:t>
            </a:r>
            <a:endParaRPr lang="en-US" sz="2000" dirty="0" smtClean="0">
              <a:solidFill>
                <a:srgbClr val="294171"/>
              </a:solidFill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rgbClr val="294171"/>
              </a:solidFill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294171"/>
                </a:solidFill>
              </a:rPr>
              <a:t>In order to use </a:t>
            </a:r>
            <a:r>
              <a:rPr lang="en-US" sz="2000" dirty="0" err="1" smtClean="0">
                <a:solidFill>
                  <a:srgbClr val="294171"/>
                </a:solidFill>
              </a:rPr>
              <a:t>MapReduce</a:t>
            </a:r>
            <a:r>
              <a:rPr lang="en-US" sz="2000" dirty="0" smtClean="0">
                <a:solidFill>
                  <a:srgbClr val="294171"/>
                </a:solidFill>
              </a:rPr>
              <a:t>, we need to define the map and reduce functions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Database files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268111" y="1345024"/>
            <a:ext cx="51223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database file consists of one or more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tables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268110" y="1745133"/>
            <a:ext cx="512233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Each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table has a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name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and consists of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rows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and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columns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268111" y="2414334"/>
            <a:ext cx="512233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Each column has a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name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and contains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data of a specific type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2524034" y="3252257"/>
            <a:ext cx="120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Courier New" panose="02070309020205020404" pitchFamily="49" charset="0"/>
              </a:rPr>
              <a:t>Hyperlinks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5616222" y="1582617"/>
            <a:ext cx="1133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Courier New" panose="02070309020205020404" pitchFamily="49" charset="0"/>
              </a:rPr>
              <a:t>Keywords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524034" y="3621589"/>
          <a:ext cx="2866410" cy="30480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33205"/>
                <a:gridCol w="1433205"/>
              </a:tblGrid>
              <a:tr h="3136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616222" y="1945189"/>
          <a:ext cx="3203221" cy="4724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39333"/>
                <a:gridCol w="1086555"/>
                <a:gridCol w="677333"/>
              </a:tblGrid>
              <a:tr h="3202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294171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294171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Bogota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Chicago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Nairobi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Nairobi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35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Bogota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 bwMode="auto">
          <a:xfrm>
            <a:off x="268111" y="3252257"/>
            <a:ext cx="191911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Each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row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is a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database record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The name cross-checking problem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358588" y="1623913"/>
            <a:ext cx="812317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map function takes a </a:t>
            </a:r>
            <a:r>
              <a:rPr lang="en-US" sz="2000" dirty="0" smtClean="0">
                <a:solidFill>
                  <a:srgbClr val="FF0000"/>
                </a:solidFill>
              </a:rPr>
              <a:t>URL </a:t>
            </a:r>
            <a:r>
              <a:rPr lang="en-US" sz="2000" dirty="0" smtClean="0">
                <a:solidFill>
                  <a:schemeClr val="accent1"/>
                </a:solidFill>
              </a:rPr>
              <a:t>as input and returns a list of </a:t>
            </a:r>
            <a:r>
              <a:rPr lang="en-US" sz="2000" dirty="0" err="1" smtClean="0">
                <a:solidFill>
                  <a:schemeClr val="accent1"/>
                </a:solidFill>
              </a:rPr>
              <a:t>tuples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(word, URL) </a:t>
            </a:r>
            <a:r>
              <a:rPr lang="en-US" sz="2000" dirty="0" smtClean="0">
                <a:solidFill>
                  <a:schemeClr val="accent1"/>
                </a:solidFill>
              </a:rPr>
              <a:t>for every </a:t>
            </a:r>
            <a:r>
              <a:rPr lang="en-US" sz="2000" dirty="0" smtClean="0">
                <a:solidFill>
                  <a:srgbClr val="FF0000"/>
                </a:solidFill>
              </a:rPr>
              <a:t>word </a:t>
            </a:r>
            <a:r>
              <a:rPr lang="en-US" sz="2000" dirty="0" smtClean="0">
                <a:solidFill>
                  <a:schemeClr val="accent1"/>
                </a:solidFill>
              </a:rPr>
              <a:t>that is capitalized in the document identified by the </a:t>
            </a:r>
            <a:r>
              <a:rPr lang="en-US" sz="2000" dirty="0" smtClean="0">
                <a:solidFill>
                  <a:srgbClr val="FF0000"/>
                </a:solidFill>
              </a:rPr>
              <a:t>URL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888653" y="2339497"/>
            <a:ext cx="6776171" cy="37548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urllib.request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urlopen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re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getProperFromURL(url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'''returns list of items (word,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for every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capitalized  word in the document identified by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content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urlopen(url).read().decode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pattern = '[A-Z][A-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Za-z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\'\-]*'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 for capitalized words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collect al capitalized words and remove duplicates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propers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set(findall(pattern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content))</a:t>
            </a:r>
            <a:endParaRPr lang="en-US" sz="1400" dirty="0" smtClean="0">
              <a:solidFill>
                <a:srgbClr val="7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res = []</a:t>
            </a:r>
            <a:endParaRPr lang="en-US" sz="1400" dirty="0" smtClean="0">
              <a:solidFill>
                <a:srgbClr val="7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word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propers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for every capitalized word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create pair (word,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and append to res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res.append((word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res</a:t>
            </a:r>
            <a:endParaRPr lang="en-US" sz="1400" dirty="0" smtClean="0">
              <a:solidFill>
                <a:srgbClr val="7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6073951" y="6094371"/>
            <a:ext cx="15852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noProof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crosscheck.py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The name cross-checking problem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358588" y="1470025"/>
            <a:ext cx="812317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partition function will, for every capitalized </a:t>
            </a:r>
            <a:r>
              <a:rPr lang="en-US" sz="2000" dirty="0" smtClean="0">
                <a:solidFill>
                  <a:srgbClr val="FF0000"/>
                </a:solidFill>
              </a:rPr>
              <a:t>word</a:t>
            </a:r>
            <a:r>
              <a:rPr lang="en-US" sz="2000" dirty="0" smtClean="0">
                <a:solidFill>
                  <a:schemeClr val="accent1"/>
                </a:solidFill>
              </a:rPr>
              <a:t>, collect all </a:t>
            </a:r>
            <a:r>
              <a:rPr lang="en-US" sz="2000" dirty="0" err="1" smtClean="0">
                <a:solidFill>
                  <a:schemeClr val="accent1"/>
                </a:solidFill>
              </a:rPr>
              <a:t>tuples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(word, </a:t>
            </a:r>
            <a:r>
              <a:rPr lang="en-US" sz="2000" dirty="0" err="1" smtClean="0">
                <a:solidFill>
                  <a:srgbClr val="FF0000"/>
                </a:solidFill>
              </a:rPr>
              <a:t>url</a:t>
            </a:r>
            <a:r>
              <a:rPr lang="en-US" sz="2000" dirty="0" smtClean="0">
                <a:solidFill>
                  <a:srgbClr val="FF0000"/>
                </a:solidFill>
              </a:rPr>
              <a:t>) </a:t>
            </a:r>
            <a:r>
              <a:rPr lang="en-US" sz="2000" dirty="0" smtClean="0">
                <a:solidFill>
                  <a:schemeClr val="accent1"/>
                </a:solidFill>
              </a:rPr>
              <a:t>in every list in </a:t>
            </a:r>
            <a:r>
              <a:rPr lang="en-US" sz="2000" dirty="0" smtClean="0">
                <a:solidFill>
                  <a:srgbClr val="FF0000"/>
                </a:solidFill>
              </a:rPr>
              <a:t>intermediate1 </a:t>
            </a:r>
            <a:r>
              <a:rPr lang="en-US" sz="2000" dirty="0" smtClean="0">
                <a:solidFill>
                  <a:schemeClr val="accent1"/>
                </a:solidFill>
              </a:rPr>
              <a:t>to construct list </a:t>
            </a:r>
            <a:r>
              <a:rPr lang="en-US" sz="2000" dirty="0" smtClean="0">
                <a:solidFill>
                  <a:srgbClr val="FF0000"/>
                </a:solidFill>
              </a:rPr>
              <a:t>intermediate2 </a:t>
            </a:r>
            <a:r>
              <a:rPr lang="en-US" sz="2000" dirty="0" smtClean="0">
                <a:solidFill>
                  <a:schemeClr val="accent1"/>
                </a:solidFill>
              </a:rPr>
              <a:t>containing pairs </a:t>
            </a:r>
            <a:r>
              <a:rPr lang="en-US" sz="2000" dirty="0" smtClean="0">
                <a:solidFill>
                  <a:srgbClr val="FF0000"/>
                </a:solidFill>
              </a:rPr>
              <a:t>(word, [url1, url2, ...])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2801786" y="4034118"/>
            <a:ext cx="3025273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getWordIndex(keyVal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input value'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keyVal</a:t>
            </a:r>
            <a:endParaRPr lang="en-US" sz="1400" dirty="0" smtClean="0">
              <a:solidFill>
                <a:srgbClr val="7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358588" y="2535524"/>
            <a:ext cx="830375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Since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intermediate2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contains the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desired result (mapping of capitalized words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to </a:t>
            </a:r>
            <a:r>
              <a:rPr lang="en-US" sz="2000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urls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)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the reducer function just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returns its input</a:t>
            </a:r>
            <a:r>
              <a:rPr lang="en-US" sz="2000" kern="0" baseline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4241782" y="4772782"/>
            <a:ext cx="15852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noProof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crosscheck.py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The name cross-checking problem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674646" y="2032000"/>
            <a:ext cx="7807112" cy="46166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time import time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__name__ == '__main__':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           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URLS of eight Charles Dickens novels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'http://www.gutenberg.org/cache/epub/2701/pg2701.txt',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'http://www.gutenberg.org/cache/epub/1400/pg1400.txt',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'http://www.gutenberg.org/cache/epub/46/pg46.txt',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'http://www.gutenberg.org/cache/epub/730/pg730.txt',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'http://www.gutenberg.org/cache/epub/766/pg766.txt',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'http://www.gutenberg.org/cache/epub/1023/pg1023.txt',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'http://www.gutenberg.org/cache/epub/580/pg580.txt',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'http://www.gutenberg.org/cache/epub/786/pg786.txt']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t1 = time()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sequential start time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SeqMapReduce(getProperFromURL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getWordIndex).process(urls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t2 = time()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sequential stop time, parallel start time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MapReduce(getProperFromURL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getWordIndex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4).process(urls)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t3 = time()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parallel stop time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print('Sequential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{:5.2f} seconds.'.format(t2-t1))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print('Parallel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  {:5.2f} seconds.'.format(t3-t2))</a:t>
            </a:r>
            <a:endParaRPr lang="en-US" sz="1400" dirty="0" smtClean="0">
              <a:solidFill>
                <a:srgbClr val="7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595480" y="2659529"/>
            <a:ext cx="3204873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python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properNames.py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Sequential: 19.89 seconds.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Parallel:   14.81 seconds.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674646" y="1316137"/>
            <a:ext cx="789360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Let’s compare the sequential and parallel implementations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of </a:t>
            </a:r>
            <a:r>
              <a:rPr lang="en-US" sz="2000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MapReduce</a:t>
            </a: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by cross-checking the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proper names in 8 Charles Dickens’ novels: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6896481" y="6550223"/>
            <a:ext cx="15852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noProof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crosscheck.py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Database files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523092" y="2116667"/>
            <a:ext cx="7958666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Database files are not read from or written to directly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Instead, “read/write” commands are sent to a special type of server program called a </a:t>
            </a:r>
            <a:r>
              <a:rPr lang="en-US" sz="2000" dirty="0" smtClean="0">
                <a:solidFill>
                  <a:srgbClr val="FF0000"/>
                </a:solidFill>
              </a:rPr>
              <a:t>database engine</a:t>
            </a:r>
            <a:r>
              <a:rPr lang="en-US" sz="2000" dirty="0" smtClean="0">
                <a:solidFill>
                  <a:schemeClr val="accent1"/>
                </a:solidFill>
              </a:rPr>
              <a:t> that manages the database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database engine accesses the database file on the user’s behalf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commands accepted by database engines are statements written in the </a:t>
            </a:r>
            <a:r>
              <a:rPr lang="en-US" sz="2000" dirty="0" smtClean="0">
                <a:solidFill>
                  <a:srgbClr val="FF0000"/>
                </a:solidFill>
              </a:rPr>
              <a:t>Structured Query Language (SQL)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SQL </a:t>
            </a:r>
            <a:r>
              <a:rPr lang="en-US" sz="3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FROM</a:t>
            </a:r>
            <a:r>
              <a:rPr lang="en-US" sz="3600" b="1" kern="0" dirty="0" smtClean="0">
                <a:latin typeface="Calibri" pitchFamily="34" charset="0"/>
              </a:rPr>
              <a:t> statement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36906" y="3333044"/>
          <a:ext cx="1433205" cy="30480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33205"/>
              </a:tblGrid>
              <a:tr h="313673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08257" y="2355278"/>
          <a:ext cx="2866410" cy="30480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33205"/>
                <a:gridCol w="1433205"/>
              </a:tblGrid>
              <a:tr h="3136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5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five.html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four.html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427135" y="2637442"/>
            <a:ext cx="4929671" cy="30777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Link FROM Hyperlinks</a:t>
            </a:r>
            <a:endParaRPr lang="en-US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6108257" y="2001335"/>
            <a:ext cx="120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Courier New" panose="02070309020205020404" pitchFamily="49" charset="0"/>
              </a:rPr>
              <a:t>Hyperlinks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427135" y="1647392"/>
            <a:ext cx="492967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SQL statement SELECT is used make queries into a database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3739445" y="5632889"/>
            <a:ext cx="11325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result table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/>
    </p:bldLst>
  </p:timing>
</p:sld>
</file>

<file path=ppt/theme/theme1.xml><?xml version="1.0" encoding="utf-8"?>
<a:theme xmlns:a="http://schemas.openxmlformats.org/drawingml/2006/main" name="Title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kern="0" cap="none" spc="0" normalizeH="0" baseline="0" noProof="0" dirty="0" smtClean="0">
            <a:ln>
              <a:noFill/>
            </a:ln>
            <a:solidFill>
              <a:schemeClr val="accent1"/>
            </a:solidFill>
            <a:effectLst/>
            <a:uLnTx/>
            <a:uFillTx/>
            <a:latin typeface="Calibri" pitchFamily="34" charset="0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Title.thmx</Template>
  <TotalTime>43221</TotalTime>
  <Words>7956</Words>
  <Application>Microsoft Office PowerPoint</Application>
  <PresentationFormat>On-screen Show (4:3)</PresentationFormat>
  <Paragraphs>2545</Paragraphs>
  <Slides>72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3" baseType="lpstr"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DePaul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Ljubomir Perkovic</dc:creator>
  <cp:lastModifiedBy>Perkovic, Ljubomir</cp:lastModifiedBy>
  <cp:revision>324</cp:revision>
  <dcterms:created xsi:type="dcterms:W3CDTF">2012-04-25T02:48:03Z</dcterms:created>
  <dcterms:modified xsi:type="dcterms:W3CDTF">2014-12-24T03:47:31Z</dcterms:modified>
</cp:coreProperties>
</file>