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24"/>
  </p:notesMasterIdLst>
  <p:sldIdLst>
    <p:sldId id="257" r:id="rId2"/>
    <p:sldId id="263" r:id="rId3"/>
    <p:sldId id="336" r:id="rId4"/>
    <p:sldId id="335" r:id="rId5"/>
    <p:sldId id="337" r:id="rId6"/>
    <p:sldId id="338" r:id="rId7"/>
    <p:sldId id="339" r:id="rId8"/>
    <p:sldId id="340" r:id="rId9"/>
    <p:sldId id="341" r:id="rId10"/>
    <p:sldId id="343" r:id="rId11"/>
    <p:sldId id="347" r:id="rId12"/>
    <p:sldId id="348" r:id="rId13"/>
    <p:sldId id="349" r:id="rId14"/>
    <p:sldId id="350" r:id="rId15"/>
    <p:sldId id="351" r:id="rId16"/>
    <p:sldId id="352" r:id="rId17"/>
    <p:sldId id="355" r:id="rId18"/>
    <p:sldId id="356" r:id="rId19"/>
    <p:sldId id="353" r:id="rId20"/>
    <p:sldId id="354" r:id="rId21"/>
    <p:sldId id="357" r:id="rId22"/>
    <p:sldId id="35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0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7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44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More Built-in 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</a:t>
            </a:r>
            <a:r>
              <a:rPr lang="en-US" sz="3600" b="1" kern="0" noProof="0" dirty="0" err="1" smtClean="0">
                <a:latin typeface="Calibri" pitchFamily="34" charset="0"/>
                <a:ea typeface="+mj-ea"/>
                <a:cs typeface="+mj-cs"/>
              </a:rPr>
              <a:t>ontainer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C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lasses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Container Class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Encoding </a:t>
            </a:r>
            <a:r>
              <a:rPr lang="en-US" sz="2400" dirty="0" smtClean="0">
                <a:solidFill>
                  <a:schemeClr val="accent1"/>
                </a:solidFill>
              </a:rPr>
              <a:t>of String Characters</a:t>
            </a:r>
          </a:p>
          <a:p>
            <a:pPr marL="344488" indent="-344488">
              <a:spcAft>
                <a:spcPts val="600"/>
              </a:spcAft>
              <a:buClr>
                <a:srgbClr val="0000FF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Randomness and Random Sampling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27331" y="1632992"/>
            <a:ext cx="865309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Implement 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lookup()</a:t>
            </a:r>
            <a:r>
              <a:rPr lang="en-US" sz="2000" dirty="0" smtClean="0">
                <a:solidFill>
                  <a:schemeClr val="accent1"/>
                </a:solidFill>
              </a:rPr>
              <a:t> that implements a phone book lookup application. Your function takes, as input, a dictionary representing a phone book,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chemeClr val="accent1"/>
                </a:solidFill>
              </a:rPr>
              <a:t>mappingtuples</a:t>
            </a:r>
            <a:r>
              <a:rPr lang="en-US" sz="2000" dirty="0" smtClean="0">
                <a:solidFill>
                  <a:schemeClr val="accent1"/>
                </a:solidFill>
              </a:rPr>
              <a:t> (containing the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first and last name) to strings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(containing phone numbers) 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3483013"/>
            <a:ext cx="7984561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lookup(phonebook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'''implements interactive phone book service using the input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phonebook dictionary'''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first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last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person = (first, last)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 the key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person in phonebook: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key is in dictionary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print(phonebook[person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value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     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key not in dictionary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print('The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you entered is not known.')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896930" y="2734573"/>
            <a:ext cx="508349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('Anna','Karenina'):'(123)456-78-90',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('Yu', 'Tsun'):'(901)234-56-78',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('Hans', 'Castorp'):'(321)908-76-54'}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lookup(phonebook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the first name: Anna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the last name: Karenina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(123)456-78-90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the first name: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ea typeface="+mj-ea"/>
                <a:cs typeface="Courier New" panose="02070309020205020404" pitchFamily="49" charset="0"/>
              </a:rPr>
              <a:t>Character encodings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522684"/>
            <a:ext cx="736561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string (</a:t>
            </a: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)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object contains an ordered sequence of characters which can be any of the following: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lowercase and uppercase letters in the English alphabet: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       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…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z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 B C … Z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noProof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decimal digits:</a:t>
            </a:r>
            <a:r>
              <a:rPr lang="en-US" sz="2000" kern="0" noProof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0 1 2 3 4 5 6 7 8 9</a:t>
            </a:r>
            <a:endParaRPr lang="en-US" sz="2000" kern="0" noProof="0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punctuation:</a:t>
            </a:r>
            <a:r>
              <a:rPr kumimoji="0" lang="en-US" sz="2000" b="0" i="0" u="none" strike="noStrike" kern="0" cap="none" spc="0" normalizeH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, . : ; ‘ “ !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? </a:t>
            </a:r>
            <a:r>
              <a:rPr lang="en-US" sz="2000" kern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etc.</a:t>
            </a:r>
            <a:endParaRPr lang="en-US" sz="2000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Mathematical operators and common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symbols: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 &lt; &gt; + - / * $ # % @ &amp;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etc.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More later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4572000"/>
            <a:ext cx="73656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Each character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mapped </a:t>
            </a:r>
            <a:r>
              <a:rPr lang="en-US" sz="2000" dirty="0" smtClean="0">
                <a:solidFill>
                  <a:schemeClr val="accent1"/>
                </a:solidFill>
              </a:rPr>
              <a:t>to a specific bit encoding,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and this encoding maps back to the character.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5511800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For many years, the standard encoding for characters in the English language was the </a:t>
            </a:r>
            <a:r>
              <a:rPr lang="en-US" sz="2000" dirty="0" smtClean="0">
                <a:solidFill>
                  <a:srgbClr val="FF0000"/>
                </a:solidFill>
              </a:rPr>
              <a:t>American Standard Code for Information Interchange </a:t>
            </a:r>
            <a:r>
              <a:rPr lang="en-US" sz="2000" dirty="0" smtClean="0">
                <a:solidFill>
                  <a:srgbClr val="294171"/>
                </a:solidFill>
              </a:rPr>
              <a:t>(ASCII)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ea typeface="+mj-ea"/>
                <a:cs typeface="Courier New" panose="02070309020205020404" pitchFamily="49" charset="0"/>
              </a:rPr>
              <a:t>ASCII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5511800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For many years, the standard encoding for characters in the English language was the </a:t>
            </a:r>
            <a:r>
              <a:rPr lang="en-US" sz="2000" dirty="0" smtClean="0">
                <a:solidFill>
                  <a:srgbClr val="FF0000"/>
                </a:solidFill>
              </a:rPr>
              <a:t>American Standard Code for Information Interchange </a:t>
            </a:r>
            <a:r>
              <a:rPr lang="en-US" sz="2000" dirty="0" smtClean="0">
                <a:solidFill>
                  <a:srgbClr val="294171"/>
                </a:solidFill>
              </a:rPr>
              <a:t>(ASCII)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96" y="1704757"/>
            <a:ext cx="5245582" cy="31299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709358" y="5503782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The code for a is 97, which is 01100001 in binary or 0x61 in hexadecimal notation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6274221"/>
            <a:ext cx="62589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encoding for each ASCII character fits in 1 byte (8 bits)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 bwMode="auto">
          <a:xfrm>
            <a:off x="709358" y="2103741"/>
            <a:ext cx="2474164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ord('a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('?')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ord('\n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58" y="2103740"/>
            <a:ext cx="2474164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ord('a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('?')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ord('\n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chr(10)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chr(63)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'?'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chr(97)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ea typeface="+mj-ea"/>
                <a:cs typeface="Courier New" panose="02070309020205020404" pitchFamily="49" charset="0"/>
              </a:rPr>
              <a:t>Built-in functions </a:t>
            </a: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ord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3600" b="1" kern="0" noProof="0" dirty="0" smtClean="0">
                <a:ea typeface="+mj-ea"/>
                <a:cs typeface="Courier New" panose="02070309020205020404" pitchFamily="49" charset="0"/>
              </a:rPr>
              <a:t> and 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char()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3922192" y="2103740"/>
            <a:ext cx="455956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ord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takes a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character (i.e., a string of length 1) as input and returns its ASCII code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922192" y="3772990"/>
            <a:ext cx="455956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takes an ASCII encoding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i.e.,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non-negative integer) and returns the corresponding character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ea typeface="+mj-ea"/>
                <a:cs typeface="Courier New" panose="02070309020205020404" pitchFamily="49" charset="0"/>
              </a:rPr>
              <a:t>Beyond ASCII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470025"/>
            <a:ext cx="7365619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string object contains an ordered sequence of characters which can be any of the following: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lowercase and uppercase letters in the English alphabet: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       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…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z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 B C … Z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noProof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decimal digits:</a:t>
            </a:r>
            <a:r>
              <a:rPr lang="en-US" sz="2000" kern="0" noProof="0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0 1 2 3 4 5 6 7 8 9</a:t>
            </a:r>
            <a:endParaRPr lang="en-US" sz="2000" kern="0" noProof="0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punctuation:</a:t>
            </a:r>
            <a:r>
              <a:rPr kumimoji="0" lang="en-US" sz="2000" b="0" i="0" u="none" strike="noStrike" kern="0" cap="none" spc="0" normalizeH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, . : ; ‘ “ !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? </a:t>
            </a:r>
            <a:r>
              <a:rPr lang="en-US" sz="2000" kern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etc.</a:t>
            </a:r>
            <a:endParaRPr lang="en-US" sz="2000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Mathematical operators and common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symbols: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 &lt; &gt; + - / * $ # % @ &amp;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etc.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Characters from languages other than English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Technical symbols from math, science, engineering, etc.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4831419"/>
            <a:ext cx="777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There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are only 128 characters in the ASCII encoding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5409742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Unicode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has </a:t>
            </a:r>
            <a:r>
              <a:rPr lang="en-US" sz="2000" kern="0" dirty="0" smtClean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been developed to be the universal character encoding scheme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 bwMode="auto">
          <a:xfrm>
            <a:off x="4568662" y="4283156"/>
            <a:ext cx="3760696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568662" y="4283156"/>
            <a:ext cx="3760696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'\u0064\u0061d'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'dad'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568662" y="4283156"/>
            <a:ext cx="3760696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'\u0064\u0061d'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'dad'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'\u0409\u0443\u0431\u043e\u043c\u0438\u0440'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Љубомир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568662" y="4283156"/>
            <a:ext cx="3760696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'\u0064\u0061d'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'dad'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'\u0409\u0443\u0431\u043e\u043c\u0438\u0440'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Љубомир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'\u4e16\u754c\u60a8\u597d!'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'世界您好!'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ea typeface="+mj-ea"/>
                <a:cs typeface="Courier New" panose="02070309020205020404" pitchFamily="49" charset="0"/>
              </a:rPr>
              <a:t>Unicode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867110"/>
            <a:ext cx="72615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In Unicode, every character is represented by an integer </a:t>
            </a:r>
            <a:r>
              <a:rPr lang="en-US" sz="2000" dirty="0" smtClean="0">
                <a:solidFill>
                  <a:srgbClr val="FF0000"/>
                </a:solidFill>
              </a:rPr>
              <a:t>code point</a:t>
            </a:r>
            <a:r>
              <a:rPr lang="en-US" sz="2000" dirty="0" smtClean="0">
                <a:solidFill>
                  <a:schemeClr val="accent1"/>
                </a:solidFill>
              </a:rPr>
              <a:t>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code point </a:t>
            </a:r>
            <a:r>
              <a:rPr lang="en-US" sz="2000" dirty="0" smtClean="0">
                <a:solidFill>
                  <a:schemeClr val="accent1"/>
                </a:solidFill>
              </a:rPr>
              <a:t>is not necessarily the actual byte representation of the character; it is just the </a:t>
            </a:r>
            <a:r>
              <a:rPr lang="en-US" sz="2000" dirty="0" smtClean="0">
                <a:solidFill>
                  <a:srgbClr val="FF0000"/>
                </a:solidFill>
              </a:rPr>
              <a:t>identifier </a:t>
            </a:r>
            <a:r>
              <a:rPr lang="en-US" sz="2000" dirty="0" smtClean="0">
                <a:solidFill>
                  <a:schemeClr val="accent1"/>
                </a:solidFill>
              </a:rPr>
              <a:t>for the particular character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3067439"/>
            <a:ext cx="7772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code point for letter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the integer with hexadecimal value 0x0061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Unicode conveniently uses a code point for ASCII characters that is equal to their ASCII code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09358" y="4544766"/>
            <a:ext cx="33871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With Unicode, we can write strings in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english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4544766"/>
            <a:ext cx="33871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With Unicode, we can write strings in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english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cyrillic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52030" y="4544766"/>
            <a:ext cx="33871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With Unicode, we can write strings in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english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cyrillic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chinese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…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0800000" flipV="1">
            <a:off x="5424388" y="4036934"/>
            <a:ext cx="560315" cy="328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 bwMode="auto">
          <a:xfrm>
            <a:off x="5884342" y="3744546"/>
            <a:ext cx="268995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escape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seq</a:t>
            </a:r>
            <a:r>
              <a:rPr lang="en-US" sz="1600" kern="0" dirty="0" err="1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uence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\</a:t>
            </a:r>
            <a:r>
              <a:rPr lang="en-US" sz="16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indicates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start of Unicode code point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2" grpId="0"/>
      <p:bldP spid="14" grpId="0"/>
      <p:bldP spid="14" grpId="1"/>
      <p:bldP spid="20" grpId="0"/>
      <p:bldP spid="20" grpId="1"/>
      <p:bldP spid="21" grpId="0"/>
      <p:bldP spid="24" grpId="0"/>
      <p:bldP spid="2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4986242" y="2921337"/>
            <a:ext cx="376069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s1 = '\u0021'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s2 = '\u0409'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Љ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s1 &lt; s2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ea typeface="+mj-ea"/>
                <a:cs typeface="Courier New" panose="02070309020205020404" pitchFamily="49" charset="0"/>
              </a:rPr>
              <a:t>String comparison, revisited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823968"/>
            <a:ext cx="72615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Unicode code points, being integers, give a natural ordering to all the characters </a:t>
            </a:r>
            <a:r>
              <a:rPr lang="en-US" sz="2000" dirty="0" err="1" smtClean="0">
                <a:solidFill>
                  <a:schemeClr val="accent1"/>
                </a:solidFill>
              </a:rPr>
              <a:t>representable</a:t>
            </a:r>
            <a:r>
              <a:rPr lang="en-US" sz="2000" dirty="0" smtClean="0">
                <a:solidFill>
                  <a:schemeClr val="accent1"/>
                </a:solidFill>
              </a:rPr>
              <a:t> in Unicode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3229114"/>
            <a:ext cx="356696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Unicode was designed so that, </a:t>
            </a:r>
            <a:r>
              <a:rPr lang="en-US" sz="2000" dirty="0" smtClean="0">
                <a:solidFill>
                  <a:srgbClr val="FF0000"/>
                </a:solidFill>
              </a:rPr>
              <a:t>for any pair of characters from the same alphabet, the one that is earlier in the alphabet will have a smaller Unicode code point.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ea typeface="+mj-ea"/>
                <a:cs typeface="Courier New" panose="02070309020205020404" pitchFamily="49" charset="0"/>
              </a:rPr>
              <a:t>Unicode Transformation Format (UTF)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9" y="1972300"/>
            <a:ext cx="77724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Unicode string is a sequence of code points that are numbers from 0 to 0x10FFFF.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Unlike ASCII codes, Unicode code points are not what is stored in memory; the rule for translating a Unicode character or code point into a sequence of bytes is called an </a:t>
            </a:r>
            <a:r>
              <a:rPr lang="en-US" sz="2000" dirty="0" smtClean="0">
                <a:solidFill>
                  <a:srgbClr val="FF0000"/>
                </a:solidFill>
              </a:rPr>
              <a:t>encoding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There are several Unicode encodings: UTF-8, UTF-16, and UTF-32. </a:t>
            </a:r>
            <a:r>
              <a:rPr lang="en-US" sz="2000" dirty="0" smtClean="0">
                <a:solidFill>
                  <a:srgbClr val="FF0000"/>
                </a:solidFill>
              </a:rPr>
              <a:t>UTF </a:t>
            </a:r>
            <a:r>
              <a:rPr lang="en-US" sz="2000" dirty="0" smtClean="0">
                <a:solidFill>
                  <a:schemeClr val="accent1"/>
                </a:solidFill>
              </a:rPr>
              <a:t>stands for </a:t>
            </a:r>
            <a:r>
              <a:rPr lang="en-US" sz="2000" dirty="0" smtClean="0">
                <a:solidFill>
                  <a:srgbClr val="FF0000"/>
                </a:solidFill>
              </a:rPr>
              <a:t>Unicode Transformation Format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 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UTF-8 has become the preferred encoding for e-mail and web pages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The default encoding when you write Python 3 programs is UTF-8.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In UTF-8, every ASCII character has an encoding that is exactly the 8-bit ASCII encoding.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3633596" y="3506112"/>
            <a:ext cx="5523104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content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b'This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text document\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nposted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nWWW.\n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type(content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'bytes'&gt;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633596" y="3506112"/>
            <a:ext cx="5523104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content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b'This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text document\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nposted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nWWW.\n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type(content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'bytes'&gt;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content.decode('utf-8')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'This is a text document\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nposted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nWWW.\n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633596" y="3506112"/>
            <a:ext cx="5523104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content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b'This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text document\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nposted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nWWW.\n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type(content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'bytes'&gt;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content.decode('utf-8')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'This is a text document\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nposted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nWWW.\n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content.decode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'This is a text document\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nposted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nWWW.\n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ea typeface="+mj-ea"/>
                <a:cs typeface="Courier New" panose="02070309020205020404" pitchFamily="49" charset="0"/>
              </a:rPr>
              <a:t>Assigning an encoding to “raw bytes”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2082645"/>
            <a:ext cx="7772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 file is downloaded from the web, it does not have an encoding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1600" kern="0" baseline="0" dirty="0" smtClean="0">
                <a:latin typeface="Calibri" pitchFamily="34" charset="0"/>
                <a:ea typeface="+mj-ea"/>
                <a:cs typeface="+mj-cs"/>
              </a:rPr>
              <a:t>the</a:t>
            </a:r>
            <a:r>
              <a:rPr lang="en-US" sz="1600" kern="0" dirty="0" smtClean="0">
                <a:latin typeface="Calibri" pitchFamily="34" charset="0"/>
                <a:ea typeface="+mj-ea"/>
                <a:cs typeface="+mj-cs"/>
              </a:rPr>
              <a:t> file could be a picture or an executable program, i.e. not a text file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downloaded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file content is a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sequence of bytes, i.e. of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type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bytes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98901" y="3644611"/>
            <a:ext cx="288371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bytes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method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decode()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takes an encoding description as input and returns a string that is obtained by applying the encoding to the sequence of bytes</a:t>
            </a:r>
          </a:p>
          <a:p>
            <a:pPr marL="742950" lvl="1" indent="-2857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default is UTF-8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98900" y="3644611"/>
            <a:ext cx="288371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bytes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method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decode()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takes an encoding description as input and returns a string that is obtained by applying the encoding to the sequence of bytes</a:t>
            </a:r>
          </a:p>
          <a:p>
            <a:pPr marL="742950" lvl="1" indent="-2857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11" grpId="0" animBg="1"/>
      <p:bldP spid="9" grpId="0"/>
      <p:bldP spid="12" grpId="0"/>
      <p:bldP spid="1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ea typeface="+mj-ea"/>
                <a:cs typeface="Courier New" panose="02070309020205020404" pitchFamily="49" charset="0"/>
              </a:rPr>
              <a:t>Randomness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531580"/>
            <a:ext cx="7261519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 smtClean="0">
                <a:solidFill>
                  <a:schemeClr val="accent1"/>
                </a:solidFill>
              </a:rPr>
              <a:t>Some apps need numbers generated “at random” (i.e., from some probability distribution):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noProof="0" dirty="0" smtClean="0">
              <a:solidFill>
                <a:schemeClr val="accent1"/>
              </a:solidFill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scientific computing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financial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simulations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baseline="0" dirty="0" smtClean="0">
                <a:latin typeface="Calibri" pitchFamily="34" charset="0"/>
                <a:ea typeface="+mj-ea"/>
                <a:cs typeface="+mj-cs"/>
              </a:rPr>
              <a:t>cryptography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computer games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3870964"/>
            <a:ext cx="47844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Truly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random numbers are hard to generate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4551978"/>
            <a:ext cx="7620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Most often, a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pseudorandom number generator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used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  <a:tabLst>
                <a:tab pos="6842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numbers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only appear to be random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  <a:tabLst>
                <a:tab pos="684213" algn="l"/>
              </a:tabLst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they are really generated using a deterministic process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5796002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Python standard library module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random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provides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 pseudo random number generator as well useful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sampling functions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 bwMode="auto">
          <a:xfrm>
            <a:off x="4251320" y="4143437"/>
            <a:ext cx="4905380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4251320" y="4143437"/>
            <a:ext cx="4905380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employee['987-65-4321']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employee['864-20-9753']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['Anna', 'Karenina']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User-defined indexes and dictionaries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965999" y="1630947"/>
            <a:ext cx="380118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employee[987654321]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employee[864209753]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['Anna', 'Karenina']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employee[100010010]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535568" y="1630947"/>
            <a:ext cx="39421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Goal: 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container of employee records </a:t>
            </a:r>
            <a:r>
              <a:rPr lang="en-US" sz="2000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indexed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by employee SS#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35568" y="2508110"/>
            <a:ext cx="39421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Problems: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range of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SS#s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is huge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SS#s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are not really integers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535568" y="3651632"/>
            <a:ext cx="39421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Solution: the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dictionary class </a:t>
            </a:r>
            <a:r>
              <a:rPr lang="en-US" sz="20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dict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535568" y="5713097"/>
            <a:ext cx="37157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dictionary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contains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(key, value) pairs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330304"/>
              </p:ext>
            </p:extLst>
          </p:nvPr>
        </p:nvGraphicFramePr>
        <p:xfrm>
          <a:off x="0" y="4251158"/>
          <a:ext cx="3942105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16747"/>
                <a:gridCol w="23253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'864-20-9753'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['Anna', 'Karenina']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'987-65-4321'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['Yu', '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Tsun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'100-01-0010'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['Hans', '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Castorp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 bwMode="auto">
          <a:xfrm>
            <a:off x="535568" y="6457890"/>
            <a:ext cx="74453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key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can be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used as an index to access the corresponding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89" grpId="1" animBg="1"/>
      <p:bldP spid="32" grpId="0"/>
      <p:bldP spid="33" grpId="0"/>
      <p:bldP spid="88" grpId="0"/>
      <p:bldP spid="9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5154909" y="2393352"/>
            <a:ext cx="3760696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154909" y="2393352"/>
            <a:ext cx="3760696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154909" y="2393353"/>
            <a:ext cx="3760696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154909" y="2393352"/>
            <a:ext cx="3760696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154909" y="2393352"/>
            <a:ext cx="3760696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random.uniform(0, 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0.19831634437485302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random.uniform(0, 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0.027077323233875905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random.uniform(0, 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0.8208477833085261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ea typeface="+mj-ea"/>
                <a:cs typeface="Courier New" panose="02070309020205020404" pitchFamily="49" charset="0"/>
              </a:rPr>
              <a:t>Standard Library module 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random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35039" y="1828906"/>
            <a:ext cx="346639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 smtClean="0">
                <a:solidFill>
                  <a:schemeClr val="accent1"/>
                </a:solidFill>
              </a:rPr>
              <a:t>Function </a:t>
            </a:r>
            <a:r>
              <a:rPr lang="en-US" sz="200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randrange</a:t>
            </a:r>
            <a:r>
              <a:rPr lang="en-US" sz="2000" noProof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noProof="0" dirty="0" smtClean="0">
                <a:solidFill>
                  <a:schemeClr val="accent1"/>
                </a:solidFill>
              </a:rPr>
              <a:t> returns a “random” </a:t>
            </a:r>
            <a:r>
              <a:rPr lang="en-US" sz="2000" dirty="0" smtClean="0">
                <a:solidFill>
                  <a:schemeClr val="accent1"/>
                </a:solidFill>
              </a:rPr>
              <a:t>integer number</a:t>
            </a:r>
            <a:r>
              <a:rPr lang="en-US" sz="2000" noProof="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from</a:t>
            </a:r>
            <a:r>
              <a:rPr lang="en-US" sz="2000" noProof="0" dirty="0" smtClean="0">
                <a:solidFill>
                  <a:schemeClr val="accent1"/>
                </a:solidFill>
              </a:rPr>
              <a:t> a </a:t>
            </a:r>
            <a:r>
              <a:rPr lang="en-US" sz="2000" dirty="0" smtClean="0">
                <a:solidFill>
                  <a:schemeClr val="accent1"/>
                </a:solidFill>
              </a:rPr>
              <a:t>given</a:t>
            </a:r>
            <a:r>
              <a:rPr lang="en-US" sz="2000" noProof="0" dirty="0" smtClean="0">
                <a:solidFill>
                  <a:schemeClr val="accent1"/>
                </a:solidFill>
              </a:rPr>
              <a:t> range </a:t>
            </a:r>
            <a:endParaRPr lang="en-US" sz="2000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7364594" y="2335966"/>
            <a:ext cx="510536" cy="173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 bwMode="auto">
          <a:xfrm>
            <a:off x="5494820" y="1828906"/>
            <a:ext cx="36618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range is from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1 up to</a:t>
            </a: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(but not including) 7</a:t>
            </a:r>
            <a:endParaRPr kumimoji="0" lang="en-US" sz="1600" b="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35039" y="4521735"/>
            <a:ext cx="346639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 smtClean="0">
                <a:solidFill>
                  <a:schemeClr val="accent1"/>
                </a:solidFill>
              </a:rPr>
              <a:t>Function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en-US" sz="2000" noProof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noProof="0" dirty="0" smtClean="0">
                <a:solidFill>
                  <a:schemeClr val="accent1"/>
                </a:solidFill>
              </a:rPr>
              <a:t> returns a “random” </a:t>
            </a:r>
            <a:r>
              <a:rPr lang="en-US" sz="2000" noProof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noProof="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number</a:t>
            </a:r>
            <a:r>
              <a:rPr lang="en-US" sz="2000" noProof="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from</a:t>
            </a:r>
            <a:r>
              <a:rPr lang="en-US" sz="2000" noProof="0" dirty="0" smtClean="0">
                <a:solidFill>
                  <a:schemeClr val="accent1"/>
                </a:solidFill>
              </a:rPr>
              <a:t> a </a:t>
            </a:r>
            <a:r>
              <a:rPr lang="en-US" sz="2000" dirty="0" smtClean="0">
                <a:solidFill>
                  <a:schemeClr val="accent1"/>
                </a:solidFill>
              </a:rPr>
              <a:t>given</a:t>
            </a:r>
            <a:r>
              <a:rPr lang="en-US" sz="2000" noProof="0" dirty="0" smtClean="0">
                <a:solidFill>
                  <a:schemeClr val="accent1"/>
                </a:solidFill>
              </a:rPr>
              <a:t> range </a:t>
            </a:r>
            <a:endParaRPr lang="en-US" sz="2000" dirty="0" smtClean="0"/>
          </a:p>
        </p:txBody>
      </p:sp>
      <p:sp>
        <p:nvSpPr>
          <p:cNvPr id="18" name="TextBox 17"/>
          <p:cNvSpPr txBox="1"/>
          <p:nvPr/>
        </p:nvSpPr>
        <p:spPr bwMode="auto">
          <a:xfrm>
            <a:off x="535039" y="3378827"/>
            <a:ext cx="34663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 smtClean="0">
                <a:solidFill>
                  <a:schemeClr val="accent1"/>
                </a:solidFill>
              </a:rPr>
              <a:t>Example usage: </a:t>
            </a:r>
            <a:r>
              <a:rPr lang="en-US" sz="2000" dirty="0" smtClean="0">
                <a:solidFill>
                  <a:schemeClr val="accent1"/>
                </a:solidFill>
              </a:rPr>
              <a:t>simulate the throws of a die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9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709358" y="2132735"/>
            <a:ext cx="7493733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 = ['Ann', 'Bob', 'Cal', 'Dee', 'Eve', 'Flo', 'Hal', 'Ike']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random.shuffle(names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['Hal', 'Dee', 'Bob', 'Ike', 'Cal', 'Eve', 'Flo', 'Ann']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2132735"/>
            <a:ext cx="7493733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 = ['Ann', 'Bob', 'Cal', 'Dee', 'Eve', 'Flo', 'Hal', 'Ike']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random.shuffle(names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['Hal', 'Dee', 'Bob', 'Ike', 'Cal', 'Eve', 'Flo', 'Ann']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'Bob'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'Ann'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8" y="2132735"/>
            <a:ext cx="7493733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 = ['Ann', 'Bob', 'Cal', 'Dee', 'Eve', 'Flo', 'Hal', 'Ike']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random.shuffle(names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['Hal', 'Dee', 'Bob', 'Ike', 'Cal', 'Eve', 'Flo', 'Ann']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'Bob'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'Ann'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random.sample(names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['Ike', 'Hal', 'Bob']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random.sample(names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['Flo', 'Bob', 'Ike']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random.sample(names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['Ike', 'Ann', 'Hal']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ea typeface="+mj-ea"/>
                <a:cs typeface="Courier New" panose="02070309020205020404" pitchFamily="49" charset="0"/>
              </a:rPr>
              <a:t>Standard Library module 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random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93712" y="1489358"/>
            <a:ext cx="84673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Defined in module random are functions </a:t>
            </a:r>
            <a:r>
              <a:rPr lang="en-US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shuffle()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choice()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sample()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…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0" grpId="0" animBg="1"/>
      <p:bldP spid="20" grpId="1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 bwMode="auto">
          <a:xfrm>
            <a:off x="4481854" y="3040676"/>
            <a:ext cx="4359314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game(2,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next position (format: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0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 bomb at position 0 2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next position (format: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1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 bomb at position 1 1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next position (format: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0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You found the bomb!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13186" y="2887682"/>
            <a:ext cx="7984561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game(rows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cols):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simple bomb finding game'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generate a list of size rows*cols that contains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empty strings except for 1 'B' at some random index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 = (rows*cols-1)*[''] + ['B']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random.shuffle(table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pos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next position (format: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position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pos.split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position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corresponds to index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*cols +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table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table[int(position[0])*cols + int(position[1])] == 'B':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found the bomb!')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print('No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bomb at position', pos)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ea typeface="+mj-ea"/>
                <a:cs typeface="Courier New" panose="02070309020205020404" pitchFamily="49" charset="0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87831" y="1379577"/>
            <a:ext cx="7988046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Develop function </a:t>
            </a:r>
            <a:r>
              <a:rPr lang="en-US" sz="2000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game()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that: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takes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integers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as input,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generates a field of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rows and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columns with a bomb at a randomly chosen row and column,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then asks users to find the bomb 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070207" y="1228190"/>
            <a:ext cx="4905380" cy="504753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employee['123-45-6789'] = 'Holden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'123-45-6789': 'Holden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070207" y="1228190"/>
            <a:ext cx="4905380" cy="504753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employee['123-45-6789'] = 'Holden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'123-45-6789': 'Holden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employee['123-45-6789'] = 'Holden Caulfield'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'123-45-6789': 'Holden Caulfield’} </a:t>
            </a:r>
          </a:p>
        </p:txBody>
      </p:sp>
      <p:sp>
        <p:nvSpPr>
          <p:cNvPr id="89" name="TextBox 88"/>
          <p:cNvSpPr txBox="1"/>
          <p:nvPr/>
        </p:nvSpPr>
        <p:spPr bwMode="auto">
          <a:xfrm>
            <a:off x="4070207" y="1228190"/>
            <a:ext cx="4905380" cy="504753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070207" y="5356076"/>
            <a:ext cx="4905380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{[1,2]:1, [2,3]:3}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employee = {[1,2]:1, [2,3]:3}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unhashable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type: 'list'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Properties of dictionaries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09358" y="2179965"/>
            <a:ext cx="31303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not ordered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2719600"/>
            <a:ext cx="313030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mutable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2719600"/>
            <a:ext cx="313030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mutable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new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key,value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pairs can be added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2719600"/>
            <a:ext cx="313030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mutable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new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key,value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pairs can be added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the value corresponding to a key can be modified</a:t>
            </a:r>
            <a:endParaRPr kumimoji="0" lang="en-US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4955966"/>
            <a:ext cx="30415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empty dictionary is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{}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709358" y="5574057"/>
            <a:ext cx="31303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Dictionary keys must be immutable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89" grpId="1" animBg="1"/>
      <p:bldP spid="22" grpId="0" animBg="1"/>
      <p:bldP spid="15" grpId="0"/>
      <p:bldP spid="15" grpId="1"/>
      <p:bldP spid="18" grpId="0"/>
      <p:bldP spid="18" grpId="1"/>
      <p:bldP spid="19" grpId="0"/>
      <p:bldP spid="2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Dictionary operators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509701" y="2347466"/>
            <a:ext cx="3972057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 = {'Mo':1, 'Tu':2, 'W':3}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days['Mo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days['Th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5,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days['Th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 =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'Fr' in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len(days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731737"/>
            <a:ext cx="68506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dict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supports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some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the same operators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as class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5405687"/>
            <a:ext cx="71478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dict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does not support all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operators that class list supports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for example 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4605990" y="1141254"/>
            <a:ext cx="4521200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days.pop('Tu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days2 = {'Tu':2, 'Fr':5}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days.update(days2)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{'Fr': 5, 'W': 3,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2}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days.items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dict_items([('Fr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5), ('W', 3),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4), ('Mo', 1),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2)])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days.keys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dict_keys(['Fr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'Mo',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days.values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dict_values([5, 3, 4, 1, 2])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5 3 4 1 2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Dictionary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605990" y="1141254"/>
            <a:ext cx="4521200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days.pop('Tu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days2 = {'Tu':2, 'Fr':5}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days.update(days2)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{'Fr': 5, 'W': 3,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2}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days.items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dict_items([('Fr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5), ('W', 3),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4), ('Mo', 1),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2)])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days.keys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dict_keys(['Fr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'Mo',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days.values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dict_values([5, 3, 4, 1, 2])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30094"/>
              </p:ext>
            </p:extLst>
          </p:nvPr>
        </p:nvGraphicFramePr>
        <p:xfrm>
          <a:off x="168280" y="1604764"/>
          <a:ext cx="4238620" cy="4119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77869"/>
                <a:gridCol w="25607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d.items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Returns a view of the (key,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value) pairs in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d.keys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a view of the keys of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d.pop(key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Removes the (key, value) pair with key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returns the value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d.update(d2)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Adds the (key, value) pairs of dictionary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d.values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a view of the values of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168280" y="5757902"/>
            <a:ext cx="443771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containers returned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called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views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can be iterated over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34" grpId="1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Dictionary 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vs.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multi-way 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331526"/>
            <a:ext cx="386516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Uses of a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ictionary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with custom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indexes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2318025"/>
            <a:ext cx="7163370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complete(abbreviation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day of the week corresponding to abbreviation'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abbreviation == 'Mo':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'Monday'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abbreviation ==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'Tuesday'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......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abbreviation must be Su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'Sunday'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5042118"/>
            <a:ext cx="716337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complete(abbreviation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day of the week corresponding to abbreviation'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days = {'Mo': 'Monday',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Tu':'Tuesday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'We': 'Wednesday',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'Thursday', 'Fr': 'Friday', 'Sa': 'Saturday',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Su':'Sunday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days[abbreviation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331526"/>
            <a:ext cx="496802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Uses of a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ictionary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with custom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indexes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alternative to the multi-way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Dictionary as a container of counters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170814" y="3463988"/>
            <a:ext cx="6237298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grades = [95, 96, 100, 85, 95, 90, 95, 100, 100]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frequency(grades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{96: 1, 90: 1, 100: 3, 85: 1, 95: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2918653"/>
            <a:ext cx="68968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Problem: computing the number of occurrences of items in a list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4418095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Solution:  Iterate through the list and, for each grade,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increment the counter corresponding to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grade.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5125981"/>
            <a:ext cx="77724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Problems: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impossible to create counters before seeing what’s in the list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how to store grade counters so a counter is accessible using the corresponding grade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6357087"/>
            <a:ext cx="7814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Solution: a dictionary mapping a grade (the key) to its counter (the value)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331526"/>
            <a:ext cx="496802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Uses of a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ictionary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with custom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indexes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alternative to the multi-way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of counters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 bwMode="auto">
          <a:xfrm>
            <a:off x="1931109" y="4434027"/>
            <a:ext cx="594994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frequency(itemList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frequency of items in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itemList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= {}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1931108" y="4434027"/>
            <a:ext cx="594994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frequency(itemList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frequency of items in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itemList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= {}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item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item in counters: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increment item counter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counters[item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else: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item counter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counters[item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counters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170814" y="2206954"/>
            <a:ext cx="6237298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grades = [95, 96, 100, 85, 95, 90, 95, 100, 100]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27339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Dictionary as a container of counters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715318"/>
            <a:ext cx="68968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Problem: computing the number of occurrences of items in a list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44873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/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 bwMode="auto">
          <a:xfrm flipH="1">
            <a:off x="123950" y="3604917"/>
            <a:ext cx="11708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counters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419451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/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96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297099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/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218040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/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85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096721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/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90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444873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/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444873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/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2" grpId="2" animBg="1"/>
      <p:bldP spid="28" grpId="0" animBg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62794" y="4007714"/>
            <a:ext cx="611466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numChars(filename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characters in file filename'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862795" y="1886218"/>
            <a:ext cx="71371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Implement function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that takes as input a text—as a string— and prints the frequency of each word in the text; assume there is no punctuation in the text.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97197" y="3103126"/>
            <a:ext cx="7984561" cy="3754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wordCount(text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'prints frequency of each word in text'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wordList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text.split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 text into list of words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counters ={}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dictionary of counters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word 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wordList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word in counters: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counter for word exists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counter for word doesn't exist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word in counters: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word counts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1: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print('{:8} appears {}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time.'.format(word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print('{:8} appears {}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times.'.format(word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97197" y="3501957"/>
            <a:ext cx="8419085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text = 'all animals are equal but some animals are more equal than other'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wordCount(text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 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animals  appears 2 times.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    appears 2 times.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 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other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      appears 2 times.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than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more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37272</TotalTime>
  <Words>3367</Words>
  <Application>Microsoft Office PowerPoint</Application>
  <PresentationFormat>On-screen Show (4:3)</PresentationFormat>
  <Paragraphs>701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Perkovic, Ljubomir</cp:lastModifiedBy>
  <cp:revision>155</cp:revision>
  <dcterms:created xsi:type="dcterms:W3CDTF">2012-10-16T15:44:45Z</dcterms:created>
  <dcterms:modified xsi:type="dcterms:W3CDTF">2014-12-24T03:59:12Z</dcterms:modified>
</cp:coreProperties>
</file>