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53"/>
  </p:notesMasterIdLst>
  <p:sldIdLst>
    <p:sldId id="257" r:id="rId2"/>
    <p:sldId id="359" r:id="rId3"/>
    <p:sldId id="390" r:id="rId4"/>
    <p:sldId id="391" r:id="rId5"/>
    <p:sldId id="392" r:id="rId6"/>
    <p:sldId id="393" r:id="rId7"/>
    <p:sldId id="397" r:id="rId8"/>
    <p:sldId id="396" r:id="rId9"/>
    <p:sldId id="395" r:id="rId10"/>
    <p:sldId id="398" r:id="rId11"/>
    <p:sldId id="399" r:id="rId12"/>
    <p:sldId id="400" r:id="rId13"/>
    <p:sldId id="401" r:id="rId14"/>
    <p:sldId id="402" r:id="rId15"/>
    <p:sldId id="404" r:id="rId16"/>
    <p:sldId id="405" r:id="rId17"/>
    <p:sldId id="406" r:id="rId18"/>
    <p:sldId id="403" r:id="rId19"/>
    <p:sldId id="407" r:id="rId20"/>
    <p:sldId id="408" r:id="rId21"/>
    <p:sldId id="409" r:id="rId22"/>
    <p:sldId id="410" r:id="rId23"/>
    <p:sldId id="412" r:id="rId24"/>
    <p:sldId id="411" r:id="rId25"/>
    <p:sldId id="413" r:id="rId26"/>
    <p:sldId id="415" r:id="rId27"/>
    <p:sldId id="414" r:id="rId28"/>
    <p:sldId id="416" r:id="rId29"/>
    <p:sldId id="417" r:id="rId30"/>
    <p:sldId id="418" r:id="rId31"/>
    <p:sldId id="420" r:id="rId32"/>
    <p:sldId id="421" r:id="rId33"/>
    <p:sldId id="423" r:id="rId34"/>
    <p:sldId id="428" r:id="rId35"/>
    <p:sldId id="424" r:id="rId36"/>
    <p:sldId id="425" r:id="rId37"/>
    <p:sldId id="426" r:id="rId38"/>
    <p:sldId id="427" r:id="rId39"/>
    <p:sldId id="429" r:id="rId40"/>
    <p:sldId id="430" r:id="rId41"/>
    <p:sldId id="431" r:id="rId42"/>
    <p:sldId id="433" r:id="rId43"/>
    <p:sldId id="432" r:id="rId44"/>
    <p:sldId id="434" r:id="rId45"/>
    <p:sldId id="435" r:id="rId46"/>
    <p:sldId id="436" r:id="rId47"/>
    <p:sldId id="439" r:id="rId48"/>
    <p:sldId id="440" r:id="rId49"/>
    <p:sldId id="438" r:id="rId50"/>
    <p:sldId id="441" r:id="rId51"/>
    <p:sldId id="442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0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98" y="-108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5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Object-Oriented Programming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Defining new Python Classes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Container Classes</a:t>
            </a: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Overloaded Operators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Inheritance</a:t>
            </a:r>
          </a:p>
          <a:p>
            <a:pPr marL="344488" indent="-344488">
              <a:spcAft>
                <a:spcPts val="600"/>
              </a:spcAft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User-Defined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9829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Add new method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chemeClr val="accent1"/>
                </a:solidFill>
              </a:rPr>
              <a:t> to class Point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84554" y="2870868"/>
            <a:ext cx="283030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167540" y="1654471"/>
            <a:ext cx="5894541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the point'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instance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namespaces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13764" y="1316108"/>
            <a:ext cx="728930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Variables stored in the namespace of an object (instance) are called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instance variables (or instance attributes)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Every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will have its own namespace and therefore its own </a:t>
            </a: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instance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variables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82563" y="3483843"/>
            <a:ext cx="2210403" cy="2132459"/>
            <a:chOff x="3682563" y="3483843"/>
            <a:chExt cx="2210403" cy="2132459"/>
          </a:xfrm>
        </p:grpSpPr>
        <p:sp>
          <p:nvSpPr>
            <p:cNvPr id="10" name="Rectangle 9"/>
            <p:cNvSpPr/>
            <p:nvPr/>
          </p:nvSpPr>
          <p:spPr>
            <a:xfrm>
              <a:off x="4190732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82564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2563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102628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endCxn id="15" idx="0"/>
            </p:cNvCxnSpPr>
            <p:nvPr/>
          </p:nvCxnSpPr>
          <p:spPr>
            <a:xfrm rot="5400000">
              <a:off x="3596722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682564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3264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555096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endCxn id="30" idx="0"/>
            </p:cNvCxnSpPr>
            <p:nvPr/>
          </p:nvCxnSpPr>
          <p:spPr>
            <a:xfrm rot="5400000">
              <a:off x="4469254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55096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74954" y="3483843"/>
            <a:ext cx="2210403" cy="2132459"/>
            <a:chOff x="6474954" y="3483843"/>
            <a:chExt cx="2210403" cy="2132459"/>
          </a:xfrm>
        </p:grpSpPr>
        <p:sp>
          <p:nvSpPr>
            <p:cNvPr id="31" name="Rectangle 30"/>
            <p:cNvSpPr/>
            <p:nvPr/>
          </p:nvSpPr>
          <p:spPr>
            <a:xfrm>
              <a:off x="6983123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474955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4954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95019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endCxn id="37" idx="0"/>
            </p:cNvCxnSpPr>
            <p:nvPr/>
          </p:nvCxnSpPr>
          <p:spPr>
            <a:xfrm rot="5400000">
              <a:off x="6389113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74955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55655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347487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>
              <a:endCxn id="41" idx="0"/>
            </p:cNvCxnSpPr>
            <p:nvPr/>
          </p:nvCxnSpPr>
          <p:spPr>
            <a:xfrm rot="5400000">
              <a:off x="7261645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7487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b.setx(0)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b.sety(0)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b.setx(0)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b.sety(0)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b.setx(0)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b.sety(0)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The class and instance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pSp>
        <p:nvGrpSpPr>
          <p:cNvPr id="4" name="Group 44"/>
          <p:cNvGrpSpPr/>
          <p:nvPr/>
        </p:nvGrpSpPr>
        <p:grpSpPr>
          <a:xfrm>
            <a:off x="3682563" y="3483843"/>
            <a:ext cx="2210403" cy="2132459"/>
            <a:chOff x="3682563" y="3483843"/>
            <a:chExt cx="2210403" cy="2132459"/>
          </a:xfrm>
        </p:grpSpPr>
        <p:sp>
          <p:nvSpPr>
            <p:cNvPr id="10" name="Rectangle 9"/>
            <p:cNvSpPr/>
            <p:nvPr/>
          </p:nvSpPr>
          <p:spPr>
            <a:xfrm>
              <a:off x="4190732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82564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2563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102628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endCxn id="15" idx="0"/>
            </p:cNvCxnSpPr>
            <p:nvPr/>
          </p:nvCxnSpPr>
          <p:spPr>
            <a:xfrm rot="5400000">
              <a:off x="3596722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682564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3264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555096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endCxn id="30" idx="0"/>
            </p:cNvCxnSpPr>
            <p:nvPr/>
          </p:nvCxnSpPr>
          <p:spPr>
            <a:xfrm rot="5400000">
              <a:off x="4469254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55096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" name="Group 45"/>
          <p:cNvGrpSpPr/>
          <p:nvPr/>
        </p:nvGrpSpPr>
        <p:grpSpPr>
          <a:xfrm>
            <a:off x="6474954" y="3483843"/>
            <a:ext cx="2210403" cy="2132459"/>
            <a:chOff x="6474954" y="3483843"/>
            <a:chExt cx="2210403" cy="2132459"/>
          </a:xfrm>
        </p:grpSpPr>
        <p:sp>
          <p:nvSpPr>
            <p:cNvPr id="31" name="Rectangle 30"/>
            <p:cNvSpPr/>
            <p:nvPr/>
          </p:nvSpPr>
          <p:spPr>
            <a:xfrm>
              <a:off x="6983123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474955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4954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95019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endCxn id="37" idx="0"/>
            </p:cNvCxnSpPr>
            <p:nvPr/>
          </p:nvCxnSpPr>
          <p:spPr>
            <a:xfrm rot="5400000">
              <a:off x="6389113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74955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55655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347487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>
              <a:endCxn id="41" idx="0"/>
            </p:cNvCxnSpPr>
            <p:nvPr/>
          </p:nvCxnSpPr>
          <p:spPr>
            <a:xfrm rot="5400000">
              <a:off x="7261645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7487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 bwMode="auto">
          <a:xfrm>
            <a:off x="0" y="2775065"/>
            <a:ext cx="3451050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dir(a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['__class__',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'__format__',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'__hash__', '__init__', '__le__',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'__module__', '__ne__', '__new__', '__reduce__',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reduce_ex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subclasshook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'get', 'move',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192439" y="1643255"/>
            <a:ext cx="32586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instance of a class </a:t>
            </a:r>
            <a:r>
              <a:rPr lang="en-US" sz="2000" dirty="0" smtClean="0">
                <a:solidFill>
                  <a:srgbClr val="FF0000"/>
                </a:solidFill>
              </a:rPr>
              <a:t>inherits all the class attributes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3682563" y="1643255"/>
            <a:ext cx="5190218" cy="1840588"/>
            <a:chOff x="3682563" y="1643255"/>
            <a:chExt cx="5190218" cy="1840588"/>
          </a:xfrm>
        </p:grpSpPr>
        <p:sp>
          <p:nvSpPr>
            <p:cNvPr id="35" name="Rectangle 34"/>
            <p:cNvSpPr/>
            <p:nvPr/>
          </p:nvSpPr>
          <p:spPr>
            <a:xfrm>
              <a:off x="4190731" y="205807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3682563" y="1688744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82563" y="1643255"/>
              <a:ext cx="511565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279965" y="2467288"/>
              <a:ext cx="15928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namespace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Point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366149" y="2209160"/>
              <a:ext cx="3706313" cy="8437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43335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5020433" y="1691304"/>
              <a:ext cx="10298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73705" y="208885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223348" y="1719521"/>
              <a:ext cx="8491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move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526897" y="2234817"/>
              <a:ext cx="2889047" cy="8181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656424" y="2243047"/>
              <a:ext cx="1216357" cy="8099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470497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6330741" y="1691305"/>
              <a:ext cx="6461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get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6654031" y="2234816"/>
              <a:ext cx="2031326" cy="818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 bwMode="auto">
            <a:xfrm>
              <a:off x="8072462" y="2097956"/>
              <a:ext cx="8003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. . .</a:t>
              </a:r>
            </a:p>
          </p:txBody>
        </p:sp>
        <p:cxnSp>
          <p:nvCxnSpPr>
            <p:cNvPr id="73" name="Straight Connector 72"/>
            <p:cNvCxnSpPr>
              <a:stCxn id="12" idx="0"/>
              <a:endCxn id="46" idx="2"/>
            </p:cNvCxnSpPr>
            <p:nvPr/>
          </p:nvCxnSpPr>
          <p:spPr>
            <a:xfrm rot="5400000" flipH="1" flipV="1">
              <a:off x="5159689" y="2403141"/>
              <a:ext cx="708778" cy="14526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3" idx="0"/>
              <a:endCxn id="46" idx="2"/>
            </p:cNvCxnSpPr>
            <p:nvPr/>
          </p:nvCxnSpPr>
          <p:spPr>
            <a:xfrm rot="16200000" flipV="1">
              <a:off x="6555885" y="2459571"/>
              <a:ext cx="708778" cy="13397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 bwMode="auto">
            <a:xfrm>
              <a:off x="8377909" y="2854422"/>
              <a:ext cx="4948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 . . 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>
          <a:xfrm rot="16200000" flipV="1">
            <a:off x="2015181" y="6134247"/>
            <a:ext cx="334951" cy="264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2292324" y="6258991"/>
            <a:ext cx="350027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 bwMode="auto">
          <a:xfrm>
            <a:off x="253256" y="6434003"/>
            <a:ext cx="33244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attributes inherited by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rot="16200000" flipV="1">
            <a:off x="385933" y="6126708"/>
            <a:ext cx="350026" cy="2645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 flipH="1" flipV="1">
            <a:off x="843069" y="6086536"/>
            <a:ext cx="350028" cy="3449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 flipH="1" flipV="1">
            <a:off x="1294969" y="5869084"/>
            <a:ext cx="627966" cy="532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1979397" y="5854009"/>
            <a:ext cx="627966" cy="532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 bwMode="auto">
          <a:xfrm>
            <a:off x="4366152" y="6064671"/>
            <a:ext cx="44320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returns the attributes of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 object, including the inherited ones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1874966" y="6434003"/>
            <a:ext cx="21303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instance attributes of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87" grpId="0"/>
      <p:bldP spid="56" grpId="0"/>
      <p:bldP spid="79" grpId="0"/>
      <p:bldP spid="7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The class and instance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pSp>
        <p:nvGrpSpPr>
          <p:cNvPr id="4" name="Group 44"/>
          <p:cNvGrpSpPr/>
          <p:nvPr/>
        </p:nvGrpSpPr>
        <p:grpSpPr>
          <a:xfrm>
            <a:off x="3682563" y="3483843"/>
            <a:ext cx="2210403" cy="2132459"/>
            <a:chOff x="3682563" y="3483843"/>
            <a:chExt cx="2210403" cy="2132459"/>
          </a:xfrm>
        </p:grpSpPr>
        <p:sp>
          <p:nvSpPr>
            <p:cNvPr id="10" name="Rectangle 9"/>
            <p:cNvSpPr/>
            <p:nvPr/>
          </p:nvSpPr>
          <p:spPr>
            <a:xfrm>
              <a:off x="4190732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82564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2563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102628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endCxn id="15" idx="0"/>
            </p:cNvCxnSpPr>
            <p:nvPr/>
          </p:nvCxnSpPr>
          <p:spPr>
            <a:xfrm rot="5400000">
              <a:off x="3596722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682564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3264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555096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endCxn id="30" idx="0"/>
            </p:cNvCxnSpPr>
            <p:nvPr/>
          </p:nvCxnSpPr>
          <p:spPr>
            <a:xfrm rot="5400000">
              <a:off x="4469254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55096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" name="Group 45"/>
          <p:cNvGrpSpPr/>
          <p:nvPr/>
        </p:nvGrpSpPr>
        <p:grpSpPr>
          <a:xfrm>
            <a:off x="6474954" y="3483843"/>
            <a:ext cx="2210403" cy="2132459"/>
            <a:chOff x="6474954" y="3483843"/>
            <a:chExt cx="2210403" cy="2132459"/>
          </a:xfrm>
        </p:grpSpPr>
        <p:sp>
          <p:nvSpPr>
            <p:cNvPr id="31" name="Rectangle 30"/>
            <p:cNvSpPr/>
            <p:nvPr/>
          </p:nvSpPr>
          <p:spPr>
            <a:xfrm>
              <a:off x="6983123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474955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4954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95019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endCxn id="37" idx="0"/>
            </p:cNvCxnSpPr>
            <p:nvPr/>
          </p:nvCxnSpPr>
          <p:spPr>
            <a:xfrm rot="5400000">
              <a:off x="6389113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74955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55655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347487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>
              <a:endCxn id="41" idx="0"/>
            </p:cNvCxnSpPr>
            <p:nvPr/>
          </p:nvCxnSpPr>
          <p:spPr>
            <a:xfrm rot="5400000">
              <a:off x="7261645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7487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3682563" y="1643255"/>
            <a:ext cx="5190218" cy="1840588"/>
            <a:chOff x="3682563" y="1643255"/>
            <a:chExt cx="5190218" cy="1840588"/>
          </a:xfrm>
        </p:grpSpPr>
        <p:sp>
          <p:nvSpPr>
            <p:cNvPr id="35" name="Rectangle 34"/>
            <p:cNvSpPr/>
            <p:nvPr/>
          </p:nvSpPr>
          <p:spPr>
            <a:xfrm>
              <a:off x="4190731" y="205807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3682563" y="1688744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82563" y="1643255"/>
              <a:ext cx="511565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279965" y="2467288"/>
              <a:ext cx="15928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namespace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Point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366149" y="2209160"/>
              <a:ext cx="3706313" cy="8437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43335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5020433" y="1691304"/>
              <a:ext cx="10298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73705" y="208885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223348" y="1719521"/>
              <a:ext cx="8491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move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526897" y="2234817"/>
              <a:ext cx="2889047" cy="8181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656424" y="2243047"/>
              <a:ext cx="1216357" cy="8099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470497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6330741" y="1691305"/>
              <a:ext cx="6461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get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6654031" y="2234816"/>
              <a:ext cx="2031326" cy="818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 bwMode="auto">
            <a:xfrm>
              <a:off x="8072462" y="2097956"/>
              <a:ext cx="8003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. . .</a:t>
              </a:r>
            </a:p>
          </p:txBody>
        </p:sp>
        <p:cxnSp>
          <p:nvCxnSpPr>
            <p:cNvPr id="73" name="Straight Connector 72"/>
            <p:cNvCxnSpPr>
              <a:stCxn id="12" idx="0"/>
              <a:endCxn id="46" idx="2"/>
            </p:cNvCxnSpPr>
            <p:nvPr/>
          </p:nvCxnSpPr>
          <p:spPr>
            <a:xfrm rot="5400000" flipH="1" flipV="1">
              <a:off x="5159689" y="2403141"/>
              <a:ext cx="708778" cy="14526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3" idx="0"/>
              <a:endCxn id="46" idx="2"/>
            </p:cNvCxnSpPr>
            <p:nvPr/>
          </p:nvCxnSpPr>
          <p:spPr>
            <a:xfrm rot="16200000" flipV="1">
              <a:off x="6555885" y="2459571"/>
              <a:ext cx="708778" cy="13397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 bwMode="auto">
            <a:xfrm>
              <a:off x="8377909" y="2854422"/>
              <a:ext cx="4948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 . . </a:t>
              </a:r>
            </a:p>
          </p:txBody>
        </p:sp>
      </p:grpSp>
      <p:sp>
        <p:nvSpPr>
          <p:cNvPr id="56" name="TextBox 55"/>
          <p:cNvSpPr txBox="1"/>
          <p:nvPr/>
        </p:nvSpPr>
        <p:spPr bwMode="auto">
          <a:xfrm>
            <a:off x="238108" y="1643255"/>
            <a:ext cx="344445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Method names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sz="2000" dirty="0" smtClean="0">
                <a:solidFill>
                  <a:schemeClr val="accent1"/>
                </a:solidFill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sz="2000" dirty="0" smtClean="0">
                <a:solidFill>
                  <a:schemeClr val="accent1"/>
                </a:solidFill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 smtClean="0">
                <a:solidFill>
                  <a:schemeClr val="accent1"/>
                </a:solidFill>
              </a:rPr>
              <a:t>, and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2000" dirty="0" smtClean="0">
                <a:solidFill>
                  <a:schemeClr val="accent1"/>
                </a:solidFill>
              </a:rPr>
              <a:t> are defined in namespace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not in namespace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 or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238108" y="3121867"/>
            <a:ext cx="3444455" cy="353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Python does the following when evaluating expression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a.setx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It first attempts to find name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 smtClean="0">
                <a:solidFill>
                  <a:schemeClr val="accent1"/>
                </a:solidFill>
              </a:rPr>
              <a:t> in object (namespace) </a:t>
            </a:r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 smtClean="0">
              <a:solidFill>
                <a:schemeClr val="accent1"/>
              </a:solidFill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If name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 smtClean="0">
                <a:solidFill>
                  <a:schemeClr val="accent1"/>
                </a:solidFill>
              </a:rPr>
              <a:t> does not exist in namespace </a:t>
            </a:r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, then it attempts to find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 smtClean="0">
                <a:solidFill>
                  <a:schemeClr val="accent1"/>
                </a:solidFill>
              </a:rPr>
              <a:t> in namespace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n-US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Class definition, in general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395745"/>
            <a:ext cx="5894541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&lt;class variable 1&gt; = &lt;value&gt;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&lt;class variable 2&gt; = &lt;value&gt;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&lt;class method 1&gt;(self, arg11, arg12, ...):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&lt;implementation of class method 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&lt;class method 2&gt;(self, arg21, arg22, ...):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&lt;implementation of class method 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395745"/>
            <a:ext cx="5894541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174744"/>
            <a:ext cx="2755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Note: no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9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(No) class documentation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470025"/>
            <a:ext cx="7975999" cy="504753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on class Point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Point(builtins.object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dictionary for instance variables (if defined)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list of weak references to the object (if defined)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Class documentation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389093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Class documentation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487300"/>
            <a:ext cx="7975999" cy="526297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on class Point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Point(builtins.object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that represents a point in the plane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of the point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 the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3" y="1392860"/>
            <a:ext cx="529350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Develop class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2000" dirty="0" smtClean="0">
                <a:solidFill>
                  <a:schemeClr val="accent1"/>
                </a:solidFill>
              </a:rPr>
              <a:t> that supports methods: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setSpecies(species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setLanguage(language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speak()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478061" y="1470025"/>
            <a:ext cx="3477977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snoopy.setpecies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('dog')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snoopy.setLanguage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('bark')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20269" y="3186366"/>
            <a:ext cx="7218533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an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setSpecies(self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species'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setLanguage(self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language):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language'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a sentence by the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 a {} and I {}.'.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format(self.spec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185195" y="3008309"/>
            <a:ext cx="2870522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Overloaded constructor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2" y="3162197"/>
            <a:ext cx="28711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It would be better if we could do it in one step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85194" y="4534285"/>
            <a:ext cx="287052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262159" y="1622425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262159" y="1622425"/>
            <a:ext cx="5894541" cy="52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coordinates to (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5195" y="1806871"/>
            <a:ext cx="30229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It takes 3 steps to create a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object at specific </a:t>
            </a:r>
            <a:r>
              <a:rPr lang="en-US" sz="2000" dirty="0" err="1" smtClean="0">
                <a:solidFill>
                  <a:schemeClr val="accent1"/>
                </a:solidFill>
              </a:rPr>
              <a:t>x</a:t>
            </a:r>
            <a:r>
              <a:rPr lang="en-US" sz="2000" dirty="0" smtClean="0">
                <a:solidFill>
                  <a:schemeClr val="accent1"/>
                </a:solidFill>
              </a:rPr>
              <a:t> and </a:t>
            </a:r>
            <a:r>
              <a:rPr lang="en-US" sz="2000" dirty="0" err="1" smtClean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chemeClr val="accent1"/>
                </a:solidFill>
              </a:rPr>
              <a:t> coordinates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203341" y="1131471"/>
            <a:ext cx="47083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called by Python each time a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is created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460024" y="1602555"/>
            <a:ext cx="854721" cy="589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81" grpId="0"/>
      <p:bldP spid="26" grpId="0" animBg="1"/>
      <p:bldP spid="27" grpId="0" animBg="1"/>
      <p:bldP spid="9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A new 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class: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1495363"/>
            <a:ext cx="764814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would like to have a class that represents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points on a plane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for a graphics app, say</a:t>
            </a:r>
            <a:r>
              <a:rPr lang="en-US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563338" y="4911014"/>
            <a:ext cx="1918420" cy="1588"/>
          </a:xfrm>
          <a:prstGeom prst="line">
            <a:avLst/>
          </a:prstGeom>
          <a:ln w="31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5868966" y="4188393"/>
            <a:ext cx="1941310" cy="1588"/>
          </a:xfrm>
          <a:prstGeom prst="line">
            <a:avLst/>
          </a:prstGeom>
          <a:ln w="31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327561" y="3483785"/>
            <a:ext cx="137160" cy="1348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 rot="5400000">
            <a:off x="6749381" y="4264256"/>
            <a:ext cx="1292375" cy="1147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5" idx="2"/>
          </p:cNvCxnSpPr>
          <p:nvPr/>
        </p:nvCxnSpPr>
        <p:spPr>
          <a:xfrm>
            <a:off x="6833064" y="3539975"/>
            <a:ext cx="494497" cy="11239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7248892" y="4832348"/>
            <a:ext cx="295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6592114" y="3310283"/>
            <a:ext cx="30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7396143" y="3218532"/>
            <a:ext cx="7341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point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709358" y="2502963"/>
            <a:ext cx="68870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Let’s first informally describe how we would like to use this class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3091274" y="3218532"/>
          <a:ext cx="5894540" cy="2931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32067"/>
                <a:gridCol w="37624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p.setx(xcoord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p.sety(ycoord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p.get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p.move(dx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 bwMode="auto">
          <a:xfrm>
            <a:off x="709358" y="6354891"/>
            <a:ext cx="45191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How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we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create this new class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/>
      <p:bldP spid="34" grpId="2" animBg="1"/>
      <p:bldP spid="39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1" animBg="1"/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Default constructor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262159" y="1595022"/>
            <a:ext cx="5894541" cy="52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coordinates to (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5195" y="1748910"/>
            <a:ext cx="30769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Problem: Now we can’t create an uninitialized point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85194" y="3453087"/>
            <a:ext cx="639179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__init__() takes exactly 3 arguments (1 given)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195" y="5098204"/>
            <a:ext cx="2055069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85194" y="2596911"/>
            <a:ext cx="30229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Built-in types support </a:t>
            </a:r>
            <a:r>
              <a:rPr lang="en-US" sz="2000" dirty="0" smtClean="0">
                <a:solidFill>
                  <a:srgbClr val="FF0000"/>
                </a:solidFill>
              </a:rPr>
              <a:t>default constructors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3262159" y="1595022"/>
            <a:ext cx="5894541" cy="52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coordinates to (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85194" y="5098204"/>
            <a:ext cx="205507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85194" y="3453087"/>
            <a:ext cx="30229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Want to augment class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so it supports a default constructor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247788" y="894849"/>
            <a:ext cx="3788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xcoord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set to 0 if the argument is missing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4190492" y="1482429"/>
            <a:ext cx="1031014" cy="5329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4972481" y="1233403"/>
            <a:ext cx="3788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y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coord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set to 0 if the argument is missing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15314" y="1564242"/>
            <a:ext cx="803979" cy="6924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6" grpId="1" animBg="1"/>
      <p:bldP spid="13" grpId="0" animBg="1"/>
      <p:bldP spid="13" grpId="1" animBg="1"/>
      <p:bldP spid="13" grpId="2" animBg="1"/>
      <p:bldP spid="14" grpId="0"/>
      <p:bldP spid="15" grpId="0" animBg="1"/>
      <p:bldP spid="17" grpId="0" animBg="1"/>
      <p:bldP spid="18" grpId="0"/>
      <p:bldP spid="19" grpId="0"/>
      <p:bldP spid="19" grpId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3" y="1470025"/>
            <a:ext cx="85008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Modify the class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2000" dirty="0" smtClean="0">
                <a:solidFill>
                  <a:schemeClr val="accent1"/>
                </a:solidFill>
              </a:rPr>
              <a:t> we developed in the previous section so it supports a two, one, or no input argument constructor</a:t>
            </a:r>
            <a:endParaRPr lang="en-US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558880" y="2540210"/>
            <a:ext cx="51264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Animal('dog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'bark')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Animal('canary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am a canary and I make sounds.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animal = Animal()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animal.speak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am a animal and I make sounds.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20269" y="2863200"/>
            <a:ext cx="7275231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an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species='animal', language='make sounds'):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self.species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self.language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setSpecies(self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species'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setLanguage(self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language):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language'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a sentence by the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 a {} and I {}.'.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format(self.spec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Example: class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1701033"/>
            <a:ext cx="7975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Goal: develop a  class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sz="2000" dirty="0" smtClean="0">
                <a:solidFill>
                  <a:schemeClr val="accent1"/>
                </a:solidFill>
              </a:rPr>
              <a:t> class to represent playing cards.</a:t>
            </a:r>
            <a:endParaRPr lang="en-US" sz="20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438355" y="3042340"/>
            <a:ext cx="350898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Card('3', '\u2660')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'3'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'♠'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2101143"/>
            <a:ext cx="843365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class Card should support methods: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Card(rank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suit)</a:t>
            </a:r>
            <a:r>
              <a:rPr lang="en-US" dirty="0" smtClean="0">
                <a:solidFill>
                  <a:schemeClr val="accent1"/>
                </a:solidFill>
              </a:rPr>
              <a:t>: Constructor that initializes the rank and suit of the card 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: Returns the card’s rank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: Returns the card’s suit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81080" y="3534013"/>
            <a:ext cx="466711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1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Container class: class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1701033"/>
            <a:ext cx="82379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Goal: develop a class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r>
              <a:rPr lang="en-US" sz="2000" dirty="0" smtClean="0">
                <a:solidFill>
                  <a:schemeClr val="accent1"/>
                </a:solidFill>
              </a:rPr>
              <a:t> to represent a standard deck of 52 playing cards.</a:t>
            </a:r>
            <a:endParaRPr lang="en-US" sz="20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396907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('2', '♠')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('Q', '♣')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('4', '♢')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2101143"/>
            <a:ext cx="843365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class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r>
              <a:rPr lang="en-US" sz="2000" dirty="0" smtClean="0">
                <a:solidFill>
                  <a:schemeClr val="accent1"/>
                </a:solidFill>
              </a:rPr>
              <a:t> should support methods: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Deck()</a:t>
            </a:r>
            <a:r>
              <a:rPr lang="en-US" dirty="0" smtClean="0">
                <a:solidFill>
                  <a:schemeClr val="accent1"/>
                </a:solidFill>
              </a:rPr>
              <a:t>: Initializes the deck to contain a standard deck of 52 playing cards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shuffle()</a:t>
            </a:r>
            <a:r>
              <a:rPr lang="en-US" dirty="0" smtClean="0">
                <a:solidFill>
                  <a:schemeClr val="accent1"/>
                </a:solidFill>
              </a:rPr>
              <a:t>: Shuffles the deck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dealCard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Pops and returns the card at the top of the deck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Container class: class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164135"/>
            <a:ext cx="7273747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Deck: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deck of 52 cards'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ranks and suits are Deck class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ranks = {'2','3','4','5','6','7','8','9','10','J','Q','K','A'}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suits is a set of 4 Unicode symbols representing the 4 suits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suits = {'\u2660', '\u2661', '\u2662', '\u2663'}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deck of 52 cards'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deck is initially empty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suit 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Deck.suits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suits and ranks are Deck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rank 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Deck.ranks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class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# add Card with given rank and suit to deck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self.deck.append(Card(rank,suit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dealCard(self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'deal (pop and return) card from the top of the deck'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self.deck.pop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'shuffle the deck'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shuffle(self.deck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Container class: class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1547145"/>
            <a:ext cx="82379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Goal: develop a class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000" dirty="0" smtClean="0">
                <a:solidFill>
                  <a:schemeClr val="accent1"/>
                </a:solidFill>
              </a:rPr>
              <a:t> , an ordered collection of objects that restricts insertions to the rear of the queue and removal from the front of the queue</a:t>
            </a:r>
            <a:endParaRPr lang="en-US" sz="20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403711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appts.isEmpty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045" y="2353252"/>
            <a:ext cx="843365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should support methods: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Queue()</a:t>
            </a:r>
            <a:r>
              <a:rPr lang="en-US" dirty="0" smtClean="0">
                <a:solidFill>
                  <a:schemeClr val="accent1"/>
                </a:solidFill>
              </a:rPr>
              <a:t>: Constructor that initializes the queue to an empty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: Add item to the end of the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: Remove and return the element at the front of the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smtClean="0">
                <a:solidFill>
                  <a:srgbClr val="294171"/>
                </a:solidFill>
              </a:rPr>
              <a:t>Returns True if the queue is empty, False otherwise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2438720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111893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07229" y="2214157"/>
            <a:ext cx="14284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04668" y="2214157"/>
            <a:ext cx="145366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Container class: class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62449" y="388969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62449" y="388969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62449" y="3889698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62449" y="3889700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2449" y="3889701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62449" y="3889701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62449" y="3889698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62449" y="3878358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appts.isEmpty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396887" y="2271247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appts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04668" y="2227231"/>
            <a:ext cx="119827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704668" y="2684431"/>
            <a:ext cx="7082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front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183335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25441" y="2214157"/>
            <a:ext cx="145366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69171" y="2214157"/>
            <a:ext cx="14284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3959493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778000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29" grpId="0"/>
      <p:bldP spid="29" grpId="1"/>
      <p:bldP spid="28" grpId="0" animBg="1"/>
      <p:bldP spid="28" grpId="1" animBg="1"/>
      <p:bldP spid="27" grpId="0" animBg="1"/>
      <p:bldP spid="27" grpId="1" animBg="1"/>
      <p:bldP spid="27" grpId="2" animBg="1"/>
      <p:bldP spid="8" grpId="0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9" grpId="0" animBg="1"/>
      <p:bldP spid="19" grpId="1" animBg="1"/>
      <p:bldP spid="19" grpId="2" animBg="1"/>
      <p:bldP spid="20" grpId="0"/>
      <p:bldP spid="20" grpId="1"/>
      <p:bldP spid="21" grpId="0"/>
      <p:bldP spid="21" grpId="1"/>
      <p:bldP spid="22" grpId="0" animBg="1"/>
      <p:bldP spid="22" grpId="1" animBg="1"/>
      <p:bldP spid="23" grpId="0" animBg="1"/>
      <p:bldP spid="23" grpId="1" animBg="1"/>
      <p:bldP spid="25" grpId="0"/>
      <p:bldP spid="25" grpId="1"/>
      <p:bldP spid="26" grpId="0"/>
      <p:bldP spid="2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Container class: class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2025908"/>
            <a:ext cx="7273747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classic queue class'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'instantiates an empty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'returns True if queue is empty,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'insert item at rear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'remove and return item at front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Our classes are not user-friendly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04565" y="5694239"/>
            <a:ext cx="430444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main__.Card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 at 0x10278ab90&gt;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204565" y="1316136"/>
            <a:ext cx="430444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main__.Point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 at 0x10278a690&gt;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04563" y="4137694"/>
            <a:ext cx="5193102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"&lt;pyshell#40&gt;",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object of type 'Queue' has no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04563" y="2181495"/>
            <a:ext cx="486425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"&lt;pyshell#44&gt;",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+: 'Point' and 'Point'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814721" y="1316136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814721" y="2181495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817991" y="4091527"/>
            <a:ext cx="232246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5814721" y="5694239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Card('2', '♠’)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5814721" y="3397212"/>
            <a:ext cx="26541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would we prefer?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678752" y="3289491"/>
            <a:ext cx="30066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(</a:t>
            </a:r>
            <a:r>
              <a:rPr lang="en-US" sz="2000" kern="0" noProof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noProof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coordinates are added, respectively)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9" grpId="0"/>
      <p:bldP spid="19" grpId="1"/>
      <p:bldP spid="16" grpId="0"/>
      <p:bldP spid="1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Python operators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1470025"/>
            <a:ext cx="293651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'he' +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[1,2] + [3,4]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2+4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905271" y="1470025"/>
            <a:ext cx="335608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he'.__add__('llo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[1,2].__add__([3,4])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int(2).__add__(4)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3057811"/>
            <a:ext cx="7551993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Operator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 smtClean="0">
                <a:solidFill>
                  <a:schemeClr val="accent1"/>
                </a:solidFill>
              </a:rPr>
              <a:t> is defined for multiple classes; it is an </a:t>
            </a:r>
            <a:r>
              <a:rPr lang="en-US" sz="2000" dirty="0" smtClean="0">
                <a:solidFill>
                  <a:srgbClr val="FF0000"/>
                </a:solidFill>
              </a:rPr>
              <a:t>overloaded operator</a:t>
            </a:r>
            <a:r>
              <a:rPr lang="en-US" sz="2000" dirty="0" smtClean="0">
                <a:solidFill>
                  <a:schemeClr val="accent1"/>
                </a:solidFill>
              </a:rPr>
              <a:t>. 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For each class, the definition—and thus the meaning—of the operator is different. </a:t>
            </a:r>
          </a:p>
          <a:p>
            <a:pPr marL="11414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 smtClean="0">
                <a:solidFill>
                  <a:schemeClr val="accent1"/>
                </a:solidFill>
              </a:rPr>
              <a:t>integer addition for class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14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 smtClean="0">
                <a:solidFill>
                  <a:schemeClr val="accent1"/>
                </a:solidFill>
              </a:rPr>
              <a:t>list concatenation for class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marL="11414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 smtClean="0">
                <a:solidFill>
                  <a:schemeClr val="accent1"/>
                </a:solidFill>
              </a:rPr>
              <a:t>string concatenation for class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How is the behavior of operator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</a:rPr>
              <a:t> defined for a particular class?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5246587"/>
            <a:ext cx="84125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method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__add__()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implements the behavior of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class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910202" y="6327845"/>
            <a:ext cx="221626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object1 + object 2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645873" y="6327845"/>
            <a:ext cx="277166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object1.__add__(object2)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5798923"/>
            <a:ext cx="26618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Python evaluates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3645873" y="5646697"/>
            <a:ext cx="25933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it first translates it to method invocation …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6595707" y="5646697"/>
            <a:ext cx="25609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and then evaluates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method invocation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A class is a namespace (REVIEW)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154647" y="1470026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7541" y="494974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59373" y="4580409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9373" y="4534920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0759" y="5358953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27356" y="5294580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899264" y="6210181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00158" y="6208644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20145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3997243" y="4582969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0515" y="498051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0759" y="458040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1698" y="5508205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0272" y="6210181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5616" y="5602331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307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07551" y="4582970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18765" y="5598114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27061" y="6210181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235871" y="1470025"/>
            <a:ext cx="477047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49272" y="4989621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235871" y="1470025"/>
            <a:ext cx="4770477" cy="264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class attributes can be accessed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using the standard namespace notation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5034079" y="3738022"/>
            <a:ext cx="3494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used to list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class attributes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5154647" y="1470025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dir(list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'index', 'insert', 'pop', 'remove', 'reverse', 'sort']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16200000" flipV="1">
            <a:off x="5326297" y="3110588"/>
            <a:ext cx="1121176" cy="1336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81" grpId="0"/>
      <p:bldP spid="83" grpId="0"/>
      <p:bldP spid="84" grpId="0"/>
      <p:bldP spid="8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22050" y="218172"/>
          <a:ext cx="3734650" cy="66780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8559"/>
                <a:gridCol w="2436091"/>
              </a:tblGrid>
              <a:tr h="3928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US" sz="1600" dirty="0"/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x.__add__(y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x.__sub__(y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x.__mul__(y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x.__truediv__(y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x.__floordiv__(y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x.__mod__(y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x.__eq__(y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x.__ne__(y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x.__gt__(y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x.__ge__(y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x.__lt__(y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repr(x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x.__repr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str(x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x.__str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x.__len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&lt;type&gt;(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&lt;type&gt;.__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init__(x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Python operators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9176" y="1885523"/>
            <a:ext cx="48183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Python, all expressions involving operators are translated into method calls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409176" y="2593409"/>
            <a:ext cx="420900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(Recall that method invocations are then further translated to function calls in a namespace)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272151" y="2741636"/>
            <a:ext cx="481839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'!'*10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'!!!!!!!!!!'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 == [2,3,4]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&lt;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'a' &lt;= 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len([1,1,2,3,5,8])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repr(193)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'193'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repr(set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2151" y="3658377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set()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[1,2,3].__repr__()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int(193).__repr__()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'193’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set().__repr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1576" y="4366263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This is the representation printed by the shell when evaluating the object 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72151" y="2741636"/>
            <a:ext cx="481839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'!'.__mul__(10)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'!!!!!!!!!!'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[1,2,3].__eq__([2,3,4])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int(2).__lt__(5)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a'.__le__('a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[1,1,2,3,5,8].__len__()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13" grpId="0" animBg="1"/>
      <p:bldP spid="13" grpId="1" animBg="1"/>
      <p:bldP spid="14" grpId="0" animBg="1"/>
      <p:bldP spid="14" grpId="1" animBg="1"/>
      <p:bldP spid="16" grpId="0"/>
      <p:bldP spid="17" grpId="0" animBg="1"/>
      <p:bldP spid="17" grpId="1" animBg="1"/>
      <p:bldP spid="19" grpId="0" animBg="1"/>
      <p:bldP spid="20" grpId="0"/>
      <p:bldP spid="21" grpId="2" animBg="1"/>
      <p:bldP spid="21" grpId="3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2833942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Overloading </a:t>
            </a:r>
            <a:r>
              <a:rPr lang="en-US" sz="3600" b="1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9176" y="1670080"/>
            <a:ext cx="75430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Python, operators are translated into method calls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09176" y="2206551"/>
            <a:ext cx="75430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add an overloaded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operator to a user-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defined class, the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corresponding method must be implemented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833942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3178734"/>
            <a:ext cx="22522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this behavior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9176" y="3987331"/>
            <a:ext cx="79797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must be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implemented and added to class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1884526" y="5171997"/>
            <a:ext cx="6067673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other Point methods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'canonical string representation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'Point({}, {})'.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09176" y="4571832"/>
            <a:ext cx="85358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return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(canonical) string representation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of the point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63209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a.__repr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063209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a.__repr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 animBg="1"/>
      <p:bldP spid="29" grpId="1" animBg="1"/>
      <p:bldP spid="30" grpId="0"/>
      <p:bldP spid="31" grpId="0"/>
      <p:bldP spid="32" grpId="1" animBg="1"/>
      <p:bldP spid="12" grpId="0"/>
      <p:bldP spid="14" grpId="2" animBg="1"/>
      <p:bldP spid="14" grpId="3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Overloading </a:t>
            </a:r>
            <a:r>
              <a:rPr lang="en-US" sz="3600" b="1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sz="36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731635"/>
            <a:ext cx="22522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this behavior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9176" y="2540232"/>
            <a:ext cx="7632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must be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implemented and added to class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1884526" y="4563179"/>
            <a:ext cx="6067673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other Point methods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point):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Point(self.x+point.x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self.y+point.y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'canonical string representation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'Point({}, {})'.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877755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09176" y="3039684"/>
            <a:ext cx="79946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return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new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object whose coordinates are the sum of the coordinates of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 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78046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a.__add__(b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09176" y="3747570"/>
            <a:ext cx="79946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Also, method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be implemented to achieve the desired display of the result in the shell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877754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6078045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a.__add__(b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12" grpId="0" animBg="1"/>
      <p:bldP spid="13" grpId="0"/>
      <p:bldP spid="14" grpId="1" animBg="1"/>
      <p:bldP spid="14" grpId="2" animBg="1"/>
      <p:bldP spid="16" grpId="0"/>
      <p:bldP spid="17" grpId="0" animBg="1"/>
      <p:bldP spid="18" grpId="0" animBg="1"/>
      <p:bldP spid="1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Overloading </a:t>
            </a:r>
            <a:r>
              <a:rPr lang="en-US" sz="3600" b="1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sz="3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sz="36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731635"/>
            <a:ext cx="22522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this behavior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9176" y="2540232"/>
            <a:ext cx="74937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must be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implemented and added to class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09176" y="3055073"/>
            <a:ext cx="799460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return the number of objects in the queue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78045" y="1577472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appts.__len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2800890" y="1577472"/>
            <a:ext cx="232246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276950" y="3534013"/>
            <a:ext cx="3897546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09176" y="3055073"/>
            <a:ext cx="799460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return the number of objects in the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i.e., the size of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list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self.q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276950" y="3534013"/>
            <a:ext cx="3897546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1002082" y="5243770"/>
            <a:ext cx="27454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use the fact that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is implemented for class </a:t>
            </a: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50941" y="5828546"/>
            <a:ext cx="2645031" cy="824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13" grpId="1"/>
      <p:bldP spid="14" grpId="0" animBg="1"/>
      <p:bldP spid="18" grpId="0" animBg="1"/>
      <p:bldP spid="18" grpId="1" animBg="1"/>
      <p:bldP spid="19" grpId="0"/>
      <p:bldP spid="20" grpId="0" animBg="1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423859"/>
            <a:ext cx="19372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Modify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and/or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to get this behavior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800890" y="1469751"/>
            <a:ext cx="232246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Card('2', '♠')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1870253" y="3534013"/>
            <a:ext cx="7273747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Deck: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ranks = {'2','3','4','5','6','7','8','9','10','J','Q','K','A’}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suits = {'\u2660', '\u2661', '\u2662', '\u2663’}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deck of 52 cards'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deck is initially empty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suit 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Deck.suits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suits and ranks are Deck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rank 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Deck.ranks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class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self.deck.append(Card(rank,suit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dealCard(self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self.deck.pop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shuffle(self.deck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2917" y="3534013"/>
            <a:ext cx="466711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2672239"/>
            <a:ext cx="6797526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formal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"Card('{}', '{}')".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print(193)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[1,2,3].__str__()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int(193).__str__()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'193’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set().__str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22050" y="218172"/>
          <a:ext cx="3734650" cy="66780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8559"/>
                <a:gridCol w="2436091"/>
              </a:tblGrid>
              <a:tr h="3928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US" sz="1600" dirty="0"/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x.__add__(y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x.__sub__(y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x.__mul__(y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x.__truediv__(y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x.__floordiv__(y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x.__mod__(y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x.__eq__(y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x.__ne__(y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x.__gt__(y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x.__ge__(y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x.__lt__(y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repr(x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x.__repr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str(x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x.__str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x.__len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&lt;type&gt;(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&lt;type&gt;.__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init__(x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vs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str([1,2,3])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str(193)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'193'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str(set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2151" y="3658377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“pretty”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string representation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1576" y="4366263"/>
            <a:ext cx="45289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This is the representation printed by the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kern="0" dirty="0" smtClean="0">
                <a:latin typeface="Calibri" pitchFamily="34" charset="0"/>
              </a:rPr>
              <a:t> statement and is meant to be readable by humans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72151" y="1803095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61576" y="2510981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This is the representation printed by the shell when evaluating the object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4" grpId="0" animBg="1"/>
      <p:bldP spid="14" grpId="1" animBg="1"/>
      <p:bldP spid="16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5289416" y="2804661"/>
            <a:ext cx="3618393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Representation()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canonical string representation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Pretty string representation.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vs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2151" y="3658377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“pretty”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string representation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1576" y="4366263"/>
            <a:ext cx="45289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This is the representation printed by the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kern="0" dirty="0" smtClean="0">
                <a:latin typeface="Calibri" pitchFamily="34" charset="0"/>
              </a:rPr>
              <a:t> statement and is meant to be readable by humans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72151" y="1803095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61576" y="2510981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This is the representation printed by the shell when evaluating the object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591615" y="5528245"/>
            <a:ext cx="5316194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Representation(object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'canonical string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'Pretty string representation.'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eval(repr([1,2,3]))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'[1, 2, 3]’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eval(repr([1,2,3]))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 == eval(repr([1,2,3]))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+mj-lt"/>
                <a:ea typeface="+mj-ea"/>
                <a:cs typeface="Courier New" panose="02070309020205020404" pitchFamily="49" charset="0"/>
              </a:rPr>
              <a:t>Canonical string representation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72151" y="1803095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61576" y="2510981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This is the representation printed by the shell when evaluating the object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61576" y="3157312"/>
            <a:ext cx="489213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Ideally, this is also the string used </a:t>
            </a:r>
            <a:r>
              <a:rPr lang="en-US" dirty="0" smtClean="0">
                <a:solidFill>
                  <a:srgbClr val="FF0000"/>
                </a:solidFill>
              </a:rPr>
              <a:t>to construct the object</a:t>
            </a:r>
          </a:p>
          <a:p>
            <a:pPr marL="1149350" lvl="3" indent="-2349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 smtClean="0">
                <a:cs typeface="Courier New" panose="02070309020205020404" pitchFamily="49" charset="0"/>
              </a:rPr>
              <a:t>e.g.,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  <a:r>
              <a:rPr lang="en-US" sz="1600" dirty="0" smtClean="0">
                <a:cs typeface="Courier New" panose="02070309020205020404" pitchFamily="49" charset="0"/>
              </a:rPr>
              <a:t> 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656825" y="5157861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repr(Point(3,5))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669525" y="5157860"/>
            <a:ext cx="44871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repr(Point(3,5))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eval(repr(Point(3,5)))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Point(3,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669525" y="5157860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repr(Point(3,5))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eval(repr(Point(3,5)))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Point(3,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Point(3,5) == eval(repr(Point(3,5)))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72151" y="5741244"/>
            <a:ext cx="39862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Contract between the constructor and operator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797806" y="5244104"/>
            <a:ext cx="583384" cy="4108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84050" y="5741244"/>
            <a:ext cx="5354104" cy="4225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3660713" y="5496413"/>
            <a:ext cx="5067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 Dingbats"/>
                <a:ea typeface="Zapf Dingbats"/>
                <a:cs typeface="Zapf Dingbats"/>
              </a:rPr>
              <a:t>✗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6256863" y="4581556"/>
            <a:ext cx="24808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operator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6191664" y="5339442"/>
            <a:ext cx="1032703" cy="3171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561576" y="4049864"/>
            <a:ext cx="489213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In other words, the expression</a:t>
            </a:r>
          </a:p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eval(repr(o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should give back an object equal to the original object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84050" y="3411878"/>
            <a:ext cx="5665390" cy="2329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36" grpId="2" animBg="1"/>
      <p:bldP spid="17" grpId="0" animBg="1"/>
      <p:bldP spid="12" grpId="0" animBg="1"/>
      <p:bldP spid="12" grpId="1" animBg="1"/>
      <p:bldP spid="14" grpId="1" animBg="1"/>
      <p:bldP spid="11" grpId="0"/>
      <p:bldP spid="15" grpId="0" animBg="1"/>
      <p:bldP spid="15" grpId="1" animBg="1"/>
      <p:bldP spid="18" grpId="0" animBg="1"/>
      <p:bldP spid="18" grpId="1" animBg="1"/>
      <p:bldP spid="19" grpId="0" animBg="1"/>
      <p:bldP spid="21" grpId="0"/>
      <p:bldP spid="32" grpId="0"/>
      <p:bldP spid="33" grpId="0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14396" y="0"/>
            <a:ext cx="842960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+mj-lt"/>
                <a:ea typeface="+mj-ea"/>
                <a:cs typeface="Courier New" panose="02070309020205020404" pitchFamily="49" charset="0"/>
              </a:rPr>
              <a:t>Overloading operator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355272" y="1577746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355272" y="1577746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396888" y="1731634"/>
            <a:ext cx="367404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For user-defined classes, the default behavior for 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dirty="0" smtClean="0">
                <a:solidFill>
                  <a:schemeClr val="accent1"/>
                </a:solidFill>
              </a:rPr>
              <a:t> is to return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 smtClean="0">
                <a:solidFill>
                  <a:schemeClr val="accent1"/>
                </a:solidFill>
              </a:rPr>
              <a:t> only when the two objects are the same object.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96887" y="3322685"/>
            <a:ext cx="8747113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Usually, that is not the desired behavior</a:t>
            </a:r>
          </a:p>
          <a:p>
            <a:pPr marL="623888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also gets in the way of satisfying the contract between constructor and 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96887" y="4096031"/>
            <a:ext cx="8458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 class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operator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return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if the two points have the same coordinates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2566429" y="4611231"/>
            <a:ext cx="659027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other Point methods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other):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'self == other if they have the same coordinates'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canonical string representation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'Point({}, {})'.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)`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6887" y="5477307"/>
            <a:ext cx="22469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contract between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constructor and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now satisfied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30" grpId="0"/>
      <p:bldP spid="31" grpId="0"/>
      <p:bldP spid="11" grpId="1" animBg="1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61812" y="0"/>
            <a:ext cx="782354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470025"/>
            <a:ext cx="82761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have already modified class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to support function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. Now implement operator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  <a:r>
              <a:rPr lang="en-US" sz="2000" kern="0" dirty="0" smtClean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 so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two cards with same rank and suit are equal.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821534" y="2672239"/>
            <a:ext cx="232246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card1 = Card('4', '\u2662')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card2 = Card('4', '\u2662')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card1 == card2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2917" y="3534013"/>
            <a:ext cx="466711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2672239"/>
            <a:ext cx="6797526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formal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"Card('{}', '{}')".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1810465"/>
            <a:ext cx="7314066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formal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"Card('{}', '{}')".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other):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'self == other if rank and suit are the same'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other.suit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 bwMode="auto">
          <a:xfrm>
            <a:off x="327847" y="1470025"/>
            <a:ext cx="530633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method is really a function defined in the class namespace; when Python executes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first translates it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actually executes this last statement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Class methods (REVIEW)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70892" y="494666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62724" y="4577335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2724" y="4531846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4110" y="5355879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30707" y="5291506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02615" y="6207107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03509" y="6205570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23496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4000594" y="4579895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3866" y="497744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4110" y="4577335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5049" y="5505131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3623" y="6207107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8967" y="5599257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50658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10902" y="4579896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22116" y="5595040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0412" y="6207107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52623" y="4986547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668754" y="428456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6, 5] 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27847" y="2309070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327847" y="3232663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27850" y="2309069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lst.append(6)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27849" y="2309069"/>
            <a:ext cx="41791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instance.method(arg1, arg2, …)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327849" y="3232662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6)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327847" y="3232662"/>
            <a:ext cx="41791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class.method(instance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arg1, arg2, …)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27850" y="4340217"/>
            <a:ext cx="23477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function has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 extra argument,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is the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invoking the method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rot="5400000" flipH="1" flipV="1">
            <a:off x="1393066" y="3601432"/>
            <a:ext cx="847428" cy="630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38" grpId="0" animBg="1"/>
      <p:bldP spid="38" grpId="1" animBg="1"/>
      <p:bldP spid="41" grpId="0" animBg="1"/>
      <p:bldP spid="47" grpId="0" animBg="1"/>
      <p:bldP spid="47" grpId="1" animBg="1"/>
      <p:bldP spid="48" grpId="0" animBg="1"/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5289416" y="2496888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+mj-lt"/>
                <a:ea typeface="+mj-ea"/>
                <a:cs typeface="Courier New" panose="02070309020205020404" pitchFamily="49" charset="0"/>
              </a:rPr>
              <a:t>Inheritance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23680" y="1362305"/>
            <a:ext cx="8284129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Code reuse is a key software engineering goal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One benefit of functions is they make it easier to reuse code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Similarly, organizing code into user-defined classes makes it easier to later reuse the code</a:t>
            </a:r>
          </a:p>
          <a:p>
            <a:pPr marL="1204913" lvl="2" indent="-290513" defTabSz="914400" fontAlgn="base">
              <a:spcBef>
                <a:spcPct val="0"/>
              </a:spcBef>
              <a:spcAft>
                <a:spcPct val="0"/>
              </a:spcAft>
              <a:buSzPct val="60000"/>
              <a:buFont typeface="Courier New"/>
              <a:buChar char="o"/>
            </a:pP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E.g., classes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can be</a:t>
            </a:r>
          </a:p>
          <a:p>
            <a:pPr marL="1204913" lvl="2" indent="-290513" defTabSz="914400" fontAlgn="base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	reused in  different card game apps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23680" y="3350241"/>
            <a:ext cx="42768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lass can also be reused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extending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through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inheritance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23680" y="4435880"/>
            <a:ext cx="413038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Example</a:t>
            </a:r>
            <a:r>
              <a:rPr lang="en-US" sz="2000" dirty="0" smtClean="0">
                <a:solidFill>
                  <a:schemeClr val="accent1"/>
                </a:solidFill>
              </a:rPr>
              <a:t>: Suppose that we find it convenient to have a class that behaves just like the built-in 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 smtClean="0">
                <a:solidFill>
                  <a:schemeClr val="accent1"/>
                </a:solidFill>
              </a:rPr>
              <a:t> but also supports a method called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choice()</a:t>
            </a:r>
            <a:r>
              <a:rPr lang="en-US" sz="2000" dirty="0" smtClean="0">
                <a:solidFill>
                  <a:schemeClr val="accent1"/>
                </a:solidFill>
              </a:rPr>
              <a:t> that returns an item from the list, chosen uniformly at random.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289416" y="2496890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289416" y="2496890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289416" y="2496888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497903" y="3085854"/>
            <a:ext cx="14099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behave just like a list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497903" y="4951431"/>
            <a:ext cx="14099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 also support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choice()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289416" y="2496890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1" grpId="0"/>
      <p:bldP spid="12" grpId="0"/>
      <p:bldP spid="14" grpId="0" animBg="1"/>
      <p:bldP spid="14" grpId="1" animBg="1"/>
      <p:bldP spid="18" grpId="0" animBg="1"/>
      <p:bldP spid="18" grpId="1" animBg="1"/>
      <p:bldP spid="19" grpId="0" animBg="1"/>
      <p:bldP spid="21" grpId="0"/>
      <p:bldP spid="21" grpId="1"/>
      <p:bldP spid="26" grpId="0"/>
      <p:bldP spid="27" grpId="2" animBg="1"/>
      <p:bldP spid="27" grpId="3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+mj-lt"/>
                <a:ea typeface="+mj-ea"/>
                <a:cs typeface="Courier New" panose="02070309020205020404" pitchFamily="49" charset="0"/>
              </a:rPr>
              <a:t>Implementing class </a:t>
            </a:r>
            <a:r>
              <a:rPr lang="en-US" sz="3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23680" y="4435880"/>
            <a:ext cx="413038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Example</a:t>
            </a:r>
            <a:r>
              <a:rPr lang="en-US" sz="2000" dirty="0" smtClean="0">
                <a:solidFill>
                  <a:schemeClr val="accent1"/>
                </a:solidFill>
              </a:rPr>
              <a:t>: Suppose that we find it convenient to have a class that behaves just like the built-in 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 smtClean="0">
                <a:solidFill>
                  <a:schemeClr val="accent1"/>
                </a:solidFill>
              </a:rPr>
              <a:t> but also supports a method called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choice()</a:t>
            </a:r>
            <a:r>
              <a:rPr lang="en-US" sz="2000" dirty="0" smtClean="0">
                <a:solidFill>
                  <a:schemeClr val="accent1"/>
                </a:solidFill>
              </a:rPr>
              <a:t> that returns an item from the list, chosen uniformly at random.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289416" y="2496888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497903" y="3085854"/>
            <a:ext cx="14099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behave just like a list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497903" y="4951431"/>
            <a:ext cx="14099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 also support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choice()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50473" y="1487222"/>
            <a:ext cx="516136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Approach 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Develop class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from scratch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Just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like classes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2496888"/>
            <a:ext cx="546570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random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 = []):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len(self.lst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item):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self.lst.append(self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item)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implementations of remaining "list" methods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random.choice(self.lst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850473" y="1487222"/>
            <a:ext cx="70808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Approach 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Develop class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inheritance from class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338752" y="1953173"/>
            <a:ext cx="20701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Huge amount of work!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4532674" y="2291727"/>
            <a:ext cx="1806078" cy="11802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0" y="2496888"/>
            <a:ext cx="6442699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MyList(list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subclass of list that implements method choice'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item from list chosen uniformly at random'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623680" y="2122450"/>
            <a:ext cx="45232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inherits all the attributes of class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6200000" flipH="1">
            <a:off x="1440534" y="2547189"/>
            <a:ext cx="335208" cy="162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animBg="1"/>
      <p:bldP spid="16" grpId="1" animBg="1"/>
      <p:bldP spid="20" grpId="0"/>
      <p:bldP spid="23" grpId="0"/>
      <p:bldP spid="23" grpId="1"/>
      <p:bldP spid="28" grpId="0" animBg="1"/>
      <p:bldP spid="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+mj-lt"/>
                <a:ea typeface="+mj-ea"/>
                <a:cs typeface="Courier New" panose="02070309020205020404" pitchFamily="49" charset="0"/>
              </a:rPr>
              <a:t>C</a:t>
            </a:r>
            <a:r>
              <a:rPr lang="en-US" sz="3600" b="1" kern="0" noProof="0" dirty="0" smtClean="0">
                <a:latin typeface="+mj-lt"/>
                <a:ea typeface="+mj-ea"/>
                <a:cs typeface="Courier New" panose="02070309020205020404" pitchFamily="49" charset="0"/>
              </a:rPr>
              <a:t>lass </a:t>
            </a:r>
            <a:r>
              <a:rPr lang="en-US" sz="3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lang="en-US" sz="3600" b="1" kern="0" dirty="0" smtClean="0">
                <a:solidFill>
                  <a:srgbClr val="000000"/>
                </a:solidFill>
                <a:ea typeface="+mj-ea"/>
                <a:cs typeface="Courier New" panose="02070309020205020404" pitchFamily="49" charset="0"/>
              </a:rPr>
              <a:t> by inheritance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37221" y="4985875"/>
            <a:ext cx="6442699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MyList(list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subclass of list that implements method choice'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item from list chosen uniformly at random'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6351" y="339726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 bwMode="auto">
          <a:xfrm>
            <a:off x="7324104" y="3043324"/>
            <a:ext cx="11526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59675" y="2997159"/>
            <a:ext cx="2210403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6259675" y="3821190"/>
            <a:ext cx="12152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19699" y="4528676"/>
            <a:ext cx="1866986" cy="9872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[2,3,5,7]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00154" y="188484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 bwMode="auto">
          <a:xfrm>
            <a:off x="3891986" y="1530902"/>
            <a:ext cx="13378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__init__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91986" y="1470025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 bwMode="auto">
          <a:xfrm>
            <a:off x="3856643" y="2288379"/>
            <a:ext cx="9997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52758" y="188740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 bwMode="auto">
          <a:xfrm>
            <a:off x="5229856" y="1533462"/>
            <a:ext cx="10298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append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83128" y="19156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 bwMode="auto">
          <a:xfrm>
            <a:off x="7432771" y="1561679"/>
            <a:ext cx="849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index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679920" y="188740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 bwMode="auto">
          <a:xfrm>
            <a:off x="6259675" y="1533463"/>
            <a:ext cx="1173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sz="14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sz="14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8281885" y="1924726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cxnSp>
        <p:nvCxnSpPr>
          <p:cNvPr id="64" name="Straight Connector 63"/>
          <p:cNvCxnSpPr>
            <a:stCxn id="24" idx="0"/>
            <a:endCxn id="51" idx="2"/>
          </p:cNvCxnSpPr>
          <p:nvPr/>
        </p:nvCxnSpPr>
        <p:spPr>
          <a:xfrm rot="16200000" flipV="1">
            <a:off x="6709684" y="2341965"/>
            <a:ext cx="395324" cy="91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2" idx="0"/>
            <a:endCxn id="24" idx="2"/>
          </p:cNvCxnSpPr>
          <p:nvPr/>
        </p:nvCxnSpPr>
        <p:spPr>
          <a:xfrm rot="16200000" flipV="1">
            <a:off x="7459182" y="4034665"/>
            <a:ext cx="399707" cy="588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 bwMode="auto">
          <a:xfrm>
            <a:off x="0" y="1470026"/>
            <a:ext cx="3618393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dir(MyList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'choice', 'count', 'extend', 'index', 'insert', 'pop', 'remove', 'reverse', 'sort']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3891986" y="2997159"/>
            <a:ext cx="21091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inherits all the attributes of class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rot="10800000">
            <a:off x="3288495" y="2744335"/>
            <a:ext cx="568148" cy="252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 bwMode="auto">
          <a:xfrm>
            <a:off x="0" y="1470025"/>
            <a:ext cx="3618393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dir(MyList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'choice', 'count', 'extend', 'index', 'insert', 'pop', 'remove', 'reverse', 'sort']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dir(mylst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'choice', 'count', 'extend', 'index', 'insert', 'pop', 'remove', 'reverse', 'sort']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891986" y="2997161"/>
            <a:ext cx="210917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ylst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inherits all the attributes of class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</a:rPr>
              <a:t> (which inherits all the attributes of class 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kern="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06" name="Straight Arrow Connector 105"/>
          <p:cNvCxnSpPr>
            <a:stCxn id="105" idx="1"/>
          </p:cNvCxnSpPr>
          <p:nvPr/>
        </p:nvCxnSpPr>
        <p:spPr>
          <a:xfrm rot="10800000">
            <a:off x="3440894" y="3727733"/>
            <a:ext cx="451092" cy="54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 bwMode="auto">
          <a:xfrm>
            <a:off x="7019698" y="5208126"/>
            <a:ext cx="12212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object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01" grpId="0"/>
      <p:bldP spid="101" grpId="1"/>
      <p:bldP spid="104" grpId="0" animBg="1"/>
      <p:bldP spid="10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Class definition, in general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5516702" y="1736665"/>
            <a:ext cx="23434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Name&gt;: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709358" y="2656090"/>
            <a:ext cx="392818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Name&gt;(&lt;Super Class&gt;):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709358" y="6150113"/>
            <a:ext cx="644269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Name&gt;(&lt;Super Class 1&gt;, &lt;Super Class 2&gt;, …):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709358" y="1644332"/>
            <a:ext cx="47440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can be defined “from scratch” using: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709358" y="2255980"/>
            <a:ext cx="7150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can also be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derived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another class, through inheritance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709358" y="5750003"/>
            <a:ext cx="69708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can also inherit attributes from more than one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superclass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709359" y="3373901"/>
            <a:ext cx="23434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Name&gt;: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3284146" y="3281568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a shorthand for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5453440" y="3373901"/>
            <a:ext cx="31840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Name&gt;(object):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9360" y="3798578"/>
            <a:ext cx="82116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a built-in class with no attributes; it is the class that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all classes inherit from, directly or indirectly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4613361" y="4371646"/>
            <a:ext cx="4506457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help(object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on class object in module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object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The most base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3" grpId="0" animBg="1"/>
      <p:bldP spid="72" grpId="0"/>
      <p:bldP spid="74" grpId="0"/>
      <p:bldP spid="79" grpId="0" animBg="1"/>
      <p:bldP spid="80" grpId="0"/>
      <p:bldP spid="81" grpId="0" animBg="1"/>
      <p:bldP spid="82" grpId="0"/>
      <p:bldP spid="8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 bwMode="auto">
          <a:xfrm>
            <a:off x="231118" y="3560830"/>
            <a:ext cx="7150987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an animal’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setSpecies(self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species'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setLanguage(self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language):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language'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a sentence by the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 a {} and I {}.'.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format(self.spec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Overriding 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superclass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7" y="1470025"/>
            <a:ext cx="797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Sometimes we need to develop a new class that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can almost inherit attributes from an existing class… but not quite.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86327" y="3560830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386327" y="3560830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Bird()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tweety.setSpecies('canary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tweety.setLanguage('tweet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tweet! tweet! tweet!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7" y="2318525"/>
            <a:ext cx="79759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 example, a class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Bird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that supports the same methods class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supports (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setSpecies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setLanguage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and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 but with a different behavior for method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0" grpId="0" animBg="1"/>
      <p:bldP spid="10" grpId="1" animBg="1"/>
      <p:bldP spid="11" grpId="0" animBg="1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 bwMode="auto">
          <a:xfrm>
            <a:off x="270671" y="5284378"/>
            <a:ext cx="480368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Bird(Animal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bird'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bird sounds'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print('{}! '.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format(self.lang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3)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Overriding 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superclass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86327" y="4422604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386327" y="4422604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Bird()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tweety.setSpecies('canary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tweety.setLanguage('tweet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tweet! tweet! tweet!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35328" y="1156569"/>
            <a:ext cx="3879708" cy="2493148"/>
            <a:chOff x="235328" y="1156569"/>
            <a:chExt cx="3879708" cy="2493148"/>
          </a:xfrm>
        </p:grpSpPr>
        <p:sp>
          <p:nvSpPr>
            <p:cNvPr id="23" name="TextBox 22"/>
            <p:cNvSpPr txBox="1"/>
            <p:nvPr/>
          </p:nvSpPr>
          <p:spPr bwMode="auto">
            <a:xfrm>
              <a:off x="2532926" y="1220007"/>
              <a:ext cx="13679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setLanguage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94550" y="2918018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482303" y="2564074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speak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27724" y="2517907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1417874" y="3341940"/>
              <a:ext cx="9997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class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Bird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8839" y="1571390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270671" y="1217446"/>
              <a:ext cx="13378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setSpecies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0671" y="1156569"/>
              <a:ext cx="3844365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235328" y="1974923"/>
              <a:ext cx="121524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class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Animal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31443" y="1573951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58605" y="1573951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608541" y="1217446"/>
              <a:ext cx="102981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noProof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speak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Connector 27"/>
            <p:cNvCxnSpPr>
              <a:stCxn id="15" idx="0"/>
              <a:endCxn id="20" idx="2"/>
            </p:cNvCxnSpPr>
            <p:nvPr/>
          </p:nvCxnSpPr>
          <p:spPr>
            <a:xfrm rot="16200000" flipV="1">
              <a:off x="2248126" y="2233107"/>
              <a:ext cx="229528" cy="340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753124" y="3649717"/>
            <a:ext cx="2246627" cy="1389537"/>
            <a:chOff x="1753124" y="3649717"/>
            <a:chExt cx="2246627" cy="1389537"/>
          </a:xfrm>
        </p:grpSpPr>
        <p:cxnSp>
          <p:nvCxnSpPr>
            <p:cNvPr id="29" name="Straight Connector 28"/>
            <p:cNvCxnSpPr>
              <a:stCxn id="34" idx="0"/>
              <a:endCxn id="15" idx="2"/>
            </p:cNvCxnSpPr>
            <p:nvPr/>
          </p:nvCxnSpPr>
          <p:spPr>
            <a:xfrm rot="16200000" flipV="1">
              <a:off x="2584875" y="3597769"/>
              <a:ext cx="257727" cy="3616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789348" y="3907444"/>
              <a:ext cx="2210403" cy="1131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1753124" y="4731477"/>
              <a:ext cx="132903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err="1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tweety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55626" y="4358722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2843379" y="4004778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lang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01595" y="4357233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789348" y="4003289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spec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115037" y="1722474"/>
            <a:ext cx="2962741" cy="1568299"/>
            <a:chOff x="4115037" y="1722474"/>
            <a:chExt cx="2962741" cy="1568299"/>
          </a:xfrm>
        </p:grpSpPr>
        <p:cxnSp>
          <p:nvCxnSpPr>
            <p:cNvPr id="50" name="Straight Connector 49"/>
            <p:cNvCxnSpPr>
              <a:stCxn id="51" idx="0"/>
              <a:endCxn id="20" idx="3"/>
            </p:cNvCxnSpPr>
            <p:nvPr/>
          </p:nvCxnSpPr>
          <p:spPr>
            <a:xfrm rot="16200000" flipV="1">
              <a:off x="4825563" y="1011948"/>
              <a:ext cx="436489" cy="18575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867375" y="2158963"/>
              <a:ext cx="2210403" cy="1131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4831151" y="2982996"/>
              <a:ext cx="132903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snoopy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333653" y="2610241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5921406" y="2256297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lang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279622" y="2608752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4867375" y="2254808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spec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 bwMode="auto">
          <a:xfrm>
            <a:off x="270671" y="4562200"/>
            <a:ext cx="39239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Bird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inherits all the attributes of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Animal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466141" y="4869977"/>
            <a:ext cx="4856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but then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overrides the behavior of method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1483020" y="5170858"/>
            <a:ext cx="5402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1473679" y="5524201"/>
            <a:ext cx="773434" cy="1420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 bwMode="auto">
          <a:xfrm>
            <a:off x="5074352" y="3834012"/>
            <a:ext cx="40385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method </a:t>
            </a:r>
            <a:r>
              <a:rPr lang="en-US" sz="16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r>
              <a:rPr lang="en-US" sz="1600" kern="0" noProof="0" dirty="0" smtClean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 defined in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Animal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is </a:t>
            </a:r>
            <a:r>
              <a:rPr lang="en-US" sz="1600" kern="0" dirty="0" smtClean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used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76" name="Straight Arrow Connector 75"/>
          <p:cNvCxnSpPr>
            <a:stCxn id="75" idx="2"/>
          </p:cNvCxnSpPr>
          <p:nvPr/>
        </p:nvCxnSpPr>
        <p:spPr>
          <a:xfrm rot="5400000">
            <a:off x="6496681" y="4611568"/>
            <a:ext cx="1035967" cy="1579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 bwMode="auto">
          <a:xfrm>
            <a:off x="5074352" y="3835501"/>
            <a:ext cx="379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method </a:t>
            </a:r>
            <a:r>
              <a:rPr lang="en-US" sz="16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r>
              <a:rPr lang="en-US" sz="1600" kern="0" noProof="0" dirty="0" smtClean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 defined in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Bird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is </a:t>
            </a:r>
            <a:r>
              <a:rPr lang="en-US" sz="1600" kern="0" dirty="0" smtClean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used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rot="5400000">
            <a:off x="5967607" y="5142134"/>
            <a:ext cx="2094119" cy="1579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 bwMode="auto">
          <a:xfrm>
            <a:off x="4194642" y="2326278"/>
            <a:ext cx="4289325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Python looks for the definition of an attribute by starting with the name- space associated with object and continuing up the class hierarchy.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rot="16200000" flipV="1">
            <a:off x="831683" y="2499332"/>
            <a:ext cx="2839727" cy="128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1" grpId="0" animBg="1"/>
      <p:bldP spid="62" grpId="0"/>
      <p:bldP spid="62" grpId="1"/>
      <p:bldP spid="63" grpId="0"/>
      <p:bldP spid="63" grpId="1"/>
      <p:bldP spid="75" grpId="0"/>
      <p:bldP spid="75" grpId="1"/>
      <p:bldP spid="79" grpId="0"/>
      <p:bldP spid="79" grpId="1"/>
      <p:bldP spid="8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Extending 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superclass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092930" y="2290725"/>
            <a:ext cx="7105627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Super: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generic class with one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Super method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Super.method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Inheritor(Super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inherits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Replacer(Super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overrides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Replacer.method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Extender(Super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extends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print('starting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Extender.method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Super.method(self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calling Super method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print('ending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Extender.method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670080"/>
            <a:ext cx="73611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superclass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 can be inherited as-is, overridden, or extended.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Object-Oriented Programming (OOP)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07825" y="1470025"/>
            <a:ext cx="82775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Code reuse is a key benefit of organizing code into new classes; it is made possible through </a:t>
            </a:r>
            <a:r>
              <a:rPr lang="en-US" sz="2000" dirty="0" smtClean="0">
                <a:solidFill>
                  <a:srgbClr val="FF0000"/>
                </a:solidFill>
              </a:rPr>
              <a:t>abstraction </a:t>
            </a:r>
            <a:r>
              <a:rPr lang="en-US" sz="2000" dirty="0" smtClean="0">
                <a:solidFill>
                  <a:srgbClr val="294171"/>
                </a:solidFill>
              </a:rPr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encapsulation</a:t>
            </a:r>
            <a:r>
              <a:rPr lang="en-US" sz="2000" dirty="0" smtClean="0">
                <a:solidFill>
                  <a:srgbClr val="294171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07824" y="2256740"/>
            <a:ext cx="8277532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Abstraction</a:t>
            </a:r>
            <a:r>
              <a:rPr lang="en-US" sz="2000" dirty="0" smtClean="0">
                <a:solidFill>
                  <a:srgbClr val="294171"/>
                </a:solidFill>
              </a:rPr>
              <a:t>: The idea that a class object can be manipulated by users through method invocations alone and without knowledge of the implementation of these methods.</a:t>
            </a:r>
          </a:p>
          <a:p>
            <a:pPr marL="746125" lvl="2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 smtClean="0"/>
              <a:t>Abstraction facilitates software development because the programmer works with objects abstractly (i.e., through “abstract”, meaningful method names rather than “concrete”, technical code).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7825" y="4241898"/>
            <a:ext cx="8277532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Encapsulation</a:t>
            </a:r>
            <a:r>
              <a:rPr lang="en-US" sz="2000" dirty="0" smtClean="0">
                <a:solidFill>
                  <a:srgbClr val="294171"/>
                </a:solidFill>
              </a:rPr>
              <a:t>: In order for abstraction to be beneficial, the “concrete” code and data associated with objects must be encapsulated (i.e., made “invisible” to the program using the object). </a:t>
            </a:r>
          </a:p>
          <a:p>
            <a:pPr marL="746125" lvl="2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 smtClean="0"/>
              <a:t>Encapsulation is achieved thanks to the fact that (1) every class defines a namespace in which class attributes live, and (2) every object has a namespace, that inherits the class attributes, in which instance attributes live.</a:t>
            </a:r>
            <a:endParaRPr lang="en-US" kern="0" dirty="0" smtClean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07823" y="6150114"/>
            <a:ext cx="82775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OOP </a:t>
            </a:r>
            <a:r>
              <a:rPr lang="en-US" sz="2000" dirty="0" smtClean="0">
                <a:solidFill>
                  <a:schemeClr val="accent1"/>
                </a:solidFill>
              </a:rPr>
              <a:t>is an approach to programming that achieves modular code through the use of objects and by structuring code into user-defined classes.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An encapsulation issue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655673"/>
            <a:ext cx="82105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current implementation of class Queue does not completely encapsulate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its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2608251"/>
            <a:ext cx="5368637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queue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"&lt;pyshell#48&gt;",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"/Users/me/ch8.py", line 93,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self.q.pop(0)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pop from empty list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4698921"/>
            <a:ext cx="24421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the problem?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5162283"/>
            <a:ext cx="797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user of class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not have to know the implementation detail that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list stores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items in 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3503314" y="4659324"/>
            <a:ext cx="832738" cy="173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1939639" y="4329547"/>
            <a:ext cx="1893453" cy="8327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219364" y="2608251"/>
            <a:ext cx="585863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queue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"/Users/me/ch8.py", line 120,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EmptyQueueError('dequeue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EmptyQueueError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709358" y="6070224"/>
            <a:ext cx="35445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should be output instead?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315364" y="2963385"/>
            <a:ext cx="260456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We need to be able to define user-defined exceptions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315364" y="4083368"/>
            <a:ext cx="282863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But first, we need to learn how to “force” an exception to be raised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9" grpId="0"/>
      <p:bldP spid="18" grpId="0" animBg="1"/>
      <p:bldP spid="22" grpId="0"/>
      <p:bldP spid="23" grpId="0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Raising an exception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42246" y="1362304"/>
            <a:ext cx="328849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By typing Ctrl-C, a user can force a 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KeyboardInterrupt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exception to be raised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077855" y="1208412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077855" y="1208416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077855" y="1208419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077855" y="1208421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"&lt;pyshell#55&gt;",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Just joking...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77855" y="1208412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"&lt;pyshell#55&gt;",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Just joking...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print('Caught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exception.')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Caught exception.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42246" y="2736273"/>
            <a:ext cx="310050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Any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exception can be raised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within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 program with the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raise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42246" y="3751936"/>
            <a:ext cx="363560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ValueError</a:t>
            </a:r>
            <a:r>
              <a:rPr lang="en-US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like all exception types, is a class</a:t>
            </a:r>
          </a:p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ValueError</a:t>
            </a:r>
            <a:r>
              <a:rPr lang="en-US" sz="1600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uses the default constructor to create an exception (object) 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raise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switches control flow from normal to exceptional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42246" y="5934670"/>
            <a:ext cx="363560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constructor can take a “message” argument to be stored in the exception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3167542" y="1277856"/>
          <a:ext cx="5894540" cy="3205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46374"/>
                <a:gridCol w="36481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p.setx(xcoord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p.sety(ycoord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p.get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p.move(dx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Developing the class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7541" y="494974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59373" y="4580409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setx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9373" y="4534920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256775" y="5358953"/>
            <a:ext cx="1592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536268" y="5403490"/>
            <a:ext cx="1109356" cy="50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34911" y="6210181"/>
            <a:ext cx="100804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01763" y="6208644"/>
            <a:ext cx="1013505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20145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3997243" y="4582969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sety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0515" y="498051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200158" y="4611186"/>
            <a:ext cx="8491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move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13990" y="5520465"/>
            <a:ext cx="1083699" cy="295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681976" y="6210181"/>
            <a:ext cx="1051992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233909" y="5534037"/>
            <a:ext cx="1073932" cy="275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307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07551" y="4582970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get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67124" y="5646466"/>
            <a:ext cx="1083700" cy="4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118844" y="6210181"/>
            <a:ext cx="93653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namespace called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Namespace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will store the names of the 4 methods (the class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attributes)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49272" y="4989621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User-defined exceptions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222882" y="1442486"/>
            <a:ext cx="31022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Every built-in exception type is a subclass of 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2000" dirty="0" smtClean="0">
                <a:solidFill>
                  <a:schemeClr val="accent1"/>
                </a:solidFill>
              </a:rPr>
              <a:t>. 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490246" y="1470025"/>
            <a:ext cx="48420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MyError(Exception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490246" y="1470025"/>
            <a:ext cx="48420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MyError(Exception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MyError('Message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a bottle')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MyError('Message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a bottle')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Message in a bottle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22882" y="2765925"/>
            <a:ext cx="31022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new exception class should be a subclass, either directly or indirectly, of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490246" y="1442486"/>
            <a:ext cx="56537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help(Exception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on class Exception in module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Exception(BaseException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Common base class for all non-exit exceptions.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Method resolution order: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Exception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BaseException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object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6" grpId="0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634288" y="1370199"/>
            <a:ext cx="8051069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EmptyQueueError(Exception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classic queue class'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'instantiates an empty list'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'returns True if queue is empty,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'insert item at rear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'remove and return item at front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self.isEmpty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raise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EmptyQueueError('dequeue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empty queue')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Class Queue, revisited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470025"/>
            <a:ext cx="5207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Our goal was to encapsulate class Queue better: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324627" y="2078085"/>
            <a:ext cx="585863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queue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"/Users/me/ch8.py", line 120,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EmptyQueueError('dequeue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EmptyQueueError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4233135"/>
            <a:ext cx="75911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achieve this behavior, we: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Need to create exception class </a:t>
            </a:r>
            <a:r>
              <a:rPr lang="en-US" sz="16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EmptyQueueError</a:t>
            </a:r>
            <a:endParaRPr lang="en-US" kern="0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Modify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method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dequeue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so an </a:t>
            </a:r>
            <a:r>
              <a:rPr lang="en-US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EmptyQueueError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exception is raised if an attempt to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 empty queue is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/>
      <p:bldP spid="18" grpId="0" animBg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Defining the class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namespace called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Namespace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will store the names of the 4 methods (the class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attributes)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167541" y="1277856"/>
          <a:ext cx="5894540" cy="3205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46374"/>
                <a:gridCol w="36481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p.setx(xcoord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p.sety(ycoord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p.get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p.move(dx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67541" y="1277856"/>
          <a:ext cx="5894541" cy="3205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50948"/>
                <a:gridCol w="36435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setx(p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xcoord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sety(p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ycoord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get(p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move(p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 bwMode="auto">
          <a:xfrm>
            <a:off x="184554" y="4395787"/>
            <a:ext cx="26763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method is a function that has an extra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first) argument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refers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object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the method is invoked 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3167541" y="4395787"/>
            <a:ext cx="325486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Point.setx(point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Point.sety(point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Point.move(point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2, -2)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 -2)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Defining the class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namespace called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Namespace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will store the names of the 4 methods (the class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attributes)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4554" y="4395787"/>
            <a:ext cx="26635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method is a function that has an extra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first) argument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refers 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object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the method is invoked 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4554" y="6457890"/>
            <a:ext cx="85010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defines a new class (and associated namespace)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92017" y="792915"/>
            <a:ext cx="289334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variable that refers to the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on which the method is invoked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4887922" y="1377689"/>
            <a:ext cx="1321405" cy="1046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792823" y="1472789"/>
            <a:ext cx="1816402" cy="16262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552157" y="1713458"/>
            <a:ext cx="2650198" cy="19786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</p:cNvCxnSpPr>
          <p:nvPr/>
        </p:nvCxnSpPr>
        <p:spPr>
          <a:xfrm rot="5400000">
            <a:off x="4321303" y="1944311"/>
            <a:ext cx="3484004" cy="2350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The object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98298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We know that a namespace is associated with every class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4553" y="2686262"/>
            <a:ext cx="29829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namespace is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also associated with every object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167541" y="6134724"/>
            <a:ext cx="54785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defines a new class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84554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7441" y="510362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629273" y="4734297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9273" y="4688808"/>
            <a:ext cx="159281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 bwMode="auto">
          <a:xfrm>
            <a:off x="713764" y="5512841"/>
            <a:ext cx="1592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 rot="5400000">
            <a:off x="543431" y="5594639"/>
            <a:ext cx="1109356" cy="429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9273" y="6364069"/>
            <a:ext cx="508168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184553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184553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84553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Point.setx(point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 animBg="1"/>
      <p:bldP spid="16" grpId="0" animBg="1"/>
      <p:bldP spid="16" grpId="1" animBg="1"/>
      <p:bldP spid="18" grpId="0" animBg="1"/>
      <p:bldP spid="18" grpId="1" animBg="1"/>
      <p:bldP spid="18" grpId="2" animBg="1"/>
      <p:bldP spid="20" grpId="0"/>
      <p:bldP spid="20" grpId="1"/>
      <p:bldP spid="20" grpId="2"/>
      <p:bldP spid="21" grpId="0" animBg="1"/>
      <p:bldP spid="21" grpId="1" animBg="1"/>
      <p:bldP spid="21" grpId="2" animBg="1"/>
      <p:bldP spid="22" grpId="0"/>
      <p:bldP spid="22" grpId="1"/>
      <p:bldP spid="22" grpId="2"/>
      <p:bldP spid="24" grpId="0" animBg="1"/>
      <p:bldP spid="24" grpId="1" animBg="1"/>
      <p:bldP spid="24" grpId="2" animBg="1"/>
      <p:bldP spid="40" grpId="0" animBg="1"/>
      <p:bldP spid="40" grpId="1" animBg="1"/>
      <p:bldP spid="41" grpId="0" animBg="1"/>
      <p:bldP spid="41" grpId="1" animBg="1"/>
      <p:bldP spid="42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Defining the class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namespace called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Namespace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will store the names of the 4 methods (the class attributes)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4554" y="4395787"/>
            <a:ext cx="26635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method is a function that has an extra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first) argument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refers 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object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the method is invoked 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31930</TotalTime>
  <Words>9759</Words>
  <Application>Microsoft Office PowerPoint</Application>
  <PresentationFormat>On-screen Show (4:3)</PresentationFormat>
  <Paragraphs>2205</Paragraphs>
  <Slides>51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Perkovic, Ljubomir</cp:lastModifiedBy>
  <cp:revision>243</cp:revision>
  <dcterms:created xsi:type="dcterms:W3CDTF">2014-01-13T19:02:23Z</dcterms:created>
  <dcterms:modified xsi:type="dcterms:W3CDTF">2014-12-24T03:23:29Z</dcterms:modified>
</cp:coreProperties>
</file>