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5"/>
  </p:notesMasterIdLst>
  <p:sldIdLst>
    <p:sldId id="257" r:id="rId2"/>
    <p:sldId id="335" r:id="rId3"/>
    <p:sldId id="391" r:id="rId4"/>
    <p:sldId id="390" r:id="rId5"/>
    <p:sldId id="392" r:id="rId6"/>
    <p:sldId id="393" r:id="rId7"/>
    <p:sldId id="394" r:id="rId8"/>
    <p:sldId id="395" r:id="rId9"/>
    <p:sldId id="397" r:id="rId10"/>
    <p:sldId id="398" r:id="rId11"/>
    <p:sldId id="402" r:id="rId12"/>
    <p:sldId id="405" r:id="rId13"/>
    <p:sldId id="404" r:id="rId14"/>
    <p:sldId id="403" r:id="rId15"/>
    <p:sldId id="407" r:id="rId16"/>
    <p:sldId id="406" r:id="rId17"/>
    <p:sldId id="408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21" r:id="rId27"/>
    <p:sldId id="422" r:id="rId28"/>
    <p:sldId id="420" r:id="rId29"/>
    <p:sldId id="423" r:id="rId30"/>
    <p:sldId id="424" r:id="rId31"/>
    <p:sldId id="425" r:id="rId32"/>
    <p:sldId id="427" r:id="rId33"/>
    <p:sldId id="42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98" y="-108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Graphical User Interfaces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Basic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2400" dirty="0" smtClean="0">
                <a:solidFill>
                  <a:schemeClr val="accent1"/>
                </a:solidFill>
              </a:rPr>
              <a:t> Widgets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Event-Based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2400" dirty="0" smtClean="0">
                <a:solidFill>
                  <a:schemeClr val="accent1"/>
                </a:solidFill>
              </a:rPr>
              <a:t> Widgets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Designing GUIs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OOP for GUIs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Event-driven programming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74026" y="2942770"/>
            <a:ext cx="444482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1. wait for an event to occur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2. run the associated event handler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9" y="1693190"/>
            <a:ext cx="6751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a GUI is started with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method call, Python starts an infinite loop called an </a:t>
            </a:r>
            <a:r>
              <a:rPr lang="en-US" sz="2000" dirty="0" smtClean="0">
                <a:solidFill>
                  <a:srgbClr val="FF0000"/>
                </a:solidFill>
              </a:rPr>
              <a:t>event 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60" y="4757259"/>
            <a:ext cx="67515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Event-driven programming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programming approach used to build applications whose execution flow is determined by events and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described using an event 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2-04-15 at 5.31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5" y="1108372"/>
            <a:ext cx="3600556" cy="1658565"/>
          </a:xfrm>
          <a:prstGeom prst="rect">
            <a:avLst/>
          </a:prstGeom>
        </p:spPr>
      </p:pic>
      <p:pic>
        <p:nvPicPr>
          <p:cNvPr id="17" name="Picture 16" descr="Screen shot 2012-04-15 at 5.31.5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5" y="1119790"/>
            <a:ext cx="3600556" cy="1658565"/>
          </a:xfrm>
          <a:prstGeom prst="rect">
            <a:avLst/>
          </a:prstGeom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4303454"/>
            <a:ext cx="22009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illustrate it, let’s build an app that takes a date and prints the day of the week corresponding to the date</a:t>
            </a: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855" y="503809"/>
            <a:ext cx="3969655" cy="12324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324556" y="2629976"/>
            <a:ext cx="22009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represents the single-line text entry/display form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1476361" y="2380107"/>
            <a:ext cx="1221157" cy="248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3272505" y="3276307"/>
            <a:ext cx="5896969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implement this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50943" y="1552759"/>
            <a:ext cx="661853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259731" y="3126390"/>
            <a:ext cx="55957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Event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handler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compute()</a:t>
            </a:r>
            <a:r>
              <a:rPr lang="en-US" sz="2000" dirty="0" smtClean="0">
                <a:solidFill>
                  <a:schemeClr val="accent1"/>
                </a:solidFill>
              </a:rPr>
              <a:t> should: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Read the date from entry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Compute the weekday corresponding to the date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Display the weekday message in a pop-up window</a:t>
            </a:r>
          </a:p>
          <a:p>
            <a:pPr marL="736600" lvl="1" indent="-2794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Erase the date from entry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dirty="0" smtClean="0">
                <a:solidFill>
                  <a:schemeClr val="accent1"/>
                </a:solidFill>
              </a:rPr>
              <a:t> (to make it easier to enter another date)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 animBg="1"/>
      <p:bldP spid="34" grpId="1" animBg="1"/>
      <p:bldP spid="25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09358" y="5116934"/>
          <a:ext cx="7949390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65939"/>
                <a:gridCol w="5383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e.get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 string in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e.insert(idx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insert text into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at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index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e.delete(from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to)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delete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inside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2525469" y="1645054"/>
            <a:ext cx="661853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2995169"/>
            <a:ext cx="47552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app so that instead of displaying the weekday message in a separate pop-up window, 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55" y="503809"/>
            <a:ext cx="3969655" cy="12324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324556" y="2995169"/>
            <a:ext cx="47552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app so that instead of displaying the weekday message in a separate pop-up window, insert it in front of the date in the entry box.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Also add a button labeled “Clear” that erases the entry box.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6" name="Picture 15" descr="Screen shot 2012-04-15 at 5.38.1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2" y="1191343"/>
            <a:ext cx="3469840" cy="1598352"/>
          </a:xfrm>
          <a:prstGeom prst="rect">
            <a:avLst/>
          </a:prstGeom>
        </p:spPr>
      </p:pic>
      <p:pic>
        <p:nvPicPr>
          <p:cNvPr id="20" name="Picture 19" descr="Screen shot 2012-04-15 at 5.38.1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00" y="1191343"/>
            <a:ext cx="3469840" cy="159835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269950" y="1736307"/>
            <a:ext cx="3615905" cy="2030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1208340" y="2824392"/>
            <a:ext cx="1883832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2525469" y="503809"/>
            <a:ext cx="6618531" cy="6354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dateEnt.insert(0, weekday + 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clear():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text='Clear', command=clear)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2629976"/>
            <a:ext cx="22009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represents the multi-line text entry/display form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24557" y="5116934"/>
          <a:ext cx="8536230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55362"/>
                <a:gridCol w="5780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t.get(from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to)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t.insert(idx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insert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into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starting at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index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t.delete(from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to)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delete text from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to index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inside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text entry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Screen shot 2012-04-16 at 9.5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pic>
        <p:nvPicPr>
          <p:cNvPr id="9" name="Picture 8" descr="Screen shot 2012-04-16 at 9.51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714123" y="430887"/>
            <a:ext cx="2335635" cy="590930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exclam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period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24556" y="4265196"/>
            <a:ext cx="766565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Like widget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it supports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methods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delete()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the index has the format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row.column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17259" y="1238587"/>
            <a:ext cx="53104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widget to develop an application that looks like a text editor, but “secretly” records and prints every keystroke the user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16815" y="3206921"/>
            <a:ext cx="1796086" cy="333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8" name="Picture 7" descr="Screen shot 2012-04-16 at 9.5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pic>
        <p:nvPicPr>
          <p:cNvPr id="9" name="Picture 8" descr="Screen shot 2012-04-16 at 9.51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47" y="2437260"/>
            <a:ext cx="2252808" cy="1827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714123" y="430887"/>
            <a:ext cx="2335635" cy="590930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exclam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Return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space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period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17259" y="1238587"/>
            <a:ext cx="53104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widget to develop an application that looks like a text editor, but “secretly” records and prints every keystroke the user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64042" y="4014271"/>
            <a:ext cx="62660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order to record every keystroke, we need to associate an event-handling function with keystrokes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4042" y="4768323"/>
            <a:ext cx="62660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Widget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method “binds” (i.e., associates) an event type to an event handler. For example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binds a keystroke, described with string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lang="en-US" sz="2000" dirty="0" smtClean="0">
                <a:solidFill>
                  <a:schemeClr val="accent1"/>
                </a:solidFill>
              </a:rPr>
              <a:t>, within widget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 smtClean="0">
                <a:solidFill>
                  <a:schemeClr val="accent1"/>
                </a:solidFill>
              </a:rPr>
              <a:t> to event handler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Text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949087"/>
            <a:ext cx="738210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Text, BOTH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'''event handling function for key press events;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input event is of type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tkinter.Event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print('char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format(event.keysym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key symbol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width=20,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width to 20 characters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height=5)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height to 5 rows of characters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a key press event with the event handling function record()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&gt;', record)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widget expands if the master does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text.pack(expand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=True, fill=BOTH)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237104" y="1054526"/>
            <a:ext cx="40248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Event-handling 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record()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takes as input an object of type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;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this object is created by Python when an event occurs</a:t>
            </a: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2296424" y="1470024"/>
            <a:ext cx="1940680" cy="1044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991637" y="5317483"/>
            <a:ext cx="2308167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Keystroke events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bound to event handling function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record()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874413" y="5317484"/>
            <a:ext cx="1117225" cy="249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6052038" y="3335198"/>
            <a:ext cx="3104662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 </a:t>
            </a:r>
            <a:r>
              <a:rPr lang="en-US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contains information about the event, such as the symbol of the pressed key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23774" y="3335198"/>
            <a:ext cx="1228265" cy="372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Event pattern and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class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422587" y="1666240"/>
            <a:ext cx="427317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first argument of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is the type of event we want to bind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type of event is described by a string that is the concatenation of one or more </a:t>
            </a:r>
            <a:r>
              <a:rPr lang="en-US" sz="2000" dirty="0" smtClean="0">
                <a:solidFill>
                  <a:srgbClr val="FF0000"/>
                </a:solidFill>
              </a:rPr>
              <a:t>event patterns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</a:t>
            </a:r>
            <a:r>
              <a:rPr lang="en-US" sz="2000" dirty="0" smtClean="0">
                <a:solidFill>
                  <a:srgbClr val="FF0000"/>
                </a:solidFill>
              </a:rPr>
              <a:t>event pattern </a:t>
            </a:r>
            <a:r>
              <a:rPr lang="en-US" sz="2000" dirty="0" smtClean="0">
                <a:solidFill>
                  <a:schemeClr val="accent1"/>
                </a:solidFill>
              </a:rPr>
              <a:t>has the form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891280"/>
          <a:ext cx="4422589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4"/>
                <a:gridCol w="2614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Control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Ctrl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Button1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mouse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Button3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mouse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key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1666240"/>
          <a:ext cx="4422588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2"/>
                <a:gridCol w="26147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Enter/Return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KeyPress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 of a keyboard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KeyRelease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of a keyboard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Motion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 motion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-1" y="5745480"/>
          <a:ext cx="4422588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7883"/>
                <a:gridCol w="2614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number&gt;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Ctrl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&lt;key symbol&gt;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mouse button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892886" y="4097675"/>
            <a:ext cx="34891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&lt;modifier-modifier-type-detail&gt;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397191" y="4591318"/>
            <a:ext cx="4734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397191" y="4591318"/>
            <a:ext cx="47341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397191" y="4591318"/>
            <a:ext cx="47341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one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397191" y="4591318"/>
            <a:ext cx="473411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one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 Hitting the keyboard key and then Return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&lt;Buttons1-Motion&gt;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409889" y="4591318"/>
            <a:ext cx="473411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&lt;Control-Button-1&gt;</a:t>
            </a:r>
            <a:r>
              <a:rPr lang="en-US" dirty="0" smtClean="0">
                <a:solidFill>
                  <a:schemeClr val="accent1"/>
                </a:solidFill>
              </a:rPr>
              <a:t>: Hitting </a:t>
            </a:r>
            <a:r>
              <a:rPr lang="en-US" dirty="0" smtClean="0">
                <a:solidFill>
                  <a:srgbClr val="000000"/>
                </a:solidFill>
              </a:rPr>
              <a:t>Ctrl</a:t>
            </a:r>
            <a:r>
              <a:rPr lang="en-US" dirty="0" smtClean="0">
                <a:solidFill>
                  <a:schemeClr val="accent1"/>
                </a:solidFill>
              </a:rPr>
              <a:t> and the left mouse button simultaneously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&lt;Button-1&gt;&lt;Button-3&gt;</a:t>
            </a:r>
            <a:r>
              <a:rPr lang="en-US" dirty="0" smtClean="0">
                <a:solidFill>
                  <a:schemeClr val="accent1"/>
                </a:solidFill>
              </a:rPr>
              <a:t>: Clicking the left mouse button and then the right one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-D&gt;&lt;Return&gt;</a:t>
            </a:r>
            <a:r>
              <a:rPr lang="en-US" dirty="0" smtClean="0">
                <a:solidFill>
                  <a:schemeClr val="accent1"/>
                </a:solidFill>
              </a:rPr>
              <a:t>: Hitting the keyboard key and then Return</a:t>
            </a:r>
          </a:p>
          <a:p>
            <a:pPr marL="573088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&lt;Buttons1-Motion&gt;</a:t>
            </a:r>
            <a:r>
              <a:rPr lang="en-US" dirty="0" smtClean="0">
                <a:solidFill>
                  <a:schemeClr val="accent1"/>
                </a:solidFill>
              </a:rPr>
              <a:t>: Mouse motion while holding left mouse button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Event pattern and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class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6564" y="1269970"/>
            <a:ext cx="85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second argument of method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sz="2000" dirty="0" smtClean="0">
                <a:solidFill>
                  <a:schemeClr val="accent1"/>
                </a:solidFill>
              </a:rPr>
              <a:t> is the event handling function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91212" y="4262120"/>
          <a:ext cx="7552787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59829"/>
                <a:gridCol w="2759076"/>
                <a:gridCol w="33338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ButtonPress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ButtonRelease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Mouse button pressed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-coordinate of mouse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-coordinate of mouse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keysum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KeyRelease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pressed as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keysum_num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KeyPress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KeyRelease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pressed as Unicode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306564" y="1716246"/>
            <a:ext cx="858343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event handling function must be defined to take exactly one argument, an object of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, a class defined in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an event occurs, Python will create an object of type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associated with the event and then call the event-handling function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object passed as the single argument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306564" y="3562905"/>
            <a:ext cx="85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000" dirty="0" smtClean="0">
                <a:solidFill>
                  <a:schemeClr val="accent1"/>
                </a:solidFill>
              </a:rPr>
              <a:t> object has many attributes that store information about the event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2140338"/>
            <a:ext cx="23868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represents a drawing board in which lines and other geometrical objects can be drawn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3" name="Picture 12" descr="Screen shot 2012-04-16 at 11.50.3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108200"/>
            <a:ext cx="2236474" cy="1971130"/>
          </a:xfrm>
          <a:prstGeom prst="rect">
            <a:avLst/>
          </a:prstGeom>
        </p:spPr>
      </p:pic>
      <p:pic>
        <p:nvPicPr>
          <p:cNvPr id="15" name="Picture 14" descr="Screen shot 2012-04-16 at 11.50.5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2108200"/>
            <a:ext cx="2236474" cy="1971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Graphical user interfaces (GUIs)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980014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graphical user interface (GUI) consists of basic visual building blocks,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widgets</a:t>
            </a:r>
            <a:r>
              <a:rPr lang="en-US" sz="2000" dirty="0" smtClean="0">
                <a:solidFill>
                  <a:schemeClr val="accent1"/>
                </a:solidFill>
              </a:rPr>
              <a:t>, packed inside a standard window.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widgets include buttons, labels, text entry forms, menus, check boxes, scroll bars, …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708358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Almost all computer apps have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GUI</a:t>
            </a:r>
          </a:p>
          <a:p>
            <a:pPr marL="736600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A GUI gives a better overview of what an application does</a:t>
            </a:r>
          </a:p>
          <a:p>
            <a:pPr marL="736600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A GUI makes it easier to use the application.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669702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order to develop GUIs, we need a module that makes widgets available; we will use module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2000" dirty="0" smtClean="0">
                <a:solidFill>
                  <a:schemeClr val="accent1"/>
                </a:solidFill>
              </a:rPr>
              <a:t> that is included in the Standard Library.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28164" y="1135490"/>
            <a:ext cx="621583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24556" y="1135490"/>
            <a:ext cx="260360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Every time the mouse is moved while pressing the left mouse button, the handler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sz="1600" dirty="0" smtClean="0">
                <a:solidFill>
                  <a:srgbClr val="FF0000"/>
                </a:solidFill>
              </a:rPr>
              <a:t> is called with an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 smtClean="0">
                <a:solidFill>
                  <a:srgbClr val="FF0000"/>
                </a:solidFill>
              </a:rPr>
              <a:t> object storing the new mouse position. </a:t>
            </a:r>
            <a:br>
              <a:rPr lang="en-US" sz="1600" dirty="0" smtClean="0">
                <a:solidFill>
                  <a:srgbClr val="FF0000"/>
                </a:solidFill>
              </a:rPr>
            </a:b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To continue drawing the curve, we need to connect this new mouse position to the previous one with a straight line.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472558"/>
            <a:ext cx="26036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Therefore the previous mouse position must be stored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But where?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24556" y="4717139"/>
            <a:ext cx="86241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pen drawing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starts the drawing of the curve by pressing the left mouse button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user then draws the curve by moving the mouse, while still pressing the left mouse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28164" y="1135490"/>
            <a:ext cx="621583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940866" y="1135490"/>
            <a:ext cx="6215834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begin() and draw()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4556" y="1472558"/>
            <a:ext cx="26036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Therefore the previous mouse position must be stored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But where?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In global variables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24557" y="3751590"/>
            <a:ext cx="261631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Handler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begin()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sets the initial values of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and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940867" y="1135490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38582" y="4717139"/>
            <a:ext cx="258958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create_line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creates a line segment between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83896" y="3628480"/>
            <a:ext cx="2204341" cy="10886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9" grpId="0" animBg="1"/>
      <p:bldP spid="9" grpId="1" animBg="1"/>
      <p:bldP spid="15" grpId="0"/>
      <p:bldP spid="17" grpId="0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324555" y="4470950"/>
            <a:ext cx="8624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illustrate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developing an </a:t>
            </a:r>
            <a:r>
              <a:rPr kumimoji="0" lang="en-US" sz="2000" b="0" i="1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Etch-A-Sketch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drawing app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Pressing a button moves the pen 10 pixels in the indicated direction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5" y="1986451"/>
            <a:ext cx="285782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a key widget whose primary purpose is to serve as the master of other widgets and help define a hierarchical structure of the GUI and its geometry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9" name="Picture 8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61" y="1931656"/>
            <a:ext cx="3753486" cy="23015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324556" y="5425260"/>
            <a:ext cx="77786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facilitate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specification of the geometry of the GUI widgets, we use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to be the master of the 4 buttons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64419" y="2482792"/>
            <a:ext cx="1113121" cy="11129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7263430" y="1841799"/>
            <a:ext cx="742776" cy="540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6866590" y="1424801"/>
            <a:ext cx="714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9" name="Picture 8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61" y="1931656"/>
            <a:ext cx="3753486" cy="2301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64419" y="2482792"/>
            <a:ext cx="1113121" cy="11129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1424801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buttons have Frame widget as 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7263430" y="1841799"/>
            <a:ext cx="742776" cy="540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6866590" y="1424801"/>
            <a:ext cx="714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1424801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buttons have Frame widget as 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left',command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909244" y="1470025"/>
            <a:ext cx="323475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 the 4 event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handlers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the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increase from left to right, while the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increase from top to bottom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03972" y="1424801"/>
            <a:ext cx="5503553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03972" y="1424801"/>
            <a:ext cx="5503553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down():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down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y+10)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left():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left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x-10,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right():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right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x+10,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4" grpId="1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2" name="Picture 11" descr="Screen shot 2012-04-17 at 9.4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80" y="2924478"/>
            <a:ext cx="4778810" cy="202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709358" y="1712271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want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new GUI that incorporates GUIs we have already developed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For example,</a:t>
            </a:r>
            <a:r>
              <a:rPr lang="en-US" sz="2000" kern="0" baseline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GUIs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draw and Etch-A-Sketch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198331"/>
            <a:ext cx="716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Ideally,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we would like to reuse the code we have already developed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379578"/>
            <a:ext cx="5503553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event handlers to be defined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buttons have Frame widget as their master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940866" y="1164135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28166" y="1164135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579768" y="1712270"/>
            <a:ext cx="191286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Need to rename </a:t>
            </a:r>
            <a:r>
              <a:rPr lang="en-US" sz="14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4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lang="en-US" sz="14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1583235"/>
            <a:ext cx="45805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GUI programs do not encapsulate the implementation, making code reuse problematic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2762841"/>
            <a:ext cx="54182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now redevelop our GUIs as classes using OOP,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 that they are easily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reusab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42" y="2091067"/>
            <a:ext cx="2415128" cy="2089277"/>
          </a:xfrm>
          <a:prstGeom prst="rect">
            <a:avLst/>
          </a:prstGeom>
        </p:spPr>
      </p:pic>
      <p:pic>
        <p:nvPicPr>
          <p:cNvPr id="10" name="Picture 9" descr="Screen shot 2012-04-16 at 9.25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11" y="343365"/>
            <a:ext cx="3854089" cy="18345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709358" y="3606664"/>
            <a:ext cx="40854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start simple, with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ClickIt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app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3193574"/>
            <a:ext cx="3749482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class methods to be defined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7055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Main idea: incorporating a widget into a GUI is easy,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 </a:t>
            </a:r>
            <a:r>
              <a:rPr lang="en-US" sz="20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develop the user-defined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GUI so it is a widget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177911"/>
            <a:ext cx="473845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How?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developing the user-defined GUI as a subclass of a built-in widget class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Frame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for example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21751" y="2177911"/>
            <a:ext cx="332800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54292" y="2855020"/>
            <a:ext cx="693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Usage</a:t>
            </a:r>
          </a:p>
        </p:txBody>
      </p:sp>
      <p:cxnSp>
        <p:nvCxnSpPr>
          <p:cNvPr id="20" name="Straight Arrow Connector 19"/>
          <p:cNvCxnSpPr>
            <a:stCxn id="14" idx="3"/>
            <a:endCxn id="12" idx="1"/>
          </p:cNvCxnSpPr>
          <p:nvPr/>
        </p:nvCxnSpPr>
        <p:spPr>
          <a:xfrm flipV="1">
            <a:off x="5447811" y="2870409"/>
            <a:ext cx="273940" cy="153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4458840" y="3762961"/>
            <a:ext cx="48303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constructor takes as input the master widget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7966553" y="3247753"/>
            <a:ext cx="858313" cy="172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2" grpId="0" animBg="1"/>
      <p:bldP spid="14" grpId="0"/>
      <p:bldP spid="14" grpId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286163" y="1296958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self.clicked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86163" y="1296957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ClickIt(Frame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self.clicked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clicked(self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=time)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86163" y="4180344"/>
            <a:ext cx="819559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text='Click it',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499513" y="1470025"/>
            <a:ext cx="4126149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constructor input argument: the master widget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127091" y="1856723"/>
            <a:ext cx="420567" cy="324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178866" y="1721315"/>
            <a:ext cx="4104509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be initialized just like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2661793" y="2059868"/>
            <a:ext cx="1517075" cy="420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3499513" y="2929340"/>
            <a:ext cx="4783862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contains a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that packs itself </a:t>
            </a:r>
            <a:r>
              <a:rPr lang="en-US" sz="1600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inside its master (</a:t>
            </a:r>
            <a:r>
              <a:rPr lang="en-US" sz="1600" kern="0" baseline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</a:t>
            </a:r>
            <a:r>
              <a:rPr lang="en-US" sz="1600" kern="0" baseline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)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>
            <a:off x="2867423" y="2929340"/>
            <a:ext cx="632091" cy="292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661795" y="3052453"/>
            <a:ext cx="837719" cy="169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019628" y="2059869"/>
            <a:ext cx="4416147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event handler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a class method (for encapsulation)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16200000" flipH="1">
            <a:off x="6417315" y="2208810"/>
            <a:ext cx="259663" cy="6388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8" grpId="1" animBg="1"/>
      <p:bldP spid="14" grpId="0" animBg="1"/>
      <p:bldP spid="14" grpId="1" animBg="1"/>
      <p:bldP spid="17" grpId="0" animBg="1"/>
      <p:bldP spid="1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709358" y="5068133"/>
            <a:ext cx="71113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 usual, the constructor creates the widget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(i.e., GUI object) 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5068133"/>
            <a:ext cx="71113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 usual, the constructor creates the widget (i.e.,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GUI object) …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mainloop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really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starts the GUI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3355454"/>
            <a:ext cx="31496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3355454"/>
            <a:ext cx="31496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882740"/>
            <a:ext cx="6520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introduce some of the commonly used </a:t>
            </a:r>
            <a:r>
              <a:rPr lang="en-US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532824"/>
            <a:ext cx="4225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Widget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GUI window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6074004"/>
            <a:ext cx="7097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window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currently empty; normally it contains other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5" name="Picture 14" descr="Screen shot 2012-04-16 at 9.02.1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93" y="2678416"/>
            <a:ext cx="3184993" cy="242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4" grpId="0"/>
      <p:bldP spid="14" grpId="1"/>
      <p:bldP spid="12" grpId="0" animBg="1"/>
      <p:bldP spid="12" grpId="1" animBg="1"/>
      <p:bldP spid="7" grpId="0" animBg="1"/>
      <p:bldP spid="10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4-15 at 5.31.5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7" y="1356049"/>
            <a:ext cx="3600556" cy="1658565"/>
          </a:xfrm>
          <a:prstGeom prst="rect">
            <a:avLst/>
          </a:prstGeom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Instance variables for shared widgets 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3014614"/>
            <a:ext cx="2200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redevelop next the birthday app</a:t>
            </a:r>
          </a:p>
        </p:txBody>
      </p:sp>
      <p:pic>
        <p:nvPicPr>
          <p:cNvPr id="18" name="Picture 17" descr="dayinf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762" y="1356049"/>
            <a:ext cx="3969655" cy="12324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 bwMode="auto">
          <a:xfrm>
            <a:off x="2525469" y="1502688"/>
            <a:ext cx="661853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Button, Entry, Label, END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compute():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global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dateEnt.delete(0, END)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command=compute)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798077" y="3722500"/>
            <a:ext cx="3350998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Note that </a:t>
            </a: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widget is accessed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event handling function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3" name="Straight Arrow Connector 22"/>
          <p:cNvCxnSpPr>
            <a:stCxn id="19" idx="1"/>
          </p:cNvCxnSpPr>
          <p:nvPr/>
        </p:nvCxnSpPr>
        <p:spPr>
          <a:xfrm rot="10800000">
            <a:off x="3904863" y="3722500"/>
            <a:ext cx="1893214" cy="292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566933" y="3014614"/>
            <a:ext cx="1383544" cy="707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6242810" y="4865826"/>
            <a:ext cx="2608607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while the Label and Button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widgets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are not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135778" y="4606906"/>
            <a:ext cx="2107033" cy="551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4566934" y="5310617"/>
            <a:ext cx="1675879" cy="3500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0" y="2364462"/>
            <a:ext cx="7134144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 date')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self.dateEnt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Entry(self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instance variable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self.dateEnt.grid(row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text='Enter',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self.compute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self.dateEnt.get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weekday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strftime('%A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strptime(date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%Y'))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'{} was a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weekday))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self.dateEnt.delete(0, END)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4288177" y="2722226"/>
            <a:ext cx="2608607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Entry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widget is assigned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an instance variable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2472629" y="3014618"/>
            <a:ext cx="1815550" cy="11464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3927134" y="5252381"/>
            <a:ext cx="3166475" cy="5847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so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it is accessible by the event handler without global variables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2850955" y="5544773"/>
            <a:ext cx="1076182" cy="142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1" grpId="0" animBg="1"/>
      <p:bldP spid="31" grpId="1" animBg="1"/>
      <p:bldP spid="15" grpId="0" animBg="1"/>
      <p:bldP spid="40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Instance variables for shared data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312898" y="6550223"/>
            <a:ext cx="831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day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4556" y="3014614"/>
            <a:ext cx="2200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redevelop next the drawing app</a:t>
            </a:r>
          </a:p>
        </p:txBody>
      </p:sp>
      <p:pic>
        <p:nvPicPr>
          <p:cNvPr id="21" name="Picture 20" descr="Screen shot 2012-04-16 at 11.50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4" y="1296370"/>
            <a:ext cx="2236474" cy="19711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2940867" y="1135490"/>
            <a:ext cx="6215834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draw(event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connect previous mouse position to current 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new position becomes previous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0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mouse coordinates (global variables)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left mouse button click event to function begin()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begin)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mouse motion while pressing left button event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draw)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151956" y="1532288"/>
            <a:ext cx="2806260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addition to the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Canvas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widget, v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ariables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accessed by event handlers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4931748" y="1985966"/>
            <a:ext cx="1148489" cy="108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6053214" y="2377754"/>
            <a:ext cx="621535" cy="432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0" y="2025908"/>
            <a:ext cx="7147655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Canvas, Frame, BOTH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mouse coordinates are instance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create canvas and bind mouse events to handlers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("&lt;Button-1&gt;",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self.begin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self.canvas.bind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("&lt;Button1-Motion&gt;",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self.draw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self.canvas.pack(expand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=True, fill=BOTH)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self.canvas.create_line(self.oldx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self.oldy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7531" y="1833608"/>
            <a:ext cx="32695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Redevelop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Etch-A-Sketch app as a class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640447" y="517805"/>
            <a:ext cx="5503553" cy="6340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up():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'move pen up 10 pixels'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canvas.create_line(x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remaining event handlers omitted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frame to hold the 4 buttons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command=up)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Button(box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command=down)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50, 75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pen position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Picture 10" descr="Screen shot 2012-04-16 at 12.59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5765"/>
            <a:ext cx="3753486" cy="2301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1837965" y="948692"/>
            <a:ext cx="7306035" cy="5909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Canvas, Frame, Button, SUNKEN, LEFT, RIGHT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Plotter(Frame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parent=None):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parent)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75,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height=100, width=150,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relief=SUNKEN,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buttons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buttons.pack(side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text='up',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self.up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text='left',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self.left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text='right',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column=1)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Button(buttons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text='down', command=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self.down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column=0,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self.canvas.create_line(self.x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self.y-10)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remaining event handlers omitted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OOP for GUIs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2" name="Picture 11" descr="Screen shot 2012-04-17 at 9.4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90" y="1837674"/>
            <a:ext cx="4778810" cy="202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552239" y="1430816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now develop the GUI combining our draw and Etch-A-Sketch apps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45335" y="2563302"/>
            <a:ext cx="408018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App(Frame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Frame.__init__(self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master)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draw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plotter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Plotter(self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plotter.pack(side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453351" y="4399595"/>
            <a:ext cx="1539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Yes, that’s it!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355140" y="4194392"/>
            <a:ext cx="332800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app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55140" y="3731799"/>
            <a:ext cx="1913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it started: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0776" y="5249865"/>
            <a:ext cx="47632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encapsulation and abstraction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resulting from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implementing our GUIs as classes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makes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code reuse easy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1" animBg="1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101359" y="6191762"/>
            <a:ext cx="4500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widget constructor has many options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43300" y="1295851"/>
          <a:ext cx="5600700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43538"/>
                <a:gridCol w="40571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master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 on the widget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56000" y="1295851"/>
          <a:ext cx="560070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802"/>
                <a:gridCol w="4050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master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 on the widget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to display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relief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r>
                        <a:rPr lang="en-US" baseline="0" dirty="0" smtClean="0"/>
                        <a:t> style (FLAT, RAISED, RIDGE, 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border (no border is 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(e.g., string “white”)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 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descriptor (as a </a:t>
                      </a:r>
                      <a:r>
                        <a:rPr lang="en-US" dirty="0" err="1" smtClean="0"/>
                        <a:t>tuple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Padding added along the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- axis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-1" y="5473005"/>
            <a:ext cx="81418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widget placed against top boundary of master (default)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Label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(for displaying text)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-1" y="5473005"/>
            <a:ext cx="79490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3409" y="1470025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widget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 smtClean="0">
                <a:solidFill>
                  <a:schemeClr val="accent1"/>
                </a:solidFill>
              </a:rPr>
              <a:t> can be used to display text inside a window.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3410" y="4016469"/>
            <a:ext cx="29231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pack()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specifies the placement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widget within its master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-1" y="5473005"/>
            <a:ext cx="81418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root, text = 'Hello GUI world!')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widget placed against top boundary of master (default)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 descr="Screen shot 2012-04-16 at 9.00.1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9" y="2485688"/>
            <a:ext cx="2704896" cy="1907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15" grpId="1" animBg="1"/>
      <p:bldP spid="7" grpId="0" animBg="1"/>
      <p:bldP spid="7" grpId="1" animBg="1"/>
      <p:bldP spid="11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2-04-16 at 9.09.2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77911"/>
            <a:ext cx="3556000" cy="264847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56000" y="1295851"/>
          <a:ext cx="560070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802"/>
                <a:gridCol w="40508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master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master of the widget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to display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widget (in pixels or characters)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relief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Border</a:t>
                      </a:r>
                      <a:r>
                        <a:rPr lang="en-US" baseline="0" dirty="0" smtClean="0"/>
                        <a:t> style (FLAT, RAISED, RIDGE, 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borderwidth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of border (no border is 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color (e.g., string “white”)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 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descriptor (as a </a:t>
                      </a:r>
                      <a:r>
                        <a:rPr lang="en-US" dirty="0" err="1" smtClean="0"/>
                        <a:t>tuple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Padding added along the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- axis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Label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(for displaying images)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43409" y="1470025"/>
            <a:ext cx="29231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widget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 smtClean="0">
                <a:solidFill>
                  <a:schemeClr val="accent1"/>
                </a:solidFill>
              </a:rPr>
              <a:t> can be used to display images too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43410" y="4170357"/>
            <a:ext cx="608998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transform GIF image to a format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display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photo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peace.gif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peace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Label(master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=root,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image=photo,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width=300,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width of label, in pixels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height=180)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height of label, in pixels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564226" y="2356287"/>
            <a:ext cx="382696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Option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rgbClr val="FF0000"/>
                </a:solidFill>
              </a:rPr>
              <a:t> must refer to an image in a format that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dirty="0" smtClean="0">
                <a:solidFill>
                  <a:srgbClr val="FF0000"/>
                </a:solidFill>
              </a:rPr>
              <a:t> can display. The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US" sz="1600" dirty="0" smtClean="0">
                <a:solidFill>
                  <a:srgbClr val="FF0000"/>
                </a:solidFill>
              </a:rPr>
              <a:t> class, defined in module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dirty="0" smtClean="0">
                <a:solidFill>
                  <a:srgbClr val="FF0000"/>
                </a:solidFill>
              </a:rPr>
              <a:t>, is used to transform a GIF image into an object with such a format.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330110" y="6550223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peace.py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Packing widgets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32522" y="1134263"/>
            <a:ext cx="5711478" cy="5478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BOTTOM, LEFT, RIGHT, RIDGE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        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font=('Helvetica', 16, 'bold italic'),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foreground='white',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background='black',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=10,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text='Peace begins with a smile.')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=BOTTOM)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peace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peace.gif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peaceLabel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=3,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relief=RIDGE,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image=peace)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peaceLabel.pack(side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=LEFT)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smiley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PhotoImage(file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smiley.gif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smileyLabel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image=smiley)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smileyLabel.pack(side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=RIGHT)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377691"/>
            <a:ext cx="29231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pack()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specifies the placement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widget within its master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0" y="5009444"/>
          <a:ext cx="3304755" cy="1752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5711"/>
                <a:gridCol w="2369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LEFT, RIGHT, TOP,  BOTTOM,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'both', 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or 'none'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463683" y="6550223"/>
            <a:ext cx="1693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smileyPeace.py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10" name="Picture 9" descr="Screen shot 2012-04-16 at 9.12.2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5" y="2669863"/>
            <a:ext cx="3029338" cy="233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Arranging widgets into a grid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32522" y="2429954"/>
            <a:ext cx="5711478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Label,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 = [['1', '2', '3'],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['4', '5', '6'],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['7', '8', '9'],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['*', '0', '#']]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create label for row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column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label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relief=RAISED,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=10,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text=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labels[r][c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place label in row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column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label.grid(row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column=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531579"/>
            <a:ext cx="29231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ethod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grid()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used to place widgets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 a grid format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097419" y="6550223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phone.py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51444" y="4715970"/>
          <a:ext cx="1601869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18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040750" y="1429610"/>
            <a:ext cx="46035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pack()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grid()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different algorithms to place widgets within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master; </a:t>
            </a:r>
            <a:r>
              <a:rPr lang="en-US" sz="1600" dirty="0" smtClean="0">
                <a:solidFill>
                  <a:srgbClr val="FF0000"/>
                </a:solidFill>
              </a:rPr>
              <a:t>You must use one or the other for all widgets with the same master.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4" name="Picture 13" descr="Screen shot 2012-04-16 at 9.21.1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8" y="2429954"/>
            <a:ext cx="1841589" cy="2128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00" y="1300748"/>
            <a:ext cx="2415128" cy="2089277"/>
          </a:xfrm>
          <a:prstGeom prst="rect">
            <a:avLst/>
          </a:prstGeom>
        </p:spPr>
      </p:pic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41937" y="3264888"/>
            <a:ext cx="640206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24556" y="1823968"/>
            <a:ext cx="36007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represents the standard clickable GUI 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881941" y="6550223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714123" y="460694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15:50:11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24556" y="3111000"/>
            <a:ext cx="241738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command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specifies the function that is executed every time the button is clicked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This function is called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event handler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: it handles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event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clicking this particular button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258251" y="792917"/>
            <a:ext cx="1643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Click the button…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4567592" y="1311759"/>
            <a:ext cx="692497" cy="331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3925300" y="1131471"/>
            <a:ext cx="25885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…and clicked() gets executed</a:t>
            </a:r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6513869" y="1131470"/>
            <a:ext cx="352721" cy="169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164769" y="3636365"/>
            <a:ext cx="2496442" cy="2150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20" grpId="0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2-04-16 at 9.22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00" y="1300748"/>
            <a:ext cx="2415128" cy="20892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 bwMode="auto">
          <a:xfrm>
            <a:off x="2741937" y="3264888"/>
            <a:ext cx="640206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714123" y="454360"/>
            <a:ext cx="233563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15:50:05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Day:  13 Apr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Time: 15:50:07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Widget </a:t>
            </a:r>
            <a:r>
              <a:rPr lang="en-US" sz="3600" b="1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Button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7506" y="3049444"/>
            <a:ext cx="6402063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tkinter.messagebox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clicked():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'prints day and time info'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strftime('Day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%Y\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%H:%M:%S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showinfo(message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Button(root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text='Click it',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command=clicked)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881941" y="6550223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clickit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3264888"/>
            <a:ext cx="27419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want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date and time to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printed in a window, rather than in the shell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11037" y="1919230"/>
            <a:ext cx="4203086" cy="2395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1076010" y="3318650"/>
            <a:ext cx="1233271" cy="152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2-04-16 at 9.25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" y="1300748"/>
            <a:ext cx="3854089" cy="1834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 animBg="1"/>
      <p:bldP spid="17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31430</TotalTime>
  <Words>6026</Words>
  <Application>Microsoft Office PowerPoint</Application>
  <PresentationFormat>On-screen Show (4:3)</PresentationFormat>
  <Paragraphs>1156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231</cp:revision>
  <dcterms:created xsi:type="dcterms:W3CDTF">2012-04-15T22:06:41Z</dcterms:created>
  <dcterms:modified xsi:type="dcterms:W3CDTF">2014-12-24T03:28:07Z</dcterms:modified>
</cp:coreProperties>
</file>