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5" r:id="rId13"/>
    <p:sldId id="278" r:id="rId14"/>
    <p:sldId id="276" r:id="rId15"/>
    <p:sldId id="274" r:id="rId16"/>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60" y="34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66674" y="468579"/>
            <a:ext cx="2224049" cy="566013"/>
          </a:xfrm>
          <a:prstGeom prst="rect">
            <a:avLst/>
          </a:prstGeom>
        </p:spPr>
        <p:txBody>
          <a:bodyPr wrap="square" lIns="0" tIns="0" rIns="0" bIns="0">
            <a:spAutoFit/>
          </a:bodyPr>
          <a:lstStyle>
            <a:lvl1pPr>
              <a:defRPr sz="3200" b="0" i="0">
                <a:solidFill>
                  <a:schemeClr val="bg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0" i="0">
                <a:solidFill>
                  <a:schemeClr val="bg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8000"/>
          </a:xfrm>
          <a:prstGeom prst="rect">
            <a:avLst/>
          </a:prstGeom>
        </p:spPr>
      </p:pic>
      <p:sp>
        <p:nvSpPr>
          <p:cNvPr id="2" name="Holder 2"/>
          <p:cNvSpPr>
            <a:spLocks noGrp="1"/>
          </p:cNvSpPr>
          <p:nvPr>
            <p:ph type="title"/>
          </p:nvPr>
        </p:nvSpPr>
        <p:spPr/>
        <p:txBody>
          <a:bodyPr lIns="0" tIns="0" rIns="0" bIns="0"/>
          <a:lstStyle>
            <a:lvl1pPr>
              <a:defRPr sz="3200" b="0"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000" b="0" i="0">
                <a:solidFill>
                  <a:schemeClr val="bg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bg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8/22/2025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2700" y="0"/>
            <a:ext cx="12179300" cy="6858000"/>
          </a:xfrm>
          <a:prstGeom prst="rect">
            <a:avLst/>
          </a:prstGeom>
        </p:spPr>
      </p:pic>
      <p:sp>
        <p:nvSpPr>
          <p:cNvPr id="2" name="Holder 2"/>
          <p:cNvSpPr>
            <a:spLocks noGrp="1"/>
          </p:cNvSpPr>
          <p:nvPr>
            <p:ph type="title"/>
          </p:nvPr>
        </p:nvSpPr>
        <p:spPr/>
        <p:txBody>
          <a:bodyPr lIns="0" tIns="0" rIns="0" bIns="0"/>
          <a:lstStyle>
            <a:lvl1pPr>
              <a:defRPr sz="3200" b="0"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8/22/2025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8/22/2025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l="-2000" r="-2000"/>
          </a:stretch>
        </a:blip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59727" y="415289"/>
            <a:ext cx="3620122" cy="717550"/>
          </a:xfrm>
          <a:prstGeom prst="rect">
            <a:avLst/>
          </a:prstGeom>
        </p:spPr>
        <p:txBody>
          <a:bodyPr wrap="square" lIns="0" tIns="0" rIns="0" bIns="0">
            <a:spAutoFit/>
          </a:bodyPr>
          <a:lstStyle>
            <a:lvl1pPr>
              <a:defRPr sz="3200" b="0" i="0">
                <a:solidFill>
                  <a:schemeClr val="bg1"/>
                </a:solidFill>
                <a:latin typeface="Calibri"/>
                <a:cs typeface="Calibri"/>
              </a:defRPr>
            </a:lvl1pPr>
          </a:lstStyle>
          <a:p>
            <a:endParaRPr/>
          </a:p>
        </p:txBody>
      </p:sp>
      <p:sp>
        <p:nvSpPr>
          <p:cNvPr id="3" name="Holder 3"/>
          <p:cNvSpPr>
            <a:spLocks noGrp="1"/>
          </p:cNvSpPr>
          <p:nvPr>
            <p:ph type="body" idx="1"/>
          </p:nvPr>
        </p:nvSpPr>
        <p:spPr>
          <a:xfrm>
            <a:off x="776592" y="1677581"/>
            <a:ext cx="6079490" cy="3288029"/>
          </a:xfrm>
          <a:prstGeom prst="rect">
            <a:avLst/>
          </a:prstGeom>
        </p:spPr>
        <p:txBody>
          <a:bodyPr wrap="square" lIns="0" tIns="0" rIns="0" bIns="0">
            <a:spAutoFit/>
          </a:bodyPr>
          <a:lstStyle>
            <a:lvl1pPr>
              <a:defRPr sz="2000" b="0" i="0">
                <a:solidFill>
                  <a:schemeClr val="bg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8/22/2025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object 5"/>
          <p:cNvSpPr txBox="1"/>
          <p:nvPr/>
        </p:nvSpPr>
        <p:spPr>
          <a:xfrm>
            <a:off x="990600" y="26126"/>
            <a:ext cx="9753600" cy="1379865"/>
          </a:xfrm>
          <a:prstGeom prst="rect">
            <a:avLst/>
          </a:prstGeom>
        </p:spPr>
        <p:txBody>
          <a:bodyPr vert="horz" wrap="square" lIns="0" tIns="12700" rIns="0" bIns="0" rtlCol="0">
            <a:spAutoFit/>
          </a:bodyPr>
          <a:lstStyle/>
          <a:p>
            <a:pPr marL="24765" marR="17780" algn="ctr">
              <a:lnSpc>
                <a:spcPct val="100000"/>
              </a:lnSpc>
              <a:spcBef>
                <a:spcPts val="100"/>
              </a:spcBef>
            </a:pPr>
            <a:r>
              <a:rPr lang="en-US" sz="4400" b="1" dirty="0">
                <a:solidFill>
                  <a:schemeClr val="bg1"/>
                </a:solidFill>
                <a:latin typeface="Baskerville Old Face" panose="02020602080505020303" pitchFamily="18" charset="0"/>
                <a:cs typeface="Times New Roman"/>
              </a:rPr>
              <a:t>VIKAS  GROUP OF INSTITUTIONS</a:t>
            </a:r>
          </a:p>
          <a:p>
            <a:pPr marL="24765" marR="17780" algn="ctr">
              <a:lnSpc>
                <a:spcPct val="100000"/>
              </a:lnSpc>
              <a:spcBef>
                <a:spcPts val="100"/>
              </a:spcBef>
            </a:pPr>
            <a:r>
              <a:rPr lang="en-US" sz="4400" b="1" dirty="0">
                <a:solidFill>
                  <a:schemeClr val="bg1"/>
                </a:solidFill>
                <a:latin typeface="Baskerville Old Face" panose="02020602080505020303" pitchFamily="18" charset="0"/>
                <a:cs typeface="Times New Roman"/>
              </a:rPr>
              <a:t>AUTONOMOUS </a:t>
            </a:r>
            <a:endParaRPr sz="4400" b="1" dirty="0">
              <a:solidFill>
                <a:schemeClr val="bg1"/>
              </a:solidFill>
              <a:latin typeface="Baskerville Old Face" panose="02020602080505020303" pitchFamily="18" charset="0"/>
              <a:cs typeface="Times New Roman"/>
            </a:endParaRPr>
          </a:p>
        </p:txBody>
      </p:sp>
      <p:sp>
        <p:nvSpPr>
          <p:cNvPr id="4" name="Subtitle 3">
            <a:extLst>
              <a:ext uri="{FF2B5EF4-FFF2-40B4-BE49-F238E27FC236}">
                <a16:creationId xmlns:a16="http://schemas.microsoft.com/office/drawing/2014/main" id="{553ACD0F-3021-49EE-9797-1EFB6CE42056}"/>
              </a:ext>
            </a:extLst>
          </p:cNvPr>
          <p:cNvSpPr>
            <a:spLocks noGrp="1"/>
          </p:cNvSpPr>
          <p:nvPr>
            <p:ph type="subTitle" idx="4"/>
          </p:nvPr>
        </p:nvSpPr>
        <p:spPr>
          <a:xfrm>
            <a:off x="228600" y="4551402"/>
            <a:ext cx="8458200" cy="1661993"/>
          </a:xfrm>
        </p:spPr>
        <p:txBody>
          <a:bodyPr/>
          <a:lstStyle/>
          <a:p>
            <a:pPr algn="ctr"/>
            <a:r>
              <a:rPr lang="en-US" sz="3600" b="1" dirty="0"/>
              <a:t>DEPARTMENT OF  </a:t>
            </a:r>
          </a:p>
          <a:p>
            <a:pPr algn="ctr"/>
            <a:endParaRPr lang="en-US" sz="3600" b="1" dirty="0"/>
          </a:p>
          <a:p>
            <a:pPr algn="ctr"/>
            <a:r>
              <a:rPr lang="en-US" sz="3600" b="1" dirty="0"/>
              <a:t>COMPUTER SCIENCE ENGINEERING</a:t>
            </a:r>
            <a:endParaRPr lang="en-IN" sz="3600" b="1" dirty="0"/>
          </a:p>
        </p:txBody>
      </p:sp>
      <p:pic>
        <p:nvPicPr>
          <p:cNvPr id="7" name="Picture 6">
            <a:extLst>
              <a:ext uri="{FF2B5EF4-FFF2-40B4-BE49-F238E27FC236}">
                <a16:creationId xmlns:a16="http://schemas.microsoft.com/office/drawing/2014/main" id="{BC3E1BD9-236B-42B6-BDF1-795EB2491FC8}"/>
              </a:ext>
            </a:extLst>
          </p:cNvPr>
          <p:cNvPicPr>
            <a:picLocks noChangeAspect="1"/>
          </p:cNvPicPr>
          <p:nvPr/>
        </p:nvPicPr>
        <p:blipFill>
          <a:blip r:embed="rId3"/>
          <a:stretch>
            <a:fillRect/>
          </a:stretch>
        </p:blipFill>
        <p:spPr>
          <a:xfrm>
            <a:off x="546409" y="78377"/>
            <a:ext cx="643674" cy="64872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59726" y="415289"/>
            <a:ext cx="9493873" cy="557204"/>
          </a:xfrm>
          <a:prstGeom prst="rect">
            <a:avLst/>
          </a:prstGeom>
        </p:spPr>
        <p:txBody>
          <a:bodyPr vert="horz" wrap="square" lIns="0" tIns="64135" rIns="0" bIns="0" rtlCol="0">
            <a:spAutoFit/>
          </a:bodyPr>
          <a:lstStyle/>
          <a:p>
            <a:pPr marL="690245">
              <a:lnSpc>
                <a:spcPct val="100000"/>
              </a:lnSpc>
              <a:spcBef>
                <a:spcPts val="105"/>
              </a:spcBef>
            </a:pPr>
            <a:r>
              <a:rPr lang="en-US" spc="-10" dirty="0"/>
              <a:t>FACE RFECOGNIZATION SYSTEM CODE:</a:t>
            </a:r>
            <a:endParaRPr spc="-10" dirty="0"/>
          </a:p>
        </p:txBody>
      </p:sp>
      <p:pic>
        <p:nvPicPr>
          <p:cNvPr id="1026" name="Picture 2" descr="D:\KBN\WhatsApp Image 2025-08-21 at 3.40.54 PM.jpeg"/>
          <p:cNvPicPr>
            <a:picLocks noChangeAspect="1" noChangeArrowheads="1"/>
          </p:cNvPicPr>
          <p:nvPr/>
        </p:nvPicPr>
        <p:blipFill>
          <a:blip r:embed="rId2"/>
          <a:srcRect/>
          <a:stretch>
            <a:fillRect/>
          </a:stretch>
        </p:blipFill>
        <p:spPr bwMode="auto">
          <a:xfrm>
            <a:off x="990600" y="1447800"/>
            <a:ext cx="8991600" cy="44196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59726" y="415289"/>
            <a:ext cx="10941673" cy="711092"/>
          </a:xfrm>
          <a:prstGeom prst="rect">
            <a:avLst/>
          </a:prstGeom>
        </p:spPr>
        <p:txBody>
          <a:bodyPr vert="horz" wrap="square" lIns="0" tIns="216535" rIns="0" bIns="0" rtlCol="0">
            <a:spAutoFit/>
          </a:bodyPr>
          <a:lstStyle/>
          <a:p>
            <a:pPr marL="565785">
              <a:lnSpc>
                <a:spcPct val="100000"/>
              </a:lnSpc>
              <a:spcBef>
                <a:spcPts val="105"/>
              </a:spcBef>
            </a:pPr>
            <a:r>
              <a:rPr lang="en-US" spc="-20" dirty="0"/>
              <a:t>AI FACE RECOGNIZATION –DASHBOARD:</a:t>
            </a:r>
            <a:endParaRPr spc="-20" dirty="0"/>
          </a:p>
        </p:txBody>
      </p:sp>
      <p:grpSp>
        <p:nvGrpSpPr>
          <p:cNvPr id="4" name="object 4"/>
          <p:cNvGrpSpPr/>
          <p:nvPr/>
        </p:nvGrpSpPr>
        <p:grpSpPr>
          <a:xfrm>
            <a:off x="761" y="761"/>
            <a:ext cx="12190730" cy="6856730"/>
            <a:chOff x="761" y="761"/>
            <a:chExt cx="12190730" cy="6856730"/>
          </a:xfrm>
        </p:grpSpPr>
        <p:pic>
          <p:nvPicPr>
            <p:cNvPr id="5" name="object 5"/>
            <p:cNvPicPr/>
            <p:nvPr/>
          </p:nvPicPr>
          <p:blipFill>
            <a:blip r:embed="rId2" cstate="print"/>
            <a:stretch>
              <a:fillRect/>
            </a:stretch>
          </p:blipFill>
          <p:spPr>
            <a:xfrm>
              <a:off x="1303020" y="1551431"/>
              <a:ext cx="9628632" cy="3948684"/>
            </a:xfrm>
            <a:prstGeom prst="rect">
              <a:avLst/>
            </a:prstGeom>
          </p:spPr>
        </p:pic>
        <p:sp>
          <p:nvSpPr>
            <p:cNvPr id="6" name="object 6"/>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grpSp>
      <p:pic>
        <p:nvPicPr>
          <p:cNvPr id="7" name="Picture 6">
            <a:extLst>
              <a:ext uri="{FF2B5EF4-FFF2-40B4-BE49-F238E27FC236}">
                <a16:creationId xmlns:a16="http://schemas.microsoft.com/office/drawing/2014/main" id="{F50550EC-F268-42F5-B743-93E0C78764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793" y="1357885"/>
            <a:ext cx="10155859" cy="41422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59726" y="415289"/>
            <a:ext cx="9112873" cy="492443"/>
          </a:xfrm>
        </p:spPr>
        <p:txBody>
          <a:bodyPr/>
          <a:lstStyle/>
          <a:p>
            <a:r>
              <a:rPr lang="en-US" dirty="0"/>
              <a:t>To  Register the Student</a:t>
            </a:r>
          </a:p>
        </p:txBody>
      </p:sp>
      <p:pic>
        <p:nvPicPr>
          <p:cNvPr id="1026" name="Picture 2" descr="D:\KBN\WhatsApp Image 2025-08-21 at 3.40.54 PM (2).jpeg"/>
          <p:cNvPicPr>
            <a:picLocks noChangeAspect="1" noChangeArrowheads="1"/>
          </p:cNvPicPr>
          <p:nvPr/>
        </p:nvPicPr>
        <p:blipFill>
          <a:blip r:embed="rId2"/>
          <a:srcRect/>
          <a:stretch>
            <a:fillRect/>
          </a:stretch>
        </p:blipFill>
        <p:spPr bwMode="auto">
          <a:xfrm>
            <a:off x="914400" y="1295400"/>
            <a:ext cx="8610600" cy="4495800"/>
          </a:xfrm>
          <a:prstGeom prst="rect">
            <a:avLst/>
          </a:prstGeom>
          <a:noFill/>
        </p:spPr>
      </p:pic>
      <p:pic>
        <p:nvPicPr>
          <p:cNvPr id="4" name="Picture 3">
            <a:extLst>
              <a:ext uri="{FF2B5EF4-FFF2-40B4-BE49-F238E27FC236}">
                <a16:creationId xmlns:a16="http://schemas.microsoft.com/office/drawing/2014/main" id="{2D22E1E0-F9CA-4C34-997E-3D4FBC0453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295400"/>
            <a:ext cx="8763000" cy="449580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51EFBA-89DF-450F-8228-4A7CC6B1AF77}"/>
              </a:ext>
            </a:extLst>
          </p:cNvPr>
          <p:cNvSpPr>
            <a:spLocks noGrp="1"/>
          </p:cNvSpPr>
          <p:nvPr>
            <p:ph type="ctrTitle"/>
          </p:nvPr>
        </p:nvSpPr>
        <p:spPr>
          <a:xfrm>
            <a:off x="1371600" y="574357"/>
            <a:ext cx="7229526" cy="492443"/>
          </a:xfrm>
        </p:spPr>
        <p:txBody>
          <a:bodyPr/>
          <a:lstStyle/>
          <a:p>
            <a:r>
              <a:rPr lang="en-US" dirty="0"/>
              <a:t>Registered Students ID’S</a:t>
            </a:r>
            <a:endParaRPr lang="en-IN" dirty="0"/>
          </a:p>
        </p:txBody>
      </p:sp>
      <p:sp>
        <p:nvSpPr>
          <p:cNvPr id="4" name="Subtitle 3">
            <a:extLst>
              <a:ext uri="{FF2B5EF4-FFF2-40B4-BE49-F238E27FC236}">
                <a16:creationId xmlns:a16="http://schemas.microsoft.com/office/drawing/2014/main" id="{97E3EF54-522B-4BC4-894A-4237790687FB}"/>
              </a:ext>
            </a:extLst>
          </p:cNvPr>
          <p:cNvSpPr>
            <a:spLocks noGrp="1"/>
          </p:cNvSpPr>
          <p:nvPr>
            <p:ph type="subTitle" idx="4"/>
          </p:nvPr>
        </p:nvSpPr>
        <p:spPr>
          <a:xfrm>
            <a:off x="1828800" y="1905000"/>
            <a:ext cx="8534400" cy="3649980"/>
          </a:xfrm>
        </p:spPr>
        <p:txBody>
          <a:bodyPr/>
          <a:lstStyle/>
          <a:p>
            <a:endParaRPr lang="en-IN" dirty="0"/>
          </a:p>
        </p:txBody>
      </p:sp>
      <p:pic>
        <p:nvPicPr>
          <p:cNvPr id="6" name="Picture 5">
            <a:extLst>
              <a:ext uri="{FF2B5EF4-FFF2-40B4-BE49-F238E27FC236}">
                <a16:creationId xmlns:a16="http://schemas.microsoft.com/office/drawing/2014/main" id="{AD51637F-A770-4694-94BA-4AC2010563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905000"/>
            <a:ext cx="8839200" cy="3886200"/>
          </a:xfrm>
          <a:prstGeom prst="rect">
            <a:avLst/>
          </a:prstGeom>
        </p:spPr>
      </p:pic>
      <p:pic>
        <p:nvPicPr>
          <p:cNvPr id="10" name="Picture 9">
            <a:extLst>
              <a:ext uri="{FF2B5EF4-FFF2-40B4-BE49-F238E27FC236}">
                <a16:creationId xmlns:a16="http://schemas.microsoft.com/office/drawing/2014/main" id="{FA1E092C-CEDD-4FF4-9820-18504658A6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7067" y="1752600"/>
            <a:ext cx="8839200" cy="4314825"/>
          </a:xfrm>
          <a:prstGeom prst="rect">
            <a:avLst/>
          </a:prstGeom>
        </p:spPr>
      </p:pic>
    </p:spTree>
    <p:extLst>
      <p:ext uri="{BB962C8B-B14F-4D97-AF65-F5344CB8AC3E}">
        <p14:creationId xmlns:p14="http://schemas.microsoft.com/office/powerpoint/2010/main" val="3305588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59726" y="415289"/>
            <a:ext cx="8427073" cy="984885"/>
          </a:xfrm>
        </p:spPr>
        <p:txBody>
          <a:bodyPr/>
          <a:lstStyle/>
          <a:p>
            <a:r>
              <a:rPr lang="en-US" dirty="0"/>
              <a:t>To Identify The Known Person</a:t>
            </a:r>
          </a:p>
        </p:txBody>
      </p:sp>
      <p:pic>
        <p:nvPicPr>
          <p:cNvPr id="2050" name="Picture 2" descr="D:\KBN\WhatsApp Image 2025-08-21 at 3.40.54 PM (3).jpeg"/>
          <p:cNvPicPr>
            <a:picLocks noChangeAspect="1" noChangeArrowheads="1"/>
          </p:cNvPicPr>
          <p:nvPr/>
        </p:nvPicPr>
        <p:blipFill>
          <a:blip r:embed="rId2"/>
          <a:srcRect/>
          <a:stretch>
            <a:fillRect/>
          </a:stretch>
        </p:blipFill>
        <p:spPr bwMode="auto">
          <a:xfrm>
            <a:off x="1066800" y="1371600"/>
            <a:ext cx="8686800" cy="4270375"/>
          </a:xfrm>
          <a:prstGeom prst="rect">
            <a:avLst/>
          </a:prstGeom>
          <a:noFill/>
        </p:spPr>
      </p:pic>
      <p:pic>
        <p:nvPicPr>
          <p:cNvPr id="4" name="Picture 3">
            <a:extLst>
              <a:ext uri="{FF2B5EF4-FFF2-40B4-BE49-F238E27FC236}">
                <a16:creationId xmlns:a16="http://schemas.microsoft.com/office/drawing/2014/main" id="{8B4DA021-1DB0-4F3F-AC3D-EB4850801B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371600"/>
            <a:ext cx="8686800" cy="4495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667000" y="1524000"/>
            <a:ext cx="6324600" cy="3765133"/>
          </a:xfrm>
          <a:prstGeom prst="rect">
            <a:avLst/>
          </a:prstGeom>
        </p:spPr>
        <p:txBody>
          <a:bodyPr vert="horz" wrap="square" lIns="0" tIns="12700" rIns="0" bIns="0" rtlCol="0">
            <a:spAutoFit/>
          </a:bodyPr>
          <a:lstStyle/>
          <a:p>
            <a:pPr marL="12700" marR="5080" algn="just">
              <a:lnSpc>
                <a:spcPct val="150000"/>
              </a:lnSpc>
              <a:spcBef>
                <a:spcPts val="100"/>
              </a:spcBef>
            </a:pPr>
            <a:r>
              <a:rPr lang="en-US" sz="2400" dirty="0">
                <a:solidFill>
                  <a:schemeClr val="bg1"/>
                </a:solidFill>
              </a:rPr>
              <a:t>Face recognition systems offer a fast and reliable method for identity verification, enhancing security and user convenience. However, challenges like accuracy under varying conditions and privacy concerns must be carefully managed.</a:t>
            </a:r>
          </a:p>
          <a:p>
            <a:pPr marL="12700" marR="5080" algn="just">
              <a:lnSpc>
                <a:spcPct val="150000"/>
              </a:lnSpc>
              <a:spcBef>
                <a:spcPts val="100"/>
              </a:spcBef>
            </a:pPr>
            <a:endParaRPr sz="1800">
              <a:solidFill>
                <a:schemeClr val="bg1"/>
              </a:solidFill>
              <a:latin typeface="Times New Roman"/>
              <a:cs typeface="Times New Roman"/>
            </a:endParaRPr>
          </a:p>
        </p:txBody>
      </p:sp>
      <p:sp>
        <p:nvSpPr>
          <p:cNvPr id="4" name="object 4"/>
          <p:cNvSpPr txBox="1">
            <a:spLocks noGrp="1"/>
          </p:cNvSpPr>
          <p:nvPr>
            <p:ph type="ctrTitle"/>
          </p:nvPr>
        </p:nvSpPr>
        <p:spPr>
          <a:xfrm>
            <a:off x="2133600" y="609600"/>
            <a:ext cx="7686726" cy="566013"/>
          </a:xfrm>
          <a:prstGeom prst="rect">
            <a:avLst/>
          </a:prstGeom>
        </p:spPr>
        <p:txBody>
          <a:bodyPr vert="horz" wrap="square" lIns="0" tIns="64998" rIns="0" bIns="0" rtlCol="0">
            <a:spAutoFit/>
          </a:bodyPr>
          <a:lstStyle/>
          <a:p>
            <a:pPr marL="358775">
              <a:lnSpc>
                <a:spcPct val="100000"/>
              </a:lnSpc>
              <a:spcBef>
                <a:spcPts val="105"/>
              </a:spcBef>
            </a:pPr>
            <a:r>
              <a:rPr spc="-10">
                <a:latin typeface="Times New Roman"/>
                <a:cs typeface="Times New Roman"/>
              </a:rPr>
              <a:t>Conclusion</a:t>
            </a:r>
            <a:r>
              <a:rPr lang="en-US" spc="-10" dirty="0">
                <a:latin typeface="Times New Roman"/>
                <a:cs typeface="Times New Roman"/>
              </a:rPr>
              <a:t>:</a:t>
            </a:r>
            <a:endParaRPr spc="-10" dirty="0">
              <a:latin typeface="Times New Roman"/>
              <a:cs typeface="Times New Roman"/>
            </a:endParaRPr>
          </a:p>
        </p:txBody>
      </p:sp>
      <p:sp>
        <p:nvSpPr>
          <p:cNvPr id="5" name="object 5"/>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object 3"/>
          <p:cNvSpPr txBox="1">
            <a:spLocks noGrp="1"/>
          </p:cNvSpPr>
          <p:nvPr>
            <p:ph type="title"/>
          </p:nvPr>
        </p:nvSpPr>
        <p:spPr>
          <a:xfrm>
            <a:off x="685800" y="381000"/>
            <a:ext cx="8763000" cy="1243930"/>
          </a:xfrm>
          <a:prstGeom prst="rect">
            <a:avLst/>
          </a:prstGeom>
        </p:spPr>
        <p:txBody>
          <a:bodyPr vert="horz" wrap="square" lIns="0" tIns="12700" rIns="0" bIns="0" rtlCol="0">
            <a:spAutoFit/>
          </a:bodyPr>
          <a:lstStyle/>
          <a:p>
            <a:pPr marL="12700" algn="ctr">
              <a:lnSpc>
                <a:spcPct val="100000"/>
              </a:lnSpc>
              <a:spcBef>
                <a:spcPts val="100"/>
              </a:spcBef>
              <a:tabLst>
                <a:tab pos="5382895" algn="l"/>
              </a:tabLst>
            </a:pPr>
            <a:r>
              <a:rPr lang="en-US" sz="4000" b="1" dirty="0">
                <a:latin typeface="Times New Roman"/>
                <a:cs typeface="Times New Roman"/>
              </a:rPr>
              <a:t>FACE  RECOGNIZATION  SYSTEM </a:t>
            </a:r>
            <a:br>
              <a:rPr lang="en-US" sz="4000" b="1" dirty="0">
                <a:latin typeface="Times New Roman"/>
                <a:cs typeface="Times New Roman"/>
              </a:rPr>
            </a:br>
            <a:r>
              <a:rPr lang="en-US" sz="4000" b="1" dirty="0">
                <a:latin typeface="Times New Roman"/>
                <a:cs typeface="Times New Roman"/>
              </a:rPr>
              <a:t>IN USING EDUSMART</a:t>
            </a:r>
            <a:endParaRPr sz="4000" b="1">
              <a:latin typeface="Times New Roman"/>
              <a:cs typeface="Times New Roman"/>
            </a:endParaRPr>
          </a:p>
        </p:txBody>
      </p:sp>
      <p:sp>
        <p:nvSpPr>
          <p:cNvPr id="4" name="object 4"/>
          <p:cNvSpPr txBox="1"/>
          <p:nvPr/>
        </p:nvSpPr>
        <p:spPr>
          <a:xfrm>
            <a:off x="228600" y="4648200"/>
            <a:ext cx="8305800" cy="1526700"/>
          </a:xfrm>
          <a:prstGeom prst="rect">
            <a:avLst/>
          </a:prstGeom>
        </p:spPr>
        <p:txBody>
          <a:bodyPr vert="horz" wrap="square" lIns="0" tIns="10795" rIns="0" bIns="0" rtlCol="0">
            <a:spAutoFit/>
          </a:bodyPr>
          <a:lstStyle/>
          <a:p>
            <a:pPr marL="12700" marR="5080">
              <a:lnSpc>
                <a:spcPct val="100299"/>
              </a:lnSpc>
              <a:spcBef>
                <a:spcPts val="85"/>
              </a:spcBef>
            </a:pPr>
            <a:r>
              <a:rPr sz="2400" spc="-25">
                <a:solidFill>
                  <a:srgbClr val="FCEADA"/>
                </a:solidFill>
                <a:latin typeface="Times New Roman"/>
                <a:cs typeface="Times New Roman"/>
              </a:rPr>
              <a:t>BY:</a:t>
            </a:r>
            <a:endParaRPr lang="en-US" sz="2400" spc="-25" dirty="0">
              <a:solidFill>
                <a:srgbClr val="FCEADA"/>
              </a:solidFill>
              <a:latin typeface="Times New Roman"/>
              <a:cs typeface="Times New Roman"/>
            </a:endParaRPr>
          </a:p>
          <a:p>
            <a:pPr marL="12700" marR="5080">
              <a:lnSpc>
                <a:spcPct val="100299"/>
              </a:lnSpc>
              <a:spcBef>
                <a:spcPts val="85"/>
              </a:spcBef>
            </a:pPr>
            <a:r>
              <a:rPr sz="2400" spc="-45">
                <a:solidFill>
                  <a:srgbClr val="FCEADA"/>
                </a:solidFill>
                <a:latin typeface="Times New Roman"/>
                <a:cs typeface="Times New Roman"/>
              </a:rPr>
              <a:t>P.OMSAI</a:t>
            </a:r>
            <a:r>
              <a:rPr lang="en-US" sz="2400" spc="-45" dirty="0">
                <a:solidFill>
                  <a:srgbClr val="FCEADA"/>
                </a:solidFill>
                <a:latin typeface="Times New Roman"/>
                <a:cs typeface="Times New Roman"/>
              </a:rPr>
              <a:t>                            </a:t>
            </a:r>
            <a:r>
              <a:rPr lang="en-US" sz="2400" spc="-45" dirty="0">
                <a:solidFill>
                  <a:schemeClr val="bg1"/>
                </a:solidFill>
                <a:latin typeface="Times New Roman"/>
                <a:cs typeface="Times New Roman"/>
              </a:rPr>
              <a:t>249T5A0510</a:t>
            </a:r>
          </a:p>
          <a:p>
            <a:pPr marL="12700" marR="5080">
              <a:lnSpc>
                <a:spcPct val="100299"/>
              </a:lnSpc>
              <a:spcBef>
                <a:spcPts val="85"/>
              </a:spcBef>
            </a:pPr>
            <a:r>
              <a:rPr lang="en-US" sz="2400" spc="-45" dirty="0">
                <a:solidFill>
                  <a:schemeClr val="bg1"/>
                </a:solidFill>
                <a:latin typeface="Times New Roman"/>
                <a:cs typeface="Times New Roman"/>
              </a:rPr>
              <a:t>K.AVINASH</a:t>
            </a:r>
            <a:r>
              <a:rPr lang="en-US" sz="2400" spc="-45" dirty="0">
                <a:solidFill>
                  <a:srgbClr val="FCEADA"/>
                </a:solidFill>
                <a:latin typeface="Times New Roman"/>
                <a:cs typeface="Times New Roman"/>
              </a:rPr>
              <a:t> </a:t>
            </a:r>
            <a:r>
              <a:rPr sz="2400" spc="-45">
                <a:solidFill>
                  <a:srgbClr val="FCEADA"/>
                </a:solidFill>
                <a:latin typeface="Times New Roman"/>
                <a:cs typeface="Times New Roman"/>
              </a:rPr>
              <a:t> </a:t>
            </a:r>
            <a:r>
              <a:rPr lang="en-US" sz="2400" spc="-45" dirty="0">
                <a:solidFill>
                  <a:srgbClr val="FCEADA"/>
                </a:solidFill>
                <a:latin typeface="Times New Roman"/>
                <a:cs typeface="Times New Roman"/>
              </a:rPr>
              <a:t>                     249T5AO506</a:t>
            </a:r>
          </a:p>
          <a:p>
            <a:pPr marL="12700" marR="5080">
              <a:lnSpc>
                <a:spcPct val="100299"/>
              </a:lnSpc>
              <a:spcBef>
                <a:spcPts val="85"/>
              </a:spcBef>
            </a:pPr>
            <a:r>
              <a:rPr lang="en-US" sz="2400" spc="-45" dirty="0">
                <a:solidFill>
                  <a:srgbClr val="FCEADA"/>
                </a:solidFill>
                <a:latin typeface="Times New Roman"/>
                <a:cs typeface="Times New Roman"/>
              </a:rPr>
              <a:t>K.SAI TEJA                         249T5A0512</a:t>
            </a:r>
            <a:endParaRPr sz="2400">
              <a:latin typeface="Times New Roman"/>
              <a:cs typeface="Times New Roman"/>
            </a:endParaRPr>
          </a:p>
        </p:txBody>
      </p:sp>
      <p:sp>
        <p:nvSpPr>
          <p:cNvPr id="6" name="object 6"/>
          <p:cNvSpPr txBox="1"/>
          <p:nvPr/>
        </p:nvSpPr>
        <p:spPr>
          <a:xfrm>
            <a:off x="468693" y="3723322"/>
            <a:ext cx="5210175" cy="360045"/>
          </a:xfrm>
          <a:prstGeom prst="rect">
            <a:avLst/>
          </a:prstGeom>
        </p:spPr>
        <p:txBody>
          <a:bodyPr vert="horz" wrap="square" lIns="0" tIns="12065" rIns="0" bIns="0" rtlCol="0">
            <a:spAutoFit/>
          </a:bodyPr>
          <a:lstStyle/>
          <a:p>
            <a:pPr marL="12700">
              <a:lnSpc>
                <a:spcPct val="100000"/>
              </a:lnSpc>
              <a:spcBef>
                <a:spcPts val="95"/>
              </a:spcBef>
              <a:tabLst>
                <a:tab pos="3282315" algn="l"/>
              </a:tabLst>
            </a:pPr>
            <a:endParaRPr sz="2200">
              <a:latin typeface="Times New Roman"/>
              <a:cs typeface="Times New Roman"/>
            </a:endParaRPr>
          </a:p>
        </p:txBody>
      </p:sp>
      <p:sp>
        <p:nvSpPr>
          <p:cNvPr id="7" name="object 7"/>
          <p:cNvSpPr txBox="1"/>
          <p:nvPr/>
        </p:nvSpPr>
        <p:spPr>
          <a:xfrm>
            <a:off x="468693" y="4060507"/>
            <a:ext cx="2924175" cy="351378"/>
          </a:xfrm>
          <a:prstGeom prst="rect">
            <a:avLst/>
          </a:prstGeom>
        </p:spPr>
        <p:txBody>
          <a:bodyPr vert="horz" wrap="square" lIns="0" tIns="12700" rIns="0" bIns="0" rtlCol="0">
            <a:spAutoFit/>
          </a:bodyPr>
          <a:lstStyle/>
          <a:p>
            <a:pPr marL="12700" marR="5080">
              <a:lnSpc>
                <a:spcPct val="99800"/>
              </a:lnSpc>
              <a:spcBef>
                <a:spcPts val="100"/>
              </a:spcBef>
            </a:pPr>
            <a:endParaRPr sz="2200">
              <a:latin typeface="Times New Roman"/>
              <a:cs typeface="Times New Roman"/>
            </a:endParaRPr>
          </a:p>
        </p:txBody>
      </p:sp>
      <p:sp>
        <p:nvSpPr>
          <p:cNvPr id="8" name="object 8"/>
          <p:cNvSpPr txBox="1"/>
          <p:nvPr/>
        </p:nvSpPr>
        <p:spPr>
          <a:xfrm>
            <a:off x="3700843" y="4060507"/>
            <a:ext cx="1955800" cy="351378"/>
          </a:xfrm>
          <a:prstGeom prst="rect">
            <a:avLst/>
          </a:prstGeom>
        </p:spPr>
        <p:txBody>
          <a:bodyPr vert="horz" wrap="square" lIns="0" tIns="12700" rIns="0" bIns="0" rtlCol="0">
            <a:spAutoFit/>
          </a:bodyPr>
          <a:lstStyle/>
          <a:p>
            <a:pPr marL="12700" marR="5080" algn="just">
              <a:lnSpc>
                <a:spcPct val="99800"/>
              </a:lnSpc>
              <a:spcBef>
                <a:spcPts val="100"/>
              </a:spcBef>
            </a:pPr>
            <a:endParaRPr sz="2200">
              <a:latin typeface="Times New Roman"/>
              <a:cs typeface="Times New Roman"/>
            </a:endParaRPr>
          </a:p>
        </p:txBody>
      </p:sp>
      <p:sp>
        <p:nvSpPr>
          <p:cNvPr id="11" name="object 11"/>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7000" y="457200"/>
            <a:ext cx="5410200" cy="504625"/>
          </a:xfrm>
          <a:prstGeom prst="rect">
            <a:avLst/>
          </a:prstGeom>
        </p:spPr>
        <p:txBody>
          <a:bodyPr vert="horz" wrap="square" lIns="0" tIns="12065" rIns="0" bIns="0" rtlCol="0">
            <a:spAutoFit/>
          </a:bodyPr>
          <a:lstStyle/>
          <a:p>
            <a:pPr marL="12700">
              <a:lnSpc>
                <a:spcPct val="100000"/>
              </a:lnSpc>
              <a:spcBef>
                <a:spcPts val="95"/>
              </a:spcBef>
            </a:pPr>
            <a:r>
              <a:rPr spc="-10">
                <a:latin typeface="Times New Roman"/>
                <a:cs typeface="Times New Roman"/>
              </a:rPr>
              <a:t>Contents</a:t>
            </a:r>
            <a:r>
              <a:rPr lang="en-US" spc="-10" dirty="0">
                <a:latin typeface="Times New Roman"/>
                <a:cs typeface="Times New Roman"/>
              </a:rPr>
              <a:t> :</a:t>
            </a:r>
            <a:endParaRPr>
              <a:latin typeface="Times New Roman"/>
              <a:cs typeface="Times New Roman"/>
            </a:endParaRPr>
          </a:p>
        </p:txBody>
      </p:sp>
      <p:sp>
        <p:nvSpPr>
          <p:cNvPr id="3" name="object 3"/>
          <p:cNvSpPr txBox="1"/>
          <p:nvPr/>
        </p:nvSpPr>
        <p:spPr>
          <a:xfrm>
            <a:off x="2819400" y="1676400"/>
            <a:ext cx="5864861" cy="3319498"/>
          </a:xfrm>
          <a:prstGeom prst="rect">
            <a:avLst/>
          </a:prstGeom>
        </p:spPr>
        <p:txBody>
          <a:bodyPr vert="horz" wrap="square" lIns="0" tIns="13335" rIns="0" bIns="0" rtlCol="0">
            <a:spAutoFit/>
          </a:bodyPr>
          <a:lstStyle/>
          <a:p>
            <a:pPr marL="469900" indent="-457200">
              <a:lnSpc>
                <a:spcPct val="100000"/>
              </a:lnSpc>
              <a:spcBef>
                <a:spcPts val="105"/>
              </a:spcBef>
              <a:buClr>
                <a:schemeClr val="bg1"/>
              </a:buClr>
              <a:buFont typeface="+mj-lt"/>
              <a:buAutoNum type="arabicPeriod"/>
              <a:tabLst>
                <a:tab pos="346710" algn="l"/>
              </a:tabLst>
            </a:pPr>
            <a:r>
              <a:rPr sz="2400" spc="-10" dirty="0">
                <a:solidFill>
                  <a:schemeClr val="bg1"/>
                </a:solidFill>
                <a:latin typeface="Times New Roman"/>
                <a:cs typeface="Times New Roman"/>
              </a:rPr>
              <a:t>Abstract</a:t>
            </a:r>
            <a:endParaRPr sz="2400">
              <a:solidFill>
                <a:schemeClr val="bg1"/>
              </a:solidFill>
              <a:latin typeface="Times New Roman"/>
              <a:cs typeface="Times New Roman"/>
            </a:endParaRPr>
          </a:p>
          <a:p>
            <a:pPr marL="469900" indent="-457200">
              <a:lnSpc>
                <a:spcPct val="100000"/>
              </a:lnSpc>
              <a:spcBef>
                <a:spcPts val="1680"/>
              </a:spcBef>
              <a:buClr>
                <a:schemeClr val="bg1"/>
              </a:buClr>
              <a:buFont typeface="+mj-lt"/>
              <a:buAutoNum type="arabicPeriod"/>
              <a:tabLst>
                <a:tab pos="361315" algn="l"/>
              </a:tabLst>
            </a:pPr>
            <a:r>
              <a:rPr sz="2400" spc="-10" dirty="0">
                <a:solidFill>
                  <a:schemeClr val="bg1"/>
                </a:solidFill>
                <a:latin typeface="Times New Roman"/>
                <a:cs typeface="Times New Roman"/>
              </a:rPr>
              <a:t>Introduction</a:t>
            </a:r>
            <a:endParaRPr sz="2400">
              <a:solidFill>
                <a:schemeClr val="bg1"/>
              </a:solidFill>
              <a:latin typeface="Times New Roman"/>
              <a:cs typeface="Times New Roman"/>
            </a:endParaRPr>
          </a:p>
          <a:p>
            <a:pPr marL="469900" indent="-457200">
              <a:lnSpc>
                <a:spcPct val="100000"/>
              </a:lnSpc>
              <a:spcBef>
                <a:spcPts val="1680"/>
              </a:spcBef>
              <a:buClr>
                <a:schemeClr val="bg1"/>
              </a:buClr>
              <a:buFont typeface="+mj-lt"/>
              <a:buAutoNum type="arabicPeriod"/>
              <a:tabLst>
                <a:tab pos="297815" algn="l"/>
              </a:tabLst>
            </a:pPr>
            <a:r>
              <a:rPr sz="2400" dirty="0">
                <a:solidFill>
                  <a:schemeClr val="bg1"/>
                </a:solidFill>
                <a:latin typeface="Times New Roman"/>
                <a:cs typeface="Times New Roman"/>
              </a:rPr>
              <a:t>Existing</a:t>
            </a:r>
            <a:r>
              <a:rPr sz="2400" spc="-40" dirty="0">
                <a:solidFill>
                  <a:schemeClr val="bg1"/>
                </a:solidFill>
                <a:latin typeface="Times New Roman"/>
                <a:cs typeface="Times New Roman"/>
              </a:rPr>
              <a:t> </a:t>
            </a:r>
            <a:r>
              <a:rPr sz="2400" spc="-10" dirty="0">
                <a:solidFill>
                  <a:schemeClr val="bg1"/>
                </a:solidFill>
                <a:latin typeface="Times New Roman"/>
                <a:cs typeface="Times New Roman"/>
              </a:rPr>
              <a:t>System</a:t>
            </a:r>
            <a:endParaRPr sz="2400">
              <a:solidFill>
                <a:schemeClr val="bg1"/>
              </a:solidFill>
              <a:latin typeface="Times New Roman"/>
              <a:cs typeface="Times New Roman"/>
            </a:endParaRPr>
          </a:p>
          <a:p>
            <a:pPr marL="469900" indent="-457200">
              <a:lnSpc>
                <a:spcPct val="100000"/>
              </a:lnSpc>
              <a:spcBef>
                <a:spcPts val="1680"/>
              </a:spcBef>
              <a:buClr>
                <a:schemeClr val="bg1"/>
              </a:buClr>
              <a:buFont typeface="+mj-lt"/>
              <a:buAutoNum type="arabicPeriod"/>
              <a:tabLst>
                <a:tab pos="361315" algn="l"/>
              </a:tabLst>
            </a:pPr>
            <a:r>
              <a:rPr sz="2400" dirty="0">
                <a:solidFill>
                  <a:schemeClr val="bg1"/>
                </a:solidFill>
                <a:latin typeface="Times New Roman"/>
                <a:cs typeface="Times New Roman"/>
              </a:rPr>
              <a:t>Proposed</a:t>
            </a:r>
            <a:r>
              <a:rPr sz="2400" spc="-40" dirty="0">
                <a:solidFill>
                  <a:schemeClr val="bg1"/>
                </a:solidFill>
                <a:latin typeface="Times New Roman"/>
                <a:cs typeface="Times New Roman"/>
              </a:rPr>
              <a:t> </a:t>
            </a:r>
            <a:r>
              <a:rPr sz="2400" spc="-10" dirty="0">
                <a:solidFill>
                  <a:schemeClr val="bg1"/>
                </a:solidFill>
                <a:latin typeface="Times New Roman"/>
                <a:cs typeface="Times New Roman"/>
              </a:rPr>
              <a:t>System</a:t>
            </a:r>
            <a:endParaRPr sz="2400">
              <a:solidFill>
                <a:schemeClr val="bg1"/>
              </a:solidFill>
              <a:latin typeface="Times New Roman"/>
              <a:cs typeface="Times New Roman"/>
            </a:endParaRPr>
          </a:p>
          <a:p>
            <a:pPr marL="469900" indent="-457200">
              <a:lnSpc>
                <a:spcPct val="100000"/>
              </a:lnSpc>
              <a:spcBef>
                <a:spcPts val="1680"/>
              </a:spcBef>
              <a:buClr>
                <a:schemeClr val="bg1"/>
              </a:buClr>
              <a:buFont typeface="+mj-lt"/>
              <a:buAutoNum type="arabicPeriod"/>
              <a:tabLst>
                <a:tab pos="361315" algn="l"/>
              </a:tabLst>
            </a:pPr>
            <a:r>
              <a:rPr sz="2400" spc="-10">
                <a:solidFill>
                  <a:schemeClr val="bg1"/>
                </a:solidFill>
                <a:latin typeface="Times New Roman"/>
                <a:cs typeface="Times New Roman"/>
              </a:rPr>
              <a:t>Requirements</a:t>
            </a:r>
            <a:endParaRPr sz="2400">
              <a:solidFill>
                <a:schemeClr val="bg1"/>
              </a:solidFill>
              <a:latin typeface="Times New Roman"/>
              <a:cs typeface="Times New Roman"/>
            </a:endParaRPr>
          </a:p>
          <a:p>
            <a:pPr marL="469900" indent="-457200">
              <a:lnSpc>
                <a:spcPct val="100000"/>
              </a:lnSpc>
              <a:spcBef>
                <a:spcPts val="1680"/>
              </a:spcBef>
              <a:buClr>
                <a:schemeClr val="bg1"/>
              </a:buClr>
              <a:buFont typeface="+mj-lt"/>
              <a:buAutoNum type="arabicPeriod"/>
              <a:tabLst>
                <a:tab pos="361315" algn="l"/>
              </a:tabLst>
            </a:pPr>
            <a:r>
              <a:rPr sz="2400" spc="-10" dirty="0">
                <a:solidFill>
                  <a:schemeClr val="bg1"/>
                </a:solidFill>
                <a:latin typeface="Times New Roman"/>
                <a:cs typeface="Times New Roman"/>
              </a:rPr>
              <a:t>Conclusion</a:t>
            </a:r>
            <a:endParaRPr sz="2400">
              <a:solidFill>
                <a:schemeClr val="bg1"/>
              </a:solidFill>
              <a:latin typeface="Times New Roman"/>
              <a:cs typeface="Times New Roman"/>
            </a:endParaRPr>
          </a:p>
        </p:txBody>
      </p:sp>
      <p:sp>
        <p:nvSpPr>
          <p:cNvPr id="4" name="object 4"/>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133600" y="457200"/>
            <a:ext cx="7512673" cy="504625"/>
          </a:xfrm>
          <a:prstGeom prst="rect">
            <a:avLst/>
          </a:prstGeom>
        </p:spPr>
        <p:txBody>
          <a:bodyPr vert="horz" wrap="square" lIns="0" tIns="12065" rIns="0" bIns="0" rtlCol="0">
            <a:spAutoFit/>
          </a:bodyPr>
          <a:lstStyle/>
          <a:p>
            <a:pPr marL="510540">
              <a:lnSpc>
                <a:spcPct val="100000"/>
              </a:lnSpc>
              <a:spcBef>
                <a:spcPts val="95"/>
              </a:spcBef>
            </a:pPr>
            <a:r>
              <a:rPr spc="-10">
                <a:latin typeface="Times New Roman"/>
                <a:cs typeface="Times New Roman"/>
              </a:rPr>
              <a:t>Abstract</a:t>
            </a:r>
            <a:r>
              <a:rPr lang="en-US" spc="-10" dirty="0">
                <a:latin typeface="Times New Roman"/>
                <a:cs typeface="Times New Roman"/>
              </a:rPr>
              <a:t>:</a:t>
            </a:r>
            <a:endParaRPr>
              <a:latin typeface="Times New Roman"/>
              <a:cs typeface="Times New Roman"/>
            </a:endParaRPr>
          </a:p>
        </p:txBody>
      </p:sp>
      <p:sp>
        <p:nvSpPr>
          <p:cNvPr id="4" name="object 4"/>
          <p:cNvSpPr txBox="1"/>
          <p:nvPr/>
        </p:nvSpPr>
        <p:spPr>
          <a:xfrm>
            <a:off x="2667000" y="1676400"/>
            <a:ext cx="5562600" cy="2171557"/>
          </a:xfrm>
          <a:prstGeom prst="rect">
            <a:avLst/>
          </a:prstGeom>
        </p:spPr>
        <p:txBody>
          <a:bodyPr vert="horz" wrap="square" lIns="0" tIns="12700" rIns="0" bIns="0" rtlCol="0">
            <a:spAutoFit/>
          </a:bodyPr>
          <a:lstStyle/>
          <a:p>
            <a:pPr marL="12700" marR="5080" indent="114300" algn="just">
              <a:lnSpc>
                <a:spcPct val="150000"/>
              </a:lnSpc>
              <a:spcBef>
                <a:spcPts val="100"/>
              </a:spcBef>
            </a:pPr>
            <a:r>
              <a:rPr lang="en-US" sz="2400" dirty="0">
                <a:solidFill>
                  <a:schemeClr val="bg1"/>
                </a:solidFill>
                <a:latin typeface="Calibri"/>
                <a:cs typeface="Calibri"/>
              </a:rPr>
              <a:t>             A face recognition system is a biometric technology that identifies or verifies a person's identity by analyzing facial features from an image or video .</a:t>
            </a:r>
            <a:endParaRPr sz="2400">
              <a:solidFill>
                <a:schemeClr val="bg1"/>
              </a:solidFill>
              <a:latin typeface="Calibri"/>
              <a:cs typeface="Calibri"/>
            </a:endParaRPr>
          </a:p>
        </p:txBody>
      </p:sp>
      <p:sp>
        <p:nvSpPr>
          <p:cNvPr id="5" name="object 5"/>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457200"/>
            <a:ext cx="3620122" cy="759579"/>
          </a:xfrm>
          <a:prstGeom prst="rect">
            <a:avLst/>
          </a:prstGeom>
        </p:spPr>
        <p:txBody>
          <a:bodyPr vert="horz" wrap="square" lIns="0" tIns="264553" rIns="0" bIns="0" rtlCol="0">
            <a:spAutoFit/>
          </a:bodyPr>
          <a:lstStyle/>
          <a:p>
            <a:pPr marL="12700">
              <a:lnSpc>
                <a:spcPct val="100000"/>
              </a:lnSpc>
              <a:spcBef>
                <a:spcPts val="95"/>
              </a:spcBef>
            </a:pPr>
            <a:r>
              <a:rPr spc="-10">
                <a:latin typeface="Times New Roman"/>
                <a:cs typeface="Times New Roman"/>
              </a:rPr>
              <a:t>Introduction</a:t>
            </a:r>
            <a:r>
              <a:rPr lang="en-US" spc="-10" dirty="0">
                <a:latin typeface="Times New Roman"/>
                <a:cs typeface="Times New Roman"/>
              </a:rPr>
              <a:t>:</a:t>
            </a:r>
            <a:endParaRPr>
              <a:latin typeface="Times New Roman"/>
              <a:cs typeface="Times New Roman"/>
            </a:endParaRPr>
          </a:p>
        </p:txBody>
      </p:sp>
      <p:sp>
        <p:nvSpPr>
          <p:cNvPr id="3" name="object 3"/>
          <p:cNvSpPr txBox="1"/>
          <p:nvPr/>
        </p:nvSpPr>
        <p:spPr>
          <a:xfrm>
            <a:off x="2667000" y="1752600"/>
            <a:ext cx="6172200" cy="3336811"/>
          </a:xfrm>
          <a:prstGeom prst="rect">
            <a:avLst/>
          </a:prstGeom>
        </p:spPr>
        <p:txBody>
          <a:bodyPr vert="horz" wrap="square" lIns="0" tIns="12700" rIns="0" bIns="0" rtlCol="0">
            <a:spAutoFit/>
          </a:bodyPr>
          <a:lstStyle/>
          <a:p>
            <a:pPr marL="12700" marR="5080">
              <a:lnSpc>
                <a:spcPct val="150000"/>
              </a:lnSpc>
              <a:spcBef>
                <a:spcPts val="100"/>
              </a:spcBef>
            </a:pPr>
            <a:r>
              <a:rPr lang="en-US" sz="2000" dirty="0">
                <a:solidFill>
                  <a:schemeClr val="bg1"/>
                </a:solidFill>
              </a:rPr>
              <a:t> 	</a:t>
            </a:r>
            <a:r>
              <a:rPr lang="en-US" sz="2400" dirty="0">
                <a:solidFill>
                  <a:schemeClr val="bg1"/>
                </a:solidFill>
              </a:rPr>
              <a:t>A facial recognition system is a technology that identifies or verifies a person's identity using their face. It works by analyzing facial features from a digital image or video and comparing them to a database of known faces .</a:t>
            </a:r>
            <a:endParaRPr sz="2400">
              <a:solidFill>
                <a:schemeClr val="bg1"/>
              </a:solidFill>
              <a:latin typeface="Calibri"/>
              <a:cs typeface="Calibri"/>
            </a:endParaRPr>
          </a:p>
        </p:txBody>
      </p:sp>
      <p:sp>
        <p:nvSpPr>
          <p:cNvPr id="4" name="object 4"/>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590800" y="990600"/>
            <a:ext cx="4572000" cy="504625"/>
          </a:xfrm>
          <a:prstGeom prst="rect">
            <a:avLst/>
          </a:prstGeom>
        </p:spPr>
        <p:txBody>
          <a:bodyPr vert="horz" wrap="square" lIns="0" tIns="12065" rIns="0" bIns="0" rtlCol="0">
            <a:spAutoFit/>
          </a:bodyPr>
          <a:lstStyle/>
          <a:p>
            <a:pPr marL="12700">
              <a:lnSpc>
                <a:spcPct val="100000"/>
              </a:lnSpc>
              <a:spcBef>
                <a:spcPts val="95"/>
              </a:spcBef>
            </a:pPr>
            <a:r>
              <a:rPr>
                <a:latin typeface="Times New Roman"/>
                <a:cs typeface="Times New Roman"/>
              </a:rPr>
              <a:t>Existing</a:t>
            </a:r>
            <a:r>
              <a:rPr spc="-60">
                <a:latin typeface="Times New Roman"/>
                <a:cs typeface="Times New Roman"/>
              </a:rPr>
              <a:t> </a:t>
            </a:r>
            <a:r>
              <a:rPr spc="-10">
                <a:latin typeface="Times New Roman"/>
                <a:cs typeface="Times New Roman"/>
              </a:rPr>
              <a:t>System</a:t>
            </a:r>
            <a:r>
              <a:rPr lang="en-US" spc="-10" dirty="0">
                <a:latin typeface="Times New Roman"/>
                <a:cs typeface="Times New Roman"/>
              </a:rPr>
              <a:t>:</a:t>
            </a:r>
            <a:endParaRPr>
              <a:latin typeface="Times New Roman"/>
              <a:cs typeface="Times New Roman"/>
            </a:endParaRPr>
          </a:p>
        </p:txBody>
      </p:sp>
      <p:sp>
        <p:nvSpPr>
          <p:cNvPr id="4" name="object 4"/>
          <p:cNvSpPr txBox="1">
            <a:spLocks noGrp="1"/>
          </p:cNvSpPr>
          <p:nvPr>
            <p:ph type="body" idx="1"/>
          </p:nvPr>
        </p:nvSpPr>
        <p:spPr>
          <a:xfrm>
            <a:off x="2514600" y="1905000"/>
            <a:ext cx="6689090" cy="3890809"/>
          </a:xfrm>
          <a:prstGeom prst="rect">
            <a:avLst/>
          </a:prstGeom>
        </p:spPr>
        <p:txBody>
          <a:bodyPr vert="horz" wrap="square" lIns="0" tIns="12700" rIns="0" bIns="0" rtlCol="0">
            <a:spAutoFit/>
          </a:bodyPr>
          <a:lstStyle/>
          <a:p>
            <a:pPr marL="12700" marR="346075" indent="165100">
              <a:lnSpc>
                <a:spcPct val="150000"/>
              </a:lnSpc>
              <a:spcBef>
                <a:spcPts val="100"/>
              </a:spcBef>
              <a:tabLst>
                <a:tab pos="2672715" algn="l"/>
              </a:tabLst>
            </a:pPr>
            <a:r>
              <a:rPr lang="en-US" sz="2400" dirty="0"/>
              <a:t>           Existing face recognition systems leverage a combination of image processing and machine learning techniques to identify or verify individuals from digital images or video. These systems typically involve capturing an image, extracting facial features, and comparing them against a database of known faces.</a:t>
            </a:r>
            <a:r>
              <a:rPr lang="en-US" dirty="0"/>
              <a:t> </a:t>
            </a:r>
            <a:endParaRPr spc="-10" dirty="0">
              <a:latin typeface="Calibri"/>
              <a:cs typeface="Calibri"/>
            </a:endParaRPr>
          </a:p>
        </p:txBody>
      </p:sp>
      <p:sp>
        <p:nvSpPr>
          <p:cNvPr id="5" name="object 5"/>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3048000" y="2514600"/>
            <a:ext cx="5791200" cy="1631985"/>
          </a:xfrm>
          <a:prstGeom prst="rect">
            <a:avLst/>
          </a:prstGeom>
        </p:spPr>
        <p:txBody>
          <a:bodyPr vert="horz" wrap="square" lIns="0" tIns="12700" rIns="0" bIns="0" rtlCol="0">
            <a:spAutoFit/>
          </a:bodyPr>
          <a:lstStyle/>
          <a:p>
            <a:pPr marL="12700" marR="5080" indent="635000">
              <a:lnSpc>
                <a:spcPct val="150000"/>
              </a:lnSpc>
              <a:spcBef>
                <a:spcPts val="100"/>
              </a:spcBef>
              <a:buFont typeface="+mj-lt"/>
              <a:buAutoNum type="alphaUcPeriod"/>
            </a:pPr>
            <a:r>
              <a:rPr lang="en-US" sz="2400" dirty="0">
                <a:solidFill>
                  <a:schemeClr val="bg1"/>
                </a:solidFill>
              </a:rPr>
              <a:t>Face detection.</a:t>
            </a:r>
          </a:p>
          <a:p>
            <a:pPr marL="12700" marR="5080" indent="635000">
              <a:lnSpc>
                <a:spcPct val="150000"/>
              </a:lnSpc>
              <a:spcBef>
                <a:spcPts val="100"/>
              </a:spcBef>
              <a:buFont typeface="+mj-lt"/>
              <a:buAutoNum type="alphaUcPeriod"/>
            </a:pPr>
            <a:r>
              <a:rPr lang="en-US" sz="2400" dirty="0">
                <a:solidFill>
                  <a:schemeClr val="bg1"/>
                </a:solidFill>
              </a:rPr>
              <a:t>Preprocessing.</a:t>
            </a:r>
          </a:p>
          <a:p>
            <a:pPr marL="12700" marR="5080" indent="635000">
              <a:lnSpc>
                <a:spcPct val="150000"/>
              </a:lnSpc>
              <a:spcBef>
                <a:spcPts val="100"/>
              </a:spcBef>
              <a:buFont typeface="+mj-lt"/>
              <a:buAutoNum type="alphaUcPeriod"/>
            </a:pPr>
            <a:r>
              <a:rPr lang="en-US" sz="2400" dirty="0">
                <a:solidFill>
                  <a:schemeClr val="bg1"/>
                </a:solidFill>
              </a:rPr>
              <a:t>Feature extraction and classification</a:t>
            </a:r>
            <a:r>
              <a:rPr lang="en-US" sz="2000" dirty="0">
                <a:solidFill>
                  <a:schemeClr val="bg1"/>
                </a:solidFill>
              </a:rPr>
              <a:t>.</a:t>
            </a:r>
            <a:endParaRPr sz="2000" dirty="0">
              <a:latin typeface="Times New Roman"/>
              <a:cs typeface="Times New Roman"/>
            </a:endParaRPr>
          </a:p>
        </p:txBody>
      </p:sp>
      <p:sp>
        <p:nvSpPr>
          <p:cNvPr id="4" name="object 4"/>
          <p:cNvSpPr txBox="1"/>
          <p:nvPr/>
        </p:nvSpPr>
        <p:spPr>
          <a:xfrm>
            <a:off x="3048000" y="1524000"/>
            <a:ext cx="4495800" cy="504625"/>
          </a:xfrm>
          <a:prstGeom prst="rect">
            <a:avLst/>
          </a:prstGeom>
        </p:spPr>
        <p:txBody>
          <a:bodyPr vert="horz" wrap="square" lIns="0" tIns="12065" rIns="0" bIns="0" rtlCol="0">
            <a:spAutoFit/>
          </a:bodyPr>
          <a:lstStyle/>
          <a:p>
            <a:pPr marL="12700">
              <a:lnSpc>
                <a:spcPct val="100000"/>
              </a:lnSpc>
              <a:spcBef>
                <a:spcPts val="95"/>
              </a:spcBef>
            </a:pPr>
            <a:r>
              <a:rPr sz="3200">
                <a:solidFill>
                  <a:srgbClr val="FFFFFF"/>
                </a:solidFill>
                <a:latin typeface="Times New Roman"/>
                <a:cs typeface="Times New Roman"/>
              </a:rPr>
              <a:t>Proposed</a:t>
            </a:r>
            <a:r>
              <a:rPr sz="3200" spc="-90">
                <a:solidFill>
                  <a:srgbClr val="FFFFFF"/>
                </a:solidFill>
                <a:latin typeface="Times New Roman"/>
                <a:cs typeface="Times New Roman"/>
              </a:rPr>
              <a:t> </a:t>
            </a:r>
            <a:r>
              <a:rPr sz="3200" spc="-10">
                <a:solidFill>
                  <a:srgbClr val="FFFFFF"/>
                </a:solidFill>
                <a:latin typeface="Times New Roman"/>
                <a:cs typeface="Times New Roman"/>
              </a:rPr>
              <a:t>System</a:t>
            </a:r>
            <a:r>
              <a:rPr lang="en-US" sz="3200" spc="-10" dirty="0">
                <a:solidFill>
                  <a:srgbClr val="FFFFFF"/>
                </a:solidFill>
                <a:latin typeface="Times New Roman"/>
                <a:cs typeface="Times New Roman"/>
              </a:rPr>
              <a:t>:</a:t>
            </a:r>
            <a:endParaRPr sz="3200">
              <a:latin typeface="Times New Roman"/>
              <a:cs typeface="Times New Roman"/>
            </a:endParaRPr>
          </a:p>
        </p:txBody>
      </p:sp>
      <p:sp>
        <p:nvSpPr>
          <p:cNvPr id="5" name="object 5"/>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52800" y="990600"/>
            <a:ext cx="3276600" cy="505908"/>
          </a:xfrm>
          <a:prstGeom prst="rect">
            <a:avLst/>
          </a:prstGeom>
        </p:spPr>
        <p:txBody>
          <a:bodyPr vert="horz" wrap="square" lIns="0" tIns="13335" rIns="0" bIns="0" rtlCol="0">
            <a:spAutoFit/>
          </a:bodyPr>
          <a:lstStyle/>
          <a:p>
            <a:pPr marL="12700">
              <a:lnSpc>
                <a:spcPct val="100000"/>
              </a:lnSpc>
              <a:spcBef>
                <a:spcPts val="105"/>
              </a:spcBef>
            </a:pPr>
            <a:r>
              <a:rPr spc="-10">
                <a:latin typeface="Times New Roman"/>
                <a:cs typeface="Times New Roman"/>
              </a:rPr>
              <a:t>Requirements</a:t>
            </a:r>
            <a:r>
              <a:rPr lang="en-US" spc="-10" dirty="0">
                <a:latin typeface="Times New Roman"/>
                <a:cs typeface="Times New Roman"/>
              </a:rPr>
              <a:t>:</a:t>
            </a:r>
            <a:endParaRPr spc="-10" dirty="0">
              <a:latin typeface="Times New Roman"/>
              <a:cs typeface="Times New Roman"/>
            </a:endParaRPr>
          </a:p>
        </p:txBody>
      </p:sp>
      <p:sp>
        <p:nvSpPr>
          <p:cNvPr id="3" name="object 3"/>
          <p:cNvSpPr txBox="1"/>
          <p:nvPr/>
        </p:nvSpPr>
        <p:spPr>
          <a:xfrm>
            <a:off x="3581400" y="2362200"/>
            <a:ext cx="3733800" cy="1990288"/>
          </a:xfrm>
          <a:prstGeom prst="rect">
            <a:avLst/>
          </a:prstGeom>
        </p:spPr>
        <p:txBody>
          <a:bodyPr vert="horz" wrap="square" lIns="0" tIns="73660" rIns="0" bIns="0" rtlCol="0">
            <a:spAutoFit/>
          </a:bodyPr>
          <a:lstStyle/>
          <a:p>
            <a:pPr marL="418465" indent="-405765">
              <a:lnSpc>
                <a:spcPct val="100000"/>
              </a:lnSpc>
              <a:spcBef>
                <a:spcPts val="580"/>
              </a:spcBef>
              <a:buFont typeface="Wingdings"/>
              <a:buChar char=""/>
              <a:tabLst>
                <a:tab pos="418465" algn="l"/>
              </a:tabLst>
            </a:pPr>
            <a:r>
              <a:rPr sz="2800" spc="-10" dirty="0">
                <a:solidFill>
                  <a:srgbClr val="FFFFFF"/>
                </a:solidFill>
                <a:latin typeface="Times New Roman"/>
                <a:cs typeface="Times New Roman"/>
              </a:rPr>
              <a:t>HTML</a:t>
            </a:r>
            <a:r>
              <a:rPr sz="2800" spc="-95" dirty="0">
                <a:solidFill>
                  <a:srgbClr val="FFFFFF"/>
                </a:solidFill>
                <a:latin typeface="Times New Roman"/>
                <a:cs typeface="Times New Roman"/>
              </a:rPr>
              <a:t> </a:t>
            </a:r>
            <a:r>
              <a:rPr sz="2800" spc="-50" dirty="0">
                <a:solidFill>
                  <a:srgbClr val="FFFFFF"/>
                </a:solidFill>
                <a:latin typeface="Times New Roman"/>
                <a:cs typeface="Times New Roman"/>
              </a:rPr>
              <a:t>5</a:t>
            </a:r>
            <a:endParaRPr sz="2800" dirty="0">
              <a:latin typeface="Times New Roman"/>
              <a:cs typeface="Times New Roman"/>
            </a:endParaRPr>
          </a:p>
          <a:p>
            <a:pPr marL="418465" indent="-405765">
              <a:lnSpc>
                <a:spcPct val="100000"/>
              </a:lnSpc>
              <a:spcBef>
                <a:spcPts val="480"/>
              </a:spcBef>
              <a:buFont typeface="Wingdings"/>
              <a:buChar char=""/>
              <a:tabLst>
                <a:tab pos="418465" algn="l"/>
              </a:tabLst>
            </a:pPr>
            <a:r>
              <a:rPr sz="2800" spc="-25" dirty="0">
                <a:solidFill>
                  <a:srgbClr val="FFFFFF"/>
                </a:solidFill>
                <a:latin typeface="Times New Roman"/>
                <a:cs typeface="Times New Roman"/>
              </a:rPr>
              <a:t>CSS</a:t>
            </a:r>
            <a:endParaRPr lang="en-US" sz="2800" spc="-25" dirty="0">
              <a:solidFill>
                <a:srgbClr val="FFFFFF"/>
              </a:solidFill>
              <a:latin typeface="Times New Roman"/>
              <a:cs typeface="Times New Roman"/>
            </a:endParaRPr>
          </a:p>
          <a:p>
            <a:pPr marL="418465" indent="-405765">
              <a:lnSpc>
                <a:spcPct val="100000"/>
              </a:lnSpc>
              <a:spcBef>
                <a:spcPts val="480"/>
              </a:spcBef>
              <a:buFont typeface="Wingdings"/>
              <a:buChar char=""/>
              <a:tabLst>
                <a:tab pos="418465" algn="l"/>
              </a:tabLst>
            </a:pPr>
            <a:r>
              <a:rPr lang="en-US" sz="2800" spc="-25" dirty="0">
                <a:solidFill>
                  <a:srgbClr val="FFFFFF"/>
                </a:solidFill>
                <a:latin typeface="Times New Roman"/>
                <a:cs typeface="Times New Roman"/>
              </a:rPr>
              <a:t>P</a:t>
            </a:r>
            <a:r>
              <a:rPr lang="en-IN" sz="2800" spc="-25" dirty="0">
                <a:solidFill>
                  <a:srgbClr val="FFFFFF"/>
                </a:solidFill>
                <a:latin typeface="Times New Roman"/>
                <a:cs typeface="Times New Roman"/>
              </a:rPr>
              <a:t>YTHON</a:t>
            </a:r>
            <a:endParaRPr sz="2800" dirty="0">
              <a:latin typeface="Times New Roman"/>
              <a:cs typeface="Times New Roman"/>
            </a:endParaRPr>
          </a:p>
          <a:p>
            <a:pPr marL="418465" indent="-405765">
              <a:lnSpc>
                <a:spcPct val="100000"/>
              </a:lnSpc>
              <a:spcBef>
                <a:spcPts val="480"/>
              </a:spcBef>
              <a:buFont typeface="Wingdings"/>
              <a:buChar char=""/>
              <a:tabLst>
                <a:tab pos="418465" algn="l"/>
              </a:tabLst>
            </a:pPr>
            <a:r>
              <a:rPr sz="2800" spc="-150" dirty="0">
                <a:solidFill>
                  <a:srgbClr val="FFFFFF"/>
                </a:solidFill>
                <a:latin typeface="Times New Roman"/>
                <a:cs typeface="Times New Roman"/>
              </a:rPr>
              <a:t>JAVA</a:t>
            </a:r>
            <a:r>
              <a:rPr sz="2800" spc="-100" dirty="0">
                <a:solidFill>
                  <a:srgbClr val="FFFFFF"/>
                </a:solidFill>
                <a:latin typeface="Times New Roman"/>
                <a:cs typeface="Times New Roman"/>
              </a:rPr>
              <a:t> </a:t>
            </a:r>
            <a:r>
              <a:rPr sz="2800" spc="-10" dirty="0">
                <a:solidFill>
                  <a:srgbClr val="FFFFFF"/>
                </a:solidFill>
                <a:latin typeface="Times New Roman"/>
                <a:cs typeface="Times New Roman"/>
              </a:rPr>
              <a:t>SCRIPT</a:t>
            </a:r>
            <a:endParaRPr sz="2800" dirty="0">
              <a:latin typeface="Times New Roman"/>
              <a:cs typeface="Times New Roman"/>
            </a:endParaRPr>
          </a:p>
        </p:txBody>
      </p:sp>
      <p:sp>
        <p:nvSpPr>
          <p:cNvPr id="4" name="object 4"/>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200400" y="1295400"/>
            <a:ext cx="2133600" cy="504625"/>
          </a:xfrm>
          <a:prstGeom prst="rect">
            <a:avLst/>
          </a:prstGeom>
        </p:spPr>
        <p:txBody>
          <a:bodyPr vert="horz" wrap="square" lIns="0" tIns="12065" rIns="0" bIns="0" rtlCol="0">
            <a:spAutoFit/>
          </a:bodyPr>
          <a:lstStyle/>
          <a:p>
            <a:pPr marL="12700">
              <a:lnSpc>
                <a:spcPct val="100000"/>
              </a:lnSpc>
              <a:spcBef>
                <a:spcPts val="95"/>
              </a:spcBef>
            </a:pPr>
            <a:r>
              <a:rPr spc="-10" dirty="0">
                <a:latin typeface="Times New Roman"/>
                <a:cs typeface="Times New Roman"/>
              </a:rPr>
              <a:t>Results</a:t>
            </a:r>
            <a:r>
              <a:rPr sz="2800" spc="-10" dirty="0">
                <a:latin typeface="Times New Roman"/>
                <a:cs typeface="Times New Roman"/>
              </a:rPr>
              <a:t>:</a:t>
            </a:r>
            <a:endParaRPr sz="2800">
              <a:latin typeface="Times New Roman"/>
              <a:cs typeface="Times New Roman"/>
            </a:endParaRPr>
          </a:p>
        </p:txBody>
      </p:sp>
      <p:sp>
        <p:nvSpPr>
          <p:cNvPr id="4" name="object 4"/>
          <p:cNvSpPr txBox="1"/>
          <p:nvPr/>
        </p:nvSpPr>
        <p:spPr>
          <a:xfrm>
            <a:off x="2667000" y="2133600"/>
            <a:ext cx="5867400" cy="1490793"/>
          </a:xfrm>
          <a:prstGeom prst="rect">
            <a:avLst/>
          </a:prstGeom>
        </p:spPr>
        <p:txBody>
          <a:bodyPr vert="horz" wrap="square" lIns="0" tIns="13335" rIns="0" bIns="0" rtlCol="0">
            <a:spAutoFit/>
          </a:bodyPr>
          <a:lstStyle/>
          <a:p>
            <a:pPr marL="355600" marR="5080" indent="-279400" algn="just">
              <a:lnSpc>
                <a:spcPct val="100000"/>
              </a:lnSpc>
              <a:spcBef>
                <a:spcPts val="105"/>
              </a:spcBef>
            </a:pPr>
            <a:r>
              <a:rPr lang="en-US" sz="2400" dirty="0">
                <a:solidFill>
                  <a:schemeClr val="bg1"/>
                </a:solidFill>
              </a:rPr>
              <a:t>              The core result of a facial recognition system is the identification or verification of an individual based on their unique facial features .</a:t>
            </a:r>
            <a:endParaRPr sz="2400">
              <a:solidFill>
                <a:schemeClr val="bg1"/>
              </a:solidFill>
              <a:latin typeface="Times New Roman"/>
              <a:cs typeface="Times New Roman"/>
            </a:endParaRPr>
          </a:p>
        </p:txBody>
      </p:sp>
      <p:sp>
        <p:nvSpPr>
          <p:cNvPr id="5" name="object 5"/>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204</TotalTime>
  <Words>281</Words>
  <Application>Microsoft Office PowerPoint</Application>
  <PresentationFormat>Widescreen</PresentationFormat>
  <Paragraphs>41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Baskerville Old Face</vt:lpstr>
      <vt:lpstr>Calibri</vt:lpstr>
      <vt:lpstr>Times New Roman</vt:lpstr>
      <vt:lpstr>Wingdings</vt:lpstr>
      <vt:lpstr>Office Theme</vt:lpstr>
      <vt:lpstr>PowerPoint Presentation</vt:lpstr>
      <vt:lpstr>FACE  RECOGNIZATION  SYSTEM  IN USING EDUSMART</vt:lpstr>
      <vt:lpstr>Contents :</vt:lpstr>
      <vt:lpstr>Abstract:</vt:lpstr>
      <vt:lpstr>Introduction:</vt:lpstr>
      <vt:lpstr>Existing System:</vt:lpstr>
      <vt:lpstr>PowerPoint Presentation</vt:lpstr>
      <vt:lpstr>Requirements:</vt:lpstr>
      <vt:lpstr>Results:</vt:lpstr>
      <vt:lpstr>FACE RFECOGNIZATION SYSTEM CODE:</vt:lpstr>
      <vt:lpstr>AI FACE RECOGNIZATION –DASHBOARD:</vt:lpstr>
      <vt:lpstr>To  Register the Student</vt:lpstr>
      <vt:lpstr>Registered Students ID’S</vt:lpstr>
      <vt:lpstr>To Identify The Known Person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SYSTEM-57</dc:creator>
  <cp:lastModifiedBy>MCASYSTEM38</cp:lastModifiedBy>
  <cp:revision>35</cp:revision>
  <dcterms:created xsi:type="dcterms:W3CDTF">2025-08-21T09:39:30Z</dcterms:created>
  <dcterms:modified xsi:type="dcterms:W3CDTF">2025-08-22T06:44:52Z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2023-10-18T00:00:00Z</vt:filetime>
  </property>
  <property fmtid="{D5CDD505-2E9C-101B-9397-08002B2CF9AE}" pid="3" name="Creator">
    <vt:lpwstr>WPS Presentation</vt:lpwstr>
  </property>
  <property fmtid="{D5CDD505-2E9C-101B-9397-08002B2CF9AE}" pid="4" name="LastSaved">
    <vt:filetime>2025-08-21T00:00:00Z</vt:filetime>
  </property>
  <property fmtid="{D5CDD505-2E9C-101B-9397-08002B2CF9AE}" pid="5" name="SourceModified">
    <vt:lpwstr>D:20231018193157+14'01'</vt:lpwstr>
  </property>
</Properties>
</file>