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4" r:id="rId6"/>
    <p:sldId id="296" r:id="rId7"/>
    <p:sldId id="297" r:id="rId8"/>
    <p:sldId id="300" r:id="rId9"/>
    <p:sldId id="303" r:id="rId10"/>
    <p:sldId id="304" r:id="rId11"/>
    <p:sldId id="301" r:id="rId12"/>
    <p:sldId id="3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03-May-24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03-May-24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03-May-24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03-May-24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03-May-24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03-May-24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03-May-24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03-May-24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03-May-24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03-May-24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03-May-24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03-May-24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Autofit/>
          </a:bodyPr>
          <a:lstStyle/>
          <a:p>
            <a:r>
              <a:rPr lang="en-US" sz="3600" dirty="0">
                <a:solidFill>
                  <a:schemeClr val="tx1"/>
                </a:solidFill>
              </a:rPr>
              <a:t>IT-205 </a:t>
            </a:r>
            <a:br>
              <a:rPr lang="en-US" sz="3600" dirty="0">
                <a:solidFill>
                  <a:schemeClr val="tx1"/>
                </a:solidFill>
              </a:rPr>
            </a:br>
            <a:r>
              <a:rPr lang="en-US" sz="3600" dirty="0">
                <a:solidFill>
                  <a:schemeClr val="tx1"/>
                </a:solidFill>
              </a:rPr>
              <a:t>Capstone project </a:t>
            </a:r>
            <a:r>
              <a:rPr lang="en-US" sz="3600" dirty="0" err="1">
                <a:solidFill>
                  <a:schemeClr val="tx1"/>
                </a:solidFill>
              </a:rPr>
              <a:t>apexcoderz</a:t>
            </a:r>
            <a:endParaRPr lang="en-US" sz="3600" dirty="0">
              <a:solidFill>
                <a:schemeClr val="tx1"/>
              </a:solidFill>
            </a:endParaRPr>
          </a:p>
        </p:txBody>
      </p:sp>
      <p:sp>
        <p:nvSpPr>
          <p:cNvPr id="5" name="Subtitle 4">
            <a:extLst>
              <a:ext uri="{FF2B5EF4-FFF2-40B4-BE49-F238E27FC236}">
                <a16:creationId xmlns:a16="http://schemas.microsoft.com/office/drawing/2014/main" id="{8E17C8A3-C6F5-4789-1BE2-8ED260054348}"/>
              </a:ext>
            </a:extLst>
          </p:cNvPr>
          <p:cNvSpPr>
            <a:spLocks noGrp="1"/>
          </p:cNvSpPr>
          <p:nvPr>
            <p:ph type="subTitle" idx="1"/>
          </p:nvPr>
        </p:nvSpPr>
        <p:spPr>
          <a:xfrm>
            <a:off x="5869375" y="4179441"/>
            <a:ext cx="5120641" cy="457201"/>
          </a:xfrm>
        </p:spPr>
        <p:txBody>
          <a:bodyPr/>
          <a:lstStyle/>
          <a:p>
            <a:r>
              <a:rPr lang="en-US" dirty="0"/>
              <a:t>P-7 Sleep Inducer Project</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D7E851-40C6-8F97-8E0E-A437165D3556}"/>
              </a:ext>
            </a:extLst>
          </p:cNvPr>
          <p:cNvSpPr>
            <a:spLocks noGrp="1"/>
          </p:cNvSpPr>
          <p:nvPr>
            <p:ph type="body" idx="1"/>
          </p:nvPr>
        </p:nvSpPr>
        <p:spPr>
          <a:xfrm>
            <a:off x="1629156" y="2058128"/>
            <a:ext cx="8939784" cy="457200"/>
          </a:xfrm>
        </p:spPr>
        <p:txBody>
          <a:bodyPr>
            <a:normAutofit fontScale="92500" lnSpcReduction="20000"/>
          </a:bodyPr>
          <a:lstStyle/>
          <a:p>
            <a:r>
              <a:rPr lang="en-US" sz="2800" b="1" dirty="0">
                <a:effectLst>
                  <a:outerShdw blurRad="38100" dist="38100" dir="2700000" algn="tl">
                    <a:srgbClr val="000000">
                      <a:alpha val="43137"/>
                    </a:srgbClr>
                  </a:outerShdw>
                </a:effectLst>
                <a:latin typeface="Baskerville Old Face" panose="02020602080505020303" pitchFamily="18" charset="0"/>
              </a:rPr>
              <a:t>Group Members</a:t>
            </a:r>
          </a:p>
        </p:txBody>
      </p:sp>
      <p:sp>
        <p:nvSpPr>
          <p:cNvPr id="4" name="Subtitle 2">
            <a:extLst>
              <a:ext uri="{FF2B5EF4-FFF2-40B4-BE49-F238E27FC236}">
                <a16:creationId xmlns:a16="http://schemas.microsoft.com/office/drawing/2014/main" id="{83A63D15-AAA1-8958-B035-A09C0E98F3FC}"/>
              </a:ext>
            </a:extLst>
          </p:cNvPr>
          <p:cNvSpPr>
            <a:spLocks noGrp="1"/>
          </p:cNvSpPr>
          <p:nvPr>
            <p:ph type="title"/>
          </p:nvPr>
        </p:nvSpPr>
        <p:spPr>
          <a:xfrm>
            <a:off x="1628775" y="2274888"/>
            <a:ext cx="8934450" cy="2406650"/>
          </a:xfrm>
        </p:spPr>
        <p:txBody>
          <a:bodyPr>
            <a:noAutofit/>
          </a:bodyPr>
          <a:lstStyle/>
          <a:p>
            <a:pPr>
              <a:spcAft>
                <a:spcPts val="600"/>
              </a:spcAft>
            </a:pPr>
            <a:r>
              <a:rPr lang="en-US" sz="3200" dirty="0">
                <a:solidFill>
                  <a:schemeClr val="tx1"/>
                </a:solidFill>
                <a:latin typeface="AngsanaUPC" panose="02020603050405020304" pitchFamily="18" charset="-34"/>
                <a:cs typeface="AngsanaUPC" panose="02020603050405020304" pitchFamily="18" charset="-34"/>
              </a:rPr>
              <a:t>Daksh </a:t>
            </a:r>
            <a:r>
              <a:rPr lang="en-US" sz="3200" dirty="0" err="1">
                <a:solidFill>
                  <a:schemeClr val="tx1"/>
                </a:solidFill>
                <a:latin typeface="AngsanaUPC" panose="02020603050405020304" pitchFamily="18" charset="-34"/>
                <a:cs typeface="AngsanaUPC" panose="02020603050405020304" pitchFamily="18" charset="-34"/>
              </a:rPr>
              <a:t>ubhadia</a:t>
            </a:r>
            <a:r>
              <a:rPr lang="en-US" sz="3200" dirty="0">
                <a:solidFill>
                  <a:schemeClr val="tx1"/>
                </a:solidFill>
                <a:latin typeface="AngsanaUPC" panose="02020603050405020304" pitchFamily="18" charset="-34"/>
                <a:cs typeface="AngsanaUPC" panose="02020603050405020304" pitchFamily="18" charset="-34"/>
              </a:rPr>
              <a:t>	202301014</a:t>
            </a:r>
          </a:p>
          <a:p>
            <a:pPr>
              <a:spcAft>
                <a:spcPts val="600"/>
              </a:spcAft>
            </a:pPr>
            <a:r>
              <a:rPr lang="en-US" sz="3200" dirty="0">
                <a:solidFill>
                  <a:schemeClr val="tx1"/>
                </a:solidFill>
                <a:latin typeface="AngsanaUPC" panose="02020603050405020304" pitchFamily="18" charset="-34"/>
                <a:cs typeface="AngsanaUPC" panose="02020603050405020304" pitchFamily="18" charset="-34"/>
              </a:rPr>
              <a:t>Om </a:t>
            </a:r>
            <a:r>
              <a:rPr lang="en-US" sz="3200" dirty="0" err="1">
                <a:solidFill>
                  <a:schemeClr val="tx1"/>
                </a:solidFill>
                <a:latin typeface="AngsanaUPC" panose="02020603050405020304" pitchFamily="18" charset="-34"/>
                <a:cs typeface="AngsanaUPC" panose="02020603050405020304" pitchFamily="18" charset="-34"/>
              </a:rPr>
              <a:t>santoki</a:t>
            </a:r>
            <a:r>
              <a:rPr lang="en-US" sz="3200" dirty="0">
                <a:solidFill>
                  <a:schemeClr val="tx1"/>
                </a:solidFill>
                <a:latin typeface="AngsanaUPC" panose="02020603050405020304" pitchFamily="18" charset="-34"/>
                <a:cs typeface="AngsanaUPC" panose="02020603050405020304" pitchFamily="18" charset="-34"/>
              </a:rPr>
              <a:t>		202301019</a:t>
            </a:r>
          </a:p>
          <a:p>
            <a:pPr>
              <a:spcAft>
                <a:spcPts val="600"/>
              </a:spcAft>
            </a:pPr>
            <a:r>
              <a:rPr lang="en-US" sz="3200" dirty="0">
                <a:solidFill>
                  <a:schemeClr val="tx1"/>
                </a:solidFill>
                <a:latin typeface="AngsanaUPC" panose="02020603050405020304" pitchFamily="18" charset="-34"/>
                <a:cs typeface="AngsanaUPC" panose="02020603050405020304" pitchFamily="18" charset="-34"/>
              </a:rPr>
              <a:t>Parva </a:t>
            </a:r>
            <a:r>
              <a:rPr lang="en-US" sz="3200" dirty="0" err="1">
                <a:solidFill>
                  <a:schemeClr val="tx1"/>
                </a:solidFill>
                <a:latin typeface="AngsanaUPC" panose="02020603050405020304" pitchFamily="18" charset="-34"/>
                <a:cs typeface="AngsanaUPC" panose="02020603050405020304" pitchFamily="18" charset="-34"/>
              </a:rPr>
              <a:t>raval</a:t>
            </a:r>
            <a:r>
              <a:rPr lang="en-US" sz="3200" dirty="0">
                <a:solidFill>
                  <a:schemeClr val="tx1"/>
                </a:solidFill>
                <a:latin typeface="AngsanaUPC" panose="02020603050405020304" pitchFamily="18" charset="-34"/>
                <a:cs typeface="AngsanaUPC" panose="02020603050405020304" pitchFamily="18" charset="-34"/>
              </a:rPr>
              <a:t>		202301055</a:t>
            </a:r>
          </a:p>
          <a:p>
            <a:pPr>
              <a:spcAft>
                <a:spcPts val="600"/>
              </a:spcAft>
            </a:pPr>
            <a:r>
              <a:rPr lang="en-US" sz="3200" dirty="0" err="1">
                <a:solidFill>
                  <a:schemeClr val="tx1"/>
                </a:solidFill>
                <a:latin typeface="AngsanaUPC" panose="02020603050405020304" pitchFamily="18" charset="-34"/>
                <a:cs typeface="AngsanaUPC" panose="02020603050405020304" pitchFamily="18" charset="-34"/>
              </a:rPr>
              <a:t>Diyen</a:t>
            </a:r>
            <a:r>
              <a:rPr lang="en-US" sz="3200" dirty="0">
                <a:solidFill>
                  <a:schemeClr val="tx1"/>
                </a:solidFill>
                <a:latin typeface="AngsanaUPC" panose="02020603050405020304" pitchFamily="18" charset="-34"/>
                <a:cs typeface="AngsanaUPC" panose="02020603050405020304" pitchFamily="18" charset="-34"/>
              </a:rPr>
              <a:t> </a:t>
            </a:r>
            <a:r>
              <a:rPr lang="en-US" sz="3200" dirty="0" err="1">
                <a:solidFill>
                  <a:schemeClr val="tx1"/>
                </a:solidFill>
                <a:latin typeface="AngsanaUPC" panose="02020603050405020304" pitchFamily="18" charset="-34"/>
                <a:cs typeface="AngsanaUPC" panose="02020603050405020304" pitchFamily="18" charset="-34"/>
              </a:rPr>
              <a:t>pambhar</a:t>
            </a:r>
            <a:r>
              <a:rPr lang="en-US" sz="3200" dirty="0">
                <a:solidFill>
                  <a:schemeClr val="tx1"/>
                </a:solidFill>
                <a:latin typeface="AngsanaUPC" panose="02020603050405020304" pitchFamily="18" charset="-34"/>
                <a:cs typeface="AngsanaUPC" panose="02020603050405020304" pitchFamily="18" charset="-34"/>
              </a:rPr>
              <a:t>	202301113</a:t>
            </a:r>
          </a:p>
        </p:txBody>
      </p:sp>
    </p:spTree>
    <p:extLst>
      <p:ext uri="{BB962C8B-B14F-4D97-AF65-F5344CB8AC3E}">
        <p14:creationId xmlns:p14="http://schemas.microsoft.com/office/powerpoint/2010/main" val="21319902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D7E851-40C6-8F97-8E0E-A437165D3556}"/>
              </a:ext>
            </a:extLst>
          </p:cNvPr>
          <p:cNvSpPr>
            <a:spLocks noGrp="1"/>
          </p:cNvSpPr>
          <p:nvPr>
            <p:ph type="body" idx="1"/>
          </p:nvPr>
        </p:nvSpPr>
        <p:spPr>
          <a:xfrm>
            <a:off x="1682164" y="348598"/>
            <a:ext cx="8939784" cy="457200"/>
          </a:xfrm>
        </p:spPr>
        <p:txBody>
          <a:bodyPr>
            <a:normAutofit fontScale="92500" lnSpcReduction="20000"/>
          </a:bodyPr>
          <a:lstStyle/>
          <a:p>
            <a:r>
              <a:rPr lang="en-US" sz="2800" b="1" dirty="0">
                <a:solidFill>
                  <a:schemeClr val="bg1"/>
                </a:solidFill>
                <a:effectLst>
                  <a:outerShdw blurRad="38100" dist="38100" dir="2700000" algn="tl">
                    <a:srgbClr val="000000">
                      <a:alpha val="43137"/>
                    </a:srgbClr>
                  </a:outerShdw>
                </a:effectLst>
                <a:latin typeface="Baskerville Old Face" panose="02020602080505020303" pitchFamily="18" charset="0"/>
              </a:rPr>
              <a:t>Problem Statement</a:t>
            </a:r>
          </a:p>
        </p:txBody>
      </p:sp>
      <p:sp>
        <p:nvSpPr>
          <p:cNvPr id="4" name="Subtitle 2">
            <a:extLst>
              <a:ext uri="{FF2B5EF4-FFF2-40B4-BE49-F238E27FC236}">
                <a16:creationId xmlns:a16="http://schemas.microsoft.com/office/drawing/2014/main" id="{83A63D15-AAA1-8958-B035-A09C0E98F3FC}"/>
              </a:ext>
            </a:extLst>
          </p:cNvPr>
          <p:cNvSpPr>
            <a:spLocks noGrp="1"/>
          </p:cNvSpPr>
          <p:nvPr>
            <p:ph type="title"/>
          </p:nvPr>
        </p:nvSpPr>
        <p:spPr>
          <a:xfrm>
            <a:off x="1628775" y="2274888"/>
            <a:ext cx="8747677" cy="2406650"/>
          </a:xfrm>
        </p:spPr>
        <p:txBody>
          <a:bodyPr>
            <a:noAutofit/>
          </a:bodyPr>
          <a:lstStyle/>
          <a:p>
            <a:pPr marL="457200" algn="just" rtl="0">
              <a:spcBef>
                <a:spcPts val="0"/>
              </a:spcBef>
              <a:spcAft>
                <a:spcPts val="100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You are to build a Sleep Inducer. There are </a:t>
            </a:r>
            <a:r>
              <a:rPr lang="en-US" sz="1600" b="0" i="1" u="none" strike="noStrike" dirty="0">
                <a:solidFill>
                  <a:srgbClr val="000000"/>
                </a:solidFill>
                <a:effectLst/>
                <a:latin typeface="Times New Roman" panose="02020603050405020304" pitchFamily="18" charset="0"/>
                <a:cs typeface="Times New Roman" panose="02020603050405020304" pitchFamily="18" charset="0"/>
              </a:rPr>
              <a:t>N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inmates in total. Each has his/her own sleep time (randomly initialized). The Sleep Inducer is installed in a hostel with </a:t>
            </a:r>
            <a:r>
              <a:rPr lang="en-US" sz="1600" b="0" i="1" u="none" strike="noStrike" dirty="0">
                <a:solidFill>
                  <a:srgbClr val="000000"/>
                </a:solidFill>
                <a:effectLst/>
                <a:latin typeface="Times New Roman" panose="02020603050405020304" pitchFamily="18" charset="0"/>
                <a:cs typeface="Times New Roman" panose="02020603050405020304" pitchFamily="18" charset="0"/>
              </a:rPr>
              <a:t>M</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sleeping dorms. It notes every inmate’s daily sleeping habits and starts sleep-inducing music at bedtime. It works for multiple inmates. However, the music should not continue beyond </a:t>
            </a:r>
            <a:r>
              <a:rPr lang="en-US" sz="1600" b="0" i="1" u="none" strike="noStrike" dirty="0">
                <a:solidFill>
                  <a:srgbClr val="000000"/>
                </a:solidFill>
                <a:effectLst/>
                <a:latin typeface="Times New Roman" panose="02020603050405020304" pitchFamily="18" charset="0"/>
                <a:cs typeface="Times New Roman" panose="02020603050405020304" pitchFamily="18" charset="0"/>
              </a:rPr>
              <a:t>p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minutes after going to bed (assuming it takes that much time for every inmate to fall asleep). The Sleep Inducer should be able to play for all of them without disturbing anyone (i.e., playing music while someone is asleep). Therefore, the correct number of inmates for each dorm must be assigned before starting to operate.</a:t>
            </a:r>
            <a:br>
              <a:rPr lang="en-US" sz="700" b="0" dirty="0">
                <a:effectLst/>
                <a:latin typeface="Times New Roman" panose="02020603050405020304" pitchFamily="18" charset="0"/>
                <a:cs typeface="Times New Roman" panose="02020603050405020304" pitchFamily="18" charset="0"/>
              </a:rPr>
            </a:br>
            <a:br>
              <a:rPr lang="en-US" sz="700" dirty="0">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7287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47EA-EB6E-3055-6F3F-B58C3EF702AE}"/>
              </a:ext>
            </a:extLst>
          </p:cNvPr>
          <p:cNvSpPr>
            <a:spLocks noGrp="1"/>
          </p:cNvSpPr>
          <p:nvPr>
            <p:ph type="title"/>
          </p:nvPr>
        </p:nvSpPr>
        <p:spPr/>
        <p:txBody>
          <a:bodyPr>
            <a:noAutofit/>
          </a:bodyPr>
          <a:lstStyle/>
          <a:p>
            <a:pPr algn="l"/>
            <a:r>
              <a:rPr lang="en-US" sz="2000" b="1" i="0" cap="none" dirty="0">
                <a:solidFill>
                  <a:srgbClr val="0D0D0D"/>
                </a:solidFill>
                <a:effectLst/>
                <a:latin typeface="SimHei" panose="02010609060101010101" pitchFamily="49" charset="-122"/>
                <a:ea typeface="SimHei" panose="02010609060101010101" pitchFamily="49" charset="-122"/>
              </a:rPr>
              <a:t>1) Arrays</a:t>
            </a:r>
            <a:br>
              <a:rPr lang="en-US" sz="2000" b="0" i="0" cap="none" dirty="0">
                <a:solidFill>
                  <a:srgbClr val="0D0D0D"/>
                </a:solidFill>
                <a:effectLst/>
                <a:latin typeface="SimHei" panose="02010609060101010101" pitchFamily="49" charset="-122"/>
                <a:ea typeface="SimHei" panose="02010609060101010101" pitchFamily="49" charset="-122"/>
              </a:rPr>
            </a:br>
            <a:r>
              <a:rPr lang="en-US" sz="2000" b="0" i="0" cap="none" dirty="0">
                <a:solidFill>
                  <a:srgbClr val="0D0D0D"/>
                </a:solidFill>
                <a:effectLst/>
                <a:latin typeface="SimHei" panose="02010609060101010101" pitchFamily="49" charset="-122"/>
                <a:ea typeface="SimHei" panose="02010609060101010101" pitchFamily="49" charset="-122"/>
              </a:rPr>
              <a:t>-Fundamental data </a:t>
            </a:r>
            <a:r>
              <a:rPr lang="en-US" sz="2000" b="0" i="0" cap="none" dirty="0" err="1">
                <a:solidFill>
                  <a:srgbClr val="0D0D0D"/>
                </a:solidFill>
                <a:effectLst/>
                <a:latin typeface="SimHei" panose="02010609060101010101" pitchFamily="49" charset="-122"/>
                <a:ea typeface="SimHei" panose="02010609060101010101" pitchFamily="49" charset="-122"/>
              </a:rPr>
              <a:t>structure,used</a:t>
            </a:r>
            <a:r>
              <a:rPr lang="en-US" sz="2000" b="0" i="0" cap="none" dirty="0">
                <a:solidFill>
                  <a:srgbClr val="0D0D0D"/>
                </a:solidFill>
                <a:effectLst/>
                <a:latin typeface="SimHei" panose="02010609060101010101" pitchFamily="49" charset="-122"/>
                <a:ea typeface="SimHei" panose="02010609060101010101" pitchFamily="49" charset="-122"/>
              </a:rPr>
              <a:t> for storing data of the same type in contiguous memory.</a:t>
            </a:r>
            <a:br>
              <a:rPr lang="en-US" sz="2000" b="0" i="0" cap="none" dirty="0">
                <a:solidFill>
                  <a:srgbClr val="0D0D0D"/>
                </a:solidFill>
                <a:effectLst/>
                <a:latin typeface="SimHei" panose="02010609060101010101" pitchFamily="49" charset="-122"/>
                <a:ea typeface="SimHei" panose="02010609060101010101" pitchFamily="49" charset="-122"/>
              </a:rPr>
            </a:br>
            <a:r>
              <a:rPr lang="en-US" sz="2000" b="0" i="0" cap="none" dirty="0">
                <a:solidFill>
                  <a:srgbClr val="0D0D0D"/>
                </a:solidFill>
                <a:effectLst/>
                <a:latin typeface="SimHei" panose="02010609060101010101" pitchFamily="49" charset="-122"/>
                <a:ea typeface="SimHei" panose="02010609060101010101" pitchFamily="49" charset="-122"/>
              </a:rPr>
              <a:t>-In our project, H[] and M[] arrays store hours and minutes of sleep for each day.</a:t>
            </a:r>
            <a:br>
              <a:rPr lang="en-US" sz="2000" b="0" i="0" cap="none" dirty="0">
                <a:solidFill>
                  <a:srgbClr val="0D0D0D"/>
                </a:solidFill>
                <a:effectLst/>
                <a:latin typeface="SimHei" panose="02010609060101010101" pitchFamily="49" charset="-122"/>
                <a:ea typeface="SimHei" panose="02010609060101010101" pitchFamily="49" charset="-122"/>
              </a:rPr>
            </a:br>
            <a:r>
              <a:rPr lang="en-US" sz="2000" b="0" i="0" cap="none" dirty="0">
                <a:solidFill>
                  <a:srgbClr val="0D0D0D"/>
                </a:solidFill>
                <a:effectLst/>
                <a:latin typeface="SimHei" panose="02010609060101010101" pitchFamily="49" charset="-122"/>
                <a:ea typeface="SimHei" panose="02010609060101010101" pitchFamily="49" charset="-122"/>
              </a:rPr>
              <a:t>-Facilitates efficient access to sleep time data for each day, aiding in sleep pattern calculations.</a:t>
            </a:r>
            <a:br>
              <a:rPr lang="en-US" sz="2000" b="0" i="0" cap="none" dirty="0">
                <a:solidFill>
                  <a:srgbClr val="0D0D0D"/>
                </a:solidFill>
                <a:effectLst/>
                <a:latin typeface="SimHei" panose="02010609060101010101" pitchFamily="49" charset="-122"/>
                <a:ea typeface="SimHei" panose="02010609060101010101" pitchFamily="49" charset="-122"/>
              </a:rPr>
            </a:br>
            <a:r>
              <a:rPr lang="en-US" sz="2000" b="0" i="0" cap="none" dirty="0">
                <a:solidFill>
                  <a:srgbClr val="0D0D0D"/>
                </a:solidFill>
                <a:effectLst/>
                <a:latin typeface="SimHei" panose="02010609060101010101" pitchFamily="49" charset="-122"/>
                <a:ea typeface="SimHei" panose="02010609060101010101" pitchFamily="49" charset="-122"/>
              </a:rPr>
              <a:t>2) </a:t>
            </a:r>
            <a:r>
              <a:rPr lang="en-US" sz="2000" b="1" i="0" cap="none" dirty="0">
                <a:solidFill>
                  <a:srgbClr val="0D0D0D"/>
                </a:solidFill>
                <a:effectLst/>
                <a:latin typeface="SimHei" panose="02010609060101010101" pitchFamily="49" charset="-122"/>
                <a:ea typeface="SimHei" panose="02010609060101010101" pitchFamily="49" charset="-122"/>
              </a:rPr>
              <a:t>Vectors</a:t>
            </a:r>
            <a:br>
              <a:rPr lang="en-US" sz="2000" b="0" i="0" cap="none" dirty="0">
                <a:solidFill>
                  <a:srgbClr val="0D0D0D"/>
                </a:solidFill>
                <a:effectLst/>
                <a:latin typeface="SimHei" panose="02010609060101010101" pitchFamily="49" charset="-122"/>
                <a:ea typeface="SimHei" panose="02010609060101010101" pitchFamily="49" charset="-122"/>
              </a:rPr>
            </a:br>
            <a:r>
              <a:rPr lang="en-US" sz="2000" b="0" i="0" cap="none" dirty="0">
                <a:solidFill>
                  <a:srgbClr val="0D0D0D"/>
                </a:solidFill>
                <a:effectLst/>
                <a:latin typeface="SimHei" panose="02010609060101010101" pitchFamily="49" charset="-122"/>
                <a:ea typeface="SimHei" panose="02010609060101010101" pitchFamily="49" charset="-122"/>
              </a:rPr>
              <a:t>-Dynamic arrays that resize as needed.</a:t>
            </a:r>
            <a:br>
              <a:rPr lang="en-US" sz="2000" b="0" i="0" cap="none" dirty="0">
                <a:solidFill>
                  <a:srgbClr val="0D0D0D"/>
                </a:solidFill>
                <a:effectLst/>
                <a:latin typeface="SimHei" panose="02010609060101010101" pitchFamily="49" charset="-122"/>
                <a:ea typeface="SimHei" panose="02010609060101010101" pitchFamily="49" charset="-122"/>
              </a:rPr>
            </a:br>
            <a:r>
              <a:rPr lang="en-US" sz="2000" b="0" i="0" cap="none" dirty="0">
                <a:solidFill>
                  <a:srgbClr val="0D0D0D"/>
                </a:solidFill>
                <a:effectLst/>
                <a:latin typeface="SimHei" panose="02010609060101010101" pitchFamily="49" charset="-122"/>
                <a:ea typeface="SimHei" panose="02010609060101010101" pitchFamily="49" charset="-122"/>
              </a:rPr>
              <a:t>-Applied in the </a:t>
            </a:r>
            <a:r>
              <a:rPr lang="en-US" sz="2000" b="0" i="0" cap="none" dirty="0" err="1">
                <a:solidFill>
                  <a:srgbClr val="0D0D0D"/>
                </a:solidFill>
                <a:effectLst/>
                <a:latin typeface="SimHei" panose="02010609060101010101" pitchFamily="49" charset="-122"/>
                <a:ea typeface="SimHei" panose="02010609060101010101" pitchFamily="49" charset="-122"/>
              </a:rPr>
              <a:t>delete_inmate</a:t>
            </a:r>
            <a:r>
              <a:rPr lang="en-US" sz="2000" b="0" i="0" cap="none" dirty="0">
                <a:solidFill>
                  <a:srgbClr val="0D0D0D"/>
                </a:solidFill>
                <a:effectLst/>
                <a:latin typeface="SimHei" panose="02010609060101010101" pitchFamily="49" charset="-122"/>
                <a:ea typeface="SimHei" panose="02010609060101010101" pitchFamily="49" charset="-122"/>
              </a:rPr>
              <a:t> function for flexible data management.</a:t>
            </a:r>
            <a:br>
              <a:rPr lang="en-US" sz="2000" b="0" i="0" cap="none" dirty="0">
                <a:solidFill>
                  <a:srgbClr val="0D0D0D"/>
                </a:solidFill>
                <a:effectLst/>
                <a:latin typeface="SimHei" panose="02010609060101010101" pitchFamily="49" charset="-122"/>
                <a:ea typeface="SimHei" panose="02010609060101010101" pitchFamily="49" charset="-122"/>
              </a:rPr>
            </a:br>
            <a:r>
              <a:rPr lang="en-US" sz="2000" b="0" i="0" cap="none" dirty="0">
                <a:solidFill>
                  <a:srgbClr val="0D0D0D"/>
                </a:solidFill>
                <a:effectLst/>
                <a:latin typeface="SimHei" panose="02010609060101010101" pitchFamily="49" charset="-122"/>
                <a:ea typeface="SimHei" panose="02010609060101010101" pitchFamily="49" charset="-122"/>
              </a:rPr>
              <a:t>-Enables easy addition, removal, and access of elements from the input text file.</a:t>
            </a:r>
            <a:br>
              <a:rPr lang="en-US" sz="2000" b="0" i="0" cap="none" dirty="0">
                <a:solidFill>
                  <a:srgbClr val="0D0D0D"/>
                </a:solidFill>
                <a:effectLst/>
                <a:latin typeface="SimHei" panose="02010609060101010101" pitchFamily="49" charset="-122"/>
                <a:ea typeface="SimHei" panose="02010609060101010101" pitchFamily="49" charset="-122"/>
              </a:rPr>
            </a:br>
            <a:endParaRPr lang="en-US" sz="2000" cap="none" dirty="0">
              <a:latin typeface="SimHei" panose="02010609060101010101" pitchFamily="49" charset="-122"/>
              <a:ea typeface="SimHei" panose="02010609060101010101" pitchFamily="49" charset="-122"/>
            </a:endParaRPr>
          </a:p>
        </p:txBody>
      </p:sp>
      <p:sp>
        <p:nvSpPr>
          <p:cNvPr id="3" name="Text Placeholder 2">
            <a:extLst>
              <a:ext uri="{FF2B5EF4-FFF2-40B4-BE49-F238E27FC236}">
                <a16:creationId xmlns:a16="http://schemas.microsoft.com/office/drawing/2014/main" id="{D53C5044-3CCE-2366-8F4A-A91227092E71}"/>
              </a:ext>
            </a:extLst>
          </p:cNvPr>
          <p:cNvSpPr>
            <a:spLocks noGrp="1"/>
          </p:cNvSpPr>
          <p:nvPr>
            <p:ph type="body" idx="1"/>
          </p:nvPr>
        </p:nvSpPr>
        <p:spPr>
          <a:xfrm>
            <a:off x="1443625" y="335345"/>
            <a:ext cx="8939784" cy="457200"/>
          </a:xfrm>
        </p:spPr>
        <p:txBody>
          <a:bodyPr>
            <a:normAutofit fontScale="92500" lnSpcReduction="20000"/>
          </a:bodyPr>
          <a:lstStyle/>
          <a:p>
            <a:r>
              <a:rPr lang="en-US" sz="2800" b="1" dirty="0">
                <a:solidFill>
                  <a:schemeClr val="bg1"/>
                </a:solidFill>
                <a:latin typeface="SimHei" panose="02010609060101010101" pitchFamily="49" charset="-122"/>
                <a:ea typeface="SimHei" panose="02010609060101010101" pitchFamily="49" charset="-122"/>
              </a:rPr>
              <a:t>Data Structures Utilized in Our Project</a:t>
            </a:r>
          </a:p>
        </p:txBody>
      </p:sp>
    </p:spTree>
    <p:extLst>
      <p:ext uri="{BB962C8B-B14F-4D97-AF65-F5344CB8AC3E}">
        <p14:creationId xmlns:p14="http://schemas.microsoft.com/office/powerpoint/2010/main" val="2353648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47EA-EB6E-3055-6F3F-B58C3EF702AE}"/>
              </a:ext>
            </a:extLst>
          </p:cNvPr>
          <p:cNvSpPr>
            <a:spLocks noGrp="1"/>
          </p:cNvSpPr>
          <p:nvPr>
            <p:ph type="title"/>
          </p:nvPr>
        </p:nvSpPr>
        <p:spPr/>
        <p:txBody>
          <a:bodyPr>
            <a:noAutofit/>
          </a:bodyPr>
          <a:lstStyle/>
          <a:p>
            <a:pPr algn="l"/>
            <a:r>
              <a:rPr lang="en-US" sz="2000" b="1" i="0" cap="none" dirty="0">
                <a:solidFill>
                  <a:srgbClr val="0D0D0D"/>
                </a:solidFill>
                <a:effectLst/>
                <a:latin typeface="SimHei" panose="02010609060101010101" pitchFamily="49" charset="-122"/>
                <a:ea typeface="SimHei" panose="02010609060101010101" pitchFamily="49" charset="-122"/>
              </a:rPr>
              <a:t>3)Pairs</a:t>
            </a:r>
            <a:r>
              <a:rPr lang="en-US" sz="2000" b="0" i="0" cap="none" dirty="0">
                <a:solidFill>
                  <a:srgbClr val="0D0D0D"/>
                </a:solidFill>
                <a:effectLst/>
                <a:latin typeface="SimHei" panose="02010609060101010101" pitchFamily="49" charset="-122"/>
                <a:ea typeface="SimHei" panose="02010609060101010101" pitchFamily="49" charset="-122"/>
              </a:rPr>
              <a:t>:</a:t>
            </a:r>
            <a:br>
              <a:rPr lang="en-US" sz="2000" b="0" i="0" cap="none" dirty="0">
                <a:solidFill>
                  <a:srgbClr val="0D0D0D"/>
                </a:solidFill>
                <a:effectLst/>
                <a:latin typeface="SimHei" panose="02010609060101010101" pitchFamily="49" charset="-122"/>
                <a:ea typeface="SimHei" panose="02010609060101010101" pitchFamily="49" charset="-122"/>
              </a:rPr>
            </a:br>
            <a:r>
              <a:rPr lang="en-US" sz="2000" b="0" i="0" cap="none" dirty="0">
                <a:solidFill>
                  <a:srgbClr val="0D0D0D"/>
                </a:solidFill>
                <a:effectLst/>
                <a:latin typeface="SimHei" panose="02010609060101010101" pitchFamily="49" charset="-122"/>
                <a:ea typeface="SimHei" panose="02010609060101010101" pitchFamily="49" charset="-122"/>
              </a:rPr>
              <a:t>-Composite data structure for grouping different data types into a single entity.</a:t>
            </a:r>
            <a:br>
              <a:rPr lang="en-US" sz="2000" b="0" i="0" cap="none" dirty="0">
                <a:solidFill>
                  <a:srgbClr val="0D0D0D"/>
                </a:solidFill>
                <a:effectLst/>
                <a:latin typeface="SimHei" panose="02010609060101010101" pitchFamily="49" charset="-122"/>
                <a:ea typeface="SimHei" panose="02010609060101010101" pitchFamily="49" charset="-122"/>
              </a:rPr>
            </a:br>
            <a:r>
              <a:rPr lang="en-US" sz="2000" b="0" i="0" cap="none" dirty="0">
                <a:solidFill>
                  <a:srgbClr val="0D0D0D"/>
                </a:solidFill>
                <a:effectLst/>
                <a:latin typeface="SimHei" panose="02010609060101010101" pitchFamily="49" charset="-122"/>
                <a:ea typeface="SimHei" panose="02010609060101010101" pitchFamily="49" charset="-122"/>
              </a:rPr>
              <a:t>-Employed to store inmate information (name, dorm, sleep time) efficiently.</a:t>
            </a:r>
            <a:br>
              <a:rPr lang="en-US" sz="2000" b="0" i="0" cap="none" dirty="0">
                <a:solidFill>
                  <a:srgbClr val="0D0D0D"/>
                </a:solidFill>
                <a:effectLst/>
                <a:latin typeface="SimHei" panose="02010609060101010101" pitchFamily="49" charset="-122"/>
                <a:ea typeface="SimHei" panose="02010609060101010101" pitchFamily="49" charset="-122"/>
              </a:rPr>
            </a:br>
            <a:r>
              <a:rPr lang="en-US" sz="2000" b="0" i="0" cap="none" dirty="0">
                <a:solidFill>
                  <a:srgbClr val="0D0D0D"/>
                </a:solidFill>
                <a:effectLst/>
                <a:latin typeface="SimHei" panose="02010609060101010101" pitchFamily="49" charset="-122"/>
                <a:ea typeface="SimHei" panose="02010609060101010101" pitchFamily="49" charset="-122"/>
              </a:rPr>
              <a:t>-Utilized within an </a:t>
            </a:r>
            <a:r>
              <a:rPr lang="en-US" sz="2000" b="0" i="0" cap="none" dirty="0" err="1">
                <a:solidFill>
                  <a:srgbClr val="0D0D0D"/>
                </a:solidFill>
                <a:effectLst/>
                <a:latin typeface="SimHei" panose="02010609060101010101" pitchFamily="49" charset="-122"/>
                <a:ea typeface="SimHei" panose="02010609060101010101" pitchFamily="49" charset="-122"/>
              </a:rPr>
              <a:t>unordered_map</a:t>
            </a:r>
            <a:r>
              <a:rPr lang="en-US" sz="2000" b="0" i="0" cap="none" dirty="0">
                <a:solidFill>
                  <a:srgbClr val="0D0D0D"/>
                </a:solidFill>
                <a:effectLst/>
                <a:latin typeface="SimHei" panose="02010609060101010101" pitchFamily="49" charset="-122"/>
                <a:ea typeface="SimHei" panose="02010609060101010101" pitchFamily="49" charset="-122"/>
              </a:rPr>
              <a:t>&lt;string, pair&lt;pair&lt;string, string&gt;, pair&lt;</a:t>
            </a:r>
            <a:r>
              <a:rPr lang="en-US" sz="2000" b="0" i="0" cap="none" dirty="0" err="1">
                <a:solidFill>
                  <a:srgbClr val="0D0D0D"/>
                </a:solidFill>
                <a:effectLst/>
                <a:latin typeface="SimHei" panose="02010609060101010101" pitchFamily="49" charset="-122"/>
                <a:ea typeface="SimHei" panose="02010609060101010101" pitchFamily="49" charset="-122"/>
              </a:rPr>
              <a:t>string,string</a:t>
            </a:r>
            <a:r>
              <a:rPr lang="en-US" sz="2000" b="0" i="0" cap="none" dirty="0">
                <a:solidFill>
                  <a:srgbClr val="0D0D0D"/>
                </a:solidFill>
                <a:effectLst/>
                <a:latin typeface="SimHei" panose="02010609060101010101" pitchFamily="49" charset="-122"/>
                <a:ea typeface="SimHei" panose="02010609060101010101" pitchFamily="49" charset="-122"/>
              </a:rPr>
              <a:t>&gt;&gt;&gt; for inmate data storage.</a:t>
            </a:r>
            <a:br>
              <a:rPr lang="en-US" sz="2000" b="0" i="0" cap="none" dirty="0">
                <a:solidFill>
                  <a:srgbClr val="0D0D0D"/>
                </a:solidFill>
                <a:effectLst/>
                <a:latin typeface="SimHei" panose="02010609060101010101" pitchFamily="49" charset="-122"/>
                <a:ea typeface="SimHei" panose="02010609060101010101" pitchFamily="49" charset="-122"/>
              </a:rPr>
            </a:br>
            <a:br>
              <a:rPr lang="en-US" sz="2000" b="0" i="0" cap="none" dirty="0">
                <a:solidFill>
                  <a:srgbClr val="0D0D0D"/>
                </a:solidFill>
                <a:effectLst/>
                <a:latin typeface="SimHei" panose="02010609060101010101" pitchFamily="49" charset="-122"/>
                <a:ea typeface="SimHei" panose="02010609060101010101" pitchFamily="49" charset="-122"/>
              </a:rPr>
            </a:br>
            <a:r>
              <a:rPr lang="en-US" sz="2000" b="0" i="0" cap="none" dirty="0">
                <a:solidFill>
                  <a:srgbClr val="0D0D0D"/>
                </a:solidFill>
                <a:effectLst/>
                <a:latin typeface="SimHei" panose="02010609060101010101" pitchFamily="49" charset="-122"/>
                <a:ea typeface="SimHei" panose="02010609060101010101" pitchFamily="49" charset="-122"/>
              </a:rPr>
              <a:t>4)</a:t>
            </a:r>
            <a:r>
              <a:rPr lang="en-US" sz="2000" b="1" i="0" cap="none" dirty="0">
                <a:solidFill>
                  <a:srgbClr val="0D0D0D"/>
                </a:solidFill>
                <a:effectLst/>
                <a:latin typeface="SimHei" panose="02010609060101010101" pitchFamily="49" charset="-122"/>
                <a:ea typeface="SimHei" panose="02010609060101010101" pitchFamily="49" charset="-122"/>
              </a:rPr>
              <a:t>Hash Tables (Unordered Maps)</a:t>
            </a:r>
            <a:r>
              <a:rPr lang="en-US" sz="2000" b="0" i="0" cap="none" dirty="0">
                <a:solidFill>
                  <a:srgbClr val="0D0D0D"/>
                </a:solidFill>
                <a:effectLst/>
                <a:latin typeface="SimHei" panose="02010609060101010101" pitchFamily="49" charset="-122"/>
                <a:ea typeface="SimHei" panose="02010609060101010101" pitchFamily="49" charset="-122"/>
              </a:rPr>
              <a:t>:</a:t>
            </a:r>
            <a:br>
              <a:rPr lang="en-US" sz="2000" b="0" i="0" cap="none" dirty="0">
                <a:solidFill>
                  <a:srgbClr val="0D0D0D"/>
                </a:solidFill>
                <a:effectLst/>
                <a:latin typeface="SimHei" panose="02010609060101010101" pitchFamily="49" charset="-122"/>
                <a:ea typeface="SimHei" panose="02010609060101010101" pitchFamily="49" charset="-122"/>
              </a:rPr>
            </a:br>
            <a:r>
              <a:rPr lang="en-US" sz="2000" b="0" i="0" cap="none" dirty="0">
                <a:solidFill>
                  <a:srgbClr val="0D0D0D"/>
                </a:solidFill>
                <a:effectLst/>
                <a:latin typeface="SimHei" panose="02010609060101010101" pitchFamily="49" charset="-122"/>
                <a:ea typeface="SimHei" panose="02010609060101010101" pitchFamily="49" charset="-122"/>
              </a:rPr>
              <a:t>-Efficiently stores inmate information by IDs using hashing.</a:t>
            </a:r>
            <a:br>
              <a:rPr lang="en-US" sz="2000" b="0" i="0" cap="none" dirty="0">
                <a:solidFill>
                  <a:srgbClr val="0D0D0D"/>
                </a:solidFill>
                <a:effectLst/>
                <a:latin typeface="SimHei" panose="02010609060101010101" pitchFamily="49" charset="-122"/>
                <a:ea typeface="SimHei" panose="02010609060101010101" pitchFamily="49" charset="-122"/>
              </a:rPr>
            </a:br>
            <a:r>
              <a:rPr lang="en-US" sz="2000" b="0" i="0" cap="none" dirty="0">
                <a:solidFill>
                  <a:srgbClr val="0D0D0D"/>
                </a:solidFill>
                <a:effectLst/>
                <a:latin typeface="SimHei" panose="02010609060101010101" pitchFamily="49" charset="-122"/>
                <a:ea typeface="SimHei" panose="02010609060101010101" pitchFamily="49" charset="-122"/>
              </a:rPr>
              <a:t>-Provides constant-time complexity for insertion and searching operations.</a:t>
            </a:r>
            <a:br>
              <a:rPr lang="en-US" sz="2000" b="0" i="0" cap="none" dirty="0">
                <a:solidFill>
                  <a:srgbClr val="0D0D0D"/>
                </a:solidFill>
                <a:effectLst/>
                <a:latin typeface="SimHei" panose="02010609060101010101" pitchFamily="49" charset="-122"/>
                <a:ea typeface="SimHei" panose="02010609060101010101" pitchFamily="49" charset="-122"/>
              </a:rPr>
            </a:br>
            <a:r>
              <a:rPr lang="en-US" sz="2000" b="0" i="0" cap="none" dirty="0">
                <a:solidFill>
                  <a:srgbClr val="0D0D0D"/>
                </a:solidFill>
                <a:effectLst/>
                <a:latin typeface="SimHei" panose="02010609060101010101" pitchFamily="49" charset="-122"/>
                <a:ea typeface="SimHei" panose="02010609060101010101" pitchFamily="49" charset="-122"/>
              </a:rPr>
              <a:t>-Enhances performance in handling inmate data lookup and management tasks.</a:t>
            </a:r>
            <a:br>
              <a:rPr lang="en-US" sz="2000" b="0" i="0" cap="none" dirty="0">
                <a:solidFill>
                  <a:srgbClr val="0D0D0D"/>
                </a:solidFill>
                <a:effectLst/>
                <a:latin typeface="SimHei" panose="02010609060101010101" pitchFamily="49" charset="-122"/>
                <a:ea typeface="SimHei" panose="02010609060101010101" pitchFamily="49" charset="-122"/>
              </a:rPr>
            </a:br>
            <a:endParaRPr lang="en-US" sz="2000" cap="none" dirty="0">
              <a:latin typeface="SimHei" panose="02010609060101010101" pitchFamily="49" charset="-122"/>
              <a:ea typeface="SimHei" panose="02010609060101010101" pitchFamily="49" charset="-122"/>
            </a:endParaRPr>
          </a:p>
        </p:txBody>
      </p:sp>
      <p:sp>
        <p:nvSpPr>
          <p:cNvPr id="3" name="Text Placeholder 2">
            <a:extLst>
              <a:ext uri="{FF2B5EF4-FFF2-40B4-BE49-F238E27FC236}">
                <a16:creationId xmlns:a16="http://schemas.microsoft.com/office/drawing/2014/main" id="{D53C5044-3CCE-2366-8F4A-A91227092E71}"/>
              </a:ext>
            </a:extLst>
          </p:cNvPr>
          <p:cNvSpPr>
            <a:spLocks noGrp="1"/>
          </p:cNvSpPr>
          <p:nvPr>
            <p:ph type="body" idx="1"/>
          </p:nvPr>
        </p:nvSpPr>
        <p:spPr>
          <a:xfrm>
            <a:off x="1443625" y="335345"/>
            <a:ext cx="8939784" cy="457200"/>
          </a:xfrm>
        </p:spPr>
        <p:txBody>
          <a:bodyPr>
            <a:normAutofit fontScale="92500" lnSpcReduction="20000"/>
          </a:bodyPr>
          <a:lstStyle/>
          <a:p>
            <a:r>
              <a:rPr lang="en-US" sz="2800" b="1" dirty="0">
                <a:solidFill>
                  <a:schemeClr val="bg1"/>
                </a:solidFill>
                <a:latin typeface="SimHei" panose="02010609060101010101" pitchFamily="49" charset="-122"/>
                <a:ea typeface="SimHei" panose="02010609060101010101" pitchFamily="49" charset="-122"/>
              </a:rPr>
              <a:t>Data Structures Utilized in Our Project</a:t>
            </a:r>
          </a:p>
        </p:txBody>
      </p:sp>
    </p:spTree>
    <p:extLst>
      <p:ext uri="{BB962C8B-B14F-4D97-AF65-F5344CB8AC3E}">
        <p14:creationId xmlns:p14="http://schemas.microsoft.com/office/powerpoint/2010/main" val="682263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5DC9-5F8E-3755-E1A5-08A8FF9E4968}"/>
              </a:ext>
            </a:extLst>
          </p:cNvPr>
          <p:cNvSpPr>
            <a:spLocks noGrp="1"/>
          </p:cNvSpPr>
          <p:nvPr>
            <p:ph type="title"/>
          </p:nvPr>
        </p:nvSpPr>
        <p:spPr>
          <a:xfrm>
            <a:off x="8458200" y="-68471"/>
            <a:ext cx="3161963" cy="1645920"/>
          </a:xfrm>
        </p:spPr>
        <p:txBody>
          <a:bodyPr/>
          <a:lstStyle/>
          <a:p>
            <a:pPr algn="ctr"/>
            <a:r>
              <a:rPr lang="en-US" dirty="0"/>
              <a:t>Algorithms</a:t>
            </a:r>
          </a:p>
        </p:txBody>
      </p:sp>
      <p:pic>
        <p:nvPicPr>
          <p:cNvPr id="6" name="Content Placeholder 5">
            <a:extLst>
              <a:ext uri="{FF2B5EF4-FFF2-40B4-BE49-F238E27FC236}">
                <a16:creationId xmlns:a16="http://schemas.microsoft.com/office/drawing/2014/main" id="{5EF6DD9F-D586-9571-9EA6-F9BEEE878894}"/>
              </a:ext>
            </a:extLst>
          </p:cNvPr>
          <p:cNvPicPr>
            <a:picLocks noGrp="1" noChangeAspect="1"/>
          </p:cNvPicPr>
          <p:nvPr>
            <p:ph idx="1"/>
          </p:nvPr>
        </p:nvPicPr>
        <p:blipFill>
          <a:blip r:embed="rId2"/>
          <a:srcRect/>
          <a:stretch/>
        </p:blipFill>
        <p:spPr>
          <a:xfrm>
            <a:off x="980658" y="804862"/>
            <a:ext cx="2252873" cy="5248275"/>
          </a:xfrm>
        </p:spPr>
      </p:pic>
      <p:sp>
        <p:nvSpPr>
          <p:cNvPr id="4" name="Text Placeholder 3">
            <a:extLst>
              <a:ext uri="{FF2B5EF4-FFF2-40B4-BE49-F238E27FC236}">
                <a16:creationId xmlns:a16="http://schemas.microsoft.com/office/drawing/2014/main" id="{01BEE754-7DDF-CF23-9782-F08EAF88F0D3}"/>
              </a:ext>
            </a:extLst>
          </p:cNvPr>
          <p:cNvSpPr>
            <a:spLocks noGrp="1"/>
          </p:cNvSpPr>
          <p:nvPr>
            <p:ph type="body" sz="half" idx="2"/>
          </p:nvPr>
        </p:nvSpPr>
        <p:spPr/>
        <p:txBody>
          <a:bodyPr>
            <a:normAutofit fontScale="85000" lnSpcReduction="10000"/>
          </a:bodyPr>
          <a:lstStyle/>
          <a:p>
            <a:pPr algn="l"/>
            <a:r>
              <a:rPr lang="en-US" b="1" dirty="0">
                <a:solidFill>
                  <a:srgbClr val="0D0D0D"/>
                </a:solidFill>
                <a:latin typeface="Söhne"/>
              </a:rPr>
              <a:t>3</a:t>
            </a:r>
            <a:r>
              <a:rPr lang="en-US" b="1" i="0" dirty="0">
                <a:solidFill>
                  <a:srgbClr val="0D0D0D"/>
                </a:solidFill>
                <a:effectLst/>
                <a:latin typeface="Söhne"/>
              </a:rPr>
              <a:t>)Deletion Algorithm</a:t>
            </a:r>
            <a:r>
              <a:rPr lang="en-US" b="0" i="0" dirty="0">
                <a:solidFill>
                  <a:srgbClr val="0D0D0D"/>
                </a:solidFill>
                <a:effectLst/>
                <a:latin typeface="Söhne"/>
              </a:rPr>
              <a:t>:</a:t>
            </a:r>
          </a:p>
          <a:p>
            <a:pPr algn="l"/>
            <a:r>
              <a:rPr lang="en-US" sz="1800" b="0" i="0" dirty="0">
                <a:solidFill>
                  <a:srgbClr val="0D0D0D"/>
                </a:solidFill>
                <a:effectLst/>
                <a:latin typeface="Söhne"/>
              </a:rPr>
              <a:t>This algorithm allows the user to delete an inmate’s data from the system. It prompts the user for th</a:t>
            </a:r>
            <a:r>
              <a:rPr lang="en-US" dirty="0">
                <a:solidFill>
                  <a:srgbClr val="0D0D0D"/>
                </a:solidFill>
                <a:latin typeface="Söhne"/>
              </a:rPr>
              <a:t>e inmate’s </a:t>
            </a:r>
            <a:r>
              <a:rPr lang="en-US" sz="1800" b="0" i="0" dirty="0">
                <a:solidFill>
                  <a:srgbClr val="0D0D0D"/>
                </a:solidFill>
                <a:effectLst/>
                <a:latin typeface="Söhne"/>
              </a:rPr>
              <a:t>ID, searches for the ID in the file, and deletes the corresponding data if found. </a:t>
            </a:r>
            <a:endParaRPr lang="en-US" b="1" dirty="0">
              <a:solidFill>
                <a:srgbClr val="0D0D0D"/>
              </a:solidFill>
              <a:latin typeface="Söhne"/>
            </a:endParaRPr>
          </a:p>
          <a:p>
            <a:r>
              <a:rPr lang="en-US" b="1" dirty="0">
                <a:solidFill>
                  <a:srgbClr val="0D0D0D"/>
                </a:solidFill>
                <a:latin typeface="Söhne"/>
              </a:rPr>
              <a:t>2</a:t>
            </a:r>
            <a:r>
              <a:rPr lang="en-US" b="1" i="0" dirty="0">
                <a:solidFill>
                  <a:srgbClr val="0D0D0D"/>
                </a:solidFill>
                <a:effectLst/>
                <a:latin typeface="Söhne"/>
              </a:rPr>
              <a:t>)Inducing Algorithm</a:t>
            </a:r>
            <a:r>
              <a:rPr lang="en-US" b="0" i="0" dirty="0">
                <a:solidFill>
                  <a:srgbClr val="0D0D0D"/>
                </a:solidFill>
                <a:effectLst/>
                <a:latin typeface="Söhne"/>
              </a:rPr>
              <a:t>:</a:t>
            </a:r>
          </a:p>
          <a:p>
            <a:r>
              <a:rPr lang="en-US" dirty="0">
                <a:latin typeface="Söhne"/>
                <a:cs typeface="Kartika" panose="02020503030404060203" pitchFamily="18" charset="0"/>
              </a:rPr>
              <a:t>The inducing algorithm simulates an inducer function that starts at 9pm. It determines the active dorm to sleep based on the current time and plays corresponding music to induce sleep for the inmates in that dorm.</a:t>
            </a:r>
          </a:p>
        </p:txBody>
      </p:sp>
      <p:sp>
        <p:nvSpPr>
          <p:cNvPr id="8" name="TextBox 7">
            <a:extLst>
              <a:ext uri="{FF2B5EF4-FFF2-40B4-BE49-F238E27FC236}">
                <a16:creationId xmlns:a16="http://schemas.microsoft.com/office/drawing/2014/main" id="{D05B9587-9AD8-1085-0C2C-38505C389EB0}"/>
              </a:ext>
            </a:extLst>
          </p:cNvPr>
          <p:cNvSpPr txBox="1"/>
          <p:nvPr/>
        </p:nvSpPr>
        <p:spPr>
          <a:xfrm>
            <a:off x="1020419" y="212014"/>
            <a:ext cx="6096000" cy="369332"/>
          </a:xfrm>
          <a:prstGeom prst="rect">
            <a:avLst/>
          </a:prstGeom>
          <a:noFill/>
        </p:spPr>
        <p:txBody>
          <a:bodyPr wrap="square">
            <a:spAutoFit/>
          </a:bodyPr>
          <a:lstStyle/>
          <a:p>
            <a:r>
              <a:rPr lang="en-US" b="1" i="0" dirty="0">
                <a:solidFill>
                  <a:srgbClr val="0D0D0D"/>
                </a:solidFill>
                <a:effectLst/>
                <a:latin typeface="Söhne"/>
              </a:rPr>
              <a:t>Deletion Flowchart:		Inducing Flowchart:</a:t>
            </a:r>
            <a:endParaRPr lang="en-US" dirty="0"/>
          </a:p>
        </p:txBody>
      </p:sp>
      <p:pic>
        <p:nvPicPr>
          <p:cNvPr id="12" name="Picture 11">
            <a:extLst>
              <a:ext uri="{FF2B5EF4-FFF2-40B4-BE49-F238E27FC236}">
                <a16:creationId xmlns:a16="http://schemas.microsoft.com/office/drawing/2014/main" id="{E1765031-4C27-ECC8-CF57-D52EEEB2EA20}"/>
              </a:ext>
            </a:extLst>
          </p:cNvPr>
          <p:cNvPicPr>
            <a:picLocks noChangeAspect="1"/>
          </p:cNvPicPr>
          <p:nvPr/>
        </p:nvPicPr>
        <p:blipFill>
          <a:blip r:embed="rId3"/>
          <a:srcRect/>
          <a:stretch/>
        </p:blipFill>
        <p:spPr>
          <a:xfrm>
            <a:off x="4575312" y="818114"/>
            <a:ext cx="2252873" cy="5248275"/>
          </a:xfrm>
          <a:prstGeom prst="rect">
            <a:avLst/>
          </a:prstGeom>
        </p:spPr>
      </p:pic>
    </p:spTree>
    <p:extLst>
      <p:ext uri="{BB962C8B-B14F-4D97-AF65-F5344CB8AC3E}">
        <p14:creationId xmlns:p14="http://schemas.microsoft.com/office/powerpoint/2010/main" val="362345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5DC9-5F8E-3755-E1A5-08A8FF9E4968}"/>
              </a:ext>
            </a:extLst>
          </p:cNvPr>
          <p:cNvSpPr>
            <a:spLocks noGrp="1"/>
          </p:cNvSpPr>
          <p:nvPr>
            <p:ph type="title"/>
          </p:nvPr>
        </p:nvSpPr>
        <p:spPr>
          <a:xfrm>
            <a:off x="8458200" y="-68471"/>
            <a:ext cx="3161963" cy="1645920"/>
          </a:xfrm>
        </p:spPr>
        <p:txBody>
          <a:bodyPr/>
          <a:lstStyle/>
          <a:p>
            <a:pPr algn="ctr"/>
            <a:r>
              <a:rPr lang="en-US" dirty="0"/>
              <a:t>Algorithms</a:t>
            </a:r>
          </a:p>
        </p:txBody>
      </p:sp>
      <p:pic>
        <p:nvPicPr>
          <p:cNvPr id="6" name="Content Placeholder 5">
            <a:extLst>
              <a:ext uri="{FF2B5EF4-FFF2-40B4-BE49-F238E27FC236}">
                <a16:creationId xmlns:a16="http://schemas.microsoft.com/office/drawing/2014/main" id="{5EF6DD9F-D586-9571-9EA6-F9BEEE878894}"/>
              </a:ext>
            </a:extLst>
          </p:cNvPr>
          <p:cNvPicPr>
            <a:picLocks noGrp="1" noChangeAspect="1"/>
          </p:cNvPicPr>
          <p:nvPr>
            <p:ph idx="1"/>
          </p:nvPr>
        </p:nvPicPr>
        <p:blipFill>
          <a:blip r:embed="rId2"/>
          <a:srcRect/>
          <a:stretch/>
        </p:blipFill>
        <p:spPr>
          <a:xfrm>
            <a:off x="2663684" y="804863"/>
            <a:ext cx="2252873" cy="4814059"/>
          </a:xfrm>
        </p:spPr>
      </p:pic>
      <p:sp>
        <p:nvSpPr>
          <p:cNvPr id="4" name="Text Placeholder 3">
            <a:extLst>
              <a:ext uri="{FF2B5EF4-FFF2-40B4-BE49-F238E27FC236}">
                <a16:creationId xmlns:a16="http://schemas.microsoft.com/office/drawing/2014/main" id="{01BEE754-7DDF-CF23-9782-F08EAF88F0D3}"/>
              </a:ext>
            </a:extLst>
          </p:cNvPr>
          <p:cNvSpPr>
            <a:spLocks noGrp="1"/>
          </p:cNvSpPr>
          <p:nvPr>
            <p:ph type="body" sz="half" idx="2"/>
          </p:nvPr>
        </p:nvSpPr>
        <p:spPr/>
        <p:txBody>
          <a:bodyPr>
            <a:normAutofit/>
          </a:bodyPr>
          <a:lstStyle/>
          <a:p>
            <a:pPr algn="l"/>
            <a:r>
              <a:rPr lang="en-US" b="1" i="0" dirty="0">
                <a:solidFill>
                  <a:srgbClr val="0D0D0D"/>
                </a:solidFill>
                <a:effectLst/>
                <a:latin typeface="Söhne"/>
              </a:rPr>
              <a:t>5)Menu-Based Algorithm</a:t>
            </a:r>
            <a:r>
              <a:rPr lang="en-US" b="0" i="0" dirty="0">
                <a:solidFill>
                  <a:srgbClr val="0D0D0D"/>
                </a:solidFill>
                <a:effectLst/>
                <a:latin typeface="Söhne"/>
              </a:rPr>
              <a:t>:</a:t>
            </a:r>
          </a:p>
          <a:p>
            <a:pPr algn="l"/>
            <a:r>
              <a:rPr lang="en-US" sz="1600" b="0" i="0" dirty="0">
                <a:solidFill>
                  <a:srgbClr val="0D0D0D"/>
                </a:solidFill>
                <a:effectLst/>
                <a:latin typeface="Söhne"/>
              </a:rPr>
              <a:t>The main function of the program presents a menu-based interface to the user, allowing them to choose from various options such as adding new inmates, showing inmate data, searching for inmates, deleting inmates, setting auto dorm, starting the inducer, and exiting the program.</a:t>
            </a:r>
            <a:endParaRPr lang="en-US" sz="1600" b="1" dirty="0">
              <a:solidFill>
                <a:srgbClr val="0D0D0D"/>
              </a:solidFill>
              <a:latin typeface="Söhne"/>
            </a:endParaRPr>
          </a:p>
        </p:txBody>
      </p:sp>
      <p:sp>
        <p:nvSpPr>
          <p:cNvPr id="8" name="TextBox 7">
            <a:extLst>
              <a:ext uri="{FF2B5EF4-FFF2-40B4-BE49-F238E27FC236}">
                <a16:creationId xmlns:a16="http://schemas.microsoft.com/office/drawing/2014/main" id="{D05B9587-9AD8-1085-0C2C-38505C389EB0}"/>
              </a:ext>
            </a:extLst>
          </p:cNvPr>
          <p:cNvSpPr txBox="1"/>
          <p:nvPr/>
        </p:nvSpPr>
        <p:spPr>
          <a:xfrm>
            <a:off x="1934820" y="212014"/>
            <a:ext cx="6096000" cy="369332"/>
          </a:xfrm>
          <a:prstGeom prst="rect">
            <a:avLst/>
          </a:prstGeom>
          <a:noFill/>
        </p:spPr>
        <p:txBody>
          <a:bodyPr wrap="square">
            <a:spAutoFit/>
          </a:bodyPr>
          <a:lstStyle/>
          <a:p>
            <a:r>
              <a:rPr lang="en-US" b="1" i="0" dirty="0">
                <a:solidFill>
                  <a:srgbClr val="0D0D0D"/>
                </a:solidFill>
                <a:effectLst/>
                <a:latin typeface="Söhne"/>
              </a:rPr>
              <a:t>Menu-Based Algorithm Flowchart:  	</a:t>
            </a:r>
            <a:endParaRPr lang="en-US" dirty="0"/>
          </a:p>
        </p:txBody>
      </p:sp>
    </p:spTree>
    <p:extLst>
      <p:ext uri="{BB962C8B-B14F-4D97-AF65-F5344CB8AC3E}">
        <p14:creationId xmlns:p14="http://schemas.microsoft.com/office/powerpoint/2010/main" val="3373106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3C5044-3CCE-2366-8F4A-A91227092E71}"/>
              </a:ext>
            </a:extLst>
          </p:cNvPr>
          <p:cNvSpPr>
            <a:spLocks noGrp="1"/>
          </p:cNvSpPr>
          <p:nvPr>
            <p:ph type="body" idx="1"/>
          </p:nvPr>
        </p:nvSpPr>
        <p:spPr>
          <a:xfrm>
            <a:off x="1443625" y="335345"/>
            <a:ext cx="8939784" cy="457200"/>
          </a:xfrm>
        </p:spPr>
        <p:txBody>
          <a:bodyPr>
            <a:normAutofit fontScale="92500" lnSpcReduction="20000"/>
          </a:bodyPr>
          <a:lstStyle/>
          <a:p>
            <a:r>
              <a:rPr lang="en-US" sz="2800" b="1" dirty="0">
                <a:solidFill>
                  <a:schemeClr val="bg1"/>
                </a:solidFill>
                <a:latin typeface="SimHei" panose="02010609060101010101" pitchFamily="49" charset="-122"/>
                <a:ea typeface="SimHei" panose="02010609060101010101" pitchFamily="49" charset="-122"/>
              </a:rPr>
              <a:t>Time and Space Complexities of various functions</a:t>
            </a:r>
          </a:p>
        </p:txBody>
      </p:sp>
      <p:graphicFrame>
        <p:nvGraphicFramePr>
          <p:cNvPr id="4" name="Table 4">
            <a:extLst>
              <a:ext uri="{FF2B5EF4-FFF2-40B4-BE49-F238E27FC236}">
                <a16:creationId xmlns:a16="http://schemas.microsoft.com/office/drawing/2014/main" id="{C201CCA0-2DF8-A02A-EDC2-0711811AB27C}"/>
              </a:ext>
            </a:extLst>
          </p:cNvPr>
          <p:cNvGraphicFramePr>
            <a:graphicFrameLocks noGrp="1"/>
          </p:cNvGraphicFramePr>
          <p:nvPr>
            <p:extLst>
              <p:ext uri="{D42A27DB-BD31-4B8C-83A1-F6EECF244321}">
                <p14:modId xmlns:p14="http://schemas.microsoft.com/office/powerpoint/2010/main" val="720686389"/>
              </p:ext>
            </p:extLst>
          </p:nvPr>
        </p:nvGraphicFramePr>
        <p:xfrm>
          <a:off x="2005496" y="2058134"/>
          <a:ext cx="8127999" cy="2966720"/>
        </p:xfrm>
        <a:graphic>
          <a:graphicData uri="http://schemas.openxmlformats.org/drawingml/2006/table">
            <a:tbl>
              <a:tblPr firstRow="1" bandRow="1">
                <a:effectLst>
                  <a:outerShdw blurRad="50800" dist="38100" algn="l" rotWithShape="0">
                    <a:prstClr val="black">
                      <a:alpha val="40000"/>
                    </a:prstClr>
                  </a:outerShdw>
                  <a:reflection blurRad="6350" stA="52000" endA="300" endPos="35000" dir="5400000" sy="-100000" algn="bl" rotWithShape="0"/>
                </a:effectLst>
                <a:tableStyleId>{073A0DAA-6AF3-43AB-8588-CEC1D06C72B9}</a:tableStyleId>
              </a:tblPr>
              <a:tblGrid>
                <a:gridCol w="2709333">
                  <a:extLst>
                    <a:ext uri="{9D8B030D-6E8A-4147-A177-3AD203B41FA5}">
                      <a16:colId xmlns:a16="http://schemas.microsoft.com/office/drawing/2014/main" val="2570488915"/>
                    </a:ext>
                  </a:extLst>
                </a:gridCol>
                <a:gridCol w="2709333">
                  <a:extLst>
                    <a:ext uri="{9D8B030D-6E8A-4147-A177-3AD203B41FA5}">
                      <a16:colId xmlns:a16="http://schemas.microsoft.com/office/drawing/2014/main" val="497948396"/>
                    </a:ext>
                  </a:extLst>
                </a:gridCol>
                <a:gridCol w="2709333">
                  <a:extLst>
                    <a:ext uri="{9D8B030D-6E8A-4147-A177-3AD203B41FA5}">
                      <a16:colId xmlns:a16="http://schemas.microsoft.com/office/drawing/2014/main" val="689032710"/>
                    </a:ext>
                  </a:extLst>
                </a:gridCol>
              </a:tblGrid>
              <a:tr h="370840">
                <a:tc>
                  <a:txBody>
                    <a:bodyPr/>
                    <a:lstStyle/>
                    <a:p>
                      <a:r>
                        <a:rPr lang="en-US" dirty="0"/>
                        <a:t>Function Name</a:t>
                      </a:r>
                    </a:p>
                  </a:txBody>
                  <a:tcPr/>
                </a:tc>
                <a:tc>
                  <a:txBody>
                    <a:bodyPr/>
                    <a:lstStyle/>
                    <a:p>
                      <a:r>
                        <a:rPr lang="en-US" dirty="0"/>
                        <a:t>Time Complexity</a:t>
                      </a:r>
                    </a:p>
                  </a:txBody>
                  <a:tcPr/>
                </a:tc>
                <a:tc>
                  <a:txBody>
                    <a:bodyPr/>
                    <a:lstStyle/>
                    <a:p>
                      <a:r>
                        <a:rPr lang="en-US" dirty="0"/>
                        <a:t>Space Complexity</a:t>
                      </a:r>
                    </a:p>
                  </a:txBody>
                  <a:tcPr/>
                </a:tc>
                <a:extLst>
                  <a:ext uri="{0D108BD9-81ED-4DB2-BD59-A6C34878D82A}">
                    <a16:rowId xmlns:a16="http://schemas.microsoft.com/office/drawing/2014/main" val="3271329353"/>
                  </a:ext>
                </a:extLst>
              </a:tr>
              <a:tr h="370840">
                <a:tc>
                  <a:txBody>
                    <a:bodyPr/>
                    <a:lstStyle/>
                    <a:p>
                      <a:r>
                        <a:rPr lang="en-US" sz="1800" b="0" u="none" strike="noStrike" dirty="0">
                          <a:solidFill>
                            <a:srgbClr val="000000"/>
                          </a:solidFill>
                          <a:effectLst/>
                        </a:rPr>
                        <a:t> </a:t>
                      </a:r>
                      <a:r>
                        <a:rPr lang="en-US" sz="1800" b="0" u="none" strike="noStrike" dirty="0" err="1">
                          <a:solidFill>
                            <a:srgbClr val="000000"/>
                          </a:solidFill>
                          <a:effectLst/>
                        </a:rPr>
                        <a:t>ifexist</a:t>
                      </a:r>
                      <a:r>
                        <a:rPr lang="en-US" sz="1800" b="0" u="none" strike="noStrike" dirty="0">
                          <a:solidFill>
                            <a:srgbClr val="000000"/>
                          </a:solidFill>
                          <a:effectLst/>
                        </a:rPr>
                        <a:t>() </a:t>
                      </a:r>
                      <a:endParaRPr lang="en-US" dirty="0"/>
                    </a:p>
                  </a:txBody>
                  <a:tcPr/>
                </a:tc>
                <a:tc>
                  <a:txBody>
                    <a:bodyPr/>
                    <a:lstStyle/>
                    <a:p>
                      <a:r>
                        <a:rPr lang="en-US" sz="1800" b="0" u="none" strike="noStrike" dirty="0">
                          <a:solidFill>
                            <a:srgbClr val="000000"/>
                          </a:solidFill>
                          <a:effectLst/>
                        </a:rPr>
                        <a:t>O(n)</a:t>
                      </a:r>
                      <a:endParaRPr lang="en-US" dirty="0"/>
                    </a:p>
                  </a:txBody>
                  <a:tcPr/>
                </a:tc>
                <a:tc>
                  <a:txBody>
                    <a:bodyPr/>
                    <a:lstStyle/>
                    <a:p>
                      <a:r>
                        <a:rPr lang="en-US" sz="1800" b="0" u="none" strike="noStrike" dirty="0">
                          <a:solidFill>
                            <a:srgbClr val="000000"/>
                          </a:solidFill>
                          <a:effectLst/>
                        </a:rPr>
                        <a:t>O(1)</a:t>
                      </a:r>
                      <a:endParaRPr lang="en-US" dirty="0"/>
                    </a:p>
                  </a:txBody>
                  <a:tcPr/>
                </a:tc>
                <a:extLst>
                  <a:ext uri="{0D108BD9-81ED-4DB2-BD59-A6C34878D82A}">
                    <a16:rowId xmlns:a16="http://schemas.microsoft.com/office/drawing/2014/main" val="1314382274"/>
                  </a:ext>
                </a:extLst>
              </a:tr>
              <a:tr h="370840">
                <a:tc>
                  <a:txBody>
                    <a:bodyPr/>
                    <a:lstStyle/>
                    <a:p>
                      <a:r>
                        <a:rPr lang="en-US" sz="1800" b="0" u="none" strike="noStrike" dirty="0">
                          <a:solidFill>
                            <a:srgbClr val="000000"/>
                          </a:solidFill>
                          <a:effectLst/>
                        </a:rPr>
                        <a:t>insert</a:t>
                      </a:r>
                      <a:endParaRPr lang="en-US" dirty="0"/>
                    </a:p>
                  </a:txBody>
                  <a:tcPr/>
                </a:tc>
                <a:tc>
                  <a:txBody>
                    <a:bodyPr/>
                    <a:lstStyle/>
                    <a:p>
                      <a:r>
                        <a:rPr lang="en-US" sz="1800" b="0" u="none" strike="noStrike" dirty="0">
                          <a:solidFill>
                            <a:srgbClr val="000000"/>
                          </a:solidFill>
                          <a:effectLst/>
                        </a:rPr>
                        <a:t>O(1)</a:t>
                      </a:r>
                      <a:endParaRPr lang="en-US" dirty="0"/>
                    </a:p>
                  </a:txBody>
                  <a:tcPr/>
                </a:tc>
                <a:tc>
                  <a:txBody>
                    <a:bodyPr/>
                    <a:lstStyle/>
                    <a:p>
                      <a:r>
                        <a:rPr lang="en-US" sz="1800" b="0" u="none" strike="noStrike" dirty="0">
                          <a:solidFill>
                            <a:srgbClr val="000000"/>
                          </a:solidFill>
                          <a:effectLst/>
                        </a:rPr>
                        <a:t>O(1)</a:t>
                      </a:r>
                      <a:endParaRPr lang="en-US" dirty="0"/>
                    </a:p>
                  </a:txBody>
                  <a:tcPr/>
                </a:tc>
                <a:extLst>
                  <a:ext uri="{0D108BD9-81ED-4DB2-BD59-A6C34878D82A}">
                    <a16:rowId xmlns:a16="http://schemas.microsoft.com/office/drawing/2014/main" val="2021312465"/>
                  </a:ext>
                </a:extLst>
              </a:tr>
              <a:tr h="370840">
                <a:tc>
                  <a:txBody>
                    <a:bodyPr/>
                    <a:lstStyle/>
                    <a:p>
                      <a:r>
                        <a:rPr lang="en-US" sz="1800" b="0" u="none" strike="noStrike" dirty="0">
                          <a:solidFill>
                            <a:srgbClr val="000000"/>
                          </a:solidFill>
                          <a:effectLst/>
                        </a:rPr>
                        <a:t>search</a:t>
                      </a:r>
                      <a:endParaRPr lang="en-US" dirty="0"/>
                    </a:p>
                  </a:txBody>
                  <a:tcPr/>
                </a:tc>
                <a:tc>
                  <a:txBody>
                    <a:bodyPr/>
                    <a:lstStyle/>
                    <a:p>
                      <a:r>
                        <a:rPr lang="en-US" sz="1800" b="0" u="none" strike="noStrike" dirty="0">
                          <a:solidFill>
                            <a:srgbClr val="000000"/>
                          </a:solidFill>
                          <a:effectLst/>
                        </a:rPr>
                        <a:t>O(k)</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O(n) </a:t>
                      </a:r>
                      <a:endParaRPr lang="en-US" dirty="0"/>
                    </a:p>
                  </a:txBody>
                  <a:tcPr/>
                </a:tc>
                <a:extLst>
                  <a:ext uri="{0D108BD9-81ED-4DB2-BD59-A6C34878D82A}">
                    <a16:rowId xmlns:a16="http://schemas.microsoft.com/office/drawing/2014/main" val="934947812"/>
                  </a:ext>
                </a:extLst>
              </a:tr>
              <a:tr h="370840">
                <a:tc>
                  <a:txBody>
                    <a:bodyPr/>
                    <a:lstStyle/>
                    <a:p>
                      <a:r>
                        <a:rPr lang="en-US" sz="1800" b="0" u="none" strike="noStrike" dirty="0">
                          <a:solidFill>
                            <a:srgbClr val="000000"/>
                          </a:solidFill>
                          <a:effectLst/>
                        </a:rPr>
                        <a:t>show</a:t>
                      </a:r>
                      <a:endParaRPr lang="en-US" dirty="0"/>
                    </a:p>
                  </a:txBody>
                  <a:tcPr/>
                </a:tc>
                <a:tc>
                  <a:txBody>
                    <a:bodyPr/>
                    <a:lstStyle/>
                    <a:p>
                      <a:r>
                        <a:rPr lang="en-US" sz="1800" b="0" u="none" strike="noStrike" dirty="0">
                          <a:solidFill>
                            <a:srgbClr val="000000"/>
                          </a:solidFill>
                          <a:effectLst/>
                        </a:rPr>
                        <a:t>O(n)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O(1)</a:t>
                      </a:r>
                      <a:endParaRPr lang="en-US" dirty="0"/>
                    </a:p>
                  </a:txBody>
                  <a:tcPr/>
                </a:tc>
                <a:extLst>
                  <a:ext uri="{0D108BD9-81ED-4DB2-BD59-A6C34878D82A}">
                    <a16:rowId xmlns:a16="http://schemas.microsoft.com/office/drawing/2014/main" val="2540737018"/>
                  </a:ext>
                </a:extLst>
              </a:tr>
              <a:tr h="370840">
                <a:tc>
                  <a:txBody>
                    <a:bodyPr/>
                    <a:lstStyle/>
                    <a:p>
                      <a:r>
                        <a:rPr lang="en-US" sz="1800" b="0" u="none" strike="noStrike" dirty="0">
                          <a:solidFill>
                            <a:srgbClr val="000000"/>
                          </a:solidFill>
                          <a:effectLst/>
                        </a:rPr>
                        <a:t>delete</a:t>
                      </a:r>
                      <a:endParaRPr lang="en-US" dirty="0"/>
                    </a:p>
                  </a:txBody>
                  <a:tcPr/>
                </a:tc>
                <a:tc>
                  <a:txBody>
                    <a:bodyPr/>
                    <a:lstStyle/>
                    <a:p>
                      <a:r>
                        <a:rPr lang="en-US" sz="1800" b="0" u="none" strike="noStrike" dirty="0">
                          <a:solidFill>
                            <a:srgbClr val="000000"/>
                          </a:solidFill>
                          <a:effectLst/>
                        </a:rPr>
                        <a:t>O(n)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O(n)</a:t>
                      </a:r>
                      <a:endParaRPr lang="en-US" dirty="0"/>
                    </a:p>
                  </a:txBody>
                  <a:tcPr/>
                </a:tc>
                <a:extLst>
                  <a:ext uri="{0D108BD9-81ED-4DB2-BD59-A6C34878D82A}">
                    <a16:rowId xmlns:a16="http://schemas.microsoft.com/office/drawing/2014/main" val="1028025561"/>
                  </a:ext>
                </a:extLst>
              </a:tr>
              <a:tr h="370840">
                <a:tc>
                  <a:txBody>
                    <a:bodyPr/>
                    <a:lstStyle/>
                    <a:p>
                      <a:r>
                        <a:rPr lang="en-US" sz="1800" b="0" u="none" strike="noStrike" dirty="0" err="1">
                          <a:solidFill>
                            <a:srgbClr val="000000"/>
                          </a:solidFill>
                          <a:effectLst/>
                        </a:rPr>
                        <a:t>Setdorm</a:t>
                      </a:r>
                      <a:endParaRPr lang="en-US" dirty="0"/>
                    </a:p>
                  </a:txBody>
                  <a:tcPr/>
                </a:tc>
                <a:tc>
                  <a:txBody>
                    <a:bodyPr/>
                    <a:lstStyle/>
                    <a:p>
                      <a:r>
                        <a:rPr lang="en-US" sz="1800" b="0" u="none" strike="noStrike" dirty="0">
                          <a:solidFill>
                            <a:srgbClr val="000000"/>
                          </a:solidFill>
                          <a:effectLst/>
                        </a:rPr>
                        <a:t>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O(n)</a:t>
                      </a:r>
                      <a:endParaRPr lang="en-US" dirty="0"/>
                    </a:p>
                  </a:txBody>
                  <a:tcPr/>
                </a:tc>
                <a:extLst>
                  <a:ext uri="{0D108BD9-81ED-4DB2-BD59-A6C34878D82A}">
                    <a16:rowId xmlns:a16="http://schemas.microsoft.com/office/drawing/2014/main" val="1320089754"/>
                  </a:ext>
                </a:extLst>
              </a:tr>
              <a:tr h="370840">
                <a:tc>
                  <a:txBody>
                    <a:bodyPr/>
                    <a:lstStyle/>
                    <a:p>
                      <a:r>
                        <a:rPr lang="en-US" sz="1800" b="0" u="none" strike="noStrike" dirty="0">
                          <a:solidFill>
                            <a:srgbClr val="000000"/>
                          </a:solidFill>
                          <a:effectLst/>
                        </a:rPr>
                        <a:t>inducer</a:t>
                      </a:r>
                      <a:endParaRPr lang="en-US" dirty="0"/>
                    </a:p>
                  </a:txBody>
                  <a:tcPr/>
                </a:tc>
                <a:tc>
                  <a:txBody>
                    <a:bodyPr/>
                    <a:lstStyle/>
                    <a:p>
                      <a:r>
                        <a:rPr lang="en-US" sz="1800" b="0" u="none" strike="noStrike" dirty="0">
                          <a:solidFill>
                            <a:srgbClr val="000000"/>
                          </a:solidFill>
                          <a:effectLst/>
                        </a:rPr>
                        <a:t>O(n) </a:t>
                      </a:r>
                      <a:endParaRPr lang="en-US" dirty="0"/>
                    </a:p>
                  </a:txBody>
                  <a:tcPr/>
                </a:tc>
                <a:tc>
                  <a:txBody>
                    <a:bodyPr/>
                    <a:lstStyle/>
                    <a:p>
                      <a:r>
                        <a:rPr lang="en-US" sz="1800" b="0" u="none" strike="noStrike" dirty="0">
                          <a:solidFill>
                            <a:srgbClr val="000000"/>
                          </a:solidFill>
                          <a:effectLst/>
                        </a:rPr>
                        <a:t>O(1) </a:t>
                      </a:r>
                      <a:endParaRPr lang="en-US" dirty="0"/>
                    </a:p>
                  </a:txBody>
                  <a:tcPr/>
                </a:tc>
                <a:extLst>
                  <a:ext uri="{0D108BD9-81ED-4DB2-BD59-A6C34878D82A}">
                    <a16:rowId xmlns:a16="http://schemas.microsoft.com/office/drawing/2014/main" val="4170050158"/>
                  </a:ext>
                </a:extLst>
              </a:tr>
            </a:tbl>
          </a:graphicData>
        </a:graphic>
      </p:graphicFrame>
    </p:spTree>
    <p:extLst>
      <p:ext uri="{BB962C8B-B14F-4D97-AF65-F5344CB8AC3E}">
        <p14:creationId xmlns:p14="http://schemas.microsoft.com/office/powerpoint/2010/main" val="1067691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253B0-3EC0-D805-EF18-7358EE6D244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026846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{54623CCD-3A66-44A9-B7C4-F7F92359B343}tf56219246_win32</Template>
  <TotalTime>147</TotalTime>
  <Words>636</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SimHei</vt:lpstr>
      <vt:lpstr>AngsanaUPC</vt:lpstr>
      <vt:lpstr>Avenir Next LT Pro</vt:lpstr>
      <vt:lpstr>Avenir Next LT Pro Light</vt:lpstr>
      <vt:lpstr>Baskerville Old Face</vt:lpstr>
      <vt:lpstr>Garamond</vt:lpstr>
      <vt:lpstr>Söhne</vt:lpstr>
      <vt:lpstr>Times New Roman</vt:lpstr>
      <vt:lpstr>SavonVTI</vt:lpstr>
      <vt:lpstr>IT-205  Capstone project apexcoderz</vt:lpstr>
      <vt:lpstr>Daksh ubhadia 202301014 Om santoki  202301019 Parva raval  202301055 Diyen pambhar 202301113</vt:lpstr>
      <vt:lpstr>You are to build a Sleep Inducer. There are N inmates in total. Each has his/her own sleep time (randomly initialized). The Sleep Inducer is installed in a hostel with M sleeping dorms. It notes every inmate’s daily sleeping habits and starts sleep-inducing music at bedtime. It works for multiple inmates. However, the music should not continue beyond p minutes after going to bed (assuming it takes that much time for every inmate to fall asleep). The Sleep Inducer should be able to play for all of them without disturbing anyone (i.e., playing music while someone is asleep). Therefore, the correct number of inmates for each dorm must be assigned before starting to operate.  </vt:lpstr>
      <vt:lpstr>1) Arrays -Fundamental data structure,used for storing data of the same type in contiguous memory. -In our project, H[] and M[] arrays store hours and minutes of sleep for each day. -Facilitates efficient access to sleep time data for each day, aiding in sleep pattern calculations. 2) Vectors -Dynamic arrays that resize as needed. -Applied in the delete_inmate function for flexible data management. -Enables easy addition, removal, and access of elements from the input text file. </vt:lpstr>
      <vt:lpstr>3)Pairs: -Composite data structure for grouping different data types into a single entity. -Employed to store inmate information (name, dorm, sleep time) efficiently. -Utilized within an unordered_map&lt;string, pair&lt;pair&lt;string, string&gt;, pair&lt;string,string&gt;&gt;&gt; for inmate data storage.  4)Hash Tables (Unordered Maps): -Efficiently stores inmate information by IDs using hashing. -Provides constant-time complexity for insertion and searching operations. -Enhances performance in handling inmate data lookup and management tasks. </vt:lpstr>
      <vt:lpstr>Algorithms</vt:lpstr>
      <vt:lpstr>Algorithms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IT-205  Capstone project apexcoderz</dc:title>
  <dc:creator>Administration</dc:creator>
  <cp:lastModifiedBy>Administration</cp:lastModifiedBy>
  <cp:revision>2</cp:revision>
  <dcterms:created xsi:type="dcterms:W3CDTF">2024-05-03T13:44:04Z</dcterms:created>
  <dcterms:modified xsi:type="dcterms:W3CDTF">2024-05-03T16:11:54Z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