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58" r:id="rId5"/>
    <p:sldId id="259" r:id="rId6"/>
    <p:sldId id="267" r:id="rId7"/>
    <p:sldId id="268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6AFE9-3DCB-48E4-9E51-A38D655D35FA}" v="211" dt="2019-11-16T14:42:03.068"/>
    <p1510:client id="{3ED6354E-1C9C-44F0-92A4-8523D4AA0427}" v="3" dt="2019-09-03T15:42:58.494"/>
    <p1510:client id="{6AFDA74C-1C66-4365-A479-42DDD325F5ED}" v="8" dt="2019-09-03T18:07:47.908"/>
    <p1510:client id="{BBEBFE1E-831D-4B5F-831F-5B9A6B708629}" v="87" dt="2019-09-04T09:47:35.656"/>
    <p1510:client id="{C442E531-67E7-4369-BA29-92986241BAE0}" v="656" dt="2019-11-16T14:26:50.366"/>
    <p1510:client id="{F32DEF43-A1F2-406A-B464-079FF7861736}" v="995" dt="2019-11-16T16:41:57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4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6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2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8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8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11/16/2019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11/16/2019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9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11/16/2019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9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5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48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F12F57-D869-4DA9-BE2C-85123E940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cs typeface="Calibri Light"/>
              </a:rPr>
              <a:t>Machine Learning II 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Voice Recognition 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E0B1C20-8A4B-4613-BF95-FF9FC42035A3}"/>
              </a:ext>
            </a:extLst>
          </p:cNvPr>
          <p:cNvSpPr txBox="1">
            <a:spLocks/>
          </p:cNvSpPr>
          <p:nvPr/>
        </p:nvSpPr>
        <p:spPr>
          <a:xfrm>
            <a:off x="5063378" y="3125535"/>
            <a:ext cx="7620880" cy="605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INSAID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000C-472F-4531-8656-A2CD492FA3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015" y="-230247"/>
            <a:ext cx="10058400" cy="644255"/>
          </a:xfrm>
        </p:spPr>
        <p:txBody>
          <a:bodyPr>
            <a:normAutofit fontScale="90000"/>
          </a:bodyPr>
          <a:lstStyle/>
          <a:p>
            <a:br>
              <a:rPr lang="en-US">
                <a:cs typeface="Calibri Light"/>
              </a:rPr>
            </a:br>
            <a:r>
              <a:rPr lang="en-US" sz="2200" b="1">
                <a:solidFill>
                  <a:schemeClr val="tx2">
                    <a:lumMod val="90000"/>
                    <a:lumOff val="10000"/>
                  </a:schemeClr>
                </a:solidFill>
                <a:cs typeface="Calibri Light"/>
              </a:rPr>
              <a:t>Dataset Overview</a:t>
            </a:r>
            <a:endParaRPr lang="en-US" sz="2200" b="1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390468-14DD-46A4-A3A0-0DAC41EAC150}"/>
              </a:ext>
            </a:extLst>
          </p:cNvPr>
          <p:cNvSpPr/>
          <p:nvPr/>
        </p:nvSpPr>
        <p:spPr>
          <a:xfrm>
            <a:off x="-40256" y="369498"/>
            <a:ext cx="12235129" cy="862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7080C4D-1864-4FE0-B36F-347E7FFBC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368470"/>
              </p:ext>
            </p:extLst>
          </p:nvPr>
        </p:nvGraphicFramePr>
        <p:xfrm>
          <a:off x="0" y="445698"/>
          <a:ext cx="12195430" cy="595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5430">
                  <a:extLst>
                    <a:ext uri="{9D8B030D-6E8A-4147-A177-3AD203B41FA5}">
                      <a16:colId xmlns:a16="http://schemas.microsoft.com/office/drawing/2014/main" val="3627460916"/>
                    </a:ext>
                  </a:extLst>
                </a:gridCol>
              </a:tblGrid>
              <a:tr h="595222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sng" strike="noStrike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Goal</a:t>
                      </a:r>
                      <a:r>
                        <a:rPr lang="en-US" sz="1800" b="0" i="0" u="none" strike="noStrike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: predict gender (Male or Female), by understanding voice and speech with</a:t>
                      </a:r>
                      <a:endParaRPr lang="en-US" sz="18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Frequency variable [mean, median, mode, deviation, quartile range, skewness, centroid and few other ] ,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spectral variable [entropy, flatness] and modulation index. </a:t>
                      </a:r>
                      <a:endParaRPr lang="en-US" sz="18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sng" strike="noStrike" kern="1200" noProof="0" dirty="0">
                          <a:solidFill>
                            <a:schemeClr val="tx2"/>
                          </a:solidFill>
                          <a:latin typeface="Calibri"/>
                        </a:rPr>
                        <a:t>Total variables</a:t>
                      </a:r>
                      <a:r>
                        <a:rPr lang="en-US" sz="1800" b="0" i="0" u="none" strike="noStrike" kern="1200" noProof="0" dirty="0">
                          <a:solidFill>
                            <a:schemeClr val="tx2"/>
                          </a:solidFill>
                          <a:latin typeface="Calibri"/>
                        </a:rPr>
                        <a:t> : 21 (Target: 1, Explanatory: 20)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sng" strike="noStrike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Algorithm used</a:t>
                      </a:r>
                      <a:r>
                        <a:rPr lang="en-US" sz="1800" b="0" i="0" u="none" strike="noStrike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: Decision Tree, Random Forests, Boosting and SVM.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325231"/>
                  </a:ext>
                </a:extLst>
              </a:tr>
            </a:tbl>
          </a:graphicData>
        </a:graphic>
      </p:graphicFrame>
      <p:pic>
        <p:nvPicPr>
          <p:cNvPr id="3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7FC0162E-726C-42B5-B046-E5490CD21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17" y="2450552"/>
            <a:ext cx="10435085" cy="378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8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000C-472F-4531-8656-A2CD492FA3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015" y="-230247"/>
            <a:ext cx="10058400" cy="644255"/>
          </a:xfrm>
        </p:spPr>
        <p:txBody>
          <a:bodyPr>
            <a:normAutofit fontScale="90000"/>
          </a:bodyPr>
          <a:lstStyle/>
          <a:p>
            <a:br>
              <a:rPr lang="en-US" dirty="0">
                <a:cs typeface="Calibri Light"/>
              </a:rPr>
            </a:br>
            <a:r>
              <a:rPr lang="en-US" sz="2200" b="1" dirty="0">
                <a:solidFill>
                  <a:schemeClr val="tx2">
                    <a:lumMod val="90000"/>
                    <a:lumOff val="10000"/>
                  </a:schemeClr>
                </a:solidFill>
                <a:cs typeface="Calibri Light"/>
              </a:rPr>
              <a:t>Variables and Exploration</a:t>
            </a:r>
            <a:endParaRPr lang="en-US" sz="2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390468-14DD-46A4-A3A0-0DAC41EAC150}"/>
              </a:ext>
            </a:extLst>
          </p:cNvPr>
          <p:cNvSpPr/>
          <p:nvPr/>
        </p:nvSpPr>
        <p:spPr>
          <a:xfrm>
            <a:off x="-40256" y="369498"/>
            <a:ext cx="12235129" cy="862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7080C4D-1864-4FE0-B36F-347E7FFBC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19495"/>
              </p:ext>
            </p:extLst>
          </p:nvPr>
        </p:nvGraphicFramePr>
        <p:xfrm>
          <a:off x="0" y="445698"/>
          <a:ext cx="12195430" cy="595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5430">
                  <a:extLst>
                    <a:ext uri="{9D8B030D-6E8A-4147-A177-3AD203B41FA5}">
                      <a16:colId xmlns:a16="http://schemas.microsoft.com/office/drawing/2014/main" val="3627460916"/>
                    </a:ext>
                  </a:extLst>
                </a:gridCol>
              </a:tblGrid>
              <a:tr h="595222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325231"/>
                  </a:ext>
                </a:extLst>
              </a:tr>
            </a:tbl>
          </a:graphicData>
        </a:graphic>
      </p:graphicFrame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E4CE4A4-B797-4F4E-B0EF-EC2A6320B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1" y="459490"/>
            <a:ext cx="11872823" cy="6054039"/>
          </a:xfrm>
          <a:prstGeom prst="rect">
            <a:avLst/>
          </a:prstGeom>
        </p:spPr>
      </p:pic>
      <p:pic>
        <p:nvPicPr>
          <p:cNvPr id="7" name="Picture 8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0D47CE10-0B6E-4B00-803C-8F5014D97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136" y="454849"/>
            <a:ext cx="7444595" cy="1994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419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000C-472F-4531-8656-A2CD492FA3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015" y="-230247"/>
            <a:ext cx="10058400" cy="644255"/>
          </a:xfrm>
        </p:spPr>
        <p:txBody>
          <a:bodyPr>
            <a:normAutofit fontScale="90000"/>
          </a:bodyPr>
          <a:lstStyle/>
          <a:p>
            <a:br>
              <a:rPr lang="en-US" dirty="0">
                <a:cs typeface="Calibri Light"/>
              </a:rPr>
            </a:br>
            <a:r>
              <a:rPr lang="en-US" sz="2200" b="1" dirty="0">
                <a:solidFill>
                  <a:schemeClr val="tx2">
                    <a:lumMod val="90000"/>
                    <a:lumOff val="10000"/>
                  </a:schemeClr>
                </a:solidFill>
                <a:cs typeface="Calibri Light"/>
              </a:rPr>
              <a:t>Exploratory Data Analysis (Histogram)</a:t>
            </a:r>
            <a:endParaRPr lang="en-US" sz="2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390468-14DD-46A4-A3A0-0DAC41EAC150}"/>
              </a:ext>
            </a:extLst>
          </p:cNvPr>
          <p:cNvSpPr/>
          <p:nvPr/>
        </p:nvSpPr>
        <p:spPr>
          <a:xfrm>
            <a:off x="-40256" y="369498"/>
            <a:ext cx="12235129" cy="862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7080C4D-1864-4FE0-B36F-347E7FFBC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72593"/>
              </p:ext>
            </p:extLst>
          </p:nvPr>
        </p:nvGraphicFramePr>
        <p:xfrm>
          <a:off x="0" y="445698"/>
          <a:ext cx="12195430" cy="595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5430">
                  <a:extLst>
                    <a:ext uri="{9D8B030D-6E8A-4147-A177-3AD203B41FA5}">
                      <a16:colId xmlns:a16="http://schemas.microsoft.com/office/drawing/2014/main" val="3627460916"/>
                    </a:ext>
                  </a:extLst>
                </a:gridCol>
              </a:tblGrid>
              <a:tr h="5952226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0" i="0" u="none" strike="noStrike" noProof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325231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8CD0A7B-945D-4BE3-BA83-95CD4614D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128617"/>
              </p:ext>
            </p:extLst>
          </p:nvPr>
        </p:nvGraphicFramePr>
        <p:xfrm>
          <a:off x="5880340" y="4571999"/>
          <a:ext cx="5505823" cy="1527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823">
                  <a:extLst>
                    <a:ext uri="{9D8B030D-6E8A-4147-A177-3AD203B41FA5}">
                      <a16:colId xmlns:a16="http://schemas.microsoft.com/office/drawing/2014/main" val="2903386859"/>
                    </a:ext>
                  </a:extLst>
                </a:gridCol>
              </a:tblGrid>
              <a:tr h="1527624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1" u="none" strike="noStrike" noProof="0" dirty="0">
                          <a:solidFill>
                            <a:schemeClr val="tx1"/>
                          </a:solidFill>
                        </a:rPr>
                        <a:t>There are 7 variables which help us distinguish between different gender</a:t>
                      </a:r>
                      <a:endParaRPr lang="en-US" dirty="0" err="1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1" u="sng" strike="noStrike" noProof="0" dirty="0">
                          <a:solidFill>
                            <a:schemeClr val="tx1"/>
                          </a:solidFill>
                        </a:rPr>
                        <a:t>Frequency</a:t>
                      </a:r>
                      <a:r>
                        <a:rPr lang="en-US" sz="1800" b="0" i="1" u="none" strike="noStrike" noProof="0" dirty="0">
                          <a:solidFill>
                            <a:schemeClr val="tx1"/>
                          </a:solidFill>
                        </a:rPr>
                        <a:t> (Standard Deviation, 25 Quartile range &amp; Inter-Quartile Range, Mode &amp; </a:t>
                      </a:r>
                      <a:r>
                        <a:rPr lang="en-US" sz="1800" b="0" i="1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mean-fun) 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1" u="sng" strike="noStrike" noProof="0" dirty="0">
                          <a:solidFill>
                            <a:schemeClr val="tx1"/>
                          </a:solidFill>
                        </a:rPr>
                        <a:t>Spectral</a:t>
                      </a:r>
                      <a:r>
                        <a:rPr lang="en-US" sz="1800" b="0" i="1" u="none" strike="noStrike" noProof="0" dirty="0">
                          <a:solidFill>
                            <a:schemeClr val="tx1"/>
                          </a:solidFill>
                        </a:rPr>
                        <a:t> (Entropy &amp; Flatness)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04149"/>
                  </a:ext>
                </a:extLst>
              </a:tr>
            </a:tbl>
          </a:graphicData>
        </a:graphic>
      </p:graphicFrame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0BCBB9-8415-49DD-BFE8-BD43E3C4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8" y="459234"/>
            <a:ext cx="4914181" cy="2963420"/>
          </a:xfrm>
          <a:prstGeom prst="rect">
            <a:avLst/>
          </a:prstGeom>
        </p:spPr>
      </p:pic>
      <p:pic>
        <p:nvPicPr>
          <p:cNvPr id="7" name="Picture 8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EBE06F95-6D94-48BF-ACEC-57198AAA5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8" y="3423791"/>
            <a:ext cx="4914182" cy="3044043"/>
          </a:xfrm>
          <a:prstGeom prst="rect">
            <a:avLst/>
          </a:prstGeom>
        </p:spPr>
      </p:pic>
      <p:pic>
        <p:nvPicPr>
          <p:cNvPr id="11" name="Picture 11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369B1BA4-A92D-4DB0-9714-8F40F54E5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287" y="452266"/>
            <a:ext cx="4799162" cy="389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2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000C-472F-4531-8656-A2CD492FA3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015" y="-230247"/>
            <a:ext cx="10058400" cy="644255"/>
          </a:xfrm>
        </p:spPr>
        <p:txBody>
          <a:bodyPr>
            <a:normAutofit fontScale="90000"/>
          </a:bodyPr>
          <a:lstStyle/>
          <a:p>
            <a:br>
              <a:rPr lang="en-US">
                <a:cs typeface="Calibri Light"/>
              </a:rPr>
            </a:br>
            <a:r>
              <a:rPr lang="en-US" sz="2200" b="1">
                <a:solidFill>
                  <a:schemeClr val="tx2">
                    <a:lumMod val="90000"/>
                    <a:lumOff val="10000"/>
                  </a:schemeClr>
                </a:solidFill>
                <a:cs typeface="Calibri Light"/>
              </a:rPr>
              <a:t>Exploratory Data Analysis</a:t>
            </a:r>
            <a:endParaRPr lang="en-US" sz="2200" b="1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390468-14DD-46A4-A3A0-0DAC41EAC150}"/>
              </a:ext>
            </a:extLst>
          </p:cNvPr>
          <p:cNvSpPr/>
          <p:nvPr/>
        </p:nvSpPr>
        <p:spPr>
          <a:xfrm>
            <a:off x="-40256" y="369498"/>
            <a:ext cx="12235129" cy="862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7080C4D-1864-4FE0-B36F-347E7FFBC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526952"/>
              </p:ext>
            </p:extLst>
          </p:nvPr>
        </p:nvGraphicFramePr>
        <p:xfrm>
          <a:off x="0" y="445698"/>
          <a:ext cx="12195430" cy="595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5430">
                  <a:extLst>
                    <a:ext uri="{9D8B030D-6E8A-4147-A177-3AD203B41FA5}">
                      <a16:colId xmlns:a16="http://schemas.microsoft.com/office/drawing/2014/main" val="3627460916"/>
                    </a:ext>
                  </a:extLst>
                </a:gridCol>
              </a:tblGrid>
              <a:tr h="5952226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1" i="0" u="none" strike="noStrike" noProof="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kern="1200" noProof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325231"/>
                  </a:ext>
                </a:extLst>
              </a:tr>
            </a:tbl>
          </a:graphicData>
        </a:graphic>
      </p:graphicFrame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0BB0E872-AF34-40A9-A531-325EBF740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388007"/>
              </p:ext>
            </p:extLst>
          </p:nvPr>
        </p:nvGraphicFramePr>
        <p:xfrm>
          <a:off x="388189" y="5060830"/>
          <a:ext cx="5710335" cy="1264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0335">
                  <a:extLst>
                    <a:ext uri="{9D8B030D-6E8A-4147-A177-3AD203B41FA5}">
                      <a16:colId xmlns:a16="http://schemas.microsoft.com/office/drawing/2014/main" val="2903386859"/>
                    </a:ext>
                  </a:extLst>
                </a:gridCol>
              </a:tblGrid>
              <a:tr h="1264541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Frequency variables (Mean-Fun and Mean-Frequency)</a:t>
                      </a:r>
                      <a:endParaRPr lang="en-US" sz="1800" b="1" i="0" u="none" strike="noStrike" kern="1200" noProof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kern="1200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Mean Fun and Mean Frequency is able to distinguish between gender voice.</a:t>
                      </a:r>
                      <a:endParaRPr lang="en-US" sz="1800" b="0" i="0" u="none" strike="noStrike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04149"/>
                  </a:ext>
                </a:extLst>
              </a:tr>
            </a:tbl>
          </a:graphicData>
        </a:graphic>
      </p:graphicFrame>
      <p:pic>
        <p:nvPicPr>
          <p:cNvPr id="7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2BBE039C-BB19-49BF-96E7-7D2F89885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9" y="500441"/>
            <a:ext cx="5287992" cy="4419384"/>
          </a:xfrm>
          <a:prstGeom prst="rect">
            <a:avLst/>
          </a:prstGeom>
        </p:spPr>
      </p:pic>
      <p:pic>
        <p:nvPicPr>
          <p:cNvPr id="11" name="Picture 11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CC4F5037-F13A-491F-9E79-17C512B29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739" y="3047824"/>
            <a:ext cx="4238445" cy="3379028"/>
          </a:xfrm>
          <a:prstGeom prst="rect">
            <a:avLst/>
          </a:prstGeom>
        </p:spPr>
      </p:pic>
      <p:pic>
        <p:nvPicPr>
          <p:cNvPr id="13" name="Picture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B211B69-47D6-45B9-8752-51A1D1968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739" y="503013"/>
            <a:ext cx="4238445" cy="254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6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000C-472F-4531-8656-A2CD492FA3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015" y="-230247"/>
            <a:ext cx="10058400" cy="644255"/>
          </a:xfrm>
        </p:spPr>
        <p:txBody>
          <a:bodyPr>
            <a:normAutofit fontScale="90000"/>
          </a:bodyPr>
          <a:lstStyle/>
          <a:p>
            <a:br>
              <a:rPr lang="en-US" dirty="0">
                <a:cs typeface="Calibri Light"/>
              </a:rPr>
            </a:br>
            <a:r>
              <a:rPr lang="en-US" sz="2200" b="1">
                <a:solidFill>
                  <a:schemeClr val="tx2">
                    <a:lumMod val="90000"/>
                    <a:lumOff val="10000"/>
                  </a:schemeClr>
                </a:solidFill>
                <a:cs typeface="Calibri Light"/>
              </a:rPr>
              <a:t>Model Selection</a:t>
            </a:r>
            <a:endParaRPr lang="en-US" sz="2200" b="1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390468-14DD-46A4-A3A0-0DAC41EAC150}"/>
              </a:ext>
            </a:extLst>
          </p:cNvPr>
          <p:cNvSpPr/>
          <p:nvPr/>
        </p:nvSpPr>
        <p:spPr>
          <a:xfrm>
            <a:off x="-40256" y="369498"/>
            <a:ext cx="12235129" cy="862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7080C4D-1864-4FE0-B36F-347E7FFBC0E5}"/>
              </a:ext>
            </a:extLst>
          </p:cNvPr>
          <p:cNvGraphicFramePr>
            <a:graphicFrameLocks noGrp="1"/>
          </p:cNvGraphicFramePr>
          <p:nvPr/>
        </p:nvGraphicFramePr>
        <p:xfrm>
          <a:off x="0" y="445698"/>
          <a:ext cx="12195430" cy="595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5430">
                  <a:extLst>
                    <a:ext uri="{9D8B030D-6E8A-4147-A177-3AD203B41FA5}">
                      <a16:colId xmlns:a16="http://schemas.microsoft.com/office/drawing/2014/main" val="3627460916"/>
                    </a:ext>
                  </a:extLst>
                </a:gridCol>
              </a:tblGrid>
              <a:tr h="5952226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1" i="0" u="none" strike="noStrike" noProof="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kern="1200" noProof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325231"/>
                  </a:ext>
                </a:extLst>
              </a:tr>
            </a:tbl>
          </a:graphicData>
        </a:graphic>
      </p:graphicFrame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0BB0E872-AF34-40A9-A531-325EBF740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675699"/>
              </p:ext>
            </p:extLst>
          </p:nvPr>
        </p:nvGraphicFramePr>
        <p:xfrm>
          <a:off x="143773" y="4773283"/>
          <a:ext cx="5710335" cy="1543931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5710335">
                  <a:extLst>
                    <a:ext uri="{9D8B030D-6E8A-4147-A177-3AD203B41FA5}">
                      <a16:colId xmlns:a16="http://schemas.microsoft.com/office/drawing/2014/main" val="2903386859"/>
                    </a:ext>
                  </a:extLst>
                </a:gridCol>
              </a:tblGrid>
              <a:tr h="1543931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Algorithm accuracy in Gender Prediction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1. Decision Tree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2. Random Forest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3. Gradient Boosting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4. Support Vector Machine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04149"/>
                  </a:ext>
                </a:extLst>
              </a:tr>
            </a:tbl>
          </a:graphicData>
        </a:graphic>
      </p:graphicFrame>
      <p:pic>
        <p:nvPicPr>
          <p:cNvPr id="3" name="Picture 3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ECEA938-AAFF-4841-A325-5450D461E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56" y="813938"/>
            <a:ext cx="4959109" cy="1060689"/>
          </a:xfrm>
          <a:prstGeom prst="rect">
            <a:avLst/>
          </a:prstGeom>
          <a:ln w="57150"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5" descr="A picture containing orange, room&#10;&#10;Description generated with very high confidence">
            <a:extLst>
              <a:ext uri="{FF2B5EF4-FFF2-40B4-BE49-F238E27FC236}">
                <a16:creationId xmlns:a16="http://schemas.microsoft.com/office/drawing/2014/main" id="{FAD2B50C-2D52-4EF8-AB05-D2E7D32C3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971" y="2127041"/>
            <a:ext cx="4949944" cy="1065540"/>
          </a:xfrm>
          <a:prstGeom prst="rect">
            <a:avLst/>
          </a:prstGeom>
          <a:ln w="57150"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11" descr="A picture containing orange, room&#10;&#10;Description generated with very high confidence">
            <a:extLst>
              <a:ext uri="{FF2B5EF4-FFF2-40B4-BE49-F238E27FC236}">
                <a16:creationId xmlns:a16="http://schemas.microsoft.com/office/drawing/2014/main" id="{8DD9ECA7-11A9-4971-B611-53DEFA6EF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765" y="3464136"/>
            <a:ext cx="4959828" cy="1065541"/>
          </a:xfrm>
          <a:prstGeom prst="rect">
            <a:avLst/>
          </a:prstGeom>
          <a:ln w="57150">
            <a:solidFill>
              <a:srgbClr val="FFFF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4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7940F414-2232-436C-99B0-73EA78E45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0465" y="4801140"/>
            <a:ext cx="4940958" cy="1022589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960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000C-472F-4531-8656-A2CD492FA3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015" y="-230247"/>
            <a:ext cx="10058400" cy="644255"/>
          </a:xfrm>
        </p:spPr>
        <p:txBody>
          <a:bodyPr>
            <a:normAutofit fontScale="90000"/>
          </a:bodyPr>
          <a:lstStyle/>
          <a:p>
            <a:br>
              <a:rPr lang="en-US" dirty="0">
                <a:cs typeface="Calibri Light"/>
              </a:rPr>
            </a:br>
            <a:r>
              <a:rPr lang="en-US" sz="2200" b="1">
                <a:solidFill>
                  <a:schemeClr val="tx2">
                    <a:lumMod val="90000"/>
                    <a:lumOff val="10000"/>
                  </a:schemeClr>
                </a:solidFill>
                <a:cs typeface="Calibri Light"/>
              </a:rPr>
              <a:t>Decision Tree </a:t>
            </a:r>
            <a:endParaRPr lang="en-US" sz="2200" b="1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390468-14DD-46A4-A3A0-0DAC41EAC150}"/>
              </a:ext>
            </a:extLst>
          </p:cNvPr>
          <p:cNvSpPr/>
          <p:nvPr/>
        </p:nvSpPr>
        <p:spPr>
          <a:xfrm>
            <a:off x="-40256" y="369498"/>
            <a:ext cx="12235129" cy="862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7080C4D-1864-4FE0-B36F-347E7FFBC0E5}"/>
              </a:ext>
            </a:extLst>
          </p:cNvPr>
          <p:cNvGraphicFramePr>
            <a:graphicFrameLocks noGrp="1"/>
          </p:cNvGraphicFramePr>
          <p:nvPr/>
        </p:nvGraphicFramePr>
        <p:xfrm>
          <a:off x="0" y="445698"/>
          <a:ext cx="12195430" cy="595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5430">
                  <a:extLst>
                    <a:ext uri="{9D8B030D-6E8A-4147-A177-3AD203B41FA5}">
                      <a16:colId xmlns:a16="http://schemas.microsoft.com/office/drawing/2014/main" val="3627460916"/>
                    </a:ext>
                  </a:extLst>
                </a:gridCol>
              </a:tblGrid>
              <a:tr h="5952226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1" i="0" u="none" strike="noStrike" noProof="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kern="1200" noProof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325231"/>
                  </a:ext>
                </a:extLst>
              </a:tr>
            </a:tbl>
          </a:graphicData>
        </a:graphic>
      </p:graphicFrame>
      <p:pic>
        <p:nvPicPr>
          <p:cNvPr id="4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3EDF528F-B40E-4DA2-9000-2726B7108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2" y="452626"/>
            <a:ext cx="12102859" cy="5952749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7365AD84-4F67-4844-80FF-D6FF3A5D5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511" y="1134284"/>
            <a:ext cx="2191468" cy="57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7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F12F57-D869-4DA9-BE2C-85123E940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  <a:cs typeface="Calibri Light"/>
              </a:rPr>
              <a:t>Questions (if any)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>
                <a:cs typeface="Calibri"/>
              </a:rPr>
              <a:t>Send Email to Omsarmalkar@gmail.com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E0B1C20-8A4B-4613-BF95-FF9FC42035A3}"/>
              </a:ext>
            </a:extLst>
          </p:cNvPr>
          <p:cNvSpPr txBox="1">
            <a:spLocks/>
          </p:cNvSpPr>
          <p:nvPr/>
        </p:nvSpPr>
        <p:spPr>
          <a:xfrm>
            <a:off x="3970699" y="3125535"/>
            <a:ext cx="7620880" cy="605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End of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94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C41"/>
      </a:dk2>
      <a:lt2>
        <a:srgbClr val="E3E8E2"/>
      </a:lt2>
      <a:accent1>
        <a:srgbClr val="CC7FDD"/>
      </a:accent1>
      <a:accent2>
        <a:srgbClr val="9163D6"/>
      </a:accent2>
      <a:accent3>
        <a:srgbClr val="7F81DD"/>
      </a:accent3>
      <a:accent4>
        <a:srgbClr val="6394D6"/>
      </a:accent4>
      <a:accent5>
        <a:srgbClr val="53B0C1"/>
      </a:accent5>
      <a:accent6>
        <a:srgbClr val="53B49A"/>
      </a:accent6>
      <a:hlink>
        <a:srgbClr val="619057"/>
      </a:hlink>
      <a:folHlink>
        <a:srgbClr val="82828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RetrospectVTI</vt:lpstr>
      <vt:lpstr>Machine Learning II </vt:lpstr>
      <vt:lpstr> Dataset Overview</vt:lpstr>
      <vt:lpstr> Variables and Exploration</vt:lpstr>
      <vt:lpstr> Exploratory Data Analysis (Histogram)</vt:lpstr>
      <vt:lpstr> Exploratory Data Analysis</vt:lpstr>
      <vt:lpstr> Model Selection</vt:lpstr>
      <vt:lpstr> Decision Tree </vt:lpstr>
      <vt:lpstr>Questions (if any)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430</cp:revision>
  <dcterms:created xsi:type="dcterms:W3CDTF">2013-07-15T20:26:40Z</dcterms:created>
  <dcterms:modified xsi:type="dcterms:W3CDTF">2019-11-16T16:42:33Z</dcterms:modified>
</cp:coreProperties>
</file>