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6354E-1C9C-44F0-92A4-8523D4AA0427}" v="3" dt="2019-09-03T15:42:58.494"/>
    <p1510:client id="{6AFDA74C-1C66-4365-A479-42DDD325F5ED}" v="8" dt="2019-09-03T18:07:47.9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4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6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2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8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8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6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9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9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5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48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chive.ics.uci.edu/ml/datasets/GPS+Trajectorie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F12F57-D869-4DA9-BE2C-85123E940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cs typeface="Calibri Light"/>
              </a:rPr>
              <a:t>Machine Learning </a:t>
            </a:r>
            <a:endParaRPr lang="en-US" sz="540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GPS Dataset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E0B1C20-8A4B-4613-BF95-FF9FC42035A3}"/>
              </a:ext>
            </a:extLst>
          </p:cNvPr>
          <p:cNvSpPr txBox="1">
            <a:spLocks/>
          </p:cNvSpPr>
          <p:nvPr/>
        </p:nvSpPr>
        <p:spPr>
          <a:xfrm>
            <a:off x="5063378" y="3125535"/>
            <a:ext cx="7620880" cy="605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INSAID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000C-472F-4531-8656-A2CD492FA3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015" y="-230247"/>
            <a:ext cx="10058400" cy="644255"/>
          </a:xfrm>
        </p:spPr>
        <p:txBody>
          <a:bodyPr>
            <a:normAutofit fontScale="90000"/>
          </a:bodyPr>
          <a:lstStyle/>
          <a:p>
            <a:br>
              <a:rPr lang="en-US" dirty="0">
                <a:cs typeface="Calibri Light"/>
              </a:rPr>
            </a:br>
            <a:r>
              <a:rPr lang="en-US" sz="2200" b="1" dirty="0">
                <a:solidFill>
                  <a:schemeClr val="tx2">
                    <a:lumMod val="90000"/>
                    <a:lumOff val="10000"/>
                  </a:schemeClr>
                </a:solidFill>
                <a:cs typeface="Calibri Light"/>
              </a:rPr>
              <a:t>Dataset Overview</a:t>
            </a:r>
            <a:endParaRPr lang="en-US" sz="2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390468-14DD-46A4-A3A0-0DAC41EAC150}"/>
              </a:ext>
            </a:extLst>
          </p:cNvPr>
          <p:cNvSpPr/>
          <p:nvPr/>
        </p:nvSpPr>
        <p:spPr>
          <a:xfrm>
            <a:off x="-40256" y="369498"/>
            <a:ext cx="12235129" cy="86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7080C4D-1864-4FE0-B36F-347E7FFBC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073749"/>
              </p:ext>
            </p:extLst>
          </p:nvPr>
        </p:nvGraphicFramePr>
        <p:xfrm>
          <a:off x="0" y="445698"/>
          <a:ext cx="12195430" cy="595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5430">
                  <a:extLst>
                    <a:ext uri="{9D8B030D-6E8A-4147-A177-3AD203B41FA5}">
                      <a16:colId xmlns:a16="http://schemas.microsoft.com/office/drawing/2014/main" val="3627460916"/>
                    </a:ext>
                  </a:extLst>
                </a:gridCol>
              </a:tblGrid>
              <a:tr h="595222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Citation Request: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The first was presented in BRACIS (4th Brazilian Conference on Intelligent System). The paper was accepted but not published yet. The other paper was submitted to AT&amp;T (IJCAI-16). The last paper is about the dataset.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4">
                              <a:lumMod val="75000"/>
                            </a:schemeClr>
                          </a:solidFill>
                          <a:hlinkClick r:id="rId2"/>
                        </a:rPr>
                        <a:t>https://archive.ics.uci.edu/ml/datasets/GPS+Trajectories</a:t>
                      </a:r>
                      <a:endParaRPr lang="en-US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sng" strike="noStrike" noProof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Variables used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Calibri"/>
                        </a:rPr>
                        <a:t>1. </a:t>
                      </a:r>
                      <a:r>
                        <a:rPr lang="en-US" sz="1800" b="0" i="0" u="none" strike="noStrike" noProof="0" dirty="0" err="1">
                          <a:solidFill>
                            <a:schemeClr val="tx2"/>
                          </a:solidFill>
                          <a:latin typeface="Calibri"/>
                        </a:rPr>
                        <a:t>Andriod</a:t>
                      </a: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Calibri"/>
                        </a:rPr>
                        <a:t> ID - it represents the device used to capture the instance; 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Calibri"/>
                        </a:rPr>
                        <a:t>2. Speed of Travel - it represents the average speed of individual travelling (Km/H) 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Calibri"/>
                        </a:rPr>
                        <a:t>3. Distance - it represent the total distance (Km) 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Calibri"/>
                        </a:rPr>
                        <a:t>4. Rating - if volunteers move to some place and face traffic jam, maybe they will evaluate 'bad'. (3- good, 2- normal, 1-bad). 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Calibri"/>
                        </a:rPr>
                        <a:t>5. Bus Rating -  (0 - Empty bus, 1 – very few people in bus, 2 - The bus is not crowded, 3- The bus is crowded. 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Calibri"/>
                        </a:rPr>
                        <a:t>6. Weather Rating - it is another evaluation parameter. (0 - Normal, 1- raining, 2- sunny). 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Calibri"/>
                        </a:rPr>
                        <a:t>7. Mode of transport - (1 - car, 2-bus) 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25231"/>
                  </a:ext>
                </a:extLst>
              </a:tr>
            </a:tbl>
          </a:graphicData>
        </a:graphic>
      </p:graphicFrame>
      <p:pic>
        <p:nvPicPr>
          <p:cNvPr id="14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467510-5A5F-4F7E-92CA-7982C799E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909" y="1367287"/>
            <a:ext cx="8695426" cy="1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8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000C-472F-4531-8656-A2CD492FA3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015" y="-230247"/>
            <a:ext cx="10058400" cy="644255"/>
          </a:xfrm>
        </p:spPr>
        <p:txBody>
          <a:bodyPr>
            <a:normAutofit fontScale="90000"/>
          </a:bodyPr>
          <a:lstStyle/>
          <a:p>
            <a:br>
              <a:rPr lang="en-US" dirty="0">
                <a:cs typeface="Calibri Light"/>
              </a:rPr>
            </a:br>
            <a:r>
              <a:rPr lang="en-US" sz="2200" b="1" dirty="0">
                <a:solidFill>
                  <a:schemeClr val="tx2">
                    <a:lumMod val="90000"/>
                    <a:lumOff val="10000"/>
                  </a:schemeClr>
                </a:solidFill>
                <a:cs typeface="Calibri Light"/>
              </a:rPr>
              <a:t>Exploratory Data Analysis</a:t>
            </a:r>
            <a:endParaRPr lang="en-US" sz="2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390468-14DD-46A4-A3A0-0DAC41EAC150}"/>
              </a:ext>
            </a:extLst>
          </p:cNvPr>
          <p:cNvSpPr/>
          <p:nvPr/>
        </p:nvSpPr>
        <p:spPr>
          <a:xfrm>
            <a:off x="-40256" y="369498"/>
            <a:ext cx="12235129" cy="86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7080C4D-1864-4FE0-B36F-347E7FFBC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72593"/>
              </p:ext>
            </p:extLst>
          </p:nvPr>
        </p:nvGraphicFramePr>
        <p:xfrm>
          <a:off x="0" y="445698"/>
          <a:ext cx="12195430" cy="595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5430">
                  <a:extLst>
                    <a:ext uri="{9D8B030D-6E8A-4147-A177-3AD203B41FA5}">
                      <a16:colId xmlns:a16="http://schemas.microsoft.com/office/drawing/2014/main" val="3627460916"/>
                    </a:ext>
                  </a:extLst>
                </a:gridCol>
              </a:tblGrid>
              <a:tr h="5952226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noProof="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25231"/>
                  </a:ext>
                </a:extLst>
              </a:tr>
            </a:tbl>
          </a:graphicData>
        </a:graphic>
      </p:graphicFrame>
      <p:pic>
        <p:nvPicPr>
          <p:cNvPr id="5" name="Picture 5" descr="A picture containing writing implement, stationary&#10;&#10;Description generated with high confidence">
            <a:extLst>
              <a:ext uri="{FF2B5EF4-FFF2-40B4-BE49-F238E27FC236}">
                <a16:creationId xmlns:a16="http://schemas.microsoft.com/office/drawing/2014/main" id="{495414E8-981A-421A-B690-B861C0E7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29" y="581453"/>
            <a:ext cx="8235350" cy="375415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8CD0A7B-945D-4BE3-BA83-95CD4614D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3515"/>
              </p:ext>
            </p:extLst>
          </p:nvPr>
        </p:nvGraphicFramePr>
        <p:xfrm>
          <a:off x="1926565" y="4456980"/>
          <a:ext cx="816864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0">
                  <a:extLst>
                    <a:ext uri="{9D8B030D-6E8A-4147-A177-3AD203B41FA5}">
                      <a16:colId xmlns:a16="http://schemas.microsoft.com/office/drawing/2014/main" val="2903386859"/>
                    </a:ext>
                  </a:extLst>
                </a:gridCol>
              </a:tblGrid>
              <a:tr h="1725283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From the Insights gained from 27 users 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/>
                        </a:rPr>
                        <a:t>76 times Car was used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/>
                        </a:rPr>
                        <a:t>70 times Bus was used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/>
                        </a:rPr>
                        <a:t>Total Car users are 15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/>
                        </a:rPr>
                        <a:t>Total Bus users are 17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/>
                        </a:rPr>
                        <a:t>Users who use car and bus both are 5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04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22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000C-472F-4531-8656-A2CD492FA3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015" y="-230247"/>
            <a:ext cx="10058400" cy="644255"/>
          </a:xfrm>
        </p:spPr>
        <p:txBody>
          <a:bodyPr>
            <a:normAutofit fontScale="90000"/>
          </a:bodyPr>
          <a:lstStyle/>
          <a:p>
            <a:br>
              <a:rPr lang="en-US" dirty="0">
                <a:cs typeface="Calibri Light"/>
              </a:rPr>
            </a:br>
            <a:r>
              <a:rPr lang="en-US" sz="2200" b="1" dirty="0">
                <a:solidFill>
                  <a:schemeClr val="tx2">
                    <a:lumMod val="90000"/>
                    <a:lumOff val="10000"/>
                  </a:schemeClr>
                </a:solidFill>
                <a:cs typeface="Calibri Light"/>
              </a:rPr>
              <a:t>Exploratory Data Analysis</a:t>
            </a:r>
            <a:endParaRPr lang="en-US" sz="2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390468-14DD-46A4-A3A0-0DAC41EAC150}"/>
              </a:ext>
            </a:extLst>
          </p:cNvPr>
          <p:cNvSpPr/>
          <p:nvPr/>
        </p:nvSpPr>
        <p:spPr>
          <a:xfrm>
            <a:off x="-40256" y="369498"/>
            <a:ext cx="12235129" cy="86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7080C4D-1864-4FE0-B36F-347E7FFBC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017996"/>
              </p:ext>
            </p:extLst>
          </p:nvPr>
        </p:nvGraphicFramePr>
        <p:xfrm>
          <a:off x="0" y="445698"/>
          <a:ext cx="12195430" cy="595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5430">
                  <a:extLst>
                    <a:ext uri="{9D8B030D-6E8A-4147-A177-3AD203B41FA5}">
                      <a16:colId xmlns:a16="http://schemas.microsoft.com/office/drawing/2014/main" val="3627460916"/>
                    </a:ext>
                  </a:extLst>
                </a:gridCol>
              </a:tblGrid>
              <a:tr h="5952226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noProof="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noProof="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/>
                        <a:t>Plot speed vs weather (For car &amp; bus)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25231"/>
                  </a:ext>
                </a:extLst>
              </a:tr>
            </a:tbl>
          </a:graphicData>
        </a:graphic>
      </p:graphicFrame>
      <p:pic>
        <p:nvPicPr>
          <p:cNvPr id="3" name="Picture 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0EEDF1A9-2304-4D6D-94DD-9E821DC89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595849"/>
            <a:ext cx="5446143" cy="373973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FE56A84-3F9E-4DEE-91B4-0CA3304B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872" y="409846"/>
            <a:ext cx="6078746" cy="4140495"/>
          </a:xfrm>
          <a:prstGeom prst="rect">
            <a:avLst/>
          </a:prstGeom>
        </p:spPr>
      </p:pic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0BB0E872-AF34-40A9-A531-325EBF740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876738"/>
              </p:ext>
            </p:extLst>
          </p:nvPr>
        </p:nvGraphicFramePr>
        <p:xfrm>
          <a:off x="287546" y="4413848"/>
          <a:ext cx="5479315" cy="948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9315">
                  <a:extLst>
                    <a:ext uri="{9D8B030D-6E8A-4147-A177-3AD203B41FA5}">
                      <a16:colId xmlns:a16="http://schemas.microsoft.com/office/drawing/2014/main" val="2903386859"/>
                    </a:ext>
                  </a:extLst>
                </a:gridCol>
              </a:tblGrid>
              <a:tr h="94890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Insights after plotting</a:t>
                      </a:r>
                      <a:r>
                        <a:rPr lang="en-US" sz="1800" b="1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speed vs weather vs bus rating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kern="1200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Bus is crowded during the rains and when its sunny;</a:t>
                      </a:r>
                      <a:endParaRPr lang="en-US" sz="1800" b="0" i="0" u="none" strike="noStrike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kern="1200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Speed of bus looks constant in all type of weather</a:t>
                      </a:r>
                      <a:endParaRPr lang="en-US" sz="1800" b="0" i="0" u="none" strike="noStrike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04149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4AEDC7B7-6DEE-4C4F-ACB5-B50A3E45C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38270"/>
              </p:ext>
            </p:extLst>
          </p:nvPr>
        </p:nvGraphicFramePr>
        <p:xfrm>
          <a:off x="6268527" y="4399471"/>
          <a:ext cx="5637510" cy="963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10">
                  <a:extLst>
                    <a:ext uri="{9D8B030D-6E8A-4147-A177-3AD203B41FA5}">
                      <a16:colId xmlns:a16="http://schemas.microsoft.com/office/drawing/2014/main" val="2903386859"/>
                    </a:ext>
                  </a:extLst>
                </a:gridCol>
              </a:tblGrid>
              <a:tr h="963283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Insight after plotting speed vs weather (For car &amp; bus)</a:t>
                      </a:r>
                      <a:endParaRPr lang="en-US" sz="1800" b="1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kern="1200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Bus is crowded during the rains and when its sunny;</a:t>
                      </a:r>
                      <a:endParaRPr lang="en-US" sz="1800" b="0" i="0" u="none" strike="noStrike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kern="1200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Speed of bus looks constant in all type of weather</a:t>
                      </a:r>
                      <a:endParaRPr lang="en-US" sz="1800" b="0" i="0" u="none" strike="noStrike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04149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DC24B042-2CDB-472B-B24C-5E0D11269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89519"/>
              </p:ext>
            </p:extLst>
          </p:nvPr>
        </p:nvGraphicFramePr>
        <p:xfrm>
          <a:off x="215659" y="5405886"/>
          <a:ext cx="11677700" cy="992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7700">
                  <a:extLst>
                    <a:ext uri="{9D8B030D-6E8A-4147-A177-3AD203B41FA5}">
                      <a16:colId xmlns:a16="http://schemas.microsoft.com/office/drawing/2014/main" val="2903386859"/>
                    </a:ext>
                  </a:extLst>
                </a:gridCol>
              </a:tblGrid>
              <a:tr h="99203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We also understood:</a:t>
                      </a:r>
                      <a:endParaRPr lang="en-US" sz="1800" b="1" i="0" u="none" strike="noStrike" kern="1200" noProof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kern="1200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Average travel by car (Time = 0.28 </a:t>
                      </a:r>
                      <a:r>
                        <a:rPr lang="en-US" sz="1800" b="0" i="0" u="none" strike="noStrike" kern="1200" noProof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hrs</a:t>
                      </a:r>
                      <a:r>
                        <a:rPr lang="en-US" sz="1800" b="0" i="0" u="none" strike="noStrike" kern="1200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, Distance = 6 Kms, Speed = 21.2 Kms/hour)</a:t>
                      </a:r>
                      <a:endParaRPr lang="en-US" sz="1800" b="0" i="0" u="none" strike="noStrike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kern="1200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/>
                        </a:rPr>
                        <a:t>Average travel by car (Time = 0.21 </a:t>
                      </a:r>
                      <a:r>
                        <a:rPr lang="en-US" sz="1800" b="0" i="0" u="none" strike="noStrike" kern="1200" noProof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/>
                        </a:rPr>
                        <a:t>hrs</a:t>
                      </a:r>
                      <a:r>
                        <a:rPr lang="en-US" sz="1800" b="0" i="0" u="none" strike="noStrike" kern="1200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/>
                        </a:rPr>
                        <a:t>, Distance = 3.54 Kms, Speed = 16.8 Kms/hour)</a:t>
                      </a:r>
                      <a:endParaRPr lang="en-US" sz="1800" b="0" i="0" u="none" strike="noStrike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04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96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000C-472F-4531-8656-A2CD492FA3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015" y="-230247"/>
            <a:ext cx="10058400" cy="644255"/>
          </a:xfrm>
        </p:spPr>
        <p:txBody>
          <a:bodyPr>
            <a:normAutofit fontScale="90000"/>
          </a:bodyPr>
          <a:lstStyle/>
          <a:p>
            <a:br>
              <a:rPr lang="en-US" dirty="0">
                <a:cs typeface="Calibri Light"/>
              </a:rPr>
            </a:br>
            <a:r>
              <a:rPr lang="en-US" sz="2200" b="1" dirty="0">
                <a:solidFill>
                  <a:schemeClr val="tx2">
                    <a:lumMod val="90000"/>
                    <a:lumOff val="10000"/>
                  </a:schemeClr>
                </a:solidFill>
                <a:cs typeface="Calibri Light"/>
              </a:rPr>
              <a:t>Linear Regression</a:t>
            </a:r>
            <a:endParaRPr lang="en-US" sz="2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390468-14DD-46A4-A3A0-0DAC41EAC150}"/>
              </a:ext>
            </a:extLst>
          </p:cNvPr>
          <p:cNvSpPr/>
          <p:nvPr/>
        </p:nvSpPr>
        <p:spPr>
          <a:xfrm>
            <a:off x="-40256" y="369498"/>
            <a:ext cx="12235129" cy="86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7080C4D-1864-4FE0-B36F-347E7FFBC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238584"/>
              </p:ext>
            </p:extLst>
          </p:nvPr>
        </p:nvGraphicFramePr>
        <p:xfrm>
          <a:off x="0" y="445698"/>
          <a:ext cx="12195430" cy="595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5430">
                  <a:extLst>
                    <a:ext uri="{9D8B030D-6E8A-4147-A177-3AD203B41FA5}">
                      <a16:colId xmlns:a16="http://schemas.microsoft.com/office/drawing/2014/main" val="3627460916"/>
                    </a:ext>
                  </a:extLst>
                </a:gridCol>
              </a:tblGrid>
              <a:tr h="5952226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noProof="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noProof="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1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25231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DC24B042-2CDB-472B-B24C-5E0D11269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218296"/>
              </p:ext>
            </p:extLst>
          </p:nvPr>
        </p:nvGraphicFramePr>
        <p:xfrm>
          <a:off x="14376" y="2314754"/>
          <a:ext cx="12177622" cy="4040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7622">
                  <a:extLst>
                    <a:ext uri="{9D8B030D-6E8A-4147-A177-3AD203B41FA5}">
                      <a16:colId xmlns:a16="http://schemas.microsoft.com/office/drawing/2014/main" val="2903386859"/>
                    </a:ext>
                  </a:extLst>
                </a:gridCol>
              </a:tblGrid>
              <a:tr h="4040037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</a:rPr>
                        <a:t>Factors impacting Speed of travel (Y - Dependent variable)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</a:rPr>
                        <a:t>Explanatory variable: X1 = Distance, X2 = Weather rating, X3 = Car or bus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</a:rPr>
                        <a:t>With Linear Regression Analysis: we derived following equation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</a:rPr>
                        <a:t>          Y(Distance) = -0.02896 + 0.6988755 x (Speed) - 0.0261084 x(raining) + 0.002456 (Clear Sky) + 0.005896 x (Bus/car)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sng" strike="noStrike" kern="1200" noProof="0" dirty="0">
                          <a:solidFill>
                            <a:schemeClr val="tx1"/>
                          </a:solidFill>
                          <a:latin typeface="Consolas"/>
                        </a:rPr>
                        <a:t>For Train data 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latin typeface="Consolas"/>
                        </a:rPr>
                        <a:t>RMSE: 0.7095411</a:t>
                      </a:r>
                      <a:endParaRPr 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latin typeface="Consolas"/>
                        </a:rPr>
                        <a:t>R-Square: 0.49245216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latin typeface="Consolas"/>
                        </a:rPr>
                        <a:t>Adjusted R-Square: 0.47365409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sng" strike="noStrike" kern="1200" noProof="0" dirty="0">
                          <a:solidFill>
                            <a:schemeClr val="tx1"/>
                          </a:solidFill>
                          <a:latin typeface="Consolas"/>
                        </a:rPr>
                        <a:t>For Test data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latin typeface="Consolas"/>
                        </a:rPr>
                        <a:t>RMSE : 0.7884044</a:t>
                      </a:r>
                      <a:endParaRPr 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latin typeface="Consolas"/>
                        </a:rPr>
                        <a:t>R-Square: 0.39531583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latin typeface="Consolas"/>
                        </a:rPr>
                        <a:t>Adjusted R-Square values: 0.2945351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04149"/>
                  </a:ext>
                </a:extLst>
              </a:tr>
            </a:tbl>
          </a:graphicData>
        </a:graphic>
      </p:graphicFrame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33E11C-716A-48FC-9717-FEA99C18E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506" y="455928"/>
            <a:ext cx="12232255" cy="1862972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3C24519-20C1-45A6-B0BB-E955F47A8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35446"/>
              </p:ext>
            </p:extLst>
          </p:nvPr>
        </p:nvGraphicFramePr>
        <p:xfrm>
          <a:off x="4845169" y="3536830"/>
          <a:ext cx="7205083" cy="28346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05083">
                  <a:extLst>
                    <a:ext uri="{9D8B030D-6E8A-4147-A177-3AD203B41FA5}">
                      <a16:colId xmlns:a16="http://schemas.microsoft.com/office/drawing/2014/main" val="3965761665"/>
                    </a:ext>
                  </a:extLst>
                </a:gridCol>
              </a:tblGrid>
              <a:tr h="2602301">
                <a:tc>
                  <a:txBody>
                    <a:bodyPr/>
                    <a:lstStyle/>
                    <a:p>
                      <a:r>
                        <a:rPr lang="en-US" dirty="0"/>
                        <a:t>With Feature Selection of  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X1 = Distance, X2 = Weather rating (Clear Sky)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   </a:t>
                      </a:r>
                      <a:r>
                        <a:rPr lang="en-US" sz="1800" b="1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Y(Distance) = -0.029605 + 0.7025068 x (</a:t>
                      </a:r>
                      <a:r>
                        <a:rPr lang="en-US" sz="1800" b="1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</a:rPr>
                        <a:t>Speed</a:t>
                      </a:r>
                      <a:r>
                        <a:rPr lang="en-US" sz="1800" b="1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)  + 0.0108098 (Clear Sky) 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sng" strike="noStrike" kern="1200" noProof="0" dirty="0">
                          <a:solidFill>
                            <a:schemeClr val="tx1"/>
                          </a:solidFill>
                          <a:latin typeface="Consolas"/>
                        </a:rPr>
                        <a:t>For Train data </a:t>
                      </a:r>
                      <a:endParaRPr lang="en-US" sz="1800" b="1" i="0" u="none" strike="noStrike" kern="1200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latin typeface="Consolas"/>
                        </a:rPr>
                        <a:t>RMSE: </a:t>
                      </a:r>
                      <a:r>
                        <a:rPr lang="en-US" sz="1800" b="0" i="0" u="none" strike="noStrike" kern="1200" noProof="0" dirty="0">
                          <a:latin typeface="Consolas"/>
                        </a:rPr>
                        <a:t>0.709983</a:t>
                      </a:r>
                      <a:endParaRPr lang="en-US" sz="1800" b="1" i="0" u="none" strike="noStrike" kern="1200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latin typeface="Consolas"/>
                        </a:rPr>
                        <a:t>R-Square: </a:t>
                      </a:r>
                      <a:r>
                        <a:rPr lang="en-US" sz="1800" b="0" i="0" u="none" strike="noStrike" kern="1200" noProof="0" dirty="0">
                          <a:latin typeface="Consolas"/>
                        </a:rPr>
                        <a:t>0.4918191</a:t>
                      </a:r>
                      <a:endParaRPr lang="en-US" sz="1800" b="1" i="0" u="none" strike="noStrike" kern="1200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latin typeface="Consolas"/>
                        </a:rPr>
                        <a:t>Adjusted R-Square: </a:t>
                      </a:r>
                      <a:r>
                        <a:rPr lang="en-US" sz="1800" b="0" i="0" u="none" strike="noStrike" kern="1200" noProof="0" dirty="0">
                          <a:latin typeface="Consolas"/>
                        </a:rPr>
                        <a:t>0.48257950</a:t>
                      </a:r>
                      <a:endParaRPr lang="en-US" sz="1800" b="1" i="0" u="none" strike="noStrike" kern="1200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sng" strike="noStrike" kern="1200" noProof="0" dirty="0">
                          <a:solidFill>
                            <a:schemeClr val="tx1"/>
                          </a:solidFill>
                          <a:latin typeface="Consolas"/>
                        </a:rPr>
                        <a:t>For Test data </a:t>
                      </a:r>
                      <a:endParaRPr lang="en-US" sz="1800" b="1" i="0" u="none" strike="noStrike" kern="1200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latin typeface="Consolas"/>
                        </a:rPr>
                        <a:t>RMSE : </a:t>
                      </a:r>
                      <a:r>
                        <a:rPr lang="en-US" sz="1800" b="0" i="0" u="none" strike="noStrike" kern="1200" noProof="0" dirty="0">
                          <a:latin typeface="Consolas"/>
                        </a:rPr>
                        <a:t>0.78909341</a:t>
                      </a:r>
                      <a:endParaRPr lang="en-US" sz="1800" b="1" i="0" u="none" strike="noStrike" kern="1200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latin typeface="Consolas"/>
                        </a:rPr>
                        <a:t>R-Square: </a:t>
                      </a:r>
                      <a:r>
                        <a:rPr lang="en-US" sz="1800" b="0" i="0" u="none" strike="noStrike" kern="1200" noProof="0" dirty="0">
                          <a:latin typeface="Consolas"/>
                        </a:rPr>
                        <a:t>0.3942585</a:t>
                      </a:r>
                      <a:endParaRPr lang="en-US" sz="1800" b="1" i="0" u="none" strike="noStrike" kern="1200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latin typeface="Consolas"/>
                        </a:rPr>
                        <a:t>Adjusted R-Square values: </a:t>
                      </a:r>
                      <a:r>
                        <a:rPr lang="en-US" sz="1800" b="0" i="0" u="none" strike="noStrike" kern="1200" noProof="0" dirty="0">
                          <a:latin typeface="Consolas"/>
                        </a:rPr>
                        <a:t>0.34766306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290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49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000C-472F-4531-8656-A2CD492FA3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015" y="-230247"/>
            <a:ext cx="10058400" cy="644255"/>
          </a:xfrm>
        </p:spPr>
        <p:txBody>
          <a:bodyPr>
            <a:normAutofit fontScale="90000"/>
          </a:bodyPr>
          <a:lstStyle/>
          <a:p>
            <a:br>
              <a:rPr lang="en-US" dirty="0">
                <a:cs typeface="Calibri Light"/>
              </a:rPr>
            </a:br>
            <a:r>
              <a:rPr lang="en-US" sz="2200" b="1" dirty="0">
                <a:solidFill>
                  <a:schemeClr val="tx2">
                    <a:lumMod val="90000"/>
                    <a:lumOff val="10000"/>
                  </a:schemeClr>
                </a:solidFill>
                <a:cs typeface="Calibri Light"/>
              </a:rPr>
              <a:t>Logistic Regression</a:t>
            </a:r>
            <a:endParaRPr lang="en-US" sz="2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390468-14DD-46A4-A3A0-0DAC41EAC150}"/>
              </a:ext>
            </a:extLst>
          </p:cNvPr>
          <p:cNvSpPr/>
          <p:nvPr/>
        </p:nvSpPr>
        <p:spPr>
          <a:xfrm>
            <a:off x="-40256" y="369498"/>
            <a:ext cx="12235129" cy="86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7080C4D-1864-4FE0-B36F-347E7FFBC0E5}"/>
              </a:ext>
            </a:extLst>
          </p:cNvPr>
          <p:cNvGraphicFramePr>
            <a:graphicFrameLocks noGrp="1"/>
          </p:cNvGraphicFramePr>
          <p:nvPr/>
        </p:nvGraphicFramePr>
        <p:xfrm>
          <a:off x="0" y="445698"/>
          <a:ext cx="12195430" cy="595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5430">
                  <a:extLst>
                    <a:ext uri="{9D8B030D-6E8A-4147-A177-3AD203B41FA5}">
                      <a16:colId xmlns:a16="http://schemas.microsoft.com/office/drawing/2014/main" val="3627460916"/>
                    </a:ext>
                  </a:extLst>
                </a:gridCol>
              </a:tblGrid>
              <a:tr h="5952226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noProof="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noProof="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1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25231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DC24B042-2CDB-472B-B24C-5E0D11269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15619"/>
              </p:ext>
            </p:extLst>
          </p:nvPr>
        </p:nvGraphicFramePr>
        <p:xfrm>
          <a:off x="0" y="3608716"/>
          <a:ext cx="12177622" cy="2789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7622">
                  <a:extLst>
                    <a:ext uri="{9D8B030D-6E8A-4147-A177-3AD203B41FA5}">
                      <a16:colId xmlns:a16="http://schemas.microsoft.com/office/drawing/2014/main" val="2903386859"/>
                    </a:ext>
                  </a:extLst>
                </a:gridCol>
              </a:tblGrid>
              <a:tr h="2789207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filter users who use car and bus both &amp; find probability based on weather &amp; distance, if they will use a car or bus?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was split into (70, 3)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Threshold as .05 Accuracy score : 0.8333333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</a:rPr>
                        <a:t>With Threshold as .90 Accu</a:t>
                      </a: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racy score change was: 0.88888888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04149"/>
                  </a:ext>
                </a:extLst>
              </a:tr>
            </a:tbl>
          </a:graphicData>
        </a:graphic>
      </p:graphicFrame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FD92482-1899-454F-A17C-2C717D872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506" y="453719"/>
            <a:ext cx="12217878" cy="3161355"/>
          </a:xfrm>
          <a:prstGeom prst="rect">
            <a:avLst/>
          </a:prstGeom>
        </p:spPr>
      </p:pic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4C3D178-7B5C-4299-B3CA-97A9C6E65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966" y="4061507"/>
            <a:ext cx="3577086" cy="109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2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000C-472F-4531-8656-A2CD492FA3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015" y="-210"/>
            <a:ext cx="10058400" cy="414218"/>
          </a:xfrm>
        </p:spPr>
        <p:txBody>
          <a:bodyPr>
            <a:normAutofit fontScale="90000"/>
          </a:bodyPr>
          <a:lstStyle/>
          <a:p>
            <a:br>
              <a:rPr lang="en-US" dirty="0">
                <a:cs typeface="Calibri Light"/>
              </a:rPr>
            </a:br>
            <a:r>
              <a:rPr lang="en-US" sz="2200" b="1">
                <a:solidFill>
                  <a:schemeClr val="tx2">
                    <a:lumMod val="90000"/>
                    <a:lumOff val="10000"/>
                  </a:schemeClr>
                </a:solidFill>
                <a:cs typeface="Calibri Light"/>
              </a:rPr>
              <a:t>Decision Tree</a:t>
            </a:r>
            <a:endParaRPr lang="en-US" sz="2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390468-14DD-46A4-A3A0-0DAC41EAC150}"/>
              </a:ext>
            </a:extLst>
          </p:cNvPr>
          <p:cNvSpPr/>
          <p:nvPr/>
        </p:nvSpPr>
        <p:spPr>
          <a:xfrm>
            <a:off x="-40256" y="369498"/>
            <a:ext cx="12235129" cy="86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7080C4D-1864-4FE0-B36F-347E7FFBC0E5}"/>
              </a:ext>
            </a:extLst>
          </p:cNvPr>
          <p:cNvGraphicFramePr>
            <a:graphicFrameLocks noGrp="1"/>
          </p:cNvGraphicFramePr>
          <p:nvPr/>
        </p:nvGraphicFramePr>
        <p:xfrm>
          <a:off x="0" y="445698"/>
          <a:ext cx="12195430" cy="595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5430">
                  <a:extLst>
                    <a:ext uri="{9D8B030D-6E8A-4147-A177-3AD203B41FA5}">
                      <a16:colId xmlns:a16="http://schemas.microsoft.com/office/drawing/2014/main" val="3627460916"/>
                    </a:ext>
                  </a:extLst>
                </a:gridCol>
              </a:tblGrid>
              <a:tr h="5952226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noProof="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noProof="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1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25231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DC24B042-2CDB-472B-B24C-5E0D11269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35138"/>
              </p:ext>
            </p:extLst>
          </p:nvPr>
        </p:nvGraphicFramePr>
        <p:xfrm>
          <a:off x="0" y="3249283"/>
          <a:ext cx="12177622" cy="3148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7622">
                  <a:extLst>
                    <a:ext uri="{9D8B030D-6E8A-4147-A177-3AD203B41FA5}">
                      <a16:colId xmlns:a16="http://schemas.microsoft.com/office/drawing/2014/main" val="2903386859"/>
                    </a:ext>
                  </a:extLst>
                </a:gridCol>
              </a:tblGrid>
              <a:tr h="314864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kern="1200" noProof="0" dirty="0">
                          <a:solidFill>
                            <a:schemeClr val="tx1"/>
                          </a:solidFill>
                        </a:rPr>
                        <a:t>With Decision Tree can we analyzed following: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</a:rPr>
                        <a:t>Filter users who use car and bus both &amp; identify when they use car and when they use bus when compared to Distance, Rating, </a:t>
                      </a: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</a:rPr>
                        <a:t>weather,  bus rating.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kern="1200" noProof="0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</a:rPr>
                        <a:t>Accuracy Score is 50%</a:t>
                      </a:r>
                      <a:endParaRPr lang="en-US" sz="1800" b="0" i="0" u="none" strike="noStrike" kern="1200" noProof="0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as tree has dual roots of Sunny followed by Rating as good with gini as .5, with further split to rating normal and distance until leafs.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further Girdsearch analysis was perfomed as data set is small</a:t>
                      </a:r>
                      <a:endParaRPr lang="en-US" sz="1800" b="0" i="0" u="none" strike="noStrik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04149"/>
                  </a:ext>
                </a:extLst>
              </a:tr>
            </a:tbl>
          </a:graphicData>
        </a:graphic>
      </p:graphicFrame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14D7C22-1817-4979-9DA0-538AA10A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506" y="462694"/>
            <a:ext cx="12145991" cy="2740838"/>
          </a:xfrm>
          <a:prstGeom prst="rect">
            <a:avLst/>
          </a:prstGeom>
        </p:spPr>
      </p:pic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FDE5982-18A6-4A76-BA30-20EA2564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977" y="3829589"/>
            <a:ext cx="2702764" cy="105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0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000C-472F-4531-8656-A2CD492FA3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015" y="-230247"/>
            <a:ext cx="10058400" cy="644255"/>
          </a:xfrm>
        </p:spPr>
        <p:txBody>
          <a:bodyPr>
            <a:normAutofit fontScale="90000"/>
          </a:bodyPr>
          <a:lstStyle/>
          <a:p>
            <a:br>
              <a:rPr lang="en-US" dirty="0">
                <a:cs typeface="Calibri Light"/>
              </a:rPr>
            </a:br>
            <a:r>
              <a:rPr lang="en-US" sz="2200" b="1">
                <a:solidFill>
                  <a:schemeClr val="tx2">
                    <a:lumMod val="90000"/>
                    <a:lumOff val="10000"/>
                  </a:schemeClr>
                </a:solidFill>
                <a:cs typeface="Calibri Light"/>
              </a:rPr>
              <a:t>Decision Tree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390468-14DD-46A4-A3A0-0DAC41EAC150}"/>
              </a:ext>
            </a:extLst>
          </p:cNvPr>
          <p:cNvSpPr/>
          <p:nvPr/>
        </p:nvSpPr>
        <p:spPr>
          <a:xfrm>
            <a:off x="-40256" y="369498"/>
            <a:ext cx="12235129" cy="86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7080C4D-1864-4FE0-B36F-347E7FFBC0E5}"/>
              </a:ext>
            </a:extLst>
          </p:cNvPr>
          <p:cNvGraphicFramePr>
            <a:graphicFrameLocks noGrp="1"/>
          </p:cNvGraphicFramePr>
          <p:nvPr/>
        </p:nvGraphicFramePr>
        <p:xfrm>
          <a:off x="0" y="445698"/>
          <a:ext cx="12195430" cy="595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5430">
                  <a:extLst>
                    <a:ext uri="{9D8B030D-6E8A-4147-A177-3AD203B41FA5}">
                      <a16:colId xmlns:a16="http://schemas.microsoft.com/office/drawing/2014/main" val="3627460916"/>
                    </a:ext>
                  </a:extLst>
                </a:gridCol>
              </a:tblGrid>
              <a:tr h="5952226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noProof="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noProof="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1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25231"/>
                  </a:ext>
                </a:extLst>
              </a:tr>
            </a:tbl>
          </a:graphicData>
        </a:graphic>
      </p:graphicFrame>
      <p:pic>
        <p:nvPicPr>
          <p:cNvPr id="3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599476C3-73D5-4005-8D7F-C69DF3EB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504" y="451633"/>
            <a:ext cx="12246631" cy="615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4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F12F57-D869-4DA9-BE2C-85123E940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  <a:cs typeface="Calibri Light"/>
              </a:rPr>
              <a:t>Questions (if any)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cs typeface="Calibri"/>
              </a:rPr>
              <a:t>Send Email to Omsarmalkar@gmail.com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E0B1C20-8A4B-4613-BF95-FF9FC42035A3}"/>
              </a:ext>
            </a:extLst>
          </p:cNvPr>
          <p:cNvSpPr txBox="1">
            <a:spLocks/>
          </p:cNvSpPr>
          <p:nvPr/>
        </p:nvSpPr>
        <p:spPr>
          <a:xfrm>
            <a:off x="3970699" y="3125535"/>
            <a:ext cx="7620880" cy="605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End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94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CC7FDD"/>
      </a:accent1>
      <a:accent2>
        <a:srgbClr val="9163D6"/>
      </a:accent2>
      <a:accent3>
        <a:srgbClr val="7F81DD"/>
      </a:accent3>
      <a:accent4>
        <a:srgbClr val="6394D6"/>
      </a:accent4>
      <a:accent5>
        <a:srgbClr val="53B0C1"/>
      </a:accent5>
      <a:accent6>
        <a:srgbClr val="53B49A"/>
      </a:accent6>
      <a:hlink>
        <a:srgbClr val="619057"/>
      </a:hlink>
      <a:folHlink>
        <a:srgbClr val="82828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RetrospectVTI</vt:lpstr>
      <vt:lpstr>Machine Learning </vt:lpstr>
      <vt:lpstr> Dataset Overview</vt:lpstr>
      <vt:lpstr> Exploratory Data Analysis</vt:lpstr>
      <vt:lpstr> Exploratory Data Analysis</vt:lpstr>
      <vt:lpstr> Linear Regression</vt:lpstr>
      <vt:lpstr> Logistic Regression</vt:lpstr>
      <vt:lpstr> Decision Tree</vt:lpstr>
      <vt:lpstr> Decision Tree</vt:lpstr>
      <vt:lpstr>Questions (if any)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642</cp:revision>
  <dcterms:created xsi:type="dcterms:W3CDTF">2013-07-15T20:26:40Z</dcterms:created>
  <dcterms:modified xsi:type="dcterms:W3CDTF">2019-09-03T18:26:40Z</dcterms:modified>
</cp:coreProperties>
</file>