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85" r:id="rId11"/>
    <p:sldId id="266" r:id="rId12"/>
    <p:sldId id="267" r:id="rId13"/>
    <p:sldId id="268" r:id="rId14"/>
    <p:sldId id="269" r:id="rId15"/>
    <p:sldId id="270" r:id="rId16"/>
    <p:sldId id="271" r:id="rId17"/>
    <p:sldId id="272" r:id="rId18"/>
    <p:sldId id="273" r:id="rId19"/>
    <p:sldId id="274" r:id="rId20"/>
    <p:sldId id="275" r:id="rId21"/>
    <p:sldId id="277" r:id="rId22"/>
    <p:sldId id="281" r:id="rId23"/>
    <p:sldId id="276" r:id="rId24"/>
    <p:sldId id="279" r:id="rId25"/>
    <p:sldId id="280" r:id="rId26"/>
    <p:sldId id="282" r:id="rId27"/>
    <p:sldId id="283" r:id="rId28"/>
    <p:sldId id="284" r:id="rId29"/>
    <p:sldId id="286" r:id="rId30"/>
    <p:sldId id="290" r:id="rId31"/>
    <p:sldId id="291" r:id="rId32"/>
    <p:sldId id="288" r:id="rId33"/>
    <p:sldId id="289" r:id="rId34"/>
    <p:sldId id="306" r:id="rId35"/>
    <p:sldId id="307" r:id="rId36"/>
    <p:sldId id="308" r:id="rId37"/>
    <p:sldId id="309" r:id="rId38"/>
    <p:sldId id="287" r:id="rId39"/>
    <p:sldId id="297" r:id="rId40"/>
    <p:sldId id="298" r:id="rId41"/>
    <p:sldId id="299" r:id="rId42"/>
    <p:sldId id="300" r:id="rId43"/>
    <p:sldId id="301" r:id="rId44"/>
    <p:sldId id="303" r:id="rId45"/>
    <p:sldId id="292" r:id="rId46"/>
    <p:sldId id="304" r:id="rId47"/>
    <p:sldId id="313" r:id="rId48"/>
    <p:sldId id="314" r:id="rId49"/>
    <p:sldId id="310" r:id="rId50"/>
    <p:sldId id="293" r:id="rId51"/>
    <p:sldId id="305" r:id="rId52"/>
    <p:sldId id="294" r:id="rId53"/>
    <p:sldId id="295" r:id="rId54"/>
    <p:sldId id="311" r:id="rId55"/>
    <p:sldId id="312" r:id="rId56"/>
    <p:sldId id="296" r:id="rId57"/>
    <p:sldId id="315" r:id="rId58"/>
    <p:sldId id="316" r:id="rId59"/>
    <p:sldId id="317" r:id="rId60"/>
    <p:sldId id="318" r:id="rId61"/>
    <p:sldId id="319" r:id="rId62"/>
    <p:sldId id="322" r:id="rId63"/>
    <p:sldId id="320" r:id="rId64"/>
    <p:sldId id="321" r:id="rId65"/>
    <p:sldId id="323" r:id="rId66"/>
    <p:sldId id="324" r:id="rId67"/>
    <p:sldId id="325" r:id="rId68"/>
    <p:sldId id="326" r:id="rId69"/>
    <p:sldId id="327" r:id="rId70"/>
    <p:sldId id="328" r:id="rId71"/>
    <p:sldId id="32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9/10/2023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9/10/2023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9/10/2023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9/10/2023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9/10/2023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9/10/2023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pencilprogrammer.com/cpp-tutorials/pointer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Unit-1</a:t>
            </a:r>
            <a:endParaRPr lang="en-IN" dirty="0"/>
          </a:p>
        </p:txBody>
      </p:sp>
      <p:sp>
        <p:nvSpPr>
          <p:cNvPr id="3" name="Content Placeholder 2"/>
          <p:cNvSpPr>
            <a:spLocks noGrp="1"/>
          </p:cNvSpPr>
          <p:nvPr>
            <p:ph sz="quarter" idx="1"/>
          </p:nvPr>
        </p:nvSpPr>
        <p:spPr/>
        <p:txBody>
          <a:bodyPr/>
          <a:lstStyle/>
          <a:p>
            <a:r>
              <a:rPr lang="en-US" dirty="0"/>
              <a:t>Introduction to Object-Oriented Programming – Programming Paradigms, Data Types, Variables, Constants, Operators</a:t>
            </a:r>
            <a:r>
              <a:rPr lang="en-US" dirty="0" smtClean="0"/>
              <a:t>, Decision </a:t>
            </a:r>
            <a:r>
              <a:rPr lang="en-US" dirty="0"/>
              <a:t>Statements </a:t>
            </a:r>
            <a:r>
              <a:rPr lang="en-US" dirty="0" smtClean="0"/>
              <a:t>&amp; Control </a:t>
            </a:r>
            <a:r>
              <a:rPr lang="en-US" dirty="0"/>
              <a:t>Structures, Arrays, Namespace, Default Arguments, Constant Arguments, Parameter passing techniques, Features of Object-Oriented Programming.</a:t>
            </a:r>
            <a:endParaRPr lang="en-IN" b="1" dirty="0"/>
          </a:p>
          <a:p>
            <a:endParaRPr lang="en-IN" dirty="0"/>
          </a:p>
        </p:txBody>
      </p:sp>
    </p:spTree>
    <p:extLst>
      <p:ext uri="{BB962C8B-B14F-4D97-AF65-F5344CB8AC3E}">
        <p14:creationId xmlns:p14="http://schemas.microsoft.com/office/powerpoint/2010/main" val="3295778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411162"/>
          </a:xfrm>
        </p:spPr>
        <p:txBody>
          <a:bodyPr>
            <a:normAutofit fontScale="90000"/>
          </a:bodyPr>
          <a:lstStyle/>
          <a:p>
            <a:r>
              <a:rPr lang="en-IN" sz="2400" b="1" dirty="0" err="1"/>
              <a:t>DisaDvantage</a:t>
            </a:r>
            <a:r>
              <a:rPr lang="en-IN" sz="2400" b="1" dirty="0"/>
              <a:t> of conventional Programming</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933450"/>
            <a:ext cx="36576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1219200"/>
            <a:ext cx="4572000" cy="3693319"/>
          </a:xfrm>
          <a:prstGeom prst="rect">
            <a:avLst/>
          </a:prstGeom>
        </p:spPr>
        <p:txBody>
          <a:bodyPr>
            <a:spAutoFit/>
          </a:bodyPr>
          <a:lstStyle/>
          <a:p>
            <a:pPr marL="342900" indent="-342900">
              <a:buAutoNum type="arabicParenBoth"/>
            </a:pPr>
            <a:r>
              <a:rPr lang="en-US" dirty="0" smtClean="0"/>
              <a:t>Huge </a:t>
            </a:r>
            <a:r>
              <a:rPr lang="en-US" dirty="0"/>
              <a:t>programs are divided </a:t>
            </a:r>
            <a:r>
              <a:rPr lang="en-US" dirty="0" smtClean="0"/>
              <a:t>into</a:t>
            </a:r>
          </a:p>
          <a:p>
            <a:r>
              <a:rPr lang="en-US" dirty="0" smtClean="0"/>
              <a:t>smaller </a:t>
            </a:r>
            <a:r>
              <a:rPr lang="en-US" dirty="0"/>
              <a:t>programs known as functions. These </a:t>
            </a:r>
            <a:r>
              <a:rPr lang="en-US" dirty="0" smtClean="0"/>
              <a:t>functions can </a:t>
            </a:r>
            <a:r>
              <a:rPr lang="en-US" dirty="0"/>
              <a:t>call one another. Hence security is not provided</a:t>
            </a:r>
            <a:r>
              <a:rPr lang="en-US" dirty="0" smtClean="0"/>
              <a:t>.</a:t>
            </a:r>
          </a:p>
          <a:p>
            <a:endParaRPr lang="en-US" dirty="0"/>
          </a:p>
          <a:p>
            <a:r>
              <a:rPr lang="en-US" dirty="0"/>
              <a:t>(2) No importance is given to security of data and importance is laid on doing things</a:t>
            </a:r>
            <a:r>
              <a:rPr lang="en-US" dirty="0" smtClean="0"/>
              <a:t>.</a:t>
            </a:r>
          </a:p>
          <a:p>
            <a:endParaRPr lang="en-US" dirty="0"/>
          </a:p>
          <a:p>
            <a:r>
              <a:rPr lang="en-US" dirty="0"/>
              <a:t>(3) Data passes globally from function to function</a:t>
            </a:r>
            <a:r>
              <a:rPr lang="en-US" dirty="0" smtClean="0"/>
              <a:t>.</a:t>
            </a:r>
          </a:p>
          <a:p>
            <a:endParaRPr lang="en-US" dirty="0"/>
          </a:p>
          <a:p>
            <a:r>
              <a:rPr lang="en-US" dirty="0"/>
              <a:t>(4) Most function accesses global data.</a:t>
            </a:r>
            <a:endParaRPr lang="en-IN"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733800"/>
            <a:ext cx="4078224"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25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 calcmode="lin" valueType="num">
                                      <p:cBhvr additive="base">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2.</a:t>
            </a:r>
            <a:r>
              <a:rPr lang="en-US" dirty="0"/>
              <a:t> Data Types</a:t>
            </a:r>
            <a:endParaRPr lang="en-IN" dirty="0"/>
          </a:p>
        </p:txBody>
      </p:sp>
      <p:pic>
        <p:nvPicPr>
          <p:cNvPr id="4" name="Content Placeholder 3"/>
          <p:cNvPicPr>
            <a:picLocks noGrp="1"/>
          </p:cNvPicPr>
          <p:nvPr>
            <p:ph sz="quarter" idx="1"/>
          </p:nvPr>
        </p:nvPicPr>
        <p:blipFill>
          <a:blip r:embed="rId2"/>
          <a:srcRect/>
          <a:stretch>
            <a:fillRect/>
          </a:stretch>
        </p:blipFill>
        <p:spPr bwMode="auto">
          <a:xfrm>
            <a:off x="914400" y="1371600"/>
            <a:ext cx="6858000" cy="5029200"/>
          </a:xfrm>
          <a:prstGeom prst="rect">
            <a:avLst/>
          </a:prstGeom>
          <a:noFill/>
          <a:ln w="9525">
            <a:noFill/>
            <a:miter lim="800000"/>
            <a:headEnd/>
            <a:tailEnd/>
          </a:ln>
        </p:spPr>
      </p:pic>
      <p:sp>
        <p:nvSpPr>
          <p:cNvPr id="5" name="Rectangle 4"/>
          <p:cNvSpPr/>
          <p:nvPr/>
        </p:nvSpPr>
        <p:spPr>
          <a:xfrm>
            <a:off x="3352800" y="152400"/>
            <a:ext cx="5257800" cy="923330"/>
          </a:xfrm>
          <a:prstGeom prst="rect">
            <a:avLst/>
          </a:prstGeom>
        </p:spPr>
        <p:txBody>
          <a:bodyPr wrap="square">
            <a:spAutoFit/>
          </a:bodyPr>
          <a:lstStyle/>
          <a:p>
            <a:r>
              <a:rPr lang="en-US" dirty="0"/>
              <a:t>Data are collections of characters, digits, symbols, etc. The data are used to represent </a:t>
            </a:r>
            <a:r>
              <a:rPr lang="en-US" dirty="0" smtClean="0"/>
              <a:t>information.</a:t>
            </a:r>
            <a:endParaRPr lang="en-IN" dirty="0"/>
          </a:p>
        </p:txBody>
      </p:sp>
    </p:spTree>
    <p:extLst>
      <p:ext uri="{BB962C8B-B14F-4D97-AF65-F5344CB8AC3E}">
        <p14:creationId xmlns:p14="http://schemas.microsoft.com/office/powerpoint/2010/main" val="3943087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78179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95600" y="164068"/>
            <a:ext cx="2544286" cy="369332"/>
          </a:xfrm>
          <a:prstGeom prst="rect">
            <a:avLst/>
          </a:prstGeom>
          <a:noFill/>
        </p:spPr>
        <p:txBody>
          <a:bodyPr wrap="none" rtlCol="0">
            <a:spAutoFit/>
          </a:bodyPr>
          <a:lstStyle/>
          <a:p>
            <a:r>
              <a:rPr lang="en-US" b="1" dirty="0" smtClean="0"/>
              <a:t>a) Basic Data Types</a:t>
            </a:r>
            <a:endParaRPr lang="en-IN" b="1" dirty="0"/>
          </a:p>
        </p:txBody>
      </p:sp>
    </p:spTree>
    <p:extLst>
      <p:ext uri="{BB962C8B-B14F-4D97-AF65-F5344CB8AC3E}">
        <p14:creationId xmlns:p14="http://schemas.microsoft.com/office/powerpoint/2010/main" val="892353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marL="0" indent="0">
              <a:buNone/>
            </a:pPr>
            <a:r>
              <a:rPr lang="en-IN" b="1" dirty="0"/>
              <a:t>The void Data </a:t>
            </a:r>
            <a:r>
              <a:rPr lang="en-IN" b="1" dirty="0" smtClean="0"/>
              <a:t>Type:</a:t>
            </a:r>
            <a:r>
              <a:rPr lang="en-US" dirty="0"/>
              <a:t>The type void is empty data type. It can be used in three ways:</a:t>
            </a:r>
            <a:endParaRPr lang="en-IN" b="1" dirty="0" smtClean="0"/>
          </a:p>
          <a:p>
            <a:pPr marL="457200" indent="-457200">
              <a:buFont typeface="+mj-lt"/>
              <a:buAutoNum type="arabicPeriod"/>
            </a:pPr>
            <a:r>
              <a:rPr lang="en-US" dirty="0" smtClean="0"/>
              <a:t>When </a:t>
            </a:r>
            <a:r>
              <a:rPr lang="en-US" dirty="0"/>
              <a:t>specified as a function return type, void means that the function does not </a:t>
            </a:r>
            <a:r>
              <a:rPr lang="en-US" dirty="0" smtClean="0"/>
              <a:t>return </a:t>
            </a:r>
            <a:r>
              <a:rPr lang="en-IN" dirty="0" smtClean="0"/>
              <a:t>a </a:t>
            </a:r>
            <a:r>
              <a:rPr lang="en-IN" dirty="0"/>
              <a:t>value</a:t>
            </a:r>
            <a:r>
              <a:rPr lang="en-IN" dirty="0" smtClean="0"/>
              <a:t>.</a:t>
            </a:r>
          </a:p>
          <a:p>
            <a:pPr marL="457200" indent="-457200">
              <a:buFont typeface="+mj-lt"/>
              <a:buAutoNum type="arabicPeriod"/>
            </a:pPr>
            <a:endParaRPr lang="en-IN" dirty="0" smtClean="0"/>
          </a:p>
          <a:p>
            <a:pPr marL="457200" indent="-457200">
              <a:buFont typeface="+mj-lt"/>
              <a:buAutoNum type="arabicPeriod"/>
            </a:pPr>
            <a:r>
              <a:rPr lang="en-US" dirty="0"/>
              <a:t>The void keyword also uses as argument for function. When found in a function </a:t>
            </a:r>
            <a:r>
              <a:rPr lang="en-US" dirty="0" smtClean="0"/>
              <a:t>heading, void </a:t>
            </a:r>
            <a:r>
              <a:rPr lang="en-US" dirty="0"/>
              <a:t>means the function does not take any arguments</a:t>
            </a:r>
            <a:r>
              <a:rPr lang="en-US" dirty="0" smtClean="0"/>
              <a:t>.</a:t>
            </a:r>
          </a:p>
          <a:p>
            <a:pPr marL="457200" indent="-457200">
              <a:buFont typeface="+mj-lt"/>
              <a:buAutoNum type="arabicPeriod"/>
            </a:pPr>
            <a:endParaRPr lang="en-US" dirty="0" smtClean="0"/>
          </a:p>
          <a:p>
            <a:pPr marL="457200" indent="-457200">
              <a:buFont typeface="+mj-lt"/>
              <a:buAutoNum type="arabicPeriod"/>
            </a:pPr>
            <a:r>
              <a:rPr lang="en-US" dirty="0"/>
              <a:t>When specified as a function return type and in function heading, that is, the </a:t>
            </a:r>
            <a:r>
              <a:rPr lang="en-US" dirty="0" smtClean="0"/>
              <a:t>function neither </a:t>
            </a:r>
            <a:r>
              <a:rPr lang="en-US" dirty="0"/>
              <a:t>returns a value nor requires any argument.</a:t>
            </a:r>
            <a:endParaRPr lang="en-IN" dirty="0"/>
          </a:p>
        </p:txBody>
      </p:sp>
    </p:spTree>
    <p:extLst>
      <p:ext uri="{BB962C8B-B14F-4D97-AF65-F5344CB8AC3E}">
        <p14:creationId xmlns:p14="http://schemas.microsoft.com/office/powerpoint/2010/main" val="2872705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pPr marL="0" indent="0">
              <a:buNone/>
            </a:pPr>
            <a:r>
              <a:rPr lang="en-IN" b="1" dirty="0" smtClean="0"/>
              <a:t>b).Derived </a:t>
            </a:r>
            <a:r>
              <a:rPr lang="en-IN" b="1" dirty="0"/>
              <a:t>Data Type</a:t>
            </a:r>
          </a:p>
          <a:p>
            <a:r>
              <a:rPr lang="en-US" dirty="0"/>
              <a:t>The derived data types are pointers, functions, arrays, and references.</a:t>
            </a:r>
            <a:endParaRPr lang="en-IN" b="1" dirty="0" smtClean="0"/>
          </a:p>
          <a:p>
            <a:pPr marL="0" indent="0">
              <a:buNone/>
            </a:pPr>
            <a:r>
              <a:rPr lang="en-IN" b="1" dirty="0" smtClean="0"/>
              <a:t>Pointers</a:t>
            </a:r>
            <a:endParaRPr lang="en-IN" b="1" dirty="0"/>
          </a:p>
          <a:p>
            <a:r>
              <a:rPr lang="en-US" dirty="0"/>
              <a:t>A pointer is a memory variable that stores a memory address</a:t>
            </a:r>
            <a:r>
              <a:rPr lang="en-US" dirty="0" smtClean="0"/>
              <a:t>.</a:t>
            </a:r>
            <a:r>
              <a:rPr lang="en-IN" dirty="0"/>
              <a:t> it is </a:t>
            </a:r>
            <a:r>
              <a:rPr lang="en-IN" dirty="0" smtClean="0"/>
              <a:t>always denoted </a:t>
            </a:r>
            <a:r>
              <a:rPr lang="en-IN" dirty="0"/>
              <a:t>by ‘*’ operator.</a:t>
            </a:r>
          </a:p>
          <a:p>
            <a:pPr marL="0" indent="0">
              <a:buNone/>
            </a:pPr>
            <a:r>
              <a:rPr lang="en-IN" dirty="0" smtClean="0"/>
              <a:t>Ex:</a:t>
            </a:r>
          </a:p>
          <a:p>
            <a:pPr marL="0" indent="0">
              <a:buNone/>
            </a:pPr>
            <a:r>
              <a:rPr lang="en-IN" dirty="0"/>
              <a:t> </a:t>
            </a:r>
            <a:r>
              <a:rPr lang="en-IN" dirty="0" smtClean="0"/>
              <a:t>    </a:t>
            </a:r>
            <a:r>
              <a:rPr lang="en-IN" dirty="0" err="1" smtClean="0"/>
              <a:t>int</a:t>
            </a:r>
            <a:r>
              <a:rPr lang="en-IN" dirty="0" smtClean="0"/>
              <a:t> x</a:t>
            </a:r>
            <a:r>
              <a:rPr lang="en-IN" dirty="0"/>
              <a:t>;</a:t>
            </a:r>
          </a:p>
          <a:p>
            <a:pPr marL="0" indent="0">
              <a:buNone/>
            </a:pPr>
            <a:r>
              <a:rPr lang="en-IN" dirty="0" smtClean="0"/>
              <a:t>     float *p;</a:t>
            </a:r>
          </a:p>
          <a:p>
            <a:pPr marL="0" indent="0">
              <a:buNone/>
            </a:pPr>
            <a:r>
              <a:rPr lang="en-US" dirty="0"/>
              <a:t> </a:t>
            </a:r>
            <a:r>
              <a:rPr lang="en-US" dirty="0" smtClean="0"/>
              <a:t>    p=&amp;x</a:t>
            </a:r>
            <a:endParaRPr lang="en-I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114800"/>
            <a:ext cx="39147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8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5410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04800"/>
            <a:ext cx="7924800" cy="2031325"/>
          </a:xfrm>
          <a:prstGeom prst="rect">
            <a:avLst/>
          </a:prstGeom>
        </p:spPr>
        <p:txBody>
          <a:bodyPr wrap="square">
            <a:spAutoFit/>
          </a:bodyPr>
          <a:lstStyle/>
          <a:p>
            <a:r>
              <a:rPr lang="en-IN" b="1" dirty="0"/>
              <a:t>Functions</a:t>
            </a:r>
          </a:p>
          <a:p>
            <a:r>
              <a:rPr lang="en-US" dirty="0"/>
              <a:t>A function is a self-contained block or a sub-program of one or more statements that perform a special task when called</a:t>
            </a:r>
            <a:r>
              <a:rPr lang="en-US" dirty="0" smtClean="0"/>
              <a:t>.</a:t>
            </a:r>
          </a:p>
          <a:p>
            <a:endParaRPr lang="en-US" dirty="0"/>
          </a:p>
          <a:p>
            <a:endParaRPr lang="en-US" dirty="0"/>
          </a:p>
          <a:p>
            <a:r>
              <a:rPr lang="en-US" dirty="0"/>
              <a:t> It is possible to use the same name with multiple definitions </a:t>
            </a:r>
            <a:r>
              <a:rPr lang="en-IN" dirty="0"/>
              <a:t>known as function overloading.</a:t>
            </a:r>
          </a:p>
        </p:txBody>
      </p:sp>
    </p:spTree>
    <p:extLst>
      <p:ext uri="{BB962C8B-B14F-4D97-AF65-F5344CB8AC3E}">
        <p14:creationId xmlns:p14="http://schemas.microsoft.com/office/powerpoint/2010/main" val="16056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IN" b="1" dirty="0"/>
              <a:t>Arrays</a:t>
            </a:r>
          </a:p>
          <a:p>
            <a:r>
              <a:rPr lang="en-US" dirty="0"/>
              <a:t>Array is a collection of elements of similar data type in which each element is located in </a:t>
            </a:r>
            <a:r>
              <a:rPr lang="en-US" dirty="0" smtClean="0"/>
              <a:t>separate </a:t>
            </a:r>
            <a:r>
              <a:rPr lang="en-IN" dirty="0" smtClean="0"/>
              <a:t>memory </a:t>
            </a:r>
            <a:r>
              <a:rPr lang="en-IN" dirty="0"/>
              <a:t>location, for example</a:t>
            </a:r>
          </a:p>
          <a:p>
            <a:pPr marL="0" indent="0">
              <a:buNone/>
            </a:pPr>
            <a:r>
              <a:rPr lang="en-IN" dirty="0" smtClean="0"/>
              <a:t>Ex:</a:t>
            </a:r>
          </a:p>
          <a:p>
            <a:pPr marL="0" indent="0">
              <a:buNone/>
            </a:pPr>
            <a:r>
              <a:rPr lang="en-IN" dirty="0" err="1" smtClean="0"/>
              <a:t>int</a:t>
            </a:r>
            <a:r>
              <a:rPr lang="en-IN" dirty="0" smtClean="0"/>
              <a:t> </a:t>
            </a:r>
            <a:r>
              <a:rPr lang="en-IN" dirty="0"/>
              <a:t>b[4</a:t>
            </a:r>
            <a:r>
              <a:rPr lang="en-IN" dirty="0" smtClean="0"/>
              <a:t>]={2,4,3,7};</a:t>
            </a:r>
          </a:p>
          <a:p>
            <a:pPr marL="0" indent="0">
              <a:buNone/>
            </a:pPr>
            <a:r>
              <a:rPr lang="en-US" dirty="0"/>
              <a:t>The above statement declares an array b[] which can hold four integer values</a:t>
            </a:r>
            <a:r>
              <a:rPr lang="en-US" dirty="0" smtClean="0"/>
              <a:t>.</a:t>
            </a:r>
          </a:p>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47529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23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lnSpcReduction="10000"/>
          </a:bodyPr>
          <a:lstStyle/>
          <a:p>
            <a:pPr marL="0" indent="0">
              <a:buNone/>
            </a:pPr>
            <a:r>
              <a:rPr lang="en-US" b="1" i="1" dirty="0"/>
              <a:t>Referencing operator</a:t>
            </a:r>
            <a:r>
              <a:rPr lang="en-US" i="1" dirty="0"/>
              <a:t> (&amp;): </a:t>
            </a:r>
            <a:r>
              <a:rPr lang="en-US" dirty="0"/>
              <a:t>The referencing operator is used to define referencing variable. </a:t>
            </a:r>
            <a:r>
              <a:rPr lang="en-US" dirty="0" smtClean="0"/>
              <a:t>A reference </a:t>
            </a:r>
            <a:r>
              <a:rPr lang="en-US" dirty="0"/>
              <a:t>variable prepares an alternative (alias) name for previously defined variable. </a:t>
            </a:r>
            <a:endParaRPr lang="en-US" dirty="0" smtClean="0"/>
          </a:p>
          <a:p>
            <a:pPr marL="0" indent="0">
              <a:buNone/>
            </a:pPr>
            <a:r>
              <a:rPr lang="en-IN" i="1" dirty="0" smtClean="0"/>
              <a:t>Syntax</a:t>
            </a:r>
            <a:r>
              <a:rPr lang="en-IN" i="1" dirty="0"/>
              <a:t>:</a:t>
            </a:r>
          </a:p>
          <a:p>
            <a:r>
              <a:rPr lang="en-US" dirty="0"/>
              <a:t>Data-type &amp; </a:t>
            </a:r>
            <a:r>
              <a:rPr lang="en-US" dirty="0" smtClean="0"/>
              <a:t>reference-variable-name </a:t>
            </a:r>
            <a:r>
              <a:rPr lang="en-US" dirty="0"/>
              <a:t>= variable name;</a:t>
            </a:r>
          </a:p>
          <a:p>
            <a:pPr marL="0" indent="0">
              <a:buNone/>
            </a:pPr>
            <a:r>
              <a:rPr lang="en-IN" i="1" dirty="0"/>
              <a:t>Example</a:t>
            </a:r>
            <a:r>
              <a:rPr lang="en-IN" dirty="0"/>
              <a:t>:</a:t>
            </a:r>
          </a:p>
          <a:p>
            <a:r>
              <a:rPr lang="en-IN" dirty="0" err="1"/>
              <a:t>int</a:t>
            </a:r>
            <a:r>
              <a:rPr lang="en-IN" dirty="0"/>
              <a:t> </a:t>
            </a:r>
            <a:r>
              <a:rPr lang="en-IN" dirty="0" err="1"/>
              <a:t>qty</a:t>
            </a:r>
            <a:r>
              <a:rPr lang="en-IN" dirty="0"/>
              <a:t>=10;</a:t>
            </a:r>
          </a:p>
          <a:p>
            <a:r>
              <a:rPr lang="en-IN" dirty="0" err="1"/>
              <a:t>int</a:t>
            </a:r>
            <a:r>
              <a:rPr lang="en-IN" dirty="0"/>
              <a:t> &amp; </a:t>
            </a:r>
            <a:r>
              <a:rPr lang="en-IN" dirty="0" err="1"/>
              <a:t>qt</a:t>
            </a:r>
            <a:r>
              <a:rPr lang="en-IN" dirty="0"/>
              <a:t>=</a:t>
            </a:r>
            <a:r>
              <a:rPr lang="en-IN" dirty="0" err="1"/>
              <a:t>qty</a:t>
            </a:r>
            <a:r>
              <a:rPr lang="en-IN" dirty="0" smtClean="0"/>
              <a:t>;</a:t>
            </a:r>
          </a:p>
          <a:p>
            <a:pPr marL="0" indent="0">
              <a:buNone/>
            </a:pPr>
            <a:r>
              <a:rPr lang="en-US" b="1" i="1" dirty="0"/>
              <a:t>Dereferencing operator </a:t>
            </a:r>
            <a:r>
              <a:rPr lang="en-US" i="1" dirty="0"/>
              <a:t>(*): </a:t>
            </a:r>
            <a:r>
              <a:rPr lang="en-US" dirty="0"/>
              <a:t>The asterisk (*) in a variable expression is used to declare </a:t>
            </a:r>
            <a:r>
              <a:rPr lang="en-US" dirty="0" smtClean="0"/>
              <a:t>a pointer </a:t>
            </a:r>
            <a:r>
              <a:rPr lang="en-US" dirty="0"/>
              <a:t>to a given type. </a:t>
            </a:r>
          </a:p>
          <a:p>
            <a:r>
              <a:rPr lang="en-US" dirty="0" err="1"/>
              <a:t>int</a:t>
            </a:r>
            <a:r>
              <a:rPr lang="en-US" dirty="0"/>
              <a:t> *x; </a:t>
            </a:r>
            <a:endParaRPr lang="en-US" dirty="0" smtClean="0"/>
          </a:p>
          <a:p>
            <a:pPr marL="0" indent="0">
              <a:buNone/>
            </a:pPr>
            <a:r>
              <a:rPr lang="en-US" dirty="0" smtClean="0"/>
              <a:t>Where</a:t>
            </a:r>
            <a:r>
              <a:rPr lang="en-US" dirty="0"/>
              <a:t>, x is a pointer of integer type.</a:t>
            </a:r>
            <a:endParaRPr lang="en-IN" dirty="0"/>
          </a:p>
        </p:txBody>
      </p:sp>
    </p:spTree>
    <p:extLst>
      <p:ext uri="{BB962C8B-B14F-4D97-AF65-F5344CB8AC3E}">
        <p14:creationId xmlns:p14="http://schemas.microsoft.com/office/powerpoint/2010/main" val="4259760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IN" b="1" dirty="0" smtClean="0"/>
              <a:t>c).User-Defined </a:t>
            </a:r>
            <a:r>
              <a:rPr lang="en-IN" b="1" dirty="0"/>
              <a:t>Data Type</a:t>
            </a:r>
            <a:endParaRPr lang="en-IN" dirty="0"/>
          </a:p>
        </p:txBody>
      </p:sp>
      <p:sp>
        <p:nvSpPr>
          <p:cNvPr id="3" name="Content Placeholder 2"/>
          <p:cNvSpPr>
            <a:spLocks noGrp="1"/>
          </p:cNvSpPr>
          <p:nvPr>
            <p:ph sz="quarter" idx="1"/>
          </p:nvPr>
        </p:nvSpPr>
        <p:spPr>
          <a:xfrm>
            <a:off x="457200" y="1066800"/>
            <a:ext cx="7467600" cy="5407152"/>
          </a:xfrm>
        </p:spPr>
        <p:txBody>
          <a:bodyPr>
            <a:normAutofit fontScale="92500" lnSpcReduction="20000"/>
          </a:bodyPr>
          <a:lstStyle/>
          <a:p>
            <a:pPr marL="0" indent="0">
              <a:buNone/>
            </a:pPr>
            <a:r>
              <a:rPr lang="en-IN" b="1" dirty="0" smtClean="0"/>
              <a:t>Structure</a:t>
            </a:r>
          </a:p>
          <a:p>
            <a:r>
              <a:rPr lang="en-US" b="1" i="1" dirty="0" err="1" smtClean="0"/>
              <a:t>struct</a:t>
            </a:r>
            <a:r>
              <a:rPr lang="en-US" b="1" i="1" dirty="0" smtClean="0"/>
              <a:t> </a:t>
            </a:r>
            <a:r>
              <a:rPr lang="en-US" dirty="0"/>
              <a:t>is a keyword and used to combine variables of different data </a:t>
            </a:r>
            <a:r>
              <a:rPr lang="en-US" dirty="0" smtClean="0"/>
              <a:t>types </a:t>
            </a:r>
            <a:r>
              <a:rPr lang="en-IN" dirty="0" smtClean="0"/>
              <a:t>into </a:t>
            </a:r>
            <a:r>
              <a:rPr lang="en-IN" dirty="0"/>
              <a:t>a single record.</a:t>
            </a:r>
          </a:p>
          <a:p>
            <a:pPr marL="0" indent="0">
              <a:buNone/>
            </a:pPr>
            <a:r>
              <a:rPr lang="en-IN" dirty="0"/>
              <a:t>Syntax:</a:t>
            </a:r>
          </a:p>
          <a:p>
            <a:pPr marL="0" indent="0">
              <a:buNone/>
            </a:pPr>
            <a:r>
              <a:rPr lang="en-IN" dirty="0" err="1"/>
              <a:t>struct</a:t>
            </a:r>
            <a:r>
              <a:rPr lang="en-IN" dirty="0"/>
              <a:t> &lt; </a:t>
            </a:r>
            <a:r>
              <a:rPr lang="en-IN" i="1" dirty="0" err="1"/>
              <a:t>struct</a:t>
            </a:r>
            <a:r>
              <a:rPr lang="en-IN" i="1" dirty="0"/>
              <a:t> name </a:t>
            </a:r>
            <a:r>
              <a:rPr lang="en-IN" dirty="0"/>
              <a:t>&gt;</a:t>
            </a:r>
          </a:p>
          <a:p>
            <a:pPr marL="0" indent="0">
              <a:buNone/>
            </a:pPr>
            <a:r>
              <a:rPr lang="en-IN" dirty="0"/>
              <a:t>{</a:t>
            </a:r>
          </a:p>
          <a:p>
            <a:pPr marL="0" indent="0">
              <a:buNone/>
            </a:pPr>
            <a:r>
              <a:rPr lang="en-IN" dirty="0"/>
              <a:t>&lt;data-type&gt; &lt;variable-name1, </a:t>
            </a:r>
            <a:r>
              <a:rPr lang="en-IN" dirty="0" smtClean="0"/>
              <a:t>variable-name </a:t>
            </a:r>
            <a:r>
              <a:rPr lang="en-IN" dirty="0"/>
              <a:t>2&gt;;</a:t>
            </a:r>
          </a:p>
          <a:p>
            <a:pPr marL="0" indent="0">
              <a:buNone/>
            </a:pPr>
            <a:r>
              <a:rPr lang="en-IN" dirty="0"/>
              <a:t>&lt;data-type&gt; &lt;variable-name3, </a:t>
            </a:r>
            <a:r>
              <a:rPr lang="en-IN" dirty="0" smtClean="0"/>
              <a:t>variable-name 4</a:t>
            </a:r>
            <a:r>
              <a:rPr lang="en-IN" dirty="0"/>
              <a:t>&gt;;</a:t>
            </a:r>
          </a:p>
          <a:p>
            <a:pPr marL="0" indent="0">
              <a:buNone/>
            </a:pPr>
            <a:r>
              <a:rPr lang="en-IN" dirty="0"/>
              <a:t>} &lt;structure variable declarations</a:t>
            </a:r>
            <a:r>
              <a:rPr lang="en-IN" dirty="0" smtClean="0"/>
              <a:t>&gt;;</a:t>
            </a:r>
          </a:p>
          <a:p>
            <a:pPr marL="0" indent="0">
              <a:buNone/>
            </a:pPr>
            <a:r>
              <a:rPr lang="en-US" b="1" dirty="0" smtClean="0"/>
              <a:t>class</a:t>
            </a:r>
            <a:r>
              <a:rPr lang="en-US" dirty="0" smtClean="0"/>
              <a:t>:</a:t>
            </a:r>
          </a:p>
          <a:p>
            <a:pPr marL="0" indent="0">
              <a:buNone/>
            </a:pPr>
            <a:r>
              <a:rPr lang="en-US" dirty="0" smtClean="0"/>
              <a:t>The </a:t>
            </a:r>
            <a:r>
              <a:rPr lang="en-US" dirty="0"/>
              <a:t>class is a new keyword introduced in C++. Its use is the same as </a:t>
            </a:r>
            <a:r>
              <a:rPr lang="en-US" dirty="0" err="1" smtClean="0"/>
              <a:t>struct</a:t>
            </a:r>
            <a:r>
              <a:rPr lang="en-US" dirty="0" smtClean="0"/>
              <a:t> keyword</a:t>
            </a:r>
            <a:r>
              <a:rPr lang="en-US" dirty="0"/>
              <a:t>. </a:t>
            </a:r>
          </a:p>
          <a:p>
            <a:pPr marL="0" indent="0">
              <a:buNone/>
            </a:pPr>
            <a:r>
              <a:rPr lang="en-IN" dirty="0"/>
              <a:t>Syntax:</a:t>
            </a:r>
          </a:p>
          <a:p>
            <a:pPr marL="0" indent="0">
              <a:buNone/>
            </a:pPr>
            <a:r>
              <a:rPr lang="en-IN" dirty="0"/>
              <a:t>&lt;</a:t>
            </a:r>
            <a:r>
              <a:rPr lang="en-IN" dirty="0" smtClean="0"/>
              <a:t>class keyword</a:t>
            </a:r>
            <a:r>
              <a:rPr lang="en-IN" dirty="0"/>
              <a:t>&gt; &lt;class- name&gt; [&lt;:</a:t>
            </a:r>
            <a:r>
              <a:rPr lang="en-IN" dirty="0" smtClean="0"/>
              <a:t>base </a:t>
            </a:r>
            <a:r>
              <a:rPr lang="en-IN" dirty="0" err="1" smtClean="0"/>
              <a:t>classlist</a:t>
            </a:r>
            <a:r>
              <a:rPr lang="en-IN" dirty="0"/>
              <a:t>&gt;]</a:t>
            </a:r>
          </a:p>
          <a:p>
            <a:pPr marL="0" indent="0">
              <a:buNone/>
            </a:pPr>
            <a:r>
              <a:rPr lang="en-IN" dirty="0"/>
              <a:t>{&lt;member variable list&gt;}</a:t>
            </a:r>
          </a:p>
        </p:txBody>
      </p:sp>
    </p:spTree>
    <p:extLst>
      <p:ext uri="{BB962C8B-B14F-4D97-AF65-F5344CB8AC3E}">
        <p14:creationId xmlns:p14="http://schemas.microsoft.com/office/powerpoint/2010/main" val="307107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fontScale="92500" lnSpcReduction="20000"/>
          </a:bodyPr>
          <a:lstStyle/>
          <a:p>
            <a:pPr marL="0" indent="0">
              <a:buNone/>
            </a:pPr>
            <a:r>
              <a:rPr lang="en-IN" b="1" dirty="0"/>
              <a:t>Union</a:t>
            </a:r>
          </a:p>
          <a:p>
            <a:r>
              <a:rPr lang="en-US" dirty="0"/>
              <a:t>A union is same as compared to a </a:t>
            </a:r>
            <a:r>
              <a:rPr lang="en-US" dirty="0" err="1"/>
              <a:t>struct</a:t>
            </a:r>
            <a:r>
              <a:rPr lang="en-US" dirty="0"/>
              <a:t>, but the only difference is that it allows the user to </a:t>
            </a:r>
            <a:r>
              <a:rPr lang="en-US" dirty="0" smtClean="0"/>
              <a:t>declare variables </a:t>
            </a:r>
            <a:r>
              <a:rPr lang="en-US" dirty="0"/>
              <a:t>that share the same memory space</a:t>
            </a:r>
            <a:r>
              <a:rPr lang="en-US" dirty="0" smtClean="0"/>
              <a:t>.</a:t>
            </a:r>
          </a:p>
          <a:p>
            <a:pPr marL="0" indent="0">
              <a:buNone/>
            </a:pPr>
            <a:r>
              <a:rPr lang="en-IN" dirty="0"/>
              <a:t>Syntax:</a:t>
            </a:r>
          </a:p>
          <a:p>
            <a:pPr marL="0" indent="0">
              <a:buNone/>
            </a:pPr>
            <a:r>
              <a:rPr lang="en-IN" dirty="0"/>
              <a:t>union [&lt;union name&gt;]</a:t>
            </a:r>
          </a:p>
          <a:p>
            <a:pPr marL="0" indent="0">
              <a:buNone/>
            </a:pPr>
            <a:r>
              <a:rPr lang="en-IN" dirty="0"/>
              <a:t>{</a:t>
            </a:r>
          </a:p>
          <a:p>
            <a:pPr marL="0" indent="0">
              <a:buNone/>
            </a:pPr>
            <a:r>
              <a:rPr lang="en-IN" dirty="0"/>
              <a:t>&lt;data-type&gt; &lt;variable names&gt;;</a:t>
            </a:r>
          </a:p>
          <a:p>
            <a:pPr marL="0" indent="0">
              <a:buNone/>
            </a:pPr>
            <a:r>
              <a:rPr lang="en-IN" dirty="0"/>
              <a:t>} [&lt;union variables name</a:t>
            </a:r>
            <a:r>
              <a:rPr lang="en-IN" dirty="0" smtClean="0"/>
              <a:t>&gt;];</a:t>
            </a:r>
          </a:p>
          <a:p>
            <a:pPr marL="0" indent="0">
              <a:buNone/>
            </a:pPr>
            <a:r>
              <a:rPr lang="en-IN" b="1" dirty="0"/>
              <a:t>Enumerated Data Type</a:t>
            </a:r>
            <a:endParaRPr lang="en-IN" dirty="0" smtClean="0"/>
          </a:p>
          <a:p>
            <a:r>
              <a:rPr lang="en-US" dirty="0"/>
              <a:t>It is used for declaring enumeration data types. The programmer </a:t>
            </a:r>
            <a:r>
              <a:rPr lang="en-US" dirty="0" smtClean="0"/>
              <a:t>can declare </a:t>
            </a:r>
            <a:r>
              <a:rPr lang="en-US" dirty="0"/>
              <a:t>new data type and define the variables of these data types that can hold</a:t>
            </a:r>
            <a:r>
              <a:rPr lang="en-US" dirty="0" smtClean="0"/>
              <a:t>.</a:t>
            </a:r>
          </a:p>
          <a:p>
            <a:r>
              <a:rPr lang="en-US" dirty="0" smtClean="0"/>
              <a:t> </a:t>
            </a:r>
            <a:r>
              <a:rPr lang="en-US" dirty="0"/>
              <a:t>For </a:t>
            </a:r>
            <a:r>
              <a:rPr lang="en-US" dirty="0" err="1" smtClean="0"/>
              <a:t>example,the</a:t>
            </a:r>
            <a:r>
              <a:rPr lang="en-US" dirty="0" smtClean="0"/>
              <a:t> </a:t>
            </a:r>
            <a:r>
              <a:rPr lang="en-US" dirty="0"/>
              <a:t>user can define the material as new data type. Its variable may be solid, liquid, and gas</a:t>
            </a:r>
            <a:r>
              <a:rPr lang="en-US" dirty="0" smtClean="0"/>
              <a:t>.</a:t>
            </a:r>
          </a:p>
          <a:p>
            <a:pPr marL="0" indent="0">
              <a:buNone/>
            </a:pPr>
            <a:r>
              <a:rPr lang="en-IN" dirty="0" err="1"/>
              <a:t>enum</a:t>
            </a:r>
            <a:r>
              <a:rPr lang="en-IN" dirty="0"/>
              <a:t> logical { </a:t>
            </a:r>
            <a:r>
              <a:rPr lang="en-IN" dirty="0" err="1"/>
              <a:t>false,true</a:t>
            </a:r>
            <a:r>
              <a:rPr lang="en-IN" dirty="0"/>
              <a:t>};</a:t>
            </a:r>
          </a:p>
          <a:p>
            <a:pPr marL="0" indent="0">
              <a:buNone/>
            </a:pPr>
            <a:r>
              <a:rPr lang="en-IN" dirty="0" err="1" smtClean="0"/>
              <a:t>enum</a:t>
            </a:r>
            <a:r>
              <a:rPr lang="en-IN" dirty="0" smtClean="0"/>
              <a:t> </a:t>
            </a:r>
            <a:r>
              <a:rPr lang="en-IN" dirty="0"/>
              <a:t>components{</a:t>
            </a:r>
            <a:r>
              <a:rPr lang="en-IN" dirty="0" err="1"/>
              <a:t>solid,liquid,gas</a:t>
            </a:r>
            <a:r>
              <a:rPr lang="en-IN" dirty="0"/>
              <a:t>};</a:t>
            </a:r>
          </a:p>
        </p:txBody>
      </p:sp>
    </p:spTree>
    <p:extLst>
      <p:ext uri="{BB962C8B-B14F-4D97-AF65-F5344CB8AC3E}">
        <p14:creationId xmlns:p14="http://schemas.microsoft.com/office/powerpoint/2010/main" val="21793043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lstStyle/>
          <a:p>
            <a:pPr lvl="0"/>
            <a:r>
              <a:rPr lang="en-US" dirty="0"/>
              <a:t>C++ is an object oriented programming language, C++ was developed by </a:t>
            </a:r>
            <a:r>
              <a:rPr lang="en-US" dirty="0" err="1"/>
              <a:t>BJarne</a:t>
            </a:r>
            <a:r>
              <a:rPr lang="en-US" dirty="0"/>
              <a:t> </a:t>
            </a:r>
            <a:r>
              <a:rPr lang="en-US" dirty="0" err="1"/>
              <a:t>Stroustrup</a:t>
            </a:r>
            <a:r>
              <a:rPr lang="en-US" dirty="0"/>
              <a:t> in 1983 at </a:t>
            </a:r>
            <a:r>
              <a:rPr lang="en-US" dirty="0" err="1"/>
              <a:t>AT</a:t>
            </a:r>
            <a:r>
              <a:rPr lang="en-US" dirty="0"/>
              <a:t> &amp; T Bell laboratories, USA. </a:t>
            </a:r>
            <a:endParaRPr lang="en-IN" dirty="0"/>
          </a:p>
          <a:p>
            <a:pPr lvl="0"/>
            <a:r>
              <a:rPr lang="en-US" dirty="0"/>
              <a:t>C++ was developed from C and </a:t>
            </a:r>
            <a:r>
              <a:rPr lang="en-US" dirty="0" err="1"/>
              <a:t>simula</a:t>
            </a:r>
            <a:r>
              <a:rPr lang="en-US" dirty="0"/>
              <a:t> 67 language. C++ was early called ‘C  with classes’.</a:t>
            </a:r>
            <a:endParaRPr lang="en-IN" dirty="0"/>
          </a:p>
          <a:p>
            <a:pPr lvl="0"/>
            <a:r>
              <a:rPr lang="en-US" dirty="0"/>
              <a:t> C++ is derived from C Language. It is a Superset of C.</a:t>
            </a:r>
            <a:endParaRPr lang="en-IN" dirty="0"/>
          </a:p>
          <a:p>
            <a:pPr lvl="0"/>
            <a:r>
              <a:rPr lang="en-US" dirty="0"/>
              <a:t> In C++, the major change was the addition of classes and a mechanism for inheriting class objects into other classes.</a:t>
            </a:r>
            <a:endParaRPr lang="en-IN" dirty="0"/>
          </a:p>
          <a:p>
            <a:pPr lvl="0"/>
            <a:r>
              <a:rPr lang="en-US" dirty="0"/>
              <a:t>C++ expressions are the same as C expressions.</a:t>
            </a:r>
            <a:endParaRPr lang="en-IN" dirty="0"/>
          </a:p>
          <a:p>
            <a:pPr lvl="0"/>
            <a:r>
              <a:rPr lang="en-US" dirty="0"/>
              <a:t>All C operators are valid in C++.</a:t>
            </a:r>
            <a:endParaRPr lang="en-IN" dirty="0"/>
          </a:p>
          <a:p>
            <a:endParaRPr lang="en-IN" dirty="0"/>
          </a:p>
        </p:txBody>
      </p:sp>
    </p:spTree>
    <p:extLst>
      <p:ext uri="{BB962C8B-B14F-4D97-AF65-F5344CB8AC3E}">
        <p14:creationId xmlns:p14="http://schemas.microsoft.com/office/powerpoint/2010/main" val="941971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3.Variables</a:t>
            </a:r>
            <a:endParaRPr lang="en-IN" dirty="0"/>
          </a:p>
        </p:txBody>
      </p:sp>
      <p:sp>
        <p:nvSpPr>
          <p:cNvPr id="3" name="Content Placeholder 2"/>
          <p:cNvSpPr>
            <a:spLocks noGrp="1"/>
          </p:cNvSpPr>
          <p:nvPr>
            <p:ph sz="quarter" idx="1"/>
          </p:nvPr>
        </p:nvSpPr>
        <p:spPr>
          <a:xfrm>
            <a:off x="457200" y="990600"/>
            <a:ext cx="7467600" cy="5483352"/>
          </a:xfrm>
        </p:spPr>
        <p:txBody>
          <a:bodyPr>
            <a:normAutofit fontScale="85000" lnSpcReduction="20000"/>
          </a:bodyPr>
          <a:lstStyle/>
          <a:p>
            <a:pPr marL="0" indent="0">
              <a:buNone/>
            </a:pPr>
            <a:r>
              <a:rPr lang="en-US" dirty="0"/>
              <a:t>A variable is named memory location, where the user can store different values of the specified data type. In simple words, a variable is a value holder. Every variable in the program has the following properties</a:t>
            </a:r>
            <a:r>
              <a:rPr lang="en-US" dirty="0" smtClean="0"/>
              <a:t>.</a:t>
            </a:r>
            <a:r>
              <a:rPr lang="en-US" dirty="0"/>
              <a:t> </a:t>
            </a:r>
            <a:endParaRPr lang="en-IN" dirty="0"/>
          </a:p>
          <a:p>
            <a:pPr lvl="0"/>
            <a:r>
              <a:rPr lang="en-US" dirty="0"/>
              <a:t>Every variable has a name (user-specified) and an address.</a:t>
            </a:r>
            <a:endParaRPr lang="en-IN" dirty="0"/>
          </a:p>
          <a:p>
            <a:pPr lvl="0"/>
            <a:r>
              <a:rPr lang="en-US" dirty="0"/>
              <a:t>Every variable must be created with a data type.</a:t>
            </a:r>
            <a:endParaRPr lang="en-IN" dirty="0"/>
          </a:p>
          <a:p>
            <a:pPr lvl="0"/>
            <a:r>
              <a:rPr lang="en-US" dirty="0"/>
              <a:t>Every variable is allocated with a memory based on the data type of it.</a:t>
            </a:r>
            <a:endParaRPr lang="en-IN" dirty="0"/>
          </a:p>
          <a:p>
            <a:pPr lvl="0"/>
            <a:r>
              <a:rPr lang="en-US" dirty="0"/>
              <a:t>Every variable has a value</a:t>
            </a:r>
            <a:r>
              <a:rPr lang="en-US" dirty="0" smtClean="0"/>
              <a:t>.</a:t>
            </a:r>
            <a:r>
              <a:rPr lang="en-US" dirty="0"/>
              <a:t> </a:t>
            </a:r>
            <a:endParaRPr lang="en-IN" dirty="0"/>
          </a:p>
          <a:p>
            <a:pPr marL="0" indent="0">
              <a:buNone/>
            </a:pPr>
            <a:r>
              <a:rPr lang="en-US" b="1" dirty="0"/>
              <a:t>Types of Variables</a:t>
            </a:r>
            <a:endParaRPr lang="en-IN" b="1" dirty="0"/>
          </a:p>
          <a:p>
            <a:pPr marL="0" indent="0">
              <a:buNone/>
            </a:pPr>
            <a:r>
              <a:rPr lang="en-US" dirty="0"/>
              <a:t>Based on the location of variable declaration, variables are classified into five types. </a:t>
            </a:r>
            <a:endParaRPr lang="en-US" dirty="0" smtClean="0"/>
          </a:p>
          <a:p>
            <a:r>
              <a:rPr lang="en-US" dirty="0"/>
              <a:t> </a:t>
            </a:r>
            <a:r>
              <a:rPr lang="en-US" dirty="0" smtClean="0"/>
              <a:t>Local </a:t>
            </a:r>
            <a:r>
              <a:rPr lang="en-US" dirty="0"/>
              <a:t>Variables</a:t>
            </a:r>
            <a:endParaRPr lang="en-IN" dirty="0"/>
          </a:p>
          <a:p>
            <a:pPr lvl="0"/>
            <a:r>
              <a:rPr lang="en-US" dirty="0"/>
              <a:t>Global Variables</a:t>
            </a:r>
            <a:endParaRPr lang="en-IN" dirty="0"/>
          </a:p>
          <a:p>
            <a:pPr lvl="0"/>
            <a:r>
              <a:rPr lang="en-US" dirty="0"/>
              <a:t>Formal Variables</a:t>
            </a:r>
            <a:endParaRPr lang="en-IN" dirty="0"/>
          </a:p>
          <a:p>
            <a:pPr lvl="0"/>
            <a:r>
              <a:rPr lang="en-US" dirty="0"/>
              <a:t>Member Variables</a:t>
            </a:r>
            <a:endParaRPr lang="en-IN" dirty="0"/>
          </a:p>
          <a:p>
            <a:r>
              <a:rPr lang="en-US" dirty="0"/>
              <a:t>Instance Variables</a:t>
            </a:r>
            <a:endParaRPr lang="en-IN" dirty="0"/>
          </a:p>
        </p:txBody>
      </p:sp>
    </p:spTree>
    <p:extLst>
      <p:ext uri="{BB962C8B-B14F-4D97-AF65-F5344CB8AC3E}">
        <p14:creationId xmlns:p14="http://schemas.microsoft.com/office/powerpoint/2010/main" val="1335889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382000" cy="6553200"/>
          </a:xfrm>
        </p:spPr>
        <p:txBody>
          <a:bodyPr>
            <a:normAutofit fontScale="77500" lnSpcReduction="20000"/>
          </a:bodyPr>
          <a:lstStyle/>
          <a:p>
            <a:pPr marL="0" indent="0">
              <a:buNone/>
            </a:pPr>
            <a:r>
              <a:rPr lang="en-US" b="1" dirty="0"/>
              <a:t>Local </a:t>
            </a:r>
            <a:r>
              <a:rPr lang="en-US" b="1" dirty="0" smtClean="0"/>
              <a:t>Variables</a:t>
            </a:r>
          </a:p>
          <a:p>
            <a:r>
              <a:rPr lang="en-US" dirty="0"/>
              <a:t>The variables that are declared inside a function or a block are called local variables. The local variable is visible only inside the function or block in which it is </a:t>
            </a:r>
            <a:r>
              <a:rPr lang="en-US" dirty="0" smtClean="0"/>
              <a:t>declared.</a:t>
            </a:r>
          </a:p>
          <a:p>
            <a:pPr marL="0" indent="0">
              <a:buNone/>
            </a:pPr>
            <a:r>
              <a:rPr lang="en-US" b="1" dirty="0"/>
              <a:t>Global Variables</a:t>
            </a:r>
            <a:endParaRPr lang="en-IN" b="1" dirty="0"/>
          </a:p>
          <a:p>
            <a:r>
              <a:rPr lang="en-US" dirty="0"/>
              <a:t>The variables that are declared outside a function are called global variables. The global variable is visible inside all the functions that are defined after its declaration. </a:t>
            </a:r>
            <a:endParaRPr lang="en-US" dirty="0" smtClean="0"/>
          </a:p>
          <a:p>
            <a:pPr marL="0" indent="0">
              <a:buNone/>
            </a:pPr>
            <a:r>
              <a:rPr lang="en-US" b="1" dirty="0"/>
              <a:t>Formal Variables</a:t>
            </a:r>
            <a:endParaRPr lang="en-IN" b="1" dirty="0"/>
          </a:p>
          <a:p>
            <a:r>
              <a:rPr lang="en-US" dirty="0"/>
              <a:t>The variables that are created in the function definition as receivers to the parameter values are called formal variables. The formal variables are also known as formal parameters, and they act as local variables inside the function.</a:t>
            </a:r>
            <a:endParaRPr lang="en-IN" dirty="0"/>
          </a:p>
          <a:p>
            <a:pPr marL="0" indent="0">
              <a:buNone/>
            </a:pPr>
            <a:r>
              <a:rPr lang="en-US" b="1" dirty="0" smtClean="0"/>
              <a:t>Member </a:t>
            </a:r>
            <a:r>
              <a:rPr lang="en-US" b="1" dirty="0"/>
              <a:t>Variables</a:t>
            </a:r>
            <a:endParaRPr lang="en-IN" b="1" dirty="0"/>
          </a:p>
          <a:p>
            <a:r>
              <a:rPr lang="en-US" dirty="0"/>
              <a:t>The variables that are created in a class are known as member variables. The member variables are accessible to all the methods of that class. The member variables are also accessible to the methods of other classes using inheritance mechanism</a:t>
            </a:r>
            <a:r>
              <a:rPr lang="en-US" dirty="0" smtClean="0"/>
              <a:t>.</a:t>
            </a:r>
          </a:p>
          <a:p>
            <a:pPr marL="0" indent="0">
              <a:buNone/>
            </a:pPr>
            <a:r>
              <a:rPr lang="en-US" b="1" dirty="0"/>
              <a:t>Instance Variables</a:t>
            </a:r>
            <a:endParaRPr lang="en-IN" b="1" dirty="0"/>
          </a:p>
          <a:p>
            <a:r>
              <a:rPr lang="en-US" dirty="0"/>
              <a:t>The instance variable is a special type of variable of a user-defined data type called class. That means an instance variable is a variable of class type. The instance variables are also known as objects. The instance variables are used to access the class members from outside the class.</a:t>
            </a:r>
            <a:endParaRPr lang="en-IN" dirty="0"/>
          </a:p>
          <a:p>
            <a:endParaRPr lang="en-IN" dirty="0"/>
          </a:p>
          <a:p>
            <a:pPr marL="0" indent="0">
              <a:buNone/>
            </a:pPr>
            <a:endParaRPr lang="en-IN" dirty="0"/>
          </a:p>
        </p:txBody>
      </p:sp>
    </p:spTree>
    <p:extLst>
      <p:ext uri="{BB962C8B-B14F-4D97-AF65-F5344CB8AC3E}">
        <p14:creationId xmlns:p14="http://schemas.microsoft.com/office/powerpoint/2010/main" val="296489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smtClean="0"/>
              <a:t>4.</a:t>
            </a:r>
            <a:r>
              <a:rPr lang="en-IN" b="1" dirty="0"/>
              <a:t> Constants</a:t>
            </a:r>
            <a:br>
              <a:rPr lang="en-IN" b="1" dirty="0"/>
            </a:br>
            <a:endParaRPr lang="en-IN" dirty="0"/>
          </a:p>
        </p:txBody>
      </p:sp>
      <p:sp>
        <p:nvSpPr>
          <p:cNvPr id="3" name="Content Placeholder 2"/>
          <p:cNvSpPr>
            <a:spLocks noGrp="1"/>
          </p:cNvSpPr>
          <p:nvPr>
            <p:ph sz="quarter" idx="1"/>
          </p:nvPr>
        </p:nvSpPr>
        <p:spPr>
          <a:xfrm>
            <a:off x="547687" y="566737"/>
            <a:ext cx="7467600" cy="5788152"/>
          </a:xfrm>
        </p:spPr>
        <p:txBody>
          <a:bodyPr/>
          <a:lstStyle/>
          <a:p>
            <a:r>
              <a:rPr lang="en-US" sz="1800" dirty="0" smtClean="0"/>
              <a:t>The </a:t>
            </a:r>
            <a:r>
              <a:rPr lang="en-US" sz="1800" dirty="0"/>
              <a:t>constants in ‘C++’ are applicable to the values that do not change during execution of a </a:t>
            </a:r>
            <a:r>
              <a:rPr lang="en-US" sz="1800" dirty="0" smtClean="0"/>
              <a:t>program. There </a:t>
            </a:r>
            <a:r>
              <a:rPr lang="en-US" sz="1800" dirty="0"/>
              <a:t>are several types of constants in ‘C++’. They are classified into the following </a:t>
            </a:r>
            <a:r>
              <a:rPr lang="en-US" sz="1800" dirty="0" smtClean="0"/>
              <a:t>groups.</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68484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86200"/>
            <a:ext cx="47529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56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5.Operators</a:t>
            </a:r>
            <a:endParaRPr lang="en-IN"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956310"/>
            <a:ext cx="6267450" cy="3234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61912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6417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6858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460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534400" cy="6245352"/>
          </a:xfrm>
        </p:spPr>
        <p:txBody>
          <a:bodyPr>
            <a:normAutofit fontScale="77500" lnSpcReduction="20000"/>
          </a:bodyPr>
          <a:lstStyle/>
          <a:p>
            <a:pPr marL="0" indent="0">
              <a:buNone/>
            </a:pPr>
            <a:r>
              <a:rPr lang="en-US" b="1" dirty="0"/>
              <a:t>Scope Resolution Operator (: </a:t>
            </a:r>
            <a:r>
              <a:rPr lang="en-US" b="1" dirty="0" smtClean="0"/>
              <a:t>:)</a:t>
            </a:r>
            <a:r>
              <a:rPr lang="en-US" b="1" dirty="0"/>
              <a:t> </a:t>
            </a:r>
            <a:endParaRPr lang="en-IN" b="1" dirty="0"/>
          </a:p>
          <a:p>
            <a:r>
              <a:rPr lang="en-US" dirty="0"/>
              <a:t>The scope resolution operator in C++ is used to access the global variable when both local and global variables are having the same name, to refer to the static members of a class, and to define a function definition outside the class. We discuss in detail about scope resolution operator in the later tutorial in this series</a:t>
            </a:r>
            <a:r>
              <a:rPr lang="en-US" dirty="0" smtClean="0"/>
              <a:t>.</a:t>
            </a:r>
            <a:r>
              <a:rPr lang="en-US" dirty="0"/>
              <a:t> </a:t>
            </a:r>
            <a:endParaRPr lang="en-IN" dirty="0"/>
          </a:p>
          <a:p>
            <a:pPr marL="0" indent="0">
              <a:buNone/>
            </a:pPr>
            <a:r>
              <a:rPr lang="en-US" b="1" dirty="0"/>
              <a:t>Special Operators (</a:t>
            </a:r>
            <a:r>
              <a:rPr lang="en-US" b="1" dirty="0" err="1"/>
              <a:t>sizeof</a:t>
            </a:r>
            <a:r>
              <a:rPr lang="en-US" b="1" dirty="0"/>
              <a:t>, pointer, comma, dot, etc.)</a:t>
            </a:r>
            <a:endParaRPr lang="en-IN" b="1" dirty="0"/>
          </a:p>
          <a:p>
            <a:r>
              <a:rPr lang="en-US" dirty="0"/>
              <a:t>The following are the special operators in c programming language.</a:t>
            </a:r>
            <a:endParaRPr lang="en-IN" dirty="0"/>
          </a:p>
          <a:p>
            <a:pPr marL="0" indent="0">
              <a:buNone/>
            </a:pPr>
            <a:r>
              <a:rPr lang="en-US" b="1" dirty="0" err="1" smtClean="0"/>
              <a:t>sizeof</a:t>
            </a:r>
            <a:r>
              <a:rPr lang="en-US" b="1" dirty="0" smtClean="0"/>
              <a:t> </a:t>
            </a:r>
            <a:r>
              <a:rPr lang="en-US" b="1" dirty="0"/>
              <a:t>operator</a:t>
            </a:r>
            <a:endParaRPr lang="en-IN" b="1" dirty="0"/>
          </a:p>
          <a:p>
            <a:r>
              <a:rPr lang="en-US" dirty="0"/>
              <a:t>This operator is used to find the size of the memory (in bytes) allocated for a variable. This operator is used with the following </a:t>
            </a:r>
            <a:r>
              <a:rPr lang="en-US" dirty="0" err="1"/>
              <a:t>syntax.sizeof</a:t>
            </a:r>
            <a:r>
              <a:rPr lang="en-US" dirty="0"/>
              <a:t>(</a:t>
            </a:r>
            <a:r>
              <a:rPr lang="en-US" dirty="0" err="1"/>
              <a:t>variableName</a:t>
            </a:r>
            <a:r>
              <a:rPr lang="en-US" dirty="0"/>
              <a:t>);</a:t>
            </a:r>
            <a:endParaRPr lang="en-IN" dirty="0"/>
          </a:p>
          <a:p>
            <a:pPr marL="0" indent="0">
              <a:buNone/>
            </a:pPr>
            <a:r>
              <a:rPr lang="en-US" b="1" dirty="0" smtClean="0"/>
              <a:t>Example</a:t>
            </a:r>
            <a:r>
              <a:rPr lang="en-US" b="1" dirty="0"/>
              <a:t> </a:t>
            </a:r>
            <a:endParaRPr lang="en-IN" dirty="0"/>
          </a:p>
          <a:p>
            <a:r>
              <a:rPr lang="en-US" dirty="0" err="1"/>
              <a:t>sizeof</a:t>
            </a:r>
            <a:r>
              <a:rPr lang="en-US" dirty="0"/>
              <a:t>(A); // ⇒ the result is 2 if A is an integer</a:t>
            </a:r>
            <a:endParaRPr lang="en-IN" dirty="0"/>
          </a:p>
          <a:p>
            <a:pPr marL="0" indent="0">
              <a:buNone/>
            </a:pPr>
            <a:r>
              <a:rPr lang="en-US" b="1" dirty="0" smtClean="0"/>
              <a:t>Pointer </a:t>
            </a:r>
            <a:r>
              <a:rPr lang="en-US" b="1" dirty="0"/>
              <a:t>operator (*)</a:t>
            </a:r>
            <a:endParaRPr lang="en-IN" dirty="0"/>
          </a:p>
          <a:p>
            <a:r>
              <a:rPr lang="en-US" dirty="0"/>
              <a:t>This operator is used to define pointer variables in c programming language.</a:t>
            </a:r>
            <a:endParaRPr lang="en-IN" dirty="0"/>
          </a:p>
          <a:p>
            <a:pPr marL="0" indent="0">
              <a:buNone/>
            </a:pPr>
            <a:r>
              <a:rPr lang="en-US" b="1" dirty="0" smtClean="0"/>
              <a:t>Comma </a:t>
            </a:r>
            <a:r>
              <a:rPr lang="en-US" b="1" dirty="0"/>
              <a:t>operator (,)</a:t>
            </a:r>
            <a:endParaRPr lang="en-IN" b="1" dirty="0"/>
          </a:p>
          <a:p>
            <a:r>
              <a:rPr lang="en-US" dirty="0"/>
              <a:t>This operator is used to separate variables while they are declaring, separate the expressions in function calls, etc.</a:t>
            </a:r>
            <a:endParaRPr lang="en-IN" dirty="0"/>
          </a:p>
          <a:p>
            <a:pPr marL="0" indent="0">
              <a:buNone/>
            </a:pPr>
            <a:r>
              <a:rPr lang="en-US" b="1" dirty="0" smtClean="0"/>
              <a:t>Dot </a:t>
            </a:r>
            <a:r>
              <a:rPr lang="en-US" b="1" dirty="0"/>
              <a:t>operator (.)</a:t>
            </a:r>
            <a:endParaRPr lang="en-IN" b="1" dirty="0"/>
          </a:p>
          <a:p>
            <a:r>
              <a:rPr lang="en-US" dirty="0"/>
              <a:t>This operator is used to access members of a class, and structure</a:t>
            </a:r>
            <a:r>
              <a:rPr lang="en-US" dirty="0" smtClean="0"/>
              <a:t>.</a:t>
            </a:r>
            <a:endParaRPr lang="en-IN" dirty="0"/>
          </a:p>
        </p:txBody>
      </p:sp>
    </p:spTree>
    <p:extLst>
      <p:ext uri="{BB962C8B-B14F-4D97-AF65-F5344CB8AC3E}">
        <p14:creationId xmlns:p14="http://schemas.microsoft.com/office/powerpoint/2010/main" val="941440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05800" cy="6092952"/>
          </a:xfrm>
        </p:spPr>
        <p:txBody>
          <a:bodyPr/>
          <a:lstStyle/>
          <a:p>
            <a:pPr marL="0" indent="0">
              <a:buNone/>
            </a:pPr>
            <a:r>
              <a:rPr lang="en-IN" b="1" dirty="0"/>
              <a:t>Keywords</a:t>
            </a:r>
          </a:p>
          <a:p>
            <a:r>
              <a:rPr lang="en-US" dirty="0"/>
              <a:t>The ‘C++’ keywords are reserved words by the compiler and are assigned fixed meanings. </a:t>
            </a:r>
            <a:r>
              <a:rPr lang="en-US" dirty="0" smtClean="0"/>
              <a:t>All ‘</a:t>
            </a:r>
            <a:r>
              <a:rPr lang="en-US" dirty="0"/>
              <a:t>C’ keywords are valid in C++. The programmer may not apply them in the programs for </a:t>
            </a:r>
            <a:r>
              <a:rPr lang="en-US" dirty="0" smtClean="0"/>
              <a:t>defining variable </a:t>
            </a:r>
            <a:r>
              <a:rPr lang="en-US" dirty="0"/>
              <a:t>names; however, few ‘C++’ compilers permit to declare variable names that </a:t>
            </a:r>
            <a:r>
              <a:rPr lang="en-US" dirty="0" smtClean="0"/>
              <a:t>exactly </a:t>
            </a:r>
            <a:r>
              <a:rPr lang="en-IN" dirty="0" smtClean="0"/>
              <a:t>match </a:t>
            </a:r>
            <a:r>
              <a:rPr lang="en-IN" dirty="0"/>
              <a:t>with the </a:t>
            </a:r>
            <a:r>
              <a:rPr lang="en-IN" dirty="0" smtClean="0"/>
              <a:t>32 keywords</a:t>
            </a:r>
            <a:r>
              <a:rPr lang="en-IN"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76600"/>
            <a:ext cx="6248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544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 y="304800"/>
            <a:ext cx="7620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30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r>
              <a:rPr lang="en-US" dirty="0"/>
              <a:t>Identifiers are names of </a:t>
            </a:r>
            <a:r>
              <a:rPr lang="en-US" dirty="0" smtClean="0"/>
              <a:t>variables, functions</a:t>
            </a:r>
            <a:r>
              <a:rPr lang="en-US" dirty="0"/>
              <a:t>, arrays, etc. In other </a:t>
            </a:r>
            <a:r>
              <a:rPr lang="en-US" dirty="0" smtClean="0"/>
              <a:t>words , identifiers </a:t>
            </a:r>
            <a:r>
              <a:rPr lang="en-US" dirty="0"/>
              <a:t>refer to variety of entities such </a:t>
            </a:r>
            <a:r>
              <a:rPr lang="en-US" dirty="0" smtClean="0"/>
              <a:t>as </a:t>
            </a:r>
            <a:r>
              <a:rPr lang="en-IN" dirty="0" smtClean="0"/>
              <a:t>structures</a:t>
            </a:r>
            <a:r>
              <a:rPr lang="en-IN" dirty="0"/>
              <a:t>, unions, enumeration, </a:t>
            </a:r>
            <a:r>
              <a:rPr lang="en-IN" dirty="0" smtClean="0"/>
              <a:t>constants,</a:t>
            </a:r>
            <a:r>
              <a:rPr lang="en-US" dirty="0" err="1" smtClean="0"/>
              <a:t>typedef</a:t>
            </a:r>
            <a:r>
              <a:rPr lang="en-US" dirty="0" smtClean="0"/>
              <a:t> </a:t>
            </a:r>
            <a:r>
              <a:rPr lang="en-US" dirty="0"/>
              <a:t>names, functions, and </a:t>
            </a:r>
            <a:r>
              <a:rPr lang="en-US" dirty="0" smtClean="0"/>
              <a:t>objects.</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4572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788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a:t>
            </a:r>
            <a:r>
              <a:rPr lang="en-IN" dirty="0" smtClean="0"/>
              <a:t> </a:t>
            </a:r>
            <a:r>
              <a:rPr lang="en-IN" dirty="0"/>
              <a:t>Decision Statements &amp;</a:t>
            </a:r>
            <a:r>
              <a:rPr lang="en-IN" dirty="0" smtClean="0"/>
              <a:t>Control Loop </a:t>
            </a:r>
            <a:r>
              <a:rPr lang="en-IN" dirty="0"/>
              <a:t>Structures </a:t>
            </a:r>
          </a:p>
        </p:txBody>
      </p:sp>
      <p:sp>
        <p:nvSpPr>
          <p:cNvPr id="3" name="Content Placeholder 2"/>
          <p:cNvSpPr>
            <a:spLocks noGrp="1"/>
          </p:cNvSpPr>
          <p:nvPr>
            <p:ph sz="quarter" idx="1"/>
          </p:nvPr>
        </p:nvSpPr>
        <p:spPr/>
        <p:txBody>
          <a:bodyPr/>
          <a:lstStyle/>
          <a:p>
            <a:pPr marL="0" indent="0">
              <a:buNone/>
            </a:pPr>
            <a:r>
              <a:rPr lang="en-IN" b="1" dirty="0"/>
              <a:t>Decision </a:t>
            </a:r>
            <a:r>
              <a:rPr lang="en-IN" b="1" dirty="0" smtClean="0"/>
              <a:t>Statements:</a:t>
            </a:r>
          </a:p>
          <a:p>
            <a:r>
              <a:rPr lang="en-IN" dirty="0" smtClean="0"/>
              <a:t>The </a:t>
            </a:r>
            <a:r>
              <a:rPr lang="en-IN" dirty="0"/>
              <a:t>if statement</a:t>
            </a:r>
          </a:p>
          <a:p>
            <a:r>
              <a:rPr lang="en-IN" dirty="0" smtClean="0"/>
              <a:t>The </a:t>
            </a:r>
            <a:r>
              <a:rPr lang="en-IN" dirty="0"/>
              <a:t>if-else statement</a:t>
            </a:r>
          </a:p>
          <a:p>
            <a:r>
              <a:rPr lang="en-IN" dirty="0" smtClean="0"/>
              <a:t>The </a:t>
            </a:r>
            <a:r>
              <a:rPr lang="en-IN" dirty="0"/>
              <a:t>nested if-else statements.</a:t>
            </a:r>
          </a:p>
          <a:p>
            <a:r>
              <a:rPr lang="en-IN" dirty="0" smtClean="0"/>
              <a:t>The </a:t>
            </a:r>
            <a:r>
              <a:rPr lang="en-IN" dirty="0"/>
              <a:t>else-if ladder</a:t>
            </a:r>
          </a:p>
          <a:p>
            <a:r>
              <a:rPr lang="en-IN" dirty="0" smtClean="0"/>
              <a:t>The </a:t>
            </a:r>
            <a:r>
              <a:rPr lang="en-IN" dirty="0"/>
              <a:t>switch case statement.</a:t>
            </a:r>
          </a:p>
          <a:p>
            <a:r>
              <a:rPr lang="en-IN" dirty="0" smtClean="0"/>
              <a:t>The </a:t>
            </a:r>
            <a:r>
              <a:rPr lang="en-IN" dirty="0"/>
              <a:t>break statement</a:t>
            </a:r>
          </a:p>
          <a:p>
            <a:r>
              <a:rPr lang="en-IN" dirty="0" smtClean="0"/>
              <a:t>The </a:t>
            </a:r>
            <a:r>
              <a:rPr lang="en-IN" dirty="0"/>
              <a:t>default keyword</a:t>
            </a:r>
          </a:p>
        </p:txBody>
      </p:sp>
    </p:spTree>
    <p:extLst>
      <p:ext uri="{BB962C8B-B14F-4D97-AF65-F5344CB8AC3E}">
        <p14:creationId xmlns:p14="http://schemas.microsoft.com/office/powerpoint/2010/main" val="877028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1.</a:t>
            </a:r>
            <a:r>
              <a:rPr lang="en-US" dirty="0"/>
              <a:t> Programming Paradigms</a:t>
            </a:r>
            <a:endParaRPr lang="en-IN" dirty="0"/>
          </a:p>
        </p:txBody>
      </p:sp>
      <p:sp>
        <p:nvSpPr>
          <p:cNvPr id="3" name="Content Placeholder 2"/>
          <p:cNvSpPr>
            <a:spLocks noGrp="1"/>
          </p:cNvSpPr>
          <p:nvPr>
            <p:ph sz="quarter" idx="1"/>
          </p:nvPr>
        </p:nvSpPr>
        <p:spPr>
          <a:xfrm>
            <a:off x="457200" y="1143000"/>
            <a:ext cx="7467600" cy="5330952"/>
          </a:xfrm>
        </p:spPr>
        <p:txBody>
          <a:bodyPr/>
          <a:lstStyle/>
          <a:p>
            <a:pPr marL="0" indent="0">
              <a:buNone/>
            </a:pPr>
            <a:r>
              <a:rPr lang="en-US" dirty="0"/>
              <a:t>The programming paradigm is the way of writing computer programs. There are four programming  paradigms and they are as follows</a:t>
            </a:r>
            <a:r>
              <a:rPr lang="en-US" dirty="0" smtClean="0"/>
              <a:t>.</a:t>
            </a:r>
            <a:r>
              <a:rPr lang="en-US" dirty="0"/>
              <a:t> </a:t>
            </a:r>
            <a:endParaRPr lang="en-IN" dirty="0"/>
          </a:p>
          <a:p>
            <a:pPr marL="822960" lvl="1" indent="-457200">
              <a:buFont typeface="+mj-lt"/>
              <a:buAutoNum type="arabicPeriod"/>
            </a:pPr>
            <a:r>
              <a:rPr lang="en-US" b="1" dirty="0"/>
              <a:t>Monolithic programming paradigm</a:t>
            </a:r>
            <a:endParaRPr lang="en-IN" b="1" dirty="0"/>
          </a:p>
          <a:p>
            <a:pPr marL="822960" lvl="1" indent="-457200">
              <a:buFont typeface="+mj-lt"/>
              <a:buAutoNum type="arabicPeriod"/>
            </a:pPr>
            <a:r>
              <a:rPr lang="en-US" b="1" dirty="0"/>
              <a:t>Structured-oriented programming paradigm</a:t>
            </a:r>
            <a:endParaRPr lang="en-IN" dirty="0"/>
          </a:p>
          <a:p>
            <a:pPr marL="822960" lvl="1" indent="-457200">
              <a:buFont typeface="+mj-lt"/>
              <a:buAutoNum type="arabicPeriod"/>
            </a:pPr>
            <a:r>
              <a:rPr lang="en-US" b="1" dirty="0"/>
              <a:t>Procedural-oriented programming paradigm</a:t>
            </a:r>
            <a:endParaRPr lang="en-IN" b="1" dirty="0"/>
          </a:p>
          <a:p>
            <a:pPr marL="822960" lvl="1" indent="-457200">
              <a:buFont typeface="+mj-lt"/>
              <a:buAutoNum type="arabicPeriod"/>
            </a:pPr>
            <a:r>
              <a:rPr lang="en-US" b="1" dirty="0"/>
              <a:t>Object-oriented programming </a:t>
            </a:r>
            <a:r>
              <a:rPr lang="en-US" b="1" dirty="0" smtClean="0"/>
              <a:t>paradigm</a:t>
            </a:r>
          </a:p>
          <a:p>
            <a:pPr marL="0" indent="0">
              <a:buNone/>
            </a:pPr>
            <a:r>
              <a:rPr lang="en-US" b="1" dirty="0" smtClean="0"/>
              <a:t>1.Monolithic </a:t>
            </a:r>
            <a:r>
              <a:rPr lang="en-US" b="1" dirty="0"/>
              <a:t>Programming Paradigm</a:t>
            </a:r>
            <a:endParaRPr lang="en-IN" b="1" dirty="0"/>
          </a:p>
          <a:p>
            <a:r>
              <a:rPr lang="en-US" dirty="0"/>
              <a:t>The Monolithic programming paradigm is the </a:t>
            </a:r>
            <a:r>
              <a:rPr lang="en-US" dirty="0" err="1" smtClean="0"/>
              <a:t>oldest.It</a:t>
            </a:r>
            <a:r>
              <a:rPr lang="en-US" dirty="0" smtClean="0"/>
              <a:t> </a:t>
            </a:r>
            <a:r>
              <a:rPr lang="en-US" dirty="0"/>
              <a:t>is also  known as the imperative programming paradigm.</a:t>
            </a: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5780193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
            <a:ext cx="3733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9" y="220027"/>
            <a:ext cx="3228975" cy="3178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33801"/>
            <a:ext cx="41148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3809999"/>
            <a:ext cx="3190875" cy="304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4675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320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680" y="457200"/>
            <a:ext cx="4953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10000"/>
            <a:ext cx="384333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180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6400800" cy="369332"/>
          </a:xfrm>
          <a:prstGeom prst="rect">
            <a:avLst/>
          </a:prstGeom>
        </p:spPr>
        <p:txBody>
          <a:bodyPr wrap="square">
            <a:spAutoFit/>
          </a:bodyPr>
          <a:lstStyle/>
          <a:p>
            <a:r>
              <a:rPr lang="en-IN" b="1" dirty="0"/>
              <a:t>Control </a:t>
            </a:r>
            <a:r>
              <a:rPr lang="en-IN" b="1" dirty="0" smtClean="0"/>
              <a:t>Loop Structures</a:t>
            </a:r>
            <a:endParaRPr lang="en-IN"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65734" y="4191000"/>
            <a:ext cx="400812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060704"/>
            <a:ext cx="49291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30224"/>
            <a:ext cx="2819400" cy="247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392" y="3962400"/>
            <a:ext cx="280720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317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305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2777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a:bodyPr>
          <a:lstStyle/>
          <a:p>
            <a:pPr marL="0" indent="0">
              <a:buNone/>
            </a:pPr>
            <a:r>
              <a:rPr lang="en-IN" b="1" dirty="0"/>
              <a:t>The break Statement</a:t>
            </a:r>
          </a:p>
          <a:p>
            <a:r>
              <a:rPr lang="en-US" dirty="0"/>
              <a:t>The break statement allows the programmer to terminate the loop. The break skips from </a:t>
            </a:r>
            <a:r>
              <a:rPr lang="en-US" dirty="0" smtClean="0"/>
              <a:t>the loop </a:t>
            </a:r>
            <a:r>
              <a:rPr lang="en-US" dirty="0"/>
              <a:t>or the block in which it is defined. The control then automatically passes on to the first </a:t>
            </a:r>
            <a:r>
              <a:rPr lang="en-US" dirty="0" smtClean="0"/>
              <a:t>statement after </a:t>
            </a:r>
            <a:r>
              <a:rPr lang="en-US" dirty="0"/>
              <a:t>the loop or the block. </a:t>
            </a:r>
            <a:endParaRPr lang="en-US" dirty="0" smtClean="0"/>
          </a:p>
          <a:p>
            <a:r>
              <a:rPr lang="en-US" dirty="0" smtClean="0"/>
              <a:t>The </a:t>
            </a:r>
            <a:r>
              <a:rPr lang="en-US" dirty="0"/>
              <a:t>break can be associated with all the conditional </a:t>
            </a:r>
            <a:r>
              <a:rPr lang="en-US" dirty="0" smtClean="0"/>
              <a:t>statements (</a:t>
            </a:r>
            <a:r>
              <a:rPr lang="en-US" dirty="0"/>
              <a:t>especially switch case</a:t>
            </a:r>
            <a:r>
              <a:rPr lang="en-US" dirty="0" smtClean="0"/>
              <a:t>).</a:t>
            </a:r>
          </a:p>
          <a:p>
            <a:r>
              <a:rPr lang="en-US" dirty="0" smtClean="0"/>
              <a:t> </a:t>
            </a:r>
            <a:r>
              <a:rPr lang="en-US" dirty="0"/>
              <a:t>We can also use break statements in the nested loops. If we </a:t>
            </a:r>
            <a:r>
              <a:rPr lang="en-US" dirty="0" smtClean="0"/>
              <a:t>use break </a:t>
            </a:r>
            <a:r>
              <a:rPr lang="en-US" dirty="0"/>
              <a:t>statement in the innermost loop, then the control of the program is terminated from </a:t>
            </a:r>
            <a:r>
              <a:rPr lang="en-US" dirty="0" smtClean="0"/>
              <a:t>that loop </a:t>
            </a:r>
            <a:r>
              <a:rPr lang="en-US" dirty="0"/>
              <a:t>only and resumes at the next statement following that loop</a:t>
            </a:r>
            <a:endParaRPr lang="en-IN" dirty="0"/>
          </a:p>
        </p:txBody>
      </p:sp>
    </p:spTree>
    <p:extLst>
      <p:ext uri="{BB962C8B-B14F-4D97-AF65-F5344CB8AC3E}">
        <p14:creationId xmlns:p14="http://schemas.microsoft.com/office/powerpoint/2010/main" val="1958149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533400"/>
            <a:ext cx="7467600" cy="4873752"/>
          </a:xfrm>
        </p:spPr>
        <p:txBody>
          <a:bodyPr>
            <a:normAutofit/>
          </a:bodyPr>
          <a:lstStyle/>
          <a:p>
            <a:pPr marL="0" indent="0">
              <a:buNone/>
            </a:pPr>
            <a:r>
              <a:rPr lang="en-IN" b="1" dirty="0"/>
              <a:t>The continue Statement</a:t>
            </a:r>
          </a:p>
          <a:p>
            <a:r>
              <a:rPr lang="en-US" dirty="0"/>
              <a:t>The continue statement works somewhat like the break statement. Instead of forcing </a:t>
            </a:r>
            <a:r>
              <a:rPr lang="en-US" dirty="0" smtClean="0"/>
              <a:t>the control </a:t>
            </a:r>
            <a:r>
              <a:rPr lang="en-US" dirty="0"/>
              <a:t>to the end of the loop (as it is in case of break), the continue case causes the </a:t>
            </a:r>
            <a:r>
              <a:rPr lang="en-US" dirty="0" smtClean="0"/>
              <a:t>control </a:t>
            </a:r>
            <a:r>
              <a:rPr lang="en-US" dirty="0"/>
              <a:t>to pass on to the beginning of the block/loop. </a:t>
            </a:r>
            <a:endParaRPr lang="en-US" dirty="0" smtClean="0"/>
          </a:p>
          <a:p>
            <a:r>
              <a:rPr lang="en-US" dirty="0" smtClean="0"/>
              <a:t>In </a:t>
            </a:r>
            <a:r>
              <a:rPr lang="en-US" dirty="0"/>
              <a:t>the case of for loop, the continue </a:t>
            </a:r>
            <a:r>
              <a:rPr lang="en-US" dirty="0" smtClean="0"/>
              <a:t>case initiates </a:t>
            </a:r>
            <a:r>
              <a:rPr lang="en-US" dirty="0"/>
              <a:t>the testing condition and increment on steps has to be executed (while rest of the </a:t>
            </a:r>
            <a:r>
              <a:rPr lang="en-US" dirty="0" smtClean="0"/>
              <a:t>statement following </a:t>
            </a:r>
            <a:r>
              <a:rPr lang="en-US" dirty="0"/>
              <a:t>the continue are neglected). </a:t>
            </a:r>
            <a:endParaRPr lang="en-US" dirty="0" smtClean="0"/>
          </a:p>
          <a:p>
            <a:r>
              <a:rPr lang="en-US" dirty="0" smtClean="0"/>
              <a:t>For </a:t>
            </a:r>
            <a:r>
              <a:rPr lang="en-US" dirty="0"/>
              <a:t>while and do-while, the </a:t>
            </a:r>
            <a:r>
              <a:rPr lang="en-US" dirty="0" smtClean="0"/>
              <a:t>continue case </a:t>
            </a:r>
            <a:r>
              <a:rPr lang="en-US" dirty="0"/>
              <a:t>causes control to pass on to conditional tests.</a:t>
            </a:r>
            <a:endParaRPr lang="en-IN" dirty="0"/>
          </a:p>
        </p:txBody>
      </p:sp>
    </p:spTree>
    <p:extLst>
      <p:ext uri="{BB962C8B-B14F-4D97-AF65-F5344CB8AC3E}">
        <p14:creationId xmlns:p14="http://schemas.microsoft.com/office/powerpoint/2010/main" val="2211073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lnSpcReduction="20000"/>
          </a:bodyPr>
          <a:lstStyle/>
          <a:p>
            <a:pPr marL="0" indent="0">
              <a:buNone/>
            </a:pPr>
            <a:r>
              <a:rPr lang="en-IN" b="1" dirty="0"/>
              <a:t>THE switch STATEMENT</a:t>
            </a:r>
          </a:p>
          <a:p>
            <a:r>
              <a:rPr lang="en-US" dirty="0"/>
              <a:t>The switch statement is a multi-way branch statement and an alternative to </a:t>
            </a:r>
            <a:r>
              <a:rPr lang="en-US" dirty="0" smtClean="0"/>
              <a:t>if-else if ladder </a:t>
            </a:r>
            <a:r>
              <a:rPr lang="en-US" dirty="0"/>
              <a:t>in many situations. </a:t>
            </a:r>
            <a:endParaRPr lang="en-US" dirty="0" smtClean="0"/>
          </a:p>
          <a:p>
            <a:r>
              <a:rPr lang="en-US" dirty="0" smtClean="0"/>
              <a:t>The </a:t>
            </a:r>
            <a:r>
              <a:rPr lang="en-US" dirty="0"/>
              <a:t>expression of switch contains only one </a:t>
            </a:r>
            <a:r>
              <a:rPr lang="en-US" dirty="0" err="1" smtClean="0"/>
              <a:t>argument,which</a:t>
            </a:r>
            <a:r>
              <a:rPr lang="en-US" dirty="0" smtClean="0"/>
              <a:t> </a:t>
            </a:r>
            <a:r>
              <a:rPr lang="en-US" dirty="0"/>
              <a:t>is then checked with a number of switch cases. </a:t>
            </a:r>
            <a:endParaRPr lang="en-US" dirty="0" smtClean="0"/>
          </a:p>
          <a:p>
            <a:r>
              <a:rPr lang="en-US" dirty="0" smtClean="0"/>
              <a:t>The </a:t>
            </a:r>
            <a:r>
              <a:rPr lang="en-US" dirty="0"/>
              <a:t>switch statement </a:t>
            </a:r>
            <a:r>
              <a:rPr lang="en-US" dirty="0" smtClean="0"/>
              <a:t>evaluates the </a:t>
            </a:r>
            <a:r>
              <a:rPr lang="en-US" dirty="0"/>
              <a:t>expression and then looks for its value among the case constants. If the value </a:t>
            </a:r>
            <a:r>
              <a:rPr lang="en-US" dirty="0" smtClean="0"/>
              <a:t>is matched </a:t>
            </a:r>
            <a:r>
              <a:rPr lang="en-US" dirty="0"/>
              <a:t>with a particular case constant, then </a:t>
            </a:r>
            <a:r>
              <a:rPr lang="en-US" dirty="0" smtClean="0"/>
              <a:t>those case </a:t>
            </a:r>
            <a:r>
              <a:rPr lang="en-US" dirty="0"/>
              <a:t>statements are executed until a break </a:t>
            </a:r>
            <a:r>
              <a:rPr lang="en-US" dirty="0" smtClean="0"/>
              <a:t>statement is </a:t>
            </a:r>
            <a:r>
              <a:rPr lang="en-US" dirty="0"/>
              <a:t>found or until the end of switch block </a:t>
            </a:r>
            <a:r>
              <a:rPr lang="en-US" dirty="0" smtClean="0"/>
              <a:t>is reached</a:t>
            </a:r>
            <a:r>
              <a:rPr lang="en-US" dirty="0"/>
              <a:t>. If not, then simply the default (if present</a:t>
            </a:r>
            <a:r>
              <a:rPr lang="en-US" dirty="0" smtClean="0"/>
              <a:t>) is </a:t>
            </a:r>
            <a:r>
              <a:rPr lang="en-US" dirty="0"/>
              <a:t>executed (if a default is not present, </a:t>
            </a:r>
            <a:r>
              <a:rPr lang="en-US" dirty="0" smtClean="0"/>
              <a:t>then the </a:t>
            </a:r>
            <a:r>
              <a:rPr lang="en-US" dirty="0"/>
              <a:t>control flows out of the switch block). </a:t>
            </a:r>
            <a:endParaRPr lang="en-US" dirty="0" smtClean="0"/>
          </a:p>
          <a:p>
            <a:r>
              <a:rPr lang="en-US" dirty="0" smtClean="0"/>
              <a:t>The default </a:t>
            </a:r>
            <a:r>
              <a:rPr lang="en-US" dirty="0"/>
              <a:t>is normally present at the bottom of </a:t>
            </a:r>
            <a:r>
              <a:rPr lang="en-US" dirty="0" smtClean="0"/>
              <a:t>the switch </a:t>
            </a:r>
            <a:r>
              <a:rPr lang="en-US" dirty="0"/>
              <a:t>case structure. But we can also </a:t>
            </a:r>
            <a:r>
              <a:rPr lang="en-US" dirty="0" smtClean="0"/>
              <a:t>define default </a:t>
            </a:r>
            <a:r>
              <a:rPr lang="en-US" dirty="0"/>
              <a:t>statement anywhere in the </a:t>
            </a:r>
            <a:r>
              <a:rPr lang="en-US" dirty="0" smtClean="0"/>
              <a:t>switch structure</a:t>
            </a:r>
            <a:r>
              <a:rPr lang="en-US" dirty="0"/>
              <a:t>. </a:t>
            </a:r>
            <a:endParaRPr lang="en-US" dirty="0" smtClean="0"/>
          </a:p>
          <a:p>
            <a:r>
              <a:rPr lang="en-US" dirty="0" smtClean="0"/>
              <a:t>The </a:t>
            </a:r>
            <a:r>
              <a:rPr lang="en-US" dirty="0"/>
              <a:t>default block must not be empty</a:t>
            </a:r>
            <a:r>
              <a:rPr lang="en-US" dirty="0" smtClean="0"/>
              <a:t>. </a:t>
            </a:r>
            <a:endParaRPr lang="en-US" dirty="0"/>
          </a:p>
          <a:p>
            <a:r>
              <a:rPr lang="en-US" dirty="0"/>
              <a:t>Every case statement terminates with a ‘:’ (colon)</a:t>
            </a:r>
            <a:endParaRPr lang="en-IN" dirty="0"/>
          </a:p>
        </p:txBody>
      </p:sp>
    </p:spTree>
    <p:extLst>
      <p:ext uri="{BB962C8B-B14F-4D97-AF65-F5344CB8AC3E}">
        <p14:creationId xmlns:p14="http://schemas.microsoft.com/office/powerpoint/2010/main" val="3302110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494983"/>
            <a:ext cx="5105400" cy="454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685800"/>
            <a:ext cx="396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795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7.</a:t>
            </a:r>
            <a:r>
              <a:rPr lang="en-IN" dirty="0" smtClean="0"/>
              <a:t> </a:t>
            </a:r>
            <a:r>
              <a:rPr lang="en-IN" dirty="0"/>
              <a:t>Arrays </a:t>
            </a:r>
          </a:p>
        </p:txBody>
      </p:sp>
      <p:sp>
        <p:nvSpPr>
          <p:cNvPr id="3" name="Content Placeholder 2"/>
          <p:cNvSpPr>
            <a:spLocks noGrp="1"/>
          </p:cNvSpPr>
          <p:nvPr>
            <p:ph sz="quarter" idx="1"/>
          </p:nvPr>
        </p:nvSpPr>
        <p:spPr>
          <a:xfrm>
            <a:off x="457200" y="990600"/>
            <a:ext cx="7467600" cy="5483352"/>
          </a:xfrm>
        </p:spPr>
        <p:txBody>
          <a:bodyPr/>
          <a:lstStyle/>
          <a:p>
            <a:r>
              <a:rPr lang="en-US" dirty="0"/>
              <a:t>An array is a very popular, linear, homogenous, and useful data structure that is used to </a:t>
            </a:r>
            <a:r>
              <a:rPr lang="en-US" dirty="0" smtClean="0"/>
              <a:t>store similar </a:t>
            </a:r>
            <a:r>
              <a:rPr lang="en-US" dirty="0"/>
              <a:t>types of data elements in contiguous memory locations under one variable name</a:t>
            </a:r>
            <a:r>
              <a:rPr lang="en-US" dirty="0" smtClean="0"/>
              <a:t>.</a:t>
            </a:r>
          </a:p>
          <a:p>
            <a:r>
              <a:rPr lang="en-US" dirty="0" smtClean="0"/>
              <a:t> </a:t>
            </a:r>
            <a:r>
              <a:rPr lang="en-US" dirty="0"/>
              <a:t>An </a:t>
            </a:r>
            <a:r>
              <a:rPr lang="en-US" dirty="0" smtClean="0"/>
              <a:t>array can </a:t>
            </a:r>
            <a:r>
              <a:rPr lang="en-US" dirty="0"/>
              <a:t>be declared to be of any standard or custom data type. </a:t>
            </a:r>
            <a:endParaRPr lang="en-US" dirty="0" smtClean="0"/>
          </a:p>
          <a:p>
            <a:r>
              <a:rPr lang="en-US" dirty="0" smtClean="0"/>
              <a:t>The </a:t>
            </a:r>
            <a:r>
              <a:rPr lang="en-US" dirty="0"/>
              <a:t>array of characters (</a:t>
            </a:r>
            <a:r>
              <a:rPr lang="en-US" dirty="0" smtClean="0"/>
              <a:t>string) type </a:t>
            </a:r>
            <a:r>
              <a:rPr lang="en-US" dirty="0"/>
              <a:t>works somewhat differently from the array of integers, floating numbers, and so on</a:t>
            </a:r>
            <a:r>
              <a:rPr lang="en-US" dirty="0" smtClean="0"/>
              <a:t>.</a:t>
            </a:r>
          </a:p>
          <a:p>
            <a:endParaRPr lang="en-US" dirty="0" smtClean="0"/>
          </a:p>
          <a:p>
            <a:pPr marL="0" indent="0">
              <a:buNone/>
            </a:pPr>
            <a:endParaRPr lang="en-IN" dirty="0"/>
          </a:p>
        </p:txBody>
      </p:sp>
    </p:spTree>
    <p:extLst>
      <p:ext uri="{BB962C8B-B14F-4D97-AF65-F5344CB8AC3E}">
        <p14:creationId xmlns:p14="http://schemas.microsoft.com/office/powerpoint/2010/main" val="485436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438400" y="838200"/>
            <a:ext cx="3429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032" y="2522600"/>
            <a:ext cx="3321368" cy="121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10000"/>
            <a:ext cx="464724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82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a:stretch>
            <a:fillRect/>
          </a:stretch>
        </p:blipFill>
        <p:spPr bwMode="auto">
          <a:xfrm>
            <a:off x="76200" y="609600"/>
            <a:ext cx="3810000" cy="5029200"/>
          </a:xfrm>
          <a:prstGeom prst="rect">
            <a:avLst/>
          </a:prstGeom>
          <a:noFill/>
          <a:ln w="9525">
            <a:noFill/>
            <a:miter lim="800000"/>
            <a:headEnd/>
            <a:tailEnd/>
          </a:ln>
        </p:spPr>
      </p:pic>
      <p:sp>
        <p:nvSpPr>
          <p:cNvPr id="5" name="Rectangle 4"/>
          <p:cNvSpPr/>
          <p:nvPr/>
        </p:nvSpPr>
        <p:spPr>
          <a:xfrm>
            <a:off x="4191000" y="838200"/>
            <a:ext cx="4572000" cy="5632311"/>
          </a:xfrm>
          <a:prstGeom prst="rect">
            <a:avLst/>
          </a:prstGeom>
        </p:spPr>
        <p:txBody>
          <a:bodyPr>
            <a:spAutoFit/>
          </a:bodyPr>
          <a:lstStyle/>
          <a:p>
            <a:pPr marL="285750" lvl="0" indent="-285750">
              <a:buFont typeface="Arial" pitchFamily="34" charset="0"/>
              <a:buChar char="•"/>
            </a:pPr>
            <a:r>
              <a:rPr lang="en-US" dirty="0"/>
              <a:t>In this programming paradigm, the whole program is written in a single block</a:t>
            </a:r>
            <a:r>
              <a:rPr lang="en-US" dirty="0" smtClean="0"/>
              <a:t>.</a:t>
            </a:r>
          </a:p>
          <a:p>
            <a:pPr marL="285750" lvl="0" indent="-285750">
              <a:buFont typeface="Arial" pitchFamily="34" charset="0"/>
              <a:buChar char="•"/>
            </a:pPr>
            <a:endParaRPr lang="en-IN" dirty="0"/>
          </a:p>
          <a:p>
            <a:pPr marL="285750" lvl="0" indent="-285750">
              <a:buFont typeface="Arial" pitchFamily="34" charset="0"/>
              <a:buChar char="•"/>
            </a:pPr>
            <a:r>
              <a:rPr lang="en-US" dirty="0"/>
              <a:t>We use the </a:t>
            </a:r>
            <a:r>
              <a:rPr lang="en-US" b="1" dirty="0" err="1"/>
              <a:t>goto</a:t>
            </a:r>
            <a:r>
              <a:rPr lang="en-US" b="1" dirty="0"/>
              <a:t> </a:t>
            </a:r>
            <a:r>
              <a:rPr lang="en-US" dirty="0"/>
              <a:t>statement to jump from one statement to another statement</a:t>
            </a:r>
            <a:r>
              <a:rPr lang="en-US" dirty="0" smtClean="0"/>
              <a:t>.</a:t>
            </a:r>
          </a:p>
          <a:p>
            <a:pPr marL="285750" lvl="0" indent="-285750">
              <a:buFont typeface="Arial" pitchFamily="34" charset="0"/>
              <a:buChar char="•"/>
            </a:pPr>
            <a:endParaRPr lang="en-IN" dirty="0"/>
          </a:p>
          <a:p>
            <a:pPr marL="285750" lvl="0" indent="-285750">
              <a:buFont typeface="Arial" pitchFamily="34" charset="0"/>
              <a:buChar char="•"/>
            </a:pPr>
            <a:r>
              <a:rPr lang="en-US" dirty="0"/>
              <a:t>It uses all data as global data which leads to data insecurity</a:t>
            </a:r>
            <a:r>
              <a:rPr lang="en-US" dirty="0" smtClean="0"/>
              <a:t>.</a:t>
            </a:r>
          </a:p>
          <a:p>
            <a:pPr marL="285750" lvl="0" indent="-285750">
              <a:buFont typeface="Arial" pitchFamily="34" charset="0"/>
              <a:buChar char="•"/>
            </a:pPr>
            <a:endParaRPr lang="en-IN" dirty="0"/>
          </a:p>
          <a:p>
            <a:pPr marL="285750" lvl="0" indent="-285750">
              <a:buFont typeface="Arial" pitchFamily="34" charset="0"/>
              <a:buChar char="•"/>
            </a:pPr>
            <a:r>
              <a:rPr lang="en-US" dirty="0"/>
              <a:t>There are no flow control statements like if, switch, for, and while statements in this paradigm</a:t>
            </a:r>
            <a:r>
              <a:rPr lang="en-US" dirty="0" smtClean="0"/>
              <a:t>.</a:t>
            </a:r>
          </a:p>
          <a:p>
            <a:pPr marL="285750" lvl="0" indent="-285750">
              <a:buFont typeface="Arial" pitchFamily="34" charset="0"/>
              <a:buChar char="•"/>
            </a:pPr>
            <a:endParaRPr lang="en-IN" dirty="0" smtClean="0"/>
          </a:p>
          <a:p>
            <a:pPr marL="285750" lvl="0" indent="-285750">
              <a:buFont typeface="Arial" pitchFamily="34" charset="0"/>
              <a:buChar char="•"/>
            </a:pPr>
            <a:r>
              <a:rPr lang="en-US" dirty="0" smtClean="0"/>
              <a:t>There </a:t>
            </a:r>
            <a:r>
              <a:rPr lang="en-US" dirty="0"/>
              <a:t>is no concept of data types</a:t>
            </a:r>
            <a:r>
              <a:rPr lang="en-US" dirty="0" smtClean="0"/>
              <a:t>.</a:t>
            </a:r>
          </a:p>
          <a:p>
            <a:pPr lvl="0"/>
            <a:endParaRPr lang="en-IN" dirty="0"/>
          </a:p>
          <a:p>
            <a:r>
              <a:rPr lang="en-US" dirty="0"/>
              <a:t>An </a:t>
            </a:r>
            <a:r>
              <a:rPr lang="en-US" b="1" dirty="0"/>
              <a:t>example </a:t>
            </a:r>
            <a:r>
              <a:rPr lang="en-US" dirty="0"/>
              <a:t>of a Monolithic programming paradigm is </a:t>
            </a:r>
            <a:r>
              <a:rPr lang="en-US" b="1" dirty="0" smtClean="0"/>
              <a:t>Assembly Language </a:t>
            </a:r>
            <a:endParaRPr lang="en-IN" dirty="0"/>
          </a:p>
        </p:txBody>
      </p:sp>
    </p:spTree>
    <p:extLst>
      <p:ext uri="{BB962C8B-B14F-4D97-AF65-F5344CB8AC3E}">
        <p14:creationId xmlns:p14="http://schemas.microsoft.com/office/powerpoint/2010/main" val="2973663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70000" lnSpcReduction="20000"/>
          </a:bodyPr>
          <a:lstStyle/>
          <a:p>
            <a:pPr marL="0" indent="0">
              <a:buNone/>
            </a:pPr>
            <a:r>
              <a:rPr lang="en-IN" b="1" dirty="0"/>
              <a:t>CHARACTERISTICS OF ARRAYS</a:t>
            </a:r>
          </a:p>
          <a:p>
            <a:pPr marL="0" indent="0">
              <a:buNone/>
            </a:pPr>
            <a:r>
              <a:rPr lang="en-US" dirty="0"/>
              <a:t>(1) The Declaration </a:t>
            </a:r>
            <a:r>
              <a:rPr lang="en-US" dirty="0" err="1"/>
              <a:t>int</a:t>
            </a:r>
            <a:r>
              <a:rPr lang="en-US" dirty="0"/>
              <a:t> a[5] is nothing but a creation of five variables of integer </a:t>
            </a:r>
            <a:r>
              <a:rPr lang="en-US" dirty="0" smtClean="0"/>
              <a:t>types. Instead </a:t>
            </a:r>
            <a:r>
              <a:rPr lang="en-US" dirty="0"/>
              <a:t>of declaring five variables for five values, the programmer can define them </a:t>
            </a:r>
            <a:r>
              <a:rPr lang="en-US" dirty="0" smtClean="0"/>
              <a:t>in </a:t>
            </a:r>
            <a:r>
              <a:rPr lang="en-IN" dirty="0" smtClean="0"/>
              <a:t>an </a:t>
            </a:r>
            <a:r>
              <a:rPr lang="en-IN" dirty="0"/>
              <a:t>array.</a:t>
            </a:r>
          </a:p>
          <a:p>
            <a:pPr marL="0" indent="0">
              <a:buNone/>
            </a:pPr>
            <a:r>
              <a:rPr lang="en-US" dirty="0"/>
              <a:t>(2) All the elements of an array share the same name, and they are distinguished from </a:t>
            </a:r>
            <a:r>
              <a:rPr lang="en-US" dirty="0" smtClean="0"/>
              <a:t>one another </a:t>
            </a:r>
            <a:r>
              <a:rPr lang="en-US" dirty="0"/>
              <a:t>with the help of an element number.</a:t>
            </a:r>
          </a:p>
          <a:p>
            <a:pPr marL="0" indent="0">
              <a:buNone/>
            </a:pPr>
            <a:r>
              <a:rPr lang="en-US" dirty="0"/>
              <a:t>(3) The element number in an array plays a major role for calling each element.</a:t>
            </a:r>
          </a:p>
          <a:p>
            <a:pPr marL="0" indent="0">
              <a:buNone/>
            </a:pPr>
            <a:r>
              <a:rPr lang="en-US" dirty="0"/>
              <a:t>(4) Any particular element of an array can be modified separately without disturbing </a:t>
            </a:r>
            <a:r>
              <a:rPr lang="en-US" dirty="0" smtClean="0"/>
              <a:t>the </a:t>
            </a:r>
            <a:r>
              <a:rPr lang="en-IN" dirty="0" smtClean="0"/>
              <a:t>other </a:t>
            </a:r>
            <a:r>
              <a:rPr lang="en-IN" dirty="0"/>
              <a:t>elements.</a:t>
            </a:r>
          </a:p>
          <a:p>
            <a:pPr marL="0" indent="0">
              <a:buNone/>
            </a:pPr>
            <a:r>
              <a:rPr lang="en-US" dirty="0"/>
              <a:t>For example, </a:t>
            </a:r>
            <a:r>
              <a:rPr lang="en-US" dirty="0" err="1"/>
              <a:t>int</a:t>
            </a:r>
            <a:r>
              <a:rPr lang="en-US" dirty="0"/>
              <a:t> a[5] = {1,2,3,4,8};</a:t>
            </a:r>
          </a:p>
          <a:p>
            <a:pPr marL="0" indent="0">
              <a:buNone/>
            </a:pPr>
            <a:r>
              <a:rPr lang="en-US" dirty="0"/>
              <a:t>If the programmer needs to replace 8 with 10, he/she is not required to change all </a:t>
            </a:r>
            <a:r>
              <a:rPr lang="en-US" dirty="0" smtClean="0"/>
              <a:t>the other </a:t>
            </a:r>
            <a:r>
              <a:rPr lang="en-US" dirty="0"/>
              <a:t>elements except 8. To carry out this task, the statement a[4] = 10 can be used.</a:t>
            </a:r>
          </a:p>
          <a:p>
            <a:pPr marL="0" indent="0">
              <a:buNone/>
            </a:pPr>
            <a:r>
              <a:rPr lang="en-US" dirty="0"/>
              <a:t>Here, the other four elements are left unchanged.</a:t>
            </a:r>
          </a:p>
          <a:p>
            <a:pPr marL="0" indent="0">
              <a:buNone/>
            </a:pPr>
            <a:r>
              <a:rPr lang="en-US" dirty="0"/>
              <a:t>(5) Any element of an array a[] can be assigned/equated to another ordinary variable or </a:t>
            </a:r>
            <a:r>
              <a:rPr lang="en-US" dirty="0" smtClean="0"/>
              <a:t>an array </a:t>
            </a:r>
            <a:r>
              <a:rPr lang="en-US" dirty="0"/>
              <a:t>variable of its </a:t>
            </a:r>
            <a:r>
              <a:rPr lang="en-US" dirty="0" smtClean="0"/>
              <a:t>type.</a:t>
            </a:r>
          </a:p>
          <a:p>
            <a:pPr marL="0" indent="0">
              <a:buNone/>
            </a:pPr>
            <a:r>
              <a:rPr lang="en-US" dirty="0" smtClean="0"/>
              <a:t>(6)The </a:t>
            </a:r>
            <a:r>
              <a:rPr lang="en-US" dirty="0"/>
              <a:t>array elements are stored in contiguous memory locations. The amount of </a:t>
            </a:r>
            <a:r>
              <a:rPr lang="en-US" dirty="0" smtClean="0"/>
              <a:t>storage required </a:t>
            </a:r>
            <a:r>
              <a:rPr lang="en-US" dirty="0"/>
              <a:t>for holding the elements of the array depends on its type and size. The total </a:t>
            </a:r>
            <a:r>
              <a:rPr lang="en-US" dirty="0" smtClean="0"/>
              <a:t>size in </a:t>
            </a:r>
            <a:r>
              <a:rPr lang="en-US" dirty="0"/>
              <a:t>bytes for a single-dimensional array is computed as shown below</a:t>
            </a:r>
            <a:r>
              <a:rPr lang="en-US" dirty="0" smtClean="0"/>
              <a:t>.</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4038600"/>
            <a:ext cx="14763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791200"/>
            <a:ext cx="502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85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50"/>
                                        </p:tgtEl>
                                        <p:attrNameLst>
                                          <p:attrName>style.visibility</p:attrName>
                                        </p:attrNameLst>
                                      </p:cBhvr>
                                      <p:to>
                                        <p:strVal val="visible"/>
                                      </p:to>
                                    </p:set>
                                    <p:animEffect transition="in" filter="barn(inVertical)">
                                      <p:cBhvr>
                                        <p:cTn id="45" dur="500"/>
                                        <p:tgtEl>
                                          <p:spTgt spid="205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 calcmode="lin" valueType="num">
                                      <p:cBhvr additive="base">
                                        <p:cTn id="5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2051"/>
                                        </p:tgtEl>
                                        <p:attrNameLst>
                                          <p:attrName>style.visibility</p:attrName>
                                        </p:attrNameLst>
                                      </p:cBhvr>
                                      <p:to>
                                        <p:strVal val="visible"/>
                                      </p:to>
                                    </p:set>
                                    <p:animEffect transition="in" filter="barn(inVertical)">
                                      <p:cBhvr>
                                        <p:cTn id="5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524000"/>
            <a:ext cx="7467600" cy="6016752"/>
          </a:xfrm>
        </p:spPr>
        <p:txBody>
          <a:bodyPr>
            <a:normAutofit fontScale="77500" lnSpcReduction="20000"/>
          </a:bodyPr>
          <a:lstStyle/>
          <a:p>
            <a:pPr marL="0" indent="0">
              <a:buNone/>
            </a:pPr>
            <a:r>
              <a:rPr lang="en-US" b="1" dirty="0"/>
              <a:t>ACCESSING ARRAY ELEMENTS THROUGH POINTERS</a:t>
            </a:r>
          </a:p>
          <a:p>
            <a:r>
              <a:rPr lang="en-US" dirty="0"/>
              <a:t>We can quickly and easily access array elements using pointers, as these elements are stored </a:t>
            </a:r>
            <a:r>
              <a:rPr lang="en-US" dirty="0" smtClean="0"/>
              <a:t>in contiguous </a:t>
            </a:r>
            <a:r>
              <a:rPr lang="en-US" dirty="0"/>
              <a:t>memory locations. </a:t>
            </a:r>
            <a:endParaRPr lang="en-US" dirty="0" smtClean="0"/>
          </a:p>
          <a:p>
            <a:r>
              <a:rPr lang="en-US" dirty="0" smtClean="0"/>
              <a:t>A </a:t>
            </a:r>
            <a:r>
              <a:rPr lang="en-US" dirty="0"/>
              <a:t>pointer variable contains an address, and it is easy to </a:t>
            </a:r>
            <a:r>
              <a:rPr lang="en-US" dirty="0" smtClean="0"/>
              <a:t>manipulate data </a:t>
            </a:r>
            <a:r>
              <a:rPr lang="en-US" dirty="0"/>
              <a:t>with the help of addresses. When a pointer is incremented, the address gets incremented, </a:t>
            </a:r>
            <a:r>
              <a:rPr lang="en-US" dirty="0" smtClean="0"/>
              <a:t>and we </a:t>
            </a:r>
            <a:r>
              <a:rPr lang="en-US" dirty="0"/>
              <a:t>can access the contents of memory locations. This particular method requires less </a:t>
            </a:r>
            <a:r>
              <a:rPr lang="en-US" dirty="0" smtClean="0"/>
              <a:t>memory;</a:t>
            </a:r>
            <a:r>
              <a:rPr lang="en-IN" dirty="0" smtClean="0"/>
              <a:t>hence</a:t>
            </a:r>
            <a:r>
              <a:rPr lang="en-IN" dirty="0"/>
              <a:t>, execution is fast</a:t>
            </a:r>
            <a:r>
              <a:rPr lang="en-IN" dirty="0" smtClean="0"/>
              <a:t>.</a:t>
            </a:r>
          </a:p>
          <a:p>
            <a:pPr marL="0" indent="0">
              <a:buNone/>
            </a:pPr>
            <a:r>
              <a:rPr lang="en-US" b="1" dirty="0"/>
              <a:t>Program to display elements of an array using pointer. Display addresses of elements.</a:t>
            </a:r>
          </a:p>
          <a:p>
            <a:pPr marL="0" indent="0">
              <a:buNone/>
            </a:pPr>
            <a:r>
              <a:rPr lang="en-IN" dirty="0"/>
              <a:t>#include&lt;</a:t>
            </a:r>
            <a:r>
              <a:rPr lang="en-IN" dirty="0" err="1"/>
              <a:t>iostream.h</a:t>
            </a:r>
            <a:r>
              <a:rPr lang="en-IN" dirty="0"/>
              <a:t>&gt;</a:t>
            </a:r>
          </a:p>
          <a:p>
            <a:pPr marL="0" indent="0">
              <a:buNone/>
            </a:pPr>
            <a:r>
              <a:rPr lang="en-IN" dirty="0" err="1" smtClean="0"/>
              <a:t>int</a:t>
            </a:r>
            <a:r>
              <a:rPr lang="en-IN" dirty="0" smtClean="0"/>
              <a:t> </a:t>
            </a:r>
            <a:r>
              <a:rPr lang="en-IN" dirty="0"/>
              <a:t>main()</a:t>
            </a:r>
          </a:p>
          <a:p>
            <a:pPr marL="0" indent="0">
              <a:buNone/>
            </a:pPr>
            <a:r>
              <a:rPr lang="en-IN" dirty="0"/>
              <a:t>{</a:t>
            </a:r>
          </a:p>
          <a:p>
            <a:pPr marL="0" indent="0">
              <a:buNone/>
            </a:pPr>
            <a:r>
              <a:rPr lang="en-IN" dirty="0" err="1"/>
              <a:t>int</a:t>
            </a:r>
            <a:r>
              <a:rPr lang="en-IN" dirty="0"/>
              <a:t> *</a:t>
            </a:r>
            <a:r>
              <a:rPr lang="en-IN" dirty="0" err="1"/>
              <a:t>p,num</a:t>
            </a:r>
            <a:r>
              <a:rPr lang="en-IN" dirty="0"/>
              <a:t>[5]={1,2,3,4,5},j</a:t>
            </a:r>
            <a:r>
              <a:rPr lang="en-IN" dirty="0" smtClean="0"/>
              <a:t>;</a:t>
            </a:r>
          </a:p>
          <a:p>
            <a:pPr marL="0" indent="0">
              <a:buNone/>
            </a:pPr>
            <a:r>
              <a:rPr lang="en-IN" dirty="0" smtClean="0"/>
              <a:t>p</a:t>
            </a:r>
            <a:r>
              <a:rPr lang="en-IN" dirty="0"/>
              <a:t>=&amp;</a:t>
            </a:r>
            <a:r>
              <a:rPr lang="en-IN" dirty="0" err="1"/>
              <a:t>num</a:t>
            </a:r>
            <a:r>
              <a:rPr lang="en-IN" dirty="0"/>
              <a:t>[0];</a:t>
            </a:r>
          </a:p>
          <a:p>
            <a:pPr marL="0" indent="0">
              <a:buNone/>
            </a:pPr>
            <a:r>
              <a:rPr lang="en-IN" dirty="0" err="1"/>
              <a:t>cout</a:t>
            </a:r>
            <a:r>
              <a:rPr lang="en-IN" dirty="0"/>
              <a:t>&lt;&lt;“\</a:t>
            </a:r>
            <a:r>
              <a:rPr lang="en-IN" dirty="0" err="1"/>
              <a:t>nNumber</a:t>
            </a:r>
            <a:r>
              <a:rPr lang="en-IN" dirty="0"/>
              <a:t> Address”&lt;&lt;</a:t>
            </a:r>
            <a:r>
              <a:rPr lang="en-IN" dirty="0" err="1"/>
              <a:t>endl</a:t>
            </a:r>
            <a:r>
              <a:rPr lang="en-IN" dirty="0"/>
              <a:t>;</a:t>
            </a:r>
          </a:p>
          <a:p>
            <a:pPr marL="0" indent="0">
              <a:buNone/>
            </a:pPr>
            <a:r>
              <a:rPr lang="en-IN" dirty="0"/>
              <a:t>for (j=0;j&lt;5;j++)</a:t>
            </a:r>
          </a:p>
          <a:p>
            <a:pPr marL="0" indent="0">
              <a:buNone/>
            </a:pPr>
            <a:r>
              <a:rPr lang="en-IN" dirty="0" err="1"/>
              <a:t>cout</a:t>
            </a:r>
            <a:r>
              <a:rPr lang="en-IN" dirty="0"/>
              <a:t>&lt;&lt;“ ”&lt;&lt;*(</a:t>
            </a:r>
            <a:r>
              <a:rPr lang="en-IN" dirty="0" err="1"/>
              <a:t>p+j</a:t>
            </a:r>
            <a:r>
              <a:rPr lang="en-IN" dirty="0"/>
              <a:t>) &lt;&lt;“ ”&lt;&lt;unsigned(</a:t>
            </a:r>
            <a:r>
              <a:rPr lang="en-IN" dirty="0" err="1"/>
              <a:t>p+j</a:t>
            </a:r>
            <a:r>
              <a:rPr lang="en-IN" dirty="0"/>
              <a:t>)&lt;&lt;</a:t>
            </a:r>
            <a:r>
              <a:rPr lang="en-IN" dirty="0" err="1"/>
              <a:t>endl</a:t>
            </a: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6674302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fontScale="77500" lnSpcReduction="20000"/>
          </a:bodyPr>
          <a:lstStyle/>
          <a:p>
            <a:pPr marL="0" indent="0">
              <a:buNone/>
            </a:pPr>
            <a:r>
              <a:rPr lang="en-IN" b="1" dirty="0"/>
              <a:t>ARRAYS OF </a:t>
            </a:r>
            <a:r>
              <a:rPr lang="en-IN" b="1" dirty="0" smtClean="0"/>
              <a:t>POINTERS</a:t>
            </a:r>
          </a:p>
          <a:p>
            <a:r>
              <a:rPr lang="en-US" dirty="0"/>
              <a:t>the ‘C++’ language also supports arrays of pointers. It is nothing but </a:t>
            </a:r>
            <a:r>
              <a:rPr lang="en-US" dirty="0" smtClean="0"/>
              <a:t>a collection </a:t>
            </a:r>
            <a:r>
              <a:rPr lang="en-US" dirty="0"/>
              <a:t>of addresses. Here, we store the addresses of variables for which we have to </a:t>
            </a:r>
            <a:r>
              <a:rPr lang="en-US" dirty="0" smtClean="0"/>
              <a:t>declare </a:t>
            </a:r>
            <a:r>
              <a:rPr lang="en-IN" dirty="0" smtClean="0"/>
              <a:t>arrays </a:t>
            </a:r>
            <a:r>
              <a:rPr lang="en-IN" dirty="0"/>
              <a:t>as pointers</a:t>
            </a:r>
            <a:r>
              <a:rPr lang="en-IN" dirty="0" smtClean="0"/>
              <a:t>.</a:t>
            </a:r>
          </a:p>
          <a:p>
            <a:pPr marL="0" indent="0">
              <a:buNone/>
            </a:pPr>
            <a:r>
              <a:rPr lang="en-US" b="1" dirty="0"/>
              <a:t>Write a program to store addresses of different elements of an array using array </a:t>
            </a:r>
            <a:r>
              <a:rPr lang="en-US" b="1" dirty="0" smtClean="0"/>
              <a:t>of </a:t>
            </a:r>
            <a:r>
              <a:rPr lang="en-IN" b="1" dirty="0" smtClean="0"/>
              <a:t>pointers</a:t>
            </a:r>
            <a:r>
              <a:rPr lang="en-IN" b="1" dirty="0"/>
              <a:t>.</a:t>
            </a:r>
          </a:p>
          <a:p>
            <a:pPr marL="0" indent="0">
              <a:buNone/>
            </a:pPr>
            <a:r>
              <a:rPr lang="en-IN" dirty="0" smtClean="0"/>
              <a:t>#</a:t>
            </a:r>
            <a:r>
              <a:rPr lang="en-IN" dirty="0"/>
              <a:t>include&lt;</a:t>
            </a:r>
            <a:r>
              <a:rPr lang="en-IN" dirty="0" err="1"/>
              <a:t>iostream.h</a:t>
            </a:r>
            <a:r>
              <a:rPr lang="en-IN" dirty="0"/>
              <a:t>&gt;</a:t>
            </a:r>
          </a:p>
          <a:p>
            <a:pPr marL="0" indent="0">
              <a:buNone/>
            </a:pPr>
            <a:r>
              <a:rPr lang="en-IN" dirty="0" err="1"/>
              <a:t>int</a:t>
            </a:r>
            <a:r>
              <a:rPr lang="en-IN" dirty="0"/>
              <a:t> main()</a:t>
            </a:r>
          </a:p>
          <a:p>
            <a:pPr marL="0" indent="0">
              <a:buNone/>
            </a:pPr>
            <a:r>
              <a:rPr lang="en-IN" dirty="0"/>
              <a:t>{</a:t>
            </a:r>
          </a:p>
          <a:p>
            <a:pPr marL="365760" lvl="1" indent="0">
              <a:buNone/>
            </a:pPr>
            <a:r>
              <a:rPr lang="en-IN" dirty="0" err="1"/>
              <a:t>int</a:t>
            </a:r>
            <a:r>
              <a:rPr lang="en-IN" dirty="0"/>
              <a:t> *</a:t>
            </a:r>
            <a:r>
              <a:rPr lang="en-IN" dirty="0" err="1" smtClean="0"/>
              <a:t>ap</a:t>
            </a:r>
            <a:r>
              <a:rPr lang="en-IN" dirty="0" smtClean="0"/>
              <a:t>[3</a:t>
            </a:r>
            <a:r>
              <a:rPr lang="en-IN" dirty="0"/>
              <a:t>];</a:t>
            </a:r>
          </a:p>
          <a:p>
            <a:pPr marL="365760" lvl="1" indent="0">
              <a:buNone/>
            </a:pPr>
            <a:r>
              <a:rPr lang="en-IN" dirty="0" err="1"/>
              <a:t>int</a:t>
            </a:r>
            <a:r>
              <a:rPr lang="en-IN" dirty="0"/>
              <a:t> </a:t>
            </a:r>
            <a:r>
              <a:rPr lang="en-IN" dirty="0" smtClean="0"/>
              <a:t>a[3</a:t>
            </a:r>
            <a:r>
              <a:rPr lang="en-IN" dirty="0"/>
              <a:t>]={5,10,15},k;</a:t>
            </a:r>
          </a:p>
          <a:p>
            <a:pPr marL="365760" lvl="1" indent="0">
              <a:buNone/>
            </a:pPr>
            <a:r>
              <a:rPr lang="en-IN" dirty="0"/>
              <a:t>for(k=0;k&lt;3;k++)</a:t>
            </a:r>
          </a:p>
          <a:p>
            <a:pPr marL="365760" lvl="1" indent="0">
              <a:buNone/>
            </a:pPr>
            <a:r>
              <a:rPr lang="en-IN" dirty="0" smtClean="0"/>
              <a:t>	</a:t>
            </a:r>
            <a:r>
              <a:rPr lang="en-IN" dirty="0" err="1" smtClean="0"/>
              <a:t>ap</a:t>
            </a:r>
            <a:r>
              <a:rPr lang="en-IN" dirty="0" smtClean="0"/>
              <a:t>[k</a:t>
            </a:r>
            <a:r>
              <a:rPr lang="en-IN" dirty="0"/>
              <a:t>]=</a:t>
            </a:r>
            <a:r>
              <a:rPr lang="en-IN" dirty="0" err="1" smtClean="0"/>
              <a:t>a+k</a:t>
            </a:r>
            <a:r>
              <a:rPr lang="en-IN" dirty="0"/>
              <a:t>;</a:t>
            </a:r>
          </a:p>
          <a:p>
            <a:pPr marL="365760" lvl="1" indent="0">
              <a:buNone/>
            </a:pPr>
            <a:r>
              <a:rPr lang="en-IN" dirty="0" err="1" smtClean="0"/>
              <a:t>cout</a:t>
            </a:r>
            <a:r>
              <a:rPr lang="en-IN" dirty="0"/>
              <a:t>&lt;&lt;“\n\t Address Element”&lt;&lt;</a:t>
            </a:r>
            <a:r>
              <a:rPr lang="en-IN" dirty="0" err="1"/>
              <a:t>endl</a:t>
            </a:r>
            <a:r>
              <a:rPr lang="en-IN" dirty="0"/>
              <a:t>;</a:t>
            </a:r>
          </a:p>
          <a:p>
            <a:pPr marL="365760" lvl="1" indent="0">
              <a:buNone/>
            </a:pPr>
            <a:r>
              <a:rPr lang="en-IN" dirty="0"/>
              <a:t>for (k=0;k&lt;3;k++)</a:t>
            </a:r>
          </a:p>
          <a:p>
            <a:pPr marL="365760" lvl="1" indent="0">
              <a:buNone/>
            </a:pPr>
            <a:r>
              <a:rPr lang="en-IN" dirty="0"/>
              <a:t>{</a:t>
            </a:r>
          </a:p>
          <a:p>
            <a:pPr marL="365760" lvl="1" indent="0">
              <a:buNone/>
            </a:pPr>
            <a:r>
              <a:rPr lang="en-IN" dirty="0" smtClean="0"/>
              <a:t>	</a:t>
            </a:r>
            <a:r>
              <a:rPr lang="en-IN" dirty="0" err="1" smtClean="0"/>
              <a:t>cout</a:t>
            </a:r>
            <a:r>
              <a:rPr lang="en-IN" dirty="0"/>
              <a:t>&lt;&lt;“\t” &lt;&lt;</a:t>
            </a:r>
            <a:r>
              <a:rPr lang="en-IN" dirty="0" smtClean="0"/>
              <a:t>unsigned(</a:t>
            </a:r>
            <a:r>
              <a:rPr lang="en-IN" dirty="0" err="1" smtClean="0"/>
              <a:t>ap</a:t>
            </a:r>
            <a:r>
              <a:rPr lang="en-IN" dirty="0" smtClean="0"/>
              <a:t>[k</a:t>
            </a:r>
            <a:r>
              <a:rPr lang="en-IN" dirty="0"/>
              <a:t>]);</a:t>
            </a:r>
          </a:p>
          <a:p>
            <a:pPr marL="365760" lvl="1" indent="0">
              <a:buNone/>
            </a:pPr>
            <a:r>
              <a:rPr lang="en-IN" dirty="0" smtClean="0"/>
              <a:t>	</a:t>
            </a:r>
            <a:r>
              <a:rPr lang="en-IN" dirty="0" err="1" smtClean="0"/>
              <a:t>cout</a:t>
            </a:r>
            <a:r>
              <a:rPr lang="en-IN" dirty="0"/>
              <a:t>&lt;&lt;“\t”&lt;&lt;*(</a:t>
            </a:r>
            <a:r>
              <a:rPr lang="en-IN" dirty="0" err="1" smtClean="0"/>
              <a:t>ap</a:t>
            </a:r>
            <a:r>
              <a:rPr lang="en-IN" dirty="0" smtClean="0"/>
              <a:t>[k</a:t>
            </a:r>
            <a:r>
              <a:rPr lang="en-IN" dirty="0"/>
              <a:t>])&lt;&lt;</a:t>
            </a:r>
            <a:r>
              <a:rPr lang="en-IN" dirty="0" err="1"/>
              <a:t>endl</a:t>
            </a:r>
            <a:r>
              <a:rPr lang="en-IN" dirty="0"/>
              <a:t>;</a:t>
            </a:r>
          </a:p>
          <a:p>
            <a:pPr marL="365760" lvl="1" indent="0">
              <a:buNone/>
            </a:pPr>
            <a:r>
              <a:rPr lang="en-IN" dirty="0"/>
              <a:t>}</a:t>
            </a:r>
          </a:p>
          <a:p>
            <a:pPr marL="365760" lvl="1" indent="0">
              <a:buNone/>
            </a:pPr>
            <a:r>
              <a:rPr lang="en-IN" dirty="0"/>
              <a:t>return 0</a:t>
            </a:r>
            <a:r>
              <a:rPr lang="en-IN" dirty="0" smtClean="0"/>
              <a:t>;</a:t>
            </a:r>
          </a:p>
          <a:p>
            <a:pPr marL="0" indent="0">
              <a:buNone/>
            </a:pPr>
            <a:r>
              <a:rPr lang="en-US" dirty="0"/>
              <a:t>}</a:t>
            </a:r>
            <a:endParaRPr lang="en-IN" dirty="0"/>
          </a:p>
        </p:txBody>
      </p:sp>
    </p:spTree>
    <p:extLst>
      <p:ext uri="{BB962C8B-B14F-4D97-AF65-F5344CB8AC3E}">
        <p14:creationId xmlns:p14="http://schemas.microsoft.com/office/powerpoint/2010/main" val="2882612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marL="0" indent="0">
              <a:buNone/>
            </a:pPr>
            <a:r>
              <a:rPr lang="en-IN" b="1" dirty="0" smtClean="0"/>
              <a:t>TWO-DIMENSIONAL ARRAYS</a:t>
            </a:r>
          </a:p>
          <a:p>
            <a:r>
              <a:rPr lang="en-US" dirty="0"/>
              <a:t>Two-dimensional arrays can be considered a </a:t>
            </a:r>
            <a:r>
              <a:rPr lang="en-US" dirty="0" smtClean="0"/>
              <a:t>rectangular display </a:t>
            </a:r>
            <a:r>
              <a:rPr lang="en-US" dirty="0"/>
              <a:t>of elements with rows and columns, and </a:t>
            </a:r>
            <a:r>
              <a:rPr lang="en-US" dirty="0" smtClean="0"/>
              <a:t>this is </a:t>
            </a:r>
            <a:r>
              <a:rPr lang="en-US" dirty="0"/>
              <a:t>also known as a </a:t>
            </a:r>
            <a:r>
              <a:rPr lang="en-US" dirty="0" smtClean="0"/>
              <a:t>matrix.</a:t>
            </a:r>
          </a:p>
          <a:p>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00400"/>
            <a:ext cx="4953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39206" y="2438400"/>
            <a:ext cx="1303562" cy="369332"/>
          </a:xfrm>
          <a:prstGeom prst="rect">
            <a:avLst/>
          </a:prstGeom>
        </p:spPr>
        <p:txBody>
          <a:bodyPr wrap="none">
            <a:spAutoFit/>
          </a:bodyPr>
          <a:lstStyle/>
          <a:p>
            <a:r>
              <a:rPr lang="en-IN" dirty="0" err="1"/>
              <a:t>int</a:t>
            </a:r>
            <a:r>
              <a:rPr lang="en-IN" dirty="0"/>
              <a:t> x[3][3</a:t>
            </a:r>
            <a:r>
              <a:rPr lang="en-IN" dirty="0" smtClean="0"/>
              <a:t>];</a:t>
            </a:r>
            <a:endParaRPr lang="en-IN" dirty="0"/>
          </a:p>
        </p:txBody>
      </p:sp>
    </p:spTree>
    <p:extLst>
      <p:ext uri="{BB962C8B-B14F-4D97-AF65-F5344CB8AC3E}">
        <p14:creationId xmlns:p14="http://schemas.microsoft.com/office/powerpoint/2010/main" val="41595011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lnSpcReduction="10000"/>
          </a:bodyPr>
          <a:lstStyle/>
          <a:p>
            <a:pPr marL="0" indent="0">
              <a:buNone/>
            </a:pPr>
            <a:r>
              <a:rPr lang="en-IN" b="1" dirty="0"/>
              <a:t>THREE- OR MULTI-DIMENSIONAL ARRAYS</a:t>
            </a:r>
          </a:p>
          <a:p>
            <a:r>
              <a:rPr lang="en-US" dirty="0"/>
              <a:t>The </a:t>
            </a:r>
            <a:r>
              <a:rPr lang="en-US" b="1" i="1" dirty="0"/>
              <a:t>‘C++’ </a:t>
            </a:r>
            <a:r>
              <a:rPr lang="en-US" dirty="0"/>
              <a:t>program helps in creating an array of multi dimensions. The compiler determines </a:t>
            </a:r>
            <a:r>
              <a:rPr lang="en-US" dirty="0" smtClean="0"/>
              <a:t>the restrictions </a:t>
            </a:r>
            <a:r>
              <a:rPr lang="en-US" dirty="0"/>
              <a:t>on it. The syntax of the declaration of multi-dimensional arrays is as follows:</a:t>
            </a:r>
          </a:p>
          <a:p>
            <a:pPr marL="0" indent="0">
              <a:buNone/>
            </a:pPr>
            <a:r>
              <a:rPr lang="en-IN" dirty="0"/>
              <a:t>Data </a:t>
            </a:r>
            <a:r>
              <a:rPr lang="en-IN" dirty="0" err="1"/>
              <a:t>Type_Arrayname</a:t>
            </a:r>
            <a:r>
              <a:rPr lang="en-IN" dirty="0"/>
              <a:t> [S1][S2][S3]...[Si];</a:t>
            </a:r>
          </a:p>
          <a:p>
            <a:r>
              <a:rPr lang="en-US" dirty="0"/>
              <a:t>where Si is the size of the </a:t>
            </a:r>
            <a:r>
              <a:rPr lang="en-US" dirty="0" err="1"/>
              <a:t>ith</a:t>
            </a:r>
            <a:r>
              <a:rPr lang="en-US" dirty="0"/>
              <a:t> dimensions.</a:t>
            </a:r>
          </a:p>
          <a:p>
            <a:pPr marL="0" indent="0">
              <a:buNone/>
            </a:pPr>
            <a:r>
              <a:rPr lang="en-US" dirty="0"/>
              <a:t>Three-dimensional arrays can be initialized as follows.</a:t>
            </a:r>
          </a:p>
          <a:p>
            <a:r>
              <a:rPr lang="en-IN" dirty="0" err="1"/>
              <a:t>int</a:t>
            </a:r>
            <a:r>
              <a:rPr lang="en-IN" dirty="0"/>
              <a:t> mat[3][3][3] = { 1,2,3, 4,5,6, 7,8,9, 1,4,7, 2,5,8,</a:t>
            </a:r>
          </a:p>
          <a:p>
            <a:pPr marL="0" indent="0">
              <a:buNone/>
            </a:pPr>
            <a:r>
              <a:rPr lang="en-IN" dirty="0" smtClean="0"/>
              <a:t>   3,6,9</a:t>
            </a:r>
            <a:r>
              <a:rPr lang="en-IN" dirty="0"/>
              <a:t>, 1,4,4, 2,4,7, 8,8,5};</a:t>
            </a:r>
          </a:p>
          <a:p>
            <a:r>
              <a:rPr lang="en-US" dirty="0" smtClean="0"/>
              <a:t>A </a:t>
            </a:r>
            <a:r>
              <a:rPr lang="en-US" dirty="0"/>
              <a:t>three-dimensional array can be considered an array of arrays of arrays. The outer array </a:t>
            </a:r>
            <a:r>
              <a:rPr lang="en-US" dirty="0" smtClean="0"/>
              <a:t>contains three </a:t>
            </a:r>
            <a:r>
              <a:rPr lang="en-US" dirty="0"/>
              <a:t>elements. The inner array is two dimensional with regard to size [3][3].</a:t>
            </a:r>
            <a:endParaRPr lang="en-IN" dirty="0"/>
          </a:p>
        </p:txBody>
      </p:sp>
    </p:spTree>
    <p:extLst>
      <p:ext uri="{BB962C8B-B14F-4D97-AF65-F5344CB8AC3E}">
        <p14:creationId xmlns:p14="http://schemas.microsoft.com/office/powerpoint/2010/main" val="1748784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dirty="0" smtClean="0"/>
              <a:t>6.Namespace</a:t>
            </a:r>
            <a:endParaRPr lang="en-IN" dirty="0"/>
          </a:p>
        </p:txBody>
      </p:sp>
      <p:sp>
        <p:nvSpPr>
          <p:cNvPr id="3" name="Content Placeholder 2"/>
          <p:cNvSpPr>
            <a:spLocks noGrp="1"/>
          </p:cNvSpPr>
          <p:nvPr>
            <p:ph sz="quarter" idx="1"/>
          </p:nvPr>
        </p:nvSpPr>
        <p:spPr>
          <a:xfrm>
            <a:off x="304800" y="914400"/>
            <a:ext cx="7848600" cy="5559552"/>
          </a:xfrm>
        </p:spPr>
        <p:txBody>
          <a:bodyPr>
            <a:normAutofit fontScale="77500" lnSpcReduction="20000"/>
          </a:bodyPr>
          <a:lstStyle/>
          <a:p>
            <a:r>
              <a:rPr lang="en-US" dirty="0" smtClean="0"/>
              <a:t>There </a:t>
            </a:r>
            <a:r>
              <a:rPr lang="en-US" dirty="0"/>
              <a:t>are two students with the same name in a classroom. To distinguish the two students, we need to call them by their names and surnames. </a:t>
            </a:r>
            <a:endParaRPr lang="en-US" dirty="0" smtClean="0"/>
          </a:p>
          <a:p>
            <a:r>
              <a:rPr lang="en-US" dirty="0" smtClean="0"/>
              <a:t>A </a:t>
            </a:r>
            <a:r>
              <a:rPr lang="en-US" dirty="0"/>
              <a:t>situation like this can occur in C++ as well. It might happen that a function we created with the name </a:t>
            </a:r>
            <a:r>
              <a:rPr lang="en-US" dirty="0" err="1"/>
              <a:t>sqrt</a:t>
            </a:r>
            <a:r>
              <a:rPr lang="en-US" dirty="0"/>
              <a:t>(), but this is already present in the </a:t>
            </a:r>
            <a:r>
              <a:rPr lang="en-US" dirty="0" err="1"/>
              <a:t>cmath</a:t>
            </a:r>
            <a:r>
              <a:rPr lang="en-US" dirty="0"/>
              <a:t> library of C++. In this case, the compiler cannot differentiate between the two function names. Hence, it will yield an error. To avoid this confusion, namespaces are used.</a:t>
            </a:r>
          </a:p>
          <a:p>
            <a:r>
              <a:rPr lang="en-US" dirty="0"/>
              <a:t>Namespaces provide a method to avoid name conflicts </a:t>
            </a:r>
            <a:r>
              <a:rPr lang="en-US" dirty="0" smtClean="0"/>
              <a:t>. </a:t>
            </a:r>
            <a:r>
              <a:rPr lang="en-US" dirty="0"/>
              <a:t>Namespaces in C++ are used as additional information to differentiate two or more variables, functions, or classes having the same names.</a:t>
            </a:r>
          </a:p>
          <a:p>
            <a:r>
              <a:rPr lang="en-US" dirty="0" smtClean="0"/>
              <a:t>All </a:t>
            </a:r>
            <a:r>
              <a:rPr lang="en-US" dirty="0"/>
              <a:t>the items within the namespace have public visibility and the items declared </a:t>
            </a:r>
            <a:r>
              <a:rPr lang="en-US" dirty="0" smtClean="0"/>
              <a:t>within the </a:t>
            </a:r>
            <a:r>
              <a:rPr lang="en-US" dirty="0"/>
              <a:t>namespace must include the C++ standard library and directives like using </a:t>
            </a:r>
            <a:r>
              <a:rPr lang="en-US" dirty="0" smtClean="0"/>
              <a:t>namespace </a:t>
            </a:r>
            <a:r>
              <a:rPr lang="en-IN" dirty="0" err="1" smtClean="0"/>
              <a:t>std</a:t>
            </a:r>
            <a:r>
              <a:rPr lang="en-IN" dirty="0"/>
              <a:t>;.</a:t>
            </a:r>
          </a:p>
          <a:p>
            <a:r>
              <a:rPr lang="en-US" dirty="0"/>
              <a:t>Syntax of namespace is very similar to the classes or </a:t>
            </a:r>
            <a:r>
              <a:rPr lang="en-US" dirty="0" err="1"/>
              <a:t>struct</a:t>
            </a:r>
            <a:r>
              <a:rPr lang="en-US" dirty="0"/>
              <a:t>. The keyword namespace is </a:t>
            </a:r>
            <a:r>
              <a:rPr lang="en-US" dirty="0" smtClean="0"/>
              <a:t>followed by </a:t>
            </a:r>
            <a:r>
              <a:rPr lang="en-US" dirty="0"/>
              <a:t>a namespace name, an opening curly brace, and terminated with closing brace without</a:t>
            </a:r>
          </a:p>
          <a:p>
            <a:pPr marL="0" indent="0">
              <a:buNone/>
            </a:pPr>
            <a:r>
              <a:rPr lang="en-IN" dirty="0" smtClean="0"/>
              <a:t>    semicolon. </a:t>
            </a:r>
            <a:endParaRPr lang="en-IN" dirty="0"/>
          </a:p>
          <a:p>
            <a:pPr marL="0" indent="0">
              <a:buNone/>
            </a:pPr>
            <a:endParaRPr lang="en-IN" dirty="0"/>
          </a:p>
        </p:txBody>
      </p:sp>
    </p:spTree>
    <p:extLst>
      <p:ext uri="{BB962C8B-B14F-4D97-AF65-F5344CB8AC3E}">
        <p14:creationId xmlns:p14="http://schemas.microsoft.com/office/powerpoint/2010/main" val="1959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411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2133600"/>
            <a:ext cx="3657600" cy="3416320"/>
          </a:xfrm>
          <a:prstGeom prst="rect">
            <a:avLst/>
          </a:prstGeom>
        </p:spPr>
        <p:txBody>
          <a:bodyPr wrap="square">
            <a:spAutoFit/>
          </a:bodyPr>
          <a:lstStyle/>
          <a:p>
            <a:r>
              <a:rPr lang="en-IN" dirty="0" smtClean="0"/>
              <a:t>1)#include&lt;</a:t>
            </a:r>
            <a:r>
              <a:rPr lang="en-IN" dirty="0" err="1" smtClean="0"/>
              <a:t>iostream.h</a:t>
            </a:r>
            <a:r>
              <a:rPr lang="en-IN" dirty="0"/>
              <a:t>&gt;</a:t>
            </a:r>
          </a:p>
          <a:p>
            <a:r>
              <a:rPr lang="en-IN" dirty="0" smtClean="0"/>
              <a:t>namespace </a:t>
            </a:r>
            <a:r>
              <a:rPr lang="en-IN" dirty="0"/>
              <a:t>window</a:t>
            </a:r>
          </a:p>
          <a:p>
            <a:r>
              <a:rPr lang="en-IN" dirty="0"/>
              <a:t>{</a:t>
            </a:r>
          </a:p>
          <a:p>
            <a:pPr lvl="1"/>
            <a:r>
              <a:rPr lang="en-IN" dirty="0" err="1"/>
              <a:t>int</a:t>
            </a:r>
            <a:r>
              <a:rPr lang="en-IN" dirty="0"/>
              <a:t> v=20;</a:t>
            </a:r>
          </a:p>
          <a:p>
            <a:pPr lvl="1"/>
            <a:r>
              <a:rPr lang="en-IN" dirty="0"/>
              <a:t>float f=30;</a:t>
            </a:r>
          </a:p>
          <a:p>
            <a:r>
              <a:rPr lang="en-IN" dirty="0"/>
              <a:t>}</a:t>
            </a:r>
          </a:p>
          <a:p>
            <a:r>
              <a:rPr lang="en-IN" dirty="0" err="1"/>
              <a:t>int</a:t>
            </a:r>
            <a:r>
              <a:rPr lang="en-IN" dirty="0"/>
              <a:t> main()</a:t>
            </a:r>
          </a:p>
          <a:p>
            <a:r>
              <a:rPr lang="en-IN" dirty="0"/>
              <a:t>{</a:t>
            </a:r>
          </a:p>
          <a:p>
            <a:pPr lvl="1"/>
            <a:r>
              <a:rPr lang="en-IN" dirty="0" err="1"/>
              <a:t>cout</a:t>
            </a:r>
            <a:r>
              <a:rPr lang="en-IN" dirty="0"/>
              <a:t>&lt;&lt;window::v&lt;&lt;</a:t>
            </a:r>
            <a:r>
              <a:rPr lang="en-IN" dirty="0" err="1"/>
              <a:t>endl</a:t>
            </a:r>
            <a:r>
              <a:rPr lang="en-IN" dirty="0"/>
              <a:t>;</a:t>
            </a:r>
          </a:p>
          <a:p>
            <a:pPr lvl="1"/>
            <a:r>
              <a:rPr lang="en-IN" dirty="0" err="1"/>
              <a:t>cout</a:t>
            </a:r>
            <a:r>
              <a:rPr lang="en-IN" dirty="0"/>
              <a:t>&lt;&lt;window::f;</a:t>
            </a:r>
          </a:p>
          <a:p>
            <a:pPr lvl="1"/>
            <a:r>
              <a:rPr lang="en-IN" dirty="0"/>
              <a:t>return 0;</a:t>
            </a:r>
          </a:p>
          <a:p>
            <a:r>
              <a:rPr lang="en-IN" dirty="0"/>
              <a:t>}</a:t>
            </a:r>
          </a:p>
        </p:txBody>
      </p:sp>
      <p:sp>
        <p:nvSpPr>
          <p:cNvPr id="5" name="Rectangle 4"/>
          <p:cNvSpPr/>
          <p:nvPr/>
        </p:nvSpPr>
        <p:spPr>
          <a:xfrm>
            <a:off x="4419600" y="381000"/>
            <a:ext cx="4572000" cy="5909310"/>
          </a:xfrm>
          <a:prstGeom prst="rect">
            <a:avLst/>
          </a:prstGeom>
        </p:spPr>
        <p:txBody>
          <a:bodyPr>
            <a:spAutoFit/>
          </a:bodyPr>
          <a:lstStyle/>
          <a:p>
            <a:r>
              <a:rPr lang="en-IN" dirty="0" smtClean="0"/>
              <a:t>2)#include&lt;</a:t>
            </a:r>
            <a:r>
              <a:rPr lang="en-IN" dirty="0" err="1" smtClean="0"/>
              <a:t>iostream.h</a:t>
            </a:r>
            <a:r>
              <a:rPr lang="en-IN" dirty="0"/>
              <a:t>&gt;</a:t>
            </a:r>
          </a:p>
          <a:p>
            <a:r>
              <a:rPr lang="en-IN" dirty="0"/>
              <a:t>namespace window</a:t>
            </a:r>
          </a:p>
          <a:p>
            <a:r>
              <a:rPr lang="en-IN" dirty="0"/>
              <a:t>{</a:t>
            </a:r>
          </a:p>
          <a:p>
            <a:pPr lvl="1"/>
            <a:r>
              <a:rPr lang="en-IN" dirty="0" err="1"/>
              <a:t>int</a:t>
            </a:r>
            <a:r>
              <a:rPr lang="en-IN" dirty="0"/>
              <a:t> v=20;</a:t>
            </a:r>
          </a:p>
          <a:p>
            <a:pPr lvl="1"/>
            <a:r>
              <a:rPr lang="en-IN" dirty="0"/>
              <a:t>float f=2.5;</a:t>
            </a:r>
          </a:p>
          <a:p>
            <a:r>
              <a:rPr lang="en-IN" dirty="0"/>
              <a:t>}</a:t>
            </a:r>
          </a:p>
          <a:p>
            <a:r>
              <a:rPr lang="en-IN" dirty="0"/>
              <a:t>namespace wind</a:t>
            </a:r>
          </a:p>
          <a:p>
            <a:r>
              <a:rPr lang="en-IN" dirty="0"/>
              <a:t>{</a:t>
            </a:r>
          </a:p>
          <a:p>
            <a:pPr lvl="1"/>
            <a:r>
              <a:rPr lang="en-IN" dirty="0" err="1"/>
              <a:t>int</a:t>
            </a:r>
            <a:r>
              <a:rPr lang="en-IN" dirty="0"/>
              <a:t> v=20;</a:t>
            </a:r>
          </a:p>
          <a:p>
            <a:pPr lvl="1"/>
            <a:r>
              <a:rPr lang="en-IN" dirty="0"/>
              <a:t>float f=2.5</a:t>
            </a:r>
            <a:r>
              <a:rPr lang="en-IN" dirty="0" smtClean="0"/>
              <a:t>;</a:t>
            </a:r>
            <a:endParaRPr lang="en-IN" dirty="0"/>
          </a:p>
          <a:p>
            <a:r>
              <a:rPr lang="en-IN" dirty="0"/>
              <a:t>}</a:t>
            </a:r>
          </a:p>
          <a:p>
            <a:r>
              <a:rPr lang="en-IN" dirty="0" err="1"/>
              <a:t>int</a:t>
            </a:r>
            <a:r>
              <a:rPr lang="en-IN" dirty="0"/>
              <a:t> main()</a:t>
            </a:r>
          </a:p>
          <a:p>
            <a:r>
              <a:rPr lang="en-IN" dirty="0"/>
              <a:t>{</a:t>
            </a:r>
          </a:p>
          <a:p>
            <a:pPr lvl="1"/>
            <a:r>
              <a:rPr lang="en-US" dirty="0" err="1"/>
              <a:t>cout</a:t>
            </a:r>
            <a:r>
              <a:rPr lang="en-US" dirty="0"/>
              <a:t>&lt;&lt;“ </a:t>
            </a:r>
            <a:r>
              <a:rPr lang="en-US" dirty="0" err="1"/>
              <a:t>Additon</a:t>
            </a:r>
            <a:r>
              <a:rPr lang="en-US" dirty="0"/>
              <a:t> of two numbers:”&lt;&lt;</a:t>
            </a:r>
            <a:r>
              <a:rPr lang="en-US" dirty="0" err="1"/>
              <a:t>endl</a:t>
            </a:r>
            <a:r>
              <a:rPr lang="en-US" dirty="0"/>
              <a:t>;</a:t>
            </a:r>
          </a:p>
          <a:p>
            <a:pPr lvl="1"/>
            <a:r>
              <a:rPr lang="en-IN" dirty="0" err="1"/>
              <a:t>cout</a:t>
            </a:r>
            <a:r>
              <a:rPr lang="en-IN" dirty="0"/>
              <a:t>&lt;&lt;window::</a:t>
            </a:r>
            <a:r>
              <a:rPr lang="en-IN" dirty="0" err="1"/>
              <a:t>v+wind</a:t>
            </a:r>
            <a:r>
              <a:rPr lang="en-IN" dirty="0"/>
              <a:t>::v&lt;&lt;</a:t>
            </a:r>
            <a:r>
              <a:rPr lang="en-IN" dirty="0" err="1"/>
              <a:t>endl</a:t>
            </a:r>
            <a:r>
              <a:rPr lang="en-IN" dirty="0"/>
              <a:t>;</a:t>
            </a:r>
          </a:p>
          <a:p>
            <a:pPr lvl="1"/>
            <a:r>
              <a:rPr lang="en-US" dirty="0" err="1"/>
              <a:t>cout</a:t>
            </a:r>
            <a:r>
              <a:rPr lang="en-US" dirty="0"/>
              <a:t>&lt;&lt;“Multiplication of two </a:t>
            </a:r>
            <a:r>
              <a:rPr lang="en-US" dirty="0" smtClean="0"/>
              <a:t>numbers</a:t>
            </a:r>
            <a:r>
              <a:rPr lang="en-US" dirty="0"/>
              <a:t>”&lt;&lt;</a:t>
            </a:r>
            <a:r>
              <a:rPr lang="en-US" dirty="0" err="1"/>
              <a:t>endl</a:t>
            </a:r>
            <a:r>
              <a:rPr lang="en-US" dirty="0"/>
              <a:t>;</a:t>
            </a:r>
          </a:p>
          <a:p>
            <a:pPr lvl="1"/>
            <a:r>
              <a:rPr lang="en-US" dirty="0" err="1"/>
              <a:t>cout</a:t>
            </a:r>
            <a:r>
              <a:rPr lang="en-US" dirty="0"/>
              <a:t>&lt;&lt;window::f*wind::f&lt;&lt;</a:t>
            </a:r>
            <a:r>
              <a:rPr lang="en-US" dirty="0" err="1"/>
              <a:t>endl</a:t>
            </a:r>
            <a:r>
              <a:rPr lang="en-US" dirty="0"/>
              <a:t>;</a:t>
            </a:r>
          </a:p>
          <a:p>
            <a:pPr lvl="1"/>
            <a:r>
              <a:rPr lang="en-IN" dirty="0"/>
              <a:t>return 0;</a:t>
            </a:r>
          </a:p>
          <a:p>
            <a:r>
              <a:rPr lang="en-IN" dirty="0"/>
              <a:t>}</a:t>
            </a:r>
          </a:p>
        </p:txBody>
      </p:sp>
    </p:spTree>
    <p:extLst>
      <p:ext uri="{BB962C8B-B14F-4D97-AF65-F5344CB8AC3E}">
        <p14:creationId xmlns:p14="http://schemas.microsoft.com/office/powerpoint/2010/main" val="3641164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fontAlgn="base"/>
            <a:r>
              <a:rPr lang="en-US" dirty="0"/>
              <a:t>Namespaces can be nested where you can define one namespace inside another name space as follows:</a:t>
            </a:r>
          </a:p>
          <a:p>
            <a:pPr marL="0" indent="0">
              <a:buNone/>
            </a:pPr>
            <a:r>
              <a:rPr lang="en-US" dirty="0"/>
              <a:t>SYNTAX: </a:t>
            </a:r>
            <a:endParaRPr lang="en-US" dirty="0" smtClean="0"/>
          </a:p>
          <a:p>
            <a:pPr marL="0" indent="0">
              <a:buNone/>
            </a:pPr>
            <a:r>
              <a:rPr lang="en-US" dirty="0" smtClean="0"/>
              <a:t>namespace </a:t>
            </a:r>
            <a:r>
              <a:rPr lang="en-US" dirty="0"/>
              <a:t>namespace_name1 </a:t>
            </a:r>
            <a:r>
              <a:rPr lang="en-US" dirty="0" smtClean="0"/>
              <a:t>{</a:t>
            </a:r>
          </a:p>
          <a:p>
            <a:pPr marL="0" indent="0">
              <a:buNone/>
            </a:pPr>
            <a:r>
              <a:rPr lang="en-US" dirty="0" smtClean="0"/>
              <a:t>	 </a:t>
            </a:r>
            <a:r>
              <a:rPr lang="en-US" dirty="0"/>
              <a:t>// code </a:t>
            </a:r>
            <a:r>
              <a:rPr lang="en-US" dirty="0" smtClean="0"/>
              <a:t>declarations</a:t>
            </a:r>
          </a:p>
          <a:p>
            <a:pPr marL="0" indent="0">
              <a:buNone/>
            </a:pPr>
            <a:r>
              <a:rPr lang="en-US" dirty="0" smtClean="0"/>
              <a:t>	Namespace namespace_name2 {</a:t>
            </a:r>
          </a:p>
          <a:p>
            <a:pPr marL="0" indent="0">
              <a:buNone/>
            </a:pPr>
            <a:r>
              <a:rPr lang="en-US" dirty="0" smtClean="0"/>
              <a:t> 		// </a:t>
            </a:r>
            <a:r>
              <a:rPr lang="en-US" dirty="0"/>
              <a:t>code declarations </a:t>
            </a:r>
            <a:endParaRPr lang="en-US" dirty="0" smtClean="0"/>
          </a:p>
          <a:p>
            <a:pPr marL="0" indent="0">
              <a:buNone/>
            </a:pPr>
            <a:r>
              <a:rPr lang="en-US" dirty="0" smtClean="0"/>
              <a:t>	}</a:t>
            </a:r>
          </a:p>
          <a:p>
            <a:pPr marL="0" indent="0">
              <a:buNone/>
            </a:pPr>
            <a:r>
              <a:rPr lang="en-US" dirty="0" smtClean="0"/>
              <a:t> </a:t>
            </a:r>
            <a:r>
              <a:rPr lang="en-US" dirty="0"/>
              <a:t>}</a:t>
            </a:r>
            <a:endParaRPr lang="en-IN" dirty="0"/>
          </a:p>
        </p:txBody>
      </p:sp>
    </p:spTree>
    <p:extLst>
      <p:ext uri="{BB962C8B-B14F-4D97-AF65-F5344CB8AC3E}">
        <p14:creationId xmlns:p14="http://schemas.microsoft.com/office/powerpoint/2010/main" val="19121793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7848600" cy="6092952"/>
          </a:xfrm>
        </p:spPr>
        <p:txBody>
          <a:bodyPr numCol="2">
            <a:normAutofit fontScale="92500" lnSpcReduction="10000"/>
          </a:bodyPr>
          <a:lstStyle/>
          <a:p>
            <a:pPr marL="0" indent="0" fontAlgn="base">
              <a:buNone/>
            </a:pPr>
            <a:r>
              <a:rPr lang="en-IN" dirty="0"/>
              <a:t>#include &lt;</a:t>
            </a:r>
            <a:r>
              <a:rPr lang="en-IN" dirty="0" err="1"/>
              <a:t>iostream</a:t>
            </a:r>
            <a:r>
              <a:rPr lang="en-IN" dirty="0"/>
              <a:t>&gt;</a:t>
            </a:r>
          </a:p>
          <a:p>
            <a:pPr marL="0" indent="0" fontAlgn="base">
              <a:buNone/>
            </a:pPr>
            <a:r>
              <a:rPr lang="en-IN" dirty="0"/>
              <a:t>using namespace </a:t>
            </a:r>
            <a:r>
              <a:rPr lang="en-IN" dirty="0" err="1"/>
              <a:t>std</a:t>
            </a:r>
            <a:r>
              <a:rPr lang="en-IN" dirty="0"/>
              <a:t>;</a:t>
            </a:r>
          </a:p>
          <a:p>
            <a:pPr marL="0" indent="0" fontAlgn="base">
              <a:buNone/>
            </a:pPr>
            <a:r>
              <a:rPr lang="en-IN" dirty="0"/>
              <a:t> </a:t>
            </a:r>
            <a:r>
              <a:rPr lang="en-IN" dirty="0" smtClean="0"/>
              <a:t>// </a:t>
            </a:r>
            <a:r>
              <a:rPr lang="en-IN" dirty="0"/>
              <a:t>first name space</a:t>
            </a:r>
          </a:p>
          <a:p>
            <a:pPr marL="0" indent="0" fontAlgn="base">
              <a:buNone/>
            </a:pPr>
            <a:r>
              <a:rPr lang="en-IN" dirty="0"/>
              <a:t>namespace </a:t>
            </a:r>
            <a:r>
              <a:rPr lang="en-IN" dirty="0" err="1"/>
              <a:t>first_space</a:t>
            </a:r>
            <a:endParaRPr lang="en-IN" dirty="0"/>
          </a:p>
          <a:p>
            <a:pPr marL="0" indent="0" fontAlgn="base">
              <a:buNone/>
            </a:pPr>
            <a:r>
              <a:rPr lang="en-IN" dirty="0"/>
              <a:t>{</a:t>
            </a:r>
          </a:p>
          <a:p>
            <a:pPr marL="0" indent="0" fontAlgn="base">
              <a:buNone/>
            </a:pPr>
            <a:r>
              <a:rPr lang="en-IN" dirty="0"/>
              <a:t>  void </a:t>
            </a:r>
            <a:r>
              <a:rPr lang="en-IN" dirty="0" err="1"/>
              <a:t>func</a:t>
            </a:r>
            <a:r>
              <a:rPr lang="en-IN" dirty="0"/>
              <a:t>()</a:t>
            </a:r>
          </a:p>
          <a:p>
            <a:pPr marL="0" indent="0" fontAlgn="base">
              <a:buNone/>
            </a:pPr>
            <a:r>
              <a:rPr lang="en-IN" dirty="0"/>
              <a:t>  {</a:t>
            </a:r>
          </a:p>
          <a:p>
            <a:pPr marL="0" indent="0" fontAlgn="base">
              <a:buNone/>
            </a:pPr>
            <a:r>
              <a:rPr lang="en-IN" dirty="0"/>
              <a:t>     </a:t>
            </a:r>
            <a:r>
              <a:rPr lang="en-IN" dirty="0" err="1"/>
              <a:t>cout</a:t>
            </a:r>
            <a:r>
              <a:rPr lang="en-IN" dirty="0"/>
              <a:t> &lt;&lt; "Inside </a:t>
            </a:r>
            <a:r>
              <a:rPr lang="en-IN" dirty="0" err="1"/>
              <a:t>first_space</a:t>
            </a:r>
            <a:r>
              <a:rPr lang="en-IN" dirty="0"/>
              <a:t>" &lt;&lt; </a:t>
            </a:r>
            <a:r>
              <a:rPr lang="en-IN" dirty="0" err="1"/>
              <a:t>endl</a:t>
            </a:r>
            <a:r>
              <a:rPr lang="en-IN" dirty="0"/>
              <a:t>;</a:t>
            </a:r>
          </a:p>
          <a:p>
            <a:pPr marL="0" indent="0" fontAlgn="base">
              <a:buNone/>
            </a:pPr>
            <a:r>
              <a:rPr lang="en-IN" dirty="0"/>
              <a:t>  }</a:t>
            </a:r>
          </a:p>
          <a:p>
            <a:pPr marL="0" indent="0" fontAlgn="base">
              <a:buNone/>
            </a:pPr>
            <a:r>
              <a:rPr lang="en-IN" dirty="0"/>
              <a:t>  // second name space</a:t>
            </a:r>
          </a:p>
          <a:p>
            <a:pPr marL="0" indent="0" fontAlgn="base">
              <a:buNone/>
            </a:pPr>
            <a:r>
              <a:rPr lang="en-IN" dirty="0"/>
              <a:t>  namespace </a:t>
            </a:r>
            <a:r>
              <a:rPr lang="en-IN" dirty="0" err="1"/>
              <a:t>second_space</a:t>
            </a:r>
            <a:endParaRPr lang="en-IN" dirty="0"/>
          </a:p>
          <a:p>
            <a:pPr marL="0" indent="0" fontAlgn="base">
              <a:buNone/>
            </a:pPr>
            <a:r>
              <a:rPr lang="en-IN" dirty="0"/>
              <a:t>  {</a:t>
            </a:r>
          </a:p>
          <a:p>
            <a:pPr marL="0" indent="0" fontAlgn="base">
              <a:buNone/>
            </a:pPr>
            <a:r>
              <a:rPr lang="en-IN" dirty="0"/>
              <a:t>     void </a:t>
            </a:r>
            <a:r>
              <a:rPr lang="en-IN" dirty="0" err="1"/>
              <a:t>func</a:t>
            </a:r>
            <a:r>
              <a:rPr lang="en-IN" dirty="0"/>
              <a:t>()</a:t>
            </a:r>
          </a:p>
          <a:p>
            <a:pPr marL="0" indent="0" fontAlgn="base">
              <a:buNone/>
            </a:pPr>
            <a:r>
              <a:rPr lang="en-IN" dirty="0"/>
              <a:t>     {</a:t>
            </a:r>
          </a:p>
          <a:p>
            <a:pPr marL="0" indent="0" fontAlgn="base">
              <a:buNone/>
            </a:pPr>
            <a:r>
              <a:rPr lang="en-IN" dirty="0"/>
              <a:t>        </a:t>
            </a:r>
            <a:r>
              <a:rPr lang="en-IN" dirty="0" err="1"/>
              <a:t>cout</a:t>
            </a:r>
            <a:r>
              <a:rPr lang="en-IN" dirty="0"/>
              <a:t> &lt;&lt; "Inside </a:t>
            </a:r>
            <a:r>
              <a:rPr lang="en-IN" dirty="0" err="1"/>
              <a:t>second_space</a:t>
            </a:r>
            <a:r>
              <a:rPr lang="en-IN" dirty="0"/>
              <a:t>" &lt;&lt; </a:t>
            </a:r>
            <a:r>
              <a:rPr lang="en-IN" dirty="0" err="1"/>
              <a:t>endl</a:t>
            </a:r>
            <a:r>
              <a:rPr lang="en-IN" dirty="0"/>
              <a:t>;</a:t>
            </a:r>
          </a:p>
          <a:p>
            <a:pPr marL="0" indent="0" fontAlgn="base">
              <a:buNone/>
            </a:pPr>
            <a:r>
              <a:rPr lang="en-IN" dirty="0"/>
              <a:t>     }</a:t>
            </a:r>
          </a:p>
          <a:p>
            <a:pPr marL="0" indent="0" fontAlgn="base">
              <a:buNone/>
            </a:pPr>
            <a:r>
              <a:rPr lang="en-IN" dirty="0"/>
              <a:t>  }</a:t>
            </a:r>
          </a:p>
          <a:p>
            <a:pPr marL="0" indent="0" fontAlgn="base">
              <a:buNone/>
            </a:pPr>
            <a:r>
              <a:rPr lang="en-IN" dirty="0"/>
              <a:t>}</a:t>
            </a:r>
          </a:p>
          <a:p>
            <a:pPr marL="0" indent="0" fontAlgn="base">
              <a:buNone/>
            </a:pPr>
            <a:r>
              <a:rPr lang="en-IN" dirty="0"/>
              <a:t>using namespace </a:t>
            </a:r>
            <a:r>
              <a:rPr lang="en-IN" dirty="0" err="1"/>
              <a:t>first_space</a:t>
            </a:r>
            <a:r>
              <a:rPr lang="en-IN" dirty="0"/>
              <a:t>::</a:t>
            </a:r>
            <a:r>
              <a:rPr lang="en-IN" dirty="0" err="1"/>
              <a:t>second_space</a:t>
            </a:r>
            <a:r>
              <a:rPr lang="en-IN" dirty="0"/>
              <a:t>;</a:t>
            </a:r>
          </a:p>
          <a:p>
            <a:pPr marL="0" indent="0" fontAlgn="base">
              <a:buNone/>
            </a:pPr>
            <a:r>
              <a:rPr lang="en-IN" dirty="0" err="1"/>
              <a:t>int</a:t>
            </a:r>
            <a:r>
              <a:rPr lang="en-IN" dirty="0"/>
              <a:t> main ()</a:t>
            </a:r>
          </a:p>
          <a:p>
            <a:pPr marL="0" indent="0" fontAlgn="base">
              <a:buNone/>
            </a:pPr>
            <a:r>
              <a:rPr lang="en-IN" dirty="0"/>
              <a:t>{</a:t>
            </a:r>
          </a:p>
          <a:p>
            <a:pPr marL="0" indent="0" fontAlgn="base">
              <a:buNone/>
            </a:pPr>
            <a:r>
              <a:rPr lang="en-IN" dirty="0" smtClean="0"/>
              <a:t>// </a:t>
            </a:r>
            <a:r>
              <a:rPr lang="en-IN" dirty="0"/>
              <a:t>This calls function from second name space.</a:t>
            </a:r>
          </a:p>
          <a:p>
            <a:pPr marL="0" indent="0" fontAlgn="base">
              <a:buNone/>
            </a:pPr>
            <a:r>
              <a:rPr lang="en-IN" dirty="0"/>
              <a:t>      </a:t>
            </a:r>
            <a:r>
              <a:rPr lang="en-IN" dirty="0" err="1"/>
              <a:t>func</a:t>
            </a:r>
            <a:r>
              <a:rPr lang="en-IN" dirty="0"/>
              <a:t>();</a:t>
            </a:r>
          </a:p>
          <a:p>
            <a:pPr marL="0" indent="0" fontAlgn="base">
              <a:buNone/>
            </a:pPr>
            <a:r>
              <a:rPr lang="en-IN" dirty="0"/>
              <a:t>   </a:t>
            </a:r>
          </a:p>
          <a:p>
            <a:pPr marL="0" indent="0" fontAlgn="base">
              <a:buNone/>
            </a:pPr>
            <a:r>
              <a:rPr lang="en-IN" dirty="0"/>
              <a:t>      return 0;</a:t>
            </a:r>
          </a:p>
          <a:p>
            <a:pPr marL="0" indent="0" fontAlgn="base">
              <a:buNone/>
            </a:pPr>
            <a:r>
              <a:rPr lang="en-IN" dirty="0"/>
              <a:t>}</a:t>
            </a:r>
          </a:p>
          <a:p>
            <a:pPr marL="0" indent="0">
              <a:buNone/>
            </a:pPr>
            <a:endParaRPr lang="en-IN" dirty="0"/>
          </a:p>
        </p:txBody>
      </p:sp>
    </p:spTree>
    <p:extLst>
      <p:ext uri="{BB962C8B-B14F-4D97-AF65-F5344CB8AC3E}">
        <p14:creationId xmlns:p14="http://schemas.microsoft.com/office/powerpoint/2010/main" val="34972915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US" b="1" dirty="0"/>
              <a:t>Using namespace </a:t>
            </a:r>
            <a:r>
              <a:rPr lang="en-US" b="1" dirty="0" err="1" smtClean="0"/>
              <a:t>std</a:t>
            </a:r>
            <a:r>
              <a:rPr lang="en-US" b="1" dirty="0"/>
              <a:t>;</a:t>
            </a:r>
            <a:endParaRPr lang="en-IN" b="1" dirty="0"/>
          </a:p>
          <a:p>
            <a:r>
              <a:rPr lang="en-US" dirty="0"/>
              <a:t>Here </a:t>
            </a:r>
            <a:r>
              <a:rPr lang="en-US" dirty="0" err="1"/>
              <a:t>std</a:t>
            </a:r>
            <a:r>
              <a:rPr lang="en-US" dirty="0"/>
              <a:t> is a name space whose members are used in the programs. Those members are </a:t>
            </a:r>
            <a:r>
              <a:rPr lang="en-US" dirty="0" err="1"/>
              <a:t>cout,cin,endl</a:t>
            </a:r>
            <a:r>
              <a:rPr lang="en-US" dirty="0"/>
              <a:t> </a:t>
            </a:r>
            <a:r>
              <a:rPr lang="en-US" dirty="0" err="1"/>
              <a:t>etc..This</a:t>
            </a:r>
            <a:r>
              <a:rPr lang="en-US" dirty="0"/>
              <a:t> namespace present in </a:t>
            </a:r>
            <a:r>
              <a:rPr lang="en-US" dirty="0" err="1"/>
              <a:t>iostream.h</a:t>
            </a:r>
            <a:r>
              <a:rPr lang="en-US" dirty="0"/>
              <a:t> header file</a:t>
            </a:r>
            <a:endParaRPr lang="en-IN" dirty="0"/>
          </a:p>
          <a:p>
            <a:pPr marL="0" indent="0">
              <a:buNone/>
            </a:pPr>
            <a:r>
              <a:rPr lang="en-US" dirty="0"/>
              <a:t>n</a:t>
            </a:r>
            <a:r>
              <a:rPr lang="en-US" dirty="0" smtClean="0"/>
              <a:t>amespace </a:t>
            </a:r>
            <a:r>
              <a:rPr lang="en-US" dirty="0" err="1"/>
              <a:t>std</a:t>
            </a:r>
            <a:endParaRPr lang="en-IN" dirty="0"/>
          </a:p>
          <a:p>
            <a:pPr marL="0" indent="0">
              <a:buNone/>
            </a:pPr>
            <a:r>
              <a:rPr lang="en-US" dirty="0"/>
              <a:t>{</a:t>
            </a:r>
            <a:endParaRPr lang="en-IN" dirty="0"/>
          </a:p>
          <a:p>
            <a:pPr marL="0" indent="0">
              <a:buNone/>
            </a:pPr>
            <a:r>
              <a:rPr lang="en-US" dirty="0" err="1"/>
              <a:t>ostream</a:t>
            </a:r>
            <a:r>
              <a:rPr lang="en-US" dirty="0"/>
              <a:t> </a:t>
            </a:r>
            <a:r>
              <a:rPr lang="en-US" dirty="0" err="1"/>
              <a:t>cout</a:t>
            </a:r>
            <a:r>
              <a:rPr lang="en-US" dirty="0"/>
              <a:t>;</a:t>
            </a:r>
            <a:endParaRPr lang="en-IN" dirty="0"/>
          </a:p>
          <a:p>
            <a:pPr marL="0" indent="0">
              <a:buNone/>
            </a:pPr>
            <a:r>
              <a:rPr lang="en-US" dirty="0" err="1"/>
              <a:t>i</a:t>
            </a:r>
            <a:r>
              <a:rPr lang="en-US" dirty="0" err="1" smtClean="0"/>
              <a:t>stream</a:t>
            </a:r>
            <a:r>
              <a:rPr lang="en-US" dirty="0" smtClean="0"/>
              <a:t> </a:t>
            </a:r>
            <a:r>
              <a:rPr lang="en-US" dirty="0" err="1"/>
              <a:t>cin</a:t>
            </a:r>
            <a:r>
              <a:rPr lang="en-US" dirty="0"/>
              <a:t>;</a:t>
            </a:r>
            <a:endParaRPr lang="en-IN" dirty="0"/>
          </a:p>
          <a:p>
            <a:pPr marL="0" indent="0">
              <a:buNone/>
            </a:pPr>
            <a:r>
              <a:rPr lang="en-US" dirty="0"/>
              <a:t>…</a:t>
            </a:r>
            <a:endParaRPr lang="en-IN" dirty="0"/>
          </a:p>
          <a:p>
            <a:pPr marL="0" indent="0">
              <a:buNone/>
            </a:pPr>
            <a:r>
              <a:rPr lang="en-US" dirty="0"/>
              <a:t>..</a:t>
            </a:r>
            <a:endParaRPr lang="en-IN" dirty="0"/>
          </a:p>
          <a:p>
            <a:pPr marL="0" indent="0">
              <a:buNone/>
            </a:pPr>
            <a:r>
              <a:rPr lang="en-US" dirty="0"/>
              <a:t>}</a:t>
            </a:r>
            <a:endParaRPr lang="en-IN" dirty="0"/>
          </a:p>
          <a:p>
            <a:endParaRPr lang="en-IN" dirty="0"/>
          </a:p>
        </p:txBody>
      </p:sp>
    </p:spTree>
    <p:extLst>
      <p:ext uri="{BB962C8B-B14F-4D97-AF65-F5344CB8AC3E}">
        <p14:creationId xmlns:p14="http://schemas.microsoft.com/office/powerpoint/2010/main" val="1737124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lnSpcReduction="10000"/>
          </a:bodyPr>
          <a:lstStyle/>
          <a:p>
            <a:pPr marL="0" indent="0">
              <a:buNone/>
            </a:pPr>
            <a:r>
              <a:rPr lang="en-US" b="1" dirty="0" smtClean="0"/>
              <a:t>2.Structure-oriented </a:t>
            </a:r>
            <a:r>
              <a:rPr lang="en-US" b="1" dirty="0"/>
              <a:t>Programming Paradigm</a:t>
            </a:r>
            <a:endParaRPr lang="en-IN" dirty="0"/>
          </a:p>
          <a:p>
            <a:r>
              <a:rPr lang="en-US" dirty="0"/>
              <a:t>The Structure-oriented programming paradigm is the advanced paradigm of the monolithic </a:t>
            </a:r>
            <a:r>
              <a:rPr lang="en-US" dirty="0" smtClean="0"/>
              <a:t>paradigm.                                                  </a:t>
            </a:r>
            <a:endParaRPr lang="en-IN" dirty="0"/>
          </a:p>
          <a:p>
            <a:pPr lvl="0"/>
            <a:r>
              <a:rPr lang="en-US" dirty="0"/>
              <a:t>This paradigm introduces a modular programming concept where a larger program is divided into smaller modules.</a:t>
            </a:r>
            <a:endParaRPr lang="en-IN" dirty="0"/>
          </a:p>
          <a:p>
            <a:pPr lvl="0"/>
            <a:r>
              <a:rPr lang="en-US" dirty="0"/>
              <a:t>It provides the concept of code reusability.</a:t>
            </a:r>
            <a:endParaRPr lang="en-IN" dirty="0"/>
          </a:p>
          <a:p>
            <a:pPr lvl="0"/>
            <a:r>
              <a:rPr lang="en-US" dirty="0"/>
              <a:t>It is introduced </a:t>
            </a:r>
            <a:r>
              <a:rPr lang="en-US" dirty="0" smtClean="0"/>
              <a:t>with the </a:t>
            </a:r>
            <a:r>
              <a:rPr lang="en-US" dirty="0"/>
              <a:t>concept of data types.</a:t>
            </a:r>
            <a:endParaRPr lang="en-IN" dirty="0"/>
          </a:p>
          <a:p>
            <a:pPr lvl="0"/>
            <a:r>
              <a:rPr lang="en-US" dirty="0"/>
              <a:t>It also provides flow control statements that provide more control to the user.</a:t>
            </a:r>
            <a:endParaRPr lang="en-IN" dirty="0"/>
          </a:p>
          <a:p>
            <a:pPr lvl="0"/>
            <a:r>
              <a:rPr lang="en-US" dirty="0"/>
              <a:t>In this paradigm, all the data is used as global data which leads to data insecurity.</a:t>
            </a:r>
            <a:endParaRPr lang="en-IN" dirty="0"/>
          </a:p>
          <a:p>
            <a:pPr marL="0" indent="0">
              <a:buNone/>
            </a:pPr>
            <a:r>
              <a:rPr lang="en-US" b="1" dirty="0"/>
              <a:t>Examples </a:t>
            </a:r>
            <a:r>
              <a:rPr lang="en-US" dirty="0"/>
              <a:t>of a structured-oriented programming paradigm is </a:t>
            </a:r>
            <a:r>
              <a:rPr lang="en-US" b="1" dirty="0"/>
              <a:t>ALGOL, Pascal, PL/I and Ada</a:t>
            </a:r>
            <a:r>
              <a:rPr lang="en-US" dirty="0"/>
              <a:t>. </a:t>
            </a:r>
            <a:endParaRPr lang="en-IN" dirty="0"/>
          </a:p>
          <a:p>
            <a:pPr marL="0" indent="0">
              <a:buNone/>
            </a:pPr>
            <a:endParaRPr lang="en-IN" dirty="0"/>
          </a:p>
        </p:txBody>
      </p:sp>
    </p:spTree>
    <p:extLst>
      <p:ext uri="{BB962C8B-B14F-4D97-AF65-F5344CB8AC3E}">
        <p14:creationId xmlns:p14="http://schemas.microsoft.com/office/powerpoint/2010/main" val="28116820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dirty="0" smtClean="0"/>
              <a:t>7.</a:t>
            </a:r>
            <a:r>
              <a:rPr lang="en-US" dirty="0"/>
              <a:t> </a:t>
            </a:r>
            <a:r>
              <a:rPr lang="en-US" dirty="0" smtClean="0"/>
              <a:t>Default Arguments</a:t>
            </a:r>
            <a:endParaRPr lang="en-IN" dirty="0"/>
          </a:p>
        </p:txBody>
      </p:sp>
      <p:sp>
        <p:nvSpPr>
          <p:cNvPr id="3" name="Content Placeholder 2"/>
          <p:cNvSpPr>
            <a:spLocks noGrp="1"/>
          </p:cNvSpPr>
          <p:nvPr>
            <p:ph sz="quarter" idx="1"/>
          </p:nvPr>
        </p:nvSpPr>
        <p:spPr>
          <a:xfrm>
            <a:off x="457200" y="914400"/>
            <a:ext cx="7467600" cy="5559552"/>
          </a:xfrm>
        </p:spPr>
        <p:txBody>
          <a:bodyPr>
            <a:normAutofit/>
          </a:bodyPr>
          <a:lstStyle/>
          <a:p>
            <a:r>
              <a:rPr lang="en-US" dirty="0"/>
              <a:t>A default argument is a value in the function declaration automatically assigned by the compiler if the calling function does not pass any value to that argument</a:t>
            </a:r>
            <a:r>
              <a:rPr lang="en-US" dirty="0" smtClean="0"/>
              <a:t>.</a:t>
            </a:r>
            <a:r>
              <a:rPr lang="en-US" dirty="0"/>
              <a:t> </a:t>
            </a:r>
            <a:endParaRPr lang="en-IN" dirty="0"/>
          </a:p>
          <a:p>
            <a:pPr marL="0" indent="0">
              <a:buNone/>
            </a:pPr>
            <a:r>
              <a:rPr lang="en-US" dirty="0"/>
              <a:t>Characteristics for defining the default </a:t>
            </a:r>
            <a:r>
              <a:rPr lang="en-US" dirty="0" smtClean="0"/>
              <a:t>arguments</a:t>
            </a:r>
          </a:p>
          <a:p>
            <a:r>
              <a:rPr lang="en-US" dirty="0"/>
              <a:t>The values passed in the default arguments are not constant. These values can be overwritten if the value is passed to the function. If not, the previously declared value retains</a:t>
            </a:r>
            <a:r>
              <a:rPr lang="en-US" dirty="0" smtClean="0"/>
              <a:t>.</a:t>
            </a:r>
            <a:r>
              <a:rPr lang="en-US" dirty="0"/>
              <a:t> </a:t>
            </a:r>
            <a:endParaRPr lang="en-IN" dirty="0"/>
          </a:p>
          <a:p>
            <a:r>
              <a:rPr lang="en-US" dirty="0"/>
              <a:t>During the calling of function, the values are copied from left to right. All the values that will be given default value will be on the right.</a:t>
            </a:r>
            <a:endParaRPr lang="en-IN" dirty="0"/>
          </a:p>
          <a:p>
            <a:endParaRPr lang="en-IN" dirty="0"/>
          </a:p>
        </p:txBody>
      </p:sp>
    </p:spTree>
    <p:extLst>
      <p:ext uri="{BB962C8B-B14F-4D97-AF65-F5344CB8AC3E}">
        <p14:creationId xmlns:p14="http://schemas.microsoft.com/office/powerpoint/2010/main" val="447097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609600"/>
            <a:ext cx="8991600" cy="5864352"/>
          </a:xfrm>
        </p:spPr>
        <p:txBody>
          <a:bodyPr>
            <a:normAutofit fontScale="92500" lnSpcReduction="10000"/>
          </a:bodyPr>
          <a:lstStyle/>
          <a:p>
            <a:pPr marL="0" indent="0">
              <a:buNone/>
            </a:pPr>
            <a:r>
              <a:rPr lang="en-US" dirty="0"/>
              <a:t>#include&lt;</a:t>
            </a:r>
            <a:r>
              <a:rPr lang="en-US" dirty="0" err="1"/>
              <a:t>iostream</a:t>
            </a:r>
            <a:r>
              <a:rPr lang="en-US" dirty="0"/>
              <a:t>&gt;</a:t>
            </a:r>
            <a:endParaRPr lang="en-IN" dirty="0"/>
          </a:p>
          <a:p>
            <a:pPr marL="0" indent="0">
              <a:buNone/>
            </a:pPr>
            <a:r>
              <a:rPr lang="en-US" b="1" dirty="0"/>
              <a:t>using namespace </a:t>
            </a:r>
            <a:r>
              <a:rPr lang="en-US" dirty="0" err="1"/>
              <a:t>std</a:t>
            </a:r>
            <a:r>
              <a:rPr lang="en-US" dirty="0"/>
              <a:t>;</a:t>
            </a:r>
            <a:endParaRPr lang="en-IN" b="1" dirty="0"/>
          </a:p>
          <a:p>
            <a:pPr marL="0" indent="0">
              <a:buNone/>
            </a:pPr>
            <a:r>
              <a:rPr lang="en-US" b="1" dirty="0" err="1"/>
              <a:t>int</a:t>
            </a:r>
            <a:r>
              <a:rPr lang="en-US" b="1" dirty="0"/>
              <a:t> </a:t>
            </a:r>
            <a:r>
              <a:rPr lang="en-US" dirty="0"/>
              <a:t>sum(</a:t>
            </a:r>
            <a:r>
              <a:rPr lang="en-US" b="1" dirty="0" err="1"/>
              <a:t>int</a:t>
            </a:r>
            <a:r>
              <a:rPr lang="en-US" b="1" dirty="0"/>
              <a:t> </a:t>
            </a:r>
            <a:r>
              <a:rPr lang="en-US" dirty="0"/>
              <a:t>x, </a:t>
            </a:r>
            <a:r>
              <a:rPr lang="en-US" b="1" dirty="0" err="1"/>
              <a:t>int</a:t>
            </a:r>
            <a:r>
              <a:rPr lang="en-US" b="1" dirty="0"/>
              <a:t> </a:t>
            </a:r>
            <a:r>
              <a:rPr lang="en-US" dirty="0"/>
              <a:t>y, </a:t>
            </a:r>
            <a:r>
              <a:rPr lang="en-US" b="1" dirty="0" err="1"/>
              <a:t>int</a:t>
            </a:r>
            <a:r>
              <a:rPr lang="en-US" b="1" dirty="0"/>
              <a:t> </a:t>
            </a:r>
            <a:r>
              <a:rPr lang="en-US" dirty="0"/>
              <a:t>z=0, </a:t>
            </a:r>
            <a:r>
              <a:rPr lang="en-US" b="1" dirty="0" err="1"/>
              <a:t>int</a:t>
            </a:r>
            <a:r>
              <a:rPr lang="en-US" b="1" dirty="0"/>
              <a:t> </a:t>
            </a:r>
            <a:r>
              <a:rPr lang="en-US" dirty="0"/>
              <a:t>w=0) // Here there are two values in the default arguments</a:t>
            </a:r>
            <a:endParaRPr lang="en-IN" dirty="0"/>
          </a:p>
          <a:p>
            <a:pPr marL="0" indent="0">
              <a:buNone/>
            </a:pPr>
            <a:r>
              <a:rPr lang="en-US" dirty="0"/>
              <a:t>{ </a:t>
            </a:r>
            <a:endParaRPr lang="en-US" dirty="0" smtClean="0"/>
          </a:p>
          <a:p>
            <a:pPr marL="0" indent="0">
              <a:buNone/>
            </a:pPr>
            <a:r>
              <a:rPr lang="en-US" dirty="0" smtClean="0"/>
              <a:t>	// </a:t>
            </a:r>
            <a:r>
              <a:rPr lang="en-US" dirty="0"/>
              <a:t>Both z and w are </a:t>
            </a:r>
            <a:r>
              <a:rPr lang="en-US" dirty="0" err="1"/>
              <a:t>initialised</a:t>
            </a:r>
            <a:r>
              <a:rPr lang="en-US" dirty="0"/>
              <a:t> to zero</a:t>
            </a:r>
            <a:endParaRPr lang="en-IN" dirty="0"/>
          </a:p>
          <a:p>
            <a:pPr marL="0" indent="0">
              <a:buNone/>
            </a:pPr>
            <a:r>
              <a:rPr lang="en-US" b="1" dirty="0" smtClean="0"/>
              <a:t>	return </a:t>
            </a:r>
            <a:r>
              <a:rPr lang="en-US" dirty="0"/>
              <a:t>(x + y + z + w); // return sum of all parameter values</a:t>
            </a:r>
            <a:endParaRPr lang="en-IN" dirty="0"/>
          </a:p>
          <a:p>
            <a:pPr marL="0" indent="0">
              <a:buNone/>
            </a:pPr>
            <a:r>
              <a:rPr lang="en-US" dirty="0"/>
              <a:t>}</a:t>
            </a:r>
            <a:endParaRPr lang="en-IN" dirty="0"/>
          </a:p>
          <a:p>
            <a:pPr marL="0" indent="0">
              <a:buNone/>
            </a:pPr>
            <a:r>
              <a:rPr lang="en-US" b="1" dirty="0" err="1"/>
              <a:t>int</a:t>
            </a:r>
            <a:r>
              <a:rPr lang="en-US" b="1" dirty="0"/>
              <a:t> </a:t>
            </a:r>
            <a:r>
              <a:rPr lang="en-US" dirty="0"/>
              <a:t>main()</a:t>
            </a:r>
            <a:endParaRPr lang="en-IN" dirty="0"/>
          </a:p>
          <a:p>
            <a:pPr marL="0" indent="0">
              <a:buNone/>
            </a:pPr>
            <a:r>
              <a:rPr lang="en-US" dirty="0"/>
              <a:t>{</a:t>
            </a:r>
            <a:endParaRPr lang="en-IN" dirty="0"/>
          </a:p>
          <a:p>
            <a:pPr marL="0" indent="0">
              <a:buNone/>
            </a:pPr>
            <a:r>
              <a:rPr lang="en-US" dirty="0" smtClean="0"/>
              <a:t>  </a:t>
            </a:r>
            <a:r>
              <a:rPr lang="en-US" dirty="0" err="1" smtClean="0"/>
              <a:t>cout</a:t>
            </a:r>
            <a:r>
              <a:rPr lang="en-US" dirty="0" smtClean="0"/>
              <a:t> </a:t>
            </a:r>
            <a:r>
              <a:rPr lang="en-US" dirty="0"/>
              <a:t>&lt;&lt; sum(10, 15) &lt;&lt; </a:t>
            </a:r>
            <a:r>
              <a:rPr lang="en-US" dirty="0" err="1"/>
              <a:t>endl</a:t>
            </a:r>
            <a:r>
              <a:rPr lang="en-US" dirty="0"/>
              <a:t>; // x = 10, y = 15, z = 0, w = 0</a:t>
            </a:r>
            <a:endParaRPr lang="en-IN" dirty="0"/>
          </a:p>
          <a:p>
            <a:pPr marL="0" indent="0">
              <a:buNone/>
            </a:pPr>
            <a:r>
              <a:rPr lang="en-US" dirty="0"/>
              <a:t> </a:t>
            </a:r>
            <a:r>
              <a:rPr lang="en-US" dirty="0" smtClean="0"/>
              <a:t> </a:t>
            </a:r>
            <a:r>
              <a:rPr lang="en-US" dirty="0" err="1" smtClean="0"/>
              <a:t>cout</a:t>
            </a:r>
            <a:r>
              <a:rPr lang="en-US" dirty="0" smtClean="0"/>
              <a:t> </a:t>
            </a:r>
            <a:r>
              <a:rPr lang="en-US" dirty="0"/>
              <a:t>&lt;&lt; sum(10, 15, 25) &lt;&lt; </a:t>
            </a:r>
            <a:r>
              <a:rPr lang="en-US" dirty="0" err="1"/>
              <a:t>endl</a:t>
            </a:r>
            <a:r>
              <a:rPr lang="en-US" dirty="0"/>
              <a:t>; // x = 10, y = 15, z = 25, w = </a:t>
            </a:r>
            <a:r>
              <a:rPr lang="en-US" dirty="0" smtClean="0"/>
              <a:t>0</a:t>
            </a:r>
          </a:p>
          <a:p>
            <a:pPr marL="0" indent="0">
              <a:buNone/>
            </a:pPr>
            <a:r>
              <a:rPr lang="en-US" dirty="0" smtClean="0"/>
              <a:t>  </a:t>
            </a:r>
            <a:r>
              <a:rPr lang="en-US" dirty="0" err="1" smtClean="0"/>
              <a:t>cout</a:t>
            </a:r>
            <a:r>
              <a:rPr lang="en-US" dirty="0" smtClean="0"/>
              <a:t> </a:t>
            </a:r>
            <a:r>
              <a:rPr lang="en-US" dirty="0"/>
              <a:t>&lt;&lt; sum(10, 15, 25, 30) &lt;&lt; </a:t>
            </a:r>
            <a:r>
              <a:rPr lang="en-US" dirty="0" err="1"/>
              <a:t>endl</a:t>
            </a:r>
            <a:r>
              <a:rPr lang="en-US" dirty="0"/>
              <a:t>; // x = 10, y = 15, z = 25, w = 30</a:t>
            </a:r>
            <a:endParaRPr lang="en-IN" dirty="0"/>
          </a:p>
          <a:p>
            <a:pPr marL="0" indent="0">
              <a:buNone/>
            </a:pPr>
            <a:r>
              <a:rPr lang="en-US" b="1" dirty="0" smtClean="0"/>
              <a:t>  return </a:t>
            </a:r>
            <a:r>
              <a:rPr lang="en-US" dirty="0"/>
              <a:t>0;</a:t>
            </a:r>
            <a:endParaRPr lang="en-IN" dirty="0"/>
          </a:p>
          <a:p>
            <a:pPr marL="0" indent="0">
              <a:buNone/>
            </a:pPr>
            <a:r>
              <a:rPr lang="en-US" dirty="0"/>
              <a:t>}</a:t>
            </a:r>
            <a:endParaRPr lang="en-IN" dirty="0"/>
          </a:p>
          <a:p>
            <a:endParaRPr lang="en-IN" dirty="0"/>
          </a:p>
        </p:txBody>
      </p:sp>
    </p:spTree>
    <p:extLst>
      <p:ext uri="{BB962C8B-B14F-4D97-AF65-F5344CB8AC3E}">
        <p14:creationId xmlns:p14="http://schemas.microsoft.com/office/powerpoint/2010/main" val="30652493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r>
              <a:rPr lang="en-US" dirty="0" smtClean="0"/>
              <a:t>8.</a:t>
            </a:r>
            <a:r>
              <a:rPr lang="en-US" dirty="0"/>
              <a:t> </a:t>
            </a:r>
            <a:r>
              <a:rPr lang="en-US" dirty="0" smtClean="0"/>
              <a:t>Constant Arguments</a:t>
            </a:r>
            <a:endParaRPr lang="en-IN" dirty="0"/>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r>
              <a:rPr lang="en-US" dirty="0"/>
              <a:t>A constant argument is the one whose modification cannot take place by the function. Furthermore, in order to make an argument constant to a function, the use of a keyword </a:t>
            </a:r>
            <a:r>
              <a:rPr lang="en-US" dirty="0" err="1"/>
              <a:t>const</a:t>
            </a:r>
            <a:r>
              <a:rPr lang="en-US" dirty="0"/>
              <a:t> can take place like- </a:t>
            </a:r>
            <a:r>
              <a:rPr lang="en-US" dirty="0" err="1"/>
              <a:t>int</a:t>
            </a:r>
            <a:r>
              <a:rPr lang="en-US" dirty="0"/>
              <a:t> sum (</a:t>
            </a:r>
            <a:r>
              <a:rPr lang="en-US" dirty="0" err="1"/>
              <a:t>const</a:t>
            </a:r>
            <a:r>
              <a:rPr lang="en-US" dirty="0"/>
              <a:t> </a:t>
            </a:r>
            <a:r>
              <a:rPr lang="en-US" dirty="0" err="1"/>
              <a:t>int</a:t>
            </a:r>
            <a:r>
              <a:rPr lang="en-US" dirty="0"/>
              <a:t> a, </a:t>
            </a:r>
            <a:r>
              <a:rPr lang="en-US" dirty="0" err="1"/>
              <a:t>const</a:t>
            </a:r>
            <a:r>
              <a:rPr lang="en-US" dirty="0"/>
              <a:t> </a:t>
            </a:r>
            <a:r>
              <a:rPr lang="en-US" dirty="0" err="1"/>
              <a:t>int</a:t>
            </a:r>
            <a:r>
              <a:rPr lang="en-US" dirty="0"/>
              <a:t> b).</a:t>
            </a:r>
            <a:endParaRPr lang="en-IN" dirty="0"/>
          </a:p>
          <a:p>
            <a:pPr marL="0" indent="0">
              <a:buNone/>
            </a:pPr>
            <a:r>
              <a:rPr lang="en-US" dirty="0" smtClean="0"/>
              <a:t>#</a:t>
            </a:r>
            <a:r>
              <a:rPr lang="en-US" dirty="0"/>
              <a:t>include&lt;</a:t>
            </a:r>
            <a:r>
              <a:rPr lang="en-US" dirty="0" err="1"/>
              <a:t>iostream</a:t>
            </a:r>
            <a:r>
              <a:rPr lang="en-US" dirty="0"/>
              <a:t>&gt; </a:t>
            </a:r>
            <a:endParaRPr lang="en-US" dirty="0" smtClean="0"/>
          </a:p>
          <a:p>
            <a:pPr marL="0" indent="0">
              <a:buNone/>
            </a:pPr>
            <a:r>
              <a:rPr lang="en-US" dirty="0" smtClean="0"/>
              <a:t>using </a:t>
            </a:r>
            <a:r>
              <a:rPr lang="en-US" dirty="0"/>
              <a:t>namespace </a:t>
            </a:r>
            <a:r>
              <a:rPr lang="en-US" dirty="0" err="1"/>
              <a:t>std</a:t>
            </a:r>
            <a:r>
              <a:rPr lang="en-US" dirty="0"/>
              <a:t>;</a:t>
            </a:r>
            <a:endParaRPr lang="en-IN" dirty="0"/>
          </a:p>
          <a:p>
            <a:pPr marL="0" indent="0">
              <a:buNone/>
            </a:pPr>
            <a:r>
              <a:rPr lang="en-US" dirty="0"/>
              <a:t>float area(</a:t>
            </a:r>
            <a:r>
              <a:rPr lang="en-US" dirty="0" err="1"/>
              <a:t>int</a:t>
            </a:r>
            <a:r>
              <a:rPr lang="en-US" dirty="0"/>
              <a:t> </a:t>
            </a:r>
            <a:r>
              <a:rPr lang="en-US" dirty="0" err="1"/>
              <a:t>r,const</a:t>
            </a:r>
            <a:r>
              <a:rPr lang="en-US" dirty="0"/>
              <a:t> </a:t>
            </a:r>
            <a:r>
              <a:rPr lang="en-US" dirty="0" err="1"/>
              <a:t>int</a:t>
            </a:r>
            <a:r>
              <a:rPr lang="en-US" dirty="0"/>
              <a:t> pi=3.14);// function declaration </a:t>
            </a:r>
            <a:r>
              <a:rPr lang="en-US" dirty="0" err="1"/>
              <a:t>int</a:t>
            </a:r>
            <a:r>
              <a:rPr lang="en-US" dirty="0"/>
              <a:t> main()</a:t>
            </a:r>
            <a:endParaRPr lang="en-IN" dirty="0"/>
          </a:p>
          <a:p>
            <a:pPr marL="0" indent="0">
              <a:buNone/>
            </a:pPr>
            <a:r>
              <a:rPr lang="en-US" dirty="0"/>
              <a:t>{</a:t>
            </a:r>
            <a:endParaRPr lang="en-IN" dirty="0"/>
          </a:p>
          <a:p>
            <a:pPr marL="365760" lvl="1" indent="0">
              <a:buNone/>
            </a:pPr>
            <a:r>
              <a:rPr lang="en-US" dirty="0" err="1"/>
              <a:t>int</a:t>
            </a:r>
            <a:r>
              <a:rPr lang="en-US" dirty="0"/>
              <a:t> r;</a:t>
            </a:r>
            <a:endParaRPr lang="en-IN" dirty="0"/>
          </a:p>
          <a:p>
            <a:pPr marL="365760" lvl="1" indent="0">
              <a:buNone/>
            </a:pPr>
            <a:r>
              <a:rPr lang="en-US" dirty="0" err="1"/>
              <a:t>cout</a:t>
            </a:r>
            <a:r>
              <a:rPr lang="en-US" dirty="0"/>
              <a:t>&lt;&lt;"Enter radius of a circle:"; </a:t>
            </a:r>
            <a:endParaRPr lang="en-US" dirty="0" smtClean="0"/>
          </a:p>
          <a:p>
            <a:pPr marL="365760" lvl="1" indent="0">
              <a:buNone/>
            </a:pPr>
            <a:r>
              <a:rPr lang="en-US" dirty="0" err="1" smtClean="0"/>
              <a:t>cin</a:t>
            </a:r>
            <a:r>
              <a:rPr lang="en-US" dirty="0"/>
              <a:t>&gt;&gt;r;</a:t>
            </a:r>
            <a:endParaRPr lang="en-IN" dirty="0"/>
          </a:p>
          <a:p>
            <a:pPr marL="365760" lvl="1" indent="0">
              <a:buNone/>
            </a:pPr>
            <a:r>
              <a:rPr lang="en-US" dirty="0" err="1"/>
              <a:t>cout</a:t>
            </a:r>
            <a:r>
              <a:rPr lang="en-US" dirty="0"/>
              <a:t>&lt;&lt;"The area of circle is :"&lt;&lt;area(r); </a:t>
            </a:r>
            <a:endParaRPr lang="en-US" dirty="0" smtClean="0"/>
          </a:p>
          <a:p>
            <a:pPr marL="365760" lvl="1" indent="0">
              <a:buNone/>
            </a:pPr>
            <a:r>
              <a:rPr lang="en-US" dirty="0" smtClean="0"/>
              <a:t>return </a:t>
            </a:r>
            <a:r>
              <a:rPr lang="en-US" dirty="0"/>
              <a:t>0;</a:t>
            </a:r>
            <a:endParaRPr lang="en-IN" dirty="0"/>
          </a:p>
          <a:p>
            <a:pPr marL="0" indent="0">
              <a:buNone/>
            </a:pPr>
            <a:r>
              <a:rPr lang="en-US" dirty="0"/>
              <a:t>}</a:t>
            </a:r>
            <a:endParaRPr lang="en-IN" dirty="0"/>
          </a:p>
          <a:p>
            <a:pPr marL="0" indent="0">
              <a:buNone/>
            </a:pPr>
            <a:r>
              <a:rPr lang="en-US" dirty="0"/>
              <a:t>float area(</a:t>
            </a:r>
            <a:r>
              <a:rPr lang="en-US" dirty="0" err="1"/>
              <a:t>int</a:t>
            </a:r>
            <a:r>
              <a:rPr lang="en-US" dirty="0"/>
              <a:t> </a:t>
            </a:r>
            <a:r>
              <a:rPr lang="en-US" dirty="0" err="1"/>
              <a:t>r,const</a:t>
            </a:r>
            <a:r>
              <a:rPr lang="en-US" dirty="0"/>
              <a:t> </a:t>
            </a:r>
            <a:r>
              <a:rPr lang="en-US" dirty="0" err="1"/>
              <a:t>int</a:t>
            </a:r>
            <a:r>
              <a:rPr lang="en-US" dirty="0"/>
              <a:t> pi)</a:t>
            </a:r>
            <a:endParaRPr lang="en-IN" dirty="0"/>
          </a:p>
          <a:p>
            <a:pPr marL="0" indent="0">
              <a:buNone/>
            </a:pPr>
            <a:r>
              <a:rPr lang="en-US" dirty="0"/>
              <a:t>{</a:t>
            </a:r>
            <a:endParaRPr lang="en-IN" dirty="0"/>
          </a:p>
          <a:p>
            <a:pPr marL="365760" lvl="1" indent="0">
              <a:buNone/>
            </a:pPr>
            <a:r>
              <a:rPr lang="en-US" dirty="0"/>
              <a:t>return pi*r*r</a:t>
            </a:r>
            <a:r>
              <a:rPr lang="en-US" dirty="0" smtClean="0"/>
              <a:t>;//</a:t>
            </a:r>
            <a:r>
              <a:rPr lang="en-US" dirty="0"/>
              <a:t>pi++ cannot be done as it is constant;</a:t>
            </a:r>
            <a:endParaRPr lang="en-IN" dirty="0"/>
          </a:p>
          <a:p>
            <a:pPr marL="0" indent="0">
              <a:buNone/>
            </a:pPr>
            <a:r>
              <a:rPr lang="en-US" dirty="0"/>
              <a:t>}</a:t>
            </a:r>
            <a:endParaRPr lang="en-IN" dirty="0"/>
          </a:p>
          <a:p>
            <a:pPr marL="0" indent="0">
              <a:buNone/>
            </a:pPr>
            <a:endParaRPr lang="en-IN" dirty="0"/>
          </a:p>
        </p:txBody>
      </p:sp>
    </p:spTree>
    <p:extLst>
      <p:ext uri="{BB962C8B-B14F-4D97-AF65-F5344CB8AC3E}">
        <p14:creationId xmlns:p14="http://schemas.microsoft.com/office/powerpoint/2010/main" val="40678216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9.</a:t>
            </a:r>
            <a:r>
              <a:rPr lang="en-US" dirty="0"/>
              <a:t> </a:t>
            </a:r>
            <a:r>
              <a:rPr lang="en-US" dirty="0" smtClean="0"/>
              <a:t>Parameter </a:t>
            </a:r>
            <a:r>
              <a:rPr lang="en-US" dirty="0"/>
              <a:t>passing </a:t>
            </a:r>
            <a:r>
              <a:rPr lang="en-US" dirty="0" smtClean="0"/>
              <a:t>techniques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5456680"/>
              </p:ext>
            </p:extLst>
          </p:nvPr>
        </p:nvGraphicFramePr>
        <p:xfrm>
          <a:off x="352425" y="838200"/>
          <a:ext cx="7696200" cy="5629592"/>
        </p:xfrm>
        <a:graphic>
          <a:graphicData uri="http://schemas.openxmlformats.org/drawingml/2006/table">
            <a:tbl>
              <a:tblPr firstRow="1" firstCol="1" bandRow="1">
                <a:tableStyleId>{5C22544A-7EE6-4342-B048-85BDC9FD1C3A}</a:tableStyleId>
              </a:tblPr>
              <a:tblGrid>
                <a:gridCol w="3928899"/>
                <a:gridCol w="3767301"/>
              </a:tblGrid>
              <a:tr h="5629592">
                <a:tc>
                  <a:txBody>
                    <a:bodyPr/>
                    <a:lstStyle/>
                    <a:p>
                      <a:pPr marR="1197610">
                        <a:spcAft>
                          <a:spcPts val="0"/>
                        </a:spcAft>
                      </a:pPr>
                      <a:r>
                        <a:rPr lang="en-US" sz="1200" dirty="0">
                          <a:solidFill>
                            <a:schemeClr val="tx1"/>
                          </a:solidFill>
                          <a:effectLst/>
                        </a:rPr>
                        <a:t>//Call</a:t>
                      </a:r>
                      <a:r>
                        <a:rPr lang="en-US" sz="1200" spc="185" dirty="0">
                          <a:solidFill>
                            <a:schemeClr val="tx1"/>
                          </a:solidFill>
                          <a:effectLst/>
                        </a:rPr>
                        <a:t> </a:t>
                      </a:r>
                      <a:r>
                        <a:rPr lang="en-US" sz="1200" dirty="0">
                          <a:solidFill>
                            <a:schemeClr val="tx1"/>
                          </a:solidFill>
                          <a:effectLst/>
                        </a:rPr>
                        <a:t>by</a:t>
                      </a:r>
                      <a:r>
                        <a:rPr lang="en-US" sz="1200" spc="200" dirty="0">
                          <a:solidFill>
                            <a:schemeClr val="tx1"/>
                          </a:solidFill>
                          <a:effectLst/>
                        </a:rPr>
                        <a:t> </a:t>
                      </a:r>
                      <a:r>
                        <a:rPr lang="en-US" sz="1200" dirty="0">
                          <a:solidFill>
                            <a:schemeClr val="tx1"/>
                          </a:solidFill>
                          <a:effectLst/>
                        </a:rPr>
                        <a:t>Value</a:t>
                      </a:r>
                      <a:endParaRPr lang="en-IN" sz="1000" dirty="0">
                        <a:solidFill>
                          <a:schemeClr val="tx1"/>
                        </a:solidFill>
                        <a:effectLst/>
                      </a:endParaRPr>
                    </a:p>
                    <a:p>
                      <a:pPr marR="1197610">
                        <a:spcAft>
                          <a:spcPts val="0"/>
                        </a:spcAft>
                      </a:pPr>
                      <a:endParaRPr lang="en-US" sz="1200" dirty="0" smtClean="0">
                        <a:solidFill>
                          <a:schemeClr val="tx1"/>
                        </a:solidFill>
                        <a:effectLst/>
                      </a:endParaRPr>
                    </a:p>
                    <a:p>
                      <a:pPr marR="1197610">
                        <a:spcAft>
                          <a:spcPts val="0"/>
                        </a:spcAft>
                      </a:pPr>
                      <a:r>
                        <a:rPr lang="en-US" sz="1200" dirty="0" smtClean="0">
                          <a:solidFill>
                            <a:schemeClr val="tx1"/>
                          </a:solidFill>
                          <a:effectLst/>
                        </a:rPr>
                        <a:t>#</a:t>
                      </a:r>
                      <a:r>
                        <a:rPr lang="en-US" sz="1200" dirty="0">
                          <a:solidFill>
                            <a:schemeClr val="tx1"/>
                          </a:solidFill>
                          <a:effectLst/>
                        </a:rPr>
                        <a:t>include &lt;</a:t>
                      </a:r>
                      <a:r>
                        <a:rPr lang="en-US" sz="1200" dirty="0" err="1">
                          <a:solidFill>
                            <a:schemeClr val="tx1"/>
                          </a:solidFill>
                          <a:effectLst/>
                        </a:rPr>
                        <a:t>iostream</a:t>
                      </a:r>
                      <a:r>
                        <a:rPr lang="en-US" sz="1200" dirty="0">
                          <a:solidFill>
                            <a:schemeClr val="tx1"/>
                          </a:solidFill>
                          <a:effectLst/>
                        </a:rPr>
                        <a:t>&gt;</a:t>
                      </a:r>
                      <a:endParaRPr lang="en-IN" sz="1000" dirty="0">
                        <a:solidFill>
                          <a:schemeClr val="tx1"/>
                        </a:solidFill>
                        <a:effectLst/>
                      </a:endParaRPr>
                    </a:p>
                    <a:p>
                      <a:pPr marR="1197610">
                        <a:spcAft>
                          <a:spcPts val="0"/>
                        </a:spcAft>
                      </a:pPr>
                      <a:r>
                        <a:rPr lang="en-US" sz="1200" dirty="0" smtClean="0">
                          <a:solidFill>
                            <a:schemeClr val="tx1"/>
                          </a:solidFill>
                          <a:effectLst/>
                        </a:rPr>
                        <a:t>using </a:t>
                      </a:r>
                      <a:r>
                        <a:rPr lang="en-US" sz="1200" dirty="0">
                          <a:solidFill>
                            <a:schemeClr val="tx1"/>
                          </a:solidFill>
                          <a:effectLst/>
                        </a:rPr>
                        <a:t>namespace </a:t>
                      </a:r>
                      <a:r>
                        <a:rPr lang="en-US" sz="1200" dirty="0" err="1">
                          <a:solidFill>
                            <a:schemeClr val="tx1"/>
                          </a:solidFill>
                          <a:effectLst/>
                        </a:rPr>
                        <a:t>std</a:t>
                      </a:r>
                      <a:r>
                        <a:rPr lang="en-US" sz="1200" dirty="0">
                          <a:solidFill>
                            <a:schemeClr val="tx1"/>
                          </a:solidFill>
                          <a:effectLst/>
                        </a:rPr>
                        <a:t>; </a:t>
                      </a:r>
                      <a:endParaRPr lang="en-IN" sz="1000" dirty="0">
                        <a:solidFill>
                          <a:schemeClr val="tx1"/>
                        </a:solidFill>
                        <a:effectLst/>
                      </a:endParaRPr>
                    </a:p>
                    <a:p>
                      <a:pPr marR="1197610">
                        <a:spcAft>
                          <a:spcPts val="0"/>
                        </a:spcAft>
                      </a:pPr>
                      <a:r>
                        <a:rPr lang="en-US" sz="1200" dirty="0">
                          <a:solidFill>
                            <a:schemeClr val="tx1"/>
                          </a:solidFill>
                          <a:effectLst/>
                        </a:rPr>
                        <a:t>void increment(</a:t>
                      </a:r>
                      <a:r>
                        <a:rPr lang="en-US" sz="1200" dirty="0" err="1">
                          <a:solidFill>
                            <a:schemeClr val="tx1"/>
                          </a:solidFill>
                          <a:effectLst/>
                        </a:rPr>
                        <a:t>int</a:t>
                      </a:r>
                      <a:r>
                        <a:rPr lang="en-US" sz="1200" dirty="0">
                          <a:solidFill>
                            <a:schemeClr val="tx1"/>
                          </a:solidFill>
                          <a:effectLst/>
                        </a:rPr>
                        <a:t> a</a:t>
                      </a:r>
                      <a:r>
                        <a:rPr lang="en-US" sz="1200" dirty="0" smtClean="0">
                          <a:solidFill>
                            <a:schemeClr val="tx1"/>
                          </a:solidFill>
                          <a:effectLst/>
                        </a:rPr>
                        <a:t>)</a:t>
                      </a:r>
                    </a:p>
                    <a:p>
                      <a:pPr marR="1197610">
                        <a:spcAft>
                          <a:spcPts val="0"/>
                        </a:spcAft>
                      </a:pPr>
                      <a:r>
                        <a:rPr lang="en-US" sz="1200" dirty="0" smtClean="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a:t>
                      </a: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t>
                      </a:r>
                      <a:r>
                        <a:rPr lang="en-US" sz="1200" dirty="0" err="1" smtClean="0">
                          <a:solidFill>
                            <a:schemeClr val="tx1"/>
                          </a:solidFill>
                          <a:effectLst/>
                        </a:rPr>
                        <a:t>cout</a:t>
                      </a:r>
                      <a:r>
                        <a:rPr lang="en-US" sz="1200" dirty="0" smtClean="0">
                          <a:solidFill>
                            <a:schemeClr val="tx1"/>
                          </a:solidFill>
                          <a:effectLst/>
                        </a:rPr>
                        <a:t> </a:t>
                      </a:r>
                      <a:r>
                        <a:rPr lang="en-US" sz="1200" dirty="0">
                          <a:solidFill>
                            <a:schemeClr val="tx1"/>
                          </a:solidFill>
                          <a:effectLst/>
                        </a:rPr>
                        <a:t>&lt;&lt; "Value in Function </a:t>
                      </a:r>
                      <a:r>
                        <a:rPr lang="en-US" sz="1200" dirty="0" smtClean="0">
                          <a:solidFill>
                            <a:schemeClr val="tx1"/>
                          </a:solidFill>
                          <a:effectLst/>
                        </a:rPr>
                        <a:t>      </a:t>
                      </a:r>
                    </a:p>
                    <a:p>
                      <a:pPr marR="1197610">
                        <a:spcAft>
                          <a:spcPts val="0"/>
                        </a:spcAft>
                      </a:pPr>
                      <a:r>
                        <a:rPr lang="en-US" sz="1200" dirty="0" smtClean="0">
                          <a:solidFill>
                            <a:schemeClr val="tx1"/>
                          </a:solidFill>
                          <a:effectLst/>
                        </a:rPr>
                        <a:t>      increment</a:t>
                      </a:r>
                      <a:r>
                        <a:rPr lang="en-US" sz="1200" dirty="0">
                          <a:solidFill>
                            <a:schemeClr val="tx1"/>
                          </a:solidFill>
                          <a:effectLst/>
                        </a:rPr>
                        <a:t>: "&lt;&lt; a &lt;&lt;</a:t>
                      </a:r>
                      <a:r>
                        <a:rPr lang="en-US" sz="1200" dirty="0" err="1">
                          <a:solidFill>
                            <a:schemeClr val="tx1"/>
                          </a:solidFill>
                          <a:effectLst/>
                        </a:rPr>
                        <a:t>endl</a:t>
                      </a: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err="1">
                          <a:solidFill>
                            <a:schemeClr val="tx1"/>
                          </a:solidFill>
                          <a:effectLst/>
                        </a:rPr>
                        <a:t>int</a:t>
                      </a:r>
                      <a:r>
                        <a:rPr lang="en-US" sz="1200" dirty="0">
                          <a:solidFill>
                            <a:schemeClr val="tx1"/>
                          </a:solidFill>
                          <a:effectLst/>
                        </a:rPr>
                        <a:t> main()</a:t>
                      </a:r>
                      <a:endParaRPr lang="en-IN" sz="1000" dirty="0">
                        <a:solidFill>
                          <a:schemeClr val="tx1"/>
                        </a:solidFill>
                        <a:effectLst/>
                      </a:endParaRPr>
                    </a:p>
                    <a:p>
                      <a:pPr marR="1197610">
                        <a:spcAft>
                          <a:spcPts val="0"/>
                        </a:spcAft>
                      </a:pP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t>
                      </a:r>
                      <a:r>
                        <a:rPr lang="en-US" sz="1200" dirty="0" err="1" smtClean="0">
                          <a:solidFill>
                            <a:schemeClr val="tx1"/>
                          </a:solidFill>
                          <a:effectLst/>
                        </a:rPr>
                        <a:t>int</a:t>
                      </a:r>
                      <a:r>
                        <a:rPr lang="en-US" sz="1200" dirty="0" smtClean="0">
                          <a:solidFill>
                            <a:schemeClr val="tx1"/>
                          </a:solidFill>
                          <a:effectLst/>
                        </a:rPr>
                        <a:t> </a:t>
                      </a:r>
                      <a:r>
                        <a:rPr lang="en-US" sz="1200" dirty="0">
                          <a:solidFill>
                            <a:schemeClr val="tx1"/>
                          </a:solidFill>
                          <a:effectLst/>
                        </a:rPr>
                        <a:t>x = 5; </a:t>
                      </a:r>
                      <a:endParaRPr lang="en-US" sz="1200" dirty="0" smtClean="0">
                        <a:solidFill>
                          <a:schemeClr val="tx1"/>
                        </a:solidFill>
                        <a:effectLst/>
                      </a:endParaRPr>
                    </a:p>
                    <a:p>
                      <a:pPr marR="1197610">
                        <a:spcAft>
                          <a:spcPts val="0"/>
                        </a:spcAft>
                      </a:pPr>
                      <a:r>
                        <a:rPr lang="en-US" sz="1200" dirty="0" smtClean="0">
                          <a:solidFill>
                            <a:schemeClr val="tx1"/>
                          </a:solidFill>
                          <a:effectLst/>
                        </a:rPr>
                        <a:t>       increment(x</a:t>
                      </a: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t>
                      </a:r>
                      <a:r>
                        <a:rPr lang="en-US" sz="1200" dirty="0" err="1" smtClean="0">
                          <a:solidFill>
                            <a:schemeClr val="tx1"/>
                          </a:solidFill>
                          <a:effectLst/>
                        </a:rPr>
                        <a:t>cout</a:t>
                      </a:r>
                      <a:r>
                        <a:rPr lang="en-US" sz="1200" dirty="0" smtClean="0">
                          <a:solidFill>
                            <a:schemeClr val="tx1"/>
                          </a:solidFill>
                          <a:effectLst/>
                        </a:rPr>
                        <a:t> </a:t>
                      </a:r>
                      <a:r>
                        <a:rPr lang="en-US" sz="1200" dirty="0">
                          <a:solidFill>
                            <a:schemeClr val="tx1"/>
                          </a:solidFill>
                          <a:effectLst/>
                        </a:rPr>
                        <a:t>&lt;&lt; "Value in Function </a:t>
                      </a:r>
                      <a:r>
                        <a:rPr lang="en-US" sz="1200" dirty="0" smtClean="0">
                          <a:solidFill>
                            <a:schemeClr val="tx1"/>
                          </a:solidFill>
                          <a:effectLst/>
                        </a:rPr>
                        <a:t> </a:t>
                      </a:r>
                    </a:p>
                    <a:p>
                      <a:pPr marR="1197610">
                        <a:spcAft>
                          <a:spcPts val="0"/>
                        </a:spcAft>
                      </a:pPr>
                      <a:r>
                        <a:rPr lang="en-US" sz="1200" dirty="0" smtClean="0">
                          <a:solidFill>
                            <a:schemeClr val="tx1"/>
                          </a:solidFill>
                          <a:effectLst/>
                        </a:rPr>
                        <a:t>       main</a:t>
                      </a:r>
                      <a:r>
                        <a:rPr lang="en-US" sz="1200" dirty="0">
                          <a:solidFill>
                            <a:schemeClr val="tx1"/>
                          </a:solidFill>
                          <a:effectLst/>
                        </a:rPr>
                        <a:t>: "&lt;&lt; x &lt;&lt;</a:t>
                      </a:r>
                      <a:r>
                        <a:rPr lang="en-US" sz="1200" dirty="0" err="1">
                          <a:solidFill>
                            <a:schemeClr val="tx1"/>
                          </a:solidFill>
                          <a:effectLst/>
                        </a:rPr>
                        <a:t>endl</a:t>
                      </a:r>
                      <a:r>
                        <a:rPr lang="en-US" sz="1200" dirty="0">
                          <a:solidFill>
                            <a:schemeClr val="tx1"/>
                          </a:solidFill>
                          <a:effectLst/>
                        </a:rPr>
                        <a:t>; </a:t>
                      </a:r>
                      <a:endParaRPr lang="en-IN" sz="1000" dirty="0">
                        <a:solidFill>
                          <a:schemeClr val="tx1"/>
                        </a:solidFill>
                        <a:effectLst/>
                      </a:endParaRPr>
                    </a:p>
                    <a:p>
                      <a:pPr marR="1197610">
                        <a:spcAft>
                          <a:spcPts val="0"/>
                        </a:spcAft>
                      </a:pPr>
                      <a:r>
                        <a:rPr lang="en-US" sz="1200" dirty="0" smtClean="0">
                          <a:solidFill>
                            <a:schemeClr val="tx1"/>
                          </a:solidFill>
                          <a:effectLst/>
                        </a:rPr>
                        <a:t>       return </a:t>
                      </a:r>
                      <a:r>
                        <a:rPr lang="en-US" sz="1200" dirty="0">
                          <a:solidFill>
                            <a:schemeClr val="tx1"/>
                          </a:solidFill>
                          <a:effectLst/>
                        </a:rPr>
                        <a:t>0;</a:t>
                      </a:r>
                      <a:endParaRPr lang="en-IN" sz="1000" dirty="0">
                        <a:solidFill>
                          <a:schemeClr val="tx1"/>
                        </a:solidFill>
                        <a:effectLst/>
                      </a:endParaRPr>
                    </a:p>
                    <a:p>
                      <a:pPr marR="1197610">
                        <a:spcAft>
                          <a:spcPts val="0"/>
                        </a:spcAft>
                      </a:pPr>
                      <a:r>
                        <a:rPr lang="en-US" sz="1200" dirty="0">
                          <a:solidFill>
                            <a:schemeClr val="tx1"/>
                          </a:solidFill>
                          <a:effectLst/>
                        </a:rPr>
                        <a:t>}</a:t>
                      </a:r>
                      <a:endParaRPr lang="en-IN" sz="1000" dirty="0">
                        <a:solidFill>
                          <a:schemeClr val="tx1"/>
                        </a:solidFill>
                        <a:effectLst/>
                      </a:endParaRPr>
                    </a:p>
                    <a:p>
                      <a:pPr>
                        <a:spcBef>
                          <a:spcPts val="5"/>
                        </a:spcBef>
                        <a:spcAft>
                          <a:spcPts val="0"/>
                        </a:spcAft>
                      </a:pPr>
                      <a:r>
                        <a:rPr lang="en-US" sz="1200" dirty="0">
                          <a:solidFill>
                            <a:schemeClr val="tx1"/>
                          </a:solidFill>
                          <a:effectLst/>
                        </a:rPr>
                        <a:t> </a:t>
                      </a:r>
                      <a:endParaRPr lang="en-IN" sz="1000" dirty="0">
                        <a:solidFill>
                          <a:schemeClr val="tx1"/>
                        </a:solidFill>
                        <a:effectLst/>
                      </a:endParaRPr>
                    </a:p>
                    <a:p>
                      <a:pPr marR="1197610">
                        <a:spcAft>
                          <a:spcPts val="0"/>
                        </a:spcAft>
                      </a:pPr>
                      <a:r>
                        <a:rPr lang="en-US" sz="1200" dirty="0" smtClean="0">
                          <a:solidFill>
                            <a:schemeClr val="tx1"/>
                          </a:solidFill>
                          <a:effectLst/>
                        </a:rPr>
                        <a:t> </a:t>
                      </a:r>
                      <a:endParaRPr lang="en-IN" sz="1000" dirty="0">
                        <a:solidFill>
                          <a:schemeClr val="tx1"/>
                        </a:solidFill>
                        <a:effectLst/>
                        <a:latin typeface="Arial MT"/>
                        <a:ea typeface="Arial MT"/>
                        <a:cs typeface="Arial MT"/>
                      </a:endParaRPr>
                    </a:p>
                  </a:txBody>
                  <a:tcPr marL="68580" marR="68580" marT="0" marB="0">
                    <a:solidFill>
                      <a:schemeClr val="bg1"/>
                    </a:solidFill>
                  </a:tcPr>
                </a:tc>
                <a:tc>
                  <a:txBody>
                    <a:bodyPr/>
                    <a:lstStyle/>
                    <a:p>
                      <a:pPr marR="1197610">
                        <a:spcAft>
                          <a:spcPts val="0"/>
                        </a:spcAft>
                      </a:pPr>
                      <a:endParaRPr lang="en-US" sz="1200" dirty="0">
                        <a:solidFill>
                          <a:schemeClr val="tx1"/>
                        </a:solidFill>
                        <a:effectLst/>
                        <a:latin typeface="Times New Roman"/>
                        <a:ea typeface="Arial MT"/>
                        <a:cs typeface="Arial MT"/>
                      </a:endParaRPr>
                    </a:p>
                  </a:txBody>
                  <a:tcPr marL="68580" marR="68580" marT="0" marB="0">
                    <a:solidFill>
                      <a:schemeClr val="bg1"/>
                    </a:solidFill>
                  </a:tcPr>
                </a:tc>
              </a:tr>
            </a:tbl>
          </a:graphicData>
        </a:graphic>
      </p:graphicFrame>
      <p:pic>
        <p:nvPicPr>
          <p:cNvPr id="1025" name="image3.png" descr="Description: mechanism of call by valu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838200"/>
            <a:ext cx="4114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 y="4742379"/>
            <a:ext cx="7391400" cy="1477328"/>
          </a:xfrm>
          <a:prstGeom prst="rect">
            <a:avLst/>
          </a:prstGeom>
        </p:spPr>
        <p:txBody>
          <a:bodyPr wrap="square">
            <a:spAutoFit/>
          </a:bodyPr>
          <a:lstStyle/>
          <a:p>
            <a:r>
              <a:rPr lang="en-US" dirty="0"/>
              <a:t>When a function is called in the call by value, the </a:t>
            </a:r>
            <a:r>
              <a:rPr lang="en-US" b="1" dirty="0"/>
              <a:t>value of the actual parameters is copied into formal parameters.</a:t>
            </a:r>
            <a:endParaRPr lang="en-IN" dirty="0"/>
          </a:p>
          <a:p>
            <a:r>
              <a:rPr lang="en-US" dirty="0"/>
              <a:t>Both the actual and formal parameters have their own copies of values, therefore any change in one of the types of parameters will not be reflected by the other.</a:t>
            </a:r>
            <a:endParaRPr lang="en-IN" dirty="0"/>
          </a:p>
        </p:txBody>
      </p:sp>
    </p:spTree>
    <p:extLst>
      <p:ext uri="{BB962C8B-B14F-4D97-AF65-F5344CB8AC3E}">
        <p14:creationId xmlns:p14="http://schemas.microsoft.com/office/powerpoint/2010/main" val="52614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500" fill="hold"/>
                                        <p:tgtEl>
                                          <p:spTgt spid="1025"/>
                                        </p:tgtEl>
                                        <p:attrNameLst>
                                          <p:attrName>ppt_x</p:attrName>
                                        </p:attrNameLst>
                                      </p:cBhvr>
                                      <p:tavLst>
                                        <p:tav tm="0">
                                          <p:val>
                                            <p:strVal val="#ppt_x"/>
                                          </p:val>
                                        </p:tav>
                                        <p:tav tm="100000">
                                          <p:val>
                                            <p:strVal val="#ppt_x"/>
                                          </p:val>
                                        </p:tav>
                                      </p:tavLst>
                                    </p:anim>
                                    <p:anim calcmode="lin" valueType="num">
                                      <p:cBhvr additive="base">
                                        <p:cTn id="8"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027292628"/>
              </p:ext>
            </p:extLst>
          </p:nvPr>
        </p:nvGraphicFramePr>
        <p:xfrm>
          <a:off x="457200" y="304800"/>
          <a:ext cx="7391400" cy="6033452"/>
        </p:xfrm>
        <a:graphic>
          <a:graphicData uri="http://schemas.openxmlformats.org/drawingml/2006/table">
            <a:tbl>
              <a:tblPr firstRow="1" firstCol="1" bandRow="1">
                <a:tableStyleId>{5C22544A-7EE6-4342-B048-85BDC9FD1C3A}</a:tableStyleId>
              </a:tblPr>
              <a:tblGrid>
                <a:gridCol w="3352800"/>
                <a:gridCol w="4038600"/>
              </a:tblGrid>
              <a:tr h="6033452">
                <a:tc>
                  <a:txBody>
                    <a:bodyPr/>
                    <a:lstStyle/>
                    <a:p>
                      <a:pPr>
                        <a:spcBef>
                          <a:spcPts val="5"/>
                        </a:spcBef>
                        <a:spcAft>
                          <a:spcPts val="0"/>
                        </a:spcAft>
                      </a:pPr>
                      <a:r>
                        <a:rPr lang="en-US" sz="1200" dirty="0">
                          <a:solidFill>
                            <a:schemeClr val="tx1"/>
                          </a:solidFill>
                          <a:effectLst/>
                        </a:rPr>
                        <a:t> </a:t>
                      </a:r>
                      <a:endParaRPr lang="en-IN" sz="1000" dirty="0">
                        <a:solidFill>
                          <a:schemeClr val="tx1"/>
                        </a:solidFill>
                        <a:effectLst/>
                      </a:endParaRPr>
                    </a:p>
                    <a:p>
                      <a:pPr marR="1197610">
                        <a:spcAft>
                          <a:spcPts val="0"/>
                        </a:spcAft>
                      </a:pPr>
                      <a:r>
                        <a:rPr lang="en-US" sz="1200" dirty="0" smtClean="0">
                          <a:solidFill>
                            <a:schemeClr val="tx1"/>
                          </a:solidFill>
                          <a:effectLst/>
                        </a:rPr>
                        <a:t>//Call </a:t>
                      </a:r>
                      <a:r>
                        <a:rPr lang="en-US" sz="1200" dirty="0">
                          <a:solidFill>
                            <a:schemeClr val="tx1"/>
                          </a:solidFill>
                          <a:effectLst/>
                        </a:rPr>
                        <a:t>by Reference </a:t>
                      </a:r>
                      <a:endParaRPr lang="en-IN" sz="1000" dirty="0">
                        <a:solidFill>
                          <a:schemeClr val="tx1"/>
                        </a:solidFill>
                        <a:effectLst/>
                      </a:endParaRPr>
                    </a:p>
                    <a:p>
                      <a:pPr marR="1197610">
                        <a:spcAft>
                          <a:spcPts val="0"/>
                        </a:spcAft>
                      </a:pPr>
                      <a:endParaRPr lang="en-US" sz="1200" dirty="0" smtClean="0">
                        <a:solidFill>
                          <a:schemeClr val="tx1"/>
                        </a:solidFill>
                        <a:effectLst/>
                      </a:endParaRPr>
                    </a:p>
                    <a:p>
                      <a:pPr marR="1197610">
                        <a:spcAft>
                          <a:spcPts val="0"/>
                        </a:spcAft>
                      </a:pPr>
                      <a:r>
                        <a:rPr lang="en-US" sz="1200" dirty="0" smtClean="0">
                          <a:solidFill>
                            <a:schemeClr val="tx1"/>
                          </a:solidFill>
                          <a:effectLst/>
                        </a:rPr>
                        <a:t>#</a:t>
                      </a:r>
                      <a:r>
                        <a:rPr lang="en-US" sz="1200" dirty="0">
                          <a:solidFill>
                            <a:schemeClr val="tx1"/>
                          </a:solidFill>
                          <a:effectLst/>
                        </a:rPr>
                        <a:t>include &lt;</a:t>
                      </a:r>
                      <a:r>
                        <a:rPr lang="en-US" sz="1200" dirty="0" err="1">
                          <a:solidFill>
                            <a:schemeClr val="tx1"/>
                          </a:solidFill>
                          <a:effectLst/>
                        </a:rPr>
                        <a:t>iostream</a:t>
                      </a:r>
                      <a:r>
                        <a:rPr lang="en-US" sz="1200" dirty="0">
                          <a:solidFill>
                            <a:schemeClr val="tx1"/>
                          </a:solidFill>
                          <a:effectLst/>
                        </a:rPr>
                        <a:t>&gt; </a:t>
                      </a:r>
                      <a:endParaRPr lang="en-IN" sz="1000" dirty="0">
                        <a:solidFill>
                          <a:schemeClr val="tx1"/>
                        </a:solidFill>
                        <a:effectLst/>
                      </a:endParaRPr>
                    </a:p>
                    <a:p>
                      <a:pPr marR="1197610">
                        <a:spcAft>
                          <a:spcPts val="0"/>
                        </a:spcAft>
                      </a:pPr>
                      <a:r>
                        <a:rPr lang="en-US" sz="1200" dirty="0">
                          <a:solidFill>
                            <a:schemeClr val="tx1"/>
                          </a:solidFill>
                          <a:effectLst/>
                        </a:rPr>
                        <a:t>using namespace </a:t>
                      </a:r>
                      <a:r>
                        <a:rPr lang="en-US" sz="1200" dirty="0" err="1">
                          <a:solidFill>
                            <a:schemeClr val="tx1"/>
                          </a:solidFill>
                          <a:effectLst/>
                        </a:rPr>
                        <a:t>std</a:t>
                      </a:r>
                      <a:r>
                        <a:rPr lang="en-US" sz="1200" dirty="0">
                          <a:solidFill>
                            <a:schemeClr val="tx1"/>
                          </a:solidFill>
                          <a:effectLst/>
                        </a:rPr>
                        <a:t>; </a:t>
                      </a:r>
                      <a:endParaRPr lang="en-IN" sz="1000" dirty="0">
                        <a:solidFill>
                          <a:schemeClr val="tx1"/>
                        </a:solidFill>
                        <a:effectLst/>
                      </a:endParaRPr>
                    </a:p>
                    <a:p>
                      <a:pPr marR="1197610">
                        <a:spcAft>
                          <a:spcPts val="0"/>
                        </a:spcAft>
                      </a:pPr>
                      <a:r>
                        <a:rPr lang="en-US" sz="1200" dirty="0">
                          <a:solidFill>
                            <a:schemeClr val="tx1"/>
                          </a:solidFill>
                          <a:effectLst/>
                        </a:rPr>
                        <a:t>void increment(</a:t>
                      </a:r>
                      <a:r>
                        <a:rPr lang="en-US" sz="1200" dirty="0" err="1">
                          <a:solidFill>
                            <a:schemeClr val="tx1"/>
                          </a:solidFill>
                          <a:effectLst/>
                        </a:rPr>
                        <a:t>int</a:t>
                      </a:r>
                      <a:r>
                        <a:rPr lang="en-US" sz="1200" dirty="0">
                          <a:solidFill>
                            <a:schemeClr val="tx1"/>
                          </a:solidFill>
                          <a:effectLst/>
                        </a:rPr>
                        <a:t> &amp;a</a:t>
                      </a:r>
                      <a:r>
                        <a:rPr lang="en-US" sz="1200" dirty="0" smtClean="0">
                          <a:solidFill>
                            <a:schemeClr val="tx1"/>
                          </a:solidFill>
                          <a:effectLst/>
                        </a:rPr>
                        <a:t>)</a:t>
                      </a:r>
                    </a:p>
                    <a:p>
                      <a:pPr marR="1197610">
                        <a:spcAft>
                          <a:spcPts val="0"/>
                        </a:spcAft>
                      </a:pPr>
                      <a:r>
                        <a:rPr lang="en-US" sz="1200" dirty="0" smtClean="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a:t>
                      </a: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t>
                      </a:r>
                      <a:r>
                        <a:rPr lang="en-US" sz="1200" dirty="0" err="1" smtClean="0">
                          <a:solidFill>
                            <a:schemeClr val="tx1"/>
                          </a:solidFill>
                          <a:effectLst/>
                        </a:rPr>
                        <a:t>cout</a:t>
                      </a:r>
                      <a:r>
                        <a:rPr lang="en-US" sz="1200" dirty="0" smtClean="0">
                          <a:solidFill>
                            <a:schemeClr val="tx1"/>
                          </a:solidFill>
                          <a:effectLst/>
                        </a:rPr>
                        <a:t> </a:t>
                      </a:r>
                      <a:r>
                        <a:rPr lang="en-US" sz="1200" dirty="0">
                          <a:solidFill>
                            <a:schemeClr val="tx1"/>
                          </a:solidFill>
                          <a:effectLst/>
                        </a:rPr>
                        <a:t>&lt;&lt; "Value in </a:t>
                      </a:r>
                      <a:r>
                        <a:rPr lang="en-US" sz="1200" dirty="0" smtClean="0">
                          <a:solidFill>
                            <a:schemeClr val="tx1"/>
                          </a:solidFill>
                          <a:effectLst/>
                        </a:rPr>
                        <a:t>     </a:t>
                      </a:r>
                    </a:p>
                    <a:p>
                      <a:pPr marR="1197610">
                        <a:spcAft>
                          <a:spcPts val="0"/>
                        </a:spcAft>
                      </a:pPr>
                      <a:r>
                        <a:rPr lang="en-US" sz="1200" dirty="0" smtClean="0">
                          <a:solidFill>
                            <a:schemeClr val="tx1"/>
                          </a:solidFill>
                          <a:effectLst/>
                        </a:rPr>
                        <a:t>       Function </a:t>
                      </a:r>
                      <a:r>
                        <a:rPr lang="en-US" sz="1200" dirty="0">
                          <a:solidFill>
                            <a:schemeClr val="tx1"/>
                          </a:solidFill>
                          <a:effectLst/>
                        </a:rPr>
                        <a:t>increment: </a:t>
                      </a:r>
                      <a:r>
                        <a:rPr lang="en-US" sz="1200" dirty="0" smtClean="0">
                          <a:solidFill>
                            <a:schemeClr val="tx1"/>
                          </a:solidFill>
                          <a:effectLst/>
                        </a:rPr>
                        <a:t>  </a:t>
                      </a:r>
                    </a:p>
                    <a:p>
                      <a:pPr marR="1197610">
                        <a:spcAft>
                          <a:spcPts val="0"/>
                        </a:spcAft>
                      </a:pPr>
                      <a:r>
                        <a:rPr lang="en-US" sz="1200" dirty="0" smtClean="0">
                          <a:solidFill>
                            <a:schemeClr val="tx1"/>
                          </a:solidFill>
                          <a:effectLst/>
                        </a:rPr>
                        <a:t>       "&lt;&lt; </a:t>
                      </a:r>
                      <a:r>
                        <a:rPr lang="en-US" sz="1200" dirty="0">
                          <a:solidFill>
                            <a:schemeClr val="tx1"/>
                          </a:solidFill>
                          <a:effectLst/>
                        </a:rPr>
                        <a:t>a &lt;&lt;</a:t>
                      </a:r>
                      <a:r>
                        <a:rPr lang="en-US" sz="1200" dirty="0" err="1">
                          <a:solidFill>
                            <a:schemeClr val="tx1"/>
                          </a:solidFill>
                          <a:effectLst/>
                        </a:rPr>
                        <a:t>endl</a:t>
                      </a: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a:solidFill>
                            <a:schemeClr val="tx1"/>
                          </a:solidFill>
                          <a:effectLst/>
                        </a:rPr>
                        <a:t> </a:t>
                      </a:r>
                      <a:endParaRPr lang="en-IN" sz="1000" dirty="0">
                        <a:solidFill>
                          <a:schemeClr val="tx1"/>
                        </a:solidFill>
                        <a:effectLst/>
                      </a:endParaRPr>
                    </a:p>
                    <a:p>
                      <a:pPr marR="1197610">
                        <a:spcAft>
                          <a:spcPts val="0"/>
                        </a:spcAft>
                      </a:pPr>
                      <a:r>
                        <a:rPr lang="en-US" sz="1200" dirty="0" err="1">
                          <a:solidFill>
                            <a:schemeClr val="tx1"/>
                          </a:solidFill>
                          <a:effectLst/>
                        </a:rPr>
                        <a:t>int</a:t>
                      </a:r>
                      <a:r>
                        <a:rPr lang="en-US" sz="1200" dirty="0">
                          <a:solidFill>
                            <a:schemeClr val="tx1"/>
                          </a:solidFill>
                          <a:effectLst/>
                        </a:rPr>
                        <a:t> main()</a:t>
                      </a:r>
                      <a:endParaRPr lang="en-IN" sz="1000" dirty="0">
                        <a:solidFill>
                          <a:schemeClr val="tx1"/>
                        </a:solidFill>
                        <a:effectLst/>
                      </a:endParaRPr>
                    </a:p>
                    <a:p>
                      <a:pPr marR="1197610">
                        <a:spcAft>
                          <a:spcPts val="0"/>
                        </a:spcAft>
                      </a:pP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t>
                      </a:r>
                      <a:r>
                        <a:rPr lang="en-US" sz="1200" dirty="0" err="1" smtClean="0">
                          <a:solidFill>
                            <a:schemeClr val="tx1"/>
                          </a:solidFill>
                          <a:effectLst/>
                        </a:rPr>
                        <a:t>int</a:t>
                      </a:r>
                      <a:r>
                        <a:rPr lang="en-US" sz="1200" dirty="0" smtClean="0">
                          <a:solidFill>
                            <a:schemeClr val="tx1"/>
                          </a:solidFill>
                          <a:effectLst/>
                        </a:rPr>
                        <a:t> </a:t>
                      </a:r>
                      <a:r>
                        <a:rPr lang="en-US" sz="1200" dirty="0">
                          <a:solidFill>
                            <a:schemeClr val="tx1"/>
                          </a:solidFill>
                          <a:effectLst/>
                        </a:rPr>
                        <a:t>x = 5; </a:t>
                      </a:r>
                      <a:endParaRPr lang="en-US" sz="1200" dirty="0" smtClean="0">
                        <a:solidFill>
                          <a:schemeClr val="tx1"/>
                        </a:solidFill>
                        <a:effectLst/>
                      </a:endParaRPr>
                    </a:p>
                    <a:p>
                      <a:pPr marR="1197610">
                        <a:spcAft>
                          <a:spcPts val="0"/>
                        </a:spcAft>
                      </a:pPr>
                      <a:r>
                        <a:rPr lang="en-US" sz="1200" dirty="0" smtClean="0">
                          <a:solidFill>
                            <a:schemeClr val="tx1"/>
                          </a:solidFill>
                          <a:effectLst/>
                        </a:rPr>
                        <a:t>      increment(x</a:t>
                      </a:r>
                      <a:r>
                        <a:rPr lang="en-US" sz="1200" dirty="0">
                          <a:solidFill>
                            <a:schemeClr val="tx1"/>
                          </a:solidFill>
                          <a:effectLst/>
                        </a:rPr>
                        <a:t>);</a:t>
                      </a:r>
                      <a:endParaRPr lang="en-IN" sz="1000" dirty="0">
                        <a:solidFill>
                          <a:schemeClr val="tx1"/>
                        </a:solidFill>
                        <a:effectLst/>
                      </a:endParaRPr>
                    </a:p>
                    <a:p>
                      <a:pPr marR="1197610">
                        <a:spcAft>
                          <a:spcPts val="0"/>
                        </a:spcAft>
                      </a:pPr>
                      <a:r>
                        <a:rPr lang="en-US" sz="1200" dirty="0" smtClean="0">
                          <a:solidFill>
                            <a:schemeClr val="tx1"/>
                          </a:solidFill>
                          <a:effectLst/>
                        </a:rPr>
                        <a:t>      </a:t>
                      </a:r>
                      <a:r>
                        <a:rPr lang="en-US" sz="1200" dirty="0" err="1" smtClean="0">
                          <a:solidFill>
                            <a:schemeClr val="tx1"/>
                          </a:solidFill>
                          <a:effectLst/>
                        </a:rPr>
                        <a:t>cout</a:t>
                      </a:r>
                      <a:r>
                        <a:rPr lang="en-US" sz="1200" dirty="0" smtClean="0">
                          <a:solidFill>
                            <a:schemeClr val="tx1"/>
                          </a:solidFill>
                          <a:effectLst/>
                        </a:rPr>
                        <a:t> </a:t>
                      </a:r>
                      <a:r>
                        <a:rPr lang="en-US" sz="1200" dirty="0">
                          <a:solidFill>
                            <a:schemeClr val="tx1"/>
                          </a:solidFill>
                          <a:effectLst/>
                        </a:rPr>
                        <a:t>&lt;&lt; "Value in </a:t>
                      </a:r>
                      <a:r>
                        <a:rPr lang="en-US" sz="1200" dirty="0" smtClean="0">
                          <a:solidFill>
                            <a:schemeClr val="tx1"/>
                          </a:solidFill>
                          <a:effectLst/>
                        </a:rPr>
                        <a:t> </a:t>
                      </a:r>
                    </a:p>
                    <a:p>
                      <a:pPr marR="1197610">
                        <a:spcAft>
                          <a:spcPts val="0"/>
                        </a:spcAft>
                      </a:pPr>
                      <a:r>
                        <a:rPr lang="en-US" sz="1200" dirty="0" smtClean="0">
                          <a:solidFill>
                            <a:schemeClr val="tx1"/>
                          </a:solidFill>
                          <a:effectLst/>
                        </a:rPr>
                        <a:t>      Function </a:t>
                      </a:r>
                      <a:r>
                        <a:rPr lang="en-US" sz="1200" dirty="0">
                          <a:solidFill>
                            <a:schemeClr val="tx1"/>
                          </a:solidFill>
                          <a:effectLst/>
                        </a:rPr>
                        <a:t>main: "&lt;&lt; x </a:t>
                      </a:r>
                      <a:r>
                        <a:rPr lang="en-US" sz="1200" dirty="0" smtClean="0">
                          <a:solidFill>
                            <a:schemeClr val="tx1"/>
                          </a:solidFill>
                          <a:effectLst/>
                        </a:rPr>
                        <a:t> </a:t>
                      </a:r>
                    </a:p>
                    <a:p>
                      <a:pPr marR="1197610">
                        <a:spcAft>
                          <a:spcPts val="0"/>
                        </a:spcAft>
                      </a:pPr>
                      <a:r>
                        <a:rPr lang="en-US" sz="1200" dirty="0" smtClean="0">
                          <a:solidFill>
                            <a:schemeClr val="tx1"/>
                          </a:solidFill>
                          <a:effectLst/>
                        </a:rPr>
                        <a:t>      &lt;&lt;</a:t>
                      </a:r>
                      <a:r>
                        <a:rPr lang="en-US" sz="1200" dirty="0" err="1">
                          <a:solidFill>
                            <a:schemeClr val="tx1"/>
                          </a:solidFill>
                          <a:effectLst/>
                        </a:rPr>
                        <a:t>endl</a:t>
                      </a:r>
                      <a:r>
                        <a:rPr lang="en-US" sz="1200" dirty="0">
                          <a:solidFill>
                            <a:schemeClr val="tx1"/>
                          </a:solidFill>
                          <a:effectLst/>
                        </a:rPr>
                        <a:t>; </a:t>
                      </a:r>
                      <a:endParaRPr lang="en-US" sz="1200" dirty="0" smtClean="0">
                        <a:solidFill>
                          <a:schemeClr val="tx1"/>
                        </a:solidFill>
                        <a:effectLst/>
                      </a:endParaRPr>
                    </a:p>
                    <a:p>
                      <a:pPr marR="1197610">
                        <a:spcAft>
                          <a:spcPts val="0"/>
                        </a:spcAft>
                      </a:pPr>
                      <a:r>
                        <a:rPr lang="en-US" sz="1200" dirty="0" smtClean="0">
                          <a:solidFill>
                            <a:schemeClr val="tx1"/>
                          </a:solidFill>
                          <a:effectLst/>
                        </a:rPr>
                        <a:t>      return </a:t>
                      </a:r>
                      <a:r>
                        <a:rPr lang="en-US" sz="1200" dirty="0">
                          <a:solidFill>
                            <a:schemeClr val="tx1"/>
                          </a:solidFill>
                          <a:effectLst/>
                        </a:rPr>
                        <a:t>0;</a:t>
                      </a:r>
                      <a:endParaRPr lang="en-IN" sz="1000" dirty="0">
                        <a:solidFill>
                          <a:schemeClr val="tx1"/>
                        </a:solidFill>
                        <a:effectLst/>
                      </a:endParaRPr>
                    </a:p>
                    <a:p>
                      <a:pPr marR="1197610">
                        <a:spcAft>
                          <a:spcPts val="0"/>
                        </a:spcAft>
                      </a:pPr>
                      <a:r>
                        <a:rPr lang="en-US" sz="1200" dirty="0">
                          <a:solidFill>
                            <a:schemeClr val="tx1"/>
                          </a:solidFill>
                          <a:effectLst/>
                        </a:rPr>
                        <a:t>}</a:t>
                      </a:r>
                      <a:endParaRPr lang="en-IN" sz="1000" dirty="0">
                        <a:solidFill>
                          <a:schemeClr val="tx1"/>
                        </a:solidFill>
                        <a:effectLst/>
                      </a:endParaRPr>
                    </a:p>
                    <a:p>
                      <a:pPr>
                        <a:spcBef>
                          <a:spcPts val="5"/>
                        </a:spcBef>
                        <a:spcAft>
                          <a:spcPts val="0"/>
                        </a:spcAft>
                      </a:pPr>
                      <a:r>
                        <a:rPr lang="en-US" sz="1200" dirty="0">
                          <a:solidFill>
                            <a:schemeClr val="tx1"/>
                          </a:solidFill>
                          <a:effectLst/>
                        </a:rPr>
                        <a:t> </a:t>
                      </a:r>
                      <a:endParaRPr lang="en-IN" sz="1000" dirty="0">
                        <a:solidFill>
                          <a:schemeClr val="tx1"/>
                        </a:solidFill>
                        <a:effectLst/>
                        <a:latin typeface="Arial MT"/>
                        <a:ea typeface="Arial MT"/>
                        <a:cs typeface="Arial MT"/>
                      </a:endParaRPr>
                    </a:p>
                  </a:txBody>
                  <a:tcPr marL="68580" marR="68580" marT="0" marB="0">
                    <a:solidFill>
                      <a:schemeClr val="bg1"/>
                    </a:solidFill>
                  </a:tcPr>
                </a:tc>
                <a:tc>
                  <a:txBody>
                    <a:bodyPr/>
                    <a:lstStyle/>
                    <a:p>
                      <a:pPr>
                        <a:spcBef>
                          <a:spcPts val="5"/>
                        </a:spcBef>
                        <a:spcAft>
                          <a:spcPts val="0"/>
                        </a:spcAft>
                      </a:pPr>
                      <a:endParaRPr lang="en-US" sz="1200" dirty="0">
                        <a:solidFill>
                          <a:schemeClr val="tx1"/>
                        </a:solidFill>
                        <a:effectLst/>
                        <a:latin typeface="Times New Roman"/>
                        <a:ea typeface="Arial MT"/>
                        <a:cs typeface="Arial MT"/>
                      </a:endParaRPr>
                    </a:p>
                  </a:txBody>
                  <a:tcPr marL="68580" marR="68580" marT="0" marB="0">
                    <a:solidFill>
                      <a:schemeClr val="bg1"/>
                    </a:solidFill>
                  </a:tcPr>
                </a:tc>
              </a:tr>
            </a:tbl>
          </a:graphicData>
        </a:graphic>
      </p:graphicFrame>
      <p:pic>
        <p:nvPicPr>
          <p:cNvPr id="2049" name="image5.png" descr="Description: mechanism of call by refere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57200"/>
            <a:ext cx="3886200"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8600" y="4800600"/>
            <a:ext cx="7924800" cy="1200329"/>
          </a:xfrm>
          <a:prstGeom prst="rect">
            <a:avLst/>
          </a:prstGeom>
        </p:spPr>
        <p:txBody>
          <a:bodyPr wrap="square">
            <a:spAutoFit/>
          </a:bodyPr>
          <a:lstStyle/>
          <a:p>
            <a:r>
              <a:rPr lang="en-US" dirty="0"/>
              <a:t>Both the actual and formal parameter points to the same address in the memory</a:t>
            </a:r>
            <a:r>
              <a:rPr lang="en-US" dirty="0" smtClean="0"/>
              <a:t>.</a:t>
            </a:r>
            <a:r>
              <a:rPr lang="en-US" dirty="0"/>
              <a:t> That means any change on one type of parameter will also be reflected by other.</a:t>
            </a:r>
            <a:endParaRPr lang="en-IN" dirty="0"/>
          </a:p>
          <a:p>
            <a:endParaRPr lang="en-IN" dirty="0"/>
          </a:p>
        </p:txBody>
      </p:sp>
    </p:spTree>
    <p:extLst>
      <p:ext uri="{BB962C8B-B14F-4D97-AF65-F5344CB8AC3E}">
        <p14:creationId xmlns:p14="http://schemas.microsoft.com/office/powerpoint/2010/main" val="6749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fade">
                                      <p:cBhvr>
                                        <p:cTn id="7" dur="1000"/>
                                        <p:tgtEl>
                                          <p:spTgt spid="2049"/>
                                        </p:tgtEl>
                                      </p:cBhvr>
                                    </p:animEffect>
                                    <p:anim calcmode="lin" valueType="num">
                                      <p:cBhvr>
                                        <p:cTn id="8" dur="1000" fill="hold"/>
                                        <p:tgtEl>
                                          <p:spTgt spid="2049"/>
                                        </p:tgtEl>
                                        <p:attrNameLst>
                                          <p:attrName>ppt_x</p:attrName>
                                        </p:attrNameLst>
                                      </p:cBhvr>
                                      <p:tavLst>
                                        <p:tav tm="0">
                                          <p:val>
                                            <p:strVal val="#ppt_x"/>
                                          </p:val>
                                        </p:tav>
                                        <p:tav tm="100000">
                                          <p:val>
                                            <p:strVal val="#ppt_x"/>
                                          </p:val>
                                        </p:tav>
                                      </p:tavLst>
                                    </p:anim>
                                    <p:anim calcmode="lin" valueType="num">
                                      <p:cBhvr>
                                        <p:cTn id="9" dur="1000" fill="hold"/>
                                        <p:tgtEl>
                                          <p:spTgt spid="20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119658134"/>
              </p:ext>
            </p:extLst>
          </p:nvPr>
        </p:nvGraphicFramePr>
        <p:xfrm>
          <a:off x="457200" y="381000"/>
          <a:ext cx="7696200" cy="5943600"/>
        </p:xfrm>
        <a:graphic>
          <a:graphicData uri="http://schemas.openxmlformats.org/drawingml/2006/table">
            <a:tbl>
              <a:tblPr firstRow="1" firstCol="1" bandRow="1">
                <a:tableStyleId>{5C22544A-7EE6-4342-B048-85BDC9FD1C3A}</a:tableStyleId>
              </a:tblPr>
              <a:tblGrid>
                <a:gridCol w="4212714"/>
                <a:gridCol w="3483486"/>
              </a:tblGrid>
              <a:tr h="5943600">
                <a:tc>
                  <a:txBody>
                    <a:bodyPr/>
                    <a:lstStyle/>
                    <a:p>
                      <a:pPr marL="292100">
                        <a:spcBef>
                          <a:spcPts val="5"/>
                        </a:spcBef>
                        <a:spcAft>
                          <a:spcPts val="0"/>
                        </a:spcAft>
                      </a:pPr>
                      <a:r>
                        <a:rPr lang="en-US" sz="1200" kern="0" dirty="0" smtClean="0">
                          <a:solidFill>
                            <a:schemeClr val="tx1"/>
                          </a:solidFill>
                          <a:effectLst/>
                        </a:rPr>
                        <a:t>//Call</a:t>
                      </a:r>
                      <a:r>
                        <a:rPr lang="en-US" sz="1200" kern="0" spc="195" dirty="0" smtClean="0">
                          <a:solidFill>
                            <a:schemeClr val="tx1"/>
                          </a:solidFill>
                          <a:effectLst/>
                        </a:rPr>
                        <a:t> </a:t>
                      </a:r>
                      <a:r>
                        <a:rPr lang="en-US" sz="1200" kern="0" dirty="0">
                          <a:solidFill>
                            <a:schemeClr val="tx1"/>
                          </a:solidFill>
                          <a:effectLst/>
                        </a:rPr>
                        <a:t>by</a:t>
                      </a:r>
                      <a:r>
                        <a:rPr lang="en-US" sz="1200" kern="0" spc="215" dirty="0">
                          <a:solidFill>
                            <a:schemeClr val="tx1"/>
                          </a:solidFill>
                          <a:effectLst/>
                        </a:rPr>
                        <a:t> </a:t>
                      </a:r>
                      <a:r>
                        <a:rPr lang="en-US" sz="1200" kern="0" dirty="0">
                          <a:solidFill>
                            <a:schemeClr val="tx1"/>
                          </a:solidFill>
                          <a:effectLst/>
                        </a:rPr>
                        <a:t>Address</a:t>
                      </a:r>
                      <a:endParaRPr lang="en-IN" sz="1100" kern="0" dirty="0">
                        <a:solidFill>
                          <a:schemeClr val="tx1"/>
                        </a:solidFill>
                        <a:effectLst/>
                      </a:endParaRPr>
                    </a:p>
                    <a:p>
                      <a:pPr>
                        <a:spcAft>
                          <a:spcPts val="0"/>
                        </a:spcAft>
                      </a:pPr>
                      <a:r>
                        <a:rPr lang="en-US" sz="1200" dirty="0">
                          <a:solidFill>
                            <a:schemeClr val="tx1"/>
                          </a:solidFill>
                          <a:effectLst/>
                        </a:rPr>
                        <a:t> </a:t>
                      </a:r>
                      <a:endParaRPr lang="en-IN" sz="1000" dirty="0">
                        <a:solidFill>
                          <a:schemeClr val="tx1"/>
                        </a:solidFill>
                        <a:effectLst/>
                      </a:endParaRPr>
                    </a:p>
                    <a:p>
                      <a:pPr>
                        <a:spcAft>
                          <a:spcPts val="0"/>
                        </a:spcAft>
                      </a:pPr>
                      <a:r>
                        <a:rPr lang="en-US" sz="1200" dirty="0">
                          <a:solidFill>
                            <a:schemeClr val="tx1"/>
                          </a:solidFill>
                          <a:effectLst/>
                        </a:rPr>
                        <a:t>#include &lt;</a:t>
                      </a:r>
                      <a:r>
                        <a:rPr lang="en-US" sz="1200" dirty="0" err="1">
                          <a:solidFill>
                            <a:schemeClr val="tx1"/>
                          </a:solidFill>
                          <a:effectLst/>
                        </a:rPr>
                        <a:t>iostream</a:t>
                      </a:r>
                      <a:r>
                        <a:rPr lang="en-US" sz="1200" dirty="0">
                          <a:solidFill>
                            <a:schemeClr val="tx1"/>
                          </a:solidFill>
                          <a:effectLst/>
                        </a:rPr>
                        <a:t>&gt;</a:t>
                      </a:r>
                      <a:endParaRPr lang="en-IN" sz="1000" dirty="0">
                        <a:solidFill>
                          <a:schemeClr val="tx1"/>
                        </a:solidFill>
                        <a:effectLst/>
                      </a:endParaRPr>
                    </a:p>
                    <a:p>
                      <a:pPr>
                        <a:spcAft>
                          <a:spcPts val="0"/>
                        </a:spcAft>
                      </a:pPr>
                      <a:r>
                        <a:rPr lang="en-US" sz="1200" dirty="0">
                          <a:solidFill>
                            <a:schemeClr val="tx1"/>
                          </a:solidFill>
                          <a:effectLst/>
                        </a:rPr>
                        <a:t> using namespace </a:t>
                      </a:r>
                      <a:r>
                        <a:rPr lang="en-US" sz="1200" dirty="0" err="1">
                          <a:solidFill>
                            <a:schemeClr val="tx1"/>
                          </a:solidFill>
                          <a:effectLst/>
                        </a:rPr>
                        <a:t>std</a:t>
                      </a:r>
                      <a:r>
                        <a:rPr lang="en-US" sz="1200" dirty="0">
                          <a:solidFill>
                            <a:schemeClr val="tx1"/>
                          </a:solidFill>
                          <a:effectLst/>
                        </a:rPr>
                        <a:t>;</a:t>
                      </a:r>
                      <a:endParaRPr lang="en-IN" sz="1000" dirty="0">
                        <a:solidFill>
                          <a:schemeClr val="tx1"/>
                        </a:solidFill>
                        <a:effectLst/>
                      </a:endParaRPr>
                    </a:p>
                    <a:p>
                      <a:pPr>
                        <a:spcAft>
                          <a:spcPts val="0"/>
                        </a:spcAft>
                      </a:pPr>
                      <a:r>
                        <a:rPr lang="en-US" sz="1200" dirty="0">
                          <a:solidFill>
                            <a:schemeClr val="tx1"/>
                          </a:solidFill>
                          <a:effectLst/>
                        </a:rPr>
                        <a:t> void increment(</a:t>
                      </a:r>
                      <a:r>
                        <a:rPr lang="en-US" sz="1200" dirty="0" err="1">
                          <a:solidFill>
                            <a:schemeClr val="tx1"/>
                          </a:solidFill>
                          <a:effectLst/>
                        </a:rPr>
                        <a:t>int</a:t>
                      </a:r>
                      <a:r>
                        <a:rPr lang="en-US" sz="1200" dirty="0">
                          <a:solidFill>
                            <a:schemeClr val="tx1"/>
                          </a:solidFill>
                          <a:effectLst/>
                        </a:rPr>
                        <a:t> *a</a:t>
                      </a:r>
                      <a:r>
                        <a:rPr lang="en-US" sz="1200" dirty="0" smtClean="0">
                          <a:solidFill>
                            <a:schemeClr val="tx1"/>
                          </a:solidFill>
                          <a:effectLst/>
                        </a:rPr>
                        <a:t>)</a:t>
                      </a:r>
                    </a:p>
                    <a:p>
                      <a:pPr>
                        <a:spcAft>
                          <a:spcPts val="0"/>
                        </a:spcAft>
                      </a:pPr>
                      <a:r>
                        <a:rPr lang="en-US" sz="1200" dirty="0" smtClean="0">
                          <a:solidFill>
                            <a:schemeClr val="tx1"/>
                          </a:solidFill>
                          <a:effectLst/>
                        </a:rPr>
                        <a:t>{</a:t>
                      </a:r>
                      <a:endParaRPr lang="en-IN" sz="1000" dirty="0">
                        <a:solidFill>
                          <a:schemeClr val="tx1"/>
                        </a:solidFill>
                        <a:effectLst/>
                      </a:endParaRPr>
                    </a:p>
                    <a:p>
                      <a:pPr>
                        <a:spcAft>
                          <a:spcPts val="0"/>
                        </a:spcAft>
                      </a:pPr>
                      <a:r>
                        <a:rPr lang="en-US" sz="1200" dirty="0" smtClean="0">
                          <a:solidFill>
                            <a:schemeClr val="tx1"/>
                          </a:solidFill>
                          <a:effectLst/>
                        </a:rPr>
                        <a:t>      (*</a:t>
                      </a:r>
                      <a:r>
                        <a:rPr lang="en-US" sz="1200" dirty="0">
                          <a:solidFill>
                            <a:schemeClr val="tx1"/>
                          </a:solidFill>
                          <a:effectLst/>
                        </a:rPr>
                        <a:t>a)++;</a:t>
                      </a:r>
                      <a:endParaRPr lang="en-IN" sz="1000" dirty="0">
                        <a:solidFill>
                          <a:schemeClr val="tx1"/>
                        </a:solidFill>
                        <a:effectLst/>
                      </a:endParaRPr>
                    </a:p>
                    <a:p>
                      <a:pPr>
                        <a:spcAft>
                          <a:spcPts val="0"/>
                        </a:spcAft>
                      </a:pPr>
                      <a:r>
                        <a:rPr lang="en-US" sz="1200" dirty="0" smtClean="0">
                          <a:solidFill>
                            <a:schemeClr val="tx1"/>
                          </a:solidFill>
                          <a:effectLst/>
                        </a:rPr>
                        <a:t>      </a:t>
                      </a:r>
                      <a:r>
                        <a:rPr lang="en-US" sz="1200" dirty="0" err="1" smtClean="0">
                          <a:solidFill>
                            <a:schemeClr val="tx1"/>
                          </a:solidFill>
                          <a:effectLst/>
                        </a:rPr>
                        <a:t>cout</a:t>
                      </a:r>
                      <a:r>
                        <a:rPr lang="en-US" sz="1200" dirty="0" smtClean="0">
                          <a:solidFill>
                            <a:schemeClr val="tx1"/>
                          </a:solidFill>
                          <a:effectLst/>
                        </a:rPr>
                        <a:t> </a:t>
                      </a:r>
                      <a:r>
                        <a:rPr lang="en-US" sz="1200" dirty="0">
                          <a:solidFill>
                            <a:schemeClr val="tx1"/>
                          </a:solidFill>
                          <a:effectLst/>
                        </a:rPr>
                        <a:t>&lt;&lt; "Value in Function increment: "&lt;&lt; *a </a:t>
                      </a:r>
                      <a:r>
                        <a:rPr lang="en-US" sz="1200" dirty="0" smtClean="0">
                          <a:solidFill>
                            <a:schemeClr val="tx1"/>
                          </a:solidFill>
                          <a:effectLst/>
                        </a:rPr>
                        <a:t>  </a:t>
                      </a:r>
                    </a:p>
                    <a:p>
                      <a:pPr>
                        <a:spcAft>
                          <a:spcPts val="0"/>
                        </a:spcAft>
                      </a:pPr>
                      <a:r>
                        <a:rPr lang="en-US" sz="1200" dirty="0" smtClean="0">
                          <a:solidFill>
                            <a:schemeClr val="tx1"/>
                          </a:solidFill>
                          <a:effectLst/>
                        </a:rPr>
                        <a:t>      &lt;&lt;</a:t>
                      </a:r>
                      <a:r>
                        <a:rPr lang="en-US" sz="1200" dirty="0" err="1">
                          <a:solidFill>
                            <a:schemeClr val="tx1"/>
                          </a:solidFill>
                          <a:effectLst/>
                        </a:rPr>
                        <a:t>endl</a:t>
                      </a:r>
                      <a:r>
                        <a:rPr lang="en-US" sz="1200" dirty="0">
                          <a:solidFill>
                            <a:schemeClr val="tx1"/>
                          </a:solidFill>
                          <a:effectLst/>
                        </a:rPr>
                        <a:t>;</a:t>
                      </a:r>
                      <a:endParaRPr lang="en-IN" sz="1000" dirty="0">
                        <a:solidFill>
                          <a:schemeClr val="tx1"/>
                        </a:solidFill>
                        <a:effectLst/>
                      </a:endParaRPr>
                    </a:p>
                    <a:p>
                      <a:pPr>
                        <a:spcAft>
                          <a:spcPts val="0"/>
                        </a:spcAft>
                      </a:pPr>
                      <a:r>
                        <a:rPr lang="en-US" sz="1200" dirty="0">
                          <a:solidFill>
                            <a:schemeClr val="tx1"/>
                          </a:solidFill>
                          <a:effectLst/>
                        </a:rPr>
                        <a:t>}</a:t>
                      </a:r>
                      <a:endParaRPr lang="en-IN" sz="1000" dirty="0">
                        <a:solidFill>
                          <a:schemeClr val="tx1"/>
                        </a:solidFill>
                        <a:effectLst/>
                      </a:endParaRPr>
                    </a:p>
                    <a:p>
                      <a:pPr>
                        <a:spcAft>
                          <a:spcPts val="0"/>
                        </a:spcAft>
                      </a:pPr>
                      <a:r>
                        <a:rPr lang="en-US" sz="1200" dirty="0" err="1">
                          <a:solidFill>
                            <a:schemeClr val="tx1"/>
                          </a:solidFill>
                          <a:effectLst/>
                        </a:rPr>
                        <a:t>int</a:t>
                      </a:r>
                      <a:r>
                        <a:rPr lang="en-US" sz="1200" dirty="0">
                          <a:solidFill>
                            <a:schemeClr val="tx1"/>
                          </a:solidFill>
                          <a:effectLst/>
                        </a:rPr>
                        <a:t> main()</a:t>
                      </a:r>
                      <a:endParaRPr lang="en-IN" sz="1000" dirty="0">
                        <a:solidFill>
                          <a:schemeClr val="tx1"/>
                        </a:solidFill>
                        <a:effectLst/>
                      </a:endParaRPr>
                    </a:p>
                    <a:p>
                      <a:pPr>
                        <a:spcAft>
                          <a:spcPts val="0"/>
                        </a:spcAft>
                      </a:pPr>
                      <a:r>
                        <a:rPr lang="en-US" sz="1200" dirty="0">
                          <a:solidFill>
                            <a:schemeClr val="tx1"/>
                          </a:solidFill>
                          <a:effectLst/>
                        </a:rPr>
                        <a:t>{</a:t>
                      </a:r>
                      <a:endParaRPr lang="en-IN" sz="1000" dirty="0">
                        <a:solidFill>
                          <a:schemeClr val="tx1"/>
                        </a:solidFill>
                        <a:effectLst/>
                      </a:endParaRPr>
                    </a:p>
                    <a:p>
                      <a:pPr>
                        <a:spcAft>
                          <a:spcPts val="0"/>
                        </a:spcAft>
                      </a:pPr>
                      <a:r>
                        <a:rPr lang="en-US" sz="1200" dirty="0" smtClean="0">
                          <a:solidFill>
                            <a:schemeClr val="tx1"/>
                          </a:solidFill>
                          <a:effectLst/>
                        </a:rPr>
                        <a:t>      </a:t>
                      </a:r>
                      <a:r>
                        <a:rPr lang="en-US" sz="1200" dirty="0" err="1" smtClean="0">
                          <a:solidFill>
                            <a:schemeClr val="tx1"/>
                          </a:solidFill>
                          <a:effectLst/>
                        </a:rPr>
                        <a:t>int</a:t>
                      </a:r>
                      <a:r>
                        <a:rPr lang="en-US" sz="1200" dirty="0" smtClean="0">
                          <a:solidFill>
                            <a:schemeClr val="tx1"/>
                          </a:solidFill>
                          <a:effectLst/>
                        </a:rPr>
                        <a:t> </a:t>
                      </a:r>
                      <a:r>
                        <a:rPr lang="en-US" sz="1200" dirty="0">
                          <a:solidFill>
                            <a:schemeClr val="tx1"/>
                          </a:solidFill>
                          <a:effectLst/>
                        </a:rPr>
                        <a:t>x = 5;</a:t>
                      </a:r>
                      <a:endParaRPr lang="en-IN" sz="1000" dirty="0">
                        <a:solidFill>
                          <a:schemeClr val="tx1"/>
                        </a:solidFill>
                        <a:effectLst/>
                      </a:endParaRPr>
                    </a:p>
                    <a:p>
                      <a:pPr>
                        <a:spcAft>
                          <a:spcPts val="0"/>
                        </a:spcAft>
                      </a:pPr>
                      <a:r>
                        <a:rPr lang="en-US" sz="1200" dirty="0" smtClean="0">
                          <a:solidFill>
                            <a:schemeClr val="tx1"/>
                          </a:solidFill>
                          <a:effectLst/>
                        </a:rPr>
                        <a:t>      increment</a:t>
                      </a:r>
                      <a:r>
                        <a:rPr lang="en-US" sz="1200" dirty="0">
                          <a:solidFill>
                            <a:schemeClr val="tx1"/>
                          </a:solidFill>
                          <a:effectLst/>
                        </a:rPr>
                        <a:t>(&amp;x); //Passing address of x</a:t>
                      </a:r>
                      <a:endParaRPr lang="en-IN" sz="1000" dirty="0">
                        <a:solidFill>
                          <a:schemeClr val="tx1"/>
                        </a:solidFill>
                        <a:effectLst/>
                      </a:endParaRPr>
                    </a:p>
                    <a:p>
                      <a:pPr>
                        <a:spcAft>
                          <a:spcPts val="0"/>
                        </a:spcAft>
                      </a:pPr>
                      <a:r>
                        <a:rPr lang="en-US" sz="1200" dirty="0" smtClean="0">
                          <a:solidFill>
                            <a:schemeClr val="tx1"/>
                          </a:solidFill>
                          <a:effectLst/>
                        </a:rPr>
                        <a:t>      </a:t>
                      </a:r>
                      <a:r>
                        <a:rPr lang="en-US" sz="1200" dirty="0" err="1" smtClean="0">
                          <a:solidFill>
                            <a:schemeClr val="tx1"/>
                          </a:solidFill>
                          <a:effectLst/>
                        </a:rPr>
                        <a:t>cout</a:t>
                      </a:r>
                      <a:r>
                        <a:rPr lang="en-US" sz="1200" dirty="0" smtClean="0">
                          <a:solidFill>
                            <a:schemeClr val="tx1"/>
                          </a:solidFill>
                          <a:effectLst/>
                        </a:rPr>
                        <a:t> </a:t>
                      </a:r>
                      <a:r>
                        <a:rPr lang="en-US" sz="1200" dirty="0">
                          <a:solidFill>
                            <a:schemeClr val="tx1"/>
                          </a:solidFill>
                          <a:effectLst/>
                        </a:rPr>
                        <a:t>&lt;&lt; "Value in Function main: "&lt;&lt; x &lt;&lt;</a:t>
                      </a:r>
                      <a:r>
                        <a:rPr lang="en-US" sz="1200" dirty="0" err="1">
                          <a:solidFill>
                            <a:schemeClr val="tx1"/>
                          </a:solidFill>
                          <a:effectLst/>
                        </a:rPr>
                        <a:t>endl</a:t>
                      </a:r>
                      <a:r>
                        <a:rPr lang="en-US" sz="1200" dirty="0">
                          <a:solidFill>
                            <a:schemeClr val="tx1"/>
                          </a:solidFill>
                          <a:effectLst/>
                        </a:rPr>
                        <a:t>; </a:t>
                      </a:r>
                      <a:r>
                        <a:rPr lang="en-US" sz="1200" dirty="0" smtClean="0">
                          <a:solidFill>
                            <a:schemeClr val="tx1"/>
                          </a:solidFill>
                          <a:effectLst/>
                        </a:rPr>
                        <a:t>      </a:t>
                      </a:r>
                    </a:p>
                    <a:p>
                      <a:pPr>
                        <a:spcAft>
                          <a:spcPts val="0"/>
                        </a:spcAft>
                      </a:pPr>
                      <a:r>
                        <a:rPr lang="en-US" sz="1200" dirty="0" smtClean="0">
                          <a:solidFill>
                            <a:schemeClr val="tx1"/>
                          </a:solidFill>
                          <a:effectLst/>
                        </a:rPr>
                        <a:t>       return </a:t>
                      </a:r>
                      <a:r>
                        <a:rPr lang="en-US" sz="1200" dirty="0">
                          <a:solidFill>
                            <a:schemeClr val="tx1"/>
                          </a:solidFill>
                          <a:effectLst/>
                        </a:rPr>
                        <a:t>0;</a:t>
                      </a:r>
                      <a:endParaRPr lang="en-IN" sz="1000" dirty="0">
                        <a:solidFill>
                          <a:schemeClr val="tx1"/>
                        </a:solidFill>
                        <a:effectLst/>
                      </a:endParaRPr>
                    </a:p>
                    <a:p>
                      <a:pPr>
                        <a:spcAft>
                          <a:spcPts val="0"/>
                        </a:spcAft>
                      </a:pPr>
                      <a:r>
                        <a:rPr lang="en-US" sz="1200" dirty="0">
                          <a:solidFill>
                            <a:schemeClr val="tx1"/>
                          </a:solidFill>
                          <a:effectLst/>
                        </a:rPr>
                        <a:t>}</a:t>
                      </a:r>
                      <a:endParaRPr lang="en-IN" sz="1000" dirty="0">
                        <a:solidFill>
                          <a:schemeClr val="tx1"/>
                        </a:solidFill>
                        <a:effectLst/>
                      </a:endParaRPr>
                    </a:p>
                    <a:p>
                      <a:pPr>
                        <a:spcAft>
                          <a:spcPts val="0"/>
                        </a:spcAft>
                      </a:pPr>
                      <a:r>
                        <a:rPr lang="en-US" sz="1200" dirty="0">
                          <a:solidFill>
                            <a:schemeClr val="tx1"/>
                          </a:solidFill>
                          <a:effectLst/>
                        </a:rPr>
                        <a:t> </a:t>
                      </a:r>
                      <a:endParaRPr lang="en-IN" sz="1000" dirty="0">
                        <a:solidFill>
                          <a:schemeClr val="tx1"/>
                        </a:solidFill>
                        <a:effectLst/>
                        <a:latin typeface="Arial MT"/>
                        <a:ea typeface="Arial MT"/>
                        <a:cs typeface="Arial MT"/>
                      </a:endParaRPr>
                    </a:p>
                  </a:txBody>
                  <a:tcPr marL="68580" marR="68580" marT="0" marB="0">
                    <a:solidFill>
                      <a:schemeClr val="bg1"/>
                    </a:solidFill>
                  </a:tcPr>
                </a:tc>
                <a:tc>
                  <a:txBody>
                    <a:bodyPr/>
                    <a:lstStyle/>
                    <a:p>
                      <a:pPr>
                        <a:spcAft>
                          <a:spcPts val="0"/>
                        </a:spcAft>
                      </a:pPr>
                      <a:r>
                        <a:rPr lang="en-IN" sz="1000" dirty="0">
                          <a:solidFill>
                            <a:schemeClr val="tx1"/>
                          </a:solidFill>
                          <a:effectLst/>
                        </a:rPr>
                        <a:t/>
                      </a:r>
                      <a:br>
                        <a:rPr lang="en-IN" sz="1000" dirty="0">
                          <a:solidFill>
                            <a:schemeClr val="tx1"/>
                          </a:solidFill>
                          <a:effectLst/>
                        </a:rPr>
                      </a:br>
                      <a:endParaRPr lang="en-IN" sz="1000" dirty="0">
                        <a:solidFill>
                          <a:schemeClr val="tx1"/>
                        </a:solidFill>
                        <a:effectLst/>
                        <a:latin typeface="Arial MT"/>
                        <a:ea typeface="Arial MT"/>
                        <a:cs typeface="Arial MT"/>
                      </a:endParaRPr>
                    </a:p>
                  </a:txBody>
                  <a:tcPr marL="68580" marR="68580" marT="0" marB="0">
                    <a:solidFill>
                      <a:schemeClr val="bg1"/>
                    </a:solidFill>
                  </a:tcPr>
                </a:tc>
              </a:tr>
            </a:tbl>
          </a:graphicData>
        </a:graphic>
      </p:graphicFrame>
      <p:pic>
        <p:nvPicPr>
          <p:cNvPr id="3073" name="image7.png" descr="Description: mechanism of call by Addres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832" y="457200"/>
            <a:ext cx="3352800" cy="3279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6032" y="4267200"/>
            <a:ext cx="7848600" cy="1477328"/>
          </a:xfrm>
          <a:prstGeom prst="rect">
            <a:avLst/>
          </a:prstGeom>
        </p:spPr>
        <p:txBody>
          <a:bodyPr wrap="square">
            <a:spAutoFit/>
          </a:bodyPr>
          <a:lstStyle/>
          <a:p>
            <a:r>
              <a:rPr lang="en-US" dirty="0"/>
              <a:t>In this type of call mechanism, </a:t>
            </a:r>
            <a:r>
              <a:rPr lang="en-US" u="sng" dirty="0">
                <a:hlinkClick r:id="rId3"/>
              </a:rPr>
              <a:t>pointer variables</a:t>
            </a:r>
            <a:r>
              <a:rPr lang="en-US" dirty="0">
                <a:hlinkClick r:id="rId3"/>
              </a:rPr>
              <a:t> </a:t>
            </a:r>
            <a:r>
              <a:rPr lang="en-US" dirty="0"/>
              <a:t>are used as formal parameters.</a:t>
            </a:r>
            <a:endParaRPr lang="en-IN" dirty="0"/>
          </a:p>
          <a:p>
            <a:r>
              <a:rPr lang="en-US" dirty="0"/>
              <a:t>The formal pointer variable holds the address of the actual parameter, hence the changes done by the formal parameter is also reflected in the actual parameter</a:t>
            </a:r>
            <a:endParaRPr lang="en-IN" dirty="0"/>
          </a:p>
        </p:txBody>
      </p:sp>
    </p:spTree>
    <p:extLst>
      <p:ext uri="{BB962C8B-B14F-4D97-AF65-F5344CB8AC3E}">
        <p14:creationId xmlns:p14="http://schemas.microsoft.com/office/powerpoint/2010/main" val="153855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wipe(down)">
                                      <p:cBhvr>
                                        <p:cTn id="7" dur="500"/>
                                        <p:tgtEl>
                                          <p:spTgt spid="3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89038"/>
          </a:xfrm>
        </p:spPr>
        <p:txBody>
          <a:bodyPr>
            <a:normAutofit fontScale="90000"/>
          </a:bodyPr>
          <a:lstStyle/>
          <a:p>
            <a:r>
              <a:rPr lang="en-US" dirty="0" smtClean="0"/>
              <a:t>10.</a:t>
            </a:r>
            <a:r>
              <a:rPr lang="en-US" dirty="0"/>
              <a:t> </a:t>
            </a:r>
            <a:r>
              <a:rPr lang="en-US" dirty="0" smtClean="0"/>
              <a:t>Features </a:t>
            </a:r>
            <a:r>
              <a:rPr lang="en-US" dirty="0"/>
              <a:t>of Object-Oriented </a:t>
            </a:r>
            <a:r>
              <a:rPr lang="en-US" dirty="0" smtClean="0"/>
              <a:t>Programming or </a:t>
            </a:r>
            <a:r>
              <a:rPr lang="en-US" b="1" dirty="0"/>
              <a:t>Key </a:t>
            </a:r>
            <a:r>
              <a:rPr lang="en-US" b="1" dirty="0" err="1"/>
              <a:t>concePts</a:t>
            </a:r>
            <a:r>
              <a:rPr lang="en-US" b="1" dirty="0"/>
              <a:t> of object </a:t>
            </a:r>
            <a:r>
              <a:rPr lang="en-US" b="1" dirty="0" err="1"/>
              <a:t>orienteD</a:t>
            </a:r>
            <a:r>
              <a:rPr lang="en-US" b="1" dirty="0"/>
              <a:t> Programming</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5486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1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a:bodyPr>
          <a:lstStyle/>
          <a:p>
            <a:pPr marL="0" indent="0">
              <a:buNone/>
            </a:pPr>
            <a:r>
              <a:rPr lang="en-US" dirty="0" smtClean="0"/>
              <a:t>Object:</a:t>
            </a:r>
          </a:p>
          <a:p>
            <a:r>
              <a:rPr lang="en-US" dirty="0"/>
              <a:t>Objects are primary run-time entities in object-oriented </a:t>
            </a:r>
            <a:r>
              <a:rPr lang="en-US" dirty="0" smtClean="0"/>
              <a:t>programming.</a:t>
            </a:r>
          </a:p>
          <a:p>
            <a:r>
              <a:rPr lang="en-US" dirty="0"/>
              <a:t>Some examples are a spot, a person, any </a:t>
            </a:r>
            <a:r>
              <a:rPr lang="en-US" dirty="0" smtClean="0"/>
              <a:t>data item </a:t>
            </a:r>
            <a:r>
              <a:rPr lang="en-US" dirty="0"/>
              <a:t>related to the program including user-defined data types</a:t>
            </a:r>
            <a:r>
              <a:rPr lang="en-US" dirty="0" smtClean="0"/>
              <a:t>.</a:t>
            </a:r>
          </a:p>
          <a:p>
            <a:r>
              <a:rPr lang="en-US" dirty="0" smtClean="0"/>
              <a:t> </a:t>
            </a:r>
            <a:r>
              <a:rPr lang="en-US" dirty="0"/>
              <a:t>Programming issues are </a:t>
            </a:r>
            <a:r>
              <a:rPr lang="en-US" dirty="0" smtClean="0"/>
              <a:t>analyzed in </a:t>
            </a:r>
            <a:r>
              <a:rPr lang="en-US" dirty="0"/>
              <a:t>terms of object and the type of transmission between them. </a:t>
            </a:r>
            <a:endParaRPr lang="en-US" dirty="0" smtClean="0"/>
          </a:p>
          <a:p>
            <a:r>
              <a:rPr lang="en-US" dirty="0" smtClean="0"/>
              <a:t>Objects </a:t>
            </a:r>
            <a:r>
              <a:rPr lang="en-US" dirty="0"/>
              <a:t>occupy space in memory. </a:t>
            </a:r>
            <a:endParaRPr lang="en-US" dirty="0" smtClean="0"/>
          </a:p>
          <a:p>
            <a:r>
              <a:rPr lang="en-US" dirty="0" smtClean="0"/>
              <a:t>Every object has </a:t>
            </a:r>
            <a:r>
              <a:rPr lang="en-US" dirty="0"/>
              <a:t>its own properties or features that illustrate what the object can do</a:t>
            </a:r>
            <a:r>
              <a:rPr lang="en-US" dirty="0" smtClean="0"/>
              <a:t>.</a:t>
            </a:r>
          </a:p>
          <a:p>
            <a:r>
              <a:rPr lang="en-US" dirty="0"/>
              <a:t>Objects communicate with each other by sending messages</a:t>
            </a:r>
            <a:r>
              <a:rPr lang="en-US" dirty="0" smtClean="0"/>
              <a:t>.</a:t>
            </a:r>
          </a:p>
        </p:txBody>
      </p:sp>
    </p:spTree>
    <p:extLst>
      <p:ext uri="{BB962C8B-B14F-4D97-AF65-F5344CB8AC3E}">
        <p14:creationId xmlns:p14="http://schemas.microsoft.com/office/powerpoint/2010/main" val="22508242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5478780" cy="277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4114800"/>
            <a:ext cx="6934200" cy="1477328"/>
          </a:xfrm>
          <a:prstGeom prst="rect">
            <a:avLst/>
          </a:prstGeom>
        </p:spPr>
        <p:txBody>
          <a:bodyPr wrap="square">
            <a:spAutoFit/>
          </a:bodyPr>
          <a:lstStyle/>
          <a:p>
            <a:r>
              <a:rPr lang="en-US" dirty="0"/>
              <a:t>The name of the above object is city. Its data members are </a:t>
            </a:r>
            <a:r>
              <a:rPr lang="en-US" dirty="0" err="1"/>
              <a:t>name_of_city</a:t>
            </a:r>
            <a:r>
              <a:rPr lang="en-US" dirty="0"/>
              <a:t>, population, </a:t>
            </a:r>
            <a:r>
              <a:rPr lang="en-US" dirty="0" smtClean="0"/>
              <a:t>and area</a:t>
            </a:r>
            <a:r>
              <a:rPr lang="en-US" dirty="0"/>
              <a:t>. </a:t>
            </a:r>
            <a:endParaRPr lang="en-US" dirty="0" smtClean="0"/>
          </a:p>
          <a:p>
            <a:endParaRPr lang="en-US" dirty="0"/>
          </a:p>
          <a:p>
            <a:r>
              <a:rPr lang="en-US" dirty="0" smtClean="0"/>
              <a:t>The </a:t>
            </a:r>
            <a:r>
              <a:rPr lang="en-US" dirty="0"/>
              <a:t>various functions associated with the city are average age, literacy_ rate, and display.</a:t>
            </a:r>
            <a:endParaRPr lang="en-IN" dirty="0"/>
          </a:p>
        </p:txBody>
      </p:sp>
    </p:spTree>
    <p:extLst>
      <p:ext uri="{BB962C8B-B14F-4D97-AF65-F5344CB8AC3E}">
        <p14:creationId xmlns:p14="http://schemas.microsoft.com/office/powerpoint/2010/main" val="3008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a:bodyPr>
          <a:lstStyle/>
          <a:p>
            <a:pPr marL="0" indent="0">
              <a:buNone/>
            </a:pPr>
            <a:r>
              <a:rPr lang="en-US" dirty="0" smtClean="0"/>
              <a:t>Class</a:t>
            </a:r>
            <a:r>
              <a:rPr lang="en-IN" dirty="0" smtClean="0"/>
              <a:t>:</a:t>
            </a:r>
          </a:p>
          <a:p>
            <a:r>
              <a:rPr lang="en-US" dirty="0"/>
              <a:t>A class is a grouping of objects that have identical properties, common behavior, and shared relationship. </a:t>
            </a:r>
          </a:p>
          <a:p>
            <a:r>
              <a:rPr lang="en-US" dirty="0" smtClean="0"/>
              <a:t>class </a:t>
            </a:r>
            <a:r>
              <a:rPr lang="en-US" dirty="0"/>
              <a:t>is the accomplishment of abstract data type. It defines the nature and methods that </a:t>
            </a:r>
            <a:r>
              <a:rPr lang="en-US" dirty="0" smtClean="0"/>
              <a:t>act on </a:t>
            </a:r>
            <a:r>
              <a:rPr lang="en-US" dirty="0"/>
              <a:t>the data structure and abstract data type, </a:t>
            </a:r>
            <a:r>
              <a:rPr lang="en-US" dirty="0" smtClean="0"/>
              <a:t>respectively</a:t>
            </a:r>
            <a:r>
              <a:rPr lang="en-US" dirty="0"/>
              <a:t>. </a:t>
            </a:r>
            <a:endParaRPr lang="en-US" dirty="0" smtClean="0"/>
          </a:p>
          <a:p>
            <a:r>
              <a:rPr lang="en-US" dirty="0" smtClean="0"/>
              <a:t>Specimens </a:t>
            </a:r>
            <a:r>
              <a:rPr lang="en-US" dirty="0"/>
              <a:t>are also called as objects</a:t>
            </a:r>
            <a:r>
              <a:rPr lang="en-US" dirty="0" smtClean="0"/>
              <a:t>.</a:t>
            </a:r>
          </a:p>
          <a:p>
            <a:pPr marL="0" indent="0">
              <a:buNone/>
            </a:pPr>
            <a:r>
              <a:rPr lang="en-US" dirty="0" smtClean="0"/>
              <a:t>For </a:t>
            </a:r>
            <a:r>
              <a:rPr lang="en-US" dirty="0"/>
              <a:t>example, Tata’s Swift, </a:t>
            </a:r>
            <a:r>
              <a:rPr lang="en-US" dirty="0" err="1"/>
              <a:t>Maruti’s</a:t>
            </a:r>
            <a:r>
              <a:rPr lang="en-US" dirty="0"/>
              <a:t> Alto etc. are the members of a class car.</a:t>
            </a:r>
          </a:p>
          <a:p>
            <a:r>
              <a:rPr lang="en-US" dirty="0"/>
              <a:t>The entire group of data and code of an object can be built as a user-defined data type </a:t>
            </a:r>
            <a:r>
              <a:rPr lang="en-US" dirty="0" smtClean="0"/>
              <a:t>using class</a:t>
            </a:r>
            <a:r>
              <a:rPr lang="en-US" dirty="0"/>
              <a:t>. </a:t>
            </a:r>
            <a:endParaRPr lang="en-US" dirty="0" smtClean="0"/>
          </a:p>
          <a:p>
            <a:r>
              <a:rPr lang="en-US" dirty="0" smtClean="0"/>
              <a:t>Objects </a:t>
            </a:r>
            <a:r>
              <a:rPr lang="en-US" dirty="0"/>
              <a:t>are nothing but variables of type class. Once a class has been declared, </a:t>
            </a:r>
            <a:r>
              <a:rPr lang="en-US" dirty="0" smtClean="0"/>
              <a:t>the programmer </a:t>
            </a:r>
            <a:r>
              <a:rPr lang="en-US" dirty="0"/>
              <a:t>can create a number of objects associated with that class</a:t>
            </a:r>
            <a:endParaRPr lang="en-US" dirty="0" smtClean="0"/>
          </a:p>
        </p:txBody>
      </p:sp>
    </p:spTree>
    <p:extLst>
      <p:ext uri="{BB962C8B-B14F-4D97-AF65-F5344CB8AC3E}">
        <p14:creationId xmlns:p14="http://schemas.microsoft.com/office/powerpoint/2010/main" val="3622878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marL="0" indent="0">
              <a:buNone/>
            </a:pPr>
            <a:r>
              <a:rPr lang="en-US" b="1" dirty="0" smtClean="0"/>
              <a:t>3.Procedure-oriented </a:t>
            </a:r>
            <a:r>
              <a:rPr lang="en-US" b="1" dirty="0"/>
              <a:t>Programming Paradigm</a:t>
            </a:r>
            <a:endParaRPr lang="en-IN" dirty="0"/>
          </a:p>
          <a:p>
            <a:r>
              <a:rPr lang="en-US" dirty="0"/>
              <a:t>The procedure-oriented programming paradigm is the advanced paradigm of a structure-oriented paradigm. </a:t>
            </a:r>
            <a:endParaRPr lang="en-IN" dirty="0"/>
          </a:p>
        </p:txBody>
      </p:sp>
      <p:pic>
        <p:nvPicPr>
          <p:cNvPr id="1067"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0"/>
            <a:ext cx="3810000" cy="24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Rectangle 44"/>
          <p:cNvSpPr/>
          <p:nvPr/>
        </p:nvSpPr>
        <p:spPr>
          <a:xfrm>
            <a:off x="4267200" y="2561959"/>
            <a:ext cx="3886200" cy="3970318"/>
          </a:xfrm>
          <a:prstGeom prst="rect">
            <a:avLst/>
          </a:prstGeom>
        </p:spPr>
        <p:txBody>
          <a:bodyPr wrap="square">
            <a:spAutoFit/>
          </a:bodyPr>
          <a:lstStyle/>
          <a:p>
            <a:pPr lvl="0"/>
            <a:r>
              <a:rPr lang="en-US" dirty="0"/>
              <a:t>It follows all the concepts of structure-oriented programming paradigm but the data is defined as global data, and also local data to the individual modules</a:t>
            </a:r>
            <a:r>
              <a:rPr lang="en-US" dirty="0" smtClean="0"/>
              <a:t>.</a:t>
            </a:r>
          </a:p>
          <a:p>
            <a:pPr lvl="0"/>
            <a:endParaRPr lang="en-IN" dirty="0"/>
          </a:p>
          <a:p>
            <a:r>
              <a:rPr lang="en-US" dirty="0"/>
              <a:t>In this paradigm, functions may transform data from one form to </a:t>
            </a:r>
            <a:r>
              <a:rPr lang="en-US" dirty="0" smtClean="0"/>
              <a:t>another</a:t>
            </a:r>
          </a:p>
          <a:p>
            <a:endParaRPr lang="en-US" dirty="0" smtClean="0"/>
          </a:p>
          <a:p>
            <a:r>
              <a:rPr lang="en-US" b="1" dirty="0"/>
              <a:t>Examples </a:t>
            </a:r>
            <a:r>
              <a:rPr lang="en-US" dirty="0"/>
              <a:t>of procedure-oriented programming paradigm is </a:t>
            </a:r>
            <a:r>
              <a:rPr lang="en-US" b="1" dirty="0"/>
              <a:t>C, visual basic, FORTRAN</a:t>
            </a:r>
            <a:r>
              <a:rPr lang="en-US" dirty="0"/>
              <a:t>, etc</a:t>
            </a:r>
            <a:r>
              <a:rPr lang="en-US" dirty="0" smtClean="0"/>
              <a:t>.</a:t>
            </a:r>
            <a:r>
              <a:rPr lang="en-US" b="1" dirty="0"/>
              <a:t> </a:t>
            </a:r>
            <a:endParaRPr lang="en-IN" b="1" dirty="0"/>
          </a:p>
          <a:p>
            <a:endParaRPr lang="en-IN" dirty="0"/>
          </a:p>
        </p:txBody>
      </p:sp>
    </p:spTree>
    <p:extLst>
      <p:ext uri="{BB962C8B-B14F-4D97-AF65-F5344CB8AC3E}">
        <p14:creationId xmlns:p14="http://schemas.microsoft.com/office/powerpoint/2010/main" val="15748730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543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1285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5448"/>
            <a:ext cx="4800600" cy="5940552"/>
          </a:xfrm>
        </p:spPr>
        <p:txBody>
          <a:bodyPr>
            <a:normAutofit/>
          </a:bodyPr>
          <a:lstStyle/>
          <a:p>
            <a:pPr marL="0" indent="0">
              <a:buNone/>
            </a:pPr>
            <a:r>
              <a:rPr lang="en-US" dirty="0" smtClean="0"/>
              <a:t>Method:</a:t>
            </a:r>
          </a:p>
          <a:p>
            <a:r>
              <a:rPr lang="en-US" dirty="0"/>
              <a:t>An operation required for an object or entity when coded in a class is called a method</a:t>
            </a:r>
            <a:r>
              <a:rPr lang="en-US" dirty="0" smtClean="0"/>
              <a:t>.</a:t>
            </a:r>
          </a:p>
          <a:p>
            <a:r>
              <a:rPr lang="en-US" dirty="0" smtClean="0"/>
              <a:t> </a:t>
            </a:r>
            <a:r>
              <a:rPr lang="en-US" dirty="0"/>
              <a:t>The </a:t>
            </a:r>
            <a:r>
              <a:rPr lang="en-US" dirty="0" smtClean="0"/>
              <a:t>operations that </a:t>
            </a:r>
            <a:r>
              <a:rPr lang="en-US" dirty="0"/>
              <a:t>are required for an object are to be defined in the class. All objects in a class carry </a:t>
            </a:r>
            <a:r>
              <a:rPr lang="en-US" dirty="0" smtClean="0"/>
              <a:t>out certain </a:t>
            </a:r>
            <a:r>
              <a:rPr lang="en-US" dirty="0"/>
              <a:t>common actions or operations. </a:t>
            </a:r>
            <a:endParaRPr lang="en-US" dirty="0" smtClean="0"/>
          </a:p>
          <a:p>
            <a:r>
              <a:rPr lang="en-US" dirty="0" smtClean="0"/>
              <a:t>Each </a:t>
            </a:r>
            <a:r>
              <a:rPr lang="en-US" dirty="0"/>
              <a:t>action needs an object that becomes a function in </a:t>
            </a:r>
            <a:r>
              <a:rPr lang="en-US" dirty="0" smtClean="0"/>
              <a:t>the class </a:t>
            </a:r>
            <a:r>
              <a:rPr lang="en-US" dirty="0"/>
              <a:t>that defines it and is referred to as a method.</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066800"/>
            <a:ext cx="3429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444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7467600" cy="5864352"/>
          </a:xfrm>
        </p:spPr>
        <p:txBody>
          <a:bodyPr>
            <a:normAutofit fontScale="92500" lnSpcReduction="20000"/>
          </a:bodyPr>
          <a:lstStyle/>
          <a:p>
            <a:pPr marL="0" indent="0">
              <a:buNone/>
            </a:pPr>
            <a:r>
              <a:rPr lang="en-US" b="1" dirty="0"/>
              <a:t>Data </a:t>
            </a:r>
            <a:r>
              <a:rPr lang="en-US" b="1" dirty="0" smtClean="0"/>
              <a:t>Abstraction:</a:t>
            </a:r>
          </a:p>
          <a:p>
            <a:r>
              <a:rPr lang="en-US" dirty="0" smtClean="0"/>
              <a:t>Data </a:t>
            </a:r>
            <a:r>
              <a:rPr lang="en-US" dirty="0"/>
              <a:t>Abstraction is a process of providing only the essential details to the outside world and hiding the internal details, i.e., representing only the essential details in the program.</a:t>
            </a:r>
          </a:p>
          <a:p>
            <a:r>
              <a:rPr lang="en-US" dirty="0"/>
              <a:t>Data Abstraction is a programming technique that depends on the </a:t>
            </a:r>
            <a:r>
              <a:rPr lang="en-US" dirty="0" err="1"/>
              <a:t>seperation</a:t>
            </a:r>
            <a:r>
              <a:rPr lang="en-US" dirty="0"/>
              <a:t> of the interface and implementation details of the program.</a:t>
            </a:r>
          </a:p>
          <a:p>
            <a:r>
              <a:rPr lang="en-US" dirty="0"/>
              <a:t>Let's take a real life example of AC, which can be turned ON or OFF, change the temperature, change the mode, and other external components such as fan, swing. But, we don't know the internal details of the AC, i.e., how it works internally. Thus, we can say that AC </a:t>
            </a:r>
            <a:r>
              <a:rPr lang="en-US" dirty="0" err="1"/>
              <a:t>seperates</a:t>
            </a:r>
            <a:r>
              <a:rPr lang="en-US" dirty="0"/>
              <a:t> the implementation details from the external interface.</a:t>
            </a:r>
          </a:p>
          <a:p>
            <a:r>
              <a:rPr lang="en-US" dirty="0"/>
              <a:t>C++ provides a great level of abstraction. For example, </a:t>
            </a:r>
            <a:r>
              <a:rPr lang="en-US" dirty="0" err="1"/>
              <a:t>pow</a:t>
            </a:r>
            <a:r>
              <a:rPr lang="en-US" dirty="0"/>
              <a:t>() function is used to calculate the power of a number without knowing the algorithm the function follows.</a:t>
            </a:r>
          </a:p>
          <a:p>
            <a:pPr marL="0" indent="0">
              <a:buNone/>
            </a:pPr>
            <a:endParaRPr lang="en-IN" dirty="0"/>
          </a:p>
        </p:txBody>
      </p:sp>
    </p:spTree>
    <p:extLst>
      <p:ext uri="{BB962C8B-B14F-4D97-AF65-F5344CB8AC3E}">
        <p14:creationId xmlns:p14="http://schemas.microsoft.com/office/powerpoint/2010/main" val="20425099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a:bodyPr>
          <a:lstStyle/>
          <a:p>
            <a:pPr marL="0" indent="0">
              <a:buNone/>
            </a:pPr>
            <a:r>
              <a:rPr lang="en-US" b="1" dirty="0" smtClean="0"/>
              <a:t>Encapsulation:</a:t>
            </a:r>
          </a:p>
          <a:p>
            <a:r>
              <a:rPr lang="en-US" dirty="0"/>
              <a:t>The packing of data and functions </a:t>
            </a:r>
            <a:r>
              <a:rPr lang="en-US" dirty="0" smtClean="0"/>
              <a:t>into a </a:t>
            </a:r>
            <a:r>
              <a:rPr lang="en-US" dirty="0"/>
              <a:t>single component is known as encapsulation. </a:t>
            </a:r>
            <a:endParaRPr lang="en-US" dirty="0" smtClean="0"/>
          </a:p>
          <a:p>
            <a:r>
              <a:rPr lang="en-US" dirty="0" smtClean="0"/>
              <a:t>The </a:t>
            </a:r>
            <a:r>
              <a:rPr lang="en-US" dirty="0"/>
              <a:t>data is not reachable by the outside functions.</a:t>
            </a:r>
          </a:p>
          <a:p>
            <a:r>
              <a:rPr lang="en-US" dirty="0"/>
              <a:t>Only those functions that are able to access the data are defined within the class. </a:t>
            </a:r>
            <a:endParaRPr lang="en-US" dirty="0" smtClean="0"/>
          </a:p>
          <a:p>
            <a:r>
              <a:rPr lang="en-US" dirty="0" smtClean="0"/>
              <a:t>These functions prepare </a:t>
            </a:r>
            <a:r>
              <a:rPr lang="en-US" dirty="0"/>
              <a:t>the interface between the object’s data and the program. </a:t>
            </a:r>
            <a:endParaRPr lang="en-US" dirty="0" smtClean="0"/>
          </a:p>
          <a:p>
            <a:r>
              <a:rPr lang="en-US" dirty="0" smtClean="0"/>
              <a:t>With </a:t>
            </a:r>
            <a:r>
              <a:rPr lang="en-US" dirty="0"/>
              <a:t>encapsulation we </a:t>
            </a:r>
            <a:r>
              <a:rPr lang="en-US" dirty="0" smtClean="0"/>
              <a:t>can accomplish </a:t>
            </a:r>
            <a:r>
              <a:rPr lang="en-US" dirty="0"/>
              <a:t>data hiding. </a:t>
            </a:r>
            <a:endParaRPr lang="en-US" dirty="0" smtClean="0"/>
          </a:p>
          <a:p>
            <a:r>
              <a:rPr lang="en-US" dirty="0" smtClean="0"/>
              <a:t>Data </a:t>
            </a:r>
            <a:r>
              <a:rPr lang="en-US" dirty="0"/>
              <a:t>hiding is an important feature using which an object can be </a:t>
            </a:r>
            <a:r>
              <a:rPr lang="en-US" dirty="0" smtClean="0"/>
              <a:t>used without </a:t>
            </a:r>
            <a:r>
              <a:rPr lang="en-US" dirty="0"/>
              <a:t>the user knowing how it works internally.</a:t>
            </a:r>
            <a:endParaRPr lang="en-IN" dirty="0"/>
          </a:p>
        </p:txBody>
      </p:sp>
    </p:spTree>
    <p:extLst>
      <p:ext uri="{BB962C8B-B14F-4D97-AF65-F5344CB8AC3E}">
        <p14:creationId xmlns:p14="http://schemas.microsoft.com/office/powerpoint/2010/main" val="445963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19200" y="990600"/>
            <a:ext cx="5562600" cy="3827462"/>
          </a:xfrm>
          <a:prstGeom prst="rect">
            <a:avLst/>
          </a:prstGeom>
          <a:noFill/>
          <a:ln>
            <a:noFill/>
          </a:ln>
        </p:spPr>
      </p:pic>
    </p:spTree>
    <p:extLst>
      <p:ext uri="{BB962C8B-B14F-4D97-AF65-F5344CB8AC3E}">
        <p14:creationId xmlns:p14="http://schemas.microsoft.com/office/powerpoint/2010/main" val="5456342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04800"/>
            <a:ext cx="7467600" cy="4873752"/>
          </a:xfrm>
        </p:spPr>
        <p:txBody>
          <a:bodyPr>
            <a:normAutofit lnSpcReduction="10000"/>
          </a:bodyPr>
          <a:lstStyle/>
          <a:p>
            <a:pPr marL="0" indent="0">
              <a:buNone/>
            </a:pPr>
            <a:r>
              <a:rPr lang="en-US" b="1" dirty="0" smtClean="0"/>
              <a:t>Inheritance:</a:t>
            </a:r>
          </a:p>
          <a:p>
            <a:r>
              <a:rPr lang="en-US" dirty="0"/>
              <a:t>Inheritance is the method by which objects </a:t>
            </a:r>
            <a:r>
              <a:rPr lang="en-US" dirty="0" smtClean="0"/>
              <a:t>of one </a:t>
            </a:r>
            <a:r>
              <a:rPr lang="en-US" dirty="0"/>
              <a:t>class get the properties of objects of </a:t>
            </a:r>
            <a:r>
              <a:rPr lang="en-US" dirty="0" smtClean="0"/>
              <a:t>another class</a:t>
            </a:r>
            <a:r>
              <a:rPr lang="en-US" dirty="0"/>
              <a:t>. </a:t>
            </a:r>
            <a:endParaRPr lang="en-US" dirty="0" smtClean="0"/>
          </a:p>
          <a:p>
            <a:r>
              <a:rPr lang="en-US" dirty="0" smtClean="0"/>
              <a:t>In </a:t>
            </a:r>
            <a:r>
              <a:rPr lang="en-US" dirty="0"/>
              <a:t>object oriented programming </a:t>
            </a:r>
            <a:r>
              <a:rPr lang="en-US" dirty="0" smtClean="0"/>
              <a:t>inheritance provides </a:t>
            </a:r>
            <a:r>
              <a:rPr lang="en-US" dirty="0"/>
              <a:t>the thought of reusability. </a:t>
            </a:r>
            <a:endParaRPr lang="en-US" dirty="0" smtClean="0"/>
          </a:p>
          <a:p>
            <a:r>
              <a:rPr lang="en-US" dirty="0" smtClean="0"/>
              <a:t>The programmer can </a:t>
            </a:r>
            <a:r>
              <a:rPr lang="en-US" dirty="0"/>
              <a:t>add new properties to the existing class </a:t>
            </a:r>
            <a:r>
              <a:rPr lang="en-US" dirty="0" smtClean="0"/>
              <a:t>without changing </a:t>
            </a:r>
            <a:r>
              <a:rPr lang="en-US" dirty="0"/>
              <a:t>it. </a:t>
            </a:r>
            <a:endParaRPr lang="en-US" dirty="0" smtClean="0"/>
          </a:p>
          <a:p>
            <a:r>
              <a:rPr lang="en-US" dirty="0" smtClean="0"/>
              <a:t>This </a:t>
            </a:r>
            <a:r>
              <a:rPr lang="en-US" dirty="0"/>
              <a:t>can be achieved by deriving a </a:t>
            </a:r>
            <a:r>
              <a:rPr lang="en-US" dirty="0" smtClean="0"/>
              <a:t>new class </a:t>
            </a:r>
            <a:r>
              <a:rPr lang="en-US" dirty="0"/>
              <a:t>from the existing one. </a:t>
            </a:r>
            <a:endParaRPr lang="en-US" dirty="0" smtClean="0"/>
          </a:p>
          <a:p>
            <a:r>
              <a:rPr lang="en-US" dirty="0" smtClean="0"/>
              <a:t>The </a:t>
            </a:r>
            <a:r>
              <a:rPr lang="en-US" dirty="0"/>
              <a:t>new class will </a:t>
            </a:r>
            <a:r>
              <a:rPr lang="en-US" dirty="0" smtClean="0"/>
              <a:t>possess features </a:t>
            </a:r>
            <a:r>
              <a:rPr lang="en-US" dirty="0"/>
              <a:t>of both the classes. The actual </a:t>
            </a:r>
            <a:r>
              <a:rPr lang="en-US" dirty="0" smtClean="0"/>
              <a:t>power of </a:t>
            </a:r>
            <a:r>
              <a:rPr lang="en-US" dirty="0"/>
              <a:t>the inheritance is that it permits the </a:t>
            </a:r>
            <a:r>
              <a:rPr lang="en-US" dirty="0" smtClean="0"/>
              <a:t>programmer </a:t>
            </a:r>
            <a:r>
              <a:rPr lang="en-IN" dirty="0" smtClean="0"/>
              <a:t>to </a:t>
            </a:r>
            <a:r>
              <a:rPr lang="en-IN" dirty="0"/>
              <a:t>reuse a class</a:t>
            </a:r>
          </a:p>
        </p:txBody>
      </p:sp>
    </p:spTree>
    <p:extLst>
      <p:ext uri="{BB962C8B-B14F-4D97-AF65-F5344CB8AC3E}">
        <p14:creationId xmlns:p14="http://schemas.microsoft.com/office/powerpoint/2010/main" val="37499268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7467600" cy="4873752"/>
          </a:xfrm>
        </p:spPr>
        <p:txBody>
          <a:bodyPr/>
          <a:lstStyle/>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81200"/>
            <a:ext cx="3657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199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7467600" cy="4873752"/>
          </a:xfrm>
        </p:spPr>
        <p:txBody>
          <a:bodyPr>
            <a:normAutofit fontScale="92500" lnSpcReduction="10000"/>
          </a:bodyPr>
          <a:lstStyle/>
          <a:p>
            <a:pPr marL="0" indent="0">
              <a:buNone/>
            </a:pPr>
            <a:r>
              <a:rPr lang="en-US" b="1" dirty="0"/>
              <a:t>Polymorphism:</a:t>
            </a:r>
            <a:r>
              <a:rPr lang="en-US" dirty="0"/>
              <a:t> </a:t>
            </a:r>
            <a:endParaRPr lang="en-US" dirty="0" smtClean="0"/>
          </a:p>
          <a:p>
            <a:pPr marL="0" indent="0">
              <a:buNone/>
            </a:pPr>
            <a:r>
              <a:rPr lang="en-US" dirty="0" smtClean="0"/>
              <a:t>Polymorphism </a:t>
            </a:r>
            <a:r>
              <a:rPr lang="en-US" dirty="0"/>
              <a:t>means the ability to take many forms. Polymorphism allows to take different implementations for same </a:t>
            </a:r>
            <a:r>
              <a:rPr lang="en-US" dirty="0" err="1" smtClean="0"/>
              <a:t>name.poly</a:t>
            </a:r>
            <a:r>
              <a:rPr lang="en-US" dirty="0" smtClean="0"/>
              <a:t> </a:t>
            </a:r>
            <a:r>
              <a:rPr lang="en-US" dirty="0"/>
              <a:t>-&gt; </a:t>
            </a:r>
            <a:r>
              <a:rPr lang="en-US" dirty="0" smtClean="0"/>
              <a:t>many     </a:t>
            </a:r>
            <a:r>
              <a:rPr lang="en-US" dirty="0" err="1" smtClean="0"/>
              <a:t>morphism</a:t>
            </a:r>
            <a:r>
              <a:rPr lang="en-US" dirty="0" smtClean="0"/>
              <a:t> </a:t>
            </a:r>
            <a:r>
              <a:rPr lang="en-US" dirty="0"/>
              <a:t>-&gt; forms </a:t>
            </a:r>
            <a:endParaRPr lang="en-IN" dirty="0"/>
          </a:p>
          <a:p>
            <a:r>
              <a:rPr lang="en-US" dirty="0"/>
              <a:t>There are two types of polymorphism, Compile time polymorphism and run time polymorphism</a:t>
            </a:r>
            <a:r>
              <a:rPr lang="en-US" dirty="0" smtClean="0"/>
              <a:t>.</a:t>
            </a:r>
          </a:p>
          <a:p>
            <a:r>
              <a:rPr lang="en-US" dirty="0" smtClean="0"/>
              <a:t> </a:t>
            </a:r>
            <a:r>
              <a:rPr lang="en-US" dirty="0"/>
              <a:t>In Compile time polymorphism binding is done at compile time and in runtime polymorphism binding is done at runtime. </a:t>
            </a:r>
            <a:endParaRPr lang="en-US" dirty="0" smtClean="0"/>
          </a:p>
          <a:p>
            <a:pPr marL="0" indent="0">
              <a:buNone/>
            </a:pPr>
            <a:r>
              <a:rPr lang="en-US" dirty="0" smtClean="0"/>
              <a:t>e.g</a:t>
            </a:r>
            <a:r>
              <a:rPr lang="en-US" dirty="0"/>
              <a:t>.: Function overloading, operator overloading</a:t>
            </a:r>
            <a:endParaRPr lang="en-IN" dirty="0"/>
          </a:p>
          <a:p>
            <a:pPr marL="0" indent="0">
              <a:buNone/>
            </a:pPr>
            <a:r>
              <a:rPr lang="en-US" b="1" dirty="0"/>
              <a:t>Function Overloading:</a:t>
            </a:r>
            <a:r>
              <a:rPr lang="en-US" dirty="0"/>
              <a:t> Function overloading is a part of polymorphism. Same function name having different implementations with different number and type of arguments. </a:t>
            </a:r>
            <a:endParaRPr lang="en-IN" dirty="0"/>
          </a:p>
          <a:p>
            <a:pPr marL="0" indent="0">
              <a:buNone/>
            </a:pPr>
            <a:endParaRPr lang="en-IN" dirty="0"/>
          </a:p>
        </p:txBody>
      </p:sp>
    </p:spTree>
    <p:extLst>
      <p:ext uri="{BB962C8B-B14F-4D97-AF65-F5344CB8AC3E}">
        <p14:creationId xmlns:p14="http://schemas.microsoft.com/office/powerpoint/2010/main" val="37406273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57200"/>
            <a:ext cx="6553200" cy="4016279"/>
          </a:xfrm>
          <a:prstGeom prst="rect">
            <a:avLst/>
          </a:prstGeom>
          <a:noFill/>
          <a:ln>
            <a:noFill/>
          </a:ln>
        </p:spPr>
      </p:pic>
      <p:sp>
        <p:nvSpPr>
          <p:cNvPr id="5" name="Rectangle 4"/>
          <p:cNvSpPr/>
          <p:nvPr/>
        </p:nvSpPr>
        <p:spPr>
          <a:xfrm>
            <a:off x="777240" y="4136232"/>
            <a:ext cx="7147560" cy="923330"/>
          </a:xfrm>
          <a:prstGeom prst="rect">
            <a:avLst/>
          </a:prstGeom>
        </p:spPr>
        <p:txBody>
          <a:bodyPr wrap="square">
            <a:spAutoFit/>
          </a:bodyPr>
          <a:lstStyle/>
          <a:p>
            <a:r>
              <a:rPr lang="en-US" b="1" dirty="0"/>
              <a:t>Operator Overloading</a:t>
            </a:r>
            <a:r>
              <a:rPr lang="en-US" dirty="0"/>
              <a:t>: </a:t>
            </a:r>
            <a:endParaRPr lang="en-US" dirty="0" smtClean="0"/>
          </a:p>
          <a:p>
            <a:r>
              <a:rPr lang="en-US" dirty="0" smtClean="0"/>
              <a:t>Operator </a:t>
            </a:r>
            <a:r>
              <a:rPr lang="en-US" dirty="0"/>
              <a:t>overloading is a part of polymorphism. Same operator can have different implementations with different data types.</a:t>
            </a:r>
            <a:endParaRPr lang="en-IN" dirty="0"/>
          </a:p>
        </p:txBody>
      </p:sp>
    </p:spTree>
    <p:extLst>
      <p:ext uri="{BB962C8B-B14F-4D97-AF65-F5344CB8AC3E}">
        <p14:creationId xmlns:p14="http://schemas.microsoft.com/office/powerpoint/2010/main" val="25082807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marL="0" indent="0">
              <a:buNone/>
            </a:pPr>
            <a:r>
              <a:rPr lang="en-US" b="1" dirty="0"/>
              <a:t>Dynamic </a:t>
            </a:r>
            <a:r>
              <a:rPr lang="en-US" b="1" dirty="0" smtClean="0"/>
              <a:t>binding:</a:t>
            </a:r>
          </a:p>
          <a:p>
            <a:r>
              <a:rPr lang="en-US" dirty="0" smtClean="0"/>
              <a:t>Dynamic </a:t>
            </a:r>
            <a:r>
              <a:rPr lang="en-US" dirty="0"/>
              <a:t>binding is also known as late binding. The code present in the </a:t>
            </a:r>
            <a:r>
              <a:rPr lang="en-US" dirty="0" smtClean="0"/>
              <a:t>specified program </a:t>
            </a:r>
            <a:r>
              <a:rPr lang="en-US" dirty="0"/>
              <a:t>is unknown till it is executed</a:t>
            </a:r>
            <a:r>
              <a:rPr lang="en-US" dirty="0" smtClean="0"/>
              <a:t>.</a:t>
            </a:r>
          </a:p>
          <a:p>
            <a:pPr marL="0" indent="0">
              <a:buNone/>
            </a:pPr>
            <a:r>
              <a:rPr lang="en-IN" b="1" dirty="0"/>
              <a:t>message passing</a:t>
            </a:r>
          </a:p>
          <a:p>
            <a:r>
              <a:rPr lang="en-US" dirty="0"/>
              <a:t>An object oriented programming includes </a:t>
            </a:r>
            <a:r>
              <a:rPr lang="en-US" dirty="0" smtClean="0"/>
              <a:t>objects.</a:t>
            </a:r>
          </a:p>
          <a:p>
            <a:r>
              <a:rPr lang="en-US" dirty="0" smtClean="0"/>
              <a:t>The </a:t>
            </a:r>
            <a:r>
              <a:rPr lang="en-US" dirty="0"/>
              <a:t>objects communicate with one another.</a:t>
            </a:r>
          </a:p>
          <a:p>
            <a:pPr marL="0" indent="0">
              <a:buNone/>
            </a:pPr>
            <a:r>
              <a:rPr lang="en-US" dirty="0"/>
              <a:t>The programming with these objects should be followed with following steps.</a:t>
            </a:r>
          </a:p>
          <a:p>
            <a:pPr marL="0" indent="0">
              <a:buNone/>
            </a:pPr>
            <a:r>
              <a:rPr lang="en-US" dirty="0"/>
              <a:t>(1) Declaring classes that define objects and their actions.</a:t>
            </a:r>
          </a:p>
          <a:p>
            <a:pPr marL="0" indent="0">
              <a:buNone/>
            </a:pPr>
            <a:r>
              <a:rPr lang="en-US" dirty="0"/>
              <a:t>(2) Declaring objects from classes.</a:t>
            </a:r>
          </a:p>
          <a:p>
            <a:pPr marL="0" indent="0">
              <a:buNone/>
            </a:pPr>
            <a:r>
              <a:rPr lang="en-US" dirty="0"/>
              <a:t>(3) Implementing relation between objects.</a:t>
            </a:r>
            <a:endParaRPr lang="en-IN" dirty="0"/>
          </a:p>
        </p:txBody>
      </p:sp>
    </p:spTree>
    <p:extLst>
      <p:ext uri="{BB962C8B-B14F-4D97-AF65-F5344CB8AC3E}">
        <p14:creationId xmlns:p14="http://schemas.microsoft.com/office/powerpoint/2010/main" val="629275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US" dirty="0" smtClean="0"/>
              <a:t>4.</a:t>
            </a:r>
            <a:r>
              <a:rPr lang="en-US" b="1" dirty="0"/>
              <a:t> Object-oriented Programming Paradigm</a:t>
            </a:r>
            <a:endParaRPr lang="en-IN" b="1" dirty="0"/>
          </a:p>
          <a:p>
            <a:r>
              <a:rPr lang="en-US" dirty="0"/>
              <a:t>The object-oriented programming paradigm is the most popular.  </a:t>
            </a:r>
            <a:endParaRPr lang="en-US" dirty="0" smtClean="0"/>
          </a:p>
          <a:p>
            <a:endParaRPr lang="en-IN" dirty="0"/>
          </a:p>
          <a:p>
            <a:pPr marL="0" indent="0">
              <a:buNone/>
            </a:pPr>
            <a:endParaRPr lang="en-IN" dirty="0"/>
          </a:p>
        </p:txBody>
      </p:sp>
      <p:pic>
        <p:nvPicPr>
          <p:cNvPr id="4" name="Picture 3"/>
          <p:cNvPicPr/>
          <p:nvPr/>
        </p:nvPicPr>
        <p:blipFill>
          <a:blip r:embed="rId2"/>
          <a:srcRect/>
          <a:stretch>
            <a:fillRect/>
          </a:stretch>
        </p:blipFill>
        <p:spPr bwMode="auto">
          <a:xfrm>
            <a:off x="1066800" y="2286000"/>
            <a:ext cx="7162800" cy="3810000"/>
          </a:xfrm>
          <a:prstGeom prst="rect">
            <a:avLst/>
          </a:prstGeom>
          <a:noFill/>
          <a:ln w="9525">
            <a:noFill/>
            <a:miter lim="800000"/>
            <a:headEnd/>
            <a:tailEnd/>
          </a:ln>
        </p:spPr>
      </p:pic>
    </p:spTree>
    <p:extLst>
      <p:ext uri="{BB962C8B-B14F-4D97-AF65-F5344CB8AC3E}">
        <p14:creationId xmlns:p14="http://schemas.microsoft.com/office/powerpoint/2010/main" val="5690132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096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0005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
            <a:ext cx="4572000" cy="2872740"/>
          </a:xfrm>
        </p:spPr>
        <p:txBody>
          <a:bodyPr>
            <a:normAutofit fontScale="85000" lnSpcReduction="10000"/>
          </a:bodyPr>
          <a:lstStyle/>
          <a:p>
            <a:pPr marL="0" indent="0">
              <a:buNone/>
            </a:pPr>
            <a:r>
              <a:rPr lang="en-US" b="1" dirty="0" smtClean="0"/>
              <a:t>Delegation:</a:t>
            </a:r>
          </a:p>
          <a:p>
            <a:r>
              <a:rPr lang="en-US" dirty="0" smtClean="0"/>
              <a:t>When </a:t>
            </a:r>
            <a:r>
              <a:rPr lang="en-US" dirty="0"/>
              <a:t>object of one class is used </a:t>
            </a:r>
            <a:r>
              <a:rPr lang="en-US" dirty="0" smtClean="0"/>
              <a:t>as data </a:t>
            </a:r>
            <a:r>
              <a:rPr lang="en-US" dirty="0"/>
              <a:t>member in the other class, such composition of objects is known as delegation</a:t>
            </a:r>
            <a:r>
              <a:rPr lang="en-US" dirty="0" smtClean="0"/>
              <a:t>.</a:t>
            </a:r>
          </a:p>
          <a:p>
            <a:r>
              <a:rPr lang="en-US" dirty="0"/>
              <a:t>These two data members are objects of class </a:t>
            </a:r>
            <a:r>
              <a:rPr lang="en-US" dirty="0" smtClean="0"/>
              <a:t>A and </a:t>
            </a:r>
            <a:r>
              <a:rPr lang="en-US" dirty="0"/>
              <a:t>B, such relationship between the classes </a:t>
            </a:r>
            <a:r>
              <a:rPr lang="en-US" dirty="0" smtClean="0"/>
              <a:t>known </a:t>
            </a:r>
            <a:r>
              <a:rPr lang="en-US" dirty="0"/>
              <a:t>as </a:t>
            </a:r>
            <a:r>
              <a:rPr lang="en-US" b="1" i="1" dirty="0"/>
              <a:t>has a relationship</a:t>
            </a:r>
            <a:r>
              <a:rPr lang="en-US" dirty="0"/>
              <a:t>.</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57200"/>
            <a:ext cx="421386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0060" y="3048000"/>
            <a:ext cx="8229600" cy="2308324"/>
          </a:xfrm>
          <a:prstGeom prst="rect">
            <a:avLst/>
          </a:prstGeom>
        </p:spPr>
        <p:txBody>
          <a:bodyPr wrap="square">
            <a:spAutoFit/>
          </a:bodyPr>
          <a:lstStyle/>
          <a:p>
            <a:r>
              <a:rPr lang="en-IN" b="1" dirty="0" err="1" smtClean="0"/>
              <a:t>Genericity</a:t>
            </a:r>
            <a:r>
              <a:rPr lang="en-IN" b="1" dirty="0" smtClean="0"/>
              <a:t>:</a:t>
            </a:r>
            <a:endParaRPr lang="en-IN" b="1" dirty="0"/>
          </a:p>
          <a:p>
            <a:pPr marL="285750" indent="-285750">
              <a:buFont typeface="Arial" pitchFamily="34" charset="0"/>
              <a:buChar char="•"/>
            </a:pPr>
            <a:r>
              <a:rPr lang="en-US" dirty="0"/>
              <a:t>The software components of a program have more than one version depending on the </a:t>
            </a:r>
            <a:r>
              <a:rPr lang="en-US" dirty="0" smtClean="0"/>
              <a:t>data types </a:t>
            </a:r>
            <a:r>
              <a:rPr lang="en-US" dirty="0"/>
              <a:t>of arguments. </a:t>
            </a:r>
            <a:endParaRPr lang="en-US" dirty="0" smtClean="0"/>
          </a:p>
          <a:p>
            <a:pPr marL="285750" indent="-285750">
              <a:buFont typeface="Arial" pitchFamily="34" charset="0"/>
              <a:buChar char="•"/>
            </a:pPr>
            <a:r>
              <a:rPr lang="en-US" dirty="0" smtClean="0"/>
              <a:t>This </a:t>
            </a:r>
            <a:r>
              <a:rPr lang="en-US" dirty="0"/>
              <a:t>feature allows declaration of variables without specifying exact</a:t>
            </a:r>
          </a:p>
          <a:p>
            <a:r>
              <a:rPr lang="en-US" dirty="0"/>
              <a:t> </a:t>
            </a:r>
            <a:r>
              <a:rPr lang="en-US" dirty="0" smtClean="0"/>
              <a:t>    data </a:t>
            </a:r>
            <a:r>
              <a:rPr lang="en-US" dirty="0"/>
              <a:t>type</a:t>
            </a:r>
            <a:r>
              <a:rPr lang="en-US" dirty="0" smtClean="0"/>
              <a:t>.</a:t>
            </a:r>
          </a:p>
          <a:p>
            <a:pPr marL="285750" indent="-285750">
              <a:buFont typeface="Arial" pitchFamily="34" charset="0"/>
              <a:buChar char="•"/>
            </a:pPr>
            <a:r>
              <a:rPr lang="en-US" dirty="0" smtClean="0"/>
              <a:t> </a:t>
            </a:r>
            <a:r>
              <a:rPr lang="en-US" dirty="0"/>
              <a:t>The compiler identifies the data type at run time. The programmer can create </a:t>
            </a:r>
            <a:r>
              <a:rPr lang="en-US" dirty="0" smtClean="0"/>
              <a:t>a function </a:t>
            </a:r>
            <a:r>
              <a:rPr lang="en-US" dirty="0"/>
              <a:t>that can be used for any type of data</a:t>
            </a:r>
            <a:r>
              <a:rPr lang="en-US" dirty="0" smtClean="0"/>
              <a:t>.</a:t>
            </a:r>
          </a:p>
          <a:p>
            <a:pPr marL="285750" indent="-285750">
              <a:buFont typeface="Arial" pitchFamily="34" charset="0"/>
              <a:buChar char="•"/>
            </a:pPr>
            <a:r>
              <a:rPr lang="en-US" dirty="0" smtClean="0"/>
              <a:t> </a:t>
            </a:r>
            <a:r>
              <a:rPr lang="en-US" dirty="0"/>
              <a:t>The template feature in C++ allows </a:t>
            </a:r>
            <a:r>
              <a:rPr lang="en-US" dirty="0" smtClean="0"/>
              <a:t>generic </a:t>
            </a:r>
            <a:r>
              <a:rPr lang="en-IN" dirty="0" smtClean="0"/>
              <a:t>programming</a:t>
            </a:r>
            <a:r>
              <a:rPr lang="en-IN" dirty="0"/>
              <a:t>.</a:t>
            </a:r>
          </a:p>
        </p:txBody>
      </p:sp>
    </p:spTree>
    <p:extLst>
      <p:ext uri="{BB962C8B-B14F-4D97-AF65-F5344CB8AC3E}">
        <p14:creationId xmlns:p14="http://schemas.microsoft.com/office/powerpoint/2010/main" val="115283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92500" lnSpcReduction="10000"/>
          </a:bodyPr>
          <a:lstStyle/>
          <a:p>
            <a:pPr lvl="0"/>
            <a:r>
              <a:rPr lang="en-US" dirty="0"/>
              <a:t>In this paradigm, the whole program is created on the concept of objects.</a:t>
            </a:r>
            <a:endParaRPr lang="en-IN" dirty="0"/>
          </a:p>
          <a:p>
            <a:pPr lvl="0"/>
            <a:r>
              <a:rPr lang="en-US" dirty="0"/>
              <a:t>In this paradigm, objects may communicate with each other through </a:t>
            </a:r>
            <a:r>
              <a:rPr lang="en-US" dirty="0" smtClean="0"/>
              <a:t>member functions.</a:t>
            </a:r>
            <a:endParaRPr lang="en-IN" dirty="0"/>
          </a:p>
          <a:p>
            <a:pPr lvl="0"/>
            <a:r>
              <a:rPr lang="en-US" dirty="0"/>
              <a:t>This paradigm mainly focuses on data rather than functionality.</a:t>
            </a:r>
            <a:endParaRPr lang="en-IN" dirty="0"/>
          </a:p>
          <a:p>
            <a:pPr lvl="0"/>
            <a:r>
              <a:rPr lang="en-US" dirty="0"/>
              <a:t>In this paradigm, programs are divided into what are known as objects.</a:t>
            </a:r>
            <a:endParaRPr lang="en-IN" dirty="0"/>
          </a:p>
          <a:p>
            <a:pPr lvl="0"/>
            <a:r>
              <a:rPr lang="en-US" dirty="0"/>
              <a:t>It follows the bottom-up flow of execution.</a:t>
            </a:r>
            <a:endParaRPr lang="en-IN" dirty="0"/>
          </a:p>
          <a:p>
            <a:pPr lvl="0"/>
            <a:r>
              <a:rPr lang="en-US" dirty="0"/>
              <a:t>It introduces concepts like data abstraction, inheritance, and overloading of functions and operators overloading.</a:t>
            </a:r>
            <a:endParaRPr lang="en-IN" dirty="0"/>
          </a:p>
          <a:p>
            <a:pPr lvl="0"/>
            <a:r>
              <a:rPr lang="en-US" dirty="0"/>
              <a:t>In this paradigm, data is hidden and cannot be accessed by an external function.</a:t>
            </a:r>
            <a:endParaRPr lang="en-IN" dirty="0"/>
          </a:p>
          <a:p>
            <a:pPr lvl="0"/>
            <a:r>
              <a:rPr lang="en-US" dirty="0"/>
              <a:t>It has the concept of friend functions and virtual functions.</a:t>
            </a:r>
            <a:endParaRPr lang="en-IN" dirty="0"/>
          </a:p>
          <a:p>
            <a:pPr lvl="0"/>
            <a:r>
              <a:rPr lang="en-US" dirty="0"/>
              <a:t>In this paradigm</a:t>
            </a:r>
            <a:r>
              <a:rPr lang="en-US"/>
              <a:t>, </a:t>
            </a:r>
            <a:r>
              <a:rPr lang="en-US" smtClean="0"/>
              <a:t>every thing </a:t>
            </a:r>
            <a:r>
              <a:rPr lang="en-US" dirty="0"/>
              <a:t>belongs to objects.</a:t>
            </a:r>
            <a:endParaRPr lang="en-IN" dirty="0"/>
          </a:p>
          <a:p>
            <a:endParaRPr lang="en-IN" dirty="0"/>
          </a:p>
        </p:txBody>
      </p:sp>
    </p:spTree>
    <p:extLst>
      <p:ext uri="{BB962C8B-B14F-4D97-AF65-F5344CB8AC3E}">
        <p14:creationId xmlns:p14="http://schemas.microsoft.com/office/powerpoint/2010/main" val="933488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492285647"/>
              </p:ext>
            </p:extLst>
          </p:nvPr>
        </p:nvGraphicFramePr>
        <p:xfrm>
          <a:off x="457200" y="228603"/>
          <a:ext cx="7620000" cy="6178049"/>
        </p:xfrm>
        <a:graphic>
          <a:graphicData uri="http://schemas.openxmlformats.org/drawingml/2006/table">
            <a:tbl>
              <a:tblPr firstRow="1" firstCol="1" lastRow="1" lastCol="1" bandRow="1" bandCol="1">
                <a:tableStyleId>{B301B821-A1FF-4177-AEE7-76D212191A09}</a:tableStyleId>
              </a:tblPr>
              <a:tblGrid>
                <a:gridCol w="3850363"/>
                <a:gridCol w="3769637"/>
              </a:tblGrid>
              <a:tr h="416194">
                <a:tc>
                  <a:txBody>
                    <a:bodyPr/>
                    <a:lstStyle/>
                    <a:p>
                      <a:pPr>
                        <a:spcAft>
                          <a:spcPts val="0"/>
                        </a:spcAft>
                      </a:pPr>
                      <a:r>
                        <a:rPr lang="en-US" sz="1200" dirty="0" smtClean="0">
                          <a:effectLst/>
                        </a:rPr>
                        <a:t>Procedure-oriented Programming</a:t>
                      </a:r>
                      <a:endParaRPr lang="en-IN" sz="1000" dirty="0">
                        <a:effectLst/>
                        <a:latin typeface="Arial MT"/>
                        <a:ea typeface="Arial MT"/>
                        <a:cs typeface="Arial MT"/>
                      </a:endParaRPr>
                    </a:p>
                  </a:txBody>
                  <a:tcPr marL="0" marR="0" marT="0" marB="0"/>
                </a:tc>
                <a:tc>
                  <a:txBody>
                    <a:bodyPr/>
                    <a:lstStyle/>
                    <a:p>
                      <a:pPr marL="434975">
                        <a:spcBef>
                          <a:spcPts val="405"/>
                        </a:spcBef>
                        <a:spcAft>
                          <a:spcPts val="0"/>
                        </a:spcAft>
                      </a:pPr>
                      <a:r>
                        <a:rPr lang="en-US" sz="1200" dirty="0" smtClean="0">
                          <a:effectLst/>
                        </a:rPr>
                        <a:t>Object-oriented Programming</a:t>
                      </a:r>
                      <a:endParaRPr lang="en-IN" sz="1100" dirty="0">
                        <a:effectLst/>
                        <a:latin typeface="Arial MT"/>
                        <a:ea typeface="Arial MT"/>
                        <a:cs typeface="Arial MT"/>
                      </a:endParaRPr>
                    </a:p>
                  </a:txBody>
                  <a:tcPr marL="0" marR="0" marT="0" marB="0"/>
                </a:tc>
              </a:tr>
              <a:tr h="720908">
                <a:tc>
                  <a:txBody>
                    <a:bodyPr/>
                    <a:lstStyle/>
                    <a:p>
                      <a:pPr marL="54610">
                        <a:spcBef>
                          <a:spcPts val="365"/>
                        </a:spcBef>
                        <a:spcAft>
                          <a:spcPts val="0"/>
                        </a:spcAft>
                      </a:pPr>
                      <a:r>
                        <a:rPr lang="en-US" sz="1200" dirty="0">
                          <a:effectLst/>
                        </a:rPr>
                        <a:t>It</a:t>
                      </a:r>
                      <a:r>
                        <a:rPr lang="en-US" sz="1200" spc="-15" dirty="0">
                          <a:effectLst/>
                        </a:rPr>
                        <a:t> </a:t>
                      </a:r>
                      <a:r>
                        <a:rPr lang="en-US" sz="1200" dirty="0">
                          <a:effectLst/>
                        </a:rPr>
                        <a:t>is</a:t>
                      </a:r>
                      <a:r>
                        <a:rPr lang="en-US" sz="1200" spc="-5" dirty="0">
                          <a:effectLst/>
                        </a:rPr>
                        <a:t> </a:t>
                      </a:r>
                      <a:r>
                        <a:rPr lang="en-US" sz="1200" dirty="0">
                          <a:effectLst/>
                        </a:rPr>
                        <a:t>often</a:t>
                      </a:r>
                      <a:r>
                        <a:rPr lang="en-US" sz="1200" spc="-10" dirty="0">
                          <a:effectLst/>
                        </a:rPr>
                        <a:t> </a:t>
                      </a:r>
                      <a:r>
                        <a:rPr lang="en-US" sz="1200" dirty="0">
                          <a:effectLst/>
                        </a:rPr>
                        <a:t>known</a:t>
                      </a:r>
                      <a:r>
                        <a:rPr lang="en-US" sz="1200" spc="-5" dirty="0">
                          <a:effectLst/>
                        </a:rPr>
                        <a:t> </a:t>
                      </a:r>
                      <a:r>
                        <a:rPr lang="en-US" sz="1200" dirty="0">
                          <a:effectLst/>
                        </a:rPr>
                        <a:t>as</a:t>
                      </a:r>
                      <a:r>
                        <a:rPr lang="en-US" sz="1200" spc="-5" dirty="0">
                          <a:effectLst/>
                        </a:rPr>
                        <a:t> </a:t>
                      </a:r>
                      <a:r>
                        <a:rPr lang="en-US" sz="1200" dirty="0">
                          <a:effectLst/>
                        </a:rPr>
                        <a:t>POP</a:t>
                      </a:r>
                      <a:r>
                        <a:rPr lang="en-US" sz="1200" spc="-10" dirty="0">
                          <a:effectLst/>
                        </a:rPr>
                        <a:t> </a:t>
                      </a:r>
                      <a:r>
                        <a:rPr lang="en-US" sz="1200" dirty="0">
                          <a:effectLst/>
                        </a:rPr>
                        <a:t>(procedure-oriented</a:t>
                      </a:r>
                      <a:r>
                        <a:rPr lang="en-US" sz="1200" spc="-10" dirty="0">
                          <a:effectLst/>
                        </a:rPr>
                        <a:t> </a:t>
                      </a:r>
                      <a:r>
                        <a:rPr lang="en-US" sz="1200" dirty="0">
                          <a:effectLst/>
                        </a:rPr>
                        <a:t>programming).</a:t>
                      </a:r>
                      <a:endParaRPr lang="en-IN" sz="1100" dirty="0">
                        <a:effectLst/>
                        <a:latin typeface="Arial MT"/>
                        <a:ea typeface="Arial MT"/>
                        <a:cs typeface="Arial MT"/>
                      </a:endParaRPr>
                    </a:p>
                  </a:txBody>
                  <a:tcPr marL="0" marR="0" marT="0" marB="0"/>
                </a:tc>
                <a:tc>
                  <a:txBody>
                    <a:bodyPr/>
                    <a:lstStyle/>
                    <a:p>
                      <a:pPr marL="49530" marR="362585">
                        <a:spcBef>
                          <a:spcPts val="380"/>
                        </a:spcBef>
                        <a:spcAft>
                          <a:spcPts val="0"/>
                        </a:spcAft>
                      </a:pPr>
                      <a:r>
                        <a:rPr lang="en-US" sz="1200">
                          <a:effectLst/>
                        </a:rPr>
                        <a:t>It is often known as OOP (object-oriented programming).</a:t>
                      </a:r>
                      <a:endParaRPr lang="en-IN" sz="1100">
                        <a:effectLst/>
                        <a:latin typeface="Arial MT"/>
                        <a:ea typeface="Arial MT"/>
                        <a:cs typeface="Arial MT"/>
                      </a:endParaRPr>
                    </a:p>
                  </a:txBody>
                  <a:tcPr marL="0" marR="0" marT="0" marB="0"/>
                </a:tc>
              </a:tr>
              <a:tr h="571591">
                <a:tc>
                  <a:txBody>
                    <a:bodyPr/>
                    <a:lstStyle/>
                    <a:p>
                      <a:pPr marL="54610">
                        <a:spcBef>
                          <a:spcPts val="415"/>
                        </a:spcBef>
                        <a:spcAft>
                          <a:spcPts val="0"/>
                        </a:spcAft>
                      </a:pPr>
                      <a:r>
                        <a:rPr lang="en-US" sz="1200">
                          <a:effectLst/>
                        </a:rPr>
                        <a:t>It</a:t>
                      </a:r>
                      <a:r>
                        <a:rPr lang="en-US" sz="1200" spc="-20">
                          <a:effectLst/>
                        </a:rPr>
                        <a:t> </a:t>
                      </a:r>
                      <a:r>
                        <a:rPr lang="en-US" sz="1200">
                          <a:effectLst/>
                        </a:rPr>
                        <a:t>follows</a:t>
                      </a:r>
                      <a:r>
                        <a:rPr lang="en-US" sz="1200" spc="-5">
                          <a:effectLst/>
                        </a:rPr>
                        <a:t> </a:t>
                      </a:r>
                      <a:r>
                        <a:rPr lang="en-US" sz="1200">
                          <a:effectLst/>
                        </a:rPr>
                        <a:t>the</a:t>
                      </a:r>
                      <a:r>
                        <a:rPr lang="en-US" sz="1200" spc="-5">
                          <a:effectLst/>
                        </a:rPr>
                        <a:t> </a:t>
                      </a:r>
                      <a:r>
                        <a:rPr lang="en-US" sz="1200">
                          <a:effectLst/>
                        </a:rPr>
                        <a:t>top-bottom flow</a:t>
                      </a:r>
                      <a:r>
                        <a:rPr lang="en-US" sz="1200" spc="-20">
                          <a:effectLst/>
                        </a:rPr>
                        <a:t> </a:t>
                      </a:r>
                      <a:r>
                        <a:rPr lang="en-US" sz="1200">
                          <a:effectLst/>
                        </a:rPr>
                        <a:t>of</a:t>
                      </a:r>
                      <a:r>
                        <a:rPr lang="en-US" sz="1200" spc="-5">
                          <a:effectLst/>
                        </a:rPr>
                        <a:t> </a:t>
                      </a:r>
                      <a:r>
                        <a:rPr lang="en-US" sz="1200">
                          <a:effectLst/>
                        </a:rPr>
                        <a:t>execution.</a:t>
                      </a:r>
                      <a:endParaRPr lang="en-IN" sz="1100">
                        <a:effectLst/>
                        <a:latin typeface="Arial MT"/>
                        <a:ea typeface="Arial MT"/>
                        <a:cs typeface="Arial MT"/>
                      </a:endParaRPr>
                    </a:p>
                  </a:txBody>
                  <a:tcPr marL="0" marR="0" marT="0" marB="0"/>
                </a:tc>
                <a:tc>
                  <a:txBody>
                    <a:bodyPr/>
                    <a:lstStyle/>
                    <a:p>
                      <a:pPr marL="49530" marR="144780">
                        <a:spcBef>
                          <a:spcPts val="430"/>
                        </a:spcBef>
                        <a:spcAft>
                          <a:spcPts val="0"/>
                        </a:spcAft>
                      </a:pPr>
                      <a:r>
                        <a:rPr lang="en-US" sz="1200">
                          <a:effectLst/>
                        </a:rPr>
                        <a:t>It follows the bottom-top flow</a:t>
                      </a:r>
                      <a:r>
                        <a:rPr lang="en-US" sz="1200" spc="-265">
                          <a:effectLst/>
                        </a:rPr>
                        <a:t> </a:t>
                      </a:r>
                      <a:r>
                        <a:rPr lang="en-US" sz="1200">
                          <a:effectLst/>
                        </a:rPr>
                        <a:t>of execution.</a:t>
                      </a:r>
                      <a:endParaRPr lang="en-IN" sz="1100">
                        <a:effectLst/>
                        <a:latin typeface="Arial MT"/>
                        <a:ea typeface="Arial MT"/>
                        <a:cs typeface="Arial MT"/>
                      </a:endParaRPr>
                    </a:p>
                  </a:txBody>
                  <a:tcPr marL="0" marR="0" marT="0" marB="0"/>
                </a:tc>
              </a:tr>
              <a:tr h="571591">
                <a:tc>
                  <a:txBody>
                    <a:bodyPr/>
                    <a:lstStyle/>
                    <a:p>
                      <a:pPr marL="54610">
                        <a:spcBef>
                          <a:spcPts val="415"/>
                        </a:spcBef>
                        <a:spcAft>
                          <a:spcPts val="0"/>
                        </a:spcAft>
                      </a:pPr>
                      <a:r>
                        <a:rPr lang="en-US" sz="1200">
                          <a:effectLst/>
                        </a:rPr>
                        <a:t>Larger</a:t>
                      </a:r>
                      <a:r>
                        <a:rPr lang="en-US" sz="1200" spc="-15">
                          <a:effectLst/>
                        </a:rPr>
                        <a:t> </a:t>
                      </a:r>
                      <a:r>
                        <a:rPr lang="en-US" sz="1200">
                          <a:effectLst/>
                        </a:rPr>
                        <a:t>programs</a:t>
                      </a:r>
                      <a:r>
                        <a:rPr lang="en-US" sz="1200" spc="-10">
                          <a:effectLst/>
                        </a:rPr>
                        <a:t> </a:t>
                      </a:r>
                      <a:r>
                        <a:rPr lang="en-US" sz="1200">
                          <a:effectLst/>
                        </a:rPr>
                        <a:t>have</a:t>
                      </a:r>
                      <a:r>
                        <a:rPr lang="en-US" sz="1200" spc="-15">
                          <a:effectLst/>
                        </a:rPr>
                        <a:t> </a:t>
                      </a:r>
                      <a:r>
                        <a:rPr lang="en-US" sz="1200">
                          <a:effectLst/>
                        </a:rPr>
                        <a:t>divided</a:t>
                      </a:r>
                      <a:r>
                        <a:rPr lang="en-US" sz="1200" spc="-15">
                          <a:effectLst/>
                        </a:rPr>
                        <a:t> </a:t>
                      </a:r>
                      <a:r>
                        <a:rPr lang="en-US" sz="1200">
                          <a:effectLst/>
                        </a:rPr>
                        <a:t>into</a:t>
                      </a:r>
                      <a:r>
                        <a:rPr lang="en-US" sz="1200" spc="-15">
                          <a:effectLst/>
                        </a:rPr>
                        <a:t> </a:t>
                      </a:r>
                      <a:r>
                        <a:rPr lang="en-US" sz="1200">
                          <a:effectLst/>
                        </a:rPr>
                        <a:t>smaller</a:t>
                      </a:r>
                      <a:r>
                        <a:rPr lang="en-US" sz="1200" spc="-20">
                          <a:effectLst/>
                        </a:rPr>
                        <a:t> </a:t>
                      </a:r>
                      <a:r>
                        <a:rPr lang="en-US" sz="1200">
                          <a:effectLst/>
                        </a:rPr>
                        <a:t>modules</a:t>
                      </a:r>
                      <a:r>
                        <a:rPr lang="en-US" sz="1200" spc="-10">
                          <a:effectLst/>
                        </a:rPr>
                        <a:t> </a:t>
                      </a:r>
                      <a:r>
                        <a:rPr lang="en-US" sz="1200">
                          <a:effectLst/>
                        </a:rPr>
                        <a:t>called</a:t>
                      </a:r>
                      <a:r>
                        <a:rPr lang="en-US" sz="1200" spc="-5">
                          <a:effectLst/>
                        </a:rPr>
                        <a:t> </a:t>
                      </a:r>
                      <a:r>
                        <a:rPr lang="en-US" sz="1200">
                          <a:effectLst/>
                        </a:rPr>
                        <a:t>as</a:t>
                      </a:r>
                      <a:r>
                        <a:rPr lang="en-US" sz="1200" spc="-10">
                          <a:effectLst/>
                        </a:rPr>
                        <a:t> </a:t>
                      </a:r>
                      <a:r>
                        <a:rPr lang="en-US" sz="1200">
                          <a:effectLst/>
                        </a:rPr>
                        <a:t>functions.</a:t>
                      </a:r>
                      <a:endParaRPr lang="en-IN" sz="1100">
                        <a:effectLst/>
                        <a:latin typeface="Arial MT"/>
                        <a:ea typeface="Arial MT"/>
                        <a:cs typeface="Arial MT"/>
                      </a:endParaRPr>
                    </a:p>
                  </a:txBody>
                  <a:tcPr marL="0" marR="0" marT="0" marB="0"/>
                </a:tc>
                <a:tc>
                  <a:txBody>
                    <a:bodyPr/>
                    <a:lstStyle/>
                    <a:p>
                      <a:pPr marL="49530" marR="438150">
                        <a:spcBef>
                          <a:spcPts val="430"/>
                        </a:spcBef>
                        <a:spcAft>
                          <a:spcPts val="0"/>
                        </a:spcAft>
                      </a:pPr>
                      <a:r>
                        <a:rPr lang="en-US" sz="1200" dirty="0">
                          <a:effectLst/>
                        </a:rPr>
                        <a:t>The</a:t>
                      </a:r>
                      <a:r>
                        <a:rPr lang="en-US" sz="1200" spc="-40" dirty="0">
                          <a:effectLst/>
                        </a:rPr>
                        <a:t> </a:t>
                      </a:r>
                      <a:r>
                        <a:rPr lang="en-US" sz="1200" dirty="0">
                          <a:effectLst/>
                        </a:rPr>
                        <a:t>larger</a:t>
                      </a:r>
                      <a:r>
                        <a:rPr lang="en-US" sz="1200" spc="-30" dirty="0">
                          <a:effectLst/>
                        </a:rPr>
                        <a:t> </a:t>
                      </a:r>
                      <a:r>
                        <a:rPr lang="en-US" sz="1200" dirty="0">
                          <a:effectLst/>
                        </a:rPr>
                        <a:t>program</a:t>
                      </a:r>
                      <a:r>
                        <a:rPr lang="en-US" sz="1200" spc="-15" dirty="0">
                          <a:effectLst/>
                        </a:rPr>
                        <a:t> </a:t>
                      </a:r>
                      <a:r>
                        <a:rPr lang="en-US" sz="1200" dirty="0" smtClean="0">
                          <a:effectLst/>
                        </a:rPr>
                        <a:t>has </a:t>
                      </a:r>
                      <a:r>
                        <a:rPr lang="en-US" sz="1200" spc="-265" dirty="0" smtClean="0">
                          <a:effectLst/>
                        </a:rPr>
                        <a:t> </a:t>
                      </a:r>
                      <a:r>
                        <a:rPr lang="en-US" sz="1200" dirty="0">
                          <a:effectLst/>
                        </a:rPr>
                        <a:t>divided</a:t>
                      </a:r>
                      <a:r>
                        <a:rPr lang="en-US" sz="1200" spc="-5" dirty="0">
                          <a:effectLst/>
                        </a:rPr>
                        <a:t> </a:t>
                      </a:r>
                      <a:r>
                        <a:rPr lang="en-US" sz="1200" dirty="0">
                          <a:effectLst/>
                        </a:rPr>
                        <a:t>into</a:t>
                      </a:r>
                      <a:r>
                        <a:rPr lang="en-US" sz="1200" spc="-10" dirty="0">
                          <a:effectLst/>
                        </a:rPr>
                        <a:t> </a:t>
                      </a:r>
                      <a:r>
                        <a:rPr lang="en-US" sz="1200" dirty="0">
                          <a:effectLst/>
                        </a:rPr>
                        <a:t>objects.</a:t>
                      </a:r>
                      <a:endParaRPr lang="en-IN" sz="1100" dirty="0">
                        <a:effectLst/>
                        <a:latin typeface="Arial MT"/>
                        <a:ea typeface="Arial MT"/>
                        <a:cs typeface="Arial MT"/>
                      </a:endParaRPr>
                    </a:p>
                  </a:txBody>
                  <a:tcPr marL="0" marR="0" marT="0" marB="0"/>
                </a:tc>
              </a:tr>
              <a:tr h="573618">
                <a:tc>
                  <a:txBody>
                    <a:bodyPr/>
                    <a:lstStyle/>
                    <a:p>
                      <a:pPr marL="54610">
                        <a:spcBef>
                          <a:spcPts val="415"/>
                        </a:spcBef>
                        <a:spcAft>
                          <a:spcPts val="0"/>
                        </a:spcAft>
                      </a:pPr>
                      <a:r>
                        <a:rPr lang="en-US" sz="1200">
                          <a:effectLst/>
                        </a:rPr>
                        <a:t>The</a:t>
                      </a:r>
                      <a:r>
                        <a:rPr lang="en-US" sz="1200" spc="-25">
                          <a:effectLst/>
                        </a:rPr>
                        <a:t> </a:t>
                      </a:r>
                      <a:r>
                        <a:rPr lang="en-US" sz="1200">
                          <a:effectLst/>
                        </a:rPr>
                        <a:t>main</a:t>
                      </a:r>
                      <a:r>
                        <a:rPr lang="en-US" sz="1200" spc="-10">
                          <a:effectLst/>
                        </a:rPr>
                        <a:t> </a:t>
                      </a:r>
                      <a:r>
                        <a:rPr lang="en-US" sz="1200">
                          <a:effectLst/>
                        </a:rPr>
                        <a:t>focus</a:t>
                      </a:r>
                      <a:r>
                        <a:rPr lang="en-US" sz="1200" spc="-5">
                          <a:effectLst/>
                        </a:rPr>
                        <a:t> </a:t>
                      </a:r>
                      <a:r>
                        <a:rPr lang="en-US" sz="1200">
                          <a:effectLst/>
                        </a:rPr>
                        <a:t>is on</a:t>
                      </a:r>
                      <a:r>
                        <a:rPr lang="en-US" sz="1200" spc="-10">
                          <a:effectLst/>
                        </a:rPr>
                        <a:t> </a:t>
                      </a:r>
                      <a:r>
                        <a:rPr lang="en-US" sz="1200">
                          <a:effectLst/>
                        </a:rPr>
                        <a:t>solving</a:t>
                      </a:r>
                      <a:r>
                        <a:rPr lang="en-US" sz="1200" spc="-10">
                          <a:effectLst/>
                        </a:rPr>
                        <a:t> </a:t>
                      </a:r>
                      <a:r>
                        <a:rPr lang="en-US" sz="1200">
                          <a:effectLst/>
                        </a:rPr>
                        <a:t>the</a:t>
                      </a:r>
                      <a:r>
                        <a:rPr lang="en-US" sz="1200" spc="5">
                          <a:effectLst/>
                        </a:rPr>
                        <a:t> </a:t>
                      </a:r>
                      <a:r>
                        <a:rPr lang="en-US" sz="1200">
                          <a:effectLst/>
                        </a:rPr>
                        <a:t>problem.</a:t>
                      </a:r>
                      <a:endParaRPr lang="en-IN" sz="1100">
                        <a:effectLst/>
                        <a:latin typeface="Arial MT"/>
                        <a:ea typeface="Arial MT"/>
                        <a:cs typeface="Arial MT"/>
                      </a:endParaRPr>
                    </a:p>
                  </a:txBody>
                  <a:tcPr marL="0" marR="0" marT="0" marB="0"/>
                </a:tc>
                <a:tc>
                  <a:txBody>
                    <a:bodyPr/>
                    <a:lstStyle/>
                    <a:p>
                      <a:pPr marL="49530" marR="313055">
                        <a:spcBef>
                          <a:spcPts val="430"/>
                        </a:spcBef>
                        <a:spcAft>
                          <a:spcPts val="0"/>
                        </a:spcAft>
                      </a:pPr>
                      <a:r>
                        <a:rPr lang="en-US" sz="1200">
                          <a:effectLst/>
                        </a:rPr>
                        <a:t>The</a:t>
                      </a:r>
                      <a:r>
                        <a:rPr lang="en-US" sz="1200" spc="-35">
                          <a:effectLst/>
                        </a:rPr>
                        <a:t> </a:t>
                      </a:r>
                      <a:r>
                        <a:rPr lang="en-US" sz="1200">
                          <a:effectLst/>
                        </a:rPr>
                        <a:t>main</a:t>
                      </a:r>
                      <a:r>
                        <a:rPr lang="en-US" sz="1200" spc="-20">
                          <a:effectLst/>
                        </a:rPr>
                        <a:t> </a:t>
                      </a:r>
                      <a:r>
                        <a:rPr lang="en-US" sz="1200">
                          <a:effectLst/>
                        </a:rPr>
                        <a:t>focus</a:t>
                      </a:r>
                      <a:r>
                        <a:rPr lang="en-US" sz="1200" spc="-15">
                          <a:effectLst/>
                        </a:rPr>
                        <a:t> </a:t>
                      </a:r>
                      <a:r>
                        <a:rPr lang="en-US" sz="1200">
                          <a:effectLst/>
                        </a:rPr>
                        <a:t>is</a:t>
                      </a:r>
                      <a:r>
                        <a:rPr lang="en-US" sz="1200" spc="-15">
                          <a:effectLst/>
                        </a:rPr>
                        <a:t> </a:t>
                      </a:r>
                      <a:r>
                        <a:rPr lang="en-US" sz="1200">
                          <a:effectLst/>
                        </a:rPr>
                        <a:t>on</a:t>
                      </a:r>
                      <a:r>
                        <a:rPr lang="en-US" sz="1200" spc="-20">
                          <a:effectLst/>
                        </a:rPr>
                        <a:t> </a:t>
                      </a:r>
                      <a:r>
                        <a:rPr lang="en-US" sz="1200">
                          <a:effectLst/>
                        </a:rPr>
                        <a:t>data</a:t>
                      </a:r>
                      <a:r>
                        <a:rPr lang="en-US" sz="1200" spc="-260">
                          <a:effectLst/>
                        </a:rPr>
                        <a:t> </a:t>
                      </a:r>
                      <a:r>
                        <a:rPr lang="en-US" sz="1200">
                          <a:effectLst/>
                        </a:rPr>
                        <a:t>security.</a:t>
                      </a:r>
                      <a:endParaRPr lang="en-IN" sz="1100">
                        <a:effectLst/>
                        <a:latin typeface="Arial MT"/>
                        <a:ea typeface="Arial MT"/>
                        <a:cs typeface="Arial MT"/>
                      </a:endParaRPr>
                    </a:p>
                  </a:txBody>
                  <a:tcPr marL="0" marR="0" marT="0" marB="0"/>
                </a:tc>
              </a:tr>
              <a:tr h="881710">
                <a:tc>
                  <a:txBody>
                    <a:bodyPr/>
                    <a:lstStyle/>
                    <a:p>
                      <a:pPr marL="54610">
                        <a:spcBef>
                          <a:spcPts val="415"/>
                        </a:spcBef>
                        <a:spcAft>
                          <a:spcPts val="0"/>
                        </a:spcAft>
                      </a:pPr>
                      <a:r>
                        <a:rPr lang="en-US" sz="1200" dirty="0">
                          <a:effectLst/>
                        </a:rPr>
                        <a:t>It</a:t>
                      </a:r>
                      <a:r>
                        <a:rPr lang="en-US" sz="1200" spc="-30" dirty="0">
                          <a:effectLst/>
                        </a:rPr>
                        <a:t> </a:t>
                      </a:r>
                      <a:r>
                        <a:rPr lang="en-US" sz="1200" dirty="0">
                          <a:effectLst/>
                        </a:rPr>
                        <a:t>doesn’t</a:t>
                      </a:r>
                      <a:r>
                        <a:rPr lang="en-US" sz="1200" spc="-25" dirty="0">
                          <a:effectLst/>
                        </a:rPr>
                        <a:t> </a:t>
                      </a:r>
                      <a:r>
                        <a:rPr lang="en-US" sz="1200" dirty="0">
                          <a:effectLst/>
                        </a:rPr>
                        <a:t>support</a:t>
                      </a:r>
                      <a:r>
                        <a:rPr lang="en-US" sz="1200" spc="-15" dirty="0">
                          <a:effectLst/>
                        </a:rPr>
                        <a:t> </a:t>
                      </a:r>
                      <a:r>
                        <a:rPr lang="en-US" sz="1200" dirty="0">
                          <a:effectLst/>
                        </a:rPr>
                        <a:t>data</a:t>
                      </a:r>
                      <a:r>
                        <a:rPr lang="en-US" sz="1200" spc="-25" dirty="0">
                          <a:effectLst/>
                        </a:rPr>
                        <a:t> </a:t>
                      </a:r>
                      <a:r>
                        <a:rPr lang="en-US" sz="1200" dirty="0">
                          <a:effectLst/>
                        </a:rPr>
                        <a:t>abstraction.</a:t>
                      </a:r>
                      <a:endParaRPr lang="en-IN" sz="1100" dirty="0">
                        <a:effectLst/>
                        <a:latin typeface="Arial MT"/>
                        <a:ea typeface="Arial MT"/>
                        <a:cs typeface="Arial MT"/>
                      </a:endParaRPr>
                    </a:p>
                  </a:txBody>
                  <a:tcPr marL="0" marR="0" marT="0" marB="0"/>
                </a:tc>
                <a:tc>
                  <a:txBody>
                    <a:bodyPr/>
                    <a:lstStyle/>
                    <a:p>
                      <a:pPr marL="49530" marR="213995">
                        <a:spcBef>
                          <a:spcPts val="415"/>
                        </a:spcBef>
                        <a:spcAft>
                          <a:spcPts val="0"/>
                        </a:spcAft>
                      </a:pPr>
                      <a:r>
                        <a:rPr lang="en-US" sz="1200" dirty="0">
                          <a:effectLst/>
                        </a:rPr>
                        <a:t>It supports data abstraction</a:t>
                      </a:r>
                      <a:r>
                        <a:rPr lang="en-US" sz="1200" spc="-265" dirty="0">
                          <a:effectLst/>
                        </a:rPr>
                        <a:t> </a:t>
                      </a:r>
                      <a:r>
                        <a:rPr lang="en-US" sz="1200" dirty="0">
                          <a:effectLst/>
                        </a:rPr>
                        <a:t>using</a:t>
                      </a:r>
                      <a:r>
                        <a:rPr lang="en-US" sz="1200" spc="-35" dirty="0">
                          <a:effectLst/>
                        </a:rPr>
                        <a:t> </a:t>
                      </a:r>
                      <a:r>
                        <a:rPr lang="en-US" sz="1200" dirty="0">
                          <a:effectLst/>
                        </a:rPr>
                        <a:t>access</a:t>
                      </a:r>
                      <a:r>
                        <a:rPr lang="en-US" sz="1200" spc="-35" dirty="0">
                          <a:effectLst/>
                        </a:rPr>
                        <a:t> </a:t>
                      </a:r>
                      <a:r>
                        <a:rPr lang="en-US" sz="1200" dirty="0" err="1">
                          <a:effectLst/>
                        </a:rPr>
                        <a:t>specifiers</a:t>
                      </a:r>
                      <a:r>
                        <a:rPr lang="en-US" sz="1200" spc="-30" dirty="0">
                          <a:effectLst/>
                        </a:rPr>
                        <a:t> </a:t>
                      </a:r>
                      <a:r>
                        <a:rPr lang="en-US" sz="1200" spc="-30" dirty="0" smtClean="0">
                          <a:effectLst/>
                        </a:rPr>
                        <a:t> </a:t>
                      </a:r>
                      <a:r>
                        <a:rPr lang="en-US" sz="1200" dirty="0" smtClean="0">
                          <a:effectLst/>
                        </a:rPr>
                        <a:t>that </a:t>
                      </a:r>
                      <a:r>
                        <a:rPr lang="en-US" sz="1200" spc="-260" dirty="0" smtClean="0">
                          <a:effectLst/>
                        </a:rPr>
                        <a:t> </a:t>
                      </a:r>
                      <a:r>
                        <a:rPr lang="en-US" sz="1200" dirty="0">
                          <a:effectLst/>
                        </a:rPr>
                        <a:t>are public, protected, and</a:t>
                      </a:r>
                      <a:r>
                        <a:rPr lang="en-US" sz="1200" spc="5" dirty="0">
                          <a:effectLst/>
                        </a:rPr>
                        <a:t> </a:t>
                      </a:r>
                      <a:r>
                        <a:rPr lang="en-US" sz="1200" dirty="0">
                          <a:effectLst/>
                        </a:rPr>
                        <a:t>private.</a:t>
                      </a:r>
                      <a:endParaRPr lang="en-IN" sz="1100" dirty="0">
                        <a:effectLst/>
                        <a:latin typeface="Arial MT"/>
                        <a:ea typeface="Arial MT"/>
                        <a:cs typeface="Arial MT"/>
                      </a:endParaRPr>
                    </a:p>
                  </a:txBody>
                  <a:tcPr marL="0" marR="0" marT="0" marB="0"/>
                </a:tc>
              </a:tr>
              <a:tr h="571591">
                <a:tc>
                  <a:txBody>
                    <a:bodyPr/>
                    <a:lstStyle/>
                    <a:p>
                      <a:pPr marL="54610">
                        <a:spcBef>
                          <a:spcPts val="415"/>
                        </a:spcBef>
                        <a:spcAft>
                          <a:spcPts val="0"/>
                        </a:spcAft>
                      </a:pPr>
                      <a:r>
                        <a:rPr lang="en-US" sz="1200" dirty="0">
                          <a:effectLst/>
                        </a:rPr>
                        <a:t>It</a:t>
                      </a:r>
                      <a:r>
                        <a:rPr lang="en-US" sz="1200" spc="-30" dirty="0">
                          <a:effectLst/>
                        </a:rPr>
                        <a:t> </a:t>
                      </a:r>
                      <a:r>
                        <a:rPr lang="en-US" sz="1200" dirty="0">
                          <a:effectLst/>
                        </a:rPr>
                        <a:t>doesn’t</a:t>
                      </a:r>
                      <a:r>
                        <a:rPr lang="en-US" sz="1200" spc="-30" dirty="0">
                          <a:effectLst/>
                        </a:rPr>
                        <a:t> </a:t>
                      </a:r>
                      <a:r>
                        <a:rPr lang="en-US" sz="1200" dirty="0">
                          <a:effectLst/>
                        </a:rPr>
                        <a:t>support</a:t>
                      </a:r>
                      <a:r>
                        <a:rPr lang="en-US" sz="1200" spc="-15" dirty="0">
                          <a:effectLst/>
                        </a:rPr>
                        <a:t> </a:t>
                      </a:r>
                      <a:r>
                        <a:rPr lang="en-US" sz="1200" dirty="0">
                          <a:effectLst/>
                        </a:rPr>
                        <a:t>inheritance.</a:t>
                      </a:r>
                      <a:endParaRPr lang="en-IN" sz="1100" dirty="0">
                        <a:effectLst/>
                        <a:latin typeface="Arial MT"/>
                        <a:ea typeface="Arial MT"/>
                        <a:cs typeface="Arial MT"/>
                      </a:endParaRPr>
                    </a:p>
                  </a:txBody>
                  <a:tcPr marL="0" marR="0" marT="0" marB="0"/>
                </a:tc>
                <a:tc>
                  <a:txBody>
                    <a:bodyPr/>
                    <a:lstStyle/>
                    <a:p>
                      <a:pPr marL="49530" marR="151765">
                        <a:spcBef>
                          <a:spcPts val="430"/>
                        </a:spcBef>
                        <a:spcAft>
                          <a:spcPts val="0"/>
                        </a:spcAft>
                      </a:pPr>
                      <a:r>
                        <a:rPr lang="en-US" sz="1200" dirty="0">
                          <a:effectLst/>
                        </a:rPr>
                        <a:t>It supports the </a:t>
                      </a:r>
                      <a:r>
                        <a:rPr lang="en-US" sz="1200" dirty="0" smtClean="0">
                          <a:effectLst/>
                        </a:rPr>
                        <a:t>inheritance .</a:t>
                      </a:r>
                      <a:endParaRPr lang="en-IN" sz="1100" dirty="0">
                        <a:effectLst/>
                        <a:latin typeface="Arial MT"/>
                        <a:ea typeface="Arial MT"/>
                        <a:cs typeface="Arial MT"/>
                      </a:endParaRPr>
                    </a:p>
                  </a:txBody>
                  <a:tcPr marL="0" marR="0" marT="0" marB="0"/>
                </a:tc>
              </a:tr>
              <a:tr h="727664">
                <a:tc>
                  <a:txBody>
                    <a:bodyPr/>
                    <a:lstStyle/>
                    <a:p>
                      <a:pPr marL="54610">
                        <a:spcBef>
                          <a:spcPts val="415"/>
                        </a:spcBef>
                        <a:spcAft>
                          <a:spcPts val="0"/>
                        </a:spcAft>
                      </a:pPr>
                      <a:r>
                        <a:rPr lang="en-US" sz="1200" dirty="0">
                          <a:effectLst/>
                        </a:rPr>
                        <a:t>Overloading</a:t>
                      </a:r>
                      <a:r>
                        <a:rPr lang="en-US" sz="1200" spc="-10" dirty="0">
                          <a:effectLst/>
                        </a:rPr>
                        <a:t> </a:t>
                      </a:r>
                      <a:r>
                        <a:rPr lang="en-US" sz="1200" dirty="0">
                          <a:effectLst/>
                        </a:rPr>
                        <a:t>is</a:t>
                      </a:r>
                      <a:r>
                        <a:rPr lang="en-US" sz="1200" spc="-10" dirty="0">
                          <a:effectLst/>
                        </a:rPr>
                        <a:t> </a:t>
                      </a:r>
                      <a:r>
                        <a:rPr lang="en-US" sz="1200" dirty="0">
                          <a:effectLst/>
                        </a:rPr>
                        <a:t>not</a:t>
                      </a:r>
                      <a:r>
                        <a:rPr lang="en-US" sz="1200" spc="-20" dirty="0">
                          <a:effectLst/>
                        </a:rPr>
                        <a:t> </a:t>
                      </a:r>
                      <a:r>
                        <a:rPr lang="en-US" sz="1200" dirty="0">
                          <a:effectLst/>
                        </a:rPr>
                        <a:t>supported.</a:t>
                      </a:r>
                      <a:endParaRPr lang="en-IN" sz="1100" dirty="0">
                        <a:effectLst/>
                        <a:latin typeface="Arial MT"/>
                        <a:ea typeface="Arial MT"/>
                        <a:cs typeface="Arial MT"/>
                      </a:endParaRPr>
                    </a:p>
                  </a:txBody>
                  <a:tcPr marL="0" marR="0" marT="0" marB="0"/>
                </a:tc>
                <a:tc>
                  <a:txBody>
                    <a:bodyPr/>
                    <a:lstStyle/>
                    <a:p>
                      <a:pPr marL="49530" marR="128270">
                        <a:spcBef>
                          <a:spcPts val="430"/>
                        </a:spcBef>
                        <a:spcAft>
                          <a:spcPts val="0"/>
                        </a:spcAft>
                      </a:pPr>
                      <a:r>
                        <a:rPr lang="en-US" sz="1200" dirty="0">
                          <a:effectLst/>
                        </a:rPr>
                        <a:t>It</a:t>
                      </a:r>
                      <a:r>
                        <a:rPr lang="en-US" sz="1200" spc="-30" dirty="0">
                          <a:effectLst/>
                        </a:rPr>
                        <a:t> </a:t>
                      </a:r>
                      <a:r>
                        <a:rPr lang="en-US" sz="1200" dirty="0">
                          <a:effectLst/>
                        </a:rPr>
                        <a:t>supports</a:t>
                      </a:r>
                      <a:r>
                        <a:rPr lang="en-US" sz="1200" spc="-25" dirty="0">
                          <a:effectLst/>
                        </a:rPr>
                        <a:t> </a:t>
                      </a:r>
                      <a:r>
                        <a:rPr lang="en-US" sz="1200" dirty="0">
                          <a:effectLst/>
                        </a:rPr>
                        <a:t>the</a:t>
                      </a:r>
                      <a:r>
                        <a:rPr lang="en-US" sz="1200" spc="-20" dirty="0">
                          <a:effectLst/>
                        </a:rPr>
                        <a:t> </a:t>
                      </a:r>
                      <a:r>
                        <a:rPr lang="en-US" sz="1200" dirty="0">
                          <a:effectLst/>
                        </a:rPr>
                        <a:t>overloading</a:t>
                      </a:r>
                      <a:r>
                        <a:rPr lang="en-US" sz="1200" spc="-20" dirty="0">
                          <a:effectLst/>
                        </a:rPr>
                        <a:t> </a:t>
                      </a:r>
                      <a:r>
                        <a:rPr lang="en-US" sz="1200" spc="-265" dirty="0" smtClean="0">
                          <a:effectLst/>
                        </a:rPr>
                        <a:t> </a:t>
                      </a:r>
                      <a:r>
                        <a:rPr lang="en-US" sz="1200" dirty="0">
                          <a:effectLst/>
                        </a:rPr>
                        <a:t>function and also the</a:t>
                      </a:r>
                      <a:r>
                        <a:rPr lang="en-US" sz="1200" spc="5" dirty="0">
                          <a:effectLst/>
                        </a:rPr>
                        <a:t> </a:t>
                      </a:r>
                      <a:r>
                        <a:rPr lang="en-US" sz="1200" dirty="0">
                          <a:effectLst/>
                        </a:rPr>
                        <a:t>operator.</a:t>
                      </a:r>
                      <a:endParaRPr lang="en-IN" sz="1100" dirty="0">
                        <a:effectLst/>
                        <a:latin typeface="Arial MT"/>
                        <a:ea typeface="Arial MT"/>
                        <a:cs typeface="Arial MT"/>
                      </a:endParaRPr>
                    </a:p>
                  </a:txBody>
                  <a:tcPr marL="0" marR="0" marT="0" marB="0"/>
                </a:tc>
              </a:tr>
              <a:tr h="571591">
                <a:tc>
                  <a:txBody>
                    <a:bodyPr/>
                    <a:lstStyle/>
                    <a:p>
                      <a:pPr marL="49530" marR="128270" algn="l" rtl="0" eaLnBrk="1" latinLnBrk="0" hangingPunct="1">
                        <a:spcBef>
                          <a:spcPts val="430"/>
                        </a:spcBef>
                        <a:spcAft>
                          <a:spcPts val="0"/>
                        </a:spcAft>
                      </a:pPr>
                      <a:r>
                        <a:rPr kumimoji="0" lang="en-US" sz="1200" b="1" kern="1200" dirty="0">
                          <a:solidFill>
                            <a:schemeClr val="dk1"/>
                          </a:solidFill>
                          <a:effectLst/>
                          <a:latin typeface="+mn-lt"/>
                          <a:ea typeface="+mn-ea"/>
                          <a:cs typeface="+mn-cs"/>
                        </a:rPr>
                        <a:t>There is no concept of friend function and virtual functions.</a:t>
                      </a:r>
                      <a:endParaRPr kumimoji="0" lang="en-IN" sz="1200" b="1" kern="1200" dirty="0">
                        <a:solidFill>
                          <a:schemeClr val="dk1"/>
                        </a:solidFill>
                        <a:effectLst/>
                        <a:latin typeface="+mn-lt"/>
                        <a:ea typeface="+mn-ea"/>
                        <a:cs typeface="+mn-cs"/>
                      </a:endParaRPr>
                    </a:p>
                  </a:txBody>
                  <a:tcPr marL="0" marR="0" marT="0" marB="0"/>
                </a:tc>
                <a:tc>
                  <a:txBody>
                    <a:bodyPr/>
                    <a:lstStyle/>
                    <a:p>
                      <a:pPr marL="49530" marR="128270" algn="l" rtl="0" eaLnBrk="1" latinLnBrk="0" hangingPunct="1">
                        <a:spcBef>
                          <a:spcPts val="430"/>
                        </a:spcBef>
                        <a:spcAft>
                          <a:spcPts val="0"/>
                        </a:spcAft>
                      </a:pPr>
                      <a:r>
                        <a:rPr kumimoji="0" lang="en-US" sz="1200" b="1" kern="1200" dirty="0">
                          <a:solidFill>
                            <a:schemeClr val="dk1"/>
                          </a:solidFill>
                          <a:effectLst/>
                          <a:latin typeface="+mn-lt"/>
                          <a:ea typeface="+mn-ea"/>
                          <a:cs typeface="+mn-cs"/>
                        </a:rPr>
                        <a:t>It has the concept of friend function and virtual functions.</a:t>
                      </a:r>
                      <a:endParaRPr kumimoji="0" lang="en-IN" sz="1200" b="1" kern="1200" dirty="0">
                        <a:solidFill>
                          <a:schemeClr val="dk1"/>
                        </a:solidFill>
                        <a:effectLst/>
                        <a:latin typeface="+mn-lt"/>
                        <a:ea typeface="+mn-ea"/>
                        <a:cs typeface="+mn-cs"/>
                      </a:endParaRPr>
                    </a:p>
                  </a:txBody>
                  <a:tcPr marL="0" marR="0" marT="0" marB="0"/>
                </a:tc>
              </a:tr>
              <a:tr h="571591">
                <a:tc>
                  <a:txBody>
                    <a:bodyPr/>
                    <a:lstStyle/>
                    <a:p>
                      <a:pPr marL="49530" marR="128270" algn="l" rtl="0" eaLnBrk="1" latinLnBrk="0" hangingPunct="1">
                        <a:spcBef>
                          <a:spcPts val="430"/>
                        </a:spcBef>
                        <a:spcAft>
                          <a:spcPts val="0"/>
                        </a:spcAft>
                      </a:pPr>
                      <a:r>
                        <a:rPr kumimoji="0" lang="en-US" sz="1200" b="1" kern="1200" dirty="0">
                          <a:solidFill>
                            <a:schemeClr val="dk1"/>
                          </a:solidFill>
                          <a:effectLst/>
                          <a:latin typeface="+mn-lt"/>
                          <a:ea typeface="+mn-ea"/>
                          <a:cs typeface="+mn-cs"/>
                        </a:rPr>
                        <a:t>Examples - C, FORTRAN</a:t>
                      </a:r>
                      <a:endParaRPr kumimoji="0" lang="en-IN" sz="1200" b="1" kern="1200" dirty="0">
                        <a:solidFill>
                          <a:schemeClr val="dk1"/>
                        </a:solidFill>
                        <a:effectLst/>
                        <a:latin typeface="+mn-lt"/>
                        <a:ea typeface="+mn-ea"/>
                        <a:cs typeface="+mn-cs"/>
                      </a:endParaRPr>
                    </a:p>
                  </a:txBody>
                  <a:tcPr marL="0" marR="0" marT="0" marB="0"/>
                </a:tc>
                <a:tc>
                  <a:txBody>
                    <a:bodyPr/>
                    <a:lstStyle/>
                    <a:p>
                      <a:pPr marL="49530" marR="128270" algn="l" rtl="0" eaLnBrk="1" latinLnBrk="0" hangingPunct="1">
                        <a:spcBef>
                          <a:spcPts val="430"/>
                        </a:spcBef>
                        <a:spcAft>
                          <a:spcPts val="0"/>
                        </a:spcAft>
                      </a:pPr>
                      <a:r>
                        <a:rPr kumimoji="0" lang="en-US" sz="1200" b="1" kern="1200" dirty="0">
                          <a:solidFill>
                            <a:schemeClr val="dk1"/>
                          </a:solidFill>
                          <a:effectLst/>
                          <a:latin typeface="+mn-lt"/>
                          <a:ea typeface="+mn-ea"/>
                          <a:cs typeface="+mn-cs"/>
                        </a:rPr>
                        <a:t>Examples - C++ , Java , VB.net, C#.net, Python, R Programming, etc.</a:t>
                      </a:r>
                      <a:endParaRPr kumimoji="0" lang="en-IN" sz="1200" b="1" kern="1200" dirty="0">
                        <a:solidFill>
                          <a:schemeClr val="dk1"/>
                        </a:solidFill>
                        <a:effectLst/>
                        <a:latin typeface="+mn-lt"/>
                        <a:ea typeface="+mn-ea"/>
                        <a:cs typeface="+mn-cs"/>
                      </a:endParaRPr>
                    </a:p>
                  </a:txBody>
                  <a:tcPr marL="0" marR="0" marT="0" marB="0"/>
                </a:tc>
              </a:tr>
            </a:tbl>
          </a:graphicData>
        </a:graphic>
      </p:graphicFrame>
    </p:spTree>
    <p:extLst>
      <p:ext uri="{BB962C8B-B14F-4D97-AF65-F5344CB8AC3E}">
        <p14:creationId xmlns:p14="http://schemas.microsoft.com/office/powerpoint/2010/main" val="2194952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817</TotalTime>
  <Words>4426</Words>
  <Application>Microsoft Office PowerPoint</Application>
  <PresentationFormat>On-screen Show (4:3)</PresentationFormat>
  <Paragraphs>519</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Oriel</vt:lpstr>
      <vt:lpstr>Unit-1</vt:lpstr>
      <vt:lpstr>PowerPoint Presentation</vt:lpstr>
      <vt:lpstr>1. Programming Paradigms</vt:lpstr>
      <vt:lpstr>PowerPoint Presentation</vt:lpstr>
      <vt:lpstr>PowerPoint Presentation</vt:lpstr>
      <vt:lpstr>PowerPoint Presentation</vt:lpstr>
      <vt:lpstr>PowerPoint Presentation</vt:lpstr>
      <vt:lpstr>PowerPoint Presentation</vt:lpstr>
      <vt:lpstr>PowerPoint Presentation</vt:lpstr>
      <vt:lpstr>DisaDvantage of conventional Programming</vt:lpstr>
      <vt:lpstr>2. Data Types</vt:lpstr>
      <vt:lpstr>PowerPoint Presentation</vt:lpstr>
      <vt:lpstr>PowerPoint Presentation</vt:lpstr>
      <vt:lpstr>PowerPoint Presentation</vt:lpstr>
      <vt:lpstr>PowerPoint Presentation</vt:lpstr>
      <vt:lpstr>PowerPoint Presentation</vt:lpstr>
      <vt:lpstr>PowerPoint Presentation</vt:lpstr>
      <vt:lpstr>c).User-Defined Data Type</vt:lpstr>
      <vt:lpstr>PowerPoint Presentation</vt:lpstr>
      <vt:lpstr>3.Variables</vt:lpstr>
      <vt:lpstr>PowerPoint Presentation</vt:lpstr>
      <vt:lpstr>4. Constants </vt:lpstr>
      <vt:lpstr>5.Operators</vt:lpstr>
      <vt:lpstr>PowerPoint Presentation</vt:lpstr>
      <vt:lpstr>PowerPoint Presentation</vt:lpstr>
      <vt:lpstr>PowerPoint Presentation</vt:lpstr>
      <vt:lpstr>PowerPoint Presentation</vt:lpstr>
      <vt:lpstr>PowerPoint Presentation</vt:lpstr>
      <vt:lpstr>6. Decision Statements &amp;Control Loop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Arrays </vt:lpstr>
      <vt:lpstr>PowerPoint Presentation</vt:lpstr>
      <vt:lpstr>PowerPoint Presentation</vt:lpstr>
      <vt:lpstr>PowerPoint Presentation</vt:lpstr>
      <vt:lpstr>PowerPoint Presentation</vt:lpstr>
      <vt:lpstr>PowerPoint Presentation</vt:lpstr>
      <vt:lpstr>PowerPoint Presentation</vt:lpstr>
      <vt:lpstr>6.Namespace</vt:lpstr>
      <vt:lpstr>PowerPoint Presentation</vt:lpstr>
      <vt:lpstr>PowerPoint Presentation</vt:lpstr>
      <vt:lpstr>PowerPoint Presentation</vt:lpstr>
      <vt:lpstr>PowerPoint Presentation</vt:lpstr>
      <vt:lpstr>7. Default Arguments</vt:lpstr>
      <vt:lpstr>PowerPoint Presentation</vt:lpstr>
      <vt:lpstr>8. Constant Arguments</vt:lpstr>
      <vt:lpstr>9. Parameter passing techniques</vt:lpstr>
      <vt:lpstr>PowerPoint Presentation</vt:lpstr>
      <vt:lpstr>PowerPoint Presentation</vt:lpstr>
      <vt:lpstr>10. Features of Object-Oriented Programming or Key concePts of 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LENOVO</dc:creator>
  <cp:lastModifiedBy>LENOVO</cp:lastModifiedBy>
  <cp:revision>130</cp:revision>
  <dcterms:created xsi:type="dcterms:W3CDTF">2006-08-16T00:00:00Z</dcterms:created>
  <dcterms:modified xsi:type="dcterms:W3CDTF">2023-09-10T11:23:17Z</dcterms:modified>
</cp:coreProperties>
</file>