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omments/comment7.xml" ContentType="application/vnd.openxmlformats-officedocument.presentationml.comments+xml"/>
  <Override PartName="/ppt/comments/comment12.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commentAuthors.xml" ContentType="application/vnd.openxmlformats-officedocument.presentationml.commentAuthor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Override PartName="/ppt/media/image9.wmf" ContentType="image/x-wmf"/>
  <Override PartName="/ppt/media/image13.wmf" ContentType="image/x-wmf"/>
  <Override PartName="/ppt/media/image2.png" ContentType="image/png"/>
  <Override PartName="/ppt/media/image3.png" ContentType="image/png"/>
  <Override PartName="/ppt/media/image4.png" ContentType="image/png"/>
  <Override PartName="/ppt/media/image5.png" ContentType="image/png"/>
  <Override PartName="/ppt/media/image17.wmf" ContentType="image/x-wmf"/>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12192000" cy="6858000"/>
  <p:notesSz cx="7772400" cy="10058400"/>
</p:presentation>
</file>

<file path=ppt/commentAuthors.xml><?xml version="1.0" encoding="utf-8"?>
<p:cmAuthorLst xmlns:p="http://schemas.openxmlformats.org/presentationml/2006/main">
  <p:cmAuthor id="0" name="Shapira, Oren" initials="SO" lastIdx="5"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commentAuthors" Target="commentAuthors.xml"/>
</Relationships>
</file>

<file path=ppt/comments/comment12.xml><?xml version="1.0" encoding="utf-8"?>
<p:cmLst xmlns:p="http://schemas.openxmlformats.org/presentationml/2006/main">
  <p:cm authorId="0" dt="2019-04-24T16:26:38.658000000" idx="2">
    <p:pos x="0" y="0"/>
    <p:text>Clean up table formatting and highlight stats of interest. Perhaps add a slide that briefly explains how each classifier method works. For example, see 1h21m mark in 4/10 lecture. Should also explain why "?" occurs in table</p:text>
  </p:cm>
</p:cmLst>
</file>

<file path=ppt/comments/comment15.xml><?xml version="1.0" encoding="utf-8"?>
<p:cmLst xmlns:p="http://schemas.openxmlformats.org/presentationml/2006/main">
  <p:cm authorId="0" dt="2019-04-25T00:51:17.339000000" idx="3">
    <p:pos x="0" y="0"/>
    <p:text>Should highlight key patterns, and perhpas shade the diagonal for TP</p:text>
  </p:cm>
  <p:cm authorId="0" dt="2019-04-25T01:18:46.509000000" idx="4">
    <p:pos x="4679" y="1080"/>
    <p:text>Would be nice to calculate the accuracy for a few specific classes and speak to this. Our next slide shows "horrendous game" has high ROC, but not yet sure if we can generalize that all outliers perform better. See link for example</p:text>
  </p:cm>
</p:cmLst>
</file>

<file path=ppt/comments/comment16.xml><?xml version="1.0" encoding="utf-8"?>
<p:cmLst xmlns:p="http://schemas.openxmlformats.org/presentationml/2006/main">
  <p:cm authorId="0" dt="2019-04-25T01:24:48.998000000" idx="5">
    <p:pos x="5038" y="3239"/>
    <p:text>Clean up formatting of table</p:text>
  </p:cm>
</p:cmLst>
</file>

<file path=ppt/comments/comment7.xml><?xml version="1.0" encoding="utf-8"?>
<p:cmLst xmlns:p="http://schemas.openxmlformats.org/presentationml/2006/main">
  <p:cm authorId="0" dt="2019-04-24T16:21:24.449000000" idx="1">
    <p:pos x="2879" y="360"/>
    <p:text>can you clean up table formatting? Would also be ideal to add a slide that briefly explains how each att selection method works, and explain why we picked CFS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1251720" y="2286000"/>
            <a:ext cx="10177560" cy="17136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36" name="PlaceHolder 2"/>
          <p:cNvSpPr>
            <a:spLocks noGrp="1"/>
          </p:cNvSpPr>
          <p:nvPr>
            <p:ph type="body"/>
          </p:nvPr>
        </p:nvSpPr>
        <p:spPr>
          <a:xfrm>
            <a:off x="1251720" y="2286000"/>
            <a:ext cx="3277080" cy="171360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692960" y="2286000"/>
            <a:ext cx="3277080" cy="171360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134200" y="2286000"/>
            <a:ext cx="3277080" cy="171360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1251720" y="4162680"/>
            <a:ext cx="3277080" cy="171360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692960" y="4162680"/>
            <a:ext cx="3277080" cy="171360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134200" y="4162680"/>
            <a:ext cx="327708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1251720" y="2286000"/>
            <a:ext cx="10177560" cy="359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1251720" y="2286000"/>
            <a:ext cx="10177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251720" y="555480"/>
            <a:ext cx="1017756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subTitle"/>
          </p:nvPr>
        </p:nvSpPr>
        <p:spPr>
          <a:xfrm>
            <a:off x="1251720" y="2286000"/>
            <a:ext cx="10177560" cy="359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1251720" y="2286000"/>
            <a:ext cx="10177560" cy="171360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1251720" y="2286000"/>
            <a:ext cx="3277080" cy="171360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692960" y="2286000"/>
            <a:ext cx="3277080" cy="171360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8134200" y="2286000"/>
            <a:ext cx="3277080" cy="171360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1251720" y="4162680"/>
            <a:ext cx="3277080" cy="171360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4692960" y="4162680"/>
            <a:ext cx="3277080" cy="171360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8134200" y="4162680"/>
            <a:ext cx="327708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subTitle"/>
          </p:nvPr>
        </p:nvSpPr>
        <p:spPr>
          <a:xfrm>
            <a:off x="1251720" y="2286000"/>
            <a:ext cx="10177560" cy="359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1251720" y="2286000"/>
            <a:ext cx="10177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1251720" y="2286000"/>
            <a:ext cx="10177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251720" y="555480"/>
            <a:ext cx="1017756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1251720" y="2286000"/>
            <a:ext cx="10177560" cy="17136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16" name="PlaceHolder 2"/>
          <p:cNvSpPr>
            <a:spLocks noGrp="1"/>
          </p:cNvSpPr>
          <p:nvPr>
            <p:ph type="body"/>
          </p:nvPr>
        </p:nvSpPr>
        <p:spPr>
          <a:xfrm>
            <a:off x="1251720" y="2286000"/>
            <a:ext cx="3277080" cy="171360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92960" y="2286000"/>
            <a:ext cx="3277080" cy="171360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8134200" y="2286000"/>
            <a:ext cx="3277080" cy="171360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1251720" y="4162680"/>
            <a:ext cx="3277080" cy="171360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4692960" y="4162680"/>
            <a:ext cx="3277080" cy="171360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8134200" y="4162680"/>
            <a:ext cx="327708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28" name="PlaceHolder 2"/>
          <p:cNvSpPr>
            <a:spLocks noGrp="1"/>
          </p:cNvSpPr>
          <p:nvPr>
            <p:ph type="subTitle"/>
          </p:nvPr>
        </p:nvSpPr>
        <p:spPr>
          <a:xfrm>
            <a:off x="1251720" y="2286000"/>
            <a:ext cx="10177560" cy="359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1251720" y="2286000"/>
            <a:ext cx="10177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1"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1251720" y="555480"/>
            <a:ext cx="1017756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37"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1251720" y="2286000"/>
            <a:ext cx="10177560" cy="171360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52"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57" name="PlaceHolder 2"/>
          <p:cNvSpPr>
            <a:spLocks noGrp="1"/>
          </p:cNvSpPr>
          <p:nvPr>
            <p:ph type="body"/>
          </p:nvPr>
        </p:nvSpPr>
        <p:spPr>
          <a:xfrm>
            <a:off x="1251720" y="2286000"/>
            <a:ext cx="3277080" cy="171360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692960" y="2286000"/>
            <a:ext cx="3277080" cy="171360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8134200" y="2286000"/>
            <a:ext cx="3277080" cy="1713600"/>
          </a:xfrm>
          <a:prstGeom prst="rect">
            <a:avLst/>
          </a:prstGeom>
        </p:spPr>
        <p:txBody>
          <a:bodyPr lIns="0" rIns="0" tIns="0" bIns="0">
            <a:normAutofit/>
          </a:bodyPr>
          <a:p>
            <a:endParaRPr b="0" lang="en-US" sz="3200" spc="-1" strike="noStrike">
              <a:latin typeface="Arial"/>
            </a:endParaRPr>
          </a:p>
        </p:txBody>
      </p:sp>
      <p:sp>
        <p:nvSpPr>
          <p:cNvPr id="160" name="PlaceHolder 5"/>
          <p:cNvSpPr>
            <a:spLocks noGrp="1"/>
          </p:cNvSpPr>
          <p:nvPr>
            <p:ph type="body"/>
          </p:nvPr>
        </p:nvSpPr>
        <p:spPr>
          <a:xfrm>
            <a:off x="1251720" y="4162680"/>
            <a:ext cx="3277080" cy="1713600"/>
          </a:xfrm>
          <a:prstGeom prst="rect">
            <a:avLst/>
          </a:prstGeom>
        </p:spPr>
        <p:txBody>
          <a:bodyPr lIns="0" rIns="0" tIns="0" bIns="0">
            <a:normAutofit/>
          </a:bodyPr>
          <a:p>
            <a:endParaRPr b="0" lang="en-US" sz="3200" spc="-1" strike="noStrike">
              <a:latin typeface="Arial"/>
            </a:endParaRPr>
          </a:p>
        </p:txBody>
      </p:sp>
      <p:sp>
        <p:nvSpPr>
          <p:cNvPr id="161" name="PlaceHolder 6"/>
          <p:cNvSpPr>
            <a:spLocks noGrp="1"/>
          </p:cNvSpPr>
          <p:nvPr>
            <p:ph type="body"/>
          </p:nvPr>
        </p:nvSpPr>
        <p:spPr>
          <a:xfrm>
            <a:off x="4692960" y="4162680"/>
            <a:ext cx="3277080" cy="1713600"/>
          </a:xfrm>
          <a:prstGeom prst="rect">
            <a:avLst/>
          </a:prstGeom>
        </p:spPr>
        <p:txBody>
          <a:bodyPr lIns="0" rIns="0" tIns="0" bIns="0">
            <a:normAutofit/>
          </a:bodyPr>
          <a:p>
            <a:endParaRPr b="0" lang="en-US" sz="3200" spc="-1" strike="noStrike">
              <a:latin typeface="Arial"/>
            </a:endParaRPr>
          </a:p>
        </p:txBody>
      </p:sp>
      <p:sp>
        <p:nvSpPr>
          <p:cNvPr id="162" name="PlaceHolder 7"/>
          <p:cNvSpPr>
            <a:spLocks noGrp="1"/>
          </p:cNvSpPr>
          <p:nvPr>
            <p:ph type="body"/>
          </p:nvPr>
        </p:nvSpPr>
        <p:spPr>
          <a:xfrm>
            <a:off x="8134200" y="4162680"/>
            <a:ext cx="327708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68" name="PlaceHolder 2"/>
          <p:cNvSpPr>
            <a:spLocks noGrp="1"/>
          </p:cNvSpPr>
          <p:nvPr>
            <p:ph type="subTitle"/>
          </p:nvPr>
        </p:nvSpPr>
        <p:spPr>
          <a:xfrm>
            <a:off x="1251720" y="2286000"/>
            <a:ext cx="10177560" cy="359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70" name="PlaceHolder 2"/>
          <p:cNvSpPr>
            <a:spLocks noGrp="1"/>
          </p:cNvSpPr>
          <p:nvPr>
            <p:ph type="body"/>
          </p:nvPr>
        </p:nvSpPr>
        <p:spPr>
          <a:xfrm>
            <a:off x="1251720" y="2286000"/>
            <a:ext cx="10177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72"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1251720" y="555480"/>
            <a:ext cx="1017756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77"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81"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85"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89" name="PlaceHolder 2"/>
          <p:cNvSpPr>
            <a:spLocks noGrp="1"/>
          </p:cNvSpPr>
          <p:nvPr>
            <p:ph type="body"/>
          </p:nvPr>
        </p:nvSpPr>
        <p:spPr>
          <a:xfrm>
            <a:off x="1251720" y="2286000"/>
            <a:ext cx="10177560" cy="171360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92"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251720" y="555480"/>
            <a:ext cx="1017756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97" name="PlaceHolder 2"/>
          <p:cNvSpPr>
            <a:spLocks noGrp="1"/>
          </p:cNvSpPr>
          <p:nvPr>
            <p:ph type="body"/>
          </p:nvPr>
        </p:nvSpPr>
        <p:spPr>
          <a:xfrm>
            <a:off x="1251720" y="2286000"/>
            <a:ext cx="3277080" cy="171360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4692960" y="2286000"/>
            <a:ext cx="3277080" cy="1713600"/>
          </a:xfrm>
          <a:prstGeom prst="rect">
            <a:avLst/>
          </a:prstGeom>
        </p:spPr>
        <p:txBody>
          <a:bodyPr lIns="0" rIns="0" tIns="0" bIns="0">
            <a:normAutofit/>
          </a:bodyPr>
          <a:p>
            <a:endParaRPr b="0" lang="en-US" sz="3200" spc="-1" strike="noStrike">
              <a:latin typeface="Arial"/>
            </a:endParaRPr>
          </a:p>
        </p:txBody>
      </p:sp>
      <p:sp>
        <p:nvSpPr>
          <p:cNvPr id="199" name="PlaceHolder 4"/>
          <p:cNvSpPr>
            <a:spLocks noGrp="1"/>
          </p:cNvSpPr>
          <p:nvPr>
            <p:ph type="body"/>
          </p:nvPr>
        </p:nvSpPr>
        <p:spPr>
          <a:xfrm>
            <a:off x="8134200" y="2286000"/>
            <a:ext cx="3277080" cy="1713600"/>
          </a:xfrm>
          <a:prstGeom prst="rect">
            <a:avLst/>
          </a:prstGeom>
        </p:spPr>
        <p:txBody>
          <a:bodyPr lIns="0" rIns="0" tIns="0" bIns="0">
            <a:normAutofit/>
          </a:bodyPr>
          <a:p>
            <a:endParaRPr b="0" lang="en-US" sz="3200" spc="-1" strike="noStrike">
              <a:latin typeface="Arial"/>
            </a:endParaRPr>
          </a:p>
        </p:txBody>
      </p:sp>
      <p:sp>
        <p:nvSpPr>
          <p:cNvPr id="200" name="PlaceHolder 5"/>
          <p:cNvSpPr>
            <a:spLocks noGrp="1"/>
          </p:cNvSpPr>
          <p:nvPr>
            <p:ph type="body"/>
          </p:nvPr>
        </p:nvSpPr>
        <p:spPr>
          <a:xfrm>
            <a:off x="1251720" y="4162680"/>
            <a:ext cx="3277080" cy="1713600"/>
          </a:xfrm>
          <a:prstGeom prst="rect">
            <a:avLst/>
          </a:prstGeom>
        </p:spPr>
        <p:txBody>
          <a:bodyPr lIns="0" rIns="0" tIns="0" bIns="0">
            <a:normAutofit/>
          </a:bodyPr>
          <a:p>
            <a:endParaRPr b="0" lang="en-US" sz="3200" spc="-1" strike="noStrike">
              <a:latin typeface="Arial"/>
            </a:endParaRPr>
          </a:p>
        </p:txBody>
      </p:sp>
      <p:sp>
        <p:nvSpPr>
          <p:cNvPr id="201" name="PlaceHolder 6"/>
          <p:cNvSpPr>
            <a:spLocks noGrp="1"/>
          </p:cNvSpPr>
          <p:nvPr>
            <p:ph type="body"/>
          </p:nvPr>
        </p:nvSpPr>
        <p:spPr>
          <a:xfrm>
            <a:off x="4692960" y="4162680"/>
            <a:ext cx="3277080" cy="1713600"/>
          </a:xfrm>
          <a:prstGeom prst="rect">
            <a:avLst/>
          </a:prstGeom>
        </p:spPr>
        <p:txBody>
          <a:bodyPr lIns="0" rIns="0" tIns="0" bIns="0">
            <a:normAutofit/>
          </a:bodyPr>
          <a:p>
            <a:endParaRPr b="0" lang="en-US" sz="3200" spc="-1" strike="noStrike">
              <a:latin typeface="Arial"/>
            </a:endParaRPr>
          </a:p>
        </p:txBody>
      </p:sp>
      <p:sp>
        <p:nvSpPr>
          <p:cNvPr id="202" name="PlaceHolder 7"/>
          <p:cNvSpPr>
            <a:spLocks noGrp="1"/>
          </p:cNvSpPr>
          <p:nvPr>
            <p:ph type="body"/>
          </p:nvPr>
        </p:nvSpPr>
        <p:spPr>
          <a:xfrm>
            <a:off x="8134200" y="4162680"/>
            <a:ext cx="327708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08" name="PlaceHolder 2"/>
          <p:cNvSpPr>
            <a:spLocks noGrp="1"/>
          </p:cNvSpPr>
          <p:nvPr>
            <p:ph type="subTitle"/>
          </p:nvPr>
        </p:nvSpPr>
        <p:spPr>
          <a:xfrm>
            <a:off x="1251720" y="2286000"/>
            <a:ext cx="10177560" cy="359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10" name="PlaceHolder 2"/>
          <p:cNvSpPr>
            <a:spLocks noGrp="1"/>
          </p:cNvSpPr>
          <p:nvPr>
            <p:ph type="body"/>
          </p:nvPr>
        </p:nvSpPr>
        <p:spPr>
          <a:xfrm>
            <a:off x="1251720" y="2286000"/>
            <a:ext cx="10177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12"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1251720" y="555480"/>
            <a:ext cx="1017756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17"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21"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222"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23" name="PlaceHolder 4"/>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25"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29" name="PlaceHolder 2"/>
          <p:cNvSpPr>
            <a:spLocks noGrp="1"/>
          </p:cNvSpPr>
          <p:nvPr>
            <p:ph type="body"/>
          </p:nvPr>
        </p:nvSpPr>
        <p:spPr>
          <a:xfrm>
            <a:off x="1251720" y="2286000"/>
            <a:ext cx="10177560" cy="1713600"/>
          </a:xfrm>
          <a:prstGeom prst="rect">
            <a:avLst/>
          </a:prstGeom>
        </p:spPr>
        <p:txBody>
          <a:bodyPr lIns="0" rIns="0" tIns="0" bIns="0">
            <a:normAutofit/>
          </a:bodyPr>
          <a:p>
            <a:endParaRPr b="0" lang="en-US" sz="3200" spc="-1" strike="noStrike">
              <a:latin typeface="Arial"/>
            </a:endParaRPr>
          </a:p>
        </p:txBody>
      </p:sp>
      <p:sp>
        <p:nvSpPr>
          <p:cNvPr id="230" name="PlaceHolder 3"/>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32"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
        <p:nvSpPr>
          <p:cNvPr id="235" name="PlaceHolder 5"/>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37" name="PlaceHolder 2"/>
          <p:cNvSpPr>
            <a:spLocks noGrp="1"/>
          </p:cNvSpPr>
          <p:nvPr>
            <p:ph type="body"/>
          </p:nvPr>
        </p:nvSpPr>
        <p:spPr>
          <a:xfrm>
            <a:off x="1251720" y="2286000"/>
            <a:ext cx="3277080" cy="1713600"/>
          </a:xfrm>
          <a:prstGeom prst="rect">
            <a:avLst/>
          </a:prstGeom>
        </p:spPr>
        <p:txBody>
          <a:bodyPr lIns="0" rIns="0" tIns="0" bIns="0">
            <a:normAutofit/>
          </a:bodyPr>
          <a:p>
            <a:endParaRPr b="0" lang="en-US" sz="3200" spc="-1" strike="noStrike">
              <a:latin typeface="Arial"/>
            </a:endParaRPr>
          </a:p>
        </p:txBody>
      </p:sp>
      <p:sp>
        <p:nvSpPr>
          <p:cNvPr id="238" name="PlaceHolder 3"/>
          <p:cNvSpPr>
            <a:spLocks noGrp="1"/>
          </p:cNvSpPr>
          <p:nvPr>
            <p:ph type="body"/>
          </p:nvPr>
        </p:nvSpPr>
        <p:spPr>
          <a:xfrm>
            <a:off x="4692960" y="2286000"/>
            <a:ext cx="3277080" cy="1713600"/>
          </a:xfrm>
          <a:prstGeom prst="rect">
            <a:avLst/>
          </a:prstGeom>
        </p:spPr>
        <p:txBody>
          <a:bodyPr lIns="0" rIns="0" tIns="0" bIns="0">
            <a:normAutofit/>
          </a:bodyPr>
          <a:p>
            <a:endParaRPr b="0" lang="en-US" sz="3200" spc="-1" strike="noStrike">
              <a:latin typeface="Arial"/>
            </a:endParaRPr>
          </a:p>
        </p:txBody>
      </p:sp>
      <p:sp>
        <p:nvSpPr>
          <p:cNvPr id="239" name="PlaceHolder 4"/>
          <p:cNvSpPr>
            <a:spLocks noGrp="1"/>
          </p:cNvSpPr>
          <p:nvPr>
            <p:ph type="body"/>
          </p:nvPr>
        </p:nvSpPr>
        <p:spPr>
          <a:xfrm>
            <a:off x="8134200" y="2286000"/>
            <a:ext cx="3277080" cy="1713600"/>
          </a:xfrm>
          <a:prstGeom prst="rect">
            <a:avLst/>
          </a:prstGeom>
        </p:spPr>
        <p:txBody>
          <a:bodyPr lIns="0" rIns="0" tIns="0" bIns="0">
            <a:normAutofit/>
          </a:bodyPr>
          <a:p>
            <a:endParaRPr b="0" lang="en-US" sz="3200" spc="-1" strike="noStrike">
              <a:latin typeface="Arial"/>
            </a:endParaRPr>
          </a:p>
        </p:txBody>
      </p:sp>
      <p:sp>
        <p:nvSpPr>
          <p:cNvPr id="240" name="PlaceHolder 5"/>
          <p:cNvSpPr>
            <a:spLocks noGrp="1"/>
          </p:cNvSpPr>
          <p:nvPr>
            <p:ph type="body"/>
          </p:nvPr>
        </p:nvSpPr>
        <p:spPr>
          <a:xfrm>
            <a:off x="1251720" y="4162680"/>
            <a:ext cx="3277080" cy="1713600"/>
          </a:xfrm>
          <a:prstGeom prst="rect">
            <a:avLst/>
          </a:prstGeom>
        </p:spPr>
        <p:txBody>
          <a:bodyPr lIns="0" rIns="0" tIns="0" bIns="0">
            <a:normAutofit/>
          </a:bodyPr>
          <a:p>
            <a:endParaRPr b="0" lang="en-US" sz="3200" spc="-1" strike="noStrike">
              <a:latin typeface="Arial"/>
            </a:endParaRPr>
          </a:p>
        </p:txBody>
      </p:sp>
      <p:sp>
        <p:nvSpPr>
          <p:cNvPr id="241" name="PlaceHolder 6"/>
          <p:cNvSpPr>
            <a:spLocks noGrp="1"/>
          </p:cNvSpPr>
          <p:nvPr>
            <p:ph type="body"/>
          </p:nvPr>
        </p:nvSpPr>
        <p:spPr>
          <a:xfrm>
            <a:off x="4692960" y="4162680"/>
            <a:ext cx="3277080" cy="1713600"/>
          </a:xfrm>
          <a:prstGeom prst="rect">
            <a:avLst/>
          </a:prstGeom>
        </p:spPr>
        <p:txBody>
          <a:bodyPr lIns="0" rIns="0" tIns="0" bIns="0">
            <a:normAutofit/>
          </a:bodyPr>
          <a:p>
            <a:endParaRPr b="0" lang="en-US" sz="3200" spc="-1" strike="noStrike">
              <a:latin typeface="Arial"/>
            </a:endParaRPr>
          </a:p>
        </p:txBody>
      </p:sp>
      <p:sp>
        <p:nvSpPr>
          <p:cNvPr id="242" name="PlaceHolder 7"/>
          <p:cNvSpPr>
            <a:spLocks noGrp="1"/>
          </p:cNvSpPr>
          <p:nvPr>
            <p:ph type="body"/>
          </p:nvPr>
        </p:nvSpPr>
        <p:spPr>
          <a:xfrm>
            <a:off x="8134200" y="4162680"/>
            <a:ext cx="327708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48" name="PlaceHolder 2"/>
          <p:cNvSpPr>
            <a:spLocks noGrp="1"/>
          </p:cNvSpPr>
          <p:nvPr>
            <p:ph type="subTitle"/>
          </p:nvPr>
        </p:nvSpPr>
        <p:spPr>
          <a:xfrm>
            <a:off x="1251720" y="2286000"/>
            <a:ext cx="10177560" cy="3592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50" name="PlaceHolder 2"/>
          <p:cNvSpPr>
            <a:spLocks noGrp="1"/>
          </p:cNvSpPr>
          <p:nvPr>
            <p:ph type="body"/>
          </p:nvPr>
        </p:nvSpPr>
        <p:spPr>
          <a:xfrm>
            <a:off x="1251720" y="2286000"/>
            <a:ext cx="10177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52"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253"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1251720" y="555480"/>
            <a:ext cx="1017756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57"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258" name="PlaceHolder 3"/>
          <p:cNvSpPr>
            <a:spLocks noGrp="1"/>
          </p:cNvSpPr>
          <p:nvPr>
            <p:ph type="body"/>
          </p:nvPr>
        </p:nvSpPr>
        <p:spPr>
          <a:xfrm>
            <a:off x="6467040" y="2286000"/>
            <a:ext cx="4966560" cy="3592800"/>
          </a:xfrm>
          <a:prstGeom prst="rect">
            <a:avLst/>
          </a:prstGeom>
        </p:spPr>
        <p:txBody>
          <a:bodyPr lIns="0" rIns="0" tIns="0" bIns="0">
            <a:normAutofit/>
          </a:bodyPr>
          <a:p>
            <a:endParaRPr b="0" lang="en-US" sz="3200" spc="-1" strike="noStrike">
              <a:latin typeface="Arial"/>
            </a:endParaRPr>
          </a:p>
        </p:txBody>
      </p:sp>
      <p:sp>
        <p:nvSpPr>
          <p:cNvPr id="259"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61" name="PlaceHolder 2"/>
          <p:cNvSpPr>
            <a:spLocks noGrp="1"/>
          </p:cNvSpPr>
          <p:nvPr>
            <p:ph type="body"/>
          </p:nvPr>
        </p:nvSpPr>
        <p:spPr>
          <a:xfrm>
            <a:off x="1251720" y="2286000"/>
            <a:ext cx="4966560" cy="3592800"/>
          </a:xfrm>
          <a:prstGeom prst="rect">
            <a:avLst/>
          </a:prstGeom>
        </p:spPr>
        <p:txBody>
          <a:bodyPr lIns="0" rIns="0" tIns="0" bIns="0">
            <a:normAutofit/>
          </a:bodyPr>
          <a:p>
            <a:endParaRPr b="0" lang="en-US" sz="3200" spc="-1" strike="noStrike">
              <a:latin typeface="Arial"/>
            </a:endParaRPr>
          </a:p>
        </p:txBody>
      </p:sp>
      <p:sp>
        <p:nvSpPr>
          <p:cNvPr id="262"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63" name="PlaceHolder 4"/>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65"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67" name="PlaceHolder 4"/>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69" name="PlaceHolder 2"/>
          <p:cNvSpPr>
            <a:spLocks noGrp="1"/>
          </p:cNvSpPr>
          <p:nvPr>
            <p:ph type="body"/>
          </p:nvPr>
        </p:nvSpPr>
        <p:spPr>
          <a:xfrm>
            <a:off x="1251720" y="2286000"/>
            <a:ext cx="10177560" cy="1713600"/>
          </a:xfrm>
          <a:prstGeom prst="rect">
            <a:avLst/>
          </a:prstGeom>
        </p:spPr>
        <p:txBody>
          <a:bodyPr lIns="0" rIns="0" tIns="0" bIns="0">
            <a:normAutofit/>
          </a:bodyPr>
          <a:p>
            <a:endParaRPr b="0" lang="en-US" sz="3200" spc="-1" strike="noStrike">
              <a:latin typeface="Arial"/>
            </a:endParaRPr>
          </a:p>
        </p:txBody>
      </p:sp>
      <p:sp>
        <p:nvSpPr>
          <p:cNvPr id="270" name="PlaceHolder 3"/>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72"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273"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74" name="PlaceHolder 4"/>
          <p:cNvSpPr>
            <a:spLocks noGrp="1"/>
          </p:cNvSpPr>
          <p:nvPr>
            <p:ph type="body"/>
          </p:nvPr>
        </p:nvSpPr>
        <p:spPr>
          <a:xfrm>
            <a:off x="1251720" y="4162680"/>
            <a:ext cx="4966560" cy="1713600"/>
          </a:xfrm>
          <a:prstGeom prst="rect">
            <a:avLst/>
          </a:prstGeom>
        </p:spPr>
        <p:txBody>
          <a:bodyPr lIns="0" rIns="0" tIns="0" bIns="0">
            <a:normAutofit/>
          </a:bodyPr>
          <a:p>
            <a:endParaRPr b="0" lang="en-US" sz="3200" spc="-1" strike="noStrike">
              <a:latin typeface="Arial"/>
            </a:endParaRPr>
          </a:p>
        </p:txBody>
      </p:sp>
      <p:sp>
        <p:nvSpPr>
          <p:cNvPr id="275" name="PlaceHolder 5"/>
          <p:cNvSpPr>
            <a:spLocks noGrp="1"/>
          </p:cNvSpPr>
          <p:nvPr>
            <p:ph type="body"/>
          </p:nvPr>
        </p:nvSpPr>
        <p:spPr>
          <a:xfrm>
            <a:off x="6467040" y="4162680"/>
            <a:ext cx="496656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77" name="PlaceHolder 2"/>
          <p:cNvSpPr>
            <a:spLocks noGrp="1"/>
          </p:cNvSpPr>
          <p:nvPr>
            <p:ph type="body"/>
          </p:nvPr>
        </p:nvSpPr>
        <p:spPr>
          <a:xfrm>
            <a:off x="1251720" y="2286000"/>
            <a:ext cx="3277080" cy="1713600"/>
          </a:xfrm>
          <a:prstGeom prst="rect">
            <a:avLst/>
          </a:prstGeom>
        </p:spPr>
        <p:txBody>
          <a:bodyPr lIns="0" rIns="0" tIns="0" bIns="0">
            <a:normAutofit/>
          </a:bodyPr>
          <a:p>
            <a:endParaRPr b="0" lang="en-US" sz="3200" spc="-1" strike="noStrike">
              <a:latin typeface="Arial"/>
            </a:endParaRPr>
          </a:p>
        </p:txBody>
      </p:sp>
      <p:sp>
        <p:nvSpPr>
          <p:cNvPr id="278" name="PlaceHolder 3"/>
          <p:cNvSpPr>
            <a:spLocks noGrp="1"/>
          </p:cNvSpPr>
          <p:nvPr>
            <p:ph type="body"/>
          </p:nvPr>
        </p:nvSpPr>
        <p:spPr>
          <a:xfrm>
            <a:off x="4692960" y="2286000"/>
            <a:ext cx="3277080" cy="1713600"/>
          </a:xfrm>
          <a:prstGeom prst="rect">
            <a:avLst/>
          </a:prstGeom>
        </p:spPr>
        <p:txBody>
          <a:bodyPr lIns="0" rIns="0" tIns="0" bIns="0">
            <a:normAutofit/>
          </a:bodyPr>
          <a:p>
            <a:endParaRPr b="0" lang="en-US" sz="3200" spc="-1" strike="noStrike">
              <a:latin typeface="Arial"/>
            </a:endParaRPr>
          </a:p>
        </p:txBody>
      </p:sp>
      <p:sp>
        <p:nvSpPr>
          <p:cNvPr id="279" name="PlaceHolder 4"/>
          <p:cNvSpPr>
            <a:spLocks noGrp="1"/>
          </p:cNvSpPr>
          <p:nvPr>
            <p:ph type="body"/>
          </p:nvPr>
        </p:nvSpPr>
        <p:spPr>
          <a:xfrm>
            <a:off x="8134200" y="2286000"/>
            <a:ext cx="3277080" cy="1713600"/>
          </a:xfrm>
          <a:prstGeom prst="rect">
            <a:avLst/>
          </a:prstGeom>
        </p:spPr>
        <p:txBody>
          <a:bodyPr lIns="0" rIns="0" tIns="0" bIns="0">
            <a:normAutofit/>
          </a:bodyPr>
          <a:p>
            <a:endParaRPr b="0" lang="en-US" sz="3200" spc="-1" strike="noStrike">
              <a:latin typeface="Arial"/>
            </a:endParaRPr>
          </a:p>
        </p:txBody>
      </p:sp>
      <p:sp>
        <p:nvSpPr>
          <p:cNvPr id="280" name="PlaceHolder 5"/>
          <p:cNvSpPr>
            <a:spLocks noGrp="1"/>
          </p:cNvSpPr>
          <p:nvPr>
            <p:ph type="body"/>
          </p:nvPr>
        </p:nvSpPr>
        <p:spPr>
          <a:xfrm>
            <a:off x="1251720" y="4162680"/>
            <a:ext cx="3277080" cy="1713600"/>
          </a:xfrm>
          <a:prstGeom prst="rect">
            <a:avLst/>
          </a:prstGeom>
        </p:spPr>
        <p:txBody>
          <a:bodyPr lIns="0" rIns="0" tIns="0" bIns="0">
            <a:normAutofit/>
          </a:bodyPr>
          <a:p>
            <a:endParaRPr b="0" lang="en-US" sz="3200" spc="-1" strike="noStrike">
              <a:latin typeface="Arial"/>
            </a:endParaRPr>
          </a:p>
        </p:txBody>
      </p:sp>
      <p:sp>
        <p:nvSpPr>
          <p:cNvPr id="281" name="PlaceHolder 6"/>
          <p:cNvSpPr>
            <a:spLocks noGrp="1"/>
          </p:cNvSpPr>
          <p:nvPr>
            <p:ph type="body"/>
          </p:nvPr>
        </p:nvSpPr>
        <p:spPr>
          <a:xfrm>
            <a:off x="4692960" y="4162680"/>
            <a:ext cx="3277080" cy="1713600"/>
          </a:xfrm>
          <a:prstGeom prst="rect">
            <a:avLst/>
          </a:prstGeom>
        </p:spPr>
        <p:txBody>
          <a:bodyPr lIns="0" rIns="0" tIns="0" bIns="0">
            <a:normAutofit/>
          </a:bodyPr>
          <a:p>
            <a:endParaRPr b="0" lang="en-US" sz="3200" spc="-1" strike="noStrike">
              <a:latin typeface="Arial"/>
            </a:endParaRPr>
          </a:p>
        </p:txBody>
      </p:sp>
      <p:sp>
        <p:nvSpPr>
          <p:cNvPr id="282" name="PlaceHolder 7"/>
          <p:cNvSpPr>
            <a:spLocks noGrp="1"/>
          </p:cNvSpPr>
          <p:nvPr>
            <p:ph type="body"/>
          </p:nvPr>
        </p:nvSpPr>
        <p:spPr>
          <a:xfrm>
            <a:off x="8134200" y="4162680"/>
            <a:ext cx="3277080" cy="1713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51720" y="555480"/>
            <a:ext cx="10177560" cy="1145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1251720" y="2286000"/>
            <a:ext cx="4966560" cy="17136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467040" y="2286000"/>
            <a:ext cx="4966560" cy="171360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1251720" y="4162680"/>
            <a:ext cx="10177560" cy="1713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3ae6e"/>
        </a:solidFill>
      </p:bgPr>
    </p:bg>
    <p:spTree>
      <p:nvGrpSpPr>
        <p:cNvPr id="1" name=""/>
        <p:cNvGrpSpPr/>
        <p:nvPr/>
      </p:nvGrpSpPr>
      <p:grpSpPr>
        <a:xfrm>
          <a:off x="0" y="0"/>
          <a:ext cx="0" cy="0"/>
          <a:chOff x="0" y="0"/>
          <a:chExt cx="0" cy="0"/>
        </a:xfrm>
      </p:grpSpPr>
      <p:sp>
        <p:nvSpPr>
          <p:cNvPr id="0" name="CustomShape 1" hidden="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1" name="CustomShape 2" hidden="1"/>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3557160" y="631080"/>
            <a:ext cx="5234760" cy="5228640"/>
          </a:xfrm>
          <a:custGeom>
            <a:avLst/>
            <a:gdLst/>
            <a:ahLst/>
            <a:rect l="l" t="t"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a:noFill/>
          </a:ln>
        </p:spPr>
        <p:style>
          <a:lnRef idx="0"/>
          <a:fillRef idx="0"/>
          <a:effectRef idx="0"/>
          <a:fontRef idx="minor"/>
        </p:style>
      </p:sp>
      <p:sp>
        <p:nvSpPr>
          <p:cNvPr id="3" name="CustomShape 4"/>
          <p:cNvSpPr/>
          <p:nvPr/>
        </p:nvSpPr>
        <p:spPr>
          <a:xfrm>
            <a:off x="0" y="0"/>
            <a:ext cx="28260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a:off x="1251720" y="555480"/>
            <a:ext cx="1017756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0df"/>
        </a:solidFill>
      </p:bgPr>
    </p:bg>
    <p:spTree>
      <p:nvGrpSpPr>
        <p:cNvPr id="1" name=""/>
        <p:cNvGrpSpPr/>
        <p:nvPr/>
      </p:nvGrpSpPr>
      <p:grpSpPr>
        <a:xfrm>
          <a:off x="0" y="0"/>
          <a:ext cx="0" cy="0"/>
          <a:chOff x="0" y="0"/>
          <a:chExt cx="0" cy="0"/>
        </a:xfrm>
      </p:grpSpPr>
      <p:sp>
        <p:nvSpPr>
          <p:cNvPr id="42"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43" name="CustomShape 2"/>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0df"/>
        </a:solidFill>
      </p:bgPr>
    </p:bg>
    <p:spTree>
      <p:nvGrpSpPr>
        <p:cNvPr id="1" name=""/>
        <p:cNvGrpSpPr/>
        <p:nvPr/>
      </p:nvGrpSpPr>
      <p:grpSpPr>
        <a:xfrm>
          <a:off x="0" y="0"/>
          <a:ext cx="0" cy="0"/>
          <a:chOff x="0" y="0"/>
          <a:chExt cx="0" cy="0"/>
        </a:xfrm>
      </p:grpSpPr>
      <p:sp>
        <p:nvSpPr>
          <p:cNvPr id="82"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83" name="CustomShape 2"/>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 name="PlaceHolder 3"/>
          <p:cNvSpPr>
            <a:spLocks noGrp="1"/>
          </p:cNvSpPr>
          <p:nvPr>
            <p:ph type="title"/>
          </p:nvPr>
        </p:nvSpPr>
        <p:spPr>
          <a:xfrm>
            <a:off x="1251720" y="555480"/>
            <a:ext cx="1017756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8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0df"/>
        </a:solidFill>
      </p:bgPr>
    </p:bg>
    <p:spTree>
      <p:nvGrpSpPr>
        <p:cNvPr id="1" name=""/>
        <p:cNvGrpSpPr/>
        <p:nvPr/>
      </p:nvGrpSpPr>
      <p:grpSpPr>
        <a:xfrm>
          <a:off x="0" y="0"/>
          <a:ext cx="0" cy="0"/>
          <a:chOff x="0" y="0"/>
          <a:chExt cx="0" cy="0"/>
        </a:xfrm>
      </p:grpSpPr>
      <p:sp>
        <p:nvSpPr>
          <p:cNvPr id="122"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123" name="CustomShape 2"/>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4" name="PlaceHolder 3"/>
          <p:cNvSpPr>
            <a:spLocks noGrp="1"/>
          </p:cNvSpPr>
          <p:nvPr>
            <p:ph type="title"/>
          </p:nvPr>
        </p:nvSpPr>
        <p:spPr>
          <a:xfrm>
            <a:off x="1251720" y="555480"/>
            <a:ext cx="1017756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25" name="PlaceHolder 4"/>
          <p:cNvSpPr>
            <a:spLocks noGrp="1"/>
          </p:cNvSpPr>
          <p:nvPr>
            <p:ph type="body"/>
          </p:nvPr>
        </p:nvSpPr>
        <p:spPr>
          <a:xfrm>
            <a:off x="1251720" y="2286000"/>
            <a:ext cx="4966200" cy="3592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6" name="PlaceHolder 5"/>
          <p:cNvSpPr>
            <a:spLocks noGrp="1"/>
          </p:cNvSpPr>
          <p:nvPr>
            <p:ph type="body"/>
          </p:nvPr>
        </p:nvSpPr>
        <p:spPr>
          <a:xfrm>
            <a:off x="6467040" y="2286000"/>
            <a:ext cx="4966200" cy="3592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0df"/>
        </a:solidFill>
      </p:bgPr>
    </p:bg>
    <p:spTree>
      <p:nvGrpSpPr>
        <p:cNvPr id="1" name=""/>
        <p:cNvGrpSpPr/>
        <p:nvPr/>
      </p:nvGrpSpPr>
      <p:grpSpPr>
        <a:xfrm>
          <a:off x="0" y="0"/>
          <a:ext cx="0" cy="0"/>
          <a:chOff x="0" y="0"/>
          <a:chExt cx="0" cy="0"/>
        </a:xfrm>
      </p:grpSpPr>
      <p:sp>
        <p:nvSpPr>
          <p:cNvPr id="163"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164" name="CustomShape 2"/>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PlaceHolder 3"/>
          <p:cNvSpPr>
            <a:spLocks noGrp="1"/>
          </p:cNvSpPr>
          <p:nvPr>
            <p:ph type="title"/>
          </p:nvPr>
        </p:nvSpPr>
        <p:spPr>
          <a:xfrm>
            <a:off x="1251720" y="555480"/>
            <a:ext cx="1017756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66" name="PlaceHolder 4"/>
          <p:cNvSpPr>
            <a:spLocks noGrp="1"/>
          </p:cNvSpPr>
          <p:nvPr>
            <p:ph type="body"/>
          </p:nvPr>
        </p:nvSpPr>
        <p:spPr>
          <a:xfrm>
            <a:off x="1251720" y="2286000"/>
            <a:ext cx="10177560" cy="3592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0df"/>
        </a:solidFill>
      </p:bgPr>
    </p:bg>
    <p:spTree>
      <p:nvGrpSpPr>
        <p:cNvPr id="1" name=""/>
        <p:cNvGrpSpPr/>
        <p:nvPr/>
      </p:nvGrpSpPr>
      <p:grpSpPr>
        <a:xfrm>
          <a:off x="0" y="0"/>
          <a:ext cx="0" cy="0"/>
          <a:chOff x="0" y="0"/>
          <a:chExt cx="0" cy="0"/>
        </a:xfrm>
      </p:grpSpPr>
      <p:sp>
        <p:nvSpPr>
          <p:cNvPr id="203"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204" name="CustomShape 2"/>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5"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0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0df"/>
        </a:solidFill>
      </p:bgPr>
    </p:bg>
    <p:spTree>
      <p:nvGrpSpPr>
        <p:cNvPr id="1" name=""/>
        <p:cNvGrpSpPr/>
        <p:nvPr/>
      </p:nvGrpSpPr>
      <p:grpSpPr>
        <a:xfrm>
          <a:off x="0" y="0"/>
          <a:ext cx="0" cy="0"/>
          <a:chOff x="0" y="0"/>
          <a:chExt cx="0" cy="0"/>
        </a:xfrm>
      </p:grpSpPr>
      <p:sp>
        <p:nvSpPr>
          <p:cNvPr id="243"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244" name="CustomShape 2"/>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5" name="PlaceHolder 3"/>
          <p:cNvSpPr>
            <a:spLocks noGrp="1"/>
          </p:cNvSpPr>
          <p:nvPr>
            <p:ph type="title"/>
          </p:nvPr>
        </p:nvSpPr>
        <p:spPr>
          <a:xfrm>
            <a:off x="1251720" y="555480"/>
            <a:ext cx="1017756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46" name="PlaceHolder 4"/>
          <p:cNvSpPr>
            <a:spLocks noGrp="1"/>
          </p:cNvSpPr>
          <p:nvPr>
            <p:ph type="body"/>
          </p:nvPr>
        </p:nvSpPr>
        <p:spPr>
          <a:xfrm>
            <a:off x="1251720" y="2286000"/>
            <a:ext cx="10177560" cy="3592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Relationship Id="rId3" Type="http://schemas.openxmlformats.org/officeDocument/2006/relationships/comments" Target="../comments/comment1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wmf"/><Relationship Id="rId5" Type="http://schemas.openxmlformats.org/officeDocument/2006/relationships/slideLayout" Target="../slideLayouts/slideLayout13.xml"/><Relationship Id="rId6" Type="http://schemas.openxmlformats.org/officeDocument/2006/relationships/comments" Target="../comments/commen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www.nflsavant.com/about.php" TargetMode="External"/><Relationship Id="rId2" Type="http://schemas.openxmlformats.org/officeDocument/2006/relationships/hyperlink" Target="https://www.kaggle.com/kendallgillies/nflstatistics" TargetMode="External"/><Relationship Id="rId3" Type="http://schemas.openxmlformats.org/officeDocument/2006/relationships/hyperlink" Target="https://www.kaggle.com/kendallgillies/nflstatistics" TargetMode="External"/><Relationship Id="rId4" Type="http://schemas.openxmlformats.org/officeDocument/2006/relationships/hyperlink" Target="https://www.pro-football-reference.com/years/2013/opp.htm" TargetMode="External"/><Relationship Id="rId5" Type="http://schemas.openxmlformats.org/officeDocument/2006/relationships/hyperlink" Target="https://www.cs.waikato.ac.nz/~mhall/thesis.pdf" TargetMode="External"/><Relationship Id="rId6" Type="http://schemas.openxmlformats.org/officeDocument/2006/relationships/hyperlink" Target="https://www.cs.waikato.ac.nz/~ml/weka/" TargetMode="External"/><Relationship Id="rId7" Type="http://schemas.openxmlformats.org/officeDocument/2006/relationships/hyperlink" Target="https://en.wikipedia.org/wiki/C4.5_algorithm" TargetMode="External"/><Relationship Id="rId8"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078560" y="1098360"/>
            <a:ext cx="10317600" cy="43941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10000" spc="795" strike="noStrike" cap="all">
                <a:solidFill>
                  <a:srgbClr val="171312"/>
                </a:solidFill>
                <a:latin typeface="Impact"/>
              </a:rPr>
              <a:t>PROJECT</a:t>
            </a:r>
            <a:endParaRPr b="0" lang="en-US" sz="10000" spc="-1" strike="noStrike">
              <a:latin typeface="Arial"/>
            </a:endParaRPr>
          </a:p>
        </p:txBody>
      </p:sp>
      <p:sp>
        <p:nvSpPr>
          <p:cNvPr id="284" name="CustomShape 2"/>
          <p:cNvSpPr/>
          <p:nvPr/>
        </p:nvSpPr>
        <p:spPr>
          <a:xfrm>
            <a:off x="2215080" y="5979240"/>
            <a:ext cx="8044560" cy="741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2000" spc="395" strike="noStrike" cap="all">
                <a:solidFill>
                  <a:srgbClr val="171312"/>
                </a:solidFill>
                <a:latin typeface="Gill Sans MT"/>
              </a:rPr>
              <a:t>Predicting the Performance of</a:t>
            </a:r>
            <a:endParaRPr b="0" lang="en-US" sz="2000" spc="-1" strike="noStrike">
              <a:latin typeface="Arial"/>
            </a:endParaRPr>
          </a:p>
          <a:p>
            <a:pPr algn="ctr">
              <a:lnSpc>
                <a:spcPct val="100000"/>
              </a:lnSpc>
            </a:pPr>
            <a:r>
              <a:rPr b="1" lang="en-US" sz="2000" spc="395" strike="noStrike" cap="all">
                <a:solidFill>
                  <a:srgbClr val="171312"/>
                </a:solidFill>
                <a:latin typeface="Gill Sans MT"/>
              </a:rPr>
              <a:t>Quarterbacks in the NFL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251720" y="382320"/>
            <a:ext cx="10177560" cy="699480"/>
          </a:xfrm>
          <a:prstGeom prst="rect">
            <a:avLst/>
          </a:prstGeom>
          <a:noFill/>
          <a:ln>
            <a:noFill/>
          </a:ln>
        </p:spPr>
        <p:style>
          <a:lnRef idx="0"/>
          <a:fillRef idx="0"/>
          <a:effectRef idx="0"/>
          <a:fontRef idx="minor"/>
        </p:style>
        <p:txBody>
          <a:bodyPr lIns="0" rIns="0" tIns="0" bIns="0">
            <a:spAutoFit/>
          </a:bodyPr>
          <a:p>
            <a:pPr>
              <a:lnSpc>
                <a:spcPct val="90000"/>
              </a:lnSpc>
            </a:pPr>
            <a:r>
              <a:rPr b="0" lang="en-US" sz="5100" spc="197" strike="noStrike" cap="all">
                <a:solidFill>
                  <a:srgbClr val="171312"/>
                </a:solidFill>
                <a:latin typeface="Impact"/>
              </a:rPr>
              <a:t>CLASSIFIERS</a:t>
            </a:r>
            <a:endParaRPr b="0" lang="en-US" sz="5100" spc="-1" strike="noStrike">
              <a:latin typeface="Arial"/>
            </a:endParaRPr>
          </a:p>
        </p:txBody>
      </p:sp>
      <p:sp>
        <p:nvSpPr>
          <p:cNvPr id="308" name="CustomShape 2"/>
          <p:cNvSpPr/>
          <p:nvPr/>
        </p:nvSpPr>
        <p:spPr>
          <a:xfrm>
            <a:off x="1251720" y="2286000"/>
            <a:ext cx="10177560" cy="3592800"/>
          </a:xfrm>
          <a:prstGeom prst="rect">
            <a:avLst/>
          </a:prstGeom>
          <a:noFill/>
          <a:ln>
            <a:noFill/>
          </a:ln>
        </p:spPr>
        <p:style>
          <a:lnRef idx="0"/>
          <a:fillRef idx="0"/>
          <a:effectRef idx="0"/>
          <a:fontRef idx="minor"/>
        </p:style>
      </p:sp>
      <p:pic>
        <p:nvPicPr>
          <p:cNvPr id="309" name="" descr=""/>
          <p:cNvPicPr/>
          <p:nvPr/>
        </p:nvPicPr>
        <p:blipFill>
          <a:blip r:embed="rId1"/>
          <a:stretch/>
        </p:blipFill>
        <p:spPr>
          <a:xfrm>
            <a:off x="1909080" y="1280160"/>
            <a:ext cx="8240400" cy="52030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Classifiers</a:t>
            </a:r>
            <a:endParaRPr b="0" lang="en-US" sz="5100" spc="-1" strike="noStrike">
              <a:latin typeface="Arial"/>
            </a:endParaRPr>
          </a:p>
        </p:txBody>
      </p:sp>
      <p:sp>
        <p:nvSpPr>
          <p:cNvPr id="311" name="CustomShape 2"/>
          <p:cNvSpPr/>
          <p:nvPr/>
        </p:nvSpPr>
        <p:spPr>
          <a:xfrm>
            <a:off x="1251720" y="1239480"/>
            <a:ext cx="10177560" cy="463932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We chose CFS Subset Eval/Best First paired with Naïve Bayes as our classification algorithm of choice.</a:t>
            </a:r>
            <a:endParaRPr b="0" lang="en-US" sz="20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CFS evaluates subset of attributes that are highly correlated with the class, but uncorrelated with each other</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Naive Bayes assumes the attributes are all independent of each other</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Had the highest TP rate and ROC value</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Though it had low TP accuracy, it had a low FP rate</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This algorithm performed significant better than Naïve Bayes paired with our attributes of choice. We suspect this is because CFS Subset included attributes that were not truly independent of game performance, such as game passes attempted, and game pass completion percentage</a:t>
            </a:r>
            <a:endParaRPr b="0" lang="en-US" sz="1800" spc="-1" strike="noStrike">
              <a:latin typeface="Arial"/>
            </a:endParaRPr>
          </a:p>
        </p:txBody>
      </p:sp>
      <p:pic>
        <p:nvPicPr>
          <p:cNvPr id="312" name="Picture 4" descr=""/>
          <p:cNvPicPr/>
          <p:nvPr/>
        </p:nvPicPr>
        <p:blipFill>
          <a:blip r:embed="rId1"/>
          <a:stretch/>
        </p:blipFill>
        <p:spPr>
          <a:xfrm>
            <a:off x="4297680" y="5007960"/>
            <a:ext cx="3291480" cy="17589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251720" y="382320"/>
            <a:ext cx="10177560" cy="8258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Performance accuracy</a:t>
            </a:r>
            <a:endParaRPr b="0" lang="en-US" sz="5100" spc="-1" strike="noStrike">
              <a:latin typeface="Arial"/>
            </a:endParaRPr>
          </a:p>
        </p:txBody>
      </p:sp>
      <p:pic>
        <p:nvPicPr>
          <p:cNvPr id="314" name="" descr=""/>
          <p:cNvPicPr/>
          <p:nvPr/>
        </p:nvPicPr>
        <p:blipFill>
          <a:blip r:embed="rId1"/>
          <a:stretch/>
        </p:blipFill>
        <p:spPr>
          <a:xfrm>
            <a:off x="1308240" y="1092240"/>
            <a:ext cx="9550080" cy="5498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251720" y="382320"/>
            <a:ext cx="10177560" cy="84636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Observations of accuracy</a:t>
            </a:r>
            <a:endParaRPr b="0" lang="en-US" sz="5100" spc="-1" strike="noStrike">
              <a:latin typeface="Arial"/>
            </a:endParaRPr>
          </a:p>
        </p:txBody>
      </p:sp>
      <p:sp>
        <p:nvSpPr>
          <p:cNvPr id="316" name="CustomShape 2"/>
          <p:cNvSpPr/>
          <p:nvPr/>
        </p:nvSpPr>
        <p:spPr>
          <a:xfrm>
            <a:off x="1251720" y="1412280"/>
            <a:ext cx="10177560" cy="446652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Each classification algorithm had a very low True-Positive accuracy rate (between 28%-36%)</a:t>
            </a:r>
            <a:endParaRPr b="0" lang="en-US" sz="20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We original suspected this was due to class imbalance, as depicted in examples below. However re-running our analysis with Equal-Depth binning resulted in even worse accuracy (average 16%)</a:t>
            </a:r>
            <a:endParaRPr b="0" lang="en-US" sz="1800" spc="-1" strike="noStrike">
              <a:latin typeface="Arial"/>
            </a:endParaRPr>
          </a:p>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We suspect that the many discretized values among 6 attributes played a factor</a:t>
            </a:r>
            <a:endParaRPr b="0" lang="en-US" sz="2000" spc="-1" strike="noStrike">
              <a:latin typeface="Arial"/>
            </a:endParaRPr>
          </a:p>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To evaluate root cause of poor performance, we analyzed confusion matrix</a:t>
            </a: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p:txBody>
      </p:sp>
      <p:pic>
        <p:nvPicPr>
          <p:cNvPr id="317" name="Picture 8" descr=""/>
          <p:cNvPicPr/>
          <p:nvPr/>
        </p:nvPicPr>
        <p:blipFill>
          <a:blip r:embed="rId1"/>
          <a:stretch/>
        </p:blipFill>
        <p:spPr>
          <a:xfrm>
            <a:off x="1119240" y="4003200"/>
            <a:ext cx="4978800" cy="2624760"/>
          </a:xfrm>
          <a:prstGeom prst="rect">
            <a:avLst/>
          </a:prstGeom>
          <a:ln>
            <a:noFill/>
          </a:ln>
        </p:spPr>
      </p:pic>
      <p:pic>
        <p:nvPicPr>
          <p:cNvPr id="318" name="Picture 3" descr=""/>
          <p:cNvPicPr/>
          <p:nvPr/>
        </p:nvPicPr>
        <p:blipFill>
          <a:blip r:embed="rId2"/>
          <a:stretch/>
        </p:blipFill>
        <p:spPr>
          <a:xfrm>
            <a:off x="6683040" y="4003200"/>
            <a:ext cx="4774680" cy="25059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1251720" y="777960"/>
            <a:ext cx="10177560" cy="699840"/>
          </a:xfrm>
          <a:prstGeom prst="rect">
            <a:avLst/>
          </a:prstGeom>
          <a:noFill/>
          <a:ln>
            <a:noFill/>
          </a:ln>
        </p:spPr>
        <p:style>
          <a:lnRef idx="0"/>
          <a:fillRef idx="0"/>
          <a:effectRef idx="0"/>
          <a:fontRef idx="minor"/>
        </p:style>
        <p:txBody>
          <a:bodyPr lIns="0" rIns="0" tIns="0" bIns="0" anchor="ctr">
            <a:spAutoFit/>
          </a:bodyPr>
          <a:p>
            <a:pPr>
              <a:lnSpc>
                <a:spcPct val="90000"/>
              </a:lnSpc>
            </a:pPr>
            <a:r>
              <a:rPr b="0" lang="en-US" sz="5100" spc="197" strike="noStrike" cap="all">
                <a:solidFill>
                  <a:srgbClr val="171312"/>
                </a:solidFill>
                <a:latin typeface="Impact"/>
              </a:rPr>
              <a:t>observation</a:t>
            </a:r>
            <a:endParaRPr b="0" lang="en-US" sz="5100" spc="-1" strike="noStrike">
              <a:latin typeface="Arial"/>
            </a:endParaRPr>
          </a:p>
        </p:txBody>
      </p:sp>
      <p:sp>
        <p:nvSpPr>
          <p:cNvPr id="320" name="CustomShape 2"/>
          <p:cNvSpPr/>
          <p:nvPr/>
        </p:nvSpPr>
        <p:spPr>
          <a:xfrm>
            <a:off x="1251720" y="2286000"/>
            <a:ext cx="4966200" cy="3592800"/>
          </a:xfrm>
          <a:prstGeom prst="rect">
            <a:avLst/>
          </a:prstGeom>
          <a:noFill/>
          <a:ln>
            <a:noFill/>
          </a:ln>
        </p:spPr>
        <p:style>
          <a:lnRef idx="0"/>
          <a:fillRef idx="0"/>
          <a:effectRef idx="0"/>
          <a:fontRef idx="minor"/>
        </p:style>
      </p:sp>
      <p:sp>
        <p:nvSpPr>
          <p:cNvPr id="321" name="CustomShape 3"/>
          <p:cNvSpPr/>
          <p:nvPr/>
        </p:nvSpPr>
        <p:spPr>
          <a:xfrm>
            <a:off x="6467040" y="2286000"/>
            <a:ext cx="4966200" cy="35928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Gill Sans MT"/>
              </a:rPr>
              <a:t>Our chosen classifier could not calculate the precision in 3 of the 4 situations using our selected attributes</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Gill Sans MT"/>
              </a:rPr>
              <a:t>There were so few examples in these categories (awful game and horrendous game); both True Positive Rate and False Positive Rate were 0 </a:t>
            </a:r>
            <a:endParaRPr b="0" lang="en-US" sz="2000" spc="-1" strike="noStrike">
              <a:latin typeface="Arial"/>
            </a:endParaRPr>
          </a:p>
        </p:txBody>
      </p:sp>
      <p:pic>
        <p:nvPicPr>
          <p:cNvPr id="322" name="" descr=""/>
          <p:cNvPicPr/>
          <p:nvPr/>
        </p:nvPicPr>
        <p:blipFill>
          <a:blip r:embed="rId1"/>
          <a:stretch/>
        </p:blipFill>
        <p:spPr>
          <a:xfrm>
            <a:off x="1188720" y="2372400"/>
            <a:ext cx="5134320" cy="32965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1251720" y="382320"/>
            <a:ext cx="10177560" cy="84636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Confusion Matrix</a:t>
            </a:r>
            <a:endParaRPr b="0" lang="en-US" sz="5100" spc="-1" strike="noStrike">
              <a:latin typeface="Arial"/>
            </a:endParaRPr>
          </a:p>
        </p:txBody>
      </p:sp>
      <p:sp>
        <p:nvSpPr>
          <p:cNvPr id="324" name="CustomShape 2"/>
          <p:cNvSpPr/>
          <p:nvPr/>
        </p:nvSpPr>
        <p:spPr>
          <a:xfrm>
            <a:off x="1188720" y="1412280"/>
            <a:ext cx="10177560" cy="446652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We re-ordered Weka’s confusion matrix output to assess patterns based on ordinal categories</a:t>
            </a:r>
            <a:endParaRPr b="0" lang="en-US" sz="2000" spc="-1" strike="noStrike">
              <a:latin typeface="Arial"/>
            </a:endParaRPr>
          </a:p>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Middle categories had high TP rates, but also high FP rates</a:t>
            </a:r>
            <a:endParaRPr b="0" lang="en-US" sz="2000" spc="-1" strike="noStrike">
              <a:latin typeface="Arial"/>
            </a:endParaRPr>
          </a:p>
          <a:p>
            <a:pPr>
              <a:lnSpc>
                <a:spcPct val="110000"/>
              </a:lnSpc>
              <a:spcBef>
                <a:spcPts val="700"/>
              </a:spcBef>
            </a:pPr>
            <a:endParaRPr b="0" lang="en-US" sz="2000" spc="-1" strike="noStrike">
              <a:latin typeface="Arial"/>
            </a:endParaRPr>
          </a:p>
          <a:p>
            <a:pPr>
              <a:lnSpc>
                <a:spcPct val="100000"/>
              </a:lnSpc>
            </a:pPr>
            <a:endParaRPr b="0" lang="en-US" sz="2000" spc="-1" strike="noStrike">
              <a:latin typeface="Arial"/>
            </a:endParaRPr>
          </a:p>
          <a:p>
            <a:pPr>
              <a:lnSpc>
                <a:spcPct val="110000"/>
              </a:lnSpc>
              <a:spcBef>
                <a:spcPts val="700"/>
              </a:spcBef>
            </a:pPr>
            <a:endParaRPr b="0" lang="en-US" sz="2000" spc="-1" strike="noStrike">
              <a:latin typeface="Arial"/>
            </a:endParaRPr>
          </a:p>
        </p:txBody>
      </p:sp>
      <p:pic>
        <p:nvPicPr>
          <p:cNvPr id="325" name="" descr=""/>
          <p:cNvPicPr/>
          <p:nvPr/>
        </p:nvPicPr>
        <p:blipFill>
          <a:blip r:embed="rId1"/>
          <a:stretch/>
        </p:blipFill>
        <p:spPr>
          <a:xfrm>
            <a:off x="1892160" y="2921040"/>
            <a:ext cx="8559360" cy="3924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251720" y="382320"/>
            <a:ext cx="10177560" cy="84636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ROC analysis</a:t>
            </a:r>
            <a:endParaRPr b="0" lang="en-US" sz="5100" spc="-1" strike="noStrike">
              <a:latin typeface="Arial"/>
            </a:endParaRPr>
          </a:p>
        </p:txBody>
      </p:sp>
      <p:sp>
        <p:nvSpPr>
          <p:cNvPr id="327" name="CustomShape 2"/>
          <p:cNvSpPr/>
          <p:nvPr/>
        </p:nvSpPr>
        <p:spPr>
          <a:xfrm>
            <a:off x="1251720" y="1412280"/>
            <a:ext cx="10177560" cy="446652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While classifier had low TP accuracy, some of them did have decent ROC values</a:t>
            </a:r>
            <a:endParaRPr b="0" lang="en-US" sz="20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Outlier categories had especially high ROC values</a:t>
            </a:r>
            <a:endParaRPr b="0" lang="en-US" sz="1800" spc="-1" strike="noStrike">
              <a:latin typeface="Arial"/>
            </a:endParaRPr>
          </a:p>
          <a:p>
            <a:pPr>
              <a:lnSpc>
                <a:spcPct val="110000"/>
              </a:lnSpc>
              <a:spcBef>
                <a:spcPts val="700"/>
              </a:spcBef>
            </a:pPr>
            <a:endParaRPr b="0" lang="en-US" sz="1800" spc="-1" strike="noStrike">
              <a:latin typeface="Arial"/>
            </a:endParaRPr>
          </a:p>
          <a:p>
            <a:pPr>
              <a:lnSpc>
                <a:spcPct val="110000"/>
              </a:lnSpc>
              <a:spcBef>
                <a:spcPts val="700"/>
              </a:spcBef>
            </a:pPr>
            <a:endParaRPr b="0" lang="en-US" sz="1800" spc="-1" strike="noStrike">
              <a:latin typeface="Arial"/>
            </a:endParaRPr>
          </a:p>
        </p:txBody>
      </p:sp>
      <p:pic>
        <p:nvPicPr>
          <p:cNvPr id="328" name="image2.png" descr=""/>
          <p:cNvPicPr/>
          <p:nvPr/>
        </p:nvPicPr>
        <p:blipFill>
          <a:blip r:embed="rId1"/>
          <a:stretch/>
        </p:blipFill>
        <p:spPr>
          <a:xfrm>
            <a:off x="1765080" y="2287080"/>
            <a:ext cx="2674080" cy="2417400"/>
          </a:xfrm>
          <a:prstGeom prst="rect">
            <a:avLst/>
          </a:prstGeom>
          <a:ln>
            <a:noFill/>
          </a:ln>
        </p:spPr>
      </p:pic>
      <p:pic>
        <p:nvPicPr>
          <p:cNvPr id="329" name="image3.png" descr=""/>
          <p:cNvPicPr/>
          <p:nvPr/>
        </p:nvPicPr>
        <p:blipFill>
          <a:blip r:embed="rId2"/>
          <a:stretch/>
        </p:blipFill>
        <p:spPr>
          <a:xfrm>
            <a:off x="4768920" y="2287080"/>
            <a:ext cx="2474640" cy="2359080"/>
          </a:xfrm>
          <a:prstGeom prst="rect">
            <a:avLst/>
          </a:prstGeom>
          <a:ln>
            <a:noFill/>
          </a:ln>
        </p:spPr>
      </p:pic>
      <p:pic>
        <p:nvPicPr>
          <p:cNvPr id="330" name="image5.png" descr=""/>
          <p:cNvPicPr/>
          <p:nvPr/>
        </p:nvPicPr>
        <p:blipFill>
          <a:blip r:embed="rId3"/>
          <a:stretch/>
        </p:blipFill>
        <p:spPr>
          <a:xfrm>
            <a:off x="7868520" y="2249280"/>
            <a:ext cx="2557800" cy="2359080"/>
          </a:xfrm>
          <a:prstGeom prst="rect">
            <a:avLst/>
          </a:prstGeom>
          <a:ln>
            <a:noFill/>
          </a:ln>
        </p:spPr>
      </p:pic>
      <p:pic>
        <p:nvPicPr>
          <p:cNvPr id="331" name="" descr=""/>
          <p:cNvPicPr/>
          <p:nvPr/>
        </p:nvPicPr>
        <p:blipFill>
          <a:blip r:embed="rId4"/>
          <a:stretch/>
        </p:blipFill>
        <p:spPr>
          <a:xfrm>
            <a:off x="2577960" y="4876920"/>
            <a:ext cx="7225920" cy="2158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Conclusion/Lessons Learned</a:t>
            </a:r>
            <a:endParaRPr b="0" lang="en-US" sz="5100" spc="-1" strike="noStrike">
              <a:latin typeface="Arial"/>
            </a:endParaRPr>
          </a:p>
        </p:txBody>
      </p:sp>
      <p:sp>
        <p:nvSpPr>
          <p:cNvPr id="333" name="CustomShape 2"/>
          <p:cNvSpPr/>
          <p:nvPr/>
        </p:nvSpPr>
        <p:spPr>
          <a:xfrm>
            <a:off x="1251720" y="1341000"/>
            <a:ext cx="10177560" cy="453780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Before concluding whether game weather and opponent defense has a significant impact on QB performance, we would like to explore the following:</a:t>
            </a:r>
            <a:endParaRPr b="0" lang="en-US" sz="20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Tweak binning methods used. This includes reducing the number of bins, and also restricting them to outlier classes (really bad or good games) that may be easier to predict more accurately</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Reevaluate input data and manually include variables which are less correlated with each other </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Integrate more robust Defense data/metrics</a:t>
            </a:r>
            <a:endParaRPr b="0" lang="en-US" sz="1800" spc="-1" strike="noStrike">
              <a:latin typeface="Arial"/>
            </a:endParaRPr>
          </a:p>
          <a:p>
            <a:pPr marL="228600" indent="-227880">
              <a:lnSpc>
                <a:spcPct val="100000"/>
              </a:lnSpc>
              <a:spcBef>
                <a:spcPts val="1417"/>
              </a:spcBef>
              <a:buClr>
                <a:srgbClr val="171312"/>
              </a:buClr>
              <a:buFont typeface="Symbol"/>
              <a:buChar char=""/>
            </a:pPr>
            <a:r>
              <a:rPr b="0" lang="en-US" sz="2000" spc="-1" strike="noStrike">
                <a:solidFill>
                  <a:srgbClr val="000000"/>
                </a:solidFill>
                <a:latin typeface="Gill Sans MT"/>
              </a:rPr>
              <a:t>We were unable to definitely prove if weather and defense quality are influential factors in our class variable. It appears that game score and other QB performance metrics were the best indicators of yards thrown deviation.</a:t>
            </a: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1251720" y="382320"/>
            <a:ext cx="10177560" cy="699480"/>
          </a:xfrm>
          <a:prstGeom prst="rect">
            <a:avLst/>
          </a:prstGeom>
          <a:noFill/>
          <a:ln>
            <a:noFill/>
          </a:ln>
        </p:spPr>
        <p:style>
          <a:lnRef idx="0"/>
          <a:fillRef idx="0"/>
          <a:effectRef idx="0"/>
          <a:fontRef idx="minor"/>
        </p:style>
        <p:txBody>
          <a:bodyPr lIns="0" rIns="0" tIns="0" bIns="0">
            <a:spAutoFit/>
          </a:bodyPr>
          <a:p>
            <a:pPr>
              <a:lnSpc>
                <a:spcPct val="90000"/>
              </a:lnSpc>
            </a:pPr>
            <a:r>
              <a:rPr b="0" lang="en-US" sz="5100" spc="197" strike="noStrike" cap="all">
                <a:solidFill>
                  <a:srgbClr val="171312"/>
                </a:solidFill>
                <a:latin typeface="Impact"/>
              </a:rPr>
              <a:t>Questions?</a:t>
            </a:r>
            <a:endParaRPr b="0" lang="en-US" sz="5100" spc="-1" strike="noStrike">
              <a:latin typeface="Arial"/>
            </a:endParaRPr>
          </a:p>
        </p:txBody>
      </p:sp>
      <p:sp>
        <p:nvSpPr>
          <p:cNvPr id="335" name="CustomShape 2"/>
          <p:cNvSpPr/>
          <p:nvPr/>
        </p:nvSpPr>
        <p:spPr>
          <a:xfrm>
            <a:off x="1160640" y="2286000"/>
            <a:ext cx="10177560" cy="3592800"/>
          </a:xfrm>
          <a:prstGeom prst="rect">
            <a:avLst/>
          </a:prstGeom>
          <a:noFill/>
          <a:ln>
            <a:noFill/>
          </a:ln>
        </p:spPr>
        <p:style>
          <a:lnRef idx="0"/>
          <a:fillRef idx="0"/>
          <a:effectRef idx="0"/>
          <a:fontRef idx="minor"/>
        </p:style>
        <p:txBody>
          <a:bodyPr lIns="0" rIns="0" tIns="0" bIns="0">
            <a:normAutofit fontScale="76000"/>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Gill Sans MT"/>
              </a:rPr>
              <a:t>Tools used:</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a:solidFill>
                  <a:srgbClr val="000000"/>
                </a:solidFill>
                <a:latin typeface="Gill Sans MT"/>
              </a:rPr>
              <a:t>R/Rstudio, Weka, JMP Pro</a:t>
            </a:r>
            <a:endParaRPr b="0" lang="en-US"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Gill Sans MT"/>
              </a:rPr>
              <a:t>Data sources:</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u="sng">
                <a:solidFill>
                  <a:srgbClr val="81b5a8"/>
                </a:solidFill>
                <a:uFillTx/>
                <a:latin typeface="Gill Sans MT"/>
                <a:hlinkClick r:id="rId1"/>
              </a:rPr>
              <a:t>http://www.nflsavant.com/about.php</a:t>
            </a:r>
            <a:endParaRPr b="0" lang="en-US" sz="16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u="sng">
                <a:solidFill>
                  <a:srgbClr val="81b5a8"/>
                </a:solidFill>
                <a:uFillTx/>
                <a:latin typeface="Gill Sans MT"/>
                <a:hlinkClick r:id="rId2"/>
              </a:rPr>
              <a:t>https://www.kaggle.com/kendallgillies/nflstatistics</a:t>
            </a:r>
            <a:endParaRPr b="0" lang="en-US" sz="16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u="sng">
                <a:solidFill>
                  <a:srgbClr val="81b5a8"/>
                </a:solidFill>
                <a:uFillTx/>
                <a:latin typeface="Gill Sans MT"/>
                <a:hlinkClick r:id="rId3"/>
              </a:rPr>
              <a:t>https://www.kaggle.com/kendallgillies/nflstatistics</a:t>
            </a:r>
            <a:endParaRPr b="0" lang="en-US" sz="16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u="sng">
                <a:solidFill>
                  <a:srgbClr val="81b5a8"/>
                </a:solidFill>
                <a:uFillTx/>
                <a:latin typeface="Gill Sans MT"/>
                <a:hlinkClick r:id="rId4"/>
              </a:rPr>
              <a:t>https://www.pro-football-reference.com/years/2013/opp.htm</a:t>
            </a:r>
            <a:endParaRPr b="0" lang="en-US"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Gill Sans MT"/>
              </a:rPr>
              <a:t>Additional Bibliography:</a:t>
            </a:r>
            <a:endParaRPr b="0" lang="en-US" sz="20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u="sng">
                <a:solidFill>
                  <a:srgbClr val="81b5a8"/>
                </a:solidFill>
                <a:uFillTx/>
                <a:latin typeface="Gill Sans MT"/>
                <a:hlinkClick r:id="rId5"/>
              </a:rPr>
              <a:t>https://www.cs.waikato.ac.nz/~mhall/thesis.pdf</a:t>
            </a:r>
            <a:endParaRPr b="0" lang="en-US" sz="16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u="sng">
                <a:solidFill>
                  <a:srgbClr val="81b5a8"/>
                </a:solidFill>
                <a:uFillTx/>
                <a:latin typeface="Gill Sans MT"/>
                <a:hlinkClick r:id="rId6"/>
              </a:rPr>
              <a:t>https://www.cs.waikato.ac.nz/~ml/weka/</a:t>
            </a:r>
            <a:endParaRPr b="0" lang="en-US" sz="1600" spc="-1" strike="noStrike">
              <a:latin typeface="Arial"/>
            </a:endParaRPr>
          </a:p>
          <a:p>
            <a:pPr lvl="1" marL="864000" indent="-323640">
              <a:lnSpc>
                <a:spcPct val="100000"/>
              </a:lnSpc>
              <a:spcBef>
                <a:spcPts val="1134"/>
              </a:spcBef>
              <a:buClr>
                <a:srgbClr val="000000"/>
              </a:buClr>
              <a:buSzPct val="75000"/>
              <a:buFont typeface="Symbol"/>
              <a:buChar char=""/>
            </a:pPr>
            <a:r>
              <a:rPr b="0" lang="en-US" sz="1600" spc="-1" strike="noStrike" u="sng">
                <a:solidFill>
                  <a:srgbClr val="81b5a8"/>
                </a:solidFill>
                <a:uFillTx/>
                <a:latin typeface="Gill Sans MT"/>
                <a:hlinkClick r:id="rId7"/>
              </a:rPr>
              <a:t>https://en.wikipedia.org/wiki/C4.5_algorithm</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Data mining goal</a:t>
            </a:r>
            <a:endParaRPr b="0" lang="en-US" sz="5100" spc="-1" strike="noStrike">
              <a:latin typeface="Arial"/>
            </a:endParaRPr>
          </a:p>
        </p:txBody>
      </p:sp>
      <p:sp>
        <p:nvSpPr>
          <p:cNvPr id="286" name="CustomShape 2"/>
          <p:cNvSpPr/>
          <p:nvPr/>
        </p:nvSpPr>
        <p:spPr>
          <a:xfrm>
            <a:off x="1251720" y="1435320"/>
            <a:ext cx="10177560" cy="444348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We wanted to identify variables that have the largest impact on NFL Quarterbacks (QBs) and predict their performance in a game</a:t>
            </a:r>
            <a:endParaRPr b="0" lang="en-US" sz="20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We focused on game day weather factors (wind, temperature, humidity)</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Metric of “performance” was how many passing yards they throw in comparison to their season average</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We integrated “quality of defense” factors</a:t>
            </a:r>
            <a:endParaRPr b="0" lang="en-US" sz="1800" spc="-1" strike="noStrike">
              <a:latin typeface="Arial"/>
            </a:endParaRPr>
          </a:p>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Our analysis will help NFL Fantasy Football participants in deciding whether they should start a QB for their weekly matchup, based on other game-specific variables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Datasets - Preprocessing</a:t>
            </a:r>
            <a:endParaRPr b="0" lang="en-US" sz="5100" spc="-1" strike="noStrike">
              <a:latin typeface="Arial"/>
            </a:endParaRPr>
          </a:p>
        </p:txBody>
      </p:sp>
      <p:sp>
        <p:nvSpPr>
          <p:cNvPr id="288" name="CustomShape 2"/>
          <p:cNvSpPr/>
          <p:nvPr/>
        </p:nvSpPr>
        <p:spPr>
          <a:xfrm>
            <a:off x="1251720" y="1435320"/>
            <a:ext cx="10177560" cy="5039640"/>
          </a:xfrm>
          <a:prstGeom prst="rect">
            <a:avLst/>
          </a:prstGeom>
          <a:noFill/>
          <a:ln>
            <a:noFill/>
          </a:ln>
        </p:spPr>
        <p:style>
          <a:lnRef idx="0"/>
          <a:fillRef idx="0"/>
          <a:effectRef idx="0"/>
          <a:fontRef idx="minor"/>
        </p:style>
        <p:txBody>
          <a:bodyPr lIns="90000" rIns="90000" tIns="45000" bIns="45000">
            <a:normAutofit/>
          </a:bodyPr>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We used 4 different source datasets that were joined on matching key variables</a:t>
            </a:r>
            <a:endParaRPr b="0" lang="en-US" sz="2000" spc="-1" strike="noStrike">
              <a:latin typeface="Arial"/>
            </a:endParaRPr>
          </a:p>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A significant amount of preprocessing was required, which included steps such as:</a:t>
            </a:r>
            <a:endParaRPr b="0" lang="en-US" sz="20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Converting formats of attribute values (e.g. dates from string to date value)</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Imputing values of 0, and dropping rows with NA or null values</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Remove stats for games played in a dome</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Coerce common values between tables for joining (e.g. “BUF” -&gt; “Buffalo”)</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Remove irrelevant columns and filter on rows of interest (e.g. only regular season games)</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Normalize strength of defense and passing stats (e.g. QB passing yards deviation from season avg)</a:t>
            </a:r>
            <a:endParaRPr b="0" lang="en-US" sz="1800" spc="-1" strike="noStrike">
              <a:latin typeface="Arial"/>
            </a:endParaRPr>
          </a:p>
          <a:p>
            <a:pPr lvl="1" marL="685800" indent="-227880">
              <a:lnSpc>
                <a:spcPct val="110000"/>
              </a:lnSpc>
              <a:spcBef>
                <a:spcPts val="700"/>
              </a:spcBef>
              <a:buClr>
                <a:srgbClr val="171312"/>
              </a:buClr>
              <a:buFont typeface="Gill Sans MT"/>
              <a:buChar char="–"/>
            </a:pPr>
            <a:r>
              <a:rPr b="0" lang="en-US" sz="1800" spc="-1" strike="noStrike">
                <a:solidFill>
                  <a:srgbClr val="000000"/>
                </a:solidFill>
                <a:latin typeface="Gill Sans MT"/>
              </a:rPr>
              <a:t>Discretizing and Binning numeric values (e.g. 50-70 degrees -&gt; “warm”)</a:t>
            </a:r>
            <a:endParaRPr b="0" lang="en-US" sz="1800" spc="-1" strike="noStrike">
              <a:latin typeface="Arial"/>
            </a:endParaRPr>
          </a:p>
          <a:p>
            <a:pPr lvl="2" marL="1143000" indent="-227880">
              <a:lnSpc>
                <a:spcPct val="110000"/>
              </a:lnSpc>
              <a:spcBef>
                <a:spcPts val="700"/>
              </a:spcBef>
              <a:buClr>
                <a:srgbClr val="171312"/>
              </a:buClr>
              <a:buFont typeface="Arial"/>
              <a:buChar char="•"/>
            </a:pPr>
            <a:r>
              <a:rPr b="0" lang="en-US" sz="1600" spc="-1" strike="noStrike">
                <a:solidFill>
                  <a:srgbClr val="000000"/>
                </a:solidFill>
                <a:latin typeface="Gill Sans MT"/>
              </a:rPr>
              <a:t>Attributes of interest that were binned were yards deviation, defense strength, humidity, temperature, wind, and completion percentage</a:t>
            </a:r>
            <a:endParaRPr b="0" lang="en-US" sz="1600" spc="-1" strike="noStrike">
              <a:latin typeface="Arial"/>
            </a:endParaRPr>
          </a:p>
          <a:p>
            <a:pPr lvl="2" marL="1143000" indent="-227880">
              <a:lnSpc>
                <a:spcPct val="110000"/>
              </a:lnSpc>
              <a:spcBef>
                <a:spcPts val="700"/>
              </a:spcBef>
              <a:buClr>
                <a:srgbClr val="171312"/>
              </a:buClr>
              <a:buFont typeface="Arial"/>
              <a:buChar char="•"/>
            </a:pPr>
            <a:r>
              <a:rPr b="0" lang="en-US" sz="1600" spc="-1" strike="noStrike">
                <a:solidFill>
                  <a:srgbClr val="000000"/>
                </a:solidFill>
                <a:latin typeface="Gill Sans MT"/>
              </a:rPr>
              <a:t>Results for both equal width and equal depth binning were compared</a:t>
            </a:r>
            <a:endParaRPr b="0" lang="en-US" sz="1600" spc="-1" strike="noStrike">
              <a:latin typeface="Arial"/>
            </a:endParaRPr>
          </a:p>
          <a:p>
            <a:pPr marL="228600" indent="-227880">
              <a:lnSpc>
                <a:spcPct val="110000"/>
              </a:lnSpc>
              <a:spcBef>
                <a:spcPts val="700"/>
              </a:spcBef>
              <a:buClr>
                <a:srgbClr val="171312"/>
              </a:buClr>
              <a:buFont typeface="Arial"/>
              <a:buChar char="•"/>
            </a:pPr>
            <a:r>
              <a:rPr b="0" lang="en-US" sz="2000" spc="-1" strike="noStrike">
                <a:solidFill>
                  <a:srgbClr val="000000"/>
                </a:solidFill>
                <a:latin typeface="Gill Sans MT"/>
              </a:rPr>
              <a:t>Final unpartitioned training dataset had 23 attributes and 3,409 rows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Datasets - Screenshots</a:t>
            </a:r>
            <a:endParaRPr b="0" lang="en-US" sz="5100" spc="-1" strike="noStrike">
              <a:latin typeface="Arial"/>
            </a:endParaRPr>
          </a:p>
        </p:txBody>
      </p:sp>
      <p:sp>
        <p:nvSpPr>
          <p:cNvPr id="290" name="CustomShape 2"/>
          <p:cNvSpPr/>
          <p:nvPr/>
        </p:nvSpPr>
        <p:spPr>
          <a:xfrm>
            <a:off x="1251720" y="975240"/>
            <a:ext cx="10177560" cy="565848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700"/>
              </a:spcBef>
            </a:pPr>
            <a:r>
              <a:rPr b="0" lang="en-US" sz="2000" spc="-1" strike="noStrike">
                <a:solidFill>
                  <a:srgbClr val="595959"/>
                </a:solidFill>
                <a:latin typeface="Gill Sans MT"/>
              </a:rPr>
              <a:t>Weather Dataset</a:t>
            </a: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r>
              <a:rPr b="0" lang="en-US" sz="2000" spc="-1" strike="noStrike">
                <a:solidFill>
                  <a:srgbClr val="595959"/>
                </a:solidFill>
                <a:latin typeface="Gill Sans MT"/>
              </a:rPr>
              <a:t>Game Logs:</a:t>
            </a: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r>
              <a:rPr b="0" lang="en-US" sz="2000" spc="-1" strike="noStrike">
                <a:solidFill>
                  <a:srgbClr val="595959"/>
                </a:solidFill>
                <a:latin typeface="Gill Sans MT"/>
              </a:rPr>
              <a:t>Career Stats</a:t>
            </a: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endParaRPr b="0" lang="en-US" sz="2000" spc="-1" strike="noStrike">
              <a:latin typeface="Arial"/>
            </a:endParaRPr>
          </a:p>
          <a:p>
            <a:pPr>
              <a:lnSpc>
                <a:spcPct val="110000"/>
              </a:lnSpc>
              <a:spcBef>
                <a:spcPts val="700"/>
              </a:spcBef>
            </a:pPr>
            <a:r>
              <a:rPr b="0" lang="en-US" sz="2000" spc="-1" strike="noStrike">
                <a:solidFill>
                  <a:srgbClr val="595959"/>
                </a:solidFill>
                <a:latin typeface="Gill Sans MT"/>
              </a:rPr>
              <a:t>Defense (13 datasets for 2012 - 2013 season)</a:t>
            </a:r>
            <a:endParaRPr b="0" lang="en-US" sz="2000" spc="-1" strike="noStrike">
              <a:latin typeface="Arial"/>
            </a:endParaRPr>
          </a:p>
          <a:p>
            <a:pPr>
              <a:lnSpc>
                <a:spcPct val="110000"/>
              </a:lnSpc>
              <a:spcBef>
                <a:spcPts val="700"/>
              </a:spcBef>
            </a:pPr>
            <a:endParaRPr b="0" lang="en-US" sz="2000" spc="-1" strike="noStrike">
              <a:latin typeface="Arial"/>
            </a:endParaRPr>
          </a:p>
        </p:txBody>
      </p:sp>
      <p:pic>
        <p:nvPicPr>
          <p:cNvPr id="291" name="Picture 3" descr=""/>
          <p:cNvPicPr/>
          <p:nvPr/>
        </p:nvPicPr>
        <p:blipFill>
          <a:blip r:embed="rId1"/>
          <a:stretch/>
        </p:blipFill>
        <p:spPr>
          <a:xfrm>
            <a:off x="1381680" y="1317600"/>
            <a:ext cx="9766800" cy="1022040"/>
          </a:xfrm>
          <a:prstGeom prst="rect">
            <a:avLst/>
          </a:prstGeom>
          <a:ln>
            <a:noFill/>
          </a:ln>
        </p:spPr>
      </p:pic>
      <p:pic>
        <p:nvPicPr>
          <p:cNvPr id="292" name="Picture 4" descr=""/>
          <p:cNvPicPr/>
          <p:nvPr/>
        </p:nvPicPr>
        <p:blipFill>
          <a:blip r:embed="rId2"/>
          <a:stretch/>
        </p:blipFill>
        <p:spPr>
          <a:xfrm>
            <a:off x="1381680" y="2634840"/>
            <a:ext cx="10291320" cy="1127160"/>
          </a:xfrm>
          <a:prstGeom prst="rect">
            <a:avLst/>
          </a:prstGeom>
          <a:ln>
            <a:noFill/>
          </a:ln>
        </p:spPr>
      </p:pic>
      <p:pic>
        <p:nvPicPr>
          <p:cNvPr id="293" name="Picture 5" descr=""/>
          <p:cNvPicPr/>
          <p:nvPr/>
        </p:nvPicPr>
        <p:blipFill>
          <a:blip r:embed="rId3"/>
          <a:stretch/>
        </p:blipFill>
        <p:spPr>
          <a:xfrm>
            <a:off x="1381680" y="4355640"/>
            <a:ext cx="10177560" cy="885240"/>
          </a:xfrm>
          <a:prstGeom prst="rect">
            <a:avLst/>
          </a:prstGeom>
          <a:ln>
            <a:noFill/>
          </a:ln>
        </p:spPr>
      </p:pic>
      <p:pic>
        <p:nvPicPr>
          <p:cNvPr id="294" name="Picture 6" descr=""/>
          <p:cNvPicPr/>
          <p:nvPr/>
        </p:nvPicPr>
        <p:blipFill>
          <a:blip r:embed="rId4"/>
          <a:stretch/>
        </p:blipFill>
        <p:spPr>
          <a:xfrm>
            <a:off x="1251720" y="5740200"/>
            <a:ext cx="9742680" cy="7347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Discretization</a:t>
            </a:r>
            <a:endParaRPr b="0" lang="en-US" sz="5100" spc="-1" strike="noStrike">
              <a:latin typeface="Arial"/>
            </a:endParaRPr>
          </a:p>
        </p:txBody>
      </p:sp>
      <p:graphicFrame>
        <p:nvGraphicFramePr>
          <p:cNvPr id="296" name="Table 2"/>
          <p:cNvGraphicFramePr/>
          <p:nvPr/>
        </p:nvGraphicFramePr>
        <p:xfrm>
          <a:off x="1706760" y="1117440"/>
          <a:ext cx="9306000" cy="5558400"/>
        </p:xfrm>
        <a:graphic>
          <a:graphicData uri="http://schemas.openxmlformats.org/drawingml/2006/table">
            <a:tbl>
              <a:tblPr/>
              <a:tblGrid>
                <a:gridCol w="1879200"/>
                <a:gridCol w="1595160"/>
                <a:gridCol w="1483200"/>
                <a:gridCol w="1432440"/>
                <a:gridCol w="1117440"/>
                <a:gridCol w="1798920"/>
              </a:tblGrid>
              <a:tr h="1244520">
                <a:tc>
                  <a:txBody>
                    <a:bodyPr lIns="10080" rIns="10080">
                      <a:noAutofit/>
                    </a:bodyPr>
                    <a:p>
                      <a:pPr algn="ctr">
                        <a:lnSpc>
                          <a:spcPct val="115000"/>
                        </a:lnSpc>
                      </a:pPr>
                      <a:r>
                        <a:rPr b="1" i="1" lang="en-US" sz="1400" spc="-1" strike="noStrike">
                          <a:solidFill>
                            <a:srgbClr val="000000"/>
                          </a:solidFill>
                          <a:latin typeface="Calibri"/>
                          <a:ea typeface="Calibri"/>
                        </a:rPr>
                        <a:t>Yards thrown deviation from season average- passing yards/game. Units: passing yards</a:t>
                      </a:r>
                      <a:endParaRPr b="0" lang="en-US" sz="14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1" i="1" lang="en-US" sz="1400" spc="-1" strike="noStrike">
                          <a:solidFill>
                            <a:srgbClr val="000000"/>
                          </a:solidFill>
                          <a:latin typeface="Calibri"/>
                          <a:ea typeface="Calibri"/>
                        </a:rPr>
                        <a:t>Opponent Defense Strength based on Z-Score for average passing yards allowed</a:t>
                      </a:r>
                      <a:endParaRPr b="0" lang="en-US" sz="14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1" i="1" lang="en-US" sz="1400" spc="-1" strike="noStrike">
                          <a:solidFill>
                            <a:srgbClr val="000000"/>
                          </a:solidFill>
                          <a:latin typeface="Calibri"/>
                          <a:ea typeface="Calibri"/>
                        </a:rPr>
                        <a:t>Temperature</a:t>
                      </a:r>
                      <a:endParaRPr b="0" lang="en-US" sz="14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1" i="1" lang="en-US" sz="1400" spc="-1" strike="noStrike">
                          <a:solidFill>
                            <a:srgbClr val="000000"/>
                          </a:solidFill>
                          <a:latin typeface="Calibri"/>
                          <a:ea typeface="Calibri"/>
                        </a:rPr>
                        <a:t>Humidity</a:t>
                      </a:r>
                      <a:endParaRPr b="0" lang="en-US" sz="14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1" i="1" lang="en-US" sz="1400" spc="-1" strike="noStrike">
                          <a:solidFill>
                            <a:srgbClr val="000000"/>
                          </a:solidFill>
                          <a:latin typeface="Calibri"/>
                          <a:ea typeface="Calibri"/>
                        </a:rPr>
                        <a:t>Wind (mph)</a:t>
                      </a:r>
                      <a:endParaRPr b="0" lang="en-US" sz="14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1" i="1" lang="en-US" sz="1400" spc="-1" strike="noStrike">
                          <a:solidFill>
                            <a:srgbClr val="000000"/>
                          </a:solidFill>
                          <a:latin typeface="Calibri"/>
                          <a:ea typeface="Calibri"/>
                        </a:rPr>
                        <a:t>Completion pct (no predefined levels; system chose 5 bins based on range) Units: accuracy</a:t>
                      </a:r>
                      <a:endParaRPr b="0" lang="en-US" sz="14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1" lang="en-US" sz="1000" spc="-1" strike="noStrike">
                          <a:solidFill>
                            <a:srgbClr val="000000"/>
                          </a:solidFill>
                          <a:latin typeface="Calibri"/>
                          <a:ea typeface="Calibri"/>
                        </a:rPr>
                        <a:t>excellent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1" lang="en-US" sz="1000" spc="-1" strike="noStrike">
                          <a:solidFill>
                            <a:srgbClr val="000000"/>
                          </a:solidFill>
                          <a:latin typeface="Calibri"/>
                          <a:ea typeface="Calibri"/>
                        </a:rPr>
                        <a:t>top tier defense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1" lang="en-US" sz="1000" spc="-1" strike="noStrike">
                          <a:solidFill>
                            <a:srgbClr val="000000"/>
                          </a:solidFill>
                          <a:latin typeface="Calibri"/>
                          <a:ea typeface="Calibri"/>
                        </a:rPr>
                        <a:t>really cold</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1" lang="en-US" sz="1000" spc="-1" strike="noStrike">
                          <a:solidFill>
                            <a:srgbClr val="000000"/>
                          </a:solidFill>
                          <a:latin typeface="Calibri"/>
                          <a:ea typeface="Calibri"/>
                        </a:rPr>
                        <a:t>dry</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1" lang="en-US" sz="1000" spc="-1" strike="noStrike">
                          <a:solidFill>
                            <a:srgbClr val="000000"/>
                          </a:solidFill>
                          <a:latin typeface="Calibri"/>
                          <a:ea typeface="Calibri"/>
                        </a:rPr>
                        <a:t>low wind</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1" lang="en-US" sz="1000" spc="-1" strike="noStrike">
                          <a:solidFill>
                            <a:srgbClr val="000000"/>
                          </a:solidFill>
                          <a:latin typeface="Calibri"/>
                          <a:ea typeface="Calibri"/>
                        </a:rPr>
                        <a:t>Excellent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0" lang="en-US" sz="1000" spc="-1" strike="noStrike">
                          <a:solidFill>
                            <a:srgbClr val="000000"/>
                          </a:solidFill>
                          <a:latin typeface="Calibri"/>
                          <a:ea typeface="Calibri"/>
                        </a:rPr>
                        <a:t>&gt;= 150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0" lang="en-US" sz="1000" spc="-1" strike="noStrike">
                          <a:solidFill>
                            <a:srgbClr val="000000"/>
                          </a:solidFill>
                          <a:latin typeface="Calibri"/>
                          <a:ea typeface="Calibri"/>
                        </a:rPr>
                        <a:t>2.05</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0" lang="en-US" sz="1000" spc="-1" strike="noStrike">
                          <a:solidFill>
                            <a:srgbClr val="000000"/>
                          </a:solidFill>
                          <a:latin typeface="Calibri"/>
                          <a:ea typeface="Calibri"/>
                        </a:rPr>
                        <a:t>below 10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0" lang="en-US" sz="1000" spc="-1" strike="noStrike">
                          <a:solidFill>
                            <a:srgbClr val="000000"/>
                          </a:solidFill>
                          <a:latin typeface="Calibri"/>
                          <a:ea typeface="Calibri"/>
                        </a:rPr>
                        <a:t>0-20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0" lang="en-US" sz="1000" spc="-1" strike="noStrike">
                          <a:solidFill>
                            <a:srgbClr val="000000"/>
                          </a:solidFill>
                          <a:latin typeface="Calibri"/>
                          <a:ea typeface="Calibri"/>
                        </a:rPr>
                        <a:t>0-7.5</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0" lang="en-US" sz="1000" spc="-1" strike="noStrike">
                          <a:solidFill>
                            <a:srgbClr val="000000"/>
                          </a:solidFill>
                          <a:latin typeface="Calibri"/>
                          <a:ea typeface="Calibri"/>
                        </a:rPr>
                        <a:t>5th bin floor -&gt;</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324360">
                <a:tc>
                  <a:txBody>
                    <a:bodyPr lIns="10080" rIns="10080">
                      <a:noAutofit/>
                    </a:bodyPr>
                    <a:p>
                      <a:pPr algn="ctr">
                        <a:lnSpc>
                          <a:spcPct val="115000"/>
                        </a:lnSpc>
                      </a:pPr>
                      <a:r>
                        <a:rPr b="1" lang="en-US" sz="1000" spc="-1" strike="noStrike">
                          <a:solidFill>
                            <a:srgbClr val="000000"/>
                          </a:solidFill>
                          <a:latin typeface="Calibri"/>
                          <a:ea typeface="Calibri"/>
                        </a:rPr>
                        <a:t>great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1" lang="en-US" sz="1000" spc="-1" strike="noStrike">
                          <a:solidFill>
                            <a:srgbClr val="000000"/>
                          </a:solidFill>
                          <a:latin typeface="Calibri"/>
                          <a:ea typeface="Calibri"/>
                        </a:rPr>
                        <a:t>very good defense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1" lang="en-US" sz="1000" spc="-1" strike="noStrike">
                          <a:solidFill>
                            <a:srgbClr val="000000"/>
                          </a:solidFill>
                          <a:latin typeface="Calibri"/>
                          <a:ea typeface="Calibri"/>
                        </a:rPr>
                        <a:t>cold</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1" lang="en-US" sz="1000" spc="-1" strike="noStrike">
                          <a:solidFill>
                            <a:srgbClr val="000000"/>
                          </a:solidFill>
                          <a:latin typeface="Calibri"/>
                          <a:ea typeface="Calibri"/>
                        </a:rPr>
                        <a:t>below normal humidity</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1" lang="en-US" sz="1000" spc="-1" strike="noStrike">
                          <a:solidFill>
                            <a:srgbClr val="000000"/>
                          </a:solidFill>
                          <a:latin typeface="Calibri"/>
                          <a:ea typeface="Calibri"/>
                        </a:rPr>
                        <a:t>breezy</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1" lang="en-US" sz="1000" spc="-1" strike="noStrike">
                          <a:solidFill>
                            <a:srgbClr val="000000"/>
                          </a:solidFill>
                          <a:latin typeface="Calibri"/>
                          <a:ea typeface="Calibri"/>
                        </a:rPr>
                        <a:t>Good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324360">
                <a:tc>
                  <a:txBody>
                    <a:bodyPr lIns="10080" rIns="10080">
                      <a:noAutofit/>
                    </a:bodyPr>
                    <a:p>
                      <a:pPr algn="ctr">
                        <a:lnSpc>
                          <a:spcPct val="115000"/>
                        </a:lnSpc>
                      </a:pPr>
                      <a:r>
                        <a:rPr b="0" lang="en-US" sz="1000" spc="-1" strike="noStrike">
                          <a:solidFill>
                            <a:srgbClr val="000000"/>
                          </a:solidFill>
                          <a:latin typeface="Calibri"/>
                          <a:ea typeface="Calibri"/>
                        </a:rPr>
                        <a:t>&gt;= 100 to &lt; 150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0" lang="en-US" sz="1000" spc="-1" strike="noStrike">
                          <a:solidFill>
                            <a:srgbClr val="000000"/>
                          </a:solidFill>
                          <a:latin typeface="Calibri"/>
                          <a:ea typeface="Calibri"/>
                        </a:rPr>
                        <a:t>0.83 to 2.05</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0" lang="en-US" sz="1000" spc="-1" strike="noStrike">
                          <a:solidFill>
                            <a:srgbClr val="000000"/>
                          </a:solidFill>
                          <a:latin typeface="Calibri"/>
                          <a:ea typeface="Calibri"/>
                        </a:rPr>
                        <a:t>10-30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0" lang="en-US" sz="1000" spc="-1" strike="noStrike">
                          <a:solidFill>
                            <a:srgbClr val="000000"/>
                          </a:solidFill>
                          <a:latin typeface="Calibri"/>
                          <a:ea typeface="Calibri"/>
                        </a:rPr>
                        <a:t>20-40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0" lang="en-US" sz="1000" spc="-1" strike="noStrike">
                          <a:solidFill>
                            <a:srgbClr val="000000"/>
                          </a:solidFill>
                          <a:latin typeface="Calibri"/>
                          <a:ea typeface="Calibri"/>
                        </a:rPr>
                        <a:t>7.5-15</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0" lang="en-US" sz="1000" spc="-1" strike="noStrike">
                          <a:solidFill>
                            <a:srgbClr val="000000"/>
                          </a:solidFill>
                          <a:latin typeface="Calibri"/>
                          <a:ea typeface="Calibri"/>
                        </a:rPr>
                        <a:t>4th bin floor - 5th bin</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1" lang="en-US" sz="1000" spc="-1" strike="noStrike">
                          <a:solidFill>
                            <a:srgbClr val="000000"/>
                          </a:solidFill>
                          <a:latin typeface="Calibri"/>
                          <a:ea typeface="Calibri"/>
                        </a:rPr>
                        <a:t>good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1" lang="en-US" sz="1000" spc="-1" strike="noStrike">
                          <a:solidFill>
                            <a:srgbClr val="000000"/>
                          </a:solidFill>
                          <a:latin typeface="Calibri"/>
                          <a:ea typeface="Calibri"/>
                        </a:rPr>
                        <a:t>good defense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1" lang="en-US" sz="1000" spc="-1" strike="noStrike">
                          <a:solidFill>
                            <a:srgbClr val="000000"/>
                          </a:solidFill>
                          <a:latin typeface="Calibri"/>
                          <a:ea typeface="Calibri"/>
                        </a:rPr>
                        <a:t>cool</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1" lang="en-US" sz="1000" spc="-1" strike="noStrike">
                          <a:solidFill>
                            <a:srgbClr val="000000"/>
                          </a:solidFill>
                          <a:latin typeface="Calibri"/>
                          <a:ea typeface="Calibri"/>
                        </a:rPr>
                        <a:t>normal humidity</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1" lang="en-US" sz="1000" spc="-1" strike="noStrike">
                          <a:solidFill>
                            <a:srgbClr val="000000"/>
                          </a:solidFill>
                          <a:latin typeface="Calibri"/>
                          <a:ea typeface="Calibri"/>
                        </a:rPr>
                        <a:t>windy</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1" lang="en-US" sz="1000" spc="-1" strike="noStrike">
                          <a:solidFill>
                            <a:srgbClr val="000000"/>
                          </a:solidFill>
                          <a:latin typeface="Calibri"/>
                          <a:ea typeface="Calibri"/>
                        </a:rPr>
                        <a:t>Average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324360">
                <a:tc>
                  <a:txBody>
                    <a:bodyPr lIns="10080" rIns="10080">
                      <a:noAutofit/>
                    </a:bodyPr>
                    <a:p>
                      <a:pPr algn="ctr">
                        <a:lnSpc>
                          <a:spcPct val="115000"/>
                        </a:lnSpc>
                      </a:pPr>
                      <a:r>
                        <a:rPr b="0" lang="en-US" sz="1000" spc="-1" strike="noStrike">
                          <a:solidFill>
                            <a:srgbClr val="000000"/>
                          </a:solidFill>
                          <a:latin typeface="Calibri"/>
                          <a:ea typeface="Calibri"/>
                        </a:rPr>
                        <a:t>&gt;= 50 to &lt; 100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0" lang="en-US" sz="1000" spc="-1" strike="noStrike">
                          <a:solidFill>
                            <a:srgbClr val="000000"/>
                          </a:solidFill>
                          <a:latin typeface="Calibri"/>
                          <a:ea typeface="Calibri"/>
                        </a:rPr>
                        <a:t>-0.39 to 0.83</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0" lang="en-US" sz="1000" spc="-1" strike="noStrike">
                          <a:solidFill>
                            <a:srgbClr val="000000"/>
                          </a:solidFill>
                          <a:latin typeface="Calibri"/>
                          <a:ea typeface="Calibri"/>
                        </a:rPr>
                        <a:t>30-50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0" lang="en-US" sz="1000" spc="-1" strike="noStrike">
                          <a:solidFill>
                            <a:srgbClr val="000000"/>
                          </a:solidFill>
                          <a:latin typeface="Calibri"/>
                          <a:ea typeface="Calibri"/>
                        </a:rPr>
                        <a:t>40-60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0" lang="en-US" sz="1000" spc="-1" strike="noStrike">
                          <a:solidFill>
                            <a:srgbClr val="000000"/>
                          </a:solidFill>
                          <a:latin typeface="Calibri"/>
                          <a:ea typeface="Calibri"/>
                        </a:rPr>
                        <a:t>15-22.5</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0" lang="en-US" sz="1000" spc="-1" strike="noStrike">
                          <a:solidFill>
                            <a:srgbClr val="000000"/>
                          </a:solidFill>
                          <a:latin typeface="Calibri"/>
                          <a:ea typeface="Calibri"/>
                        </a:rPr>
                        <a:t>3rd bin floor - 4th bin</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324360">
                <a:tc>
                  <a:txBody>
                    <a:bodyPr lIns="10080" rIns="10080">
                      <a:noAutofit/>
                    </a:bodyPr>
                    <a:p>
                      <a:pPr algn="ctr">
                        <a:lnSpc>
                          <a:spcPct val="115000"/>
                        </a:lnSpc>
                      </a:pPr>
                      <a:r>
                        <a:rPr b="1" lang="en-US" sz="1000" spc="-1" strike="noStrike">
                          <a:solidFill>
                            <a:srgbClr val="000000"/>
                          </a:solidFill>
                          <a:latin typeface="Calibri"/>
                          <a:ea typeface="Calibri"/>
                        </a:rPr>
                        <a:t>slightly above average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1" lang="en-US" sz="1000" spc="-1" strike="noStrike">
                          <a:solidFill>
                            <a:srgbClr val="000000"/>
                          </a:solidFill>
                          <a:latin typeface="Calibri"/>
                          <a:ea typeface="Calibri"/>
                        </a:rPr>
                        <a:t>average defense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1" lang="en-US" sz="1000" spc="-1" strike="noStrike">
                          <a:solidFill>
                            <a:srgbClr val="000000"/>
                          </a:solidFill>
                          <a:latin typeface="Calibri"/>
                          <a:ea typeface="Calibri"/>
                        </a:rPr>
                        <a:t>warm</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1" lang="en-US" sz="1000" spc="-1" strike="noStrike">
                          <a:solidFill>
                            <a:srgbClr val="000000"/>
                          </a:solidFill>
                          <a:latin typeface="Calibri"/>
                          <a:ea typeface="Calibri"/>
                        </a:rPr>
                        <a:t>humid</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1" lang="en-US" sz="1000" spc="-1" strike="noStrike">
                          <a:solidFill>
                            <a:srgbClr val="000000"/>
                          </a:solidFill>
                          <a:latin typeface="Calibri"/>
                          <a:ea typeface="Calibri"/>
                        </a:rPr>
                        <a:t>very windy</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1" lang="en-US" sz="1000" spc="-1" strike="noStrike">
                          <a:solidFill>
                            <a:srgbClr val="000000"/>
                          </a:solidFill>
                          <a:latin typeface="Calibri"/>
                          <a:ea typeface="Calibri"/>
                        </a:rPr>
                        <a:t>Below average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324360">
                <a:tc>
                  <a:txBody>
                    <a:bodyPr lIns="10080" rIns="10080">
                      <a:noAutofit/>
                    </a:bodyPr>
                    <a:p>
                      <a:pPr algn="ctr">
                        <a:lnSpc>
                          <a:spcPct val="115000"/>
                        </a:lnSpc>
                      </a:pPr>
                      <a:r>
                        <a:rPr b="0" lang="en-US" sz="1000" spc="-1" strike="noStrike">
                          <a:solidFill>
                            <a:srgbClr val="000000"/>
                          </a:solidFill>
                          <a:latin typeface="Calibri"/>
                          <a:ea typeface="Calibri"/>
                        </a:rPr>
                        <a:t>&gt;= 0 to &lt; 50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0" lang="en-US" sz="1000" spc="-1" strike="noStrike">
                          <a:solidFill>
                            <a:srgbClr val="000000"/>
                          </a:solidFill>
                          <a:latin typeface="Calibri"/>
                          <a:ea typeface="Calibri"/>
                        </a:rPr>
                        <a:t>-1.62 to -0.39</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0" lang="en-US" sz="1000" spc="-1" strike="noStrike">
                          <a:solidFill>
                            <a:srgbClr val="000000"/>
                          </a:solidFill>
                          <a:latin typeface="Calibri"/>
                          <a:ea typeface="Calibri"/>
                        </a:rPr>
                        <a:t>50-70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0" lang="en-US" sz="1000" spc="-1" strike="noStrike">
                          <a:solidFill>
                            <a:srgbClr val="000000"/>
                          </a:solidFill>
                          <a:latin typeface="Calibri"/>
                          <a:ea typeface="Calibri"/>
                        </a:rPr>
                        <a:t>60-80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gn="ctr">
                        <a:lnSpc>
                          <a:spcPct val="115000"/>
                        </a:lnSpc>
                      </a:pPr>
                      <a:r>
                        <a:rPr b="0" lang="en-US" sz="1000" spc="-1" strike="noStrike">
                          <a:solidFill>
                            <a:srgbClr val="000000"/>
                          </a:solidFill>
                          <a:latin typeface="Calibri"/>
                          <a:ea typeface="Calibri"/>
                        </a:rPr>
                        <a:t>22.5+</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0" lang="en-US" sz="1000" spc="-1" strike="noStrike">
                          <a:solidFill>
                            <a:srgbClr val="000000"/>
                          </a:solidFill>
                          <a:latin typeface="Calibri"/>
                          <a:ea typeface="Calibri"/>
                        </a:rPr>
                        <a:t>2nd bin floor - 3rd bin</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1" lang="en-US" sz="1000" spc="-1" strike="noStrike">
                          <a:solidFill>
                            <a:srgbClr val="000000"/>
                          </a:solidFill>
                          <a:latin typeface="Calibri"/>
                          <a:ea typeface="Calibri"/>
                        </a:rPr>
                        <a:t>slightly below average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1" lang="en-US" sz="1000" spc="-1" strike="noStrike">
                          <a:solidFill>
                            <a:srgbClr val="000000"/>
                          </a:solidFill>
                          <a:latin typeface="Calibri"/>
                          <a:ea typeface="Calibri"/>
                        </a:rPr>
                        <a:t>poor defense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1" lang="en-US" sz="1000" spc="-1" strike="noStrike">
                          <a:solidFill>
                            <a:srgbClr val="000000"/>
                          </a:solidFill>
                          <a:latin typeface="Calibri"/>
                          <a:ea typeface="Calibri"/>
                        </a:rPr>
                        <a:t>hot</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1" lang="en-US" sz="1000" spc="-1" strike="noStrike">
                          <a:solidFill>
                            <a:srgbClr val="000000"/>
                          </a:solidFill>
                          <a:latin typeface="Calibri"/>
                          <a:ea typeface="Calibri"/>
                        </a:rPr>
                        <a:t>very humid</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1" lang="en-US" sz="1000" spc="-1" strike="noStrike">
                          <a:solidFill>
                            <a:srgbClr val="000000"/>
                          </a:solidFill>
                          <a:latin typeface="Calibri"/>
                          <a:ea typeface="Calibri"/>
                        </a:rPr>
                        <a:t>poor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324360">
                <a:tc>
                  <a:txBody>
                    <a:bodyPr lIns="10080" rIns="10080">
                      <a:noAutofit/>
                    </a:bodyPr>
                    <a:p>
                      <a:pPr algn="ctr">
                        <a:lnSpc>
                          <a:spcPct val="115000"/>
                        </a:lnSpc>
                      </a:pPr>
                      <a:r>
                        <a:rPr b="0" lang="en-US" sz="1000" spc="-1" strike="noStrike">
                          <a:solidFill>
                            <a:srgbClr val="000000"/>
                          </a:solidFill>
                          <a:latin typeface="Calibri"/>
                          <a:ea typeface="Calibri"/>
                        </a:rPr>
                        <a:t>&lt;= 0 to &gt; -50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gn="ctr">
                        <a:lnSpc>
                          <a:spcPct val="115000"/>
                        </a:lnSpc>
                      </a:pPr>
                      <a:r>
                        <a:rPr b="0" lang="en-US" sz="1000" spc="-1" strike="noStrike">
                          <a:solidFill>
                            <a:srgbClr val="000000"/>
                          </a:solidFill>
                          <a:latin typeface="Calibri"/>
                          <a:ea typeface="Calibri"/>
                        </a:rPr>
                        <a:t>-2.85 to -1.62</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gn="ctr">
                        <a:lnSpc>
                          <a:spcPct val="115000"/>
                        </a:lnSpc>
                      </a:pPr>
                      <a:r>
                        <a:rPr b="0" lang="en-US" sz="1000" spc="-1" strike="noStrike">
                          <a:solidFill>
                            <a:srgbClr val="000000"/>
                          </a:solidFill>
                          <a:latin typeface="Calibri"/>
                          <a:ea typeface="Calibri"/>
                        </a:rPr>
                        <a:t>70+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gn="ctr">
                        <a:lnSpc>
                          <a:spcPct val="115000"/>
                        </a:lnSpc>
                      </a:pPr>
                      <a:r>
                        <a:rPr b="0" lang="en-US" sz="1000" spc="-1" strike="noStrike">
                          <a:solidFill>
                            <a:srgbClr val="000000"/>
                          </a:solidFill>
                          <a:latin typeface="Calibri"/>
                          <a:ea typeface="Calibri"/>
                        </a:rPr>
                        <a:t>80-100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gn="ctr">
                        <a:lnSpc>
                          <a:spcPct val="115000"/>
                        </a:lnSpc>
                      </a:pPr>
                      <a:r>
                        <a:rPr b="0" lang="en-US" sz="1000" spc="-1" strike="noStrike">
                          <a:solidFill>
                            <a:srgbClr val="000000"/>
                          </a:solidFill>
                          <a:latin typeface="Calibri"/>
                          <a:ea typeface="Calibri"/>
                        </a:rPr>
                        <a:t>1st bin floor- 2nd bin</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1" lang="en-US" sz="1000" spc="-1" strike="noStrike">
                          <a:solidFill>
                            <a:srgbClr val="000000"/>
                          </a:solidFill>
                          <a:latin typeface="Calibri"/>
                          <a:ea typeface="Calibri"/>
                        </a:rPr>
                        <a:t>bad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0" lang="en-US" sz="1000" spc="-1" strike="noStrike">
                          <a:solidFill>
                            <a:srgbClr val="000000"/>
                          </a:solidFill>
                          <a:latin typeface="Calibri"/>
                          <a:ea typeface="Calibri"/>
                        </a:rPr>
                        <a:t>&lt;= -50 to &gt; -100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1" lang="en-US" sz="1000" spc="-1" strike="noStrike">
                          <a:solidFill>
                            <a:srgbClr val="000000"/>
                          </a:solidFill>
                          <a:latin typeface="Calibri"/>
                          <a:ea typeface="Calibri"/>
                        </a:rPr>
                        <a:t>awful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0" lang="en-US" sz="1000" spc="-1" strike="noStrike">
                          <a:solidFill>
                            <a:srgbClr val="000000"/>
                          </a:solidFill>
                          <a:latin typeface="Calibri"/>
                          <a:ea typeface="Calibri"/>
                        </a:rPr>
                        <a:t>&lt;= -100 to &gt; -150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1" lang="en-US" sz="1000" spc="-1" strike="noStrike">
                          <a:solidFill>
                            <a:srgbClr val="000000"/>
                          </a:solidFill>
                          <a:latin typeface="Calibri"/>
                          <a:ea typeface="Calibri"/>
                        </a:rPr>
                        <a:t>horrendous game</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ff2cc"/>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ead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0e0e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cfe2f3"/>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d9d2e9"/>
                    </a:solidFill>
                  </a:tcPr>
                </a:tc>
              </a:tr>
              <a:tr h="236880">
                <a:tc>
                  <a:txBody>
                    <a:bodyPr lIns="10080" rIns="10080">
                      <a:noAutofit/>
                    </a:bodyPr>
                    <a:p>
                      <a:pPr algn="ctr">
                        <a:lnSpc>
                          <a:spcPct val="115000"/>
                        </a:lnSpc>
                      </a:pPr>
                      <a:r>
                        <a:rPr b="0" lang="en-US" sz="1000" spc="-1" strike="noStrike">
                          <a:solidFill>
                            <a:srgbClr val="000000"/>
                          </a:solidFill>
                          <a:latin typeface="Calibri"/>
                          <a:ea typeface="Calibri"/>
                        </a:rPr>
                        <a:t>&lt;= -150</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solidFill>
                      <a:srgbClr val="fce5cd"/>
                    </a:solid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no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no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no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noFill/>
                  </a:tcPr>
                </a:tc>
                <a:tc>
                  <a:txBody>
                    <a:bodyPr lIns="10080" rIns="10080">
                      <a:noAutofit/>
                    </a:bodyPr>
                    <a:p>
                      <a:pPr>
                        <a:lnSpc>
                          <a:spcPct val="115000"/>
                        </a:lnSpc>
                      </a:pPr>
                      <a:r>
                        <a:rPr b="0" lang="en-US" sz="1000" spc="-1" strike="noStrike">
                          <a:solidFill>
                            <a:srgbClr val="000000"/>
                          </a:solidFill>
                          <a:latin typeface="Calibri"/>
                          <a:ea typeface="Calibri"/>
                        </a:rPr>
                        <a:t> </a:t>
                      </a:r>
                      <a:endParaRPr b="0" lang="en-US" sz="1000" spc="-1" strike="noStrike">
                        <a:latin typeface="Arial"/>
                      </a:endParaRPr>
                    </a:p>
                  </a:txBody>
                  <a:tcPr marL="10080" marR="1008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WOrkflow</a:t>
            </a:r>
            <a:endParaRPr b="0" lang="en-US" sz="5100" spc="-1" strike="noStrike">
              <a:latin typeface="Arial"/>
            </a:endParaRPr>
          </a:p>
        </p:txBody>
      </p:sp>
      <p:pic>
        <p:nvPicPr>
          <p:cNvPr id="298" name="" descr=""/>
          <p:cNvPicPr/>
          <p:nvPr/>
        </p:nvPicPr>
        <p:blipFill>
          <a:blip r:embed="rId1"/>
          <a:stretch/>
        </p:blipFill>
        <p:spPr>
          <a:xfrm>
            <a:off x="2299320" y="1094040"/>
            <a:ext cx="7850160" cy="5672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5100" spc="197" strike="noStrike" cap="all">
                <a:solidFill>
                  <a:srgbClr val="171312"/>
                </a:solidFill>
                <a:latin typeface="Impact"/>
              </a:rPr>
              <a:t>Attribute Algorithm results</a:t>
            </a:r>
            <a:endParaRPr b="0" lang="en-US" sz="5100" spc="-1" strike="noStrike">
              <a:latin typeface="Arial"/>
            </a:endParaRPr>
          </a:p>
        </p:txBody>
      </p:sp>
      <p:graphicFrame>
        <p:nvGraphicFramePr>
          <p:cNvPr id="300" name="Table 2"/>
          <p:cNvGraphicFramePr/>
          <p:nvPr/>
        </p:nvGraphicFramePr>
        <p:xfrm>
          <a:off x="1251720" y="1315800"/>
          <a:ext cx="10025280" cy="5133600"/>
        </p:xfrm>
        <a:graphic>
          <a:graphicData uri="http://schemas.openxmlformats.org/drawingml/2006/table">
            <a:tbl>
              <a:tblPr/>
              <a:tblGrid>
                <a:gridCol w="2018160"/>
                <a:gridCol w="2167200"/>
                <a:gridCol w="1918800"/>
                <a:gridCol w="2547720"/>
                <a:gridCol w="1373760"/>
              </a:tblGrid>
              <a:tr h="537120">
                <a:tc rowSpan="2">
                  <a:txBody>
                    <a:bodyPr lIns="5400" rIns="5400">
                      <a:noAutofit/>
                    </a:bodyPr>
                    <a:p>
                      <a:pPr algn="ctr">
                        <a:lnSpc>
                          <a:spcPct val="100000"/>
                        </a:lnSpc>
                      </a:pPr>
                      <a:r>
                        <a:rPr b="1" lang="en-US" sz="1000" spc="-1" strike="noStrike">
                          <a:solidFill>
                            <a:srgbClr val="000000"/>
                          </a:solidFill>
                          <a:latin typeface="Calibri"/>
                        </a:rPr>
                        <a:t>ONE R (Ranker search w/ranked weights)</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noFill/>
                  </a:tcPr>
                </a:tc>
                <a:tc rowSpan="2">
                  <a:txBody>
                    <a:bodyPr lIns="5400" rIns="5400">
                      <a:noAutofit/>
                    </a:bodyPr>
                    <a:p>
                      <a:pPr algn="ctr">
                        <a:lnSpc>
                          <a:spcPct val="100000"/>
                        </a:lnSpc>
                      </a:pPr>
                      <a:r>
                        <a:rPr b="1" lang="en-US" sz="1000" spc="-1" strike="noStrike">
                          <a:solidFill>
                            <a:srgbClr val="000000"/>
                          </a:solidFill>
                          <a:latin typeface="Calibri"/>
                        </a:rPr>
                        <a:t>CFS SUBSET EVAL- BEST FIRST (Greedy Stepwise search)</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noFill/>
                  </a:tcPr>
                </a:tc>
                <a:tc>
                  <a:txBody>
                    <a:bodyPr lIns="5400" rIns="5400">
                      <a:noAutofit/>
                    </a:bodyPr>
                    <a:p>
                      <a:pPr algn="ctr">
                        <a:lnSpc>
                          <a:spcPct val="100000"/>
                        </a:lnSpc>
                      </a:pPr>
                      <a:r>
                        <a:rPr b="1" lang="en-US" sz="1000" spc="-1" strike="noStrike">
                          <a:solidFill>
                            <a:srgbClr val="000000"/>
                          </a:solidFill>
                          <a:latin typeface="Calibri"/>
                        </a:rPr>
                        <a:t>INFO GAIN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noFill/>
                  </a:tcPr>
                </a:tc>
                <a:tc rowSpan="2">
                  <a:txBody>
                    <a:bodyPr lIns="5400" rIns="5400">
                      <a:noAutofit/>
                    </a:bodyPr>
                    <a:p>
                      <a:pPr algn="ctr">
                        <a:lnSpc>
                          <a:spcPct val="100000"/>
                        </a:lnSpc>
                      </a:pPr>
                      <a:r>
                        <a:rPr b="1" lang="en-US" sz="1000" spc="-1" strike="noStrike">
                          <a:solidFill>
                            <a:srgbClr val="000000"/>
                          </a:solidFill>
                          <a:latin typeface="Calibri"/>
                        </a:rPr>
                        <a:t>CORRELATION ATTRIBUTE EVAL (Ranker search w/ranked weights)</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noFill/>
                  </a:tcPr>
                </a:tc>
                <a:tc rowSpan="2">
                  <a:txBody>
                    <a:bodyPr lIns="5400" rIns="5400">
                      <a:noAutofit/>
                    </a:bodyPr>
                    <a:p>
                      <a:pPr algn="ctr">
                        <a:lnSpc>
                          <a:spcPct val="100000"/>
                        </a:lnSpc>
                      </a:pPr>
                      <a:r>
                        <a:rPr b="1" lang="en-US" sz="1000" spc="-1" strike="noStrike">
                          <a:solidFill>
                            <a:srgbClr val="000000"/>
                          </a:solidFill>
                          <a:latin typeface="Calibri"/>
                        </a:rPr>
                        <a:t>OUR SELECTED ATTRIBUTES</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noFill/>
                  </a:tcPr>
                </a:tc>
              </a:tr>
              <a:tr h="368640">
                <a:tc vMerge="1">
                  <a:tcPr marL="90000" marR="90000">
                    <a:solidFill>
                      <a:srgbClr val="729fcf"/>
                    </a:solidFill>
                  </a:tcPr>
                </a:tc>
                <a:tc vMerge="1">
                  <a:tcPr marL="90000" marR="90000">
                    <a:solidFill>
                      <a:srgbClr val="729fcf"/>
                    </a:solidFill>
                  </a:tcPr>
                </a:tc>
                <a:tc>
                  <a:txBody>
                    <a:bodyPr lIns="5400" rIns="5400">
                      <a:noAutofit/>
                    </a:bodyPr>
                    <a:p>
                      <a:pPr algn="ctr">
                        <a:lnSpc>
                          <a:spcPct val="100000"/>
                        </a:lnSpc>
                      </a:pPr>
                      <a:r>
                        <a:rPr b="1" lang="en-US" sz="1000" spc="-1" strike="noStrike">
                          <a:solidFill>
                            <a:srgbClr val="000000"/>
                          </a:solidFill>
                          <a:latin typeface="Calibri"/>
                        </a:rPr>
                        <a:t>(Ranker search w/ranked weights)</a:t>
                      </a:r>
                      <a:endParaRPr b="0" lang="en-US" sz="1000" spc="-1" strike="noStrike">
                        <a:latin typeface="Arial"/>
                      </a:endParaRPr>
                    </a:p>
                  </a:txBody>
                  <a:tcPr marL="5400" marR="5400">
                    <a:lnL w="12240">
                      <a:solidFill>
                        <a:srgbClr val="000000"/>
                      </a:solidFill>
                    </a:lnL>
                    <a:lnR w="12240">
                      <a:solidFill>
                        <a:srgbClr val="000000"/>
                      </a:solidFill>
                    </a:lnR>
                    <a:noFill/>
                  </a:tcPr>
                </a:tc>
                <a:tc vMerge="1">
                  <a:tcPr marL="90000" marR="90000">
                    <a:solidFill>
                      <a:srgbClr val="729fcf"/>
                    </a:solidFill>
                  </a:tcPr>
                </a:tc>
                <a:tc vMerge="1">
                  <a:tcPr marL="90000" marR="90000">
                    <a:solidFill>
                      <a:srgbClr val="729fcf"/>
                    </a:solidFill>
                  </a:tcPr>
                </a:tc>
              </a:tr>
              <a:tr h="376920">
                <a:tc>
                  <a:txBody>
                    <a:bodyPr lIns="5400" rIns="5400">
                      <a:noAutofit/>
                    </a:bodyPr>
                    <a:p>
                      <a:pPr algn="ctr">
                        <a:lnSpc>
                          <a:spcPct val="100000"/>
                        </a:lnSpc>
                      </a:pPr>
                      <a:r>
                        <a:rPr b="0" lang="en-US" sz="1000" spc="-1" strike="noStrike">
                          <a:solidFill>
                            <a:srgbClr val="000000"/>
                          </a:solidFill>
                          <a:latin typeface="Calibri"/>
                        </a:rPr>
                        <a:t>33.5582 15 game_passes_attempted</a:t>
                      </a:r>
                      <a:endParaRPr b="0" lang="en-US" sz="1000" spc="-1" strike="noStrike">
                        <a:latin typeface="Arial"/>
                      </a:endParaRPr>
                    </a:p>
                  </a:txBody>
                  <a:tcPr marL="5400" marR="5400">
                    <a:lnL w="12240">
                      <a:solidFill>
                        <a:srgbClr val="000000"/>
                      </a:solidFill>
                    </a:lnL>
                    <a:lnR w="12240">
                      <a:solidFill>
                        <a:srgbClr val="000000"/>
                      </a:solidFill>
                    </a:lnR>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home_score</a:t>
                      </a:r>
                      <a:endParaRPr b="0" lang="en-US" sz="1000" spc="-1" strike="noStrike">
                        <a:latin typeface="Arial"/>
                      </a:endParaRPr>
                    </a:p>
                  </a:txBody>
                  <a:tcPr marL="5400" marR="5400">
                    <a:lnL w="12240">
                      <a:solidFill>
                        <a:srgbClr val="000000"/>
                      </a:solidFill>
                    </a:lnL>
                    <a:lnR w="12240">
                      <a:solidFill>
                        <a:srgbClr val="000000"/>
                      </a:solidFill>
                    </a:lnR>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0.290774 15 game_passes_attempted</a:t>
                      </a:r>
                      <a:endParaRPr b="0" lang="en-US" sz="1000" spc="-1" strike="noStrike">
                        <a:latin typeface="Arial"/>
                      </a:endParaRPr>
                    </a:p>
                  </a:txBody>
                  <a:tcPr marL="5400" marR="5400">
                    <a:lnL w="12240">
                      <a:solidFill>
                        <a:srgbClr val="000000"/>
                      </a:solidFill>
                    </a:lnL>
                    <a:lnR w="12240">
                      <a:solidFill>
                        <a:srgbClr val="000000"/>
                      </a:solidFill>
                    </a:lnR>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0.1728 15 game_passes_attempted</a:t>
                      </a:r>
                      <a:endParaRPr b="0" lang="en-US" sz="1000" spc="-1" strike="noStrike">
                        <a:latin typeface="Arial"/>
                      </a:endParaRPr>
                    </a:p>
                  </a:txBody>
                  <a:tcPr marL="5400" marR="5400">
                    <a:lnL w="12240">
                      <a:solidFill>
                        <a:srgbClr val="000000"/>
                      </a:solidFill>
                    </a:lnL>
                    <a:lnR w="12240">
                      <a:solidFill>
                        <a:srgbClr val="000000"/>
                      </a:solidFill>
                    </a:lnR>
                    <a:lnB w="12240">
                      <a:solidFill>
                        <a:srgbClr val="000000"/>
                      </a:solidFill>
                    </a:lnB>
                    <a:noFill/>
                  </a:tcPr>
                </a:tc>
                <a:tc>
                  <a:txBody>
                    <a:bodyPr lIns="5400" rIns="5400">
                      <a:noAutofit/>
                    </a:bodyPr>
                    <a:p>
                      <a:pPr algn="ctr">
                        <a:lnSpc>
                          <a:spcPct val="100000"/>
                        </a:lnSpc>
                      </a:pPr>
                      <a:r>
                        <a:rPr b="0" lang="en-US" sz="1000" spc="-1" strike="noStrike">
                          <a:solidFill>
                            <a:srgbClr val="0000ff"/>
                          </a:solidFill>
                          <a:latin typeface="Calibri"/>
                        </a:rPr>
                        <a:t>Wind</a:t>
                      </a:r>
                      <a:endParaRPr b="0" lang="en-US" sz="1000" spc="-1" strike="noStrike">
                        <a:latin typeface="Arial"/>
                      </a:endParaRPr>
                    </a:p>
                  </a:txBody>
                  <a:tcPr marL="5400" marR="5400">
                    <a:lnL w="12240">
                      <a:solidFill>
                        <a:srgbClr val="000000"/>
                      </a:solidFill>
                    </a:lnL>
                    <a:lnR w="12240">
                      <a:solidFill>
                        <a:srgbClr val="000000"/>
                      </a:solidFill>
                    </a:lnR>
                    <a:lnB w="12240">
                      <a:solidFill>
                        <a:srgbClr val="000000"/>
                      </a:solidFill>
                    </a:lnB>
                    <a:noFill/>
                  </a:tcPr>
                </a:tc>
              </a:tr>
              <a:tr h="376920">
                <a:tc>
                  <a:txBody>
                    <a:bodyPr lIns="5400" rIns="5400">
                      <a:noAutofit/>
                    </a:bodyPr>
                    <a:p>
                      <a:pPr algn="ctr">
                        <a:lnSpc>
                          <a:spcPct val="100000"/>
                        </a:lnSpc>
                      </a:pPr>
                      <a:r>
                        <a:rPr b="0" lang="en-US" sz="1000" spc="-1" strike="noStrike">
                          <a:solidFill>
                            <a:srgbClr val="000000"/>
                          </a:solidFill>
                          <a:latin typeface="Calibri"/>
                        </a:rPr>
                        <a:t>29.3634 23 game_completion_pct_cat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away_score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0.173422 4 qb_name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0.09789 23 game_completion_pct_cat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Defense quality</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376920">
                <a:tc>
                  <a:txBody>
                    <a:bodyPr lIns="5400" rIns="5400">
                      <a:noAutofit/>
                    </a:bodyPr>
                    <a:p>
                      <a:pPr algn="ctr">
                        <a:lnSpc>
                          <a:spcPct val="100000"/>
                        </a:lnSpc>
                      </a:pPr>
                      <a:r>
                        <a:rPr b="0" lang="en-US" sz="1000" spc="-1" strike="noStrike">
                          <a:solidFill>
                            <a:srgbClr val="000000"/>
                          </a:solidFill>
                          <a:latin typeface="Calibri"/>
                        </a:rPr>
                        <a:t>28.4248 13 away_score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game_passes_attempted</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0.097417 3 game_completion_pct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0.09514 3 game_completion_pct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Temperature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560880">
                <a:tc>
                  <a:txBody>
                    <a:bodyPr lIns="5400" rIns="5400">
                      <a:noAutofit/>
                    </a:bodyPr>
                    <a:p>
                      <a:pPr algn="ctr">
                        <a:lnSpc>
                          <a:spcPct val="100000"/>
                        </a:lnSpc>
                      </a:pPr>
                      <a:r>
                        <a:rPr b="0" lang="en-US" sz="1000" spc="-1" strike="noStrike">
                          <a:solidFill>
                            <a:srgbClr val="000000"/>
                          </a:solidFill>
                          <a:latin typeface="Calibri"/>
                        </a:rPr>
                        <a:t>28.3661 22 defense_quality</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ff"/>
                          </a:solidFill>
                          <a:latin typeface="Calibri"/>
                        </a:rPr>
                        <a:t>wind_mph_cat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0.096595 23 game_completion_pct_cat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0.08394 13 away_score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Humidity</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218160">
                <a:tc>
                  <a:txBody>
                    <a:bodyPr lIns="5400" rIns="5400">
                      <a:noAutofit/>
                    </a:bodyPr>
                    <a:p>
                      <a:pPr algn="ctr">
                        <a:lnSpc>
                          <a:spcPct val="100000"/>
                        </a:lnSpc>
                      </a:pPr>
                      <a:r>
                        <a:rPr b="0" lang="en-US" sz="1000" spc="-1" strike="noStrike">
                          <a:solidFill>
                            <a:srgbClr val="0000ff"/>
                          </a:solidFill>
                          <a:latin typeface="Calibri"/>
                        </a:rPr>
                        <a:t>27.6034 21 wind_mph_cat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defense_quality</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0.053466 5 qb_team</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0.05205 12 home_score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218160">
                <a:tc>
                  <a:txBody>
                    <a:bodyPr lIns="5400" rIns="5400">
                      <a:noAutofit/>
                    </a:bodyPr>
                    <a:p>
                      <a:pPr algn="ctr">
                        <a:lnSpc>
                          <a:spcPct val="100000"/>
                        </a:lnSpc>
                      </a:pPr>
                      <a:r>
                        <a:rPr b="0" lang="en-US" sz="1000" spc="-1" strike="noStrike">
                          <a:solidFill>
                            <a:srgbClr val="000000"/>
                          </a:solidFill>
                          <a:latin typeface="Calibri"/>
                        </a:rPr>
                        <a:t>27.0461 2 opponent_acr</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game_completion_pct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0.052243 2 opponent_acr</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0.03992 22 defense_quality</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376920">
                <a:tc>
                  <a:txBody>
                    <a:bodyPr lIns="5400" rIns="5400">
                      <a:noAutofit/>
                    </a:bodyPr>
                    <a:p>
                      <a:pPr algn="ctr">
                        <a:lnSpc>
                          <a:spcPct val="100000"/>
                        </a:lnSpc>
                      </a:pPr>
                      <a:r>
                        <a:rPr b="0" lang="en-US" sz="1000" spc="-1" strike="noStrike">
                          <a:solidFill>
                            <a:srgbClr val="000000"/>
                          </a:solidFill>
                          <a:latin typeface="Calibri"/>
                        </a:rPr>
                        <a:t>26.694 3 game_completion_pct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0.052212 11 away_team</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0.03684 14 outcome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376920">
                <a:tc>
                  <a:txBody>
                    <a:bodyPr lIns="5400" rIns="5400">
                      <a:noAutofit/>
                    </a:bodyPr>
                    <a:p>
                      <a:pPr algn="ctr">
                        <a:lnSpc>
                          <a:spcPct val="100000"/>
                        </a:lnSpc>
                      </a:pPr>
                      <a:r>
                        <a:rPr b="0" lang="en-US" sz="1000" spc="-1" strike="noStrike">
                          <a:solidFill>
                            <a:srgbClr val="000000"/>
                          </a:solidFill>
                          <a:latin typeface="Calibri"/>
                        </a:rPr>
                        <a:t>26.43 5 qb_team</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0.04141 22 defense_quality</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0.01684 9 week</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376920">
                <a:tc>
                  <a:txBody>
                    <a:bodyPr lIns="5400" rIns="5400">
                      <a:noAutofit/>
                    </a:bodyPr>
                    <a:p>
                      <a:pPr algn="ctr">
                        <a:lnSpc>
                          <a:spcPct val="100000"/>
                        </a:lnSpc>
                      </a:pPr>
                      <a:r>
                        <a:rPr b="0" lang="en-US" sz="1000" spc="-1" strike="noStrike">
                          <a:solidFill>
                            <a:srgbClr val="000000"/>
                          </a:solidFill>
                          <a:latin typeface="Calibri"/>
                        </a:rPr>
                        <a:t>26.3714 7 game_date_month</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0.038307 13 away_score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ff"/>
                          </a:solidFill>
                          <a:latin typeface="Calibri"/>
                        </a:rPr>
                        <a:t>0.0168 21 wind_mph_cat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376920">
                <a:tc>
                  <a:txBody>
                    <a:bodyPr lIns="5400" rIns="5400">
                      <a:noAutofit/>
                    </a:bodyPr>
                    <a:p>
                      <a:pPr algn="ctr">
                        <a:lnSpc>
                          <a:spcPct val="100000"/>
                        </a:lnSpc>
                      </a:pPr>
                      <a:r>
                        <a:rPr b="0" lang="en-US" sz="1000" spc="-1" strike="noStrike">
                          <a:solidFill>
                            <a:srgbClr val="000000"/>
                          </a:solidFill>
                          <a:latin typeface="Calibri"/>
                        </a:rPr>
                        <a:t>26.342 6 game_date_year</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0.029048 12 home_score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0.01555 17 season_completion_pct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376920">
                <a:tc>
                  <a:txBody>
                    <a:bodyPr lIns="5400" rIns="5400">
                      <a:noAutofit/>
                    </a:bodyPr>
                    <a:p>
                      <a:pPr algn="ctr">
                        <a:lnSpc>
                          <a:spcPct val="100000"/>
                        </a:lnSpc>
                      </a:pPr>
                      <a:r>
                        <a:rPr b="0" lang="en-US" sz="1000" spc="-1" strike="noStrike">
                          <a:solidFill>
                            <a:srgbClr val="000000"/>
                          </a:solidFill>
                          <a:latin typeface="Calibri"/>
                        </a:rPr>
                        <a:t>26.166 10 home.or.away</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ff"/>
                          </a:solidFill>
                          <a:latin typeface="Calibri"/>
                        </a:rPr>
                        <a:t>0.013613 21 wind_mph_cat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0.01519 19 temperature_cat</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r h="218160">
                <a:tc>
                  <a:txBody>
                    <a:bodyPr lIns="5400" rIns="5400">
                      <a:noAutofit/>
                    </a:bodyPr>
                    <a:p>
                      <a:pPr algn="ctr">
                        <a:lnSpc>
                          <a:spcPct val="100000"/>
                        </a:lnSpc>
                      </a:pPr>
                      <a:r>
                        <a:rPr b="0" lang="en-US" sz="1000" spc="-1" strike="noStrike">
                          <a:solidFill>
                            <a:srgbClr val="000000"/>
                          </a:solidFill>
                          <a:latin typeface="Calibri"/>
                        </a:rPr>
                        <a:t>25.726 4 qb_name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0.009728 14 outcome</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0.01515 2 opponent_acr</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 rIns="5400">
                      <a:noAutofit/>
                    </a:bodyPr>
                    <a:p>
                      <a:pPr algn="ctr">
                        <a:lnSpc>
                          <a:spcPct val="100000"/>
                        </a:lnSpc>
                      </a:pPr>
                      <a:r>
                        <a:rPr b="0" lang="en-US" sz="1000" spc="-1" strike="noStrike">
                          <a:solidFill>
                            <a:srgbClr val="000000"/>
                          </a:solidFill>
                          <a:latin typeface="Calibri"/>
                        </a:rPr>
                        <a:t> </a:t>
                      </a:r>
                      <a:endParaRPr b="0" lang="en-US" sz="1000" spc="-1" strike="noStrike">
                        <a:latin typeface="Arial"/>
                      </a:endParaRPr>
                    </a:p>
                  </a:txBody>
                  <a:tcPr marL="5400" marR="5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251720" y="777960"/>
            <a:ext cx="10177560" cy="699840"/>
          </a:xfrm>
          <a:prstGeom prst="rect">
            <a:avLst/>
          </a:prstGeom>
          <a:noFill/>
          <a:ln>
            <a:noFill/>
          </a:ln>
        </p:spPr>
        <p:style>
          <a:lnRef idx="0"/>
          <a:fillRef idx="0"/>
          <a:effectRef idx="0"/>
          <a:fontRef idx="minor"/>
        </p:style>
        <p:txBody>
          <a:bodyPr lIns="0" rIns="0" tIns="0" bIns="0" anchor="ctr">
            <a:spAutoFit/>
          </a:bodyPr>
          <a:p>
            <a:pPr>
              <a:lnSpc>
                <a:spcPct val="90000"/>
              </a:lnSpc>
            </a:pPr>
            <a:r>
              <a:rPr b="0" lang="en-US" sz="5100" spc="197" strike="noStrike" cap="all">
                <a:solidFill>
                  <a:srgbClr val="171312"/>
                </a:solidFill>
                <a:latin typeface="Impact"/>
              </a:rPr>
              <a:t> </a:t>
            </a:r>
            <a:r>
              <a:rPr b="0" lang="en-US" sz="5100" spc="197" strike="noStrike" cap="all">
                <a:solidFill>
                  <a:srgbClr val="171312"/>
                </a:solidFill>
                <a:latin typeface="Impact"/>
              </a:rPr>
              <a:t>ATTRIBUTE EXPLANATION</a:t>
            </a:r>
            <a:endParaRPr b="0" lang="en-US" sz="5100" spc="-1" strike="noStrike">
              <a:latin typeface="Arial"/>
            </a:endParaRPr>
          </a:p>
        </p:txBody>
      </p:sp>
      <p:sp>
        <p:nvSpPr>
          <p:cNvPr id="302" name="CustomShape 2"/>
          <p:cNvSpPr/>
          <p:nvPr/>
        </p:nvSpPr>
        <p:spPr>
          <a:xfrm>
            <a:off x="1251720" y="2375280"/>
            <a:ext cx="10177560" cy="3414240"/>
          </a:xfrm>
          <a:prstGeom prst="rect">
            <a:avLst/>
          </a:prstGeom>
          <a:noFill/>
          <a:ln>
            <a:noFill/>
          </a:ln>
        </p:spPr>
        <p:style>
          <a:lnRef idx="0"/>
          <a:fillRef idx="0"/>
          <a:effectRef idx="0"/>
          <a:fontRef idx="minor"/>
        </p:style>
        <p:txBody>
          <a:bodyPr lIns="0" rIns="0" tIns="0" bIns="0" anchor="ctr">
            <a:spAutoFit/>
          </a:bodyPr>
          <a:p>
            <a:pPr algn="ctr">
              <a:lnSpc>
                <a:spcPct val="100000"/>
              </a:lnSpc>
            </a:pPr>
            <a:endParaRPr b="0" lang="en-US" sz="1800" spc="-1" strike="noStrike">
              <a:latin typeface="Arial"/>
            </a:endParaRPr>
          </a:p>
          <a:p>
            <a:pPr marL="216000" indent="-215640">
              <a:lnSpc>
                <a:spcPct val="100000"/>
              </a:lnSpc>
              <a:buClr>
                <a:srgbClr val="000000"/>
              </a:buClr>
              <a:buSzPct val="45000"/>
              <a:buFont typeface="Wingdings" charset="2"/>
              <a:buChar char=""/>
            </a:pPr>
            <a:r>
              <a:rPr b="1" lang="en-US" sz="2400" spc="-1" strike="noStrike">
                <a:latin typeface="Gill Sans MT"/>
              </a:rPr>
              <a:t>Yards deviation (cat): </a:t>
            </a:r>
            <a:r>
              <a:rPr b="0" lang="en-US" sz="2400" spc="-1" strike="noStrike">
                <a:latin typeface="Gill Sans MT"/>
              </a:rPr>
              <a:t>the number of yards to QB deviated from his normalized season average, broken into 8 categories</a:t>
            </a:r>
            <a:r>
              <a:rPr b="0" lang="en-US" sz="2400" spc="-1" strike="noStrike">
                <a:latin typeface="Times New Roman"/>
              </a:rPr>
              <a:t> </a:t>
            </a:r>
            <a:endParaRPr b="0" lang="en-US" sz="2400" spc="-1" strike="noStrike">
              <a:latin typeface="Arial"/>
            </a:endParaRPr>
          </a:p>
          <a:p>
            <a:pPr marL="216000" indent="-215640">
              <a:lnSpc>
                <a:spcPct val="100000"/>
              </a:lnSpc>
              <a:buClr>
                <a:srgbClr val="000000"/>
              </a:buClr>
              <a:buSzPct val="45000"/>
              <a:buFont typeface="Wingdings" charset="2"/>
              <a:buChar char=""/>
            </a:pPr>
            <a:r>
              <a:rPr b="1" lang="en-US" sz="2400" spc="-1" strike="noStrike">
                <a:latin typeface="Gill Sans MT"/>
              </a:rPr>
              <a:t>Game completion pct:</a:t>
            </a:r>
            <a:r>
              <a:rPr b="0" lang="en-US" sz="2400" spc="-1" strike="noStrike">
                <a:latin typeface="Gill Sans MT"/>
              </a:rPr>
              <a:t> the percentage of that particular game the QB played</a:t>
            </a:r>
            <a:endParaRPr b="0" lang="en-US" sz="2400" spc="-1" strike="noStrike">
              <a:latin typeface="Arial"/>
            </a:endParaRPr>
          </a:p>
          <a:p>
            <a:pPr marL="216000" indent="-215640">
              <a:lnSpc>
                <a:spcPct val="100000"/>
              </a:lnSpc>
              <a:buClr>
                <a:srgbClr val="000000"/>
              </a:buClr>
              <a:buSzPct val="45000"/>
              <a:buFont typeface="Wingdings" charset="2"/>
              <a:buChar char=""/>
            </a:pPr>
            <a:r>
              <a:rPr b="1" lang="en-US" sz="2400" spc="-1" strike="noStrike">
                <a:latin typeface="Gill Sans MT"/>
              </a:rPr>
              <a:t>Defense Quality:</a:t>
            </a:r>
            <a:r>
              <a:rPr b="0" lang="en-US" sz="2400" spc="-1" strike="noStrike">
                <a:latin typeface="Gill Sans MT"/>
              </a:rPr>
              <a:t> Analyzed, normalized and discretized team rankings derived from season summary data  </a:t>
            </a:r>
            <a:endParaRPr b="0" lang="en-US" sz="2400" spc="-1" strike="noStrike">
              <a:latin typeface="Arial"/>
            </a:endParaRPr>
          </a:p>
          <a:p>
            <a:pPr marL="216000" indent="-215640">
              <a:lnSpc>
                <a:spcPct val="100000"/>
              </a:lnSpc>
              <a:buClr>
                <a:srgbClr val="000000"/>
              </a:buClr>
              <a:buSzPct val="45000"/>
              <a:buFont typeface="Wingdings" charset="2"/>
              <a:buChar char=""/>
            </a:pPr>
            <a:r>
              <a:rPr b="1" lang="en-US" sz="2400" spc="-1" strike="noStrike">
                <a:latin typeface="Gill Sans MT"/>
              </a:rPr>
              <a:t>Game passes attempted:</a:t>
            </a:r>
            <a:r>
              <a:rPr b="0" lang="en-US" sz="2400" spc="-1" strike="noStrike">
                <a:latin typeface="Gill Sans MT"/>
              </a:rPr>
              <a:t> total number of passes thrown (regardless of completion)</a:t>
            </a: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1251720" y="382320"/>
            <a:ext cx="10177560" cy="699480"/>
          </a:xfrm>
          <a:prstGeom prst="rect">
            <a:avLst/>
          </a:prstGeom>
          <a:noFill/>
          <a:ln>
            <a:noFill/>
          </a:ln>
        </p:spPr>
        <p:style>
          <a:lnRef idx="0"/>
          <a:fillRef idx="0"/>
          <a:effectRef idx="0"/>
          <a:fontRef idx="minor"/>
        </p:style>
        <p:txBody>
          <a:bodyPr lIns="0" rIns="0" tIns="0" bIns="0">
            <a:spAutoFit/>
          </a:bodyPr>
          <a:p>
            <a:pPr>
              <a:lnSpc>
                <a:spcPct val="90000"/>
              </a:lnSpc>
            </a:pPr>
            <a:r>
              <a:rPr b="0" lang="en-US" sz="5100" spc="197" strike="noStrike" cap="all">
                <a:solidFill>
                  <a:srgbClr val="171312"/>
                </a:solidFill>
                <a:latin typeface="Impact"/>
              </a:rPr>
              <a:t>TEST METHOD</a:t>
            </a:r>
            <a:endParaRPr b="0" lang="en-US" sz="5100" spc="-1" strike="noStrike">
              <a:latin typeface="Arial"/>
            </a:endParaRPr>
          </a:p>
        </p:txBody>
      </p:sp>
      <p:sp>
        <p:nvSpPr>
          <p:cNvPr id="304" name="CustomShape 2"/>
          <p:cNvSpPr/>
          <p:nvPr/>
        </p:nvSpPr>
        <p:spPr>
          <a:xfrm>
            <a:off x="1251720" y="2350440"/>
            <a:ext cx="4966200" cy="35928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Gill Sans MT"/>
              </a:rPr>
              <a:t>We chose to use 10 fold cross-validation method for testing. </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solidFill>
                  <a:srgbClr val="000000"/>
                </a:solidFill>
                <a:latin typeface="Gill Sans MT"/>
              </a:rPr>
              <a:t>We felt we would have a more robust analysis if all of the data was tested.</a:t>
            </a:r>
            <a:r>
              <a:rPr b="0" lang="en-US" sz="2000" spc="-1" strike="noStrike">
                <a:solidFill>
                  <a:srgbClr val="595959"/>
                </a:solidFill>
                <a:latin typeface="Gill Sans MT"/>
              </a:rPr>
              <a:t> </a:t>
            </a:r>
            <a:endParaRPr b="0" lang="en-US" sz="2000" spc="-1" strike="noStrike">
              <a:latin typeface="Arial"/>
            </a:endParaRPr>
          </a:p>
        </p:txBody>
      </p:sp>
      <p:sp>
        <p:nvSpPr>
          <p:cNvPr id="305" name="CustomShape 3"/>
          <p:cNvSpPr/>
          <p:nvPr/>
        </p:nvSpPr>
        <p:spPr>
          <a:xfrm>
            <a:off x="6467040" y="2286000"/>
            <a:ext cx="4966200" cy="3592800"/>
          </a:xfrm>
          <a:prstGeom prst="rect">
            <a:avLst/>
          </a:prstGeom>
          <a:noFill/>
          <a:ln>
            <a:noFill/>
          </a:ln>
        </p:spPr>
        <p:style>
          <a:lnRef idx="0"/>
          <a:fillRef idx="0"/>
          <a:effectRef idx="0"/>
          <a:fontRef idx="minor"/>
        </p:style>
      </p:sp>
      <p:pic>
        <p:nvPicPr>
          <p:cNvPr id="306" name="" descr=""/>
          <p:cNvPicPr/>
          <p:nvPr/>
        </p:nvPicPr>
        <p:blipFill>
          <a:blip r:embed="rId1"/>
          <a:stretch/>
        </p:blipFill>
        <p:spPr>
          <a:xfrm>
            <a:off x="5943600" y="2046240"/>
            <a:ext cx="5848200" cy="3531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TM10001106[[fn=Badge]]</Template>
  <TotalTime>941</TotalTime>
  <Application>LibreOffice/6.2.2.2$Windows_X86_64 LibreOffice_project/2b840030fec2aae0fd2658d8d4f9548af4e3518d</Application>
  <Words>1096</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2019-04-13T20:29:26Z</dcterms:created>
  <dc:creator>Shapira, Oren</dc:creator>
  <dc:description/>
  <dc:language>en-US</dc:language>
  <cp:lastModifiedBy/>
  <dcterms:modified xsi:type="dcterms:W3CDTF">2019-04-28T22:20:09Z</dcterms:modified>
  <cp:revision>44</cp:revision>
  <dc:subject/>
  <dc:title>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