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60" r:id="rId5"/>
    <p:sldId id="259" r:id="rId6"/>
    <p:sldId id="263" r:id="rId7"/>
    <p:sldId id="262"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p:scale>
          <a:sx n="75" d="100"/>
          <a:sy n="75" d="100"/>
        </p:scale>
        <p:origin x="88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12082155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377410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13370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118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308788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125724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4008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31607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39745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387493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11448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289198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34413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218563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10511261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15025920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83075-624E-4A66-BEF3-F1C5C2229A64}" type="datetimeFigureOut">
              <a:rPr lang="en-US" smtClean="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F0855D-F269-4590-BEED-A21D6E44E3EF}" type="slidenum">
              <a:rPr lang="en-US" smtClean="0"/>
              <a:t>‹#›</a:t>
            </a:fld>
            <a:endParaRPr lang="en-US" dirty="0"/>
          </a:p>
        </p:txBody>
      </p:sp>
    </p:spTree>
    <p:extLst>
      <p:ext uri="{BB962C8B-B14F-4D97-AF65-F5344CB8AC3E}">
        <p14:creationId xmlns:p14="http://schemas.microsoft.com/office/powerpoint/2010/main" val="268197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183075-624E-4A66-BEF3-F1C5C2229A64}" type="datetimeFigureOut">
              <a:rPr lang="en-US" smtClean="0"/>
              <a:t>12/15/2019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F0855D-F269-4590-BEED-A21D6E44E3EF}" type="slidenum">
              <a:rPr lang="en-US" smtClean="0"/>
              <a:t>‹#›</a:t>
            </a:fld>
            <a:endParaRPr lang="en-US" dirty="0"/>
          </a:p>
        </p:txBody>
      </p:sp>
    </p:spTree>
    <p:extLst>
      <p:ext uri="{BB962C8B-B14F-4D97-AF65-F5344CB8AC3E}">
        <p14:creationId xmlns:p14="http://schemas.microsoft.com/office/powerpoint/2010/main" val="494728104"/>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ravi72munde/uber-lyft-cab-price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1304-8E32-470B-A33D-1F0A9B5ACF92}"/>
              </a:ext>
            </a:extLst>
          </p:cNvPr>
          <p:cNvSpPr>
            <a:spLocks noGrp="1"/>
          </p:cNvSpPr>
          <p:nvPr>
            <p:ph type="ctrTitle"/>
          </p:nvPr>
        </p:nvSpPr>
        <p:spPr/>
        <p:txBody>
          <a:bodyPr>
            <a:normAutofit fontScale="90000"/>
          </a:bodyPr>
          <a:lstStyle/>
          <a:p>
            <a:r>
              <a:rPr lang="en-US" dirty="0"/>
              <a:t>Machine Learning Regression Models with Uber and Lyft Prices</a:t>
            </a:r>
          </a:p>
        </p:txBody>
      </p:sp>
      <p:sp>
        <p:nvSpPr>
          <p:cNvPr id="3" name="Subtitle 2">
            <a:extLst>
              <a:ext uri="{FF2B5EF4-FFF2-40B4-BE49-F238E27FC236}">
                <a16:creationId xmlns:a16="http://schemas.microsoft.com/office/drawing/2014/main" id="{E8289F91-95C3-4BF1-AE85-D40C9D58FB83}"/>
              </a:ext>
            </a:extLst>
          </p:cNvPr>
          <p:cNvSpPr>
            <a:spLocks noGrp="1"/>
          </p:cNvSpPr>
          <p:nvPr>
            <p:ph type="subTitle" idx="1"/>
          </p:nvPr>
        </p:nvSpPr>
        <p:spPr/>
        <p:txBody>
          <a:bodyPr/>
          <a:lstStyle/>
          <a:p>
            <a:r>
              <a:rPr lang="en-US" dirty="0"/>
              <a:t>By Oren Shapira</a:t>
            </a:r>
          </a:p>
        </p:txBody>
      </p:sp>
      <p:pic>
        <p:nvPicPr>
          <p:cNvPr id="1026" name="Picture 2" descr="https://miro.medium.com/max/1380/1*ARo9TCFMrXru7UtZ-pujZw.jpeg">
            <a:extLst>
              <a:ext uri="{FF2B5EF4-FFF2-40B4-BE49-F238E27FC236}">
                <a16:creationId xmlns:a16="http://schemas.microsoft.com/office/drawing/2014/main" id="{02E51325-573E-4F49-8859-439A2BDCC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409" y="4015062"/>
            <a:ext cx="4589207" cy="238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68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5FE6-95F2-464D-B49F-C14C5415D422}"/>
              </a:ext>
            </a:extLst>
          </p:cNvPr>
          <p:cNvSpPr>
            <a:spLocks noGrp="1"/>
          </p:cNvSpPr>
          <p:nvPr>
            <p:ph type="title"/>
          </p:nvPr>
        </p:nvSpPr>
        <p:spPr>
          <a:xfrm>
            <a:off x="541608" y="200169"/>
            <a:ext cx="9404723" cy="1400530"/>
          </a:xfrm>
        </p:spPr>
        <p:txBody>
          <a:bodyPr/>
          <a:lstStyle/>
          <a:p>
            <a:r>
              <a:rPr lang="en-US" dirty="0"/>
              <a:t>Linear Regression Results</a:t>
            </a:r>
          </a:p>
        </p:txBody>
      </p:sp>
      <p:pic>
        <p:nvPicPr>
          <p:cNvPr id="3" name="Picture 2">
            <a:extLst>
              <a:ext uri="{FF2B5EF4-FFF2-40B4-BE49-F238E27FC236}">
                <a16:creationId xmlns:a16="http://schemas.microsoft.com/office/drawing/2014/main" id="{37BDE81A-EE40-444A-8C91-A0D791A8824E}"/>
              </a:ext>
            </a:extLst>
          </p:cNvPr>
          <p:cNvPicPr>
            <a:picLocks noChangeAspect="1"/>
          </p:cNvPicPr>
          <p:nvPr/>
        </p:nvPicPr>
        <p:blipFill>
          <a:blip r:embed="rId2"/>
          <a:stretch>
            <a:fillRect/>
          </a:stretch>
        </p:blipFill>
        <p:spPr>
          <a:xfrm>
            <a:off x="541608" y="2495727"/>
            <a:ext cx="6972300" cy="1066800"/>
          </a:xfrm>
          <a:prstGeom prst="rect">
            <a:avLst/>
          </a:prstGeom>
        </p:spPr>
      </p:pic>
      <p:sp>
        <p:nvSpPr>
          <p:cNvPr id="6" name="TextBox 5">
            <a:extLst>
              <a:ext uri="{FF2B5EF4-FFF2-40B4-BE49-F238E27FC236}">
                <a16:creationId xmlns:a16="http://schemas.microsoft.com/office/drawing/2014/main" id="{918F3265-8640-43A3-8B0C-03F8867E1482}"/>
              </a:ext>
            </a:extLst>
          </p:cNvPr>
          <p:cNvSpPr txBox="1"/>
          <p:nvPr/>
        </p:nvSpPr>
        <p:spPr>
          <a:xfrm>
            <a:off x="439858" y="1152983"/>
            <a:ext cx="9165696" cy="923330"/>
          </a:xfrm>
          <a:prstGeom prst="rect">
            <a:avLst/>
          </a:prstGeom>
          <a:noFill/>
        </p:spPr>
        <p:txBody>
          <a:bodyPr wrap="square" rtlCol="0">
            <a:spAutoFit/>
          </a:bodyPr>
          <a:lstStyle/>
          <a:p>
            <a:r>
              <a:rPr lang="en-US" dirty="0"/>
              <a:t>Polynomial Regression performed the best on the test dataset. Multivariate regression performed the worst, but it did fit better than simple linear regression when validated against the training data it was fitted against.</a:t>
            </a:r>
          </a:p>
        </p:txBody>
      </p:sp>
      <p:pic>
        <p:nvPicPr>
          <p:cNvPr id="4" name="Picture 3">
            <a:extLst>
              <a:ext uri="{FF2B5EF4-FFF2-40B4-BE49-F238E27FC236}">
                <a16:creationId xmlns:a16="http://schemas.microsoft.com/office/drawing/2014/main" id="{AEEF8BF0-F822-4142-9FC0-3CDD2AFFED60}"/>
              </a:ext>
            </a:extLst>
          </p:cNvPr>
          <p:cNvPicPr>
            <a:picLocks noChangeAspect="1"/>
          </p:cNvPicPr>
          <p:nvPr/>
        </p:nvPicPr>
        <p:blipFill>
          <a:blip r:embed="rId3"/>
          <a:stretch>
            <a:fillRect/>
          </a:stretch>
        </p:blipFill>
        <p:spPr>
          <a:xfrm>
            <a:off x="605566" y="3724003"/>
            <a:ext cx="4638403" cy="3017214"/>
          </a:xfrm>
          <a:prstGeom prst="rect">
            <a:avLst/>
          </a:prstGeom>
        </p:spPr>
      </p:pic>
      <p:pic>
        <p:nvPicPr>
          <p:cNvPr id="8" name="Picture 7">
            <a:extLst>
              <a:ext uri="{FF2B5EF4-FFF2-40B4-BE49-F238E27FC236}">
                <a16:creationId xmlns:a16="http://schemas.microsoft.com/office/drawing/2014/main" id="{8719F3F8-291F-4337-B43E-01E804761B22}"/>
              </a:ext>
            </a:extLst>
          </p:cNvPr>
          <p:cNvPicPr>
            <a:picLocks noChangeAspect="1"/>
          </p:cNvPicPr>
          <p:nvPr/>
        </p:nvPicPr>
        <p:blipFill>
          <a:blip r:embed="rId4"/>
          <a:stretch>
            <a:fillRect/>
          </a:stretch>
        </p:blipFill>
        <p:spPr>
          <a:xfrm>
            <a:off x="5850662" y="3724003"/>
            <a:ext cx="4645697" cy="2933828"/>
          </a:xfrm>
          <a:prstGeom prst="rect">
            <a:avLst/>
          </a:prstGeom>
        </p:spPr>
      </p:pic>
    </p:spTree>
    <p:extLst>
      <p:ext uri="{BB962C8B-B14F-4D97-AF65-F5344CB8AC3E}">
        <p14:creationId xmlns:p14="http://schemas.microsoft.com/office/powerpoint/2010/main" val="207382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5FE6-95F2-464D-B49F-C14C5415D422}"/>
              </a:ext>
            </a:extLst>
          </p:cNvPr>
          <p:cNvSpPr>
            <a:spLocks noGrp="1"/>
          </p:cNvSpPr>
          <p:nvPr>
            <p:ph type="title"/>
          </p:nvPr>
        </p:nvSpPr>
        <p:spPr>
          <a:xfrm>
            <a:off x="541608" y="200169"/>
            <a:ext cx="9404723" cy="1400530"/>
          </a:xfrm>
        </p:spPr>
        <p:txBody>
          <a:bodyPr/>
          <a:lstStyle/>
          <a:p>
            <a:r>
              <a:rPr lang="en-US" dirty="0"/>
              <a:t>K-Nearest Neighbors</a:t>
            </a:r>
          </a:p>
        </p:txBody>
      </p:sp>
      <p:sp>
        <p:nvSpPr>
          <p:cNvPr id="6" name="TextBox 5">
            <a:extLst>
              <a:ext uri="{FF2B5EF4-FFF2-40B4-BE49-F238E27FC236}">
                <a16:creationId xmlns:a16="http://schemas.microsoft.com/office/drawing/2014/main" id="{918F3265-8640-43A3-8B0C-03F8867E1482}"/>
              </a:ext>
            </a:extLst>
          </p:cNvPr>
          <p:cNvSpPr txBox="1"/>
          <p:nvPr/>
        </p:nvSpPr>
        <p:spPr>
          <a:xfrm>
            <a:off x="439858" y="1152983"/>
            <a:ext cx="9165696" cy="923330"/>
          </a:xfrm>
          <a:prstGeom prst="rect">
            <a:avLst/>
          </a:prstGeom>
          <a:noFill/>
        </p:spPr>
        <p:txBody>
          <a:bodyPr wrap="square" rtlCol="0">
            <a:spAutoFit/>
          </a:bodyPr>
          <a:lstStyle/>
          <a:p>
            <a:pPr marL="285750" indent="-285750">
              <a:buFont typeface="Arial" panose="020B0604020202020204" pitchFamily="34" charset="0"/>
              <a:buChar char="•"/>
            </a:pPr>
            <a:r>
              <a:rPr lang="en-US" dirty="0"/>
              <a:t>I used GridSearchCV to search for the optimal parameters in this model.</a:t>
            </a:r>
          </a:p>
          <a:p>
            <a:pPr marL="285750" indent="-285750">
              <a:buFont typeface="Arial" panose="020B0604020202020204" pitchFamily="34" charset="0"/>
              <a:buChar char="•"/>
            </a:pPr>
            <a:r>
              <a:rPr lang="en-US" dirty="0"/>
              <a:t>The parameters I hyper-tuned were distance measure (Euclidean vs. Minkowski) and number of K neighbors</a:t>
            </a:r>
          </a:p>
        </p:txBody>
      </p:sp>
      <p:pic>
        <p:nvPicPr>
          <p:cNvPr id="7" name="Picture 6">
            <a:extLst>
              <a:ext uri="{FF2B5EF4-FFF2-40B4-BE49-F238E27FC236}">
                <a16:creationId xmlns:a16="http://schemas.microsoft.com/office/drawing/2014/main" id="{F152D626-DE10-43AC-9860-3AF7A4F7528F}"/>
              </a:ext>
            </a:extLst>
          </p:cNvPr>
          <p:cNvPicPr>
            <a:picLocks noChangeAspect="1"/>
          </p:cNvPicPr>
          <p:nvPr/>
        </p:nvPicPr>
        <p:blipFill>
          <a:blip r:embed="rId2"/>
          <a:stretch>
            <a:fillRect/>
          </a:stretch>
        </p:blipFill>
        <p:spPr>
          <a:xfrm>
            <a:off x="8527106" y="2332966"/>
            <a:ext cx="2838450" cy="457200"/>
          </a:xfrm>
          <a:prstGeom prst="rect">
            <a:avLst/>
          </a:prstGeom>
        </p:spPr>
      </p:pic>
      <p:pic>
        <p:nvPicPr>
          <p:cNvPr id="9" name="Picture 8">
            <a:extLst>
              <a:ext uri="{FF2B5EF4-FFF2-40B4-BE49-F238E27FC236}">
                <a16:creationId xmlns:a16="http://schemas.microsoft.com/office/drawing/2014/main" id="{21C84C58-851A-4B27-A7F8-59617B656618}"/>
              </a:ext>
            </a:extLst>
          </p:cNvPr>
          <p:cNvPicPr>
            <a:picLocks noChangeAspect="1"/>
          </p:cNvPicPr>
          <p:nvPr/>
        </p:nvPicPr>
        <p:blipFill>
          <a:blip r:embed="rId3"/>
          <a:stretch>
            <a:fillRect/>
          </a:stretch>
        </p:blipFill>
        <p:spPr>
          <a:xfrm>
            <a:off x="265687" y="2283167"/>
            <a:ext cx="7929079" cy="4374664"/>
          </a:xfrm>
          <a:prstGeom prst="rect">
            <a:avLst/>
          </a:prstGeom>
        </p:spPr>
      </p:pic>
      <p:pic>
        <p:nvPicPr>
          <p:cNvPr id="10" name="Picture 9">
            <a:extLst>
              <a:ext uri="{FF2B5EF4-FFF2-40B4-BE49-F238E27FC236}">
                <a16:creationId xmlns:a16="http://schemas.microsoft.com/office/drawing/2014/main" id="{EAB97C3B-989F-40AE-AA7D-771462C23A0A}"/>
              </a:ext>
            </a:extLst>
          </p:cNvPr>
          <p:cNvPicPr>
            <a:picLocks noChangeAspect="1"/>
          </p:cNvPicPr>
          <p:nvPr/>
        </p:nvPicPr>
        <p:blipFill>
          <a:blip r:embed="rId4"/>
          <a:stretch>
            <a:fillRect/>
          </a:stretch>
        </p:blipFill>
        <p:spPr>
          <a:xfrm>
            <a:off x="8262258" y="2997020"/>
            <a:ext cx="3865418" cy="1371600"/>
          </a:xfrm>
          <a:prstGeom prst="rect">
            <a:avLst/>
          </a:prstGeom>
        </p:spPr>
      </p:pic>
    </p:spTree>
    <p:extLst>
      <p:ext uri="{BB962C8B-B14F-4D97-AF65-F5344CB8AC3E}">
        <p14:creationId xmlns:p14="http://schemas.microsoft.com/office/powerpoint/2010/main" val="19660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kNN Results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Across all metrics, simple regression with optimized parameters performed the best. </a:t>
            </a:r>
          </a:p>
        </p:txBody>
      </p:sp>
      <p:pic>
        <p:nvPicPr>
          <p:cNvPr id="11" name="Picture 10">
            <a:extLst>
              <a:ext uri="{FF2B5EF4-FFF2-40B4-BE49-F238E27FC236}">
                <a16:creationId xmlns:a16="http://schemas.microsoft.com/office/drawing/2014/main" id="{693D9239-1332-43A8-9E8A-FC9EEEA3AA4A}"/>
              </a:ext>
            </a:extLst>
          </p:cNvPr>
          <p:cNvPicPr>
            <a:picLocks noChangeAspect="1"/>
          </p:cNvPicPr>
          <p:nvPr/>
        </p:nvPicPr>
        <p:blipFill>
          <a:blip r:embed="rId2"/>
          <a:stretch>
            <a:fillRect/>
          </a:stretch>
        </p:blipFill>
        <p:spPr>
          <a:xfrm>
            <a:off x="62185" y="3835310"/>
            <a:ext cx="7313976" cy="2895600"/>
          </a:xfrm>
          <a:prstGeom prst="rect">
            <a:avLst/>
          </a:prstGeom>
        </p:spPr>
      </p:pic>
      <p:pic>
        <p:nvPicPr>
          <p:cNvPr id="12" name="Picture 11">
            <a:extLst>
              <a:ext uri="{FF2B5EF4-FFF2-40B4-BE49-F238E27FC236}">
                <a16:creationId xmlns:a16="http://schemas.microsoft.com/office/drawing/2014/main" id="{3D588C06-6010-4CE3-8B84-DAF5EECD9E72}"/>
              </a:ext>
            </a:extLst>
          </p:cNvPr>
          <p:cNvPicPr>
            <a:picLocks noChangeAspect="1"/>
          </p:cNvPicPr>
          <p:nvPr/>
        </p:nvPicPr>
        <p:blipFill>
          <a:blip r:embed="rId3"/>
          <a:stretch>
            <a:fillRect/>
          </a:stretch>
        </p:blipFill>
        <p:spPr>
          <a:xfrm>
            <a:off x="7547299" y="3835310"/>
            <a:ext cx="4431609" cy="2617741"/>
          </a:xfrm>
          <a:prstGeom prst="rect">
            <a:avLst/>
          </a:prstGeom>
        </p:spPr>
      </p:pic>
      <p:sp>
        <p:nvSpPr>
          <p:cNvPr id="13" name="TextBox 12">
            <a:extLst>
              <a:ext uri="{FF2B5EF4-FFF2-40B4-BE49-F238E27FC236}">
                <a16:creationId xmlns:a16="http://schemas.microsoft.com/office/drawing/2014/main" id="{7680C8C7-8C26-4ACF-A699-3612D31848E1}"/>
              </a:ext>
            </a:extLst>
          </p:cNvPr>
          <p:cNvSpPr txBox="1"/>
          <p:nvPr/>
        </p:nvSpPr>
        <p:spPr>
          <a:xfrm>
            <a:off x="7547299" y="6453051"/>
            <a:ext cx="4402108" cy="369332"/>
          </a:xfrm>
          <a:prstGeom prst="rect">
            <a:avLst/>
          </a:prstGeom>
          <a:noFill/>
        </p:spPr>
        <p:txBody>
          <a:bodyPr wrap="square" rtlCol="0">
            <a:spAutoFit/>
          </a:bodyPr>
          <a:lstStyle/>
          <a:p>
            <a:r>
              <a:rPr lang="en-US" dirty="0"/>
              <a:t>Learning Curve (training vs. test data)</a:t>
            </a:r>
          </a:p>
        </p:txBody>
      </p:sp>
      <p:sp>
        <p:nvSpPr>
          <p:cNvPr id="14" name="TextBox 13">
            <a:extLst>
              <a:ext uri="{FF2B5EF4-FFF2-40B4-BE49-F238E27FC236}">
                <a16:creationId xmlns:a16="http://schemas.microsoft.com/office/drawing/2014/main" id="{1AA73CF3-7B68-42CE-B07D-5C70B790FD0B}"/>
              </a:ext>
            </a:extLst>
          </p:cNvPr>
          <p:cNvSpPr txBox="1"/>
          <p:nvPr/>
        </p:nvSpPr>
        <p:spPr>
          <a:xfrm>
            <a:off x="62185" y="3362739"/>
            <a:ext cx="4402108" cy="369332"/>
          </a:xfrm>
          <a:prstGeom prst="rect">
            <a:avLst/>
          </a:prstGeom>
          <a:noFill/>
        </p:spPr>
        <p:txBody>
          <a:bodyPr wrap="square" rtlCol="0">
            <a:spAutoFit/>
          </a:bodyPr>
          <a:lstStyle/>
          <a:p>
            <a:r>
              <a:rPr lang="en-US" dirty="0"/>
              <a:t>Residuals</a:t>
            </a:r>
          </a:p>
        </p:txBody>
      </p:sp>
      <p:pic>
        <p:nvPicPr>
          <p:cNvPr id="4" name="Picture 3">
            <a:extLst>
              <a:ext uri="{FF2B5EF4-FFF2-40B4-BE49-F238E27FC236}">
                <a16:creationId xmlns:a16="http://schemas.microsoft.com/office/drawing/2014/main" id="{50493C58-C60B-4C22-99A3-C22B1257DF55}"/>
              </a:ext>
            </a:extLst>
          </p:cNvPr>
          <p:cNvPicPr>
            <a:picLocks noChangeAspect="1"/>
          </p:cNvPicPr>
          <p:nvPr/>
        </p:nvPicPr>
        <p:blipFill>
          <a:blip r:embed="rId4"/>
          <a:stretch>
            <a:fillRect/>
          </a:stretch>
        </p:blipFill>
        <p:spPr>
          <a:xfrm>
            <a:off x="1644477" y="1705968"/>
            <a:ext cx="7629525" cy="1304925"/>
          </a:xfrm>
          <a:prstGeom prst="rect">
            <a:avLst/>
          </a:prstGeom>
        </p:spPr>
      </p:pic>
    </p:spTree>
    <p:extLst>
      <p:ext uri="{BB962C8B-B14F-4D97-AF65-F5344CB8AC3E}">
        <p14:creationId xmlns:p14="http://schemas.microsoft.com/office/powerpoint/2010/main" val="214528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kNN Results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Across all metrics, simple regression with optimized parameters performed the best. </a:t>
            </a:r>
          </a:p>
        </p:txBody>
      </p:sp>
      <p:pic>
        <p:nvPicPr>
          <p:cNvPr id="11" name="Picture 10">
            <a:extLst>
              <a:ext uri="{FF2B5EF4-FFF2-40B4-BE49-F238E27FC236}">
                <a16:creationId xmlns:a16="http://schemas.microsoft.com/office/drawing/2014/main" id="{693D9239-1332-43A8-9E8A-FC9EEEA3AA4A}"/>
              </a:ext>
            </a:extLst>
          </p:cNvPr>
          <p:cNvPicPr>
            <a:picLocks noChangeAspect="1"/>
          </p:cNvPicPr>
          <p:nvPr/>
        </p:nvPicPr>
        <p:blipFill>
          <a:blip r:embed="rId2"/>
          <a:stretch>
            <a:fillRect/>
          </a:stretch>
        </p:blipFill>
        <p:spPr>
          <a:xfrm>
            <a:off x="62185" y="3835310"/>
            <a:ext cx="7313976" cy="2895600"/>
          </a:xfrm>
          <a:prstGeom prst="rect">
            <a:avLst/>
          </a:prstGeom>
        </p:spPr>
      </p:pic>
      <p:pic>
        <p:nvPicPr>
          <p:cNvPr id="12" name="Picture 11">
            <a:extLst>
              <a:ext uri="{FF2B5EF4-FFF2-40B4-BE49-F238E27FC236}">
                <a16:creationId xmlns:a16="http://schemas.microsoft.com/office/drawing/2014/main" id="{3D588C06-6010-4CE3-8B84-DAF5EECD9E72}"/>
              </a:ext>
            </a:extLst>
          </p:cNvPr>
          <p:cNvPicPr>
            <a:picLocks noChangeAspect="1"/>
          </p:cNvPicPr>
          <p:nvPr/>
        </p:nvPicPr>
        <p:blipFill>
          <a:blip r:embed="rId3"/>
          <a:stretch>
            <a:fillRect/>
          </a:stretch>
        </p:blipFill>
        <p:spPr>
          <a:xfrm>
            <a:off x="7547299" y="3835310"/>
            <a:ext cx="4431609" cy="2617741"/>
          </a:xfrm>
          <a:prstGeom prst="rect">
            <a:avLst/>
          </a:prstGeom>
        </p:spPr>
      </p:pic>
      <p:sp>
        <p:nvSpPr>
          <p:cNvPr id="13" name="TextBox 12">
            <a:extLst>
              <a:ext uri="{FF2B5EF4-FFF2-40B4-BE49-F238E27FC236}">
                <a16:creationId xmlns:a16="http://schemas.microsoft.com/office/drawing/2014/main" id="{7680C8C7-8C26-4ACF-A699-3612D31848E1}"/>
              </a:ext>
            </a:extLst>
          </p:cNvPr>
          <p:cNvSpPr txBox="1"/>
          <p:nvPr/>
        </p:nvSpPr>
        <p:spPr>
          <a:xfrm>
            <a:off x="7547299" y="6453051"/>
            <a:ext cx="4402108" cy="369332"/>
          </a:xfrm>
          <a:prstGeom prst="rect">
            <a:avLst/>
          </a:prstGeom>
          <a:noFill/>
        </p:spPr>
        <p:txBody>
          <a:bodyPr wrap="square" rtlCol="0">
            <a:spAutoFit/>
          </a:bodyPr>
          <a:lstStyle/>
          <a:p>
            <a:r>
              <a:rPr lang="en-US" dirty="0"/>
              <a:t>Learning Curve (training vs. test data)</a:t>
            </a:r>
          </a:p>
        </p:txBody>
      </p:sp>
      <p:sp>
        <p:nvSpPr>
          <p:cNvPr id="14" name="TextBox 13">
            <a:extLst>
              <a:ext uri="{FF2B5EF4-FFF2-40B4-BE49-F238E27FC236}">
                <a16:creationId xmlns:a16="http://schemas.microsoft.com/office/drawing/2014/main" id="{1AA73CF3-7B68-42CE-B07D-5C70B790FD0B}"/>
              </a:ext>
            </a:extLst>
          </p:cNvPr>
          <p:cNvSpPr txBox="1"/>
          <p:nvPr/>
        </p:nvSpPr>
        <p:spPr>
          <a:xfrm>
            <a:off x="62185" y="3362739"/>
            <a:ext cx="4402108" cy="369332"/>
          </a:xfrm>
          <a:prstGeom prst="rect">
            <a:avLst/>
          </a:prstGeom>
          <a:noFill/>
        </p:spPr>
        <p:txBody>
          <a:bodyPr wrap="square" rtlCol="0">
            <a:spAutoFit/>
          </a:bodyPr>
          <a:lstStyle/>
          <a:p>
            <a:r>
              <a:rPr lang="en-US" dirty="0"/>
              <a:t>Residuals</a:t>
            </a:r>
          </a:p>
        </p:txBody>
      </p:sp>
      <p:pic>
        <p:nvPicPr>
          <p:cNvPr id="9" name="Picture 8">
            <a:extLst>
              <a:ext uri="{FF2B5EF4-FFF2-40B4-BE49-F238E27FC236}">
                <a16:creationId xmlns:a16="http://schemas.microsoft.com/office/drawing/2014/main" id="{B4996679-C1EE-459A-8D47-C4E703A300DD}"/>
              </a:ext>
            </a:extLst>
          </p:cNvPr>
          <p:cNvPicPr>
            <a:picLocks noChangeAspect="1"/>
          </p:cNvPicPr>
          <p:nvPr/>
        </p:nvPicPr>
        <p:blipFill>
          <a:blip r:embed="rId4"/>
          <a:stretch>
            <a:fillRect/>
          </a:stretch>
        </p:blipFill>
        <p:spPr>
          <a:xfrm>
            <a:off x="1644477" y="1705968"/>
            <a:ext cx="7629525" cy="1304925"/>
          </a:xfrm>
          <a:prstGeom prst="rect">
            <a:avLst/>
          </a:prstGeom>
        </p:spPr>
      </p:pic>
    </p:spTree>
    <p:extLst>
      <p:ext uri="{BB962C8B-B14F-4D97-AF65-F5344CB8AC3E}">
        <p14:creationId xmlns:p14="http://schemas.microsoft.com/office/powerpoint/2010/main" val="2003718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Decision Tree/Ensemble Methods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I did a quick test of Decision Trees Regression, Gradient Booting, Ada Boost, and Random Forest. Each model was tested against the 20% test data, and the default baseline parameters were used.</a:t>
            </a:r>
          </a:p>
          <a:p>
            <a:r>
              <a:rPr lang="en-US" dirty="0"/>
              <a:t>I decided to further pursue Random Forest and Gradient Boosting as viable options</a:t>
            </a:r>
          </a:p>
        </p:txBody>
      </p:sp>
      <p:sp>
        <p:nvSpPr>
          <p:cNvPr id="13" name="TextBox 12">
            <a:extLst>
              <a:ext uri="{FF2B5EF4-FFF2-40B4-BE49-F238E27FC236}">
                <a16:creationId xmlns:a16="http://schemas.microsoft.com/office/drawing/2014/main" id="{7680C8C7-8C26-4ACF-A699-3612D31848E1}"/>
              </a:ext>
            </a:extLst>
          </p:cNvPr>
          <p:cNvSpPr txBox="1"/>
          <p:nvPr/>
        </p:nvSpPr>
        <p:spPr>
          <a:xfrm>
            <a:off x="7547299" y="6453051"/>
            <a:ext cx="4402108" cy="369332"/>
          </a:xfrm>
          <a:prstGeom prst="rect">
            <a:avLst/>
          </a:prstGeom>
          <a:noFill/>
        </p:spPr>
        <p:txBody>
          <a:bodyPr wrap="square" rtlCol="0">
            <a:spAutoFit/>
          </a:bodyPr>
          <a:lstStyle/>
          <a:p>
            <a:r>
              <a:rPr lang="en-US" dirty="0"/>
              <a:t>Learning Curve (training vs. test data)</a:t>
            </a:r>
          </a:p>
        </p:txBody>
      </p:sp>
      <p:pic>
        <p:nvPicPr>
          <p:cNvPr id="4" name="Picture 3">
            <a:extLst>
              <a:ext uri="{FF2B5EF4-FFF2-40B4-BE49-F238E27FC236}">
                <a16:creationId xmlns:a16="http://schemas.microsoft.com/office/drawing/2014/main" id="{8BED141A-1D4A-4D03-B150-60C26CE87FA6}"/>
              </a:ext>
            </a:extLst>
          </p:cNvPr>
          <p:cNvPicPr>
            <a:picLocks noChangeAspect="1"/>
          </p:cNvPicPr>
          <p:nvPr/>
        </p:nvPicPr>
        <p:blipFill>
          <a:blip r:embed="rId2"/>
          <a:stretch>
            <a:fillRect/>
          </a:stretch>
        </p:blipFill>
        <p:spPr>
          <a:xfrm>
            <a:off x="471215" y="3033553"/>
            <a:ext cx="4675551" cy="3213654"/>
          </a:xfrm>
          <a:prstGeom prst="rect">
            <a:avLst/>
          </a:prstGeom>
        </p:spPr>
      </p:pic>
    </p:spTree>
    <p:extLst>
      <p:ext uri="{BB962C8B-B14F-4D97-AF65-F5344CB8AC3E}">
        <p14:creationId xmlns:p14="http://schemas.microsoft.com/office/powerpoint/2010/main" val="79500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Random Forest</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The Random Forest regression model was hyper-tuned to optimal values using </a:t>
            </a:r>
            <a:r>
              <a:rPr lang="en-US" dirty="0" err="1"/>
              <a:t>RandomSearchCV</a:t>
            </a:r>
            <a:r>
              <a:rPr lang="en-US" dirty="0"/>
              <a:t> and </a:t>
            </a:r>
            <a:r>
              <a:rPr lang="en-US" dirty="0" err="1"/>
              <a:t>GridSearch</a:t>
            </a:r>
            <a:r>
              <a:rPr lang="en-US" dirty="0"/>
              <a:t> functions</a:t>
            </a:r>
          </a:p>
        </p:txBody>
      </p:sp>
      <p:pic>
        <p:nvPicPr>
          <p:cNvPr id="5" name="Picture 4">
            <a:extLst>
              <a:ext uri="{FF2B5EF4-FFF2-40B4-BE49-F238E27FC236}">
                <a16:creationId xmlns:a16="http://schemas.microsoft.com/office/drawing/2014/main" id="{2DBAB203-631A-4AB4-B99E-74C177A4F78F}"/>
              </a:ext>
            </a:extLst>
          </p:cNvPr>
          <p:cNvPicPr>
            <a:picLocks noChangeAspect="1"/>
          </p:cNvPicPr>
          <p:nvPr/>
        </p:nvPicPr>
        <p:blipFill>
          <a:blip r:embed="rId2"/>
          <a:stretch>
            <a:fillRect/>
          </a:stretch>
        </p:blipFill>
        <p:spPr>
          <a:xfrm>
            <a:off x="152637" y="2104853"/>
            <a:ext cx="4714875" cy="2752725"/>
          </a:xfrm>
          <a:prstGeom prst="rect">
            <a:avLst/>
          </a:prstGeom>
        </p:spPr>
      </p:pic>
      <p:pic>
        <p:nvPicPr>
          <p:cNvPr id="6" name="Picture 5">
            <a:extLst>
              <a:ext uri="{FF2B5EF4-FFF2-40B4-BE49-F238E27FC236}">
                <a16:creationId xmlns:a16="http://schemas.microsoft.com/office/drawing/2014/main" id="{F5FC17D6-0B88-4399-BA1D-D1FBE17299A9}"/>
              </a:ext>
            </a:extLst>
          </p:cNvPr>
          <p:cNvPicPr>
            <a:picLocks noChangeAspect="1"/>
          </p:cNvPicPr>
          <p:nvPr/>
        </p:nvPicPr>
        <p:blipFill>
          <a:blip r:embed="rId3"/>
          <a:stretch>
            <a:fillRect/>
          </a:stretch>
        </p:blipFill>
        <p:spPr>
          <a:xfrm>
            <a:off x="242593" y="5576649"/>
            <a:ext cx="1781175" cy="1219200"/>
          </a:xfrm>
          <a:prstGeom prst="rect">
            <a:avLst/>
          </a:prstGeom>
        </p:spPr>
      </p:pic>
      <p:sp>
        <p:nvSpPr>
          <p:cNvPr id="7" name="Arrow: Down 6">
            <a:extLst>
              <a:ext uri="{FF2B5EF4-FFF2-40B4-BE49-F238E27FC236}">
                <a16:creationId xmlns:a16="http://schemas.microsoft.com/office/drawing/2014/main" id="{89EE4C3C-DA71-461B-8553-7996402B527F}"/>
              </a:ext>
            </a:extLst>
          </p:cNvPr>
          <p:cNvSpPr/>
          <p:nvPr/>
        </p:nvSpPr>
        <p:spPr>
          <a:xfrm>
            <a:off x="993843" y="5021170"/>
            <a:ext cx="278674" cy="391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Down 9">
            <a:extLst>
              <a:ext uri="{FF2B5EF4-FFF2-40B4-BE49-F238E27FC236}">
                <a16:creationId xmlns:a16="http://schemas.microsoft.com/office/drawing/2014/main" id="{52623D0F-5F2B-4E30-AF57-8B24A9233377}"/>
              </a:ext>
            </a:extLst>
          </p:cNvPr>
          <p:cNvSpPr/>
          <p:nvPr/>
        </p:nvSpPr>
        <p:spPr>
          <a:xfrm rot="16200000">
            <a:off x="2375993" y="5790963"/>
            <a:ext cx="268161" cy="683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2FAE7B2-05C4-41CF-A34E-9EE23A73633D}"/>
              </a:ext>
            </a:extLst>
          </p:cNvPr>
          <p:cNvPicPr>
            <a:picLocks noChangeAspect="1"/>
          </p:cNvPicPr>
          <p:nvPr/>
        </p:nvPicPr>
        <p:blipFill>
          <a:blip r:embed="rId4"/>
          <a:stretch>
            <a:fillRect/>
          </a:stretch>
        </p:blipFill>
        <p:spPr>
          <a:xfrm>
            <a:off x="5147666" y="1921496"/>
            <a:ext cx="6644325" cy="3655153"/>
          </a:xfrm>
          <a:prstGeom prst="rect">
            <a:avLst/>
          </a:prstGeom>
        </p:spPr>
      </p:pic>
      <p:pic>
        <p:nvPicPr>
          <p:cNvPr id="13" name="Picture 12">
            <a:extLst>
              <a:ext uri="{FF2B5EF4-FFF2-40B4-BE49-F238E27FC236}">
                <a16:creationId xmlns:a16="http://schemas.microsoft.com/office/drawing/2014/main" id="{7D2759ED-5548-4FA1-B9AE-AB5185AA1D6A}"/>
              </a:ext>
            </a:extLst>
          </p:cNvPr>
          <p:cNvPicPr>
            <a:picLocks noChangeAspect="1"/>
          </p:cNvPicPr>
          <p:nvPr/>
        </p:nvPicPr>
        <p:blipFill>
          <a:blip r:embed="rId5"/>
          <a:stretch>
            <a:fillRect/>
          </a:stretch>
        </p:blipFill>
        <p:spPr>
          <a:xfrm>
            <a:off x="2970166" y="5585505"/>
            <a:ext cx="1897346" cy="1134283"/>
          </a:xfrm>
          <a:prstGeom prst="rect">
            <a:avLst/>
          </a:prstGeom>
        </p:spPr>
      </p:pic>
    </p:spTree>
    <p:extLst>
      <p:ext uri="{BB962C8B-B14F-4D97-AF65-F5344CB8AC3E}">
        <p14:creationId xmlns:p14="http://schemas.microsoft.com/office/powerpoint/2010/main" val="232521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Random Forest Results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Once again, the simple regression models outperformed the multivariate models on the test dataset.</a:t>
            </a:r>
          </a:p>
        </p:txBody>
      </p:sp>
      <p:pic>
        <p:nvPicPr>
          <p:cNvPr id="4" name="Picture 3">
            <a:extLst>
              <a:ext uri="{FF2B5EF4-FFF2-40B4-BE49-F238E27FC236}">
                <a16:creationId xmlns:a16="http://schemas.microsoft.com/office/drawing/2014/main" id="{FD699C08-F46E-4C1C-AB82-A884F74F6691}"/>
              </a:ext>
            </a:extLst>
          </p:cNvPr>
          <p:cNvPicPr>
            <a:picLocks noChangeAspect="1"/>
          </p:cNvPicPr>
          <p:nvPr/>
        </p:nvPicPr>
        <p:blipFill>
          <a:blip r:embed="rId2"/>
          <a:stretch>
            <a:fillRect/>
          </a:stretch>
        </p:blipFill>
        <p:spPr>
          <a:xfrm>
            <a:off x="8439245" y="1773006"/>
            <a:ext cx="3381375" cy="1295400"/>
          </a:xfrm>
          <a:prstGeom prst="rect">
            <a:avLst/>
          </a:prstGeom>
        </p:spPr>
      </p:pic>
      <p:pic>
        <p:nvPicPr>
          <p:cNvPr id="12" name="Picture 11">
            <a:extLst>
              <a:ext uri="{FF2B5EF4-FFF2-40B4-BE49-F238E27FC236}">
                <a16:creationId xmlns:a16="http://schemas.microsoft.com/office/drawing/2014/main" id="{8540A0BB-1A18-4C81-A6FE-C5F0F328C39E}"/>
              </a:ext>
            </a:extLst>
          </p:cNvPr>
          <p:cNvPicPr>
            <a:picLocks noChangeAspect="1"/>
          </p:cNvPicPr>
          <p:nvPr/>
        </p:nvPicPr>
        <p:blipFill>
          <a:blip r:embed="rId3"/>
          <a:stretch>
            <a:fillRect/>
          </a:stretch>
        </p:blipFill>
        <p:spPr>
          <a:xfrm>
            <a:off x="9525" y="4258490"/>
            <a:ext cx="7540806" cy="2599509"/>
          </a:xfrm>
          <a:prstGeom prst="rect">
            <a:avLst/>
          </a:prstGeom>
        </p:spPr>
      </p:pic>
      <p:pic>
        <p:nvPicPr>
          <p:cNvPr id="13" name="Picture 12">
            <a:extLst>
              <a:ext uri="{FF2B5EF4-FFF2-40B4-BE49-F238E27FC236}">
                <a16:creationId xmlns:a16="http://schemas.microsoft.com/office/drawing/2014/main" id="{D319CDD5-A437-444C-A77A-BA4EEC1D5810}"/>
              </a:ext>
            </a:extLst>
          </p:cNvPr>
          <p:cNvPicPr>
            <a:picLocks noChangeAspect="1"/>
          </p:cNvPicPr>
          <p:nvPr/>
        </p:nvPicPr>
        <p:blipFill>
          <a:blip r:embed="rId4"/>
          <a:stretch>
            <a:fillRect/>
          </a:stretch>
        </p:blipFill>
        <p:spPr>
          <a:xfrm>
            <a:off x="7769090" y="4123800"/>
            <a:ext cx="4345442" cy="2683482"/>
          </a:xfrm>
          <a:prstGeom prst="rect">
            <a:avLst/>
          </a:prstGeom>
        </p:spPr>
      </p:pic>
      <p:sp>
        <p:nvSpPr>
          <p:cNvPr id="14" name="TextBox 13">
            <a:extLst>
              <a:ext uri="{FF2B5EF4-FFF2-40B4-BE49-F238E27FC236}">
                <a16:creationId xmlns:a16="http://schemas.microsoft.com/office/drawing/2014/main" id="{B2004C20-0836-4FFB-AC8E-DC16E76E5847}"/>
              </a:ext>
            </a:extLst>
          </p:cNvPr>
          <p:cNvSpPr txBox="1"/>
          <p:nvPr/>
        </p:nvSpPr>
        <p:spPr>
          <a:xfrm>
            <a:off x="9525" y="3889158"/>
            <a:ext cx="1740489" cy="369332"/>
          </a:xfrm>
          <a:prstGeom prst="rect">
            <a:avLst/>
          </a:prstGeom>
          <a:noFill/>
        </p:spPr>
        <p:txBody>
          <a:bodyPr wrap="square" rtlCol="0">
            <a:spAutoFit/>
          </a:bodyPr>
          <a:lstStyle/>
          <a:p>
            <a:r>
              <a:rPr lang="en-US" dirty="0"/>
              <a:t>Residuals</a:t>
            </a:r>
          </a:p>
        </p:txBody>
      </p:sp>
      <p:sp>
        <p:nvSpPr>
          <p:cNvPr id="15" name="TextBox 14">
            <a:extLst>
              <a:ext uri="{FF2B5EF4-FFF2-40B4-BE49-F238E27FC236}">
                <a16:creationId xmlns:a16="http://schemas.microsoft.com/office/drawing/2014/main" id="{0193DF50-D8F4-4F85-A9E4-F83303CBD597}"/>
              </a:ext>
            </a:extLst>
          </p:cNvPr>
          <p:cNvSpPr txBox="1"/>
          <p:nvPr/>
        </p:nvSpPr>
        <p:spPr>
          <a:xfrm>
            <a:off x="0" y="1996692"/>
            <a:ext cx="2577737" cy="369332"/>
          </a:xfrm>
          <a:prstGeom prst="rect">
            <a:avLst/>
          </a:prstGeom>
          <a:noFill/>
        </p:spPr>
        <p:txBody>
          <a:bodyPr wrap="square" rtlCol="0">
            <a:spAutoFit/>
          </a:bodyPr>
          <a:lstStyle/>
          <a:p>
            <a:r>
              <a:rPr lang="en-US" dirty="0"/>
              <a:t>Model Performance</a:t>
            </a:r>
          </a:p>
        </p:txBody>
      </p:sp>
      <p:sp>
        <p:nvSpPr>
          <p:cNvPr id="16" name="TextBox 15">
            <a:extLst>
              <a:ext uri="{FF2B5EF4-FFF2-40B4-BE49-F238E27FC236}">
                <a16:creationId xmlns:a16="http://schemas.microsoft.com/office/drawing/2014/main" id="{F26C3CCC-9D72-47FA-A406-6996BB0BCCA6}"/>
              </a:ext>
            </a:extLst>
          </p:cNvPr>
          <p:cNvSpPr txBox="1"/>
          <p:nvPr/>
        </p:nvSpPr>
        <p:spPr>
          <a:xfrm>
            <a:off x="8439245" y="1381763"/>
            <a:ext cx="2577737" cy="369332"/>
          </a:xfrm>
          <a:prstGeom prst="rect">
            <a:avLst/>
          </a:prstGeom>
          <a:noFill/>
        </p:spPr>
        <p:txBody>
          <a:bodyPr wrap="square" rtlCol="0">
            <a:spAutoFit/>
          </a:bodyPr>
          <a:lstStyle/>
          <a:p>
            <a:r>
              <a:rPr lang="en-US" dirty="0"/>
              <a:t>Feature Importance</a:t>
            </a:r>
          </a:p>
        </p:txBody>
      </p:sp>
      <p:sp>
        <p:nvSpPr>
          <p:cNvPr id="17" name="TextBox 16">
            <a:extLst>
              <a:ext uri="{FF2B5EF4-FFF2-40B4-BE49-F238E27FC236}">
                <a16:creationId xmlns:a16="http://schemas.microsoft.com/office/drawing/2014/main" id="{F10D2D6F-48D4-46EB-B054-45919F36F449}"/>
              </a:ext>
            </a:extLst>
          </p:cNvPr>
          <p:cNvSpPr txBox="1"/>
          <p:nvPr/>
        </p:nvSpPr>
        <p:spPr>
          <a:xfrm>
            <a:off x="9137557" y="3754468"/>
            <a:ext cx="2577737" cy="369332"/>
          </a:xfrm>
          <a:prstGeom prst="rect">
            <a:avLst/>
          </a:prstGeom>
          <a:noFill/>
        </p:spPr>
        <p:txBody>
          <a:bodyPr wrap="square" rtlCol="0">
            <a:spAutoFit/>
          </a:bodyPr>
          <a:lstStyle/>
          <a:p>
            <a:r>
              <a:rPr lang="en-US" dirty="0"/>
              <a:t>Learning Curve</a:t>
            </a:r>
          </a:p>
        </p:txBody>
      </p:sp>
      <p:pic>
        <p:nvPicPr>
          <p:cNvPr id="5" name="Picture 4">
            <a:extLst>
              <a:ext uri="{FF2B5EF4-FFF2-40B4-BE49-F238E27FC236}">
                <a16:creationId xmlns:a16="http://schemas.microsoft.com/office/drawing/2014/main" id="{E92AF3ED-8639-4827-B64E-6FBB725523EF}"/>
              </a:ext>
            </a:extLst>
          </p:cNvPr>
          <p:cNvPicPr>
            <a:picLocks noChangeAspect="1"/>
          </p:cNvPicPr>
          <p:nvPr/>
        </p:nvPicPr>
        <p:blipFill>
          <a:blip r:embed="rId5"/>
          <a:stretch>
            <a:fillRect/>
          </a:stretch>
        </p:blipFill>
        <p:spPr>
          <a:xfrm>
            <a:off x="9525" y="2361467"/>
            <a:ext cx="8105775" cy="1343025"/>
          </a:xfrm>
          <a:prstGeom prst="rect">
            <a:avLst/>
          </a:prstGeom>
        </p:spPr>
      </p:pic>
    </p:spTree>
    <p:extLst>
      <p:ext uri="{BB962C8B-B14F-4D97-AF65-F5344CB8AC3E}">
        <p14:creationId xmlns:p14="http://schemas.microsoft.com/office/powerpoint/2010/main" val="19265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Gradient Boosting Regression</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The Gradient Boosted regression model was also hyper-tuned to optimal values using </a:t>
            </a:r>
            <a:r>
              <a:rPr lang="en-US" dirty="0" err="1"/>
              <a:t>RandomSearchCV</a:t>
            </a:r>
            <a:r>
              <a:rPr lang="en-US" dirty="0"/>
              <a:t> and </a:t>
            </a:r>
            <a:r>
              <a:rPr lang="en-US" dirty="0" err="1"/>
              <a:t>GridSearch</a:t>
            </a:r>
            <a:r>
              <a:rPr lang="en-US" dirty="0"/>
              <a:t> functions</a:t>
            </a:r>
          </a:p>
        </p:txBody>
      </p:sp>
      <p:sp>
        <p:nvSpPr>
          <p:cNvPr id="7" name="Arrow: Down 6">
            <a:extLst>
              <a:ext uri="{FF2B5EF4-FFF2-40B4-BE49-F238E27FC236}">
                <a16:creationId xmlns:a16="http://schemas.microsoft.com/office/drawing/2014/main" id="{89EE4C3C-DA71-461B-8553-7996402B527F}"/>
              </a:ext>
            </a:extLst>
          </p:cNvPr>
          <p:cNvSpPr/>
          <p:nvPr/>
        </p:nvSpPr>
        <p:spPr>
          <a:xfrm>
            <a:off x="993843" y="5021170"/>
            <a:ext cx="278674" cy="391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Down 9">
            <a:extLst>
              <a:ext uri="{FF2B5EF4-FFF2-40B4-BE49-F238E27FC236}">
                <a16:creationId xmlns:a16="http://schemas.microsoft.com/office/drawing/2014/main" id="{52623D0F-5F2B-4E30-AF57-8B24A9233377}"/>
              </a:ext>
            </a:extLst>
          </p:cNvPr>
          <p:cNvSpPr/>
          <p:nvPr/>
        </p:nvSpPr>
        <p:spPr>
          <a:xfrm rot="16200000">
            <a:off x="2375993" y="5790963"/>
            <a:ext cx="268161" cy="683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3041366-7AAE-488A-A2D4-E9926783879B}"/>
              </a:ext>
            </a:extLst>
          </p:cNvPr>
          <p:cNvPicPr>
            <a:picLocks noChangeAspect="1"/>
          </p:cNvPicPr>
          <p:nvPr/>
        </p:nvPicPr>
        <p:blipFill>
          <a:blip r:embed="rId2"/>
          <a:stretch>
            <a:fillRect/>
          </a:stretch>
        </p:blipFill>
        <p:spPr>
          <a:xfrm>
            <a:off x="215539" y="2357241"/>
            <a:ext cx="4114800" cy="2457450"/>
          </a:xfrm>
          <a:prstGeom prst="rect">
            <a:avLst/>
          </a:prstGeom>
        </p:spPr>
      </p:pic>
      <p:pic>
        <p:nvPicPr>
          <p:cNvPr id="13" name="Picture 12">
            <a:extLst>
              <a:ext uri="{FF2B5EF4-FFF2-40B4-BE49-F238E27FC236}">
                <a16:creationId xmlns:a16="http://schemas.microsoft.com/office/drawing/2014/main" id="{53C964CF-CF9D-4A19-A71A-8400C476C958}"/>
              </a:ext>
            </a:extLst>
          </p:cNvPr>
          <p:cNvPicPr>
            <a:picLocks noChangeAspect="1"/>
          </p:cNvPicPr>
          <p:nvPr/>
        </p:nvPicPr>
        <p:blipFill>
          <a:blip r:embed="rId3"/>
          <a:stretch>
            <a:fillRect/>
          </a:stretch>
        </p:blipFill>
        <p:spPr>
          <a:xfrm>
            <a:off x="5673322" y="2086926"/>
            <a:ext cx="5841344" cy="3326130"/>
          </a:xfrm>
          <a:prstGeom prst="rect">
            <a:avLst/>
          </a:prstGeom>
        </p:spPr>
      </p:pic>
      <p:pic>
        <p:nvPicPr>
          <p:cNvPr id="5" name="Picture 4">
            <a:extLst>
              <a:ext uri="{FF2B5EF4-FFF2-40B4-BE49-F238E27FC236}">
                <a16:creationId xmlns:a16="http://schemas.microsoft.com/office/drawing/2014/main" id="{8675DAC0-C711-4C21-8FD1-C58A2C1C1FDD}"/>
              </a:ext>
            </a:extLst>
          </p:cNvPr>
          <p:cNvPicPr>
            <a:picLocks noChangeAspect="1"/>
          </p:cNvPicPr>
          <p:nvPr/>
        </p:nvPicPr>
        <p:blipFill>
          <a:blip r:embed="rId4"/>
          <a:stretch>
            <a:fillRect/>
          </a:stretch>
        </p:blipFill>
        <p:spPr>
          <a:xfrm>
            <a:off x="2917998" y="5797514"/>
            <a:ext cx="1976248" cy="814388"/>
          </a:xfrm>
          <a:prstGeom prst="rect">
            <a:avLst/>
          </a:prstGeom>
        </p:spPr>
      </p:pic>
      <p:pic>
        <p:nvPicPr>
          <p:cNvPr id="6" name="Picture 5">
            <a:extLst>
              <a:ext uri="{FF2B5EF4-FFF2-40B4-BE49-F238E27FC236}">
                <a16:creationId xmlns:a16="http://schemas.microsoft.com/office/drawing/2014/main" id="{D388D2C9-27FC-4096-9B4A-8D87B78177B4}"/>
              </a:ext>
            </a:extLst>
          </p:cNvPr>
          <p:cNvPicPr>
            <a:picLocks noChangeAspect="1"/>
          </p:cNvPicPr>
          <p:nvPr/>
        </p:nvPicPr>
        <p:blipFill>
          <a:blip r:embed="rId5"/>
          <a:stretch>
            <a:fillRect/>
          </a:stretch>
        </p:blipFill>
        <p:spPr>
          <a:xfrm>
            <a:off x="188537" y="5833233"/>
            <a:ext cx="1790700" cy="742950"/>
          </a:xfrm>
          <a:prstGeom prst="rect">
            <a:avLst/>
          </a:prstGeom>
        </p:spPr>
      </p:pic>
    </p:spTree>
    <p:extLst>
      <p:ext uri="{BB962C8B-B14F-4D97-AF65-F5344CB8AC3E}">
        <p14:creationId xmlns:p14="http://schemas.microsoft.com/office/powerpoint/2010/main" val="135909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Gradient Boost Results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Once again, the simple regression models outperformed the multivariate models on the test dataset. This performed worse than the other models, and was most overfitted</a:t>
            </a:r>
          </a:p>
        </p:txBody>
      </p:sp>
      <p:sp>
        <p:nvSpPr>
          <p:cNvPr id="14" name="TextBox 13">
            <a:extLst>
              <a:ext uri="{FF2B5EF4-FFF2-40B4-BE49-F238E27FC236}">
                <a16:creationId xmlns:a16="http://schemas.microsoft.com/office/drawing/2014/main" id="{B2004C20-0836-4FFB-AC8E-DC16E76E5847}"/>
              </a:ext>
            </a:extLst>
          </p:cNvPr>
          <p:cNvSpPr txBox="1"/>
          <p:nvPr/>
        </p:nvSpPr>
        <p:spPr>
          <a:xfrm>
            <a:off x="9525" y="3889158"/>
            <a:ext cx="1740489" cy="369332"/>
          </a:xfrm>
          <a:prstGeom prst="rect">
            <a:avLst/>
          </a:prstGeom>
          <a:noFill/>
        </p:spPr>
        <p:txBody>
          <a:bodyPr wrap="square" rtlCol="0">
            <a:spAutoFit/>
          </a:bodyPr>
          <a:lstStyle/>
          <a:p>
            <a:r>
              <a:rPr lang="en-US" dirty="0"/>
              <a:t>Residuals</a:t>
            </a:r>
          </a:p>
        </p:txBody>
      </p:sp>
      <p:sp>
        <p:nvSpPr>
          <p:cNvPr id="15" name="TextBox 14">
            <a:extLst>
              <a:ext uri="{FF2B5EF4-FFF2-40B4-BE49-F238E27FC236}">
                <a16:creationId xmlns:a16="http://schemas.microsoft.com/office/drawing/2014/main" id="{0193DF50-D8F4-4F85-A9E4-F83303CBD597}"/>
              </a:ext>
            </a:extLst>
          </p:cNvPr>
          <p:cNvSpPr txBox="1"/>
          <p:nvPr/>
        </p:nvSpPr>
        <p:spPr>
          <a:xfrm>
            <a:off x="0" y="1996692"/>
            <a:ext cx="2577737" cy="369332"/>
          </a:xfrm>
          <a:prstGeom prst="rect">
            <a:avLst/>
          </a:prstGeom>
          <a:noFill/>
        </p:spPr>
        <p:txBody>
          <a:bodyPr wrap="square" rtlCol="0">
            <a:spAutoFit/>
          </a:bodyPr>
          <a:lstStyle/>
          <a:p>
            <a:r>
              <a:rPr lang="en-US" dirty="0"/>
              <a:t>Model Performance</a:t>
            </a:r>
          </a:p>
        </p:txBody>
      </p:sp>
      <p:sp>
        <p:nvSpPr>
          <p:cNvPr id="16" name="TextBox 15">
            <a:extLst>
              <a:ext uri="{FF2B5EF4-FFF2-40B4-BE49-F238E27FC236}">
                <a16:creationId xmlns:a16="http://schemas.microsoft.com/office/drawing/2014/main" id="{F26C3CCC-9D72-47FA-A406-6996BB0BCCA6}"/>
              </a:ext>
            </a:extLst>
          </p:cNvPr>
          <p:cNvSpPr txBox="1"/>
          <p:nvPr/>
        </p:nvSpPr>
        <p:spPr>
          <a:xfrm>
            <a:off x="8439245" y="1381763"/>
            <a:ext cx="2577737" cy="369332"/>
          </a:xfrm>
          <a:prstGeom prst="rect">
            <a:avLst/>
          </a:prstGeom>
          <a:noFill/>
        </p:spPr>
        <p:txBody>
          <a:bodyPr wrap="square" rtlCol="0">
            <a:spAutoFit/>
          </a:bodyPr>
          <a:lstStyle/>
          <a:p>
            <a:r>
              <a:rPr lang="en-US" dirty="0"/>
              <a:t>Feature Importance</a:t>
            </a:r>
          </a:p>
        </p:txBody>
      </p:sp>
      <p:sp>
        <p:nvSpPr>
          <p:cNvPr id="17" name="TextBox 16">
            <a:extLst>
              <a:ext uri="{FF2B5EF4-FFF2-40B4-BE49-F238E27FC236}">
                <a16:creationId xmlns:a16="http://schemas.microsoft.com/office/drawing/2014/main" id="{F10D2D6F-48D4-46EB-B054-45919F36F449}"/>
              </a:ext>
            </a:extLst>
          </p:cNvPr>
          <p:cNvSpPr txBox="1"/>
          <p:nvPr/>
        </p:nvSpPr>
        <p:spPr>
          <a:xfrm>
            <a:off x="9137557" y="3754468"/>
            <a:ext cx="2577737" cy="369332"/>
          </a:xfrm>
          <a:prstGeom prst="rect">
            <a:avLst/>
          </a:prstGeom>
          <a:noFill/>
        </p:spPr>
        <p:txBody>
          <a:bodyPr wrap="square" rtlCol="0">
            <a:spAutoFit/>
          </a:bodyPr>
          <a:lstStyle/>
          <a:p>
            <a:r>
              <a:rPr lang="en-US" dirty="0"/>
              <a:t>Learning Curve</a:t>
            </a:r>
          </a:p>
        </p:txBody>
      </p:sp>
      <p:pic>
        <p:nvPicPr>
          <p:cNvPr id="5" name="Picture 4">
            <a:extLst>
              <a:ext uri="{FF2B5EF4-FFF2-40B4-BE49-F238E27FC236}">
                <a16:creationId xmlns:a16="http://schemas.microsoft.com/office/drawing/2014/main" id="{8DF6E003-9948-4D16-AF79-3B32BEEE6A3D}"/>
              </a:ext>
            </a:extLst>
          </p:cNvPr>
          <p:cNvPicPr>
            <a:picLocks noChangeAspect="1"/>
          </p:cNvPicPr>
          <p:nvPr/>
        </p:nvPicPr>
        <p:blipFill>
          <a:blip r:embed="rId2"/>
          <a:stretch>
            <a:fillRect/>
          </a:stretch>
        </p:blipFill>
        <p:spPr>
          <a:xfrm>
            <a:off x="8464330" y="1751095"/>
            <a:ext cx="3362325" cy="1247775"/>
          </a:xfrm>
          <a:prstGeom prst="rect">
            <a:avLst/>
          </a:prstGeom>
        </p:spPr>
      </p:pic>
      <p:pic>
        <p:nvPicPr>
          <p:cNvPr id="7" name="Picture 6">
            <a:extLst>
              <a:ext uri="{FF2B5EF4-FFF2-40B4-BE49-F238E27FC236}">
                <a16:creationId xmlns:a16="http://schemas.microsoft.com/office/drawing/2014/main" id="{D7B0B514-E65C-4B64-964D-CD5DFC4790E9}"/>
              </a:ext>
            </a:extLst>
          </p:cNvPr>
          <p:cNvPicPr>
            <a:picLocks noChangeAspect="1"/>
          </p:cNvPicPr>
          <p:nvPr/>
        </p:nvPicPr>
        <p:blipFill>
          <a:blip r:embed="rId3"/>
          <a:stretch>
            <a:fillRect/>
          </a:stretch>
        </p:blipFill>
        <p:spPr>
          <a:xfrm>
            <a:off x="85680" y="4191000"/>
            <a:ext cx="7390165" cy="2667000"/>
          </a:xfrm>
          <a:prstGeom prst="rect">
            <a:avLst/>
          </a:prstGeom>
        </p:spPr>
      </p:pic>
      <p:pic>
        <p:nvPicPr>
          <p:cNvPr id="8" name="Picture 7">
            <a:extLst>
              <a:ext uri="{FF2B5EF4-FFF2-40B4-BE49-F238E27FC236}">
                <a16:creationId xmlns:a16="http://schemas.microsoft.com/office/drawing/2014/main" id="{EC04DC4B-AF70-4DFB-BB2B-6CA316B3A43E}"/>
              </a:ext>
            </a:extLst>
          </p:cNvPr>
          <p:cNvPicPr>
            <a:picLocks noChangeAspect="1"/>
          </p:cNvPicPr>
          <p:nvPr/>
        </p:nvPicPr>
        <p:blipFill>
          <a:blip r:embed="rId4"/>
          <a:stretch>
            <a:fillRect/>
          </a:stretch>
        </p:blipFill>
        <p:spPr>
          <a:xfrm>
            <a:off x="8062335" y="4219762"/>
            <a:ext cx="3918551" cy="2521126"/>
          </a:xfrm>
          <a:prstGeom prst="rect">
            <a:avLst/>
          </a:prstGeom>
        </p:spPr>
      </p:pic>
      <p:pic>
        <p:nvPicPr>
          <p:cNvPr id="4" name="Picture 3">
            <a:extLst>
              <a:ext uri="{FF2B5EF4-FFF2-40B4-BE49-F238E27FC236}">
                <a16:creationId xmlns:a16="http://schemas.microsoft.com/office/drawing/2014/main" id="{7E043F1A-45BE-4C21-8B4A-96C074D0A8E5}"/>
              </a:ext>
            </a:extLst>
          </p:cNvPr>
          <p:cNvPicPr>
            <a:picLocks noChangeAspect="1"/>
          </p:cNvPicPr>
          <p:nvPr/>
        </p:nvPicPr>
        <p:blipFill>
          <a:blip r:embed="rId5"/>
          <a:stretch>
            <a:fillRect/>
          </a:stretch>
        </p:blipFill>
        <p:spPr>
          <a:xfrm>
            <a:off x="85680" y="2317832"/>
            <a:ext cx="8229600" cy="1362075"/>
          </a:xfrm>
          <a:prstGeom prst="rect">
            <a:avLst/>
          </a:prstGeom>
        </p:spPr>
      </p:pic>
    </p:spTree>
    <p:extLst>
      <p:ext uri="{BB962C8B-B14F-4D97-AF65-F5344CB8AC3E}">
        <p14:creationId xmlns:p14="http://schemas.microsoft.com/office/powerpoint/2010/main" val="230952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9315050" cy="481220"/>
          </a:xfrm>
        </p:spPr>
        <p:txBody>
          <a:bodyPr>
            <a:normAutofit fontScale="90000"/>
          </a:bodyPr>
          <a:lstStyle/>
          <a:p>
            <a:r>
              <a:rPr lang="en-US" dirty="0"/>
              <a:t>Overall Results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1342523"/>
          </a:xfrm>
        </p:spPr>
        <p:txBody>
          <a:bodyPr>
            <a:normAutofit fontScale="85000" lnSpcReduction="20000"/>
          </a:bodyPr>
          <a:lstStyle/>
          <a:p>
            <a:r>
              <a:rPr lang="en-US" dirty="0"/>
              <a:t>Overall Performance results are on the left. </a:t>
            </a:r>
            <a:r>
              <a:rPr lang="en-US" dirty="0" err="1"/>
              <a:t>GradientBoost</a:t>
            </a:r>
            <a:r>
              <a:rPr lang="en-US" dirty="0"/>
              <a:t> Simple </a:t>
            </a:r>
            <a:r>
              <a:rPr lang="en-US" dirty="0" err="1"/>
              <a:t>Regession</a:t>
            </a:r>
            <a:r>
              <a:rPr lang="en-US" dirty="0"/>
              <a:t> performed the best, closely followed by other simple regression models</a:t>
            </a:r>
          </a:p>
          <a:p>
            <a:r>
              <a:rPr lang="en-US" dirty="0"/>
              <a:t>I re-ran my notebook this time looking at Price Per Mile as the target variable to predict. I did not filter on surge-priced rides, and used a 10% sample subset. Results for this model were very poor (results on the right).</a:t>
            </a:r>
          </a:p>
        </p:txBody>
      </p:sp>
      <p:pic>
        <p:nvPicPr>
          <p:cNvPr id="9" name="Picture 8">
            <a:extLst>
              <a:ext uri="{FF2B5EF4-FFF2-40B4-BE49-F238E27FC236}">
                <a16:creationId xmlns:a16="http://schemas.microsoft.com/office/drawing/2014/main" id="{C37F7D81-57FE-4E09-9D74-D393844AEA4B}"/>
              </a:ext>
            </a:extLst>
          </p:cNvPr>
          <p:cNvPicPr>
            <a:picLocks noChangeAspect="1"/>
          </p:cNvPicPr>
          <p:nvPr/>
        </p:nvPicPr>
        <p:blipFill>
          <a:blip r:embed="rId2"/>
          <a:stretch>
            <a:fillRect/>
          </a:stretch>
        </p:blipFill>
        <p:spPr>
          <a:xfrm>
            <a:off x="6514339" y="2331746"/>
            <a:ext cx="5248412" cy="542092"/>
          </a:xfrm>
          <a:prstGeom prst="rect">
            <a:avLst/>
          </a:prstGeom>
        </p:spPr>
      </p:pic>
      <p:pic>
        <p:nvPicPr>
          <p:cNvPr id="18" name="Picture 17">
            <a:extLst>
              <a:ext uri="{FF2B5EF4-FFF2-40B4-BE49-F238E27FC236}">
                <a16:creationId xmlns:a16="http://schemas.microsoft.com/office/drawing/2014/main" id="{83BD8584-55AB-4F39-9991-E751A15CEFCA}"/>
              </a:ext>
            </a:extLst>
          </p:cNvPr>
          <p:cNvPicPr>
            <a:picLocks noChangeAspect="1"/>
          </p:cNvPicPr>
          <p:nvPr/>
        </p:nvPicPr>
        <p:blipFill rotWithShape="1">
          <a:blip r:embed="rId3"/>
          <a:srcRect r="19951"/>
          <a:stretch/>
        </p:blipFill>
        <p:spPr>
          <a:xfrm>
            <a:off x="0" y="2331746"/>
            <a:ext cx="5605018" cy="542092"/>
          </a:xfrm>
          <a:prstGeom prst="rect">
            <a:avLst/>
          </a:prstGeom>
        </p:spPr>
      </p:pic>
      <p:pic>
        <p:nvPicPr>
          <p:cNvPr id="4" name="Picture 3">
            <a:extLst>
              <a:ext uri="{FF2B5EF4-FFF2-40B4-BE49-F238E27FC236}">
                <a16:creationId xmlns:a16="http://schemas.microsoft.com/office/drawing/2014/main" id="{EB4A1D3E-8B42-4B60-819E-7B8A6DFB4CFF}"/>
              </a:ext>
            </a:extLst>
          </p:cNvPr>
          <p:cNvPicPr>
            <a:picLocks noChangeAspect="1"/>
          </p:cNvPicPr>
          <p:nvPr/>
        </p:nvPicPr>
        <p:blipFill>
          <a:blip r:embed="rId4"/>
          <a:stretch>
            <a:fillRect/>
          </a:stretch>
        </p:blipFill>
        <p:spPr>
          <a:xfrm>
            <a:off x="0" y="3259212"/>
            <a:ext cx="5605018" cy="2818597"/>
          </a:xfrm>
          <a:prstGeom prst="rect">
            <a:avLst/>
          </a:prstGeom>
        </p:spPr>
      </p:pic>
      <p:pic>
        <p:nvPicPr>
          <p:cNvPr id="6" name="Picture 5">
            <a:extLst>
              <a:ext uri="{FF2B5EF4-FFF2-40B4-BE49-F238E27FC236}">
                <a16:creationId xmlns:a16="http://schemas.microsoft.com/office/drawing/2014/main" id="{31E38A27-39E4-4B79-B3DC-00327CFA6A7B}"/>
              </a:ext>
            </a:extLst>
          </p:cNvPr>
          <p:cNvPicPr>
            <a:picLocks noChangeAspect="1"/>
          </p:cNvPicPr>
          <p:nvPr/>
        </p:nvPicPr>
        <p:blipFill>
          <a:blip r:embed="rId5"/>
          <a:stretch>
            <a:fillRect/>
          </a:stretch>
        </p:blipFill>
        <p:spPr>
          <a:xfrm>
            <a:off x="5934393" y="3259212"/>
            <a:ext cx="5993447" cy="2911879"/>
          </a:xfrm>
          <a:prstGeom prst="rect">
            <a:avLst/>
          </a:prstGeom>
        </p:spPr>
      </p:pic>
    </p:spTree>
    <p:extLst>
      <p:ext uri="{BB962C8B-B14F-4D97-AF65-F5344CB8AC3E}">
        <p14:creationId xmlns:p14="http://schemas.microsoft.com/office/powerpoint/2010/main" val="288124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Purpose of Project</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normAutofit fontScale="92500" lnSpcReduction="10000"/>
          </a:bodyPr>
          <a:lstStyle/>
          <a:p>
            <a:r>
              <a:rPr lang="en-US" dirty="0"/>
              <a:t>Primary purpose of project was to build Machine Learning Regression models to predict the price of Uber and Lyft rides. In doing so, I aimed to discover whether any variables (besides distance of ride) have a significant impact on price.</a:t>
            </a:r>
          </a:p>
          <a:p>
            <a:pPr lvl="1"/>
            <a:r>
              <a:rPr lang="en-US" dirty="0"/>
              <a:t>The regression models I tested and did comprehensive analysis on were Simple/Linear/Polynomial Regression, k-Nearest Neighbors Regression, Random Forest Regression, and Gradient-Boosting. I also did basic testing with Decision Trees and Ada Boost. </a:t>
            </a:r>
          </a:p>
          <a:p>
            <a:pPr lvl="1"/>
            <a:r>
              <a:rPr lang="en-US" dirty="0"/>
              <a:t>For each type of regression model, I tested a “simple” version using only the distance variable, and compared it to the performance of a multivariate regression model.</a:t>
            </a:r>
          </a:p>
          <a:p>
            <a:r>
              <a:rPr lang="en-US" dirty="0"/>
              <a:t>Secondary purpose: I wanted to automate the analysis and development of machine algorithms based on user-defined variables of interest and subsets of the full dataset. The models developed would be optimally hypertuned to the population subset (e.g. if I wanted to build ML models that only look at Lyft rides that are ‘Shared’, and wanted to focus only on temperature and wind speed as predictors of price).</a:t>
            </a:r>
          </a:p>
        </p:txBody>
      </p:sp>
    </p:spTree>
    <p:extLst>
      <p:ext uri="{BB962C8B-B14F-4D97-AF65-F5344CB8AC3E}">
        <p14:creationId xmlns:p14="http://schemas.microsoft.com/office/powerpoint/2010/main" val="288894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9315050" cy="481220"/>
          </a:xfrm>
        </p:spPr>
        <p:txBody>
          <a:bodyPr>
            <a:normAutofit fontScale="90000"/>
          </a:bodyPr>
          <a:lstStyle/>
          <a:p>
            <a:r>
              <a:rPr lang="en-US" dirty="0"/>
              <a:t>Future Enhancements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473289"/>
          </a:xfrm>
        </p:spPr>
        <p:txBody>
          <a:bodyPr>
            <a:normAutofit/>
          </a:bodyPr>
          <a:lstStyle/>
          <a:p>
            <a:r>
              <a:rPr lang="en-US" dirty="0"/>
              <a:t>Explore additional data subsets</a:t>
            </a:r>
          </a:p>
          <a:p>
            <a:pPr lvl="1"/>
            <a:r>
              <a:rPr lang="en-US" dirty="0"/>
              <a:t>Potentially create new ones</a:t>
            </a:r>
          </a:p>
          <a:p>
            <a:r>
              <a:rPr lang="en-US" dirty="0"/>
              <a:t>More robust outlier analysis</a:t>
            </a:r>
          </a:p>
          <a:p>
            <a:r>
              <a:rPr lang="en-US" dirty="0"/>
              <a:t>Test other sampling methods, and use consistently</a:t>
            </a:r>
          </a:p>
          <a:p>
            <a:r>
              <a:rPr lang="en-US" dirty="0"/>
              <a:t>Enhance notebook to serve as template for regression analysis done on any (clean) dataset</a:t>
            </a:r>
          </a:p>
        </p:txBody>
      </p:sp>
    </p:spTree>
    <p:extLst>
      <p:ext uri="{BB962C8B-B14F-4D97-AF65-F5344CB8AC3E}">
        <p14:creationId xmlns:p14="http://schemas.microsoft.com/office/powerpoint/2010/main" val="1780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Description of Dataset</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348343" y="825911"/>
            <a:ext cx="11268891" cy="5215452"/>
          </a:xfrm>
        </p:spPr>
        <p:txBody>
          <a:bodyPr>
            <a:normAutofit/>
          </a:bodyPr>
          <a:lstStyle/>
          <a:p>
            <a:r>
              <a:rPr lang="en-US" sz="1800" dirty="0"/>
              <a:t>This dataset was pulled from </a:t>
            </a:r>
            <a:r>
              <a:rPr lang="en-US" sz="1800" dirty="0">
                <a:hlinkClick r:id="rId2"/>
              </a:rPr>
              <a:t>Kaggle</a:t>
            </a:r>
            <a:r>
              <a:rPr lang="en-US" sz="1800" dirty="0"/>
              <a:t>. It includes ~700K records and 57 columns with information on price, surge-multiplier for price, time, distance, weather, and other various features.</a:t>
            </a:r>
          </a:p>
          <a:p>
            <a:r>
              <a:rPr lang="en-US" sz="1800" dirty="0"/>
              <a:t>Some key data discoveries:</a:t>
            </a:r>
          </a:p>
          <a:p>
            <a:pPr lvl="1"/>
            <a:r>
              <a:rPr lang="en-US" dirty="0"/>
              <a:t>Only a very small proportion of records have a surge-multiplier, none of them being for Uber.</a:t>
            </a:r>
          </a:p>
          <a:p>
            <a:pPr lvl="1"/>
            <a:r>
              <a:rPr lang="en-US" dirty="0"/>
              <a:t>Data was only based on the months of November and December. Likely limits the noticeable impact of weather</a:t>
            </a:r>
          </a:p>
          <a:p>
            <a:r>
              <a:rPr lang="en-US" sz="1800" dirty="0"/>
              <a:t>Key decision: I decided to filter my dataset to only rides with surge-pricing. I felt the raw data was overly representative of rides with ‘baseline’ demand, and wanted to </a:t>
            </a:r>
          </a:p>
          <a:p>
            <a:pPr lvl="1"/>
            <a:endParaRPr lang="en-US" dirty="0"/>
          </a:p>
        </p:txBody>
      </p:sp>
      <p:pic>
        <p:nvPicPr>
          <p:cNvPr id="6" name="Picture 5">
            <a:extLst>
              <a:ext uri="{FF2B5EF4-FFF2-40B4-BE49-F238E27FC236}">
                <a16:creationId xmlns:a16="http://schemas.microsoft.com/office/drawing/2014/main" id="{6A79F5EB-82C6-4246-9F0B-5154A6912D1B}"/>
              </a:ext>
            </a:extLst>
          </p:cNvPr>
          <p:cNvPicPr>
            <a:picLocks noChangeAspect="1"/>
          </p:cNvPicPr>
          <p:nvPr/>
        </p:nvPicPr>
        <p:blipFill>
          <a:blip r:embed="rId3"/>
          <a:stretch>
            <a:fillRect/>
          </a:stretch>
        </p:blipFill>
        <p:spPr>
          <a:xfrm>
            <a:off x="304179" y="3851367"/>
            <a:ext cx="5067777" cy="2518954"/>
          </a:xfrm>
          <a:prstGeom prst="rect">
            <a:avLst/>
          </a:prstGeom>
        </p:spPr>
      </p:pic>
      <p:pic>
        <p:nvPicPr>
          <p:cNvPr id="7" name="Picture 6">
            <a:extLst>
              <a:ext uri="{FF2B5EF4-FFF2-40B4-BE49-F238E27FC236}">
                <a16:creationId xmlns:a16="http://schemas.microsoft.com/office/drawing/2014/main" id="{FA8ED361-80E8-40EC-80E2-D7F046E59BAF}"/>
              </a:ext>
            </a:extLst>
          </p:cNvPr>
          <p:cNvPicPr>
            <a:picLocks noChangeAspect="1"/>
          </p:cNvPicPr>
          <p:nvPr/>
        </p:nvPicPr>
        <p:blipFill>
          <a:blip r:embed="rId4"/>
          <a:stretch>
            <a:fillRect/>
          </a:stretch>
        </p:blipFill>
        <p:spPr>
          <a:xfrm>
            <a:off x="5703535" y="3843642"/>
            <a:ext cx="5190888" cy="2554246"/>
          </a:xfrm>
          <a:prstGeom prst="rect">
            <a:avLst/>
          </a:prstGeom>
        </p:spPr>
      </p:pic>
      <p:sp>
        <p:nvSpPr>
          <p:cNvPr id="8" name="TextBox 7">
            <a:extLst>
              <a:ext uri="{FF2B5EF4-FFF2-40B4-BE49-F238E27FC236}">
                <a16:creationId xmlns:a16="http://schemas.microsoft.com/office/drawing/2014/main" id="{D6162143-E268-4B15-82C1-7AF5F11C44CB}"/>
              </a:ext>
            </a:extLst>
          </p:cNvPr>
          <p:cNvSpPr txBox="1"/>
          <p:nvPr/>
        </p:nvSpPr>
        <p:spPr>
          <a:xfrm>
            <a:off x="238253" y="6448698"/>
            <a:ext cx="2893869" cy="369332"/>
          </a:xfrm>
          <a:prstGeom prst="rect">
            <a:avLst/>
          </a:prstGeom>
          <a:noFill/>
        </p:spPr>
        <p:txBody>
          <a:bodyPr wrap="none" rtlCol="0">
            <a:spAutoFit/>
          </a:bodyPr>
          <a:lstStyle/>
          <a:p>
            <a:r>
              <a:rPr lang="en-US" dirty="0"/>
              <a:t>Total dataset: n = 693,071</a:t>
            </a:r>
          </a:p>
        </p:txBody>
      </p:sp>
      <p:sp>
        <p:nvSpPr>
          <p:cNvPr id="9" name="TextBox 8">
            <a:extLst>
              <a:ext uri="{FF2B5EF4-FFF2-40B4-BE49-F238E27FC236}">
                <a16:creationId xmlns:a16="http://schemas.microsoft.com/office/drawing/2014/main" id="{9D552781-8EB3-461F-BD44-3CB5369A2B44}"/>
              </a:ext>
            </a:extLst>
          </p:cNvPr>
          <p:cNvSpPr txBox="1"/>
          <p:nvPr/>
        </p:nvSpPr>
        <p:spPr>
          <a:xfrm>
            <a:off x="5575377" y="6448698"/>
            <a:ext cx="3590470" cy="369332"/>
          </a:xfrm>
          <a:prstGeom prst="rect">
            <a:avLst/>
          </a:prstGeom>
          <a:noFill/>
        </p:spPr>
        <p:txBody>
          <a:bodyPr wrap="none" rtlCol="0">
            <a:spAutoFit/>
          </a:bodyPr>
          <a:lstStyle/>
          <a:p>
            <a:r>
              <a:rPr lang="en-US" dirty="0"/>
              <a:t>Filtered ‘surge’ rides: n = 20,975</a:t>
            </a:r>
          </a:p>
        </p:txBody>
      </p:sp>
    </p:spTree>
    <p:extLst>
      <p:ext uri="{BB962C8B-B14F-4D97-AF65-F5344CB8AC3E}">
        <p14:creationId xmlns:p14="http://schemas.microsoft.com/office/powerpoint/2010/main" val="345404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Global User-Defined Parameters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The global parameters below defined the data subset that would be used in all subsequent analysis and ML modeling. This was achieved using Python Class Objects and Functions</a:t>
            </a:r>
          </a:p>
        </p:txBody>
      </p:sp>
      <p:pic>
        <p:nvPicPr>
          <p:cNvPr id="4" name="Picture 3">
            <a:extLst>
              <a:ext uri="{FF2B5EF4-FFF2-40B4-BE49-F238E27FC236}">
                <a16:creationId xmlns:a16="http://schemas.microsoft.com/office/drawing/2014/main" id="{39E0034D-7D73-459C-A445-F5BD5F22B99F}"/>
              </a:ext>
            </a:extLst>
          </p:cNvPr>
          <p:cNvPicPr>
            <a:picLocks noChangeAspect="1"/>
          </p:cNvPicPr>
          <p:nvPr/>
        </p:nvPicPr>
        <p:blipFill>
          <a:blip r:embed="rId2"/>
          <a:stretch>
            <a:fillRect/>
          </a:stretch>
        </p:blipFill>
        <p:spPr>
          <a:xfrm>
            <a:off x="707050" y="4055610"/>
            <a:ext cx="7686822" cy="1656837"/>
          </a:xfrm>
          <a:prstGeom prst="rect">
            <a:avLst/>
          </a:prstGeom>
        </p:spPr>
      </p:pic>
      <p:pic>
        <p:nvPicPr>
          <p:cNvPr id="5" name="Picture 4">
            <a:extLst>
              <a:ext uri="{FF2B5EF4-FFF2-40B4-BE49-F238E27FC236}">
                <a16:creationId xmlns:a16="http://schemas.microsoft.com/office/drawing/2014/main" id="{9759C7D2-597E-460B-A57C-3D12DFFECB19}"/>
              </a:ext>
            </a:extLst>
          </p:cNvPr>
          <p:cNvPicPr>
            <a:picLocks noChangeAspect="1"/>
          </p:cNvPicPr>
          <p:nvPr/>
        </p:nvPicPr>
        <p:blipFill>
          <a:blip r:embed="rId3"/>
          <a:stretch>
            <a:fillRect/>
          </a:stretch>
        </p:blipFill>
        <p:spPr>
          <a:xfrm>
            <a:off x="730212" y="1872071"/>
            <a:ext cx="2628900" cy="361950"/>
          </a:xfrm>
          <a:prstGeom prst="rect">
            <a:avLst/>
          </a:prstGeom>
        </p:spPr>
      </p:pic>
      <p:pic>
        <p:nvPicPr>
          <p:cNvPr id="6" name="Picture 5">
            <a:extLst>
              <a:ext uri="{FF2B5EF4-FFF2-40B4-BE49-F238E27FC236}">
                <a16:creationId xmlns:a16="http://schemas.microsoft.com/office/drawing/2014/main" id="{8BF6451D-0FCE-4CFA-A733-8D4643A1E861}"/>
              </a:ext>
            </a:extLst>
          </p:cNvPr>
          <p:cNvPicPr>
            <a:picLocks noChangeAspect="1"/>
          </p:cNvPicPr>
          <p:nvPr/>
        </p:nvPicPr>
        <p:blipFill>
          <a:blip r:embed="rId4"/>
          <a:stretch>
            <a:fillRect/>
          </a:stretch>
        </p:blipFill>
        <p:spPr>
          <a:xfrm>
            <a:off x="730212" y="2346079"/>
            <a:ext cx="8848725" cy="466725"/>
          </a:xfrm>
          <a:prstGeom prst="rect">
            <a:avLst/>
          </a:prstGeom>
        </p:spPr>
      </p:pic>
      <p:pic>
        <p:nvPicPr>
          <p:cNvPr id="7" name="Picture 6">
            <a:extLst>
              <a:ext uri="{FF2B5EF4-FFF2-40B4-BE49-F238E27FC236}">
                <a16:creationId xmlns:a16="http://schemas.microsoft.com/office/drawing/2014/main" id="{8C2FBFD2-2C37-493B-9D20-FFDAF2B307D6}"/>
              </a:ext>
            </a:extLst>
          </p:cNvPr>
          <p:cNvPicPr>
            <a:picLocks noChangeAspect="1"/>
          </p:cNvPicPr>
          <p:nvPr/>
        </p:nvPicPr>
        <p:blipFill>
          <a:blip r:embed="rId5"/>
          <a:stretch>
            <a:fillRect/>
          </a:stretch>
        </p:blipFill>
        <p:spPr>
          <a:xfrm>
            <a:off x="720687" y="2897136"/>
            <a:ext cx="8858250" cy="685800"/>
          </a:xfrm>
          <a:prstGeom prst="rect">
            <a:avLst/>
          </a:prstGeom>
        </p:spPr>
      </p:pic>
      <p:pic>
        <p:nvPicPr>
          <p:cNvPr id="8" name="Picture 7">
            <a:extLst>
              <a:ext uri="{FF2B5EF4-FFF2-40B4-BE49-F238E27FC236}">
                <a16:creationId xmlns:a16="http://schemas.microsoft.com/office/drawing/2014/main" id="{AD02A9E3-F6E3-48BF-B011-D7E5A0FA3831}"/>
              </a:ext>
            </a:extLst>
          </p:cNvPr>
          <p:cNvPicPr>
            <a:picLocks noChangeAspect="1"/>
          </p:cNvPicPr>
          <p:nvPr/>
        </p:nvPicPr>
        <p:blipFill>
          <a:blip r:embed="rId6"/>
          <a:stretch>
            <a:fillRect/>
          </a:stretch>
        </p:blipFill>
        <p:spPr>
          <a:xfrm>
            <a:off x="677334" y="3667268"/>
            <a:ext cx="1590675" cy="295275"/>
          </a:xfrm>
          <a:prstGeom prst="rect">
            <a:avLst/>
          </a:prstGeom>
        </p:spPr>
      </p:pic>
      <p:sp>
        <p:nvSpPr>
          <p:cNvPr id="9" name="TextBox 8">
            <a:extLst>
              <a:ext uri="{FF2B5EF4-FFF2-40B4-BE49-F238E27FC236}">
                <a16:creationId xmlns:a16="http://schemas.microsoft.com/office/drawing/2014/main" id="{F0F944F5-FC00-44EA-BF2C-2B7EA230A995}"/>
              </a:ext>
            </a:extLst>
          </p:cNvPr>
          <p:cNvSpPr txBox="1"/>
          <p:nvPr/>
        </p:nvSpPr>
        <p:spPr>
          <a:xfrm>
            <a:off x="677334" y="5924676"/>
            <a:ext cx="7342634" cy="646331"/>
          </a:xfrm>
          <a:prstGeom prst="rect">
            <a:avLst/>
          </a:prstGeom>
          <a:noFill/>
        </p:spPr>
        <p:txBody>
          <a:bodyPr wrap="square" rtlCol="0">
            <a:spAutoFit/>
          </a:bodyPr>
          <a:lstStyle/>
          <a:p>
            <a:r>
              <a:rPr lang="en-US" dirty="0"/>
              <a:t>*Time, Weekday, and Ride_Type were derived variables. I also calculated a price per mile (‘ppm’) variable</a:t>
            </a:r>
          </a:p>
        </p:txBody>
      </p:sp>
    </p:spTree>
    <p:extLst>
      <p:ext uri="{BB962C8B-B14F-4D97-AF65-F5344CB8AC3E}">
        <p14:creationId xmlns:p14="http://schemas.microsoft.com/office/powerpoint/2010/main" val="22483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Distribution of Variables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Some distributions were skewed, but I chose to leave them as – is.</a:t>
            </a:r>
          </a:p>
        </p:txBody>
      </p:sp>
      <p:pic>
        <p:nvPicPr>
          <p:cNvPr id="5" name="Picture 4">
            <a:extLst>
              <a:ext uri="{FF2B5EF4-FFF2-40B4-BE49-F238E27FC236}">
                <a16:creationId xmlns:a16="http://schemas.microsoft.com/office/drawing/2014/main" id="{03B96548-6E60-4495-8AB5-DD0C8CA0576B}"/>
              </a:ext>
            </a:extLst>
          </p:cNvPr>
          <p:cNvPicPr>
            <a:picLocks noChangeAspect="1"/>
          </p:cNvPicPr>
          <p:nvPr/>
        </p:nvPicPr>
        <p:blipFill>
          <a:blip r:embed="rId2"/>
          <a:stretch>
            <a:fillRect/>
          </a:stretch>
        </p:blipFill>
        <p:spPr>
          <a:xfrm>
            <a:off x="192137" y="2057944"/>
            <a:ext cx="5451722" cy="2914651"/>
          </a:xfrm>
          <a:prstGeom prst="rect">
            <a:avLst/>
          </a:prstGeom>
        </p:spPr>
      </p:pic>
      <p:pic>
        <p:nvPicPr>
          <p:cNvPr id="6" name="Picture 5">
            <a:extLst>
              <a:ext uri="{FF2B5EF4-FFF2-40B4-BE49-F238E27FC236}">
                <a16:creationId xmlns:a16="http://schemas.microsoft.com/office/drawing/2014/main" id="{E5456C88-5D7F-4C07-8F90-2A727F7AEA35}"/>
              </a:ext>
            </a:extLst>
          </p:cNvPr>
          <p:cNvPicPr>
            <a:picLocks noChangeAspect="1"/>
          </p:cNvPicPr>
          <p:nvPr/>
        </p:nvPicPr>
        <p:blipFill>
          <a:blip r:embed="rId3"/>
          <a:stretch>
            <a:fillRect/>
          </a:stretch>
        </p:blipFill>
        <p:spPr>
          <a:xfrm>
            <a:off x="6052457" y="2057944"/>
            <a:ext cx="5947406" cy="3008318"/>
          </a:xfrm>
          <a:prstGeom prst="rect">
            <a:avLst/>
          </a:prstGeom>
        </p:spPr>
      </p:pic>
    </p:spTree>
    <p:extLst>
      <p:ext uri="{BB962C8B-B14F-4D97-AF65-F5344CB8AC3E}">
        <p14:creationId xmlns:p14="http://schemas.microsoft.com/office/powerpoint/2010/main" val="34975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980D-B86F-4DCD-B1B3-FE89811A47A0}"/>
              </a:ext>
            </a:extLst>
          </p:cNvPr>
          <p:cNvSpPr>
            <a:spLocks noGrp="1"/>
          </p:cNvSpPr>
          <p:nvPr>
            <p:ph type="title"/>
          </p:nvPr>
        </p:nvSpPr>
        <p:spPr>
          <a:xfrm>
            <a:off x="569179" y="138212"/>
            <a:ext cx="8596668" cy="481220"/>
          </a:xfrm>
        </p:spPr>
        <p:txBody>
          <a:bodyPr>
            <a:normAutofit fontScale="90000"/>
          </a:bodyPr>
          <a:lstStyle/>
          <a:p>
            <a:r>
              <a:rPr lang="en-US" dirty="0"/>
              <a:t>Correlation of Variables</a:t>
            </a:r>
          </a:p>
        </p:txBody>
      </p:sp>
      <p:sp>
        <p:nvSpPr>
          <p:cNvPr id="3" name="Content Placeholder 2">
            <a:extLst>
              <a:ext uri="{FF2B5EF4-FFF2-40B4-BE49-F238E27FC236}">
                <a16:creationId xmlns:a16="http://schemas.microsoft.com/office/drawing/2014/main" id="{0089FC46-07E1-48C4-8E93-37BBD81B48A8}"/>
              </a:ext>
            </a:extLst>
          </p:cNvPr>
          <p:cNvSpPr>
            <a:spLocks noGrp="1"/>
          </p:cNvSpPr>
          <p:nvPr>
            <p:ph idx="1"/>
          </p:nvPr>
        </p:nvSpPr>
        <p:spPr>
          <a:xfrm>
            <a:off x="677334" y="825911"/>
            <a:ext cx="8596668" cy="5215452"/>
          </a:xfrm>
        </p:spPr>
        <p:txBody>
          <a:bodyPr/>
          <a:lstStyle/>
          <a:p>
            <a:r>
              <a:rPr lang="en-US" dirty="0"/>
              <a:t>Some distributions were skewed, but I chose to leave them as – is.</a:t>
            </a:r>
          </a:p>
        </p:txBody>
      </p:sp>
      <p:pic>
        <p:nvPicPr>
          <p:cNvPr id="4" name="Picture 3">
            <a:extLst>
              <a:ext uri="{FF2B5EF4-FFF2-40B4-BE49-F238E27FC236}">
                <a16:creationId xmlns:a16="http://schemas.microsoft.com/office/drawing/2014/main" id="{930EFDEE-FAC1-4BE1-985C-7164DA8BAC7C}"/>
              </a:ext>
            </a:extLst>
          </p:cNvPr>
          <p:cNvPicPr>
            <a:picLocks noChangeAspect="1"/>
          </p:cNvPicPr>
          <p:nvPr/>
        </p:nvPicPr>
        <p:blipFill>
          <a:blip r:embed="rId2"/>
          <a:stretch>
            <a:fillRect/>
          </a:stretch>
        </p:blipFill>
        <p:spPr>
          <a:xfrm>
            <a:off x="677334" y="1506582"/>
            <a:ext cx="5336937" cy="5046617"/>
          </a:xfrm>
          <a:prstGeom prst="rect">
            <a:avLst/>
          </a:prstGeom>
        </p:spPr>
      </p:pic>
      <p:pic>
        <p:nvPicPr>
          <p:cNvPr id="7" name="Picture 6">
            <a:extLst>
              <a:ext uri="{FF2B5EF4-FFF2-40B4-BE49-F238E27FC236}">
                <a16:creationId xmlns:a16="http://schemas.microsoft.com/office/drawing/2014/main" id="{EB474FB7-D87F-41F8-80AF-981A194D855D}"/>
              </a:ext>
            </a:extLst>
          </p:cNvPr>
          <p:cNvPicPr>
            <a:picLocks noChangeAspect="1"/>
          </p:cNvPicPr>
          <p:nvPr/>
        </p:nvPicPr>
        <p:blipFill>
          <a:blip r:embed="rId3"/>
          <a:stretch>
            <a:fillRect/>
          </a:stretch>
        </p:blipFill>
        <p:spPr>
          <a:xfrm>
            <a:off x="6667824" y="1506582"/>
            <a:ext cx="1952625" cy="2114550"/>
          </a:xfrm>
          <a:prstGeom prst="rect">
            <a:avLst/>
          </a:prstGeom>
        </p:spPr>
      </p:pic>
      <p:sp>
        <p:nvSpPr>
          <p:cNvPr id="8" name="TextBox 7">
            <a:extLst>
              <a:ext uri="{FF2B5EF4-FFF2-40B4-BE49-F238E27FC236}">
                <a16:creationId xmlns:a16="http://schemas.microsoft.com/office/drawing/2014/main" id="{3C167C64-A278-449A-86DA-8119BCF2200A}"/>
              </a:ext>
            </a:extLst>
          </p:cNvPr>
          <p:cNvSpPr txBox="1"/>
          <p:nvPr/>
        </p:nvSpPr>
        <p:spPr>
          <a:xfrm>
            <a:off x="6326852" y="3827611"/>
            <a:ext cx="5677989" cy="1200329"/>
          </a:xfrm>
          <a:prstGeom prst="rect">
            <a:avLst/>
          </a:prstGeom>
          <a:noFill/>
        </p:spPr>
        <p:txBody>
          <a:bodyPr wrap="square" rtlCol="0">
            <a:spAutoFit/>
          </a:bodyPr>
          <a:lstStyle/>
          <a:p>
            <a:r>
              <a:rPr lang="en-US" dirty="0"/>
              <a:t>*Weekdays were incorporated into the model using one-hot encoding. A separate column was made for each weekday with a binary indicator of 1/0</a:t>
            </a:r>
          </a:p>
        </p:txBody>
      </p:sp>
    </p:spTree>
    <p:extLst>
      <p:ext uri="{BB962C8B-B14F-4D97-AF65-F5344CB8AC3E}">
        <p14:creationId xmlns:p14="http://schemas.microsoft.com/office/powerpoint/2010/main" val="13111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5FE6-95F2-464D-B49F-C14C5415D422}"/>
              </a:ext>
            </a:extLst>
          </p:cNvPr>
          <p:cNvSpPr>
            <a:spLocks noGrp="1"/>
          </p:cNvSpPr>
          <p:nvPr>
            <p:ph type="title"/>
          </p:nvPr>
        </p:nvSpPr>
        <p:spPr/>
        <p:txBody>
          <a:bodyPr/>
          <a:lstStyle/>
          <a:p>
            <a:r>
              <a:rPr lang="en-US" dirty="0"/>
              <a:t>Simple Linear Regression</a:t>
            </a:r>
          </a:p>
        </p:txBody>
      </p:sp>
      <p:pic>
        <p:nvPicPr>
          <p:cNvPr id="7" name="Picture 6">
            <a:extLst>
              <a:ext uri="{FF2B5EF4-FFF2-40B4-BE49-F238E27FC236}">
                <a16:creationId xmlns:a16="http://schemas.microsoft.com/office/drawing/2014/main" id="{28023B20-1D38-41F3-8D5E-14DC58DF757B}"/>
              </a:ext>
            </a:extLst>
          </p:cNvPr>
          <p:cNvPicPr>
            <a:picLocks noChangeAspect="1"/>
          </p:cNvPicPr>
          <p:nvPr/>
        </p:nvPicPr>
        <p:blipFill>
          <a:blip r:embed="rId2"/>
          <a:stretch>
            <a:fillRect/>
          </a:stretch>
        </p:blipFill>
        <p:spPr>
          <a:xfrm>
            <a:off x="4502330" y="3914775"/>
            <a:ext cx="7567749" cy="2943225"/>
          </a:xfrm>
          <a:prstGeom prst="rect">
            <a:avLst/>
          </a:prstGeom>
        </p:spPr>
      </p:pic>
      <p:pic>
        <p:nvPicPr>
          <p:cNvPr id="8" name="Picture 7">
            <a:extLst>
              <a:ext uri="{FF2B5EF4-FFF2-40B4-BE49-F238E27FC236}">
                <a16:creationId xmlns:a16="http://schemas.microsoft.com/office/drawing/2014/main" id="{23BCEDBC-107C-48C5-AA89-FF62ECC7B2D5}"/>
              </a:ext>
            </a:extLst>
          </p:cNvPr>
          <p:cNvPicPr>
            <a:picLocks noChangeAspect="1"/>
          </p:cNvPicPr>
          <p:nvPr/>
        </p:nvPicPr>
        <p:blipFill>
          <a:blip r:embed="rId3"/>
          <a:stretch>
            <a:fillRect/>
          </a:stretch>
        </p:blipFill>
        <p:spPr>
          <a:xfrm>
            <a:off x="0" y="3401284"/>
            <a:ext cx="4389120" cy="3456716"/>
          </a:xfrm>
          <a:prstGeom prst="rect">
            <a:avLst/>
          </a:prstGeom>
        </p:spPr>
      </p:pic>
      <p:sp>
        <p:nvSpPr>
          <p:cNvPr id="9" name="TextBox 8">
            <a:extLst>
              <a:ext uri="{FF2B5EF4-FFF2-40B4-BE49-F238E27FC236}">
                <a16:creationId xmlns:a16="http://schemas.microsoft.com/office/drawing/2014/main" id="{2E863E82-DCE5-47B4-8804-9C9EFF605786}"/>
              </a:ext>
            </a:extLst>
          </p:cNvPr>
          <p:cNvSpPr txBox="1"/>
          <p:nvPr/>
        </p:nvSpPr>
        <p:spPr>
          <a:xfrm>
            <a:off x="570486" y="1253083"/>
            <a:ext cx="10036554" cy="646331"/>
          </a:xfrm>
          <a:prstGeom prst="rect">
            <a:avLst/>
          </a:prstGeom>
          <a:noFill/>
        </p:spPr>
        <p:txBody>
          <a:bodyPr wrap="square" rtlCol="0">
            <a:spAutoFit/>
          </a:bodyPr>
          <a:lstStyle/>
          <a:p>
            <a:r>
              <a:rPr lang="en-US" dirty="0"/>
              <a:t>Using only distance as a predictor, there is a clear linear correlation with price. The regression plot and residuals are plotted below</a:t>
            </a:r>
          </a:p>
        </p:txBody>
      </p:sp>
      <p:sp>
        <p:nvSpPr>
          <p:cNvPr id="10" name="TextBox 9">
            <a:extLst>
              <a:ext uri="{FF2B5EF4-FFF2-40B4-BE49-F238E27FC236}">
                <a16:creationId xmlns:a16="http://schemas.microsoft.com/office/drawing/2014/main" id="{947BB31B-68B1-409A-A4B7-16BFDA2E6539}"/>
              </a:ext>
            </a:extLst>
          </p:cNvPr>
          <p:cNvSpPr txBox="1"/>
          <p:nvPr/>
        </p:nvSpPr>
        <p:spPr>
          <a:xfrm>
            <a:off x="7849780" y="3401284"/>
            <a:ext cx="4402108" cy="369332"/>
          </a:xfrm>
          <a:prstGeom prst="rect">
            <a:avLst/>
          </a:prstGeom>
          <a:noFill/>
        </p:spPr>
        <p:txBody>
          <a:bodyPr wrap="square" rtlCol="0">
            <a:spAutoFit/>
          </a:bodyPr>
          <a:lstStyle/>
          <a:p>
            <a:r>
              <a:rPr lang="en-US" dirty="0"/>
              <a:t>Residuals</a:t>
            </a:r>
          </a:p>
        </p:txBody>
      </p:sp>
    </p:spTree>
    <p:extLst>
      <p:ext uri="{BB962C8B-B14F-4D97-AF65-F5344CB8AC3E}">
        <p14:creationId xmlns:p14="http://schemas.microsoft.com/office/powerpoint/2010/main" val="24624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5FE6-95F2-464D-B49F-C14C5415D422}"/>
              </a:ext>
            </a:extLst>
          </p:cNvPr>
          <p:cNvSpPr>
            <a:spLocks noGrp="1"/>
          </p:cNvSpPr>
          <p:nvPr>
            <p:ph type="title"/>
          </p:nvPr>
        </p:nvSpPr>
        <p:spPr/>
        <p:txBody>
          <a:bodyPr/>
          <a:lstStyle/>
          <a:p>
            <a:r>
              <a:rPr lang="en-US" dirty="0"/>
              <a:t>Multivariate Linear Regression</a:t>
            </a:r>
          </a:p>
        </p:txBody>
      </p:sp>
      <p:sp>
        <p:nvSpPr>
          <p:cNvPr id="9" name="TextBox 8">
            <a:extLst>
              <a:ext uri="{FF2B5EF4-FFF2-40B4-BE49-F238E27FC236}">
                <a16:creationId xmlns:a16="http://schemas.microsoft.com/office/drawing/2014/main" id="{2E863E82-DCE5-47B4-8804-9C9EFF605786}"/>
              </a:ext>
            </a:extLst>
          </p:cNvPr>
          <p:cNvSpPr txBox="1"/>
          <p:nvPr/>
        </p:nvSpPr>
        <p:spPr>
          <a:xfrm>
            <a:off x="3740406" y="1337833"/>
            <a:ext cx="6248325" cy="1477328"/>
          </a:xfrm>
          <a:prstGeom prst="rect">
            <a:avLst/>
          </a:prstGeom>
          <a:noFill/>
        </p:spPr>
        <p:txBody>
          <a:bodyPr wrap="square" rtlCol="0">
            <a:spAutoFit/>
          </a:bodyPr>
          <a:lstStyle/>
          <a:p>
            <a:r>
              <a:rPr lang="en-US" dirty="0"/>
              <a:t>I used ‘backwards elimination’ to test for the significance of predictor variables in my multivariate model. One variable at a time is removed from my model until the only ones remaining have a p-value &lt; alpha</a:t>
            </a:r>
          </a:p>
        </p:txBody>
      </p:sp>
      <p:pic>
        <p:nvPicPr>
          <p:cNvPr id="4" name="Picture 3">
            <a:extLst>
              <a:ext uri="{FF2B5EF4-FFF2-40B4-BE49-F238E27FC236}">
                <a16:creationId xmlns:a16="http://schemas.microsoft.com/office/drawing/2014/main" id="{82C9DAA6-F725-42D3-85C0-AA644770F751}"/>
              </a:ext>
            </a:extLst>
          </p:cNvPr>
          <p:cNvPicPr>
            <a:picLocks noChangeAspect="1"/>
          </p:cNvPicPr>
          <p:nvPr/>
        </p:nvPicPr>
        <p:blipFill>
          <a:blip r:embed="rId2"/>
          <a:stretch>
            <a:fillRect/>
          </a:stretch>
        </p:blipFill>
        <p:spPr>
          <a:xfrm>
            <a:off x="3740406" y="2860042"/>
            <a:ext cx="2540719" cy="3956351"/>
          </a:xfrm>
          <a:prstGeom prst="rect">
            <a:avLst/>
          </a:prstGeom>
        </p:spPr>
      </p:pic>
      <p:pic>
        <p:nvPicPr>
          <p:cNvPr id="5" name="Picture 4">
            <a:extLst>
              <a:ext uri="{FF2B5EF4-FFF2-40B4-BE49-F238E27FC236}">
                <a16:creationId xmlns:a16="http://schemas.microsoft.com/office/drawing/2014/main" id="{731F0108-3147-40B4-84BD-E3B86BB6990A}"/>
              </a:ext>
            </a:extLst>
          </p:cNvPr>
          <p:cNvPicPr>
            <a:picLocks noChangeAspect="1"/>
          </p:cNvPicPr>
          <p:nvPr/>
        </p:nvPicPr>
        <p:blipFill>
          <a:blip r:embed="rId3"/>
          <a:stretch>
            <a:fillRect/>
          </a:stretch>
        </p:blipFill>
        <p:spPr>
          <a:xfrm>
            <a:off x="411239" y="1515423"/>
            <a:ext cx="2736784" cy="5242197"/>
          </a:xfrm>
          <a:prstGeom prst="rect">
            <a:avLst/>
          </a:prstGeom>
        </p:spPr>
      </p:pic>
    </p:spTree>
    <p:extLst>
      <p:ext uri="{BB962C8B-B14F-4D97-AF65-F5344CB8AC3E}">
        <p14:creationId xmlns:p14="http://schemas.microsoft.com/office/powerpoint/2010/main" val="353626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5FE6-95F2-464D-B49F-C14C5415D422}"/>
              </a:ext>
            </a:extLst>
          </p:cNvPr>
          <p:cNvSpPr>
            <a:spLocks noGrp="1"/>
          </p:cNvSpPr>
          <p:nvPr>
            <p:ph type="title"/>
          </p:nvPr>
        </p:nvSpPr>
        <p:spPr>
          <a:xfrm>
            <a:off x="541608" y="200169"/>
            <a:ext cx="9404723" cy="1400530"/>
          </a:xfrm>
        </p:spPr>
        <p:txBody>
          <a:bodyPr/>
          <a:lstStyle/>
          <a:p>
            <a:r>
              <a:rPr lang="en-US" dirty="0"/>
              <a:t>Chow Test</a:t>
            </a:r>
          </a:p>
        </p:txBody>
      </p:sp>
      <p:sp>
        <p:nvSpPr>
          <p:cNvPr id="9" name="TextBox 8">
            <a:extLst>
              <a:ext uri="{FF2B5EF4-FFF2-40B4-BE49-F238E27FC236}">
                <a16:creationId xmlns:a16="http://schemas.microsoft.com/office/drawing/2014/main" id="{2E863E82-DCE5-47B4-8804-9C9EFF605786}"/>
              </a:ext>
            </a:extLst>
          </p:cNvPr>
          <p:cNvSpPr txBox="1"/>
          <p:nvPr/>
        </p:nvSpPr>
        <p:spPr>
          <a:xfrm>
            <a:off x="439858" y="1152983"/>
            <a:ext cx="9165696" cy="923330"/>
          </a:xfrm>
          <a:prstGeom prst="rect">
            <a:avLst/>
          </a:prstGeom>
          <a:noFill/>
        </p:spPr>
        <p:txBody>
          <a:bodyPr wrap="square" rtlCol="0">
            <a:spAutoFit/>
          </a:bodyPr>
          <a:lstStyle/>
          <a:p>
            <a:r>
              <a:rPr lang="en-US" dirty="0"/>
              <a:t>I used the Chow Test to see whether there was a statistically significant difference between the n-degree regression lines used for weekdays-only vs. weekends-only rides. There was no significant difference.</a:t>
            </a:r>
          </a:p>
        </p:txBody>
      </p:sp>
      <p:pic>
        <p:nvPicPr>
          <p:cNvPr id="5" name="Picture 4">
            <a:extLst>
              <a:ext uri="{FF2B5EF4-FFF2-40B4-BE49-F238E27FC236}">
                <a16:creationId xmlns:a16="http://schemas.microsoft.com/office/drawing/2014/main" id="{C3EA1325-7CF4-4122-96FA-B2BB1A824F37}"/>
              </a:ext>
            </a:extLst>
          </p:cNvPr>
          <p:cNvPicPr>
            <a:picLocks noChangeAspect="1"/>
          </p:cNvPicPr>
          <p:nvPr/>
        </p:nvPicPr>
        <p:blipFill>
          <a:blip r:embed="rId2"/>
          <a:stretch>
            <a:fillRect/>
          </a:stretch>
        </p:blipFill>
        <p:spPr>
          <a:xfrm>
            <a:off x="181984" y="2514737"/>
            <a:ext cx="6992637" cy="4266566"/>
          </a:xfrm>
          <a:prstGeom prst="rect">
            <a:avLst/>
          </a:prstGeom>
        </p:spPr>
      </p:pic>
    </p:spTree>
    <p:extLst>
      <p:ext uri="{BB962C8B-B14F-4D97-AF65-F5344CB8AC3E}">
        <p14:creationId xmlns:p14="http://schemas.microsoft.com/office/powerpoint/2010/main" val="1173169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479</TotalTime>
  <Words>957</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Machine Learning Regression Models with Uber and Lyft Prices</vt:lpstr>
      <vt:lpstr>Purpose of Project</vt:lpstr>
      <vt:lpstr>Description of Dataset</vt:lpstr>
      <vt:lpstr>Global User-Defined Parameters</vt:lpstr>
      <vt:lpstr>Distribution of Variables</vt:lpstr>
      <vt:lpstr>Correlation of Variables</vt:lpstr>
      <vt:lpstr>Simple Linear Regression</vt:lpstr>
      <vt:lpstr>Multivariate Linear Regression</vt:lpstr>
      <vt:lpstr>Chow Test</vt:lpstr>
      <vt:lpstr>Linear Regression Results</vt:lpstr>
      <vt:lpstr>K-Nearest Neighbors</vt:lpstr>
      <vt:lpstr>kNN Results</vt:lpstr>
      <vt:lpstr>kNN Results</vt:lpstr>
      <vt:lpstr>Decision Tree/Ensemble Methods</vt:lpstr>
      <vt:lpstr>Random Forest</vt:lpstr>
      <vt:lpstr>Random Forest Results</vt:lpstr>
      <vt:lpstr>Gradient Boosting Regression</vt:lpstr>
      <vt:lpstr>Gradient Boost Results</vt:lpstr>
      <vt:lpstr>Overall Results</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Regerssion with Uber and Lyft Prices</dc:title>
  <dc:creator>Shapira, Oren</dc:creator>
  <cp:lastModifiedBy>Shapira, Oren</cp:lastModifiedBy>
  <cp:revision>27</cp:revision>
  <dcterms:created xsi:type="dcterms:W3CDTF">2019-12-09T01:30:00Z</dcterms:created>
  <dcterms:modified xsi:type="dcterms:W3CDTF">2019-12-16T05:02:57Z</dcterms:modified>
</cp:coreProperties>
</file>