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39557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33236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6264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10838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938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910879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513399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16409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43650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11558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86497-FFF5-4682-AA9D-B1BB006463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4556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86497-FFF5-4682-AA9D-B1BB00646328}"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79624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86497-FFF5-4682-AA9D-B1BB00646328}"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151904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86497-FFF5-4682-AA9D-B1BB00646328}"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81960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586497-FFF5-4682-AA9D-B1BB006463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87587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86497-FFF5-4682-AA9D-B1BB006463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78542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586497-FFF5-4682-AA9D-B1BB00646328}" type="datetimeFigureOut">
              <a:rPr lang="en-IN" smtClean="0"/>
              <a:t>17-09-2024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B8E6B2-3B1F-4D58-904D-11B52A94AA73}" type="slidenum">
              <a:rPr lang="en-IN" smtClean="0"/>
              <a:t>‹#›</a:t>
            </a:fld>
            <a:endParaRPr lang="en-IN"/>
          </a:p>
        </p:txBody>
      </p:sp>
    </p:spTree>
    <p:extLst>
      <p:ext uri="{BB962C8B-B14F-4D97-AF65-F5344CB8AC3E}">
        <p14:creationId xmlns:p14="http://schemas.microsoft.com/office/powerpoint/2010/main" val="132074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lab.research.google.com/drive/1UTy6PCnr3ytPRpq7dPI-OIRQsYRch_47?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9BE5-A3A1-2F11-F898-9CD248800DFA}"/>
              </a:ext>
            </a:extLst>
          </p:cNvPr>
          <p:cNvSpPr>
            <a:spLocks noGrp="1"/>
          </p:cNvSpPr>
          <p:nvPr>
            <p:ph type="ctrTitle"/>
          </p:nvPr>
        </p:nvSpPr>
        <p:spPr/>
        <p:txBody>
          <a:bodyPr/>
          <a:lstStyle/>
          <a:p>
            <a:r>
              <a:rPr lang="en-IN" sz="2800" dirty="0">
                <a:solidFill>
                  <a:schemeClr val="tx1"/>
                </a:solidFill>
              </a:rPr>
              <a:t>Assignment 1, CS683 (NLP),</a:t>
            </a:r>
          </a:p>
        </p:txBody>
      </p:sp>
      <p:sp>
        <p:nvSpPr>
          <p:cNvPr id="3" name="Subtitle 2">
            <a:extLst>
              <a:ext uri="{FF2B5EF4-FFF2-40B4-BE49-F238E27FC236}">
                <a16:creationId xmlns:a16="http://schemas.microsoft.com/office/drawing/2014/main" id="{44D7AC95-550B-8B9F-73DA-9E3DC77E5D28}"/>
              </a:ext>
            </a:extLst>
          </p:cNvPr>
          <p:cNvSpPr>
            <a:spLocks noGrp="1"/>
          </p:cNvSpPr>
          <p:nvPr>
            <p:ph type="subTitle" idx="1"/>
          </p:nvPr>
        </p:nvSpPr>
        <p:spPr/>
        <p:txBody>
          <a:bodyPr/>
          <a:lstStyle/>
          <a:p>
            <a:r>
              <a:rPr lang="en-IN" dirty="0"/>
              <a:t>BY-Om Sharma</a:t>
            </a:r>
          </a:p>
          <a:p>
            <a:r>
              <a:rPr lang="en-IN" dirty="0"/>
              <a:t>Roll No.: 2101134</a:t>
            </a:r>
          </a:p>
        </p:txBody>
      </p:sp>
    </p:spTree>
    <p:extLst>
      <p:ext uri="{BB962C8B-B14F-4D97-AF65-F5344CB8AC3E}">
        <p14:creationId xmlns:p14="http://schemas.microsoft.com/office/powerpoint/2010/main" val="152786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61C2-68C5-5FCB-E9AD-65CFDED29597}"/>
              </a:ext>
            </a:extLst>
          </p:cNvPr>
          <p:cNvSpPr>
            <a:spLocks noGrp="1"/>
          </p:cNvSpPr>
          <p:nvPr>
            <p:ph type="title"/>
          </p:nvPr>
        </p:nvSpPr>
        <p:spPr/>
        <p:txBody>
          <a:bodyPr/>
          <a:lstStyle/>
          <a:p>
            <a:r>
              <a:rPr lang="en-IN" dirty="0">
                <a:solidFill>
                  <a:schemeClr val="tx1"/>
                </a:solidFill>
              </a:rPr>
              <a:t>Data Preprocessing</a:t>
            </a:r>
          </a:p>
        </p:txBody>
      </p:sp>
      <p:sp>
        <p:nvSpPr>
          <p:cNvPr id="3" name="Content Placeholder 2">
            <a:extLst>
              <a:ext uri="{FF2B5EF4-FFF2-40B4-BE49-F238E27FC236}">
                <a16:creationId xmlns:a16="http://schemas.microsoft.com/office/drawing/2014/main" id="{42C55E96-5C51-F5BE-0577-A73B9076922A}"/>
              </a:ext>
            </a:extLst>
          </p:cNvPr>
          <p:cNvSpPr>
            <a:spLocks noGrp="1"/>
          </p:cNvSpPr>
          <p:nvPr>
            <p:ph idx="1"/>
          </p:nvPr>
        </p:nvSpPr>
        <p:spPr/>
        <p:txBody>
          <a:bodyPr>
            <a:normAutofit lnSpcReduction="10000"/>
          </a:bodyPr>
          <a:lstStyle/>
          <a:p>
            <a:r>
              <a:rPr lang="en-IN" sz="1600" dirty="0"/>
              <a:t>Download and Read Data</a:t>
            </a:r>
            <a:r>
              <a:rPr lang="en-IN" sz="1600" b="1" dirty="0"/>
              <a: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Used the Cornell movie review raw dataset converted in the form of csv, further this  data has been cleaned, where all the unnecessary spaces and special symbol has been removed before processing the data for the use of training and prediction.</a:t>
            </a:r>
          </a:p>
          <a:p>
            <a:r>
              <a:rPr lang="en-US" sz="1600" dirty="0">
                <a:latin typeface="Calibri" panose="020F0502020204030204" pitchFamily="34" charset="0"/>
                <a:ea typeface="Calibri" panose="020F0502020204030204" pitchFamily="34" charset="0"/>
                <a:cs typeface="Calibri" panose="020F0502020204030204" pitchFamily="34" charset="0"/>
              </a:rPr>
              <a:t>I have added one more column in the csv file to indicate the data from specific polarity, i.e. each texts obtained form the positive polarity dataset has label 1, and the texts obtained from negative polarity are indicated with the label 0.</a:t>
            </a:r>
          </a:p>
          <a:p>
            <a:r>
              <a:rPr lang="en-US" sz="1600" dirty="0">
                <a:latin typeface="Calibri" panose="020F0502020204030204" pitchFamily="34" charset="0"/>
                <a:ea typeface="Calibri" panose="020F0502020204030204" pitchFamily="34" charset="0"/>
                <a:cs typeface="Calibri" panose="020F0502020204030204" pitchFamily="34" charset="0"/>
              </a:rPr>
              <a:t>The csv file obtained has been retained in the form of </a:t>
            </a:r>
            <a:r>
              <a:rPr lang="en-US" sz="1600" dirty="0" err="1">
                <a:latin typeface="Calibri" panose="020F0502020204030204" pitchFamily="34" charset="0"/>
                <a:ea typeface="Calibri" panose="020F0502020204030204" pitchFamily="34" charset="0"/>
                <a:cs typeface="Calibri" panose="020F0502020204030204" pitchFamily="34" charset="0"/>
              </a:rPr>
              <a:t>dataframe</a:t>
            </a:r>
            <a:r>
              <a:rPr lang="en-US" sz="1600" dirty="0">
                <a:latin typeface="Calibri" panose="020F0502020204030204" pitchFamily="34" charset="0"/>
                <a:ea typeface="Calibri" panose="020F0502020204030204" pitchFamily="34" charset="0"/>
                <a:cs typeface="Calibri" panose="020F0502020204030204" pitchFamily="34" charset="0"/>
              </a:rPr>
              <a:t>, where the dataset is split into three parts:</a:t>
            </a:r>
          </a:p>
          <a:p>
            <a:pPr>
              <a:buFont typeface="Arial" panose="020B0604020202020204" pitchFamily="34" charset="0"/>
              <a:buChar char="•"/>
            </a:pPr>
            <a:r>
              <a:rPr lang="en-US" sz="1600" b="1" dirty="0"/>
              <a:t>Training set</a:t>
            </a:r>
            <a:r>
              <a:rPr lang="en-US" sz="1600" dirty="0"/>
              <a:t>: First 4,000 positive and 4,000 negative reviews</a:t>
            </a:r>
          </a:p>
          <a:p>
            <a:pPr>
              <a:buFont typeface="Arial" panose="020B0604020202020204" pitchFamily="34" charset="0"/>
              <a:buChar char="•"/>
            </a:pPr>
            <a:r>
              <a:rPr lang="en-US" sz="1600" b="1" dirty="0"/>
              <a:t>Validation set</a:t>
            </a:r>
            <a:r>
              <a:rPr lang="en-US" sz="1600" dirty="0"/>
              <a:t>: Next 500 positive and 500 negative reviews</a:t>
            </a:r>
          </a:p>
          <a:p>
            <a:pPr>
              <a:buFont typeface="Arial" panose="020B0604020202020204" pitchFamily="34" charset="0"/>
              <a:buChar char="•"/>
            </a:pPr>
            <a:r>
              <a:rPr lang="en-US" sz="1600" b="1" dirty="0"/>
              <a:t>Test set</a:t>
            </a:r>
            <a:r>
              <a:rPr lang="en-US" sz="1600" dirty="0"/>
              <a:t>: Final 831 positive and 831 negative reviews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474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8CE-EB90-A380-41A8-C3637E71F769}"/>
              </a:ext>
            </a:extLst>
          </p:cNvPr>
          <p:cNvSpPr>
            <a:spLocks noGrp="1"/>
          </p:cNvSpPr>
          <p:nvPr>
            <p:ph type="title"/>
          </p:nvPr>
        </p:nvSpPr>
        <p:spPr/>
        <p:txBody>
          <a:bodyPr/>
          <a:lstStyle/>
          <a:p>
            <a:r>
              <a:rPr lang="en-IN" dirty="0">
                <a:solidFill>
                  <a:schemeClr val="tx1"/>
                </a:solidFill>
              </a:rPr>
              <a:t>Vectorization and Embedding:</a:t>
            </a:r>
          </a:p>
        </p:txBody>
      </p:sp>
      <p:sp>
        <p:nvSpPr>
          <p:cNvPr id="3" name="Content Placeholder 2">
            <a:extLst>
              <a:ext uri="{FF2B5EF4-FFF2-40B4-BE49-F238E27FC236}">
                <a16:creationId xmlns:a16="http://schemas.microsoft.com/office/drawing/2014/main" id="{0DF59A7F-F3A6-9B13-68E4-E787E0E02EA6}"/>
              </a:ext>
            </a:extLst>
          </p:cNvPr>
          <p:cNvSpPr>
            <a:spLocks noGrp="1"/>
          </p:cNvSpPr>
          <p:nvPr>
            <p:ph idx="1"/>
          </p:nvPr>
        </p:nvSpPr>
        <p:spPr/>
        <p:txBody>
          <a:bodyPr>
            <a:normAutofit/>
          </a:bodyPr>
          <a:lstStyle/>
          <a:p>
            <a:r>
              <a:rPr lang="en-IN" sz="1600" b="1" dirty="0"/>
              <a:t>Text Vectorization</a:t>
            </a:r>
            <a:r>
              <a:rPr lang="en-IN" sz="1600" dirty="0"/>
              <a:t>: </a:t>
            </a:r>
            <a:r>
              <a:rPr lang="en-US" sz="1600" dirty="0">
                <a:latin typeface="Calibri" panose="020F0502020204030204" pitchFamily="34" charset="0"/>
                <a:ea typeface="Calibri" panose="020F0502020204030204" pitchFamily="34" charset="0"/>
                <a:cs typeface="Calibri" panose="020F0502020204030204" pitchFamily="34" charset="0"/>
              </a:rPr>
              <a:t>Text data needs to be transformed into a numerical format that can be processed by a neural network. This process is called text vectorization, where each word or token in the text is converted into an integer representing its position in the vocabulary. In this case we will use TensorFlow’s Text Vectorizer layer. Here I have first defined the vocabulary size and maximum length for each input sequence.</a:t>
            </a:r>
          </a:p>
          <a:p>
            <a:r>
              <a:rPr lang="en-IN" sz="1600" b="1" dirty="0"/>
              <a:t>Embedding Layer: </a:t>
            </a:r>
            <a:r>
              <a:rPr lang="en-US" sz="1600" dirty="0"/>
              <a:t>After vectorizing the text, the next step is to map these integer sequences to dense vectors of fixed size using an embedding layer. Embeddings convert the sparse representation (integers) into a dense representation where words with similar meanings are represented by vectors that are close together in the vector space.</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128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DA0B-103B-D5A8-0D97-C5366586B38F}"/>
              </a:ext>
            </a:extLst>
          </p:cNvPr>
          <p:cNvSpPr>
            <a:spLocks noGrp="1"/>
          </p:cNvSpPr>
          <p:nvPr>
            <p:ph type="title"/>
          </p:nvPr>
        </p:nvSpPr>
        <p:spPr>
          <a:xfrm>
            <a:off x="677334" y="231820"/>
            <a:ext cx="8596668" cy="643943"/>
          </a:xfrm>
        </p:spPr>
        <p:txBody>
          <a:bodyPr>
            <a:normAutofit/>
          </a:bodyPr>
          <a:lstStyle/>
          <a:p>
            <a:r>
              <a:rPr lang="en-IN" dirty="0">
                <a:solidFill>
                  <a:schemeClr val="tx1"/>
                </a:solidFill>
              </a:rPr>
              <a:t>Model Architecture</a:t>
            </a:r>
          </a:p>
        </p:txBody>
      </p:sp>
      <p:sp>
        <p:nvSpPr>
          <p:cNvPr id="3" name="Content Placeholder 2">
            <a:extLst>
              <a:ext uri="{FF2B5EF4-FFF2-40B4-BE49-F238E27FC236}">
                <a16:creationId xmlns:a16="http://schemas.microsoft.com/office/drawing/2014/main" id="{1725E32A-AA89-5200-63B8-D1948E875A50}"/>
              </a:ext>
            </a:extLst>
          </p:cNvPr>
          <p:cNvSpPr>
            <a:spLocks noGrp="1"/>
          </p:cNvSpPr>
          <p:nvPr>
            <p:ph idx="1"/>
          </p:nvPr>
        </p:nvSpPr>
        <p:spPr>
          <a:xfrm>
            <a:off x="200816" y="1387856"/>
            <a:ext cx="10411376" cy="5238324"/>
          </a:xfrm>
        </p:spPr>
        <p:txBody>
          <a:bodyPr>
            <a:noAutofit/>
          </a:bodyPr>
          <a:lstStyle/>
          <a:p>
            <a:r>
              <a:rPr lang="en-US" sz="1600" dirty="0"/>
              <a:t>Here’s a brief summary of the **model architecture** for sentiment classification using GRU layers:</a:t>
            </a:r>
          </a:p>
          <a:p>
            <a:r>
              <a:rPr lang="en-US" sz="1600" dirty="0"/>
              <a:t>Input Layer: Accepts raw text as input (shape `(1,)`, </a:t>
            </a:r>
            <a:r>
              <a:rPr lang="en-US" sz="1600" dirty="0" err="1"/>
              <a:t>dtype</a:t>
            </a:r>
            <a:r>
              <a:rPr lang="en-US" sz="1600" dirty="0"/>
              <a:t> `"string"`).</a:t>
            </a:r>
          </a:p>
          <a:p>
            <a:r>
              <a:rPr lang="en-US" sz="1600" dirty="0"/>
              <a:t> Text Vectorization Layer: Converts text into sequences of integers (tokens) based on a vocabulary of 10,000 words, with a fixed output sequence length of 20.</a:t>
            </a:r>
          </a:p>
          <a:p>
            <a:r>
              <a:rPr lang="en-US" sz="1600" dirty="0"/>
              <a:t> Embedding Layer: Maps each integer token to a 128-dimensional dense vector, helping the model understand semantic relationships between words.</a:t>
            </a:r>
          </a:p>
          <a:p>
            <a:r>
              <a:rPr lang="en-US" sz="1600" dirty="0"/>
              <a:t>GRU Layers:</a:t>
            </a:r>
          </a:p>
          <a:p>
            <a:r>
              <a:rPr lang="en-US" sz="1600" dirty="0"/>
              <a:t>   - First GRU layer with 64 units returns the entire sequence for further processing.</a:t>
            </a:r>
          </a:p>
          <a:p>
            <a:r>
              <a:rPr lang="en-US" sz="1600" dirty="0"/>
              <a:t>   - Second GRU layer with 64 units outputs the final hidden state, representing the entire input sequence.</a:t>
            </a:r>
          </a:p>
          <a:p>
            <a:r>
              <a:rPr lang="en-US" sz="1600" dirty="0"/>
              <a:t>Dense Layers:</a:t>
            </a:r>
          </a:p>
          <a:p>
            <a:r>
              <a:rPr lang="en-US" sz="1600" dirty="0"/>
              <a:t>   - Three fully connected layers with 100, 50, and 20 units, each using </a:t>
            </a:r>
            <a:r>
              <a:rPr lang="en-US" sz="1600" dirty="0" err="1"/>
              <a:t>ReLU</a:t>
            </a:r>
            <a:r>
              <a:rPr lang="en-US" sz="1600" dirty="0"/>
              <a:t> activation to capture complex feature interactions.</a:t>
            </a:r>
          </a:p>
          <a:p>
            <a:r>
              <a:rPr lang="en-US" sz="1600" dirty="0"/>
              <a:t> Output Layer: A single neuron with a sigmoid activation function for binary classification (positive or negative sentiment).</a:t>
            </a:r>
          </a:p>
          <a:p>
            <a:r>
              <a:rPr lang="en-US" sz="1600" dirty="0"/>
              <a:t>Compilation: The model is compiled using the binary cross-entropy loss function, the Adam optimizer, and accuracy as a performance metric.</a:t>
            </a:r>
            <a:endParaRPr lang="en-IN" sz="1600" dirty="0"/>
          </a:p>
        </p:txBody>
      </p:sp>
    </p:spTree>
    <p:extLst>
      <p:ext uri="{BB962C8B-B14F-4D97-AF65-F5344CB8AC3E}">
        <p14:creationId xmlns:p14="http://schemas.microsoft.com/office/powerpoint/2010/main" val="405894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4721-391A-0F2B-7261-7C0906DA9354}"/>
              </a:ext>
            </a:extLst>
          </p:cNvPr>
          <p:cNvSpPr>
            <a:spLocks noGrp="1"/>
          </p:cNvSpPr>
          <p:nvPr>
            <p:ph type="title"/>
          </p:nvPr>
        </p:nvSpPr>
        <p:spPr/>
        <p:txBody>
          <a:bodyPr/>
          <a:lstStyle/>
          <a:p>
            <a:r>
              <a:rPr lang="en-IN" dirty="0">
                <a:solidFill>
                  <a:schemeClr val="tx1"/>
                </a:solidFill>
              </a:rPr>
              <a:t>Training and Testing</a:t>
            </a:r>
          </a:p>
        </p:txBody>
      </p:sp>
      <p:sp>
        <p:nvSpPr>
          <p:cNvPr id="3" name="Content Placeholder 2">
            <a:extLst>
              <a:ext uri="{FF2B5EF4-FFF2-40B4-BE49-F238E27FC236}">
                <a16:creationId xmlns:a16="http://schemas.microsoft.com/office/drawing/2014/main" id="{4C0BB189-1CAE-4060-9E15-A0748512858B}"/>
              </a:ext>
            </a:extLst>
          </p:cNvPr>
          <p:cNvSpPr>
            <a:spLocks noGrp="1"/>
          </p:cNvSpPr>
          <p:nvPr>
            <p:ph idx="1"/>
          </p:nvPr>
        </p:nvSpPr>
        <p:spPr/>
        <p:txBody>
          <a:bodyPr>
            <a:norm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The model has been trained for several epochs over the 8000 samples which has been formed from the dataset created from the 4000 each data samples obtained from positive and negative polarities.</a:t>
            </a:r>
          </a:p>
          <a:p>
            <a:r>
              <a:rPr lang="en-IN" sz="1600" dirty="0">
                <a:latin typeface="Calibri" panose="020F0502020204030204" pitchFamily="34" charset="0"/>
                <a:ea typeface="Calibri" panose="020F0502020204030204" pitchFamily="34" charset="0"/>
                <a:cs typeface="Calibri" panose="020F0502020204030204" pitchFamily="34" charset="0"/>
              </a:rPr>
              <a:t>The model is simultaneously evaluated from the validation dataset created from 831 data samples collected each from the positive and negative polarity data samples.</a:t>
            </a:r>
          </a:p>
          <a:p>
            <a:r>
              <a:rPr lang="en-IN" sz="1600" dirty="0">
                <a:latin typeface="Calibri" panose="020F0502020204030204" pitchFamily="34" charset="0"/>
                <a:ea typeface="Calibri" panose="020F0502020204030204" pitchFamily="34" charset="0"/>
                <a:cs typeface="Calibri" panose="020F0502020204030204" pitchFamily="34" charset="0"/>
              </a:rPr>
              <a:t>At last the model is predicted over the dataset formed from the 500 samples collected each from positive and negative polarity dataset, the predicted probabilities for each sample has been rounded of to give the accurate label for each dataset </a:t>
            </a:r>
            <a:r>
              <a:rPr lang="en-IN" sz="1600">
                <a:latin typeface="Calibri" panose="020F0502020204030204" pitchFamily="34" charset="0"/>
                <a:ea typeface="Calibri" panose="020F0502020204030204" pitchFamily="34" charset="0"/>
                <a:cs typeface="Calibri" panose="020F0502020204030204" pitchFamily="34" charset="0"/>
              </a:rPr>
              <a:t>in training data</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353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C4A5-0E1B-5B02-5673-9A83049E6EC0}"/>
              </a:ext>
            </a:extLst>
          </p:cNvPr>
          <p:cNvSpPr>
            <a:spLocks noGrp="1"/>
          </p:cNvSpPr>
          <p:nvPr>
            <p:ph type="title"/>
          </p:nvPr>
        </p:nvSpPr>
        <p:spPr/>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8F533B67-2B51-0F55-539E-3893382F9E7F}"/>
              </a:ext>
            </a:extLst>
          </p:cNvPr>
          <p:cNvSpPr>
            <a:spLocks noGrp="1"/>
          </p:cNvSpPr>
          <p:nvPr>
            <p:ph idx="1"/>
          </p:nvPr>
        </p:nvSpPr>
        <p:spPr/>
        <p:txBody>
          <a:bodyPr/>
          <a:lstStyle/>
          <a:p>
            <a:r>
              <a:rPr lang="en-IN" dirty="0"/>
              <a:t>Accuracy:  74.25</a:t>
            </a:r>
          </a:p>
          <a:p>
            <a:r>
              <a:rPr lang="en-IN" dirty="0"/>
              <a:t>Precision:0.743</a:t>
            </a:r>
          </a:p>
          <a:p>
            <a:r>
              <a:rPr lang="en-IN" dirty="0"/>
              <a:t>Recall: 0.7424</a:t>
            </a:r>
          </a:p>
          <a:p>
            <a:r>
              <a:rPr lang="en-IN" dirty="0"/>
              <a:t>F1Score: 0.742</a:t>
            </a:r>
          </a:p>
        </p:txBody>
      </p:sp>
    </p:spTree>
    <p:extLst>
      <p:ext uri="{BB962C8B-B14F-4D97-AF65-F5344CB8AC3E}">
        <p14:creationId xmlns:p14="http://schemas.microsoft.com/office/powerpoint/2010/main" val="277746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9B1A-E411-4354-783B-5C47D41D89A3}"/>
              </a:ext>
            </a:extLst>
          </p:cNvPr>
          <p:cNvSpPr>
            <a:spLocks noGrp="1"/>
          </p:cNvSpPr>
          <p:nvPr>
            <p:ph type="title"/>
          </p:nvPr>
        </p:nvSpPr>
        <p:spPr/>
        <p:txBody>
          <a:bodyPr/>
          <a:lstStyle/>
          <a:p>
            <a:r>
              <a:rPr lang="en-IN" dirty="0">
                <a:solidFill>
                  <a:schemeClr val="tx1"/>
                </a:solidFill>
              </a:rPr>
              <a:t>Logistics</a:t>
            </a:r>
          </a:p>
        </p:txBody>
      </p:sp>
      <p:sp>
        <p:nvSpPr>
          <p:cNvPr id="3" name="Content Placeholder 2">
            <a:extLst>
              <a:ext uri="{FF2B5EF4-FFF2-40B4-BE49-F238E27FC236}">
                <a16:creationId xmlns:a16="http://schemas.microsoft.com/office/drawing/2014/main" id="{D2D139A8-3C38-B6D7-734C-3DA2896D9972}"/>
              </a:ext>
            </a:extLst>
          </p:cNvPr>
          <p:cNvSpPr>
            <a:spLocks noGrp="1"/>
          </p:cNvSpPr>
          <p:nvPr>
            <p:ph idx="1"/>
          </p:nvPr>
        </p:nvSpPr>
        <p:spPr/>
        <p:txBody>
          <a:bodyPr/>
          <a:lstStyle/>
          <a:p>
            <a:r>
              <a:rPr lang="en-IN" dirty="0"/>
              <a:t>Python3</a:t>
            </a:r>
          </a:p>
          <a:p>
            <a:r>
              <a:rPr lang="en-IN" dirty="0" err="1"/>
              <a:t>Tensorflow</a:t>
            </a:r>
            <a:endParaRPr lang="en-IN" dirty="0"/>
          </a:p>
          <a:p>
            <a:r>
              <a:rPr lang="en-IN" dirty="0"/>
              <a:t>Pandas</a:t>
            </a:r>
          </a:p>
          <a:p>
            <a:r>
              <a:rPr lang="en-IN" dirty="0" err="1"/>
              <a:t>Sklearn</a:t>
            </a:r>
            <a:endParaRPr lang="en-IN" dirty="0"/>
          </a:p>
          <a:p>
            <a:r>
              <a:rPr lang="en-IN" dirty="0">
                <a:solidFill>
                  <a:schemeClr val="tx1"/>
                </a:solidFill>
                <a:hlinkClick r:id="rId2">
                  <a:extLst>
                    <a:ext uri="{A12FA001-AC4F-418D-AE19-62706E023703}">
                      <ahyp:hlinkClr xmlns:ahyp="http://schemas.microsoft.com/office/drawing/2018/hyperlinkcolor" val="tx"/>
                    </a:ext>
                  </a:extLst>
                </a:hlinkClick>
              </a:rPr>
              <a:t>https://colab.research.google.com/drive/1UTy6PCnr3ytPRpq7dPI-OIRQsYRch_47?usp=sharing</a:t>
            </a:r>
            <a:endParaRPr lang="en-IN" dirty="0">
              <a:solidFill>
                <a:schemeClr val="tx1"/>
              </a:solidFill>
            </a:endParaRPr>
          </a:p>
          <a:p>
            <a:r>
              <a:rPr lang="en-IN" dirty="0"/>
              <a:t>Here is the link to the google </a:t>
            </a:r>
            <a:r>
              <a:rPr lang="en-IN" dirty="0" err="1"/>
              <a:t>colab</a:t>
            </a:r>
            <a:r>
              <a:rPr lang="en-IN" dirty="0"/>
              <a:t> notebook in editor mode, you could </a:t>
            </a:r>
            <a:r>
              <a:rPr lang="en-IN" dirty="0" err="1"/>
              <a:t>riun</a:t>
            </a:r>
            <a:r>
              <a:rPr lang="en-IN" dirty="0"/>
              <a:t> the codes directly through accessing the notebook.</a:t>
            </a:r>
          </a:p>
        </p:txBody>
      </p:sp>
    </p:spTree>
    <p:extLst>
      <p:ext uri="{BB962C8B-B14F-4D97-AF65-F5344CB8AC3E}">
        <p14:creationId xmlns:p14="http://schemas.microsoft.com/office/powerpoint/2010/main" val="2603201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671</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Assignment 1, CS683 (NLP),</vt:lpstr>
      <vt:lpstr>Data Preprocessing</vt:lpstr>
      <vt:lpstr>Vectorization and Embedding:</vt:lpstr>
      <vt:lpstr>Model Architecture</vt:lpstr>
      <vt:lpstr>Training and Testing</vt:lpstr>
      <vt:lpstr>Results</vt:lpstr>
      <vt:lpstr>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INDIA</dc:creator>
  <cp:lastModifiedBy>HP INDIA</cp:lastModifiedBy>
  <cp:revision>12</cp:revision>
  <dcterms:created xsi:type="dcterms:W3CDTF">2024-09-07T18:17:36Z</dcterms:created>
  <dcterms:modified xsi:type="dcterms:W3CDTF">2024-09-17T17:40:40Z</dcterms:modified>
</cp:coreProperties>
</file>