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57" r:id="rId8"/>
    <p:sldId id="258" r:id="rId9"/>
    <p:sldId id="259" r:id="rId10"/>
    <p:sldId id="260"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C85EB-F427-09D3-DC3F-02B2DA9A1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091752-D78D-3C57-FB16-B1DD46B35A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CF4367-AF4F-EA72-726D-972E3B6AA352}"/>
              </a:ext>
            </a:extLst>
          </p:cNvPr>
          <p:cNvSpPr>
            <a:spLocks noGrp="1"/>
          </p:cNvSpPr>
          <p:nvPr>
            <p:ph type="dt" sz="half" idx="10"/>
          </p:nvPr>
        </p:nvSpPr>
        <p:spPr/>
        <p:txBody>
          <a:bodyPr/>
          <a:lstStyle/>
          <a:p>
            <a:fld id="{34AD0F78-CF17-477E-972F-E7D648681602}" type="datetimeFigureOut">
              <a:rPr lang="en-IN" smtClean="0"/>
              <a:t>06-04-2023</a:t>
            </a:fld>
            <a:endParaRPr lang="en-IN"/>
          </a:p>
        </p:txBody>
      </p:sp>
      <p:sp>
        <p:nvSpPr>
          <p:cNvPr id="5" name="Footer Placeholder 4">
            <a:extLst>
              <a:ext uri="{FF2B5EF4-FFF2-40B4-BE49-F238E27FC236}">
                <a16:creationId xmlns:a16="http://schemas.microsoft.com/office/drawing/2014/main" id="{13331109-FA49-661A-D4B1-F8DFB0E5F1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4EC9B-FFD0-0E68-7458-8C9123E5363D}"/>
              </a:ext>
            </a:extLst>
          </p:cNvPr>
          <p:cNvSpPr>
            <a:spLocks noGrp="1"/>
          </p:cNvSpPr>
          <p:nvPr>
            <p:ph type="sldNum" sz="quarter" idx="12"/>
          </p:nvPr>
        </p:nvSpPr>
        <p:spPr/>
        <p:txBody>
          <a:bodyPr/>
          <a:lstStyle/>
          <a:p>
            <a:fld id="{3D2C9477-CFA7-45E5-9546-7A9027B1427F}" type="slidenum">
              <a:rPr lang="en-IN" smtClean="0"/>
              <a:t>‹#›</a:t>
            </a:fld>
            <a:endParaRPr lang="en-IN"/>
          </a:p>
        </p:txBody>
      </p:sp>
    </p:spTree>
    <p:extLst>
      <p:ext uri="{BB962C8B-B14F-4D97-AF65-F5344CB8AC3E}">
        <p14:creationId xmlns:p14="http://schemas.microsoft.com/office/powerpoint/2010/main" val="96600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ABC4-65A7-9E90-0AA6-05B4F109BA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4E8FFB-6073-DD25-0150-7C130A83D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BF243-5A31-0619-ACC6-1E772C66A104}"/>
              </a:ext>
            </a:extLst>
          </p:cNvPr>
          <p:cNvSpPr>
            <a:spLocks noGrp="1"/>
          </p:cNvSpPr>
          <p:nvPr>
            <p:ph type="dt" sz="half" idx="10"/>
          </p:nvPr>
        </p:nvSpPr>
        <p:spPr/>
        <p:txBody>
          <a:bodyPr/>
          <a:lstStyle/>
          <a:p>
            <a:fld id="{34AD0F78-CF17-477E-972F-E7D648681602}" type="datetimeFigureOut">
              <a:rPr lang="en-IN" smtClean="0"/>
              <a:t>06-04-2023</a:t>
            </a:fld>
            <a:endParaRPr lang="en-IN"/>
          </a:p>
        </p:txBody>
      </p:sp>
      <p:sp>
        <p:nvSpPr>
          <p:cNvPr id="5" name="Footer Placeholder 4">
            <a:extLst>
              <a:ext uri="{FF2B5EF4-FFF2-40B4-BE49-F238E27FC236}">
                <a16:creationId xmlns:a16="http://schemas.microsoft.com/office/drawing/2014/main" id="{2B37C437-D4CB-9929-7BC2-4E38ABAEC3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422EC2-A95F-6099-30C0-3205E6A76D67}"/>
              </a:ext>
            </a:extLst>
          </p:cNvPr>
          <p:cNvSpPr>
            <a:spLocks noGrp="1"/>
          </p:cNvSpPr>
          <p:nvPr>
            <p:ph type="sldNum" sz="quarter" idx="12"/>
          </p:nvPr>
        </p:nvSpPr>
        <p:spPr/>
        <p:txBody>
          <a:bodyPr/>
          <a:lstStyle/>
          <a:p>
            <a:fld id="{3D2C9477-CFA7-45E5-9546-7A9027B1427F}" type="slidenum">
              <a:rPr lang="en-IN" smtClean="0"/>
              <a:t>‹#›</a:t>
            </a:fld>
            <a:endParaRPr lang="en-IN"/>
          </a:p>
        </p:txBody>
      </p:sp>
    </p:spTree>
    <p:extLst>
      <p:ext uri="{BB962C8B-B14F-4D97-AF65-F5344CB8AC3E}">
        <p14:creationId xmlns:p14="http://schemas.microsoft.com/office/powerpoint/2010/main" val="16624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D8B2B-B48C-8ABB-6A82-8942DEA6C8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E95283-0D7E-BBB3-C5B5-0FFC6D9B6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BE0AE8-01D7-0FCE-B910-23142B0625A1}"/>
              </a:ext>
            </a:extLst>
          </p:cNvPr>
          <p:cNvSpPr>
            <a:spLocks noGrp="1"/>
          </p:cNvSpPr>
          <p:nvPr>
            <p:ph type="dt" sz="half" idx="10"/>
          </p:nvPr>
        </p:nvSpPr>
        <p:spPr/>
        <p:txBody>
          <a:bodyPr/>
          <a:lstStyle/>
          <a:p>
            <a:fld id="{34AD0F78-CF17-477E-972F-E7D648681602}" type="datetimeFigureOut">
              <a:rPr lang="en-IN" smtClean="0"/>
              <a:t>06-04-2023</a:t>
            </a:fld>
            <a:endParaRPr lang="en-IN"/>
          </a:p>
        </p:txBody>
      </p:sp>
      <p:sp>
        <p:nvSpPr>
          <p:cNvPr id="5" name="Footer Placeholder 4">
            <a:extLst>
              <a:ext uri="{FF2B5EF4-FFF2-40B4-BE49-F238E27FC236}">
                <a16:creationId xmlns:a16="http://schemas.microsoft.com/office/drawing/2014/main" id="{EB4E1384-BF39-100E-B588-92E8D79050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360BD-462B-3CB8-93C6-1EC113F1AB2A}"/>
              </a:ext>
            </a:extLst>
          </p:cNvPr>
          <p:cNvSpPr>
            <a:spLocks noGrp="1"/>
          </p:cNvSpPr>
          <p:nvPr>
            <p:ph type="sldNum" sz="quarter" idx="12"/>
          </p:nvPr>
        </p:nvSpPr>
        <p:spPr/>
        <p:txBody>
          <a:bodyPr/>
          <a:lstStyle/>
          <a:p>
            <a:fld id="{3D2C9477-CFA7-45E5-9546-7A9027B1427F}" type="slidenum">
              <a:rPr lang="en-IN" smtClean="0"/>
              <a:t>‹#›</a:t>
            </a:fld>
            <a:endParaRPr lang="en-IN"/>
          </a:p>
        </p:txBody>
      </p:sp>
    </p:spTree>
    <p:extLst>
      <p:ext uri="{BB962C8B-B14F-4D97-AF65-F5344CB8AC3E}">
        <p14:creationId xmlns:p14="http://schemas.microsoft.com/office/powerpoint/2010/main" val="301349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4ECD-F1A4-3F74-091F-1ABC8C8ED4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E5A545-BA3C-A850-20CF-A6FF2884D9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ACB120-3F01-2E92-91EB-49E54C797AAB}"/>
              </a:ext>
            </a:extLst>
          </p:cNvPr>
          <p:cNvSpPr>
            <a:spLocks noGrp="1"/>
          </p:cNvSpPr>
          <p:nvPr>
            <p:ph type="dt" sz="half" idx="10"/>
          </p:nvPr>
        </p:nvSpPr>
        <p:spPr/>
        <p:txBody>
          <a:bodyPr/>
          <a:lstStyle/>
          <a:p>
            <a:fld id="{34AD0F78-CF17-477E-972F-E7D648681602}" type="datetimeFigureOut">
              <a:rPr lang="en-IN" smtClean="0"/>
              <a:t>06-04-2023</a:t>
            </a:fld>
            <a:endParaRPr lang="en-IN"/>
          </a:p>
        </p:txBody>
      </p:sp>
      <p:sp>
        <p:nvSpPr>
          <p:cNvPr id="5" name="Footer Placeholder 4">
            <a:extLst>
              <a:ext uri="{FF2B5EF4-FFF2-40B4-BE49-F238E27FC236}">
                <a16:creationId xmlns:a16="http://schemas.microsoft.com/office/drawing/2014/main" id="{FA568EA3-84B7-7915-B862-60AFA2BD11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3A5-ABC7-07C8-6BBC-B3B292FBCF15}"/>
              </a:ext>
            </a:extLst>
          </p:cNvPr>
          <p:cNvSpPr>
            <a:spLocks noGrp="1"/>
          </p:cNvSpPr>
          <p:nvPr>
            <p:ph type="sldNum" sz="quarter" idx="12"/>
          </p:nvPr>
        </p:nvSpPr>
        <p:spPr/>
        <p:txBody>
          <a:bodyPr/>
          <a:lstStyle/>
          <a:p>
            <a:fld id="{3D2C9477-CFA7-45E5-9546-7A9027B1427F}" type="slidenum">
              <a:rPr lang="en-IN" smtClean="0"/>
              <a:t>‹#›</a:t>
            </a:fld>
            <a:endParaRPr lang="en-IN"/>
          </a:p>
        </p:txBody>
      </p:sp>
    </p:spTree>
    <p:extLst>
      <p:ext uri="{BB962C8B-B14F-4D97-AF65-F5344CB8AC3E}">
        <p14:creationId xmlns:p14="http://schemas.microsoft.com/office/powerpoint/2010/main" val="167376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53BE-2E32-648A-78AC-ECDD02A6C6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70180D-7A76-A98A-D4A0-FE4F80AF64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1B9514-A375-98A7-BB2B-A9492BB963B4}"/>
              </a:ext>
            </a:extLst>
          </p:cNvPr>
          <p:cNvSpPr>
            <a:spLocks noGrp="1"/>
          </p:cNvSpPr>
          <p:nvPr>
            <p:ph type="dt" sz="half" idx="10"/>
          </p:nvPr>
        </p:nvSpPr>
        <p:spPr/>
        <p:txBody>
          <a:bodyPr/>
          <a:lstStyle/>
          <a:p>
            <a:fld id="{34AD0F78-CF17-477E-972F-E7D648681602}" type="datetimeFigureOut">
              <a:rPr lang="en-IN" smtClean="0"/>
              <a:t>06-04-2023</a:t>
            </a:fld>
            <a:endParaRPr lang="en-IN"/>
          </a:p>
        </p:txBody>
      </p:sp>
      <p:sp>
        <p:nvSpPr>
          <p:cNvPr id="5" name="Footer Placeholder 4">
            <a:extLst>
              <a:ext uri="{FF2B5EF4-FFF2-40B4-BE49-F238E27FC236}">
                <a16:creationId xmlns:a16="http://schemas.microsoft.com/office/drawing/2014/main" id="{A12E2BA9-9D4A-0CF8-7139-9D114DCE0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73F39A-3EA1-6030-2BF9-2D06AAA5373E}"/>
              </a:ext>
            </a:extLst>
          </p:cNvPr>
          <p:cNvSpPr>
            <a:spLocks noGrp="1"/>
          </p:cNvSpPr>
          <p:nvPr>
            <p:ph type="sldNum" sz="quarter" idx="12"/>
          </p:nvPr>
        </p:nvSpPr>
        <p:spPr/>
        <p:txBody>
          <a:bodyPr/>
          <a:lstStyle/>
          <a:p>
            <a:fld id="{3D2C9477-CFA7-45E5-9546-7A9027B1427F}" type="slidenum">
              <a:rPr lang="en-IN" smtClean="0"/>
              <a:t>‹#›</a:t>
            </a:fld>
            <a:endParaRPr lang="en-IN"/>
          </a:p>
        </p:txBody>
      </p:sp>
    </p:spTree>
    <p:extLst>
      <p:ext uri="{BB962C8B-B14F-4D97-AF65-F5344CB8AC3E}">
        <p14:creationId xmlns:p14="http://schemas.microsoft.com/office/powerpoint/2010/main" val="350496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3FD3-D76B-33B0-2C16-026AEAD689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E55CA3-DDCE-CE70-C3A9-8BC2F7FF2A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288CE8-C4DF-A2D8-63CD-9C685C5AE2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A3DC4A-DFCA-EDEC-4350-A27A16DC2BDC}"/>
              </a:ext>
            </a:extLst>
          </p:cNvPr>
          <p:cNvSpPr>
            <a:spLocks noGrp="1"/>
          </p:cNvSpPr>
          <p:nvPr>
            <p:ph type="dt" sz="half" idx="10"/>
          </p:nvPr>
        </p:nvSpPr>
        <p:spPr/>
        <p:txBody>
          <a:bodyPr/>
          <a:lstStyle/>
          <a:p>
            <a:fld id="{34AD0F78-CF17-477E-972F-E7D648681602}" type="datetimeFigureOut">
              <a:rPr lang="en-IN" smtClean="0"/>
              <a:t>06-04-2023</a:t>
            </a:fld>
            <a:endParaRPr lang="en-IN"/>
          </a:p>
        </p:txBody>
      </p:sp>
      <p:sp>
        <p:nvSpPr>
          <p:cNvPr id="6" name="Footer Placeholder 5">
            <a:extLst>
              <a:ext uri="{FF2B5EF4-FFF2-40B4-BE49-F238E27FC236}">
                <a16:creationId xmlns:a16="http://schemas.microsoft.com/office/drawing/2014/main" id="{6097A4A2-3C3C-A361-01A1-ED0C3B9421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0721AA-9200-4757-EAAC-C6BC27E2ABFE}"/>
              </a:ext>
            </a:extLst>
          </p:cNvPr>
          <p:cNvSpPr>
            <a:spLocks noGrp="1"/>
          </p:cNvSpPr>
          <p:nvPr>
            <p:ph type="sldNum" sz="quarter" idx="12"/>
          </p:nvPr>
        </p:nvSpPr>
        <p:spPr/>
        <p:txBody>
          <a:bodyPr/>
          <a:lstStyle/>
          <a:p>
            <a:fld id="{3D2C9477-CFA7-45E5-9546-7A9027B1427F}" type="slidenum">
              <a:rPr lang="en-IN" smtClean="0"/>
              <a:t>‹#›</a:t>
            </a:fld>
            <a:endParaRPr lang="en-IN"/>
          </a:p>
        </p:txBody>
      </p:sp>
    </p:spTree>
    <p:extLst>
      <p:ext uri="{BB962C8B-B14F-4D97-AF65-F5344CB8AC3E}">
        <p14:creationId xmlns:p14="http://schemas.microsoft.com/office/powerpoint/2010/main" val="85235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0E7F-237C-0A08-8935-D7C90DC0A5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00D06B-6661-2D14-D192-7551F249C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A9EB76-E456-51FC-5C35-351EED3E9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E1870D-E4FD-9AE2-5EA6-22215320D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C4DCA-BAD5-F34B-944E-A390092FAC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0F203B-845A-D332-890C-70ACA52C794B}"/>
              </a:ext>
            </a:extLst>
          </p:cNvPr>
          <p:cNvSpPr>
            <a:spLocks noGrp="1"/>
          </p:cNvSpPr>
          <p:nvPr>
            <p:ph type="dt" sz="half" idx="10"/>
          </p:nvPr>
        </p:nvSpPr>
        <p:spPr/>
        <p:txBody>
          <a:bodyPr/>
          <a:lstStyle/>
          <a:p>
            <a:fld id="{34AD0F78-CF17-477E-972F-E7D648681602}" type="datetimeFigureOut">
              <a:rPr lang="en-IN" smtClean="0"/>
              <a:t>06-04-2023</a:t>
            </a:fld>
            <a:endParaRPr lang="en-IN"/>
          </a:p>
        </p:txBody>
      </p:sp>
      <p:sp>
        <p:nvSpPr>
          <p:cNvPr id="8" name="Footer Placeholder 7">
            <a:extLst>
              <a:ext uri="{FF2B5EF4-FFF2-40B4-BE49-F238E27FC236}">
                <a16:creationId xmlns:a16="http://schemas.microsoft.com/office/drawing/2014/main" id="{1C9CC563-253C-D769-CD66-9B960ED7E7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B78F46-7468-65D8-BE0A-5984F18FA728}"/>
              </a:ext>
            </a:extLst>
          </p:cNvPr>
          <p:cNvSpPr>
            <a:spLocks noGrp="1"/>
          </p:cNvSpPr>
          <p:nvPr>
            <p:ph type="sldNum" sz="quarter" idx="12"/>
          </p:nvPr>
        </p:nvSpPr>
        <p:spPr/>
        <p:txBody>
          <a:bodyPr/>
          <a:lstStyle/>
          <a:p>
            <a:fld id="{3D2C9477-CFA7-45E5-9546-7A9027B1427F}" type="slidenum">
              <a:rPr lang="en-IN" smtClean="0"/>
              <a:t>‹#›</a:t>
            </a:fld>
            <a:endParaRPr lang="en-IN"/>
          </a:p>
        </p:txBody>
      </p:sp>
    </p:spTree>
    <p:extLst>
      <p:ext uri="{BB962C8B-B14F-4D97-AF65-F5344CB8AC3E}">
        <p14:creationId xmlns:p14="http://schemas.microsoft.com/office/powerpoint/2010/main" val="421154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EFA2-0326-DB43-63BA-C7441BDEEA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C492F9-6EE5-4DD0-60CA-8F36FABB30E9}"/>
              </a:ext>
            </a:extLst>
          </p:cNvPr>
          <p:cNvSpPr>
            <a:spLocks noGrp="1"/>
          </p:cNvSpPr>
          <p:nvPr>
            <p:ph type="dt" sz="half" idx="10"/>
          </p:nvPr>
        </p:nvSpPr>
        <p:spPr/>
        <p:txBody>
          <a:bodyPr/>
          <a:lstStyle/>
          <a:p>
            <a:fld id="{34AD0F78-CF17-477E-972F-E7D648681602}" type="datetimeFigureOut">
              <a:rPr lang="en-IN" smtClean="0"/>
              <a:t>06-04-2023</a:t>
            </a:fld>
            <a:endParaRPr lang="en-IN"/>
          </a:p>
        </p:txBody>
      </p:sp>
      <p:sp>
        <p:nvSpPr>
          <p:cNvPr id="4" name="Footer Placeholder 3">
            <a:extLst>
              <a:ext uri="{FF2B5EF4-FFF2-40B4-BE49-F238E27FC236}">
                <a16:creationId xmlns:a16="http://schemas.microsoft.com/office/drawing/2014/main" id="{78BFDD1A-4F71-5449-4193-2AE0B3E5E8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FAE4AB-6875-8A1D-B6C9-A03750F5FB64}"/>
              </a:ext>
            </a:extLst>
          </p:cNvPr>
          <p:cNvSpPr>
            <a:spLocks noGrp="1"/>
          </p:cNvSpPr>
          <p:nvPr>
            <p:ph type="sldNum" sz="quarter" idx="12"/>
          </p:nvPr>
        </p:nvSpPr>
        <p:spPr/>
        <p:txBody>
          <a:bodyPr/>
          <a:lstStyle/>
          <a:p>
            <a:fld id="{3D2C9477-CFA7-45E5-9546-7A9027B1427F}" type="slidenum">
              <a:rPr lang="en-IN" smtClean="0"/>
              <a:t>‹#›</a:t>
            </a:fld>
            <a:endParaRPr lang="en-IN"/>
          </a:p>
        </p:txBody>
      </p:sp>
    </p:spTree>
    <p:extLst>
      <p:ext uri="{BB962C8B-B14F-4D97-AF65-F5344CB8AC3E}">
        <p14:creationId xmlns:p14="http://schemas.microsoft.com/office/powerpoint/2010/main" val="3854766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3812F-E180-17DC-5F4E-859CED383224}"/>
              </a:ext>
            </a:extLst>
          </p:cNvPr>
          <p:cNvSpPr>
            <a:spLocks noGrp="1"/>
          </p:cNvSpPr>
          <p:nvPr>
            <p:ph type="dt" sz="half" idx="10"/>
          </p:nvPr>
        </p:nvSpPr>
        <p:spPr/>
        <p:txBody>
          <a:bodyPr/>
          <a:lstStyle/>
          <a:p>
            <a:fld id="{34AD0F78-CF17-477E-972F-E7D648681602}" type="datetimeFigureOut">
              <a:rPr lang="en-IN" smtClean="0"/>
              <a:t>06-04-2023</a:t>
            </a:fld>
            <a:endParaRPr lang="en-IN"/>
          </a:p>
        </p:txBody>
      </p:sp>
      <p:sp>
        <p:nvSpPr>
          <p:cNvPr id="3" name="Footer Placeholder 2">
            <a:extLst>
              <a:ext uri="{FF2B5EF4-FFF2-40B4-BE49-F238E27FC236}">
                <a16:creationId xmlns:a16="http://schemas.microsoft.com/office/drawing/2014/main" id="{6B5586D1-E54B-79CC-0CF5-41266F235D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A0FB43-0287-2A27-8BE0-6F122F08C2C8}"/>
              </a:ext>
            </a:extLst>
          </p:cNvPr>
          <p:cNvSpPr>
            <a:spLocks noGrp="1"/>
          </p:cNvSpPr>
          <p:nvPr>
            <p:ph type="sldNum" sz="quarter" idx="12"/>
          </p:nvPr>
        </p:nvSpPr>
        <p:spPr/>
        <p:txBody>
          <a:bodyPr/>
          <a:lstStyle/>
          <a:p>
            <a:fld id="{3D2C9477-CFA7-45E5-9546-7A9027B1427F}" type="slidenum">
              <a:rPr lang="en-IN" smtClean="0"/>
              <a:t>‹#›</a:t>
            </a:fld>
            <a:endParaRPr lang="en-IN"/>
          </a:p>
        </p:txBody>
      </p:sp>
    </p:spTree>
    <p:extLst>
      <p:ext uri="{BB962C8B-B14F-4D97-AF65-F5344CB8AC3E}">
        <p14:creationId xmlns:p14="http://schemas.microsoft.com/office/powerpoint/2010/main" val="1916539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C399-BDB3-4F59-C10A-53AE352C82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DB1B47-C22D-5AA2-7476-1F66A3C371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CE7482-2C56-57E8-ED5E-4C1AB2C33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8AE77-43B4-2B54-0736-2061996FB792}"/>
              </a:ext>
            </a:extLst>
          </p:cNvPr>
          <p:cNvSpPr>
            <a:spLocks noGrp="1"/>
          </p:cNvSpPr>
          <p:nvPr>
            <p:ph type="dt" sz="half" idx="10"/>
          </p:nvPr>
        </p:nvSpPr>
        <p:spPr/>
        <p:txBody>
          <a:bodyPr/>
          <a:lstStyle/>
          <a:p>
            <a:fld id="{34AD0F78-CF17-477E-972F-E7D648681602}" type="datetimeFigureOut">
              <a:rPr lang="en-IN" smtClean="0"/>
              <a:t>06-04-2023</a:t>
            </a:fld>
            <a:endParaRPr lang="en-IN"/>
          </a:p>
        </p:txBody>
      </p:sp>
      <p:sp>
        <p:nvSpPr>
          <p:cNvPr id="6" name="Footer Placeholder 5">
            <a:extLst>
              <a:ext uri="{FF2B5EF4-FFF2-40B4-BE49-F238E27FC236}">
                <a16:creationId xmlns:a16="http://schemas.microsoft.com/office/drawing/2014/main" id="{39581067-DB6E-C27A-5A57-3D6FD56998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81B870-D753-DC4F-916F-AE6BF86A391F}"/>
              </a:ext>
            </a:extLst>
          </p:cNvPr>
          <p:cNvSpPr>
            <a:spLocks noGrp="1"/>
          </p:cNvSpPr>
          <p:nvPr>
            <p:ph type="sldNum" sz="quarter" idx="12"/>
          </p:nvPr>
        </p:nvSpPr>
        <p:spPr/>
        <p:txBody>
          <a:bodyPr/>
          <a:lstStyle/>
          <a:p>
            <a:fld id="{3D2C9477-CFA7-45E5-9546-7A9027B1427F}" type="slidenum">
              <a:rPr lang="en-IN" smtClean="0"/>
              <a:t>‹#›</a:t>
            </a:fld>
            <a:endParaRPr lang="en-IN"/>
          </a:p>
        </p:txBody>
      </p:sp>
    </p:spTree>
    <p:extLst>
      <p:ext uri="{BB962C8B-B14F-4D97-AF65-F5344CB8AC3E}">
        <p14:creationId xmlns:p14="http://schemas.microsoft.com/office/powerpoint/2010/main" val="131501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09B4-E110-F6D3-29E9-3424B0533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236940-38F9-290C-9954-7449679ADE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DFFFAA-DFF7-A51C-355A-A7B677831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A7CE5-6FE5-7F37-C93F-67D3762BF996}"/>
              </a:ext>
            </a:extLst>
          </p:cNvPr>
          <p:cNvSpPr>
            <a:spLocks noGrp="1"/>
          </p:cNvSpPr>
          <p:nvPr>
            <p:ph type="dt" sz="half" idx="10"/>
          </p:nvPr>
        </p:nvSpPr>
        <p:spPr/>
        <p:txBody>
          <a:bodyPr/>
          <a:lstStyle/>
          <a:p>
            <a:fld id="{34AD0F78-CF17-477E-972F-E7D648681602}" type="datetimeFigureOut">
              <a:rPr lang="en-IN" smtClean="0"/>
              <a:t>06-04-2023</a:t>
            </a:fld>
            <a:endParaRPr lang="en-IN"/>
          </a:p>
        </p:txBody>
      </p:sp>
      <p:sp>
        <p:nvSpPr>
          <p:cNvPr id="6" name="Footer Placeholder 5">
            <a:extLst>
              <a:ext uri="{FF2B5EF4-FFF2-40B4-BE49-F238E27FC236}">
                <a16:creationId xmlns:a16="http://schemas.microsoft.com/office/drawing/2014/main" id="{E68ED5F6-E891-EE23-8123-EA5ADB3D80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A5AEEB-7608-4AB7-01CD-D70B322C0C0E}"/>
              </a:ext>
            </a:extLst>
          </p:cNvPr>
          <p:cNvSpPr>
            <a:spLocks noGrp="1"/>
          </p:cNvSpPr>
          <p:nvPr>
            <p:ph type="sldNum" sz="quarter" idx="12"/>
          </p:nvPr>
        </p:nvSpPr>
        <p:spPr/>
        <p:txBody>
          <a:bodyPr/>
          <a:lstStyle/>
          <a:p>
            <a:fld id="{3D2C9477-CFA7-45E5-9546-7A9027B1427F}" type="slidenum">
              <a:rPr lang="en-IN" smtClean="0"/>
              <a:t>‹#›</a:t>
            </a:fld>
            <a:endParaRPr lang="en-IN"/>
          </a:p>
        </p:txBody>
      </p:sp>
    </p:spTree>
    <p:extLst>
      <p:ext uri="{BB962C8B-B14F-4D97-AF65-F5344CB8AC3E}">
        <p14:creationId xmlns:p14="http://schemas.microsoft.com/office/powerpoint/2010/main" val="230666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251F20-7CC1-C969-7B1F-8D059AD2A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951CA9-CB48-29BF-BF92-3B26462BB7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9EF054-D8C1-82B1-5AF1-50A4E1CDC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D0F78-CF17-477E-972F-E7D648681602}" type="datetimeFigureOut">
              <a:rPr lang="en-IN" smtClean="0"/>
              <a:t>06-04-2023</a:t>
            </a:fld>
            <a:endParaRPr lang="en-IN"/>
          </a:p>
        </p:txBody>
      </p:sp>
      <p:sp>
        <p:nvSpPr>
          <p:cNvPr id="5" name="Footer Placeholder 4">
            <a:extLst>
              <a:ext uri="{FF2B5EF4-FFF2-40B4-BE49-F238E27FC236}">
                <a16:creationId xmlns:a16="http://schemas.microsoft.com/office/drawing/2014/main" id="{07D80740-81A2-E855-4E33-3C9BCE5D4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F9EDDE-8049-ED9D-7B59-7C82EA111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C9477-CFA7-45E5-9546-7A9027B1427F}" type="slidenum">
              <a:rPr lang="en-IN" smtClean="0"/>
              <a:t>‹#›</a:t>
            </a:fld>
            <a:endParaRPr lang="en-IN"/>
          </a:p>
        </p:txBody>
      </p:sp>
    </p:spTree>
    <p:extLst>
      <p:ext uri="{BB962C8B-B14F-4D97-AF65-F5344CB8AC3E}">
        <p14:creationId xmlns:p14="http://schemas.microsoft.com/office/powerpoint/2010/main" val="3598085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C108-744A-44FF-F55F-5386B58B96DD}"/>
              </a:ext>
            </a:extLst>
          </p:cNvPr>
          <p:cNvSpPr>
            <a:spLocks noGrp="1"/>
          </p:cNvSpPr>
          <p:nvPr>
            <p:ph type="ctrTitle"/>
          </p:nvPr>
        </p:nvSpPr>
        <p:spPr>
          <a:xfrm>
            <a:off x="1524000" y="622031"/>
            <a:ext cx="9144000" cy="1655762"/>
          </a:xfrm>
        </p:spPr>
        <p:txBody>
          <a:bodyPr>
            <a:normAutofit fontScale="90000"/>
          </a:bodyPr>
          <a:lstStyle/>
          <a:p>
            <a:r>
              <a:rPr lang="en-US" b="1" i="0" u="none" strike="noStrike" dirty="0">
                <a:solidFill>
                  <a:srgbClr val="000000"/>
                </a:solidFill>
                <a:effectLst/>
                <a:latin typeface="+mn-lt"/>
              </a:rPr>
              <a:t>Theory and Applications of Time Series Analysis</a:t>
            </a:r>
            <a:r>
              <a:rPr lang="en-US" b="1" dirty="0">
                <a:latin typeface="+mn-lt"/>
              </a:rPr>
              <a:t> </a:t>
            </a:r>
            <a:endParaRPr lang="en-IN" b="1" dirty="0">
              <a:latin typeface="+mn-lt"/>
            </a:endParaRPr>
          </a:p>
        </p:txBody>
      </p:sp>
      <p:sp>
        <p:nvSpPr>
          <p:cNvPr id="3" name="Subtitle 2">
            <a:extLst>
              <a:ext uri="{FF2B5EF4-FFF2-40B4-BE49-F238E27FC236}">
                <a16:creationId xmlns:a16="http://schemas.microsoft.com/office/drawing/2014/main" id="{FC741971-055E-2079-C4D8-DD11CDAB028C}"/>
              </a:ext>
            </a:extLst>
          </p:cNvPr>
          <p:cNvSpPr>
            <a:spLocks noGrp="1"/>
          </p:cNvSpPr>
          <p:nvPr>
            <p:ph type="subTitle" idx="1"/>
          </p:nvPr>
        </p:nvSpPr>
        <p:spPr>
          <a:xfrm>
            <a:off x="7168552" y="2829464"/>
            <a:ext cx="4068792" cy="2872597"/>
          </a:xfrm>
        </p:spPr>
        <p:txBody>
          <a:bodyPr>
            <a:normAutofit/>
          </a:bodyPr>
          <a:lstStyle/>
          <a:p>
            <a:pPr algn="r"/>
            <a:r>
              <a:rPr lang="en-IN" sz="2000" dirty="0"/>
              <a:t>	Group-05(C3)</a:t>
            </a:r>
          </a:p>
          <a:p>
            <a:pPr algn="r"/>
            <a:r>
              <a:rPr lang="en-IN" sz="2000" u="sng" dirty="0"/>
              <a:t>Group Members</a:t>
            </a:r>
          </a:p>
          <a:p>
            <a:pPr algn="r"/>
            <a:r>
              <a:rPr lang="en-US" sz="2000" i="1" dirty="0"/>
              <a:t>VIVEK SHARMA(</a:t>
            </a:r>
            <a:r>
              <a:rPr lang="en-IN" sz="2000" i="1" dirty="0"/>
              <a:t>2104161)</a:t>
            </a:r>
            <a:endParaRPr lang="en-US" sz="2000" i="1" dirty="0"/>
          </a:p>
          <a:p>
            <a:pPr algn="r"/>
            <a:r>
              <a:rPr lang="en-US" sz="2000" i="1" dirty="0"/>
              <a:t>TUSHAR SHELKE(</a:t>
            </a:r>
            <a:r>
              <a:rPr lang="en-IN" sz="2000" i="1" dirty="0"/>
              <a:t>2104162)</a:t>
            </a:r>
            <a:endParaRPr lang="en-US" sz="2000" i="1" dirty="0"/>
          </a:p>
          <a:p>
            <a:pPr algn="r"/>
            <a:r>
              <a:rPr lang="en-US" sz="2000" i="1" dirty="0"/>
              <a:t>OM SHETE(</a:t>
            </a:r>
            <a:r>
              <a:rPr lang="en-IN" sz="2000" i="1" dirty="0"/>
              <a:t>2104163</a:t>
            </a:r>
            <a:r>
              <a:rPr lang="en-US" sz="2000" i="1" dirty="0"/>
              <a:t>)</a:t>
            </a:r>
          </a:p>
          <a:p>
            <a:pPr algn="r"/>
            <a:r>
              <a:rPr lang="en-US" sz="2000" i="1" dirty="0"/>
              <a:t>SHIRISH SHETTY(</a:t>
            </a:r>
            <a:r>
              <a:rPr lang="en-IN" sz="2000" i="1" dirty="0"/>
              <a:t>2104164</a:t>
            </a:r>
            <a:r>
              <a:rPr lang="en-US" sz="2000" i="1" dirty="0"/>
              <a:t>)</a:t>
            </a:r>
          </a:p>
          <a:p>
            <a:pPr algn="r"/>
            <a:r>
              <a:rPr lang="en-US" sz="2000" i="1" dirty="0"/>
              <a:t>SANFORD SHILESH(</a:t>
            </a:r>
            <a:r>
              <a:rPr lang="en-IN" sz="2000" i="1" dirty="0"/>
              <a:t>2104165</a:t>
            </a:r>
            <a:r>
              <a:rPr lang="en-US" sz="2000" i="1" dirty="0"/>
              <a:t>)</a:t>
            </a:r>
            <a:endParaRPr lang="en-IN" sz="2000" i="1" dirty="0"/>
          </a:p>
          <a:p>
            <a:pPr algn="r"/>
            <a:endParaRPr lang="en-IN" sz="2000" u="sng" dirty="0"/>
          </a:p>
        </p:txBody>
      </p:sp>
      <p:pic>
        <p:nvPicPr>
          <p:cNvPr id="5" name="Picture 4">
            <a:extLst>
              <a:ext uri="{FF2B5EF4-FFF2-40B4-BE49-F238E27FC236}">
                <a16:creationId xmlns:a16="http://schemas.microsoft.com/office/drawing/2014/main" id="{D95CDDF7-986D-41BC-545B-3561E774C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00" y="2829464"/>
            <a:ext cx="6004654" cy="2872597"/>
          </a:xfrm>
          <a:prstGeom prst="rect">
            <a:avLst/>
          </a:prstGeom>
        </p:spPr>
      </p:pic>
    </p:spTree>
    <p:extLst>
      <p:ext uri="{BB962C8B-B14F-4D97-AF65-F5344CB8AC3E}">
        <p14:creationId xmlns:p14="http://schemas.microsoft.com/office/powerpoint/2010/main" val="283489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1E44-CC6E-620E-1A63-7A83EDD9A849}"/>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EC66037-F0B2-52F1-4FB9-B62D9A204A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192" y="365125"/>
            <a:ext cx="7923408" cy="5811838"/>
          </a:xfrm>
        </p:spPr>
      </p:pic>
    </p:spTree>
    <p:extLst>
      <p:ext uri="{BB962C8B-B14F-4D97-AF65-F5344CB8AC3E}">
        <p14:creationId xmlns:p14="http://schemas.microsoft.com/office/powerpoint/2010/main" val="391724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0E60-7B12-C5AF-C604-2B9845868C20}"/>
              </a:ext>
            </a:extLst>
          </p:cNvPr>
          <p:cNvSpPr>
            <a:spLocks noGrp="1"/>
          </p:cNvSpPr>
          <p:nvPr>
            <p:ph type="title"/>
          </p:nvPr>
        </p:nvSpPr>
        <p:spPr/>
        <p:txBody>
          <a:bodyPr/>
          <a:lstStyle/>
          <a:p>
            <a:r>
              <a:rPr lang="en-US" dirty="0"/>
              <a:t>Applications of Time Series Analysis</a:t>
            </a:r>
            <a:endParaRPr lang="en-IN" dirty="0"/>
          </a:p>
        </p:txBody>
      </p:sp>
      <p:sp>
        <p:nvSpPr>
          <p:cNvPr id="3" name="Content Placeholder 2">
            <a:extLst>
              <a:ext uri="{FF2B5EF4-FFF2-40B4-BE49-F238E27FC236}">
                <a16:creationId xmlns:a16="http://schemas.microsoft.com/office/drawing/2014/main" id="{6E38CE6D-6277-02CC-0153-2D5A4089BDE1}"/>
              </a:ext>
            </a:extLst>
          </p:cNvPr>
          <p:cNvSpPr>
            <a:spLocks noGrp="1"/>
          </p:cNvSpPr>
          <p:nvPr>
            <p:ph idx="1"/>
          </p:nvPr>
        </p:nvSpPr>
        <p:spPr/>
        <p:txBody>
          <a:bodyPr>
            <a:normAutofit fontScale="85000" lnSpcReduction="20000"/>
          </a:bodyPr>
          <a:lstStyle/>
          <a:p>
            <a:r>
              <a:rPr lang="en-US" dirty="0"/>
              <a:t>Financial Forecasting: Time series analysis is commonly used in finance to predict stock prices, exchange rates, and other financial metrics. It helps investors, traders, and financial institutions make informed decisions about buying, selling, and managing assets.</a:t>
            </a:r>
          </a:p>
          <a:p>
            <a:endParaRPr lang="en-US" dirty="0"/>
          </a:p>
          <a:p>
            <a:r>
              <a:rPr lang="en-US" dirty="0"/>
              <a:t>Demand Forecasting: Time series analysis is used in supply chain management and marketing to forecast demand for products and services. It helps businesses optimize inventory levels, production schedules, and pricing strategies to meet customer demand efficiently.</a:t>
            </a:r>
          </a:p>
          <a:p>
            <a:endParaRPr lang="en-US" dirty="0"/>
          </a:p>
          <a:p>
            <a:r>
              <a:rPr lang="en-US" dirty="0"/>
              <a:t>Anomaly Detection: Time series analysis is used to detect anomalies or outliers in data, such as identifying fraudulent activities in financial transactions, monitoring abnormal behavior in network traffic, and identifying anomalies in medical sensor data for early disease detection.</a:t>
            </a:r>
            <a:endParaRPr lang="en-IN" dirty="0"/>
          </a:p>
        </p:txBody>
      </p:sp>
    </p:spTree>
    <p:extLst>
      <p:ext uri="{BB962C8B-B14F-4D97-AF65-F5344CB8AC3E}">
        <p14:creationId xmlns:p14="http://schemas.microsoft.com/office/powerpoint/2010/main" val="2663719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4D85-08D3-CFFD-66A5-8043F10D8D13}"/>
              </a:ext>
            </a:extLst>
          </p:cNvPr>
          <p:cNvSpPr>
            <a:spLocks noGrp="1"/>
          </p:cNvSpPr>
          <p:nvPr>
            <p:ph type="title"/>
          </p:nvPr>
        </p:nvSpPr>
        <p:spPr/>
        <p:txBody>
          <a:bodyPr/>
          <a:lstStyle/>
          <a:p>
            <a:r>
              <a:rPr lang="en-US" dirty="0"/>
              <a:t>Applications of Time Series Analysis</a:t>
            </a:r>
            <a:endParaRPr lang="en-IN" dirty="0"/>
          </a:p>
        </p:txBody>
      </p:sp>
      <p:sp>
        <p:nvSpPr>
          <p:cNvPr id="3" name="Content Placeholder 2">
            <a:extLst>
              <a:ext uri="{FF2B5EF4-FFF2-40B4-BE49-F238E27FC236}">
                <a16:creationId xmlns:a16="http://schemas.microsoft.com/office/drawing/2014/main" id="{E6996CBC-BE69-08E3-A079-F9348596FC79}"/>
              </a:ext>
            </a:extLst>
          </p:cNvPr>
          <p:cNvSpPr>
            <a:spLocks noGrp="1"/>
          </p:cNvSpPr>
          <p:nvPr>
            <p:ph idx="1"/>
          </p:nvPr>
        </p:nvSpPr>
        <p:spPr/>
        <p:txBody>
          <a:bodyPr>
            <a:normAutofit fontScale="92500"/>
          </a:bodyPr>
          <a:lstStyle/>
          <a:p>
            <a:pPr>
              <a:buFont typeface="+mj-lt"/>
              <a:buAutoNum type="arabicPeriod" startAt="4"/>
            </a:pPr>
            <a:r>
              <a:rPr lang="en-US" sz="2600" dirty="0"/>
              <a:t>Resource Planning: Time series analysis is used in operations management to optimize resource allocation, such as workforce scheduling, energy consumption, and transportation planning. It helps businesses and organizations make data-driven decisions to optimize resource utilization and minimize costs.</a:t>
            </a:r>
          </a:p>
          <a:p>
            <a:pPr>
              <a:buFont typeface="+mj-lt"/>
              <a:buAutoNum type="arabicPeriod" startAt="4"/>
            </a:pPr>
            <a:r>
              <a:rPr lang="en-US" sz="2600" dirty="0"/>
              <a:t>Climate and Weather Forecasting: Time series analysis is used in meteorology to forecast weather patterns, such as temperature, precipitation, and wind speed. It helps in predicting severe weather events, such as hurricanes, tornadoes, and floods, and supports decision-making for disaster preparedness and response.</a:t>
            </a:r>
          </a:p>
          <a:p>
            <a:pPr>
              <a:buFont typeface="+mj-lt"/>
              <a:buAutoNum type="arabicPeriod" startAt="4"/>
            </a:pPr>
            <a:r>
              <a:rPr lang="en-US" sz="2600" dirty="0"/>
              <a:t>Health Monitoring: Time series analysis is used in healthcare for monitoring patient vital signs, disease progression, and treatment outcomes. It helps in early detection of health issues, personalized medicine, and improving patient care.</a:t>
            </a:r>
          </a:p>
          <a:p>
            <a:endParaRPr lang="en-IN" dirty="0"/>
          </a:p>
        </p:txBody>
      </p:sp>
    </p:spTree>
    <p:extLst>
      <p:ext uri="{BB962C8B-B14F-4D97-AF65-F5344CB8AC3E}">
        <p14:creationId xmlns:p14="http://schemas.microsoft.com/office/powerpoint/2010/main" val="423544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BD264-6885-085B-DA42-C0FE0CC6020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BC12ED2-98D9-7A6A-6D46-2A766A6121F9}"/>
              </a:ext>
            </a:extLst>
          </p:cNvPr>
          <p:cNvSpPr>
            <a:spLocks noGrp="1"/>
          </p:cNvSpPr>
          <p:nvPr>
            <p:ph idx="1"/>
          </p:nvPr>
        </p:nvSpPr>
        <p:spPr/>
        <p:txBody>
          <a:bodyPr/>
          <a:lstStyle/>
          <a:p>
            <a:r>
              <a:rPr lang="en-US" dirty="0"/>
              <a:t>Time series analysis is a powerful technique that has numerous applications in various fields. It helps in extracting valuable insights from time-based data, leading to better decision-making, improved operations, and enhanced forecasting capabilities.</a:t>
            </a:r>
            <a:endParaRPr lang="en-IN" dirty="0"/>
          </a:p>
        </p:txBody>
      </p:sp>
    </p:spTree>
    <p:extLst>
      <p:ext uri="{BB962C8B-B14F-4D97-AF65-F5344CB8AC3E}">
        <p14:creationId xmlns:p14="http://schemas.microsoft.com/office/powerpoint/2010/main" val="146140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06D3-57A1-D0AD-1212-E258BE70EA72}"/>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60FA6AF8-2AE8-7073-92D5-E1E4EC4B3BBF}"/>
              </a:ext>
            </a:extLst>
          </p:cNvPr>
          <p:cNvSpPr>
            <a:spLocks noGrp="1"/>
          </p:cNvSpPr>
          <p:nvPr>
            <p:ph idx="1"/>
          </p:nvPr>
        </p:nvSpPr>
        <p:spPr/>
        <p:txBody>
          <a:bodyPr/>
          <a:lstStyle/>
          <a:p>
            <a:r>
              <a:rPr lang="en-US" dirty="0"/>
              <a:t>Time series analysis is a statistical technique that deals with data points collected over time.</a:t>
            </a:r>
          </a:p>
          <a:p>
            <a:r>
              <a:rPr lang="en-US" dirty="0"/>
              <a:t>Time series analysis is important in many fields, such as finance, economics, meteorology, and engineering, where understanding trends and patterns in data is essential.</a:t>
            </a:r>
          </a:p>
          <a:p>
            <a:r>
              <a:rPr lang="en-US" dirty="0"/>
              <a:t>Key terms in time series analysis include autocorrelation, stationarity, seasonality, and trend.</a:t>
            </a:r>
            <a:endParaRPr lang="en-IN" dirty="0"/>
          </a:p>
        </p:txBody>
      </p:sp>
    </p:spTree>
    <p:extLst>
      <p:ext uri="{BB962C8B-B14F-4D97-AF65-F5344CB8AC3E}">
        <p14:creationId xmlns:p14="http://schemas.microsoft.com/office/powerpoint/2010/main" val="137756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9E67-690A-76F1-8C65-DF194BD98E36}"/>
              </a:ext>
            </a:extLst>
          </p:cNvPr>
          <p:cNvSpPr>
            <a:spLocks noGrp="1"/>
          </p:cNvSpPr>
          <p:nvPr>
            <p:ph type="title"/>
          </p:nvPr>
        </p:nvSpPr>
        <p:spPr/>
        <p:txBody>
          <a:bodyPr/>
          <a:lstStyle/>
          <a:p>
            <a:r>
              <a:rPr lang="en-IN" dirty="0"/>
              <a:t>	Data Collection And Pre Processing</a:t>
            </a:r>
          </a:p>
        </p:txBody>
      </p:sp>
      <p:sp>
        <p:nvSpPr>
          <p:cNvPr id="3" name="Content Placeholder 2">
            <a:extLst>
              <a:ext uri="{FF2B5EF4-FFF2-40B4-BE49-F238E27FC236}">
                <a16:creationId xmlns:a16="http://schemas.microsoft.com/office/drawing/2014/main" id="{A3514158-E2F0-D0C0-F1D3-30A40AD0AD7B}"/>
              </a:ext>
            </a:extLst>
          </p:cNvPr>
          <p:cNvSpPr>
            <a:spLocks noGrp="1"/>
          </p:cNvSpPr>
          <p:nvPr>
            <p:ph idx="1"/>
          </p:nvPr>
        </p:nvSpPr>
        <p:spPr/>
        <p:txBody>
          <a:bodyPr/>
          <a:lstStyle/>
          <a:p>
            <a:r>
              <a:rPr lang="en-US" dirty="0"/>
              <a:t>Data collection for time series analysis can be done in various ways, such as direct measurement, surveys, or data archives.</a:t>
            </a:r>
          </a:p>
          <a:p>
            <a:r>
              <a:rPr lang="en-US" dirty="0"/>
              <a:t>Time series data may contain missing values, outliers, or noise, which require preprocessing techniques such as imputation, filtering, and smoothing.</a:t>
            </a:r>
            <a:endParaRPr lang="en-IN" dirty="0"/>
          </a:p>
        </p:txBody>
      </p:sp>
    </p:spTree>
    <p:extLst>
      <p:ext uri="{BB962C8B-B14F-4D97-AF65-F5344CB8AC3E}">
        <p14:creationId xmlns:p14="http://schemas.microsoft.com/office/powerpoint/2010/main" val="101214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5137-1108-F5EF-EA84-E6326A63C7A5}"/>
              </a:ext>
            </a:extLst>
          </p:cNvPr>
          <p:cNvSpPr>
            <a:spLocks noGrp="1"/>
          </p:cNvSpPr>
          <p:nvPr>
            <p:ph type="title"/>
          </p:nvPr>
        </p:nvSpPr>
        <p:spPr/>
        <p:txBody>
          <a:bodyPr/>
          <a:lstStyle/>
          <a:p>
            <a:r>
              <a:rPr lang="en-IN" dirty="0"/>
              <a:t>			Time Series Models</a:t>
            </a:r>
          </a:p>
        </p:txBody>
      </p:sp>
      <p:sp>
        <p:nvSpPr>
          <p:cNvPr id="3" name="Content Placeholder 2">
            <a:extLst>
              <a:ext uri="{FF2B5EF4-FFF2-40B4-BE49-F238E27FC236}">
                <a16:creationId xmlns:a16="http://schemas.microsoft.com/office/drawing/2014/main" id="{A248A873-0734-AB76-6874-8C3AC2468906}"/>
              </a:ext>
            </a:extLst>
          </p:cNvPr>
          <p:cNvSpPr>
            <a:spLocks noGrp="1"/>
          </p:cNvSpPr>
          <p:nvPr>
            <p:ph idx="1"/>
          </p:nvPr>
        </p:nvSpPr>
        <p:spPr/>
        <p:txBody>
          <a:bodyPr/>
          <a:lstStyle/>
          <a:p>
            <a:r>
              <a:rPr lang="en-US" dirty="0"/>
              <a:t>Time series models can be classified into three categories: autoregressive (AR) models, moving average (MA) models, and autoregressive integrated moving average (ARIMA) models.</a:t>
            </a:r>
          </a:p>
          <a:p>
            <a:r>
              <a:rPr lang="en-US" dirty="0"/>
              <a:t>AR models describe how the current value of a time series depends on its previous values.</a:t>
            </a:r>
            <a:endParaRPr lang="en-IN" dirty="0"/>
          </a:p>
        </p:txBody>
      </p:sp>
    </p:spTree>
    <p:extLst>
      <p:ext uri="{BB962C8B-B14F-4D97-AF65-F5344CB8AC3E}">
        <p14:creationId xmlns:p14="http://schemas.microsoft.com/office/powerpoint/2010/main" val="88006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BADF-F70E-4878-2E90-C9DE0A09732D}"/>
              </a:ext>
            </a:extLst>
          </p:cNvPr>
          <p:cNvSpPr>
            <a:spLocks noGrp="1"/>
          </p:cNvSpPr>
          <p:nvPr>
            <p:ph type="title"/>
          </p:nvPr>
        </p:nvSpPr>
        <p:spPr/>
        <p:txBody>
          <a:bodyPr/>
          <a:lstStyle/>
          <a:p>
            <a:r>
              <a:rPr lang="en-IN" dirty="0"/>
              <a:t>				Forecasting</a:t>
            </a:r>
          </a:p>
        </p:txBody>
      </p:sp>
      <p:sp>
        <p:nvSpPr>
          <p:cNvPr id="3" name="Content Placeholder 2">
            <a:extLst>
              <a:ext uri="{FF2B5EF4-FFF2-40B4-BE49-F238E27FC236}">
                <a16:creationId xmlns:a16="http://schemas.microsoft.com/office/drawing/2014/main" id="{FE85B78E-15C8-BD7F-474A-6AFEADDFC3C5}"/>
              </a:ext>
            </a:extLst>
          </p:cNvPr>
          <p:cNvSpPr>
            <a:spLocks noGrp="1"/>
          </p:cNvSpPr>
          <p:nvPr>
            <p:ph idx="1"/>
          </p:nvPr>
        </p:nvSpPr>
        <p:spPr/>
        <p:txBody>
          <a:bodyPr/>
          <a:lstStyle/>
          <a:p>
            <a:r>
              <a:rPr lang="en-US" dirty="0"/>
              <a:t>Forecasting involves using time series models to predict future values of a time series.</a:t>
            </a:r>
          </a:p>
          <a:p>
            <a:r>
              <a:rPr lang="en-US" dirty="0"/>
              <a:t>The simplest method of forecasting is the naive method, where the next value is assumed to be equal to the previous value.</a:t>
            </a:r>
          </a:p>
          <a:p>
            <a:r>
              <a:rPr lang="en-US" dirty="0"/>
              <a:t>More sophisticated forecasting methods include exponential smoothing, ARIMA models, and seasonal decomposition.</a:t>
            </a:r>
            <a:endParaRPr lang="en-IN" dirty="0"/>
          </a:p>
        </p:txBody>
      </p:sp>
    </p:spTree>
    <p:extLst>
      <p:ext uri="{BB962C8B-B14F-4D97-AF65-F5344CB8AC3E}">
        <p14:creationId xmlns:p14="http://schemas.microsoft.com/office/powerpoint/2010/main" val="307779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D453E-0214-7C11-1706-3AAAF6485DF2}"/>
              </a:ext>
            </a:extLst>
          </p:cNvPr>
          <p:cNvSpPr>
            <a:spLocks noGrp="1"/>
          </p:cNvSpPr>
          <p:nvPr>
            <p:ph type="title"/>
          </p:nvPr>
        </p:nvSpPr>
        <p:spPr/>
        <p:txBody>
          <a:bodyPr/>
          <a:lstStyle/>
          <a:p>
            <a:r>
              <a:rPr lang="en-IN" dirty="0"/>
              <a:t>			Exploratory Data Analysis</a:t>
            </a:r>
          </a:p>
        </p:txBody>
      </p:sp>
      <p:sp>
        <p:nvSpPr>
          <p:cNvPr id="3" name="Content Placeholder 2">
            <a:extLst>
              <a:ext uri="{FF2B5EF4-FFF2-40B4-BE49-F238E27FC236}">
                <a16:creationId xmlns:a16="http://schemas.microsoft.com/office/drawing/2014/main" id="{DF2B510C-6CB0-4450-8DD9-56FC71997656}"/>
              </a:ext>
            </a:extLst>
          </p:cNvPr>
          <p:cNvSpPr>
            <a:spLocks noGrp="1"/>
          </p:cNvSpPr>
          <p:nvPr>
            <p:ph idx="1"/>
          </p:nvPr>
        </p:nvSpPr>
        <p:spPr/>
        <p:txBody>
          <a:bodyPr/>
          <a:lstStyle/>
          <a:p>
            <a:r>
              <a:rPr lang="en-US" dirty="0"/>
              <a:t>Exploratory data analysis involves visualizing and summarizing the time series data to identify patterns, trends, and relationships.</a:t>
            </a:r>
          </a:p>
          <a:p>
            <a:r>
              <a:rPr lang="en-US" dirty="0"/>
              <a:t>Visualization techniques include time plots, seasonal plots, and correlograms</a:t>
            </a:r>
            <a:endParaRPr lang="en-IN" dirty="0"/>
          </a:p>
        </p:txBody>
      </p:sp>
    </p:spTree>
    <p:extLst>
      <p:ext uri="{BB962C8B-B14F-4D97-AF65-F5344CB8AC3E}">
        <p14:creationId xmlns:p14="http://schemas.microsoft.com/office/powerpoint/2010/main" val="279750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E321-C0F0-45C1-63C8-01957654B07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E8C45D0-D696-1119-A74D-F84C0DADEBC9}"/>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3B7FCC2E-AC9F-EFD2-C8C8-CD67AF603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002" y="968188"/>
            <a:ext cx="9488998" cy="4748962"/>
          </a:xfrm>
          <a:prstGeom prst="rect">
            <a:avLst/>
          </a:prstGeom>
        </p:spPr>
      </p:pic>
    </p:spTree>
    <p:extLst>
      <p:ext uri="{BB962C8B-B14F-4D97-AF65-F5344CB8AC3E}">
        <p14:creationId xmlns:p14="http://schemas.microsoft.com/office/powerpoint/2010/main" val="401560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EE8C-2105-5D5B-B092-E9C4F801E0B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B53C20D-8AB6-9BB4-7C74-832CF1196733}"/>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0088A59E-3F46-AD74-FC15-03792C82F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962" y="291476"/>
            <a:ext cx="9265038" cy="6221260"/>
          </a:xfrm>
          <a:prstGeom prst="rect">
            <a:avLst/>
          </a:prstGeom>
        </p:spPr>
      </p:pic>
    </p:spTree>
    <p:extLst>
      <p:ext uri="{BB962C8B-B14F-4D97-AF65-F5344CB8AC3E}">
        <p14:creationId xmlns:p14="http://schemas.microsoft.com/office/powerpoint/2010/main" val="295643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9096-E8E9-0C76-15A7-6826E2EAC376}"/>
              </a:ext>
            </a:extLst>
          </p:cNvPr>
          <p:cNvSpPr>
            <a:spLocks noGrp="1"/>
          </p:cNvSpPr>
          <p:nvPr>
            <p:ph type="title"/>
          </p:nvPr>
        </p:nvSpPr>
        <p:spPr/>
        <p:txBody>
          <a:bodyPr/>
          <a:lstStyle/>
          <a:p>
            <a:r>
              <a:rPr lang="en-US" dirty="0"/>
              <a:t>  </a:t>
            </a:r>
            <a:br>
              <a:rPr lang="en-US" dirty="0"/>
            </a:br>
            <a:endParaRPr lang="en-IN" dirty="0"/>
          </a:p>
        </p:txBody>
      </p:sp>
      <p:pic>
        <p:nvPicPr>
          <p:cNvPr id="5" name="Content Placeholder 4">
            <a:extLst>
              <a:ext uri="{FF2B5EF4-FFF2-40B4-BE49-F238E27FC236}">
                <a16:creationId xmlns:a16="http://schemas.microsoft.com/office/drawing/2014/main" id="{9CB6C2A6-304E-3BEC-C2A9-8DDCF683A9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2761" y="555812"/>
            <a:ext cx="9283498" cy="6096281"/>
          </a:xfrm>
        </p:spPr>
      </p:pic>
    </p:spTree>
    <p:extLst>
      <p:ext uri="{BB962C8B-B14F-4D97-AF65-F5344CB8AC3E}">
        <p14:creationId xmlns:p14="http://schemas.microsoft.com/office/powerpoint/2010/main" val="1495074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40</TotalTime>
  <Words>633</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Theory and Applications of Time Series Analysis </vt:lpstr>
      <vt:lpstr>    Introduction</vt:lpstr>
      <vt:lpstr> Data Collection And Pre Processing</vt:lpstr>
      <vt:lpstr>   Time Series Models</vt:lpstr>
      <vt:lpstr>    Forecasting</vt:lpstr>
      <vt:lpstr>   Exploratory Data Analysis</vt:lpstr>
      <vt:lpstr>PowerPoint Presentation</vt:lpstr>
      <vt:lpstr>PowerPoint Presentation</vt:lpstr>
      <vt:lpstr>   </vt:lpstr>
      <vt:lpstr> </vt:lpstr>
      <vt:lpstr>Applications of Time Series Analysis</vt:lpstr>
      <vt:lpstr>Applications of Time Series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and Applications of Time Series Analysis</dc:title>
  <dc:creator>Om Shete</dc:creator>
  <cp:lastModifiedBy>jack specter</cp:lastModifiedBy>
  <cp:revision>5</cp:revision>
  <dcterms:created xsi:type="dcterms:W3CDTF">2023-04-06T13:21:41Z</dcterms:created>
  <dcterms:modified xsi:type="dcterms:W3CDTF">2023-04-06T15:01:54Z</dcterms:modified>
</cp:coreProperties>
</file>