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jpeg" ContentType="image/jpeg"/>
  <Override PartName="/ppt/media/image4.jpeg" ContentType="image/jpeg"/>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5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5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5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5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6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6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6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6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6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8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8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Georgia"/>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401920"/>
            <a:ext cx="8457840" cy="6813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Georgia"/>
            </a:endParaRPr>
          </a:p>
        </p:txBody>
      </p:sp>
      <p:sp>
        <p:nvSpPr>
          <p:cNvPr id="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3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Georgia"/>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9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0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10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0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1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1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11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1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1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1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1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11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Georgia"/>
            </a:endParaRPr>
          </a:p>
        </p:txBody>
      </p:sp>
      <p:sp>
        <p:nvSpPr>
          <p:cNvPr id="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457200" y="2401920"/>
            <a:ext cx="8457840" cy="6813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4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Georgia"/>
            </a:endParaRPr>
          </a:p>
        </p:txBody>
      </p:sp>
      <p:sp>
        <p:nvSpPr>
          <p:cNvPr id="4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Georgia"/>
            </a:endParaRPr>
          </a:p>
        </p:txBody>
      </p:sp>
      <p:sp>
        <p:nvSpPr>
          <p:cNvPr id="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4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401920"/>
            <a:ext cx="8457840" cy="1469520"/>
          </a:xfrm>
          <a:prstGeom prst="rect">
            <a:avLst/>
          </a:prstGeom>
        </p:spPr>
        <p:txBody>
          <a:bodyPr lIns="0" rIns="0" tIns="0" bIns="0" anchor="ctr"/>
          <a:p>
            <a:endParaRPr b="0" lang="en-US" sz="1800" spc="-1" strike="noStrike">
              <a:solidFill>
                <a:srgbClr val="000000"/>
              </a:solidFill>
              <a:latin typeface="Georgia"/>
            </a:endParaRPr>
          </a:p>
        </p:txBody>
      </p:sp>
      <p:sp>
        <p:nvSpPr>
          <p:cNvPr id="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Georgia"/>
            </a:endParaRPr>
          </a:p>
        </p:txBody>
      </p:sp>
      <p:sp>
        <p:nvSpPr>
          <p:cNvPr id="4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Georg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366840"/>
            <a:ext cx="9143640" cy="838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0"/>
            <a:ext cx="9143640" cy="3103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0" y="308160"/>
            <a:ext cx="9143640" cy="910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flipV="1">
            <a:off x="5410080" y="36036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flipV="1">
            <a:off x="5410080" y="439560"/>
            <a:ext cx="3733560" cy="1796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5407200" y="497520"/>
            <a:ext cx="3062880" cy="2700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7373520" y="588960"/>
            <a:ext cx="1599840" cy="363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CustomShape 8" hidden="1"/>
          <p:cNvSpPr/>
          <p:nvPr/>
        </p:nvSpPr>
        <p:spPr>
          <a:xfrm>
            <a:off x="9084960" y="-2160"/>
            <a:ext cx="5724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9044640" y="-2160"/>
            <a:ext cx="2700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hidden="1"/>
          <p:cNvSpPr/>
          <p:nvPr/>
        </p:nvSpPr>
        <p:spPr>
          <a:xfrm>
            <a:off x="9025560" y="-2160"/>
            <a:ext cx="8640" cy="62136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hidden="1"/>
          <p:cNvSpPr/>
          <p:nvPr/>
        </p:nvSpPr>
        <p:spPr>
          <a:xfrm>
            <a:off x="8975520" y="-2160"/>
            <a:ext cx="27000" cy="62136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hidden="1"/>
          <p:cNvSpPr/>
          <p:nvPr/>
        </p:nvSpPr>
        <p:spPr>
          <a:xfrm>
            <a:off x="8915760" y="360"/>
            <a:ext cx="54360" cy="58500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hidden="1"/>
          <p:cNvSpPr/>
          <p:nvPr/>
        </p:nvSpPr>
        <p:spPr>
          <a:xfrm>
            <a:off x="8873640" y="360"/>
            <a:ext cx="8640" cy="58500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CustomShape 14"/>
          <p:cNvSpPr/>
          <p:nvPr/>
        </p:nvSpPr>
        <p:spPr>
          <a:xfrm flipV="1">
            <a:off x="5410080" y="380988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4" name="CustomShape 15"/>
          <p:cNvSpPr/>
          <p:nvPr/>
        </p:nvSpPr>
        <p:spPr>
          <a:xfrm flipV="1">
            <a:off x="5410080" y="3897000"/>
            <a:ext cx="3733560" cy="19152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5" name="CustomShape 16"/>
          <p:cNvSpPr/>
          <p:nvPr/>
        </p:nvSpPr>
        <p:spPr>
          <a:xfrm flipV="1">
            <a:off x="5410080" y="4115160"/>
            <a:ext cx="3733560" cy="8640"/>
          </a:xfrm>
          <a:prstGeom prst="rect">
            <a:avLst/>
          </a:prstGeom>
          <a:solidFill>
            <a:schemeClr val="accent2">
              <a:alpha val="65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6" name="CustomShape 17"/>
          <p:cNvSpPr/>
          <p:nvPr/>
        </p:nvSpPr>
        <p:spPr>
          <a:xfrm flipV="1">
            <a:off x="5410080" y="4164480"/>
            <a:ext cx="1965600" cy="18000"/>
          </a:xfrm>
          <a:prstGeom prst="rect">
            <a:avLst/>
          </a:prstGeom>
          <a:solidFill>
            <a:schemeClr val="accent2">
              <a:alpha val="6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flipV="1">
            <a:off x="5410080" y="4199400"/>
            <a:ext cx="1965600" cy="8640"/>
          </a:xfrm>
          <a:prstGeom prst="rect">
            <a:avLst/>
          </a:prstGeom>
          <a:solidFill>
            <a:schemeClr val="accent2">
              <a:alpha val="65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8" name="CustomShape 19"/>
          <p:cNvSpPr/>
          <p:nvPr/>
        </p:nvSpPr>
        <p:spPr>
          <a:xfrm>
            <a:off x="5410080" y="3962520"/>
            <a:ext cx="3062880" cy="2700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7376400" y="4061160"/>
            <a:ext cx="1599840" cy="363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0" y="3649680"/>
            <a:ext cx="9143640" cy="24372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0" y="3675600"/>
            <a:ext cx="9143640" cy="14040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flipV="1">
            <a:off x="6414120" y="3642480"/>
            <a:ext cx="2729520" cy="24804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0" y="0"/>
            <a:ext cx="9143640" cy="37015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PlaceHolder 25"/>
          <p:cNvSpPr>
            <a:spLocks noGrp="1"/>
          </p:cNvSpPr>
          <p:nvPr>
            <p:ph type="title"/>
          </p:nvPr>
        </p:nvSpPr>
        <p:spPr>
          <a:xfrm>
            <a:off x="457200" y="2401920"/>
            <a:ext cx="8457840" cy="1469520"/>
          </a:xfrm>
          <a:prstGeom prst="rect">
            <a:avLst/>
          </a:prstGeom>
        </p:spPr>
        <p:txBody>
          <a:bodyPr lIns="90000" rIns="90000" tIns="45000" bIns="45000" anchor="b"/>
          <a:p>
            <a:pPr>
              <a:lnSpc>
                <a:spcPct val="100000"/>
              </a:lnSpc>
            </a:pPr>
            <a:r>
              <a:rPr b="0" lang="en-US" sz="4400" spc="-1" strike="noStrike">
                <a:solidFill>
                  <a:srgbClr val="ffffff"/>
                </a:solidFill>
                <a:latin typeface="Trebuchet MS"/>
              </a:rPr>
              <a:t>Click to edit Master </a:t>
            </a:r>
            <a:r>
              <a:rPr b="0" lang="en-US" sz="4400" spc="-1" strike="noStrike">
                <a:solidFill>
                  <a:srgbClr val="ffffff"/>
                </a:solidFill>
                <a:latin typeface="Trebuchet MS"/>
              </a:rPr>
              <a:t>title style</a:t>
            </a:r>
            <a:endParaRPr b="0" lang="en-US" sz="4400" spc="-1" strike="noStrike">
              <a:solidFill>
                <a:srgbClr val="000000"/>
              </a:solidFill>
              <a:latin typeface="Georgia"/>
            </a:endParaRPr>
          </a:p>
        </p:txBody>
      </p:sp>
      <p:sp>
        <p:nvSpPr>
          <p:cNvPr id="25" name="PlaceHolder 26"/>
          <p:cNvSpPr>
            <a:spLocks noGrp="1"/>
          </p:cNvSpPr>
          <p:nvPr>
            <p:ph type="dt"/>
          </p:nvPr>
        </p:nvSpPr>
        <p:spPr>
          <a:xfrm>
            <a:off x="6705720" y="4206240"/>
            <a:ext cx="959760" cy="456840"/>
          </a:xfrm>
          <a:prstGeom prst="rect">
            <a:avLst/>
          </a:prstGeom>
        </p:spPr>
        <p:txBody>
          <a:bodyPr lIns="90000" rIns="90000" tIns="45000" bIns="45000"/>
          <a:p>
            <a:pPr>
              <a:lnSpc>
                <a:spcPct val="100000"/>
              </a:lnSpc>
            </a:pPr>
            <a:fld id="{9AE7E277-3E44-48D9-B3A1-36E2C97C90A5}" type="datetime">
              <a:rPr b="0" lang="en-IN" sz="800" spc="-1" strike="noStrike">
                <a:solidFill>
                  <a:srgbClr val="438086"/>
                </a:solidFill>
                <a:latin typeface="Georgia"/>
              </a:rPr>
              <a:t>15/10/20</a:t>
            </a:fld>
            <a:endParaRPr b="0" lang="en-IN" sz="800" spc="-1" strike="noStrike">
              <a:latin typeface="Times New Roman"/>
            </a:endParaRPr>
          </a:p>
        </p:txBody>
      </p:sp>
      <p:sp>
        <p:nvSpPr>
          <p:cNvPr id="26" name="PlaceHolder 27"/>
          <p:cNvSpPr>
            <a:spLocks noGrp="1"/>
          </p:cNvSpPr>
          <p:nvPr>
            <p:ph type="ftr"/>
          </p:nvPr>
        </p:nvSpPr>
        <p:spPr>
          <a:xfrm>
            <a:off x="5410080" y="4205160"/>
            <a:ext cx="1294920" cy="456840"/>
          </a:xfrm>
          <a:prstGeom prst="rect">
            <a:avLst/>
          </a:prstGeom>
        </p:spPr>
        <p:txBody>
          <a:bodyPr lIns="90000" rIns="90000" tIns="45000" bIns="45000"/>
          <a:p>
            <a:endParaRPr b="0" lang="en-IN" sz="2400" spc="-1" strike="noStrike">
              <a:latin typeface="Times New Roman"/>
            </a:endParaRPr>
          </a:p>
        </p:txBody>
      </p:sp>
      <p:sp>
        <p:nvSpPr>
          <p:cNvPr id="27" name="PlaceHolder 28"/>
          <p:cNvSpPr>
            <a:spLocks noGrp="1"/>
          </p:cNvSpPr>
          <p:nvPr>
            <p:ph type="sldNum"/>
          </p:nvPr>
        </p:nvSpPr>
        <p:spPr>
          <a:xfrm>
            <a:off x="8319960" y="1080"/>
            <a:ext cx="747360" cy="365400"/>
          </a:xfrm>
          <a:prstGeom prst="rect">
            <a:avLst/>
          </a:prstGeom>
        </p:spPr>
        <p:txBody>
          <a:bodyPr lIns="90000" rIns="90000" tIns="45000" bIns="45000" anchor="b"/>
          <a:p>
            <a:pPr algn="r">
              <a:lnSpc>
                <a:spcPct val="100000"/>
              </a:lnSpc>
            </a:pPr>
            <a:fld id="{0186692C-8654-4CD9-B3CF-EE8052F656B3}" type="slidenum">
              <a:rPr b="0" lang="en-IN" sz="1800" spc="-1" strike="noStrike">
                <a:solidFill>
                  <a:srgbClr val="ffffff"/>
                </a:solidFill>
                <a:latin typeface="Georgia"/>
              </a:rPr>
              <a:t>&lt;number&gt;</a:t>
            </a:fld>
            <a:endParaRPr b="0" lang="en-IN" sz="1800" spc="-1" strike="noStrike">
              <a:latin typeface="Times New Roman"/>
            </a:endParaRPr>
          </a:p>
        </p:txBody>
      </p:sp>
      <p:sp>
        <p:nvSpPr>
          <p:cNvPr id="28" name="PlaceHolder 2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Georgia"/>
              </a:rPr>
              <a:t>Click to edit the outline text format</a:t>
            </a:r>
            <a:endParaRPr b="0" lang="en-US" sz="2800" spc="-1" strike="noStrike">
              <a:solidFill>
                <a:srgbClr val="000000"/>
              </a:solidFill>
              <a:latin typeface="Georgia"/>
            </a:endParaRPr>
          </a:p>
          <a:p>
            <a:pPr lvl="1" marL="864000" indent="-324000">
              <a:spcBef>
                <a:spcPts val="1134"/>
              </a:spcBef>
              <a:buClr>
                <a:srgbClr val="000000"/>
              </a:buClr>
              <a:buSzPct val="75000"/>
              <a:buFont typeface="Symbol" charset="2"/>
              <a:buChar char=""/>
            </a:pPr>
            <a:r>
              <a:rPr b="0" lang="en-US" sz="2400" spc="-1" strike="noStrike">
                <a:solidFill>
                  <a:srgbClr val="53548a"/>
                </a:solidFill>
                <a:latin typeface="Georgia"/>
              </a:rPr>
              <a:t>Second Outline Level</a:t>
            </a:r>
            <a:endParaRPr b="0" lang="en-US" sz="2400" spc="-1" strike="noStrike">
              <a:solidFill>
                <a:srgbClr val="53548a"/>
              </a:solidFill>
              <a:latin typeface="Georgia"/>
            </a:endParaRPr>
          </a:p>
          <a:p>
            <a:pPr lvl="2" marL="1296000" indent="-288000">
              <a:spcBef>
                <a:spcPts val="850"/>
              </a:spcBef>
              <a:buClr>
                <a:srgbClr val="000000"/>
              </a:buClr>
              <a:buSzPct val="45000"/>
              <a:buFont typeface="Wingdings" charset="2"/>
              <a:buChar char=""/>
            </a:pPr>
            <a:r>
              <a:rPr b="0" lang="en-US" sz="2200" spc="-1" strike="noStrike">
                <a:solidFill>
                  <a:srgbClr val="53548a"/>
                </a:solidFill>
                <a:latin typeface="Georgia"/>
              </a:rPr>
              <a:t>Third Outline Level</a:t>
            </a:r>
            <a:endParaRPr b="0" lang="en-US" sz="2200" spc="-1" strike="noStrike">
              <a:solidFill>
                <a:srgbClr val="53548a"/>
              </a:solidFill>
              <a:latin typeface="Georgia"/>
            </a:endParaRPr>
          </a:p>
          <a:p>
            <a:pPr lvl="3" marL="1728000" indent="-216000">
              <a:spcBef>
                <a:spcPts val="567"/>
              </a:spcBef>
              <a:buClr>
                <a:srgbClr val="000000"/>
              </a:buClr>
              <a:buSzPct val="75000"/>
              <a:buFont typeface="Symbol" charset="2"/>
              <a:buChar char=""/>
            </a:pPr>
            <a:r>
              <a:rPr b="0" lang="en-US" sz="2000" spc="-1" strike="noStrike">
                <a:solidFill>
                  <a:srgbClr val="a04da3"/>
                </a:solidFill>
                <a:latin typeface="Georgia"/>
              </a:rPr>
              <a:t>Fourth Outline Level</a:t>
            </a:r>
            <a:endParaRPr b="0" lang="en-US" sz="2000" spc="-1" strike="noStrike">
              <a:solidFill>
                <a:srgbClr val="a04da3"/>
              </a:solidFill>
              <a:latin typeface="Georgia"/>
            </a:endParaRPr>
          </a:p>
          <a:p>
            <a:pPr lvl="4" marL="2160000" indent="-216000">
              <a:spcBef>
                <a:spcPts val="283"/>
              </a:spcBef>
              <a:buClr>
                <a:srgbClr val="000000"/>
              </a:buClr>
              <a:buSzPct val="45000"/>
              <a:buFont typeface="Wingdings" charset="2"/>
              <a:buChar char=""/>
            </a:pPr>
            <a:r>
              <a:rPr b="0" lang="en-US" sz="2000" spc="-1" strike="noStrike">
                <a:solidFill>
                  <a:srgbClr val="a04da3"/>
                </a:solidFill>
                <a:latin typeface="Georgia"/>
              </a:rPr>
              <a:t>Fifth Outline Level</a:t>
            </a:r>
            <a:endParaRPr b="0" lang="en-US" sz="2000" spc="-1" strike="noStrike">
              <a:solidFill>
                <a:srgbClr val="a04da3"/>
              </a:solidFill>
              <a:latin typeface="Georgia"/>
            </a:endParaRPr>
          </a:p>
          <a:p>
            <a:pPr lvl="5" marL="2592000" indent="-216000">
              <a:spcBef>
                <a:spcPts val="283"/>
              </a:spcBef>
              <a:buClr>
                <a:srgbClr val="000000"/>
              </a:buClr>
              <a:buSzPct val="45000"/>
              <a:buFont typeface="Wingdings" charset="2"/>
              <a:buChar char=""/>
            </a:pPr>
            <a:r>
              <a:rPr b="0" lang="en-US" sz="2000" spc="-1" strike="noStrike">
                <a:solidFill>
                  <a:srgbClr val="a04da3"/>
                </a:solidFill>
                <a:latin typeface="Georgia"/>
              </a:rPr>
              <a:t>Sixth Outline Level</a:t>
            </a:r>
            <a:endParaRPr b="0" lang="en-US" sz="2000" spc="-1" strike="noStrike">
              <a:solidFill>
                <a:srgbClr val="a04da3"/>
              </a:solidFill>
              <a:latin typeface="Georgia"/>
            </a:endParaRPr>
          </a:p>
          <a:p>
            <a:pPr lvl="6" marL="3024000" indent="-216000">
              <a:spcBef>
                <a:spcPts val="283"/>
              </a:spcBef>
              <a:buClr>
                <a:srgbClr val="000000"/>
              </a:buClr>
              <a:buSzPct val="45000"/>
              <a:buFont typeface="Wingdings" charset="2"/>
              <a:buChar char=""/>
            </a:pPr>
            <a:r>
              <a:rPr b="0" lang="en-US" sz="2000" spc="-1" strike="noStrike">
                <a:solidFill>
                  <a:srgbClr val="a04da3"/>
                </a:solidFill>
                <a:latin typeface="Georgia"/>
              </a:rPr>
              <a:t>Seventh Outline Level</a:t>
            </a:r>
            <a:endParaRPr b="0" lang="en-US" sz="2000" spc="-1" strike="noStrike">
              <a:solidFill>
                <a:srgbClr val="a04da3"/>
              </a:solidFill>
              <a:latin typeface="Georg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CustomShape 1"/>
          <p:cNvSpPr/>
          <p:nvPr/>
        </p:nvSpPr>
        <p:spPr>
          <a:xfrm>
            <a:off x="0" y="366840"/>
            <a:ext cx="9143640" cy="838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6" name="CustomShape 2"/>
          <p:cNvSpPr/>
          <p:nvPr/>
        </p:nvSpPr>
        <p:spPr>
          <a:xfrm>
            <a:off x="0" y="0"/>
            <a:ext cx="9143640" cy="3103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CustomShape 3"/>
          <p:cNvSpPr/>
          <p:nvPr/>
        </p:nvSpPr>
        <p:spPr>
          <a:xfrm>
            <a:off x="0" y="308160"/>
            <a:ext cx="9143640" cy="910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8" name="CustomShape 4"/>
          <p:cNvSpPr/>
          <p:nvPr/>
        </p:nvSpPr>
        <p:spPr>
          <a:xfrm flipV="1">
            <a:off x="5410080" y="36036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9" name="CustomShape 5"/>
          <p:cNvSpPr/>
          <p:nvPr/>
        </p:nvSpPr>
        <p:spPr>
          <a:xfrm flipV="1">
            <a:off x="5410080" y="439560"/>
            <a:ext cx="3733560" cy="1796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0" name="CustomShape 6"/>
          <p:cNvSpPr/>
          <p:nvPr/>
        </p:nvSpPr>
        <p:spPr>
          <a:xfrm>
            <a:off x="5407200" y="497520"/>
            <a:ext cx="3062880" cy="2700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1" name="CustomShape 7"/>
          <p:cNvSpPr/>
          <p:nvPr/>
        </p:nvSpPr>
        <p:spPr>
          <a:xfrm>
            <a:off x="7373520" y="588960"/>
            <a:ext cx="1599840" cy="363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2" name="CustomShape 8"/>
          <p:cNvSpPr/>
          <p:nvPr/>
        </p:nvSpPr>
        <p:spPr>
          <a:xfrm>
            <a:off x="9084960" y="-2160"/>
            <a:ext cx="5724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3" name="CustomShape 9"/>
          <p:cNvSpPr/>
          <p:nvPr/>
        </p:nvSpPr>
        <p:spPr>
          <a:xfrm>
            <a:off x="9044640" y="-2160"/>
            <a:ext cx="2700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4" name="CustomShape 10"/>
          <p:cNvSpPr/>
          <p:nvPr/>
        </p:nvSpPr>
        <p:spPr>
          <a:xfrm>
            <a:off x="9025560" y="-2160"/>
            <a:ext cx="8640" cy="62136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5" name="CustomShape 11"/>
          <p:cNvSpPr/>
          <p:nvPr/>
        </p:nvSpPr>
        <p:spPr>
          <a:xfrm>
            <a:off x="8975520" y="-2160"/>
            <a:ext cx="27000" cy="62136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6" name="CustomShape 12"/>
          <p:cNvSpPr/>
          <p:nvPr/>
        </p:nvSpPr>
        <p:spPr>
          <a:xfrm>
            <a:off x="8915760" y="360"/>
            <a:ext cx="54360" cy="58500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7" name="CustomShape 13"/>
          <p:cNvSpPr/>
          <p:nvPr/>
        </p:nvSpPr>
        <p:spPr>
          <a:xfrm>
            <a:off x="8873640" y="360"/>
            <a:ext cx="8640" cy="58500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8" name="PlaceHolder 14"/>
          <p:cNvSpPr>
            <a:spLocks noGrp="1"/>
          </p:cNvSpPr>
          <p:nvPr>
            <p:ph type="title"/>
          </p:nvPr>
        </p:nvSpPr>
        <p:spPr>
          <a:xfrm>
            <a:off x="457200" y="1143000"/>
            <a:ext cx="8229240" cy="1066320"/>
          </a:xfrm>
          <a:prstGeom prst="rect">
            <a:avLst/>
          </a:prstGeom>
        </p:spPr>
        <p:txBody>
          <a:bodyPr lIns="90000" rIns="90000" tIns="45000" bIns="45000" anchor="ctr"/>
          <a:p>
            <a:pPr>
              <a:lnSpc>
                <a:spcPct val="100000"/>
              </a:lnSpc>
            </a:pPr>
            <a:r>
              <a:rPr b="0" lang="en-US" sz="4000" spc="-1" strike="noStrike">
                <a:solidFill>
                  <a:srgbClr val="424456"/>
                </a:solidFill>
                <a:latin typeface="Trebuchet MS"/>
              </a:rPr>
              <a:t>Click to edit Master title style</a:t>
            </a:r>
            <a:endParaRPr b="0" lang="en-US" sz="4000" spc="-1" strike="noStrike">
              <a:solidFill>
                <a:srgbClr val="000000"/>
              </a:solidFill>
              <a:latin typeface="Georgia"/>
            </a:endParaRPr>
          </a:p>
        </p:txBody>
      </p:sp>
      <p:sp>
        <p:nvSpPr>
          <p:cNvPr id="79" name="PlaceHolder 15"/>
          <p:cNvSpPr>
            <a:spLocks noGrp="1"/>
          </p:cNvSpPr>
          <p:nvPr>
            <p:ph type="body"/>
          </p:nvPr>
        </p:nvSpPr>
        <p:spPr>
          <a:xfrm>
            <a:off x="457200" y="2249280"/>
            <a:ext cx="8229240" cy="4324680"/>
          </a:xfrm>
          <a:prstGeom prst="rect">
            <a:avLst/>
          </a:prstGeom>
        </p:spPr>
        <p:txBody>
          <a:bodyPr lIns="90000" rIns="90000" tIns="45000" bIns="45000"/>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Click to edit Master text styles</a:t>
            </a:r>
            <a:endParaRPr b="0" lang="en-US" sz="2800" spc="-1" strike="noStrike">
              <a:solidFill>
                <a:srgbClr val="000000"/>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Second level</a:t>
            </a:r>
            <a:endParaRPr b="0" lang="en-US" sz="2600" spc="-1" strike="noStrike">
              <a:solidFill>
                <a:srgbClr val="53548a"/>
              </a:solidFill>
              <a:latin typeface="Georgia"/>
            </a:endParaRPr>
          </a:p>
          <a:p>
            <a:pPr lvl="2" marL="923400" indent="-219240">
              <a:lnSpc>
                <a:spcPct val="100000"/>
              </a:lnSpc>
              <a:spcBef>
                <a:spcPts val="300"/>
              </a:spcBef>
              <a:buClr>
                <a:srgbClr val="53548a"/>
              </a:buClr>
              <a:buFont typeface="Wingdings 2" charset="2"/>
              <a:buChar char=""/>
            </a:pPr>
            <a:r>
              <a:rPr b="0" lang="en-US" sz="2400" spc="-1" strike="noStrike">
                <a:solidFill>
                  <a:srgbClr val="53548a"/>
                </a:solidFill>
                <a:latin typeface="Georgia"/>
              </a:rPr>
              <a:t>Third level</a:t>
            </a:r>
            <a:endParaRPr b="0" lang="en-US" sz="2400" spc="-1" strike="noStrike">
              <a:solidFill>
                <a:srgbClr val="53548a"/>
              </a:solidFill>
              <a:latin typeface="Georgia"/>
            </a:endParaRPr>
          </a:p>
          <a:p>
            <a:pPr lvl="3" marL="1179720" indent="-200880">
              <a:lnSpc>
                <a:spcPct val="100000"/>
              </a:lnSpc>
              <a:spcBef>
                <a:spcPts val="300"/>
              </a:spcBef>
              <a:buClr>
                <a:srgbClr val="53548a"/>
              </a:buClr>
              <a:buFont typeface="Wingdings 2" charset="2"/>
              <a:buChar char=""/>
            </a:pPr>
            <a:r>
              <a:rPr b="0" lang="en-US" sz="2200" spc="-1" strike="noStrike">
                <a:solidFill>
                  <a:srgbClr val="53548a"/>
                </a:solidFill>
                <a:latin typeface="Georgia"/>
              </a:rPr>
              <a:t>Fourth level</a:t>
            </a:r>
            <a:endParaRPr b="0" lang="en-US" sz="2200" spc="-1" strike="noStrike">
              <a:solidFill>
                <a:srgbClr val="a04da3"/>
              </a:solidFill>
              <a:latin typeface="Georgia"/>
            </a:endParaRPr>
          </a:p>
          <a:p>
            <a:pPr lvl="4" marL="1389960" indent="-182520">
              <a:lnSpc>
                <a:spcPct val="100000"/>
              </a:lnSpc>
              <a:spcBef>
                <a:spcPts val="300"/>
              </a:spcBef>
              <a:buClr>
                <a:srgbClr val="a04da3"/>
              </a:buClr>
              <a:buFont typeface="Georgia"/>
              <a:buChar char="▫"/>
            </a:pPr>
            <a:r>
              <a:rPr b="0" lang="en-US" sz="2000" spc="-1" strike="noStrike">
                <a:solidFill>
                  <a:srgbClr val="a04da3"/>
                </a:solidFill>
                <a:latin typeface="Georgia"/>
              </a:rPr>
              <a:t>Fifth level</a:t>
            </a:r>
            <a:endParaRPr b="0" lang="en-US" sz="2000" spc="-1" strike="noStrike">
              <a:solidFill>
                <a:srgbClr val="a04da3"/>
              </a:solidFill>
              <a:latin typeface="Georgia"/>
            </a:endParaRPr>
          </a:p>
        </p:txBody>
      </p:sp>
      <p:sp>
        <p:nvSpPr>
          <p:cNvPr id="80" name="PlaceHolder 16"/>
          <p:cNvSpPr>
            <a:spLocks noGrp="1"/>
          </p:cNvSpPr>
          <p:nvPr>
            <p:ph type="dt"/>
          </p:nvPr>
        </p:nvSpPr>
        <p:spPr>
          <a:xfrm>
            <a:off x="6586560" y="612720"/>
            <a:ext cx="956880" cy="456840"/>
          </a:xfrm>
          <a:prstGeom prst="rect">
            <a:avLst/>
          </a:prstGeom>
        </p:spPr>
        <p:txBody>
          <a:bodyPr lIns="90000" rIns="90000" tIns="45000" bIns="45000"/>
          <a:p>
            <a:pPr>
              <a:lnSpc>
                <a:spcPct val="100000"/>
              </a:lnSpc>
            </a:pPr>
            <a:fld id="{E0B113B2-E3F4-4B0E-BB26-52881302CE03}" type="datetime">
              <a:rPr b="0" lang="en-IN" sz="800" spc="-1" strike="noStrike">
                <a:solidFill>
                  <a:srgbClr val="438086"/>
                </a:solidFill>
                <a:latin typeface="Georgia"/>
              </a:rPr>
              <a:t>15/10/20</a:t>
            </a:fld>
            <a:endParaRPr b="0" lang="en-IN" sz="800" spc="-1" strike="noStrike">
              <a:latin typeface="Times New Roman"/>
            </a:endParaRPr>
          </a:p>
        </p:txBody>
      </p:sp>
      <p:sp>
        <p:nvSpPr>
          <p:cNvPr id="81" name="PlaceHolder 17"/>
          <p:cNvSpPr>
            <a:spLocks noGrp="1"/>
          </p:cNvSpPr>
          <p:nvPr>
            <p:ph type="ftr"/>
          </p:nvPr>
        </p:nvSpPr>
        <p:spPr>
          <a:xfrm>
            <a:off x="5257800" y="612720"/>
            <a:ext cx="1325520" cy="456840"/>
          </a:xfrm>
          <a:prstGeom prst="rect">
            <a:avLst/>
          </a:prstGeom>
        </p:spPr>
        <p:txBody>
          <a:bodyPr lIns="90000" rIns="90000" tIns="45000" bIns="45000"/>
          <a:p>
            <a:endParaRPr b="0" lang="en-IN" sz="2400" spc="-1" strike="noStrike">
              <a:latin typeface="Times New Roman"/>
            </a:endParaRPr>
          </a:p>
        </p:txBody>
      </p:sp>
      <p:sp>
        <p:nvSpPr>
          <p:cNvPr id="82" name="PlaceHolder 18"/>
          <p:cNvSpPr>
            <a:spLocks noGrp="1"/>
          </p:cNvSpPr>
          <p:nvPr>
            <p:ph type="sldNum"/>
          </p:nvPr>
        </p:nvSpPr>
        <p:spPr>
          <a:xfrm>
            <a:off x="8174880" y="2160"/>
            <a:ext cx="761760" cy="365400"/>
          </a:xfrm>
          <a:prstGeom prst="rect">
            <a:avLst/>
          </a:prstGeom>
        </p:spPr>
        <p:txBody>
          <a:bodyPr lIns="90000" rIns="90000" tIns="45000" bIns="45000" anchor="b"/>
          <a:p>
            <a:pPr algn="r">
              <a:lnSpc>
                <a:spcPct val="100000"/>
              </a:lnSpc>
            </a:pPr>
            <a:fld id="{57172A13-03AF-4ED6-ADF4-4DC1F08D2B64}" type="slidenum">
              <a:rPr b="0" lang="en-IN" sz="1800" spc="-1" strike="noStrike">
                <a:solidFill>
                  <a:srgbClr val="ffffff"/>
                </a:solidFill>
                <a:latin typeface="Georgia"/>
              </a:rPr>
              <a:t>&lt;number&gt;</a:t>
            </a:fld>
            <a:endParaRPr b="0" lang="en-IN"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39640" y="1052640"/>
            <a:ext cx="8457840" cy="1469520"/>
          </a:xfrm>
          <a:prstGeom prst="rect">
            <a:avLst/>
          </a:prstGeom>
          <a:noFill/>
          <a:ln>
            <a:noFill/>
          </a:ln>
        </p:spPr>
        <p:txBody>
          <a:bodyPr lIns="90000" rIns="90000" tIns="45000" bIns="45000" anchor="b"/>
          <a:p>
            <a:pPr>
              <a:lnSpc>
                <a:spcPct val="100000"/>
              </a:lnSpc>
            </a:pPr>
            <a:r>
              <a:rPr b="1" i="1" lang="en-US" sz="5400" spc="-1" strike="noStrike">
                <a:solidFill>
                  <a:srgbClr val="ffffff"/>
                </a:solidFill>
                <a:latin typeface="Trebuchet MS"/>
              </a:rPr>
              <a:t>Healthcare App </a:t>
            </a:r>
            <a:r>
              <a:rPr b="0" lang="en-US" sz="2800" spc="-1" strike="noStrike">
                <a:solidFill>
                  <a:srgbClr val="ffffff"/>
                </a:solidFill>
                <a:latin typeface="Trebuchet MS"/>
              </a:rPr>
              <a:t>(Minor Project)</a:t>
            </a:r>
            <a:endParaRPr b="0" lang="en-US" sz="2800" spc="-1" strike="noStrike">
              <a:solidFill>
                <a:srgbClr val="000000"/>
              </a:solidFill>
              <a:latin typeface="Georgia"/>
            </a:endParaRPr>
          </a:p>
        </p:txBody>
      </p:sp>
      <p:sp>
        <p:nvSpPr>
          <p:cNvPr id="120" name="TextShape 2"/>
          <p:cNvSpPr txBox="1"/>
          <p:nvPr/>
        </p:nvSpPr>
        <p:spPr>
          <a:xfrm>
            <a:off x="4191120" y="4509000"/>
            <a:ext cx="4952520" cy="1752120"/>
          </a:xfrm>
          <a:prstGeom prst="rect">
            <a:avLst/>
          </a:prstGeom>
          <a:noFill/>
          <a:ln>
            <a:noFill/>
          </a:ln>
        </p:spPr>
        <p:txBody>
          <a:bodyPr lIns="90000" rIns="90000" tIns="45000" bIns="45000">
            <a:normAutofit/>
          </a:bodyPr>
          <a:p>
            <a:pPr marL="64080">
              <a:lnSpc>
                <a:spcPct val="100000"/>
              </a:lnSpc>
              <a:spcBef>
                <a:spcPts val="300"/>
              </a:spcBef>
            </a:pPr>
            <a:r>
              <a:rPr b="1" i="1" lang="en-IN" sz="2400" spc="-1" strike="noStrike">
                <a:solidFill>
                  <a:srgbClr val="424456"/>
                </a:solidFill>
                <a:latin typeface="Georgia"/>
              </a:rPr>
              <a:t>Presented By</a:t>
            </a:r>
            <a:r>
              <a:rPr b="0" lang="en-IN" sz="2400" spc="-1" strike="noStrike">
                <a:solidFill>
                  <a:srgbClr val="424456"/>
                </a:solidFill>
                <a:latin typeface="Georgia"/>
              </a:rPr>
              <a:t>: </a:t>
            </a:r>
            <a:endParaRPr b="0" lang="en-IN" sz="2400" spc="-1" strike="noStrike">
              <a:latin typeface="Arial"/>
            </a:endParaRPr>
          </a:p>
          <a:p>
            <a:pPr marL="64080">
              <a:lnSpc>
                <a:spcPct val="100000"/>
              </a:lnSpc>
              <a:spcBef>
                <a:spcPts val="300"/>
              </a:spcBef>
            </a:pPr>
            <a:r>
              <a:rPr b="0" lang="en-IN" sz="2400" spc="-1" strike="noStrike">
                <a:solidFill>
                  <a:srgbClr val="424456"/>
                </a:solidFill>
                <a:latin typeface="Georgia"/>
              </a:rPr>
              <a:t>Mukund Madhav Goyal    18103138</a:t>
            </a:r>
            <a:endParaRPr b="0" lang="en-IN" sz="2400" spc="-1" strike="noStrike">
              <a:latin typeface="Arial"/>
            </a:endParaRPr>
          </a:p>
          <a:p>
            <a:pPr marL="64080">
              <a:lnSpc>
                <a:spcPct val="100000"/>
              </a:lnSpc>
              <a:spcBef>
                <a:spcPts val="300"/>
              </a:spcBef>
            </a:pPr>
            <a:r>
              <a:rPr b="0" lang="en-IN" sz="2400" spc="-1" strike="noStrike">
                <a:solidFill>
                  <a:srgbClr val="424456"/>
                </a:solidFill>
                <a:latin typeface="Georgia"/>
              </a:rPr>
              <a:t>Punit Jain </a:t>
            </a:r>
            <a:r>
              <a:rPr b="0" lang="en-IN" sz="2400" spc="-1" strike="noStrike">
                <a:solidFill>
                  <a:srgbClr val="424456"/>
                </a:solidFill>
                <a:latin typeface="Georgia"/>
              </a:rPr>
              <a:t>	</a:t>
            </a:r>
            <a:r>
              <a:rPr b="0" lang="en-IN" sz="2400" spc="-1" strike="noStrike">
                <a:solidFill>
                  <a:srgbClr val="424456"/>
                </a:solidFill>
                <a:latin typeface="Georgia"/>
              </a:rPr>
              <a:t> </a:t>
            </a:r>
            <a:r>
              <a:rPr b="0" lang="en-IN" sz="2400" spc="-1" strike="noStrike">
                <a:solidFill>
                  <a:srgbClr val="424456"/>
                </a:solidFill>
                <a:latin typeface="Georgia"/>
              </a:rPr>
              <a:t>	</a:t>
            </a:r>
            <a:r>
              <a:rPr b="0" lang="en-IN" sz="2400" spc="-1" strike="noStrike">
                <a:solidFill>
                  <a:srgbClr val="424456"/>
                </a:solidFill>
                <a:latin typeface="Georgia"/>
              </a:rPr>
              <a:t>        </a:t>
            </a:r>
            <a:r>
              <a:rPr b="0" lang="en-IN" sz="2400" spc="-1" strike="noStrike">
                <a:solidFill>
                  <a:srgbClr val="424456"/>
                </a:solidFill>
                <a:latin typeface="Georgia"/>
              </a:rPr>
              <a:t>	</a:t>
            </a:r>
            <a:r>
              <a:rPr b="0" lang="en-IN" sz="2400" spc="-1" strike="noStrike">
                <a:solidFill>
                  <a:srgbClr val="424456"/>
                </a:solidFill>
                <a:latin typeface="Georgia"/>
              </a:rPr>
              <a:t>	</a:t>
            </a:r>
            <a:r>
              <a:rPr b="0" lang="en-IN" sz="2400" spc="-1" strike="noStrike">
                <a:solidFill>
                  <a:srgbClr val="424456"/>
                </a:solidFill>
                <a:latin typeface="Georgia"/>
              </a:rPr>
              <a:t>	</a:t>
            </a:r>
            <a:r>
              <a:rPr b="0" lang="en-IN" sz="2400" spc="-1" strike="noStrike">
                <a:solidFill>
                  <a:srgbClr val="424456"/>
                </a:solidFill>
                <a:latin typeface="Georgia"/>
              </a:rPr>
              <a:t>	</a:t>
            </a:r>
            <a:r>
              <a:rPr b="0" lang="en-IN" sz="2400" spc="-1" strike="noStrike">
                <a:solidFill>
                  <a:srgbClr val="424456"/>
                </a:solidFill>
                <a:latin typeface="Georgia"/>
              </a:rPr>
              <a:t>         18103142</a:t>
            </a:r>
            <a:endParaRPr b="0" lang="en-IN" sz="2400" spc="-1" strike="noStrike">
              <a:latin typeface="Arial"/>
            </a:endParaRPr>
          </a:p>
          <a:p>
            <a:pPr marL="64080">
              <a:lnSpc>
                <a:spcPct val="100000"/>
              </a:lnSpc>
              <a:spcBef>
                <a:spcPts val="300"/>
              </a:spcBef>
            </a:pPr>
            <a:r>
              <a:rPr b="0" lang="en-IN" sz="2400" spc="-1" strike="noStrike">
                <a:solidFill>
                  <a:srgbClr val="424456"/>
                </a:solidFill>
                <a:latin typeface="Georgia"/>
              </a:rPr>
              <a:t>Shivam Singhal              </a:t>
            </a:r>
            <a:r>
              <a:rPr b="0" lang="en-IN" sz="2400" spc="-1" strike="noStrike">
                <a:solidFill>
                  <a:srgbClr val="424456"/>
                </a:solidFill>
                <a:latin typeface="Georgia"/>
              </a:rPr>
              <a:t>	</a:t>
            </a:r>
            <a:r>
              <a:rPr b="0" lang="en-IN" sz="2400" spc="-1" strike="noStrike">
                <a:solidFill>
                  <a:srgbClr val="424456"/>
                </a:solidFill>
                <a:latin typeface="Georgia"/>
              </a:rPr>
              <a:t>18103149</a:t>
            </a:r>
            <a:endParaRPr b="0" lang="en-IN" sz="2400" spc="-1" strike="noStrike">
              <a:latin typeface="Arial"/>
            </a:endParaRPr>
          </a:p>
        </p:txBody>
      </p:sp>
      <p:sp>
        <p:nvSpPr>
          <p:cNvPr id="121" name="TextShape 3"/>
          <p:cNvSpPr txBox="1"/>
          <p:nvPr/>
        </p:nvSpPr>
        <p:spPr>
          <a:xfrm>
            <a:off x="432000" y="4392000"/>
            <a:ext cx="3456000" cy="1626120"/>
          </a:xfrm>
          <a:prstGeom prst="rect">
            <a:avLst/>
          </a:prstGeom>
          <a:noFill/>
          <a:ln>
            <a:noFill/>
          </a:ln>
        </p:spPr>
        <p:txBody>
          <a:bodyPr lIns="90000" rIns="90000" tIns="45000" bIns="45000"/>
          <a:p>
            <a:r>
              <a:rPr b="0" lang="en-IN" sz="1800" spc="-1" strike="noStrike">
                <a:latin typeface="Arial"/>
              </a:rPr>
              <a:t>Supervisor:-</a:t>
            </a:r>
            <a:endParaRPr b="0" lang="en-IN" sz="1800" spc="-1" strike="noStrike">
              <a:latin typeface="Arial"/>
            </a:endParaRPr>
          </a:p>
          <a:p>
            <a:r>
              <a:rPr b="0" lang="en-IN" sz="1800" spc="-1" strike="noStrike">
                <a:latin typeface="Arial"/>
              </a:rPr>
              <a:t>Mr. Vikas Hassija</a:t>
            </a:r>
            <a:endParaRPr b="0" lang="en-IN" sz="1800" spc="-1" strike="noStrike">
              <a:latin typeface="Arial"/>
            </a:endParaRPr>
          </a:p>
          <a:p>
            <a:endParaRPr b="0" lang="en-IN" sz="1800" spc="-1" strike="noStrike">
              <a:latin typeface="Arial"/>
            </a:endParaRPr>
          </a:p>
          <a:p>
            <a:r>
              <a:rPr b="0" lang="en-IN" sz="1800" spc="-1" strike="noStrike">
                <a:latin typeface="Arial"/>
              </a:rPr>
              <a:t>Panel Teachers:-</a:t>
            </a:r>
            <a:endParaRPr b="0" lang="en-IN" sz="1800" spc="-1" strike="noStrike">
              <a:latin typeface="Arial"/>
            </a:endParaRPr>
          </a:p>
          <a:p>
            <a:r>
              <a:rPr b="0" lang="en-IN" sz="1800" spc="-1" strike="noStrike">
                <a:latin typeface="Arial"/>
              </a:rPr>
              <a:t>Mr.Pawan Kumar Upadhyay</a:t>
            </a:r>
            <a:endParaRPr b="0" lang="en-IN" sz="1800" spc="-1" strike="noStrike">
              <a:latin typeface="Arial"/>
            </a:endParaRPr>
          </a:p>
          <a:p>
            <a:r>
              <a:rPr b="0" lang="en-IN" sz="1800" spc="-1" strike="noStrike">
                <a:latin typeface="Arial"/>
              </a:rPr>
              <a:t>Mr. Pawan Singh Mehra</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Module 2: Patient </a:t>
            </a:r>
            <a:endParaRPr b="0" lang="en-US" sz="4000" spc="-1" strike="noStrike">
              <a:solidFill>
                <a:srgbClr val="000000"/>
              </a:solidFill>
              <a:latin typeface="Georgia"/>
            </a:endParaRPr>
          </a:p>
        </p:txBody>
      </p:sp>
      <p:sp>
        <p:nvSpPr>
          <p:cNvPr id="139" name="TextShape 2"/>
          <p:cNvSpPr txBox="1"/>
          <p:nvPr/>
        </p:nvSpPr>
        <p:spPr>
          <a:xfrm>
            <a:off x="457200" y="2249280"/>
            <a:ext cx="8229240" cy="4324680"/>
          </a:xfrm>
          <a:prstGeom prst="rect">
            <a:avLst/>
          </a:prstGeom>
          <a:noFill/>
          <a:ln>
            <a:noFill/>
          </a:ln>
        </p:spPr>
        <p:txBody>
          <a:bodyPr lIns="90000" rIns="90000" tIns="45000" bIns="45000"/>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Patient once logs in, would have various options like booking an appointment, access to his reports, his old appointments etc.</a:t>
            </a:r>
            <a:endParaRPr b="0" lang="en-US" sz="2800" spc="-1" strike="noStrike">
              <a:solidFill>
                <a:srgbClr val="000000"/>
              </a:solidFill>
              <a:latin typeface="Georgia"/>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Module 2: Patient (Cont.) </a:t>
            </a:r>
            <a:endParaRPr b="0" lang="en-US" sz="4000" spc="-1" strike="noStrike">
              <a:solidFill>
                <a:srgbClr val="000000"/>
              </a:solidFill>
              <a:latin typeface="Georgia"/>
            </a:endParaRPr>
          </a:p>
        </p:txBody>
      </p:sp>
      <p:sp>
        <p:nvSpPr>
          <p:cNvPr id="141" name="TextShape 2"/>
          <p:cNvSpPr txBox="1"/>
          <p:nvPr/>
        </p:nvSpPr>
        <p:spPr>
          <a:xfrm>
            <a:off x="457200" y="2249280"/>
            <a:ext cx="8229240" cy="4324680"/>
          </a:xfrm>
          <a:prstGeom prst="rect">
            <a:avLst/>
          </a:prstGeom>
          <a:noFill/>
          <a:ln>
            <a:noFill/>
          </a:ln>
        </p:spPr>
        <p:txBody>
          <a:bodyPr lIns="90000" rIns="90000" tIns="45000" bIns="45000">
            <a:normAutofit/>
          </a:bodyPr>
          <a:p>
            <a:pPr marL="365760" indent="-255600">
              <a:lnSpc>
                <a:spcPct val="100000"/>
              </a:lnSpc>
              <a:spcBef>
                <a:spcPts val="300"/>
              </a:spcBef>
            </a:pPr>
            <a:r>
              <a:rPr b="0" i="1" lang="en-US" sz="2800" spc="-1" strike="noStrike">
                <a:solidFill>
                  <a:srgbClr val="000000"/>
                </a:solidFill>
                <a:latin typeface="Georgia"/>
              </a:rPr>
              <a:t>Booking Appointments:</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i="1" lang="en-US" sz="2800" spc="-1" strike="noStrike">
                <a:solidFill>
                  <a:srgbClr val="000000"/>
                </a:solidFill>
                <a:latin typeface="Georgia"/>
              </a:rPr>
              <a:t> </a:t>
            </a:r>
            <a:r>
              <a:rPr b="0" lang="en-US" sz="2800" spc="-1" strike="noStrike">
                <a:solidFill>
                  <a:srgbClr val="000000"/>
                </a:solidFill>
                <a:latin typeface="Georgia"/>
              </a:rPr>
              <a:t>Patient on selecting book an appointment would be provided with list of diseases and type of doctors he is searching for.</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From the list he could select a disease or dept. of doctor which would then show list of doctors and their related details.</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From here patient can book appointments.</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The appointments might get cancelled so the patient is well prompted the same to take care to consider the appointment booked only when doctor approves it.</a:t>
            </a:r>
            <a:endParaRPr b="0" lang="en-US" sz="2800" spc="-1" strike="noStrike">
              <a:solidFill>
                <a:srgbClr val="000000"/>
              </a:solidFill>
              <a:latin typeface="Georgia"/>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Module 2: Patient (Cont.) </a:t>
            </a:r>
            <a:endParaRPr b="0" lang="en-US" sz="4000" spc="-1" strike="noStrike">
              <a:solidFill>
                <a:srgbClr val="000000"/>
              </a:solidFill>
              <a:latin typeface="Georgia"/>
            </a:endParaRPr>
          </a:p>
        </p:txBody>
      </p:sp>
      <p:sp>
        <p:nvSpPr>
          <p:cNvPr id="143" name="TextShape 2"/>
          <p:cNvSpPr txBox="1"/>
          <p:nvPr/>
        </p:nvSpPr>
        <p:spPr>
          <a:xfrm>
            <a:off x="457200" y="2249280"/>
            <a:ext cx="8229240" cy="4324680"/>
          </a:xfrm>
          <a:prstGeom prst="rect">
            <a:avLst/>
          </a:prstGeom>
          <a:noFill/>
          <a:ln>
            <a:noFill/>
          </a:ln>
        </p:spPr>
        <p:txBody>
          <a:bodyPr lIns="90000" rIns="90000" tIns="45000" bIns="45000">
            <a:normAutofit/>
          </a:bodyPr>
          <a:p>
            <a:pPr marL="365760" indent="-255600">
              <a:lnSpc>
                <a:spcPct val="100000"/>
              </a:lnSpc>
              <a:spcBef>
                <a:spcPts val="300"/>
              </a:spcBef>
            </a:pPr>
            <a:r>
              <a:rPr b="0" i="1" lang="en-US" sz="2800" spc="-1" strike="noStrike">
                <a:solidFill>
                  <a:srgbClr val="000000"/>
                </a:solidFill>
                <a:latin typeface="Georgia"/>
              </a:rPr>
              <a:t>My Reports:</a:t>
            </a:r>
            <a:endParaRPr b="0" lang="en-US" sz="2800" spc="-1" strike="noStrike">
              <a:solidFill>
                <a:srgbClr val="000000"/>
              </a:solidFill>
              <a:latin typeface="Georgia"/>
            </a:endParaRPr>
          </a:p>
          <a:p>
            <a:pPr marL="365760" indent="-255600">
              <a:lnSpc>
                <a:spcPct val="100000"/>
              </a:lnSpc>
              <a:spcBef>
                <a:spcPts val="300"/>
              </a:spcBef>
            </a:pPr>
            <a:r>
              <a:rPr b="0" i="1" lang="en-US" sz="2800" spc="-1" strike="noStrike">
                <a:solidFill>
                  <a:srgbClr val="000000"/>
                </a:solidFill>
                <a:latin typeface="Georgia"/>
              </a:rPr>
              <a:t> </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Patient would be able to watch over his old records and reports.</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He would be able to share his reports with other doctors as well if the patient wishes.</a:t>
            </a:r>
            <a:endParaRPr b="0" lang="en-US" sz="2800" spc="-1" strike="noStrike">
              <a:solidFill>
                <a:srgbClr val="000000"/>
              </a:solidFill>
              <a:latin typeface="Georgia"/>
            </a:endParaRPr>
          </a:p>
          <a:p>
            <a:pPr>
              <a:lnSpc>
                <a:spcPct val="100000"/>
              </a:lnSpc>
              <a:spcBef>
                <a:spcPts val="300"/>
              </a:spcBef>
            </a:pPr>
            <a:endParaRPr b="0" lang="en-US" sz="2800" spc="-1" strike="noStrike">
              <a:solidFill>
                <a:srgbClr val="000000"/>
              </a:solidFill>
              <a:latin typeface="Georgia"/>
            </a:endParaRPr>
          </a:p>
          <a:p>
            <a:pPr marL="365760" indent="-255600">
              <a:lnSpc>
                <a:spcPct val="100000"/>
              </a:lnSpc>
              <a:spcBef>
                <a:spcPts val="300"/>
              </a:spcBef>
            </a:pPr>
            <a:endParaRPr b="0" lang="en-US" sz="2800" spc="-1" strike="noStrike">
              <a:solidFill>
                <a:srgbClr val="000000"/>
              </a:solidFill>
              <a:latin typeface="Georgia"/>
            </a:endParaRPr>
          </a:p>
          <a:p>
            <a:pPr marL="365760" indent="-255600">
              <a:lnSpc>
                <a:spcPct val="100000"/>
              </a:lnSpc>
              <a:spcBef>
                <a:spcPts val="300"/>
              </a:spcBef>
            </a:pPr>
            <a:endParaRPr b="0" lang="en-US" sz="2800" spc="-1" strike="noStrike">
              <a:solidFill>
                <a:srgbClr val="000000"/>
              </a:solidFill>
              <a:latin typeface="Georgia"/>
            </a:endParaRPr>
          </a:p>
          <a:p>
            <a:pPr>
              <a:lnSpc>
                <a:spcPct val="100000"/>
              </a:lnSpc>
              <a:spcBef>
                <a:spcPts val="300"/>
              </a:spcBef>
            </a:pPr>
            <a:endParaRPr b="0" lang="en-US" sz="2800" spc="-1" strike="noStrike">
              <a:solidFill>
                <a:srgbClr val="000000"/>
              </a:solidFill>
              <a:latin typeface="Georgia"/>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Module 2: Patient (Cont.) </a:t>
            </a:r>
            <a:endParaRPr b="0" lang="en-US" sz="4000" spc="-1" strike="noStrike">
              <a:solidFill>
                <a:srgbClr val="000000"/>
              </a:solidFill>
              <a:latin typeface="Georgia"/>
            </a:endParaRPr>
          </a:p>
        </p:txBody>
      </p:sp>
      <p:sp>
        <p:nvSpPr>
          <p:cNvPr id="145" name="TextShape 2"/>
          <p:cNvSpPr txBox="1"/>
          <p:nvPr/>
        </p:nvSpPr>
        <p:spPr>
          <a:xfrm>
            <a:off x="457200" y="2249280"/>
            <a:ext cx="8229240" cy="4324680"/>
          </a:xfrm>
          <a:prstGeom prst="rect">
            <a:avLst/>
          </a:prstGeom>
          <a:noFill/>
          <a:ln>
            <a:noFill/>
          </a:ln>
        </p:spPr>
        <p:txBody>
          <a:bodyPr lIns="90000" rIns="90000" tIns="45000" bIns="45000">
            <a:normAutofit/>
          </a:bodyPr>
          <a:p>
            <a:pPr marL="365760" indent="-255600">
              <a:lnSpc>
                <a:spcPct val="100000"/>
              </a:lnSpc>
              <a:spcBef>
                <a:spcPts val="300"/>
              </a:spcBef>
            </a:pPr>
            <a:r>
              <a:rPr b="0" i="1" lang="en-US" sz="2800" spc="-1" strike="noStrike">
                <a:solidFill>
                  <a:srgbClr val="000000"/>
                </a:solidFill>
                <a:latin typeface="Georgia"/>
              </a:rPr>
              <a:t>My Appointments:</a:t>
            </a:r>
            <a:endParaRPr b="0" lang="en-US" sz="2800" spc="-1" strike="noStrike">
              <a:solidFill>
                <a:srgbClr val="000000"/>
              </a:solidFill>
              <a:latin typeface="Georgia"/>
            </a:endParaRPr>
          </a:p>
          <a:p>
            <a:pPr marL="365760" indent="-255600">
              <a:lnSpc>
                <a:spcPct val="100000"/>
              </a:lnSpc>
              <a:spcBef>
                <a:spcPts val="300"/>
              </a:spcBef>
            </a:pPr>
            <a:r>
              <a:rPr b="0" i="1" lang="en-US" sz="2800" spc="-1" strike="noStrike">
                <a:solidFill>
                  <a:srgbClr val="000000"/>
                </a:solidFill>
                <a:latin typeface="Georgia"/>
              </a:rPr>
              <a:t> </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Here all the booked appointments of the patient would be listed.</a:t>
            </a:r>
            <a:endParaRPr b="0" lang="en-US" sz="2800" spc="-1" strike="noStrike">
              <a:solidFill>
                <a:srgbClr val="000000"/>
              </a:solidFill>
              <a:latin typeface="Georgia"/>
            </a:endParaRPr>
          </a:p>
          <a:p>
            <a:pPr>
              <a:lnSpc>
                <a:spcPct val="100000"/>
              </a:lnSpc>
              <a:spcBef>
                <a:spcPts val="300"/>
              </a:spcBef>
            </a:pPr>
            <a:endParaRPr b="0" lang="en-US" sz="2800" spc="-1" strike="noStrike">
              <a:solidFill>
                <a:srgbClr val="000000"/>
              </a:solidFill>
              <a:latin typeface="Georgia"/>
            </a:endParaRPr>
          </a:p>
          <a:p>
            <a:pPr marL="365760" indent="-255600">
              <a:lnSpc>
                <a:spcPct val="100000"/>
              </a:lnSpc>
              <a:spcBef>
                <a:spcPts val="300"/>
              </a:spcBef>
            </a:pPr>
            <a:endParaRPr b="0" lang="en-US" sz="2800" spc="-1" strike="noStrike">
              <a:solidFill>
                <a:srgbClr val="000000"/>
              </a:solidFill>
              <a:latin typeface="Georgia"/>
            </a:endParaRPr>
          </a:p>
          <a:p>
            <a:pPr marL="365760" indent="-255600">
              <a:lnSpc>
                <a:spcPct val="100000"/>
              </a:lnSpc>
              <a:spcBef>
                <a:spcPts val="300"/>
              </a:spcBef>
            </a:pPr>
            <a:endParaRPr b="0" lang="en-US" sz="2800" spc="-1" strike="noStrike">
              <a:solidFill>
                <a:srgbClr val="000000"/>
              </a:solidFill>
              <a:latin typeface="Georgia"/>
            </a:endParaRPr>
          </a:p>
          <a:p>
            <a:pPr marL="365760" indent="-255600">
              <a:lnSpc>
                <a:spcPct val="100000"/>
              </a:lnSpc>
              <a:spcBef>
                <a:spcPts val="300"/>
              </a:spcBef>
            </a:pPr>
            <a:endParaRPr b="0" lang="en-US" sz="2800" spc="-1" strike="noStrike">
              <a:solidFill>
                <a:srgbClr val="000000"/>
              </a:solidFill>
              <a:latin typeface="Georgia"/>
            </a:endParaRPr>
          </a:p>
          <a:p>
            <a:pPr>
              <a:lnSpc>
                <a:spcPct val="100000"/>
              </a:lnSpc>
              <a:spcBef>
                <a:spcPts val="300"/>
              </a:spcBef>
            </a:pPr>
            <a:endParaRPr b="0" lang="en-US" sz="2800" spc="-1" strike="noStrike">
              <a:solidFill>
                <a:srgbClr val="000000"/>
              </a:solidFill>
              <a:latin typeface="Georgia"/>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Picture 4" descr=""/>
          <p:cNvPicPr/>
          <p:nvPr/>
        </p:nvPicPr>
        <p:blipFill>
          <a:blip r:embed="rId1"/>
          <a:stretch/>
        </p:blipFill>
        <p:spPr>
          <a:xfrm>
            <a:off x="611640" y="188640"/>
            <a:ext cx="3248280" cy="6408360"/>
          </a:xfrm>
          <a:prstGeom prst="rect">
            <a:avLst/>
          </a:prstGeom>
          <a:ln>
            <a:noFill/>
          </a:ln>
        </p:spPr>
      </p:pic>
      <p:pic>
        <p:nvPicPr>
          <p:cNvPr id="147" name="Picture 5" descr=""/>
          <p:cNvPicPr/>
          <p:nvPr/>
        </p:nvPicPr>
        <p:blipFill>
          <a:blip r:embed="rId2"/>
          <a:stretch/>
        </p:blipFill>
        <p:spPr>
          <a:xfrm>
            <a:off x="4860000" y="260640"/>
            <a:ext cx="3336120" cy="638100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1143000"/>
            <a:ext cx="8229240" cy="1066320"/>
          </a:xfrm>
          <a:prstGeom prst="rect">
            <a:avLst/>
          </a:prstGeom>
          <a:noFill/>
          <a:ln>
            <a:noFill/>
          </a:ln>
        </p:spPr>
        <p:txBody>
          <a:bodyPr lIns="90000" rIns="90000" tIns="45000" bIns="45000" anchor="ctr">
            <a:normAutofit/>
          </a:bodyPr>
          <a:p>
            <a:pPr>
              <a:lnSpc>
                <a:spcPct val="100000"/>
              </a:lnSpc>
            </a:pPr>
            <a:r>
              <a:rPr b="0" lang="en-US" sz="4000" spc="-1" strike="noStrike">
                <a:solidFill>
                  <a:srgbClr val="424456"/>
                </a:solidFill>
                <a:latin typeface="Trebuchet MS"/>
              </a:rPr>
              <a:t>Technologies and Frameworks Used:</a:t>
            </a:r>
            <a:endParaRPr b="0" lang="en-US" sz="4000" spc="-1" strike="noStrike">
              <a:solidFill>
                <a:srgbClr val="000000"/>
              </a:solidFill>
              <a:latin typeface="Georgia"/>
            </a:endParaRPr>
          </a:p>
        </p:txBody>
      </p:sp>
      <p:sp>
        <p:nvSpPr>
          <p:cNvPr id="149" name="TextShape 2"/>
          <p:cNvSpPr txBox="1"/>
          <p:nvPr/>
        </p:nvSpPr>
        <p:spPr>
          <a:xfrm>
            <a:off x="457200" y="2249280"/>
            <a:ext cx="8229240" cy="4324680"/>
          </a:xfrm>
          <a:prstGeom prst="rect">
            <a:avLst/>
          </a:prstGeom>
          <a:noFill/>
          <a:ln>
            <a:noFill/>
          </a:ln>
        </p:spPr>
        <p:txBody>
          <a:bodyPr lIns="90000" rIns="90000" tIns="45000" bIns="45000">
            <a:normAutofit/>
          </a:bodyPr>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React  Native – Front end library for creating native cross – platform app.</a:t>
            </a:r>
            <a:endParaRPr b="0" lang="en-US" sz="2600" spc="-1" strike="noStrike">
              <a:solidFill>
                <a:srgbClr val="53548a"/>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Redux</a:t>
            </a:r>
            <a:endParaRPr b="0" lang="en-US" sz="2600" spc="-1" strike="noStrike">
              <a:solidFill>
                <a:srgbClr val="53548a"/>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Other React Native supported Libraries</a:t>
            </a:r>
            <a:endParaRPr b="0" lang="en-US" sz="2600" spc="-1" strike="noStrike">
              <a:solidFill>
                <a:srgbClr val="53548a"/>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JavaScript – Basic manipulations</a:t>
            </a:r>
            <a:endParaRPr b="0" lang="en-US" sz="2600" spc="-1" strike="noStrike">
              <a:solidFill>
                <a:srgbClr val="53548a"/>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Node.js – Backend library to access database and other stuff.</a:t>
            </a:r>
            <a:endParaRPr b="0" lang="en-US" sz="2600" spc="-1" strike="noStrike">
              <a:solidFill>
                <a:srgbClr val="53548a"/>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Mongo DB : Database Management</a:t>
            </a:r>
            <a:endParaRPr b="0" lang="en-US" sz="2600" spc="-1" strike="noStrike">
              <a:solidFill>
                <a:srgbClr val="53548a"/>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Tesseract.js : OCR (image to text manipulation)</a:t>
            </a:r>
            <a:endParaRPr b="0" lang="en-US" sz="2600" spc="-1" strike="noStrike">
              <a:solidFill>
                <a:srgbClr val="53548a"/>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Speech to Text : for converting speech to text for easy data feeding.</a:t>
            </a:r>
            <a:endParaRPr b="0" lang="en-US" sz="2600" spc="-1" strike="noStrike">
              <a:solidFill>
                <a:srgbClr val="53548a"/>
              </a:solidFill>
              <a:latin typeface="Georgia"/>
            </a:endParaRPr>
          </a:p>
          <a:p>
            <a:endParaRPr b="0" lang="en-US" sz="2600" spc="-1" strike="noStrike">
              <a:solidFill>
                <a:srgbClr val="000000"/>
              </a:solidFill>
              <a:latin typeface="Georgia"/>
            </a:endParaRPr>
          </a:p>
          <a:p>
            <a:endParaRPr b="0" lang="en-US" sz="2600" spc="-1" strike="noStrike">
              <a:solidFill>
                <a:srgbClr val="000000"/>
              </a:solidFill>
              <a:latin typeface="Georgia"/>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Summary</a:t>
            </a:r>
            <a:endParaRPr b="0" lang="en-US" sz="4000" spc="-1" strike="noStrike">
              <a:solidFill>
                <a:srgbClr val="000000"/>
              </a:solidFill>
              <a:latin typeface="Georgia"/>
            </a:endParaRPr>
          </a:p>
        </p:txBody>
      </p:sp>
      <p:sp>
        <p:nvSpPr>
          <p:cNvPr id="151" name="TextShape 2"/>
          <p:cNvSpPr txBox="1"/>
          <p:nvPr/>
        </p:nvSpPr>
        <p:spPr>
          <a:xfrm>
            <a:off x="457200" y="2249280"/>
            <a:ext cx="8229240" cy="4324680"/>
          </a:xfrm>
          <a:prstGeom prst="rect">
            <a:avLst/>
          </a:prstGeom>
          <a:noFill/>
          <a:ln>
            <a:noFill/>
          </a:ln>
        </p:spPr>
        <p:txBody>
          <a:bodyPr lIns="90000" rIns="90000" tIns="45000" bIns="45000">
            <a:normAutofit/>
          </a:bodyPr>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This way we are aiming to create a mobile application which would digitalize the working of doctors and patients. </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This would make it easy for doctors to keep their file work secure and systematically.</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This is just a prototype of the application we are aiming to and this might change as we progress more and more towards the completion of the application.</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Main features:</a:t>
            </a:r>
            <a:endParaRPr b="0" lang="en-US" sz="2800" spc="-1" strike="noStrike">
              <a:solidFill>
                <a:srgbClr val="000000"/>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Reduce workload of doctors using easy and efficient data feeding.</a:t>
            </a:r>
            <a:endParaRPr b="0" lang="en-US" sz="2600" spc="-1" strike="noStrike">
              <a:solidFill>
                <a:srgbClr val="53548a"/>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More accurate diagnosis of disease.</a:t>
            </a:r>
            <a:endParaRPr b="0" lang="en-US" sz="2600" spc="-1" strike="noStrike">
              <a:solidFill>
                <a:srgbClr val="53548a"/>
              </a:solidFill>
              <a:latin typeface="Georgia"/>
            </a:endParaRPr>
          </a:p>
          <a:p>
            <a:pPr lvl="1" marL="658440" indent="-246600">
              <a:lnSpc>
                <a:spcPct val="100000"/>
              </a:lnSpc>
              <a:spcBef>
                <a:spcPts val="300"/>
              </a:spcBef>
              <a:buClr>
                <a:srgbClr val="438086"/>
              </a:buClr>
              <a:buFont typeface="Georgia"/>
              <a:buChar char="▫"/>
            </a:pPr>
            <a:r>
              <a:rPr b="0" lang="en-US" sz="2600" spc="-1" strike="noStrike">
                <a:solidFill>
                  <a:srgbClr val="438086"/>
                </a:solidFill>
                <a:latin typeface="Georgia"/>
              </a:rPr>
              <a:t>Access medical records anywhere anytime.</a:t>
            </a:r>
            <a:endParaRPr b="0" lang="en-US" sz="2600" spc="-1" strike="noStrike">
              <a:solidFill>
                <a:srgbClr val="53548a"/>
              </a:solidFill>
              <a:latin typeface="Georgia"/>
            </a:endParaRPr>
          </a:p>
          <a:p>
            <a:pPr marL="365760" indent="-255600">
              <a:lnSpc>
                <a:spcPct val="100000"/>
              </a:lnSpc>
              <a:spcBef>
                <a:spcPts val="300"/>
              </a:spcBef>
            </a:pPr>
            <a:endParaRPr b="0" lang="en-US" sz="2600" spc="-1" strike="noStrike">
              <a:solidFill>
                <a:srgbClr val="000000"/>
              </a:solidFill>
              <a:latin typeface="Georgia"/>
            </a:endParaRPr>
          </a:p>
          <a:p>
            <a:pPr marL="365760" indent="-255600">
              <a:lnSpc>
                <a:spcPct val="100000"/>
              </a:lnSpc>
              <a:spcBef>
                <a:spcPts val="300"/>
              </a:spcBef>
            </a:pPr>
            <a:endParaRPr b="0" lang="en-US" sz="2600" spc="-1" strike="noStrike">
              <a:solidFill>
                <a:srgbClr val="000000"/>
              </a:solidFill>
              <a:latin typeface="Georgia"/>
            </a:endParaRPr>
          </a:p>
          <a:p>
            <a:pPr marL="365760" indent="-255600">
              <a:lnSpc>
                <a:spcPct val="100000"/>
              </a:lnSpc>
              <a:spcBef>
                <a:spcPts val="300"/>
              </a:spcBef>
            </a:pPr>
            <a:endParaRPr b="0" lang="en-US" sz="2600" spc="-1" strike="noStrike">
              <a:solidFill>
                <a:srgbClr val="000000"/>
              </a:solidFill>
              <a:latin typeface="Georgia"/>
            </a:endParaRPr>
          </a:p>
          <a:p>
            <a:pPr>
              <a:lnSpc>
                <a:spcPct val="100000"/>
              </a:lnSpc>
              <a:spcBef>
                <a:spcPts val="300"/>
              </a:spcBef>
            </a:pPr>
            <a:endParaRPr b="0" lang="en-US" sz="2600" spc="-1" strike="noStrike">
              <a:solidFill>
                <a:srgbClr val="000000"/>
              </a:solidFill>
              <a:latin typeface="Georgia"/>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685800" y="260640"/>
            <a:ext cx="8457840" cy="1469520"/>
          </a:xfrm>
          <a:prstGeom prst="rect">
            <a:avLst/>
          </a:prstGeom>
          <a:noFill/>
          <a:ln>
            <a:noFill/>
          </a:ln>
        </p:spPr>
        <p:txBody>
          <a:bodyPr lIns="90000" rIns="90000" tIns="45000" bIns="45000" anchor="b"/>
          <a:p>
            <a:pPr>
              <a:lnSpc>
                <a:spcPct val="100000"/>
              </a:lnSpc>
            </a:pPr>
            <a:r>
              <a:rPr b="0" lang="en-US" sz="2800" spc="-1" strike="noStrike">
                <a:solidFill>
                  <a:srgbClr val="ffffff"/>
                </a:solidFill>
                <a:latin typeface="Trebuchet MS"/>
              </a:rPr>
              <a:t>Minor Project  </a:t>
            </a:r>
            <a:endParaRPr b="0" lang="en-US" sz="2800" spc="-1" strike="noStrike">
              <a:solidFill>
                <a:srgbClr val="000000"/>
              </a:solidFill>
              <a:latin typeface="Georgia"/>
            </a:endParaRPr>
          </a:p>
        </p:txBody>
      </p:sp>
      <p:sp>
        <p:nvSpPr>
          <p:cNvPr id="153" name="TextShape 2"/>
          <p:cNvSpPr txBox="1"/>
          <p:nvPr/>
        </p:nvSpPr>
        <p:spPr>
          <a:xfrm>
            <a:off x="4191120" y="4509000"/>
            <a:ext cx="4952520" cy="1752120"/>
          </a:xfrm>
          <a:prstGeom prst="rect">
            <a:avLst/>
          </a:prstGeom>
          <a:noFill/>
          <a:ln>
            <a:noFill/>
          </a:ln>
        </p:spPr>
        <p:txBody>
          <a:bodyPr lIns="90000" rIns="90000" tIns="45000" bIns="45000">
            <a:normAutofit/>
          </a:bodyPr>
          <a:p>
            <a:pPr marL="64080">
              <a:lnSpc>
                <a:spcPct val="100000"/>
              </a:lnSpc>
              <a:spcBef>
                <a:spcPts val="300"/>
              </a:spcBef>
            </a:pPr>
            <a:r>
              <a:rPr b="1" i="1" lang="en-IN" sz="2400" spc="-1" strike="noStrike">
                <a:solidFill>
                  <a:srgbClr val="424456"/>
                </a:solidFill>
                <a:latin typeface="Georgia"/>
              </a:rPr>
              <a:t>Presented By</a:t>
            </a:r>
            <a:r>
              <a:rPr b="0" lang="en-IN" sz="2400" spc="-1" strike="noStrike">
                <a:solidFill>
                  <a:srgbClr val="424456"/>
                </a:solidFill>
                <a:latin typeface="Georgia"/>
              </a:rPr>
              <a:t>: </a:t>
            </a:r>
            <a:endParaRPr b="0" lang="en-IN" sz="2400" spc="-1" strike="noStrike">
              <a:latin typeface="Arial"/>
            </a:endParaRPr>
          </a:p>
          <a:p>
            <a:pPr marL="64080">
              <a:lnSpc>
                <a:spcPct val="100000"/>
              </a:lnSpc>
              <a:spcBef>
                <a:spcPts val="300"/>
              </a:spcBef>
            </a:pPr>
            <a:r>
              <a:rPr b="0" lang="en-IN" sz="2400" spc="-1" strike="noStrike">
                <a:solidFill>
                  <a:srgbClr val="424456"/>
                </a:solidFill>
                <a:latin typeface="Georgia"/>
              </a:rPr>
              <a:t>Mukund Madhav Goyal    18103138</a:t>
            </a:r>
            <a:endParaRPr b="0" lang="en-IN" sz="2400" spc="-1" strike="noStrike">
              <a:latin typeface="Arial"/>
            </a:endParaRPr>
          </a:p>
          <a:p>
            <a:pPr marL="64080">
              <a:lnSpc>
                <a:spcPct val="100000"/>
              </a:lnSpc>
              <a:spcBef>
                <a:spcPts val="300"/>
              </a:spcBef>
            </a:pPr>
            <a:r>
              <a:rPr b="0" lang="en-IN" sz="2400" spc="-1" strike="noStrike">
                <a:solidFill>
                  <a:srgbClr val="424456"/>
                </a:solidFill>
                <a:latin typeface="Georgia"/>
              </a:rPr>
              <a:t>Punit Jain </a:t>
            </a:r>
            <a:r>
              <a:rPr b="0" lang="en-IN" sz="2400" spc="-1" strike="noStrike">
                <a:solidFill>
                  <a:srgbClr val="424456"/>
                </a:solidFill>
                <a:latin typeface="Georgia"/>
              </a:rPr>
              <a:t>	</a:t>
            </a:r>
            <a:r>
              <a:rPr b="0" lang="en-IN" sz="2400" spc="-1" strike="noStrike">
                <a:solidFill>
                  <a:srgbClr val="424456"/>
                </a:solidFill>
                <a:latin typeface="Georgia"/>
              </a:rPr>
              <a:t> </a:t>
            </a:r>
            <a:r>
              <a:rPr b="0" lang="en-IN" sz="2400" spc="-1" strike="noStrike">
                <a:solidFill>
                  <a:srgbClr val="424456"/>
                </a:solidFill>
                <a:latin typeface="Georgia"/>
              </a:rPr>
              <a:t>	</a:t>
            </a:r>
            <a:r>
              <a:rPr b="0" lang="en-IN" sz="2400" spc="-1" strike="noStrike">
                <a:solidFill>
                  <a:srgbClr val="424456"/>
                </a:solidFill>
                <a:latin typeface="Georgia"/>
              </a:rPr>
              <a:t>        18103142</a:t>
            </a:r>
            <a:endParaRPr b="0" lang="en-IN" sz="2400" spc="-1" strike="noStrike">
              <a:latin typeface="Arial"/>
            </a:endParaRPr>
          </a:p>
          <a:p>
            <a:pPr marL="64080">
              <a:lnSpc>
                <a:spcPct val="100000"/>
              </a:lnSpc>
              <a:spcBef>
                <a:spcPts val="300"/>
              </a:spcBef>
            </a:pPr>
            <a:r>
              <a:rPr b="0" lang="en-IN" sz="2400" spc="-1" strike="noStrike">
                <a:solidFill>
                  <a:srgbClr val="424456"/>
                </a:solidFill>
                <a:latin typeface="Georgia"/>
              </a:rPr>
              <a:t>Shivam Singhal                   18103149</a:t>
            </a:r>
            <a:endParaRPr b="0" lang="en-IN" sz="2400" spc="-1" strike="noStrike">
              <a:latin typeface="Arial"/>
            </a:endParaRPr>
          </a:p>
        </p:txBody>
      </p:sp>
      <p:sp>
        <p:nvSpPr>
          <p:cNvPr id="154" name="CustomShape 3"/>
          <p:cNvSpPr/>
          <p:nvPr/>
        </p:nvSpPr>
        <p:spPr>
          <a:xfrm>
            <a:off x="755640" y="2133000"/>
            <a:ext cx="7416360" cy="1309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8000" spc="-1" strike="noStrike">
                <a:solidFill>
                  <a:srgbClr val="ffffff"/>
                </a:solidFill>
                <a:latin typeface="Georgia"/>
              </a:rPr>
              <a:t>Thank You</a:t>
            </a:r>
            <a:endParaRPr b="0" lang="en-IN" sz="80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Motive</a:t>
            </a:r>
            <a:r>
              <a:rPr b="0" lang="en-US" sz="4000" spc="-1" strike="noStrike">
                <a:solidFill>
                  <a:srgbClr val="424456"/>
                </a:solidFill>
                <a:latin typeface="Trebuchet MS"/>
              </a:rPr>
              <a:t>	</a:t>
            </a:r>
            <a:endParaRPr b="0" lang="en-US" sz="4000" spc="-1" strike="noStrike">
              <a:solidFill>
                <a:srgbClr val="000000"/>
              </a:solidFill>
              <a:latin typeface="Georgia"/>
            </a:endParaRPr>
          </a:p>
        </p:txBody>
      </p:sp>
      <p:sp>
        <p:nvSpPr>
          <p:cNvPr id="123" name="TextShape 2"/>
          <p:cNvSpPr txBox="1"/>
          <p:nvPr/>
        </p:nvSpPr>
        <p:spPr>
          <a:xfrm>
            <a:off x="457200" y="2249280"/>
            <a:ext cx="8229240" cy="4324680"/>
          </a:xfrm>
          <a:prstGeom prst="rect">
            <a:avLst/>
          </a:prstGeom>
          <a:noFill/>
          <a:ln>
            <a:noFill/>
          </a:ln>
        </p:spPr>
        <p:txBody>
          <a:bodyPr lIns="90000" rIns="90000" tIns="45000" bIns="45000">
            <a:normAutofit/>
          </a:bodyPr>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 </a:t>
            </a:r>
            <a:r>
              <a:rPr b="0" lang="en-US" sz="2800" spc="-1" strike="noStrike">
                <a:solidFill>
                  <a:srgbClr val="000000"/>
                </a:solidFill>
                <a:latin typeface="Georgia"/>
              </a:rPr>
              <a:t>Our main purpose of choosing this project is to help doctors to maintain their file work on a digital platform in an easier and efficient way.</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 </a:t>
            </a:r>
            <a:r>
              <a:rPr b="0" lang="en-US" sz="2800" spc="-1" strike="noStrike">
                <a:solidFill>
                  <a:srgbClr val="000000"/>
                </a:solidFill>
                <a:latin typeface="Georgia"/>
              </a:rPr>
              <a:t>This app would facilitate doctors to manage their appointments and maintain patients records on a regular basis. </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 </a:t>
            </a:r>
            <a:r>
              <a:rPr b="0" lang="en-US" sz="2800" spc="-1" strike="noStrike">
                <a:solidFill>
                  <a:srgbClr val="000000"/>
                </a:solidFill>
                <a:latin typeface="Georgia"/>
              </a:rPr>
              <a:t>Our motive is to digitalize the working of doctor patient relationship by creating transparency between doctor and patient. </a:t>
            </a:r>
            <a:endParaRPr b="0" lang="en-US" sz="2800" spc="-1" strike="noStrike">
              <a:solidFill>
                <a:srgbClr val="000000"/>
              </a:solidFill>
              <a:latin typeface="Georgia"/>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Basic Flow of the application</a:t>
            </a:r>
            <a:endParaRPr b="0" lang="en-US" sz="4000" spc="-1" strike="noStrike">
              <a:solidFill>
                <a:srgbClr val="000000"/>
              </a:solidFill>
              <a:latin typeface="Georgia"/>
            </a:endParaRPr>
          </a:p>
        </p:txBody>
      </p:sp>
      <p:sp>
        <p:nvSpPr>
          <p:cNvPr id="125" name="TextShape 2"/>
          <p:cNvSpPr txBox="1"/>
          <p:nvPr/>
        </p:nvSpPr>
        <p:spPr>
          <a:xfrm>
            <a:off x="457200" y="2249280"/>
            <a:ext cx="8229240" cy="4324680"/>
          </a:xfrm>
          <a:prstGeom prst="rect">
            <a:avLst/>
          </a:prstGeom>
          <a:noFill/>
          <a:ln>
            <a:noFill/>
          </a:ln>
        </p:spPr>
        <p:txBody>
          <a:bodyPr lIns="90000" rIns="90000" tIns="45000" bIns="45000">
            <a:normAutofit/>
          </a:bodyPr>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We would be creating a mobile application to meet our motive.</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We have divided our app into two main modules:</a:t>
            </a:r>
            <a:endParaRPr b="0" lang="en-US" sz="2800" spc="-1" strike="noStrike">
              <a:solidFill>
                <a:srgbClr val="000000"/>
              </a:solidFill>
              <a:latin typeface="Georgia"/>
            </a:endParaRPr>
          </a:p>
          <a:p>
            <a:pPr lvl="2" marL="1181880" indent="-514080">
              <a:lnSpc>
                <a:spcPct val="100000"/>
              </a:lnSpc>
              <a:spcBef>
                <a:spcPts val="300"/>
              </a:spcBef>
              <a:buClr>
                <a:srgbClr val="53548a"/>
              </a:buClr>
              <a:buFont typeface="Trebuchet MS"/>
              <a:buAutoNum type="arabicPeriod"/>
            </a:pPr>
            <a:r>
              <a:rPr b="0" lang="en-US" sz="2400" spc="-1" strike="noStrike">
                <a:solidFill>
                  <a:srgbClr val="53548a"/>
                </a:solidFill>
                <a:latin typeface="Georgia"/>
              </a:rPr>
              <a:t>Doctor’s Module : This module with deal with all the facilities and functionalities related to doctors.</a:t>
            </a:r>
            <a:endParaRPr b="0" lang="en-US" sz="2400" spc="-1" strike="noStrike">
              <a:solidFill>
                <a:srgbClr val="53548a"/>
              </a:solidFill>
              <a:latin typeface="Georgia"/>
            </a:endParaRPr>
          </a:p>
          <a:p>
            <a:pPr lvl="2" marL="1181880" indent="-514080">
              <a:lnSpc>
                <a:spcPct val="100000"/>
              </a:lnSpc>
              <a:spcBef>
                <a:spcPts val="300"/>
              </a:spcBef>
              <a:buClr>
                <a:srgbClr val="53548a"/>
              </a:buClr>
              <a:buFont typeface="Trebuchet MS"/>
              <a:buAutoNum type="arabicPeriod"/>
            </a:pPr>
            <a:r>
              <a:rPr b="0" lang="en-US" sz="2400" spc="-1" strike="noStrike">
                <a:solidFill>
                  <a:srgbClr val="53548a"/>
                </a:solidFill>
                <a:latin typeface="Georgia"/>
              </a:rPr>
              <a:t>Patient’s Module : This module would allow patients to interact with the doctors on the app by using various functionalities as appointment booking, seeing the medical records etc.</a:t>
            </a:r>
            <a:endParaRPr b="0" lang="en-US" sz="2400" spc="-1" strike="noStrike">
              <a:solidFill>
                <a:srgbClr val="53548a"/>
              </a:solidFill>
              <a:latin typeface="Georgia"/>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Authenticating the users</a:t>
            </a:r>
            <a:endParaRPr b="0" lang="en-US" sz="4000" spc="-1" strike="noStrike">
              <a:solidFill>
                <a:srgbClr val="000000"/>
              </a:solidFill>
              <a:latin typeface="Georgia"/>
            </a:endParaRPr>
          </a:p>
        </p:txBody>
      </p:sp>
      <p:sp>
        <p:nvSpPr>
          <p:cNvPr id="127" name="TextShape 2"/>
          <p:cNvSpPr txBox="1"/>
          <p:nvPr/>
        </p:nvSpPr>
        <p:spPr>
          <a:xfrm>
            <a:off x="457200" y="2249280"/>
            <a:ext cx="8229240" cy="4324680"/>
          </a:xfrm>
          <a:prstGeom prst="rect">
            <a:avLst/>
          </a:prstGeom>
          <a:noFill/>
          <a:ln>
            <a:noFill/>
          </a:ln>
        </p:spPr>
        <p:txBody>
          <a:bodyPr lIns="90000" rIns="90000" tIns="45000" bIns="45000">
            <a:normAutofit/>
          </a:bodyPr>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 </a:t>
            </a:r>
            <a:r>
              <a:rPr b="0" lang="en-US" sz="2800" spc="-1" strike="noStrike">
                <a:solidFill>
                  <a:srgbClr val="000000"/>
                </a:solidFill>
                <a:latin typeface="Georgia"/>
              </a:rPr>
              <a:t>We would be creating a login functionality for doctors and patients allowing them to access their accounts. </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Their would be different sign-up processes which would include authentication methods like phone number authentication to verify the authenticity of the user (both doctor and patient). This will also include the basic sign – up process. After sign-up the user may proceed to the login once the id is active. </a:t>
            </a:r>
            <a:endParaRPr b="0" lang="en-US" sz="2800" spc="-1" strike="noStrike">
              <a:solidFill>
                <a:srgbClr val="000000"/>
              </a:solidFill>
              <a:latin typeface="Georgia"/>
            </a:endParaRPr>
          </a:p>
          <a:p>
            <a:pPr>
              <a:lnSpc>
                <a:spcPct val="100000"/>
              </a:lnSpc>
              <a:spcBef>
                <a:spcPts val="300"/>
              </a:spcBef>
            </a:pPr>
            <a:endParaRPr b="0" lang="en-US" sz="2800" spc="-1" strike="noStrike">
              <a:solidFill>
                <a:srgbClr val="000000"/>
              </a:solidFill>
              <a:latin typeface="Georgia"/>
            </a:endParaRPr>
          </a:p>
          <a:p>
            <a:pPr>
              <a:lnSpc>
                <a:spcPct val="100000"/>
              </a:lnSpc>
              <a:spcBef>
                <a:spcPts val="300"/>
              </a:spcBef>
            </a:pPr>
            <a:endParaRPr b="0" lang="en-US" sz="2800" spc="-1" strike="noStrike">
              <a:solidFill>
                <a:srgbClr val="000000"/>
              </a:solidFill>
              <a:latin typeface="Georgia"/>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611640" y="47664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Login &amp; Sign up </a:t>
            </a:r>
            <a:endParaRPr b="0" lang="en-US" sz="4000" spc="-1" strike="noStrike">
              <a:solidFill>
                <a:srgbClr val="000000"/>
              </a:solidFill>
              <a:latin typeface="Georgia"/>
            </a:endParaRPr>
          </a:p>
        </p:txBody>
      </p:sp>
      <p:pic>
        <p:nvPicPr>
          <p:cNvPr id="129" name="Content Placeholder 3" descr=""/>
          <p:cNvPicPr/>
          <p:nvPr/>
        </p:nvPicPr>
        <p:blipFill>
          <a:blip r:embed="rId1"/>
          <a:stretch/>
        </p:blipFill>
        <p:spPr>
          <a:xfrm>
            <a:off x="827640" y="1484640"/>
            <a:ext cx="3168000" cy="5373000"/>
          </a:xfrm>
          <a:prstGeom prst="rect">
            <a:avLst/>
          </a:prstGeom>
          <a:ln>
            <a:noFill/>
          </a:ln>
        </p:spPr>
      </p:pic>
      <p:pic>
        <p:nvPicPr>
          <p:cNvPr id="130" name="Picture 4" descr=""/>
          <p:cNvPicPr/>
          <p:nvPr/>
        </p:nvPicPr>
        <p:blipFill>
          <a:blip r:embed="rId2"/>
          <a:stretch/>
        </p:blipFill>
        <p:spPr>
          <a:xfrm>
            <a:off x="5364000" y="908640"/>
            <a:ext cx="3035160" cy="59490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Module 1 : Doctor</a:t>
            </a:r>
            <a:endParaRPr b="0" lang="en-US" sz="4000" spc="-1" strike="noStrike">
              <a:solidFill>
                <a:srgbClr val="000000"/>
              </a:solidFill>
              <a:latin typeface="Georgia"/>
            </a:endParaRPr>
          </a:p>
        </p:txBody>
      </p:sp>
      <p:sp>
        <p:nvSpPr>
          <p:cNvPr id="132" name="TextShape 2"/>
          <p:cNvSpPr txBox="1"/>
          <p:nvPr/>
        </p:nvSpPr>
        <p:spPr>
          <a:xfrm>
            <a:off x="457200" y="2249280"/>
            <a:ext cx="8229240" cy="4324680"/>
          </a:xfrm>
          <a:prstGeom prst="rect">
            <a:avLst/>
          </a:prstGeom>
          <a:noFill/>
          <a:ln>
            <a:noFill/>
          </a:ln>
        </p:spPr>
        <p:txBody>
          <a:bodyPr lIns="90000" rIns="90000" tIns="45000" bIns="45000">
            <a:normAutofit/>
          </a:bodyPr>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After logging in once, doctor would be having various options such as maintaining their appointments, add patient data etc.</a:t>
            </a:r>
            <a:endParaRPr b="0" lang="en-US" sz="2800" spc="-1" strike="noStrike">
              <a:solidFill>
                <a:srgbClr val="000000"/>
              </a:solidFill>
              <a:latin typeface="Georgia"/>
            </a:endParaRPr>
          </a:p>
          <a:p>
            <a:pPr marL="365760" indent="-255600">
              <a:lnSpc>
                <a:spcPct val="100000"/>
              </a:lnSpc>
              <a:spcBef>
                <a:spcPts val="300"/>
              </a:spcBef>
            </a:pPr>
            <a:endParaRPr b="0" lang="en-US" sz="2800" spc="-1" strike="noStrike">
              <a:solidFill>
                <a:srgbClr val="000000"/>
              </a:solidFill>
              <a:latin typeface="Georgia"/>
            </a:endParaRPr>
          </a:p>
          <a:p>
            <a:pPr marL="365760" indent="-255600">
              <a:lnSpc>
                <a:spcPct val="100000"/>
              </a:lnSpc>
              <a:spcBef>
                <a:spcPts val="300"/>
              </a:spcBef>
            </a:pPr>
            <a:r>
              <a:rPr b="0" i="1" lang="en-US" sz="2800" spc="-1" strike="noStrike" u="sng">
                <a:solidFill>
                  <a:srgbClr val="000000"/>
                </a:solidFill>
                <a:uFillTx/>
                <a:latin typeface="Georgia"/>
              </a:rPr>
              <a:t>Appointments Managements : </a:t>
            </a:r>
            <a:endParaRPr b="0" lang="en-US" sz="2800" spc="-1" strike="noStrike">
              <a:solidFill>
                <a:srgbClr val="000000"/>
              </a:solidFill>
              <a:latin typeface="Georgia"/>
            </a:endParaRPr>
          </a:p>
          <a:p>
            <a:pPr marL="365760" indent="-255600">
              <a:lnSpc>
                <a:spcPct val="100000"/>
              </a:lnSpc>
              <a:spcBef>
                <a:spcPts val="300"/>
              </a:spcBef>
            </a:pP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The entrance page of the app would contain all the booked appointments of the doctor where doctor could accept or reject the appointments based on his free timings. Once the doctor accepts the appointment the appointment would be confirmed and the concerned patient would be well informed through notification about the same.</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If the doctor rejects the appointment, doctor would be prompted to select his free timings and the same would be prompted to patient to rebook the appointment if interested.</a:t>
            </a:r>
            <a:endParaRPr b="0" lang="en-US" sz="2800" spc="-1" strike="noStrike">
              <a:solidFill>
                <a:srgbClr val="000000"/>
              </a:solidFill>
              <a:latin typeface="Georgia"/>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Module 1 : Doctor (Cont.)</a:t>
            </a:r>
            <a:endParaRPr b="0" lang="en-US" sz="4000" spc="-1" strike="noStrike">
              <a:solidFill>
                <a:srgbClr val="000000"/>
              </a:solidFill>
              <a:latin typeface="Georgia"/>
            </a:endParaRPr>
          </a:p>
        </p:txBody>
      </p:sp>
      <p:sp>
        <p:nvSpPr>
          <p:cNvPr id="134" name="TextShape 2"/>
          <p:cNvSpPr txBox="1"/>
          <p:nvPr/>
        </p:nvSpPr>
        <p:spPr>
          <a:xfrm>
            <a:off x="457200" y="2249280"/>
            <a:ext cx="8229240" cy="4324680"/>
          </a:xfrm>
          <a:prstGeom prst="rect">
            <a:avLst/>
          </a:prstGeom>
          <a:noFill/>
          <a:ln>
            <a:noFill/>
          </a:ln>
        </p:spPr>
        <p:txBody>
          <a:bodyPr lIns="90000" rIns="90000" tIns="45000" bIns="45000">
            <a:normAutofit/>
          </a:bodyPr>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 </a:t>
            </a:r>
            <a:r>
              <a:rPr b="0" lang="en-US" sz="2800" spc="-1" strike="noStrike">
                <a:solidFill>
                  <a:srgbClr val="000000"/>
                </a:solidFill>
                <a:latin typeface="Georgia"/>
              </a:rPr>
              <a:t>Doctor would be able to open the appointments once booked which would open the new window.</a:t>
            </a:r>
            <a:endParaRPr b="0" lang="en-US" sz="2800" spc="-1" strike="noStrike">
              <a:solidFill>
                <a:srgbClr val="000000"/>
              </a:solidFill>
              <a:latin typeface="Georgia"/>
            </a:endParaRPr>
          </a:p>
          <a:p>
            <a:pPr marL="365760" indent="-255600">
              <a:lnSpc>
                <a:spcPct val="100000"/>
              </a:lnSpc>
              <a:spcBef>
                <a:spcPts val="300"/>
              </a:spcBef>
            </a:pPr>
            <a:endParaRPr b="0" lang="en-US" sz="2800" spc="-1" strike="noStrike">
              <a:solidFill>
                <a:srgbClr val="000000"/>
              </a:solidFill>
              <a:latin typeface="Georgia"/>
            </a:endParaRPr>
          </a:p>
          <a:p>
            <a:pPr marL="365760" indent="-255600">
              <a:lnSpc>
                <a:spcPct val="100000"/>
              </a:lnSpc>
              <a:spcBef>
                <a:spcPts val="300"/>
              </a:spcBef>
            </a:pPr>
            <a:r>
              <a:rPr b="0" i="1" lang="en-US" sz="2800" spc="-1" strike="noStrike" u="sng">
                <a:solidFill>
                  <a:srgbClr val="000000"/>
                </a:solidFill>
                <a:uFillTx/>
                <a:latin typeface="Georgia"/>
              </a:rPr>
              <a:t>Data recording : </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The new window would allow doctor to add the patients’ data. Doctor would be able to add medications related , diseases diagnosed , reports of the same depending upon the meeting.</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Doctor would be able to add reports by clicking on add report button which would allow doctor to click picture of the report and upload it.</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The uploaded report would then be stored as it is as well might be passed for OCR detection which would analysis the report and retrieve information from it.</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Doctor could also write about the meeting or can use his speech to enter the data. We might be using speech to text recognition to convert the speech to text.</a:t>
            </a:r>
            <a:endParaRPr b="0" lang="en-US" sz="2800" spc="-1" strike="noStrike">
              <a:solidFill>
                <a:srgbClr val="000000"/>
              </a:solidFill>
              <a:latin typeface="Georgia"/>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b="0" lang="en-US" sz="4000" spc="-1" strike="noStrike">
                <a:solidFill>
                  <a:srgbClr val="424456"/>
                </a:solidFill>
                <a:latin typeface="Trebuchet MS"/>
              </a:rPr>
              <a:t>Module 1 : Doctor (Cont.)</a:t>
            </a:r>
            <a:endParaRPr b="0" lang="en-US" sz="4000" spc="-1" strike="noStrike">
              <a:solidFill>
                <a:srgbClr val="000000"/>
              </a:solidFill>
              <a:latin typeface="Georgia"/>
            </a:endParaRPr>
          </a:p>
        </p:txBody>
      </p:sp>
      <p:sp>
        <p:nvSpPr>
          <p:cNvPr id="136" name="TextShape 2"/>
          <p:cNvSpPr txBox="1"/>
          <p:nvPr/>
        </p:nvSpPr>
        <p:spPr>
          <a:xfrm>
            <a:off x="457200" y="2249280"/>
            <a:ext cx="8229240" cy="4324680"/>
          </a:xfrm>
          <a:prstGeom prst="rect">
            <a:avLst/>
          </a:prstGeom>
          <a:noFill/>
          <a:ln>
            <a:noFill/>
          </a:ln>
        </p:spPr>
        <p:txBody>
          <a:bodyPr lIns="90000" rIns="90000" tIns="45000" bIns="45000">
            <a:normAutofit/>
          </a:bodyPr>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 </a:t>
            </a:r>
            <a:r>
              <a:rPr b="0" lang="en-US" sz="2800" spc="-1" strike="noStrike">
                <a:solidFill>
                  <a:srgbClr val="000000"/>
                </a:solidFill>
                <a:latin typeface="Georgia"/>
              </a:rPr>
              <a:t>Doctor would also be able to watch the old reports or diagnosis data added by him or shared by the patient.</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This would </a:t>
            </a:r>
            <a:r>
              <a:rPr b="0" i="1" lang="en-US" sz="2800" spc="-1" strike="noStrike">
                <a:solidFill>
                  <a:srgbClr val="000000"/>
                </a:solidFill>
                <a:latin typeface="Georgia"/>
              </a:rPr>
              <a:t>enhance the diagnosis of the disease </a:t>
            </a:r>
            <a:r>
              <a:rPr b="0" lang="en-US" sz="2800" spc="-1" strike="noStrike">
                <a:solidFill>
                  <a:srgbClr val="000000"/>
                </a:solidFill>
                <a:latin typeface="Georgia"/>
              </a:rPr>
              <a:t>by the doctor providing him with all related information of the patient.</a:t>
            </a:r>
            <a:endParaRPr b="0" lang="en-US" sz="2800" spc="-1" strike="noStrike">
              <a:solidFill>
                <a:srgbClr val="000000"/>
              </a:solidFill>
              <a:latin typeface="Georgia"/>
            </a:endParaRPr>
          </a:p>
          <a:p>
            <a:pPr marL="365760" indent="-255600">
              <a:lnSpc>
                <a:spcPct val="100000"/>
              </a:lnSpc>
              <a:spcBef>
                <a:spcPts val="300"/>
              </a:spcBef>
              <a:buClr>
                <a:srgbClr val="a04da3"/>
              </a:buClr>
              <a:buFont typeface="Georgia"/>
              <a:buChar char="•"/>
            </a:pPr>
            <a:r>
              <a:rPr b="0" lang="en-US" sz="2800" spc="-1" strike="noStrike">
                <a:solidFill>
                  <a:srgbClr val="000000"/>
                </a:solidFill>
                <a:latin typeface="Georgia"/>
              </a:rPr>
              <a:t>Doctor would have an option to share the data with the patient if prompted by the patient. Patient would have to share a key with the doctor to make the reports available to the patient.</a:t>
            </a:r>
            <a:endParaRPr b="0" lang="en-US" sz="2800" spc="-1" strike="noStrike">
              <a:solidFill>
                <a:srgbClr val="000000"/>
              </a:solidFill>
              <a:latin typeface="Georgia"/>
            </a:endParaRPr>
          </a:p>
          <a:p>
            <a:pPr>
              <a:lnSpc>
                <a:spcPct val="100000"/>
              </a:lnSpc>
              <a:spcBef>
                <a:spcPts val="300"/>
              </a:spcBef>
            </a:pPr>
            <a:endParaRPr b="0" lang="en-US" sz="2800" spc="-1" strike="noStrike">
              <a:solidFill>
                <a:srgbClr val="000000"/>
              </a:solidFill>
              <a:latin typeface="Georgia"/>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Content Placeholder 5" descr=""/>
          <p:cNvPicPr/>
          <p:nvPr/>
        </p:nvPicPr>
        <p:blipFill>
          <a:blip r:embed="rId1"/>
          <a:stretch/>
        </p:blipFill>
        <p:spPr>
          <a:xfrm>
            <a:off x="2843640" y="620640"/>
            <a:ext cx="3096000" cy="595296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Urban</Template>
  <TotalTime>104</TotalTime>
  <Application>LibreOffice/6.0.7.3$Linux_X86_64 LibreOffice_project/00m0$Build-3</Application>
  <Words>947</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2020-10-14T11:43:30Z</dcterms:created>
  <dc:creator>Rakesh Jain</dc:creator>
  <dc:description/>
  <dc:language>en-IN</dc:language>
  <cp:lastModifiedBy/>
  <dcterms:modified xsi:type="dcterms:W3CDTF">2020-10-15T19:30:06Z</dcterms:modified>
  <cp:revision>5</cp:revision>
  <dc:subject/>
  <dc:title>Docient App (Minor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