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Merriweather Black" panose="020B0604020202020204" charset="0"/>
      <p:bold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D578C-5BAB-4EDB-B004-E1E2D32B7D48}">
  <a:tblStyle styleId="{D95D578C-5BAB-4EDB-B004-E1E2D32B7D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0c4ba4f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0c4ba4f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0c4ba4f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0c4ba4f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4" name="Google Shape;34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63725" y="15050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100">
                <a:latin typeface="Merriweather Black"/>
                <a:ea typeface="Merriweather Black"/>
                <a:cs typeface="Merriweather Black"/>
                <a:sym typeface="Merriweather Black"/>
              </a:rPr>
              <a:t>Video Based surveillance system and path prediction</a:t>
            </a:r>
            <a:endParaRPr sz="3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4239650"/>
            <a:ext cx="34707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S.OMEZHILE (2017PECCS185)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P.POOJA (2017PECCS193)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5500" y="3555250"/>
            <a:ext cx="2223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587000" y="3924925"/>
            <a:ext cx="2401500" cy="713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DOMAIN-ARTIFICIAL INTELLIGENCE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06225" y="3419675"/>
            <a:ext cx="2637000" cy="71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GUIDE-MS.V.SATHIYA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/>
              <a:t>SYSTEM DESIGN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UML DIAGRAM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97500" y="712925"/>
            <a:ext cx="7038900" cy="424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8750" y="144890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2"/>
          <p:cNvCxnSpPr>
            <a:stCxn id="240" idx="4"/>
          </p:cNvCxnSpPr>
          <p:nvPr/>
        </p:nvCxnSpPr>
        <p:spPr>
          <a:xfrm>
            <a:off x="697150" y="1784300"/>
            <a:ext cx="0" cy="4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22"/>
          <p:cNvCxnSpPr/>
          <p:nvPr/>
        </p:nvCxnSpPr>
        <p:spPr>
          <a:xfrm flipH="1">
            <a:off x="445450" y="227810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717550" y="226880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22"/>
          <p:cNvCxnSpPr/>
          <p:nvPr/>
        </p:nvCxnSpPr>
        <p:spPr>
          <a:xfrm rot="10800000">
            <a:off x="451750" y="189860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22"/>
          <p:cNvCxnSpPr/>
          <p:nvPr/>
        </p:nvCxnSpPr>
        <p:spPr>
          <a:xfrm flipH="1">
            <a:off x="712900" y="187520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2"/>
          <p:cNvSpPr/>
          <p:nvPr/>
        </p:nvSpPr>
        <p:spPr>
          <a:xfrm>
            <a:off x="545050" y="321105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2"/>
          <p:cNvCxnSpPr>
            <a:stCxn id="246" idx="4"/>
          </p:cNvCxnSpPr>
          <p:nvPr/>
        </p:nvCxnSpPr>
        <p:spPr>
          <a:xfrm flipH="1">
            <a:off x="690850" y="3546450"/>
            <a:ext cx="126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22"/>
          <p:cNvCxnSpPr/>
          <p:nvPr/>
        </p:nvCxnSpPr>
        <p:spPr>
          <a:xfrm rot="10800000">
            <a:off x="451750" y="363400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22"/>
          <p:cNvCxnSpPr/>
          <p:nvPr/>
        </p:nvCxnSpPr>
        <p:spPr>
          <a:xfrm flipH="1">
            <a:off x="712900" y="354645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2"/>
          <p:cNvCxnSpPr/>
          <p:nvPr/>
        </p:nvCxnSpPr>
        <p:spPr>
          <a:xfrm flipH="1">
            <a:off x="451750" y="405885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22"/>
          <p:cNvCxnSpPr/>
          <p:nvPr/>
        </p:nvCxnSpPr>
        <p:spPr>
          <a:xfrm rot="10800000">
            <a:off x="670900" y="404955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22"/>
          <p:cNvSpPr/>
          <p:nvPr/>
        </p:nvSpPr>
        <p:spPr>
          <a:xfrm>
            <a:off x="3279900" y="2689400"/>
            <a:ext cx="1947600" cy="5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and search for thief by trained images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531500" y="3690550"/>
            <a:ext cx="1947600" cy="39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finds sends video in telegram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518775" y="934000"/>
            <a:ext cx="2078100" cy="49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face to train and train the images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1667900" y="1541500"/>
            <a:ext cx="1947600" cy="47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to detect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5417650" y="1289800"/>
            <a:ext cx="2027400" cy="47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Examine the monitor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5417650" y="1949750"/>
            <a:ext cx="2078100" cy="59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 notification in telegram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417650" y="2782200"/>
            <a:ext cx="2325600" cy="67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force to capture in that specific location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 flipH="1">
            <a:off x="1136850" y="764075"/>
            <a:ext cx="37200" cy="41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22"/>
          <p:cNvCxnSpPr/>
          <p:nvPr/>
        </p:nvCxnSpPr>
        <p:spPr>
          <a:xfrm flipH="1">
            <a:off x="8362900" y="764075"/>
            <a:ext cx="37200" cy="41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22"/>
          <p:cNvSpPr/>
          <p:nvPr/>
        </p:nvSpPr>
        <p:spPr>
          <a:xfrm>
            <a:off x="8561800" y="1541500"/>
            <a:ext cx="316800" cy="335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 flipH="1">
            <a:off x="8713900" y="1875200"/>
            <a:ext cx="12600" cy="5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2"/>
          <p:cNvCxnSpPr/>
          <p:nvPr/>
        </p:nvCxnSpPr>
        <p:spPr>
          <a:xfrm rot="10800000">
            <a:off x="8459850" y="1949750"/>
            <a:ext cx="2517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2"/>
          <p:cNvCxnSpPr/>
          <p:nvPr/>
        </p:nvCxnSpPr>
        <p:spPr>
          <a:xfrm flipH="1">
            <a:off x="8728850" y="1926350"/>
            <a:ext cx="2328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2"/>
          <p:cNvCxnSpPr/>
          <p:nvPr/>
        </p:nvCxnSpPr>
        <p:spPr>
          <a:xfrm flipH="1">
            <a:off x="8459850" y="2387600"/>
            <a:ext cx="2517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2"/>
          <p:cNvCxnSpPr/>
          <p:nvPr/>
        </p:nvCxnSpPr>
        <p:spPr>
          <a:xfrm rot="10800000">
            <a:off x="8692850" y="2378300"/>
            <a:ext cx="223500" cy="27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22"/>
          <p:cNvSpPr/>
          <p:nvPr/>
        </p:nvSpPr>
        <p:spPr>
          <a:xfrm>
            <a:off x="1518775" y="2210100"/>
            <a:ext cx="1863600" cy="51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to predict way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2"/>
          <p:cNvCxnSpPr>
            <a:endCxn id="254" idx="2"/>
          </p:cNvCxnSpPr>
          <p:nvPr/>
        </p:nvCxnSpPr>
        <p:spPr>
          <a:xfrm rot="10800000" flipH="1">
            <a:off x="1024975" y="1180900"/>
            <a:ext cx="493800" cy="8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endCxn id="255" idx="2"/>
          </p:cNvCxnSpPr>
          <p:nvPr/>
        </p:nvCxnSpPr>
        <p:spPr>
          <a:xfrm rot="10800000" flipH="1">
            <a:off x="1052900" y="1780900"/>
            <a:ext cx="6150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22"/>
          <p:cNvCxnSpPr>
            <a:endCxn id="267" idx="2"/>
          </p:cNvCxnSpPr>
          <p:nvPr/>
        </p:nvCxnSpPr>
        <p:spPr>
          <a:xfrm>
            <a:off x="1043575" y="2031300"/>
            <a:ext cx="475200" cy="43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>
            <a:stCxn id="252" idx="2"/>
          </p:cNvCxnSpPr>
          <p:nvPr/>
        </p:nvCxnSpPr>
        <p:spPr>
          <a:xfrm flipH="1">
            <a:off x="1053000" y="2988800"/>
            <a:ext cx="2226900" cy="8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1080875" y="3801725"/>
            <a:ext cx="2458200" cy="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22"/>
          <p:cNvCxnSpPr>
            <a:stCxn id="256" idx="6"/>
          </p:cNvCxnSpPr>
          <p:nvPr/>
        </p:nvCxnSpPr>
        <p:spPr>
          <a:xfrm>
            <a:off x="7445050" y="1529200"/>
            <a:ext cx="1062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22"/>
          <p:cNvCxnSpPr>
            <a:stCxn id="257" idx="6"/>
          </p:cNvCxnSpPr>
          <p:nvPr/>
        </p:nvCxnSpPr>
        <p:spPr>
          <a:xfrm rot="10800000" flipH="1">
            <a:off x="7495750" y="2199050"/>
            <a:ext cx="983700" cy="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22"/>
          <p:cNvCxnSpPr>
            <a:stCxn id="258" idx="6"/>
          </p:cNvCxnSpPr>
          <p:nvPr/>
        </p:nvCxnSpPr>
        <p:spPr>
          <a:xfrm rot="10800000" flipH="1">
            <a:off x="7743250" y="2199150"/>
            <a:ext cx="754800" cy="9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22"/>
          <p:cNvCxnSpPr>
            <a:stCxn id="255" idx="6"/>
            <a:endCxn id="252" idx="0"/>
          </p:cNvCxnSpPr>
          <p:nvPr/>
        </p:nvCxnSpPr>
        <p:spPr>
          <a:xfrm>
            <a:off x="3615500" y="1780900"/>
            <a:ext cx="638100" cy="9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22"/>
          <p:cNvCxnSpPr>
            <a:stCxn id="253" idx="0"/>
            <a:endCxn id="257" idx="2"/>
          </p:cNvCxnSpPr>
          <p:nvPr/>
        </p:nvCxnSpPr>
        <p:spPr>
          <a:xfrm rot="10800000" flipH="1">
            <a:off x="4505300" y="2249050"/>
            <a:ext cx="9123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22"/>
          <p:cNvSpPr/>
          <p:nvPr/>
        </p:nvSpPr>
        <p:spPr>
          <a:xfrm>
            <a:off x="287200" y="2638100"/>
            <a:ext cx="819900" cy="251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400675" y="4479400"/>
            <a:ext cx="699000" cy="286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8426600" y="2777750"/>
            <a:ext cx="475200" cy="286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51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DB DESIGN</a:t>
            </a:r>
            <a:endParaRPr sz="1400" b="1"/>
          </a:p>
        </p:txBody>
      </p:sp>
      <p:sp>
        <p:nvSpPr>
          <p:cNvPr id="286" name="Google Shape;286;p23"/>
          <p:cNvSpPr txBox="1">
            <a:spLocks noGrp="1"/>
          </p:cNvSpPr>
          <p:nvPr>
            <p:ph type="body" idx="1"/>
          </p:nvPr>
        </p:nvSpPr>
        <p:spPr>
          <a:xfrm>
            <a:off x="1297500" y="773400"/>
            <a:ext cx="7038900" cy="3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297500" y="708975"/>
            <a:ext cx="1441230" cy="81016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 and Object Detection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1802130" y="1550610"/>
            <a:ext cx="350520" cy="441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380270" y="1977015"/>
            <a:ext cx="1195290" cy="71209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Classification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1752600" y="2645093"/>
            <a:ext cx="419100" cy="496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1293300" y="3163643"/>
            <a:ext cx="1312740" cy="71209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Tracking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1783080" y="3799408"/>
            <a:ext cx="312420" cy="402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1218540" y="4202128"/>
            <a:ext cx="1599150" cy="73026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Behavioural and activity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3052800" y="2064112"/>
            <a:ext cx="1195290" cy="537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Fusion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3543300" y="2645093"/>
            <a:ext cx="419100" cy="844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606040" y="3315588"/>
            <a:ext cx="1146810" cy="44100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2817690" y="895507"/>
            <a:ext cx="3352472" cy="43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6326403" y="827257"/>
            <a:ext cx="1441228" cy="69188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Switch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6826037" y="1502025"/>
            <a:ext cx="441960" cy="1520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6302357" y="3053629"/>
            <a:ext cx="1554480" cy="988582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 rot="-5400000">
            <a:off x="4024689" y="2079824"/>
            <a:ext cx="1615560" cy="7120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32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 rot="-5400000">
            <a:off x="4902730" y="2226855"/>
            <a:ext cx="2063519" cy="555585"/>
          </a:xfrm>
          <a:prstGeom prst="flowChartProcess">
            <a:avLst/>
          </a:prstGeom>
          <a:solidFill>
            <a:schemeClr val="lt2"/>
          </a:solidFill>
          <a:ln w="25400" cap="flat" cmpd="sng">
            <a:solidFill>
              <a:srgbClr val="4CAA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Transmission and Storage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 flipH="1">
            <a:off x="5919550" y="3582850"/>
            <a:ext cx="484500" cy="330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237200" y="2241025"/>
            <a:ext cx="350400" cy="205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1"/>
              <a:t>Flow Diagram:</a:t>
            </a:r>
            <a:endParaRPr sz="1400" b="1"/>
          </a:p>
        </p:txBody>
      </p:sp>
      <p:sp>
        <p:nvSpPr>
          <p:cNvPr id="310" name="Google Shape;310;p24"/>
          <p:cNvSpPr txBox="1">
            <a:spLocks noGrp="1"/>
          </p:cNvSpPr>
          <p:nvPr>
            <p:ph type="body" idx="1"/>
          </p:nvPr>
        </p:nvSpPr>
        <p:spPr>
          <a:xfrm>
            <a:off x="1297500" y="736125"/>
            <a:ext cx="70389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l="27514" t="22641" r="32132"/>
          <a:stretch/>
        </p:blipFill>
        <p:spPr>
          <a:xfrm>
            <a:off x="2394700" y="829325"/>
            <a:ext cx="36898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44F9-A4C4-4D2C-A189-56339CC4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05664-2F72-4EDF-8B3D-64CE2CCE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0" y="1413765"/>
            <a:ext cx="7000579" cy="21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5287F-BD23-4126-A49F-FE40CB97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32" y="794617"/>
            <a:ext cx="6541575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SCREENSHOTS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 dirty="0"/>
              <a:t>1.Initializing the program to add dataset</a:t>
            </a:r>
            <a:endParaRPr sz="1200" dirty="0"/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40" y="1567550"/>
            <a:ext cx="4154426" cy="34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2.storing the dataset</a:t>
            </a:r>
            <a:endParaRPr sz="1700"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6008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3.If found,it will send the alert through telegram</a:t>
            </a:r>
            <a:endParaRPr sz="1600" dirty="0"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100" y="1036950"/>
            <a:ext cx="3972400" cy="3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This project is used to implement the face recognition and surveillance.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Face recognition nowadays has been widely used on many areas, can be improved with the implement of this product.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It is design with low cost and efficient material.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The improvement of technology had made the internet of thing no longer an expensive stuff and it can be modified and customized depend on our needs.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REFRENCE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body" idx="1"/>
          </p:nvPr>
        </p:nvSpPr>
        <p:spPr>
          <a:xfrm>
            <a:off x="119082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Erdem, H., Uner and A. (2009) ‘A multi-channel remote controller for home and office appliances’, IEEE Xplore Digital Library, vol. 55, no. 4, pp. 2184-2189.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Yuksekkaya, B., Kayalar, A.A., Tosun, M.B., Ozcan, M.K., Alkar and A.Z., (2006) ‘A GSM, internet and speech controlled wireless interactive home automation system’, IEEE Xplore Digital Library, vol. 52, no. 3, pp. 837-843.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Vernon, S., Joshi and S.S., (2011) ‘Brain—Muscle—Computer Interface: MobilePhone Prototype Development and Testing’, IEEE Xplore Digital Library, vol. 15, no. 4, pp. 531-538.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 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Faundez-Zanuy and M. (2005) ‘Privacy issues on biometric systems’ , IEEE Xplore Digital Library, vol. 20, no. 2, pp. 13-15.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442900" y="1381200"/>
            <a:ext cx="745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As an important branch of Security and surveillance system,face recognition technology has the characteristics of convenient acquisition and high reliability  that is widely used in the fields of information security, national security, </a:t>
            </a:r>
            <a:r>
              <a:rPr lang="en" sz="1700" b="1">
                <a:solidFill>
                  <a:srgbClr val="FFFF00"/>
                </a:solidFill>
              </a:rPr>
              <a:t>traffic monitoring</a:t>
            </a:r>
            <a:r>
              <a:rPr lang="en" sz="1700" b="1">
                <a:solidFill>
                  <a:srgbClr val="FFFFFF"/>
                </a:solidFill>
              </a:rPr>
              <a:t>,</a:t>
            </a:r>
            <a:r>
              <a:rPr lang="en" sz="1700" b="1">
                <a:solidFill>
                  <a:srgbClr val="FFFF00"/>
                </a:solidFill>
              </a:rPr>
              <a:t>security camera </a:t>
            </a:r>
            <a:r>
              <a:rPr lang="en" sz="1700">
                <a:solidFill>
                  <a:srgbClr val="FFFFFF"/>
                </a:solidFill>
              </a:rPr>
              <a:t>and o</a:t>
            </a:r>
            <a:r>
              <a:rPr lang="en" sz="1700"/>
              <a:t>rganisations like school, college. This project is  to </a:t>
            </a:r>
            <a:r>
              <a:rPr lang="en" sz="1700">
                <a:solidFill>
                  <a:srgbClr val="FFFF00"/>
                </a:solidFill>
              </a:rPr>
              <a:t>Detect </a:t>
            </a:r>
            <a:r>
              <a:rPr lang="en" sz="1700"/>
              <a:t>Unknown or specified given person(criminal) in  Surveillance camera at Traffic signals and </a:t>
            </a:r>
            <a:r>
              <a:rPr lang="en" sz="1700">
                <a:solidFill>
                  <a:srgbClr val="FFFF00"/>
                </a:solidFill>
              </a:rPr>
              <a:t>predicting his probability path </a:t>
            </a:r>
            <a:r>
              <a:rPr lang="en" sz="1700"/>
              <a:t>further then </a:t>
            </a:r>
            <a:r>
              <a:rPr lang="en" sz="1700">
                <a:solidFill>
                  <a:srgbClr val="FFFF00"/>
                </a:solidFill>
              </a:rPr>
              <a:t>reporting</a:t>
            </a:r>
            <a:r>
              <a:rPr lang="en" sz="1700"/>
              <a:t> to their nearby located control rooms 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8500" y="1570075"/>
            <a:ext cx="987690" cy="148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P. B. Saurabh and D.S. Chaudhari (2012) ‘Principal Component Analysis for Face Recognition’, International Journal of Engineering and Advanced Technology, , IEEE Xplore Digital Library, vol. 1, pp. 91-94.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Sahani, M., Nanda, C., Sahu, A.K.,Pattnaik, B. (2015) 'Web-based online embedded door access control and home security system based on face recognition', IEEE Xplore Digital Library[online], 19-20 March 2015, pp.1-6. Available from: http://ieeexplore.ieee.org.libezp.utar.edu.my/xpls/icp.jsp?arnumber=7159473&amp;tag =1[Accessed 1 August 2017]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Thabet, A. and Amor, N. (2015) ‘Enhanced smart doorbell system based on face recognition’, IEEE Xplore Digital Library[online], 21-23 Dec. 2015, pp.373-377. Available from: http://ieeexplore.ieee.org.libezp.utar.edu.my/document/7505106/[Accessed 1 August 2017]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Neelam Majgaonkar, Ruhina Hodekar &amp; Priyanka Bandagale (2016) Automatic Door Locking System Vol.4 Issue-1, 2016 p.495 – 499.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5"/>
          <p:cNvGraphicFramePr/>
          <p:nvPr/>
        </p:nvGraphicFramePr>
        <p:xfrm>
          <a:off x="1165860" y="1021081"/>
          <a:ext cx="6663725" cy="238572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33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2020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Shuai Tang, Mani Golparvar, Milind Naphade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Vedio Based Motion &amp; Monitoring Systems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Reduce loss, theft and vandalism.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It can be costly affair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LITERATURE REVIEW</a:t>
            </a:r>
            <a:endParaRPr b="1"/>
          </a:p>
        </p:txBody>
      </p:sp>
      <p:cxnSp>
        <p:nvCxnSpPr>
          <p:cNvPr id="152" name="Google Shape;152;p15"/>
          <p:cNvCxnSpPr/>
          <p:nvPr/>
        </p:nvCxnSpPr>
        <p:spPr>
          <a:xfrm>
            <a:off x="228600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3" name="Google Shape;153;p15"/>
          <p:cNvCxnSpPr/>
          <p:nvPr/>
        </p:nvCxnSpPr>
        <p:spPr>
          <a:xfrm>
            <a:off x="377952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4" name="Google Shape;154;p15"/>
          <p:cNvCxnSpPr/>
          <p:nvPr/>
        </p:nvCxnSpPr>
        <p:spPr>
          <a:xfrm>
            <a:off x="509778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55" name="Google Shape;155;p15"/>
          <p:cNvCxnSpPr/>
          <p:nvPr/>
        </p:nvCxnSpPr>
        <p:spPr>
          <a:xfrm>
            <a:off x="6210300" y="1021080"/>
            <a:ext cx="0" cy="23856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6" name="Google Shape;156;p15"/>
          <p:cNvGraphicFramePr/>
          <p:nvPr/>
        </p:nvGraphicFramePr>
        <p:xfrm>
          <a:off x="1165860" y="3406779"/>
          <a:ext cx="666370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Of:https://scholar.google.co.in/scholar?q=video+based+surveillance+System+and+Path+Prediction+journal+2020&amp;hl=en&amp;as_sdt=0&amp;as_vis=1&amp;oi=scholart#d=gs_qabs&amp;u=%23p%3D6QKLnLTfm-EJ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6"/>
          <p:cNvGraphicFramePr/>
          <p:nvPr/>
        </p:nvGraphicFramePr>
        <p:xfrm>
          <a:off x="1297500" y="850800"/>
          <a:ext cx="7038875" cy="231650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4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2019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G.Sreenu &amp; M.A.Saleem Durai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Intelligent Video Surveillance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The method can identify abnormal behaviour in both individual and groups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Continous monitoring of video is difficult and tiresome for humans.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Google Shape;162;p16"/>
          <p:cNvGraphicFramePr/>
          <p:nvPr/>
        </p:nvGraphicFramePr>
        <p:xfrm>
          <a:off x="1297500" y="3167281"/>
          <a:ext cx="7038900" cy="51817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70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 : https://journalofbigdata.springeropen.com/articles/10.1186/s40537-019-0212-5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3" name="Google Shape;163;p16"/>
          <p:cNvCxnSpPr/>
          <p:nvPr/>
        </p:nvCxnSpPr>
        <p:spPr>
          <a:xfrm>
            <a:off x="237744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4" name="Google Shape;164;p16"/>
          <p:cNvCxnSpPr/>
          <p:nvPr/>
        </p:nvCxnSpPr>
        <p:spPr>
          <a:xfrm>
            <a:off x="4038600" y="850800"/>
            <a:ext cx="0" cy="233172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5" name="Google Shape;165;p16"/>
          <p:cNvCxnSpPr/>
          <p:nvPr/>
        </p:nvCxnSpPr>
        <p:spPr>
          <a:xfrm>
            <a:off x="546354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6" name="Google Shape;166;p16"/>
          <p:cNvCxnSpPr/>
          <p:nvPr/>
        </p:nvCxnSpPr>
        <p:spPr>
          <a:xfrm>
            <a:off x="6789420" y="850800"/>
            <a:ext cx="0" cy="231648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7"/>
          <p:cNvGraphicFramePr/>
          <p:nvPr/>
        </p:nvGraphicFramePr>
        <p:xfrm>
          <a:off x="1524000" y="539750"/>
          <a:ext cx="6758975" cy="2386325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35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Yu Kong, Yun Fu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Human Action Recognition And Prediction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Improve productivity.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They are vulnerable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2" name="Google Shape;172;p17"/>
          <p:cNvCxnSpPr/>
          <p:nvPr/>
        </p:nvCxnSpPr>
        <p:spPr>
          <a:xfrm>
            <a:off x="2636520" y="539749"/>
            <a:ext cx="0" cy="238633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3" name="Google Shape;173;p17"/>
          <p:cNvCxnSpPr/>
          <p:nvPr/>
        </p:nvCxnSpPr>
        <p:spPr>
          <a:xfrm>
            <a:off x="419862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4" name="Google Shape;174;p17"/>
          <p:cNvCxnSpPr/>
          <p:nvPr/>
        </p:nvCxnSpPr>
        <p:spPr>
          <a:xfrm>
            <a:off x="553212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5" name="Google Shape;175;p17"/>
          <p:cNvCxnSpPr/>
          <p:nvPr/>
        </p:nvCxnSpPr>
        <p:spPr>
          <a:xfrm>
            <a:off x="6690360" y="539750"/>
            <a:ext cx="0" cy="23863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76" name="Google Shape;176;p17"/>
          <p:cNvGraphicFramePr/>
          <p:nvPr/>
        </p:nvGraphicFramePr>
        <p:xfrm>
          <a:off x="1569732" y="2926075"/>
          <a:ext cx="666750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 : https://scholar.google.co.in/scholar?q=video+based+surveillance+System+and+Path+Prediction+journal+2018&amp;hl=en&amp;as_sdt=0&amp;as_vis=1&amp;oi=scholart#d=gs_qabs&amp;u=%23p%3DsCCYhYxmkZUJ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8"/>
          <p:cNvGraphicFramePr/>
          <p:nvPr/>
        </p:nvGraphicFramePr>
        <p:xfrm>
          <a:off x="1524000" y="539751"/>
          <a:ext cx="6301725" cy="2191145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Dimitrios Makris, Tim Ellis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Path Prediction In Video Surveillance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Makes the public feel safer &amp; more at ease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Doesn’t stop a crime that is in action.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2" name="Google Shape;182;p18"/>
          <p:cNvGraphicFramePr/>
          <p:nvPr/>
        </p:nvGraphicFramePr>
        <p:xfrm>
          <a:off x="1524000" y="2737225"/>
          <a:ext cx="6301750" cy="94489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Paper: https://scholar.google.co.in/scholar?q=video+based+surveillance+system+and+path+prediction+journal&amp;hl=en&amp;as_sdt=0&amp;as_vis=1&amp;oi=scholart#d=gs_qabs&amp;u=%23p%3DRIfkIiSDW00J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3" name="Google Shape;183;p18"/>
          <p:cNvCxnSpPr/>
          <p:nvPr/>
        </p:nvCxnSpPr>
        <p:spPr>
          <a:xfrm>
            <a:off x="259842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4" name="Google Shape;184;p18"/>
          <p:cNvCxnSpPr/>
          <p:nvPr/>
        </p:nvCxnSpPr>
        <p:spPr>
          <a:xfrm>
            <a:off x="394716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5" name="Google Shape;185;p18"/>
          <p:cNvCxnSpPr/>
          <p:nvPr/>
        </p:nvCxnSpPr>
        <p:spPr>
          <a:xfrm>
            <a:off x="527304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6" name="Google Shape;186;p18"/>
          <p:cNvCxnSpPr/>
          <p:nvPr/>
        </p:nvCxnSpPr>
        <p:spPr>
          <a:xfrm>
            <a:off x="6202680" y="539751"/>
            <a:ext cx="0" cy="219112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9"/>
          <p:cNvGraphicFramePr/>
          <p:nvPr/>
        </p:nvGraphicFramePr>
        <p:xfrm>
          <a:off x="1524000" y="539750"/>
          <a:ext cx="6400775" cy="188978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1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Year Of Publishing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Author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Title Of The Paper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Demerits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2017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Graeme A.Jones, Nikos Paragios.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Video Based Surveillance System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Cops can view video in real-time from smart devices.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</a:rPr>
                        <a:t>Privacy is an important issue.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2" name="Google Shape;192;p19"/>
          <p:cNvGraphicFramePr/>
          <p:nvPr/>
        </p:nvGraphicFramePr>
        <p:xfrm>
          <a:off x="1524000" y="2415540"/>
          <a:ext cx="6400800" cy="731530"/>
        </p:xfrm>
        <a:graphic>
          <a:graphicData uri="http://schemas.openxmlformats.org/drawingml/2006/table">
            <a:tbl>
              <a:tblPr firstRow="1" bandRow="1">
                <a:noFill/>
                <a:tableStyleId>{D95D578C-5BAB-4EDB-B004-E1E2D32B7D48}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Link Of Paper:https://www.researchgate.net/publication/42242342_Video-Based_Surveillance_Systems_Computer_Vision_and_Distributed_Processing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3" name="Google Shape;193;p19"/>
          <p:cNvCxnSpPr/>
          <p:nvPr/>
        </p:nvCxnSpPr>
        <p:spPr>
          <a:xfrm>
            <a:off x="259842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4" name="Google Shape;194;p19"/>
          <p:cNvCxnSpPr/>
          <p:nvPr/>
        </p:nvCxnSpPr>
        <p:spPr>
          <a:xfrm>
            <a:off x="389382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5" name="Google Shape;195;p19"/>
          <p:cNvCxnSpPr/>
          <p:nvPr/>
        </p:nvCxnSpPr>
        <p:spPr>
          <a:xfrm>
            <a:off x="534924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6" name="Google Shape;196;p19"/>
          <p:cNvCxnSpPr/>
          <p:nvPr/>
        </p:nvCxnSpPr>
        <p:spPr>
          <a:xfrm>
            <a:off x="6385560" y="539750"/>
            <a:ext cx="0" cy="187579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b="1"/>
              <a:t>TECHNOLOGY STACK</a:t>
            </a:r>
            <a:r>
              <a:rPr lang="en"/>
              <a:t>: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9927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HARDWARE: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FF0000"/>
                </a:solidFill>
              </a:rPr>
              <a:t>SURVEILLANCE CAMERA</a:t>
            </a:r>
            <a:r>
              <a:rPr lang="en"/>
              <a:t>-To capture and detect the specified person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FF0000"/>
                </a:solidFill>
              </a:rPr>
              <a:t>MONITORING SCREEN</a:t>
            </a:r>
            <a:r>
              <a:rPr lang="en"/>
              <a:t>-To monitor the movement of capturing video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SOFTWARE: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Opencv to train images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Window 10-operating system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Python language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API to send messages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Algorithm-CNN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Telegram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07" y="995430"/>
            <a:ext cx="1880785" cy="38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5579" y="995430"/>
            <a:ext cx="1925383" cy="393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1674" y="2113173"/>
            <a:ext cx="1281135" cy="5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2915" y="2913255"/>
            <a:ext cx="1385392" cy="61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487" y="1909530"/>
            <a:ext cx="915635" cy="5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30889" y="1888811"/>
            <a:ext cx="813146" cy="6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135" y="3671465"/>
            <a:ext cx="969974" cy="55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4483" y="1094992"/>
            <a:ext cx="1786032" cy="31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11674" y="1380269"/>
            <a:ext cx="1291300" cy="5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27887" y="3727292"/>
            <a:ext cx="1547434" cy="67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61146" y="1074452"/>
            <a:ext cx="1714175" cy="32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439" y="928512"/>
            <a:ext cx="1995231" cy="406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13708" y="1014830"/>
            <a:ext cx="1784691" cy="3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44224" y="1563100"/>
            <a:ext cx="1341236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344224" y="2729699"/>
            <a:ext cx="1341236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837563" y="3968103"/>
            <a:ext cx="888315" cy="888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1"/>
          <p:cNvCxnSpPr/>
          <p:nvPr/>
        </p:nvCxnSpPr>
        <p:spPr>
          <a:xfrm rot="10800000" flipH="1">
            <a:off x="2219991" y="1596782"/>
            <a:ext cx="988821" cy="51639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5" name="Google Shape;225;p21"/>
          <p:cNvCxnSpPr>
            <a:stCxn id="222" idx="1"/>
          </p:cNvCxnSpPr>
          <p:nvPr/>
        </p:nvCxnSpPr>
        <p:spPr>
          <a:xfrm rot="10800000">
            <a:off x="5272924" y="3113781"/>
            <a:ext cx="107130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1"/>
          <p:cNvCxnSpPr/>
          <p:nvPr/>
        </p:nvCxnSpPr>
        <p:spPr>
          <a:xfrm>
            <a:off x="5280660" y="3130539"/>
            <a:ext cx="0" cy="1532901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1"/>
          <p:cNvCxnSpPr/>
          <p:nvPr/>
        </p:nvCxnSpPr>
        <p:spPr>
          <a:xfrm rot="10800000">
            <a:off x="1242060" y="4671060"/>
            <a:ext cx="403098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8" name="Google Shape;228;p21"/>
          <p:cNvCxnSpPr/>
          <p:nvPr/>
        </p:nvCxnSpPr>
        <p:spPr>
          <a:xfrm rot="10800000">
            <a:off x="1259398" y="4269958"/>
            <a:ext cx="1" cy="393482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21"/>
          <p:cNvCxnSpPr/>
          <p:nvPr/>
        </p:nvCxnSpPr>
        <p:spPr>
          <a:xfrm>
            <a:off x="3925706" y="1947181"/>
            <a:ext cx="0" cy="165992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1"/>
          <p:cNvCxnSpPr>
            <a:endCxn id="211" idx="0"/>
          </p:cNvCxnSpPr>
          <p:nvPr/>
        </p:nvCxnSpPr>
        <p:spPr>
          <a:xfrm>
            <a:off x="3965611" y="2680155"/>
            <a:ext cx="0" cy="2331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>
            <a:stCxn id="211" idx="2"/>
          </p:cNvCxnSpPr>
          <p:nvPr/>
        </p:nvCxnSpPr>
        <p:spPr>
          <a:xfrm>
            <a:off x="3965611" y="3526303"/>
            <a:ext cx="0" cy="3141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 rot="10800000" flipH="1">
            <a:off x="4775321" y="3219779"/>
            <a:ext cx="1568903" cy="846014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>
            <a:stCxn id="221" idx="2"/>
            <a:endCxn id="222" idx="0"/>
          </p:cNvCxnSpPr>
          <p:nvPr/>
        </p:nvCxnSpPr>
        <p:spPr>
          <a:xfrm>
            <a:off x="7014842" y="2331263"/>
            <a:ext cx="0" cy="3984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1180</Words>
  <Application>Microsoft Office PowerPoint</Application>
  <PresentationFormat>On-screen Show (16:9)</PresentationFormat>
  <Paragraphs>132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Merriweather</vt:lpstr>
      <vt:lpstr>Montserrat</vt:lpstr>
      <vt:lpstr>Merriweather Black</vt:lpstr>
      <vt:lpstr>Lato</vt:lpstr>
      <vt:lpstr>Arial</vt:lpstr>
      <vt:lpstr>Times New Roman</vt:lpstr>
      <vt:lpstr>Focus</vt:lpstr>
      <vt:lpstr>Video Based surveillance system and path prediction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TECHNOLOGY STACK:</vt:lpstr>
      <vt:lpstr>SYSTEM ARCHITECTURE</vt:lpstr>
      <vt:lpstr>SYSTEM DESIGN UML DIAGRAM </vt:lpstr>
      <vt:lpstr>DB DESIGN</vt:lpstr>
      <vt:lpstr>Flow Diagram:</vt:lpstr>
      <vt:lpstr>PERFORMANCE ANALYSIS:</vt:lpstr>
      <vt:lpstr>PowerPoint Presentation</vt:lpstr>
      <vt:lpstr>SCREENSHOTS  1.Initializing the program to add dataset</vt:lpstr>
      <vt:lpstr>2.storing the dataset</vt:lpstr>
      <vt:lpstr>3.If found,it will send the alert through telegram</vt:lpstr>
      <vt:lpstr>CONCLUSION</vt:lpstr>
      <vt:lpstr>REFRENCE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Based surveillance system and path prediction</dc:title>
  <dc:creator>PRAKASH</dc:creator>
  <cp:lastModifiedBy>Omezhile Sivakumar</cp:lastModifiedBy>
  <cp:revision>5</cp:revision>
  <dcterms:modified xsi:type="dcterms:W3CDTF">2021-08-04T06:55:59Z</dcterms:modified>
</cp:coreProperties>
</file>