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9" r:id="rId14"/>
    <p:sldId id="277" r:id="rId15"/>
    <p:sldId id="278" r:id="rId16"/>
    <p:sldId id="271" r:id="rId17"/>
    <p:sldId id="272" r:id="rId18"/>
    <p:sldId id="273" r:id="rId19"/>
    <p:sldId id="274" r:id="rId20"/>
    <p:sldId id="275" r:id="rId21"/>
    <p:sldId id="276" r:id="rId22"/>
  </p:sldIdLst>
  <p:sldSz cx="9144000" cy="5143500" type="screen16x9"/>
  <p:notesSz cx="6858000" cy="9144000"/>
  <p:embeddedFontLst>
    <p:embeddedFont>
      <p:font typeface="Lato" panose="020B0604020202020204" charset="0"/>
      <p:regular r:id="rId24"/>
      <p:bold r:id="rId25"/>
      <p:italic r:id="rId26"/>
      <p:boldItalic r:id="rId27"/>
    </p:embeddedFont>
    <p:embeddedFont>
      <p:font typeface="Merriweather" panose="020B0604020202020204" charset="0"/>
      <p:regular r:id="rId28"/>
      <p:bold r:id="rId29"/>
      <p:italic r:id="rId30"/>
      <p:boldItalic r:id="rId31"/>
    </p:embeddedFont>
    <p:embeddedFont>
      <p:font typeface="Merriweather Black" panose="020B0604020202020204" charset="0"/>
      <p:bold r:id="rId32"/>
      <p:boldItalic r:id="rId33"/>
    </p:embeddedFont>
    <p:embeddedFont>
      <p:font typeface="Montserrat"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5D578C-5BAB-4EDB-B004-E1E2D32B7D48}">
  <a:tblStyle styleId="{D95D578C-5BAB-4EDB-B004-E1E2D32B7D48}" styleName="Table_0">
    <a:wholeTbl>
      <a:tcTxStyle b="off" i="off">
        <a:font>
          <a:latin typeface="Arial"/>
          <a:ea typeface="Arial"/>
          <a:cs typeface="Arial"/>
        </a:font>
        <a:schemeClr val="dk1"/>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tcBdr>
      </a:tcStyle>
    </a:band1H>
    <a:band2H>
      <a:tcTxStyle b="off" i="off"/>
      <a:tcStyle>
        <a:tcBdr/>
      </a:tcStyle>
    </a:band2H>
    <a:band1V>
      <a:tcTxStyle b="off" i="off"/>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cBdr>
      </a:tcStyle>
    </a:band1V>
    <a:band2V>
      <a:tcTxStyle b="off" i="off"/>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2"/>
              </a:solidFill>
              <a:prstDash val="solid"/>
              <a:round/>
              <a:headEnd type="none" w="sm" len="sm"/>
              <a:tailEnd type="none" w="sm" len="sm"/>
            </a:ln>
          </a:top>
        </a:tcBdr>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fill>
          <a:solidFill>
            <a:schemeClr val="accent2"/>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e0c4ba4f6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e0c4ba4f6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e0c4ba4f6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e0c4ba4f6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3" name="Google Shape;35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p2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9" name="Google Shape;1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9" name="Google Shape;16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9" name="Google Shape;18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19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19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19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2"/>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235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235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5" name="Google Shape;125;p11"/>
          <p:cNvSpPr txBox="1">
            <a:spLocks noGrp="1"/>
          </p:cNvSpPr>
          <p:nvPr>
            <p:ph type="title" hasCustomPrompt="1"/>
          </p:nvPr>
        </p:nvSpPr>
        <p:spPr>
          <a:xfrm>
            <a:off x="823850" y="1284675"/>
            <a:ext cx="4776000" cy="1300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grpSp>
        <p:nvGrpSpPr>
          <p:cNvPr id="20" name="Google Shape;20;p3"/>
          <p:cNvGrpSpPr/>
          <p:nvPr/>
        </p:nvGrpSpPr>
        <p:grpSpPr>
          <a:xfrm>
            <a:off x="0" y="381001"/>
            <a:ext cx="1037850" cy="1016288"/>
            <a:chOff x="0" y="381001"/>
            <a:chExt cx="1037850" cy="1016288"/>
          </a:xfrm>
        </p:grpSpPr>
        <p:sp>
          <p:nvSpPr>
            <p:cNvPr id="21" name="Google Shape;21;p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 name="Google Shape;23;p3"/>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4" name="Google Shape;24;p3"/>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5" name="Google Shape;2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grpSp>
        <p:nvGrpSpPr>
          <p:cNvPr id="27" name="Google Shape;27;p4"/>
          <p:cNvGrpSpPr/>
          <p:nvPr/>
        </p:nvGrpSpPr>
        <p:grpSpPr>
          <a:xfrm>
            <a:off x="0" y="381001"/>
            <a:ext cx="1037850" cy="1016288"/>
            <a:chOff x="0" y="381001"/>
            <a:chExt cx="1037850" cy="1016288"/>
          </a:xfrm>
        </p:grpSpPr>
        <p:sp>
          <p:nvSpPr>
            <p:cNvPr id="28" name="Google Shape;28;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 name="Google Shape;30;p4"/>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grpSp>
        <p:nvGrpSpPr>
          <p:cNvPr id="33" name="Google Shape;33;p5"/>
          <p:cNvGrpSpPr/>
          <p:nvPr/>
        </p:nvGrpSpPr>
        <p:grpSpPr>
          <a:xfrm>
            <a:off x="4406400" y="0"/>
            <a:ext cx="4737600" cy="5143065"/>
            <a:chOff x="4406400" y="0"/>
            <a:chExt cx="4737600" cy="5143065"/>
          </a:xfrm>
        </p:grpSpPr>
        <p:sp>
          <p:nvSpPr>
            <p:cNvPr id="34" name="Google Shape;34;p5"/>
            <p:cNvSpPr/>
            <p:nvPr/>
          </p:nvSpPr>
          <p:spPr>
            <a:xfrm rot="5400000">
              <a:off x="4408200" y="-1800"/>
              <a:ext cx="4734000" cy="4737600"/>
            </a:xfrm>
            <a:prstGeom prst="diagStripe">
              <a:avLst>
                <a:gd name="adj" fmla="val 49469"/>
              </a:avLst>
            </a:prstGeom>
            <a:solidFill>
              <a:schemeClr val="lt1">
                <a:alpha val="235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5"/>
            <p:cNvSpPr/>
            <p:nvPr/>
          </p:nvSpPr>
          <p:spPr>
            <a:xfrm rot="5400000">
              <a:off x="4841125" y="5700"/>
              <a:ext cx="4298100" cy="4286700"/>
            </a:xfrm>
            <a:prstGeom prst="diagStripe">
              <a:avLst>
                <a:gd name="adj" fmla="val 0"/>
              </a:avLst>
            </a:prstGeom>
            <a:solidFill>
              <a:schemeClr val="lt1">
                <a:alpha val="235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5"/>
            <p:cNvSpPr/>
            <p:nvPr/>
          </p:nvSpPr>
          <p:spPr>
            <a:xfrm rot="-5400000">
              <a:off x="5618399" y="1236468"/>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5"/>
            <p:cNvSpPr/>
            <p:nvPr/>
          </p:nvSpPr>
          <p:spPr>
            <a:xfrm flipH="1">
              <a:off x="5849857" y="1443956"/>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5"/>
            <p:cNvSpPr/>
            <p:nvPr/>
          </p:nvSpPr>
          <p:spPr>
            <a:xfrm rot="-5400000">
              <a:off x="5987081" y="2469465"/>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5"/>
            <p:cNvSpPr/>
            <p:nvPr/>
          </p:nvSpPr>
          <p:spPr>
            <a:xfrm flipH="1">
              <a:off x="6222115" y="2676953"/>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5"/>
            <p:cNvSpPr/>
            <p:nvPr/>
          </p:nvSpPr>
          <p:spPr>
            <a:xfrm rot="-5400000">
              <a:off x="6675341" y="1862018"/>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5"/>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5"/>
            <p:cNvSpPr/>
            <p:nvPr/>
          </p:nvSpPr>
          <p:spPr>
            <a:xfrm rot="-5400000">
              <a:off x="6861141" y="2477810"/>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5"/>
            <p:cNvSpPr/>
            <p:nvPr/>
          </p:nvSpPr>
          <p:spPr>
            <a:xfrm flipH="1">
              <a:off x="7965266" y="2692963"/>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5"/>
            <p:cNvSpPr/>
            <p:nvPr/>
          </p:nvSpPr>
          <p:spPr>
            <a:xfrm flipH="1">
              <a:off x="8145082" y="3308755"/>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5"/>
            <p:cNvSpPr/>
            <p:nvPr/>
          </p:nvSpPr>
          <p:spPr>
            <a:xfrm rot="-5400000">
              <a:off x="7047599" y="3095015"/>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5"/>
            <p:cNvSpPr/>
            <p:nvPr/>
          </p:nvSpPr>
          <p:spPr>
            <a:xfrm flipH="1">
              <a:off x="7276649" y="3302502"/>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5"/>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5"/>
            <p:cNvSpPr/>
            <p:nvPr/>
          </p:nvSpPr>
          <p:spPr>
            <a:xfrm flipH="1">
              <a:off x="7462448" y="3918294"/>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5"/>
            <p:cNvSpPr/>
            <p:nvPr/>
          </p:nvSpPr>
          <p:spPr>
            <a:xfrm rot="-5400000">
              <a:off x="8102491" y="3718473"/>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5"/>
            <p:cNvSpPr/>
            <p:nvPr/>
          </p:nvSpPr>
          <p:spPr>
            <a:xfrm flipH="1">
              <a:off x="8334533" y="3925960"/>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5"/>
            <p:cNvSpPr/>
            <p:nvPr/>
          </p:nvSpPr>
          <p:spPr>
            <a:xfrm rot="-5400000">
              <a:off x="8288290" y="4334265"/>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5"/>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3" name="Google Shape;53;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4"/>
        <p:cNvGrpSpPr/>
        <p:nvPr/>
      </p:nvGrpSpPr>
      <p:grpSpPr>
        <a:xfrm>
          <a:off x="0" y="0"/>
          <a:ext cx="0" cy="0"/>
          <a:chOff x="0" y="0"/>
          <a:chExt cx="0" cy="0"/>
        </a:xfrm>
      </p:grpSpPr>
      <p:grpSp>
        <p:nvGrpSpPr>
          <p:cNvPr id="55" name="Google Shape;55;p6"/>
          <p:cNvGrpSpPr/>
          <p:nvPr/>
        </p:nvGrpSpPr>
        <p:grpSpPr>
          <a:xfrm>
            <a:off x="0" y="381001"/>
            <a:ext cx="1037850" cy="1016288"/>
            <a:chOff x="0" y="381001"/>
            <a:chExt cx="1037850" cy="1016288"/>
          </a:xfrm>
        </p:grpSpPr>
        <p:sp>
          <p:nvSpPr>
            <p:cNvPr id="56" name="Google Shape;56;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8" name="Google Shape;58;p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9" name="Google Shape;59;p6"/>
          <p:cNvSpPr txBox="1">
            <a:spLocks noGrp="1"/>
          </p:cNvSpPr>
          <p:nvPr>
            <p:ph type="body" idx="1"/>
          </p:nvPr>
        </p:nvSpPr>
        <p:spPr>
          <a:xfrm>
            <a:off x="1297500" y="1567550"/>
            <a:ext cx="34032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0" name="Google Shape;60;p6"/>
          <p:cNvSpPr txBox="1">
            <a:spLocks noGrp="1"/>
          </p:cNvSpPr>
          <p:nvPr>
            <p:ph type="body" idx="2"/>
          </p:nvPr>
        </p:nvSpPr>
        <p:spPr>
          <a:xfrm>
            <a:off x="4933221" y="1567550"/>
            <a:ext cx="34032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1" name="Google Shape;6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8"/>
            <a:chOff x="0" y="381001"/>
            <a:chExt cx="1037850" cy="1016288"/>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7"/>
          <p:cNvSpPr txBox="1">
            <a:spLocks noGrp="1"/>
          </p:cNvSpPr>
          <p:nvPr>
            <p:ph type="title"/>
          </p:nvPr>
        </p:nvSpPr>
        <p:spPr>
          <a:xfrm>
            <a:off x="1297500" y="393750"/>
            <a:ext cx="3798900" cy="1493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235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235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9" name="Google Shape;89;p8"/>
          <p:cNvSpPr txBox="1">
            <a:spLocks noGrp="1"/>
          </p:cNvSpPr>
          <p:nvPr>
            <p:ph type="title"/>
          </p:nvPr>
        </p:nvSpPr>
        <p:spPr>
          <a:xfrm>
            <a:off x="823850" y="866775"/>
            <a:ext cx="4587000" cy="3521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8"/>
            <a:chOff x="0" y="381001"/>
            <a:chExt cx="1037850" cy="1016288"/>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5" name="Google Shape;95;p9"/>
          <p:cNvSpPr txBox="1">
            <a:spLocks noGrp="1"/>
          </p:cNvSpPr>
          <p:nvPr>
            <p:ph type="title"/>
          </p:nvPr>
        </p:nvSpPr>
        <p:spPr>
          <a:xfrm>
            <a:off x="1297500" y="1658325"/>
            <a:ext cx="3036300" cy="1751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3" name="Google Shape;103;p10"/>
          <p:cNvSpPr txBox="1">
            <a:spLocks noGrp="1"/>
          </p:cNvSpPr>
          <p:nvPr>
            <p:ph type="body" idx="1"/>
          </p:nvPr>
        </p:nvSpPr>
        <p:spPr>
          <a:xfrm>
            <a:off x="812725" y="4305375"/>
            <a:ext cx="6936000" cy="523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9.xml"/><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463725" y="1505000"/>
            <a:ext cx="5017500" cy="1578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000"/>
              <a:buNone/>
            </a:pPr>
            <a:r>
              <a:rPr lang="en" sz="3100">
                <a:latin typeface="Merriweather Black"/>
                <a:ea typeface="Merriweather Black"/>
                <a:cs typeface="Merriweather Black"/>
                <a:sym typeface="Merriweather Black"/>
              </a:rPr>
              <a:t>Video Based surveillance system and path prediction</a:t>
            </a:r>
            <a:endParaRPr sz="3100">
              <a:latin typeface="Merriweather Black"/>
              <a:ea typeface="Merriweather Black"/>
              <a:cs typeface="Merriweather Black"/>
              <a:sym typeface="Merriweather Black"/>
            </a:endParaRPr>
          </a:p>
        </p:txBody>
      </p:sp>
      <p:sp>
        <p:nvSpPr>
          <p:cNvPr id="135" name="Google Shape;135;p13"/>
          <p:cNvSpPr txBox="1">
            <a:spLocks noGrp="1"/>
          </p:cNvSpPr>
          <p:nvPr>
            <p:ph type="subTitle" idx="1"/>
          </p:nvPr>
        </p:nvSpPr>
        <p:spPr>
          <a:xfrm>
            <a:off x="5083950" y="4239650"/>
            <a:ext cx="3470700" cy="57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300"/>
              <a:buNone/>
            </a:pPr>
            <a:r>
              <a:rPr lang="en"/>
              <a:t>S.OMEZHILE (2017PECCS185)</a:t>
            </a:r>
            <a:endParaRPr/>
          </a:p>
          <a:p>
            <a:pPr marL="0" lvl="0" indent="0" algn="l" rtl="0">
              <a:lnSpc>
                <a:spcPct val="100000"/>
              </a:lnSpc>
              <a:spcBef>
                <a:spcPts val="0"/>
              </a:spcBef>
              <a:spcAft>
                <a:spcPts val="0"/>
              </a:spcAft>
              <a:buSzPts val="1300"/>
              <a:buNone/>
            </a:pPr>
            <a:r>
              <a:rPr lang="en"/>
              <a:t>P.POOJA (2017PECCS193)</a:t>
            </a:r>
            <a:endParaRPr/>
          </a:p>
          <a:p>
            <a:pPr marL="0" lvl="0" indent="0" algn="l" rtl="0">
              <a:lnSpc>
                <a:spcPct val="100000"/>
              </a:lnSpc>
              <a:spcBef>
                <a:spcPts val="0"/>
              </a:spcBef>
              <a:spcAft>
                <a:spcPts val="0"/>
              </a:spcAft>
              <a:buSzPts val="1300"/>
              <a:buNone/>
            </a:pPr>
            <a:endParaRPr/>
          </a:p>
          <a:p>
            <a:pPr marL="0" lvl="0" indent="0" algn="l" rtl="0">
              <a:lnSpc>
                <a:spcPct val="100000"/>
              </a:lnSpc>
              <a:spcBef>
                <a:spcPts val="0"/>
              </a:spcBef>
              <a:spcAft>
                <a:spcPts val="0"/>
              </a:spcAft>
              <a:buSzPts val="1300"/>
              <a:buNone/>
            </a:pPr>
            <a:endParaRPr/>
          </a:p>
        </p:txBody>
      </p:sp>
      <p:sp>
        <p:nvSpPr>
          <p:cNvPr id="136" name="Google Shape;136;p13"/>
          <p:cNvSpPr txBox="1"/>
          <p:nvPr/>
        </p:nvSpPr>
        <p:spPr>
          <a:xfrm>
            <a:off x="765500" y="3555250"/>
            <a:ext cx="2223000" cy="506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ato"/>
              <a:ea typeface="Lato"/>
              <a:cs typeface="Lato"/>
              <a:sym typeface="Lato"/>
            </a:endParaRPr>
          </a:p>
        </p:txBody>
      </p:sp>
      <p:sp>
        <p:nvSpPr>
          <p:cNvPr id="137" name="Google Shape;137;p13"/>
          <p:cNvSpPr/>
          <p:nvPr/>
        </p:nvSpPr>
        <p:spPr>
          <a:xfrm>
            <a:off x="587000" y="3924925"/>
            <a:ext cx="2401500" cy="7134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Merriweather"/>
                <a:ea typeface="Merriweather"/>
                <a:cs typeface="Merriweather"/>
                <a:sym typeface="Merriweather"/>
              </a:rPr>
              <a:t>DOMAIN-ARTIFICIAL INTELLIGENCE</a:t>
            </a:r>
            <a:endParaRPr sz="1400" b="1" i="0" u="none" strike="noStrike" cap="none">
              <a:solidFill>
                <a:srgbClr val="000000"/>
              </a:solidFill>
              <a:latin typeface="Merriweather"/>
              <a:ea typeface="Merriweather"/>
              <a:cs typeface="Merriweather"/>
              <a:sym typeface="Merriweather"/>
            </a:endParaRPr>
          </a:p>
        </p:txBody>
      </p:sp>
      <p:sp>
        <p:nvSpPr>
          <p:cNvPr id="138" name="Google Shape;138;p13"/>
          <p:cNvSpPr/>
          <p:nvPr/>
        </p:nvSpPr>
        <p:spPr>
          <a:xfrm>
            <a:off x="5106225" y="3419675"/>
            <a:ext cx="2637000" cy="713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Merriweather"/>
                <a:ea typeface="Merriweather"/>
                <a:cs typeface="Merriweather"/>
                <a:sym typeface="Merriweather"/>
              </a:rPr>
              <a:t>PROJECT GUIDE-MS.V.SATHIYA</a:t>
            </a:r>
            <a:endParaRPr sz="1400" b="1" i="0" u="none" strike="noStrike" cap="none">
              <a:solidFill>
                <a:srgbClr val="000000"/>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2"/>
          <p:cNvSpPr txBox="1">
            <a:spLocks noGrp="1"/>
          </p:cNvSpPr>
          <p:nvPr>
            <p:ph type="title"/>
          </p:nvPr>
        </p:nvSpPr>
        <p:spPr>
          <a:xfrm>
            <a:off x="1297500" y="393750"/>
            <a:ext cx="7038900" cy="286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1500" b="1"/>
              <a:t>SYSTEM DESIGN</a:t>
            </a:r>
            <a:endParaRPr sz="1500" b="1"/>
          </a:p>
          <a:p>
            <a:pPr marL="0" lvl="0" indent="0" algn="l" rtl="0">
              <a:lnSpc>
                <a:spcPct val="100000"/>
              </a:lnSpc>
              <a:spcBef>
                <a:spcPts val="0"/>
              </a:spcBef>
              <a:spcAft>
                <a:spcPts val="0"/>
              </a:spcAft>
              <a:buSzPts val="2400"/>
              <a:buNone/>
            </a:pPr>
            <a:r>
              <a:rPr lang="en" sz="1400" b="1"/>
              <a:t>UML DIAGRAM</a:t>
            </a:r>
            <a:endParaRPr sz="1400" b="1"/>
          </a:p>
          <a:p>
            <a:pPr marL="0" lvl="0" indent="0" algn="l" rtl="0">
              <a:lnSpc>
                <a:spcPct val="100000"/>
              </a:lnSpc>
              <a:spcBef>
                <a:spcPts val="0"/>
              </a:spcBef>
              <a:spcAft>
                <a:spcPts val="0"/>
              </a:spcAft>
              <a:buSzPts val="2400"/>
              <a:buNone/>
            </a:pPr>
            <a:endParaRPr sz="1400" b="1">
              <a:latin typeface="Lato"/>
              <a:ea typeface="Lato"/>
              <a:cs typeface="Lato"/>
              <a:sym typeface="Lato"/>
            </a:endParaRPr>
          </a:p>
        </p:txBody>
      </p:sp>
      <p:sp>
        <p:nvSpPr>
          <p:cNvPr id="239" name="Google Shape;239;p22"/>
          <p:cNvSpPr txBox="1">
            <a:spLocks noGrp="1"/>
          </p:cNvSpPr>
          <p:nvPr>
            <p:ph type="body" idx="1"/>
          </p:nvPr>
        </p:nvSpPr>
        <p:spPr>
          <a:xfrm>
            <a:off x="1297500" y="712925"/>
            <a:ext cx="7038900" cy="4248900"/>
          </a:xfrm>
          <a:prstGeom prst="rect">
            <a:avLst/>
          </a:prstGeom>
          <a:noFill/>
          <a:ln>
            <a:noFill/>
          </a:ln>
          <a:effectLst>
            <a:outerShdw blurRad="57150" dist="19050" dir="5400000" algn="bl" rotWithShape="0">
              <a:srgbClr val="000000">
                <a:alpha val="49019"/>
              </a:srgbClr>
            </a:outerShdw>
          </a:effectLst>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endParaRPr/>
          </a:p>
          <a:p>
            <a:pPr marL="0" lvl="0" indent="0" algn="l" rtl="0">
              <a:lnSpc>
                <a:spcPct val="115000"/>
              </a:lnSpc>
              <a:spcBef>
                <a:spcPts val="0"/>
              </a:spcBef>
              <a:spcAft>
                <a:spcPts val="0"/>
              </a:spcAft>
              <a:buSzPts val="1300"/>
              <a:buNone/>
            </a:pPr>
            <a:endParaRPr/>
          </a:p>
          <a:p>
            <a:pPr marL="0" lvl="0" indent="0" algn="l" rtl="0">
              <a:lnSpc>
                <a:spcPct val="115000"/>
              </a:lnSpc>
              <a:spcBef>
                <a:spcPts val="1600"/>
              </a:spcBef>
              <a:spcAft>
                <a:spcPts val="0"/>
              </a:spcAft>
              <a:buSzPts val="1300"/>
              <a:buNone/>
            </a:pPr>
            <a:endParaRPr/>
          </a:p>
          <a:p>
            <a:pPr marL="0" lvl="0" indent="0" algn="l" rtl="0">
              <a:lnSpc>
                <a:spcPct val="115000"/>
              </a:lnSpc>
              <a:spcBef>
                <a:spcPts val="1600"/>
              </a:spcBef>
              <a:spcAft>
                <a:spcPts val="1600"/>
              </a:spcAft>
              <a:buSzPts val="1300"/>
              <a:buNone/>
            </a:pPr>
            <a:endParaRPr/>
          </a:p>
        </p:txBody>
      </p:sp>
      <p:sp>
        <p:nvSpPr>
          <p:cNvPr id="240" name="Google Shape;240;p22"/>
          <p:cNvSpPr/>
          <p:nvPr/>
        </p:nvSpPr>
        <p:spPr>
          <a:xfrm>
            <a:off x="538750" y="1448900"/>
            <a:ext cx="316800" cy="3354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41" name="Google Shape;241;p22"/>
          <p:cNvCxnSpPr>
            <a:stCxn id="240" idx="4"/>
          </p:cNvCxnSpPr>
          <p:nvPr/>
        </p:nvCxnSpPr>
        <p:spPr>
          <a:xfrm>
            <a:off x="697150" y="1784300"/>
            <a:ext cx="0" cy="493800"/>
          </a:xfrm>
          <a:prstGeom prst="straightConnector1">
            <a:avLst/>
          </a:prstGeom>
          <a:noFill/>
          <a:ln w="9525" cap="flat" cmpd="sng">
            <a:solidFill>
              <a:schemeClr val="dk2"/>
            </a:solidFill>
            <a:prstDash val="solid"/>
            <a:round/>
            <a:headEnd type="none" w="sm" len="sm"/>
            <a:tailEnd type="none" w="sm" len="sm"/>
          </a:ln>
        </p:spPr>
      </p:cxnSp>
      <p:cxnSp>
        <p:nvCxnSpPr>
          <p:cNvPr id="242" name="Google Shape;242;p22"/>
          <p:cNvCxnSpPr/>
          <p:nvPr/>
        </p:nvCxnSpPr>
        <p:spPr>
          <a:xfrm flipH="1">
            <a:off x="445450" y="2278100"/>
            <a:ext cx="251700" cy="251700"/>
          </a:xfrm>
          <a:prstGeom prst="straightConnector1">
            <a:avLst/>
          </a:prstGeom>
          <a:noFill/>
          <a:ln w="9525" cap="flat" cmpd="sng">
            <a:solidFill>
              <a:schemeClr val="dk2"/>
            </a:solidFill>
            <a:prstDash val="solid"/>
            <a:round/>
            <a:headEnd type="none" w="sm" len="sm"/>
            <a:tailEnd type="none" w="sm" len="sm"/>
          </a:ln>
        </p:spPr>
      </p:cxnSp>
      <p:cxnSp>
        <p:nvCxnSpPr>
          <p:cNvPr id="243" name="Google Shape;243;p22"/>
          <p:cNvCxnSpPr/>
          <p:nvPr/>
        </p:nvCxnSpPr>
        <p:spPr>
          <a:xfrm rot="10800000">
            <a:off x="717550" y="2268800"/>
            <a:ext cx="223500" cy="270300"/>
          </a:xfrm>
          <a:prstGeom prst="straightConnector1">
            <a:avLst/>
          </a:prstGeom>
          <a:noFill/>
          <a:ln w="9525" cap="flat" cmpd="sng">
            <a:solidFill>
              <a:schemeClr val="dk2"/>
            </a:solidFill>
            <a:prstDash val="solid"/>
            <a:round/>
            <a:headEnd type="none" w="sm" len="sm"/>
            <a:tailEnd type="none" w="sm" len="sm"/>
          </a:ln>
        </p:spPr>
      </p:cxnSp>
      <p:cxnSp>
        <p:nvCxnSpPr>
          <p:cNvPr id="244" name="Google Shape;244;p22"/>
          <p:cNvCxnSpPr/>
          <p:nvPr/>
        </p:nvCxnSpPr>
        <p:spPr>
          <a:xfrm rot="10800000">
            <a:off x="451750" y="1898600"/>
            <a:ext cx="251700" cy="162900"/>
          </a:xfrm>
          <a:prstGeom prst="straightConnector1">
            <a:avLst/>
          </a:prstGeom>
          <a:noFill/>
          <a:ln w="9525" cap="flat" cmpd="sng">
            <a:solidFill>
              <a:schemeClr val="dk2"/>
            </a:solidFill>
            <a:prstDash val="solid"/>
            <a:round/>
            <a:headEnd type="none" w="sm" len="sm"/>
            <a:tailEnd type="none" w="sm" len="sm"/>
          </a:ln>
        </p:spPr>
      </p:cxnSp>
      <p:cxnSp>
        <p:nvCxnSpPr>
          <p:cNvPr id="245" name="Google Shape;245;p22"/>
          <p:cNvCxnSpPr/>
          <p:nvPr/>
        </p:nvCxnSpPr>
        <p:spPr>
          <a:xfrm flipH="1">
            <a:off x="712900" y="1875200"/>
            <a:ext cx="232800" cy="209700"/>
          </a:xfrm>
          <a:prstGeom prst="straightConnector1">
            <a:avLst/>
          </a:prstGeom>
          <a:noFill/>
          <a:ln w="9525" cap="flat" cmpd="sng">
            <a:solidFill>
              <a:schemeClr val="dk2"/>
            </a:solidFill>
            <a:prstDash val="solid"/>
            <a:round/>
            <a:headEnd type="none" w="sm" len="sm"/>
            <a:tailEnd type="none" w="sm" len="sm"/>
          </a:ln>
        </p:spPr>
      </p:cxnSp>
      <p:sp>
        <p:nvSpPr>
          <p:cNvPr id="246" name="Google Shape;246;p22"/>
          <p:cNvSpPr/>
          <p:nvPr/>
        </p:nvSpPr>
        <p:spPr>
          <a:xfrm>
            <a:off x="545050" y="3211050"/>
            <a:ext cx="316800" cy="3354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47" name="Google Shape;247;p22"/>
          <p:cNvCxnSpPr>
            <a:stCxn id="246" idx="4"/>
          </p:cNvCxnSpPr>
          <p:nvPr/>
        </p:nvCxnSpPr>
        <p:spPr>
          <a:xfrm flipH="1">
            <a:off x="690850" y="3546450"/>
            <a:ext cx="12600" cy="512400"/>
          </a:xfrm>
          <a:prstGeom prst="straightConnector1">
            <a:avLst/>
          </a:prstGeom>
          <a:noFill/>
          <a:ln w="9525" cap="flat" cmpd="sng">
            <a:solidFill>
              <a:schemeClr val="dk2"/>
            </a:solidFill>
            <a:prstDash val="solid"/>
            <a:round/>
            <a:headEnd type="none" w="sm" len="sm"/>
            <a:tailEnd type="none" w="sm" len="sm"/>
          </a:ln>
        </p:spPr>
      </p:cxnSp>
      <p:cxnSp>
        <p:nvCxnSpPr>
          <p:cNvPr id="248" name="Google Shape;248;p22"/>
          <p:cNvCxnSpPr/>
          <p:nvPr/>
        </p:nvCxnSpPr>
        <p:spPr>
          <a:xfrm rot="10800000">
            <a:off x="451750" y="3634000"/>
            <a:ext cx="251700" cy="162900"/>
          </a:xfrm>
          <a:prstGeom prst="straightConnector1">
            <a:avLst/>
          </a:prstGeom>
          <a:noFill/>
          <a:ln w="9525" cap="flat" cmpd="sng">
            <a:solidFill>
              <a:schemeClr val="dk2"/>
            </a:solidFill>
            <a:prstDash val="solid"/>
            <a:round/>
            <a:headEnd type="none" w="sm" len="sm"/>
            <a:tailEnd type="none" w="sm" len="sm"/>
          </a:ln>
        </p:spPr>
      </p:cxnSp>
      <p:cxnSp>
        <p:nvCxnSpPr>
          <p:cNvPr id="249" name="Google Shape;249;p22"/>
          <p:cNvCxnSpPr/>
          <p:nvPr/>
        </p:nvCxnSpPr>
        <p:spPr>
          <a:xfrm flipH="1">
            <a:off x="712900" y="3546450"/>
            <a:ext cx="232800" cy="209700"/>
          </a:xfrm>
          <a:prstGeom prst="straightConnector1">
            <a:avLst/>
          </a:prstGeom>
          <a:noFill/>
          <a:ln w="9525" cap="flat" cmpd="sng">
            <a:solidFill>
              <a:schemeClr val="dk2"/>
            </a:solidFill>
            <a:prstDash val="solid"/>
            <a:round/>
            <a:headEnd type="none" w="sm" len="sm"/>
            <a:tailEnd type="none" w="sm" len="sm"/>
          </a:ln>
        </p:spPr>
      </p:cxnSp>
      <p:cxnSp>
        <p:nvCxnSpPr>
          <p:cNvPr id="250" name="Google Shape;250;p22"/>
          <p:cNvCxnSpPr/>
          <p:nvPr/>
        </p:nvCxnSpPr>
        <p:spPr>
          <a:xfrm flipH="1">
            <a:off x="451750" y="4058850"/>
            <a:ext cx="251700" cy="251700"/>
          </a:xfrm>
          <a:prstGeom prst="straightConnector1">
            <a:avLst/>
          </a:prstGeom>
          <a:noFill/>
          <a:ln w="9525" cap="flat" cmpd="sng">
            <a:solidFill>
              <a:schemeClr val="dk2"/>
            </a:solidFill>
            <a:prstDash val="solid"/>
            <a:round/>
            <a:headEnd type="none" w="sm" len="sm"/>
            <a:tailEnd type="none" w="sm" len="sm"/>
          </a:ln>
        </p:spPr>
      </p:cxnSp>
      <p:cxnSp>
        <p:nvCxnSpPr>
          <p:cNvPr id="251" name="Google Shape;251;p22"/>
          <p:cNvCxnSpPr/>
          <p:nvPr/>
        </p:nvCxnSpPr>
        <p:spPr>
          <a:xfrm rot="10800000">
            <a:off x="670900" y="4049550"/>
            <a:ext cx="223500" cy="270300"/>
          </a:xfrm>
          <a:prstGeom prst="straightConnector1">
            <a:avLst/>
          </a:prstGeom>
          <a:noFill/>
          <a:ln w="9525" cap="flat" cmpd="sng">
            <a:solidFill>
              <a:schemeClr val="dk2"/>
            </a:solidFill>
            <a:prstDash val="solid"/>
            <a:round/>
            <a:headEnd type="none" w="sm" len="sm"/>
            <a:tailEnd type="none" w="sm" len="sm"/>
          </a:ln>
        </p:spPr>
      </p:cxnSp>
      <p:sp>
        <p:nvSpPr>
          <p:cNvPr id="252" name="Google Shape;252;p22"/>
          <p:cNvSpPr/>
          <p:nvPr/>
        </p:nvSpPr>
        <p:spPr>
          <a:xfrm>
            <a:off x="3279900" y="2689400"/>
            <a:ext cx="1947600" cy="598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Scan and search for thief by trained images</a:t>
            </a:r>
            <a:endParaRPr sz="1100" b="0" i="0" u="none" strike="noStrike" cap="none">
              <a:solidFill>
                <a:srgbClr val="000000"/>
              </a:solidFill>
              <a:latin typeface="Arial"/>
              <a:ea typeface="Arial"/>
              <a:cs typeface="Arial"/>
              <a:sym typeface="Arial"/>
            </a:endParaRPr>
          </a:p>
        </p:txBody>
      </p:sp>
      <p:sp>
        <p:nvSpPr>
          <p:cNvPr id="253" name="Google Shape;253;p22"/>
          <p:cNvSpPr/>
          <p:nvPr/>
        </p:nvSpPr>
        <p:spPr>
          <a:xfrm>
            <a:off x="3531500" y="3690550"/>
            <a:ext cx="1947600" cy="391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If finds sends video in telegram</a:t>
            </a:r>
            <a:endParaRPr sz="1100" b="0" i="0" u="none" strike="noStrike" cap="none">
              <a:solidFill>
                <a:srgbClr val="000000"/>
              </a:solidFill>
              <a:latin typeface="Arial"/>
              <a:ea typeface="Arial"/>
              <a:cs typeface="Arial"/>
              <a:sym typeface="Arial"/>
            </a:endParaRPr>
          </a:p>
        </p:txBody>
      </p:sp>
      <p:sp>
        <p:nvSpPr>
          <p:cNvPr id="254" name="Google Shape;254;p22"/>
          <p:cNvSpPr/>
          <p:nvPr/>
        </p:nvSpPr>
        <p:spPr>
          <a:xfrm>
            <a:off x="1518775" y="934000"/>
            <a:ext cx="2078100" cy="493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Get face to train and train the images</a:t>
            </a:r>
            <a:endParaRPr sz="1100" b="0" i="0" u="none" strike="noStrike" cap="none">
              <a:solidFill>
                <a:srgbClr val="000000"/>
              </a:solidFill>
              <a:latin typeface="Arial"/>
              <a:ea typeface="Arial"/>
              <a:cs typeface="Arial"/>
              <a:sym typeface="Arial"/>
            </a:endParaRPr>
          </a:p>
        </p:txBody>
      </p:sp>
      <p:sp>
        <p:nvSpPr>
          <p:cNvPr id="255" name="Google Shape;255;p22"/>
          <p:cNvSpPr/>
          <p:nvPr/>
        </p:nvSpPr>
        <p:spPr>
          <a:xfrm>
            <a:off x="1667900" y="1541500"/>
            <a:ext cx="1947600" cy="478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Train to detect</a:t>
            </a:r>
            <a:endParaRPr sz="1400" b="0" i="0" u="none" strike="noStrike" cap="none">
              <a:solidFill>
                <a:srgbClr val="000000"/>
              </a:solidFill>
              <a:latin typeface="Arial"/>
              <a:ea typeface="Arial"/>
              <a:cs typeface="Arial"/>
              <a:sym typeface="Arial"/>
            </a:endParaRPr>
          </a:p>
        </p:txBody>
      </p:sp>
      <p:sp>
        <p:nvSpPr>
          <p:cNvPr id="256" name="Google Shape;256;p22"/>
          <p:cNvSpPr/>
          <p:nvPr/>
        </p:nvSpPr>
        <p:spPr>
          <a:xfrm>
            <a:off x="5417650" y="1289800"/>
            <a:ext cx="2027400" cy="478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Examine the monitor</a:t>
            </a:r>
            <a:endParaRPr sz="1400" b="0" i="0" u="none" strike="noStrike" cap="none">
              <a:solidFill>
                <a:srgbClr val="000000"/>
              </a:solidFill>
              <a:latin typeface="Arial"/>
              <a:ea typeface="Arial"/>
              <a:cs typeface="Arial"/>
              <a:sym typeface="Arial"/>
            </a:endParaRPr>
          </a:p>
        </p:txBody>
      </p:sp>
      <p:sp>
        <p:nvSpPr>
          <p:cNvPr id="257" name="Google Shape;257;p22"/>
          <p:cNvSpPr/>
          <p:nvPr/>
        </p:nvSpPr>
        <p:spPr>
          <a:xfrm>
            <a:off x="5417650" y="1949750"/>
            <a:ext cx="2078100" cy="598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Gets notification in telegram</a:t>
            </a:r>
            <a:endParaRPr sz="1400" b="0" i="0" u="none" strike="noStrike" cap="none">
              <a:solidFill>
                <a:srgbClr val="000000"/>
              </a:solidFill>
              <a:latin typeface="Arial"/>
              <a:ea typeface="Arial"/>
              <a:cs typeface="Arial"/>
              <a:sym typeface="Arial"/>
            </a:endParaRPr>
          </a:p>
        </p:txBody>
      </p:sp>
      <p:sp>
        <p:nvSpPr>
          <p:cNvPr id="258" name="Google Shape;258;p22"/>
          <p:cNvSpPr/>
          <p:nvPr/>
        </p:nvSpPr>
        <p:spPr>
          <a:xfrm>
            <a:off x="5417650" y="2782200"/>
            <a:ext cx="2325600" cy="67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Sends force to capture in that specific location</a:t>
            </a:r>
            <a:endParaRPr sz="1400" b="0" i="0" u="none" strike="noStrike" cap="none">
              <a:solidFill>
                <a:srgbClr val="000000"/>
              </a:solidFill>
              <a:latin typeface="Arial"/>
              <a:ea typeface="Arial"/>
              <a:cs typeface="Arial"/>
              <a:sym typeface="Arial"/>
            </a:endParaRPr>
          </a:p>
        </p:txBody>
      </p:sp>
      <p:cxnSp>
        <p:nvCxnSpPr>
          <p:cNvPr id="259" name="Google Shape;259;p22"/>
          <p:cNvCxnSpPr/>
          <p:nvPr/>
        </p:nvCxnSpPr>
        <p:spPr>
          <a:xfrm flipH="1">
            <a:off x="1136850" y="764075"/>
            <a:ext cx="37200" cy="4146600"/>
          </a:xfrm>
          <a:prstGeom prst="straightConnector1">
            <a:avLst/>
          </a:prstGeom>
          <a:noFill/>
          <a:ln w="9525" cap="flat" cmpd="sng">
            <a:solidFill>
              <a:schemeClr val="dk2"/>
            </a:solidFill>
            <a:prstDash val="solid"/>
            <a:round/>
            <a:headEnd type="none" w="sm" len="sm"/>
            <a:tailEnd type="none" w="sm" len="sm"/>
          </a:ln>
        </p:spPr>
      </p:cxnSp>
      <p:cxnSp>
        <p:nvCxnSpPr>
          <p:cNvPr id="260" name="Google Shape;260;p22"/>
          <p:cNvCxnSpPr/>
          <p:nvPr/>
        </p:nvCxnSpPr>
        <p:spPr>
          <a:xfrm flipH="1">
            <a:off x="8362900" y="764075"/>
            <a:ext cx="37200" cy="4146600"/>
          </a:xfrm>
          <a:prstGeom prst="straightConnector1">
            <a:avLst/>
          </a:prstGeom>
          <a:noFill/>
          <a:ln w="9525" cap="flat" cmpd="sng">
            <a:solidFill>
              <a:schemeClr val="dk2"/>
            </a:solidFill>
            <a:prstDash val="solid"/>
            <a:round/>
            <a:headEnd type="none" w="sm" len="sm"/>
            <a:tailEnd type="none" w="sm" len="sm"/>
          </a:ln>
        </p:spPr>
      </p:cxnSp>
      <p:sp>
        <p:nvSpPr>
          <p:cNvPr id="261" name="Google Shape;261;p22"/>
          <p:cNvSpPr/>
          <p:nvPr/>
        </p:nvSpPr>
        <p:spPr>
          <a:xfrm>
            <a:off x="8561800" y="1541500"/>
            <a:ext cx="316800" cy="3354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62" name="Google Shape;262;p22"/>
          <p:cNvCxnSpPr/>
          <p:nvPr/>
        </p:nvCxnSpPr>
        <p:spPr>
          <a:xfrm flipH="1">
            <a:off x="8713900" y="1875200"/>
            <a:ext cx="12600" cy="512400"/>
          </a:xfrm>
          <a:prstGeom prst="straightConnector1">
            <a:avLst/>
          </a:prstGeom>
          <a:noFill/>
          <a:ln w="9525" cap="flat" cmpd="sng">
            <a:solidFill>
              <a:schemeClr val="dk2"/>
            </a:solidFill>
            <a:prstDash val="solid"/>
            <a:round/>
            <a:headEnd type="none" w="sm" len="sm"/>
            <a:tailEnd type="none" w="sm" len="sm"/>
          </a:ln>
        </p:spPr>
      </p:cxnSp>
      <p:cxnSp>
        <p:nvCxnSpPr>
          <p:cNvPr id="263" name="Google Shape;263;p22"/>
          <p:cNvCxnSpPr/>
          <p:nvPr/>
        </p:nvCxnSpPr>
        <p:spPr>
          <a:xfrm rot="10800000">
            <a:off x="8459850" y="1949750"/>
            <a:ext cx="251700" cy="162900"/>
          </a:xfrm>
          <a:prstGeom prst="straightConnector1">
            <a:avLst/>
          </a:prstGeom>
          <a:noFill/>
          <a:ln w="9525" cap="flat" cmpd="sng">
            <a:solidFill>
              <a:schemeClr val="dk2"/>
            </a:solidFill>
            <a:prstDash val="solid"/>
            <a:round/>
            <a:headEnd type="none" w="sm" len="sm"/>
            <a:tailEnd type="none" w="sm" len="sm"/>
          </a:ln>
        </p:spPr>
      </p:cxnSp>
      <p:cxnSp>
        <p:nvCxnSpPr>
          <p:cNvPr id="264" name="Google Shape;264;p22"/>
          <p:cNvCxnSpPr/>
          <p:nvPr/>
        </p:nvCxnSpPr>
        <p:spPr>
          <a:xfrm flipH="1">
            <a:off x="8728850" y="1926350"/>
            <a:ext cx="232800" cy="209700"/>
          </a:xfrm>
          <a:prstGeom prst="straightConnector1">
            <a:avLst/>
          </a:prstGeom>
          <a:noFill/>
          <a:ln w="9525" cap="flat" cmpd="sng">
            <a:solidFill>
              <a:schemeClr val="dk2"/>
            </a:solidFill>
            <a:prstDash val="solid"/>
            <a:round/>
            <a:headEnd type="none" w="sm" len="sm"/>
            <a:tailEnd type="none" w="sm" len="sm"/>
          </a:ln>
        </p:spPr>
      </p:cxnSp>
      <p:cxnSp>
        <p:nvCxnSpPr>
          <p:cNvPr id="265" name="Google Shape;265;p22"/>
          <p:cNvCxnSpPr/>
          <p:nvPr/>
        </p:nvCxnSpPr>
        <p:spPr>
          <a:xfrm flipH="1">
            <a:off x="8459850" y="2387600"/>
            <a:ext cx="251700" cy="251700"/>
          </a:xfrm>
          <a:prstGeom prst="straightConnector1">
            <a:avLst/>
          </a:prstGeom>
          <a:noFill/>
          <a:ln w="9525" cap="flat" cmpd="sng">
            <a:solidFill>
              <a:schemeClr val="dk2"/>
            </a:solidFill>
            <a:prstDash val="solid"/>
            <a:round/>
            <a:headEnd type="none" w="sm" len="sm"/>
            <a:tailEnd type="none" w="sm" len="sm"/>
          </a:ln>
        </p:spPr>
      </p:cxnSp>
      <p:cxnSp>
        <p:nvCxnSpPr>
          <p:cNvPr id="266" name="Google Shape;266;p22"/>
          <p:cNvCxnSpPr/>
          <p:nvPr/>
        </p:nvCxnSpPr>
        <p:spPr>
          <a:xfrm rot="10800000">
            <a:off x="8692850" y="2378300"/>
            <a:ext cx="223500" cy="270300"/>
          </a:xfrm>
          <a:prstGeom prst="straightConnector1">
            <a:avLst/>
          </a:prstGeom>
          <a:noFill/>
          <a:ln w="9525" cap="flat" cmpd="sng">
            <a:solidFill>
              <a:schemeClr val="dk2"/>
            </a:solidFill>
            <a:prstDash val="solid"/>
            <a:round/>
            <a:headEnd type="none" w="sm" len="sm"/>
            <a:tailEnd type="none" w="sm" len="sm"/>
          </a:ln>
        </p:spPr>
      </p:cxnSp>
      <p:sp>
        <p:nvSpPr>
          <p:cNvPr id="267" name="Google Shape;267;p22"/>
          <p:cNvSpPr/>
          <p:nvPr/>
        </p:nvSpPr>
        <p:spPr>
          <a:xfrm>
            <a:off x="1518775" y="2210100"/>
            <a:ext cx="1863600" cy="512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Train to predict way</a:t>
            </a:r>
            <a:endParaRPr sz="1400" b="0" i="0" u="none" strike="noStrike" cap="none">
              <a:solidFill>
                <a:srgbClr val="000000"/>
              </a:solidFill>
              <a:latin typeface="Arial"/>
              <a:ea typeface="Arial"/>
              <a:cs typeface="Arial"/>
              <a:sym typeface="Arial"/>
            </a:endParaRPr>
          </a:p>
        </p:txBody>
      </p:sp>
      <p:cxnSp>
        <p:nvCxnSpPr>
          <p:cNvPr id="268" name="Google Shape;268;p22"/>
          <p:cNvCxnSpPr>
            <a:endCxn id="254" idx="2"/>
          </p:cNvCxnSpPr>
          <p:nvPr/>
        </p:nvCxnSpPr>
        <p:spPr>
          <a:xfrm rot="10800000" flipH="1">
            <a:off x="1024975" y="1180900"/>
            <a:ext cx="493800" cy="831900"/>
          </a:xfrm>
          <a:prstGeom prst="straightConnector1">
            <a:avLst/>
          </a:prstGeom>
          <a:noFill/>
          <a:ln w="9525" cap="flat" cmpd="sng">
            <a:solidFill>
              <a:schemeClr val="dk2"/>
            </a:solidFill>
            <a:prstDash val="solid"/>
            <a:round/>
            <a:headEnd type="none" w="sm" len="sm"/>
            <a:tailEnd type="none" w="sm" len="sm"/>
          </a:ln>
        </p:spPr>
      </p:cxnSp>
      <p:cxnSp>
        <p:nvCxnSpPr>
          <p:cNvPr id="269" name="Google Shape;269;p22"/>
          <p:cNvCxnSpPr>
            <a:endCxn id="255" idx="2"/>
          </p:cNvCxnSpPr>
          <p:nvPr/>
        </p:nvCxnSpPr>
        <p:spPr>
          <a:xfrm rot="10800000" flipH="1">
            <a:off x="1052900" y="1780900"/>
            <a:ext cx="615000" cy="250500"/>
          </a:xfrm>
          <a:prstGeom prst="straightConnector1">
            <a:avLst/>
          </a:prstGeom>
          <a:noFill/>
          <a:ln w="9525" cap="flat" cmpd="sng">
            <a:solidFill>
              <a:schemeClr val="dk2"/>
            </a:solidFill>
            <a:prstDash val="solid"/>
            <a:round/>
            <a:headEnd type="none" w="sm" len="sm"/>
            <a:tailEnd type="none" w="sm" len="sm"/>
          </a:ln>
        </p:spPr>
      </p:cxnSp>
      <p:cxnSp>
        <p:nvCxnSpPr>
          <p:cNvPr id="270" name="Google Shape;270;p22"/>
          <p:cNvCxnSpPr>
            <a:endCxn id="267" idx="2"/>
          </p:cNvCxnSpPr>
          <p:nvPr/>
        </p:nvCxnSpPr>
        <p:spPr>
          <a:xfrm>
            <a:off x="1043575" y="2031300"/>
            <a:ext cx="475200" cy="435000"/>
          </a:xfrm>
          <a:prstGeom prst="straightConnector1">
            <a:avLst/>
          </a:prstGeom>
          <a:noFill/>
          <a:ln w="9525" cap="flat" cmpd="sng">
            <a:solidFill>
              <a:schemeClr val="dk2"/>
            </a:solidFill>
            <a:prstDash val="solid"/>
            <a:round/>
            <a:headEnd type="none" w="sm" len="sm"/>
            <a:tailEnd type="none" w="sm" len="sm"/>
          </a:ln>
        </p:spPr>
      </p:cxnSp>
      <p:cxnSp>
        <p:nvCxnSpPr>
          <p:cNvPr id="271" name="Google Shape;271;p22"/>
          <p:cNvCxnSpPr>
            <a:stCxn id="252" idx="2"/>
          </p:cNvCxnSpPr>
          <p:nvPr/>
        </p:nvCxnSpPr>
        <p:spPr>
          <a:xfrm flipH="1">
            <a:off x="1053000" y="2988800"/>
            <a:ext cx="2226900" cy="803700"/>
          </a:xfrm>
          <a:prstGeom prst="straightConnector1">
            <a:avLst/>
          </a:prstGeom>
          <a:noFill/>
          <a:ln w="9525" cap="flat" cmpd="sng">
            <a:solidFill>
              <a:schemeClr val="dk2"/>
            </a:solidFill>
            <a:prstDash val="solid"/>
            <a:round/>
            <a:headEnd type="none" w="sm" len="sm"/>
            <a:tailEnd type="none" w="sm" len="sm"/>
          </a:ln>
        </p:spPr>
      </p:cxnSp>
      <p:cxnSp>
        <p:nvCxnSpPr>
          <p:cNvPr id="272" name="Google Shape;272;p22"/>
          <p:cNvCxnSpPr/>
          <p:nvPr/>
        </p:nvCxnSpPr>
        <p:spPr>
          <a:xfrm>
            <a:off x="1080875" y="3801725"/>
            <a:ext cx="2458200" cy="43200"/>
          </a:xfrm>
          <a:prstGeom prst="straightConnector1">
            <a:avLst/>
          </a:prstGeom>
          <a:noFill/>
          <a:ln w="9525" cap="flat" cmpd="sng">
            <a:solidFill>
              <a:schemeClr val="dk2"/>
            </a:solidFill>
            <a:prstDash val="solid"/>
            <a:round/>
            <a:headEnd type="none" w="sm" len="sm"/>
            <a:tailEnd type="none" w="sm" len="sm"/>
          </a:ln>
        </p:spPr>
      </p:cxnSp>
      <p:cxnSp>
        <p:nvCxnSpPr>
          <p:cNvPr id="273" name="Google Shape;273;p22"/>
          <p:cNvCxnSpPr>
            <a:stCxn id="256" idx="6"/>
          </p:cNvCxnSpPr>
          <p:nvPr/>
        </p:nvCxnSpPr>
        <p:spPr>
          <a:xfrm>
            <a:off x="7445050" y="1529200"/>
            <a:ext cx="1062300" cy="660600"/>
          </a:xfrm>
          <a:prstGeom prst="straightConnector1">
            <a:avLst/>
          </a:prstGeom>
          <a:noFill/>
          <a:ln w="9525" cap="flat" cmpd="sng">
            <a:solidFill>
              <a:schemeClr val="dk2"/>
            </a:solidFill>
            <a:prstDash val="solid"/>
            <a:round/>
            <a:headEnd type="none" w="sm" len="sm"/>
            <a:tailEnd type="none" w="sm" len="sm"/>
          </a:ln>
        </p:spPr>
      </p:cxnSp>
      <p:cxnSp>
        <p:nvCxnSpPr>
          <p:cNvPr id="274" name="Google Shape;274;p22"/>
          <p:cNvCxnSpPr>
            <a:stCxn id="257" idx="6"/>
          </p:cNvCxnSpPr>
          <p:nvPr/>
        </p:nvCxnSpPr>
        <p:spPr>
          <a:xfrm rot="10800000" flipH="1">
            <a:off x="7495750" y="2199050"/>
            <a:ext cx="983700" cy="50100"/>
          </a:xfrm>
          <a:prstGeom prst="straightConnector1">
            <a:avLst/>
          </a:prstGeom>
          <a:noFill/>
          <a:ln w="9525" cap="flat" cmpd="sng">
            <a:solidFill>
              <a:schemeClr val="dk2"/>
            </a:solidFill>
            <a:prstDash val="solid"/>
            <a:round/>
            <a:headEnd type="none" w="sm" len="sm"/>
            <a:tailEnd type="none" w="sm" len="sm"/>
          </a:ln>
        </p:spPr>
      </p:cxnSp>
      <p:cxnSp>
        <p:nvCxnSpPr>
          <p:cNvPr id="275" name="Google Shape;275;p22"/>
          <p:cNvCxnSpPr>
            <a:stCxn id="258" idx="6"/>
          </p:cNvCxnSpPr>
          <p:nvPr/>
        </p:nvCxnSpPr>
        <p:spPr>
          <a:xfrm rot="10800000" flipH="1">
            <a:off x="7743250" y="2199150"/>
            <a:ext cx="754800" cy="920400"/>
          </a:xfrm>
          <a:prstGeom prst="straightConnector1">
            <a:avLst/>
          </a:prstGeom>
          <a:noFill/>
          <a:ln w="9525" cap="flat" cmpd="sng">
            <a:solidFill>
              <a:schemeClr val="dk2"/>
            </a:solidFill>
            <a:prstDash val="solid"/>
            <a:round/>
            <a:headEnd type="none" w="sm" len="sm"/>
            <a:tailEnd type="none" w="sm" len="sm"/>
          </a:ln>
        </p:spPr>
      </p:cxnSp>
      <p:cxnSp>
        <p:nvCxnSpPr>
          <p:cNvPr id="276" name="Google Shape;276;p22"/>
          <p:cNvCxnSpPr>
            <a:stCxn id="255" idx="6"/>
            <a:endCxn id="252" idx="0"/>
          </p:cNvCxnSpPr>
          <p:nvPr/>
        </p:nvCxnSpPr>
        <p:spPr>
          <a:xfrm>
            <a:off x="3615500" y="1780900"/>
            <a:ext cx="638100" cy="908400"/>
          </a:xfrm>
          <a:prstGeom prst="straightConnector1">
            <a:avLst/>
          </a:prstGeom>
          <a:noFill/>
          <a:ln w="9525" cap="flat" cmpd="sng">
            <a:solidFill>
              <a:schemeClr val="dk2"/>
            </a:solidFill>
            <a:prstDash val="solid"/>
            <a:round/>
            <a:headEnd type="none" w="sm" len="sm"/>
            <a:tailEnd type="triangle" w="med" len="med"/>
          </a:ln>
        </p:spPr>
      </p:cxnSp>
      <p:cxnSp>
        <p:nvCxnSpPr>
          <p:cNvPr id="277" name="Google Shape;277;p22"/>
          <p:cNvCxnSpPr>
            <a:stCxn id="253" idx="0"/>
            <a:endCxn id="257" idx="2"/>
          </p:cNvCxnSpPr>
          <p:nvPr/>
        </p:nvCxnSpPr>
        <p:spPr>
          <a:xfrm rot="10800000" flipH="1">
            <a:off x="4505300" y="2249050"/>
            <a:ext cx="912300" cy="1441500"/>
          </a:xfrm>
          <a:prstGeom prst="straightConnector1">
            <a:avLst/>
          </a:prstGeom>
          <a:noFill/>
          <a:ln w="9525" cap="flat" cmpd="sng">
            <a:solidFill>
              <a:schemeClr val="dk2"/>
            </a:solidFill>
            <a:prstDash val="solid"/>
            <a:round/>
            <a:headEnd type="none" w="sm" len="sm"/>
            <a:tailEnd type="triangle" w="med" len="med"/>
          </a:ln>
        </p:spPr>
      </p:cxnSp>
      <p:sp>
        <p:nvSpPr>
          <p:cNvPr id="278" name="Google Shape;278;p22"/>
          <p:cNvSpPr/>
          <p:nvPr/>
        </p:nvSpPr>
        <p:spPr>
          <a:xfrm>
            <a:off x="287200" y="2638100"/>
            <a:ext cx="819900" cy="2517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Developer</a:t>
            </a:r>
            <a:endParaRPr sz="1000" b="0" i="0" u="none" strike="noStrike" cap="none">
              <a:solidFill>
                <a:srgbClr val="000000"/>
              </a:solidFill>
              <a:latin typeface="Arial"/>
              <a:ea typeface="Arial"/>
              <a:cs typeface="Arial"/>
              <a:sym typeface="Arial"/>
            </a:endParaRPr>
          </a:p>
        </p:txBody>
      </p:sp>
      <p:sp>
        <p:nvSpPr>
          <p:cNvPr id="279" name="Google Shape;279;p22"/>
          <p:cNvSpPr/>
          <p:nvPr/>
        </p:nvSpPr>
        <p:spPr>
          <a:xfrm>
            <a:off x="400675" y="4479400"/>
            <a:ext cx="699000" cy="2865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Detector</a:t>
            </a:r>
            <a:endParaRPr sz="1000" b="0" i="0" u="none" strike="noStrike" cap="none">
              <a:solidFill>
                <a:srgbClr val="000000"/>
              </a:solidFill>
              <a:latin typeface="Arial"/>
              <a:ea typeface="Arial"/>
              <a:cs typeface="Arial"/>
              <a:sym typeface="Arial"/>
            </a:endParaRPr>
          </a:p>
        </p:txBody>
      </p:sp>
      <p:sp>
        <p:nvSpPr>
          <p:cNvPr id="280" name="Google Shape;280;p22"/>
          <p:cNvSpPr/>
          <p:nvPr/>
        </p:nvSpPr>
        <p:spPr>
          <a:xfrm>
            <a:off x="8426600" y="2777750"/>
            <a:ext cx="475200" cy="2865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user</a:t>
            </a:r>
            <a:endParaRPr sz="10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9"/>
                                        </p:tgtEl>
                                        <p:attrNameLst>
                                          <p:attrName>style.visibility</p:attrName>
                                        </p:attrNameLst>
                                      </p:cBhvr>
                                      <p:to>
                                        <p:strVal val="visible"/>
                                      </p:to>
                                    </p:set>
                                    <p:animEffect transition="in" filter="fade">
                                      <p:cBhvr>
                                        <p:cTn id="7" dur="10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3"/>
          <p:cNvSpPr txBox="1">
            <a:spLocks noGrp="1"/>
          </p:cNvSpPr>
          <p:nvPr>
            <p:ph type="title"/>
          </p:nvPr>
        </p:nvSpPr>
        <p:spPr>
          <a:xfrm>
            <a:off x="1297500" y="393750"/>
            <a:ext cx="3510600" cy="53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1400" b="1"/>
              <a:t>DB DESIGN</a:t>
            </a:r>
            <a:endParaRPr sz="1400" b="1"/>
          </a:p>
        </p:txBody>
      </p:sp>
      <p:sp>
        <p:nvSpPr>
          <p:cNvPr id="286" name="Google Shape;286;p23"/>
          <p:cNvSpPr txBox="1">
            <a:spLocks noGrp="1"/>
          </p:cNvSpPr>
          <p:nvPr>
            <p:ph type="body" idx="1"/>
          </p:nvPr>
        </p:nvSpPr>
        <p:spPr>
          <a:xfrm>
            <a:off x="1297500" y="773400"/>
            <a:ext cx="7038900" cy="3705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300"/>
              <a:buNone/>
            </a:pPr>
            <a:endParaRPr/>
          </a:p>
        </p:txBody>
      </p:sp>
      <p:sp>
        <p:nvSpPr>
          <p:cNvPr id="287" name="Google Shape;287;p23"/>
          <p:cNvSpPr/>
          <p:nvPr/>
        </p:nvSpPr>
        <p:spPr>
          <a:xfrm>
            <a:off x="1297500" y="708975"/>
            <a:ext cx="1441230" cy="810165"/>
          </a:xfrm>
          <a:prstGeom prst="ellipse">
            <a:avLst/>
          </a:prstGeom>
          <a:solidFill>
            <a:schemeClr val="accent1"/>
          </a:solidFill>
          <a:ln w="25400" cap="flat" cmpd="sng">
            <a:solidFill>
              <a:srgbClr val="0032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Motion and Object Detection</a:t>
            </a:r>
            <a:endParaRPr sz="1400" b="0" i="0" u="none" strike="noStrike" cap="none">
              <a:solidFill>
                <a:schemeClr val="lt1"/>
              </a:solidFill>
              <a:latin typeface="Arial"/>
              <a:ea typeface="Arial"/>
              <a:cs typeface="Arial"/>
              <a:sym typeface="Arial"/>
            </a:endParaRPr>
          </a:p>
        </p:txBody>
      </p:sp>
      <p:sp>
        <p:nvSpPr>
          <p:cNvPr id="288" name="Google Shape;288;p23"/>
          <p:cNvSpPr/>
          <p:nvPr/>
        </p:nvSpPr>
        <p:spPr>
          <a:xfrm>
            <a:off x="1802130" y="1550610"/>
            <a:ext cx="350520" cy="441960"/>
          </a:xfrm>
          <a:prstGeom prst="downArrow">
            <a:avLst>
              <a:gd name="adj1" fmla="val 50000"/>
              <a:gd name="adj2" fmla="val 50000"/>
            </a:avLst>
          </a:prstGeom>
          <a:solidFill>
            <a:schemeClr val="accent1"/>
          </a:solidFill>
          <a:ln w="25400" cap="flat" cmpd="sng">
            <a:solidFill>
              <a:srgbClr val="0032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89" name="Google Shape;289;p23"/>
          <p:cNvSpPr/>
          <p:nvPr/>
        </p:nvSpPr>
        <p:spPr>
          <a:xfrm>
            <a:off x="1380270" y="1977015"/>
            <a:ext cx="1195290" cy="712095"/>
          </a:xfrm>
          <a:prstGeom prst="ellipse">
            <a:avLst/>
          </a:prstGeom>
          <a:solidFill>
            <a:schemeClr val="accent1"/>
          </a:solidFill>
          <a:ln w="25400" cap="flat" cmpd="sng">
            <a:solidFill>
              <a:srgbClr val="0032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Object Classification</a:t>
            </a:r>
            <a:endParaRPr sz="1400" b="0" i="0" u="none" strike="noStrike" cap="none">
              <a:solidFill>
                <a:schemeClr val="lt1"/>
              </a:solidFill>
              <a:latin typeface="Arial"/>
              <a:ea typeface="Arial"/>
              <a:cs typeface="Arial"/>
              <a:sym typeface="Arial"/>
            </a:endParaRPr>
          </a:p>
        </p:txBody>
      </p:sp>
      <p:sp>
        <p:nvSpPr>
          <p:cNvPr id="290" name="Google Shape;290;p23"/>
          <p:cNvSpPr/>
          <p:nvPr/>
        </p:nvSpPr>
        <p:spPr>
          <a:xfrm>
            <a:off x="1752600" y="2645093"/>
            <a:ext cx="419100" cy="496365"/>
          </a:xfrm>
          <a:prstGeom prst="downArrow">
            <a:avLst>
              <a:gd name="adj1" fmla="val 50000"/>
              <a:gd name="adj2" fmla="val 50000"/>
            </a:avLst>
          </a:prstGeom>
          <a:solidFill>
            <a:schemeClr val="accent1"/>
          </a:solidFill>
          <a:ln w="25400" cap="flat" cmpd="sng">
            <a:solidFill>
              <a:srgbClr val="0032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91" name="Google Shape;291;p23"/>
          <p:cNvSpPr/>
          <p:nvPr/>
        </p:nvSpPr>
        <p:spPr>
          <a:xfrm>
            <a:off x="1293300" y="3163643"/>
            <a:ext cx="1312740" cy="712095"/>
          </a:xfrm>
          <a:prstGeom prst="ellipse">
            <a:avLst/>
          </a:prstGeom>
          <a:solidFill>
            <a:schemeClr val="accent1"/>
          </a:solidFill>
          <a:ln w="25400" cap="flat" cmpd="sng">
            <a:solidFill>
              <a:srgbClr val="0032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Object Tracking</a:t>
            </a:r>
            <a:endParaRPr sz="1400" b="0" i="0" u="none" strike="noStrike" cap="none">
              <a:solidFill>
                <a:schemeClr val="lt1"/>
              </a:solidFill>
              <a:latin typeface="Arial"/>
              <a:ea typeface="Arial"/>
              <a:cs typeface="Arial"/>
              <a:sym typeface="Arial"/>
            </a:endParaRPr>
          </a:p>
        </p:txBody>
      </p:sp>
      <p:sp>
        <p:nvSpPr>
          <p:cNvPr id="292" name="Google Shape;292;p23"/>
          <p:cNvSpPr/>
          <p:nvPr/>
        </p:nvSpPr>
        <p:spPr>
          <a:xfrm>
            <a:off x="1783080" y="3799408"/>
            <a:ext cx="312420" cy="402720"/>
          </a:xfrm>
          <a:prstGeom prst="downArrow">
            <a:avLst>
              <a:gd name="adj1" fmla="val 50000"/>
              <a:gd name="adj2" fmla="val 50000"/>
            </a:avLst>
          </a:prstGeom>
          <a:solidFill>
            <a:schemeClr val="accent1"/>
          </a:solidFill>
          <a:ln w="25400" cap="flat" cmpd="sng">
            <a:solidFill>
              <a:srgbClr val="0032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93" name="Google Shape;293;p23"/>
          <p:cNvSpPr/>
          <p:nvPr/>
        </p:nvSpPr>
        <p:spPr>
          <a:xfrm>
            <a:off x="1218540" y="4202128"/>
            <a:ext cx="1599150" cy="730260"/>
          </a:xfrm>
          <a:prstGeom prst="ellipse">
            <a:avLst/>
          </a:prstGeom>
          <a:solidFill>
            <a:schemeClr val="accent1"/>
          </a:solidFill>
          <a:ln w="25400" cap="flat" cmpd="sng">
            <a:solidFill>
              <a:srgbClr val="0032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Behavioural and activity analysis</a:t>
            </a:r>
            <a:endParaRPr sz="1400" b="0" i="0" u="none" strike="noStrike" cap="none">
              <a:solidFill>
                <a:srgbClr val="000000"/>
              </a:solidFill>
              <a:latin typeface="Arial"/>
              <a:ea typeface="Arial"/>
              <a:cs typeface="Arial"/>
              <a:sym typeface="Arial"/>
            </a:endParaRPr>
          </a:p>
        </p:txBody>
      </p:sp>
      <p:sp>
        <p:nvSpPr>
          <p:cNvPr id="294" name="Google Shape;294;p23"/>
          <p:cNvSpPr/>
          <p:nvPr/>
        </p:nvSpPr>
        <p:spPr>
          <a:xfrm>
            <a:off x="3052800" y="2064112"/>
            <a:ext cx="1195290" cy="537900"/>
          </a:xfrm>
          <a:prstGeom prst="ellipse">
            <a:avLst/>
          </a:prstGeom>
          <a:solidFill>
            <a:schemeClr val="accent1"/>
          </a:solidFill>
          <a:ln w="25400" cap="flat" cmpd="sng">
            <a:solidFill>
              <a:srgbClr val="0032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Data Fusion</a:t>
            </a:r>
            <a:endParaRPr sz="1400" b="0" i="0" u="none" strike="noStrike" cap="none">
              <a:solidFill>
                <a:schemeClr val="lt1"/>
              </a:solidFill>
              <a:latin typeface="Arial"/>
              <a:ea typeface="Arial"/>
              <a:cs typeface="Arial"/>
              <a:sym typeface="Arial"/>
            </a:endParaRPr>
          </a:p>
        </p:txBody>
      </p:sp>
      <p:sp>
        <p:nvSpPr>
          <p:cNvPr id="295" name="Google Shape;295;p23"/>
          <p:cNvSpPr/>
          <p:nvPr/>
        </p:nvSpPr>
        <p:spPr>
          <a:xfrm>
            <a:off x="3543300" y="2645093"/>
            <a:ext cx="419100" cy="844867"/>
          </a:xfrm>
          <a:prstGeom prst="downArrow">
            <a:avLst>
              <a:gd name="adj1" fmla="val 50000"/>
              <a:gd name="adj2" fmla="val 50000"/>
            </a:avLst>
          </a:prstGeom>
          <a:solidFill>
            <a:schemeClr val="accent1"/>
          </a:solidFill>
          <a:ln w="25400" cap="flat" cmpd="sng">
            <a:solidFill>
              <a:srgbClr val="0032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96" name="Google Shape;296;p23"/>
          <p:cNvSpPr/>
          <p:nvPr/>
        </p:nvSpPr>
        <p:spPr>
          <a:xfrm>
            <a:off x="2606040" y="3315588"/>
            <a:ext cx="1146810" cy="441007"/>
          </a:xfrm>
          <a:prstGeom prst="leftArrow">
            <a:avLst>
              <a:gd name="adj1" fmla="val 50000"/>
              <a:gd name="adj2" fmla="val 50000"/>
            </a:avLst>
          </a:prstGeom>
          <a:solidFill>
            <a:schemeClr val="accent1"/>
          </a:solidFill>
          <a:ln w="25400" cap="flat" cmpd="sng">
            <a:solidFill>
              <a:srgbClr val="0032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97" name="Google Shape;297;p23"/>
          <p:cNvSpPr/>
          <p:nvPr/>
        </p:nvSpPr>
        <p:spPr>
          <a:xfrm>
            <a:off x="2817690" y="895507"/>
            <a:ext cx="3352472" cy="437100"/>
          </a:xfrm>
          <a:prstGeom prst="leftRightArrow">
            <a:avLst>
              <a:gd name="adj1" fmla="val 50000"/>
              <a:gd name="adj2" fmla="val 50000"/>
            </a:avLst>
          </a:prstGeom>
          <a:solidFill>
            <a:schemeClr val="lt2"/>
          </a:solidFill>
          <a:ln w="25400" cap="flat" cmpd="sng">
            <a:solidFill>
              <a:srgbClr val="4CAA7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98" name="Google Shape;298;p23"/>
          <p:cNvSpPr/>
          <p:nvPr/>
        </p:nvSpPr>
        <p:spPr>
          <a:xfrm>
            <a:off x="6326403" y="827257"/>
            <a:ext cx="1441228" cy="691883"/>
          </a:xfrm>
          <a:prstGeom prst="ellipse">
            <a:avLst/>
          </a:prstGeom>
          <a:solidFill>
            <a:schemeClr val="lt2"/>
          </a:solidFill>
          <a:ln w="25400" cap="flat" cmpd="sng">
            <a:solidFill>
              <a:srgbClr val="4CAA7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Network Switch</a:t>
            </a:r>
            <a:endParaRPr sz="1400" b="0" i="0" u="none" strike="noStrike" cap="none">
              <a:solidFill>
                <a:schemeClr val="lt1"/>
              </a:solidFill>
              <a:latin typeface="Arial"/>
              <a:ea typeface="Arial"/>
              <a:cs typeface="Arial"/>
              <a:sym typeface="Arial"/>
            </a:endParaRPr>
          </a:p>
        </p:txBody>
      </p:sp>
      <p:sp>
        <p:nvSpPr>
          <p:cNvPr id="299" name="Google Shape;299;p23"/>
          <p:cNvSpPr/>
          <p:nvPr/>
        </p:nvSpPr>
        <p:spPr>
          <a:xfrm>
            <a:off x="6826037" y="1502025"/>
            <a:ext cx="441960" cy="1520250"/>
          </a:xfrm>
          <a:prstGeom prst="downArrow">
            <a:avLst>
              <a:gd name="adj1" fmla="val 50000"/>
              <a:gd name="adj2" fmla="val 50000"/>
            </a:avLst>
          </a:prstGeom>
          <a:solidFill>
            <a:schemeClr val="lt2"/>
          </a:solidFill>
          <a:ln w="25400" cap="flat" cmpd="sng">
            <a:solidFill>
              <a:srgbClr val="4CAA7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0" name="Google Shape;300;p23"/>
          <p:cNvSpPr/>
          <p:nvPr/>
        </p:nvSpPr>
        <p:spPr>
          <a:xfrm>
            <a:off x="6302357" y="3053629"/>
            <a:ext cx="1554480" cy="988582"/>
          </a:xfrm>
          <a:prstGeom prst="ellipse">
            <a:avLst/>
          </a:prstGeom>
          <a:solidFill>
            <a:schemeClr val="lt2"/>
          </a:solidFill>
          <a:ln w="25400" cap="flat" cmpd="sng">
            <a:solidFill>
              <a:srgbClr val="4CAA7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Database</a:t>
            </a:r>
            <a:endParaRPr sz="1400" b="0" i="0" u="none" strike="noStrike" cap="none">
              <a:solidFill>
                <a:schemeClr val="lt1"/>
              </a:solidFill>
              <a:latin typeface="Arial"/>
              <a:ea typeface="Arial"/>
              <a:cs typeface="Arial"/>
              <a:sym typeface="Arial"/>
            </a:endParaRPr>
          </a:p>
        </p:txBody>
      </p:sp>
      <p:sp>
        <p:nvSpPr>
          <p:cNvPr id="301" name="Google Shape;301;p23"/>
          <p:cNvSpPr/>
          <p:nvPr/>
        </p:nvSpPr>
        <p:spPr>
          <a:xfrm rot="-5400000">
            <a:off x="4024689" y="2079824"/>
            <a:ext cx="1615560" cy="712095"/>
          </a:xfrm>
          <a:prstGeom prst="rect">
            <a:avLst/>
          </a:prstGeom>
          <a:solidFill>
            <a:schemeClr val="accent1"/>
          </a:solidFill>
          <a:ln w="25400" cap="flat" cmpd="sng">
            <a:solidFill>
              <a:srgbClr val="0032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Video Processing</a:t>
            </a:r>
            <a:endParaRPr sz="1400" b="0" i="0" u="none" strike="noStrike" cap="none">
              <a:solidFill>
                <a:schemeClr val="lt1"/>
              </a:solidFill>
              <a:latin typeface="Arial"/>
              <a:ea typeface="Arial"/>
              <a:cs typeface="Arial"/>
              <a:sym typeface="Arial"/>
            </a:endParaRPr>
          </a:p>
        </p:txBody>
      </p:sp>
      <p:sp>
        <p:nvSpPr>
          <p:cNvPr id="302" name="Google Shape;302;p23"/>
          <p:cNvSpPr/>
          <p:nvPr/>
        </p:nvSpPr>
        <p:spPr>
          <a:xfrm rot="-5400000">
            <a:off x="4902730" y="2226855"/>
            <a:ext cx="2063519" cy="555585"/>
          </a:xfrm>
          <a:prstGeom prst="flowChartProcess">
            <a:avLst/>
          </a:prstGeom>
          <a:solidFill>
            <a:schemeClr val="lt2"/>
          </a:solidFill>
          <a:ln w="25400" cap="flat" cmpd="sng">
            <a:solidFill>
              <a:srgbClr val="4CAA7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Transmission and Storage</a:t>
            </a:r>
            <a:endParaRPr sz="1400" b="0" i="0" u="none" strike="noStrike" cap="none">
              <a:solidFill>
                <a:schemeClr val="lt1"/>
              </a:solidFill>
              <a:latin typeface="Arial"/>
              <a:ea typeface="Arial"/>
              <a:cs typeface="Arial"/>
              <a:sym typeface="Arial"/>
            </a:endParaRPr>
          </a:p>
        </p:txBody>
      </p:sp>
      <p:sp>
        <p:nvSpPr>
          <p:cNvPr id="303" name="Google Shape;303;p23"/>
          <p:cNvSpPr/>
          <p:nvPr/>
        </p:nvSpPr>
        <p:spPr>
          <a:xfrm flipH="1">
            <a:off x="5919550" y="3582850"/>
            <a:ext cx="484500" cy="330600"/>
          </a:xfrm>
          <a:prstGeom prst="bentUpArrow">
            <a:avLst>
              <a:gd name="adj1" fmla="val 25000"/>
              <a:gd name="adj2" fmla="val 25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3"/>
          <p:cNvSpPr/>
          <p:nvPr/>
        </p:nvSpPr>
        <p:spPr>
          <a:xfrm>
            <a:off x="5237200" y="2241025"/>
            <a:ext cx="350400" cy="2058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4"/>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1400" b="1"/>
              <a:t>Flow Diagram:</a:t>
            </a:r>
            <a:endParaRPr sz="1400" b="1"/>
          </a:p>
        </p:txBody>
      </p:sp>
      <p:sp>
        <p:nvSpPr>
          <p:cNvPr id="310" name="Google Shape;310;p24"/>
          <p:cNvSpPr txBox="1">
            <a:spLocks noGrp="1"/>
          </p:cNvSpPr>
          <p:nvPr>
            <p:ph type="body" idx="1"/>
          </p:nvPr>
        </p:nvSpPr>
        <p:spPr>
          <a:xfrm>
            <a:off x="1297500" y="736125"/>
            <a:ext cx="7038900" cy="3742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endParaRPr/>
          </a:p>
        </p:txBody>
      </p:sp>
      <p:pic>
        <p:nvPicPr>
          <p:cNvPr id="311" name="Google Shape;311;p24"/>
          <p:cNvPicPr preferRelativeResize="0"/>
          <p:nvPr/>
        </p:nvPicPr>
        <p:blipFill rotWithShape="1">
          <a:blip r:embed="rId3">
            <a:alphaModFix/>
          </a:blip>
          <a:srcRect l="27514" t="22641" r="32132"/>
          <a:stretch/>
        </p:blipFill>
        <p:spPr>
          <a:xfrm>
            <a:off x="2394700" y="829325"/>
            <a:ext cx="3689899" cy="3978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6C80-7743-4FBF-82CB-789DCA9D1F6A}"/>
              </a:ext>
            </a:extLst>
          </p:cNvPr>
          <p:cNvSpPr>
            <a:spLocks noGrp="1"/>
          </p:cNvSpPr>
          <p:nvPr>
            <p:ph type="title"/>
          </p:nvPr>
        </p:nvSpPr>
        <p:spPr/>
        <p:txBody>
          <a:bodyPr/>
          <a:lstStyle/>
          <a:p>
            <a:r>
              <a:rPr lang="en-US" dirty="0"/>
              <a:t>MODULES</a:t>
            </a:r>
            <a:endParaRPr lang="en-IN" dirty="0"/>
          </a:p>
        </p:txBody>
      </p:sp>
      <p:sp>
        <p:nvSpPr>
          <p:cNvPr id="3" name="Text Placeholder 2">
            <a:extLst>
              <a:ext uri="{FF2B5EF4-FFF2-40B4-BE49-F238E27FC236}">
                <a16:creationId xmlns:a16="http://schemas.microsoft.com/office/drawing/2014/main" id="{EBCA647A-72AF-4B11-AF87-A312B21FC446}"/>
              </a:ext>
            </a:extLst>
          </p:cNvPr>
          <p:cNvSpPr>
            <a:spLocks noGrp="1"/>
          </p:cNvSpPr>
          <p:nvPr>
            <p:ph type="body" idx="1"/>
          </p:nvPr>
        </p:nvSpPr>
        <p:spPr>
          <a:xfrm>
            <a:off x="70680" y="929640"/>
            <a:ext cx="7038900" cy="3686270"/>
          </a:xfrm>
        </p:spPr>
        <p:txBody>
          <a:bodyPr/>
          <a:lstStyle/>
          <a:p>
            <a:pPr marL="1259840" indent="0" algn="just">
              <a:lnSpc>
                <a:spcPct val="150000"/>
              </a:lnSpc>
              <a:spcAft>
                <a:spcPts val="0"/>
              </a:spcAft>
              <a:buNone/>
              <a:tabLst>
                <a:tab pos="6751320" algn="l"/>
              </a:tabLst>
            </a:pPr>
            <a:r>
              <a:rPr lang="en-US" sz="1400" dirty="0">
                <a:solidFill>
                  <a:schemeClr val="bg1"/>
                </a:solidFill>
                <a:effectLst/>
                <a:latin typeface="Lato" panose="020B0604020202020204" charset="0"/>
                <a:ea typeface="Calibri" panose="020F0502020204030204" pitchFamily="34" charset="0"/>
              </a:rPr>
              <a:t>The following are the modules of the project, which are planned in aid to complete the project with respect to the proposed system, while overcoming existing system and also providing the support for the future enhancements.</a:t>
            </a:r>
          </a:p>
          <a:p>
            <a:pPr marL="1259840" indent="0" algn="just">
              <a:lnSpc>
                <a:spcPct val="150000"/>
              </a:lnSpc>
              <a:spcAft>
                <a:spcPts val="0"/>
              </a:spcAft>
              <a:buNone/>
              <a:tabLst>
                <a:tab pos="6751320" algn="l"/>
              </a:tabLst>
            </a:pPr>
            <a:r>
              <a:rPr lang="en-IN" sz="1400" dirty="0">
                <a:solidFill>
                  <a:schemeClr val="bg1"/>
                </a:solidFill>
                <a:effectLst/>
                <a:latin typeface="Lato" panose="020B0604020202020204" charset="0"/>
                <a:ea typeface="Times New Roman" panose="02020603050405020304" pitchFamily="18" charset="0"/>
              </a:rPr>
              <a:t>In the proposed system, there are four modules and they are described as follows:</a:t>
            </a:r>
          </a:p>
          <a:p>
            <a:pPr marL="0" lvl="0" indent="0" algn="just">
              <a:lnSpc>
                <a:spcPct val="150000"/>
              </a:lnSpc>
              <a:buNone/>
            </a:pPr>
            <a:r>
              <a:rPr lang="en-US" sz="1400" dirty="0">
                <a:solidFill>
                  <a:schemeClr val="bg1"/>
                </a:solidFill>
                <a:effectLst/>
                <a:latin typeface="Lato" panose="020B0604020202020204" charset="0"/>
                <a:ea typeface="Times New Roman" panose="02020603050405020304" pitchFamily="18" charset="0"/>
                <a:cs typeface="Times New Roman" panose="02020603050405020304" pitchFamily="18" charset="0"/>
              </a:rPr>
              <a:t>                                             User Detection</a:t>
            </a:r>
            <a:endParaRPr lang="en-IN" sz="1400" dirty="0">
              <a:solidFill>
                <a:schemeClr val="bg1"/>
              </a:solidFill>
              <a:effectLst/>
              <a:latin typeface="Lato" panose="020B0604020202020204" charset="0"/>
              <a:ea typeface="Times New Roman" panose="02020603050405020304" pitchFamily="18" charset="0"/>
              <a:cs typeface="Times New Roman" panose="02020603050405020304" pitchFamily="18" charset="0"/>
            </a:endParaRPr>
          </a:p>
          <a:p>
            <a:pPr marL="0" lvl="0" indent="0" algn="just">
              <a:lnSpc>
                <a:spcPct val="150000"/>
              </a:lnSpc>
              <a:buNone/>
            </a:pPr>
            <a:r>
              <a:rPr lang="en-US" sz="1400" dirty="0">
                <a:solidFill>
                  <a:schemeClr val="bg1"/>
                </a:solidFill>
                <a:latin typeface="Lato" panose="020B0604020202020204" charset="0"/>
                <a:ea typeface="Times New Roman" panose="02020603050405020304" pitchFamily="18" charset="0"/>
                <a:cs typeface="Times New Roman" panose="02020603050405020304" pitchFamily="18" charset="0"/>
              </a:rPr>
              <a:t>                                             Person identifies and matched the database</a:t>
            </a:r>
          </a:p>
          <a:p>
            <a:pPr marL="0" lvl="0" indent="0" algn="just">
              <a:lnSpc>
                <a:spcPct val="150000"/>
              </a:lnSpc>
              <a:buNone/>
            </a:pPr>
            <a:r>
              <a:rPr lang="en-US" sz="1400">
                <a:solidFill>
                  <a:schemeClr val="bg1"/>
                </a:solidFill>
                <a:effectLst/>
                <a:latin typeface="Lato" panose="020B0604020202020204" charset="0"/>
                <a:ea typeface="Times New Roman" panose="02020603050405020304" pitchFamily="18" charset="0"/>
                <a:cs typeface="Times New Roman" panose="02020603050405020304" pitchFamily="18" charset="0"/>
              </a:rPr>
              <a:t>                                            </a:t>
            </a:r>
            <a:r>
              <a:rPr lang="en-US" sz="1400" dirty="0">
                <a:solidFill>
                  <a:schemeClr val="bg1"/>
                </a:solidFill>
                <a:effectLst/>
                <a:latin typeface="Lato" panose="020B0604020202020204" charset="0"/>
                <a:ea typeface="Times New Roman" panose="02020603050405020304" pitchFamily="18" charset="0"/>
                <a:cs typeface="Times New Roman" panose="02020603050405020304" pitchFamily="18" charset="0"/>
              </a:rPr>
              <a:t>Message sent to control room by telegram</a:t>
            </a:r>
            <a:endParaRPr lang="en-IN" sz="1400" dirty="0">
              <a:solidFill>
                <a:schemeClr val="bg1"/>
              </a:solidFill>
              <a:effectLst/>
              <a:latin typeface="Lato" panose="020B060402020202020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47763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C44F9-A4C4-4D2C-A189-56339CC4567F}"/>
              </a:ext>
            </a:extLst>
          </p:cNvPr>
          <p:cNvSpPr>
            <a:spLocks noGrp="1"/>
          </p:cNvSpPr>
          <p:nvPr>
            <p:ph type="title"/>
          </p:nvPr>
        </p:nvSpPr>
        <p:spPr/>
        <p:txBody>
          <a:bodyPr/>
          <a:lstStyle/>
          <a:p>
            <a:r>
              <a:rPr lang="en-US" dirty="0"/>
              <a:t>PERFORMANCE ANALYSIS:</a:t>
            </a:r>
            <a:endParaRPr lang="en-IN" dirty="0"/>
          </a:p>
        </p:txBody>
      </p:sp>
      <p:pic>
        <p:nvPicPr>
          <p:cNvPr id="6" name="Picture 5">
            <a:extLst>
              <a:ext uri="{FF2B5EF4-FFF2-40B4-BE49-F238E27FC236}">
                <a16:creationId xmlns:a16="http://schemas.microsoft.com/office/drawing/2014/main" id="{BB005664-2F72-4EDF-8B3D-64CE2CCE81CC}"/>
              </a:ext>
            </a:extLst>
          </p:cNvPr>
          <p:cNvPicPr>
            <a:picLocks noChangeAspect="1"/>
          </p:cNvPicPr>
          <p:nvPr/>
        </p:nvPicPr>
        <p:blipFill>
          <a:blip r:embed="rId2"/>
          <a:stretch>
            <a:fillRect/>
          </a:stretch>
        </p:blipFill>
        <p:spPr>
          <a:xfrm>
            <a:off x="1071710" y="1413765"/>
            <a:ext cx="7000579" cy="2135770"/>
          </a:xfrm>
          <a:prstGeom prst="rect">
            <a:avLst/>
          </a:prstGeom>
        </p:spPr>
      </p:pic>
    </p:spTree>
    <p:extLst>
      <p:ext uri="{BB962C8B-B14F-4D97-AF65-F5344CB8AC3E}">
        <p14:creationId xmlns:p14="http://schemas.microsoft.com/office/powerpoint/2010/main" val="1022843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D5287F-BD23-4126-A49F-FE40CB97B9B8}"/>
              </a:ext>
            </a:extLst>
          </p:cNvPr>
          <p:cNvPicPr>
            <a:picLocks noChangeAspect="1"/>
          </p:cNvPicPr>
          <p:nvPr/>
        </p:nvPicPr>
        <p:blipFill>
          <a:blip r:embed="rId2"/>
          <a:stretch>
            <a:fillRect/>
          </a:stretch>
        </p:blipFill>
        <p:spPr>
          <a:xfrm>
            <a:off x="1461232" y="794617"/>
            <a:ext cx="6541575" cy="3432345"/>
          </a:xfrm>
          <a:prstGeom prst="rect">
            <a:avLst/>
          </a:prstGeom>
        </p:spPr>
      </p:pic>
    </p:spTree>
    <p:extLst>
      <p:ext uri="{BB962C8B-B14F-4D97-AF65-F5344CB8AC3E}">
        <p14:creationId xmlns:p14="http://schemas.microsoft.com/office/powerpoint/2010/main" val="1747328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dirty="0"/>
              <a:t>SCREENSHOTS</a:t>
            </a:r>
            <a:endParaRPr dirty="0"/>
          </a:p>
          <a:p>
            <a:pPr marL="0" lvl="0" indent="0" algn="l" rtl="0">
              <a:lnSpc>
                <a:spcPct val="100000"/>
              </a:lnSpc>
              <a:spcBef>
                <a:spcPts val="0"/>
              </a:spcBef>
              <a:spcAft>
                <a:spcPts val="0"/>
              </a:spcAft>
              <a:buSzPts val="2400"/>
              <a:buNone/>
            </a:pPr>
            <a:endParaRPr dirty="0"/>
          </a:p>
          <a:p>
            <a:pPr marL="0" lvl="0" indent="0" algn="l" rtl="0">
              <a:lnSpc>
                <a:spcPct val="100000"/>
              </a:lnSpc>
              <a:spcBef>
                <a:spcPts val="0"/>
              </a:spcBef>
              <a:spcAft>
                <a:spcPts val="0"/>
              </a:spcAft>
              <a:buSzPts val="2400"/>
              <a:buNone/>
            </a:pPr>
            <a:r>
              <a:rPr lang="en" sz="1200" dirty="0"/>
              <a:t>1.Initializing the program to add dataset</a:t>
            </a:r>
            <a:endParaRPr sz="1200" dirty="0"/>
          </a:p>
        </p:txBody>
      </p:sp>
      <p:pic>
        <p:nvPicPr>
          <p:cNvPr id="336" name="Google Shape;336;p28"/>
          <p:cNvPicPr preferRelativeResize="0"/>
          <p:nvPr/>
        </p:nvPicPr>
        <p:blipFill>
          <a:blip r:embed="rId3">
            <a:alphaModFix/>
          </a:blip>
          <a:stretch>
            <a:fillRect/>
          </a:stretch>
        </p:blipFill>
        <p:spPr>
          <a:xfrm>
            <a:off x="2153740" y="1567550"/>
            <a:ext cx="4154426" cy="3479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2.storing the dataset</a:t>
            </a:r>
            <a:endParaRPr sz="1700"/>
          </a:p>
        </p:txBody>
      </p:sp>
      <p:pic>
        <p:nvPicPr>
          <p:cNvPr id="343" name="Google Shape;343;p29"/>
          <p:cNvPicPr preferRelativeResize="0"/>
          <p:nvPr/>
        </p:nvPicPr>
        <p:blipFill>
          <a:blip r:embed="rId3">
            <a:alphaModFix/>
          </a:blip>
          <a:stretch>
            <a:fillRect/>
          </a:stretch>
        </p:blipFill>
        <p:spPr>
          <a:xfrm>
            <a:off x="1297500" y="1307850"/>
            <a:ext cx="6600825" cy="3248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3.If found,it will send the alert through telegram</a:t>
            </a:r>
            <a:endParaRPr sz="1600" dirty="0"/>
          </a:p>
        </p:txBody>
      </p:sp>
      <p:pic>
        <p:nvPicPr>
          <p:cNvPr id="350" name="Google Shape;350;p30"/>
          <p:cNvPicPr preferRelativeResize="0"/>
          <p:nvPr/>
        </p:nvPicPr>
        <p:blipFill>
          <a:blip r:embed="rId3">
            <a:alphaModFix/>
          </a:blip>
          <a:stretch>
            <a:fillRect/>
          </a:stretch>
        </p:blipFill>
        <p:spPr>
          <a:xfrm>
            <a:off x="2770100" y="1036950"/>
            <a:ext cx="3972400" cy="3972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CONCLUSION</a:t>
            </a:r>
            <a:endParaRPr/>
          </a:p>
        </p:txBody>
      </p:sp>
      <p:sp>
        <p:nvSpPr>
          <p:cNvPr id="356" name="Google Shape;356;p31"/>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sz="1400" dirty="0">
                <a:latin typeface="Times New Roman"/>
                <a:ea typeface="Times New Roman"/>
                <a:cs typeface="Times New Roman"/>
                <a:sym typeface="Times New Roman"/>
              </a:rPr>
              <a:t>This project is used to implement the face recognition and surveillance. </a:t>
            </a:r>
            <a:endParaRPr dirty="0"/>
          </a:p>
          <a:p>
            <a:pPr marL="457200" lvl="0" indent="-311150" algn="l" rtl="0">
              <a:lnSpc>
                <a:spcPct val="115000"/>
              </a:lnSpc>
              <a:spcBef>
                <a:spcPts val="0"/>
              </a:spcBef>
              <a:spcAft>
                <a:spcPts val="0"/>
              </a:spcAft>
              <a:buSzPts val="1300"/>
              <a:buChar char="●"/>
            </a:pPr>
            <a:r>
              <a:rPr lang="en" sz="1400" dirty="0">
                <a:latin typeface="Times New Roman"/>
                <a:ea typeface="Times New Roman"/>
                <a:cs typeface="Times New Roman"/>
                <a:sym typeface="Times New Roman"/>
              </a:rPr>
              <a:t>Face recognition nowadays has been widely used on many areas, can be improved with the implement of this product. </a:t>
            </a:r>
            <a:endParaRPr dirty="0"/>
          </a:p>
          <a:p>
            <a:pPr marL="457200" lvl="0" indent="-311150" algn="l" rtl="0">
              <a:lnSpc>
                <a:spcPct val="115000"/>
              </a:lnSpc>
              <a:spcBef>
                <a:spcPts val="0"/>
              </a:spcBef>
              <a:spcAft>
                <a:spcPts val="0"/>
              </a:spcAft>
              <a:buSzPts val="1300"/>
              <a:buChar char="●"/>
            </a:pPr>
            <a:r>
              <a:rPr lang="en" sz="1400" dirty="0">
                <a:latin typeface="Times New Roman"/>
                <a:ea typeface="Times New Roman"/>
                <a:cs typeface="Times New Roman"/>
                <a:sym typeface="Times New Roman"/>
              </a:rPr>
              <a:t>It is design with low cost and efficient material. </a:t>
            </a:r>
            <a:endParaRPr dirty="0"/>
          </a:p>
          <a:p>
            <a:pPr marL="457200" lvl="0" indent="-311150" algn="l" rtl="0">
              <a:lnSpc>
                <a:spcPct val="115000"/>
              </a:lnSpc>
              <a:spcBef>
                <a:spcPts val="0"/>
              </a:spcBef>
              <a:spcAft>
                <a:spcPts val="0"/>
              </a:spcAft>
              <a:buSzPts val="1300"/>
              <a:buChar char="●"/>
            </a:pPr>
            <a:r>
              <a:rPr lang="en" sz="1400" dirty="0">
                <a:latin typeface="Times New Roman"/>
                <a:ea typeface="Times New Roman"/>
                <a:cs typeface="Times New Roman"/>
                <a:sym typeface="Times New Roman"/>
              </a:rPr>
              <a:t>The improvement of technology had made the internet of thing no longer an expensive stuff and it can be modified and customized depend on our needs.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4"/>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b="1"/>
              <a:t>INTRODUCTION</a:t>
            </a:r>
            <a:endParaRPr b="1"/>
          </a:p>
        </p:txBody>
      </p:sp>
      <p:sp>
        <p:nvSpPr>
          <p:cNvPr id="144" name="Google Shape;144;p14"/>
          <p:cNvSpPr txBox="1">
            <a:spLocks noGrp="1"/>
          </p:cNvSpPr>
          <p:nvPr>
            <p:ph type="body" idx="1"/>
          </p:nvPr>
        </p:nvSpPr>
        <p:spPr>
          <a:xfrm>
            <a:off x="442900" y="1381200"/>
            <a:ext cx="7455600" cy="340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1700"/>
              <a:t>As an important branch of Security and surveillance system,face recognition technology has the characteristics of convenient acquisition and high reliability  that is widely used in the fields of information security, national security, </a:t>
            </a:r>
            <a:r>
              <a:rPr lang="en" sz="1700" b="1">
                <a:solidFill>
                  <a:srgbClr val="FFFF00"/>
                </a:solidFill>
              </a:rPr>
              <a:t>traffic monitoring</a:t>
            </a:r>
            <a:r>
              <a:rPr lang="en" sz="1700" b="1">
                <a:solidFill>
                  <a:srgbClr val="FFFFFF"/>
                </a:solidFill>
              </a:rPr>
              <a:t>,</a:t>
            </a:r>
            <a:r>
              <a:rPr lang="en" sz="1700" b="1">
                <a:solidFill>
                  <a:srgbClr val="FFFF00"/>
                </a:solidFill>
              </a:rPr>
              <a:t>security camera </a:t>
            </a:r>
            <a:r>
              <a:rPr lang="en" sz="1700">
                <a:solidFill>
                  <a:srgbClr val="FFFFFF"/>
                </a:solidFill>
              </a:rPr>
              <a:t>and o</a:t>
            </a:r>
            <a:r>
              <a:rPr lang="en" sz="1700"/>
              <a:t>rganisations like school, college. This project is  to </a:t>
            </a:r>
            <a:r>
              <a:rPr lang="en" sz="1700">
                <a:solidFill>
                  <a:srgbClr val="FFFF00"/>
                </a:solidFill>
              </a:rPr>
              <a:t>Detect </a:t>
            </a:r>
            <a:r>
              <a:rPr lang="en" sz="1700"/>
              <a:t>Unknown or specified given person(criminal) in  Surveillance camera at Traffic signals and </a:t>
            </a:r>
            <a:r>
              <a:rPr lang="en" sz="1700">
                <a:solidFill>
                  <a:srgbClr val="FFFF00"/>
                </a:solidFill>
              </a:rPr>
              <a:t>predicting his probability path </a:t>
            </a:r>
            <a:r>
              <a:rPr lang="en" sz="1700"/>
              <a:t>further then </a:t>
            </a:r>
            <a:r>
              <a:rPr lang="en" sz="1700">
                <a:solidFill>
                  <a:srgbClr val="FFFF00"/>
                </a:solidFill>
              </a:rPr>
              <a:t>reporting</a:t>
            </a:r>
            <a:r>
              <a:rPr lang="en" sz="1700"/>
              <a:t> to their nearby located control rooms .</a:t>
            </a:r>
            <a:endParaRPr sz="1700"/>
          </a:p>
          <a:p>
            <a:pPr marL="0" lvl="0" indent="0" algn="l" rtl="0">
              <a:lnSpc>
                <a:spcPct val="115000"/>
              </a:lnSpc>
              <a:spcBef>
                <a:spcPts val="1600"/>
              </a:spcBef>
              <a:spcAft>
                <a:spcPts val="1600"/>
              </a:spcAft>
              <a:buSzPts val="1300"/>
              <a:buNone/>
            </a:pPr>
            <a:endParaRPr/>
          </a:p>
        </p:txBody>
      </p:sp>
      <p:pic>
        <p:nvPicPr>
          <p:cNvPr id="145" name="Google Shape;145;p14"/>
          <p:cNvPicPr preferRelativeResize="0"/>
          <p:nvPr/>
        </p:nvPicPr>
        <p:blipFill rotWithShape="1">
          <a:blip r:embed="rId3">
            <a:alphaModFix/>
          </a:blip>
          <a:srcRect/>
          <a:stretch/>
        </p:blipFill>
        <p:spPr>
          <a:xfrm>
            <a:off x="7898500" y="1570075"/>
            <a:ext cx="987690" cy="148154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REFRENCE</a:t>
            </a:r>
            <a:endParaRPr/>
          </a:p>
        </p:txBody>
      </p:sp>
      <p:sp>
        <p:nvSpPr>
          <p:cNvPr id="362" name="Google Shape;362;p32"/>
          <p:cNvSpPr txBox="1">
            <a:spLocks noGrp="1"/>
          </p:cNvSpPr>
          <p:nvPr>
            <p:ph type="body" idx="1"/>
          </p:nvPr>
        </p:nvSpPr>
        <p:spPr>
          <a:xfrm>
            <a:off x="1190820" y="1116150"/>
            <a:ext cx="7038900" cy="29112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sz="1400" dirty="0">
                <a:latin typeface="Lato"/>
                <a:ea typeface="Lato"/>
                <a:cs typeface="Lato"/>
                <a:sym typeface="Lato"/>
              </a:rPr>
              <a:t>Erdem, H., Uner and A. (2009) ‘A multi-channel remote controller for home and office appliances’, IEEE Xplore Digital Library, vol. 55, no. 4, pp. 2184-2189. </a:t>
            </a:r>
            <a:endParaRPr sz="1400" dirty="0">
              <a:latin typeface="Lato"/>
              <a:ea typeface="Lato"/>
              <a:cs typeface="Lato"/>
              <a:sym typeface="Lato"/>
            </a:endParaRPr>
          </a:p>
          <a:p>
            <a:pPr marL="457200" lvl="0" indent="-311150" algn="l" rtl="0">
              <a:lnSpc>
                <a:spcPct val="115000"/>
              </a:lnSpc>
              <a:spcBef>
                <a:spcPts val="0"/>
              </a:spcBef>
              <a:spcAft>
                <a:spcPts val="0"/>
              </a:spcAft>
              <a:buSzPts val="1300"/>
              <a:buChar char="●"/>
            </a:pPr>
            <a:r>
              <a:rPr lang="en" sz="1400" dirty="0">
                <a:latin typeface="Lato"/>
                <a:ea typeface="Lato"/>
                <a:cs typeface="Lato"/>
                <a:sym typeface="Lato"/>
              </a:rPr>
              <a:t> </a:t>
            </a:r>
            <a:endParaRPr sz="1400" dirty="0">
              <a:latin typeface="Lato"/>
              <a:ea typeface="Lato"/>
              <a:cs typeface="Lato"/>
              <a:sym typeface="Lato"/>
            </a:endParaRPr>
          </a:p>
          <a:p>
            <a:pPr marL="457200" lvl="0" indent="-311150" algn="l" rtl="0">
              <a:lnSpc>
                <a:spcPct val="115000"/>
              </a:lnSpc>
              <a:spcBef>
                <a:spcPts val="0"/>
              </a:spcBef>
              <a:spcAft>
                <a:spcPts val="0"/>
              </a:spcAft>
              <a:buSzPts val="1300"/>
              <a:buChar char="●"/>
            </a:pPr>
            <a:r>
              <a:rPr lang="en" sz="1400" dirty="0">
                <a:latin typeface="Lato"/>
                <a:ea typeface="Lato"/>
                <a:cs typeface="Lato"/>
                <a:sym typeface="Lato"/>
              </a:rPr>
              <a:t>Yuksekkaya, B., Kayalar, A.A., Tosun, M.B., Ozcan, M.K., Alkar and A.Z., (2006) ‘A GSM, internet and speech controlled wireless interactive home automation system’, IEEE Xplore Digital Library, vol. 52, no. 3, pp. 837-843. </a:t>
            </a:r>
            <a:endParaRPr sz="1400" dirty="0">
              <a:latin typeface="Lato"/>
              <a:ea typeface="Lato"/>
              <a:cs typeface="Lato"/>
              <a:sym typeface="Lato"/>
            </a:endParaRPr>
          </a:p>
          <a:p>
            <a:pPr marL="457200" lvl="0" indent="-311150" algn="l" rtl="0">
              <a:lnSpc>
                <a:spcPct val="115000"/>
              </a:lnSpc>
              <a:spcBef>
                <a:spcPts val="0"/>
              </a:spcBef>
              <a:spcAft>
                <a:spcPts val="0"/>
              </a:spcAft>
              <a:buSzPts val="1300"/>
              <a:buChar char="●"/>
            </a:pPr>
            <a:r>
              <a:rPr lang="en" sz="1400" dirty="0">
                <a:latin typeface="Lato"/>
                <a:ea typeface="Lato"/>
                <a:cs typeface="Lato"/>
                <a:sym typeface="Lato"/>
              </a:rPr>
              <a:t> </a:t>
            </a:r>
            <a:endParaRPr sz="1400" dirty="0">
              <a:latin typeface="Lato"/>
              <a:ea typeface="Lato"/>
              <a:cs typeface="Lato"/>
              <a:sym typeface="Lato"/>
            </a:endParaRPr>
          </a:p>
          <a:p>
            <a:pPr marL="457200" lvl="0" indent="-311150" algn="l" rtl="0">
              <a:lnSpc>
                <a:spcPct val="115000"/>
              </a:lnSpc>
              <a:spcBef>
                <a:spcPts val="0"/>
              </a:spcBef>
              <a:spcAft>
                <a:spcPts val="0"/>
              </a:spcAft>
              <a:buSzPts val="1300"/>
              <a:buChar char="●"/>
            </a:pPr>
            <a:r>
              <a:rPr lang="en" sz="1400" dirty="0">
                <a:latin typeface="Lato"/>
                <a:ea typeface="Lato"/>
                <a:cs typeface="Lato"/>
                <a:sym typeface="Lato"/>
              </a:rPr>
              <a:t>Vernon, S., Joshi and S.S., (2011) ‘Brain—Muscle—Computer Interface: MobilePhone Prototype Development and Testing’, IEEE Xplore Digital Library, vol. 15, no. 4, pp. 531-538. </a:t>
            </a:r>
            <a:endParaRPr sz="1400" dirty="0">
              <a:latin typeface="Lato"/>
              <a:ea typeface="Lato"/>
              <a:cs typeface="Lato"/>
              <a:sym typeface="Lato"/>
            </a:endParaRPr>
          </a:p>
          <a:p>
            <a:pPr marL="457200" lvl="0" indent="-311150" algn="l" rtl="0">
              <a:lnSpc>
                <a:spcPct val="115000"/>
              </a:lnSpc>
              <a:spcBef>
                <a:spcPts val="0"/>
              </a:spcBef>
              <a:spcAft>
                <a:spcPts val="0"/>
              </a:spcAft>
              <a:buSzPts val="1300"/>
              <a:buChar char="●"/>
            </a:pPr>
            <a:r>
              <a:rPr lang="en" sz="1400" dirty="0">
                <a:latin typeface="Lato"/>
                <a:ea typeface="Lato"/>
                <a:cs typeface="Lato"/>
                <a:sym typeface="Lato"/>
              </a:rPr>
              <a:t> </a:t>
            </a:r>
            <a:endParaRPr sz="1400" dirty="0">
              <a:latin typeface="Lato"/>
              <a:ea typeface="Lato"/>
              <a:cs typeface="Lato"/>
              <a:sym typeface="Lato"/>
            </a:endParaRPr>
          </a:p>
          <a:p>
            <a:pPr marL="457200" lvl="0" indent="-311150" algn="l" rtl="0">
              <a:lnSpc>
                <a:spcPct val="115000"/>
              </a:lnSpc>
              <a:spcBef>
                <a:spcPts val="0"/>
              </a:spcBef>
              <a:spcAft>
                <a:spcPts val="0"/>
              </a:spcAft>
              <a:buSzPts val="1300"/>
              <a:buChar char="●"/>
            </a:pPr>
            <a:r>
              <a:rPr lang="en" sz="1400" dirty="0">
                <a:latin typeface="Lato"/>
                <a:ea typeface="Lato"/>
                <a:cs typeface="Lato"/>
                <a:sym typeface="Lato"/>
              </a:rPr>
              <a:t>Faundez-Zanuy and M. (2005) ‘Privacy issues on biometric systems’ , IEEE Xplore Digital Library, vol. 20, no. 2, pp. 13-15. </a:t>
            </a:r>
            <a:endParaRPr sz="1400" dirty="0">
              <a:latin typeface="Lato"/>
              <a:ea typeface="Lato"/>
              <a:cs typeface="Lato"/>
              <a:sym typeface="Lato"/>
            </a:endParaRPr>
          </a:p>
          <a:p>
            <a:pPr marL="146050" lvl="0" indent="0" algn="l" rtl="0">
              <a:lnSpc>
                <a:spcPct val="115000"/>
              </a:lnSpc>
              <a:spcBef>
                <a:spcPts val="0"/>
              </a:spcBef>
              <a:spcAft>
                <a:spcPts val="0"/>
              </a:spcAft>
              <a:buSzPts val="1300"/>
              <a:buNone/>
            </a:pPr>
            <a:endParaRPr sz="800" dirty="0">
              <a:latin typeface="Lato"/>
              <a:ea typeface="Lato"/>
              <a:cs typeface="Lato"/>
              <a:sym typeface="Lato"/>
            </a:endParaRPr>
          </a:p>
          <a:p>
            <a:pPr marL="457200" lvl="0" indent="-228600" algn="l" rtl="0">
              <a:lnSpc>
                <a:spcPct val="115000"/>
              </a:lnSpc>
              <a:spcBef>
                <a:spcPts val="0"/>
              </a:spcBef>
              <a:spcAft>
                <a:spcPts val="0"/>
              </a:spcAft>
              <a:buSzPts val="1300"/>
              <a:buNone/>
            </a:pPr>
            <a:endParaRPr sz="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8" name="Google Shape;368;p33"/>
          <p:cNvSpPr txBox="1">
            <a:spLocks noGrp="1"/>
          </p:cNvSpPr>
          <p:nvPr>
            <p:ph type="body" idx="1"/>
          </p:nvPr>
        </p:nvSpPr>
        <p:spPr>
          <a:xfrm>
            <a:off x="1297500" y="1116150"/>
            <a:ext cx="7038900" cy="29112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sz="1200">
                <a:latin typeface="Lato"/>
                <a:ea typeface="Lato"/>
                <a:cs typeface="Lato"/>
                <a:sym typeface="Lato"/>
              </a:rPr>
              <a:t>P. B. Saurabh and D.S. Chaudhari (2012) ‘Principal Component Analysis for Face Recognition’, International Journal of Engineering and Advanced Technology, , IEEE Xplore Digital Library, vol. 1, pp. 91-94.</a:t>
            </a:r>
            <a:endParaRPr sz="1200">
              <a:latin typeface="Lato"/>
              <a:ea typeface="Lato"/>
              <a:cs typeface="Lato"/>
              <a:sym typeface="Lato"/>
            </a:endParaRPr>
          </a:p>
          <a:p>
            <a:pPr marL="457200" lvl="0" indent="-311150" algn="l" rtl="0">
              <a:lnSpc>
                <a:spcPct val="115000"/>
              </a:lnSpc>
              <a:spcBef>
                <a:spcPts val="0"/>
              </a:spcBef>
              <a:spcAft>
                <a:spcPts val="0"/>
              </a:spcAft>
              <a:buSzPts val="1300"/>
              <a:buChar char="●"/>
            </a:pPr>
            <a:r>
              <a:rPr lang="en" sz="1200">
                <a:latin typeface="Lato"/>
                <a:ea typeface="Lato"/>
                <a:cs typeface="Lato"/>
                <a:sym typeface="Lato"/>
              </a:rPr>
              <a:t> </a:t>
            </a:r>
            <a:endParaRPr sz="1200">
              <a:latin typeface="Lato"/>
              <a:ea typeface="Lato"/>
              <a:cs typeface="Lato"/>
              <a:sym typeface="Lato"/>
            </a:endParaRPr>
          </a:p>
          <a:p>
            <a:pPr marL="457200" lvl="0" indent="-311150" algn="l" rtl="0">
              <a:lnSpc>
                <a:spcPct val="115000"/>
              </a:lnSpc>
              <a:spcBef>
                <a:spcPts val="0"/>
              </a:spcBef>
              <a:spcAft>
                <a:spcPts val="0"/>
              </a:spcAft>
              <a:buSzPts val="1300"/>
              <a:buChar char="●"/>
            </a:pPr>
            <a:r>
              <a:rPr lang="en" sz="1200">
                <a:latin typeface="Lato"/>
                <a:ea typeface="Lato"/>
                <a:cs typeface="Lato"/>
                <a:sym typeface="Lato"/>
              </a:rPr>
              <a:t> Sahani, M., Nanda, C., Sahu, A.K.,Pattnaik, B. (2015) 'Web-based online embedded door access control and home security system based on face recognition', IEEE Xplore Digital Library[online], 19-20 March 2015, pp.1-6. Available from: http://ieeexplore.ieee.org.libezp.utar.edu.my/xpls/icp.jsp?arnumber=7159473&amp;tag =1[Accessed 1 August 2017] </a:t>
            </a:r>
            <a:endParaRPr sz="1200">
              <a:latin typeface="Lato"/>
              <a:ea typeface="Lato"/>
              <a:cs typeface="Lato"/>
              <a:sym typeface="Lato"/>
            </a:endParaRPr>
          </a:p>
          <a:p>
            <a:pPr marL="457200" lvl="0" indent="-311150" algn="l" rtl="0">
              <a:lnSpc>
                <a:spcPct val="115000"/>
              </a:lnSpc>
              <a:spcBef>
                <a:spcPts val="0"/>
              </a:spcBef>
              <a:spcAft>
                <a:spcPts val="0"/>
              </a:spcAft>
              <a:buSzPts val="1300"/>
              <a:buChar char="●"/>
            </a:pPr>
            <a:r>
              <a:rPr lang="en" sz="1200">
                <a:latin typeface="Lato"/>
                <a:ea typeface="Lato"/>
                <a:cs typeface="Lato"/>
                <a:sym typeface="Lato"/>
              </a:rPr>
              <a:t> </a:t>
            </a:r>
            <a:endParaRPr sz="1200">
              <a:latin typeface="Lato"/>
              <a:ea typeface="Lato"/>
              <a:cs typeface="Lato"/>
              <a:sym typeface="Lato"/>
            </a:endParaRPr>
          </a:p>
          <a:p>
            <a:pPr marL="457200" lvl="0" indent="-311150" algn="l" rtl="0">
              <a:lnSpc>
                <a:spcPct val="115000"/>
              </a:lnSpc>
              <a:spcBef>
                <a:spcPts val="0"/>
              </a:spcBef>
              <a:spcAft>
                <a:spcPts val="0"/>
              </a:spcAft>
              <a:buSzPts val="1300"/>
              <a:buChar char="●"/>
            </a:pPr>
            <a:r>
              <a:rPr lang="en" sz="1200">
                <a:latin typeface="Lato"/>
                <a:ea typeface="Lato"/>
                <a:cs typeface="Lato"/>
                <a:sym typeface="Lato"/>
              </a:rPr>
              <a:t>Thabet, A. and Amor, N. (2015) ‘Enhanced smart doorbell system based on face recognition’, IEEE Xplore Digital Library[online], 21-23 Dec. 2015, pp.373-377. Available from: http://ieeexplore.ieee.org.libezp.utar.edu.my/document/7505106/[Accessed 1 August 2017] </a:t>
            </a:r>
            <a:endParaRPr sz="1200">
              <a:latin typeface="Lato"/>
              <a:ea typeface="Lato"/>
              <a:cs typeface="Lato"/>
              <a:sym typeface="Lato"/>
            </a:endParaRPr>
          </a:p>
          <a:p>
            <a:pPr marL="457200" lvl="0" indent="-311150" algn="l" rtl="0">
              <a:lnSpc>
                <a:spcPct val="115000"/>
              </a:lnSpc>
              <a:spcBef>
                <a:spcPts val="0"/>
              </a:spcBef>
              <a:spcAft>
                <a:spcPts val="0"/>
              </a:spcAft>
              <a:buSzPts val="1300"/>
              <a:buChar char="●"/>
            </a:pPr>
            <a:r>
              <a:rPr lang="en" sz="1200">
                <a:latin typeface="Lato"/>
                <a:ea typeface="Lato"/>
                <a:cs typeface="Lato"/>
                <a:sym typeface="Lato"/>
              </a:rPr>
              <a:t> </a:t>
            </a:r>
            <a:endParaRPr sz="1200">
              <a:latin typeface="Lato"/>
              <a:ea typeface="Lato"/>
              <a:cs typeface="Lato"/>
              <a:sym typeface="Lato"/>
            </a:endParaRPr>
          </a:p>
          <a:p>
            <a:pPr marL="457200" lvl="0" indent="-311150" algn="l" rtl="0">
              <a:lnSpc>
                <a:spcPct val="115000"/>
              </a:lnSpc>
              <a:spcBef>
                <a:spcPts val="0"/>
              </a:spcBef>
              <a:spcAft>
                <a:spcPts val="0"/>
              </a:spcAft>
              <a:buSzPts val="1300"/>
              <a:buChar char="●"/>
            </a:pPr>
            <a:r>
              <a:rPr lang="en" sz="1200">
                <a:latin typeface="Lato"/>
                <a:ea typeface="Lato"/>
                <a:cs typeface="Lato"/>
                <a:sym typeface="Lato"/>
              </a:rPr>
              <a:t>Neelam Majgaonkar, Ruhina Hodekar &amp; Priyanka Bandagale (2016) Automatic Door Locking System Vol.4 Issue-1, 2016 p.495 – 499.</a:t>
            </a:r>
            <a:endParaRPr sz="1200">
              <a:latin typeface="Lato"/>
              <a:ea typeface="Lato"/>
              <a:cs typeface="Lato"/>
              <a:sym typeface="Lato"/>
            </a:endParaRPr>
          </a:p>
          <a:p>
            <a:pPr marL="457200" lvl="0" indent="-228600" algn="l" rtl="0">
              <a:lnSpc>
                <a:spcPct val="115000"/>
              </a:lnSpc>
              <a:spcBef>
                <a:spcPts val="0"/>
              </a:spcBef>
              <a:spcAft>
                <a:spcPts val="0"/>
              </a:spcAft>
              <a:buSzPts val="13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graphicFrame>
        <p:nvGraphicFramePr>
          <p:cNvPr id="150" name="Google Shape;150;p15"/>
          <p:cNvGraphicFramePr/>
          <p:nvPr/>
        </p:nvGraphicFramePr>
        <p:xfrm>
          <a:off x="1165860" y="1021081"/>
          <a:ext cx="6663725" cy="2385720"/>
        </p:xfrm>
        <a:graphic>
          <a:graphicData uri="http://schemas.openxmlformats.org/drawingml/2006/table">
            <a:tbl>
              <a:tblPr firstRow="1" bandRow="1">
                <a:noFill/>
                <a:tableStyleId>{D95D578C-5BAB-4EDB-B004-E1E2D32B7D48}</a:tableStyleId>
              </a:tblPr>
              <a:tblGrid>
                <a:gridCol w="1332750">
                  <a:extLst>
                    <a:ext uri="{9D8B030D-6E8A-4147-A177-3AD203B41FA5}">
                      <a16:colId xmlns:a16="http://schemas.microsoft.com/office/drawing/2014/main" val="20000"/>
                    </a:ext>
                  </a:extLst>
                </a:gridCol>
                <a:gridCol w="1332750">
                  <a:extLst>
                    <a:ext uri="{9D8B030D-6E8A-4147-A177-3AD203B41FA5}">
                      <a16:colId xmlns:a16="http://schemas.microsoft.com/office/drawing/2014/main" val="20001"/>
                    </a:ext>
                  </a:extLst>
                </a:gridCol>
                <a:gridCol w="1332750">
                  <a:extLst>
                    <a:ext uri="{9D8B030D-6E8A-4147-A177-3AD203B41FA5}">
                      <a16:colId xmlns:a16="http://schemas.microsoft.com/office/drawing/2014/main" val="20002"/>
                    </a:ext>
                  </a:extLst>
                </a:gridCol>
                <a:gridCol w="1076700">
                  <a:extLst>
                    <a:ext uri="{9D8B030D-6E8A-4147-A177-3AD203B41FA5}">
                      <a16:colId xmlns:a16="http://schemas.microsoft.com/office/drawing/2014/main" val="20003"/>
                    </a:ext>
                  </a:extLst>
                </a:gridCol>
                <a:gridCol w="1588775">
                  <a:extLst>
                    <a:ext uri="{9D8B030D-6E8A-4147-A177-3AD203B41FA5}">
                      <a16:colId xmlns:a16="http://schemas.microsoft.com/office/drawing/2014/main" val="20004"/>
                    </a:ext>
                  </a:extLst>
                </a:gridCol>
              </a:tblGrid>
              <a:tr h="4641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Year Of Publishing</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Author Name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Title Of The Paper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Merits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Demerits</a:t>
                      </a:r>
                      <a:endParaRPr sz="1400" u="none" strike="noStrike" cap="none"/>
                    </a:p>
                  </a:txBody>
                  <a:tcPr marL="91450" marR="91450" marT="45725" marB="45725"/>
                </a:tc>
                <a:extLst>
                  <a:ext uri="{0D108BD9-81ED-4DB2-BD59-A6C34878D82A}">
                    <a16:rowId xmlns:a16="http://schemas.microsoft.com/office/drawing/2014/main" val="10000"/>
                  </a:ext>
                </a:extLst>
              </a:tr>
              <a:tr h="18675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2020</a:t>
                      </a:r>
                      <a:endParaRPr sz="1400" u="none" strike="noStrike" cap="none">
                        <a:solidFill>
                          <a:schemeClr val="lt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Shuai Tang, Mani Golparvar, Milind Naphade</a:t>
                      </a:r>
                      <a:endParaRPr sz="1400" u="none" strike="noStrike" cap="none">
                        <a:solidFill>
                          <a:schemeClr val="lt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Vedio Based Motion &amp; Monitoring Systems</a:t>
                      </a:r>
                      <a:endParaRPr sz="1400" u="none" strike="noStrike" cap="none">
                        <a:solidFill>
                          <a:schemeClr val="lt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Reduce loss, theft and vandalism.</a:t>
                      </a:r>
                      <a:endParaRPr sz="1400" u="none" strike="noStrike" cap="none">
                        <a:solidFill>
                          <a:schemeClr val="lt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It can be costly affair</a:t>
                      </a:r>
                      <a:endParaRPr sz="1400" u="none" strike="noStrike" cap="none">
                        <a:solidFill>
                          <a:schemeClr val="lt1"/>
                        </a:solidFill>
                      </a:endParaRPr>
                    </a:p>
                  </a:txBody>
                  <a:tcPr marL="91450" marR="91450" marT="45725" marB="45725"/>
                </a:tc>
                <a:extLst>
                  <a:ext uri="{0D108BD9-81ED-4DB2-BD59-A6C34878D82A}">
                    <a16:rowId xmlns:a16="http://schemas.microsoft.com/office/drawing/2014/main" val="10001"/>
                  </a:ext>
                </a:extLst>
              </a:tr>
            </a:tbl>
          </a:graphicData>
        </a:graphic>
      </p:graphicFrame>
      <p:sp>
        <p:nvSpPr>
          <p:cNvPr id="151" name="Google Shape;151;p1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b="1"/>
              <a:t>LITERATURE REVIEW</a:t>
            </a:r>
            <a:endParaRPr b="1"/>
          </a:p>
        </p:txBody>
      </p:sp>
      <p:cxnSp>
        <p:nvCxnSpPr>
          <p:cNvPr id="152" name="Google Shape;152;p15"/>
          <p:cNvCxnSpPr/>
          <p:nvPr/>
        </p:nvCxnSpPr>
        <p:spPr>
          <a:xfrm>
            <a:off x="2286000" y="1021080"/>
            <a:ext cx="0" cy="2385699"/>
          </a:xfrm>
          <a:prstGeom prst="straightConnector1">
            <a:avLst/>
          </a:prstGeom>
          <a:noFill/>
          <a:ln w="25400" cap="flat" cmpd="sng">
            <a:solidFill>
              <a:schemeClr val="accent2"/>
            </a:solidFill>
            <a:prstDash val="solid"/>
            <a:round/>
            <a:headEnd type="none" w="sm" len="sm"/>
            <a:tailEnd type="none" w="sm" len="sm"/>
          </a:ln>
          <a:effectLst>
            <a:outerShdw blurRad="40000" dist="20000" dir="5400000" rotWithShape="0">
              <a:srgbClr val="000000">
                <a:alpha val="37254"/>
              </a:srgbClr>
            </a:outerShdw>
          </a:effectLst>
        </p:spPr>
      </p:cxnSp>
      <p:cxnSp>
        <p:nvCxnSpPr>
          <p:cNvPr id="153" name="Google Shape;153;p15"/>
          <p:cNvCxnSpPr/>
          <p:nvPr/>
        </p:nvCxnSpPr>
        <p:spPr>
          <a:xfrm>
            <a:off x="3779520" y="1021080"/>
            <a:ext cx="0" cy="2385699"/>
          </a:xfrm>
          <a:prstGeom prst="straightConnector1">
            <a:avLst/>
          </a:prstGeom>
          <a:noFill/>
          <a:ln w="25400" cap="flat" cmpd="sng">
            <a:solidFill>
              <a:schemeClr val="accent2"/>
            </a:solidFill>
            <a:prstDash val="solid"/>
            <a:round/>
            <a:headEnd type="none" w="sm" len="sm"/>
            <a:tailEnd type="none" w="sm" len="sm"/>
          </a:ln>
          <a:effectLst>
            <a:outerShdw blurRad="40000" dist="20000" dir="5400000" rotWithShape="0">
              <a:srgbClr val="000000">
                <a:alpha val="37254"/>
              </a:srgbClr>
            </a:outerShdw>
          </a:effectLst>
        </p:spPr>
      </p:cxnSp>
      <p:cxnSp>
        <p:nvCxnSpPr>
          <p:cNvPr id="154" name="Google Shape;154;p15"/>
          <p:cNvCxnSpPr/>
          <p:nvPr/>
        </p:nvCxnSpPr>
        <p:spPr>
          <a:xfrm>
            <a:off x="5097780" y="1021080"/>
            <a:ext cx="0" cy="2385699"/>
          </a:xfrm>
          <a:prstGeom prst="straightConnector1">
            <a:avLst/>
          </a:prstGeom>
          <a:noFill/>
          <a:ln w="25400" cap="flat" cmpd="sng">
            <a:solidFill>
              <a:schemeClr val="accent2"/>
            </a:solidFill>
            <a:prstDash val="solid"/>
            <a:round/>
            <a:headEnd type="none" w="sm" len="sm"/>
            <a:tailEnd type="none" w="sm" len="sm"/>
          </a:ln>
          <a:effectLst>
            <a:outerShdw blurRad="40000" dist="20000" dir="5400000" rotWithShape="0">
              <a:srgbClr val="000000">
                <a:alpha val="37254"/>
              </a:srgbClr>
            </a:outerShdw>
          </a:effectLst>
        </p:spPr>
      </p:cxnSp>
      <p:cxnSp>
        <p:nvCxnSpPr>
          <p:cNvPr id="155" name="Google Shape;155;p15"/>
          <p:cNvCxnSpPr/>
          <p:nvPr/>
        </p:nvCxnSpPr>
        <p:spPr>
          <a:xfrm>
            <a:off x="6210300" y="1021080"/>
            <a:ext cx="0" cy="2385699"/>
          </a:xfrm>
          <a:prstGeom prst="straightConnector1">
            <a:avLst/>
          </a:prstGeom>
          <a:noFill/>
          <a:ln w="25400" cap="flat" cmpd="sng">
            <a:solidFill>
              <a:schemeClr val="accent2"/>
            </a:solidFill>
            <a:prstDash val="solid"/>
            <a:round/>
            <a:headEnd type="none" w="sm" len="sm"/>
            <a:tailEnd type="none" w="sm" len="sm"/>
          </a:ln>
          <a:effectLst>
            <a:outerShdw blurRad="40000" dist="20000" dir="5400000" rotWithShape="0">
              <a:srgbClr val="000000">
                <a:alpha val="37254"/>
              </a:srgbClr>
            </a:outerShdw>
          </a:effectLst>
        </p:spPr>
      </p:cxnSp>
      <p:graphicFrame>
        <p:nvGraphicFramePr>
          <p:cNvPr id="156" name="Google Shape;156;p15"/>
          <p:cNvGraphicFramePr/>
          <p:nvPr/>
        </p:nvGraphicFramePr>
        <p:xfrm>
          <a:off x="1165860" y="3406779"/>
          <a:ext cx="6663700" cy="944890"/>
        </p:xfrm>
        <a:graphic>
          <a:graphicData uri="http://schemas.openxmlformats.org/drawingml/2006/table">
            <a:tbl>
              <a:tblPr firstRow="1" bandRow="1">
                <a:noFill/>
                <a:tableStyleId>{D95D578C-5BAB-4EDB-B004-E1E2D32B7D48}</a:tableStyleId>
              </a:tblPr>
              <a:tblGrid>
                <a:gridCol w="6663700">
                  <a:extLst>
                    <a:ext uri="{9D8B030D-6E8A-4147-A177-3AD203B41FA5}">
                      <a16:colId xmlns:a16="http://schemas.microsoft.com/office/drawing/2014/main" val="20000"/>
                    </a:ext>
                  </a:extLst>
                </a:gridCol>
              </a:tblGrid>
              <a:tr h="3708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Link Of:https://scholar.google.co.in/scholar?q=video+based+surveillance+System+and+Path+Prediction+journal+2020&amp;hl=en&amp;as_sdt=0&amp;as_vis=1&amp;oi=scholart#d=gs_qabs&amp;u=%23p%3D6QKLnLTfm-EJ</a:t>
                      </a:r>
                      <a:endParaRPr sz="1400" u="none" strike="noStrike" cap="none"/>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graphicFrame>
        <p:nvGraphicFramePr>
          <p:cNvPr id="161" name="Google Shape;161;p16"/>
          <p:cNvGraphicFramePr/>
          <p:nvPr/>
        </p:nvGraphicFramePr>
        <p:xfrm>
          <a:off x="1297500" y="850800"/>
          <a:ext cx="7038875" cy="2316500"/>
        </p:xfrm>
        <a:graphic>
          <a:graphicData uri="http://schemas.openxmlformats.org/drawingml/2006/table">
            <a:tbl>
              <a:tblPr firstRow="1" bandRow="1">
                <a:noFill/>
                <a:tableStyleId>{D95D578C-5BAB-4EDB-B004-E1E2D32B7D48}</a:tableStyleId>
              </a:tblPr>
              <a:tblGrid>
                <a:gridCol w="1407775">
                  <a:extLst>
                    <a:ext uri="{9D8B030D-6E8A-4147-A177-3AD203B41FA5}">
                      <a16:colId xmlns:a16="http://schemas.microsoft.com/office/drawing/2014/main" val="20000"/>
                    </a:ext>
                  </a:extLst>
                </a:gridCol>
                <a:gridCol w="1407775">
                  <a:extLst>
                    <a:ext uri="{9D8B030D-6E8A-4147-A177-3AD203B41FA5}">
                      <a16:colId xmlns:a16="http://schemas.microsoft.com/office/drawing/2014/main" val="20001"/>
                    </a:ext>
                  </a:extLst>
                </a:gridCol>
                <a:gridCol w="1407775">
                  <a:extLst>
                    <a:ext uri="{9D8B030D-6E8A-4147-A177-3AD203B41FA5}">
                      <a16:colId xmlns:a16="http://schemas.microsoft.com/office/drawing/2014/main" val="20002"/>
                    </a:ext>
                  </a:extLst>
                </a:gridCol>
                <a:gridCol w="1407775">
                  <a:extLst>
                    <a:ext uri="{9D8B030D-6E8A-4147-A177-3AD203B41FA5}">
                      <a16:colId xmlns:a16="http://schemas.microsoft.com/office/drawing/2014/main" val="20003"/>
                    </a:ext>
                  </a:extLst>
                </a:gridCol>
                <a:gridCol w="1407775">
                  <a:extLst>
                    <a:ext uri="{9D8B030D-6E8A-4147-A177-3AD203B41FA5}">
                      <a16:colId xmlns:a16="http://schemas.microsoft.com/office/drawing/2014/main" val="20004"/>
                    </a:ext>
                  </a:extLst>
                </a:gridCol>
              </a:tblGrid>
              <a:tr h="38802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Year Of Publishing</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Author Name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Title Of The Paper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Merits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Demerits</a:t>
                      </a:r>
                      <a:endParaRPr sz="1400" u="none" strike="noStrike" cap="none"/>
                    </a:p>
                  </a:txBody>
                  <a:tcPr marL="91450" marR="91450" marT="45725" marB="45725"/>
                </a:tc>
                <a:extLst>
                  <a:ext uri="{0D108BD9-81ED-4DB2-BD59-A6C34878D82A}">
                    <a16:rowId xmlns:a16="http://schemas.microsoft.com/office/drawing/2014/main" val="10000"/>
                  </a:ext>
                </a:extLst>
              </a:tr>
              <a:tr h="13467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2019</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lt1"/>
                        </a:solidFill>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lt1"/>
                        </a:solidFill>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lt1"/>
                        </a:solidFill>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lt1"/>
                        </a:solidFill>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lt1"/>
                        </a:solidFill>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lt1"/>
                        </a:solidFill>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lt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G.Sreenu &amp; M.A.Saleem Durai</a:t>
                      </a:r>
                      <a:endParaRPr sz="1400" u="none" strike="noStrike" cap="none">
                        <a:solidFill>
                          <a:schemeClr val="lt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Intelligent Video Surveillance</a:t>
                      </a:r>
                      <a:endParaRPr sz="1400" u="none" strike="noStrike" cap="none">
                        <a:solidFill>
                          <a:schemeClr val="lt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The method can identify abnormal behaviour in both individual and groups</a:t>
                      </a:r>
                      <a:endParaRPr sz="1400" u="none" strike="noStrike" cap="none">
                        <a:solidFill>
                          <a:schemeClr val="lt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Continous monitoring of video is difficult and tiresome for humans.</a:t>
                      </a:r>
                      <a:endParaRPr sz="1400" u="none" strike="noStrike" cap="none">
                        <a:solidFill>
                          <a:schemeClr val="lt1"/>
                        </a:solidFill>
                      </a:endParaRPr>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162" name="Google Shape;162;p16"/>
          <p:cNvGraphicFramePr/>
          <p:nvPr/>
        </p:nvGraphicFramePr>
        <p:xfrm>
          <a:off x="1297500" y="3167281"/>
          <a:ext cx="7038900" cy="518170"/>
        </p:xfrm>
        <a:graphic>
          <a:graphicData uri="http://schemas.openxmlformats.org/drawingml/2006/table">
            <a:tbl>
              <a:tblPr firstRow="1" bandRow="1">
                <a:noFill/>
                <a:tableStyleId>{D95D578C-5BAB-4EDB-B004-E1E2D32B7D48}</a:tableStyleId>
              </a:tblPr>
              <a:tblGrid>
                <a:gridCol w="7038900">
                  <a:extLst>
                    <a:ext uri="{9D8B030D-6E8A-4147-A177-3AD203B41FA5}">
                      <a16:colId xmlns:a16="http://schemas.microsoft.com/office/drawing/2014/main" val="20000"/>
                    </a:ext>
                  </a:extLst>
                </a:gridCol>
              </a:tblGrid>
              <a:tr h="3391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Link Of Paper : https://journalofbigdata.springeropen.com/articles/10.1186/s40537-019-0212-5</a:t>
                      </a:r>
                      <a:endParaRPr sz="1400" u="none" strike="noStrike" cap="none"/>
                    </a:p>
                  </a:txBody>
                  <a:tcPr marL="91450" marR="91450" marT="45725" marB="45725"/>
                </a:tc>
                <a:extLst>
                  <a:ext uri="{0D108BD9-81ED-4DB2-BD59-A6C34878D82A}">
                    <a16:rowId xmlns:a16="http://schemas.microsoft.com/office/drawing/2014/main" val="10000"/>
                  </a:ext>
                </a:extLst>
              </a:tr>
            </a:tbl>
          </a:graphicData>
        </a:graphic>
      </p:graphicFrame>
      <p:cxnSp>
        <p:nvCxnSpPr>
          <p:cNvPr id="163" name="Google Shape;163;p16"/>
          <p:cNvCxnSpPr/>
          <p:nvPr/>
        </p:nvCxnSpPr>
        <p:spPr>
          <a:xfrm>
            <a:off x="2377440" y="850800"/>
            <a:ext cx="0" cy="2316480"/>
          </a:xfrm>
          <a:prstGeom prst="straightConnector1">
            <a:avLst/>
          </a:prstGeom>
          <a:noFill/>
          <a:ln w="25400" cap="flat" cmpd="sng">
            <a:solidFill>
              <a:schemeClr val="accent2"/>
            </a:solidFill>
            <a:prstDash val="solid"/>
            <a:round/>
            <a:headEnd type="none" w="sm" len="sm"/>
            <a:tailEnd type="none" w="sm" len="sm"/>
          </a:ln>
          <a:effectLst>
            <a:outerShdw blurRad="40000" dist="20000" dir="5400000" rotWithShape="0">
              <a:srgbClr val="000000">
                <a:alpha val="37254"/>
              </a:srgbClr>
            </a:outerShdw>
          </a:effectLst>
        </p:spPr>
      </p:cxnSp>
      <p:cxnSp>
        <p:nvCxnSpPr>
          <p:cNvPr id="164" name="Google Shape;164;p16"/>
          <p:cNvCxnSpPr/>
          <p:nvPr/>
        </p:nvCxnSpPr>
        <p:spPr>
          <a:xfrm>
            <a:off x="4038600" y="850800"/>
            <a:ext cx="0" cy="2331720"/>
          </a:xfrm>
          <a:prstGeom prst="straightConnector1">
            <a:avLst/>
          </a:prstGeom>
          <a:noFill/>
          <a:ln w="25400" cap="flat" cmpd="sng">
            <a:solidFill>
              <a:schemeClr val="accent2"/>
            </a:solidFill>
            <a:prstDash val="solid"/>
            <a:round/>
            <a:headEnd type="none" w="sm" len="sm"/>
            <a:tailEnd type="none" w="sm" len="sm"/>
          </a:ln>
          <a:effectLst>
            <a:outerShdw blurRad="40000" dist="20000" dir="5400000" rotWithShape="0">
              <a:srgbClr val="000000">
                <a:alpha val="37254"/>
              </a:srgbClr>
            </a:outerShdw>
          </a:effectLst>
        </p:spPr>
      </p:cxnSp>
      <p:cxnSp>
        <p:nvCxnSpPr>
          <p:cNvPr id="165" name="Google Shape;165;p16"/>
          <p:cNvCxnSpPr/>
          <p:nvPr/>
        </p:nvCxnSpPr>
        <p:spPr>
          <a:xfrm>
            <a:off x="5463540" y="850800"/>
            <a:ext cx="0" cy="2316480"/>
          </a:xfrm>
          <a:prstGeom prst="straightConnector1">
            <a:avLst/>
          </a:prstGeom>
          <a:noFill/>
          <a:ln w="25400" cap="flat" cmpd="sng">
            <a:solidFill>
              <a:schemeClr val="accent2"/>
            </a:solidFill>
            <a:prstDash val="solid"/>
            <a:round/>
            <a:headEnd type="none" w="sm" len="sm"/>
            <a:tailEnd type="none" w="sm" len="sm"/>
          </a:ln>
          <a:effectLst>
            <a:outerShdw blurRad="40000" dist="20000" dir="5400000" rotWithShape="0">
              <a:srgbClr val="000000">
                <a:alpha val="37254"/>
              </a:srgbClr>
            </a:outerShdw>
          </a:effectLst>
        </p:spPr>
      </p:cxnSp>
      <p:cxnSp>
        <p:nvCxnSpPr>
          <p:cNvPr id="166" name="Google Shape;166;p16"/>
          <p:cNvCxnSpPr/>
          <p:nvPr/>
        </p:nvCxnSpPr>
        <p:spPr>
          <a:xfrm>
            <a:off x="6789420" y="850800"/>
            <a:ext cx="0" cy="2316480"/>
          </a:xfrm>
          <a:prstGeom prst="straightConnector1">
            <a:avLst/>
          </a:prstGeom>
          <a:noFill/>
          <a:ln w="25400" cap="flat" cmpd="sng">
            <a:solidFill>
              <a:schemeClr val="accent2"/>
            </a:solidFill>
            <a:prstDash val="solid"/>
            <a:round/>
            <a:headEnd type="none" w="sm" len="sm"/>
            <a:tailEnd type="none" w="sm" len="sm"/>
          </a:ln>
          <a:effectLst>
            <a:outerShdw blurRad="40000" dist="20000" dir="5400000" rotWithShape="0">
              <a:srgbClr val="000000">
                <a:alpha val="37254"/>
              </a:srgbClr>
            </a:outerShdw>
          </a:effec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graphicFrame>
        <p:nvGraphicFramePr>
          <p:cNvPr id="171" name="Google Shape;171;p17"/>
          <p:cNvGraphicFramePr/>
          <p:nvPr/>
        </p:nvGraphicFramePr>
        <p:xfrm>
          <a:off x="1524000" y="539750"/>
          <a:ext cx="6758975" cy="2386325"/>
        </p:xfrm>
        <a:graphic>
          <a:graphicData uri="http://schemas.openxmlformats.org/drawingml/2006/table">
            <a:tbl>
              <a:tblPr firstRow="1" bandRow="1">
                <a:noFill/>
                <a:tableStyleId>{D95D578C-5BAB-4EDB-B004-E1E2D32B7D48}</a:tableStyleId>
              </a:tblPr>
              <a:tblGrid>
                <a:gridCol w="1351800">
                  <a:extLst>
                    <a:ext uri="{9D8B030D-6E8A-4147-A177-3AD203B41FA5}">
                      <a16:colId xmlns:a16="http://schemas.microsoft.com/office/drawing/2014/main" val="20000"/>
                    </a:ext>
                  </a:extLst>
                </a:gridCol>
                <a:gridCol w="1351800">
                  <a:extLst>
                    <a:ext uri="{9D8B030D-6E8A-4147-A177-3AD203B41FA5}">
                      <a16:colId xmlns:a16="http://schemas.microsoft.com/office/drawing/2014/main" val="20001"/>
                    </a:ext>
                  </a:extLst>
                </a:gridCol>
                <a:gridCol w="1319775">
                  <a:extLst>
                    <a:ext uri="{9D8B030D-6E8A-4147-A177-3AD203B41FA5}">
                      <a16:colId xmlns:a16="http://schemas.microsoft.com/office/drawing/2014/main" val="20002"/>
                    </a:ext>
                  </a:extLst>
                </a:gridCol>
                <a:gridCol w="1383800">
                  <a:extLst>
                    <a:ext uri="{9D8B030D-6E8A-4147-A177-3AD203B41FA5}">
                      <a16:colId xmlns:a16="http://schemas.microsoft.com/office/drawing/2014/main" val="20003"/>
                    </a:ext>
                  </a:extLst>
                </a:gridCol>
                <a:gridCol w="1351800">
                  <a:extLst>
                    <a:ext uri="{9D8B030D-6E8A-4147-A177-3AD203B41FA5}">
                      <a16:colId xmlns:a16="http://schemas.microsoft.com/office/drawing/2014/main" val="20004"/>
                    </a:ext>
                  </a:extLst>
                </a:gridCol>
              </a:tblGrid>
              <a:tr h="5727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Year Of Publishing</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Author Name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Title Of The Paper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Merits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Demerits</a:t>
                      </a:r>
                      <a:endParaRPr sz="1400" u="none" strike="noStrike" cap="none"/>
                    </a:p>
                  </a:txBody>
                  <a:tcPr marL="91450" marR="91450" marT="45725" marB="45725"/>
                </a:tc>
                <a:extLst>
                  <a:ext uri="{0D108BD9-81ED-4DB2-BD59-A6C34878D82A}">
                    <a16:rowId xmlns:a16="http://schemas.microsoft.com/office/drawing/2014/main" val="10000"/>
                  </a:ext>
                </a:extLst>
              </a:tr>
              <a:tr h="18135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2018</a:t>
                      </a:r>
                      <a:endParaRPr sz="1400" u="none" strike="noStrike" cap="none">
                        <a:solidFill>
                          <a:schemeClr val="lt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Yu Kong, Yun Fu</a:t>
                      </a:r>
                      <a:endParaRPr sz="1400" u="none" strike="noStrike" cap="none">
                        <a:solidFill>
                          <a:schemeClr val="lt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Human Action Recognition And Prediction</a:t>
                      </a:r>
                      <a:endParaRPr sz="1400" u="none" strike="noStrike" cap="none">
                        <a:solidFill>
                          <a:schemeClr val="lt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Improve productivity.</a:t>
                      </a:r>
                      <a:endParaRPr sz="1400" u="none" strike="noStrike" cap="none">
                        <a:solidFill>
                          <a:schemeClr val="lt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They are vulnerable</a:t>
                      </a:r>
                      <a:endParaRPr sz="1400" u="none" strike="noStrike" cap="none">
                        <a:solidFill>
                          <a:schemeClr val="lt1"/>
                        </a:solidFill>
                      </a:endParaRPr>
                    </a:p>
                  </a:txBody>
                  <a:tcPr marL="91450" marR="91450" marT="45725" marB="45725"/>
                </a:tc>
                <a:extLst>
                  <a:ext uri="{0D108BD9-81ED-4DB2-BD59-A6C34878D82A}">
                    <a16:rowId xmlns:a16="http://schemas.microsoft.com/office/drawing/2014/main" val="10001"/>
                  </a:ext>
                </a:extLst>
              </a:tr>
            </a:tbl>
          </a:graphicData>
        </a:graphic>
      </p:graphicFrame>
      <p:cxnSp>
        <p:nvCxnSpPr>
          <p:cNvPr id="172" name="Google Shape;172;p17"/>
          <p:cNvCxnSpPr/>
          <p:nvPr/>
        </p:nvCxnSpPr>
        <p:spPr>
          <a:xfrm>
            <a:off x="2636520" y="539749"/>
            <a:ext cx="0" cy="2386331"/>
          </a:xfrm>
          <a:prstGeom prst="straightConnector1">
            <a:avLst/>
          </a:prstGeom>
          <a:noFill/>
          <a:ln w="25400" cap="flat" cmpd="sng">
            <a:solidFill>
              <a:schemeClr val="accent2"/>
            </a:solidFill>
            <a:prstDash val="solid"/>
            <a:round/>
            <a:headEnd type="none" w="sm" len="sm"/>
            <a:tailEnd type="none" w="sm" len="sm"/>
          </a:ln>
          <a:effectLst>
            <a:outerShdw blurRad="40000" dist="20000" dir="5400000" rotWithShape="0">
              <a:srgbClr val="000000">
                <a:alpha val="37254"/>
              </a:srgbClr>
            </a:outerShdw>
          </a:effectLst>
        </p:spPr>
      </p:cxnSp>
      <p:cxnSp>
        <p:nvCxnSpPr>
          <p:cNvPr id="173" name="Google Shape;173;p17"/>
          <p:cNvCxnSpPr/>
          <p:nvPr/>
        </p:nvCxnSpPr>
        <p:spPr>
          <a:xfrm>
            <a:off x="4198620" y="539750"/>
            <a:ext cx="0" cy="2386330"/>
          </a:xfrm>
          <a:prstGeom prst="straightConnector1">
            <a:avLst/>
          </a:prstGeom>
          <a:noFill/>
          <a:ln w="25400" cap="flat" cmpd="sng">
            <a:solidFill>
              <a:schemeClr val="accent2"/>
            </a:solidFill>
            <a:prstDash val="solid"/>
            <a:round/>
            <a:headEnd type="none" w="sm" len="sm"/>
            <a:tailEnd type="none" w="sm" len="sm"/>
          </a:ln>
          <a:effectLst>
            <a:outerShdw blurRad="40000" dist="20000" dir="5400000" rotWithShape="0">
              <a:srgbClr val="000000">
                <a:alpha val="37254"/>
              </a:srgbClr>
            </a:outerShdw>
          </a:effectLst>
        </p:spPr>
      </p:cxnSp>
      <p:cxnSp>
        <p:nvCxnSpPr>
          <p:cNvPr id="174" name="Google Shape;174;p17"/>
          <p:cNvCxnSpPr/>
          <p:nvPr/>
        </p:nvCxnSpPr>
        <p:spPr>
          <a:xfrm>
            <a:off x="5532120" y="539750"/>
            <a:ext cx="0" cy="2386330"/>
          </a:xfrm>
          <a:prstGeom prst="straightConnector1">
            <a:avLst/>
          </a:prstGeom>
          <a:noFill/>
          <a:ln w="25400" cap="flat" cmpd="sng">
            <a:solidFill>
              <a:schemeClr val="accent2"/>
            </a:solidFill>
            <a:prstDash val="solid"/>
            <a:round/>
            <a:headEnd type="none" w="sm" len="sm"/>
            <a:tailEnd type="none" w="sm" len="sm"/>
          </a:ln>
          <a:effectLst>
            <a:outerShdw blurRad="40000" dist="20000" dir="5400000" rotWithShape="0">
              <a:srgbClr val="000000">
                <a:alpha val="37254"/>
              </a:srgbClr>
            </a:outerShdw>
          </a:effectLst>
        </p:spPr>
      </p:cxnSp>
      <p:cxnSp>
        <p:nvCxnSpPr>
          <p:cNvPr id="175" name="Google Shape;175;p17"/>
          <p:cNvCxnSpPr/>
          <p:nvPr/>
        </p:nvCxnSpPr>
        <p:spPr>
          <a:xfrm>
            <a:off x="6690360" y="539750"/>
            <a:ext cx="0" cy="2386330"/>
          </a:xfrm>
          <a:prstGeom prst="straightConnector1">
            <a:avLst/>
          </a:prstGeom>
          <a:noFill/>
          <a:ln w="25400" cap="flat" cmpd="sng">
            <a:solidFill>
              <a:schemeClr val="accent2"/>
            </a:solidFill>
            <a:prstDash val="solid"/>
            <a:round/>
            <a:headEnd type="none" w="sm" len="sm"/>
            <a:tailEnd type="none" w="sm" len="sm"/>
          </a:ln>
          <a:effectLst>
            <a:outerShdw blurRad="40000" dist="20000" dir="5400000" rotWithShape="0">
              <a:srgbClr val="000000">
                <a:alpha val="37254"/>
              </a:srgbClr>
            </a:outerShdw>
          </a:effectLst>
        </p:spPr>
      </p:cxnSp>
      <p:graphicFrame>
        <p:nvGraphicFramePr>
          <p:cNvPr id="176" name="Google Shape;176;p17"/>
          <p:cNvGraphicFramePr/>
          <p:nvPr/>
        </p:nvGraphicFramePr>
        <p:xfrm>
          <a:off x="1569732" y="2926075"/>
          <a:ext cx="6667500" cy="944890"/>
        </p:xfrm>
        <a:graphic>
          <a:graphicData uri="http://schemas.openxmlformats.org/drawingml/2006/table">
            <a:tbl>
              <a:tblPr firstRow="1" bandRow="1">
                <a:noFill/>
                <a:tableStyleId>{D95D578C-5BAB-4EDB-B004-E1E2D32B7D48}</a:tableStyleId>
              </a:tblPr>
              <a:tblGrid>
                <a:gridCol w="6667500">
                  <a:extLst>
                    <a:ext uri="{9D8B030D-6E8A-4147-A177-3AD203B41FA5}">
                      <a16:colId xmlns:a16="http://schemas.microsoft.com/office/drawing/2014/main" val="20000"/>
                    </a:ext>
                  </a:extLst>
                </a:gridCol>
              </a:tblGrid>
              <a:tr h="3708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Link Of Paper : https://scholar.google.co.in/scholar?q=video+based+surveillance+System+and+Path+Prediction+journal+2018&amp;hl=en&amp;as_sdt=0&amp;as_vis=1&amp;oi=scholart#d=gs_qabs&amp;u=%23p%3DsCCYhYxmkZUJ</a:t>
                      </a:r>
                      <a:endParaRPr sz="1400" u="none" strike="noStrike" cap="none"/>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graphicFrame>
        <p:nvGraphicFramePr>
          <p:cNvPr id="181" name="Google Shape;181;p18"/>
          <p:cNvGraphicFramePr/>
          <p:nvPr/>
        </p:nvGraphicFramePr>
        <p:xfrm>
          <a:off x="1524000" y="539751"/>
          <a:ext cx="6301725" cy="2191145"/>
        </p:xfrm>
        <a:graphic>
          <a:graphicData uri="http://schemas.openxmlformats.org/drawingml/2006/table">
            <a:tbl>
              <a:tblPr firstRow="1" bandRow="1">
                <a:noFill/>
                <a:tableStyleId>{D95D578C-5BAB-4EDB-B004-E1E2D32B7D48}</a:tableStyleId>
              </a:tblPr>
              <a:tblGrid>
                <a:gridCol w="1260350">
                  <a:extLst>
                    <a:ext uri="{9D8B030D-6E8A-4147-A177-3AD203B41FA5}">
                      <a16:colId xmlns:a16="http://schemas.microsoft.com/office/drawing/2014/main" val="20000"/>
                    </a:ext>
                  </a:extLst>
                </a:gridCol>
                <a:gridCol w="1260350">
                  <a:extLst>
                    <a:ext uri="{9D8B030D-6E8A-4147-A177-3AD203B41FA5}">
                      <a16:colId xmlns:a16="http://schemas.microsoft.com/office/drawing/2014/main" val="20001"/>
                    </a:ext>
                  </a:extLst>
                </a:gridCol>
                <a:gridCol w="1260350">
                  <a:extLst>
                    <a:ext uri="{9D8B030D-6E8A-4147-A177-3AD203B41FA5}">
                      <a16:colId xmlns:a16="http://schemas.microsoft.com/office/drawing/2014/main" val="20002"/>
                    </a:ext>
                  </a:extLst>
                </a:gridCol>
                <a:gridCol w="897625">
                  <a:extLst>
                    <a:ext uri="{9D8B030D-6E8A-4147-A177-3AD203B41FA5}">
                      <a16:colId xmlns:a16="http://schemas.microsoft.com/office/drawing/2014/main" val="20003"/>
                    </a:ext>
                  </a:extLst>
                </a:gridCol>
                <a:gridCol w="1623050">
                  <a:extLst>
                    <a:ext uri="{9D8B030D-6E8A-4147-A177-3AD203B41FA5}">
                      <a16:colId xmlns:a16="http://schemas.microsoft.com/office/drawing/2014/main" val="20004"/>
                    </a:ext>
                  </a:extLst>
                </a:gridCol>
              </a:tblGrid>
              <a:tr h="2942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Year Of Publishing</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Author Name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Title Of The Paper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Merits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Demerits</a:t>
                      </a:r>
                      <a:endParaRPr sz="1400" u="none" strike="noStrike" cap="none"/>
                    </a:p>
                  </a:txBody>
                  <a:tcPr marL="91450" marR="91450" marT="45725" marB="45725"/>
                </a:tc>
                <a:extLst>
                  <a:ext uri="{0D108BD9-81ED-4DB2-BD59-A6C34878D82A}">
                    <a16:rowId xmlns:a16="http://schemas.microsoft.com/office/drawing/2014/main" val="10000"/>
                  </a:ext>
                </a:extLst>
              </a:tr>
              <a:tr h="16729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2018</a:t>
                      </a:r>
                      <a:endParaRPr sz="1400" u="none" strike="noStrike" cap="none">
                        <a:solidFill>
                          <a:schemeClr val="lt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Dimitrios Makris, Tim Ellis</a:t>
                      </a:r>
                      <a:endParaRPr sz="1400" u="none" strike="noStrike" cap="none">
                        <a:solidFill>
                          <a:schemeClr val="lt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Path Prediction In Video Surveillance</a:t>
                      </a:r>
                      <a:endParaRPr sz="1400" u="none" strike="noStrike" cap="none">
                        <a:solidFill>
                          <a:schemeClr val="lt1"/>
                        </a:solidFill>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Makes the public feel safer &amp; more at ease</a:t>
                      </a:r>
                      <a:endParaRPr sz="1400" u="none" strike="noStrike" cap="none">
                        <a:solidFill>
                          <a:schemeClr val="lt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Doesn’t stop a crime that is in action.</a:t>
                      </a:r>
                      <a:endParaRPr sz="1400" u="none" strike="noStrike" cap="none">
                        <a:solidFill>
                          <a:schemeClr val="lt1"/>
                        </a:solidFill>
                      </a:endParaRPr>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182" name="Google Shape;182;p18"/>
          <p:cNvGraphicFramePr/>
          <p:nvPr/>
        </p:nvGraphicFramePr>
        <p:xfrm>
          <a:off x="1524000" y="2737225"/>
          <a:ext cx="6301750" cy="944890"/>
        </p:xfrm>
        <a:graphic>
          <a:graphicData uri="http://schemas.openxmlformats.org/drawingml/2006/table">
            <a:tbl>
              <a:tblPr firstRow="1" bandRow="1">
                <a:noFill/>
                <a:tableStyleId>{D95D578C-5BAB-4EDB-B004-E1E2D32B7D48}</a:tableStyleId>
              </a:tblPr>
              <a:tblGrid>
                <a:gridCol w="6301750">
                  <a:extLst>
                    <a:ext uri="{9D8B030D-6E8A-4147-A177-3AD203B41FA5}">
                      <a16:colId xmlns:a16="http://schemas.microsoft.com/office/drawing/2014/main" val="20000"/>
                    </a:ext>
                  </a:extLst>
                </a:gridCol>
              </a:tblGrid>
              <a:tr h="3708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Link Of Paper: https://scholar.google.co.in/scholar?q=video+based+surveillance+system+and+path+prediction+journal&amp;hl=en&amp;as_sdt=0&amp;as_vis=1&amp;oi=scholart#d=gs_qabs&amp;u=%23p%3DRIfkIiSDW00J</a:t>
                      </a:r>
                      <a:endParaRPr sz="1400" u="none" strike="noStrike" cap="none"/>
                    </a:p>
                  </a:txBody>
                  <a:tcPr marL="91450" marR="91450" marT="45725" marB="45725"/>
                </a:tc>
                <a:extLst>
                  <a:ext uri="{0D108BD9-81ED-4DB2-BD59-A6C34878D82A}">
                    <a16:rowId xmlns:a16="http://schemas.microsoft.com/office/drawing/2014/main" val="10000"/>
                  </a:ext>
                </a:extLst>
              </a:tr>
            </a:tbl>
          </a:graphicData>
        </a:graphic>
      </p:graphicFrame>
      <p:cxnSp>
        <p:nvCxnSpPr>
          <p:cNvPr id="183" name="Google Shape;183;p18"/>
          <p:cNvCxnSpPr/>
          <p:nvPr/>
        </p:nvCxnSpPr>
        <p:spPr>
          <a:xfrm>
            <a:off x="2598420" y="539751"/>
            <a:ext cx="0" cy="2191123"/>
          </a:xfrm>
          <a:prstGeom prst="straightConnector1">
            <a:avLst/>
          </a:prstGeom>
          <a:noFill/>
          <a:ln w="25400" cap="flat" cmpd="sng">
            <a:solidFill>
              <a:schemeClr val="accent2"/>
            </a:solidFill>
            <a:prstDash val="solid"/>
            <a:round/>
            <a:headEnd type="none" w="sm" len="sm"/>
            <a:tailEnd type="none" w="sm" len="sm"/>
          </a:ln>
          <a:effectLst>
            <a:outerShdw blurRad="40000" dist="20000" dir="5400000" rotWithShape="0">
              <a:srgbClr val="000000">
                <a:alpha val="37254"/>
              </a:srgbClr>
            </a:outerShdw>
          </a:effectLst>
        </p:spPr>
      </p:cxnSp>
      <p:cxnSp>
        <p:nvCxnSpPr>
          <p:cNvPr id="184" name="Google Shape;184;p18"/>
          <p:cNvCxnSpPr/>
          <p:nvPr/>
        </p:nvCxnSpPr>
        <p:spPr>
          <a:xfrm>
            <a:off x="3947160" y="539751"/>
            <a:ext cx="0" cy="2191123"/>
          </a:xfrm>
          <a:prstGeom prst="straightConnector1">
            <a:avLst/>
          </a:prstGeom>
          <a:noFill/>
          <a:ln w="25400" cap="flat" cmpd="sng">
            <a:solidFill>
              <a:schemeClr val="accent2"/>
            </a:solidFill>
            <a:prstDash val="solid"/>
            <a:round/>
            <a:headEnd type="none" w="sm" len="sm"/>
            <a:tailEnd type="none" w="sm" len="sm"/>
          </a:ln>
          <a:effectLst>
            <a:outerShdw blurRad="40000" dist="20000" dir="5400000" rotWithShape="0">
              <a:srgbClr val="000000">
                <a:alpha val="37254"/>
              </a:srgbClr>
            </a:outerShdw>
          </a:effectLst>
        </p:spPr>
      </p:cxnSp>
      <p:cxnSp>
        <p:nvCxnSpPr>
          <p:cNvPr id="185" name="Google Shape;185;p18"/>
          <p:cNvCxnSpPr/>
          <p:nvPr/>
        </p:nvCxnSpPr>
        <p:spPr>
          <a:xfrm>
            <a:off x="5273040" y="539751"/>
            <a:ext cx="0" cy="2191123"/>
          </a:xfrm>
          <a:prstGeom prst="straightConnector1">
            <a:avLst/>
          </a:prstGeom>
          <a:noFill/>
          <a:ln w="25400" cap="flat" cmpd="sng">
            <a:solidFill>
              <a:schemeClr val="accent2"/>
            </a:solidFill>
            <a:prstDash val="solid"/>
            <a:round/>
            <a:headEnd type="none" w="sm" len="sm"/>
            <a:tailEnd type="none" w="sm" len="sm"/>
          </a:ln>
          <a:effectLst>
            <a:outerShdw blurRad="40000" dist="20000" dir="5400000" rotWithShape="0">
              <a:srgbClr val="000000">
                <a:alpha val="37254"/>
              </a:srgbClr>
            </a:outerShdw>
          </a:effectLst>
        </p:spPr>
      </p:cxnSp>
      <p:cxnSp>
        <p:nvCxnSpPr>
          <p:cNvPr id="186" name="Google Shape;186;p18"/>
          <p:cNvCxnSpPr/>
          <p:nvPr/>
        </p:nvCxnSpPr>
        <p:spPr>
          <a:xfrm>
            <a:off x="6202680" y="539751"/>
            <a:ext cx="0" cy="2191123"/>
          </a:xfrm>
          <a:prstGeom prst="straightConnector1">
            <a:avLst/>
          </a:prstGeom>
          <a:noFill/>
          <a:ln w="25400" cap="flat" cmpd="sng">
            <a:solidFill>
              <a:schemeClr val="accent2"/>
            </a:solidFill>
            <a:prstDash val="solid"/>
            <a:round/>
            <a:headEnd type="none" w="sm" len="sm"/>
            <a:tailEnd type="none" w="sm" len="sm"/>
          </a:ln>
          <a:effectLst>
            <a:outerShdw blurRad="40000" dist="20000" dir="5400000" rotWithShape="0">
              <a:srgbClr val="000000">
                <a:alpha val="37254"/>
              </a:srgbClr>
            </a:outerShdw>
          </a:effectLst>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graphicFrame>
        <p:nvGraphicFramePr>
          <p:cNvPr id="191" name="Google Shape;191;p19"/>
          <p:cNvGraphicFramePr/>
          <p:nvPr/>
        </p:nvGraphicFramePr>
        <p:xfrm>
          <a:off x="1524000" y="539750"/>
          <a:ext cx="6400775" cy="1889780"/>
        </p:xfrm>
        <a:graphic>
          <a:graphicData uri="http://schemas.openxmlformats.org/drawingml/2006/table">
            <a:tbl>
              <a:tblPr firstRow="1" bandRow="1">
                <a:noFill/>
                <a:tableStyleId>{D95D578C-5BAB-4EDB-B004-E1E2D32B7D48}</a:tableStyleId>
              </a:tblPr>
              <a:tblGrid>
                <a:gridCol w="1280150">
                  <a:extLst>
                    <a:ext uri="{9D8B030D-6E8A-4147-A177-3AD203B41FA5}">
                      <a16:colId xmlns:a16="http://schemas.microsoft.com/office/drawing/2014/main" val="20000"/>
                    </a:ext>
                  </a:extLst>
                </a:gridCol>
                <a:gridCol w="1280150">
                  <a:extLst>
                    <a:ext uri="{9D8B030D-6E8A-4147-A177-3AD203B41FA5}">
                      <a16:colId xmlns:a16="http://schemas.microsoft.com/office/drawing/2014/main" val="20001"/>
                    </a:ext>
                  </a:extLst>
                </a:gridCol>
                <a:gridCol w="128015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531625">
                  <a:extLst>
                    <a:ext uri="{9D8B030D-6E8A-4147-A177-3AD203B41FA5}">
                      <a16:colId xmlns:a16="http://schemas.microsoft.com/office/drawing/2014/main" val="20004"/>
                    </a:ext>
                  </a:extLst>
                </a:gridCol>
              </a:tblGrid>
              <a:tr h="2906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Year Of Publishing</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Author Name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Title Of The Paper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Merits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Demerits</a:t>
                      </a:r>
                      <a:endParaRPr sz="1400" u="none" strike="noStrike" cap="none"/>
                    </a:p>
                  </a:txBody>
                  <a:tcPr marL="91450" marR="91450" marT="45725" marB="45725"/>
                </a:tc>
                <a:extLst>
                  <a:ext uri="{0D108BD9-81ED-4DB2-BD59-A6C34878D82A}">
                    <a16:rowId xmlns:a16="http://schemas.microsoft.com/office/drawing/2014/main" val="10000"/>
                  </a:ext>
                </a:extLst>
              </a:tr>
              <a:tr h="135762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2017</a:t>
                      </a:r>
                      <a:endParaRPr sz="1400" u="none" strike="noStrike" cap="none">
                        <a:solidFill>
                          <a:schemeClr val="lt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Graeme A.Jones, Nikos Paragios.</a:t>
                      </a:r>
                      <a:endParaRPr sz="1400" u="none" strike="noStrike" cap="none">
                        <a:solidFill>
                          <a:schemeClr val="lt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Video Based Surveillance System</a:t>
                      </a:r>
                      <a:endParaRPr sz="1400" u="none" strike="noStrike" cap="none">
                        <a:solidFill>
                          <a:schemeClr val="lt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Cops can view video in real-time from smart devices.</a:t>
                      </a:r>
                      <a:endParaRPr sz="1400" u="none" strike="noStrike" cap="none">
                        <a:solidFill>
                          <a:schemeClr val="lt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Privacy is an important issue.</a:t>
                      </a:r>
                      <a:endParaRPr sz="1400" u="none" strike="noStrike" cap="none">
                        <a:solidFill>
                          <a:schemeClr val="lt1"/>
                        </a:solidFill>
                      </a:endParaRPr>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192" name="Google Shape;192;p19"/>
          <p:cNvGraphicFramePr/>
          <p:nvPr/>
        </p:nvGraphicFramePr>
        <p:xfrm>
          <a:off x="1524000" y="2415540"/>
          <a:ext cx="6400800" cy="731530"/>
        </p:xfrm>
        <a:graphic>
          <a:graphicData uri="http://schemas.openxmlformats.org/drawingml/2006/table">
            <a:tbl>
              <a:tblPr firstRow="1" bandRow="1">
                <a:noFill/>
                <a:tableStyleId>{D95D578C-5BAB-4EDB-B004-E1E2D32B7D48}</a:tableStyleId>
              </a:tblPr>
              <a:tblGrid>
                <a:gridCol w="6400800">
                  <a:extLst>
                    <a:ext uri="{9D8B030D-6E8A-4147-A177-3AD203B41FA5}">
                      <a16:colId xmlns:a16="http://schemas.microsoft.com/office/drawing/2014/main" val="20000"/>
                    </a:ext>
                  </a:extLst>
                </a:gridCol>
              </a:tblGrid>
              <a:tr h="3708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Link Of Paper:https://www.researchgate.net/publication/42242342_Video-Based_Surveillance_Systems_Computer_Vision_and_Distributed_Processing</a:t>
                      </a:r>
                      <a:endParaRPr sz="1400" u="none" strike="noStrike" cap="none"/>
                    </a:p>
                  </a:txBody>
                  <a:tcPr marL="91450" marR="91450" marT="45725" marB="45725"/>
                </a:tc>
                <a:extLst>
                  <a:ext uri="{0D108BD9-81ED-4DB2-BD59-A6C34878D82A}">
                    <a16:rowId xmlns:a16="http://schemas.microsoft.com/office/drawing/2014/main" val="10000"/>
                  </a:ext>
                </a:extLst>
              </a:tr>
            </a:tbl>
          </a:graphicData>
        </a:graphic>
      </p:graphicFrame>
      <p:cxnSp>
        <p:nvCxnSpPr>
          <p:cNvPr id="193" name="Google Shape;193;p19"/>
          <p:cNvCxnSpPr/>
          <p:nvPr/>
        </p:nvCxnSpPr>
        <p:spPr>
          <a:xfrm>
            <a:off x="2598420" y="539750"/>
            <a:ext cx="0" cy="1875790"/>
          </a:xfrm>
          <a:prstGeom prst="straightConnector1">
            <a:avLst/>
          </a:prstGeom>
          <a:noFill/>
          <a:ln w="25400" cap="flat" cmpd="sng">
            <a:solidFill>
              <a:schemeClr val="accent2"/>
            </a:solidFill>
            <a:prstDash val="solid"/>
            <a:round/>
            <a:headEnd type="none" w="sm" len="sm"/>
            <a:tailEnd type="none" w="sm" len="sm"/>
          </a:ln>
          <a:effectLst>
            <a:outerShdw blurRad="40000" dist="20000" dir="5400000" rotWithShape="0">
              <a:srgbClr val="000000">
                <a:alpha val="37254"/>
              </a:srgbClr>
            </a:outerShdw>
          </a:effectLst>
        </p:spPr>
      </p:cxnSp>
      <p:cxnSp>
        <p:nvCxnSpPr>
          <p:cNvPr id="194" name="Google Shape;194;p19"/>
          <p:cNvCxnSpPr/>
          <p:nvPr/>
        </p:nvCxnSpPr>
        <p:spPr>
          <a:xfrm>
            <a:off x="3893820" y="539750"/>
            <a:ext cx="0" cy="1875790"/>
          </a:xfrm>
          <a:prstGeom prst="straightConnector1">
            <a:avLst/>
          </a:prstGeom>
          <a:noFill/>
          <a:ln w="25400" cap="flat" cmpd="sng">
            <a:solidFill>
              <a:schemeClr val="accent2"/>
            </a:solidFill>
            <a:prstDash val="solid"/>
            <a:round/>
            <a:headEnd type="none" w="sm" len="sm"/>
            <a:tailEnd type="none" w="sm" len="sm"/>
          </a:ln>
          <a:effectLst>
            <a:outerShdw blurRad="40000" dist="20000" dir="5400000" rotWithShape="0">
              <a:srgbClr val="000000">
                <a:alpha val="37254"/>
              </a:srgbClr>
            </a:outerShdw>
          </a:effectLst>
        </p:spPr>
      </p:cxnSp>
      <p:cxnSp>
        <p:nvCxnSpPr>
          <p:cNvPr id="195" name="Google Shape;195;p19"/>
          <p:cNvCxnSpPr/>
          <p:nvPr/>
        </p:nvCxnSpPr>
        <p:spPr>
          <a:xfrm>
            <a:off x="5349240" y="539750"/>
            <a:ext cx="0" cy="1875790"/>
          </a:xfrm>
          <a:prstGeom prst="straightConnector1">
            <a:avLst/>
          </a:prstGeom>
          <a:noFill/>
          <a:ln w="25400" cap="flat" cmpd="sng">
            <a:solidFill>
              <a:schemeClr val="accent2"/>
            </a:solidFill>
            <a:prstDash val="solid"/>
            <a:round/>
            <a:headEnd type="none" w="sm" len="sm"/>
            <a:tailEnd type="none" w="sm" len="sm"/>
          </a:ln>
          <a:effectLst>
            <a:outerShdw blurRad="40000" dist="20000" dir="5400000" rotWithShape="0">
              <a:srgbClr val="000000">
                <a:alpha val="37254"/>
              </a:srgbClr>
            </a:outerShdw>
          </a:effectLst>
        </p:spPr>
      </p:cxnSp>
      <p:cxnSp>
        <p:nvCxnSpPr>
          <p:cNvPr id="196" name="Google Shape;196;p19"/>
          <p:cNvCxnSpPr/>
          <p:nvPr/>
        </p:nvCxnSpPr>
        <p:spPr>
          <a:xfrm>
            <a:off x="6385560" y="539750"/>
            <a:ext cx="0" cy="1875790"/>
          </a:xfrm>
          <a:prstGeom prst="straightConnector1">
            <a:avLst/>
          </a:prstGeom>
          <a:noFill/>
          <a:ln w="25400" cap="flat" cmpd="sng">
            <a:solidFill>
              <a:schemeClr val="accent2"/>
            </a:solidFill>
            <a:prstDash val="solid"/>
            <a:round/>
            <a:headEnd type="none" w="sm" len="sm"/>
            <a:tailEnd type="none" w="sm" len="sm"/>
          </a:ln>
          <a:effectLst>
            <a:outerShdw blurRad="40000" dist="20000" dir="5400000" rotWithShape="0">
              <a:srgbClr val="000000">
                <a:alpha val="37254"/>
              </a:srgbClr>
            </a:outerShdw>
          </a:effec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0"/>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2400" b="1"/>
              <a:t>TECHNOLOGY STACK</a:t>
            </a:r>
            <a:r>
              <a:rPr lang="en"/>
              <a:t>:</a:t>
            </a:r>
            <a:endParaRPr/>
          </a:p>
        </p:txBody>
      </p:sp>
      <p:sp>
        <p:nvSpPr>
          <p:cNvPr id="202" name="Google Shape;202;p20"/>
          <p:cNvSpPr txBox="1">
            <a:spLocks noGrp="1"/>
          </p:cNvSpPr>
          <p:nvPr>
            <p:ph type="body" idx="1"/>
          </p:nvPr>
        </p:nvSpPr>
        <p:spPr>
          <a:xfrm>
            <a:off x="992700" y="1116150"/>
            <a:ext cx="7038900" cy="291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1400"/>
              <a:t>HARDWARE:</a:t>
            </a:r>
            <a:endParaRPr/>
          </a:p>
          <a:p>
            <a:pPr marL="0" lvl="0" indent="0" algn="l" rtl="0">
              <a:lnSpc>
                <a:spcPct val="115000"/>
              </a:lnSpc>
              <a:spcBef>
                <a:spcPts val="1600"/>
              </a:spcBef>
              <a:spcAft>
                <a:spcPts val="0"/>
              </a:spcAft>
              <a:buSzPts val="1300"/>
              <a:buNone/>
            </a:pPr>
            <a:r>
              <a:rPr lang="en" sz="1100">
                <a:solidFill>
                  <a:srgbClr val="FF0000"/>
                </a:solidFill>
              </a:rPr>
              <a:t>SURVEILLANCE CAMERA</a:t>
            </a:r>
            <a:r>
              <a:rPr lang="en"/>
              <a:t>-To capture and detect the specified person</a:t>
            </a:r>
            <a:endParaRPr/>
          </a:p>
          <a:p>
            <a:pPr marL="0" lvl="0" indent="0" algn="l" rtl="0">
              <a:lnSpc>
                <a:spcPct val="115000"/>
              </a:lnSpc>
              <a:spcBef>
                <a:spcPts val="1600"/>
              </a:spcBef>
              <a:spcAft>
                <a:spcPts val="0"/>
              </a:spcAft>
              <a:buSzPts val="1300"/>
              <a:buNone/>
            </a:pPr>
            <a:r>
              <a:rPr lang="en" sz="1200">
                <a:solidFill>
                  <a:srgbClr val="FF0000"/>
                </a:solidFill>
              </a:rPr>
              <a:t>MONITORING SCREEN</a:t>
            </a:r>
            <a:r>
              <a:rPr lang="en"/>
              <a:t>-To monitor the movement of capturing video</a:t>
            </a:r>
            <a:endParaRPr/>
          </a:p>
          <a:p>
            <a:pPr marL="0" lvl="0" indent="0" algn="l" rtl="0">
              <a:lnSpc>
                <a:spcPct val="115000"/>
              </a:lnSpc>
              <a:spcBef>
                <a:spcPts val="1600"/>
              </a:spcBef>
              <a:spcAft>
                <a:spcPts val="0"/>
              </a:spcAft>
              <a:buSzPts val="1300"/>
              <a:buNone/>
            </a:pPr>
            <a:r>
              <a:rPr lang="en" sz="1400"/>
              <a:t>SOFTWARE:</a:t>
            </a:r>
            <a:endParaRPr/>
          </a:p>
          <a:p>
            <a:pPr marL="457200" lvl="0" indent="-311150" algn="l" rtl="0">
              <a:lnSpc>
                <a:spcPct val="115000"/>
              </a:lnSpc>
              <a:spcBef>
                <a:spcPts val="1600"/>
              </a:spcBef>
              <a:spcAft>
                <a:spcPts val="0"/>
              </a:spcAft>
              <a:buSzPts val="1300"/>
              <a:buChar char="★"/>
            </a:pPr>
            <a:r>
              <a:rPr lang="en"/>
              <a:t>Opencv to train images</a:t>
            </a:r>
            <a:endParaRPr/>
          </a:p>
          <a:p>
            <a:pPr marL="457200" lvl="0" indent="-311150" algn="l" rtl="0">
              <a:lnSpc>
                <a:spcPct val="115000"/>
              </a:lnSpc>
              <a:spcBef>
                <a:spcPts val="0"/>
              </a:spcBef>
              <a:spcAft>
                <a:spcPts val="0"/>
              </a:spcAft>
              <a:buSzPts val="1300"/>
              <a:buChar char="★"/>
            </a:pPr>
            <a:r>
              <a:rPr lang="en"/>
              <a:t>Window 10-operating system</a:t>
            </a:r>
            <a:endParaRPr/>
          </a:p>
          <a:p>
            <a:pPr marL="457200" lvl="0" indent="-311150" algn="l" rtl="0">
              <a:lnSpc>
                <a:spcPct val="115000"/>
              </a:lnSpc>
              <a:spcBef>
                <a:spcPts val="0"/>
              </a:spcBef>
              <a:spcAft>
                <a:spcPts val="0"/>
              </a:spcAft>
              <a:buSzPts val="1300"/>
              <a:buChar char="★"/>
            </a:pPr>
            <a:r>
              <a:rPr lang="en"/>
              <a:t>Python language</a:t>
            </a:r>
            <a:endParaRPr/>
          </a:p>
          <a:p>
            <a:pPr marL="457200" lvl="0" indent="-311150" algn="l" rtl="0">
              <a:lnSpc>
                <a:spcPct val="115000"/>
              </a:lnSpc>
              <a:spcBef>
                <a:spcPts val="0"/>
              </a:spcBef>
              <a:spcAft>
                <a:spcPts val="0"/>
              </a:spcAft>
              <a:buSzPts val="1300"/>
              <a:buChar char="★"/>
            </a:pPr>
            <a:r>
              <a:rPr lang="en"/>
              <a:t>API to send messages</a:t>
            </a:r>
            <a:endParaRPr/>
          </a:p>
          <a:p>
            <a:pPr marL="457200" lvl="0" indent="-311150" algn="l" rtl="0">
              <a:lnSpc>
                <a:spcPct val="115000"/>
              </a:lnSpc>
              <a:spcBef>
                <a:spcPts val="0"/>
              </a:spcBef>
              <a:spcAft>
                <a:spcPts val="0"/>
              </a:spcAft>
              <a:buSzPts val="1300"/>
              <a:buChar char="★"/>
            </a:pPr>
            <a:r>
              <a:rPr lang="en"/>
              <a:t>Algorithm-CNN</a:t>
            </a:r>
            <a:endParaRPr/>
          </a:p>
          <a:p>
            <a:pPr marL="457200" lvl="0" indent="-311150" algn="l" rtl="0">
              <a:lnSpc>
                <a:spcPct val="115000"/>
              </a:lnSpc>
              <a:spcBef>
                <a:spcPts val="0"/>
              </a:spcBef>
              <a:spcAft>
                <a:spcPts val="0"/>
              </a:spcAft>
              <a:buSzPts val="1300"/>
              <a:buChar char="★"/>
            </a:pPr>
            <a:r>
              <a:rPr lang="en"/>
              <a:t>Telegram</a:t>
            </a:r>
            <a:endParaRPr/>
          </a:p>
          <a:p>
            <a:pPr marL="146050" lvl="0" indent="0" algn="l" rtl="0">
              <a:lnSpc>
                <a:spcPct val="115000"/>
              </a:lnSpc>
              <a:spcBef>
                <a:spcPts val="0"/>
              </a:spcBef>
              <a:spcAft>
                <a:spcPts val="0"/>
              </a:spcAft>
              <a:buSzPts val="13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SYSTEM ARCHITECTURE</a:t>
            </a:r>
            <a:endParaRPr/>
          </a:p>
        </p:txBody>
      </p:sp>
      <p:pic>
        <p:nvPicPr>
          <p:cNvPr id="208" name="Google Shape;208;p21"/>
          <p:cNvPicPr preferRelativeResize="0"/>
          <p:nvPr/>
        </p:nvPicPr>
        <p:blipFill rotWithShape="1">
          <a:blip r:embed="rId3">
            <a:alphaModFix/>
          </a:blip>
          <a:srcRect/>
          <a:stretch/>
        </p:blipFill>
        <p:spPr>
          <a:xfrm>
            <a:off x="357107" y="995430"/>
            <a:ext cx="1880785" cy="3835650"/>
          </a:xfrm>
          <a:prstGeom prst="rect">
            <a:avLst/>
          </a:prstGeom>
          <a:noFill/>
          <a:ln>
            <a:noFill/>
          </a:ln>
        </p:spPr>
      </p:pic>
      <p:pic>
        <p:nvPicPr>
          <p:cNvPr id="209" name="Google Shape;209;p21"/>
          <p:cNvPicPr preferRelativeResize="0"/>
          <p:nvPr/>
        </p:nvPicPr>
        <p:blipFill rotWithShape="1">
          <a:blip r:embed="rId4">
            <a:alphaModFix/>
          </a:blip>
          <a:srcRect/>
          <a:stretch/>
        </p:blipFill>
        <p:spPr>
          <a:xfrm>
            <a:off x="2955579" y="995430"/>
            <a:ext cx="1925383" cy="3935212"/>
          </a:xfrm>
          <a:prstGeom prst="rect">
            <a:avLst/>
          </a:prstGeom>
          <a:noFill/>
          <a:ln>
            <a:noFill/>
          </a:ln>
        </p:spPr>
      </p:pic>
      <p:pic>
        <p:nvPicPr>
          <p:cNvPr id="210" name="Google Shape;210;p21"/>
          <p:cNvPicPr preferRelativeResize="0"/>
          <p:nvPr/>
        </p:nvPicPr>
        <p:blipFill rotWithShape="1">
          <a:blip r:embed="rId5">
            <a:alphaModFix/>
          </a:blip>
          <a:srcRect/>
          <a:stretch/>
        </p:blipFill>
        <p:spPr>
          <a:xfrm>
            <a:off x="3311674" y="2113173"/>
            <a:ext cx="1281135" cy="566913"/>
          </a:xfrm>
          <a:prstGeom prst="rect">
            <a:avLst/>
          </a:prstGeom>
          <a:noFill/>
          <a:ln>
            <a:noFill/>
          </a:ln>
        </p:spPr>
      </p:pic>
      <p:pic>
        <p:nvPicPr>
          <p:cNvPr id="211" name="Google Shape;211;p21"/>
          <p:cNvPicPr preferRelativeResize="0"/>
          <p:nvPr/>
        </p:nvPicPr>
        <p:blipFill rotWithShape="1">
          <a:blip r:embed="rId6">
            <a:alphaModFix/>
          </a:blip>
          <a:srcRect/>
          <a:stretch/>
        </p:blipFill>
        <p:spPr>
          <a:xfrm>
            <a:off x="3272915" y="2913255"/>
            <a:ext cx="1385392" cy="613048"/>
          </a:xfrm>
          <a:prstGeom prst="rect">
            <a:avLst/>
          </a:prstGeom>
          <a:noFill/>
          <a:ln>
            <a:noFill/>
          </a:ln>
        </p:spPr>
      </p:pic>
      <p:pic>
        <p:nvPicPr>
          <p:cNvPr id="212" name="Google Shape;212;p21"/>
          <p:cNvPicPr preferRelativeResize="0"/>
          <p:nvPr/>
        </p:nvPicPr>
        <p:blipFill rotWithShape="1">
          <a:blip r:embed="rId7">
            <a:alphaModFix/>
          </a:blip>
          <a:srcRect/>
          <a:stretch/>
        </p:blipFill>
        <p:spPr>
          <a:xfrm>
            <a:off x="445487" y="1909530"/>
            <a:ext cx="915635" cy="528571"/>
          </a:xfrm>
          <a:prstGeom prst="rect">
            <a:avLst/>
          </a:prstGeom>
          <a:noFill/>
          <a:ln>
            <a:noFill/>
          </a:ln>
        </p:spPr>
      </p:pic>
      <p:pic>
        <p:nvPicPr>
          <p:cNvPr id="213" name="Google Shape;213;p21"/>
          <p:cNvPicPr preferRelativeResize="0"/>
          <p:nvPr/>
        </p:nvPicPr>
        <p:blipFill rotWithShape="1">
          <a:blip r:embed="rId8">
            <a:alphaModFix/>
          </a:blip>
          <a:srcRect/>
          <a:stretch/>
        </p:blipFill>
        <p:spPr>
          <a:xfrm>
            <a:off x="1430889" y="1888811"/>
            <a:ext cx="813146" cy="691174"/>
          </a:xfrm>
          <a:prstGeom prst="rect">
            <a:avLst/>
          </a:prstGeom>
          <a:noFill/>
          <a:ln>
            <a:noFill/>
          </a:ln>
        </p:spPr>
      </p:pic>
      <p:pic>
        <p:nvPicPr>
          <p:cNvPr id="214" name="Google Shape;214;p21"/>
          <p:cNvPicPr preferRelativeResize="0"/>
          <p:nvPr/>
        </p:nvPicPr>
        <p:blipFill rotWithShape="1">
          <a:blip r:embed="rId9">
            <a:alphaModFix/>
          </a:blip>
          <a:srcRect/>
          <a:stretch/>
        </p:blipFill>
        <p:spPr>
          <a:xfrm>
            <a:off x="876135" y="3671465"/>
            <a:ext cx="969974" cy="555531"/>
          </a:xfrm>
          <a:prstGeom prst="rect">
            <a:avLst/>
          </a:prstGeom>
          <a:noFill/>
          <a:ln>
            <a:noFill/>
          </a:ln>
        </p:spPr>
      </p:pic>
      <p:pic>
        <p:nvPicPr>
          <p:cNvPr id="215" name="Google Shape;215;p21"/>
          <p:cNvPicPr preferRelativeResize="0"/>
          <p:nvPr/>
        </p:nvPicPr>
        <p:blipFill rotWithShape="1">
          <a:blip r:embed="rId10">
            <a:alphaModFix/>
          </a:blip>
          <a:srcRect/>
          <a:stretch/>
        </p:blipFill>
        <p:spPr>
          <a:xfrm>
            <a:off x="404483" y="1094992"/>
            <a:ext cx="1786032" cy="311927"/>
          </a:xfrm>
          <a:prstGeom prst="rect">
            <a:avLst/>
          </a:prstGeom>
          <a:noFill/>
          <a:ln>
            <a:noFill/>
          </a:ln>
        </p:spPr>
      </p:pic>
      <p:pic>
        <p:nvPicPr>
          <p:cNvPr id="216" name="Google Shape;216;p21"/>
          <p:cNvPicPr preferRelativeResize="0"/>
          <p:nvPr/>
        </p:nvPicPr>
        <p:blipFill rotWithShape="1">
          <a:blip r:embed="rId11">
            <a:alphaModFix/>
          </a:blip>
          <a:srcRect/>
          <a:stretch/>
        </p:blipFill>
        <p:spPr>
          <a:xfrm>
            <a:off x="3311674" y="1380269"/>
            <a:ext cx="1291300" cy="566913"/>
          </a:xfrm>
          <a:prstGeom prst="rect">
            <a:avLst/>
          </a:prstGeom>
          <a:noFill/>
          <a:ln>
            <a:noFill/>
          </a:ln>
        </p:spPr>
      </p:pic>
      <p:pic>
        <p:nvPicPr>
          <p:cNvPr id="217" name="Google Shape;217;p21"/>
          <p:cNvPicPr preferRelativeResize="0"/>
          <p:nvPr/>
        </p:nvPicPr>
        <p:blipFill rotWithShape="1">
          <a:blip r:embed="rId12">
            <a:alphaModFix/>
          </a:blip>
          <a:srcRect/>
          <a:stretch/>
        </p:blipFill>
        <p:spPr>
          <a:xfrm>
            <a:off x="3227887" y="3727292"/>
            <a:ext cx="1547434" cy="677003"/>
          </a:xfrm>
          <a:prstGeom prst="rect">
            <a:avLst/>
          </a:prstGeom>
          <a:noFill/>
          <a:ln>
            <a:noFill/>
          </a:ln>
        </p:spPr>
      </p:pic>
      <p:pic>
        <p:nvPicPr>
          <p:cNvPr id="218" name="Google Shape;218;p21"/>
          <p:cNvPicPr preferRelativeResize="0"/>
          <p:nvPr/>
        </p:nvPicPr>
        <p:blipFill rotWithShape="1">
          <a:blip r:embed="rId13">
            <a:alphaModFix/>
          </a:blip>
          <a:srcRect/>
          <a:stretch/>
        </p:blipFill>
        <p:spPr>
          <a:xfrm>
            <a:off x="3061146" y="1074452"/>
            <a:ext cx="1714175" cy="322057"/>
          </a:xfrm>
          <a:prstGeom prst="rect">
            <a:avLst/>
          </a:prstGeom>
          <a:noFill/>
          <a:ln>
            <a:noFill/>
          </a:ln>
        </p:spPr>
      </p:pic>
      <p:pic>
        <p:nvPicPr>
          <p:cNvPr id="219" name="Google Shape;219;p21"/>
          <p:cNvPicPr preferRelativeResize="0"/>
          <p:nvPr/>
        </p:nvPicPr>
        <p:blipFill rotWithShape="1">
          <a:blip r:embed="rId3">
            <a:alphaModFix/>
          </a:blip>
          <a:srcRect/>
          <a:stretch/>
        </p:blipFill>
        <p:spPr>
          <a:xfrm>
            <a:off x="6008439" y="928512"/>
            <a:ext cx="1995231" cy="4069048"/>
          </a:xfrm>
          <a:prstGeom prst="rect">
            <a:avLst/>
          </a:prstGeom>
          <a:noFill/>
          <a:ln>
            <a:noFill/>
          </a:ln>
        </p:spPr>
      </p:pic>
      <p:pic>
        <p:nvPicPr>
          <p:cNvPr id="220" name="Google Shape;220;p21"/>
          <p:cNvPicPr preferRelativeResize="0"/>
          <p:nvPr/>
        </p:nvPicPr>
        <p:blipFill rotWithShape="1">
          <a:blip r:embed="rId14">
            <a:alphaModFix/>
          </a:blip>
          <a:srcRect/>
          <a:stretch/>
        </p:blipFill>
        <p:spPr>
          <a:xfrm>
            <a:off x="6113708" y="1014830"/>
            <a:ext cx="1784691" cy="337350"/>
          </a:xfrm>
          <a:prstGeom prst="rect">
            <a:avLst/>
          </a:prstGeom>
          <a:noFill/>
          <a:ln>
            <a:noFill/>
          </a:ln>
        </p:spPr>
      </p:pic>
      <p:pic>
        <p:nvPicPr>
          <p:cNvPr id="221" name="Google Shape;221;p21"/>
          <p:cNvPicPr preferRelativeResize="0"/>
          <p:nvPr/>
        </p:nvPicPr>
        <p:blipFill rotWithShape="1">
          <a:blip r:embed="rId15">
            <a:alphaModFix/>
          </a:blip>
          <a:srcRect/>
          <a:stretch/>
        </p:blipFill>
        <p:spPr>
          <a:xfrm>
            <a:off x="6344224" y="1563100"/>
            <a:ext cx="1341236" cy="768163"/>
          </a:xfrm>
          <a:prstGeom prst="rect">
            <a:avLst/>
          </a:prstGeom>
          <a:noFill/>
          <a:ln>
            <a:noFill/>
          </a:ln>
        </p:spPr>
      </p:pic>
      <p:pic>
        <p:nvPicPr>
          <p:cNvPr id="222" name="Google Shape;222;p21"/>
          <p:cNvPicPr preferRelativeResize="0"/>
          <p:nvPr/>
        </p:nvPicPr>
        <p:blipFill rotWithShape="1">
          <a:blip r:embed="rId16">
            <a:alphaModFix/>
          </a:blip>
          <a:srcRect/>
          <a:stretch/>
        </p:blipFill>
        <p:spPr>
          <a:xfrm>
            <a:off x="6344224" y="2729699"/>
            <a:ext cx="1341236" cy="768163"/>
          </a:xfrm>
          <a:prstGeom prst="rect">
            <a:avLst/>
          </a:prstGeom>
          <a:noFill/>
          <a:ln>
            <a:noFill/>
          </a:ln>
        </p:spPr>
      </p:pic>
      <p:pic>
        <p:nvPicPr>
          <p:cNvPr id="223" name="Google Shape;223;p21"/>
          <p:cNvPicPr preferRelativeResize="0"/>
          <p:nvPr/>
        </p:nvPicPr>
        <p:blipFill rotWithShape="1">
          <a:blip r:embed="rId17">
            <a:alphaModFix/>
          </a:blip>
          <a:srcRect/>
          <a:stretch/>
        </p:blipFill>
        <p:spPr>
          <a:xfrm>
            <a:off x="6837563" y="3968103"/>
            <a:ext cx="888315" cy="888315"/>
          </a:xfrm>
          <a:prstGeom prst="rect">
            <a:avLst/>
          </a:prstGeom>
          <a:noFill/>
          <a:ln>
            <a:noFill/>
          </a:ln>
        </p:spPr>
      </p:pic>
      <p:cxnSp>
        <p:nvCxnSpPr>
          <p:cNvPr id="224" name="Google Shape;224;p21"/>
          <p:cNvCxnSpPr/>
          <p:nvPr/>
        </p:nvCxnSpPr>
        <p:spPr>
          <a:xfrm rot="10800000" flipH="1">
            <a:off x="2219991" y="1596782"/>
            <a:ext cx="988821" cy="516391"/>
          </a:xfrm>
          <a:prstGeom prst="straightConnector1">
            <a:avLst/>
          </a:prstGeom>
          <a:noFill/>
          <a:ln w="38100" cap="flat" cmpd="sng">
            <a:solidFill>
              <a:schemeClr val="accent4"/>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225" name="Google Shape;225;p21"/>
          <p:cNvCxnSpPr>
            <a:stCxn id="222" idx="1"/>
          </p:cNvCxnSpPr>
          <p:nvPr/>
        </p:nvCxnSpPr>
        <p:spPr>
          <a:xfrm rot="10800000">
            <a:off x="5272924" y="3113781"/>
            <a:ext cx="1071300" cy="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47"/>
              </a:srgbClr>
            </a:outerShdw>
          </a:effectLst>
        </p:spPr>
      </p:cxnSp>
      <p:cxnSp>
        <p:nvCxnSpPr>
          <p:cNvPr id="226" name="Google Shape;226;p21"/>
          <p:cNvCxnSpPr/>
          <p:nvPr/>
        </p:nvCxnSpPr>
        <p:spPr>
          <a:xfrm>
            <a:off x="5280660" y="3130539"/>
            <a:ext cx="0" cy="1532901"/>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47"/>
              </a:srgbClr>
            </a:outerShdw>
          </a:effectLst>
        </p:spPr>
      </p:cxnSp>
      <p:cxnSp>
        <p:nvCxnSpPr>
          <p:cNvPr id="227" name="Google Shape;227;p21"/>
          <p:cNvCxnSpPr/>
          <p:nvPr/>
        </p:nvCxnSpPr>
        <p:spPr>
          <a:xfrm rot="10800000">
            <a:off x="1242060" y="4671060"/>
            <a:ext cx="4030980" cy="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47"/>
              </a:srgbClr>
            </a:outerShdw>
          </a:effectLst>
        </p:spPr>
      </p:cxnSp>
      <p:cxnSp>
        <p:nvCxnSpPr>
          <p:cNvPr id="228" name="Google Shape;228;p21"/>
          <p:cNvCxnSpPr/>
          <p:nvPr/>
        </p:nvCxnSpPr>
        <p:spPr>
          <a:xfrm rot="10800000">
            <a:off x="1259398" y="4269958"/>
            <a:ext cx="1" cy="393482"/>
          </a:xfrm>
          <a:prstGeom prst="straightConnector1">
            <a:avLst/>
          </a:prstGeom>
          <a:noFill/>
          <a:ln w="25400" cap="flat" cmpd="sng">
            <a:solidFill>
              <a:schemeClr val="accent4"/>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229" name="Google Shape;229;p21"/>
          <p:cNvCxnSpPr/>
          <p:nvPr/>
        </p:nvCxnSpPr>
        <p:spPr>
          <a:xfrm>
            <a:off x="3925706" y="1947181"/>
            <a:ext cx="0" cy="165992"/>
          </a:xfrm>
          <a:prstGeom prst="straightConnector1">
            <a:avLst/>
          </a:prstGeom>
          <a:noFill/>
          <a:ln w="25400" cap="flat" cmpd="sng">
            <a:solidFill>
              <a:schemeClr val="accent4"/>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230" name="Google Shape;230;p21"/>
          <p:cNvCxnSpPr>
            <a:endCxn id="211" idx="0"/>
          </p:cNvCxnSpPr>
          <p:nvPr/>
        </p:nvCxnSpPr>
        <p:spPr>
          <a:xfrm>
            <a:off x="3965611" y="2680155"/>
            <a:ext cx="0" cy="233100"/>
          </a:xfrm>
          <a:prstGeom prst="straightConnector1">
            <a:avLst/>
          </a:prstGeom>
          <a:noFill/>
          <a:ln w="25400" cap="flat" cmpd="sng">
            <a:solidFill>
              <a:schemeClr val="accent4"/>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231" name="Google Shape;231;p21"/>
          <p:cNvCxnSpPr>
            <a:stCxn id="211" idx="2"/>
          </p:cNvCxnSpPr>
          <p:nvPr/>
        </p:nvCxnSpPr>
        <p:spPr>
          <a:xfrm>
            <a:off x="3965611" y="3526303"/>
            <a:ext cx="0" cy="314100"/>
          </a:xfrm>
          <a:prstGeom prst="straightConnector1">
            <a:avLst/>
          </a:prstGeom>
          <a:noFill/>
          <a:ln w="25400" cap="flat" cmpd="sng">
            <a:solidFill>
              <a:schemeClr val="accent4"/>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232" name="Google Shape;232;p21"/>
          <p:cNvCxnSpPr/>
          <p:nvPr/>
        </p:nvCxnSpPr>
        <p:spPr>
          <a:xfrm rot="10800000" flipH="1">
            <a:off x="4775321" y="3219779"/>
            <a:ext cx="1568903" cy="846014"/>
          </a:xfrm>
          <a:prstGeom prst="straightConnector1">
            <a:avLst/>
          </a:prstGeom>
          <a:noFill/>
          <a:ln w="25400" cap="flat" cmpd="sng">
            <a:solidFill>
              <a:schemeClr val="accent4"/>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233" name="Google Shape;233;p21"/>
          <p:cNvCxnSpPr>
            <a:stCxn id="221" idx="2"/>
            <a:endCxn id="222" idx="0"/>
          </p:cNvCxnSpPr>
          <p:nvPr/>
        </p:nvCxnSpPr>
        <p:spPr>
          <a:xfrm>
            <a:off x="7014842" y="2331263"/>
            <a:ext cx="0" cy="398400"/>
          </a:xfrm>
          <a:prstGeom prst="straightConnector1">
            <a:avLst/>
          </a:prstGeom>
          <a:noFill/>
          <a:ln w="25400" cap="flat" cmpd="sng">
            <a:solidFill>
              <a:schemeClr val="accent4"/>
            </a:solidFill>
            <a:prstDash val="solid"/>
            <a:round/>
            <a:headEnd type="none" w="sm" len="sm"/>
            <a:tailEnd type="triangle" w="med" len="med"/>
          </a:ln>
          <a:effectLst>
            <a:outerShdw blurRad="40000" dist="20000" dir="5400000" rotWithShape="0">
              <a:srgbClr val="000000">
                <a:alpha val="37647"/>
              </a:srgbClr>
            </a:outerShdw>
          </a:effectLst>
        </p:spPr>
      </p:cxn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1254</Words>
  <Application>Microsoft Office PowerPoint</Application>
  <PresentationFormat>On-screen Show (16:9)</PresentationFormat>
  <Paragraphs>138</Paragraphs>
  <Slides>21</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Merriweather</vt:lpstr>
      <vt:lpstr>Merriweather Black</vt:lpstr>
      <vt:lpstr>Lato</vt:lpstr>
      <vt:lpstr>Montserrat</vt:lpstr>
      <vt:lpstr>Arial</vt:lpstr>
      <vt:lpstr>Times New Roman</vt:lpstr>
      <vt:lpstr>Focus</vt:lpstr>
      <vt:lpstr>Video Based surveillance system and path prediction</vt:lpstr>
      <vt:lpstr>INTRODUCTION</vt:lpstr>
      <vt:lpstr>LITERATURE REVIEW</vt:lpstr>
      <vt:lpstr>PowerPoint Presentation</vt:lpstr>
      <vt:lpstr>PowerPoint Presentation</vt:lpstr>
      <vt:lpstr>PowerPoint Presentation</vt:lpstr>
      <vt:lpstr>PowerPoint Presentation</vt:lpstr>
      <vt:lpstr>TECHNOLOGY STACK:</vt:lpstr>
      <vt:lpstr>SYSTEM ARCHITECTURE</vt:lpstr>
      <vt:lpstr>SYSTEM DESIGN UML DIAGRAM </vt:lpstr>
      <vt:lpstr>DB DESIGN</vt:lpstr>
      <vt:lpstr>Flow Diagram:</vt:lpstr>
      <vt:lpstr>MODULES</vt:lpstr>
      <vt:lpstr>PERFORMANCE ANALYSIS:</vt:lpstr>
      <vt:lpstr>PowerPoint Presentation</vt:lpstr>
      <vt:lpstr>SCREENSHOTS  1.Initializing the program to add dataset</vt:lpstr>
      <vt:lpstr>2.storing the dataset</vt:lpstr>
      <vt:lpstr>3.If found,it will send the alert through telegram</vt:lpstr>
      <vt:lpstr>CONCLUSION</vt:lpstr>
      <vt:lpstr>REFRENCE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Based surveillance system and path prediction</dc:title>
  <dc:creator>PRAKASH</dc:creator>
  <cp:lastModifiedBy>PRAKASH DORAI</cp:lastModifiedBy>
  <cp:revision>6</cp:revision>
  <dcterms:modified xsi:type="dcterms:W3CDTF">2021-07-31T10:44:42Z</dcterms:modified>
</cp:coreProperties>
</file>