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6" r:id="rId3"/>
    <p:sldId id="259" r:id="rId4"/>
    <p:sldId id="261" r:id="rId5"/>
    <p:sldId id="264" r:id="rId6"/>
    <p:sldId id="265" r:id="rId7"/>
    <p:sldId id="269" r:id="rId8"/>
    <p:sldId id="270" r:id="rId9"/>
    <p:sldId id="272" r:id="rId10"/>
    <p:sldId id="273" r:id="rId11"/>
    <p:sldId id="275" r:id="rId12"/>
    <p:sldId id="274" r:id="rId13"/>
    <p:sldId id="267" r:id="rId14"/>
    <p:sldId id="276" r:id="rId15"/>
    <p:sldId id="277" r:id="rId16"/>
    <p:sldId id="278"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345DE1-C003-45D1-B50F-0F2DC826D3C0}">
          <p14:sldIdLst>
            <p14:sldId id="256"/>
            <p14:sldId id="266"/>
            <p14:sldId id="259"/>
            <p14:sldId id="261"/>
            <p14:sldId id="264"/>
            <p14:sldId id="265"/>
            <p14:sldId id="269"/>
            <p14:sldId id="270"/>
            <p14:sldId id="272"/>
            <p14:sldId id="273"/>
            <p14:sldId id="275"/>
            <p14:sldId id="274"/>
            <p14:sldId id="267"/>
            <p14:sldId id="276"/>
            <p14:sldId id="277"/>
            <p14:sldId id="278"/>
            <p14:sldId id="280"/>
            <p14:sldId id="281"/>
          </p14:sldIdLst>
        </p14:section>
      </p14:sectionLst>
    </p:ext>
    <p:ext uri="{EFAFB233-063F-42B5-8137-9DF3F51BA10A}">
      <p15:sldGuideLst xmlns:p15="http://schemas.microsoft.com/office/powerpoint/2012/main">
        <p15:guide id="2" pos="3840" userDrawn="1">
          <p15:clr>
            <a:srgbClr val="A4A3A4"/>
          </p15:clr>
        </p15:guide>
        <p15:guide id="3" orient="horz" pos="20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B8A6"/>
    <a:srgbClr val="06B6D4"/>
    <a:srgbClr val="543A96"/>
    <a:srgbClr val="AACBE9"/>
    <a:srgbClr val="EDF2F7"/>
    <a:srgbClr val="F8FAFC"/>
    <a:srgbClr val="F1F6FB"/>
    <a:srgbClr val="3B82F6"/>
    <a:srgbClr val="FF5050"/>
    <a:srgbClr val="F59E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55" autoAdjust="0"/>
    <p:restoredTop sz="94660"/>
  </p:normalViewPr>
  <p:slideViewPr>
    <p:cSldViewPr>
      <p:cViewPr varScale="1">
        <p:scale>
          <a:sx n="81" d="100"/>
          <a:sy n="81" d="100"/>
        </p:scale>
        <p:origin x="82" y="58"/>
      </p:cViewPr>
      <p:guideLst>
        <p:guide pos="3840"/>
        <p:guide orient="horz" pos="2069"/>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46854-1514-43DE-89AF-F150546302D6}" type="datetimeFigureOut">
              <a:rPr lang="en-IN" smtClean="0"/>
              <a:t>14-10-2025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4862D-528D-4769-ABB0-93ACC32B6984}" type="slidenum">
              <a:rPr lang="en-IN" smtClean="0"/>
              <a:t>‹#›</a:t>
            </a:fld>
            <a:endParaRPr lang="en-IN"/>
          </a:p>
        </p:txBody>
      </p:sp>
    </p:spTree>
    <p:extLst>
      <p:ext uri="{BB962C8B-B14F-4D97-AF65-F5344CB8AC3E}">
        <p14:creationId xmlns:p14="http://schemas.microsoft.com/office/powerpoint/2010/main" val="3240420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D4862D-528D-4769-ABB0-93ACC32B6984}" type="slidenum">
              <a:rPr lang="en-IN" smtClean="0"/>
              <a:t>3</a:t>
            </a:fld>
            <a:endParaRPr lang="en-IN"/>
          </a:p>
        </p:txBody>
      </p:sp>
    </p:spTree>
    <p:extLst>
      <p:ext uri="{BB962C8B-B14F-4D97-AF65-F5344CB8AC3E}">
        <p14:creationId xmlns:p14="http://schemas.microsoft.com/office/powerpoint/2010/main" val="104447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8F320-1BF2-9CD5-3C90-E14EF2C7C4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F90CB0-BA86-836D-A6FD-4509098FC3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AD875B-980C-9629-B7CD-BF69F7E5C85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9EC1753-7F9E-273E-2809-7200C7E52D5C}"/>
              </a:ext>
            </a:extLst>
          </p:cNvPr>
          <p:cNvSpPr>
            <a:spLocks noGrp="1"/>
          </p:cNvSpPr>
          <p:nvPr>
            <p:ph type="sldNum" sz="quarter" idx="5"/>
          </p:nvPr>
        </p:nvSpPr>
        <p:spPr/>
        <p:txBody>
          <a:bodyPr/>
          <a:lstStyle/>
          <a:p>
            <a:fld id="{E0D4862D-528D-4769-ABB0-93ACC32B6984}" type="slidenum">
              <a:rPr lang="en-IN" smtClean="0"/>
              <a:t>5</a:t>
            </a:fld>
            <a:endParaRPr lang="en-IN"/>
          </a:p>
        </p:txBody>
      </p:sp>
    </p:spTree>
    <p:extLst>
      <p:ext uri="{BB962C8B-B14F-4D97-AF65-F5344CB8AC3E}">
        <p14:creationId xmlns:p14="http://schemas.microsoft.com/office/powerpoint/2010/main" val="230326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D4862D-528D-4769-ABB0-93ACC32B6984}" type="slidenum">
              <a:rPr lang="en-IN" smtClean="0"/>
              <a:t>6</a:t>
            </a:fld>
            <a:endParaRPr lang="en-IN"/>
          </a:p>
        </p:txBody>
      </p:sp>
    </p:spTree>
    <p:extLst>
      <p:ext uri="{BB962C8B-B14F-4D97-AF65-F5344CB8AC3E}">
        <p14:creationId xmlns:p14="http://schemas.microsoft.com/office/powerpoint/2010/main" val="136123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cool thing is that they work even in the night</a:t>
            </a:r>
          </a:p>
        </p:txBody>
      </p:sp>
      <p:sp>
        <p:nvSpPr>
          <p:cNvPr id="4" name="Slide Number Placeholder 3"/>
          <p:cNvSpPr>
            <a:spLocks noGrp="1"/>
          </p:cNvSpPr>
          <p:nvPr>
            <p:ph type="sldNum" sz="quarter" idx="5"/>
          </p:nvPr>
        </p:nvSpPr>
        <p:spPr/>
        <p:txBody>
          <a:bodyPr/>
          <a:lstStyle/>
          <a:p>
            <a:fld id="{E0D4862D-528D-4769-ABB0-93ACC32B6984}" type="slidenum">
              <a:rPr lang="en-IN" smtClean="0"/>
              <a:t>7</a:t>
            </a:fld>
            <a:endParaRPr lang="en-IN"/>
          </a:p>
        </p:txBody>
      </p:sp>
    </p:spTree>
    <p:extLst>
      <p:ext uri="{BB962C8B-B14F-4D97-AF65-F5344CB8AC3E}">
        <p14:creationId xmlns:p14="http://schemas.microsoft.com/office/powerpoint/2010/main" val="2280280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79A2D-75E9-1700-E72A-2F86A1FB94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0A26CD-9F65-DE12-C9F0-C0983F347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EFA206-8BB1-DC49-233C-7D0835715A56}"/>
              </a:ext>
            </a:extLst>
          </p:cNvPr>
          <p:cNvSpPr>
            <a:spLocks noGrp="1"/>
          </p:cNvSpPr>
          <p:nvPr>
            <p:ph type="dt" sz="half" idx="10"/>
          </p:nvPr>
        </p:nvSpPr>
        <p:spPr/>
        <p:txBody>
          <a:bodyPr/>
          <a:lstStyle/>
          <a:p>
            <a:fld id="{3FED5118-7610-4FBA-8BBF-F6F583749440}" type="datetime1">
              <a:rPr lang="en-IN" smtClean="0"/>
              <a:t>14-10-2025</a:t>
            </a:fld>
            <a:endParaRPr lang="en-IN"/>
          </a:p>
        </p:txBody>
      </p:sp>
      <p:sp>
        <p:nvSpPr>
          <p:cNvPr id="5" name="Footer Placeholder 4">
            <a:extLst>
              <a:ext uri="{FF2B5EF4-FFF2-40B4-BE49-F238E27FC236}">
                <a16:creationId xmlns:a16="http://schemas.microsoft.com/office/drawing/2014/main" id="{370DC26D-3869-1A09-F99A-373EAA27C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6DA18-6723-A05A-6B91-51ED32C3EE23}"/>
              </a:ext>
            </a:extLst>
          </p:cNvPr>
          <p:cNvSpPr>
            <a:spLocks noGrp="1"/>
          </p:cNvSpPr>
          <p:nvPr>
            <p:ph type="sldNum" sz="quarter" idx="12"/>
          </p:nvPr>
        </p:nvSpPr>
        <p:spPr/>
        <p:txBody>
          <a:bodyPr/>
          <a:lstStyle/>
          <a:p>
            <a:fld id="{73BA1507-CA9A-4CB8-A9ED-C991A6EE4368}" type="slidenum">
              <a:rPr lang="en-IN" smtClean="0"/>
              <a:t>‹#›</a:t>
            </a:fld>
            <a:endParaRPr lang="en-IN"/>
          </a:p>
        </p:txBody>
      </p:sp>
    </p:spTree>
    <p:extLst>
      <p:ext uri="{BB962C8B-B14F-4D97-AF65-F5344CB8AC3E}">
        <p14:creationId xmlns:p14="http://schemas.microsoft.com/office/powerpoint/2010/main" val="1473282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CC6B-8EA6-71B8-F0CA-BBE114E951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89AF22-A86C-78B5-C865-23FE1A26F4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7C24F2-6C44-5045-72B3-66EBE855BD7A}"/>
              </a:ext>
            </a:extLst>
          </p:cNvPr>
          <p:cNvSpPr>
            <a:spLocks noGrp="1"/>
          </p:cNvSpPr>
          <p:nvPr>
            <p:ph type="dt" sz="half" idx="10"/>
          </p:nvPr>
        </p:nvSpPr>
        <p:spPr/>
        <p:txBody>
          <a:bodyPr/>
          <a:lstStyle/>
          <a:p>
            <a:fld id="{EB169B4E-2F8F-48F7-B3BB-DB8AE6BBDBB5}" type="datetime1">
              <a:rPr lang="en-IN" smtClean="0"/>
              <a:t>14-10-2025</a:t>
            </a:fld>
            <a:endParaRPr lang="en-IN"/>
          </a:p>
        </p:txBody>
      </p:sp>
      <p:sp>
        <p:nvSpPr>
          <p:cNvPr id="5" name="Footer Placeholder 4">
            <a:extLst>
              <a:ext uri="{FF2B5EF4-FFF2-40B4-BE49-F238E27FC236}">
                <a16:creationId xmlns:a16="http://schemas.microsoft.com/office/drawing/2014/main" id="{D559BC60-07C8-0BE6-84A7-BBD01B9D9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D4AA2-73E3-D621-439D-3BB723C664EC}"/>
              </a:ext>
            </a:extLst>
          </p:cNvPr>
          <p:cNvSpPr>
            <a:spLocks noGrp="1"/>
          </p:cNvSpPr>
          <p:nvPr>
            <p:ph type="sldNum" sz="quarter" idx="12"/>
          </p:nvPr>
        </p:nvSpPr>
        <p:spPr/>
        <p:txBody>
          <a:bodyPr/>
          <a:lstStyle/>
          <a:p>
            <a:fld id="{73BA1507-CA9A-4CB8-A9ED-C991A6EE4368}" type="slidenum">
              <a:rPr lang="en-IN" smtClean="0"/>
              <a:t>‹#›</a:t>
            </a:fld>
            <a:endParaRPr lang="en-IN"/>
          </a:p>
        </p:txBody>
      </p:sp>
    </p:spTree>
    <p:extLst>
      <p:ext uri="{BB962C8B-B14F-4D97-AF65-F5344CB8AC3E}">
        <p14:creationId xmlns:p14="http://schemas.microsoft.com/office/powerpoint/2010/main" val="163773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A32875-143F-019B-DF48-3E7325DD71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7B4ED3-49F9-8AFC-D759-F28D8B2A8A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EA0933-76CE-4B22-3CAD-53D95D5BE5E1}"/>
              </a:ext>
            </a:extLst>
          </p:cNvPr>
          <p:cNvSpPr>
            <a:spLocks noGrp="1"/>
          </p:cNvSpPr>
          <p:nvPr>
            <p:ph type="dt" sz="half" idx="10"/>
          </p:nvPr>
        </p:nvSpPr>
        <p:spPr/>
        <p:txBody>
          <a:bodyPr/>
          <a:lstStyle/>
          <a:p>
            <a:fld id="{4BFDA6F4-9DF4-4A2C-AD1F-F561278C3928}" type="datetime1">
              <a:rPr lang="en-IN" smtClean="0"/>
              <a:t>14-10-2025</a:t>
            </a:fld>
            <a:endParaRPr lang="en-IN"/>
          </a:p>
        </p:txBody>
      </p:sp>
      <p:sp>
        <p:nvSpPr>
          <p:cNvPr id="5" name="Footer Placeholder 4">
            <a:extLst>
              <a:ext uri="{FF2B5EF4-FFF2-40B4-BE49-F238E27FC236}">
                <a16:creationId xmlns:a16="http://schemas.microsoft.com/office/drawing/2014/main" id="{1F13F7C0-9335-54E5-E5CF-B96BF562DC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9D10C-A8D6-EF1E-3FD8-6441CEF4527E}"/>
              </a:ext>
            </a:extLst>
          </p:cNvPr>
          <p:cNvSpPr>
            <a:spLocks noGrp="1"/>
          </p:cNvSpPr>
          <p:nvPr>
            <p:ph type="sldNum" sz="quarter" idx="12"/>
          </p:nvPr>
        </p:nvSpPr>
        <p:spPr/>
        <p:txBody>
          <a:bodyPr/>
          <a:lstStyle/>
          <a:p>
            <a:fld id="{73BA1507-CA9A-4CB8-A9ED-C991A6EE4368}" type="slidenum">
              <a:rPr lang="en-IN" smtClean="0"/>
              <a:t>‹#›</a:t>
            </a:fld>
            <a:endParaRPr lang="en-IN"/>
          </a:p>
        </p:txBody>
      </p:sp>
    </p:spTree>
    <p:extLst>
      <p:ext uri="{BB962C8B-B14F-4D97-AF65-F5344CB8AC3E}">
        <p14:creationId xmlns:p14="http://schemas.microsoft.com/office/powerpoint/2010/main" val="52417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7AAF-1168-DDD9-77D4-4F7AB32E99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7EB57F-7E92-209A-7E5C-EDE851551B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1CF6A1-C634-5A87-F9AB-FFD672CAB7BD}"/>
              </a:ext>
            </a:extLst>
          </p:cNvPr>
          <p:cNvSpPr>
            <a:spLocks noGrp="1"/>
          </p:cNvSpPr>
          <p:nvPr>
            <p:ph type="dt" sz="half" idx="10"/>
          </p:nvPr>
        </p:nvSpPr>
        <p:spPr/>
        <p:txBody>
          <a:bodyPr/>
          <a:lstStyle/>
          <a:p>
            <a:fld id="{CF62B6C4-6904-4383-A202-9CB7F1B1FD85}" type="datetime1">
              <a:rPr lang="en-IN" smtClean="0"/>
              <a:t>14-10-2025</a:t>
            </a:fld>
            <a:endParaRPr lang="en-IN"/>
          </a:p>
        </p:txBody>
      </p:sp>
      <p:sp>
        <p:nvSpPr>
          <p:cNvPr id="5" name="Footer Placeholder 4">
            <a:extLst>
              <a:ext uri="{FF2B5EF4-FFF2-40B4-BE49-F238E27FC236}">
                <a16:creationId xmlns:a16="http://schemas.microsoft.com/office/drawing/2014/main" id="{B8B1CF89-0351-E20B-D99B-03EA3E3FD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55C22-9843-D559-703A-07003AF773C8}"/>
              </a:ext>
            </a:extLst>
          </p:cNvPr>
          <p:cNvSpPr>
            <a:spLocks noGrp="1"/>
          </p:cNvSpPr>
          <p:nvPr>
            <p:ph type="sldNum" sz="quarter" idx="12"/>
          </p:nvPr>
        </p:nvSpPr>
        <p:spPr/>
        <p:txBody>
          <a:bodyPr/>
          <a:lstStyle/>
          <a:p>
            <a:fld id="{73BA1507-CA9A-4CB8-A9ED-C991A6EE4368}" type="slidenum">
              <a:rPr lang="en-IN" smtClean="0"/>
              <a:t>‹#›</a:t>
            </a:fld>
            <a:endParaRPr lang="en-IN"/>
          </a:p>
        </p:txBody>
      </p:sp>
    </p:spTree>
    <p:extLst>
      <p:ext uri="{BB962C8B-B14F-4D97-AF65-F5344CB8AC3E}">
        <p14:creationId xmlns:p14="http://schemas.microsoft.com/office/powerpoint/2010/main" val="73328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E45C-2484-C81B-B3E9-C4B177795B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EC09A4-1E50-CCF2-7931-225DD3175F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C05D6C-D416-18FA-8BCC-550D720F3F30}"/>
              </a:ext>
            </a:extLst>
          </p:cNvPr>
          <p:cNvSpPr>
            <a:spLocks noGrp="1"/>
          </p:cNvSpPr>
          <p:nvPr>
            <p:ph type="dt" sz="half" idx="10"/>
          </p:nvPr>
        </p:nvSpPr>
        <p:spPr/>
        <p:txBody>
          <a:bodyPr/>
          <a:lstStyle/>
          <a:p>
            <a:fld id="{A3920B5D-DE65-4234-9E83-6E5059985B86}" type="datetime1">
              <a:rPr lang="en-IN" smtClean="0"/>
              <a:t>14-10-2025</a:t>
            </a:fld>
            <a:endParaRPr lang="en-IN"/>
          </a:p>
        </p:txBody>
      </p:sp>
      <p:sp>
        <p:nvSpPr>
          <p:cNvPr id="5" name="Footer Placeholder 4">
            <a:extLst>
              <a:ext uri="{FF2B5EF4-FFF2-40B4-BE49-F238E27FC236}">
                <a16:creationId xmlns:a16="http://schemas.microsoft.com/office/drawing/2014/main" id="{AB305EC2-7C54-4D35-1A01-6E537D17B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167DD-7E6C-BCAA-B772-F121E5F721D3}"/>
              </a:ext>
            </a:extLst>
          </p:cNvPr>
          <p:cNvSpPr>
            <a:spLocks noGrp="1"/>
          </p:cNvSpPr>
          <p:nvPr>
            <p:ph type="sldNum" sz="quarter" idx="12"/>
          </p:nvPr>
        </p:nvSpPr>
        <p:spPr/>
        <p:txBody>
          <a:bodyPr/>
          <a:lstStyle/>
          <a:p>
            <a:fld id="{73BA1507-CA9A-4CB8-A9ED-C991A6EE4368}" type="slidenum">
              <a:rPr lang="en-IN" smtClean="0"/>
              <a:t>‹#›</a:t>
            </a:fld>
            <a:endParaRPr lang="en-IN"/>
          </a:p>
        </p:txBody>
      </p:sp>
    </p:spTree>
    <p:extLst>
      <p:ext uri="{BB962C8B-B14F-4D97-AF65-F5344CB8AC3E}">
        <p14:creationId xmlns:p14="http://schemas.microsoft.com/office/powerpoint/2010/main" val="425427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140-7584-7C81-0D41-0F1482392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164FEC-FF74-B9A9-7161-19D74A52F5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4CCCDB-AEEE-A085-ED7A-65CB26F350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477203-02B4-29D6-3444-5CB0F89E33B2}"/>
              </a:ext>
            </a:extLst>
          </p:cNvPr>
          <p:cNvSpPr>
            <a:spLocks noGrp="1"/>
          </p:cNvSpPr>
          <p:nvPr>
            <p:ph type="dt" sz="half" idx="10"/>
          </p:nvPr>
        </p:nvSpPr>
        <p:spPr/>
        <p:txBody>
          <a:bodyPr/>
          <a:lstStyle/>
          <a:p>
            <a:fld id="{7A12F4A3-BFAC-4A5C-AB48-B826025752CA}" type="datetime1">
              <a:rPr lang="en-IN" smtClean="0"/>
              <a:t>14-10-2025</a:t>
            </a:fld>
            <a:endParaRPr lang="en-IN"/>
          </a:p>
        </p:txBody>
      </p:sp>
      <p:sp>
        <p:nvSpPr>
          <p:cNvPr id="6" name="Footer Placeholder 5">
            <a:extLst>
              <a:ext uri="{FF2B5EF4-FFF2-40B4-BE49-F238E27FC236}">
                <a16:creationId xmlns:a16="http://schemas.microsoft.com/office/drawing/2014/main" id="{A8B000B6-52F9-F056-00C5-FC04702C9D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20FFFC-61D2-1C21-69BA-E8A00F4BDFDA}"/>
              </a:ext>
            </a:extLst>
          </p:cNvPr>
          <p:cNvSpPr>
            <a:spLocks noGrp="1"/>
          </p:cNvSpPr>
          <p:nvPr>
            <p:ph type="sldNum" sz="quarter" idx="12"/>
          </p:nvPr>
        </p:nvSpPr>
        <p:spPr/>
        <p:txBody>
          <a:bodyPr/>
          <a:lstStyle/>
          <a:p>
            <a:fld id="{73BA1507-CA9A-4CB8-A9ED-C991A6EE4368}" type="slidenum">
              <a:rPr lang="en-IN" smtClean="0"/>
              <a:t>‹#›</a:t>
            </a:fld>
            <a:endParaRPr lang="en-IN"/>
          </a:p>
        </p:txBody>
      </p:sp>
    </p:spTree>
    <p:extLst>
      <p:ext uri="{BB962C8B-B14F-4D97-AF65-F5344CB8AC3E}">
        <p14:creationId xmlns:p14="http://schemas.microsoft.com/office/powerpoint/2010/main" val="245575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78BF-FAD0-6D24-F186-20E9EAF44C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EC1972-A472-61D6-B4DB-62BD895597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1FA76F-8D2B-5E2A-CBF9-99BF3E384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08002F-095C-9A79-72B4-F00168A048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5BD38-4DB6-2361-9F93-4A2A1E419A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58F8FD-41F5-6F53-8614-0293BE53852C}"/>
              </a:ext>
            </a:extLst>
          </p:cNvPr>
          <p:cNvSpPr>
            <a:spLocks noGrp="1"/>
          </p:cNvSpPr>
          <p:nvPr>
            <p:ph type="dt" sz="half" idx="10"/>
          </p:nvPr>
        </p:nvSpPr>
        <p:spPr/>
        <p:txBody>
          <a:bodyPr/>
          <a:lstStyle/>
          <a:p>
            <a:fld id="{5E54FE2A-F944-49FC-8CEB-D655F888FC42}" type="datetime1">
              <a:rPr lang="en-IN" smtClean="0"/>
              <a:t>14-10-2025</a:t>
            </a:fld>
            <a:endParaRPr lang="en-IN"/>
          </a:p>
        </p:txBody>
      </p:sp>
      <p:sp>
        <p:nvSpPr>
          <p:cNvPr id="8" name="Footer Placeholder 7">
            <a:extLst>
              <a:ext uri="{FF2B5EF4-FFF2-40B4-BE49-F238E27FC236}">
                <a16:creationId xmlns:a16="http://schemas.microsoft.com/office/drawing/2014/main" id="{C8B3E2EE-3404-AE47-1B26-73BC7ED36A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299909-7451-CC20-3BF0-B687DF03A086}"/>
              </a:ext>
            </a:extLst>
          </p:cNvPr>
          <p:cNvSpPr>
            <a:spLocks noGrp="1"/>
          </p:cNvSpPr>
          <p:nvPr>
            <p:ph type="sldNum" sz="quarter" idx="12"/>
          </p:nvPr>
        </p:nvSpPr>
        <p:spPr/>
        <p:txBody>
          <a:bodyPr/>
          <a:lstStyle/>
          <a:p>
            <a:fld id="{73BA1507-CA9A-4CB8-A9ED-C991A6EE4368}" type="slidenum">
              <a:rPr lang="en-IN" smtClean="0"/>
              <a:t>‹#›</a:t>
            </a:fld>
            <a:endParaRPr lang="en-IN"/>
          </a:p>
        </p:txBody>
      </p:sp>
    </p:spTree>
    <p:extLst>
      <p:ext uri="{BB962C8B-B14F-4D97-AF65-F5344CB8AC3E}">
        <p14:creationId xmlns:p14="http://schemas.microsoft.com/office/powerpoint/2010/main" val="217729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00E9-A3E7-9B1F-3404-8A578818D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5283CC-31AB-D6C0-FEF5-C2EC2AF82182}"/>
              </a:ext>
            </a:extLst>
          </p:cNvPr>
          <p:cNvSpPr>
            <a:spLocks noGrp="1"/>
          </p:cNvSpPr>
          <p:nvPr>
            <p:ph type="dt" sz="half" idx="10"/>
          </p:nvPr>
        </p:nvSpPr>
        <p:spPr/>
        <p:txBody>
          <a:bodyPr/>
          <a:lstStyle/>
          <a:p>
            <a:fld id="{E40629FA-EE7A-4772-AC0B-6DC3D53EACA8}" type="datetime1">
              <a:rPr lang="en-IN" smtClean="0"/>
              <a:t>14-10-2025</a:t>
            </a:fld>
            <a:endParaRPr lang="en-IN"/>
          </a:p>
        </p:txBody>
      </p:sp>
      <p:sp>
        <p:nvSpPr>
          <p:cNvPr id="4" name="Footer Placeholder 3">
            <a:extLst>
              <a:ext uri="{FF2B5EF4-FFF2-40B4-BE49-F238E27FC236}">
                <a16:creationId xmlns:a16="http://schemas.microsoft.com/office/drawing/2014/main" id="{E8831FAE-502C-5A48-571A-45BE09143E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1A247E-3D83-9E37-3007-1F80A7990CAD}"/>
              </a:ext>
            </a:extLst>
          </p:cNvPr>
          <p:cNvSpPr>
            <a:spLocks noGrp="1"/>
          </p:cNvSpPr>
          <p:nvPr>
            <p:ph type="sldNum" sz="quarter" idx="12"/>
          </p:nvPr>
        </p:nvSpPr>
        <p:spPr/>
        <p:txBody>
          <a:bodyPr/>
          <a:lstStyle/>
          <a:p>
            <a:fld id="{73BA1507-CA9A-4CB8-A9ED-C991A6EE4368}" type="slidenum">
              <a:rPr lang="en-IN" smtClean="0"/>
              <a:t>‹#›</a:t>
            </a:fld>
            <a:endParaRPr lang="en-IN"/>
          </a:p>
        </p:txBody>
      </p:sp>
    </p:spTree>
    <p:extLst>
      <p:ext uri="{BB962C8B-B14F-4D97-AF65-F5344CB8AC3E}">
        <p14:creationId xmlns:p14="http://schemas.microsoft.com/office/powerpoint/2010/main" val="128176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93C22-AA35-EC15-61AB-28E3F7F2B770}"/>
              </a:ext>
            </a:extLst>
          </p:cNvPr>
          <p:cNvSpPr>
            <a:spLocks noGrp="1"/>
          </p:cNvSpPr>
          <p:nvPr>
            <p:ph type="dt" sz="half" idx="10"/>
          </p:nvPr>
        </p:nvSpPr>
        <p:spPr/>
        <p:txBody>
          <a:bodyPr/>
          <a:lstStyle/>
          <a:p>
            <a:fld id="{F652F2D8-796F-435C-8B3E-DAC45EA7BF26}" type="datetime1">
              <a:rPr lang="en-IN" smtClean="0"/>
              <a:t>14-10-2025</a:t>
            </a:fld>
            <a:endParaRPr lang="en-IN"/>
          </a:p>
        </p:txBody>
      </p:sp>
      <p:sp>
        <p:nvSpPr>
          <p:cNvPr id="3" name="Footer Placeholder 2">
            <a:extLst>
              <a:ext uri="{FF2B5EF4-FFF2-40B4-BE49-F238E27FC236}">
                <a16:creationId xmlns:a16="http://schemas.microsoft.com/office/drawing/2014/main" id="{53201569-AF38-274D-A8DC-7D66B8EDC2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FBA442-6F28-72D6-D7CA-91E377E122EB}"/>
              </a:ext>
            </a:extLst>
          </p:cNvPr>
          <p:cNvSpPr>
            <a:spLocks noGrp="1"/>
          </p:cNvSpPr>
          <p:nvPr>
            <p:ph type="sldNum" sz="quarter" idx="12"/>
          </p:nvPr>
        </p:nvSpPr>
        <p:spPr/>
        <p:txBody>
          <a:bodyPr/>
          <a:lstStyle/>
          <a:p>
            <a:fld id="{73BA1507-CA9A-4CB8-A9ED-C991A6EE4368}" type="slidenum">
              <a:rPr lang="en-IN" smtClean="0"/>
              <a:t>‹#›</a:t>
            </a:fld>
            <a:endParaRPr lang="en-IN"/>
          </a:p>
        </p:txBody>
      </p:sp>
    </p:spTree>
    <p:extLst>
      <p:ext uri="{BB962C8B-B14F-4D97-AF65-F5344CB8AC3E}">
        <p14:creationId xmlns:p14="http://schemas.microsoft.com/office/powerpoint/2010/main" val="302795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C165-3545-D6E5-775A-02E129576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C7EFFD-15B4-195F-D245-20AE5F1D5A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EDDD01-8E2C-7388-4C12-800317269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70E81-01F7-3A21-BFAD-0D2224CC16A4}"/>
              </a:ext>
            </a:extLst>
          </p:cNvPr>
          <p:cNvSpPr>
            <a:spLocks noGrp="1"/>
          </p:cNvSpPr>
          <p:nvPr>
            <p:ph type="dt" sz="half" idx="10"/>
          </p:nvPr>
        </p:nvSpPr>
        <p:spPr/>
        <p:txBody>
          <a:bodyPr/>
          <a:lstStyle/>
          <a:p>
            <a:fld id="{8CE13124-E731-4FC3-B9AF-FBF044594B19}" type="datetime1">
              <a:rPr lang="en-IN" smtClean="0"/>
              <a:t>14-10-2025</a:t>
            </a:fld>
            <a:endParaRPr lang="en-IN"/>
          </a:p>
        </p:txBody>
      </p:sp>
      <p:sp>
        <p:nvSpPr>
          <p:cNvPr id="6" name="Footer Placeholder 5">
            <a:extLst>
              <a:ext uri="{FF2B5EF4-FFF2-40B4-BE49-F238E27FC236}">
                <a16:creationId xmlns:a16="http://schemas.microsoft.com/office/drawing/2014/main" id="{3A78032E-0559-4126-EC60-DBDF79DBA3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352477-ABD4-06E2-ABA3-8B5D58C22D13}"/>
              </a:ext>
            </a:extLst>
          </p:cNvPr>
          <p:cNvSpPr>
            <a:spLocks noGrp="1"/>
          </p:cNvSpPr>
          <p:nvPr>
            <p:ph type="sldNum" sz="quarter" idx="12"/>
          </p:nvPr>
        </p:nvSpPr>
        <p:spPr/>
        <p:txBody>
          <a:bodyPr/>
          <a:lstStyle/>
          <a:p>
            <a:fld id="{73BA1507-CA9A-4CB8-A9ED-C991A6EE4368}" type="slidenum">
              <a:rPr lang="en-IN" smtClean="0"/>
              <a:t>‹#›</a:t>
            </a:fld>
            <a:endParaRPr lang="en-IN"/>
          </a:p>
        </p:txBody>
      </p:sp>
    </p:spTree>
    <p:extLst>
      <p:ext uri="{BB962C8B-B14F-4D97-AF65-F5344CB8AC3E}">
        <p14:creationId xmlns:p14="http://schemas.microsoft.com/office/powerpoint/2010/main" val="236915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52B4-F0D2-EA32-6DA2-C2437B357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3A863C-70FC-7A32-2561-910B9063B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F03A80-0589-800E-E8EE-5149E0D09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BDAE3-551E-FCF2-D617-E65987D2F8CD}"/>
              </a:ext>
            </a:extLst>
          </p:cNvPr>
          <p:cNvSpPr>
            <a:spLocks noGrp="1"/>
          </p:cNvSpPr>
          <p:nvPr>
            <p:ph type="dt" sz="half" idx="10"/>
          </p:nvPr>
        </p:nvSpPr>
        <p:spPr/>
        <p:txBody>
          <a:bodyPr/>
          <a:lstStyle/>
          <a:p>
            <a:fld id="{0C0900C1-F212-4DE9-8F6C-3D30EDC33479}" type="datetime1">
              <a:rPr lang="en-IN" smtClean="0"/>
              <a:t>14-10-2025</a:t>
            </a:fld>
            <a:endParaRPr lang="en-IN"/>
          </a:p>
        </p:txBody>
      </p:sp>
      <p:sp>
        <p:nvSpPr>
          <p:cNvPr id="6" name="Footer Placeholder 5">
            <a:extLst>
              <a:ext uri="{FF2B5EF4-FFF2-40B4-BE49-F238E27FC236}">
                <a16:creationId xmlns:a16="http://schemas.microsoft.com/office/drawing/2014/main" id="{4CDDEA5A-75EF-DBA0-FFF1-465658A26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7CF224-E924-7341-F274-38391F384BB7}"/>
              </a:ext>
            </a:extLst>
          </p:cNvPr>
          <p:cNvSpPr>
            <a:spLocks noGrp="1"/>
          </p:cNvSpPr>
          <p:nvPr>
            <p:ph type="sldNum" sz="quarter" idx="12"/>
          </p:nvPr>
        </p:nvSpPr>
        <p:spPr/>
        <p:txBody>
          <a:bodyPr/>
          <a:lstStyle/>
          <a:p>
            <a:fld id="{73BA1507-CA9A-4CB8-A9ED-C991A6EE4368}" type="slidenum">
              <a:rPr lang="en-IN" smtClean="0"/>
              <a:t>‹#›</a:t>
            </a:fld>
            <a:endParaRPr lang="en-IN"/>
          </a:p>
        </p:txBody>
      </p:sp>
    </p:spTree>
    <p:extLst>
      <p:ext uri="{BB962C8B-B14F-4D97-AF65-F5344CB8AC3E}">
        <p14:creationId xmlns:p14="http://schemas.microsoft.com/office/powerpoint/2010/main" val="76953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01C73-2FE8-E446-B94D-2B4EC32CD645}"/>
              </a:ext>
            </a:extLst>
          </p:cNvPr>
          <p:cNvSpPr>
            <a:spLocks noGrp="1"/>
          </p:cNvSpPr>
          <p:nvPr>
            <p:ph type="title"/>
          </p:nvPr>
        </p:nvSpPr>
        <p:spPr>
          <a:xfrm>
            <a:off x="833187" y="224643"/>
            <a:ext cx="10515600" cy="13716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4ED35E-BEE6-A48D-70D2-1F02A5F0FA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631265-4700-1841-CB2F-2981871944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3C658E-EA2E-4F88-AE46-5EFDC66B09D7}" type="datetime1">
              <a:rPr lang="en-IN" smtClean="0"/>
              <a:t>14-10-2025</a:t>
            </a:fld>
            <a:endParaRPr lang="en-IN"/>
          </a:p>
        </p:txBody>
      </p:sp>
      <p:sp>
        <p:nvSpPr>
          <p:cNvPr id="5" name="Footer Placeholder 4">
            <a:extLst>
              <a:ext uri="{FF2B5EF4-FFF2-40B4-BE49-F238E27FC236}">
                <a16:creationId xmlns:a16="http://schemas.microsoft.com/office/drawing/2014/main" id="{E48E68B6-F2E2-3338-730E-36ADE1D8EE1A}"/>
              </a:ext>
            </a:extLst>
          </p:cNvPr>
          <p:cNvSpPr>
            <a:spLocks noGrp="1"/>
          </p:cNvSpPr>
          <p:nvPr>
            <p:ph type="ftr" sz="quarter" idx="3"/>
          </p:nvPr>
        </p:nvSpPr>
        <p:spPr>
          <a:xfrm>
            <a:off x="4042792" y="6163580"/>
            <a:ext cx="4114800" cy="685800"/>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6AAF887-27C7-2437-A28C-0CCC1BB44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BA1507-CA9A-4CB8-A9ED-C991A6EE4368}" type="slidenum">
              <a:rPr lang="en-IN" smtClean="0"/>
              <a:pPr/>
              <a:t>‹#›</a:t>
            </a:fld>
            <a:r>
              <a:rPr lang="en-IN"/>
              <a:t> of &lt;##&gt;</a:t>
            </a:r>
          </a:p>
        </p:txBody>
      </p:sp>
    </p:spTree>
    <p:extLst>
      <p:ext uri="{BB962C8B-B14F-4D97-AF65-F5344CB8AC3E}">
        <p14:creationId xmlns:p14="http://schemas.microsoft.com/office/powerpoint/2010/main" val="4161178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microsoft.com/office/2007/relationships/hdphoto" Target="../media/hdphoto1.wdp"/><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svg"/><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1.png"/><Relationship Id="rId1" Type="http://schemas.openxmlformats.org/officeDocument/2006/relationships/slideLayout" Target="../slideLayouts/slideLayout4.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1.png"/><Relationship Id="rId1" Type="http://schemas.openxmlformats.org/officeDocument/2006/relationships/slideLayout" Target="../slideLayouts/slideLayout4.xm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svg"/><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29.svg"/><Relationship Id="rId18" Type="http://schemas.openxmlformats.org/officeDocument/2006/relationships/image" Target="../media/image11.png"/><Relationship Id="rId3" Type="http://schemas.openxmlformats.org/officeDocument/2006/relationships/image" Target="../media/image35.svg"/><Relationship Id="rId7" Type="http://schemas.openxmlformats.org/officeDocument/2006/relationships/image" Target="../media/image39.svg"/><Relationship Id="rId12" Type="http://schemas.openxmlformats.org/officeDocument/2006/relationships/image" Target="../media/image28.png"/><Relationship Id="rId17" Type="http://schemas.openxmlformats.org/officeDocument/2006/relationships/image" Target="../media/image47.svg"/><Relationship Id="rId2" Type="http://schemas.openxmlformats.org/officeDocument/2006/relationships/image" Target="../media/image34.png"/><Relationship Id="rId16"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7.svg"/><Relationship Id="rId15" Type="http://schemas.openxmlformats.org/officeDocument/2006/relationships/image" Target="../media/image45.sv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svg"/><Relationship Id="rId1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1.png"/><Relationship Id="rId1" Type="http://schemas.openxmlformats.org/officeDocument/2006/relationships/slideLayout" Target="../slideLayouts/slideLayout4.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F172A"/>
            </a:gs>
            <a:gs pos="100000">
              <a:srgbClr val="1E293B"/>
            </a:gs>
          </a:gsLst>
          <a:lin ang="13500000" scaled="1"/>
          <a:tileRect/>
        </a:gradFill>
        <a:effectLst/>
      </p:bgPr>
    </p:bg>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0618E397-F886-0AA4-3C0E-1504B0A9262A}"/>
              </a:ext>
            </a:extLst>
          </p:cNvPr>
          <p:cNvSpPr>
            <a:spLocks noChangeAspect="1"/>
          </p:cNvSpPr>
          <p:nvPr/>
        </p:nvSpPr>
        <p:spPr>
          <a:xfrm>
            <a:off x="5699956" y="2996952"/>
            <a:ext cx="252028" cy="252028"/>
          </a:xfrm>
          <a:prstGeom prst="ellipse">
            <a:avLst/>
          </a:prstGeom>
          <a:gradFill>
            <a:gsLst>
              <a:gs pos="0">
                <a:srgbClr val="1F4E79"/>
              </a:gs>
              <a:gs pos="100000">
                <a:srgbClr val="06B6D4"/>
              </a:gs>
            </a:gsLst>
            <a:lin ang="13500000" scaled="1"/>
          </a:gradFill>
          <a:ln>
            <a:noFill/>
          </a:ln>
          <a:effectLst>
            <a:glow rad="63500">
              <a:schemeClr val="accent1">
                <a:satMod val="175000"/>
                <a:alpha val="40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5A12B5D3-1D80-99E3-3273-908CBFE3EB1A}"/>
              </a:ext>
            </a:extLst>
          </p:cNvPr>
          <p:cNvCxnSpPr>
            <a:cxnSpLocks/>
            <a:endCxn id="25" idx="3"/>
          </p:cNvCxnSpPr>
          <p:nvPr/>
        </p:nvCxnSpPr>
        <p:spPr>
          <a:xfrm flipH="1">
            <a:off x="967701" y="2472834"/>
            <a:ext cx="10194011" cy="3469698"/>
          </a:xfrm>
          <a:prstGeom prst="line">
            <a:avLst/>
          </a:prstGeom>
          <a:ln>
            <a:gradFill>
              <a:gsLst>
                <a:gs pos="0">
                  <a:srgbClr val="1F4E79"/>
                </a:gs>
                <a:gs pos="83000">
                  <a:schemeClr val="tx1">
                    <a:lumMod val="50000"/>
                  </a:schemeClr>
                </a:gs>
                <a:gs pos="3000">
                  <a:srgbClr val="1E293B"/>
                </a:gs>
                <a:gs pos="83000">
                  <a:srgbClr val="0F172A"/>
                </a:gs>
                <a:gs pos="100000">
                  <a:srgbClr val="1F4E79"/>
                </a:gs>
              </a:gsLst>
              <a:lin ang="5400000" scaled="1"/>
            </a:gra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4964D6E-190A-908F-61EA-45C39AA98706}"/>
              </a:ext>
            </a:extLst>
          </p:cNvPr>
          <p:cNvCxnSpPr>
            <a:cxnSpLocks/>
            <a:stCxn id="29" idx="3"/>
            <a:endCxn id="27" idx="1"/>
          </p:cNvCxnSpPr>
          <p:nvPr/>
        </p:nvCxnSpPr>
        <p:spPr>
          <a:xfrm>
            <a:off x="1573796" y="747577"/>
            <a:ext cx="9130716" cy="1268057"/>
          </a:xfrm>
          <a:prstGeom prst="line">
            <a:avLst/>
          </a:prstGeom>
          <a:ln>
            <a:gradFill>
              <a:gsLst>
                <a:gs pos="0">
                  <a:srgbClr val="1F4E79"/>
                </a:gs>
                <a:gs pos="25000">
                  <a:srgbClr val="0F172A"/>
                </a:gs>
                <a:gs pos="83000">
                  <a:srgbClr val="1F4E79"/>
                </a:gs>
                <a:gs pos="100000">
                  <a:srgbClr val="1F4E79"/>
                </a:gs>
              </a:gsLst>
              <a:lin ang="5400000" scaled="1"/>
            </a:gra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12EE9F18-A012-82C7-C6D0-9E7B9DA27522}"/>
              </a:ext>
            </a:extLst>
          </p:cNvPr>
          <p:cNvSpPr>
            <a:spLocks noGrp="1"/>
          </p:cNvSpPr>
          <p:nvPr>
            <p:ph type="ctrTitle"/>
          </p:nvPr>
        </p:nvSpPr>
        <p:spPr>
          <a:xfrm>
            <a:off x="1373124" y="891560"/>
            <a:ext cx="9445752" cy="1097280"/>
          </a:xfrm>
        </p:spPr>
        <p:txBody>
          <a:bodyPr anchor="ctr" anchorCtr="1">
            <a:noAutofit/>
          </a:bodyPr>
          <a:lstStyle/>
          <a:p>
            <a:r>
              <a:rPr lang="en-GB" sz="4400">
                <a:solidFill>
                  <a:schemeClr val="bg1"/>
                </a:solidFill>
                <a:effectLst>
                  <a:outerShdw blurRad="25400" dist="38100" dir="2700000" algn="tl" rotWithShape="0">
                    <a:srgbClr val="1E293B">
                      <a:alpha val="40000"/>
                    </a:srgbClr>
                  </a:outerShdw>
                </a:effectLst>
              </a:rPr>
              <a:t>Advanced Automatic </a:t>
            </a:r>
            <a:r>
              <a:rPr lang="en-GB" sz="4400">
                <a:solidFill>
                  <a:srgbClr val="06B6D4"/>
                </a:solidFill>
                <a:effectLst>
                  <a:outerShdw blurRad="25400" dist="38100" dir="2700000" algn="tl" rotWithShape="0">
                    <a:srgbClr val="1E293B">
                      <a:alpha val="40000"/>
                    </a:srgbClr>
                  </a:outerShdw>
                </a:effectLst>
              </a:rPr>
              <a:t>Street Lighting System</a:t>
            </a:r>
            <a:endParaRPr lang="en-IN" sz="4400">
              <a:solidFill>
                <a:srgbClr val="06B6D4"/>
              </a:solidFill>
              <a:effectLst>
                <a:outerShdw blurRad="25400" dist="38100" dir="2700000" algn="tl" rotWithShape="0">
                  <a:srgbClr val="1E293B">
                    <a:alpha val="40000"/>
                  </a:srgbClr>
                </a:outerShdw>
              </a:effectLst>
            </a:endParaRPr>
          </a:p>
        </p:txBody>
      </p:sp>
      <p:sp>
        <p:nvSpPr>
          <p:cNvPr id="3" name="Subtitle 2">
            <a:extLst>
              <a:ext uri="{FF2B5EF4-FFF2-40B4-BE49-F238E27FC236}">
                <a16:creationId xmlns:a16="http://schemas.microsoft.com/office/drawing/2014/main" id="{A81911ED-3D41-FF8F-6E7E-5E6EA57E0BF0}"/>
              </a:ext>
            </a:extLst>
          </p:cNvPr>
          <p:cNvSpPr>
            <a:spLocks noGrp="1"/>
          </p:cNvSpPr>
          <p:nvPr>
            <p:ph type="subTitle" idx="1"/>
          </p:nvPr>
        </p:nvSpPr>
        <p:spPr>
          <a:xfrm>
            <a:off x="1373124" y="1988840"/>
            <a:ext cx="9445752" cy="822960"/>
          </a:xfrm>
        </p:spPr>
        <p:txBody>
          <a:bodyPr>
            <a:normAutofit/>
          </a:bodyPr>
          <a:lstStyle/>
          <a:p>
            <a:pPr>
              <a:lnSpc>
                <a:spcPct val="150000"/>
              </a:lnSpc>
            </a:pPr>
            <a:r>
              <a:rPr lang="en-IN" sz="3200" i="1">
                <a:solidFill>
                  <a:srgbClr val="94A3B8"/>
                </a:solidFill>
              </a:rPr>
              <a:t>Environmental Impact Analysis Project</a:t>
            </a:r>
          </a:p>
        </p:txBody>
      </p:sp>
      <p:sp>
        <p:nvSpPr>
          <p:cNvPr id="4" name="Slide Number Placeholder 3">
            <a:extLst>
              <a:ext uri="{FF2B5EF4-FFF2-40B4-BE49-F238E27FC236}">
                <a16:creationId xmlns:a16="http://schemas.microsoft.com/office/drawing/2014/main" id="{E815AFB7-A7A6-5400-2538-53C7C50DC88D}"/>
              </a:ext>
            </a:extLst>
          </p:cNvPr>
          <p:cNvSpPr>
            <a:spLocks noGrp="1"/>
          </p:cNvSpPr>
          <p:nvPr>
            <p:ph type="sldNum" sz="quarter" idx="12"/>
          </p:nvPr>
        </p:nvSpPr>
        <p:spPr/>
        <p:txBody>
          <a:bodyPr/>
          <a:lstStyle/>
          <a:p>
            <a:fld id="{73BA1507-CA9A-4CB8-A9ED-C991A6EE4368}" type="slidenum">
              <a:rPr lang="en-IN" smtClean="0"/>
              <a:t>1</a:t>
            </a:fld>
            <a:endParaRPr lang="en-IN"/>
          </a:p>
        </p:txBody>
      </p:sp>
      <p:sp>
        <p:nvSpPr>
          <p:cNvPr id="8" name="Subtitle 2">
            <a:extLst>
              <a:ext uri="{FF2B5EF4-FFF2-40B4-BE49-F238E27FC236}">
                <a16:creationId xmlns:a16="http://schemas.microsoft.com/office/drawing/2014/main" id="{CB34DE26-FD12-FB5C-B65B-EEB7F634E224}"/>
              </a:ext>
            </a:extLst>
          </p:cNvPr>
          <p:cNvSpPr txBox="1">
            <a:spLocks/>
          </p:cNvSpPr>
          <p:nvPr/>
        </p:nvSpPr>
        <p:spPr>
          <a:xfrm>
            <a:off x="1373124" y="2714052"/>
            <a:ext cx="9445752" cy="8229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GB">
                <a:solidFill>
                  <a:srgbClr val="64748B"/>
                </a:solidFill>
              </a:rPr>
              <a:t>IoT-Based Smart Infrastructure for Sustainable Urban Development</a:t>
            </a:r>
            <a:endParaRPr lang="en-IN">
              <a:solidFill>
                <a:srgbClr val="64748B"/>
              </a:solidFill>
            </a:endParaRPr>
          </a:p>
        </p:txBody>
      </p:sp>
      <p:pic>
        <p:nvPicPr>
          <p:cNvPr id="12" name="Picture 11">
            <a:extLst>
              <a:ext uri="{FF2B5EF4-FFF2-40B4-BE49-F238E27FC236}">
                <a16:creationId xmlns:a16="http://schemas.microsoft.com/office/drawing/2014/main" id="{B5626956-078E-977B-F78D-88E20E31D18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721396" y="37145"/>
            <a:ext cx="587072" cy="547539"/>
          </a:xfrm>
          <a:prstGeom prst="rect">
            <a:avLst/>
          </a:prstGeom>
          <a:effectLst/>
        </p:spPr>
      </p:pic>
      <p:pic>
        <p:nvPicPr>
          <p:cNvPr id="14" name="Picture 13">
            <a:extLst>
              <a:ext uri="{FF2B5EF4-FFF2-40B4-BE49-F238E27FC236}">
                <a16:creationId xmlns:a16="http://schemas.microsoft.com/office/drawing/2014/main" id="{AE1E77DC-7AF4-A3DE-D2D9-14480281D2A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342240" y="121854"/>
            <a:ext cx="1766428" cy="404512"/>
          </a:xfrm>
          <a:prstGeom prst="rect">
            <a:avLst/>
          </a:prstGeom>
          <a:effectLst/>
        </p:spPr>
      </p:pic>
      <p:grpSp>
        <p:nvGrpSpPr>
          <p:cNvPr id="47" name="Group 46">
            <a:extLst>
              <a:ext uri="{FF2B5EF4-FFF2-40B4-BE49-F238E27FC236}">
                <a16:creationId xmlns:a16="http://schemas.microsoft.com/office/drawing/2014/main" id="{3D41D16D-5E89-9711-1075-B77E1D0E1743}"/>
              </a:ext>
            </a:extLst>
          </p:cNvPr>
          <p:cNvGrpSpPr/>
          <p:nvPr/>
        </p:nvGrpSpPr>
        <p:grpSpPr>
          <a:xfrm>
            <a:off x="2578932" y="3527174"/>
            <a:ext cx="7344816" cy="2638130"/>
            <a:chOff x="2578932" y="3527174"/>
            <a:chExt cx="7344816" cy="2638130"/>
          </a:xfrm>
        </p:grpSpPr>
        <p:sp>
          <p:nvSpPr>
            <p:cNvPr id="9" name="Rectangle: Rounded Corners 8">
              <a:extLst>
                <a:ext uri="{FF2B5EF4-FFF2-40B4-BE49-F238E27FC236}">
                  <a16:creationId xmlns:a16="http://schemas.microsoft.com/office/drawing/2014/main" id="{19B976D4-925F-6BD2-27E1-21966549240B}"/>
                </a:ext>
              </a:extLst>
            </p:cNvPr>
            <p:cNvSpPr/>
            <p:nvPr/>
          </p:nvSpPr>
          <p:spPr>
            <a:xfrm>
              <a:off x="2578932" y="3527174"/>
              <a:ext cx="7344816" cy="2638130"/>
            </a:xfrm>
            <a:prstGeom prst="roundRect">
              <a:avLst/>
            </a:prstGeom>
            <a:solidFill>
              <a:srgbClr val="64748B"/>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3F1F2BB-5A40-29E3-00D0-785E689BAB64}"/>
                </a:ext>
              </a:extLst>
            </p:cNvPr>
            <p:cNvSpPr txBox="1"/>
            <p:nvPr/>
          </p:nvSpPr>
          <p:spPr>
            <a:xfrm>
              <a:off x="4075938" y="3751314"/>
              <a:ext cx="4534662" cy="369332"/>
            </a:xfrm>
            <a:prstGeom prst="rect">
              <a:avLst/>
            </a:prstGeom>
            <a:noFill/>
          </p:spPr>
          <p:txBody>
            <a:bodyPr wrap="square" rtlCol="0">
              <a:spAutoFit/>
            </a:bodyPr>
            <a:lstStyle/>
            <a:p>
              <a:r>
                <a:rPr lang="en-GB">
                  <a:solidFill>
                    <a:schemeClr val="bg1"/>
                  </a:solidFill>
                  <a:latin typeface="+mj-lt"/>
                </a:rPr>
                <a:t>Presented by: Team of 9 BTech CSE Students</a:t>
              </a:r>
              <a:endParaRPr lang="en-IN">
                <a:solidFill>
                  <a:schemeClr val="bg1"/>
                </a:solidFill>
                <a:latin typeface="+mj-lt"/>
              </a:endParaRPr>
            </a:p>
          </p:txBody>
        </p:sp>
        <p:sp>
          <p:nvSpPr>
            <p:cNvPr id="11" name="TextBox 10">
              <a:extLst>
                <a:ext uri="{FF2B5EF4-FFF2-40B4-BE49-F238E27FC236}">
                  <a16:creationId xmlns:a16="http://schemas.microsoft.com/office/drawing/2014/main" id="{81530F7D-FA85-F507-4660-E1BB43FFF990}"/>
                </a:ext>
              </a:extLst>
            </p:cNvPr>
            <p:cNvSpPr txBox="1"/>
            <p:nvPr/>
          </p:nvSpPr>
          <p:spPr>
            <a:xfrm>
              <a:off x="2819636" y="4261305"/>
              <a:ext cx="1548172" cy="338554"/>
            </a:xfrm>
            <a:prstGeom prst="rect">
              <a:avLst/>
            </a:prstGeom>
            <a:noFill/>
          </p:spPr>
          <p:txBody>
            <a:bodyPr wrap="square" rtlCol="0">
              <a:spAutoFit/>
            </a:bodyPr>
            <a:lstStyle/>
            <a:p>
              <a:r>
                <a:rPr lang="en-IN" sz="1600">
                  <a:solidFill>
                    <a:schemeClr val="bg1">
                      <a:lumMod val="65000"/>
                    </a:schemeClr>
                  </a:solidFill>
                </a:rPr>
                <a:t>Project Guide:</a:t>
              </a:r>
            </a:p>
          </p:txBody>
        </p:sp>
        <p:sp>
          <p:nvSpPr>
            <p:cNvPr id="13" name="TextBox 12">
              <a:extLst>
                <a:ext uri="{FF2B5EF4-FFF2-40B4-BE49-F238E27FC236}">
                  <a16:creationId xmlns:a16="http://schemas.microsoft.com/office/drawing/2014/main" id="{139C13F1-2EBE-F141-1672-B8D0DDF771AC}"/>
                </a:ext>
              </a:extLst>
            </p:cNvPr>
            <p:cNvSpPr txBox="1"/>
            <p:nvPr/>
          </p:nvSpPr>
          <p:spPr>
            <a:xfrm>
              <a:off x="2819636" y="5304403"/>
              <a:ext cx="1256302" cy="338554"/>
            </a:xfrm>
            <a:prstGeom prst="rect">
              <a:avLst/>
            </a:prstGeom>
            <a:noFill/>
          </p:spPr>
          <p:txBody>
            <a:bodyPr wrap="square" rtlCol="0">
              <a:spAutoFit/>
            </a:bodyPr>
            <a:lstStyle/>
            <a:p>
              <a:r>
                <a:rPr lang="en-GB" sz="1600">
                  <a:solidFill>
                    <a:schemeClr val="bg1">
                      <a:lumMod val="65000"/>
                    </a:schemeClr>
                  </a:solidFill>
                </a:rPr>
                <a:t>Institution:</a:t>
              </a:r>
              <a:endParaRPr lang="en-IN" sz="1600">
                <a:solidFill>
                  <a:schemeClr val="bg1">
                    <a:lumMod val="65000"/>
                  </a:schemeClr>
                </a:solidFill>
              </a:endParaRPr>
            </a:p>
          </p:txBody>
        </p:sp>
        <p:sp>
          <p:nvSpPr>
            <p:cNvPr id="15" name="TextBox 14">
              <a:extLst>
                <a:ext uri="{FF2B5EF4-FFF2-40B4-BE49-F238E27FC236}">
                  <a16:creationId xmlns:a16="http://schemas.microsoft.com/office/drawing/2014/main" id="{1FCE3C68-A7D9-6C6D-4F5B-545A299E8237}"/>
                </a:ext>
              </a:extLst>
            </p:cNvPr>
            <p:cNvSpPr txBox="1"/>
            <p:nvPr/>
          </p:nvSpPr>
          <p:spPr>
            <a:xfrm>
              <a:off x="4935692" y="4261305"/>
              <a:ext cx="1548172" cy="338554"/>
            </a:xfrm>
            <a:prstGeom prst="rect">
              <a:avLst/>
            </a:prstGeom>
            <a:noFill/>
          </p:spPr>
          <p:txBody>
            <a:bodyPr wrap="square" rtlCol="0">
              <a:spAutoFit/>
            </a:bodyPr>
            <a:lstStyle/>
            <a:p>
              <a:pPr algn="r"/>
              <a:r>
                <a:rPr lang="en-IN" sz="1600">
                  <a:solidFill>
                    <a:schemeClr val="bg1"/>
                  </a:solidFill>
                  <a:latin typeface="+mj-lt"/>
                </a:rPr>
                <a:t>Om Singh</a:t>
              </a:r>
            </a:p>
          </p:txBody>
        </p:sp>
        <p:sp>
          <p:nvSpPr>
            <p:cNvPr id="16" name="TextBox 15">
              <a:extLst>
                <a:ext uri="{FF2B5EF4-FFF2-40B4-BE49-F238E27FC236}">
                  <a16:creationId xmlns:a16="http://schemas.microsoft.com/office/drawing/2014/main" id="{46856ACD-8BDE-42C0-D498-E85880600804}"/>
                </a:ext>
              </a:extLst>
            </p:cNvPr>
            <p:cNvSpPr txBox="1"/>
            <p:nvPr/>
          </p:nvSpPr>
          <p:spPr>
            <a:xfrm>
              <a:off x="4331804" y="5181293"/>
              <a:ext cx="2152060" cy="584775"/>
            </a:xfrm>
            <a:prstGeom prst="rect">
              <a:avLst/>
            </a:prstGeom>
            <a:noFill/>
          </p:spPr>
          <p:txBody>
            <a:bodyPr wrap="square" rtlCol="0">
              <a:spAutoFit/>
            </a:bodyPr>
            <a:lstStyle/>
            <a:p>
              <a:pPr algn="r"/>
              <a:r>
                <a:rPr lang="en-IN" sz="1600">
                  <a:solidFill>
                    <a:schemeClr val="bg1"/>
                  </a:solidFill>
                  <a:latin typeface="+mj-lt"/>
                </a:rPr>
                <a:t>Galgotias University, Greater Noida</a:t>
              </a:r>
            </a:p>
          </p:txBody>
        </p:sp>
        <p:sp>
          <p:nvSpPr>
            <p:cNvPr id="17" name="TextBox 16">
              <a:extLst>
                <a:ext uri="{FF2B5EF4-FFF2-40B4-BE49-F238E27FC236}">
                  <a16:creationId xmlns:a16="http://schemas.microsoft.com/office/drawing/2014/main" id="{87A8DBC2-456F-7934-0B39-15E6977C8BEF}"/>
                </a:ext>
              </a:extLst>
            </p:cNvPr>
            <p:cNvSpPr txBox="1"/>
            <p:nvPr/>
          </p:nvSpPr>
          <p:spPr>
            <a:xfrm>
              <a:off x="6492044" y="4261305"/>
              <a:ext cx="1548172" cy="338554"/>
            </a:xfrm>
            <a:prstGeom prst="rect">
              <a:avLst/>
            </a:prstGeom>
            <a:noFill/>
          </p:spPr>
          <p:txBody>
            <a:bodyPr wrap="square" rtlCol="0">
              <a:spAutoFit/>
            </a:bodyPr>
            <a:lstStyle/>
            <a:p>
              <a:r>
                <a:rPr lang="en-IN" sz="1600">
                  <a:solidFill>
                    <a:schemeClr val="bg1">
                      <a:lumMod val="65000"/>
                    </a:schemeClr>
                  </a:solidFill>
                </a:rPr>
                <a:t>Department:</a:t>
              </a:r>
            </a:p>
          </p:txBody>
        </p:sp>
        <p:sp>
          <p:nvSpPr>
            <p:cNvPr id="18" name="TextBox 17">
              <a:extLst>
                <a:ext uri="{FF2B5EF4-FFF2-40B4-BE49-F238E27FC236}">
                  <a16:creationId xmlns:a16="http://schemas.microsoft.com/office/drawing/2014/main" id="{F67BB561-83FD-7D59-258A-AF161FF82019}"/>
                </a:ext>
              </a:extLst>
            </p:cNvPr>
            <p:cNvSpPr txBox="1"/>
            <p:nvPr/>
          </p:nvSpPr>
          <p:spPr>
            <a:xfrm>
              <a:off x="6492044" y="5304403"/>
              <a:ext cx="1548172" cy="338554"/>
            </a:xfrm>
            <a:prstGeom prst="rect">
              <a:avLst/>
            </a:prstGeom>
            <a:noFill/>
          </p:spPr>
          <p:txBody>
            <a:bodyPr wrap="square" rtlCol="0">
              <a:spAutoFit/>
            </a:bodyPr>
            <a:lstStyle/>
            <a:p>
              <a:r>
                <a:rPr lang="en-IN" sz="1600">
                  <a:solidFill>
                    <a:schemeClr val="bg1">
                      <a:lumMod val="65000"/>
                    </a:schemeClr>
                  </a:solidFill>
                </a:rPr>
                <a:t>Date:</a:t>
              </a:r>
            </a:p>
          </p:txBody>
        </p:sp>
        <p:sp>
          <p:nvSpPr>
            <p:cNvPr id="19" name="TextBox 18">
              <a:extLst>
                <a:ext uri="{FF2B5EF4-FFF2-40B4-BE49-F238E27FC236}">
                  <a16:creationId xmlns:a16="http://schemas.microsoft.com/office/drawing/2014/main" id="{C4EC03C9-8174-94AA-7BA4-210F27811276}"/>
                </a:ext>
              </a:extLst>
            </p:cNvPr>
            <p:cNvSpPr txBox="1"/>
            <p:nvPr/>
          </p:nvSpPr>
          <p:spPr>
            <a:xfrm>
              <a:off x="7896200" y="4138195"/>
              <a:ext cx="1763246" cy="584775"/>
            </a:xfrm>
            <a:prstGeom prst="rect">
              <a:avLst/>
            </a:prstGeom>
            <a:noFill/>
          </p:spPr>
          <p:txBody>
            <a:bodyPr wrap="square" rtlCol="0">
              <a:spAutoFit/>
            </a:bodyPr>
            <a:lstStyle/>
            <a:p>
              <a:pPr algn="r"/>
              <a:r>
                <a:rPr lang="en-IN" sz="1600">
                  <a:solidFill>
                    <a:schemeClr val="bg1"/>
                  </a:solidFill>
                  <a:latin typeface="+mj-lt"/>
                </a:rPr>
                <a:t>Computer Science &amp; Engineering</a:t>
              </a:r>
            </a:p>
          </p:txBody>
        </p:sp>
        <p:sp>
          <p:nvSpPr>
            <p:cNvPr id="20" name="TextBox 19">
              <a:extLst>
                <a:ext uri="{FF2B5EF4-FFF2-40B4-BE49-F238E27FC236}">
                  <a16:creationId xmlns:a16="http://schemas.microsoft.com/office/drawing/2014/main" id="{28404E70-7ACA-6A95-0DA0-D99FAF34E116}"/>
                </a:ext>
              </a:extLst>
            </p:cNvPr>
            <p:cNvSpPr txBox="1"/>
            <p:nvPr/>
          </p:nvSpPr>
          <p:spPr>
            <a:xfrm>
              <a:off x="7896200" y="5304403"/>
              <a:ext cx="1763246" cy="338554"/>
            </a:xfrm>
            <a:prstGeom prst="rect">
              <a:avLst/>
            </a:prstGeom>
            <a:noFill/>
          </p:spPr>
          <p:txBody>
            <a:bodyPr wrap="square" rtlCol="0">
              <a:spAutoFit/>
            </a:bodyPr>
            <a:lstStyle/>
            <a:p>
              <a:pPr algn="r"/>
              <a:r>
                <a:rPr lang="en-IN" sz="1600">
                  <a:solidFill>
                    <a:schemeClr val="bg1"/>
                  </a:solidFill>
                  <a:latin typeface="+mj-lt"/>
                </a:rPr>
                <a:t>October 14, 2025</a:t>
              </a:r>
            </a:p>
          </p:txBody>
        </p:sp>
      </p:grpSp>
      <p:pic>
        <p:nvPicPr>
          <p:cNvPr id="22" name="Graphic 21" descr="Streetlight with solid fill">
            <a:extLst>
              <a:ext uri="{FF2B5EF4-FFF2-40B4-BE49-F238E27FC236}">
                <a16:creationId xmlns:a16="http://schemas.microsoft.com/office/drawing/2014/main" id="{97CBC5AF-8387-2112-C1CB-97396FF356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61300" y="3849401"/>
            <a:ext cx="914400" cy="914400"/>
          </a:xfrm>
          <a:prstGeom prst="rect">
            <a:avLst/>
          </a:prstGeom>
          <a:effectLst>
            <a:glow rad="101600">
              <a:schemeClr val="accent1">
                <a:satMod val="175000"/>
                <a:alpha val="40000"/>
              </a:schemeClr>
            </a:glow>
          </a:effectLst>
        </p:spPr>
      </p:pic>
      <p:pic>
        <p:nvPicPr>
          <p:cNvPr id="23" name="Graphic 22" descr="Streetlight with solid fill">
            <a:extLst>
              <a:ext uri="{FF2B5EF4-FFF2-40B4-BE49-F238E27FC236}">
                <a16:creationId xmlns:a16="http://schemas.microsoft.com/office/drawing/2014/main" id="{5A982BC8-404A-27E3-76E0-31CE4968AC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05040" y="3866828"/>
            <a:ext cx="914400" cy="914400"/>
          </a:xfrm>
          <a:prstGeom prst="rect">
            <a:avLst/>
          </a:prstGeom>
          <a:effectLst>
            <a:glow rad="101600">
              <a:schemeClr val="accent1">
                <a:satMod val="175000"/>
                <a:alpha val="40000"/>
              </a:schemeClr>
            </a:glow>
          </a:effectLst>
        </p:spPr>
      </p:pic>
      <p:pic>
        <p:nvPicPr>
          <p:cNvPr id="25" name="Graphic 24" descr="Network outline">
            <a:extLst>
              <a:ext uri="{FF2B5EF4-FFF2-40B4-BE49-F238E27FC236}">
                <a16:creationId xmlns:a16="http://schemas.microsoft.com/office/drawing/2014/main" id="{6D72F30C-2A4B-A8D0-49E3-DF7B698392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301" y="5485332"/>
            <a:ext cx="914400" cy="914400"/>
          </a:xfrm>
          <a:prstGeom prst="rect">
            <a:avLst/>
          </a:prstGeom>
        </p:spPr>
      </p:pic>
      <p:pic>
        <p:nvPicPr>
          <p:cNvPr id="27" name="Graphic 26" descr="Wi-Fi outline">
            <a:extLst>
              <a:ext uri="{FF2B5EF4-FFF2-40B4-BE49-F238E27FC236}">
                <a16:creationId xmlns:a16="http://schemas.microsoft.com/office/drawing/2014/main" id="{444C4182-FCAF-E557-8F90-C9AA1FCD467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04512" y="1558434"/>
            <a:ext cx="914400" cy="914400"/>
          </a:xfrm>
          <a:prstGeom prst="rect">
            <a:avLst/>
          </a:prstGeom>
        </p:spPr>
      </p:pic>
      <p:pic>
        <p:nvPicPr>
          <p:cNvPr id="29" name="Graphic 28" descr="Processor outline">
            <a:extLst>
              <a:ext uri="{FF2B5EF4-FFF2-40B4-BE49-F238E27FC236}">
                <a16:creationId xmlns:a16="http://schemas.microsoft.com/office/drawing/2014/main" id="{5E285505-EC9F-25F1-6023-BB7EF8AD1B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59396" y="290377"/>
            <a:ext cx="914400" cy="914400"/>
          </a:xfrm>
          <a:prstGeom prst="rect">
            <a:avLst/>
          </a:prstGeom>
        </p:spPr>
      </p:pic>
      <p:sp>
        <p:nvSpPr>
          <p:cNvPr id="39" name="Oval 38">
            <a:extLst>
              <a:ext uri="{FF2B5EF4-FFF2-40B4-BE49-F238E27FC236}">
                <a16:creationId xmlns:a16="http://schemas.microsoft.com/office/drawing/2014/main" id="{30756A92-8ED9-D2E9-E827-2889631B6A12}"/>
              </a:ext>
            </a:extLst>
          </p:cNvPr>
          <p:cNvSpPr>
            <a:spLocks noChangeAspect="1"/>
          </p:cNvSpPr>
          <p:nvPr/>
        </p:nvSpPr>
        <p:spPr>
          <a:xfrm>
            <a:off x="1470085" y="1911389"/>
            <a:ext cx="252028" cy="252028"/>
          </a:xfrm>
          <a:prstGeom prst="ellipse">
            <a:avLst/>
          </a:prstGeom>
          <a:gradFill>
            <a:gsLst>
              <a:gs pos="0">
                <a:srgbClr val="1F4E79"/>
              </a:gs>
              <a:gs pos="100000">
                <a:srgbClr val="06B6D4"/>
              </a:gs>
            </a:gsLst>
            <a:lin ang="13500000" scaled="1"/>
          </a:gradFill>
          <a:ln>
            <a:noFill/>
          </a:ln>
          <a:effectLst>
            <a:glow rad="63500">
              <a:schemeClr val="accent1">
                <a:satMod val="175000"/>
                <a:alpha val="40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BFC04DB7-239D-C7BC-BA94-AFDCE9CBB518}"/>
              </a:ext>
            </a:extLst>
          </p:cNvPr>
          <p:cNvSpPr>
            <a:spLocks noChangeAspect="1"/>
          </p:cNvSpPr>
          <p:nvPr/>
        </p:nvSpPr>
        <p:spPr>
          <a:xfrm>
            <a:off x="9797734" y="1708118"/>
            <a:ext cx="252028" cy="252028"/>
          </a:xfrm>
          <a:prstGeom prst="ellipse">
            <a:avLst/>
          </a:prstGeom>
          <a:gradFill>
            <a:gsLst>
              <a:gs pos="0">
                <a:srgbClr val="1F4E79"/>
              </a:gs>
              <a:gs pos="100000">
                <a:srgbClr val="06B6D4"/>
              </a:gs>
            </a:gsLst>
            <a:lin ang="13500000" scaled="1"/>
          </a:gradFill>
          <a:ln>
            <a:noFill/>
          </a:ln>
          <a:effectLst>
            <a:glow rad="63500">
              <a:schemeClr val="accent1">
                <a:satMod val="175000"/>
                <a:alpha val="40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63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10"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up)">
                                      <p:cBhvr>
                                        <p:cTn id="21" dur="500"/>
                                        <p:tgtEl>
                                          <p:spTgt spid="31"/>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200"/>
                                        <p:tgtEl>
                                          <p:spTgt spid="41"/>
                                        </p:tgtEl>
                                      </p:cBhvr>
                                    </p:animEffect>
                                  </p:childTnLst>
                                </p:cTn>
                              </p:par>
                            </p:childTnLst>
                          </p:cTn>
                        </p:par>
                        <p:par>
                          <p:cTn id="25" fill="hold">
                            <p:stCondLst>
                              <p:cond delay="1500"/>
                            </p:stCondLst>
                            <p:childTnLst>
                              <p:par>
                                <p:cTn id="26" presetID="26" presetClass="emph" presetSubtype="0" repeatCount="indefinite" fill="hold" grpId="0" nodeType="afterEffect">
                                  <p:stCondLst>
                                    <p:cond delay="0"/>
                                  </p:stCondLst>
                                  <p:childTnLst>
                                    <p:animEffect transition="out" filter="fade">
                                      <p:cBhvr>
                                        <p:cTn id="27" dur="2000" tmFilter="0, 0; .2, .5; .8, .5; 1, 0"/>
                                        <p:tgtEl>
                                          <p:spTgt spid="41"/>
                                        </p:tgtEl>
                                      </p:cBhvr>
                                    </p:animEffect>
                                    <p:animScale>
                                      <p:cBhvr>
                                        <p:cTn id="28" dur="1000" autoRev="1" fill="hold"/>
                                        <p:tgtEl>
                                          <p:spTgt spid="41"/>
                                        </p:tgtEl>
                                      </p:cBhvr>
                                      <p:by x="105000" y="105000"/>
                                    </p:animScale>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fade">
                                      <p:cBhvr>
                                        <p:cTn id="34" dur="500"/>
                                        <p:tgtEl>
                                          <p:spTgt spid="3">
                                            <p:txEl>
                                              <p:pRg st="0" end="0"/>
                                            </p:txEl>
                                          </p:spTgt>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22" presetClass="entr" presetSubtype="1" fill="hold" nodeType="withEffect">
                                  <p:stCondLst>
                                    <p:cond delay="500"/>
                                  </p:stCondLst>
                                  <p:childTnLst>
                                    <p:set>
                                      <p:cBhvr>
                                        <p:cTn id="39" dur="1" fill="hold">
                                          <p:stCondLst>
                                            <p:cond delay="0"/>
                                          </p:stCondLst>
                                        </p:cTn>
                                        <p:tgtEl>
                                          <p:spTgt spid="34"/>
                                        </p:tgtEl>
                                        <p:attrNameLst>
                                          <p:attrName>style.visibility</p:attrName>
                                        </p:attrNameLst>
                                      </p:cBhvr>
                                      <p:to>
                                        <p:strVal val="visible"/>
                                      </p:to>
                                    </p:set>
                                    <p:animEffect transition="in" filter="wipe(up)">
                                      <p:cBhvr>
                                        <p:cTn id="40" dur="500"/>
                                        <p:tgtEl>
                                          <p:spTgt spid="34"/>
                                        </p:tgtEl>
                                      </p:cBhvr>
                                    </p:animEffect>
                                  </p:childTnLst>
                                </p:cTn>
                              </p:par>
                              <p:par>
                                <p:cTn id="41" presetID="10" presetClass="entr" presetSubtype="0" fill="hold" grpId="1" nodeType="withEffect">
                                  <p:stCondLst>
                                    <p:cond delay="50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26" presetClass="emph" presetSubtype="0" repeatCount="indefinite" fill="hold" grpId="0" nodeType="withEffect">
                                  <p:stCondLst>
                                    <p:cond delay="950"/>
                                  </p:stCondLst>
                                  <p:childTnLst>
                                    <p:animEffect transition="out" filter="fade">
                                      <p:cBhvr>
                                        <p:cTn id="45" dur="2000" tmFilter="0, 0; .2, .5; .8, .5; 1, 0"/>
                                        <p:tgtEl>
                                          <p:spTgt spid="42"/>
                                        </p:tgtEl>
                                      </p:cBhvr>
                                    </p:animEffect>
                                    <p:animScale>
                                      <p:cBhvr>
                                        <p:cTn id="46" dur="1000" autoRev="1" fill="hold"/>
                                        <p:tgtEl>
                                          <p:spTgt spid="42"/>
                                        </p:tgtEl>
                                      </p:cBhvr>
                                      <p:by x="105000" y="105000"/>
                                    </p:animScale>
                                  </p:childTnLst>
                                </p:cTn>
                              </p:par>
                              <p:par>
                                <p:cTn id="47" presetID="10" presetClass="entr" presetSubtype="0" fill="hold" nodeType="withEffect">
                                  <p:stCondLst>
                                    <p:cond delay="95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2" presetClass="entr" presetSubtype="4" fill="hold" nodeType="withEffect">
                                  <p:stCondLst>
                                    <p:cond delay="1300"/>
                                  </p:stCondLst>
                                  <p:childTnLst>
                                    <p:set>
                                      <p:cBhvr>
                                        <p:cTn id="51" dur="1" fill="hold">
                                          <p:stCondLst>
                                            <p:cond delay="0"/>
                                          </p:stCondLst>
                                        </p:cTn>
                                        <p:tgtEl>
                                          <p:spTgt spid="47"/>
                                        </p:tgtEl>
                                        <p:attrNameLst>
                                          <p:attrName>style.visibility</p:attrName>
                                        </p:attrNameLst>
                                      </p:cBhvr>
                                      <p:to>
                                        <p:strVal val="visible"/>
                                      </p:to>
                                    </p:set>
                                    <p:anim calcmode="lin" valueType="num">
                                      <p:cBhvr additive="base">
                                        <p:cTn id="52" dur="300" fill="hold"/>
                                        <p:tgtEl>
                                          <p:spTgt spid="47"/>
                                        </p:tgtEl>
                                        <p:attrNameLst>
                                          <p:attrName>ppt_x</p:attrName>
                                        </p:attrNameLst>
                                      </p:cBhvr>
                                      <p:tavLst>
                                        <p:tav tm="0">
                                          <p:val>
                                            <p:strVal val="#ppt_x"/>
                                          </p:val>
                                        </p:tav>
                                        <p:tav tm="100000">
                                          <p:val>
                                            <p:strVal val="#ppt_x"/>
                                          </p:val>
                                        </p:tav>
                                      </p:tavLst>
                                    </p:anim>
                                    <p:anim calcmode="lin" valueType="num">
                                      <p:cBhvr additive="base">
                                        <p:cTn id="53" dur="300" fill="hold"/>
                                        <p:tgtEl>
                                          <p:spTgt spid="47"/>
                                        </p:tgtEl>
                                        <p:attrNameLst>
                                          <p:attrName>ppt_y</p:attrName>
                                        </p:attrNameLst>
                                      </p:cBhvr>
                                      <p:tavLst>
                                        <p:tav tm="0">
                                          <p:val>
                                            <p:strVal val="1+#ppt_h/2"/>
                                          </p:val>
                                        </p:tav>
                                        <p:tav tm="100000">
                                          <p:val>
                                            <p:strVal val="#ppt_y"/>
                                          </p:val>
                                        </p:tav>
                                      </p:tavLst>
                                    </p:anim>
                                  </p:childTnLst>
                                </p:cTn>
                              </p:par>
                              <p:par>
                                <p:cTn id="54" presetID="10" presetClass="entr" presetSubtype="0" fill="hold" nodeType="withEffect">
                                  <p:stCondLst>
                                    <p:cond delay="130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1" nodeType="withEffect">
                                  <p:stCondLst>
                                    <p:cond delay="140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26" presetClass="emph" presetSubtype="0" repeatCount="indefinite" fill="hold" grpId="0" nodeType="withEffect">
                                  <p:stCondLst>
                                    <p:cond delay="0"/>
                                  </p:stCondLst>
                                  <p:childTnLst>
                                    <p:animEffect transition="out" filter="fade">
                                      <p:cBhvr>
                                        <p:cTn id="61" dur="2000" tmFilter="0, 0; .2, .5; .8, .5; 1, 0"/>
                                        <p:tgtEl>
                                          <p:spTgt spid="39"/>
                                        </p:tgtEl>
                                      </p:cBhvr>
                                    </p:animEffect>
                                    <p:animScale>
                                      <p:cBhvr>
                                        <p:cTn id="62" dur="1000" autoRev="1" fill="hold"/>
                                        <p:tgtEl>
                                          <p:spTgt spid="39"/>
                                        </p:tgtEl>
                                      </p:cBhvr>
                                      <p:by x="105000" y="105000"/>
                                    </p:animScale>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2" grpId="0"/>
      <p:bldP spid="3" grpId="0" build="p"/>
      <p:bldP spid="8" grpId="0"/>
      <p:bldP spid="39" grpId="0" animBg="1"/>
      <p:bldP spid="39" grpId="1" animBg="1"/>
      <p:bldP spid="41" grpId="0" animBg="1"/>
      <p:bldP spid="41"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a:extLst>
            <a:ext uri="{FF2B5EF4-FFF2-40B4-BE49-F238E27FC236}">
              <a16:creationId xmlns:a16="http://schemas.microsoft.com/office/drawing/2014/main" id="{E5ADB226-E490-B741-8AA3-20BEF4A3CDB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C3604C8-8C9B-2BE1-44D7-BB2638C60CF9}"/>
              </a:ext>
            </a:extLst>
          </p:cNvPr>
          <p:cNvSpPr txBox="1"/>
          <p:nvPr/>
        </p:nvSpPr>
        <p:spPr>
          <a:xfrm>
            <a:off x="3233682" y="103275"/>
            <a:ext cx="5724636" cy="769441"/>
          </a:xfrm>
          <a:prstGeom prst="rect">
            <a:avLst/>
          </a:prstGeom>
          <a:noFill/>
        </p:spPr>
        <p:txBody>
          <a:bodyPr wrap="square" rtlCol="0">
            <a:spAutoFit/>
          </a:bodyPr>
          <a:lstStyle/>
          <a:p>
            <a:pPr algn="ctr"/>
            <a:r>
              <a:rPr lang="en-IN" sz="4400" b="1">
                <a:solidFill>
                  <a:srgbClr val="1B365D"/>
                </a:solidFill>
                <a:latin typeface="+mj-lt"/>
              </a:rPr>
              <a:t>Hardware Components</a:t>
            </a:r>
          </a:p>
        </p:txBody>
      </p:sp>
      <p:sp>
        <p:nvSpPr>
          <p:cNvPr id="7" name="TextBox 6">
            <a:extLst>
              <a:ext uri="{FF2B5EF4-FFF2-40B4-BE49-F238E27FC236}">
                <a16:creationId xmlns:a16="http://schemas.microsoft.com/office/drawing/2014/main" id="{2774B6F8-0894-C1AD-FC7A-CECC75997C28}"/>
              </a:ext>
            </a:extLst>
          </p:cNvPr>
          <p:cNvSpPr txBox="1"/>
          <p:nvPr/>
        </p:nvSpPr>
        <p:spPr>
          <a:xfrm>
            <a:off x="3575720" y="692696"/>
            <a:ext cx="5040560" cy="461665"/>
          </a:xfrm>
          <a:prstGeom prst="rect">
            <a:avLst/>
          </a:prstGeom>
          <a:noFill/>
        </p:spPr>
        <p:txBody>
          <a:bodyPr wrap="square" rtlCol="0">
            <a:spAutoFit/>
          </a:bodyPr>
          <a:lstStyle/>
          <a:p>
            <a:pPr algn="ctr"/>
            <a:r>
              <a:rPr lang="en-IN" sz="2400">
                <a:solidFill>
                  <a:schemeClr val="tx1">
                    <a:lumMod val="60000"/>
                    <a:lumOff val="40000"/>
                  </a:schemeClr>
                </a:solidFill>
              </a:rPr>
              <a:t>Detailed Specifications &amp; Budget</a:t>
            </a:r>
          </a:p>
        </p:txBody>
      </p:sp>
      <p:cxnSp>
        <p:nvCxnSpPr>
          <p:cNvPr id="8" name="Straight Connector 7">
            <a:extLst>
              <a:ext uri="{FF2B5EF4-FFF2-40B4-BE49-F238E27FC236}">
                <a16:creationId xmlns:a16="http://schemas.microsoft.com/office/drawing/2014/main" id="{1FDCC596-C6ED-A904-2989-753932E01543}"/>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A490939A-ECD4-75C4-FD27-3976B659CC21}"/>
              </a:ext>
            </a:extLst>
          </p:cNvPr>
          <p:cNvGrpSpPr/>
          <p:nvPr/>
        </p:nvGrpSpPr>
        <p:grpSpPr>
          <a:xfrm>
            <a:off x="345377" y="1508621"/>
            <a:ext cx="5750623" cy="4908705"/>
            <a:chOff x="345377" y="1508621"/>
            <a:chExt cx="5750623" cy="4908705"/>
          </a:xfrm>
        </p:grpSpPr>
        <p:sp>
          <p:nvSpPr>
            <p:cNvPr id="9" name="Rectangle: Rounded Corners 8">
              <a:extLst>
                <a:ext uri="{FF2B5EF4-FFF2-40B4-BE49-F238E27FC236}">
                  <a16:creationId xmlns:a16="http://schemas.microsoft.com/office/drawing/2014/main" id="{D778A401-9AB1-253A-26DA-711F7525017B}"/>
                </a:ext>
              </a:extLst>
            </p:cNvPr>
            <p:cNvSpPr/>
            <p:nvPr/>
          </p:nvSpPr>
          <p:spPr>
            <a:xfrm>
              <a:off x="345377" y="1508621"/>
              <a:ext cx="5750623" cy="4908705"/>
            </a:xfrm>
            <a:prstGeom prst="roundRect">
              <a:avLst>
                <a:gd name="adj" fmla="val 11052"/>
              </a:avLst>
            </a:prstGeom>
            <a:solidFill>
              <a:schemeClr val="accent3">
                <a:alpha val="20000"/>
              </a:schemeClr>
            </a:solidFill>
            <a:ln w="25400">
              <a:solidFill>
                <a:schemeClr val="accent3">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3"/>
                </a:solidFill>
              </a:endParaRPr>
            </a:p>
          </p:txBody>
        </p:sp>
        <p:sp>
          <p:nvSpPr>
            <p:cNvPr id="10" name="TextBox 9">
              <a:extLst>
                <a:ext uri="{FF2B5EF4-FFF2-40B4-BE49-F238E27FC236}">
                  <a16:creationId xmlns:a16="http://schemas.microsoft.com/office/drawing/2014/main" id="{30C483A9-33F6-83CA-8B80-064939135AFB}"/>
                </a:ext>
              </a:extLst>
            </p:cNvPr>
            <p:cNvSpPr txBox="1"/>
            <p:nvPr/>
          </p:nvSpPr>
          <p:spPr>
            <a:xfrm>
              <a:off x="1996552" y="1514991"/>
              <a:ext cx="2448272" cy="369332"/>
            </a:xfrm>
            <a:prstGeom prst="rect">
              <a:avLst/>
            </a:prstGeom>
            <a:noFill/>
          </p:spPr>
          <p:txBody>
            <a:bodyPr wrap="square" rtlCol="0">
              <a:spAutoFit/>
            </a:bodyPr>
            <a:lstStyle/>
            <a:p>
              <a:pPr algn="ctr"/>
              <a:r>
                <a:rPr lang="en-IN" b="1">
                  <a:solidFill>
                    <a:schemeClr val="accent3"/>
                  </a:solidFill>
                </a:rPr>
                <a:t>DHT22 Weather Sensor</a:t>
              </a:r>
            </a:p>
          </p:txBody>
        </p:sp>
        <p:sp>
          <p:nvSpPr>
            <p:cNvPr id="11" name="Rectangle: Rounded Corners 10">
              <a:extLst>
                <a:ext uri="{FF2B5EF4-FFF2-40B4-BE49-F238E27FC236}">
                  <a16:creationId xmlns:a16="http://schemas.microsoft.com/office/drawing/2014/main" id="{A476117D-03D4-D882-FFDF-B8E9A1B75E2A}"/>
                </a:ext>
              </a:extLst>
            </p:cNvPr>
            <p:cNvSpPr/>
            <p:nvPr/>
          </p:nvSpPr>
          <p:spPr>
            <a:xfrm>
              <a:off x="551384" y="2024844"/>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0A93C005-1B8E-0680-4D9E-D104BE71C44E}"/>
                </a:ext>
              </a:extLst>
            </p:cNvPr>
            <p:cNvSpPr/>
            <p:nvPr/>
          </p:nvSpPr>
          <p:spPr>
            <a:xfrm>
              <a:off x="551384" y="2474223"/>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C7A340F0-F057-5C04-FEBB-D43DE64016EE}"/>
                </a:ext>
              </a:extLst>
            </p:cNvPr>
            <p:cNvSpPr/>
            <p:nvPr/>
          </p:nvSpPr>
          <p:spPr>
            <a:xfrm>
              <a:off x="551384" y="2923602"/>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37DBD5E-1747-6714-7DA2-47BA24CA0ED5}"/>
                </a:ext>
              </a:extLst>
            </p:cNvPr>
            <p:cNvSpPr/>
            <p:nvPr/>
          </p:nvSpPr>
          <p:spPr>
            <a:xfrm>
              <a:off x="551384" y="3372981"/>
              <a:ext cx="5328592" cy="369332"/>
            </a:xfrm>
            <a:prstGeom prst="roundRect">
              <a:avLst/>
            </a:prstGeom>
            <a:solidFill>
              <a:srgbClr val="00B050">
                <a:alpha val="26000"/>
              </a:srgbClr>
            </a:solidFill>
            <a:ln w="25400">
              <a:solidFill>
                <a:srgbClr val="00B05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F4AA2E8-3D00-2A8C-345F-1A9A94E7B1B6}"/>
                </a:ext>
              </a:extLst>
            </p:cNvPr>
            <p:cNvSpPr txBox="1"/>
            <p:nvPr/>
          </p:nvSpPr>
          <p:spPr>
            <a:xfrm>
              <a:off x="551384" y="2024844"/>
              <a:ext cx="1764196" cy="338554"/>
            </a:xfrm>
            <a:prstGeom prst="rect">
              <a:avLst/>
            </a:prstGeom>
            <a:noFill/>
          </p:spPr>
          <p:txBody>
            <a:bodyPr wrap="square" rtlCol="0">
              <a:spAutoFit/>
            </a:bodyPr>
            <a:lstStyle/>
            <a:p>
              <a:r>
                <a:rPr lang="en-IN" sz="1600" b="1">
                  <a:solidFill>
                    <a:schemeClr val="bg1">
                      <a:lumMod val="95000"/>
                    </a:schemeClr>
                  </a:solidFill>
                </a:rPr>
                <a:t>Humidity Range:</a:t>
              </a:r>
            </a:p>
          </p:txBody>
        </p:sp>
        <p:sp>
          <p:nvSpPr>
            <p:cNvPr id="16" name="TextBox 15">
              <a:extLst>
                <a:ext uri="{FF2B5EF4-FFF2-40B4-BE49-F238E27FC236}">
                  <a16:creationId xmlns:a16="http://schemas.microsoft.com/office/drawing/2014/main" id="{73ECEBFE-D651-E0C5-B438-C46E14A744B5}"/>
                </a:ext>
              </a:extLst>
            </p:cNvPr>
            <p:cNvSpPr txBox="1"/>
            <p:nvPr/>
          </p:nvSpPr>
          <p:spPr>
            <a:xfrm>
              <a:off x="551384" y="2474223"/>
              <a:ext cx="1944216" cy="338554"/>
            </a:xfrm>
            <a:prstGeom prst="rect">
              <a:avLst/>
            </a:prstGeom>
            <a:noFill/>
          </p:spPr>
          <p:txBody>
            <a:bodyPr wrap="square" rtlCol="0">
              <a:spAutoFit/>
            </a:bodyPr>
            <a:lstStyle/>
            <a:p>
              <a:r>
                <a:rPr lang="en-IN" sz="1600" b="1">
                  <a:solidFill>
                    <a:schemeClr val="bg1">
                      <a:lumMod val="95000"/>
                    </a:schemeClr>
                  </a:solidFill>
                </a:rPr>
                <a:t>Temperature Range:</a:t>
              </a:r>
            </a:p>
          </p:txBody>
        </p:sp>
        <p:sp>
          <p:nvSpPr>
            <p:cNvPr id="17" name="TextBox 16">
              <a:extLst>
                <a:ext uri="{FF2B5EF4-FFF2-40B4-BE49-F238E27FC236}">
                  <a16:creationId xmlns:a16="http://schemas.microsoft.com/office/drawing/2014/main" id="{EDB8C448-A410-8C2B-D5A0-5C2E36A277B0}"/>
                </a:ext>
              </a:extLst>
            </p:cNvPr>
            <p:cNvSpPr txBox="1"/>
            <p:nvPr/>
          </p:nvSpPr>
          <p:spPr>
            <a:xfrm>
              <a:off x="551384" y="2923602"/>
              <a:ext cx="2340260" cy="338554"/>
            </a:xfrm>
            <a:prstGeom prst="rect">
              <a:avLst/>
            </a:prstGeom>
            <a:noFill/>
          </p:spPr>
          <p:txBody>
            <a:bodyPr wrap="square" rtlCol="0">
              <a:spAutoFit/>
            </a:bodyPr>
            <a:lstStyle/>
            <a:p>
              <a:r>
                <a:rPr lang="en-IN" sz="1600" b="1">
                  <a:solidFill>
                    <a:schemeClr val="bg1">
                      <a:lumMod val="95000"/>
                    </a:schemeClr>
                  </a:solidFill>
                </a:rPr>
                <a:t>Sampling Rate:</a:t>
              </a:r>
            </a:p>
          </p:txBody>
        </p:sp>
        <p:sp>
          <p:nvSpPr>
            <p:cNvPr id="18" name="TextBox 17">
              <a:extLst>
                <a:ext uri="{FF2B5EF4-FFF2-40B4-BE49-F238E27FC236}">
                  <a16:creationId xmlns:a16="http://schemas.microsoft.com/office/drawing/2014/main" id="{40737288-F455-C57C-1910-20A5F18CE48F}"/>
                </a:ext>
              </a:extLst>
            </p:cNvPr>
            <p:cNvSpPr txBox="1"/>
            <p:nvPr/>
          </p:nvSpPr>
          <p:spPr>
            <a:xfrm>
              <a:off x="551384" y="3392996"/>
              <a:ext cx="1296144" cy="338554"/>
            </a:xfrm>
            <a:prstGeom prst="rect">
              <a:avLst/>
            </a:prstGeom>
            <a:noFill/>
          </p:spPr>
          <p:txBody>
            <a:bodyPr wrap="square" rtlCol="0">
              <a:spAutoFit/>
            </a:bodyPr>
            <a:lstStyle/>
            <a:p>
              <a:r>
                <a:rPr lang="en-IN" sz="1600" b="1">
                  <a:solidFill>
                    <a:srgbClr val="00B050"/>
                  </a:solidFill>
                </a:rPr>
                <a:t>Cost:</a:t>
              </a:r>
            </a:p>
          </p:txBody>
        </p:sp>
        <p:sp>
          <p:nvSpPr>
            <p:cNvPr id="19" name="TextBox 18">
              <a:extLst>
                <a:ext uri="{FF2B5EF4-FFF2-40B4-BE49-F238E27FC236}">
                  <a16:creationId xmlns:a16="http://schemas.microsoft.com/office/drawing/2014/main" id="{528F7763-F5FB-3069-2FC8-66BCC049B6DE}"/>
                </a:ext>
              </a:extLst>
            </p:cNvPr>
            <p:cNvSpPr txBox="1"/>
            <p:nvPr/>
          </p:nvSpPr>
          <p:spPr>
            <a:xfrm>
              <a:off x="3575720" y="2038004"/>
              <a:ext cx="2157270" cy="338554"/>
            </a:xfrm>
            <a:prstGeom prst="rect">
              <a:avLst/>
            </a:prstGeom>
            <a:noFill/>
          </p:spPr>
          <p:txBody>
            <a:bodyPr wrap="square" rtlCol="0">
              <a:spAutoFit/>
            </a:bodyPr>
            <a:lstStyle/>
            <a:p>
              <a:pPr algn="r"/>
              <a:r>
                <a:rPr lang="en-IN" sz="1600">
                  <a:solidFill>
                    <a:schemeClr val="bg1">
                      <a:lumMod val="95000"/>
                    </a:schemeClr>
                  </a:solidFill>
                  <a:latin typeface="+mj-lt"/>
                </a:rPr>
                <a:t>0-100% RH (±2%)</a:t>
              </a:r>
            </a:p>
          </p:txBody>
        </p:sp>
        <p:sp>
          <p:nvSpPr>
            <p:cNvPr id="20" name="TextBox 19">
              <a:extLst>
                <a:ext uri="{FF2B5EF4-FFF2-40B4-BE49-F238E27FC236}">
                  <a16:creationId xmlns:a16="http://schemas.microsoft.com/office/drawing/2014/main" id="{E2C7CD1D-0F17-1F32-EACB-C5899B8F218C}"/>
                </a:ext>
              </a:extLst>
            </p:cNvPr>
            <p:cNvSpPr txBox="1"/>
            <p:nvPr/>
          </p:nvSpPr>
          <p:spPr>
            <a:xfrm>
              <a:off x="3575720" y="2492896"/>
              <a:ext cx="2157270" cy="338554"/>
            </a:xfrm>
            <a:prstGeom prst="rect">
              <a:avLst/>
            </a:prstGeom>
            <a:noFill/>
          </p:spPr>
          <p:txBody>
            <a:bodyPr wrap="square" rtlCol="0">
              <a:spAutoFit/>
            </a:bodyPr>
            <a:lstStyle/>
            <a:p>
              <a:pPr algn="r"/>
              <a:r>
                <a:rPr lang="en-IN" sz="1600">
                  <a:solidFill>
                    <a:schemeClr val="bg1">
                      <a:lumMod val="95000"/>
                    </a:schemeClr>
                  </a:solidFill>
                  <a:latin typeface="+mj-lt"/>
                </a:rPr>
                <a:t>-40°C to 80°C (±0.5°C)</a:t>
              </a:r>
            </a:p>
          </p:txBody>
        </p:sp>
        <p:sp>
          <p:nvSpPr>
            <p:cNvPr id="21" name="TextBox 20">
              <a:extLst>
                <a:ext uri="{FF2B5EF4-FFF2-40B4-BE49-F238E27FC236}">
                  <a16:creationId xmlns:a16="http://schemas.microsoft.com/office/drawing/2014/main" id="{E886E2B8-56B7-A877-B6C5-7C200704320E}"/>
                </a:ext>
              </a:extLst>
            </p:cNvPr>
            <p:cNvSpPr txBox="1"/>
            <p:nvPr/>
          </p:nvSpPr>
          <p:spPr>
            <a:xfrm>
              <a:off x="3575720" y="2924944"/>
              <a:ext cx="2157270" cy="338554"/>
            </a:xfrm>
            <a:prstGeom prst="rect">
              <a:avLst/>
            </a:prstGeom>
            <a:noFill/>
          </p:spPr>
          <p:txBody>
            <a:bodyPr wrap="square" rtlCol="0">
              <a:spAutoFit/>
            </a:bodyPr>
            <a:lstStyle/>
            <a:p>
              <a:pPr algn="r"/>
              <a:r>
                <a:rPr lang="en-IN" sz="1600">
                  <a:solidFill>
                    <a:schemeClr val="bg1">
                      <a:lumMod val="95000"/>
                    </a:schemeClr>
                  </a:solidFill>
                  <a:latin typeface="+mj-lt"/>
                </a:rPr>
                <a:t>0.5Hz</a:t>
              </a:r>
            </a:p>
          </p:txBody>
        </p:sp>
        <p:sp>
          <p:nvSpPr>
            <p:cNvPr id="22" name="TextBox 21">
              <a:extLst>
                <a:ext uri="{FF2B5EF4-FFF2-40B4-BE49-F238E27FC236}">
                  <a16:creationId xmlns:a16="http://schemas.microsoft.com/office/drawing/2014/main" id="{CF68815A-149D-A042-4CBB-965EE7C76C1F}"/>
                </a:ext>
              </a:extLst>
            </p:cNvPr>
            <p:cNvSpPr txBox="1"/>
            <p:nvPr/>
          </p:nvSpPr>
          <p:spPr>
            <a:xfrm>
              <a:off x="3575720" y="3372981"/>
              <a:ext cx="2157270" cy="369332"/>
            </a:xfrm>
            <a:prstGeom prst="rect">
              <a:avLst/>
            </a:prstGeom>
            <a:noFill/>
          </p:spPr>
          <p:txBody>
            <a:bodyPr wrap="square" rtlCol="0">
              <a:spAutoFit/>
            </a:bodyPr>
            <a:lstStyle/>
            <a:p>
              <a:pPr algn="r"/>
              <a:r>
                <a:rPr lang="en-IN">
                  <a:solidFill>
                    <a:srgbClr val="00B050"/>
                  </a:solidFill>
                </a:rPr>
                <a:t>₹200</a:t>
              </a:r>
            </a:p>
          </p:txBody>
        </p:sp>
        <p:sp>
          <p:nvSpPr>
            <p:cNvPr id="24" name="Rectangle: Rounded Corners 23">
              <a:extLst>
                <a:ext uri="{FF2B5EF4-FFF2-40B4-BE49-F238E27FC236}">
                  <a16:creationId xmlns:a16="http://schemas.microsoft.com/office/drawing/2014/main" id="{567451FF-051F-47D2-2F8C-46E1E87F978A}"/>
                </a:ext>
              </a:extLst>
            </p:cNvPr>
            <p:cNvSpPr/>
            <p:nvPr/>
          </p:nvSpPr>
          <p:spPr>
            <a:xfrm>
              <a:off x="659396" y="3898061"/>
              <a:ext cx="5073594" cy="2447263"/>
            </a:xfrm>
            <a:prstGeom prst="roundRect">
              <a:avLst/>
            </a:prstGeom>
            <a:solidFill>
              <a:srgbClr val="F0F7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a:solidFill>
                    <a:schemeClr val="accent3"/>
                  </a:solidFill>
                </a:rPr>
                <a:t>This is like a "weather reporter" that can feel how hot or cold it is, and how wet the air is! When it's foggy outside, it tells the brain to make the lights warmer and cozier so people can see better.</a:t>
              </a:r>
            </a:p>
          </p:txBody>
        </p:sp>
      </p:grpSp>
      <p:pic>
        <p:nvPicPr>
          <p:cNvPr id="2" name="Picture 1">
            <a:extLst>
              <a:ext uri="{FF2B5EF4-FFF2-40B4-BE49-F238E27FC236}">
                <a16:creationId xmlns:a16="http://schemas.microsoft.com/office/drawing/2014/main" id="{8E54482A-8930-1D0F-E81B-E459A9B59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pic>
        <p:nvPicPr>
          <p:cNvPr id="2050" name="Picture 2">
            <a:extLst>
              <a:ext uri="{FF2B5EF4-FFF2-40B4-BE49-F238E27FC236}">
                <a16:creationId xmlns:a16="http://schemas.microsoft.com/office/drawing/2014/main" id="{12338421-206C-EFAB-19B7-5583AE2DAA3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8953" t="22091" r="24975" b="29001"/>
          <a:stretch>
            <a:fillRect/>
          </a:stretch>
        </p:blipFill>
        <p:spPr bwMode="auto">
          <a:xfrm>
            <a:off x="6564052" y="1628800"/>
            <a:ext cx="5288866" cy="4613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16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a:extLst>
            <a:ext uri="{FF2B5EF4-FFF2-40B4-BE49-F238E27FC236}">
              <a16:creationId xmlns:a16="http://schemas.microsoft.com/office/drawing/2014/main" id="{CB888057-8E76-517C-2807-9DC65108414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DDA6784-A347-7F24-F087-1A4F3542DE3C}"/>
              </a:ext>
            </a:extLst>
          </p:cNvPr>
          <p:cNvSpPr txBox="1"/>
          <p:nvPr/>
        </p:nvSpPr>
        <p:spPr>
          <a:xfrm>
            <a:off x="3233682" y="103275"/>
            <a:ext cx="5724636" cy="769441"/>
          </a:xfrm>
          <a:prstGeom prst="rect">
            <a:avLst/>
          </a:prstGeom>
          <a:noFill/>
        </p:spPr>
        <p:txBody>
          <a:bodyPr wrap="square" rtlCol="0">
            <a:spAutoFit/>
          </a:bodyPr>
          <a:lstStyle/>
          <a:p>
            <a:pPr algn="ctr"/>
            <a:r>
              <a:rPr lang="en-IN" sz="4400" b="1">
                <a:solidFill>
                  <a:srgbClr val="1B365D"/>
                </a:solidFill>
                <a:latin typeface="+mj-lt"/>
              </a:rPr>
              <a:t>Hardware Components</a:t>
            </a:r>
          </a:p>
        </p:txBody>
      </p:sp>
      <p:sp>
        <p:nvSpPr>
          <p:cNvPr id="7" name="TextBox 6">
            <a:extLst>
              <a:ext uri="{FF2B5EF4-FFF2-40B4-BE49-F238E27FC236}">
                <a16:creationId xmlns:a16="http://schemas.microsoft.com/office/drawing/2014/main" id="{81BEE796-BB3B-3817-C2CC-F64AF2BA67A4}"/>
              </a:ext>
            </a:extLst>
          </p:cNvPr>
          <p:cNvSpPr txBox="1"/>
          <p:nvPr/>
        </p:nvSpPr>
        <p:spPr>
          <a:xfrm>
            <a:off x="3575720" y="692696"/>
            <a:ext cx="5040560" cy="461665"/>
          </a:xfrm>
          <a:prstGeom prst="rect">
            <a:avLst/>
          </a:prstGeom>
          <a:noFill/>
        </p:spPr>
        <p:txBody>
          <a:bodyPr wrap="square" rtlCol="0">
            <a:spAutoFit/>
          </a:bodyPr>
          <a:lstStyle/>
          <a:p>
            <a:pPr algn="ctr"/>
            <a:r>
              <a:rPr lang="en-IN" sz="2400">
                <a:solidFill>
                  <a:schemeClr val="tx1">
                    <a:lumMod val="60000"/>
                    <a:lumOff val="40000"/>
                  </a:schemeClr>
                </a:solidFill>
              </a:rPr>
              <a:t>Detailed Specifications &amp; Budget</a:t>
            </a:r>
          </a:p>
        </p:txBody>
      </p:sp>
      <p:cxnSp>
        <p:nvCxnSpPr>
          <p:cNvPr id="8" name="Straight Connector 7">
            <a:extLst>
              <a:ext uri="{FF2B5EF4-FFF2-40B4-BE49-F238E27FC236}">
                <a16:creationId xmlns:a16="http://schemas.microsoft.com/office/drawing/2014/main" id="{BBAFA638-014F-E281-CC25-C8EF844D90D4}"/>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B15095E2-7482-6BAA-843A-D409B3125D56}"/>
              </a:ext>
            </a:extLst>
          </p:cNvPr>
          <p:cNvGrpSpPr/>
          <p:nvPr/>
        </p:nvGrpSpPr>
        <p:grpSpPr>
          <a:xfrm>
            <a:off x="345377" y="1508621"/>
            <a:ext cx="5750623" cy="4908705"/>
            <a:chOff x="345377" y="1508621"/>
            <a:chExt cx="5750623" cy="4908705"/>
          </a:xfrm>
        </p:grpSpPr>
        <p:sp>
          <p:nvSpPr>
            <p:cNvPr id="9" name="Rectangle: Rounded Corners 8">
              <a:extLst>
                <a:ext uri="{FF2B5EF4-FFF2-40B4-BE49-F238E27FC236}">
                  <a16:creationId xmlns:a16="http://schemas.microsoft.com/office/drawing/2014/main" id="{F7134E0D-BB09-0EC2-3602-C0FFD9556F1A}"/>
                </a:ext>
              </a:extLst>
            </p:cNvPr>
            <p:cNvSpPr/>
            <p:nvPr/>
          </p:nvSpPr>
          <p:spPr>
            <a:xfrm>
              <a:off x="345377" y="1508621"/>
              <a:ext cx="5750623" cy="4908705"/>
            </a:xfrm>
            <a:prstGeom prst="roundRect">
              <a:avLst>
                <a:gd name="adj" fmla="val 11052"/>
              </a:avLst>
            </a:prstGeom>
            <a:solidFill>
              <a:schemeClr val="accent3">
                <a:alpha val="20000"/>
              </a:schemeClr>
            </a:solidFill>
            <a:ln w="25400">
              <a:solidFill>
                <a:schemeClr val="accent3">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3"/>
                </a:solidFill>
              </a:endParaRPr>
            </a:p>
          </p:txBody>
        </p:sp>
        <p:sp>
          <p:nvSpPr>
            <p:cNvPr id="10" name="TextBox 9">
              <a:extLst>
                <a:ext uri="{FF2B5EF4-FFF2-40B4-BE49-F238E27FC236}">
                  <a16:creationId xmlns:a16="http://schemas.microsoft.com/office/drawing/2014/main" id="{258FC7AB-D742-A2F6-6C52-09881D0BF622}"/>
                </a:ext>
              </a:extLst>
            </p:cNvPr>
            <p:cNvSpPr txBox="1"/>
            <p:nvPr/>
          </p:nvSpPr>
          <p:spPr>
            <a:xfrm>
              <a:off x="1752756" y="1534844"/>
              <a:ext cx="2987313" cy="369332"/>
            </a:xfrm>
            <a:prstGeom prst="rect">
              <a:avLst/>
            </a:prstGeom>
            <a:noFill/>
          </p:spPr>
          <p:txBody>
            <a:bodyPr wrap="square" rtlCol="0">
              <a:spAutoFit/>
            </a:bodyPr>
            <a:lstStyle/>
            <a:p>
              <a:pPr algn="ctr"/>
              <a:r>
                <a:rPr lang="en-IN" b="1">
                  <a:solidFill>
                    <a:schemeClr val="accent3"/>
                  </a:solidFill>
                </a:rPr>
                <a:t>INMP441 MEMS Microphone</a:t>
              </a:r>
            </a:p>
          </p:txBody>
        </p:sp>
        <p:sp>
          <p:nvSpPr>
            <p:cNvPr id="11" name="Rectangle: Rounded Corners 10">
              <a:extLst>
                <a:ext uri="{FF2B5EF4-FFF2-40B4-BE49-F238E27FC236}">
                  <a16:creationId xmlns:a16="http://schemas.microsoft.com/office/drawing/2014/main" id="{FE72A3E1-77CB-9CBC-799E-6E550F6DA974}"/>
                </a:ext>
              </a:extLst>
            </p:cNvPr>
            <p:cNvSpPr/>
            <p:nvPr/>
          </p:nvSpPr>
          <p:spPr>
            <a:xfrm>
              <a:off x="551384" y="2024844"/>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1B1C9043-8F26-01CA-1F6A-942CE71539DE}"/>
                </a:ext>
              </a:extLst>
            </p:cNvPr>
            <p:cNvSpPr/>
            <p:nvPr/>
          </p:nvSpPr>
          <p:spPr>
            <a:xfrm>
              <a:off x="551384" y="2474223"/>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CFBE357-8D77-D993-08E3-1955059D5434}"/>
                </a:ext>
              </a:extLst>
            </p:cNvPr>
            <p:cNvSpPr/>
            <p:nvPr/>
          </p:nvSpPr>
          <p:spPr>
            <a:xfrm>
              <a:off x="551384" y="2923602"/>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9373872-42B2-8C47-06E5-66D7DCB3993F}"/>
                </a:ext>
              </a:extLst>
            </p:cNvPr>
            <p:cNvSpPr/>
            <p:nvPr/>
          </p:nvSpPr>
          <p:spPr>
            <a:xfrm>
              <a:off x="551384" y="3372981"/>
              <a:ext cx="5328592" cy="369332"/>
            </a:xfrm>
            <a:prstGeom prst="roundRect">
              <a:avLst/>
            </a:prstGeom>
            <a:solidFill>
              <a:srgbClr val="00B050">
                <a:alpha val="26000"/>
              </a:srgbClr>
            </a:solidFill>
            <a:ln w="25400">
              <a:solidFill>
                <a:srgbClr val="00B05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50509418-D4F1-351E-FD62-39F13028709D}"/>
                </a:ext>
              </a:extLst>
            </p:cNvPr>
            <p:cNvSpPr txBox="1"/>
            <p:nvPr/>
          </p:nvSpPr>
          <p:spPr>
            <a:xfrm>
              <a:off x="551384" y="2024844"/>
              <a:ext cx="1764196" cy="338554"/>
            </a:xfrm>
            <a:prstGeom prst="rect">
              <a:avLst/>
            </a:prstGeom>
            <a:noFill/>
          </p:spPr>
          <p:txBody>
            <a:bodyPr wrap="square" rtlCol="0">
              <a:spAutoFit/>
            </a:bodyPr>
            <a:lstStyle/>
            <a:p>
              <a:r>
                <a:rPr lang="en-IN" sz="1600" b="1">
                  <a:solidFill>
                    <a:schemeClr val="bg1">
                      <a:lumMod val="95000"/>
                    </a:schemeClr>
                  </a:solidFill>
                </a:rPr>
                <a:t>Interface:</a:t>
              </a:r>
            </a:p>
          </p:txBody>
        </p:sp>
        <p:sp>
          <p:nvSpPr>
            <p:cNvPr id="16" name="TextBox 15">
              <a:extLst>
                <a:ext uri="{FF2B5EF4-FFF2-40B4-BE49-F238E27FC236}">
                  <a16:creationId xmlns:a16="http://schemas.microsoft.com/office/drawing/2014/main" id="{6F9AAA5C-76FB-B7AD-9BD2-095AB17DC22B}"/>
                </a:ext>
              </a:extLst>
            </p:cNvPr>
            <p:cNvSpPr txBox="1"/>
            <p:nvPr/>
          </p:nvSpPr>
          <p:spPr>
            <a:xfrm>
              <a:off x="551384" y="2474223"/>
              <a:ext cx="2016224" cy="338554"/>
            </a:xfrm>
            <a:prstGeom prst="rect">
              <a:avLst/>
            </a:prstGeom>
            <a:noFill/>
          </p:spPr>
          <p:txBody>
            <a:bodyPr wrap="square" rtlCol="0">
              <a:spAutoFit/>
            </a:bodyPr>
            <a:lstStyle/>
            <a:p>
              <a:r>
                <a:rPr lang="en-IN" sz="1600" b="1">
                  <a:solidFill>
                    <a:schemeClr val="bg1">
                      <a:lumMod val="95000"/>
                    </a:schemeClr>
                  </a:solidFill>
                </a:rPr>
                <a:t>Signal-to-Noise Ratio:</a:t>
              </a:r>
            </a:p>
          </p:txBody>
        </p:sp>
        <p:sp>
          <p:nvSpPr>
            <p:cNvPr id="17" name="TextBox 16">
              <a:extLst>
                <a:ext uri="{FF2B5EF4-FFF2-40B4-BE49-F238E27FC236}">
                  <a16:creationId xmlns:a16="http://schemas.microsoft.com/office/drawing/2014/main" id="{71AEF097-4AD5-C630-982F-91FF08B8AD2B}"/>
                </a:ext>
              </a:extLst>
            </p:cNvPr>
            <p:cNvSpPr txBox="1"/>
            <p:nvPr/>
          </p:nvSpPr>
          <p:spPr>
            <a:xfrm>
              <a:off x="551384" y="2923602"/>
              <a:ext cx="2340260" cy="338554"/>
            </a:xfrm>
            <a:prstGeom prst="rect">
              <a:avLst/>
            </a:prstGeom>
            <a:noFill/>
          </p:spPr>
          <p:txBody>
            <a:bodyPr wrap="square" rtlCol="0">
              <a:spAutoFit/>
            </a:bodyPr>
            <a:lstStyle/>
            <a:p>
              <a:r>
                <a:rPr lang="en-IN" sz="1600" b="1">
                  <a:solidFill>
                    <a:schemeClr val="bg1">
                      <a:lumMod val="95000"/>
                    </a:schemeClr>
                  </a:solidFill>
                </a:rPr>
                <a:t>Frequency Response:</a:t>
              </a:r>
            </a:p>
          </p:txBody>
        </p:sp>
        <p:sp>
          <p:nvSpPr>
            <p:cNvPr id="18" name="TextBox 17">
              <a:extLst>
                <a:ext uri="{FF2B5EF4-FFF2-40B4-BE49-F238E27FC236}">
                  <a16:creationId xmlns:a16="http://schemas.microsoft.com/office/drawing/2014/main" id="{F7E3912C-BF21-D348-F9B7-BE59C4A691C0}"/>
                </a:ext>
              </a:extLst>
            </p:cNvPr>
            <p:cNvSpPr txBox="1"/>
            <p:nvPr/>
          </p:nvSpPr>
          <p:spPr>
            <a:xfrm>
              <a:off x="551384" y="3392996"/>
              <a:ext cx="1296144" cy="338554"/>
            </a:xfrm>
            <a:prstGeom prst="rect">
              <a:avLst/>
            </a:prstGeom>
            <a:noFill/>
          </p:spPr>
          <p:txBody>
            <a:bodyPr wrap="square" rtlCol="0">
              <a:spAutoFit/>
            </a:bodyPr>
            <a:lstStyle/>
            <a:p>
              <a:r>
                <a:rPr lang="en-IN" sz="1600" b="1">
                  <a:solidFill>
                    <a:srgbClr val="00B050"/>
                  </a:solidFill>
                </a:rPr>
                <a:t>Cost:</a:t>
              </a:r>
            </a:p>
          </p:txBody>
        </p:sp>
        <p:sp>
          <p:nvSpPr>
            <p:cNvPr id="19" name="TextBox 18">
              <a:extLst>
                <a:ext uri="{FF2B5EF4-FFF2-40B4-BE49-F238E27FC236}">
                  <a16:creationId xmlns:a16="http://schemas.microsoft.com/office/drawing/2014/main" id="{AE033D15-8DE8-07EE-9B5F-C47C23F163CB}"/>
                </a:ext>
              </a:extLst>
            </p:cNvPr>
            <p:cNvSpPr txBox="1"/>
            <p:nvPr/>
          </p:nvSpPr>
          <p:spPr>
            <a:xfrm>
              <a:off x="3575720" y="2038004"/>
              <a:ext cx="2157270" cy="338554"/>
            </a:xfrm>
            <a:prstGeom prst="rect">
              <a:avLst/>
            </a:prstGeom>
            <a:noFill/>
          </p:spPr>
          <p:txBody>
            <a:bodyPr wrap="square" rtlCol="0">
              <a:spAutoFit/>
            </a:bodyPr>
            <a:lstStyle/>
            <a:p>
              <a:pPr algn="r"/>
              <a:r>
                <a:rPr lang="en-IN" sz="1600">
                  <a:solidFill>
                    <a:schemeClr val="bg1">
                      <a:lumMod val="95000"/>
                    </a:schemeClr>
                  </a:solidFill>
                  <a:latin typeface="+mj-lt"/>
                </a:rPr>
                <a:t>Digital I2S (24-bit)</a:t>
              </a:r>
            </a:p>
          </p:txBody>
        </p:sp>
        <p:sp>
          <p:nvSpPr>
            <p:cNvPr id="20" name="TextBox 19">
              <a:extLst>
                <a:ext uri="{FF2B5EF4-FFF2-40B4-BE49-F238E27FC236}">
                  <a16:creationId xmlns:a16="http://schemas.microsoft.com/office/drawing/2014/main" id="{8723B269-1E3E-8E3F-7421-E847CB565604}"/>
                </a:ext>
              </a:extLst>
            </p:cNvPr>
            <p:cNvSpPr txBox="1"/>
            <p:nvPr/>
          </p:nvSpPr>
          <p:spPr>
            <a:xfrm>
              <a:off x="3575720" y="2492896"/>
              <a:ext cx="2157270" cy="338554"/>
            </a:xfrm>
            <a:prstGeom prst="rect">
              <a:avLst/>
            </a:prstGeom>
            <a:noFill/>
          </p:spPr>
          <p:txBody>
            <a:bodyPr wrap="square" rtlCol="0">
              <a:spAutoFit/>
            </a:bodyPr>
            <a:lstStyle/>
            <a:p>
              <a:pPr algn="r"/>
              <a:r>
                <a:rPr lang="en-IN" sz="1600">
                  <a:solidFill>
                    <a:schemeClr val="bg1">
                      <a:lumMod val="95000"/>
                    </a:schemeClr>
                  </a:solidFill>
                  <a:latin typeface="+mj-lt"/>
                </a:rPr>
                <a:t>61 dBA</a:t>
              </a:r>
            </a:p>
          </p:txBody>
        </p:sp>
        <p:sp>
          <p:nvSpPr>
            <p:cNvPr id="21" name="TextBox 20">
              <a:extLst>
                <a:ext uri="{FF2B5EF4-FFF2-40B4-BE49-F238E27FC236}">
                  <a16:creationId xmlns:a16="http://schemas.microsoft.com/office/drawing/2014/main" id="{E7516B2E-F109-44EE-4EC0-14A60A5A54F5}"/>
                </a:ext>
              </a:extLst>
            </p:cNvPr>
            <p:cNvSpPr txBox="1"/>
            <p:nvPr/>
          </p:nvSpPr>
          <p:spPr>
            <a:xfrm>
              <a:off x="2891644" y="2924944"/>
              <a:ext cx="2841346" cy="338554"/>
            </a:xfrm>
            <a:prstGeom prst="rect">
              <a:avLst/>
            </a:prstGeom>
            <a:noFill/>
          </p:spPr>
          <p:txBody>
            <a:bodyPr wrap="square" rtlCol="0">
              <a:spAutoFit/>
            </a:bodyPr>
            <a:lstStyle/>
            <a:p>
              <a:pPr algn="r"/>
              <a:r>
                <a:rPr lang="de-DE" sz="1600">
                  <a:solidFill>
                    <a:schemeClr val="bg1">
                      <a:lumMod val="95000"/>
                    </a:schemeClr>
                  </a:solidFill>
                  <a:latin typeface="+mj-lt"/>
                </a:rPr>
                <a:t>60 Hz – 15 kHz (flat, wideband)</a:t>
              </a:r>
              <a:endParaRPr lang="en-IN" sz="1600">
                <a:solidFill>
                  <a:schemeClr val="bg1">
                    <a:lumMod val="95000"/>
                  </a:schemeClr>
                </a:solidFill>
                <a:latin typeface="+mj-lt"/>
              </a:endParaRPr>
            </a:p>
          </p:txBody>
        </p:sp>
        <p:sp>
          <p:nvSpPr>
            <p:cNvPr id="22" name="TextBox 21">
              <a:extLst>
                <a:ext uri="{FF2B5EF4-FFF2-40B4-BE49-F238E27FC236}">
                  <a16:creationId xmlns:a16="http://schemas.microsoft.com/office/drawing/2014/main" id="{CEB7F2C7-753E-6F3F-797C-CC03BF249C33}"/>
                </a:ext>
              </a:extLst>
            </p:cNvPr>
            <p:cNvSpPr txBox="1"/>
            <p:nvPr/>
          </p:nvSpPr>
          <p:spPr>
            <a:xfrm>
              <a:off x="3575720" y="3372981"/>
              <a:ext cx="2157270" cy="369332"/>
            </a:xfrm>
            <a:prstGeom prst="rect">
              <a:avLst/>
            </a:prstGeom>
            <a:noFill/>
          </p:spPr>
          <p:txBody>
            <a:bodyPr wrap="square" rtlCol="0">
              <a:spAutoFit/>
            </a:bodyPr>
            <a:lstStyle/>
            <a:p>
              <a:pPr algn="r"/>
              <a:r>
                <a:rPr lang="en-IN">
                  <a:solidFill>
                    <a:srgbClr val="00B050"/>
                  </a:solidFill>
                </a:rPr>
                <a:t>₹180</a:t>
              </a:r>
            </a:p>
          </p:txBody>
        </p:sp>
        <p:sp>
          <p:nvSpPr>
            <p:cNvPr id="24" name="Rectangle: Rounded Corners 23">
              <a:extLst>
                <a:ext uri="{FF2B5EF4-FFF2-40B4-BE49-F238E27FC236}">
                  <a16:creationId xmlns:a16="http://schemas.microsoft.com/office/drawing/2014/main" id="{20388BE1-B7D1-7D34-1F7C-852BF3461E5D}"/>
                </a:ext>
              </a:extLst>
            </p:cNvPr>
            <p:cNvSpPr/>
            <p:nvPr/>
          </p:nvSpPr>
          <p:spPr>
            <a:xfrm>
              <a:off x="659396" y="3898061"/>
              <a:ext cx="5073594" cy="2447263"/>
            </a:xfrm>
            <a:prstGeom prst="roundRect">
              <a:avLst/>
            </a:prstGeom>
            <a:solidFill>
              <a:srgbClr val="F0F7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a:solidFill>
                    <a:schemeClr val="accent3"/>
                  </a:solidFill>
                </a:rPr>
                <a:t>The INMP441 is a small, digital microphone that hears sound from all directions and sends clear audio to a microcontroller. It uses very little power and is great for projects where high-quality voice recording is needed.</a:t>
              </a:r>
            </a:p>
          </p:txBody>
        </p:sp>
      </p:grpSp>
      <p:pic>
        <p:nvPicPr>
          <p:cNvPr id="2" name="Picture 1">
            <a:extLst>
              <a:ext uri="{FF2B5EF4-FFF2-40B4-BE49-F238E27FC236}">
                <a16:creationId xmlns:a16="http://schemas.microsoft.com/office/drawing/2014/main" id="{F9D1C595-54BE-2D20-ED7D-0018CA3AA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pic>
        <p:nvPicPr>
          <p:cNvPr id="1026" name="Picture 2">
            <a:extLst>
              <a:ext uri="{FF2B5EF4-FFF2-40B4-BE49-F238E27FC236}">
                <a16:creationId xmlns:a16="http://schemas.microsoft.com/office/drawing/2014/main" id="{FDAD0F97-41FF-0FDF-B9EC-D58AD3F1DEB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338943" y="844307"/>
            <a:ext cx="5238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11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a:extLst>
            <a:ext uri="{FF2B5EF4-FFF2-40B4-BE49-F238E27FC236}">
              <a16:creationId xmlns:a16="http://schemas.microsoft.com/office/drawing/2014/main" id="{491A72C1-33ED-B832-5835-9E940B4A2C8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4A10048-53E8-EB80-3534-DD7FDD201DEB}"/>
              </a:ext>
            </a:extLst>
          </p:cNvPr>
          <p:cNvSpPr txBox="1"/>
          <p:nvPr/>
        </p:nvSpPr>
        <p:spPr>
          <a:xfrm>
            <a:off x="3233682" y="103275"/>
            <a:ext cx="5724636" cy="769441"/>
          </a:xfrm>
          <a:prstGeom prst="rect">
            <a:avLst/>
          </a:prstGeom>
          <a:noFill/>
        </p:spPr>
        <p:txBody>
          <a:bodyPr wrap="square" rtlCol="0">
            <a:spAutoFit/>
          </a:bodyPr>
          <a:lstStyle/>
          <a:p>
            <a:pPr algn="ctr"/>
            <a:r>
              <a:rPr lang="en-IN" sz="4400" b="1">
                <a:solidFill>
                  <a:srgbClr val="1B365D"/>
                </a:solidFill>
                <a:latin typeface="+mj-lt"/>
              </a:rPr>
              <a:t>Hardware Components</a:t>
            </a:r>
          </a:p>
        </p:txBody>
      </p:sp>
      <p:sp>
        <p:nvSpPr>
          <p:cNvPr id="7" name="TextBox 6">
            <a:extLst>
              <a:ext uri="{FF2B5EF4-FFF2-40B4-BE49-F238E27FC236}">
                <a16:creationId xmlns:a16="http://schemas.microsoft.com/office/drawing/2014/main" id="{1E87B4BF-9340-079D-9EEB-B9D2FBACCB01}"/>
              </a:ext>
            </a:extLst>
          </p:cNvPr>
          <p:cNvSpPr txBox="1"/>
          <p:nvPr/>
        </p:nvSpPr>
        <p:spPr>
          <a:xfrm>
            <a:off x="3575720" y="692696"/>
            <a:ext cx="5040560" cy="461665"/>
          </a:xfrm>
          <a:prstGeom prst="rect">
            <a:avLst/>
          </a:prstGeom>
          <a:noFill/>
        </p:spPr>
        <p:txBody>
          <a:bodyPr wrap="square" rtlCol="0">
            <a:spAutoFit/>
          </a:bodyPr>
          <a:lstStyle/>
          <a:p>
            <a:pPr algn="ctr"/>
            <a:r>
              <a:rPr lang="en-IN" sz="2400">
                <a:solidFill>
                  <a:schemeClr val="tx1">
                    <a:lumMod val="60000"/>
                    <a:lumOff val="40000"/>
                  </a:schemeClr>
                </a:solidFill>
              </a:rPr>
              <a:t>Detailed Specifications &amp; Budget</a:t>
            </a:r>
          </a:p>
        </p:txBody>
      </p:sp>
      <p:cxnSp>
        <p:nvCxnSpPr>
          <p:cNvPr id="8" name="Straight Connector 7">
            <a:extLst>
              <a:ext uri="{FF2B5EF4-FFF2-40B4-BE49-F238E27FC236}">
                <a16:creationId xmlns:a16="http://schemas.microsoft.com/office/drawing/2014/main" id="{B5C16C47-8912-0289-7D76-0724214CFC49}"/>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B58F690F-9E30-23BB-17D2-40FF4BDAE610}"/>
              </a:ext>
            </a:extLst>
          </p:cNvPr>
          <p:cNvGrpSpPr/>
          <p:nvPr/>
        </p:nvGrpSpPr>
        <p:grpSpPr>
          <a:xfrm>
            <a:off x="345377" y="1508621"/>
            <a:ext cx="5750623" cy="4908705"/>
            <a:chOff x="345377" y="1508621"/>
            <a:chExt cx="5750623" cy="4908705"/>
          </a:xfrm>
        </p:grpSpPr>
        <p:sp>
          <p:nvSpPr>
            <p:cNvPr id="9" name="Rectangle: Rounded Corners 8">
              <a:extLst>
                <a:ext uri="{FF2B5EF4-FFF2-40B4-BE49-F238E27FC236}">
                  <a16:creationId xmlns:a16="http://schemas.microsoft.com/office/drawing/2014/main" id="{B759DB9C-DF71-DF7D-C3F7-7AFAA9C48D3F}"/>
                </a:ext>
              </a:extLst>
            </p:cNvPr>
            <p:cNvSpPr/>
            <p:nvPr/>
          </p:nvSpPr>
          <p:spPr>
            <a:xfrm>
              <a:off x="345377" y="1508621"/>
              <a:ext cx="5750623" cy="4908705"/>
            </a:xfrm>
            <a:prstGeom prst="roundRect">
              <a:avLst>
                <a:gd name="adj" fmla="val 11052"/>
              </a:avLst>
            </a:prstGeom>
            <a:solidFill>
              <a:schemeClr val="accent3">
                <a:alpha val="20000"/>
              </a:schemeClr>
            </a:solidFill>
            <a:ln w="25400">
              <a:solidFill>
                <a:schemeClr val="accent3">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3"/>
                </a:solidFill>
              </a:endParaRPr>
            </a:p>
          </p:txBody>
        </p:sp>
        <p:sp>
          <p:nvSpPr>
            <p:cNvPr id="10" name="TextBox 9">
              <a:extLst>
                <a:ext uri="{FF2B5EF4-FFF2-40B4-BE49-F238E27FC236}">
                  <a16:creationId xmlns:a16="http://schemas.microsoft.com/office/drawing/2014/main" id="{B56B8765-0203-7351-10A2-1B329D4C61B2}"/>
                </a:ext>
              </a:extLst>
            </p:cNvPr>
            <p:cNvSpPr txBox="1"/>
            <p:nvPr/>
          </p:nvSpPr>
          <p:spPr>
            <a:xfrm>
              <a:off x="1884551" y="1532556"/>
              <a:ext cx="2623284" cy="369332"/>
            </a:xfrm>
            <a:prstGeom prst="rect">
              <a:avLst/>
            </a:prstGeom>
            <a:noFill/>
          </p:spPr>
          <p:txBody>
            <a:bodyPr wrap="square" rtlCol="0">
              <a:spAutoFit/>
            </a:bodyPr>
            <a:lstStyle/>
            <a:p>
              <a:pPr algn="ctr"/>
              <a:r>
                <a:rPr lang="en-IN" b="1">
                  <a:solidFill>
                    <a:schemeClr val="accent3"/>
                  </a:solidFill>
                </a:rPr>
                <a:t>High-efficiency LED Lights</a:t>
              </a:r>
            </a:p>
          </p:txBody>
        </p:sp>
        <p:sp>
          <p:nvSpPr>
            <p:cNvPr id="11" name="Rectangle: Rounded Corners 10">
              <a:extLst>
                <a:ext uri="{FF2B5EF4-FFF2-40B4-BE49-F238E27FC236}">
                  <a16:creationId xmlns:a16="http://schemas.microsoft.com/office/drawing/2014/main" id="{07663D9E-9F3C-0881-F7CC-68DC214DC289}"/>
                </a:ext>
              </a:extLst>
            </p:cNvPr>
            <p:cNvSpPr/>
            <p:nvPr/>
          </p:nvSpPr>
          <p:spPr>
            <a:xfrm>
              <a:off x="551384" y="2024844"/>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CF95CD65-7BAF-6F10-1B4F-6D491FDEEBFE}"/>
                </a:ext>
              </a:extLst>
            </p:cNvPr>
            <p:cNvSpPr/>
            <p:nvPr/>
          </p:nvSpPr>
          <p:spPr>
            <a:xfrm>
              <a:off x="551384" y="2474223"/>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642972B-A032-FD89-7733-CA43B0A1DC2F}"/>
                </a:ext>
              </a:extLst>
            </p:cNvPr>
            <p:cNvSpPr/>
            <p:nvPr/>
          </p:nvSpPr>
          <p:spPr>
            <a:xfrm>
              <a:off x="551384" y="2923602"/>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98B074C-FA4C-AF41-90EE-439BA26AA58B}"/>
                </a:ext>
              </a:extLst>
            </p:cNvPr>
            <p:cNvSpPr/>
            <p:nvPr/>
          </p:nvSpPr>
          <p:spPr>
            <a:xfrm>
              <a:off x="551384" y="3372981"/>
              <a:ext cx="5328592" cy="369332"/>
            </a:xfrm>
            <a:prstGeom prst="roundRect">
              <a:avLst/>
            </a:prstGeom>
            <a:solidFill>
              <a:srgbClr val="00B050">
                <a:alpha val="26000"/>
              </a:srgbClr>
            </a:solidFill>
            <a:ln w="25400">
              <a:solidFill>
                <a:srgbClr val="00B05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C1E08867-2C2C-A178-C877-523940EC5029}"/>
                </a:ext>
              </a:extLst>
            </p:cNvPr>
            <p:cNvSpPr txBox="1"/>
            <p:nvPr/>
          </p:nvSpPr>
          <p:spPr>
            <a:xfrm>
              <a:off x="551384" y="2024844"/>
              <a:ext cx="1764196" cy="338554"/>
            </a:xfrm>
            <a:prstGeom prst="rect">
              <a:avLst/>
            </a:prstGeom>
            <a:noFill/>
          </p:spPr>
          <p:txBody>
            <a:bodyPr wrap="square" rtlCol="0">
              <a:spAutoFit/>
            </a:bodyPr>
            <a:lstStyle/>
            <a:p>
              <a:r>
                <a:rPr lang="en-IN" sz="1600" b="1">
                  <a:solidFill>
                    <a:schemeClr val="bg1">
                      <a:lumMod val="95000"/>
                    </a:schemeClr>
                  </a:solidFill>
                </a:rPr>
                <a:t>Control:</a:t>
              </a:r>
            </a:p>
          </p:txBody>
        </p:sp>
        <p:sp>
          <p:nvSpPr>
            <p:cNvPr id="16" name="TextBox 15">
              <a:extLst>
                <a:ext uri="{FF2B5EF4-FFF2-40B4-BE49-F238E27FC236}">
                  <a16:creationId xmlns:a16="http://schemas.microsoft.com/office/drawing/2014/main" id="{205ACFCB-910A-4B9F-952A-545A3A4F19F2}"/>
                </a:ext>
              </a:extLst>
            </p:cNvPr>
            <p:cNvSpPr txBox="1"/>
            <p:nvPr/>
          </p:nvSpPr>
          <p:spPr>
            <a:xfrm>
              <a:off x="551384" y="2474223"/>
              <a:ext cx="1944216" cy="338554"/>
            </a:xfrm>
            <a:prstGeom prst="rect">
              <a:avLst/>
            </a:prstGeom>
            <a:noFill/>
          </p:spPr>
          <p:txBody>
            <a:bodyPr wrap="square" rtlCol="0">
              <a:spAutoFit/>
            </a:bodyPr>
            <a:lstStyle/>
            <a:p>
              <a:r>
                <a:rPr lang="en-IN" sz="1600" b="1">
                  <a:solidFill>
                    <a:schemeClr val="bg1">
                      <a:lumMod val="95000"/>
                    </a:schemeClr>
                  </a:solidFill>
                </a:rPr>
                <a:t>Power:</a:t>
              </a:r>
            </a:p>
          </p:txBody>
        </p:sp>
        <p:sp>
          <p:nvSpPr>
            <p:cNvPr id="17" name="TextBox 16">
              <a:extLst>
                <a:ext uri="{FF2B5EF4-FFF2-40B4-BE49-F238E27FC236}">
                  <a16:creationId xmlns:a16="http://schemas.microsoft.com/office/drawing/2014/main" id="{D2A36C52-5352-476B-3E64-89BBD4401872}"/>
                </a:ext>
              </a:extLst>
            </p:cNvPr>
            <p:cNvSpPr txBox="1"/>
            <p:nvPr/>
          </p:nvSpPr>
          <p:spPr>
            <a:xfrm>
              <a:off x="551384" y="2923602"/>
              <a:ext cx="2340260" cy="338554"/>
            </a:xfrm>
            <a:prstGeom prst="rect">
              <a:avLst/>
            </a:prstGeom>
            <a:noFill/>
          </p:spPr>
          <p:txBody>
            <a:bodyPr wrap="square" rtlCol="0">
              <a:spAutoFit/>
            </a:bodyPr>
            <a:lstStyle/>
            <a:p>
              <a:r>
                <a:rPr lang="en-IN" sz="1600" b="1">
                  <a:solidFill>
                    <a:schemeClr val="bg1">
                      <a:lumMod val="95000"/>
                    </a:schemeClr>
                  </a:solidFill>
                </a:rPr>
                <a:t>Color Temperature:</a:t>
              </a:r>
            </a:p>
          </p:txBody>
        </p:sp>
        <p:sp>
          <p:nvSpPr>
            <p:cNvPr id="18" name="TextBox 17">
              <a:extLst>
                <a:ext uri="{FF2B5EF4-FFF2-40B4-BE49-F238E27FC236}">
                  <a16:creationId xmlns:a16="http://schemas.microsoft.com/office/drawing/2014/main" id="{3313EB33-CAE3-B6EF-889E-EAB50F135B2F}"/>
                </a:ext>
              </a:extLst>
            </p:cNvPr>
            <p:cNvSpPr txBox="1"/>
            <p:nvPr/>
          </p:nvSpPr>
          <p:spPr>
            <a:xfrm>
              <a:off x="551384" y="3392996"/>
              <a:ext cx="1296144" cy="338554"/>
            </a:xfrm>
            <a:prstGeom prst="rect">
              <a:avLst/>
            </a:prstGeom>
            <a:noFill/>
          </p:spPr>
          <p:txBody>
            <a:bodyPr wrap="square" rtlCol="0">
              <a:spAutoFit/>
            </a:bodyPr>
            <a:lstStyle/>
            <a:p>
              <a:r>
                <a:rPr lang="en-IN" sz="1600" b="1">
                  <a:solidFill>
                    <a:srgbClr val="00B050"/>
                  </a:solidFill>
                </a:rPr>
                <a:t>Cost:</a:t>
              </a:r>
            </a:p>
          </p:txBody>
        </p:sp>
        <p:sp>
          <p:nvSpPr>
            <p:cNvPr id="19" name="TextBox 18">
              <a:extLst>
                <a:ext uri="{FF2B5EF4-FFF2-40B4-BE49-F238E27FC236}">
                  <a16:creationId xmlns:a16="http://schemas.microsoft.com/office/drawing/2014/main" id="{BC55D577-1EB5-336F-87C2-8FCF8A7A26D3}"/>
                </a:ext>
              </a:extLst>
            </p:cNvPr>
            <p:cNvSpPr txBox="1"/>
            <p:nvPr/>
          </p:nvSpPr>
          <p:spPr>
            <a:xfrm>
              <a:off x="3575720" y="2038004"/>
              <a:ext cx="2157270" cy="338554"/>
            </a:xfrm>
            <a:prstGeom prst="rect">
              <a:avLst/>
            </a:prstGeom>
            <a:noFill/>
          </p:spPr>
          <p:txBody>
            <a:bodyPr wrap="square" rtlCol="0">
              <a:spAutoFit/>
            </a:bodyPr>
            <a:lstStyle/>
            <a:p>
              <a:pPr algn="r"/>
              <a:r>
                <a:rPr lang="en-IN" sz="1600">
                  <a:solidFill>
                    <a:schemeClr val="bg1">
                      <a:lumMod val="95000"/>
                    </a:schemeClr>
                  </a:solidFill>
                  <a:latin typeface="+mj-lt"/>
                </a:rPr>
                <a:t>PWM 0-255</a:t>
              </a:r>
            </a:p>
          </p:txBody>
        </p:sp>
        <p:sp>
          <p:nvSpPr>
            <p:cNvPr id="20" name="TextBox 19">
              <a:extLst>
                <a:ext uri="{FF2B5EF4-FFF2-40B4-BE49-F238E27FC236}">
                  <a16:creationId xmlns:a16="http://schemas.microsoft.com/office/drawing/2014/main" id="{8AF18567-CD01-D7E5-6030-145C5CF0F253}"/>
                </a:ext>
              </a:extLst>
            </p:cNvPr>
            <p:cNvSpPr txBox="1"/>
            <p:nvPr/>
          </p:nvSpPr>
          <p:spPr>
            <a:xfrm>
              <a:off x="3575720" y="2492896"/>
              <a:ext cx="2157270" cy="338554"/>
            </a:xfrm>
            <a:prstGeom prst="rect">
              <a:avLst/>
            </a:prstGeom>
            <a:noFill/>
          </p:spPr>
          <p:txBody>
            <a:bodyPr wrap="square" rtlCol="0">
              <a:spAutoFit/>
            </a:bodyPr>
            <a:lstStyle/>
            <a:p>
              <a:pPr algn="r"/>
              <a:r>
                <a:rPr lang="en-IN" sz="1600">
                  <a:solidFill>
                    <a:schemeClr val="bg1">
                      <a:lumMod val="95000"/>
                    </a:schemeClr>
                  </a:solidFill>
                  <a:latin typeface="+mj-lt"/>
                </a:rPr>
                <a:t>Variable brightness</a:t>
              </a:r>
            </a:p>
          </p:txBody>
        </p:sp>
        <p:sp>
          <p:nvSpPr>
            <p:cNvPr id="21" name="TextBox 20">
              <a:extLst>
                <a:ext uri="{FF2B5EF4-FFF2-40B4-BE49-F238E27FC236}">
                  <a16:creationId xmlns:a16="http://schemas.microsoft.com/office/drawing/2014/main" id="{CF2D6513-D638-9774-54E1-AEE3EB802126}"/>
                </a:ext>
              </a:extLst>
            </p:cNvPr>
            <p:cNvSpPr txBox="1"/>
            <p:nvPr/>
          </p:nvSpPr>
          <p:spPr>
            <a:xfrm>
              <a:off x="3575720" y="2924944"/>
              <a:ext cx="2157270" cy="338554"/>
            </a:xfrm>
            <a:prstGeom prst="rect">
              <a:avLst/>
            </a:prstGeom>
            <a:noFill/>
          </p:spPr>
          <p:txBody>
            <a:bodyPr wrap="square" rtlCol="0">
              <a:spAutoFit/>
            </a:bodyPr>
            <a:lstStyle/>
            <a:p>
              <a:pPr algn="r"/>
              <a:r>
                <a:rPr lang="en-IN" sz="1600">
                  <a:solidFill>
                    <a:schemeClr val="bg1">
                      <a:lumMod val="95000"/>
                    </a:schemeClr>
                  </a:solidFill>
                  <a:latin typeface="+mj-lt"/>
                </a:rPr>
                <a:t>2700K-6500K</a:t>
              </a:r>
            </a:p>
          </p:txBody>
        </p:sp>
        <p:sp>
          <p:nvSpPr>
            <p:cNvPr id="22" name="TextBox 21">
              <a:extLst>
                <a:ext uri="{FF2B5EF4-FFF2-40B4-BE49-F238E27FC236}">
                  <a16:creationId xmlns:a16="http://schemas.microsoft.com/office/drawing/2014/main" id="{5B48E198-960E-C65D-8C1D-95657F2DEC75}"/>
                </a:ext>
              </a:extLst>
            </p:cNvPr>
            <p:cNvSpPr txBox="1"/>
            <p:nvPr/>
          </p:nvSpPr>
          <p:spPr>
            <a:xfrm>
              <a:off x="3575720" y="3372981"/>
              <a:ext cx="2157270" cy="369332"/>
            </a:xfrm>
            <a:prstGeom prst="rect">
              <a:avLst/>
            </a:prstGeom>
            <a:noFill/>
          </p:spPr>
          <p:txBody>
            <a:bodyPr wrap="square" rtlCol="0">
              <a:spAutoFit/>
            </a:bodyPr>
            <a:lstStyle/>
            <a:p>
              <a:pPr algn="r"/>
              <a:r>
                <a:rPr lang="en-IN">
                  <a:solidFill>
                    <a:srgbClr val="00B050"/>
                  </a:solidFill>
                </a:rPr>
                <a:t>₹300</a:t>
              </a:r>
            </a:p>
          </p:txBody>
        </p:sp>
        <p:sp>
          <p:nvSpPr>
            <p:cNvPr id="24" name="Rectangle: Rounded Corners 23">
              <a:extLst>
                <a:ext uri="{FF2B5EF4-FFF2-40B4-BE49-F238E27FC236}">
                  <a16:creationId xmlns:a16="http://schemas.microsoft.com/office/drawing/2014/main" id="{469E5DE6-6B59-82FE-5BC8-7D6F71B3F63C}"/>
                </a:ext>
              </a:extLst>
            </p:cNvPr>
            <p:cNvSpPr/>
            <p:nvPr/>
          </p:nvSpPr>
          <p:spPr>
            <a:xfrm>
              <a:off x="659396" y="3898061"/>
              <a:ext cx="5073594" cy="2447263"/>
            </a:xfrm>
            <a:prstGeom prst="roundRect">
              <a:avLst/>
            </a:prstGeom>
            <a:solidFill>
              <a:srgbClr val="F0F7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a:solidFill>
                    <a:schemeClr val="accent3"/>
                  </a:solidFill>
                </a:rPr>
                <a:t>These are "super bright, energy-saving bulbs"! Unlike old bulbs that get very hot and use lots of electricity, these LED lights stay cool and use very little power while still being super bright - like magic light bulbs!</a:t>
              </a:r>
            </a:p>
          </p:txBody>
        </p:sp>
      </p:grpSp>
      <p:pic>
        <p:nvPicPr>
          <p:cNvPr id="2" name="Picture 1">
            <a:extLst>
              <a:ext uri="{FF2B5EF4-FFF2-40B4-BE49-F238E27FC236}">
                <a16:creationId xmlns:a16="http://schemas.microsoft.com/office/drawing/2014/main" id="{41538CB2-896C-F43F-44F0-BB914022A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pic>
        <p:nvPicPr>
          <p:cNvPr id="23" name="Picture 22">
            <a:extLst>
              <a:ext uri="{FF2B5EF4-FFF2-40B4-BE49-F238E27FC236}">
                <a16:creationId xmlns:a16="http://schemas.microsoft.com/office/drawing/2014/main" id="{DBA72582-5580-A9CA-0E4D-7230917A2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8168" y="1211589"/>
            <a:ext cx="3483939" cy="4955675"/>
          </a:xfrm>
          <a:prstGeom prst="rect">
            <a:avLst/>
          </a:prstGeom>
        </p:spPr>
      </p:pic>
    </p:spTree>
    <p:extLst>
      <p:ext uri="{BB962C8B-B14F-4D97-AF65-F5344CB8AC3E}">
        <p14:creationId xmlns:p14="http://schemas.microsoft.com/office/powerpoint/2010/main" val="111401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17D8C-F0EE-351F-9229-E05D1DAAC944}"/>
              </a:ext>
            </a:extLst>
          </p:cNvPr>
          <p:cNvSpPr txBox="1"/>
          <p:nvPr/>
        </p:nvSpPr>
        <p:spPr>
          <a:xfrm>
            <a:off x="2126559" y="103275"/>
            <a:ext cx="7938882" cy="769441"/>
          </a:xfrm>
          <a:prstGeom prst="rect">
            <a:avLst/>
          </a:prstGeom>
          <a:noFill/>
        </p:spPr>
        <p:txBody>
          <a:bodyPr wrap="square" rtlCol="0">
            <a:spAutoFit/>
          </a:bodyPr>
          <a:lstStyle/>
          <a:p>
            <a:pPr algn="ctr"/>
            <a:r>
              <a:rPr lang="en-IN" sz="4400" b="1">
                <a:solidFill>
                  <a:srgbClr val="1B365D"/>
                </a:solidFill>
                <a:latin typeface="+mj-lt"/>
              </a:rPr>
              <a:t>Data Flow &amp; Processing Pipeline</a:t>
            </a:r>
          </a:p>
        </p:txBody>
      </p:sp>
      <p:sp>
        <p:nvSpPr>
          <p:cNvPr id="3" name="TextBox 2">
            <a:extLst>
              <a:ext uri="{FF2B5EF4-FFF2-40B4-BE49-F238E27FC236}">
                <a16:creationId xmlns:a16="http://schemas.microsoft.com/office/drawing/2014/main" id="{64001C4A-996D-6C5E-C25B-B6443C0527E4}"/>
              </a:ext>
            </a:extLst>
          </p:cNvPr>
          <p:cNvSpPr txBox="1"/>
          <p:nvPr/>
        </p:nvSpPr>
        <p:spPr>
          <a:xfrm>
            <a:off x="3575720" y="692696"/>
            <a:ext cx="5040560" cy="461665"/>
          </a:xfrm>
          <a:prstGeom prst="rect">
            <a:avLst/>
          </a:prstGeom>
          <a:noFill/>
        </p:spPr>
        <p:txBody>
          <a:bodyPr wrap="square" rtlCol="0">
            <a:spAutoFit/>
          </a:bodyPr>
          <a:lstStyle/>
          <a:p>
            <a:pPr algn="ctr"/>
            <a:r>
              <a:rPr lang="en-IN" sz="2400">
                <a:solidFill>
                  <a:schemeClr val="tx1">
                    <a:lumMod val="60000"/>
                    <a:lumOff val="40000"/>
                  </a:schemeClr>
                </a:solidFill>
              </a:rPr>
              <a:t>Real-time System Operation</a:t>
            </a:r>
          </a:p>
        </p:txBody>
      </p:sp>
      <p:cxnSp>
        <p:nvCxnSpPr>
          <p:cNvPr id="4" name="Straight Connector 3">
            <a:extLst>
              <a:ext uri="{FF2B5EF4-FFF2-40B4-BE49-F238E27FC236}">
                <a16:creationId xmlns:a16="http://schemas.microsoft.com/office/drawing/2014/main" id="{3CE16A1C-0FAC-AD85-319C-390391BB9699}"/>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CE96E665-AA4B-D517-05B0-85FF024685EC}"/>
              </a:ext>
            </a:extLst>
          </p:cNvPr>
          <p:cNvGrpSpPr/>
          <p:nvPr/>
        </p:nvGrpSpPr>
        <p:grpSpPr>
          <a:xfrm>
            <a:off x="1136142" y="1376772"/>
            <a:ext cx="5391906" cy="1009823"/>
            <a:chOff x="1136142" y="1376772"/>
            <a:chExt cx="5391906" cy="1009823"/>
          </a:xfrm>
        </p:grpSpPr>
        <p:sp>
          <p:nvSpPr>
            <p:cNvPr id="13" name="Rectangle: Rounded Corners 12">
              <a:extLst>
                <a:ext uri="{FF2B5EF4-FFF2-40B4-BE49-F238E27FC236}">
                  <a16:creationId xmlns:a16="http://schemas.microsoft.com/office/drawing/2014/main" id="{F3B5EC34-EBC5-317C-CDAD-D1F042BC0E2B}"/>
                </a:ext>
              </a:extLst>
            </p:cNvPr>
            <p:cNvSpPr/>
            <p:nvPr/>
          </p:nvSpPr>
          <p:spPr>
            <a:xfrm>
              <a:off x="1136142" y="1376772"/>
              <a:ext cx="5234818" cy="1009823"/>
            </a:xfrm>
            <a:prstGeom prst="roundRect">
              <a:avLst/>
            </a:prstGeom>
            <a:solidFill>
              <a:srgbClr val="002060">
                <a:alpha val="72000"/>
              </a:srgbClr>
            </a:solidFill>
            <a:ln w="25400">
              <a:solidFill>
                <a:srgbClr val="002060">
                  <a:alpha val="78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9BA656F1-B589-93FE-3013-8A8E5BF07E37}"/>
                </a:ext>
              </a:extLst>
            </p:cNvPr>
            <p:cNvSpPr>
              <a:spLocks noChangeAspect="1"/>
            </p:cNvSpPr>
            <p:nvPr/>
          </p:nvSpPr>
          <p:spPr>
            <a:xfrm>
              <a:off x="1294396" y="1585973"/>
              <a:ext cx="600993" cy="600993"/>
            </a:xfrm>
            <a:prstGeom prst="ellipse">
              <a:avLst/>
            </a:prstGeom>
            <a:solidFill>
              <a:srgbClr val="FF5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mj-lt"/>
                </a:rPr>
                <a:t>1</a:t>
              </a:r>
            </a:p>
          </p:txBody>
        </p:sp>
        <p:sp>
          <p:nvSpPr>
            <p:cNvPr id="19" name="TextBox 18">
              <a:extLst>
                <a:ext uri="{FF2B5EF4-FFF2-40B4-BE49-F238E27FC236}">
                  <a16:creationId xmlns:a16="http://schemas.microsoft.com/office/drawing/2014/main" id="{AF57A52F-F23C-C8DB-29FD-764AD4FCE46F}"/>
                </a:ext>
              </a:extLst>
            </p:cNvPr>
            <p:cNvSpPr txBox="1"/>
            <p:nvPr/>
          </p:nvSpPr>
          <p:spPr>
            <a:xfrm>
              <a:off x="2064595" y="1477961"/>
              <a:ext cx="3251435" cy="369332"/>
            </a:xfrm>
            <a:prstGeom prst="rect">
              <a:avLst/>
            </a:prstGeom>
            <a:noFill/>
          </p:spPr>
          <p:txBody>
            <a:bodyPr wrap="square" rtlCol="0">
              <a:spAutoFit/>
            </a:bodyPr>
            <a:lstStyle/>
            <a:p>
              <a:r>
                <a:rPr lang="en-IN">
                  <a:solidFill>
                    <a:schemeClr val="bg1"/>
                  </a:solidFill>
                  <a:latin typeface="+mj-lt"/>
                </a:rPr>
                <a:t>Sensor Data Acquisition</a:t>
              </a:r>
            </a:p>
          </p:txBody>
        </p:sp>
        <p:sp>
          <p:nvSpPr>
            <p:cNvPr id="20" name="TextBox 19">
              <a:extLst>
                <a:ext uri="{FF2B5EF4-FFF2-40B4-BE49-F238E27FC236}">
                  <a16:creationId xmlns:a16="http://schemas.microsoft.com/office/drawing/2014/main" id="{DC25921C-6649-F79E-D04F-ED2D4C1B6F2C}"/>
                </a:ext>
              </a:extLst>
            </p:cNvPr>
            <p:cNvSpPr txBox="1"/>
            <p:nvPr/>
          </p:nvSpPr>
          <p:spPr>
            <a:xfrm>
              <a:off x="2064595" y="1763816"/>
              <a:ext cx="3251435" cy="338554"/>
            </a:xfrm>
            <a:prstGeom prst="rect">
              <a:avLst/>
            </a:prstGeom>
            <a:noFill/>
          </p:spPr>
          <p:txBody>
            <a:bodyPr wrap="square" rtlCol="0">
              <a:spAutoFit/>
            </a:bodyPr>
            <a:lstStyle/>
            <a:p>
              <a:r>
                <a:rPr lang="en-IN" sz="1600" b="1">
                  <a:solidFill>
                    <a:srgbClr val="F59E0B"/>
                  </a:solidFill>
                </a:rPr>
                <a:t>Every 10 seconds</a:t>
              </a:r>
            </a:p>
          </p:txBody>
        </p:sp>
        <p:sp>
          <p:nvSpPr>
            <p:cNvPr id="21" name="TextBox 20">
              <a:extLst>
                <a:ext uri="{FF2B5EF4-FFF2-40B4-BE49-F238E27FC236}">
                  <a16:creationId xmlns:a16="http://schemas.microsoft.com/office/drawing/2014/main" id="{19514004-580C-2B38-5D46-5229C27AED77}"/>
                </a:ext>
              </a:extLst>
            </p:cNvPr>
            <p:cNvSpPr txBox="1"/>
            <p:nvPr/>
          </p:nvSpPr>
          <p:spPr>
            <a:xfrm>
              <a:off x="2064595" y="2070139"/>
              <a:ext cx="4463453" cy="276999"/>
            </a:xfrm>
            <a:prstGeom prst="rect">
              <a:avLst/>
            </a:prstGeom>
            <a:noFill/>
          </p:spPr>
          <p:txBody>
            <a:bodyPr wrap="square" rtlCol="0">
              <a:spAutoFit/>
            </a:bodyPr>
            <a:lstStyle/>
            <a:p>
              <a:r>
                <a:rPr lang="en-IN" sz="1200">
                  <a:solidFill>
                    <a:schemeClr val="tx1">
                      <a:lumMod val="40000"/>
                      <a:lumOff val="60000"/>
                    </a:schemeClr>
                  </a:solidFill>
                </a:rPr>
                <a:t>Sensors → GPIO Pins → ESP32 ADC/Digital Input → Data Validation</a:t>
              </a:r>
            </a:p>
          </p:txBody>
        </p:sp>
      </p:grpSp>
      <p:grpSp>
        <p:nvGrpSpPr>
          <p:cNvPr id="46" name="Group 45">
            <a:extLst>
              <a:ext uri="{FF2B5EF4-FFF2-40B4-BE49-F238E27FC236}">
                <a16:creationId xmlns:a16="http://schemas.microsoft.com/office/drawing/2014/main" id="{860AE5F1-0A8E-E674-1B37-456524DE9C4D}"/>
              </a:ext>
            </a:extLst>
          </p:cNvPr>
          <p:cNvGrpSpPr/>
          <p:nvPr/>
        </p:nvGrpSpPr>
        <p:grpSpPr>
          <a:xfrm>
            <a:off x="1136142" y="2447529"/>
            <a:ext cx="5391906" cy="1009823"/>
            <a:chOff x="1136142" y="2447529"/>
            <a:chExt cx="5391906" cy="1009823"/>
          </a:xfrm>
        </p:grpSpPr>
        <p:sp>
          <p:nvSpPr>
            <p:cNvPr id="6" name="Rectangle: Rounded Corners 5">
              <a:extLst>
                <a:ext uri="{FF2B5EF4-FFF2-40B4-BE49-F238E27FC236}">
                  <a16:creationId xmlns:a16="http://schemas.microsoft.com/office/drawing/2014/main" id="{E7CF4ADC-1E57-0521-39D9-D67329138098}"/>
                </a:ext>
              </a:extLst>
            </p:cNvPr>
            <p:cNvSpPr/>
            <p:nvPr/>
          </p:nvSpPr>
          <p:spPr>
            <a:xfrm>
              <a:off x="1136142" y="2447529"/>
              <a:ext cx="5234818" cy="1009823"/>
            </a:xfrm>
            <a:prstGeom prst="roundRect">
              <a:avLst/>
            </a:prstGeom>
            <a:solidFill>
              <a:srgbClr val="002060">
                <a:alpha val="72000"/>
              </a:srgbClr>
            </a:solidFill>
            <a:ln w="25400">
              <a:solidFill>
                <a:srgbClr val="002060">
                  <a:alpha val="78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9718CB16-B60F-75DE-10C8-E09A56C2067B}"/>
                </a:ext>
              </a:extLst>
            </p:cNvPr>
            <p:cNvSpPr>
              <a:spLocks noChangeAspect="1"/>
            </p:cNvSpPr>
            <p:nvPr/>
          </p:nvSpPr>
          <p:spPr>
            <a:xfrm>
              <a:off x="1294657" y="2657377"/>
              <a:ext cx="600993" cy="600993"/>
            </a:xfrm>
            <a:prstGeom prst="ellipse">
              <a:avLst/>
            </a:prstGeom>
            <a:solidFill>
              <a:srgbClr val="FF5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mj-lt"/>
                </a:rPr>
                <a:t>2</a:t>
              </a:r>
            </a:p>
          </p:txBody>
        </p:sp>
        <p:sp>
          <p:nvSpPr>
            <p:cNvPr id="22" name="TextBox 21">
              <a:extLst>
                <a:ext uri="{FF2B5EF4-FFF2-40B4-BE49-F238E27FC236}">
                  <a16:creationId xmlns:a16="http://schemas.microsoft.com/office/drawing/2014/main" id="{CB7A7C9B-71B7-C14C-68E5-E175D389BBC3}"/>
                </a:ext>
              </a:extLst>
            </p:cNvPr>
            <p:cNvSpPr txBox="1"/>
            <p:nvPr/>
          </p:nvSpPr>
          <p:spPr>
            <a:xfrm>
              <a:off x="2064595" y="2533657"/>
              <a:ext cx="3251435" cy="369332"/>
            </a:xfrm>
            <a:prstGeom prst="rect">
              <a:avLst/>
            </a:prstGeom>
            <a:noFill/>
          </p:spPr>
          <p:txBody>
            <a:bodyPr wrap="square" rtlCol="0">
              <a:spAutoFit/>
            </a:bodyPr>
            <a:lstStyle/>
            <a:p>
              <a:r>
                <a:rPr lang="en-IN">
                  <a:solidFill>
                    <a:schemeClr val="bg1"/>
                  </a:solidFill>
                  <a:latin typeface="+mj-lt"/>
                </a:rPr>
                <a:t>Environmental Analysis</a:t>
              </a:r>
            </a:p>
          </p:txBody>
        </p:sp>
        <p:sp>
          <p:nvSpPr>
            <p:cNvPr id="23" name="TextBox 22">
              <a:extLst>
                <a:ext uri="{FF2B5EF4-FFF2-40B4-BE49-F238E27FC236}">
                  <a16:creationId xmlns:a16="http://schemas.microsoft.com/office/drawing/2014/main" id="{917DD8B6-07DC-03F7-6016-DED9F76E011E}"/>
                </a:ext>
              </a:extLst>
            </p:cNvPr>
            <p:cNvSpPr txBox="1"/>
            <p:nvPr/>
          </p:nvSpPr>
          <p:spPr>
            <a:xfrm>
              <a:off x="2064595" y="2819512"/>
              <a:ext cx="3251435" cy="338554"/>
            </a:xfrm>
            <a:prstGeom prst="rect">
              <a:avLst/>
            </a:prstGeom>
            <a:noFill/>
          </p:spPr>
          <p:txBody>
            <a:bodyPr wrap="square" rtlCol="0">
              <a:spAutoFit/>
            </a:bodyPr>
            <a:lstStyle/>
            <a:p>
              <a:r>
                <a:rPr lang="en-IN" sz="1600" b="1">
                  <a:solidFill>
                    <a:srgbClr val="F59E0B"/>
                  </a:solidFill>
                </a:rPr>
                <a:t>&lt; 0.5 seconds</a:t>
              </a:r>
            </a:p>
          </p:txBody>
        </p:sp>
        <p:sp>
          <p:nvSpPr>
            <p:cNvPr id="24" name="TextBox 23">
              <a:extLst>
                <a:ext uri="{FF2B5EF4-FFF2-40B4-BE49-F238E27FC236}">
                  <a16:creationId xmlns:a16="http://schemas.microsoft.com/office/drawing/2014/main" id="{5DE868BF-326E-2EAC-5228-CE2A5536AC5A}"/>
                </a:ext>
              </a:extLst>
            </p:cNvPr>
            <p:cNvSpPr txBox="1"/>
            <p:nvPr/>
          </p:nvSpPr>
          <p:spPr>
            <a:xfrm>
              <a:off x="2064595" y="3125835"/>
              <a:ext cx="4463453" cy="276999"/>
            </a:xfrm>
            <a:prstGeom prst="rect">
              <a:avLst/>
            </a:prstGeom>
            <a:noFill/>
          </p:spPr>
          <p:txBody>
            <a:bodyPr wrap="square" rtlCol="0">
              <a:spAutoFit/>
            </a:bodyPr>
            <a:lstStyle/>
            <a:p>
              <a:r>
                <a:rPr lang="en-GB" sz="1200">
                  <a:solidFill>
                    <a:schemeClr val="tx1">
                      <a:lumMod val="40000"/>
                      <a:lumOff val="60000"/>
                    </a:schemeClr>
                  </a:solidFill>
                </a:rPr>
                <a:t>Raw Data → Validation → Analysis → Decision Engine</a:t>
              </a:r>
              <a:endParaRPr lang="en-IN" sz="1200">
                <a:solidFill>
                  <a:schemeClr val="tx1">
                    <a:lumMod val="40000"/>
                    <a:lumOff val="60000"/>
                  </a:schemeClr>
                </a:solidFill>
              </a:endParaRPr>
            </a:p>
          </p:txBody>
        </p:sp>
      </p:grpSp>
      <p:grpSp>
        <p:nvGrpSpPr>
          <p:cNvPr id="47" name="Group 46">
            <a:extLst>
              <a:ext uri="{FF2B5EF4-FFF2-40B4-BE49-F238E27FC236}">
                <a16:creationId xmlns:a16="http://schemas.microsoft.com/office/drawing/2014/main" id="{B72839FF-F28C-6E22-A9D7-C33EA84ED93F}"/>
              </a:ext>
            </a:extLst>
          </p:cNvPr>
          <p:cNvGrpSpPr/>
          <p:nvPr/>
        </p:nvGrpSpPr>
        <p:grpSpPr>
          <a:xfrm>
            <a:off x="1136142" y="3518286"/>
            <a:ext cx="5391906" cy="1009823"/>
            <a:chOff x="1136142" y="3518286"/>
            <a:chExt cx="5391906" cy="1009823"/>
          </a:xfrm>
        </p:grpSpPr>
        <p:sp>
          <p:nvSpPr>
            <p:cNvPr id="10" name="Rectangle: Rounded Corners 9">
              <a:extLst>
                <a:ext uri="{FF2B5EF4-FFF2-40B4-BE49-F238E27FC236}">
                  <a16:creationId xmlns:a16="http://schemas.microsoft.com/office/drawing/2014/main" id="{2165B2A4-9FBB-8301-8E10-A6CD491B27AA}"/>
                </a:ext>
              </a:extLst>
            </p:cNvPr>
            <p:cNvSpPr/>
            <p:nvPr/>
          </p:nvSpPr>
          <p:spPr>
            <a:xfrm>
              <a:off x="1136142" y="3518286"/>
              <a:ext cx="5234818" cy="1009823"/>
            </a:xfrm>
            <a:prstGeom prst="roundRect">
              <a:avLst/>
            </a:prstGeom>
            <a:solidFill>
              <a:srgbClr val="002060">
                <a:alpha val="72000"/>
              </a:srgbClr>
            </a:solidFill>
            <a:ln w="25400">
              <a:solidFill>
                <a:srgbClr val="002060">
                  <a:alpha val="78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6D7CB277-5E58-CE84-998E-2DBC5CC4A20C}"/>
                </a:ext>
              </a:extLst>
            </p:cNvPr>
            <p:cNvSpPr>
              <a:spLocks noChangeAspect="1"/>
            </p:cNvSpPr>
            <p:nvPr/>
          </p:nvSpPr>
          <p:spPr>
            <a:xfrm>
              <a:off x="1294918" y="3728781"/>
              <a:ext cx="600993" cy="600993"/>
            </a:xfrm>
            <a:prstGeom prst="ellipse">
              <a:avLst/>
            </a:prstGeom>
            <a:solidFill>
              <a:srgbClr val="FF5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mj-lt"/>
                </a:rPr>
                <a:t>3</a:t>
              </a:r>
            </a:p>
          </p:txBody>
        </p:sp>
        <p:sp>
          <p:nvSpPr>
            <p:cNvPr id="25" name="TextBox 24">
              <a:extLst>
                <a:ext uri="{FF2B5EF4-FFF2-40B4-BE49-F238E27FC236}">
                  <a16:creationId xmlns:a16="http://schemas.microsoft.com/office/drawing/2014/main" id="{0624A8B6-6FA1-F475-9E4D-90D16C7CEE1A}"/>
                </a:ext>
              </a:extLst>
            </p:cNvPr>
            <p:cNvSpPr txBox="1"/>
            <p:nvPr/>
          </p:nvSpPr>
          <p:spPr>
            <a:xfrm>
              <a:off x="2064595" y="3589353"/>
              <a:ext cx="3251435" cy="369332"/>
            </a:xfrm>
            <a:prstGeom prst="rect">
              <a:avLst/>
            </a:prstGeom>
            <a:noFill/>
          </p:spPr>
          <p:txBody>
            <a:bodyPr wrap="square" rtlCol="0">
              <a:spAutoFit/>
            </a:bodyPr>
            <a:lstStyle/>
            <a:p>
              <a:r>
                <a:rPr lang="en-IN">
                  <a:solidFill>
                    <a:schemeClr val="bg1"/>
                  </a:solidFill>
                  <a:latin typeface="+mj-lt"/>
                </a:rPr>
                <a:t>Decision Making</a:t>
              </a:r>
            </a:p>
          </p:txBody>
        </p:sp>
        <p:sp>
          <p:nvSpPr>
            <p:cNvPr id="26" name="TextBox 25">
              <a:extLst>
                <a:ext uri="{FF2B5EF4-FFF2-40B4-BE49-F238E27FC236}">
                  <a16:creationId xmlns:a16="http://schemas.microsoft.com/office/drawing/2014/main" id="{C225A0B0-606F-624D-B4F6-4B76B23A7E6E}"/>
                </a:ext>
              </a:extLst>
            </p:cNvPr>
            <p:cNvSpPr txBox="1"/>
            <p:nvPr/>
          </p:nvSpPr>
          <p:spPr>
            <a:xfrm>
              <a:off x="2064595" y="3875208"/>
              <a:ext cx="3251435" cy="338554"/>
            </a:xfrm>
            <a:prstGeom prst="rect">
              <a:avLst/>
            </a:prstGeom>
            <a:noFill/>
          </p:spPr>
          <p:txBody>
            <a:bodyPr wrap="square" rtlCol="0">
              <a:spAutoFit/>
            </a:bodyPr>
            <a:lstStyle/>
            <a:p>
              <a:r>
                <a:rPr lang="en-IN" sz="1600" b="1">
                  <a:solidFill>
                    <a:srgbClr val="F59E0B"/>
                  </a:solidFill>
                </a:rPr>
                <a:t>&lt; 0.2 seconds</a:t>
              </a:r>
            </a:p>
          </p:txBody>
        </p:sp>
        <p:sp>
          <p:nvSpPr>
            <p:cNvPr id="27" name="TextBox 26">
              <a:extLst>
                <a:ext uri="{FF2B5EF4-FFF2-40B4-BE49-F238E27FC236}">
                  <a16:creationId xmlns:a16="http://schemas.microsoft.com/office/drawing/2014/main" id="{E6306085-209A-0C69-8ABD-30C55AE589A0}"/>
                </a:ext>
              </a:extLst>
            </p:cNvPr>
            <p:cNvSpPr txBox="1"/>
            <p:nvPr/>
          </p:nvSpPr>
          <p:spPr>
            <a:xfrm>
              <a:off x="2064595" y="4181531"/>
              <a:ext cx="4463453" cy="276999"/>
            </a:xfrm>
            <a:prstGeom prst="rect">
              <a:avLst/>
            </a:prstGeom>
            <a:noFill/>
          </p:spPr>
          <p:txBody>
            <a:bodyPr wrap="square" rtlCol="0">
              <a:spAutoFit/>
            </a:bodyPr>
            <a:lstStyle/>
            <a:p>
              <a:r>
                <a:rPr lang="en-IN" sz="1200">
                  <a:solidFill>
                    <a:schemeClr val="tx1">
                      <a:lumMod val="40000"/>
                      <a:lumOff val="60000"/>
                    </a:schemeClr>
                  </a:solidFill>
                </a:rPr>
                <a:t>Environmental Data → Mode Selection → Control Parameters</a:t>
              </a:r>
            </a:p>
          </p:txBody>
        </p:sp>
      </p:grpSp>
      <p:grpSp>
        <p:nvGrpSpPr>
          <p:cNvPr id="48" name="Group 47">
            <a:extLst>
              <a:ext uri="{FF2B5EF4-FFF2-40B4-BE49-F238E27FC236}">
                <a16:creationId xmlns:a16="http://schemas.microsoft.com/office/drawing/2014/main" id="{74AC010A-BDF6-5D06-996B-A0E53A5A021E}"/>
              </a:ext>
            </a:extLst>
          </p:cNvPr>
          <p:cNvGrpSpPr/>
          <p:nvPr/>
        </p:nvGrpSpPr>
        <p:grpSpPr>
          <a:xfrm>
            <a:off x="1136142" y="4589043"/>
            <a:ext cx="5391906" cy="1009823"/>
            <a:chOff x="1136142" y="4589043"/>
            <a:chExt cx="5391906" cy="1009823"/>
          </a:xfrm>
        </p:grpSpPr>
        <p:sp>
          <p:nvSpPr>
            <p:cNvPr id="11" name="Rectangle: Rounded Corners 10">
              <a:extLst>
                <a:ext uri="{FF2B5EF4-FFF2-40B4-BE49-F238E27FC236}">
                  <a16:creationId xmlns:a16="http://schemas.microsoft.com/office/drawing/2014/main" id="{F4A23D86-448E-F043-1569-DCB8106E69AB}"/>
                </a:ext>
              </a:extLst>
            </p:cNvPr>
            <p:cNvSpPr/>
            <p:nvPr/>
          </p:nvSpPr>
          <p:spPr>
            <a:xfrm>
              <a:off x="1136142" y="4589043"/>
              <a:ext cx="5234818" cy="1009823"/>
            </a:xfrm>
            <a:prstGeom prst="roundRect">
              <a:avLst/>
            </a:prstGeom>
            <a:solidFill>
              <a:srgbClr val="002060">
                <a:alpha val="72000"/>
              </a:srgbClr>
            </a:solidFill>
            <a:ln w="25400">
              <a:solidFill>
                <a:srgbClr val="002060">
                  <a:alpha val="78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2607F7DD-7337-4BF1-54CC-64C3C28865AA}"/>
                </a:ext>
              </a:extLst>
            </p:cNvPr>
            <p:cNvSpPr>
              <a:spLocks noChangeAspect="1"/>
            </p:cNvSpPr>
            <p:nvPr/>
          </p:nvSpPr>
          <p:spPr>
            <a:xfrm>
              <a:off x="1295179" y="4800185"/>
              <a:ext cx="600993" cy="600993"/>
            </a:xfrm>
            <a:prstGeom prst="ellipse">
              <a:avLst/>
            </a:prstGeom>
            <a:solidFill>
              <a:srgbClr val="FF5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mj-lt"/>
                </a:rPr>
                <a:t>4</a:t>
              </a:r>
            </a:p>
          </p:txBody>
        </p:sp>
        <p:sp>
          <p:nvSpPr>
            <p:cNvPr id="28" name="TextBox 27">
              <a:extLst>
                <a:ext uri="{FF2B5EF4-FFF2-40B4-BE49-F238E27FC236}">
                  <a16:creationId xmlns:a16="http://schemas.microsoft.com/office/drawing/2014/main" id="{A5CE2123-C52E-52CE-1E7B-D4FD8F4DA9ED}"/>
                </a:ext>
              </a:extLst>
            </p:cNvPr>
            <p:cNvSpPr txBox="1"/>
            <p:nvPr/>
          </p:nvSpPr>
          <p:spPr>
            <a:xfrm>
              <a:off x="2064595" y="4645049"/>
              <a:ext cx="3251435" cy="369332"/>
            </a:xfrm>
            <a:prstGeom prst="rect">
              <a:avLst/>
            </a:prstGeom>
            <a:noFill/>
          </p:spPr>
          <p:txBody>
            <a:bodyPr wrap="square" rtlCol="0">
              <a:spAutoFit/>
            </a:bodyPr>
            <a:lstStyle/>
            <a:p>
              <a:r>
                <a:rPr lang="en-IN">
                  <a:solidFill>
                    <a:schemeClr val="bg1"/>
                  </a:solidFill>
                  <a:latin typeface="+mj-lt"/>
                </a:rPr>
                <a:t>LED Control Output</a:t>
              </a:r>
            </a:p>
          </p:txBody>
        </p:sp>
        <p:sp>
          <p:nvSpPr>
            <p:cNvPr id="29" name="TextBox 28">
              <a:extLst>
                <a:ext uri="{FF2B5EF4-FFF2-40B4-BE49-F238E27FC236}">
                  <a16:creationId xmlns:a16="http://schemas.microsoft.com/office/drawing/2014/main" id="{9D2FFB00-729B-D8C5-459B-43D4F9471790}"/>
                </a:ext>
              </a:extLst>
            </p:cNvPr>
            <p:cNvSpPr txBox="1"/>
            <p:nvPr/>
          </p:nvSpPr>
          <p:spPr>
            <a:xfrm>
              <a:off x="2064595" y="4930904"/>
              <a:ext cx="3251435" cy="338554"/>
            </a:xfrm>
            <a:prstGeom prst="rect">
              <a:avLst/>
            </a:prstGeom>
            <a:noFill/>
          </p:spPr>
          <p:txBody>
            <a:bodyPr wrap="square" rtlCol="0">
              <a:spAutoFit/>
            </a:bodyPr>
            <a:lstStyle/>
            <a:p>
              <a:r>
                <a:rPr lang="en-IN" sz="1600" b="1">
                  <a:solidFill>
                    <a:srgbClr val="F59E0B"/>
                  </a:solidFill>
                </a:rPr>
                <a:t>&lt; 0.1 seconds</a:t>
              </a:r>
            </a:p>
          </p:txBody>
        </p:sp>
        <p:sp>
          <p:nvSpPr>
            <p:cNvPr id="30" name="TextBox 29">
              <a:extLst>
                <a:ext uri="{FF2B5EF4-FFF2-40B4-BE49-F238E27FC236}">
                  <a16:creationId xmlns:a16="http://schemas.microsoft.com/office/drawing/2014/main" id="{BE6146F1-43A9-B31E-F193-EF7498AFC278}"/>
                </a:ext>
              </a:extLst>
            </p:cNvPr>
            <p:cNvSpPr txBox="1"/>
            <p:nvPr/>
          </p:nvSpPr>
          <p:spPr>
            <a:xfrm>
              <a:off x="2064595" y="5237227"/>
              <a:ext cx="4463453" cy="276999"/>
            </a:xfrm>
            <a:prstGeom prst="rect">
              <a:avLst/>
            </a:prstGeom>
            <a:noFill/>
          </p:spPr>
          <p:txBody>
            <a:bodyPr wrap="square" rtlCol="0">
              <a:spAutoFit/>
            </a:bodyPr>
            <a:lstStyle/>
            <a:p>
              <a:r>
                <a:rPr lang="en-GB" sz="1200">
                  <a:solidFill>
                    <a:schemeClr val="tx1">
                      <a:lumMod val="40000"/>
                      <a:lumOff val="60000"/>
                    </a:schemeClr>
                  </a:solidFill>
                </a:rPr>
                <a:t>Control Commands → PWM Signals → LED Brightness Control</a:t>
              </a:r>
              <a:endParaRPr lang="en-IN" sz="1200">
                <a:solidFill>
                  <a:schemeClr val="tx1">
                    <a:lumMod val="40000"/>
                    <a:lumOff val="60000"/>
                  </a:schemeClr>
                </a:solidFill>
              </a:endParaRPr>
            </a:p>
          </p:txBody>
        </p:sp>
      </p:grpSp>
      <p:grpSp>
        <p:nvGrpSpPr>
          <p:cNvPr id="49" name="Group 48">
            <a:extLst>
              <a:ext uri="{FF2B5EF4-FFF2-40B4-BE49-F238E27FC236}">
                <a16:creationId xmlns:a16="http://schemas.microsoft.com/office/drawing/2014/main" id="{360EE4DE-0120-1F95-774E-385048EE0F4C}"/>
              </a:ext>
            </a:extLst>
          </p:cNvPr>
          <p:cNvGrpSpPr/>
          <p:nvPr/>
        </p:nvGrpSpPr>
        <p:grpSpPr>
          <a:xfrm>
            <a:off x="1136142" y="5659799"/>
            <a:ext cx="5391906" cy="1009823"/>
            <a:chOff x="1136142" y="5659799"/>
            <a:chExt cx="5391906" cy="1009823"/>
          </a:xfrm>
        </p:grpSpPr>
        <p:sp>
          <p:nvSpPr>
            <p:cNvPr id="12" name="Rectangle: Rounded Corners 11">
              <a:extLst>
                <a:ext uri="{FF2B5EF4-FFF2-40B4-BE49-F238E27FC236}">
                  <a16:creationId xmlns:a16="http://schemas.microsoft.com/office/drawing/2014/main" id="{58064E92-4F10-BD55-A459-E75953D90309}"/>
                </a:ext>
              </a:extLst>
            </p:cNvPr>
            <p:cNvSpPr/>
            <p:nvPr/>
          </p:nvSpPr>
          <p:spPr>
            <a:xfrm>
              <a:off x="1136142" y="5659799"/>
              <a:ext cx="5234818" cy="1009823"/>
            </a:xfrm>
            <a:prstGeom prst="roundRect">
              <a:avLst/>
            </a:prstGeom>
            <a:solidFill>
              <a:srgbClr val="002060">
                <a:alpha val="72000"/>
              </a:srgbClr>
            </a:solidFill>
            <a:ln w="25400">
              <a:solidFill>
                <a:srgbClr val="002060">
                  <a:alpha val="78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C57010FF-7F29-E896-2CA8-9918F1720519}"/>
                </a:ext>
              </a:extLst>
            </p:cNvPr>
            <p:cNvSpPr>
              <a:spLocks noChangeAspect="1"/>
            </p:cNvSpPr>
            <p:nvPr/>
          </p:nvSpPr>
          <p:spPr>
            <a:xfrm>
              <a:off x="1295440" y="5871589"/>
              <a:ext cx="600993" cy="600993"/>
            </a:xfrm>
            <a:prstGeom prst="ellipse">
              <a:avLst/>
            </a:prstGeom>
            <a:solidFill>
              <a:srgbClr val="FF5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mj-lt"/>
                </a:rPr>
                <a:t>5</a:t>
              </a:r>
            </a:p>
          </p:txBody>
        </p:sp>
        <p:sp>
          <p:nvSpPr>
            <p:cNvPr id="31" name="TextBox 30">
              <a:extLst>
                <a:ext uri="{FF2B5EF4-FFF2-40B4-BE49-F238E27FC236}">
                  <a16:creationId xmlns:a16="http://schemas.microsoft.com/office/drawing/2014/main" id="{4F0E0905-F6D0-CD33-0AE8-2EDB88EF5D9B}"/>
                </a:ext>
              </a:extLst>
            </p:cNvPr>
            <p:cNvSpPr txBox="1"/>
            <p:nvPr/>
          </p:nvSpPr>
          <p:spPr>
            <a:xfrm>
              <a:off x="2064595" y="5700745"/>
              <a:ext cx="3251435" cy="369332"/>
            </a:xfrm>
            <a:prstGeom prst="rect">
              <a:avLst/>
            </a:prstGeom>
            <a:noFill/>
          </p:spPr>
          <p:txBody>
            <a:bodyPr wrap="square" rtlCol="0">
              <a:spAutoFit/>
            </a:bodyPr>
            <a:lstStyle/>
            <a:p>
              <a:r>
                <a:rPr lang="en-IN">
                  <a:solidFill>
                    <a:schemeClr val="bg1"/>
                  </a:solidFill>
                  <a:latin typeface="+mj-lt"/>
                </a:rPr>
                <a:t>Cloud Communication</a:t>
              </a:r>
            </a:p>
          </p:txBody>
        </p:sp>
        <p:sp>
          <p:nvSpPr>
            <p:cNvPr id="32" name="TextBox 31">
              <a:extLst>
                <a:ext uri="{FF2B5EF4-FFF2-40B4-BE49-F238E27FC236}">
                  <a16:creationId xmlns:a16="http://schemas.microsoft.com/office/drawing/2014/main" id="{9737C9B0-E333-B791-675D-05A25F2A259F}"/>
                </a:ext>
              </a:extLst>
            </p:cNvPr>
            <p:cNvSpPr txBox="1"/>
            <p:nvPr/>
          </p:nvSpPr>
          <p:spPr>
            <a:xfrm>
              <a:off x="2064595" y="5986600"/>
              <a:ext cx="3251435" cy="338554"/>
            </a:xfrm>
            <a:prstGeom prst="rect">
              <a:avLst/>
            </a:prstGeom>
            <a:noFill/>
          </p:spPr>
          <p:txBody>
            <a:bodyPr wrap="square" rtlCol="0">
              <a:spAutoFit/>
            </a:bodyPr>
            <a:lstStyle/>
            <a:p>
              <a:r>
                <a:rPr lang="en-IN" sz="1600" b="1">
                  <a:solidFill>
                    <a:srgbClr val="F59E0B"/>
                  </a:solidFill>
                </a:rPr>
                <a:t>Every 30 seconds</a:t>
              </a:r>
            </a:p>
          </p:txBody>
        </p:sp>
        <p:sp>
          <p:nvSpPr>
            <p:cNvPr id="33" name="TextBox 32">
              <a:extLst>
                <a:ext uri="{FF2B5EF4-FFF2-40B4-BE49-F238E27FC236}">
                  <a16:creationId xmlns:a16="http://schemas.microsoft.com/office/drawing/2014/main" id="{8BF70BEB-8106-8043-3838-F0D6F92A4935}"/>
                </a:ext>
              </a:extLst>
            </p:cNvPr>
            <p:cNvSpPr txBox="1"/>
            <p:nvPr/>
          </p:nvSpPr>
          <p:spPr>
            <a:xfrm>
              <a:off x="2064595" y="6292923"/>
              <a:ext cx="4463453" cy="276999"/>
            </a:xfrm>
            <a:prstGeom prst="rect">
              <a:avLst/>
            </a:prstGeom>
            <a:noFill/>
          </p:spPr>
          <p:txBody>
            <a:bodyPr wrap="square" rtlCol="0">
              <a:spAutoFit/>
            </a:bodyPr>
            <a:lstStyle/>
            <a:p>
              <a:r>
                <a:rPr lang="en-IN" sz="1200">
                  <a:solidFill>
                    <a:schemeClr val="tx1">
                      <a:lumMod val="40000"/>
                      <a:lumOff val="60000"/>
                    </a:schemeClr>
                  </a:solidFill>
                </a:rPr>
                <a:t>System Status → WiFi → Internet → Cloud Platform</a:t>
              </a:r>
            </a:p>
          </p:txBody>
        </p:sp>
      </p:grpSp>
      <p:grpSp>
        <p:nvGrpSpPr>
          <p:cNvPr id="50" name="Group 49">
            <a:extLst>
              <a:ext uri="{FF2B5EF4-FFF2-40B4-BE49-F238E27FC236}">
                <a16:creationId xmlns:a16="http://schemas.microsoft.com/office/drawing/2014/main" id="{D7673677-F204-DAAB-1802-9256D8CAAFAB}"/>
              </a:ext>
            </a:extLst>
          </p:cNvPr>
          <p:cNvGrpSpPr/>
          <p:nvPr/>
        </p:nvGrpSpPr>
        <p:grpSpPr>
          <a:xfrm>
            <a:off x="7680176" y="1412776"/>
            <a:ext cx="2797322" cy="1655241"/>
            <a:chOff x="7680176" y="1412776"/>
            <a:chExt cx="2797322" cy="1655241"/>
          </a:xfrm>
        </p:grpSpPr>
        <p:sp>
          <p:nvSpPr>
            <p:cNvPr id="34" name="Rectangle: Rounded Corners 33">
              <a:extLst>
                <a:ext uri="{FF2B5EF4-FFF2-40B4-BE49-F238E27FC236}">
                  <a16:creationId xmlns:a16="http://schemas.microsoft.com/office/drawing/2014/main" id="{10FE6400-1C52-E16A-AA90-0FD1792F33C0}"/>
                </a:ext>
              </a:extLst>
            </p:cNvPr>
            <p:cNvSpPr/>
            <p:nvPr/>
          </p:nvSpPr>
          <p:spPr>
            <a:xfrm>
              <a:off x="7680176" y="1412776"/>
              <a:ext cx="2797322" cy="1655241"/>
            </a:xfrm>
            <a:prstGeom prst="roundRect">
              <a:avLst/>
            </a:prstGeom>
            <a:solidFill>
              <a:srgbClr val="14B8A6">
                <a:alpha val="76000"/>
              </a:srgbClr>
            </a:solidFill>
            <a:ln w="25400">
              <a:solidFill>
                <a:srgbClr val="14B8A6">
                  <a:alpha val="6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B03C4D30-9C94-52CD-91A5-2FA733538E7C}"/>
                </a:ext>
              </a:extLst>
            </p:cNvPr>
            <p:cNvSpPr txBox="1"/>
            <p:nvPr/>
          </p:nvSpPr>
          <p:spPr>
            <a:xfrm>
              <a:off x="8112223" y="1448780"/>
              <a:ext cx="1872208" cy="369332"/>
            </a:xfrm>
            <a:prstGeom prst="rect">
              <a:avLst/>
            </a:prstGeom>
            <a:noFill/>
          </p:spPr>
          <p:txBody>
            <a:bodyPr wrap="square" rtlCol="0">
              <a:spAutoFit/>
            </a:bodyPr>
            <a:lstStyle/>
            <a:p>
              <a:pPr algn="ctr"/>
              <a:r>
                <a:rPr lang="en-IN">
                  <a:solidFill>
                    <a:schemeClr val="bg1"/>
                  </a:solidFill>
                  <a:latin typeface="+mj-lt"/>
                </a:rPr>
                <a:t>Normal Mode</a:t>
              </a:r>
            </a:p>
          </p:txBody>
        </p:sp>
        <p:sp>
          <p:nvSpPr>
            <p:cNvPr id="40" name="TextBox 39">
              <a:extLst>
                <a:ext uri="{FF2B5EF4-FFF2-40B4-BE49-F238E27FC236}">
                  <a16:creationId xmlns:a16="http://schemas.microsoft.com/office/drawing/2014/main" id="{ECB25254-C430-ED60-6149-71B2685B83FB}"/>
                </a:ext>
              </a:extLst>
            </p:cNvPr>
            <p:cNvSpPr txBox="1"/>
            <p:nvPr/>
          </p:nvSpPr>
          <p:spPr>
            <a:xfrm>
              <a:off x="7799175" y="1822240"/>
              <a:ext cx="2487165" cy="1210716"/>
            </a:xfrm>
            <a:prstGeom prst="rect">
              <a:avLst/>
            </a:prstGeom>
            <a:noFill/>
          </p:spPr>
          <p:txBody>
            <a:bodyPr wrap="square" rtlCol="0">
              <a:spAutoFit/>
            </a:bodyPr>
            <a:lstStyle/>
            <a:p>
              <a:pPr marL="285750" indent="-285750">
                <a:buClr>
                  <a:srgbClr val="FF5050"/>
                </a:buClr>
                <a:buFont typeface="Wingdings" panose="05000000000000000000" pitchFamily="2" charset="2"/>
                <a:buChar char="Ø"/>
              </a:pPr>
              <a:r>
                <a:rPr lang="en-GB" sz="1500">
                  <a:solidFill>
                    <a:schemeClr val="bg1"/>
                  </a:solidFill>
                </a:rPr>
                <a:t>Motion-based brightness 25-100%</a:t>
              </a:r>
            </a:p>
            <a:p>
              <a:pPr marL="285750" indent="-285750">
                <a:lnSpc>
                  <a:spcPct val="150000"/>
                </a:lnSpc>
                <a:buClr>
                  <a:srgbClr val="FF5050"/>
                </a:buClr>
                <a:buFont typeface="Wingdings" panose="05000000000000000000" pitchFamily="2" charset="2"/>
                <a:buChar char="Ø"/>
              </a:pPr>
              <a:r>
                <a:rPr lang="en-GB" sz="1500">
                  <a:solidFill>
                    <a:schemeClr val="bg1"/>
                  </a:solidFill>
                </a:rPr>
                <a:t>Standard CCT 6500K</a:t>
              </a:r>
            </a:p>
            <a:p>
              <a:pPr marL="285750" indent="-285750">
                <a:lnSpc>
                  <a:spcPct val="150000"/>
                </a:lnSpc>
                <a:buClr>
                  <a:srgbClr val="FF5050"/>
                </a:buClr>
                <a:buFont typeface="Wingdings" panose="05000000000000000000" pitchFamily="2" charset="2"/>
                <a:buChar char="Ø"/>
              </a:pPr>
              <a:r>
                <a:rPr lang="en-GB" sz="1500">
                  <a:solidFill>
                    <a:schemeClr val="bg1"/>
                  </a:solidFill>
                </a:rPr>
                <a:t>Energy efficient operation</a:t>
              </a:r>
            </a:p>
          </p:txBody>
        </p:sp>
      </p:grpSp>
      <p:grpSp>
        <p:nvGrpSpPr>
          <p:cNvPr id="51" name="Group 50">
            <a:extLst>
              <a:ext uri="{FF2B5EF4-FFF2-40B4-BE49-F238E27FC236}">
                <a16:creationId xmlns:a16="http://schemas.microsoft.com/office/drawing/2014/main" id="{D623F111-AB28-BCB0-4D42-558EF928CC03}"/>
              </a:ext>
            </a:extLst>
          </p:cNvPr>
          <p:cNvGrpSpPr/>
          <p:nvPr/>
        </p:nvGrpSpPr>
        <p:grpSpPr>
          <a:xfrm>
            <a:off x="7680176" y="3168554"/>
            <a:ext cx="2797322" cy="1655241"/>
            <a:chOff x="7680176" y="3168554"/>
            <a:chExt cx="2797322" cy="1655241"/>
          </a:xfrm>
        </p:grpSpPr>
        <p:sp>
          <p:nvSpPr>
            <p:cNvPr id="35" name="Rectangle: Rounded Corners 34">
              <a:extLst>
                <a:ext uri="{FF2B5EF4-FFF2-40B4-BE49-F238E27FC236}">
                  <a16:creationId xmlns:a16="http://schemas.microsoft.com/office/drawing/2014/main" id="{EBEF3EBD-6A2A-1A42-E1FD-8A6DE9835363}"/>
                </a:ext>
              </a:extLst>
            </p:cNvPr>
            <p:cNvSpPr/>
            <p:nvPr/>
          </p:nvSpPr>
          <p:spPr>
            <a:xfrm>
              <a:off x="7680176" y="3168554"/>
              <a:ext cx="2797322" cy="1655241"/>
            </a:xfrm>
            <a:prstGeom prst="roundRect">
              <a:avLst/>
            </a:prstGeom>
            <a:solidFill>
              <a:srgbClr val="543A96">
                <a:alpha val="76000"/>
              </a:srgbClr>
            </a:solidFill>
            <a:ln w="25400">
              <a:solidFill>
                <a:srgbClr val="7030A0">
                  <a:alpha val="6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C99DE0F1-E847-6F46-211C-50B2146713C1}"/>
                </a:ext>
              </a:extLst>
            </p:cNvPr>
            <p:cNvSpPr txBox="1"/>
            <p:nvPr/>
          </p:nvSpPr>
          <p:spPr>
            <a:xfrm>
              <a:off x="8112223" y="3239688"/>
              <a:ext cx="1872208" cy="369332"/>
            </a:xfrm>
            <a:prstGeom prst="rect">
              <a:avLst/>
            </a:prstGeom>
            <a:noFill/>
          </p:spPr>
          <p:txBody>
            <a:bodyPr wrap="square" rtlCol="0">
              <a:spAutoFit/>
            </a:bodyPr>
            <a:lstStyle/>
            <a:p>
              <a:pPr algn="ctr"/>
              <a:r>
                <a:rPr lang="en-IN">
                  <a:solidFill>
                    <a:schemeClr val="bg1"/>
                  </a:solidFill>
                  <a:latin typeface="+mj-lt"/>
                </a:rPr>
                <a:t>Fog Mode</a:t>
              </a:r>
            </a:p>
          </p:txBody>
        </p:sp>
        <p:sp>
          <p:nvSpPr>
            <p:cNvPr id="41" name="TextBox 40">
              <a:extLst>
                <a:ext uri="{FF2B5EF4-FFF2-40B4-BE49-F238E27FC236}">
                  <a16:creationId xmlns:a16="http://schemas.microsoft.com/office/drawing/2014/main" id="{3F2729B4-2BFD-BFA0-8A26-A972617B9ECE}"/>
                </a:ext>
              </a:extLst>
            </p:cNvPr>
            <p:cNvSpPr txBox="1"/>
            <p:nvPr/>
          </p:nvSpPr>
          <p:spPr>
            <a:xfrm>
              <a:off x="7799175" y="3573016"/>
              <a:ext cx="2487165" cy="1095300"/>
            </a:xfrm>
            <a:prstGeom prst="rect">
              <a:avLst/>
            </a:prstGeom>
            <a:noFill/>
          </p:spPr>
          <p:txBody>
            <a:bodyPr wrap="square" rtlCol="0">
              <a:spAutoFit/>
            </a:bodyPr>
            <a:lstStyle/>
            <a:p>
              <a:pPr marL="285750" indent="-285750">
                <a:lnSpc>
                  <a:spcPct val="150000"/>
                </a:lnSpc>
                <a:buClr>
                  <a:srgbClr val="FF5050"/>
                </a:buClr>
                <a:buFont typeface="Wingdings" panose="05000000000000000000" pitchFamily="2" charset="2"/>
                <a:buChar char="Ø"/>
              </a:pPr>
              <a:r>
                <a:rPr lang="en-GB" sz="1500">
                  <a:solidFill>
                    <a:schemeClr val="bg1"/>
                  </a:solidFill>
                </a:rPr>
                <a:t>High brightness activation</a:t>
              </a:r>
            </a:p>
            <a:p>
              <a:pPr marL="285750" indent="-285750">
                <a:lnSpc>
                  <a:spcPct val="150000"/>
                </a:lnSpc>
                <a:buClr>
                  <a:srgbClr val="FF5050"/>
                </a:buClr>
                <a:buFont typeface="Wingdings" panose="05000000000000000000" pitchFamily="2" charset="2"/>
                <a:buChar char="Ø"/>
              </a:pPr>
              <a:r>
                <a:rPr lang="en-GB" sz="1500">
                  <a:solidFill>
                    <a:schemeClr val="bg1"/>
                  </a:solidFill>
                </a:rPr>
                <a:t>Warm CCT 2700K</a:t>
              </a:r>
            </a:p>
            <a:p>
              <a:pPr marL="285750" indent="-285750">
                <a:lnSpc>
                  <a:spcPct val="150000"/>
                </a:lnSpc>
                <a:buClr>
                  <a:srgbClr val="FF5050"/>
                </a:buClr>
                <a:buFont typeface="Wingdings" panose="05000000000000000000" pitchFamily="2" charset="2"/>
                <a:buChar char="Ø"/>
              </a:pPr>
              <a:r>
                <a:rPr lang="en-GB" sz="1500">
                  <a:solidFill>
                    <a:schemeClr val="bg1"/>
                  </a:solidFill>
                </a:rPr>
                <a:t>Enhanced visibility focus</a:t>
              </a:r>
            </a:p>
          </p:txBody>
        </p:sp>
      </p:grpSp>
      <p:grpSp>
        <p:nvGrpSpPr>
          <p:cNvPr id="52" name="Group 51">
            <a:extLst>
              <a:ext uri="{FF2B5EF4-FFF2-40B4-BE49-F238E27FC236}">
                <a16:creationId xmlns:a16="http://schemas.microsoft.com/office/drawing/2014/main" id="{C0F17EFE-1005-63A4-7026-9CB555B74D1F}"/>
              </a:ext>
            </a:extLst>
          </p:cNvPr>
          <p:cNvGrpSpPr/>
          <p:nvPr/>
        </p:nvGrpSpPr>
        <p:grpSpPr>
          <a:xfrm>
            <a:off x="7680176" y="4924332"/>
            <a:ext cx="2808311" cy="1655241"/>
            <a:chOff x="7680176" y="4924332"/>
            <a:chExt cx="2808311" cy="1655241"/>
          </a:xfrm>
        </p:grpSpPr>
        <p:sp>
          <p:nvSpPr>
            <p:cNvPr id="36" name="Rectangle: Rounded Corners 35">
              <a:extLst>
                <a:ext uri="{FF2B5EF4-FFF2-40B4-BE49-F238E27FC236}">
                  <a16:creationId xmlns:a16="http://schemas.microsoft.com/office/drawing/2014/main" id="{E3E8C6DD-BD9F-7479-5839-D9AC1333C745}"/>
                </a:ext>
              </a:extLst>
            </p:cNvPr>
            <p:cNvSpPr/>
            <p:nvPr/>
          </p:nvSpPr>
          <p:spPr>
            <a:xfrm>
              <a:off x="7680176" y="4924332"/>
              <a:ext cx="2797322" cy="1655241"/>
            </a:xfrm>
            <a:prstGeom prst="roundRect">
              <a:avLst/>
            </a:prstGeom>
            <a:solidFill>
              <a:srgbClr val="3B82F6">
                <a:alpha val="76000"/>
              </a:srgbClr>
            </a:solidFill>
            <a:ln w="25400">
              <a:solidFill>
                <a:srgbClr val="3B82F6">
                  <a:alpha val="6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FEAB27DB-F8A3-3A70-4D11-379868E6AD95}"/>
                </a:ext>
              </a:extLst>
            </p:cNvPr>
            <p:cNvSpPr txBox="1"/>
            <p:nvPr/>
          </p:nvSpPr>
          <p:spPr>
            <a:xfrm>
              <a:off x="8112223" y="5003884"/>
              <a:ext cx="1872208" cy="369332"/>
            </a:xfrm>
            <a:prstGeom prst="rect">
              <a:avLst/>
            </a:prstGeom>
            <a:noFill/>
          </p:spPr>
          <p:txBody>
            <a:bodyPr wrap="square" rtlCol="0">
              <a:spAutoFit/>
            </a:bodyPr>
            <a:lstStyle/>
            <a:p>
              <a:pPr algn="ctr"/>
              <a:r>
                <a:rPr lang="en-IN">
                  <a:solidFill>
                    <a:schemeClr val="bg1"/>
                  </a:solidFill>
                  <a:latin typeface="+mj-lt"/>
                </a:rPr>
                <a:t>Emergency Mode</a:t>
              </a:r>
            </a:p>
          </p:txBody>
        </p:sp>
        <p:sp>
          <p:nvSpPr>
            <p:cNvPr id="42" name="TextBox 41">
              <a:extLst>
                <a:ext uri="{FF2B5EF4-FFF2-40B4-BE49-F238E27FC236}">
                  <a16:creationId xmlns:a16="http://schemas.microsoft.com/office/drawing/2014/main" id="{994115EE-13BF-0E77-8B51-DC2ACD7D1BD1}"/>
                </a:ext>
              </a:extLst>
            </p:cNvPr>
            <p:cNvSpPr txBox="1"/>
            <p:nvPr/>
          </p:nvSpPr>
          <p:spPr>
            <a:xfrm>
              <a:off x="7763171" y="5373216"/>
              <a:ext cx="2725316" cy="1095300"/>
            </a:xfrm>
            <a:prstGeom prst="rect">
              <a:avLst/>
            </a:prstGeom>
            <a:noFill/>
          </p:spPr>
          <p:txBody>
            <a:bodyPr wrap="square" rtlCol="0">
              <a:spAutoFit/>
            </a:bodyPr>
            <a:lstStyle/>
            <a:p>
              <a:pPr marL="285750" indent="-285750">
                <a:lnSpc>
                  <a:spcPct val="150000"/>
                </a:lnSpc>
                <a:buClr>
                  <a:srgbClr val="FF5050"/>
                </a:buClr>
                <a:buFont typeface="Wingdings" panose="05000000000000000000" pitchFamily="2" charset="2"/>
                <a:buChar char="Ø"/>
              </a:pPr>
              <a:r>
                <a:rPr lang="en-GB" sz="1500">
                  <a:solidFill>
                    <a:schemeClr val="bg1"/>
                  </a:solidFill>
                </a:rPr>
                <a:t>Full brightness 100%</a:t>
              </a:r>
            </a:p>
            <a:p>
              <a:pPr marL="285750" indent="-285750">
                <a:lnSpc>
                  <a:spcPct val="150000"/>
                </a:lnSpc>
                <a:buClr>
                  <a:srgbClr val="FF5050"/>
                </a:buClr>
                <a:buFont typeface="Wingdings" panose="05000000000000000000" pitchFamily="2" charset="2"/>
                <a:buChar char="Ø"/>
              </a:pPr>
              <a:r>
                <a:rPr lang="en-GB" sz="1500">
                  <a:solidFill>
                    <a:schemeClr val="bg1"/>
                  </a:solidFill>
                </a:rPr>
                <a:t>100-meter radius activation</a:t>
              </a:r>
            </a:p>
            <a:p>
              <a:pPr marL="285750" indent="-285750">
                <a:lnSpc>
                  <a:spcPct val="150000"/>
                </a:lnSpc>
                <a:buClr>
                  <a:srgbClr val="FF5050"/>
                </a:buClr>
                <a:buFont typeface="Wingdings" panose="05000000000000000000" pitchFamily="2" charset="2"/>
                <a:buChar char="Ø"/>
              </a:pPr>
              <a:r>
                <a:rPr lang="en-GB" sz="1500">
                  <a:solidFill>
                    <a:schemeClr val="bg1"/>
                  </a:solidFill>
                </a:rPr>
                <a:t>&lt; 1 second response</a:t>
              </a:r>
            </a:p>
          </p:txBody>
        </p:sp>
      </p:grpSp>
      <p:pic>
        <p:nvPicPr>
          <p:cNvPr id="5" name="Picture 4">
            <a:extLst>
              <a:ext uri="{FF2B5EF4-FFF2-40B4-BE49-F238E27FC236}">
                <a16:creationId xmlns:a16="http://schemas.microsoft.com/office/drawing/2014/main" id="{4DF23A43-16A6-9C8E-E2E1-21800FEFD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80628"/>
            <a:ext cx="695400" cy="648572"/>
          </a:xfrm>
          <a:prstGeom prst="rect">
            <a:avLst/>
          </a:prstGeom>
        </p:spPr>
      </p:pic>
    </p:spTree>
    <p:extLst>
      <p:ext uri="{BB962C8B-B14F-4D97-AF65-F5344CB8AC3E}">
        <p14:creationId xmlns:p14="http://schemas.microsoft.com/office/powerpoint/2010/main" val="13387712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300"/>
                                        <p:tgtEl>
                                          <p:spTgt spid="43"/>
                                        </p:tgtEl>
                                      </p:cBhvr>
                                    </p:animEffect>
                                  </p:childTnLst>
                                </p:cTn>
                              </p:par>
                              <p:par>
                                <p:cTn id="18" presetID="22" presetClass="entr" presetSubtype="8" fill="hold" nodeType="withEffect">
                                  <p:stCondLst>
                                    <p:cond delay="200"/>
                                  </p:stCondLst>
                                  <p:childTnLst>
                                    <p:set>
                                      <p:cBhvr>
                                        <p:cTn id="19" dur="1" fill="hold">
                                          <p:stCondLst>
                                            <p:cond delay="0"/>
                                          </p:stCondLst>
                                        </p:cTn>
                                        <p:tgtEl>
                                          <p:spTgt spid="46"/>
                                        </p:tgtEl>
                                        <p:attrNameLst>
                                          <p:attrName>style.visibility</p:attrName>
                                        </p:attrNameLst>
                                      </p:cBhvr>
                                      <p:to>
                                        <p:strVal val="visible"/>
                                      </p:to>
                                    </p:set>
                                    <p:animEffect transition="in" filter="wipe(left)">
                                      <p:cBhvr>
                                        <p:cTn id="20" dur="300"/>
                                        <p:tgtEl>
                                          <p:spTgt spid="46"/>
                                        </p:tgtEl>
                                      </p:cBhvr>
                                    </p:animEffect>
                                  </p:childTnLst>
                                </p:cTn>
                              </p:par>
                              <p:par>
                                <p:cTn id="21" presetID="22" presetClass="entr" presetSubtype="8" fill="hold" nodeType="withEffect">
                                  <p:stCondLst>
                                    <p:cond delay="40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300"/>
                                        <p:tgtEl>
                                          <p:spTgt spid="47"/>
                                        </p:tgtEl>
                                      </p:cBhvr>
                                    </p:animEffect>
                                  </p:childTnLst>
                                </p:cTn>
                              </p:par>
                              <p:par>
                                <p:cTn id="24" presetID="22" presetClass="entr" presetSubtype="8" fill="hold" nodeType="withEffect">
                                  <p:stCondLst>
                                    <p:cond delay="600"/>
                                  </p:stCondLst>
                                  <p:childTnLst>
                                    <p:set>
                                      <p:cBhvr>
                                        <p:cTn id="25" dur="1" fill="hold">
                                          <p:stCondLst>
                                            <p:cond delay="0"/>
                                          </p:stCondLst>
                                        </p:cTn>
                                        <p:tgtEl>
                                          <p:spTgt spid="48"/>
                                        </p:tgtEl>
                                        <p:attrNameLst>
                                          <p:attrName>style.visibility</p:attrName>
                                        </p:attrNameLst>
                                      </p:cBhvr>
                                      <p:to>
                                        <p:strVal val="visible"/>
                                      </p:to>
                                    </p:set>
                                    <p:animEffect transition="in" filter="wipe(left)">
                                      <p:cBhvr>
                                        <p:cTn id="26" dur="300"/>
                                        <p:tgtEl>
                                          <p:spTgt spid="48"/>
                                        </p:tgtEl>
                                      </p:cBhvr>
                                    </p:animEffect>
                                  </p:childTnLst>
                                </p:cTn>
                              </p:par>
                              <p:par>
                                <p:cTn id="27" presetID="22" presetClass="entr" presetSubtype="8" fill="hold" nodeType="withEffect">
                                  <p:stCondLst>
                                    <p:cond delay="800"/>
                                  </p:stCondLst>
                                  <p:childTnLst>
                                    <p:set>
                                      <p:cBhvr>
                                        <p:cTn id="28" dur="1" fill="hold">
                                          <p:stCondLst>
                                            <p:cond delay="0"/>
                                          </p:stCondLst>
                                        </p:cTn>
                                        <p:tgtEl>
                                          <p:spTgt spid="49"/>
                                        </p:tgtEl>
                                        <p:attrNameLst>
                                          <p:attrName>style.visibility</p:attrName>
                                        </p:attrNameLst>
                                      </p:cBhvr>
                                      <p:to>
                                        <p:strVal val="visible"/>
                                      </p:to>
                                    </p:set>
                                    <p:animEffect transition="in" filter="wipe(left)">
                                      <p:cBhvr>
                                        <p:cTn id="29" dur="300"/>
                                        <p:tgtEl>
                                          <p:spTgt spid="49"/>
                                        </p:tgtEl>
                                      </p:cBhvr>
                                    </p:animEffect>
                                  </p:childTnLst>
                                </p:cTn>
                              </p:par>
                              <p:par>
                                <p:cTn id="30" presetID="22" presetClass="entr" presetSubtype="1" fill="hold" nodeType="withEffect">
                                  <p:stCondLst>
                                    <p:cond delay="800"/>
                                  </p:stCondLst>
                                  <p:childTnLst>
                                    <p:set>
                                      <p:cBhvr>
                                        <p:cTn id="31" dur="1" fill="hold">
                                          <p:stCondLst>
                                            <p:cond delay="0"/>
                                          </p:stCondLst>
                                        </p:cTn>
                                        <p:tgtEl>
                                          <p:spTgt spid="50"/>
                                        </p:tgtEl>
                                        <p:attrNameLst>
                                          <p:attrName>style.visibility</p:attrName>
                                        </p:attrNameLst>
                                      </p:cBhvr>
                                      <p:to>
                                        <p:strVal val="visible"/>
                                      </p:to>
                                    </p:set>
                                    <p:animEffect transition="in" filter="wipe(up)">
                                      <p:cBhvr>
                                        <p:cTn id="32" dur="500"/>
                                        <p:tgtEl>
                                          <p:spTgt spid="50"/>
                                        </p:tgtEl>
                                      </p:cBhvr>
                                    </p:animEffect>
                                  </p:childTnLst>
                                </p:cTn>
                              </p:par>
                              <p:par>
                                <p:cTn id="33" presetID="22" presetClass="entr" presetSubtype="1" fill="hold" nodeType="withEffect">
                                  <p:stCondLst>
                                    <p:cond delay="100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par>
                                <p:cTn id="36" presetID="22" presetClass="entr" presetSubtype="1" fill="hold" nodeType="withEffect">
                                  <p:stCondLst>
                                    <p:cond delay="120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4B70EE-740F-73BE-EF72-D34A5405203F}"/>
              </a:ext>
            </a:extLst>
          </p:cNvPr>
          <p:cNvSpPr txBox="1"/>
          <p:nvPr/>
        </p:nvSpPr>
        <p:spPr>
          <a:xfrm>
            <a:off x="1266964" y="103275"/>
            <a:ext cx="9658073" cy="769441"/>
          </a:xfrm>
          <a:prstGeom prst="rect">
            <a:avLst/>
          </a:prstGeom>
          <a:noFill/>
        </p:spPr>
        <p:txBody>
          <a:bodyPr wrap="square" rtlCol="0">
            <a:spAutoFit/>
          </a:bodyPr>
          <a:lstStyle/>
          <a:p>
            <a:pPr algn="ctr"/>
            <a:r>
              <a:rPr lang="en-IN" sz="4400" b="1">
                <a:solidFill>
                  <a:srgbClr val="1B365D"/>
                </a:solidFill>
                <a:latin typeface="+mj-lt"/>
              </a:rPr>
              <a:t>Power Management &amp; Solar Integration</a:t>
            </a:r>
          </a:p>
        </p:txBody>
      </p:sp>
      <p:sp>
        <p:nvSpPr>
          <p:cNvPr id="7" name="TextBox 6">
            <a:extLst>
              <a:ext uri="{FF2B5EF4-FFF2-40B4-BE49-F238E27FC236}">
                <a16:creationId xmlns:a16="http://schemas.microsoft.com/office/drawing/2014/main" id="{F8E4217C-CD53-18FF-7D64-D44C1A48CE7D}"/>
              </a:ext>
            </a:extLst>
          </p:cNvPr>
          <p:cNvSpPr txBox="1"/>
          <p:nvPr/>
        </p:nvSpPr>
        <p:spPr>
          <a:xfrm>
            <a:off x="3575720" y="692696"/>
            <a:ext cx="5040560" cy="461665"/>
          </a:xfrm>
          <a:prstGeom prst="rect">
            <a:avLst/>
          </a:prstGeom>
          <a:noFill/>
        </p:spPr>
        <p:txBody>
          <a:bodyPr wrap="square" rtlCol="0">
            <a:spAutoFit/>
          </a:bodyPr>
          <a:lstStyle/>
          <a:p>
            <a:pPr algn="ctr"/>
            <a:r>
              <a:rPr lang="en-IN" sz="2400">
                <a:solidFill>
                  <a:schemeClr val="tx1">
                    <a:lumMod val="60000"/>
                    <a:lumOff val="40000"/>
                  </a:schemeClr>
                </a:solidFill>
              </a:rPr>
              <a:t>Sustainable Energy Architecture</a:t>
            </a:r>
          </a:p>
        </p:txBody>
      </p:sp>
      <p:cxnSp>
        <p:nvCxnSpPr>
          <p:cNvPr id="8" name="Straight Connector 7">
            <a:extLst>
              <a:ext uri="{FF2B5EF4-FFF2-40B4-BE49-F238E27FC236}">
                <a16:creationId xmlns:a16="http://schemas.microsoft.com/office/drawing/2014/main" id="{D07525FB-58D8-2296-F1EB-A7CF836D6F2B}"/>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695ED21-724F-AE22-FEB3-DCC84F52DC65}"/>
              </a:ext>
            </a:extLst>
          </p:cNvPr>
          <p:cNvSpPr txBox="1"/>
          <p:nvPr/>
        </p:nvSpPr>
        <p:spPr>
          <a:xfrm>
            <a:off x="3012824" y="2283064"/>
            <a:ext cx="418880" cy="369332"/>
          </a:xfrm>
          <a:prstGeom prst="rect">
            <a:avLst/>
          </a:prstGeom>
          <a:noFill/>
        </p:spPr>
        <p:txBody>
          <a:bodyPr wrap="square">
            <a:spAutoFit/>
          </a:bodyPr>
          <a:lstStyle/>
          <a:p>
            <a:r>
              <a:rPr lang="en-IN" b="1" i="0">
                <a:solidFill>
                  <a:srgbClr val="E94560"/>
                </a:solidFill>
                <a:effectLst/>
                <a:latin typeface="FKGroteskNeue"/>
              </a:rPr>
              <a:t>→</a:t>
            </a:r>
            <a:endParaRPr lang="en-IN"/>
          </a:p>
        </p:txBody>
      </p:sp>
      <p:sp>
        <p:nvSpPr>
          <p:cNvPr id="21" name="TextBox 20">
            <a:extLst>
              <a:ext uri="{FF2B5EF4-FFF2-40B4-BE49-F238E27FC236}">
                <a16:creationId xmlns:a16="http://schemas.microsoft.com/office/drawing/2014/main" id="{3764C3F9-EB40-CA89-46F7-6A0D9D68826D}"/>
              </a:ext>
            </a:extLst>
          </p:cNvPr>
          <p:cNvSpPr txBox="1"/>
          <p:nvPr/>
        </p:nvSpPr>
        <p:spPr>
          <a:xfrm>
            <a:off x="5915980" y="2283064"/>
            <a:ext cx="418880" cy="369332"/>
          </a:xfrm>
          <a:prstGeom prst="rect">
            <a:avLst/>
          </a:prstGeom>
          <a:noFill/>
        </p:spPr>
        <p:txBody>
          <a:bodyPr wrap="square">
            <a:spAutoFit/>
          </a:bodyPr>
          <a:lstStyle/>
          <a:p>
            <a:r>
              <a:rPr lang="en-IN" b="1" i="0">
                <a:solidFill>
                  <a:srgbClr val="E94560"/>
                </a:solidFill>
                <a:effectLst/>
                <a:latin typeface="FKGroteskNeue"/>
              </a:rPr>
              <a:t>→</a:t>
            </a:r>
            <a:endParaRPr lang="en-IN"/>
          </a:p>
        </p:txBody>
      </p:sp>
      <p:sp>
        <p:nvSpPr>
          <p:cNvPr id="22" name="TextBox 21">
            <a:extLst>
              <a:ext uri="{FF2B5EF4-FFF2-40B4-BE49-F238E27FC236}">
                <a16:creationId xmlns:a16="http://schemas.microsoft.com/office/drawing/2014/main" id="{8CDE5FF3-9031-EE32-61FB-476D2D12A3F4}"/>
              </a:ext>
            </a:extLst>
          </p:cNvPr>
          <p:cNvSpPr txBox="1"/>
          <p:nvPr/>
        </p:nvSpPr>
        <p:spPr>
          <a:xfrm>
            <a:off x="8710968" y="2283064"/>
            <a:ext cx="418880" cy="369332"/>
          </a:xfrm>
          <a:prstGeom prst="rect">
            <a:avLst/>
          </a:prstGeom>
          <a:noFill/>
        </p:spPr>
        <p:txBody>
          <a:bodyPr wrap="square">
            <a:spAutoFit/>
          </a:bodyPr>
          <a:lstStyle/>
          <a:p>
            <a:r>
              <a:rPr lang="en-IN" b="1" i="0">
                <a:solidFill>
                  <a:srgbClr val="E94560"/>
                </a:solidFill>
                <a:effectLst/>
                <a:latin typeface="FKGroteskNeue"/>
              </a:rPr>
              <a:t>→</a:t>
            </a:r>
            <a:endParaRPr lang="en-IN"/>
          </a:p>
        </p:txBody>
      </p:sp>
      <p:grpSp>
        <p:nvGrpSpPr>
          <p:cNvPr id="55" name="Group 54">
            <a:extLst>
              <a:ext uri="{FF2B5EF4-FFF2-40B4-BE49-F238E27FC236}">
                <a16:creationId xmlns:a16="http://schemas.microsoft.com/office/drawing/2014/main" id="{FB0D7408-17F2-3427-E43F-3A6393A7B088}"/>
              </a:ext>
            </a:extLst>
          </p:cNvPr>
          <p:cNvGrpSpPr/>
          <p:nvPr/>
        </p:nvGrpSpPr>
        <p:grpSpPr>
          <a:xfrm>
            <a:off x="605466" y="1747729"/>
            <a:ext cx="2520000" cy="1537255"/>
            <a:chOff x="605466" y="1747729"/>
            <a:chExt cx="2520000" cy="1537255"/>
          </a:xfrm>
        </p:grpSpPr>
        <p:sp>
          <p:nvSpPr>
            <p:cNvPr id="9" name="Rectangle: Rounded Corners 8">
              <a:extLst>
                <a:ext uri="{FF2B5EF4-FFF2-40B4-BE49-F238E27FC236}">
                  <a16:creationId xmlns:a16="http://schemas.microsoft.com/office/drawing/2014/main" id="{8EB94501-EC50-CE4B-9BDD-5846DF59FC91}"/>
                </a:ext>
              </a:extLst>
            </p:cNvPr>
            <p:cNvSpPr/>
            <p:nvPr/>
          </p:nvSpPr>
          <p:spPr>
            <a:xfrm>
              <a:off x="609989" y="1747729"/>
              <a:ext cx="2425514" cy="1537255"/>
            </a:xfrm>
            <a:prstGeom prst="roundRect">
              <a:avLst/>
            </a:prstGeom>
            <a:solidFill>
              <a:srgbClr val="543A96">
                <a:alpha val="40000"/>
              </a:srgbClr>
            </a:solidFill>
            <a:ln w="31750">
              <a:solidFill>
                <a:srgbClr val="543A96">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CF71EEAB-E6F8-9295-86BB-361369B67234}"/>
                </a:ext>
              </a:extLst>
            </p:cNvPr>
            <p:cNvSpPr txBox="1"/>
            <p:nvPr/>
          </p:nvSpPr>
          <p:spPr>
            <a:xfrm>
              <a:off x="904644" y="1814359"/>
              <a:ext cx="1836204" cy="369332"/>
            </a:xfrm>
            <a:prstGeom prst="rect">
              <a:avLst/>
            </a:prstGeom>
            <a:noFill/>
          </p:spPr>
          <p:txBody>
            <a:bodyPr wrap="square" rtlCol="0">
              <a:spAutoFit/>
            </a:bodyPr>
            <a:lstStyle/>
            <a:p>
              <a:pPr algn="ctr"/>
              <a:r>
                <a:rPr lang="en-IN">
                  <a:solidFill>
                    <a:srgbClr val="F0F7FF"/>
                  </a:solidFill>
                  <a:latin typeface="+mj-lt"/>
                </a:rPr>
                <a:t>Solar Panel</a:t>
              </a:r>
            </a:p>
          </p:txBody>
        </p:sp>
        <p:sp>
          <p:nvSpPr>
            <p:cNvPr id="27" name="TextBox 26">
              <a:extLst>
                <a:ext uri="{FF2B5EF4-FFF2-40B4-BE49-F238E27FC236}">
                  <a16:creationId xmlns:a16="http://schemas.microsoft.com/office/drawing/2014/main" id="{1514B697-2A2A-8D2A-AF2E-8C00583AF7CC}"/>
                </a:ext>
              </a:extLst>
            </p:cNvPr>
            <p:cNvSpPr txBox="1"/>
            <p:nvPr/>
          </p:nvSpPr>
          <p:spPr>
            <a:xfrm>
              <a:off x="1060210" y="2221123"/>
              <a:ext cx="1610511" cy="307777"/>
            </a:xfrm>
            <a:prstGeom prst="rect">
              <a:avLst/>
            </a:prstGeom>
            <a:noFill/>
          </p:spPr>
          <p:txBody>
            <a:bodyPr wrap="square" rtlCol="0">
              <a:spAutoFit/>
            </a:bodyPr>
            <a:lstStyle/>
            <a:p>
              <a:pPr algn="ctr"/>
              <a:r>
                <a:rPr lang="en-IN" sz="1400">
                  <a:solidFill>
                    <a:schemeClr val="accent2"/>
                  </a:solidFill>
                  <a:latin typeface="+mj-lt"/>
                </a:rPr>
                <a:t>12V DC Generation</a:t>
              </a:r>
            </a:p>
          </p:txBody>
        </p:sp>
        <p:sp>
          <p:nvSpPr>
            <p:cNvPr id="29" name="TextBox 28">
              <a:extLst>
                <a:ext uri="{FF2B5EF4-FFF2-40B4-BE49-F238E27FC236}">
                  <a16:creationId xmlns:a16="http://schemas.microsoft.com/office/drawing/2014/main" id="{9DBFC66D-9E85-E902-4B3E-5165CD69F287}"/>
                </a:ext>
              </a:extLst>
            </p:cNvPr>
            <p:cNvSpPr txBox="1"/>
            <p:nvPr/>
          </p:nvSpPr>
          <p:spPr>
            <a:xfrm>
              <a:off x="605466" y="2528900"/>
              <a:ext cx="2520000" cy="369332"/>
            </a:xfrm>
            <a:prstGeom prst="rect">
              <a:avLst/>
            </a:prstGeom>
            <a:noFill/>
          </p:spPr>
          <p:txBody>
            <a:bodyPr wrap="square">
              <a:spAutoFit/>
            </a:bodyPr>
            <a:lstStyle/>
            <a:p>
              <a:pPr algn="ctr"/>
              <a:r>
                <a:rPr lang="en-IN" b="0" i="0">
                  <a:solidFill>
                    <a:srgbClr val="00B050"/>
                  </a:solidFill>
                  <a:effectLst/>
                  <a:latin typeface="FKGroteskNeue"/>
                </a:rPr>
                <a:t>Clean renewable energy</a:t>
              </a:r>
              <a:endParaRPr lang="en-IN">
                <a:solidFill>
                  <a:srgbClr val="00B050"/>
                </a:solidFill>
              </a:endParaRPr>
            </a:p>
          </p:txBody>
        </p:sp>
      </p:grpSp>
      <p:grpSp>
        <p:nvGrpSpPr>
          <p:cNvPr id="59" name="Group 58">
            <a:extLst>
              <a:ext uri="{FF2B5EF4-FFF2-40B4-BE49-F238E27FC236}">
                <a16:creationId xmlns:a16="http://schemas.microsoft.com/office/drawing/2014/main" id="{A272D03E-1F5C-CC47-7F7C-1194E6A11579}"/>
              </a:ext>
            </a:extLst>
          </p:cNvPr>
          <p:cNvGrpSpPr/>
          <p:nvPr/>
        </p:nvGrpSpPr>
        <p:grpSpPr>
          <a:xfrm>
            <a:off x="609989" y="3646798"/>
            <a:ext cx="2533324" cy="1152000"/>
            <a:chOff x="609989" y="3646798"/>
            <a:chExt cx="2533324" cy="1152000"/>
          </a:xfrm>
        </p:grpSpPr>
        <p:sp>
          <p:nvSpPr>
            <p:cNvPr id="14" name="Rectangle: Rounded Corners 13">
              <a:extLst>
                <a:ext uri="{FF2B5EF4-FFF2-40B4-BE49-F238E27FC236}">
                  <a16:creationId xmlns:a16="http://schemas.microsoft.com/office/drawing/2014/main" id="{B8BD4875-43C8-0CC4-E2CA-D8D414DE79CE}"/>
                </a:ext>
              </a:extLst>
            </p:cNvPr>
            <p:cNvSpPr/>
            <p:nvPr/>
          </p:nvSpPr>
          <p:spPr>
            <a:xfrm>
              <a:off x="609989" y="3646798"/>
              <a:ext cx="2520000" cy="1152000"/>
            </a:xfrm>
            <a:prstGeom prst="roundRect">
              <a:avLst/>
            </a:prstGeom>
            <a:solidFill>
              <a:srgbClr val="00B050">
                <a:alpha val="40000"/>
              </a:srgbClr>
            </a:solidFill>
            <a:ln w="31750">
              <a:solidFill>
                <a:srgbClr val="00B05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C8F009FB-C832-AA9D-A714-6883EAD89458}"/>
                </a:ext>
              </a:extLst>
            </p:cNvPr>
            <p:cNvSpPr txBox="1"/>
            <p:nvPr/>
          </p:nvSpPr>
          <p:spPr>
            <a:xfrm>
              <a:off x="1390519" y="3723419"/>
              <a:ext cx="958940" cy="461665"/>
            </a:xfrm>
            <a:prstGeom prst="rect">
              <a:avLst/>
            </a:prstGeom>
            <a:noFill/>
          </p:spPr>
          <p:txBody>
            <a:bodyPr wrap="square">
              <a:spAutoFit/>
            </a:bodyPr>
            <a:lstStyle/>
            <a:p>
              <a:pPr algn="ctr">
                <a:spcAft>
                  <a:spcPts val="600"/>
                </a:spcAft>
                <a:buNone/>
              </a:pPr>
              <a:r>
                <a:rPr lang="en-IN" sz="2400" b="1" i="0">
                  <a:solidFill>
                    <a:srgbClr val="2ECC71"/>
                  </a:solidFill>
                  <a:effectLst/>
                  <a:latin typeface="FKGroteskNeue"/>
                </a:rPr>
                <a:t>30%</a:t>
              </a:r>
            </a:p>
          </p:txBody>
        </p:sp>
        <p:sp>
          <p:nvSpPr>
            <p:cNvPr id="35" name="TextBox 34">
              <a:extLst>
                <a:ext uri="{FF2B5EF4-FFF2-40B4-BE49-F238E27FC236}">
                  <a16:creationId xmlns:a16="http://schemas.microsoft.com/office/drawing/2014/main" id="{B5E77FA5-2AE7-7571-F4B9-2E5939556A93}"/>
                </a:ext>
              </a:extLst>
            </p:cNvPr>
            <p:cNvSpPr txBox="1"/>
            <p:nvPr/>
          </p:nvSpPr>
          <p:spPr>
            <a:xfrm>
              <a:off x="623313" y="4253243"/>
              <a:ext cx="2520000" cy="369332"/>
            </a:xfrm>
            <a:prstGeom prst="rect">
              <a:avLst/>
            </a:prstGeom>
            <a:noFill/>
          </p:spPr>
          <p:txBody>
            <a:bodyPr wrap="square">
              <a:spAutoFit/>
            </a:bodyPr>
            <a:lstStyle/>
            <a:p>
              <a:pPr algn="ctr"/>
              <a:r>
                <a:rPr lang="en-IN" b="0" i="0">
                  <a:solidFill>
                    <a:schemeClr val="accent2"/>
                  </a:solidFill>
                  <a:effectLst/>
                  <a:latin typeface="FKGroteskNeue"/>
                </a:rPr>
                <a:t>Renewable Energy</a:t>
              </a:r>
              <a:endParaRPr lang="en-IN">
                <a:solidFill>
                  <a:schemeClr val="accent2"/>
                </a:solidFill>
              </a:endParaRPr>
            </a:p>
          </p:txBody>
        </p:sp>
      </p:grpSp>
      <p:grpSp>
        <p:nvGrpSpPr>
          <p:cNvPr id="60" name="Group 59">
            <a:extLst>
              <a:ext uri="{FF2B5EF4-FFF2-40B4-BE49-F238E27FC236}">
                <a16:creationId xmlns:a16="http://schemas.microsoft.com/office/drawing/2014/main" id="{81767530-52FE-AA3A-42A9-38020CE1450C}"/>
              </a:ext>
            </a:extLst>
          </p:cNvPr>
          <p:cNvGrpSpPr/>
          <p:nvPr/>
        </p:nvGrpSpPr>
        <p:grpSpPr>
          <a:xfrm>
            <a:off x="3422888" y="3622804"/>
            <a:ext cx="2533324" cy="1152000"/>
            <a:chOff x="3422888" y="3622804"/>
            <a:chExt cx="2533324" cy="1152000"/>
          </a:xfrm>
        </p:grpSpPr>
        <p:sp>
          <p:nvSpPr>
            <p:cNvPr id="15" name="Rectangle: Rounded Corners 14">
              <a:extLst>
                <a:ext uri="{FF2B5EF4-FFF2-40B4-BE49-F238E27FC236}">
                  <a16:creationId xmlns:a16="http://schemas.microsoft.com/office/drawing/2014/main" id="{1F2673E9-81B0-AEA0-3B04-4296E1D7D334}"/>
                </a:ext>
              </a:extLst>
            </p:cNvPr>
            <p:cNvSpPr/>
            <p:nvPr/>
          </p:nvSpPr>
          <p:spPr>
            <a:xfrm>
              <a:off x="3422888" y="3622804"/>
              <a:ext cx="2520000" cy="1152000"/>
            </a:xfrm>
            <a:prstGeom prst="roundRect">
              <a:avLst/>
            </a:prstGeom>
            <a:solidFill>
              <a:srgbClr val="00B050">
                <a:alpha val="40000"/>
              </a:srgbClr>
            </a:solidFill>
            <a:ln w="31750">
              <a:solidFill>
                <a:srgbClr val="00B05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E06F1CA2-03D4-389E-F778-3B1E8C219DA4}"/>
                </a:ext>
              </a:extLst>
            </p:cNvPr>
            <p:cNvSpPr txBox="1"/>
            <p:nvPr/>
          </p:nvSpPr>
          <p:spPr>
            <a:xfrm>
              <a:off x="4203418" y="3723419"/>
              <a:ext cx="958940" cy="461665"/>
            </a:xfrm>
            <a:prstGeom prst="rect">
              <a:avLst/>
            </a:prstGeom>
            <a:noFill/>
          </p:spPr>
          <p:txBody>
            <a:bodyPr wrap="square">
              <a:spAutoFit/>
            </a:bodyPr>
            <a:lstStyle/>
            <a:p>
              <a:pPr algn="ctr">
                <a:spcAft>
                  <a:spcPts val="600"/>
                </a:spcAft>
                <a:buNone/>
              </a:pPr>
              <a:r>
                <a:rPr lang="en-IN" sz="2400" b="1">
                  <a:solidFill>
                    <a:srgbClr val="2ECC71"/>
                  </a:solidFill>
                  <a:latin typeface="FKGroteskNeue"/>
                </a:rPr>
                <a:t>68</a:t>
              </a:r>
              <a:r>
                <a:rPr lang="en-IN" sz="2400" b="1" i="0">
                  <a:solidFill>
                    <a:srgbClr val="2ECC71"/>
                  </a:solidFill>
                  <a:effectLst/>
                  <a:latin typeface="FKGroteskNeue"/>
                </a:rPr>
                <a:t>%</a:t>
              </a:r>
            </a:p>
          </p:txBody>
        </p:sp>
        <p:sp>
          <p:nvSpPr>
            <p:cNvPr id="36" name="TextBox 35">
              <a:extLst>
                <a:ext uri="{FF2B5EF4-FFF2-40B4-BE49-F238E27FC236}">
                  <a16:creationId xmlns:a16="http://schemas.microsoft.com/office/drawing/2014/main" id="{1D1D0656-22B6-5C89-8B2E-009B64837952}"/>
                </a:ext>
              </a:extLst>
            </p:cNvPr>
            <p:cNvSpPr txBox="1"/>
            <p:nvPr/>
          </p:nvSpPr>
          <p:spPr>
            <a:xfrm>
              <a:off x="3436212" y="4253243"/>
              <a:ext cx="2520000" cy="369332"/>
            </a:xfrm>
            <a:prstGeom prst="rect">
              <a:avLst/>
            </a:prstGeom>
            <a:noFill/>
          </p:spPr>
          <p:txBody>
            <a:bodyPr wrap="square">
              <a:spAutoFit/>
            </a:bodyPr>
            <a:lstStyle/>
            <a:p>
              <a:pPr algn="ctr"/>
              <a:r>
                <a:rPr lang="en-IN" b="0" i="0">
                  <a:solidFill>
                    <a:schemeClr val="accent2"/>
                  </a:solidFill>
                  <a:effectLst/>
                  <a:latin typeface="FKGroteskNeue"/>
                </a:rPr>
                <a:t>Energy Savings</a:t>
              </a:r>
              <a:endParaRPr lang="en-IN">
                <a:solidFill>
                  <a:schemeClr val="accent2"/>
                </a:solidFill>
              </a:endParaRPr>
            </a:p>
          </p:txBody>
        </p:sp>
      </p:grpSp>
      <p:grpSp>
        <p:nvGrpSpPr>
          <p:cNvPr id="61" name="Group 60">
            <a:extLst>
              <a:ext uri="{FF2B5EF4-FFF2-40B4-BE49-F238E27FC236}">
                <a16:creationId xmlns:a16="http://schemas.microsoft.com/office/drawing/2014/main" id="{1441CE72-3C4A-336D-2B6B-5D8972EDDBC7}"/>
              </a:ext>
            </a:extLst>
          </p:cNvPr>
          <p:cNvGrpSpPr/>
          <p:nvPr/>
        </p:nvGrpSpPr>
        <p:grpSpPr>
          <a:xfrm>
            <a:off x="6222463" y="3644972"/>
            <a:ext cx="2533324" cy="1152000"/>
            <a:chOff x="6222463" y="3644972"/>
            <a:chExt cx="2533324" cy="1152000"/>
          </a:xfrm>
        </p:grpSpPr>
        <p:sp>
          <p:nvSpPr>
            <p:cNvPr id="16" name="Rectangle: Rounded Corners 15">
              <a:extLst>
                <a:ext uri="{FF2B5EF4-FFF2-40B4-BE49-F238E27FC236}">
                  <a16:creationId xmlns:a16="http://schemas.microsoft.com/office/drawing/2014/main" id="{B3D6120E-86DB-3FAE-27E4-043C7CD0D9E5}"/>
                </a:ext>
              </a:extLst>
            </p:cNvPr>
            <p:cNvSpPr/>
            <p:nvPr/>
          </p:nvSpPr>
          <p:spPr>
            <a:xfrm>
              <a:off x="6235787" y="3644972"/>
              <a:ext cx="2520000" cy="1152000"/>
            </a:xfrm>
            <a:prstGeom prst="roundRect">
              <a:avLst/>
            </a:prstGeom>
            <a:solidFill>
              <a:srgbClr val="00B050">
                <a:alpha val="40000"/>
              </a:srgbClr>
            </a:solidFill>
            <a:ln w="31750">
              <a:solidFill>
                <a:srgbClr val="00B05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7972A1E7-B72F-98CA-7331-CCC93AFA56EF}"/>
                </a:ext>
              </a:extLst>
            </p:cNvPr>
            <p:cNvSpPr txBox="1"/>
            <p:nvPr/>
          </p:nvSpPr>
          <p:spPr>
            <a:xfrm>
              <a:off x="6746352" y="3723419"/>
              <a:ext cx="1498870" cy="461665"/>
            </a:xfrm>
            <a:prstGeom prst="rect">
              <a:avLst/>
            </a:prstGeom>
            <a:noFill/>
          </p:spPr>
          <p:txBody>
            <a:bodyPr wrap="square">
              <a:spAutoFit/>
            </a:bodyPr>
            <a:lstStyle/>
            <a:p>
              <a:pPr algn="ctr">
                <a:spcAft>
                  <a:spcPts val="600"/>
                </a:spcAft>
                <a:buNone/>
              </a:pPr>
              <a:r>
                <a:rPr lang="en-IN" sz="2400" b="1">
                  <a:solidFill>
                    <a:srgbClr val="2ECC71"/>
                  </a:solidFill>
                  <a:latin typeface="FKGroteskNeue"/>
                </a:rPr>
                <a:t>200 kWh</a:t>
              </a:r>
              <a:endParaRPr lang="en-IN" sz="2400" b="1" i="0">
                <a:solidFill>
                  <a:srgbClr val="2ECC71"/>
                </a:solidFill>
                <a:effectLst/>
                <a:latin typeface="FKGroteskNeue"/>
              </a:endParaRPr>
            </a:p>
          </p:txBody>
        </p:sp>
        <p:sp>
          <p:nvSpPr>
            <p:cNvPr id="37" name="TextBox 36">
              <a:extLst>
                <a:ext uri="{FF2B5EF4-FFF2-40B4-BE49-F238E27FC236}">
                  <a16:creationId xmlns:a16="http://schemas.microsoft.com/office/drawing/2014/main" id="{3A816F4C-6A35-E503-CB7A-A7B05C9ECA9A}"/>
                </a:ext>
              </a:extLst>
            </p:cNvPr>
            <p:cNvSpPr txBox="1"/>
            <p:nvPr/>
          </p:nvSpPr>
          <p:spPr>
            <a:xfrm>
              <a:off x="6222463" y="4253243"/>
              <a:ext cx="2520000" cy="369332"/>
            </a:xfrm>
            <a:prstGeom prst="rect">
              <a:avLst/>
            </a:prstGeom>
            <a:noFill/>
          </p:spPr>
          <p:txBody>
            <a:bodyPr wrap="square">
              <a:spAutoFit/>
            </a:bodyPr>
            <a:lstStyle/>
            <a:p>
              <a:pPr algn="ctr"/>
              <a:r>
                <a:rPr lang="en-IN" b="0" i="0">
                  <a:solidFill>
                    <a:schemeClr val="accent2"/>
                  </a:solidFill>
                  <a:effectLst/>
                  <a:latin typeface="FKGroteskNeue"/>
                </a:rPr>
                <a:t>Energy Savings</a:t>
              </a:r>
              <a:endParaRPr lang="en-IN">
                <a:solidFill>
                  <a:schemeClr val="accent2"/>
                </a:solidFill>
              </a:endParaRPr>
            </a:p>
          </p:txBody>
        </p:sp>
      </p:grpSp>
      <p:grpSp>
        <p:nvGrpSpPr>
          <p:cNvPr id="62" name="Group 61">
            <a:extLst>
              <a:ext uri="{FF2B5EF4-FFF2-40B4-BE49-F238E27FC236}">
                <a16:creationId xmlns:a16="http://schemas.microsoft.com/office/drawing/2014/main" id="{3D703914-100A-9975-7744-3AA0CC2BC2B7}"/>
              </a:ext>
            </a:extLst>
          </p:cNvPr>
          <p:cNvGrpSpPr/>
          <p:nvPr/>
        </p:nvGrpSpPr>
        <p:grpSpPr>
          <a:xfrm>
            <a:off x="9048687" y="3622804"/>
            <a:ext cx="2567243" cy="1152000"/>
            <a:chOff x="9048687" y="3622804"/>
            <a:chExt cx="2567243" cy="1152000"/>
          </a:xfrm>
        </p:grpSpPr>
        <p:sp>
          <p:nvSpPr>
            <p:cNvPr id="17" name="Rectangle: Rounded Corners 16">
              <a:extLst>
                <a:ext uri="{FF2B5EF4-FFF2-40B4-BE49-F238E27FC236}">
                  <a16:creationId xmlns:a16="http://schemas.microsoft.com/office/drawing/2014/main" id="{999BF8DA-D20B-BB1E-621B-6F0BAB29510D}"/>
                </a:ext>
              </a:extLst>
            </p:cNvPr>
            <p:cNvSpPr/>
            <p:nvPr/>
          </p:nvSpPr>
          <p:spPr>
            <a:xfrm>
              <a:off x="9048687" y="3622804"/>
              <a:ext cx="2520000" cy="1152000"/>
            </a:xfrm>
            <a:prstGeom prst="roundRect">
              <a:avLst/>
            </a:prstGeom>
            <a:solidFill>
              <a:srgbClr val="00B050">
                <a:alpha val="40000"/>
              </a:srgbClr>
            </a:solidFill>
            <a:ln w="31750">
              <a:solidFill>
                <a:srgbClr val="00B05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576D6F44-742E-FDED-335B-A8EA98909264}"/>
                </a:ext>
              </a:extLst>
            </p:cNvPr>
            <p:cNvSpPr txBox="1"/>
            <p:nvPr/>
          </p:nvSpPr>
          <p:spPr>
            <a:xfrm>
              <a:off x="9738262" y="3723419"/>
              <a:ext cx="1140850" cy="461665"/>
            </a:xfrm>
            <a:prstGeom prst="rect">
              <a:avLst/>
            </a:prstGeom>
            <a:noFill/>
          </p:spPr>
          <p:txBody>
            <a:bodyPr wrap="square">
              <a:spAutoFit/>
            </a:bodyPr>
            <a:lstStyle/>
            <a:p>
              <a:pPr algn="ctr">
                <a:spcAft>
                  <a:spcPts val="600"/>
                </a:spcAft>
                <a:buNone/>
              </a:pPr>
              <a:r>
                <a:rPr lang="en-IN" sz="2400" b="1">
                  <a:solidFill>
                    <a:srgbClr val="2ECC71"/>
                  </a:solidFill>
                  <a:latin typeface="FKGroteskNeue"/>
                </a:rPr>
                <a:t>320 kg</a:t>
              </a:r>
              <a:endParaRPr lang="en-IN" sz="2400" b="1" i="0">
                <a:solidFill>
                  <a:srgbClr val="2ECC71"/>
                </a:solidFill>
                <a:effectLst/>
                <a:latin typeface="FKGroteskNeue"/>
              </a:endParaRPr>
            </a:p>
          </p:txBody>
        </p:sp>
        <p:sp>
          <p:nvSpPr>
            <p:cNvPr id="38" name="TextBox 37">
              <a:extLst>
                <a:ext uri="{FF2B5EF4-FFF2-40B4-BE49-F238E27FC236}">
                  <a16:creationId xmlns:a16="http://schemas.microsoft.com/office/drawing/2014/main" id="{520BA7BF-C967-FDAA-41D6-95A32BE956B3}"/>
                </a:ext>
              </a:extLst>
            </p:cNvPr>
            <p:cNvSpPr txBox="1"/>
            <p:nvPr/>
          </p:nvSpPr>
          <p:spPr>
            <a:xfrm>
              <a:off x="9095930" y="4253243"/>
              <a:ext cx="2520000" cy="369332"/>
            </a:xfrm>
            <a:prstGeom prst="rect">
              <a:avLst/>
            </a:prstGeom>
            <a:noFill/>
          </p:spPr>
          <p:txBody>
            <a:bodyPr wrap="square">
              <a:spAutoFit/>
            </a:bodyPr>
            <a:lstStyle/>
            <a:p>
              <a:pPr algn="ctr"/>
              <a:r>
                <a:rPr lang="en-IN">
                  <a:solidFill>
                    <a:schemeClr val="accent2"/>
                  </a:solidFill>
                </a:rPr>
                <a:t>CO₂ Reduction/Year</a:t>
              </a:r>
            </a:p>
          </p:txBody>
        </p:sp>
      </p:grpSp>
      <p:grpSp>
        <p:nvGrpSpPr>
          <p:cNvPr id="56" name="Group 55">
            <a:extLst>
              <a:ext uri="{FF2B5EF4-FFF2-40B4-BE49-F238E27FC236}">
                <a16:creationId xmlns:a16="http://schemas.microsoft.com/office/drawing/2014/main" id="{8B537F86-F82E-B34B-72EB-9318C54AF8B9}"/>
              </a:ext>
            </a:extLst>
          </p:cNvPr>
          <p:cNvGrpSpPr/>
          <p:nvPr/>
        </p:nvGrpSpPr>
        <p:grpSpPr>
          <a:xfrm>
            <a:off x="3395700" y="1747729"/>
            <a:ext cx="2569213" cy="1537255"/>
            <a:chOff x="3395700" y="1747729"/>
            <a:chExt cx="2569213" cy="1537255"/>
          </a:xfrm>
        </p:grpSpPr>
        <p:sp>
          <p:nvSpPr>
            <p:cNvPr id="10" name="Rectangle: Rounded Corners 9">
              <a:extLst>
                <a:ext uri="{FF2B5EF4-FFF2-40B4-BE49-F238E27FC236}">
                  <a16:creationId xmlns:a16="http://schemas.microsoft.com/office/drawing/2014/main" id="{611EF236-A139-8DB4-F52D-28EBDEE21363}"/>
                </a:ext>
              </a:extLst>
            </p:cNvPr>
            <p:cNvSpPr/>
            <p:nvPr/>
          </p:nvSpPr>
          <p:spPr>
            <a:xfrm>
              <a:off x="3420121" y="1747729"/>
              <a:ext cx="2522767" cy="1537255"/>
            </a:xfrm>
            <a:prstGeom prst="roundRect">
              <a:avLst/>
            </a:prstGeom>
            <a:solidFill>
              <a:srgbClr val="543A96">
                <a:alpha val="40000"/>
              </a:srgbClr>
            </a:solidFill>
            <a:ln w="31750">
              <a:solidFill>
                <a:srgbClr val="543A96">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3FDBE7D9-D5F2-199D-0B3D-BC0885F79892}"/>
                </a:ext>
              </a:extLst>
            </p:cNvPr>
            <p:cNvSpPr txBox="1"/>
            <p:nvPr/>
          </p:nvSpPr>
          <p:spPr>
            <a:xfrm>
              <a:off x="3616248" y="1814359"/>
              <a:ext cx="2101787" cy="369332"/>
            </a:xfrm>
            <a:prstGeom prst="rect">
              <a:avLst/>
            </a:prstGeom>
            <a:noFill/>
          </p:spPr>
          <p:txBody>
            <a:bodyPr wrap="square" rtlCol="0">
              <a:spAutoFit/>
            </a:bodyPr>
            <a:lstStyle/>
            <a:p>
              <a:pPr algn="ctr"/>
              <a:r>
                <a:rPr lang="en-IN">
                  <a:solidFill>
                    <a:srgbClr val="F0F7FF"/>
                  </a:solidFill>
                  <a:latin typeface="+mj-lt"/>
                </a:rPr>
                <a:t>Charge Controller</a:t>
              </a:r>
            </a:p>
          </p:txBody>
        </p:sp>
        <p:sp>
          <p:nvSpPr>
            <p:cNvPr id="39" name="TextBox 38">
              <a:extLst>
                <a:ext uri="{FF2B5EF4-FFF2-40B4-BE49-F238E27FC236}">
                  <a16:creationId xmlns:a16="http://schemas.microsoft.com/office/drawing/2014/main" id="{83AB1BFF-A38E-A9D9-179E-ECE98E9C5B3A}"/>
                </a:ext>
              </a:extLst>
            </p:cNvPr>
            <p:cNvSpPr txBox="1"/>
            <p:nvPr/>
          </p:nvSpPr>
          <p:spPr>
            <a:xfrm>
              <a:off x="3395700" y="2124770"/>
              <a:ext cx="2506955" cy="523220"/>
            </a:xfrm>
            <a:prstGeom prst="rect">
              <a:avLst/>
            </a:prstGeom>
            <a:noFill/>
          </p:spPr>
          <p:txBody>
            <a:bodyPr wrap="square" rtlCol="0">
              <a:spAutoFit/>
            </a:bodyPr>
            <a:lstStyle/>
            <a:p>
              <a:pPr algn="ctr"/>
              <a:r>
                <a:rPr lang="en-IN" sz="1400">
                  <a:solidFill>
                    <a:schemeClr val="accent2"/>
                  </a:solidFill>
                  <a:latin typeface="+mj-lt"/>
                </a:rPr>
                <a:t>Voltage regulation &amp; battery protection</a:t>
              </a:r>
            </a:p>
          </p:txBody>
        </p:sp>
        <p:sp>
          <p:nvSpPr>
            <p:cNvPr id="41" name="TextBox 40">
              <a:extLst>
                <a:ext uri="{FF2B5EF4-FFF2-40B4-BE49-F238E27FC236}">
                  <a16:creationId xmlns:a16="http://schemas.microsoft.com/office/drawing/2014/main" id="{F04BA131-8168-835F-3C08-1CA26EE34AC5}"/>
                </a:ext>
              </a:extLst>
            </p:cNvPr>
            <p:cNvSpPr txBox="1"/>
            <p:nvPr/>
          </p:nvSpPr>
          <p:spPr>
            <a:xfrm>
              <a:off x="3444913" y="2528900"/>
              <a:ext cx="2520000" cy="369332"/>
            </a:xfrm>
            <a:prstGeom prst="rect">
              <a:avLst/>
            </a:prstGeom>
            <a:noFill/>
          </p:spPr>
          <p:txBody>
            <a:bodyPr wrap="square">
              <a:spAutoFit/>
            </a:bodyPr>
            <a:lstStyle/>
            <a:p>
              <a:pPr algn="ctr"/>
              <a:r>
                <a:rPr lang="en-IN" b="0" i="0">
                  <a:solidFill>
                    <a:srgbClr val="00B050"/>
                  </a:solidFill>
                  <a:effectLst/>
                  <a:latin typeface="FKGroteskNeue"/>
                </a:rPr>
                <a:t>Regulated charging</a:t>
              </a:r>
              <a:endParaRPr lang="en-IN">
                <a:solidFill>
                  <a:srgbClr val="00B050"/>
                </a:solidFill>
              </a:endParaRPr>
            </a:p>
          </p:txBody>
        </p:sp>
      </p:grpSp>
      <p:grpSp>
        <p:nvGrpSpPr>
          <p:cNvPr id="57" name="Group 56">
            <a:extLst>
              <a:ext uri="{FF2B5EF4-FFF2-40B4-BE49-F238E27FC236}">
                <a16:creationId xmlns:a16="http://schemas.microsoft.com/office/drawing/2014/main" id="{7AA93E47-D085-973E-98C4-9D3D2D21D6AD}"/>
              </a:ext>
            </a:extLst>
          </p:cNvPr>
          <p:cNvGrpSpPr/>
          <p:nvPr/>
        </p:nvGrpSpPr>
        <p:grpSpPr>
          <a:xfrm>
            <a:off x="6235787" y="1747729"/>
            <a:ext cx="2569946" cy="1537255"/>
            <a:chOff x="6235787" y="1747729"/>
            <a:chExt cx="2569946" cy="1537255"/>
          </a:xfrm>
        </p:grpSpPr>
        <p:sp>
          <p:nvSpPr>
            <p:cNvPr id="11" name="Rectangle: Rounded Corners 10">
              <a:extLst>
                <a:ext uri="{FF2B5EF4-FFF2-40B4-BE49-F238E27FC236}">
                  <a16:creationId xmlns:a16="http://schemas.microsoft.com/office/drawing/2014/main" id="{31596A1B-AC45-3BAB-F0D6-3BED2116A7EA}"/>
                </a:ext>
              </a:extLst>
            </p:cNvPr>
            <p:cNvSpPr/>
            <p:nvPr/>
          </p:nvSpPr>
          <p:spPr>
            <a:xfrm>
              <a:off x="6298779" y="1747729"/>
              <a:ext cx="2488504" cy="1537255"/>
            </a:xfrm>
            <a:prstGeom prst="roundRect">
              <a:avLst/>
            </a:prstGeom>
            <a:solidFill>
              <a:srgbClr val="543A96">
                <a:alpha val="40000"/>
              </a:srgbClr>
            </a:solidFill>
            <a:ln w="31750">
              <a:solidFill>
                <a:srgbClr val="543A96">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7ECD4ED-821D-A2D7-AE69-28249B7C069B}"/>
                </a:ext>
              </a:extLst>
            </p:cNvPr>
            <p:cNvSpPr txBox="1"/>
            <p:nvPr/>
          </p:nvSpPr>
          <p:spPr>
            <a:xfrm>
              <a:off x="6460643" y="1814359"/>
              <a:ext cx="2101787" cy="369332"/>
            </a:xfrm>
            <a:prstGeom prst="rect">
              <a:avLst/>
            </a:prstGeom>
            <a:noFill/>
          </p:spPr>
          <p:txBody>
            <a:bodyPr wrap="square" rtlCol="0">
              <a:spAutoFit/>
            </a:bodyPr>
            <a:lstStyle/>
            <a:p>
              <a:pPr algn="ctr"/>
              <a:r>
                <a:rPr lang="en-IN">
                  <a:solidFill>
                    <a:srgbClr val="F0F7FF"/>
                  </a:solidFill>
                  <a:latin typeface="+mj-lt"/>
                </a:rPr>
                <a:t>Li-ion Battery</a:t>
              </a:r>
            </a:p>
          </p:txBody>
        </p:sp>
        <p:sp>
          <p:nvSpPr>
            <p:cNvPr id="40" name="TextBox 39">
              <a:extLst>
                <a:ext uri="{FF2B5EF4-FFF2-40B4-BE49-F238E27FC236}">
                  <a16:creationId xmlns:a16="http://schemas.microsoft.com/office/drawing/2014/main" id="{9A788C77-B1A8-1354-D372-5CE1FF812F45}"/>
                </a:ext>
              </a:extLst>
            </p:cNvPr>
            <p:cNvSpPr txBox="1"/>
            <p:nvPr/>
          </p:nvSpPr>
          <p:spPr>
            <a:xfrm>
              <a:off x="6298778" y="2219094"/>
              <a:ext cx="2506955" cy="307777"/>
            </a:xfrm>
            <a:prstGeom prst="rect">
              <a:avLst/>
            </a:prstGeom>
            <a:noFill/>
          </p:spPr>
          <p:txBody>
            <a:bodyPr wrap="square" rtlCol="0">
              <a:spAutoFit/>
            </a:bodyPr>
            <a:lstStyle/>
            <a:p>
              <a:pPr algn="ctr"/>
              <a:r>
                <a:rPr lang="en-IN" sz="1400">
                  <a:solidFill>
                    <a:schemeClr val="accent2"/>
                  </a:solidFill>
                  <a:latin typeface="+mj-lt"/>
                </a:rPr>
                <a:t>12V storage capacity</a:t>
              </a:r>
            </a:p>
          </p:txBody>
        </p:sp>
        <p:sp>
          <p:nvSpPr>
            <p:cNvPr id="43" name="TextBox 42">
              <a:extLst>
                <a:ext uri="{FF2B5EF4-FFF2-40B4-BE49-F238E27FC236}">
                  <a16:creationId xmlns:a16="http://schemas.microsoft.com/office/drawing/2014/main" id="{EF5C34E3-BFB9-30F2-59CF-1CF219567078}"/>
                </a:ext>
              </a:extLst>
            </p:cNvPr>
            <p:cNvSpPr txBox="1"/>
            <p:nvPr/>
          </p:nvSpPr>
          <p:spPr>
            <a:xfrm>
              <a:off x="6235787" y="2528900"/>
              <a:ext cx="2520000" cy="646331"/>
            </a:xfrm>
            <a:prstGeom prst="rect">
              <a:avLst/>
            </a:prstGeom>
            <a:noFill/>
          </p:spPr>
          <p:txBody>
            <a:bodyPr wrap="square">
              <a:spAutoFit/>
            </a:bodyPr>
            <a:lstStyle/>
            <a:p>
              <a:pPr algn="ctr"/>
              <a:r>
                <a:rPr lang="en-IN" b="0" i="0">
                  <a:solidFill>
                    <a:srgbClr val="00B050"/>
                  </a:solidFill>
                  <a:effectLst/>
                  <a:latin typeface="FKGroteskNeue"/>
                </a:rPr>
                <a:t>Continuous power supply</a:t>
              </a:r>
              <a:endParaRPr lang="en-IN">
                <a:solidFill>
                  <a:srgbClr val="00B050"/>
                </a:solidFill>
              </a:endParaRPr>
            </a:p>
          </p:txBody>
        </p:sp>
      </p:grpSp>
      <p:grpSp>
        <p:nvGrpSpPr>
          <p:cNvPr id="58" name="Group 57">
            <a:extLst>
              <a:ext uri="{FF2B5EF4-FFF2-40B4-BE49-F238E27FC236}">
                <a16:creationId xmlns:a16="http://schemas.microsoft.com/office/drawing/2014/main" id="{0E13E06D-5BEA-CC6A-C1FB-482E2E103DE3}"/>
              </a:ext>
            </a:extLst>
          </p:cNvPr>
          <p:cNvGrpSpPr/>
          <p:nvPr/>
        </p:nvGrpSpPr>
        <p:grpSpPr>
          <a:xfrm>
            <a:off x="9090521" y="1747729"/>
            <a:ext cx="2575254" cy="1537255"/>
            <a:chOff x="9090521" y="1747729"/>
            <a:chExt cx="2575254" cy="1537255"/>
          </a:xfrm>
        </p:grpSpPr>
        <p:sp>
          <p:nvSpPr>
            <p:cNvPr id="12" name="Rectangle: Rounded Corners 11">
              <a:extLst>
                <a:ext uri="{FF2B5EF4-FFF2-40B4-BE49-F238E27FC236}">
                  <a16:creationId xmlns:a16="http://schemas.microsoft.com/office/drawing/2014/main" id="{065D18A3-1E41-629A-3638-01227735B1AD}"/>
                </a:ext>
              </a:extLst>
            </p:cNvPr>
            <p:cNvSpPr/>
            <p:nvPr/>
          </p:nvSpPr>
          <p:spPr>
            <a:xfrm>
              <a:off x="9143173" y="1747729"/>
              <a:ext cx="2425514" cy="1537255"/>
            </a:xfrm>
            <a:prstGeom prst="roundRect">
              <a:avLst/>
            </a:prstGeom>
            <a:solidFill>
              <a:srgbClr val="543A96">
                <a:alpha val="40000"/>
              </a:srgbClr>
            </a:solidFill>
            <a:ln w="31750">
              <a:solidFill>
                <a:srgbClr val="543A96">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9FAC0FDD-6865-798B-6347-BF63E37D827A}"/>
                </a:ext>
              </a:extLst>
            </p:cNvPr>
            <p:cNvSpPr txBox="1"/>
            <p:nvPr/>
          </p:nvSpPr>
          <p:spPr>
            <a:xfrm>
              <a:off x="9316482" y="1814359"/>
              <a:ext cx="2078896" cy="369332"/>
            </a:xfrm>
            <a:prstGeom prst="rect">
              <a:avLst/>
            </a:prstGeom>
            <a:noFill/>
          </p:spPr>
          <p:txBody>
            <a:bodyPr wrap="square" rtlCol="0">
              <a:spAutoFit/>
            </a:bodyPr>
            <a:lstStyle/>
            <a:p>
              <a:pPr algn="ctr"/>
              <a:r>
                <a:rPr lang="en-IN">
                  <a:solidFill>
                    <a:srgbClr val="F0F7FF"/>
                  </a:solidFill>
                  <a:latin typeface="+mj-lt"/>
                </a:rPr>
                <a:t>Voltage Regulator</a:t>
              </a:r>
            </a:p>
          </p:txBody>
        </p:sp>
        <p:sp>
          <p:nvSpPr>
            <p:cNvPr id="42" name="TextBox 41">
              <a:extLst>
                <a:ext uri="{FF2B5EF4-FFF2-40B4-BE49-F238E27FC236}">
                  <a16:creationId xmlns:a16="http://schemas.microsoft.com/office/drawing/2014/main" id="{32E98C41-BC30-37AA-4FB3-19522D78AABE}"/>
                </a:ext>
              </a:extLst>
            </p:cNvPr>
            <p:cNvSpPr txBox="1"/>
            <p:nvPr/>
          </p:nvSpPr>
          <p:spPr>
            <a:xfrm>
              <a:off x="9158820" y="2200042"/>
              <a:ext cx="2506955" cy="307777"/>
            </a:xfrm>
            <a:prstGeom prst="rect">
              <a:avLst/>
            </a:prstGeom>
            <a:noFill/>
          </p:spPr>
          <p:txBody>
            <a:bodyPr wrap="square" rtlCol="0">
              <a:spAutoFit/>
            </a:bodyPr>
            <a:lstStyle/>
            <a:p>
              <a:pPr algn="ctr"/>
              <a:r>
                <a:rPr lang="en-IN" sz="1400">
                  <a:solidFill>
                    <a:schemeClr val="accent2"/>
                  </a:solidFill>
                  <a:latin typeface="+mj-lt"/>
                </a:rPr>
                <a:t>3.3V/5V output conversion</a:t>
              </a:r>
            </a:p>
          </p:txBody>
        </p:sp>
        <p:sp>
          <p:nvSpPr>
            <p:cNvPr id="44" name="TextBox 43">
              <a:extLst>
                <a:ext uri="{FF2B5EF4-FFF2-40B4-BE49-F238E27FC236}">
                  <a16:creationId xmlns:a16="http://schemas.microsoft.com/office/drawing/2014/main" id="{B3CCA89F-58D2-A208-E100-F402C2857BFE}"/>
                </a:ext>
              </a:extLst>
            </p:cNvPr>
            <p:cNvSpPr txBox="1"/>
            <p:nvPr/>
          </p:nvSpPr>
          <p:spPr>
            <a:xfrm>
              <a:off x="9090521" y="2528900"/>
              <a:ext cx="2520000" cy="646331"/>
            </a:xfrm>
            <a:prstGeom prst="rect">
              <a:avLst/>
            </a:prstGeom>
            <a:noFill/>
          </p:spPr>
          <p:txBody>
            <a:bodyPr wrap="square">
              <a:spAutoFit/>
            </a:bodyPr>
            <a:lstStyle/>
            <a:p>
              <a:pPr algn="ctr"/>
              <a:r>
                <a:rPr lang="en-GB" b="0" i="0">
                  <a:solidFill>
                    <a:srgbClr val="00B050"/>
                  </a:solidFill>
                  <a:effectLst/>
                  <a:latin typeface="FKGroteskNeue"/>
                </a:rPr>
                <a:t>Distributed power to all components</a:t>
              </a:r>
              <a:endParaRPr lang="en-IN">
                <a:solidFill>
                  <a:srgbClr val="00B050"/>
                </a:solidFill>
              </a:endParaRPr>
            </a:p>
          </p:txBody>
        </p:sp>
      </p:grpSp>
      <p:grpSp>
        <p:nvGrpSpPr>
          <p:cNvPr id="64" name="Group 63">
            <a:extLst>
              <a:ext uri="{FF2B5EF4-FFF2-40B4-BE49-F238E27FC236}">
                <a16:creationId xmlns:a16="http://schemas.microsoft.com/office/drawing/2014/main" id="{C81FFE52-1787-868F-C736-DA3C66413079}"/>
              </a:ext>
            </a:extLst>
          </p:cNvPr>
          <p:cNvGrpSpPr/>
          <p:nvPr/>
        </p:nvGrpSpPr>
        <p:grpSpPr>
          <a:xfrm>
            <a:off x="650299" y="4953490"/>
            <a:ext cx="10918387" cy="1537256"/>
            <a:chOff x="650299" y="4953490"/>
            <a:chExt cx="10918387" cy="1537256"/>
          </a:xfrm>
        </p:grpSpPr>
        <p:sp>
          <p:nvSpPr>
            <p:cNvPr id="18" name="Rectangle: Rounded Corners 17">
              <a:extLst>
                <a:ext uri="{FF2B5EF4-FFF2-40B4-BE49-F238E27FC236}">
                  <a16:creationId xmlns:a16="http://schemas.microsoft.com/office/drawing/2014/main" id="{1D4A5E6B-FD00-BFFF-47A6-D29CAECBE8AB}"/>
                </a:ext>
              </a:extLst>
            </p:cNvPr>
            <p:cNvSpPr/>
            <p:nvPr/>
          </p:nvSpPr>
          <p:spPr>
            <a:xfrm>
              <a:off x="650299" y="4953490"/>
              <a:ext cx="10918387" cy="1537256"/>
            </a:xfrm>
            <a:prstGeom prst="roundRect">
              <a:avLst/>
            </a:prstGeom>
            <a:solidFill>
              <a:schemeClr val="accent3">
                <a:alpha val="40000"/>
              </a:schemeClr>
            </a:solidFill>
            <a:ln w="31750">
              <a:solidFill>
                <a:schemeClr val="accent3">
                  <a:alpha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Rounded Corners 50">
              <a:extLst>
                <a:ext uri="{FF2B5EF4-FFF2-40B4-BE49-F238E27FC236}">
                  <a16:creationId xmlns:a16="http://schemas.microsoft.com/office/drawing/2014/main" id="{FC46B70D-C174-262F-13BD-835A7B2F9018}"/>
                </a:ext>
              </a:extLst>
            </p:cNvPr>
            <p:cNvSpPr/>
            <p:nvPr/>
          </p:nvSpPr>
          <p:spPr>
            <a:xfrm>
              <a:off x="736287" y="5295853"/>
              <a:ext cx="3487505" cy="475747"/>
            </a:xfrm>
            <a:prstGeom prst="roundRect">
              <a:avLst/>
            </a:prstGeom>
            <a:solidFill>
              <a:schemeClr val="accent3">
                <a:lumMod val="60000"/>
                <a:lumOff val="40000"/>
                <a:alpha val="60000"/>
              </a:schemeClr>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5D35ADD4-1341-9773-5172-0E39DFB1C5B7}"/>
                </a:ext>
              </a:extLst>
            </p:cNvPr>
            <p:cNvSpPr/>
            <p:nvPr/>
          </p:nvSpPr>
          <p:spPr>
            <a:xfrm>
              <a:off x="4381667" y="5314028"/>
              <a:ext cx="3487505" cy="475747"/>
            </a:xfrm>
            <a:prstGeom prst="roundRect">
              <a:avLst/>
            </a:prstGeom>
            <a:solidFill>
              <a:schemeClr val="accent3">
                <a:lumMod val="60000"/>
                <a:lumOff val="40000"/>
                <a:alpha val="56000"/>
              </a:schemeClr>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Rounded Corners 52">
              <a:extLst>
                <a:ext uri="{FF2B5EF4-FFF2-40B4-BE49-F238E27FC236}">
                  <a16:creationId xmlns:a16="http://schemas.microsoft.com/office/drawing/2014/main" id="{64984336-A0ED-5354-9CFF-391446BEE547}"/>
                </a:ext>
              </a:extLst>
            </p:cNvPr>
            <p:cNvSpPr/>
            <p:nvPr/>
          </p:nvSpPr>
          <p:spPr>
            <a:xfrm>
              <a:off x="8004212" y="5295853"/>
              <a:ext cx="3487505" cy="475747"/>
            </a:xfrm>
            <a:prstGeom prst="roundRect">
              <a:avLst/>
            </a:prstGeom>
            <a:solidFill>
              <a:schemeClr val="accent3">
                <a:lumMod val="60000"/>
                <a:lumOff val="40000"/>
                <a:alpha val="60000"/>
              </a:schemeClr>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Rounded Corners 53">
              <a:extLst>
                <a:ext uri="{FF2B5EF4-FFF2-40B4-BE49-F238E27FC236}">
                  <a16:creationId xmlns:a16="http://schemas.microsoft.com/office/drawing/2014/main" id="{9644CA4F-C0A0-F8DA-FE6A-F26A22F38F00}"/>
                </a:ext>
              </a:extLst>
            </p:cNvPr>
            <p:cNvSpPr/>
            <p:nvPr/>
          </p:nvSpPr>
          <p:spPr>
            <a:xfrm>
              <a:off x="736287" y="5793200"/>
              <a:ext cx="3487505" cy="475747"/>
            </a:xfrm>
            <a:prstGeom prst="roundRect">
              <a:avLst/>
            </a:prstGeom>
            <a:solidFill>
              <a:schemeClr val="accent3">
                <a:lumMod val="60000"/>
                <a:lumOff val="40000"/>
                <a:alpha val="60000"/>
              </a:schemeClr>
            </a:solidFill>
            <a:ln w="317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320ADF39-01E9-C0EE-D2DC-6EB15E8AEEB5}"/>
                </a:ext>
              </a:extLst>
            </p:cNvPr>
            <p:cNvSpPr txBox="1"/>
            <p:nvPr/>
          </p:nvSpPr>
          <p:spPr>
            <a:xfrm>
              <a:off x="4499331" y="5003884"/>
              <a:ext cx="3193338" cy="369332"/>
            </a:xfrm>
            <a:prstGeom prst="rect">
              <a:avLst/>
            </a:prstGeom>
            <a:noFill/>
          </p:spPr>
          <p:txBody>
            <a:bodyPr wrap="square" rtlCol="0">
              <a:spAutoFit/>
            </a:bodyPr>
            <a:lstStyle/>
            <a:p>
              <a:pPr algn="ctr"/>
              <a:r>
                <a:rPr lang="en-IN">
                  <a:solidFill>
                    <a:schemeClr val="accent3">
                      <a:lumMod val="50000"/>
                    </a:schemeClr>
                  </a:solidFill>
                  <a:latin typeface="+mj-lt"/>
                </a:rPr>
                <a:t>Power Distribution</a:t>
              </a:r>
            </a:p>
          </p:txBody>
        </p:sp>
        <p:sp>
          <p:nvSpPr>
            <p:cNvPr id="46" name="TextBox 45">
              <a:extLst>
                <a:ext uri="{FF2B5EF4-FFF2-40B4-BE49-F238E27FC236}">
                  <a16:creationId xmlns:a16="http://schemas.microsoft.com/office/drawing/2014/main" id="{A822EFE7-55C7-52F9-64E1-C9783E386B8B}"/>
                </a:ext>
              </a:extLst>
            </p:cNvPr>
            <p:cNvSpPr txBox="1"/>
            <p:nvPr/>
          </p:nvSpPr>
          <p:spPr>
            <a:xfrm>
              <a:off x="4370249" y="5349060"/>
              <a:ext cx="3487505" cy="369332"/>
            </a:xfrm>
            <a:prstGeom prst="rect">
              <a:avLst/>
            </a:prstGeom>
            <a:noFill/>
          </p:spPr>
          <p:txBody>
            <a:bodyPr wrap="square" rtlCol="0">
              <a:spAutoFit/>
            </a:bodyPr>
            <a:lstStyle/>
            <a:p>
              <a:r>
                <a:rPr lang="en-IN"/>
                <a:t>Sensors: 5V (PIR, HC-SR04, DHT22)</a:t>
              </a:r>
            </a:p>
          </p:txBody>
        </p:sp>
        <p:sp>
          <p:nvSpPr>
            <p:cNvPr id="47" name="TextBox 46">
              <a:extLst>
                <a:ext uri="{FF2B5EF4-FFF2-40B4-BE49-F238E27FC236}">
                  <a16:creationId xmlns:a16="http://schemas.microsoft.com/office/drawing/2014/main" id="{264AC88A-49DC-1785-9ED1-1D5BB870FE2F}"/>
                </a:ext>
              </a:extLst>
            </p:cNvPr>
            <p:cNvSpPr txBox="1"/>
            <p:nvPr/>
          </p:nvSpPr>
          <p:spPr>
            <a:xfrm>
              <a:off x="1035471" y="5380756"/>
              <a:ext cx="2520000" cy="369332"/>
            </a:xfrm>
            <a:prstGeom prst="rect">
              <a:avLst/>
            </a:prstGeom>
            <a:noFill/>
          </p:spPr>
          <p:txBody>
            <a:bodyPr wrap="square" rtlCol="0">
              <a:spAutoFit/>
            </a:bodyPr>
            <a:lstStyle/>
            <a:p>
              <a:r>
                <a:rPr lang="en-IN"/>
                <a:t>ESP32 Controller: 3.3V</a:t>
              </a:r>
            </a:p>
          </p:txBody>
        </p:sp>
        <p:sp>
          <p:nvSpPr>
            <p:cNvPr id="48" name="TextBox 47">
              <a:extLst>
                <a:ext uri="{FF2B5EF4-FFF2-40B4-BE49-F238E27FC236}">
                  <a16:creationId xmlns:a16="http://schemas.microsoft.com/office/drawing/2014/main" id="{5D59E50E-A757-0CFC-DFAD-F9E91F8F1617}"/>
                </a:ext>
              </a:extLst>
            </p:cNvPr>
            <p:cNvSpPr txBox="1"/>
            <p:nvPr/>
          </p:nvSpPr>
          <p:spPr>
            <a:xfrm>
              <a:off x="8400256" y="5380756"/>
              <a:ext cx="2520000" cy="369332"/>
            </a:xfrm>
            <a:prstGeom prst="rect">
              <a:avLst/>
            </a:prstGeom>
            <a:noFill/>
          </p:spPr>
          <p:txBody>
            <a:bodyPr wrap="square" rtlCol="0">
              <a:spAutoFit/>
            </a:bodyPr>
            <a:lstStyle/>
            <a:p>
              <a:r>
                <a:rPr lang="en-IN"/>
                <a:t>LDR Sensors: 3.3Ohm</a:t>
              </a:r>
            </a:p>
          </p:txBody>
        </p:sp>
        <p:sp>
          <p:nvSpPr>
            <p:cNvPr id="50" name="TextBox 49">
              <a:extLst>
                <a:ext uri="{FF2B5EF4-FFF2-40B4-BE49-F238E27FC236}">
                  <a16:creationId xmlns:a16="http://schemas.microsoft.com/office/drawing/2014/main" id="{D9694034-1320-6B5A-6913-13AE9DC3C210}"/>
                </a:ext>
              </a:extLst>
            </p:cNvPr>
            <p:cNvSpPr txBox="1"/>
            <p:nvPr/>
          </p:nvSpPr>
          <p:spPr>
            <a:xfrm>
              <a:off x="924913" y="5843441"/>
              <a:ext cx="2520000" cy="369332"/>
            </a:xfrm>
            <a:prstGeom prst="rect">
              <a:avLst/>
            </a:prstGeom>
            <a:noFill/>
          </p:spPr>
          <p:txBody>
            <a:bodyPr wrap="square" rtlCol="0">
              <a:spAutoFit/>
            </a:bodyPr>
            <a:lstStyle/>
            <a:p>
              <a:r>
                <a:rPr lang="en-IN"/>
                <a:t>LDR Sensors: 3.3Ohm </a:t>
              </a:r>
            </a:p>
          </p:txBody>
        </p:sp>
      </p:grpSp>
      <p:pic>
        <p:nvPicPr>
          <p:cNvPr id="2" name="Picture 1">
            <a:extLst>
              <a:ext uri="{FF2B5EF4-FFF2-40B4-BE49-F238E27FC236}">
                <a16:creationId xmlns:a16="http://schemas.microsoft.com/office/drawing/2014/main" id="{C938ADD5-7626-885C-5A35-1A0BD7ADB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spTree>
    <p:extLst>
      <p:ext uri="{BB962C8B-B14F-4D97-AF65-F5344CB8AC3E}">
        <p14:creationId xmlns:p14="http://schemas.microsoft.com/office/powerpoint/2010/main" val="316119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par>
                                <p:cTn id="24" presetID="22" presetClass="entr" presetSubtype="8" fill="hold"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left)">
                                      <p:cBhvr>
                                        <p:cTn id="26" dur="500"/>
                                        <p:tgtEl>
                                          <p:spTgt spid="55"/>
                                        </p:tgtEl>
                                      </p:cBhvr>
                                    </p:animEffect>
                                  </p:childTnLst>
                                </p:cTn>
                              </p:par>
                              <p:par>
                                <p:cTn id="27" presetID="22" presetClass="entr" presetSubtype="8"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par>
                                <p:cTn id="30" presetID="22" presetClass="entr" presetSubtype="8"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left)">
                                      <p:cBhvr>
                                        <p:cTn id="32" dur="500"/>
                                        <p:tgtEl>
                                          <p:spTgt spid="57"/>
                                        </p:tgtEl>
                                      </p:cBhvr>
                                    </p:animEffect>
                                  </p:childTnLst>
                                </p:cTn>
                              </p:par>
                              <p:par>
                                <p:cTn id="33" presetID="22" presetClass="entr" presetSubtype="8"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left)">
                                      <p:cBhvr>
                                        <p:cTn id="35" dur="500"/>
                                        <p:tgtEl>
                                          <p:spTgt spid="5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barn(outHorizontal)">
                                      <p:cBhvr>
                                        <p:cTn id="40" dur="500"/>
                                        <p:tgtEl>
                                          <p:spTgt spid="59"/>
                                        </p:tgtEl>
                                      </p:cBhvr>
                                    </p:animEffect>
                                  </p:childTnLst>
                                </p:cTn>
                              </p:par>
                              <p:par>
                                <p:cTn id="41" presetID="16" presetClass="entr" presetSubtype="42"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barn(outHorizontal)">
                                      <p:cBhvr>
                                        <p:cTn id="43" dur="500"/>
                                        <p:tgtEl>
                                          <p:spTgt spid="60"/>
                                        </p:tgtEl>
                                      </p:cBhvr>
                                    </p:animEffect>
                                  </p:childTnLst>
                                </p:cTn>
                              </p:par>
                              <p:par>
                                <p:cTn id="44" presetID="16" presetClass="entr" presetSubtype="42"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barn(outHorizontal)">
                                      <p:cBhvr>
                                        <p:cTn id="46" dur="500"/>
                                        <p:tgtEl>
                                          <p:spTgt spid="61"/>
                                        </p:tgtEl>
                                      </p:cBhvr>
                                    </p:animEffect>
                                  </p:childTnLst>
                                </p:cTn>
                              </p:par>
                              <p:par>
                                <p:cTn id="47" presetID="16" presetClass="entr" presetSubtype="42"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barn(outHorizontal)">
                                      <p:cBhvr>
                                        <p:cTn id="49" dur="500"/>
                                        <p:tgtEl>
                                          <p:spTgt spid="6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additive="base">
                                        <p:cTn id="54" dur="500" fill="hold"/>
                                        <p:tgtEl>
                                          <p:spTgt spid="64"/>
                                        </p:tgtEl>
                                        <p:attrNameLst>
                                          <p:attrName>ppt_x</p:attrName>
                                        </p:attrNameLst>
                                      </p:cBhvr>
                                      <p:tavLst>
                                        <p:tav tm="0">
                                          <p:val>
                                            <p:strVal val="#ppt_x"/>
                                          </p:val>
                                        </p:tav>
                                        <p:tav tm="100000">
                                          <p:val>
                                            <p:strVal val="#ppt_x"/>
                                          </p:val>
                                        </p:tav>
                                      </p:tavLst>
                                    </p:anim>
                                    <p:anim calcmode="lin" valueType="num">
                                      <p:cBhvr additive="base">
                                        <p:cTn id="55"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0"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CCE0A1D2-E008-0631-3862-F46F2520E405}"/>
              </a:ext>
            </a:extLst>
          </p:cNvPr>
          <p:cNvSpPr/>
          <p:nvPr/>
        </p:nvSpPr>
        <p:spPr>
          <a:xfrm>
            <a:off x="1034549" y="1722165"/>
            <a:ext cx="3981694" cy="1276771"/>
          </a:xfrm>
          <a:prstGeom prst="roundRect">
            <a:avLst/>
          </a:prstGeom>
          <a:solidFill>
            <a:srgbClr val="06B6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C4DFA796-8A42-27E8-534C-2C10230A438C}"/>
              </a:ext>
            </a:extLst>
          </p:cNvPr>
          <p:cNvSpPr/>
          <p:nvPr/>
        </p:nvSpPr>
        <p:spPr>
          <a:xfrm>
            <a:off x="6579165" y="1694195"/>
            <a:ext cx="3981694" cy="1284087"/>
          </a:xfrm>
          <a:prstGeom prst="roundRect">
            <a:avLst/>
          </a:prstGeom>
          <a:solidFill>
            <a:srgbClr val="06B6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4FD0832E-3C73-644A-01EA-DF1AF009D184}"/>
              </a:ext>
            </a:extLst>
          </p:cNvPr>
          <p:cNvSpPr/>
          <p:nvPr/>
        </p:nvSpPr>
        <p:spPr>
          <a:xfrm>
            <a:off x="1034549" y="3153025"/>
            <a:ext cx="3981694" cy="1284087"/>
          </a:xfrm>
          <a:prstGeom prst="roundRect">
            <a:avLst/>
          </a:prstGeom>
          <a:solidFill>
            <a:srgbClr val="06B6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588BF2FB-EFF1-76A0-CF3B-668EBD4AD39C}"/>
              </a:ext>
            </a:extLst>
          </p:cNvPr>
          <p:cNvSpPr/>
          <p:nvPr/>
        </p:nvSpPr>
        <p:spPr>
          <a:xfrm>
            <a:off x="6579165" y="3127011"/>
            <a:ext cx="3981694" cy="1284087"/>
          </a:xfrm>
          <a:prstGeom prst="roundRect">
            <a:avLst/>
          </a:prstGeom>
          <a:solidFill>
            <a:srgbClr val="06B6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B2A86D95-C4E8-56C5-922E-3FADC4F7DE93}"/>
              </a:ext>
            </a:extLst>
          </p:cNvPr>
          <p:cNvSpPr/>
          <p:nvPr/>
        </p:nvSpPr>
        <p:spPr>
          <a:xfrm>
            <a:off x="1421257" y="4958410"/>
            <a:ext cx="3450607" cy="880753"/>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FDF2BF39-56A9-E9D3-836A-F5DD29B8FE1E}"/>
              </a:ext>
            </a:extLst>
          </p:cNvPr>
          <p:cNvSpPr/>
          <p:nvPr/>
        </p:nvSpPr>
        <p:spPr>
          <a:xfrm>
            <a:off x="6965873" y="4958410"/>
            <a:ext cx="3450607" cy="880753"/>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1A4DE760-DF33-A3F8-400D-32FBBC70D27B}"/>
              </a:ext>
            </a:extLst>
          </p:cNvPr>
          <p:cNvSpPr/>
          <p:nvPr/>
        </p:nvSpPr>
        <p:spPr>
          <a:xfrm>
            <a:off x="1421256" y="5881173"/>
            <a:ext cx="3450607" cy="880753"/>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C856C988-37E5-AEBB-1BDF-7774F3C7E94C}"/>
              </a:ext>
            </a:extLst>
          </p:cNvPr>
          <p:cNvSpPr/>
          <p:nvPr/>
        </p:nvSpPr>
        <p:spPr>
          <a:xfrm>
            <a:off x="6947871" y="5880242"/>
            <a:ext cx="3450607" cy="880753"/>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A15BDBB-5C88-21C1-F521-70750DDB83FA}"/>
              </a:ext>
            </a:extLst>
          </p:cNvPr>
          <p:cNvSpPr txBox="1"/>
          <p:nvPr/>
        </p:nvSpPr>
        <p:spPr>
          <a:xfrm>
            <a:off x="1266964" y="103275"/>
            <a:ext cx="9658073" cy="769441"/>
          </a:xfrm>
          <a:prstGeom prst="rect">
            <a:avLst/>
          </a:prstGeom>
          <a:noFill/>
        </p:spPr>
        <p:txBody>
          <a:bodyPr wrap="square" rtlCol="0">
            <a:spAutoFit/>
          </a:bodyPr>
          <a:lstStyle/>
          <a:p>
            <a:pPr algn="ctr"/>
            <a:r>
              <a:rPr lang="en-IN" sz="4400" b="1">
                <a:solidFill>
                  <a:srgbClr val="1B365D"/>
                </a:solidFill>
                <a:latin typeface="+mj-lt"/>
              </a:rPr>
              <a:t>Communication &amp; Cloud Connectivity</a:t>
            </a:r>
          </a:p>
        </p:txBody>
      </p:sp>
      <p:sp>
        <p:nvSpPr>
          <p:cNvPr id="7" name="TextBox 6">
            <a:extLst>
              <a:ext uri="{FF2B5EF4-FFF2-40B4-BE49-F238E27FC236}">
                <a16:creationId xmlns:a16="http://schemas.microsoft.com/office/drawing/2014/main" id="{CF74B955-90E1-D3D1-48F0-1B9BA07AEEFA}"/>
              </a:ext>
            </a:extLst>
          </p:cNvPr>
          <p:cNvSpPr txBox="1"/>
          <p:nvPr/>
        </p:nvSpPr>
        <p:spPr>
          <a:xfrm>
            <a:off x="3449706" y="692696"/>
            <a:ext cx="5292588" cy="461665"/>
          </a:xfrm>
          <a:prstGeom prst="rect">
            <a:avLst/>
          </a:prstGeom>
          <a:noFill/>
        </p:spPr>
        <p:txBody>
          <a:bodyPr wrap="square" rtlCol="0">
            <a:spAutoFit/>
          </a:bodyPr>
          <a:lstStyle/>
          <a:p>
            <a:pPr algn="ctr"/>
            <a:r>
              <a:rPr lang="en-IN" sz="2400">
                <a:solidFill>
                  <a:schemeClr val="tx1">
                    <a:lumMod val="60000"/>
                    <a:lumOff val="40000"/>
                  </a:schemeClr>
                </a:solidFill>
              </a:rPr>
              <a:t>IoT Integration &amp; Remote Management</a:t>
            </a:r>
          </a:p>
        </p:txBody>
      </p:sp>
      <p:cxnSp>
        <p:nvCxnSpPr>
          <p:cNvPr id="8" name="Straight Connector 7">
            <a:extLst>
              <a:ext uri="{FF2B5EF4-FFF2-40B4-BE49-F238E27FC236}">
                <a16:creationId xmlns:a16="http://schemas.microsoft.com/office/drawing/2014/main" id="{07DBC8E0-1960-8E7C-44D1-3C84D7EF72E9}"/>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A49C976E-B6EE-5B8B-F1D2-45A17B36B12E}"/>
              </a:ext>
            </a:extLst>
          </p:cNvPr>
          <p:cNvSpPr txBox="1"/>
          <p:nvPr/>
        </p:nvSpPr>
        <p:spPr>
          <a:xfrm>
            <a:off x="4370697" y="1239144"/>
            <a:ext cx="3450607" cy="461665"/>
          </a:xfrm>
          <a:prstGeom prst="rect">
            <a:avLst/>
          </a:prstGeom>
          <a:noFill/>
        </p:spPr>
        <p:txBody>
          <a:bodyPr wrap="square">
            <a:spAutoFit/>
          </a:bodyPr>
          <a:lstStyle/>
          <a:p>
            <a:pPr algn="ctr"/>
            <a:r>
              <a:rPr lang="en-IN" sz="2400">
                <a:solidFill>
                  <a:schemeClr val="accent1"/>
                </a:solidFill>
                <a:latin typeface="+mj-lt"/>
              </a:rPr>
              <a:t>Communication Protocols</a:t>
            </a:r>
          </a:p>
        </p:txBody>
      </p:sp>
      <p:sp>
        <p:nvSpPr>
          <p:cNvPr id="13" name="Rectangle: Rounded Corners 12">
            <a:extLst>
              <a:ext uri="{FF2B5EF4-FFF2-40B4-BE49-F238E27FC236}">
                <a16:creationId xmlns:a16="http://schemas.microsoft.com/office/drawing/2014/main" id="{046D9E5E-22A8-A80D-BF67-478F120F0581}"/>
              </a:ext>
            </a:extLst>
          </p:cNvPr>
          <p:cNvSpPr/>
          <p:nvPr/>
        </p:nvSpPr>
        <p:spPr>
          <a:xfrm>
            <a:off x="1254183" y="1702792"/>
            <a:ext cx="3888432" cy="129614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14" name="Rectangle: Rounded Corners 13">
            <a:extLst>
              <a:ext uri="{FF2B5EF4-FFF2-40B4-BE49-F238E27FC236}">
                <a16:creationId xmlns:a16="http://schemas.microsoft.com/office/drawing/2014/main" id="{16CAF335-F892-908E-F8B8-0EB35FC5023F}"/>
              </a:ext>
            </a:extLst>
          </p:cNvPr>
          <p:cNvSpPr/>
          <p:nvPr/>
        </p:nvSpPr>
        <p:spPr>
          <a:xfrm>
            <a:off x="6781519" y="1682138"/>
            <a:ext cx="3888432" cy="129614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983BFB86-48E7-B69B-A776-CEDD35DDFD0B}"/>
              </a:ext>
            </a:extLst>
          </p:cNvPr>
          <p:cNvSpPr/>
          <p:nvPr/>
        </p:nvSpPr>
        <p:spPr>
          <a:xfrm>
            <a:off x="1254183" y="3140968"/>
            <a:ext cx="3888432" cy="129614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492BC816-94A0-A8AD-40C4-82A340DCFC2A}"/>
              </a:ext>
            </a:extLst>
          </p:cNvPr>
          <p:cNvSpPr/>
          <p:nvPr/>
        </p:nvSpPr>
        <p:spPr>
          <a:xfrm>
            <a:off x="6781519" y="3114954"/>
            <a:ext cx="3888432" cy="129614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E5F7C52D-9863-032C-C2CD-1A599FD21E3E}"/>
              </a:ext>
            </a:extLst>
          </p:cNvPr>
          <p:cNvSpPr txBox="1"/>
          <p:nvPr/>
        </p:nvSpPr>
        <p:spPr>
          <a:xfrm>
            <a:off x="4370697" y="4494966"/>
            <a:ext cx="3450607" cy="461665"/>
          </a:xfrm>
          <a:prstGeom prst="rect">
            <a:avLst/>
          </a:prstGeom>
          <a:noFill/>
        </p:spPr>
        <p:txBody>
          <a:bodyPr wrap="square">
            <a:spAutoFit/>
          </a:bodyPr>
          <a:lstStyle/>
          <a:p>
            <a:pPr algn="ctr"/>
            <a:r>
              <a:rPr lang="en-IN" sz="2400">
                <a:solidFill>
                  <a:schemeClr val="accent1"/>
                </a:solidFill>
                <a:latin typeface="+mj-lt"/>
              </a:rPr>
              <a:t>Cloud Services</a:t>
            </a:r>
          </a:p>
        </p:txBody>
      </p:sp>
      <p:sp>
        <p:nvSpPr>
          <p:cNvPr id="18" name="Rectangle: Rounded Corners 17">
            <a:extLst>
              <a:ext uri="{FF2B5EF4-FFF2-40B4-BE49-F238E27FC236}">
                <a16:creationId xmlns:a16="http://schemas.microsoft.com/office/drawing/2014/main" id="{4B058D1A-B6C8-F338-F0B0-E26E183E4B9C}"/>
              </a:ext>
            </a:extLst>
          </p:cNvPr>
          <p:cNvSpPr/>
          <p:nvPr/>
        </p:nvSpPr>
        <p:spPr>
          <a:xfrm>
            <a:off x="1490376" y="4956631"/>
            <a:ext cx="3450607" cy="88075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EABE9E39-5843-1DAE-B87B-1331D043CD25}"/>
              </a:ext>
            </a:extLst>
          </p:cNvPr>
          <p:cNvSpPr/>
          <p:nvPr/>
        </p:nvSpPr>
        <p:spPr>
          <a:xfrm>
            <a:off x="7034992" y="4956631"/>
            <a:ext cx="3450607" cy="88075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4F0B96B-0081-A5D1-9156-6E97D75EFAEA}"/>
              </a:ext>
            </a:extLst>
          </p:cNvPr>
          <p:cNvSpPr/>
          <p:nvPr/>
        </p:nvSpPr>
        <p:spPr>
          <a:xfrm>
            <a:off x="1490375" y="5879394"/>
            <a:ext cx="3450607" cy="88075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F60A304A-A340-A9A4-3F98-79BC113E3F24}"/>
              </a:ext>
            </a:extLst>
          </p:cNvPr>
          <p:cNvSpPr/>
          <p:nvPr/>
        </p:nvSpPr>
        <p:spPr>
          <a:xfrm>
            <a:off x="7016990" y="5878463"/>
            <a:ext cx="3450607" cy="88075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5E9C7BB-E49E-C504-269F-D30B3629E715}"/>
              </a:ext>
            </a:extLst>
          </p:cNvPr>
          <p:cNvSpPr txBox="1"/>
          <p:nvPr/>
        </p:nvSpPr>
        <p:spPr>
          <a:xfrm>
            <a:off x="1900090" y="1808820"/>
            <a:ext cx="2631181" cy="369332"/>
          </a:xfrm>
          <a:prstGeom prst="rect">
            <a:avLst/>
          </a:prstGeom>
          <a:noFill/>
        </p:spPr>
        <p:txBody>
          <a:bodyPr wrap="square" rtlCol="0">
            <a:spAutoFit/>
          </a:bodyPr>
          <a:lstStyle/>
          <a:p>
            <a:pPr algn="ctr"/>
            <a:r>
              <a:rPr lang="pt-BR">
                <a:solidFill>
                  <a:srgbClr val="06B6D4"/>
                </a:solidFill>
                <a:latin typeface="+mj-lt"/>
              </a:rPr>
              <a:t>WiFi 802.11 b/g/n</a:t>
            </a:r>
            <a:endParaRPr lang="en-IN">
              <a:solidFill>
                <a:srgbClr val="06B6D4"/>
              </a:solidFill>
              <a:latin typeface="+mj-lt"/>
            </a:endParaRPr>
          </a:p>
        </p:txBody>
      </p:sp>
      <p:sp>
        <p:nvSpPr>
          <p:cNvPr id="31" name="TextBox 30">
            <a:extLst>
              <a:ext uri="{FF2B5EF4-FFF2-40B4-BE49-F238E27FC236}">
                <a16:creationId xmlns:a16="http://schemas.microsoft.com/office/drawing/2014/main" id="{93DCB63D-73D0-FA1F-2865-FB34B40E459A}"/>
              </a:ext>
            </a:extLst>
          </p:cNvPr>
          <p:cNvSpPr txBox="1"/>
          <p:nvPr/>
        </p:nvSpPr>
        <p:spPr>
          <a:xfrm>
            <a:off x="7444704" y="1802492"/>
            <a:ext cx="2631181" cy="369332"/>
          </a:xfrm>
          <a:prstGeom prst="rect">
            <a:avLst/>
          </a:prstGeom>
          <a:noFill/>
        </p:spPr>
        <p:txBody>
          <a:bodyPr wrap="square" rtlCol="0">
            <a:spAutoFit/>
          </a:bodyPr>
          <a:lstStyle/>
          <a:p>
            <a:pPr algn="ctr"/>
            <a:r>
              <a:rPr lang="pt-BR">
                <a:solidFill>
                  <a:srgbClr val="06B6D4"/>
                </a:solidFill>
                <a:latin typeface="+mj-lt"/>
              </a:rPr>
              <a:t>MQTT</a:t>
            </a:r>
            <a:endParaRPr lang="en-IN">
              <a:solidFill>
                <a:srgbClr val="06B6D4"/>
              </a:solidFill>
              <a:latin typeface="+mj-lt"/>
            </a:endParaRPr>
          </a:p>
        </p:txBody>
      </p:sp>
      <p:sp>
        <p:nvSpPr>
          <p:cNvPr id="32" name="TextBox 31">
            <a:extLst>
              <a:ext uri="{FF2B5EF4-FFF2-40B4-BE49-F238E27FC236}">
                <a16:creationId xmlns:a16="http://schemas.microsoft.com/office/drawing/2014/main" id="{671BA5DB-41B6-8E9D-FA31-1CEDFCD93077}"/>
              </a:ext>
            </a:extLst>
          </p:cNvPr>
          <p:cNvSpPr txBox="1"/>
          <p:nvPr/>
        </p:nvSpPr>
        <p:spPr>
          <a:xfrm>
            <a:off x="7375585" y="3237905"/>
            <a:ext cx="2631181" cy="369332"/>
          </a:xfrm>
          <a:prstGeom prst="rect">
            <a:avLst/>
          </a:prstGeom>
          <a:noFill/>
        </p:spPr>
        <p:txBody>
          <a:bodyPr wrap="square" rtlCol="0">
            <a:spAutoFit/>
          </a:bodyPr>
          <a:lstStyle/>
          <a:p>
            <a:pPr algn="ctr"/>
            <a:r>
              <a:rPr lang="pt-BR">
                <a:solidFill>
                  <a:srgbClr val="06B6D4"/>
                </a:solidFill>
                <a:latin typeface="+mj-lt"/>
              </a:rPr>
              <a:t>JSON</a:t>
            </a:r>
            <a:endParaRPr lang="en-IN">
              <a:solidFill>
                <a:srgbClr val="06B6D4"/>
              </a:solidFill>
              <a:latin typeface="+mj-lt"/>
            </a:endParaRPr>
          </a:p>
        </p:txBody>
      </p:sp>
      <p:sp>
        <p:nvSpPr>
          <p:cNvPr id="33" name="TextBox 32">
            <a:extLst>
              <a:ext uri="{FF2B5EF4-FFF2-40B4-BE49-F238E27FC236}">
                <a16:creationId xmlns:a16="http://schemas.microsoft.com/office/drawing/2014/main" id="{AB000F43-8405-E37C-2220-40DE532B6297}"/>
              </a:ext>
            </a:extLst>
          </p:cNvPr>
          <p:cNvSpPr txBox="1"/>
          <p:nvPr/>
        </p:nvSpPr>
        <p:spPr>
          <a:xfrm>
            <a:off x="1889642" y="3237905"/>
            <a:ext cx="2631181" cy="369332"/>
          </a:xfrm>
          <a:prstGeom prst="rect">
            <a:avLst/>
          </a:prstGeom>
          <a:noFill/>
        </p:spPr>
        <p:txBody>
          <a:bodyPr wrap="square" rtlCol="0">
            <a:spAutoFit/>
          </a:bodyPr>
          <a:lstStyle/>
          <a:p>
            <a:pPr algn="ctr"/>
            <a:r>
              <a:rPr lang="pt-BR">
                <a:solidFill>
                  <a:srgbClr val="06B6D4"/>
                </a:solidFill>
                <a:latin typeface="+mj-lt"/>
              </a:rPr>
              <a:t>HTTPS/REST API</a:t>
            </a:r>
            <a:endParaRPr lang="en-IN">
              <a:solidFill>
                <a:srgbClr val="06B6D4"/>
              </a:solidFill>
              <a:latin typeface="+mj-lt"/>
            </a:endParaRPr>
          </a:p>
        </p:txBody>
      </p:sp>
      <p:sp>
        <p:nvSpPr>
          <p:cNvPr id="34" name="TextBox 33">
            <a:extLst>
              <a:ext uri="{FF2B5EF4-FFF2-40B4-BE49-F238E27FC236}">
                <a16:creationId xmlns:a16="http://schemas.microsoft.com/office/drawing/2014/main" id="{6B56852E-D3D0-77D4-A2E8-8D75C5A68DF3}"/>
              </a:ext>
            </a:extLst>
          </p:cNvPr>
          <p:cNvSpPr txBox="1"/>
          <p:nvPr/>
        </p:nvSpPr>
        <p:spPr>
          <a:xfrm>
            <a:off x="1631142" y="2123564"/>
            <a:ext cx="3134515" cy="369332"/>
          </a:xfrm>
          <a:prstGeom prst="rect">
            <a:avLst/>
          </a:prstGeom>
          <a:noFill/>
        </p:spPr>
        <p:txBody>
          <a:bodyPr wrap="square" rtlCol="0">
            <a:spAutoFit/>
          </a:bodyPr>
          <a:lstStyle/>
          <a:p>
            <a:pPr algn="ctr"/>
            <a:r>
              <a:rPr lang="en-IN">
                <a:solidFill>
                  <a:schemeClr val="tx1">
                    <a:lumMod val="60000"/>
                    <a:lumOff val="40000"/>
                  </a:schemeClr>
                </a:solidFill>
              </a:rPr>
              <a:t>Primary internet connectivity</a:t>
            </a:r>
          </a:p>
        </p:txBody>
      </p:sp>
      <p:sp>
        <p:nvSpPr>
          <p:cNvPr id="37" name="TextBox 36">
            <a:extLst>
              <a:ext uri="{FF2B5EF4-FFF2-40B4-BE49-F238E27FC236}">
                <a16:creationId xmlns:a16="http://schemas.microsoft.com/office/drawing/2014/main" id="{591327DE-EC7E-3A00-6363-A3AA064A1CC3}"/>
              </a:ext>
            </a:extLst>
          </p:cNvPr>
          <p:cNvSpPr txBox="1"/>
          <p:nvPr/>
        </p:nvSpPr>
        <p:spPr>
          <a:xfrm>
            <a:off x="6781519" y="2123564"/>
            <a:ext cx="3888432" cy="369332"/>
          </a:xfrm>
          <a:prstGeom prst="rect">
            <a:avLst/>
          </a:prstGeom>
          <a:noFill/>
        </p:spPr>
        <p:txBody>
          <a:bodyPr wrap="square" rtlCol="0">
            <a:spAutoFit/>
          </a:bodyPr>
          <a:lstStyle/>
          <a:p>
            <a:pPr algn="ctr"/>
            <a:r>
              <a:rPr lang="en-IN">
                <a:solidFill>
                  <a:schemeClr val="tx1">
                    <a:lumMod val="60000"/>
                    <a:lumOff val="40000"/>
                  </a:schemeClr>
                </a:solidFill>
              </a:rPr>
              <a:t>Telemetry upload &amp; remote commands</a:t>
            </a:r>
          </a:p>
        </p:txBody>
      </p:sp>
      <p:sp>
        <p:nvSpPr>
          <p:cNvPr id="38" name="TextBox 37">
            <a:extLst>
              <a:ext uri="{FF2B5EF4-FFF2-40B4-BE49-F238E27FC236}">
                <a16:creationId xmlns:a16="http://schemas.microsoft.com/office/drawing/2014/main" id="{FC6F1587-46AF-248B-C5E8-1FB3BF124C9A}"/>
              </a:ext>
            </a:extLst>
          </p:cNvPr>
          <p:cNvSpPr txBox="1"/>
          <p:nvPr/>
        </p:nvSpPr>
        <p:spPr>
          <a:xfrm>
            <a:off x="1254183" y="3553469"/>
            <a:ext cx="3888432" cy="369332"/>
          </a:xfrm>
          <a:prstGeom prst="rect">
            <a:avLst/>
          </a:prstGeom>
          <a:noFill/>
        </p:spPr>
        <p:txBody>
          <a:bodyPr wrap="square" rtlCol="0">
            <a:spAutoFit/>
          </a:bodyPr>
          <a:lstStyle/>
          <a:p>
            <a:pPr algn="ctr"/>
            <a:r>
              <a:rPr lang="en-IN">
                <a:solidFill>
                  <a:schemeClr val="tx1">
                    <a:lumMod val="60000"/>
                    <a:lumOff val="40000"/>
                  </a:schemeClr>
                </a:solidFill>
              </a:rPr>
              <a:t>Weather data &amp; analytics</a:t>
            </a:r>
          </a:p>
        </p:txBody>
      </p:sp>
      <p:sp>
        <p:nvSpPr>
          <p:cNvPr id="39" name="TextBox 38">
            <a:extLst>
              <a:ext uri="{FF2B5EF4-FFF2-40B4-BE49-F238E27FC236}">
                <a16:creationId xmlns:a16="http://schemas.microsoft.com/office/drawing/2014/main" id="{86E2C48F-7E64-4F82-7C23-37FA7CB2E9CF}"/>
              </a:ext>
            </a:extLst>
          </p:cNvPr>
          <p:cNvSpPr txBox="1"/>
          <p:nvPr/>
        </p:nvSpPr>
        <p:spPr>
          <a:xfrm>
            <a:off x="6781519" y="3553469"/>
            <a:ext cx="3888432" cy="369332"/>
          </a:xfrm>
          <a:prstGeom prst="rect">
            <a:avLst/>
          </a:prstGeom>
          <a:noFill/>
        </p:spPr>
        <p:txBody>
          <a:bodyPr wrap="square" rtlCol="0">
            <a:spAutoFit/>
          </a:bodyPr>
          <a:lstStyle/>
          <a:p>
            <a:pPr algn="ctr"/>
            <a:r>
              <a:rPr lang="en-IN">
                <a:solidFill>
                  <a:schemeClr val="tx1">
                    <a:lumMod val="60000"/>
                    <a:lumOff val="40000"/>
                  </a:schemeClr>
                </a:solidFill>
              </a:rPr>
              <a:t>Weather data &amp; analytics</a:t>
            </a:r>
          </a:p>
        </p:txBody>
      </p:sp>
      <p:sp>
        <p:nvSpPr>
          <p:cNvPr id="40" name="TextBox 39">
            <a:extLst>
              <a:ext uri="{FF2B5EF4-FFF2-40B4-BE49-F238E27FC236}">
                <a16:creationId xmlns:a16="http://schemas.microsoft.com/office/drawing/2014/main" id="{1AFD7C14-49AE-BA7E-A9F9-6B6901B597A9}"/>
              </a:ext>
            </a:extLst>
          </p:cNvPr>
          <p:cNvSpPr txBox="1"/>
          <p:nvPr/>
        </p:nvSpPr>
        <p:spPr>
          <a:xfrm>
            <a:off x="1739516" y="2492896"/>
            <a:ext cx="2880320" cy="369332"/>
          </a:xfrm>
          <a:prstGeom prst="rect">
            <a:avLst/>
          </a:prstGeom>
          <a:noFill/>
        </p:spPr>
        <p:txBody>
          <a:bodyPr wrap="square" rtlCol="0">
            <a:spAutoFit/>
          </a:bodyPr>
          <a:lstStyle/>
          <a:p>
            <a:pPr algn="ctr"/>
            <a:r>
              <a:rPr lang="en-IN">
                <a:solidFill>
                  <a:schemeClr val="accent3"/>
                </a:solidFill>
                <a:latin typeface="+mj-lt"/>
              </a:rPr>
              <a:t>Up to 150 Mbps</a:t>
            </a:r>
          </a:p>
        </p:txBody>
      </p:sp>
      <p:sp>
        <p:nvSpPr>
          <p:cNvPr id="41" name="TextBox 40">
            <a:extLst>
              <a:ext uri="{FF2B5EF4-FFF2-40B4-BE49-F238E27FC236}">
                <a16:creationId xmlns:a16="http://schemas.microsoft.com/office/drawing/2014/main" id="{DF59419A-ED02-1C84-8112-B0955A27C09C}"/>
              </a:ext>
            </a:extLst>
          </p:cNvPr>
          <p:cNvSpPr txBox="1"/>
          <p:nvPr/>
        </p:nvSpPr>
        <p:spPr>
          <a:xfrm>
            <a:off x="7320134" y="2496165"/>
            <a:ext cx="2880320" cy="369332"/>
          </a:xfrm>
          <a:prstGeom prst="rect">
            <a:avLst/>
          </a:prstGeom>
          <a:noFill/>
        </p:spPr>
        <p:txBody>
          <a:bodyPr wrap="square" rtlCol="0">
            <a:spAutoFit/>
          </a:bodyPr>
          <a:lstStyle/>
          <a:p>
            <a:pPr algn="ctr"/>
            <a:r>
              <a:rPr lang="en-IN">
                <a:solidFill>
                  <a:schemeClr val="accent3"/>
                </a:solidFill>
                <a:latin typeface="+mj-lt"/>
              </a:rPr>
              <a:t>Lightweight messaging</a:t>
            </a:r>
          </a:p>
        </p:txBody>
      </p:sp>
      <p:sp>
        <p:nvSpPr>
          <p:cNvPr id="42" name="TextBox 41">
            <a:extLst>
              <a:ext uri="{FF2B5EF4-FFF2-40B4-BE49-F238E27FC236}">
                <a16:creationId xmlns:a16="http://schemas.microsoft.com/office/drawing/2014/main" id="{46BDDC59-9D80-3A4D-3C44-62C36757339B}"/>
              </a:ext>
            </a:extLst>
          </p:cNvPr>
          <p:cNvSpPr txBox="1"/>
          <p:nvPr/>
        </p:nvSpPr>
        <p:spPr>
          <a:xfrm>
            <a:off x="7302133" y="3871834"/>
            <a:ext cx="2880320" cy="369332"/>
          </a:xfrm>
          <a:prstGeom prst="rect">
            <a:avLst/>
          </a:prstGeom>
          <a:noFill/>
        </p:spPr>
        <p:txBody>
          <a:bodyPr wrap="square" rtlCol="0">
            <a:spAutoFit/>
          </a:bodyPr>
          <a:lstStyle/>
          <a:p>
            <a:pPr algn="ctr"/>
            <a:r>
              <a:rPr lang="en-IN">
                <a:solidFill>
                  <a:schemeClr val="accent3"/>
                </a:solidFill>
                <a:latin typeface="+mj-lt"/>
              </a:rPr>
              <a:t>Structured data exchange</a:t>
            </a:r>
          </a:p>
        </p:txBody>
      </p:sp>
      <p:sp>
        <p:nvSpPr>
          <p:cNvPr id="43" name="TextBox 42">
            <a:extLst>
              <a:ext uri="{FF2B5EF4-FFF2-40B4-BE49-F238E27FC236}">
                <a16:creationId xmlns:a16="http://schemas.microsoft.com/office/drawing/2014/main" id="{C60E92A0-E723-71A2-C75B-F1B45FCA3483}"/>
              </a:ext>
            </a:extLst>
          </p:cNvPr>
          <p:cNvSpPr txBox="1"/>
          <p:nvPr/>
        </p:nvSpPr>
        <p:spPr>
          <a:xfrm>
            <a:off x="1775518" y="3873761"/>
            <a:ext cx="2880320" cy="369332"/>
          </a:xfrm>
          <a:prstGeom prst="rect">
            <a:avLst/>
          </a:prstGeom>
          <a:noFill/>
        </p:spPr>
        <p:txBody>
          <a:bodyPr wrap="square" rtlCol="0">
            <a:spAutoFit/>
          </a:bodyPr>
          <a:lstStyle/>
          <a:p>
            <a:pPr algn="ctr"/>
            <a:r>
              <a:rPr lang="en-IN">
                <a:solidFill>
                  <a:schemeClr val="accent3"/>
                </a:solidFill>
                <a:latin typeface="+mj-lt"/>
              </a:rPr>
              <a:t>Encrypted communication</a:t>
            </a:r>
          </a:p>
        </p:txBody>
      </p:sp>
      <p:sp>
        <p:nvSpPr>
          <p:cNvPr id="44" name="TextBox 43">
            <a:extLst>
              <a:ext uri="{FF2B5EF4-FFF2-40B4-BE49-F238E27FC236}">
                <a16:creationId xmlns:a16="http://schemas.microsoft.com/office/drawing/2014/main" id="{3BB6FC4C-2350-F320-4802-0999A132856D}"/>
              </a:ext>
            </a:extLst>
          </p:cNvPr>
          <p:cNvSpPr txBox="1"/>
          <p:nvPr/>
        </p:nvSpPr>
        <p:spPr>
          <a:xfrm>
            <a:off x="1631141" y="5022429"/>
            <a:ext cx="3134515" cy="369332"/>
          </a:xfrm>
          <a:prstGeom prst="rect">
            <a:avLst/>
          </a:prstGeom>
          <a:noFill/>
        </p:spPr>
        <p:txBody>
          <a:bodyPr wrap="square" rtlCol="0">
            <a:spAutoFit/>
          </a:bodyPr>
          <a:lstStyle/>
          <a:p>
            <a:r>
              <a:rPr lang="en-IN" b="1">
                <a:solidFill>
                  <a:srgbClr val="00B050"/>
                </a:solidFill>
              </a:rPr>
              <a:t>Weather API Service</a:t>
            </a:r>
          </a:p>
        </p:txBody>
      </p:sp>
      <p:sp>
        <p:nvSpPr>
          <p:cNvPr id="45" name="TextBox 44">
            <a:extLst>
              <a:ext uri="{FF2B5EF4-FFF2-40B4-BE49-F238E27FC236}">
                <a16:creationId xmlns:a16="http://schemas.microsoft.com/office/drawing/2014/main" id="{E9BE8156-0FF8-6503-7037-52819CCF24D8}"/>
              </a:ext>
            </a:extLst>
          </p:cNvPr>
          <p:cNvSpPr txBox="1"/>
          <p:nvPr/>
        </p:nvSpPr>
        <p:spPr>
          <a:xfrm>
            <a:off x="7158477" y="5017325"/>
            <a:ext cx="3134515" cy="369332"/>
          </a:xfrm>
          <a:prstGeom prst="rect">
            <a:avLst/>
          </a:prstGeom>
          <a:noFill/>
        </p:spPr>
        <p:txBody>
          <a:bodyPr wrap="square" rtlCol="0">
            <a:spAutoFit/>
          </a:bodyPr>
          <a:lstStyle/>
          <a:p>
            <a:r>
              <a:rPr lang="en-IN" b="1">
                <a:solidFill>
                  <a:srgbClr val="00B050"/>
                </a:solidFill>
              </a:rPr>
              <a:t>IoT Cloud Platform</a:t>
            </a:r>
          </a:p>
        </p:txBody>
      </p:sp>
      <p:sp>
        <p:nvSpPr>
          <p:cNvPr id="46" name="TextBox 45">
            <a:extLst>
              <a:ext uri="{FF2B5EF4-FFF2-40B4-BE49-F238E27FC236}">
                <a16:creationId xmlns:a16="http://schemas.microsoft.com/office/drawing/2014/main" id="{500B4895-757E-6948-39BB-2775CD26B080}"/>
              </a:ext>
            </a:extLst>
          </p:cNvPr>
          <p:cNvSpPr txBox="1"/>
          <p:nvPr/>
        </p:nvSpPr>
        <p:spPr>
          <a:xfrm>
            <a:off x="1648420" y="5945045"/>
            <a:ext cx="3134515" cy="369332"/>
          </a:xfrm>
          <a:prstGeom prst="rect">
            <a:avLst/>
          </a:prstGeom>
          <a:noFill/>
        </p:spPr>
        <p:txBody>
          <a:bodyPr wrap="square" rtlCol="0">
            <a:spAutoFit/>
          </a:bodyPr>
          <a:lstStyle/>
          <a:p>
            <a:r>
              <a:rPr lang="en-IN" b="1">
                <a:solidFill>
                  <a:srgbClr val="00B050"/>
                </a:solidFill>
              </a:rPr>
              <a:t>Mobile App Dashboard</a:t>
            </a:r>
          </a:p>
        </p:txBody>
      </p:sp>
      <p:sp>
        <p:nvSpPr>
          <p:cNvPr id="47" name="TextBox 46">
            <a:extLst>
              <a:ext uri="{FF2B5EF4-FFF2-40B4-BE49-F238E27FC236}">
                <a16:creationId xmlns:a16="http://schemas.microsoft.com/office/drawing/2014/main" id="{2F59ECFC-6120-B290-1BBD-860426FAF66A}"/>
              </a:ext>
            </a:extLst>
          </p:cNvPr>
          <p:cNvSpPr txBox="1"/>
          <p:nvPr/>
        </p:nvSpPr>
        <p:spPr>
          <a:xfrm>
            <a:off x="7175035" y="5949507"/>
            <a:ext cx="3134515" cy="369332"/>
          </a:xfrm>
          <a:prstGeom prst="rect">
            <a:avLst/>
          </a:prstGeom>
          <a:noFill/>
        </p:spPr>
        <p:txBody>
          <a:bodyPr wrap="square" rtlCol="0">
            <a:spAutoFit/>
          </a:bodyPr>
          <a:lstStyle/>
          <a:p>
            <a:r>
              <a:rPr lang="en-IN" b="1">
                <a:solidFill>
                  <a:srgbClr val="00B050"/>
                </a:solidFill>
              </a:rPr>
              <a:t>Predictive Analytics Engine</a:t>
            </a:r>
          </a:p>
        </p:txBody>
      </p:sp>
      <p:sp>
        <p:nvSpPr>
          <p:cNvPr id="48" name="TextBox 47">
            <a:extLst>
              <a:ext uri="{FF2B5EF4-FFF2-40B4-BE49-F238E27FC236}">
                <a16:creationId xmlns:a16="http://schemas.microsoft.com/office/drawing/2014/main" id="{ADC7A0F0-18E0-FC8F-6947-7D799408C5CB}"/>
              </a:ext>
            </a:extLst>
          </p:cNvPr>
          <p:cNvSpPr txBox="1"/>
          <p:nvPr/>
        </p:nvSpPr>
        <p:spPr>
          <a:xfrm>
            <a:off x="1595500" y="5256493"/>
            <a:ext cx="3151794" cy="584775"/>
          </a:xfrm>
          <a:prstGeom prst="rect">
            <a:avLst/>
          </a:prstGeom>
          <a:noFill/>
        </p:spPr>
        <p:txBody>
          <a:bodyPr wrap="square" rtlCol="0">
            <a:spAutoFit/>
          </a:bodyPr>
          <a:lstStyle/>
          <a:p>
            <a:r>
              <a:rPr lang="en-GB" sz="1600">
                <a:solidFill>
                  <a:schemeClr val="tx1">
                    <a:lumMod val="60000"/>
                    <a:lumOff val="40000"/>
                  </a:schemeClr>
                </a:solidFill>
              </a:rPr>
              <a:t>Real-time weather data: Temperature, humidity, visibility</a:t>
            </a:r>
            <a:endParaRPr lang="en-IN" sz="1600">
              <a:solidFill>
                <a:schemeClr val="tx1">
                  <a:lumMod val="60000"/>
                  <a:lumOff val="40000"/>
                </a:schemeClr>
              </a:solidFill>
            </a:endParaRPr>
          </a:p>
        </p:txBody>
      </p:sp>
      <p:sp>
        <p:nvSpPr>
          <p:cNvPr id="49" name="TextBox 48">
            <a:extLst>
              <a:ext uri="{FF2B5EF4-FFF2-40B4-BE49-F238E27FC236}">
                <a16:creationId xmlns:a16="http://schemas.microsoft.com/office/drawing/2014/main" id="{D1B337FB-683E-B242-2590-2DD8279A5A29}"/>
              </a:ext>
            </a:extLst>
          </p:cNvPr>
          <p:cNvSpPr txBox="1"/>
          <p:nvPr/>
        </p:nvSpPr>
        <p:spPr>
          <a:xfrm>
            <a:off x="7157756" y="5246565"/>
            <a:ext cx="3151794" cy="584775"/>
          </a:xfrm>
          <a:prstGeom prst="rect">
            <a:avLst/>
          </a:prstGeom>
          <a:noFill/>
        </p:spPr>
        <p:txBody>
          <a:bodyPr wrap="square" rtlCol="0">
            <a:spAutoFit/>
          </a:bodyPr>
          <a:lstStyle/>
          <a:p>
            <a:r>
              <a:rPr lang="en-GB" sz="1600">
                <a:solidFill>
                  <a:schemeClr val="tx1">
                    <a:lumMod val="60000"/>
                    <a:lumOff val="40000"/>
                  </a:schemeClr>
                </a:solidFill>
              </a:rPr>
              <a:t>Device management &amp; telemetry: Remote control, monitoring</a:t>
            </a:r>
            <a:endParaRPr lang="en-IN" sz="1600">
              <a:solidFill>
                <a:schemeClr val="tx1">
                  <a:lumMod val="60000"/>
                  <a:lumOff val="40000"/>
                </a:schemeClr>
              </a:solidFill>
            </a:endParaRPr>
          </a:p>
        </p:txBody>
      </p:sp>
      <p:sp>
        <p:nvSpPr>
          <p:cNvPr id="50" name="TextBox 49">
            <a:extLst>
              <a:ext uri="{FF2B5EF4-FFF2-40B4-BE49-F238E27FC236}">
                <a16:creationId xmlns:a16="http://schemas.microsoft.com/office/drawing/2014/main" id="{9B02FA11-2A14-7E67-3853-24856723117A}"/>
              </a:ext>
            </a:extLst>
          </p:cNvPr>
          <p:cNvSpPr txBox="1"/>
          <p:nvPr/>
        </p:nvSpPr>
        <p:spPr>
          <a:xfrm>
            <a:off x="1595500" y="6165304"/>
            <a:ext cx="3151794" cy="584775"/>
          </a:xfrm>
          <a:prstGeom prst="rect">
            <a:avLst/>
          </a:prstGeom>
          <a:noFill/>
        </p:spPr>
        <p:txBody>
          <a:bodyPr wrap="square" rtlCol="0">
            <a:spAutoFit/>
          </a:bodyPr>
          <a:lstStyle/>
          <a:p>
            <a:r>
              <a:rPr lang="en-GB" sz="1600">
                <a:solidFill>
                  <a:schemeClr val="tx1">
                    <a:lumMod val="60000"/>
                    <a:lumOff val="40000"/>
                  </a:schemeClr>
                </a:solidFill>
              </a:rPr>
              <a:t>User interface &amp; control: Real-time status, manual override</a:t>
            </a:r>
            <a:endParaRPr lang="en-IN" sz="1600">
              <a:solidFill>
                <a:schemeClr val="tx1">
                  <a:lumMod val="60000"/>
                  <a:lumOff val="40000"/>
                </a:schemeClr>
              </a:solidFill>
            </a:endParaRPr>
          </a:p>
        </p:txBody>
      </p:sp>
      <p:sp>
        <p:nvSpPr>
          <p:cNvPr id="51" name="TextBox 50">
            <a:extLst>
              <a:ext uri="{FF2B5EF4-FFF2-40B4-BE49-F238E27FC236}">
                <a16:creationId xmlns:a16="http://schemas.microsoft.com/office/drawing/2014/main" id="{61C7D4A9-5312-52A2-4178-F178F202905D}"/>
              </a:ext>
            </a:extLst>
          </p:cNvPr>
          <p:cNvSpPr txBox="1"/>
          <p:nvPr/>
        </p:nvSpPr>
        <p:spPr>
          <a:xfrm>
            <a:off x="7184397" y="6165304"/>
            <a:ext cx="3151794" cy="584775"/>
          </a:xfrm>
          <a:prstGeom prst="rect">
            <a:avLst/>
          </a:prstGeom>
          <a:noFill/>
        </p:spPr>
        <p:txBody>
          <a:bodyPr wrap="square" rtlCol="0">
            <a:spAutoFit/>
          </a:bodyPr>
          <a:lstStyle/>
          <a:p>
            <a:r>
              <a:rPr lang="en-GB" sz="1600">
                <a:solidFill>
                  <a:schemeClr val="tx1">
                    <a:lumMod val="60000"/>
                    <a:lumOff val="40000"/>
                  </a:schemeClr>
                </a:solidFill>
              </a:rPr>
              <a:t>ML-based maintenance prediction: Fault detection, optimization</a:t>
            </a:r>
            <a:endParaRPr lang="en-IN" sz="1600">
              <a:solidFill>
                <a:schemeClr val="tx1">
                  <a:lumMod val="60000"/>
                  <a:lumOff val="40000"/>
                </a:schemeClr>
              </a:solidFill>
            </a:endParaRPr>
          </a:p>
        </p:txBody>
      </p:sp>
      <p:pic>
        <p:nvPicPr>
          <p:cNvPr id="2" name="Picture 1">
            <a:extLst>
              <a:ext uri="{FF2B5EF4-FFF2-40B4-BE49-F238E27FC236}">
                <a16:creationId xmlns:a16="http://schemas.microsoft.com/office/drawing/2014/main" id="{C6C7B05B-3AAF-2895-58B7-02D525949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spTree>
    <p:extLst>
      <p:ext uri="{BB962C8B-B14F-4D97-AF65-F5344CB8AC3E}">
        <p14:creationId xmlns:p14="http://schemas.microsoft.com/office/powerpoint/2010/main" val="296365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up)">
                                      <p:cBhvr>
                                        <p:cTn id="29" dur="500"/>
                                        <p:tgtEl>
                                          <p:spTgt spid="40"/>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up)">
                                      <p:cBhvr>
                                        <p:cTn id="32" dur="500"/>
                                        <p:tgtEl>
                                          <p:spTgt spid="3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up)">
                                      <p:cBhvr>
                                        <p:cTn id="35" dur="500"/>
                                        <p:tgtEl>
                                          <p:spTgt spid="37"/>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up)">
                                      <p:cBhvr>
                                        <p:cTn id="38" dur="500"/>
                                        <p:tgtEl>
                                          <p:spTgt spid="41"/>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up)">
                                      <p:cBhvr>
                                        <p:cTn id="47" dur="500"/>
                                        <p:tgtEl>
                                          <p:spTgt spid="32"/>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up)">
                                      <p:cBhvr>
                                        <p:cTn id="50" dur="500"/>
                                        <p:tgtEl>
                                          <p:spTgt spid="39"/>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up)">
                                      <p:cBhvr>
                                        <p:cTn id="53" dur="500"/>
                                        <p:tgtEl>
                                          <p:spTgt spid="42"/>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up)">
                                      <p:cBhvr>
                                        <p:cTn id="59" dur="500"/>
                                        <p:tgtEl>
                                          <p:spTgt spid="33"/>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wipe(up)">
                                      <p:cBhvr>
                                        <p:cTn id="62" dur="500"/>
                                        <p:tgtEl>
                                          <p:spTgt spid="4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up)">
                                      <p:cBhvr>
                                        <p:cTn id="65" dur="500"/>
                                        <p:tgtEl>
                                          <p:spTgt spid="15"/>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up)">
                                      <p:cBhvr>
                                        <p:cTn id="69" dur="500"/>
                                        <p:tgtEl>
                                          <p:spTgt spid="26"/>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up)">
                                      <p:cBhvr>
                                        <p:cTn id="72" dur="500"/>
                                        <p:tgtEl>
                                          <p:spTgt spid="2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up)">
                                      <p:cBhvr>
                                        <p:cTn id="75" dur="500"/>
                                        <p:tgtEl>
                                          <p:spTgt spid="29"/>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up)">
                                      <p:cBhvr>
                                        <p:cTn id="78" dur="5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wipe(left)">
                                      <p:cBhvr>
                                        <p:cTn id="89" dur="500"/>
                                        <p:tgtEl>
                                          <p:spTgt spid="48"/>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left)">
                                      <p:cBhvr>
                                        <p:cTn id="95" dur="500"/>
                                        <p:tgtEl>
                                          <p:spTgt spid="50"/>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wipe(left)">
                                      <p:cBhvr>
                                        <p:cTn id="98" dur="500"/>
                                        <p:tgtEl>
                                          <p:spTgt spid="46"/>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ipe(left)">
                                      <p:cBhvr>
                                        <p:cTn id="101" dur="500"/>
                                        <p:tgtEl>
                                          <p:spTgt spid="20"/>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wipe(left)">
                                      <p:cBhvr>
                                        <p:cTn id="104" dur="500"/>
                                        <p:tgtEl>
                                          <p:spTgt spid="49"/>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wipe(left)">
                                      <p:cBhvr>
                                        <p:cTn id="107" dur="500"/>
                                        <p:tgtEl>
                                          <p:spTgt spid="45"/>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wipe(left)">
                                      <p:cBhvr>
                                        <p:cTn id="110" dur="500"/>
                                        <p:tgtEl>
                                          <p:spTgt spid="19"/>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wipe(left)">
                                      <p:cBhvr>
                                        <p:cTn id="113" dur="500"/>
                                        <p:tgtEl>
                                          <p:spTgt spid="47"/>
                                        </p:tgtEl>
                                      </p:cBhvr>
                                    </p:animEffect>
                                  </p:childTnLst>
                                </p:cTn>
                              </p:par>
                              <p:par>
                                <p:cTn id="114" presetID="22" presetClass="entr" presetSubtype="8" fill="hold" grpId="0"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wipe(left)">
                                      <p:cBhvr>
                                        <p:cTn id="116" dur="500"/>
                                        <p:tgtEl>
                                          <p:spTgt spid="51"/>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wipe(left)">
                                      <p:cBhvr>
                                        <p:cTn id="119" dur="500"/>
                                        <p:tgtEl>
                                          <p:spTgt spid="21"/>
                                        </p:tgtEl>
                                      </p:cBhvr>
                                    </p:animEffect>
                                  </p:childTnLst>
                                </p:cTn>
                              </p:par>
                            </p:childTnLst>
                          </p:cTn>
                        </p:par>
                        <p:par>
                          <p:cTn id="120" fill="hold">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up)">
                                      <p:cBhvr>
                                        <p:cTn id="123" dur="500"/>
                                        <p:tgtEl>
                                          <p:spTgt spid="22"/>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23"/>
                                        </p:tgtEl>
                                        <p:attrNameLst>
                                          <p:attrName>style.visibility</p:attrName>
                                        </p:attrNameLst>
                                      </p:cBhvr>
                                      <p:to>
                                        <p:strVal val="visible"/>
                                      </p:to>
                                    </p:set>
                                    <p:animEffect transition="in" filter="wipe(up)">
                                      <p:cBhvr>
                                        <p:cTn id="126" dur="500"/>
                                        <p:tgtEl>
                                          <p:spTgt spid="23"/>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animEffect transition="in" filter="wipe(up)">
                                      <p:cBhvr>
                                        <p:cTn id="129" dur="500"/>
                                        <p:tgtEl>
                                          <p:spTgt spid="24"/>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25"/>
                                        </p:tgtEl>
                                        <p:attrNameLst>
                                          <p:attrName>style.visibility</p:attrName>
                                        </p:attrNameLst>
                                      </p:cBhvr>
                                      <p:to>
                                        <p:strVal val="visible"/>
                                      </p:to>
                                    </p:set>
                                    <p:animEffect transition="in" filter="wipe(up)">
                                      <p:cBhvr>
                                        <p:cTn id="1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22" grpId="0" animBg="1"/>
      <p:bldP spid="23" grpId="0" animBg="1"/>
      <p:bldP spid="24" grpId="0" animBg="1"/>
      <p:bldP spid="25" grpId="0" animBg="1"/>
      <p:bldP spid="6" grpId="0"/>
      <p:bldP spid="7" grpId="0"/>
      <p:bldP spid="12" grpId="0"/>
      <p:bldP spid="13" grpId="0" animBg="1"/>
      <p:bldP spid="14" grpId="0" animBg="1"/>
      <p:bldP spid="15" grpId="0" animBg="1"/>
      <p:bldP spid="16" grpId="0" animBg="1"/>
      <p:bldP spid="17" grpId="0"/>
      <p:bldP spid="18" grpId="0" animBg="1"/>
      <p:bldP spid="19" grpId="0" animBg="1"/>
      <p:bldP spid="20" grpId="0" animBg="1"/>
      <p:bldP spid="21" grpId="0" animBg="1"/>
      <p:bldP spid="30" grpId="0"/>
      <p:bldP spid="31" grpId="0"/>
      <p:bldP spid="32" grpId="0"/>
      <p:bldP spid="33" grpId="0"/>
      <p:bldP spid="34"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8FAFC"/>
            </a:gs>
            <a:gs pos="100000">
              <a:srgbClr val="EDF2F7"/>
            </a:gs>
          </a:gsLst>
          <a:lin ang="5400000" scaled="1"/>
          <a:tileRect/>
        </a:gradFill>
        <a:effectLst/>
      </p:bgPr>
    </p:bg>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72FF3CDE-4B85-2CB9-65B6-516F29A6699B}"/>
              </a:ext>
            </a:extLst>
          </p:cNvPr>
          <p:cNvSpPr/>
          <p:nvPr/>
        </p:nvSpPr>
        <p:spPr>
          <a:xfrm>
            <a:off x="1659959" y="2191279"/>
            <a:ext cx="3684566" cy="1895189"/>
          </a:xfrm>
          <a:prstGeom prst="roundRect">
            <a:avLst/>
          </a:prstGeom>
          <a:solidFill>
            <a:srgbClr val="14B8A6">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5BD72059-9210-D081-ECB1-71ABA789F4CA}"/>
              </a:ext>
            </a:extLst>
          </p:cNvPr>
          <p:cNvSpPr/>
          <p:nvPr/>
        </p:nvSpPr>
        <p:spPr>
          <a:xfrm>
            <a:off x="6852084" y="2184468"/>
            <a:ext cx="3684566" cy="1895189"/>
          </a:xfrm>
          <a:prstGeom prst="roundRect">
            <a:avLst/>
          </a:prstGeom>
          <a:solidFill>
            <a:srgbClr val="14B8A6">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403E2C87-DB75-3D60-8D33-7D66823A2117}"/>
              </a:ext>
            </a:extLst>
          </p:cNvPr>
          <p:cNvSpPr/>
          <p:nvPr/>
        </p:nvSpPr>
        <p:spPr>
          <a:xfrm>
            <a:off x="1659959" y="4226823"/>
            <a:ext cx="3684566" cy="1895189"/>
          </a:xfrm>
          <a:prstGeom prst="roundRect">
            <a:avLst/>
          </a:prstGeom>
          <a:solidFill>
            <a:srgbClr val="14B8A6">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D2BC1219-DB49-2601-14EA-C841731B9085}"/>
              </a:ext>
            </a:extLst>
          </p:cNvPr>
          <p:cNvSpPr/>
          <p:nvPr/>
        </p:nvSpPr>
        <p:spPr>
          <a:xfrm>
            <a:off x="6852084" y="4224677"/>
            <a:ext cx="3684566" cy="1895189"/>
          </a:xfrm>
          <a:prstGeom prst="roundRect">
            <a:avLst/>
          </a:prstGeom>
          <a:solidFill>
            <a:srgbClr val="14B8A6">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2F549EB-8A29-B33B-87ED-07C453BDB47A}"/>
              </a:ext>
            </a:extLst>
          </p:cNvPr>
          <p:cNvSpPr txBox="1"/>
          <p:nvPr/>
        </p:nvSpPr>
        <p:spPr>
          <a:xfrm>
            <a:off x="1266964" y="103275"/>
            <a:ext cx="9658073" cy="769441"/>
          </a:xfrm>
          <a:prstGeom prst="rect">
            <a:avLst/>
          </a:prstGeom>
          <a:noFill/>
        </p:spPr>
        <p:txBody>
          <a:bodyPr wrap="square" rtlCol="0">
            <a:spAutoFit/>
          </a:bodyPr>
          <a:lstStyle/>
          <a:p>
            <a:pPr algn="ctr"/>
            <a:r>
              <a:rPr lang="en-IN" sz="4400" b="1">
                <a:solidFill>
                  <a:srgbClr val="1B365D"/>
                </a:solidFill>
                <a:latin typeface="+mj-lt"/>
              </a:rPr>
              <a:t>Safety Protocols &amp; Emergency Systems</a:t>
            </a:r>
          </a:p>
        </p:txBody>
      </p:sp>
      <p:sp>
        <p:nvSpPr>
          <p:cNvPr id="7" name="TextBox 6">
            <a:extLst>
              <a:ext uri="{FF2B5EF4-FFF2-40B4-BE49-F238E27FC236}">
                <a16:creationId xmlns:a16="http://schemas.microsoft.com/office/drawing/2014/main" id="{E30842F4-1102-3E09-F0DB-410BEC8725EC}"/>
              </a:ext>
            </a:extLst>
          </p:cNvPr>
          <p:cNvSpPr txBox="1"/>
          <p:nvPr/>
        </p:nvSpPr>
        <p:spPr>
          <a:xfrm>
            <a:off x="3449706" y="692696"/>
            <a:ext cx="5292588" cy="461665"/>
          </a:xfrm>
          <a:prstGeom prst="rect">
            <a:avLst/>
          </a:prstGeom>
          <a:noFill/>
        </p:spPr>
        <p:txBody>
          <a:bodyPr wrap="square" rtlCol="0">
            <a:spAutoFit/>
          </a:bodyPr>
          <a:lstStyle/>
          <a:p>
            <a:pPr algn="ctr"/>
            <a:r>
              <a:rPr lang="en-IN" sz="2400">
                <a:solidFill>
                  <a:schemeClr val="tx1">
                    <a:lumMod val="60000"/>
                    <a:lumOff val="40000"/>
                  </a:schemeClr>
                </a:solidFill>
              </a:rPr>
              <a:t>Comprehensive Safety Architecture</a:t>
            </a:r>
          </a:p>
        </p:txBody>
      </p:sp>
      <p:cxnSp>
        <p:nvCxnSpPr>
          <p:cNvPr id="8" name="Straight Connector 7">
            <a:extLst>
              <a:ext uri="{FF2B5EF4-FFF2-40B4-BE49-F238E27FC236}">
                <a16:creationId xmlns:a16="http://schemas.microsoft.com/office/drawing/2014/main" id="{D24F11E4-BEFF-2CAA-CCDA-33FE6109646E}"/>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C5F3AA71-3405-7ABD-94A7-215FF9EC6C98}"/>
              </a:ext>
            </a:extLst>
          </p:cNvPr>
          <p:cNvSpPr txBox="1"/>
          <p:nvPr/>
        </p:nvSpPr>
        <p:spPr>
          <a:xfrm>
            <a:off x="4403812" y="1588884"/>
            <a:ext cx="3384376" cy="461665"/>
          </a:xfrm>
          <a:prstGeom prst="rect">
            <a:avLst/>
          </a:prstGeom>
          <a:noFill/>
        </p:spPr>
        <p:txBody>
          <a:bodyPr wrap="square" rtlCol="0">
            <a:spAutoFit/>
          </a:bodyPr>
          <a:lstStyle/>
          <a:p>
            <a:pPr algn="ctr"/>
            <a:r>
              <a:rPr lang="en-IN" sz="2400">
                <a:solidFill>
                  <a:schemeClr val="accent1"/>
                </a:solidFill>
                <a:latin typeface="+mj-lt"/>
              </a:rPr>
              <a:t>Safety Features</a:t>
            </a:r>
          </a:p>
        </p:txBody>
      </p:sp>
      <p:sp>
        <p:nvSpPr>
          <p:cNvPr id="14" name="Rectangle: Rounded Corners 13">
            <a:extLst>
              <a:ext uri="{FF2B5EF4-FFF2-40B4-BE49-F238E27FC236}">
                <a16:creationId xmlns:a16="http://schemas.microsoft.com/office/drawing/2014/main" id="{C939F326-B6A8-C939-12B8-DF4944376D65}"/>
              </a:ext>
            </a:extLst>
          </p:cNvPr>
          <p:cNvSpPr/>
          <p:nvPr/>
        </p:nvSpPr>
        <p:spPr>
          <a:xfrm>
            <a:off x="1807749" y="2204813"/>
            <a:ext cx="3384376" cy="1650448"/>
          </a:xfrm>
          <a:prstGeom prst="roundRect">
            <a:avLst/>
          </a:prstGeom>
          <a:solidFill>
            <a:srgbClr val="EDF2F7">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7CBF1AAB-115B-B8D3-9C52-4D51FC991254}"/>
              </a:ext>
            </a:extLst>
          </p:cNvPr>
          <p:cNvSpPr/>
          <p:nvPr/>
        </p:nvSpPr>
        <p:spPr>
          <a:xfrm>
            <a:off x="6999874" y="2198002"/>
            <a:ext cx="3384376" cy="1650448"/>
          </a:xfrm>
          <a:prstGeom prst="roundRect">
            <a:avLst/>
          </a:prstGeom>
          <a:solidFill>
            <a:srgbClr val="EDF2F7">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7EBF2DF-D155-8AB0-5DBD-7CD897C85378}"/>
              </a:ext>
            </a:extLst>
          </p:cNvPr>
          <p:cNvSpPr/>
          <p:nvPr/>
        </p:nvSpPr>
        <p:spPr>
          <a:xfrm>
            <a:off x="1807749" y="4240357"/>
            <a:ext cx="3384376" cy="1650448"/>
          </a:xfrm>
          <a:prstGeom prst="roundRect">
            <a:avLst/>
          </a:prstGeom>
          <a:solidFill>
            <a:srgbClr val="EDF2F7">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C9078A3-1AFE-7A8E-F9DC-40C709DA3069}"/>
              </a:ext>
            </a:extLst>
          </p:cNvPr>
          <p:cNvSpPr/>
          <p:nvPr/>
        </p:nvSpPr>
        <p:spPr>
          <a:xfrm>
            <a:off x="6999874" y="4238211"/>
            <a:ext cx="3384376" cy="1650448"/>
          </a:xfrm>
          <a:prstGeom prst="roundRect">
            <a:avLst/>
          </a:prstGeom>
          <a:solidFill>
            <a:srgbClr val="EDF2F7">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69855DF4-7D35-321B-051B-77B7AA98669A}"/>
              </a:ext>
            </a:extLst>
          </p:cNvPr>
          <p:cNvSpPr txBox="1"/>
          <p:nvPr/>
        </p:nvSpPr>
        <p:spPr>
          <a:xfrm>
            <a:off x="1989656" y="2300406"/>
            <a:ext cx="3020561" cy="369332"/>
          </a:xfrm>
          <a:prstGeom prst="rect">
            <a:avLst/>
          </a:prstGeom>
          <a:noFill/>
        </p:spPr>
        <p:txBody>
          <a:bodyPr wrap="square" rtlCol="0">
            <a:spAutoFit/>
          </a:bodyPr>
          <a:lstStyle/>
          <a:p>
            <a:r>
              <a:rPr lang="en-IN">
                <a:solidFill>
                  <a:schemeClr val="accent4">
                    <a:lumMod val="50000"/>
                  </a:schemeClr>
                </a:solidFill>
                <a:latin typeface="+mj-lt"/>
              </a:rPr>
              <a:t>Emergency Vehicle Detection</a:t>
            </a:r>
          </a:p>
        </p:txBody>
      </p:sp>
      <p:sp>
        <p:nvSpPr>
          <p:cNvPr id="23" name="TextBox 22">
            <a:extLst>
              <a:ext uri="{FF2B5EF4-FFF2-40B4-BE49-F238E27FC236}">
                <a16:creationId xmlns:a16="http://schemas.microsoft.com/office/drawing/2014/main" id="{046830F8-7BF5-776F-4E81-9A6F24E8668A}"/>
              </a:ext>
            </a:extLst>
          </p:cNvPr>
          <p:cNvSpPr txBox="1"/>
          <p:nvPr/>
        </p:nvSpPr>
        <p:spPr>
          <a:xfrm>
            <a:off x="7181781" y="2300406"/>
            <a:ext cx="3020561" cy="369332"/>
          </a:xfrm>
          <a:prstGeom prst="rect">
            <a:avLst/>
          </a:prstGeom>
          <a:noFill/>
        </p:spPr>
        <p:txBody>
          <a:bodyPr wrap="square" rtlCol="0">
            <a:spAutoFit/>
          </a:bodyPr>
          <a:lstStyle/>
          <a:p>
            <a:r>
              <a:rPr lang="en-IN">
                <a:solidFill>
                  <a:schemeClr val="accent4">
                    <a:lumMod val="50000"/>
                  </a:schemeClr>
                </a:solidFill>
                <a:latin typeface="+mj-lt"/>
              </a:rPr>
              <a:t>Fail-Safe Operation</a:t>
            </a:r>
          </a:p>
        </p:txBody>
      </p:sp>
      <p:sp>
        <p:nvSpPr>
          <p:cNvPr id="24" name="TextBox 23">
            <a:extLst>
              <a:ext uri="{FF2B5EF4-FFF2-40B4-BE49-F238E27FC236}">
                <a16:creationId xmlns:a16="http://schemas.microsoft.com/office/drawing/2014/main" id="{8F460E80-92E8-8FD5-5CC6-49F9C708FFEB}"/>
              </a:ext>
            </a:extLst>
          </p:cNvPr>
          <p:cNvSpPr txBox="1"/>
          <p:nvPr/>
        </p:nvSpPr>
        <p:spPr>
          <a:xfrm>
            <a:off x="2063552" y="4365104"/>
            <a:ext cx="3020561" cy="369332"/>
          </a:xfrm>
          <a:prstGeom prst="rect">
            <a:avLst/>
          </a:prstGeom>
          <a:noFill/>
        </p:spPr>
        <p:txBody>
          <a:bodyPr wrap="square" rtlCol="0">
            <a:spAutoFit/>
          </a:bodyPr>
          <a:lstStyle/>
          <a:p>
            <a:r>
              <a:rPr lang="en-IN">
                <a:solidFill>
                  <a:schemeClr val="accent4">
                    <a:lumMod val="50000"/>
                  </a:schemeClr>
                </a:solidFill>
                <a:latin typeface="+mj-lt"/>
              </a:rPr>
              <a:t>Weather Adaptation</a:t>
            </a:r>
          </a:p>
        </p:txBody>
      </p:sp>
      <p:sp>
        <p:nvSpPr>
          <p:cNvPr id="25" name="TextBox 24">
            <a:extLst>
              <a:ext uri="{FF2B5EF4-FFF2-40B4-BE49-F238E27FC236}">
                <a16:creationId xmlns:a16="http://schemas.microsoft.com/office/drawing/2014/main" id="{1B24CED5-332D-85C5-B46B-5FA1C73F0049}"/>
              </a:ext>
            </a:extLst>
          </p:cNvPr>
          <p:cNvSpPr txBox="1"/>
          <p:nvPr/>
        </p:nvSpPr>
        <p:spPr>
          <a:xfrm>
            <a:off x="7181780" y="4367843"/>
            <a:ext cx="3020561" cy="369332"/>
          </a:xfrm>
          <a:prstGeom prst="rect">
            <a:avLst/>
          </a:prstGeom>
          <a:noFill/>
        </p:spPr>
        <p:txBody>
          <a:bodyPr wrap="square" rtlCol="0">
            <a:spAutoFit/>
          </a:bodyPr>
          <a:lstStyle/>
          <a:p>
            <a:r>
              <a:rPr lang="en-IN">
                <a:solidFill>
                  <a:schemeClr val="accent4">
                    <a:lumMod val="50000"/>
                  </a:schemeClr>
                </a:solidFill>
                <a:latin typeface="+mj-lt"/>
              </a:rPr>
              <a:t>Motion Safety</a:t>
            </a:r>
          </a:p>
        </p:txBody>
      </p:sp>
      <p:sp>
        <p:nvSpPr>
          <p:cNvPr id="26" name="TextBox 25">
            <a:extLst>
              <a:ext uri="{FF2B5EF4-FFF2-40B4-BE49-F238E27FC236}">
                <a16:creationId xmlns:a16="http://schemas.microsoft.com/office/drawing/2014/main" id="{503B0CB5-48CD-F009-FFF0-5279A5497FF6}"/>
              </a:ext>
            </a:extLst>
          </p:cNvPr>
          <p:cNvSpPr txBox="1"/>
          <p:nvPr/>
        </p:nvSpPr>
        <p:spPr>
          <a:xfrm>
            <a:off x="2023773" y="2617167"/>
            <a:ext cx="2596063" cy="307777"/>
          </a:xfrm>
          <a:prstGeom prst="rect">
            <a:avLst/>
          </a:prstGeom>
          <a:noFill/>
        </p:spPr>
        <p:txBody>
          <a:bodyPr wrap="square" rtlCol="0">
            <a:spAutoFit/>
          </a:bodyPr>
          <a:lstStyle/>
          <a:p>
            <a:r>
              <a:rPr lang="en-IN" sz="1400">
                <a:solidFill>
                  <a:schemeClr val="tx1">
                    <a:lumMod val="60000"/>
                    <a:lumOff val="40000"/>
                  </a:schemeClr>
                </a:solidFill>
              </a:rPr>
              <a:t>Audio/RF pattern recognition</a:t>
            </a:r>
          </a:p>
        </p:txBody>
      </p:sp>
      <p:sp>
        <p:nvSpPr>
          <p:cNvPr id="27" name="TextBox 26">
            <a:extLst>
              <a:ext uri="{FF2B5EF4-FFF2-40B4-BE49-F238E27FC236}">
                <a16:creationId xmlns:a16="http://schemas.microsoft.com/office/drawing/2014/main" id="{E7583CBF-B1C0-5351-B18A-3B59A6819C32}"/>
              </a:ext>
            </a:extLst>
          </p:cNvPr>
          <p:cNvSpPr txBox="1"/>
          <p:nvPr/>
        </p:nvSpPr>
        <p:spPr>
          <a:xfrm>
            <a:off x="7212124" y="2617166"/>
            <a:ext cx="2596063" cy="307777"/>
          </a:xfrm>
          <a:prstGeom prst="rect">
            <a:avLst/>
          </a:prstGeom>
          <a:noFill/>
        </p:spPr>
        <p:txBody>
          <a:bodyPr wrap="square" rtlCol="0">
            <a:spAutoFit/>
          </a:bodyPr>
          <a:lstStyle/>
          <a:p>
            <a:r>
              <a:rPr lang="en-IN" sz="1400">
                <a:solidFill>
                  <a:schemeClr val="tx1">
                    <a:lumMod val="60000"/>
                    <a:lumOff val="40000"/>
                  </a:schemeClr>
                </a:solidFill>
              </a:rPr>
              <a:t>Audio/RF pattern recognition</a:t>
            </a:r>
          </a:p>
        </p:txBody>
      </p:sp>
      <p:sp>
        <p:nvSpPr>
          <p:cNvPr id="28" name="TextBox 27">
            <a:extLst>
              <a:ext uri="{FF2B5EF4-FFF2-40B4-BE49-F238E27FC236}">
                <a16:creationId xmlns:a16="http://schemas.microsoft.com/office/drawing/2014/main" id="{E158049C-D091-2179-2C50-1316350378A9}"/>
              </a:ext>
            </a:extLst>
          </p:cNvPr>
          <p:cNvSpPr txBox="1"/>
          <p:nvPr/>
        </p:nvSpPr>
        <p:spPr>
          <a:xfrm>
            <a:off x="2063552" y="4705294"/>
            <a:ext cx="2596063" cy="307777"/>
          </a:xfrm>
          <a:prstGeom prst="rect">
            <a:avLst/>
          </a:prstGeom>
          <a:noFill/>
        </p:spPr>
        <p:txBody>
          <a:bodyPr wrap="square" rtlCol="0">
            <a:spAutoFit/>
          </a:bodyPr>
          <a:lstStyle/>
          <a:p>
            <a:r>
              <a:rPr lang="en-IN" sz="1400">
                <a:solidFill>
                  <a:schemeClr val="tx1">
                    <a:lumMod val="60000"/>
                    <a:lumOff val="40000"/>
                  </a:schemeClr>
                </a:solidFill>
              </a:rPr>
              <a:t>Fog detection algorithm</a:t>
            </a:r>
          </a:p>
        </p:txBody>
      </p:sp>
      <p:sp>
        <p:nvSpPr>
          <p:cNvPr id="29" name="TextBox 28">
            <a:extLst>
              <a:ext uri="{FF2B5EF4-FFF2-40B4-BE49-F238E27FC236}">
                <a16:creationId xmlns:a16="http://schemas.microsoft.com/office/drawing/2014/main" id="{53884894-B57D-330B-A619-B7F20F234FA0}"/>
              </a:ext>
            </a:extLst>
          </p:cNvPr>
          <p:cNvSpPr txBox="1"/>
          <p:nvPr/>
        </p:nvSpPr>
        <p:spPr>
          <a:xfrm>
            <a:off x="7212124" y="4710264"/>
            <a:ext cx="2596063" cy="307777"/>
          </a:xfrm>
          <a:prstGeom prst="rect">
            <a:avLst/>
          </a:prstGeom>
          <a:noFill/>
        </p:spPr>
        <p:txBody>
          <a:bodyPr wrap="square" rtlCol="0">
            <a:spAutoFit/>
          </a:bodyPr>
          <a:lstStyle/>
          <a:p>
            <a:r>
              <a:rPr lang="en-IN" sz="1400">
                <a:solidFill>
                  <a:schemeClr val="tx1">
                    <a:lumMod val="60000"/>
                    <a:lumOff val="40000"/>
                  </a:schemeClr>
                </a:solidFill>
              </a:rPr>
              <a:t>Dual PIR sensor redundancy</a:t>
            </a:r>
          </a:p>
        </p:txBody>
      </p:sp>
      <p:sp>
        <p:nvSpPr>
          <p:cNvPr id="34" name="Rectangle: Rounded Corners 33">
            <a:extLst>
              <a:ext uri="{FF2B5EF4-FFF2-40B4-BE49-F238E27FC236}">
                <a16:creationId xmlns:a16="http://schemas.microsoft.com/office/drawing/2014/main" id="{861647B2-AC97-DA2A-FC68-31A80B58936B}"/>
              </a:ext>
            </a:extLst>
          </p:cNvPr>
          <p:cNvSpPr/>
          <p:nvPr/>
        </p:nvSpPr>
        <p:spPr>
          <a:xfrm>
            <a:off x="2077779" y="2941489"/>
            <a:ext cx="2844316" cy="372160"/>
          </a:xfrm>
          <a:prstGeom prst="roundRect">
            <a:avLst/>
          </a:prstGeom>
          <a:solidFill>
            <a:srgbClr val="00B050">
              <a:alpha val="40000"/>
            </a:srgbClr>
          </a:solidFill>
          <a:ln w="31750">
            <a:solidFill>
              <a:srgbClr val="00B05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solidFill>
                  <a:schemeClr val="accent4">
                    <a:lumMod val="50000"/>
                  </a:schemeClr>
                </a:solidFill>
              </a:rPr>
              <a:t>100-meter radius coverage</a:t>
            </a:r>
          </a:p>
        </p:txBody>
      </p:sp>
      <p:sp>
        <p:nvSpPr>
          <p:cNvPr id="35" name="Rectangle: Rounded Corners 34">
            <a:extLst>
              <a:ext uri="{FF2B5EF4-FFF2-40B4-BE49-F238E27FC236}">
                <a16:creationId xmlns:a16="http://schemas.microsoft.com/office/drawing/2014/main" id="{6509A683-B35E-E758-397C-6C246B0C5ECD}"/>
              </a:ext>
            </a:extLst>
          </p:cNvPr>
          <p:cNvSpPr/>
          <p:nvPr/>
        </p:nvSpPr>
        <p:spPr>
          <a:xfrm>
            <a:off x="2077779" y="3380876"/>
            <a:ext cx="2844316" cy="372160"/>
          </a:xfrm>
          <a:prstGeom prst="roundRect">
            <a:avLst/>
          </a:prstGeom>
          <a:solidFill>
            <a:srgbClr val="00B050">
              <a:alpha val="40000"/>
            </a:srgbClr>
          </a:solidFill>
          <a:ln w="31750">
            <a:solidFill>
              <a:srgbClr val="00B05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solidFill>
                  <a:schemeClr val="accent4">
                    <a:lumMod val="50000"/>
                  </a:schemeClr>
                </a:solidFill>
              </a:rPr>
              <a:t>Instant full brightness</a:t>
            </a:r>
          </a:p>
        </p:txBody>
      </p:sp>
      <p:sp>
        <p:nvSpPr>
          <p:cNvPr id="36" name="Rectangle: Rounded Corners 35">
            <a:extLst>
              <a:ext uri="{FF2B5EF4-FFF2-40B4-BE49-F238E27FC236}">
                <a16:creationId xmlns:a16="http://schemas.microsoft.com/office/drawing/2014/main" id="{EB2E542C-53B5-F7BB-8F93-E33E683F0690}"/>
              </a:ext>
            </a:extLst>
          </p:cNvPr>
          <p:cNvSpPr/>
          <p:nvPr/>
        </p:nvSpPr>
        <p:spPr>
          <a:xfrm>
            <a:off x="7269905" y="2944812"/>
            <a:ext cx="2844316" cy="372160"/>
          </a:xfrm>
          <a:prstGeom prst="roundRect">
            <a:avLst/>
          </a:prstGeom>
          <a:solidFill>
            <a:srgbClr val="00B050">
              <a:alpha val="40000"/>
            </a:srgbClr>
          </a:solidFill>
          <a:ln w="31750">
            <a:solidFill>
              <a:srgbClr val="00B05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solidFill>
                  <a:schemeClr val="accent4">
                    <a:lumMod val="50000"/>
                  </a:schemeClr>
                </a:solidFill>
              </a:rPr>
              <a:t>99.7% uptime reliability</a:t>
            </a:r>
          </a:p>
        </p:txBody>
      </p:sp>
      <p:sp>
        <p:nvSpPr>
          <p:cNvPr id="37" name="Rectangle: Rounded Corners 36">
            <a:extLst>
              <a:ext uri="{FF2B5EF4-FFF2-40B4-BE49-F238E27FC236}">
                <a16:creationId xmlns:a16="http://schemas.microsoft.com/office/drawing/2014/main" id="{C069E35F-D617-7717-A973-0F7CDC3A9311}"/>
              </a:ext>
            </a:extLst>
          </p:cNvPr>
          <p:cNvSpPr/>
          <p:nvPr/>
        </p:nvSpPr>
        <p:spPr>
          <a:xfrm>
            <a:off x="7269905" y="3384199"/>
            <a:ext cx="2844316" cy="372160"/>
          </a:xfrm>
          <a:prstGeom prst="roundRect">
            <a:avLst/>
          </a:prstGeom>
          <a:solidFill>
            <a:srgbClr val="00B050">
              <a:alpha val="40000"/>
            </a:srgbClr>
          </a:solidFill>
          <a:ln w="31750">
            <a:solidFill>
              <a:srgbClr val="00B05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solidFill>
                  <a:schemeClr val="accent4">
                    <a:lumMod val="50000"/>
                  </a:schemeClr>
                </a:solidFill>
              </a:rPr>
              <a:t>Full brightness on failure</a:t>
            </a:r>
          </a:p>
        </p:txBody>
      </p:sp>
      <p:sp>
        <p:nvSpPr>
          <p:cNvPr id="38" name="Rectangle: Rounded Corners 37">
            <a:extLst>
              <a:ext uri="{FF2B5EF4-FFF2-40B4-BE49-F238E27FC236}">
                <a16:creationId xmlns:a16="http://schemas.microsoft.com/office/drawing/2014/main" id="{F43D6D9F-B918-7F84-509C-DBEC95AFBC2E}"/>
              </a:ext>
            </a:extLst>
          </p:cNvPr>
          <p:cNvSpPr/>
          <p:nvPr/>
        </p:nvSpPr>
        <p:spPr>
          <a:xfrm>
            <a:off x="2088901" y="4998882"/>
            <a:ext cx="2844316" cy="372160"/>
          </a:xfrm>
          <a:prstGeom prst="roundRect">
            <a:avLst/>
          </a:prstGeom>
          <a:solidFill>
            <a:srgbClr val="00B050">
              <a:alpha val="40000"/>
            </a:srgbClr>
          </a:solidFill>
          <a:ln w="31750">
            <a:solidFill>
              <a:srgbClr val="00B05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solidFill>
                  <a:schemeClr val="accent4">
                    <a:lumMod val="50000"/>
                  </a:schemeClr>
                </a:solidFill>
              </a:rPr>
              <a:t>95% fog detection accuracy</a:t>
            </a:r>
          </a:p>
        </p:txBody>
      </p:sp>
      <p:sp>
        <p:nvSpPr>
          <p:cNvPr id="39" name="Rectangle: Rounded Corners 38">
            <a:extLst>
              <a:ext uri="{FF2B5EF4-FFF2-40B4-BE49-F238E27FC236}">
                <a16:creationId xmlns:a16="http://schemas.microsoft.com/office/drawing/2014/main" id="{2D1EBD88-B5C0-2296-0051-C08DED593F4A}"/>
              </a:ext>
            </a:extLst>
          </p:cNvPr>
          <p:cNvSpPr/>
          <p:nvPr/>
        </p:nvSpPr>
        <p:spPr>
          <a:xfrm>
            <a:off x="2088901" y="5438269"/>
            <a:ext cx="2844316" cy="372160"/>
          </a:xfrm>
          <a:prstGeom prst="roundRect">
            <a:avLst/>
          </a:prstGeom>
          <a:solidFill>
            <a:srgbClr val="00B050">
              <a:alpha val="40000"/>
            </a:srgbClr>
          </a:solidFill>
          <a:ln w="31750">
            <a:solidFill>
              <a:srgbClr val="00B05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solidFill>
                  <a:schemeClr val="accent4">
                    <a:lumMod val="50000"/>
                  </a:schemeClr>
                </a:solidFill>
              </a:rPr>
              <a:t>CCT adjustment to 2700K</a:t>
            </a:r>
          </a:p>
        </p:txBody>
      </p:sp>
      <p:sp>
        <p:nvSpPr>
          <p:cNvPr id="40" name="Rectangle: Rounded Corners 39">
            <a:extLst>
              <a:ext uri="{FF2B5EF4-FFF2-40B4-BE49-F238E27FC236}">
                <a16:creationId xmlns:a16="http://schemas.microsoft.com/office/drawing/2014/main" id="{06EA5586-DD9E-9ECC-5267-56A4F8AF9750}"/>
              </a:ext>
            </a:extLst>
          </p:cNvPr>
          <p:cNvSpPr/>
          <p:nvPr/>
        </p:nvSpPr>
        <p:spPr>
          <a:xfrm>
            <a:off x="7283462" y="4998882"/>
            <a:ext cx="2844316" cy="372160"/>
          </a:xfrm>
          <a:prstGeom prst="roundRect">
            <a:avLst/>
          </a:prstGeom>
          <a:solidFill>
            <a:srgbClr val="00B050">
              <a:alpha val="40000"/>
            </a:srgbClr>
          </a:solidFill>
          <a:ln w="31750">
            <a:solidFill>
              <a:srgbClr val="00B05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solidFill>
                  <a:schemeClr val="accent4">
                    <a:lumMod val="50000"/>
                  </a:schemeClr>
                </a:solidFill>
              </a:rPr>
              <a:t>50-meter detection range</a:t>
            </a:r>
          </a:p>
        </p:txBody>
      </p:sp>
      <p:sp>
        <p:nvSpPr>
          <p:cNvPr id="41" name="Rectangle: Rounded Corners 40">
            <a:extLst>
              <a:ext uri="{FF2B5EF4-FFF2-40B4-BE49-F238E27FC236}">
                <a16:creationId xmlns:a16="http://schemas.microsoft.com/office/drawing/2014/main" id="{D13EEAE7-6D61-FF36-FCD0-84680E588AD7}"/>
              </a:ext>
            </a:extLst>
          </p:cNvPr>
          <p:cNvSpPr/>
          <p:nvPr/>
        </p:nvSpPr>
        <p:spPr>
          <a:xfrm>
            <a:off x="7283462" y="5438269"/>
            <a:ext cx="2844316" cy="372160"/>
          </a:xfrm>
          <a:prstGeom prst="roundRect">
            <a:avLst/>
          </a:prstGeom>
          <a:solidFill>
            <a:srgbClr val="00B050">
              <a:alpha val="40000"/>
            </a:srgbClr>
          </a:solidFill>
          <a:ln w="31750">
            <a:solidFill>
              <a:srgbClr val="00B05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solidFill>
                  <a:schemeClr val="accent4">
                    <a:lumMod val="50000"/>
                  </a:schemeClr>
                </a:solidFill>
              </a:rPr>
              <a:t>&lt;1 second activation</a:t>
            </a:r>
          </a:p>
        </p:txBody>
      </p:sp>
      <p:sp>
        <p:nvSpPr>
          <p:cNvPr id="42" name="Rectangle: Rounded Corners 41">
            <a:extLst>
              <a:ext uri="{FF2B5EF4-FFF2-40B4-BE49-F238E27FC236}">
                <a16:creationId xmlns:a16="http://schemas.microsoft.com/office/drawing/2014/main" id="{E354ECC1-F8E2-5FDD-7575-00094101BCF2}"/>
              </a:ext>
            </a:extLst>
          </p:cNvPr>
          <p:cNvSpPr/>
          <p:nvPr/>
        </p:nvSpPr>
        <p:spPr>
          <a:xfrm>
            <a:off x="2378403" y="2199638"/>
            <a:ext cx="7447001" cy="773579"/>
          </a:xfrm>
          <a:prstGeom prst="roundRect">
            <a:avLst/>
          </a:prstGeom>
          <a:solidFill>
            <a:srgbClr val="3B82F6">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CD4E5CF2-6939-FCF6-18E2-D129168E4F79}"/>
              </a:ext>
            </a:extLst>
          </p:cNvPr>
          <p:cNvSpPr/>
          <p:nvPr/>
        </p:nvSpPr>
        <p:spPr>
          <a:xfrm>
            <a:off x="2338950" y="3603794"/>
            <a:ext cx="7525785" cy="773579"/>
          </a:xfrm>
          <a:prstGeom prst="roundRect">
            <a:avLst/>
          </a:prstGeom>
          <a:solidFill>
            <a:srgbClr val="3B82F6">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256099C0-C719-2291-9FF0-95D07C32CE8F}"/>
              </a:ext>
            </a:extLst>
          </p:cNvPr>
          <p:cNvSpPr/>
          <p:nvPr/>
        </p:nvSpPr>
        <p:spPr>
          <a:xfrm>
            <a:off x="2288786" y="5007950"/>
            <a:ext cx="7525785" cy="773579"/>
          </a:xfrm>
          <a:prstGeom prst="roundRect">
            <a:avLst/>
          </a:prstGeom>
          <a:solidFill>
            <a:srgbClr val="3B82F6">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CFD2A0DC-7EE9-D635-9280-7938771E202C}"/>
              </a:ext>
            </a:extLst>
          </p:cNvPr>
          <p:cNvSpPr txBox="1"/>
          <p:nvPr/>
        </p:nvSpPr>
        <p:spPr>
          <a:xfrm>
            <a:off x="3879759" y="1592796"/>
            <a:ext cx="4432481" cy="461665"/>
          </a:xfrm>
          <a:prstGeom prst="rect">
            <a:avLst/>
          </a:prstGeom>
          <a:noFill/>
        </p:spPr>
        <p:txBody>
          <a:bodyPr wrap="square" rtlCol="0">
            <a:spAutoFit/>
          </a:bodyPr>
          <a:lstStyle/>
          <a:p>
            <a:pPr algn="ctr"/>
            <a:r>
              <a:rPr lang="en-IN" sz="2400">
                <a:solidFill>
                  <a:schemeClr val="accent1"/>
                </a:solidFill>
                <a:latin typeface="+mj-lt"/>
              </a:rPr>
              <a:t>Safety Standards Compliance</a:t>
            </a:r>
          </a:p>
        </p:txBody>
      </p:sp>
      <p:sp>
        <p:nvSpPr>
          <p:cNvPr id="46" name="Rectangle: Rounded Corners 45">
            <a:extLst>
              <a:ext uri="{FF2B5EF4-FFF2-40B4-BE49-F238E27FC236}">
                <a16:creationId xmlns:a16="http://schemas.microsoft.com/office/drawing/2014/main" id="{D67BB04B-AA5D-DBA4-2A7C-C1D93B7EEEFF}"/>
              </a:ext>
            </a:extLst>
          </p:cNvPr>
          <p:cNvSpPr/>
          <p:nvPr/>
        </p:nvSpPr>
        <p:spPr>
          <a:xfrm>
            <a:off x="2366718" y="2282754"/>
            <a:ext cx="7458564" cy="690463"/>
          </a:xfrm>
          <a:prstGeom prst="roundRect">
            <a:avLst/>
          </a:prstGeom>
          <a:solidFill>
            <a:srgbClr val="0070C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22B3DF18-C4E0-D882-B185-006A8452ADE3}"/>
              </a:ext>
            </a:extLst>
          </p:cNvPr>
          <p:cNvSpPr/>
          <p:nvPr/>
        </p:nvSpPr>
        <p:spPr>
          <a:xfrm>
            <a:off x="2327265" y="3686910"/>
            <a:ext cx="7537470" cy="690463"/>
          </a:xfrm>
          <a:prstGeom prst="roundRect">
            <a:avLst/>
          </a:prstGeom>
          <a:solidFill>
            <a:srgbClr val="0070C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Rounded Corners 47">
            <a:extLst>
              <a:ext uri="{FF2B5EF4-FFF2-40B4-BE49-F238E27FC236}">
                <a16:creationId xmlns:a16="http://schemas.microsoft.com/office/drawing/2014/main" id="{6EE3ADA6-3381-2F27-5CB2-6FDEE38F23EA}"/>
              </a:ext>
            </a:extLst>
          </p:cNvPr>
          <p:cNvSpPr/>
          <p:nvPr/>
        </p:nvSpPr>
        <p:spPr>
          <a:xfrm>
            <a:off x="2277101" y="5091066"/>
            <a:ext cx="7537470" cy="690463"/>
          </a:xfrm>
          <a:prstGeom prst="roundRect">
            <a:avLst/>
          </a:prstGeom>
          <a:solidFill>
            <a:srgbClr val="0070C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4DAE9FA2-6684-28CA-8190-FB314648DD26}"/>
              </a:ext>
            </a:extLst>
          </p:cNvPr>
          <p:cNvSpPr txBox="1"/>
          <p:nvPr/>
        </p:nvSpPr>
        <p:spPr>
          <a:xfrm>
            <a:off x="5285910" y="2427930"/>
            <a:ext cx="4266474" cy="369332"/>
          </a:xfrm>
          <a:prstGeom prst="rect">
            <a:avLst/>
          </a:prstGeom>
          <a:noFill/>
        </p:spPr>
        <p:txBody>
          <a:bodyPr wrap="square" rtlCol="0">
            <a:spAutoFit/>
          </a:bodyPr>
          <a:lstStyle/>
          <a:p>
            <a:pPr algn="r"/>
            <a:r>
              <a:rPr lang="en-IN">
                <a:solidFill>
                  <a:schemeClr val="bg1"/>
                </a:solidFill>
              </a:rPr>
              <a:t>5 lux horizontal, 30 lux vertical at crossings</a:t>
            </a:r>
            <a:endParaRPr lang="en-IN" sz="1600">
              <a:solidFill>
                <a:schemeClr val="bg1"/>
              </a:solidFill>
            </a:endParaRPr>
          </a:p>
        </p:txBody>
      </p:sp>
      <p:sp>
        <p:nvSpPr>
          <p:cNvPr id="50" name="TextBox 49">
            <a:extLst>
              <a:ext uri="{FF2B5EF4-FFF2-40B4-BE49-F238E27FC236}">
                <a16:creationId xmlns:a16="http://schemas.microsoft.com/office/drawing/2014/main" id="{946B6F42-2E31-6E89-46D8-3C76201AA77A}"/>
              </a:ext>
            </a:extLst>
          </p:cNvPr>
          <p:cNvSpPr txBox="1"/>
          <p:nvPr/>
        </p:nvSpPr>
        <p:spPr>
          <a:xfrm>
            <a:off x="5969986" y="3832086"/>
            <a:ext cx="3582398" cy="369332"/>
          </a:xfrm>
          <a:prstGeom prst="rect">
            <a:avLst/>
          </a:prstGeom>
          <a:noFill/>
        </p:spPr>
        <p:txBody>
          <a:bodyPr wrap="square" rtlCol="0">
            <a:spAutoFit/>
          </a:bodyPr>
          <a:lstStyle/>
          <a:p>
            <a:pPr algn="r"/>
            <a:r>
              <a:rPr lang="en-IN">
                <a:solidFill>
                  <a:schemeClr val="bg1"/>
                </a:solidFill>
              </a:rPr>
              <a:t>Progressive brightness control</a:t>
            </a:r>
            <a:endParaRPr lang="en-IN" sz="1600">
              <a:solidFill>
                <a:schemeClr val="bg1"/>
              </a:solidFill>
            </a:endParaRPr>
          </a:p>
        </p:txBody>
      </p:sp>
      <p:sp>
        <p:nvSpPr>
          <p:cNvPr id="51" name="TextBox 50">
            <a:extLst>
              <a:ext uri="{FF2B5EF4-FFF2-40B4-BE49-F238E27FC236}">
                <a16:creationId xmlns:a16="http://schemas.microsoft.com/office/drawing/2014/main" id="{0F1C29C3-F518-B473-D930-2FA0C8E6E50C}"/>
              </a:ext>
            </a:extLst>
          </p:cNvPr>
          <p:cNvSpPr txBox="1"/>
          <p:nvPr/>
        </p:nvSpPr>
        <p:spPr>
          <a:xfrm>
            <a:off x="7028262" y="5236242"/>
            <a:ext cx="2524122" cy="369332"/>
          </a:xfrm>
          <a:prstGeom prst="rect">
            <a:avLst/>
          </a:prstGeom>
          <a:noFill/>
        </p:spPr>
        <p:txBody>
          <a:bodyPr wrap="square" rtlCol="0">
            <a:spAutoFit/>
          </a:bodyPr>
          <a:lstStyle/>
          <a:p>
            <a:pPr algn="r"/>
            <a:r>
              <a:rPr lang="en-IN">
                <a:solidFill>
                  <a:schemeClr val="bg1"/>
                </a:solidFill>
              </a:rPr>
              <a:t>&lt;2 second response time</a:t>
            </a:r>
            <a:endParaRPr lang="en-IN" sz="1600">
              <a:solidFill>
                <a:schemeClr val="bg1"/>
              </a:solidFill>
            </a:endParaRPr>
          </a:p>
        </p:txBody>
      </p:sp>
      <p:sp>
        <p:nvSpPr>
          <p:cNvPr id="52" name="TextBox 51">
            <a:extLst>
              <a:ext uri="{FF2B5EF4-FFF2-40B4-BE49-F238E27FC236}">
                <a16:creationId xmlns:a16="http://schemas.microsoft.com/office/drawing/2014/main" id="{6CD9F363-165E-05F0-228E-ABDD5AE9F097}"/>
              </a:ext>
            </a:extLst>
          </p:cNvPr>
          <p:cNvSpPr txBox="1"/>
          <p:nvPr/>
        </p:nvSpPr>
        <p:spPr>
          <a:xfrm>
            <a:off x="2639616" y="2427930"/>
            <a:ext cx="2484276" cy="400110"/>
          </a:xfrm>
          <a:prstGeom prst="rect">
            <a:avLst/>
          </a:prstGeom>
          <a:noFill/>
        </p:spPr>
        <p:txBody>
          <a:bodyPr wrap="square" rtlCol="0">
            <a:spAutoFit/>
          </a:bodyPr>
          <a:lstStyle/>
          <a:p>
            <a:r>
              <a:rPr lang="en-IN" sz="2000" b="1">
                <a:solidFill>
                  <a:schemeClr val="bg1"/>
                </a:solidFill>
              </a:rPr>
              <a:t>Pedestrian Safety:</a:t>
            </a:r>
            <a:endParaRPr lang="en-IN" sz="2000">
              <a:solidFill>
                <a:schemeClr val="bg1"/>
              </a:solidFill>
            </a:endParaRPr>
          </a:p>
        </p:txBody>
      </p:sp>
      <p:sp>
        <p:nvSpPr>
          <p:cNvPr id="53" name="TextBox 52">
            <a:extLst>
              <a:ext uri="{FF2B5EF4-FFF2-40B4-BE49-F238E27FC236}">
                <a16:creationId xmlns:a16="http://schemas.microsoft.com/office/drawing/2014/main" id="{36E01BFB-537D-A22C-2DB8-2804889B8160}"/>
              </a:ext>
            </a:extLst>
          </p:cNvPr>
          <p:cNvSpPr txBox="1"/>
          <p:nvPr/>
        </p:nvSpPr>
        <p:spPr>
          <a:xfrm>
            <a:off x="2635931" y="3843597"/>
            <a:ext cx="2484276" cy="400110"/>
          </a:xfrm>
          <a:prstGeom prst="rect">
            <a:avLst/>
          </a:prstGeom>
          <a:noFill/>
        </p:spPr>
        <p:txBody>
          <a:bodyPr wrap="square" rtlCol="0">
            <a:spAutoFit/>
          </a:bodyPr>
          <a:lstStyle/>
          <a:p>
            <a:r>
              <a:rPr lang="en-IN" sz="2000" b="1">
                <a:solidFill>
                  <a:schemeClr val="bg1"/>
                </a:solidFill>
              </a:rPr>
              <a:t>Vehicle Safety:</a:t>
            </a:r>
          </a:p>
        </p:txBody>
      </p:sp>
      <p:sp>
        <p:nvSpPr>
          <p:cNvPr id="54" name="TextBox 53">
            <a:extLst>
              <a:ext uri="{FF2B5EF4-FFF2-40B4-BE49-F238E27FC236}">
                <a16:creationId xmlns:a16="http://schemas.microsoft.com/office/drawing/2014/main" id="{356978DD-B586-8706-7885-D5B669C23CA5}"/>
              </a:ext>
            </a:extLst>
          </p:cNvPr>
          <p:cNvSpPr txBox="1"/>
          <p:nvPr/>
        </p:nvSpPr>
        <p:spPr>
          <a:xfrm>
            <a:off x="2632246" y="5117122"/>
            <a:ext cx="2484276" cy="400110"/>
          </a:xfrm>
          <a:prstGeom prst="rect">
            <a:avLst/>
          </a:prstGeom>
          <a:noFill/>
        </p:spPr>
        <p:txBody>
          <a:bodyPr wrap="square" rtlCol="0">
            <a:spAutoFit/>
          </a:bodyPr>
          <a:lstStyle/>
          <a:p>
            <a:r>
              <a:rPr lang="en-IN" sz="2000" b="1">
                <a:solidFill>
                  <a:schemeClr val="bg1"/>
                </a:solidFill>
              </a:rPr>
              <a:t>Emergency Response:</a:t>
            </a:r>
          </a:p>
        </p:txBody>
      </p:sp>
      <p:sp>
        <p:nvSpPr>
          <p:cNvPr id="55" name="Rectangle: Rounded Corners 54">
            <a:extLst>
              <a:ext uri="{FF2B5EF4-FFF2-40B4-BE49-F238E27FC236}">
                <a16:creationId xmlns:a16="http://schemas.microsoft.com/office/drawing/2014/main" id="{B8D45E8D-2802-F7BE-F4BA-781BBE08E1F6}"/>
              </a:ext>
            </a:extLst>
          </p:cNvPr>
          <p:cNvSpPr/>
          <p:nvPr/>
        </p:nvSpPr>
        <p:spPr>
          <a:xfrm>
            <a:off x="4241794" y="3053795"/>
            <a:ext cx="3708412" cy="398347"/>
          </a:xfrm>
          <a:prstGeom prst="roundRect">
            <a:avLst>
              <a:gd name="adj" fmla="val 50000"/>
            </a:avLst>
          </a:prstGeom>
          <a:solidFill>
            <a:srgbClr val="00B050">
              <a:alpha val="25000"/>
            </a:srgbClr>
          </a:solidFill>
          <a:ln w="31750">
            <a:solidFill>
              <a:srgbClr val="00B05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0B050"/>
                </a:solidFill>
              </a:rPr>
              <a:t>100% CIE standards exceeded</a:t>
            </a:r>
          </a:p>
        </p:txBody>
      </p:sp>
      <p:sp>
        <p:nvSpPr>
          <p:cNvPr id="56" name="Rectangle: Rounded Corners 55">
            <a:extLst>
              <a:ext uri="{FF2B5EF4-FFF2-40B4-BE49-F238E27FC236}">
                <a16:creationId xmlns:a16="http://schemas.microsoft.com/office/drawing/2014/main" id="{D5B9FAA2-90F8-1370-D266-1470ABD62195}"/>
              </a:ext>
            </a:extLst>
          </p:cNvPr>
          <p:cNvSpPr/>
          <p:nvPr/>
        </p:nvSpPr>
        <p:spPr>
          <a:xfrm>
            <a:off x="4191630" y="4455452"/>
            <a:ext cx="3708412" cy="398347"/>
          </a:xfrm>
          <a:prstGeom prst="roundRect">
            <a:avLst>
              <a:gd name="adj" fmla="val 50000"/>
            </a:avLst>
          </a:prstGeom>
          <a:solidFill>
            <a:srgbClr val="00B050">
              <a:alpha val="25000"/>
            </a:srgbClr>
          </a:solidFill>
          <a:ln w="31750">
            <a:solidFill>
              <a:srgbClr val="00B05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0B050"/>
                </a:solidFill>
              </a:rPr>
              <a:t>No sudden illumination changes</a:t>
            </a:r>
          </a:p>
        </p:txBody>
      </p:sp>
      <p:sp>
        <p:nvSpPr>
          <p:cNvPr id="57" name="Rectangle: Rounded Corners 56">
            <a:extLst>
              <a:ext uri="{FF2B5EF4-FFF2-40B4-BE49-F238E27FC236}">
                <a16:creationId xmlns:a16="http://schemas.microsoft.com/office/drawing/2014/main" id="{F0D3E767-FB28-63EF-D8D3-7C3346019DD3}"/>
              </a:ext>
            </a:extLst>
          </p:cNvPr>
          <p:cNvSpPr/>
          <p:nvPr/>
        </p:nvSpPr>
        <p:spPr>
          <a:xfrm>
            <a:off x="4141466" y="5857110"/>
            <a:ext cx="3708412" cy="398347"/>
          </a:xfrm>
          <a:prstGeom prst="roundRect">
            <a:avLst>
              <a:gd name="adj" fmla="val 50000"/>
            </a:avLst>
          </a:prstGeom>
          <a:solidFill>
            <a:srgbClr val="00B050">
              <a:alpha val="25000"/>
            </a:srgbClr>
          </a:solidFill>
          <a:ln w="31750">
            <a:solidFill>
              <a:srgbClr val="00B05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0B050"/>
                </a:solidFill>
              </a:rPr>
              <a:t>1.5 second average achieved</a:t>
            </a:r>
          </a:p>
        </p:txBody>
      </p:sp>
      <p:pic>
        <p:nvPicPr>
          <p:cNvPr id="2" name="Picture 1">
            <a:extLst>
              <a:ext uri="{FF2B5EF4-FFF2-40B4-BE49-F238E27FC236}">
                <a16:creationId xmlns:a16="http://schemas.microsoft.com/office/drawing/2014/main" id="{AA50AD5A-0478-6D4A-355A-0F2E7702E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spTree>
    <p:extLst>
      <p:ext uri="{BB962C8B-B14F-4D97-AF65-F5344CB8AC3E}">
        <p14:creationId xmlns:p14="http://schemas.microsoft.com/office/powerpoint/2010/main" val="105184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2" fill="hold" grpId="0" nodeType="clickEffect">
                                  <p:stCondLst>
                                    <p:cond delay="0"/>
                                  </p:stCondLst>
                                  <p:childTnLst>
                                    <p:animEffect transition="out" filter="wipe(right)">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22" presetClass="exit" presetSubtype="2" fill="hold" grpId="0" nodeType="withEffect">
                                  <p:stCondLst>
                                    <p:cond delay="0"/>
                                  </p:stCondLst>
                                  <p:childTnLst>
                                    <p:animEffect transition="out" filter="wipe(right)">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22" presetClass="exit" presetSubtype="2" fill="hold" grpId="0" nodeType="withEffect">
                                  <p:stCondLst>
                                    <p:cond delay="0"/>
                                  </p:stCondLst>
                                  <p:childTnLst>
                                    <p:animEffect transition="out" filter="wipe(right)">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par>
                                <p:cTn id="25" presetID="22" presetClass="exit" presetSubtype="2" fill="hold" grpId="0" nodeType="withEffect">
                                  <p:stCondLst>
                                    <p:cond delay="0"/>
                                  </p:stCondLst>
                                  <p:childTnLst>
                                    <p:animEffect transition="out" filter="wipe(right)">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par>
                                <p:cTn id="28" presetID="22" presetClass="exit" presetSubtype="2" fill="hold" grpId="0" nodeType="withEffect">
                                  <p:stCondLst>
                                    <p:cond delay="0"/>
                                  </p:stCondLst>
                                  <p:childTnLst>
                                    <p:animEffect transition="out" filter="wipe(right)">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par>
                                <p:cTn id="31" presetID="22" presetClass="exit" presetSubtype="2" fill="hold" grpId="0" nodeType="withEffect">
                                  <p:stCondLst>
                                    <p:cond delay="0"/>
                                  </p:stCondLst>
                                  <p:childTnLst>
                                    <p:animEffect transition="out" filter="wipe(right)">
                                      <p:cBhvr>
                                        <p:cTn id="32" dur="500"/>
                                        <p:tgtEl>
                                          <p:spTgt spid="30"/>
                                        </p:tgtEl>
                                      </p:cBhvr>
                                    </p:animEffect>
                                    <p:set>
                                      <p:cBhvr>
                                        <p:cTn id="33" dur="1" fill="hold">
                                          <p:stCondLst>
                                            <p:cond delay="499"/>
                                          </p:stCondLst>
                                        </p:cTn>
                                        <p:tgtEl>
                                          <p:spTgt spid="30"/>
                                        </p:tgtEl>
                                        <p:attrNameLst>
                                          <p:attrName>style.visibility</p:attrName>
                                        </p:attrNameLst>
                                      </p:cBhvr>
                                      <p:to>
                                        <p:strVal val="hidden"/>
                                      </p:to>
                                    </p:set>
                                  </p:childTnLst>
                                </p:cTn>
                              </p:par>
                              <p:par>
                                <p:cTn id="34" presetID="22" presetClass="exit" presetSubtype="2" fill="hold" grpId="0" nodeType="withEffect">
                                  <p:stCondLst>
                                    <p:cond delay="0"/>
                                  </p:stCondLst>
                                  <p:childTnLst>
                                    <p:animEffect transition="out" filter="wipe(right)">
                                      <p:cBhvr>
                                        <p:cTn id="35" dur="500"/>
                                        <p:tgtEl>
                                          <p:spTgt spid="31"/>
                                        </p:tgtEl>
                                      </p:cBhvr>
                                    </p:animEffect>
                                    <p:set>
                                      <p:cBhvr>
                                        <p:cTn id="36" dur="1" fill="hold">
                                          <p:stCondLst>
                                            <p:cond delay="499"/>
                                          </p:stCondLst>
                                        </p:cTn>
                                        <p:tgtEl>
                                          <p:spTgt spid="31"/>
                                        </p:tgtEl>
                                        <p:attrNameLst>
                                          <p:attrName>style.visibility</p:attrName>
                                        </p:attrNameLst>
                                      </p:cBhvr>
                                      <p:to>
                                        <p:strVal val="hidden"/>
                                      </p:to>
                                    </p:set>
                                  </p:childTnLst>
                                </p:cTn>
                              </p:par>
                              <p:par>
                                <p:cTn id="37" presetID="22" presetClass="exit" presetSubtype="2" fill="hold" grpId="0" nodeType="withEffect">
                                  <p:stCondLst>
                                    <p:cond delay="0"/>
                                  </p:stCondLst>
                                  <p:childTnLst>
                                    <p:animEffect transition="out" filter="wipe(right)">
                                      <p:cBhvr>
                                        <p:cTn id="38" dur="500"/>
                                        <p:tgtEl>
                                          <p:spTgt spid="33"/>
                                        </p:tgtEl>
                                      </p:cBhvr>
                                    </p:animEffect>
                                    <p:set>
                                      <p:cBhvr>
                                        <p:cTn id="39" dur="1" fill="hold">
                                          <p:stCondLst>
                                            <p:cond delay="499"/>
                                          </p:stCondLst>
                                        </p:cTn>
                                        <p:tgtEl>
                                          <p:spTgt spid="33"/>
                                        </p:tgtEl>
                                        <p:attrNameLst>
                                          <p:attrName>style.visibility</p:attrName>
                                        </p:attrNameLst>
                                      </p:cBhvr>
                                      <p:to>
                                        <p:strVal val="hidden"/>
                                      </p:to>
                                    </p:set>
                                  </p:childTnLst>
                                </p:cTn>
                              </p:par>
                              <p:par>
                                <p:cTn id="40" presetID="22" presetClass="exit" presetSubtype="2" fill="hold" grpId="0" nodeType="withEffect">
                                  <p:stCondLst>
                                    <p:cond delay="0"/>
                                  </p:stCondLst>
                                  <p:childTnLst>
                                    <p:animEffect transition="out" filter="wipe(right)">
                                      <p:cBhvr>
                                        <p:cTn id="41" dur="500"/>
                                        <p:tgtEl>
                                          <p:spTgt spid="32"/>
                                        </p:tgtEl>
                                      </p:cBhvr>
                                    </p:animEffect>
                                    <p:set>
                                      <p:cBhvr>
                                        <p:cTn id="42" dur="1" fill="hold">
                                          <p:stCondLst>
                                            <p:cond delay="499"/>
                                          </p:stCondLst>
                                        </p:cTn>
                                        <p:tgtEl>
                                          <p:spTgt spid="32"/>
                                        </p:tgtEl>
                                        <p:attrNameLst>
                                          <p:attrName>style.visibility</p:attrName>
                                        </p:attrNameLst>
                                      </p:cBhvr>
                                      <p:to>
                                        <p:strVal val="hidden"/>
                                      </p:to>
                                    </p:set>
                                  </p:childTnLst>
                                </p:cTn>
                              </p:par>
                              <p:par>
                                <p:cTn id="43" presetID="22" presetClass="exit" presetSubtype="2" fill="hold" grpId="0" nodeType="withEffect">
                                  <p:stCondLst>
                                    <p:cond delay="0"/>
                                  </p:stCondLst>
                                  <p:childTnLst>
                                    <p:animEffect transition="out" filter="wipe(right)">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22" presetClass="exit" presetSubtype="2" fill="hold" grpId="0" nodeType="withEffect">
                                  <p:stCondLst>
                                    <p:cond delay="0"/>
                                  </p:stCondLst>
                                  <p:childTnLst>
                                    <p:animEffect transition="out" filter="wipe(right)">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par>
                                <p:cTn id="49" presetID="22" presetClass="exit" presetSubtype="2" fill="hold" grpId="0" nodeType="withEffect">
                                  <p:stCondLst>
                                    <p:cond delay="0"/>
                                  </p:stCondLst>
                                  <p:childTnLst>
                                    <p:animEffect transition="out" filter="wipe(right)">
                                      <p:cBhvr>
                                        <p:cTn id="50" dur="500"/>
                                        <p:tgtEl>
                                          <p:spTgt spid="24"/>
                                        </p:tgtEl>
                                      </p:cBhvr>
                                    </p:animEffect>
                                    <p:set>
                                      <p:cBhvr>
                                        <p:cTn id="51" dur="1" fill="hold">
                                          <p:stCondLst>
                                            <p:cond delay="499"/>
                                          </p:stCondLst>
                                        </p:cTn>
                                        <p:tgtEl>
                                          <p:spTgt spid="24"/>
                                        </p:tgtEl>
                                        <p:attrNameLst>
                                          <p:attrName>style.visibility</p:attrName>
                                        </p:attrNameLst>
                                      </p:cBhvr>
                                      <p:to>
                                        <p:strVal val="hidden"/>
                                      </p:to>
                                    </p:set>
                                  </p:childTnLst>
                                </p:cTn>
                              </p:par>
                              <p:par>
                                <p:cTn id="52" presetID="22" presetClass="exit" presetSubtype="2" fill="hold" grpId="0" nodeType="withEffect">
                                  <p:stCondLst>
                                    <p:cond delay="0"/>
                                  </p:stCondLst>
                                  <p:childTnLst>
                                    <p:animEffect transition="out" filter="wipe(right)">
                                      <p:cBhvr>
                                        <p:cTn id="53" dur="500"/>
                                        <p:tgtEl>
                                          <p:spTgt spid="25"/>
                                        </p:tgtEl>
                                      </p:cBhvr>
                                    </p:animEffect>
                                    <p:set>
                                      <p:cBhvr>
                                        <p:cTn id="54" dur="1" fill="hold">
                                          <p:stCondLst>
                                            <p:cond delay="499"/>
                                          </p:stCondLst>
                                        </p:cTn>
                                        <p:tgtEl>
                                          <p:spTgt spid="25"/>
                                        </p:tgtEl>
                                        <p:attrNameLst>
                                          <p:attrName>style.visibility</p:attrName>
                                        </p:attrNameLst>
                                      </p:cBhvr>
                                      <p:to>
                                        <p:strVal val="hidden"/>
                                      </p:to>
                                    </p:set>
                                  </p:childTnLst>
                                </p:cTn>
                              </p:par>
                              <p:par>
                                <p:cTn id="55" presetID="22" presetClass="exit" presetSubtype="2" fill="hold" grpId="0" nodeType="withEffect">
                                  <p:stCondLst>
                                    <p:cond delay="0"/>
                                  </p:stCondLst>
                                  <p:childTnLst>
                                    <p:animEffect transition="out" filter="wipe(right)">
                                      <p:cBhvr>
                                        <p:cTn id="56" dur="500"/>
                                        <p:tgtEl>
                                          <p:spTgt spid="26"/>
                                        </p:tgtEl>
                                      </p:cBhvr>
                                    </p:animEffect>
                                    <p:set>
                                      <p:cBhvr>
                                        <p:cTn id="57" dur="1" fill="hold">
                                          <p:stCondLst>
                                            <p:cond delay="499"/>
                                          </p:stCondLst>
                                        </p:cTn>
                                        <p:tgtEl>
                                          <p:spTgt spid="26"/>
                                        </p:tgtEl>
                                        <p:attrNameLst>
                                          <p:attrName>style.visibility</p:attrName>
                                        </p:attrNameLst>
                                      </p:cBhvr>
                                      <p:to>
                                        <p:strVal val="hidden"/>
                                      </p:to>
                                    </p:set>
                                  </p:childTnLst>
                                </p:cTn>
                              </p:par>
                              <p:par>
                                <p:cTn id="58" presetID="22" presetClass="exit" presetSubtype="2" fill="hold" grpId="0" nodeType="withEffect">
                                  <p:stCondLst>
                                    <p:cond delay="0"/>
                                  </p:stCondLst>
                                  <p:childTnLst>
                                    <p:animEffect transition="out" filter="wipe(right)">
                                      <p:cBhvr>
                                        <p:cTn id="59" dur="500"/>
                                        <p:tgtEl>
                                          <p:spTgt spid="27"/>
                                        </p:tgtEl>
                                      </p:cBhvr>
                                    </p:animEffect>
                                    <p:set>
                                      <p:cBhvr>
                                        <p:cTn id="60" dur="1" fill="hold">
                                          <p:stCondLst>
                                            <p:cond delay="499"/>
                                          </p:stCondLst>
                                        </p:cTn>
                                        <p:tgtEl>
                                          <p:spTgt spid="27"/>
                                        </p:tgtEl>
                                        <p:attrNameLst>
                                          <p:attrName>style.visibility</p:attrName>
                                        </p:attrNameLst>
                                      </p:cBhvr>
                                      <p:to>
                                        <p:strVal val="hidden"/>
                                      </p:to>
                                    </p:set>
                                  </p:childTnLst>
                                </p:cTn>
                              </p:par>
                              <p:par>
                                <p:cTn id="61" presetID="22" presetClass="exit" presetSubtype="2" fill="hold" grpId="0" nodeType="withEffect">
                                  <p:stCondLst>
                                    <p:cond delay="0"/>
                                  </p:stCondLst>
                                  <p:childTnLst>
                                    <p:animEffect transition="out" filter="wipe(right)">
                                      <p:cBhvr>
                                        <p:cTn id="62" dur="500"/>
                                        <p:tgtEl>
                                          <p:spTgt spid="28"/>
                                        </p:tgtEl>
                                      </p:cBhvr>
                                    </p:animEffect>
                                    <p:set>
                                      <p:cBhvr>
                                        <p:cTn id="63" dur="1" fill="hold">
                                          <p:stCondLst>
                                            <p:cond delay="499"/>
                                          </p:stCondLst>
                                        </p:cTn>
                                        <p:tgtEl>
                                          <p:spTgt spid="28"/>
                                        </p:tgtEl>
                                        <p:attrNameLst>
                                          <p:attrName>style.visibility</p:attrName>
                                        </p:attrNameLst>
                                      </p:cBhvr>
                                      <p:to>
                                        <p:strVal val="hidden"/>
                                      </p:to>
                                    </p:set>
                                  </p:childTnLst>
                                </p:cTn>
                              </p:par>
                              <p:par>
                                <p:cTn id="64" presetID="22" presetClass="exit" presetSubtype="2" fill="hold" grpId="0" nodeType="withEffect">
                                  <p:stCondLst>
                                    <p:cond delay="0"/>
                                  </p:stCondLst>
                                  <p:childTnLst>
                                    <p:animEffect transition="out" filter="wipe(right)">
                                      <p:cBhvr>
                                        <p:cTn id="65" dur="500"/>
                                        <p:tgtEl>
                                          <p:spTgt spid="29"/>
                                        </p:tgtEl>
                                      </p:cBhvr>
                                    </p:animEffect>
                                    <p:set>
                                      <p:cBhvr>
                                        <p:cTn id="66" dur="1" fill="hold">
                                          <p:stCondLst>
                                            <p:cond delay="499"/>
                                          </p:stCondLst>
                                        </p:cTn>
                                        <p:tgtEl>
                                          <p:spTgt spid="29"/>
                                        </p:tgtEl>
                                        <p:attrNameLst>
                                          <p:attrName>style.visibility</p:attrName>
                                        </p:attrNameLst>
                                      </p:cBhvr>
                                      <p:to>
                                        <p:strVal val="hidden"/>
                                      </p:to>
                                    </p:set>
                                  </p:childTnLst>
                                </p:cTn>
                              </p:par>
                              <p:par>
                                <p:cTn id="67" presetID="22" presetClass="exit" presetSubtype="2" fill="hold" grpId="0" nodeType="withEffect">
                                  <p:stCondLst>
                                    <p:cond delay="0"/>
                                  </p:stCondLst>
                                  <p:childTnLst>
                                    <p:animEffect transition="out" filter="wipe(right)">
                                      <p:cBhvr>
                                        <p:cTn id="68" dur="500"/>
                                        <p:tgtEl>
                                          <p:spTgt spid="34"/>
                                        </p:tgtEl>
                                      </p:cBhvr>
                                    </p:animEffect>
                                    <p:set>
                                      <p:cBhvr>
                                        <p:cTn id="69" dur="1" fill="hold">
                                          <p:stCondLst>
                                            <p:cond delay="499"/>
                                          </p:stCondLst>
                                        </p:cTn>
                                        <p:tgtEl>
                                          <p:spTgt spid="34"/>
                                        </p:tgtEl>
                                        <p:attrNameLst>
                                          <p:attrName>style.visibility</p:attrName>
                                        </p:attrNameLst>
                                      </p:cBhvr>
                                      <p:to>
                                        <p:strVal val="hidden"/>
                                      </p:to>
                                    </p:set>
                                  </p:childTnLst>
                                </p:cTn>
                              </p:par>
                              <p:par>
                                <p:cTn id="70" presetID="22" presetClass="exit" presetSubtype="2" fill="hold" grpId="0" nodeType="withEffect">
                                  <p:stCondLst>
                                    <p:cond delay="0"/>
                                  </p:stCondLst>
                                  <p:childTnLst>
                                    <p:animEffect transition="out" filter="wipe(right)">
                                      <p:cBhvr>
                                        <p:cTn id="71" dur="500"/>
                                        <p:tgtEl>
                                          <p:spTgt spid="35"/>
                                        </p:tgtEl>
                                      </p:cBhvr>
                                    </p:animEffect>
                                    <p:set>
                                      <p:cBhvr>
                                        <p:cTn id="72" dur="1" fill="hold">
                                          <p:stCondLst>
                                            <p:cond delay="499"/>
                                          </p:stCondLst>
                                        </p:cTn>
                                        <p:tgtEl>
                                          <p:spTgt spid="35"/>
                                        </p:tgtEl>
                                        <p:attrNameLst>
                                          <p:attrName>style.visibility</p:attrName>
                                        </p:attrNameLst>
                                      </p:cBhvr>
                                      <p:to>
                                        <p:strVal val="hidden"/>
                                      </p:to>
                                    </p:set>
                                  </p:childTnLst>
                                </p:cTn>
                              </p:par>
                              <p:par>
                                <p:cTn id="73" presetID="22" presetClass="exit" presetSubtype="2" fill="hold" grpId="0" nodeType="withEffect">
                                  <p:stCondLst>
                                    <p:cond delay="0"/>
                                  </p:stCondLst>
                                  <p:childTnLst>
                                    <p:animEffect transition="out" filter="wipe(right)">
                                      <p:cBhvr>
                                        <p:cTn id="74" dur="500"/>
                                        <p:tgtEl>
                                          <p:spTgt spid="36"/>
                                        </p:tgtEl>
                                      </p:cBhvr>
                                    </p:animEffect>
                                    <p:set>
                                      <p:cBhvr>
                                        <p:cTn id="75" dur="1" fill="hold">
                                          <p:stCondLst>
                                            <p:cond delay="499"/>
                                          </p:stCondLst>
                                        </p:cTn>
                                        <p:tgtEl>
                                          <p:spTgt spid="36"/>
                                        </p:tgtEl>
                                        <p:attrNameLst>
                                          <p:attrName>style.visibility</p:attrName>
                                        </p:attrNameLst>
                                      </p:cBhvr>
                                      <p:to>
                                        <p:strVal val="hidden"/>
                                      </p:to>
                                    </p:set>
                                  </p:childTnLst>
                                </p:cTn>
                              </p:par>
                              <p:par>
                                <p:cTn id="76" presetID="22" presetClass="exit" presetSubtype="2" fill="hold" grpId="0" nodeType="withEffect">
                                  <p:stCondLst>
                                    <p:cond delay="0"/>
                                  </p:stCondLst>
                                  <p:childTnLst>
                                    <p:animEffect transition="out" filter="wipe(right)">
                                      <p:cBhvr>
                                        <p:cTn id="77" dur="500"/>
                                        <p:tgtEl>
                                          <p:spTgt spid="37"/>
                                        </p:tgtEl>
                                      </p:cBhvr>
                                    </p:animEffect>
                                    <p:set>
                                      <p:cBhvr>
                                        <p:cTn id="78" dur="1" fill="hold">
                                          <p:stCondLst>
                                            <p:cond delay="499"/>
                                          </p:stCondLst>
                                        </p:cTn>
                                        <p:tgtEl>
                                          <p:spTgt spid="37"/>
                                        </p:tgtEl>
                                        <p:attrNameLst>
                                          <p:attrName>style.visibility</p:attrName>
                                        </p:attrNameLst>
                                      </p:cBhvr>
                                      <p:to>
                                        <p:strVal val="hidden"/>
                                      </p:to>
                                    </p:set>
                                  </p:childTnLst>
                                </p:cTn>
                              </p:par>
                              <p:par>
                                <p:cTn id="79" presetID="22" presetClass="exit" presetSubtype="2" fill="hold" grpId="0" nodeType="withEffect">
                                  <p:stCondLst>
                                    <p:cond delay="0"/>
                                  </p:stCondLst>
                                  <p:childTnLst>
                                    <p:animEffect transition="out" filter="wipe(right)">
                                      <p:cBhvr>
                                        <p:cTn id="80" dur="500"/>
                                        <p:tgtEl>
                                          <p:spTgt spid="38"/>
                                        </p:tgtEl>
                                      </p:cBhvr>
                                    </p:animEffect>
                                    <p:set>
                                      <p:cBhvr>
                                        <p:cTn id="81" dur="1" fill="hold">
                                          <p:stCondLst>
                                            <p:cond delay="499"/>
                                          </p:stCondLst>
                                        </p:cTn>
                                        <p:tgtEl>
                                          <p:spTgt spid="38"/>
                                        </p:tgtEl>
                                        <p:attrNameLst>
                                          <p:attrName>style.visibility</p:attrName>
                                        </p:attrNameLst>
                                      </p:cBhvr>
                                      <p:to>
                                        <p:strVal val="hidden"/>
                                      </p:to>
                                    </p:set>
                                  </p:childTnLst>
                                </p:cTn>
                              </p:par>
                              <p:par>
                                <p:cTn id="82" presetID="22" presetClass="exit" presetSubtype="2" fill="hold" grpId="0" nodeType="withEffect">
                                  <p:stCondLst>
                                    <p:cond delay="0"/>
                                  </p:stCondLst>
                                  <p:childTnLst>
                                    <p:animEffect transition="out" filter="wipe(right)">
                                      <p:cBhvr>
                                        <p:cTn id="83" dur="500"/>
                                        <p:tgtEl>
                                          <p:spTgt spid="39"/>
                                        </p:tgtEl>
                                      </p:cBhvr>
                                    </p:animEffect>
                                    <p:set>
                                      <p:cBhvr>
                                        <p:cTn id="84" dur="1" fill="hold">
                                          <p:stCondLst>
                                            <p:cond delay="499"/>
                                          </p:stCondLst>
                                        </p:cTn>
                                        <p:tgtEl>
                                          <p:spTgt spid="39"/>
                                        </p:tgtEl>
                                        <p:attrNameLst>
                                          <p:attrName>style.visibility</p:attrName>
                                        </p:attrNameLst>
                                      </p:cBhvr>
                                      <p:to>
                                        <p:strVal val="hidden"/>
                                      </p:to>
                                    </p:set>
                                  </p:childTnLst>
                                </p:cTn>
                              </p:par>
                              <p:par>
                                <p:cTn id="85" presetID="22" presetClass="exit" presetSubtype="2" fill="hold" grpId="0" nodeType="withEffect">
                                  <p:stCondLst>
                                    <p:cond delay="0"/>
                                  </p:stCondLst>
                                  <p:childTnLst>
                                    <p:animEffect transition="out" filter="wipe(right)">
                                      <p:cBhvr>
                                        <p:cTn id="86" dur="500"/>
                                        <p:tgtEl>
                                          <p:spTgt spid="40"/>
                                        </p:tgtEl>
                                      </p:cBhvr>
                                    </p:animEffect>
                                    <p:set>
                                      <p:cBhvr>
                                        <p:cTn id="87" dur="1" fill="hold">
                                          <p:stCondLst>
                                            <p:cond delay="499"/>
                                          </p:stCondLst>
                                        </p:cTn>
                                        <p:tgtEl>
                                          <p:spTgt spid="40"/>
                                        </p:tgtEl>
                                        <p:attrNameLst>
                                          <p:attrName>style.visibility</p:attrName>
                                        </p:attrNameLst>
                                      </p:cBhvr>
                                      <p:to>
                                        <p:strVal val="hidden"/>
                                      </p:to>
                                    </p:set>
                                  </p:childTnLst>
                                </p:cTn>
                              </p:par>
                              <p:par>
                                <p:cTn id="88" presetID="22" presetClass="exit" presetSubtype="2" fill="hold" grpId="0" nodeType="withEffect">
                                  <p:stCondLst>
                                    <p:cond delay="0"/>
                                  </p:stCondLst>
                                  <p:childTnLst>
                                    <p:animEffect transition="out" filter="wipe(right)">
                                      <p:cBhvr>
                                        <p:cTn id="89" dur="500"/>
                                        <p:tgtEl>
                                          <p:spTgt spid="41"/>
                                        </p:tgtEl>
                                      </p:cBhvr>
                                    </p:animEffect>
                                    <p:set>
                                      <p:cBhvr>
                                        <p:cTn id="90" dur="1" fill="hold">
                                          <p:stCondLst>
                                            <p:cond delay="499"/>
                                          </p:stCondLst>
                                        </p:cTn>
                                        <p:tgtEl>
                                          <p:spTgt spid="41"/>
                                        </p:tgtEl>
                                        <p:attrNameLst>
                                          <p:attrName>style.visibility</p:attrName>
                                        </p:attrNameLst>
                                      </p:cBhvr>
                                      <p:to>
                                        <p:strVal val="hidden"/>
                                      </p:to>
                                    </p:set>
                                  </p:childTnLst>
                                </p:cTn>
                              </p:par>
                              <p:par>
                                <p:cTn id="91" presetID="22" presetClass="entr" presetSubtype="2"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wipe(right)">
                                      <p:cBhvr>
                                        <p:cTn id="93" dur="500"/>
                                        <p:tgtEl>
                                          <p:spTgt spid="42"/>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wipe(right)">
                                      <p:cBhvr>
                                        <p:cTn id="96" dur="500"/>
                                        <p:tgtEl>
                                          <p:spTgt spid="43"/>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right)">
                                      <p:cBhvr>
                                        <p:cTn id="99" dur="500"/>
                                        <p:tgtEl>
                                          <p:spTgt spid="44"/>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wipe(right)">
                                      <p:cBhvr>
                                        <p:cTn id="102" dur="500"/>
                                        <p:tgtEl>
                                          <p:spTgt spid="45"/>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wipe(right)">
                                      <p:cBhvr>
                                        <p:cTn id="105" dur="500"/>
                                        <p:tgtEl>
                                          <p:spTgt spid="4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wipe(right)">
                                      <p:cBhvr>
                                        <p:cTn id="108" dur="500"/>
                                        <p:tgtEl>
                                          <p:spTgt spid="47"/>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wipe(right)">
                                      <p:cBhvr>
                                        <p:cTn id="111" dur="500"/>
                                        <p:tgtEl>
                                          <p:spTgt spid="48"/>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wipe(right)">
                                      <p:cBhvr>
                                        <p:cTn id="114" dur="500"/>
                                        <p:tgtEl>
                                          <p:spTgt spid="49"/>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right)">
                                      <p:cBhvr>
                                        <p:cTn id="117" dur="500"/>
                                        <p:tgtEl>
                                          <p:spTgt spid="50"/>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wipe(right)">
                                      <p:cBhvr>
                                        <p:cTn id="120" dur="500"/>
                                        <p:tgtEl>
                                          <p:spTgt spid="51"/>
                                        </p:tgtEl>
                                      </p:cBhvr>
                                    </p:animEffect>
                                  </p:childTnLst>
                                </p:cTn>
                              </p:par>
                              <p:par>
                                <p:cTn id="121" presetID="22" presetClass="entr" presetSubtype="2"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wipe(right)">
                                      <p:cBhvr>
                                        <p:cTn id="123" dur="500"/>
                                        <p:tgtEl>
                                          <p:spTgt spid="52"/>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wipe(right)">
                                      <p:cBhvr>
                                        <p:cTn id="126" dur="500"/>
                                        <p:tgtEl>
                                          <p:spTgt spid="53"/>
                                        </p:tgtEl>
                                      </p:cBhvr>
                                    </p:animEffect>
                                  </p:childTnLst>
                                </p:cTn>
                              </p:par>
                              <p:par>
                                <p:cTn id="127" presetID="22" presetClass="entr" presetSubtype="2"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wipe(right)">
                                      <p:cBhvr>
                                        <p:cTn id="129" dur="500"/>
                                        <p:tgtEl>
                                          <p:spTgt spid="54"/>
                                        </p:tgtEl>
                                      </p:cBhvr>
                                    </p:animEffect>
                                  </p:childTnLst>
                                </p:cTn>
                              </p:par>
                              <p:par>
                                <p:cTn id="130" presetID="22" presetClass="entr" presetSubtype="2" fill="hold" grpId="0" nodeType="with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wipe(right)">
                                      <p:cBhvr>
                                        <p:cTn id="132" dur="500"/>
                                        <p:tgtEl>
                                          <p:spTgt spid="55"/>
                                        </p:tgtEl>
                                      </p:cBhvr>
                                    </p:animEffect>
                                  </p:childTnLst>
                                </p:cTn>
                              </p:par>
                              <p:par>
                                <p:cTn id="133" presetID="22" presetClass="entr" presetSubtype="2"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wipe(right)">
                                      <p:cBhvr>
                                        <p:cTn id="135" dur="500"/>
                                        <p:tgtEl>
                                          <p:spTgt spid="56"/>
                                        </p:tgtEl>
                                      </p:cBhvr>
                                    </p:animEffect>
                                  </p:childTnLst>
                                </p:cTn>
                              </p:par>
                              <p:par>
                                <p:cTn id="136" presetID="22" presetClass="entr" presetSubtype="2" fill="hold" grpId="0" nodeType="withEffect">
                                  <p:stCondLst>
                                    <p:cond delay="0"/>
                                  </p:stCondLst>
                                  <p:childTnLst>
                                    <p:set>
                                      <p:cBhvr>
                                        <p:cTn id="137" dur="1" fill="hold">
                                          <p:stCondLst>
                                            <p:cond delay="0"/>
                                          </p:stCondLst>
                                        </p:cTn>
                                        <p:tgtEl>
                                          <p:spTgt spid="57"/>
                                        </p:tgtEl>
                                        <p:attrNameLst>
                                          <p:attrName>style.visibility</p:attrName>
                                        </p:attrNameLst>
                                      </p:cBhvr>
                                      <p:to>
                                        <p:strVal val="visible"/>
                                      </p:to>
                                    </p:set>
                                    <p:animEffect transition="in" filter="wipe(right)">
                                      <p:cBhvr>
                                        <p:cTn id="13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6" grpId="0"/>
      <p:bldP spid="7" grpId="0"/>
      <p:bldP spid="12" grpId="0"/>
      <p:bldP spid="14" grpId="0" animBg="1"/>
      <p:bldP spid="15" grpId="0" animBg="1"/>
      <p:bldP spid="16" grpId="0" animBg="1"/>
      <p:bldP spid="17" grpId="0" animBg="1"/>
      <p:bldP spid="22" grpId="0"/>
      <p:bldP spid="23" grpId="0"/>
      <p:bldP spid="24" grpId="0"/>
      <p:bldP spid="25" grpId="0"/>
      <p:bldP spid="26" grpId="0"/>
      <p:bldP spid="27" grpId="0"/>
      <p:bldP spid="28" grpId="0"/>
      <p:bldP spid="29" grpId="0"/>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p:bldP spid="46" grpId="0" animBg="1"/>
      <p:bldP spid="47" grpId="0" animBg="1"/>
      <p:bldP spid="48" grpId="0" animBg="1"/>
      <p:bldP spid="49" grpId="0"/>
      <p:bldP spid="50" grpId="0"/>
      <p:bldP spid="51" grpId="0"/>
      <p:bldP spid="52" grpId="0"/>
      <p:bldP spid="53" grpId="0"/>
      <p:bldP spid="54" grpId="0"/>
      <p:bldP spid="55" grpId="0" animBg="1"/>
      <p:bldP spid="56"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8FAFC"/>
            </a:gs>
            <a:gs pos="100000">
              <a:srgbClr val="EDF2F7"/>
            </a:gs>
          </a:gsLst>
          <a:lin ang="5400000" scaled="1"/>
          <a:tileRect/>
        </a:grad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1A45D56-3287-2AEE-2129-8D820B02820B}"/>
              </a:ext>
            </a:extLst>
          </p:cNvPr>
          <p:cNvSpPr/>
          <p:nvPr/>
        </p:nvSpPr>
        <p:spPr>
          <a:xfrm>
            <a:off x="587388" y="1376772"/>
            <a:ext cx="3096344" cy="1368152"/>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1850DAD3-437E-0C6F-D4D2-9A6D90AD3F54}"/>
              </a:ext>
            </a:extLst>
          </p:cNvPr>
          <p:cNvSpPr/>
          <p:nvPr/>
        </p:nvSpPr>
        <p:spPr>
          <a:xfrm>
            <a:off x="4331804" y="1376772"/>
            <a:ext cx="3096344" cy="1368152"/>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FDB7E375-8563-3970-425E-8A55C9366F95}"/>
              </a:ext>
            </a:extLst>
          </p:cNvPr>
          <p:cNvSpPr/>
          <p:nvPr/>
        </p:nvSpPr>
        <p:spPr>
          <a:xfrm>
            <a:off x="8076220" y="1376772"/>
            <a:ext cx="3096344" cy="1368152"/>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4D65AA1-E25F-C369-593B-2BBC30F46E23}"/>
              </a:ext>
            </a:extLst>
          </p:cNvPr>
          <p:cNvSpPr/>
          <p:nvPr/>
        </p:nvSpPr>
        <p:spPr>
          <a:xfrm>
            <a:off x="589084" y="2852936"/>
            <a:ext cx="3096344" cy="1368152"/>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5FBA0454-555C-21EF-7B12-C0A08EB7CAA1}"/>
              </a:ext>
            </a:extLst>
          </p:cNvPr>
          <p:cNvSpPr/>
          <p:nvPr/>
        </p:nvSpPr>
        <p:spPr>
          <a:xfrm>
            <a:off x="4333500" y="2852936"/>
            <a:ext cx="3096344" cy="1368152"/>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B1DBB72-724F-9F4F-0AED-A1539734F296}"/>
              </a:ext>
            </a:extLst>
          </p:cNvPr>
          <p:cNvSpPr txBox="1"/>
          <p:nvPr/>
        </p:nvSpPr>
        <p:spPr>
          <a:xfrm>
            <a:off x="1266964" y="103275"/>
            <a:ext cx="9658073" cy="769441"/>
          </a:xfrm>
          <a:prstGeom prst="rect">
            <a:avLst/>
          </a:prstGeom>
          <a:noFill/>
        </p:spPr>
        <p:txBody>
          <a:bodyPr wrap="square" rtlCol="0">
            <a:spAutoFit/>
          </a:bodyPr>
          <a:lstStyle/>
          <a:p>
            <a:pPr algn="ctr"/>
            <a:r>
              <a:rPr lang="en-IN" sz="4400" b="1">
                <a:solidFill>
                  <a:srgbClr val="1B365D"/>
                </a:solidFill>
                <a:latin typeface="+mj-lt"/>
              </a:rPr>
              <a:t>Performance Metrics &amp; Energy Efficiency</a:t>
            </a:r>
          </a:p>
        </p:txBody>
      </p:sp>
      <p:sp>
        <p:nvSpPr>
          <p:cNvPr id="7" name="TextBox 6">
            <a:extLst>
              <a:ext uri="{FF2B5EF4-FFF2-40B4-BE49-F238E27FC236}">
                <a16:creationId xmlns:a16="http://schemas.microsoft.com/office/drawing/2014/main" id="{0607A3A9-2D7A-2413-9245-8420E026E7E8}"/>
              </a:ext>
            </a:extLst>
          </p:cNvPr>
          <p:cNvSpPr txBox="1"/>
          <p:nvPr/>
        </p:nvSpPr>
        <p:spPr>
          <a:xfrm>
            <a:off x="3449706" y="692696"/>
            <a:ext cx="5292588" cy="461665"/>
          </a:xfrm>
          <a:prstGeom prst="rect">
            <a:avLst/>
          </a:prstGeom>
          <a:noFill/>
        </p:spPr>
        <p:txBody>
          <a:bodyPr wrap="square" rtlCol="0">
            <a:spAutoFit/>
          </a:bodyPr>
          <a:lstStyle/>
          <a:p>
            <a:pPr algn="ctr"/>
            <a:r>
              <a:rPr lang="en-IN" sz="2400">
                <a:solidFill>
                  <a:schemeClr val="tx1">
                    <a:lumMod val="60000"/>
                    <a:lumOff val="40000"/>
                  </a:schemeClr>
                </a:solidFill>
              </a:rPr>
              <a:t>System Validation &amp; Results</a:t>
            </a:r>
          </a:p>
        </p:txBody>
      </p:sp>
      <p:cxnSp>
        <p:nvCxnSpPr>
          <p:cNvPr id="8" name="Straight Connector 7">
            <a:extLst>
              <a:ext uri="{FF2B5EF4-FFF2-40B4-BE49-F238E27FC236}">
                <a16:creationId xmlns:a16="http://schemas.microsoft.com/office/drawing/2014/main" id="{2373497A-86E4-DAA7-78C5-ABB8D4E73BAE}"/>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80C0E412-5B0F-A9E1-2341-69CA10239B72}"/>
              </a:ext>
            </a:extLst>
          </p:cNvPr>
          <p:cNvSpPr/>
          <p:nvPr/>
        </p:nvSpPr>
        <p:spPr>
          <a:xfrm>
            <a:off x="659395" y="1376772"/>
            <a:ext cx="3405405" cy="136815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C5BF1492-929F-DB62-6E44-1F0D8E17F4CC}"/>
              </a:ext>
            </a:extLst>
          </p:cNvPr>
          <p:cNvSpPr/>
          <p:nvPr/>
        </p:nvSpPr>
        <p:spPr>
          <a:xfrm>
            <a:off x="4403812" y="1376772"/>
            <a:ext cx="3600400" cy="136815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87AFE3A9-B324-BCBD-9393-8EB0D6363163}"/>
              </a:ext>
            </a:extLst>
          </p:cNvPr>
          <p:cNvSpPr/>
          <p:nvPr/>
        </p:nvSpPr>
        <p:spPr>
          <a:xfrm>
            <a:off x="8148228" y="1376772"/>
            <a:ext cx="3384376" cy="136815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05AE325C-4E08-8FBC-A07D-0B626157E2E9}"/>
              </a:ext>
            </a:extLst>
          </p:cNvPr>
          <p:cNvSpPr/>
          <p:nvPr/>
        </p:nvSpPr>
        <p:spPr>
          <a:xfrm>
            <a:off x="661092" y="2852936"/>
            <a:ext cx="3403708" cy="136815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1D28849E-2420-CC57-BFA3-A4396F87F934}"/>
              </a:ext>
            </a:extLst>
          </p:cNvPr>
          <p:cNvSpPr/>
          <p:nvPr/>
        </p:nvSpPr>
        <p:spPr>
          <a:xfrm>
            <a:off x="4405507" y="2852936"/>
            <a:ext cx="3598703" cy="136815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323E23D-3CF7-19B8-C067-5ED720CC89BA}"/>
              </a:ext>
            </a:extLst>
          </p:cNvPr>
          <p:cNvSpPr txBox="1"/>
          <p:nvPr/>
        </p:nvSpPr>
        <p:spPr>
          <a:xfrm>
            <a:off x="4349806" y="4401108"/>
            <a:ext cx="3492388" cy="400110"/>
          </a:xfrm>
          <a:prstGeom prst="rect">
            <a:avLst/>
          </a:prstGeom>
          <a:noFill/>
        </p:spPr>
        <p:txBody>
          <a:bodyPr wrap="square" rtlCol="0">
            <a:spAutoFit/>
          </a:bodyPr>
          <a:lstStyle/>
          <a:p>
            <a:pPr algn="ctr"/>
            <a:r>
              <a:rPr lang="en-IN" sz="2000" b="1">
                <a:solidFill>
                  <a:schemeClr val="accent1"/>
                </a:solidFill>
              </a:rPr>
              <a:t>Energy Efficiency Comparison</a:t>
            </a:r>
          </a:p>
        </p:txBody>
      </p:sp>
      <p:sp>
        <p:nvSpPr>
          <p:cNvPr id="28" name="Rectangle: Rounded Corners 27">
            <a:extLst>
              <a:ext uri="{FF2B5EF4-FFF2-40B4-BE49-F238E27FC236}">
                <a16:creationId xmlns:a16="http://schemas.microsoft.com/office/drawing/2014/main" id="{D8031459-7D39-1FF6-A8C2-FD9C5D7D86F1}"/>
              </a:ext>
            </a:extLst>
          </p:cNvPr>
          <p:cNvSpPr/>
          <p:nvPr/>
        </p:nvSpPr>
        <p:spPr>
          <a:xfrm>
            <a:off x="3067786" y="1516754"/>
            <a:ext cx="906850" cy="202667"/>
          </a:xfrm>
          <a:prstGeom prst="roundRect">
            <a:avLst>
              <a:gd name="adj" fmla="val 48428"/>
            </a:avLst>
          </a:pr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rgbClr val="00B050"/>
                </a:solidFill>
                <a:latin typeface="+mj-lt"/>
              </a:rPr>
              <a:t>EXCEEDED</a:t>
            </a:r>
          </a:p>
        </p:txBody>
      </p:sp>
      <p:sp>
        <p:nvSpPr>
          <p:cNvPr id="29" name="Rectangle: Rounded Corners 28">
            <a:extLst>
              <a:ext uri="{FF2B5EF4-FFF2-40B4-BE49-F238E27FC236}">
                <a16:creationId xmlns:a16="http://schemas.microsoft.com/office/drawing/2014/main" id="{ADC94A1C-1D61-01E5-783F-E8917A269747}"/>
              </a:ext>
            </a:extLst>
          </p:cNvPr>
          <p:cNvSpPr/>
          <p:nvPr/>
        </p:nvSpPr>
        <p:spPr>
          <a:xfrm>
            <a:off x="7033145" y="1510587"/>
            <a:ext cx="906850" cy="202667"/>
          </a:xfrm>
          <a:prstGeom prst="roundRect">
            <a:avLst>
              <a:gd name="adj" fmla="val 48428"/>
            </a:avLst>
          </a:pr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rgbClr val="00B050"/>
                </a:solidFill>
                <a:latin typeface="+mj-lt"/>
              </a:rPr>
              <a:t>EXCEEDED</a:t>
            </a:r>
          </a:p>
        </p:txBody>
      </p:sp>
      <p:sp>
        <p:nvSpPr>
          <p:cNvPr id="30" name="Rectangle: Rounded Corners 29">
            <a:extLst>
              <a:ext uri="{FF2B5EF4-FFF2-40B4-BE49-F238E27FC236}">
                <a16:creationId xmlns:a16="http://schemas.microsoft.com/office/drawing/2014/main" id="{628C4F62-EC16-BC06-4B6E-4655500B5DE7}"/>
              </a:ext>
            </a:extLst>
          </p:cNvPr>
          <p:cNvSpPr/>
          <p:nvPr/>
        </p:nvSpPr>
        <p:spPr>
          <a:xfrm>
            <a:off x="10569328" y="1510587"/>
            <a:ext cx="906850" cy="202667"/>
          </a:xfrm>
          <a:prstGeom prst="roundRect">
            <a:avLst>
              <a:gd name="adj" fmla="val 48428"/>
            </a:avLst>
          </a:pr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rgbClr val="00B050"/>
                </a:solidFill>
                <a:latin typeface="+mj-lt"/>
              </a:rPr>
              <a:t>EXCEEDED</a:t>
            </a:r>
          </a:p>
        </p:txBody>
      </p:sp>
      <p:sp>
        <p:nvSpPr>
          <p:cNvPr id="31" name="Rectangle: Rounded Corners 30">
            <a:extLst>
              <a:ext uri="{FF2B5EF4-FFF2-40B4-BE49-F238E27FC236}">
                <a16:creationId xmlns:a16="http://schemas.microsoft.com/office/drawing/2014/main" id="{73788707-C642-A1A1-CF0F-2188E7A5D8B3}"/>
              </a:ext>
            </a:extLst>
          </p:cNvPr>
          <p:cNvSpPr/>
          <p:nvPr/>
        </p:nvSpPr>
        <p:spPr>
          <a:xfrm>
            <a:off x="7030779" y="3010309"/>
            <a:ext cx="906850" cy="202667"/>
          </a:xfrm>
          <a:prstGeom prst="roundRect">
            <a:avLst>
              <a:gd name="adj" fmla="val 48428"/>
            </a:avLst>
          </a:pr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rgbClr val="00B050"/>
                </a:solidFill>
                <a:latin typeface="+mj-lt"/>
              </a:rPr>
              <a:t>EXCEEDED</a:t>
            </a:r>
          </a:p>
        </p:txBody>
      </p:sp>
      <p:sp>
        <p:nvSpPr>
          <p:cNvPr id="32" name="Rectangle: Rounded Corners 31">
            <a:extLst>
              <a:ext uri="{FF2B5EF4-FFF2-40B4-BE49-F238E27FC236}">
                <a16:creationId xmlns:a16="http://schemas.microsoft.com/office/drawing/2014/main" id="{EE13A4BD-248A-6353-48AD-7C2F4F5A4965}"/>
              </a:ext>
            </a:extLst>
          </p:cNvPr>
          <p:cNvSpPr/>
          <p:nvPr/>
        </p:nvSpPr>
        <p:spPr>
          <a:xfrm>
            <a:off x="3065622" y="2986278"/>
            <a:ext cx="906850" cy="202667"/>
          </a:xfrm>
          <a:prstGeom prst="roundRect">
            <a:avLst>
              <a:gd name="adj" fmla="val 48428"/>
            </a:avLst>
          </a:pr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rgbClr val="00B050"/>
                </a:solidFill>
                <a:latin typeface="+mj-lt"/>
              </a:rPr>
              <a:t>EXCEEDED</a:t>
            </a:r>
          </a:p>
        </p:txBody>
      </p:sp>
      <p:grpSp>
        <p:nvGrpSpPr>
          <p:cNvPr id="64" name="Group 63">
            <a:extLst>
              <a:ext uri="{FF2B5EF4-FFF2-40B4-BE49-F238E27FC236}">
                <a16:creationId xmlns:a16="http://schemas.microsoft.com/office/drawing/2014/main" id="{80E8D498-B6AE-7F70-E7F0-A37EDDF9830E}"/>
              </a:ext>
            </a:extLst>
          </p:cNvPr>
          <p:cNvGrpSpPr/>
          <p:nvPr/>
        </p:nvGrpSpPr>
        <p:grpSpPr>
          <a:xfrm>
            <a:off x="638367" y="1376772"/>
            <a:ext cx="3405405" cy="1368152"/>
            <a:chOff x="638367" y="1376772"/>
            <a:chExt cx="3405405" cy="1368152"/>
          </a:xfrm>
        </p:grpSpPr>
        <p:sp>
          <p:nvSpPr>
            <p:cNvPr id="9" name="Rectangle: Rounded Corners 8">
              <a:extLst>
                <a:ext uri="{FF2B5EF4-FFF2-40B4-BE49-F238E27FC236}">
                  <a16:creationId xmlns:a16="http://schemas.microsoft.com/office/drawing/2014/main" id="{263A9AE8-0DC4-97EF-F92B-B7419D367150}"/>
                </a:ext>
              </a:extLst>
            </p:cNvPr>
            <p:cNvSpPr/>
            <p:nvPr/>
          </p:nvSpPr>
          <p:spPr>
            <a:xfrm>
              <a:off x="659396" y="1376772"/>
              <a:ext cx="3384376" cy="1368152"/>
            </a:xfrm>
            <a:prstGeom prst="round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F9AFE1D7-EC2C-7024-1A57-EF1B33358B56}"/>
                </a:ext>
              </a:extLst>
            </p:cNvPr>
            <p:cNvSpPr txBox="1"/>
            <p:nvPr/>
          </p:nvSpPr>
          <p:spPr>
            <a:xfrm>
              <a:off x="638367" y="1434585"/>
              <a:ext cx="2574131" cy="338554"/>
            </a:xfrm>
            <a:prstGeom prst="rect">
              <a:avLst/>
            </a:prstGeom>
            <a:noFill/>
          </p:spPr>
          <p:txBody>
            <a:bodyPr wrap="square" rtlCol="0">
              <a:spAutoFit/>
            </a:bodyPr>
            <a:lstStyle/>
            <a:p>
              <a:r>
                <a:rPr lang="en-IN" sz="1600">
                  <a:latin typeface="+mj-lt"/>
                </a:rPr>
                <a:t>Motion Detection Accuracy</a:t>
              </a:r>
            </a:p>
          </p:txBody>
        </p:sp>
        <p:sp>
          <p:nvSpPr>
            <p:cNvPr id="38" name="TextBox 37">
              <a:extLst>
                <a:ext uri="{FF2B5EF4-FFF2-40B4-BE49-F238E27FC236}">
                  <a16:creationId xmlns:a16="http://schemas.microsoft.com/office/drawing/2014/main" id="{158ACF72-9767-E2FD-2B3E-9B2D1FF0D6ED}"/>
                </a:ext>
              </a:extLst>
            </p:cNvPr>
            <p:cNvSpPr txBox="1"/>
            <p:nvPr/>
          </p:nvSpPr>
          <p:spPr>
            <a:xfrm>
              <a:off x="638367" y="1772816"/>
              <a:ext cx="1422003" cy="307777"/>
            </a:xfrm>
            <a:prstGeom prst="rect">
              <a:avLst/>
            </a:prstGeom>
            <a:noFill/>
          </p:spPr>
          <p:txBody>
            <a:bodyPr wrap="square" rtlCol="0">
              <a:spAutoFit/>
            </a:bodyPr>
            <a:lstStyle/>
            <a:p>
              <a:r>
                <a:rPr lang="en-IN" sz="1400"/>
                <a:t>Target: 95%</a:t>
              </a:r>
            </a:p>
          </p:txBody>
        </p:sp>
      </p:grpSp>
      <p:grpSp>
        <p:nvGrpSpPr>
          <p:cNvPr id="65" name="Group 64">
            <a:extLst>
              <a:ext uri="{FF2B5EF4-FFF2-40B4-BE49-F238E27FC236}">
                <a16:creationId xmlns:a16="http://schemas.microsoft.com/office/drawing/2014/main" id="{E7A9BC27-48D8-414E-D76F-25E785CD6366}"/>
              </a:ext>
            </a:extLst>
          </p:cNvPr>
          <p:cNvGrpSpPr/>
          <p:nvPr/>
        </p:nvGrpSpPr>
        <p:grpSpPr>
          <a:xfrm>
            <a:off x="4367808" y="1376772"/>
            <a:ext cx="3636404" cy="1368152"/>
            <a:chOff x="4367808" y="1376772"/>
            <a:chExt cx="3636404" cy="1368152"/>
          </a:xfrm>
        </p:grpSpPr>
        <p:sp>
          <p:nvSpPr>
            <p:cNvPr id="10" name="Rectangle: Rounded Corners 9">
              <a:extLst>
                <a:ext uri="{FF2B5EF4-FFF2-40B4-BE49-F238E27FC236}">
                  <a16:creationId xmlns:a16="http://schemas.microsoft.com/office/drawing/2014/main" id="{589C4A2C-9E76-BB38-CA8A-6C85EC1ED469}"/>
                </a:ext>
              </a:extLst>
            </p:cNvPr>
            <p:cNvSpPr/>
            <p:nvPr/>
          </p:nvSpPr>
          <p:spPr>
            <a:xfrm>
              <a:off x="4403812" y="1376772"/>
              <a:ext cx="3600400" cy="1368152"/>
            </a:xfrm>
            <a:prstGeom prst="round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63A9A8E3-B68C-8E65-75A2-9E87666ECAB7}"/>
                </a:ext>
              </a:extLst>
            </p:cNvPr>
            <p:cNvSpPr txBox="1"/>
            <p:nvPr/>
          </p:nvSpPr>
          <p:spPr>
            <a:xfrm>
              <a:off x="4367808" y="1434262"/>
              <a:ext cx="2891967" cy="338554"/>
            </a:xfrm>
            <a:prstGeom prst="rect">
              <a:avLst/>
            </a:prstGeom>
            <a:noFill/>
          </p:spPr>
          <p:txBody>
            <a:bodyPr wrap="square" rtlCol="0">
              <a:spAutoFit/>
            </a:bodyPr>
            <a:lstStyle/>
            <a:p>
              <a:r>
                <a:rPr lang="en-IN" sz="1600">
                  <a:latin typeface="+mj-lt"/>
                </a:rPr>
                <a:t>Weather Adaptation Response</a:t>
              </a:r>
            </a:p>
          </p:txBody>
        </p:sp>
        <p:sp>
          <p:nvSpPr>
            <p:cNvPr id="39" name="TextBox 38">
              <a:extLst>
                <a:ext uri="{FF2B5EF4-FFF2-40B4-BE49-F238E27FC236}">
                  <a16:creationId xmlns:a16="http://schemas.microsoft.com/office/drawing/2014/main" id="{CBC5AA6F-A835-53EB-1C26-BCC2168EC0D0}"/>
                </a:ext>
              </a:extLst>
            </p:cNvPr>
            <p:cNvSpPr txBox="1"/>
            <p:nvPr/>
          </p:nvSpPr>
          <p:spPr>
            <a:xfrm>
              <a:off x="4367808" y="1776131"/>
              <a:ext cx="1632204" cy="307777"/>
            </a:xfrm>
            <a:prstGeom prst="rect">
              <a:avLst/>
            </a:prstGeom>
            <a:noFill/>
          </p:spPr>
          <p:txBody>
            <a:bodyPr wrap="square" rtlCol="0">
              <a:spAutoFit/>
            </a:bodyPr>
            <a:lstStyle/>
            <a:p>
              <a:r>
                <a:rPr lang="en-IN" sz="1400"/>
                <a:t>Target: 10 seconds</a:t>
              </a:r>
            </a:p>
          </p:txBody>
        </p:sp>
      </p:grpSp>
      <p:grpSp>
        <p:nvGrpSpPr>
          <p:cNvPr id="66" name="Group 65">
            <a:extLst>
              <a:ext uri="{FF2B5EF4-FFF2-40B4-BE49-F238E27FC236}">
                <a16:creationId xmlns:a16="http://schemas.microsoft.com/office/drawing/2014/main" id="{95BE98D0-6AEE-11DC-0BDD-A1179CFDB5D1}"/>
              </a:ext>
            </a:extLst>
          </p:cNvPr>
          <p:cNvGrpSpPr/>
          <p:nvPr/>
        </p:nvGrpSpPr>
        <p:grpSpPr>
          <a:xfrm>
            <a:off x="8144087" y="1376772"/>
            <a:ext cx="3388517" cy="1368152"/>
            <a:chOff x="8144087" y="1376772"/>
            <a:chExt cx="3388517" cy="1368152"/>
          </a:xfrm>
        </p:grpSpPr>
        <p:sp>
          <p:nvSpPr>
            <p:cNvPr id="11" name="Rectangle: Rounded Corners 10">
              <a:extLst>
                <a:ext uri="{FF2B5EF4-FFF2-40B4-BE49-F238E27FC236}">
                  <a16:creationId xmlns:a16="http://schemas.microsoft.com/office/drawing/2014/main" id="{3EF1E400-75F8-100F-7CB3-F888C1A01078}"/>
                </a:ext>
              </a:extLst>
            </p:cNvPr>
            <p:cNvSpPr/>
            <p:nvPr/>
          </p:nvSpPr>
          <p:spPr>
            <a:xfrm>
              <a:off x="8148228" y="1376772"/>
              <a:ext cx="3384376" cy="1368152"/>
            </a:xfrm>
            <a:prstGeom prst="round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8E14C4DE-96A1-DB7F-CA1B-105976EE9CDA}"/>
                </a:ext>
              </a:extLst>
            </p:cNvPr>
            <p:cNvSpPr txBox="1"/>
            <p:nvPr/>
          </p:nvSpPr>
          <p:spPr>
            <a:xfrm>
              <a:off x="8144087" y="1434262"/>
              <a:ext cx="2891967" cy="338554"/>
            </a:xfrm>
            <a:prstGeom prst="rect">
              <a:avLst/>
            </a:prstGeom>
            <a:noFill/>
          </p:spPr>
          <p:txBody>
            <a:bodyPr wrap="square" rtlCol="0">
              <a:spAutoFit/>
            </a:bodyPr>
            <a:lstStyle/>
            <a:p>
              <a:r>
                <a:rPr lang="en-IN" sz="1600">
                  <a:latin typeface="+mj-lt"/>
                </a:rPr>
                <a:t>Emergency Override Time</a:t>
              </a:r>
            </a:p>
          </p:txBody>
        </p:sp>
        <p:sp>
          <p:nvSpPr>
            <p:cNvPr id="40" name="TextBox 39">
              <a:extLst>
                <a:ext uri="{FF2B5EF4-FFF2-40B4-BE49-F238E27FC236}">
                  <a16:creationId xmlns:a16="http://schemas.microsoft.com/office/drawing/2014/main" id="{229F4920-A945-257A-E525-8D2D18AAC848}"/>
                </a:ext>
              </a:extLst>
            </p:cNvPr>
            <p:cNvSpPr txBox="1"/>
            <p:nvPr/>
          </p:nvSpPr>
          <p:spPr>
            <a:xfrm>
              <a:off x="8144087" y="1747696"/>
              <a:ext cx="1632204" cy="307777"/>
            </a:xfrm>
            <a:prstGeom prst="rect">
              <a:avLst/>
            </a:prstGeom>
            <a:noFill/>
          </p:spPr>
          <p:txBody>
            <a:bodyPr wrap="square" rtlCol="0">
              <a:spAutoFit/>
            </a:bodyPr>
            <a:lstStyle/>
            <a:p>
              <a:r>
                <a:rPr lang="en-IN" sz="1400"/>
                <a:t>Target: 2 seconds</a:t>
              </a:r>
            </a:p>
          </p:txBody>
        </p:sp>
      </p:grpSp>
      <p:grpSp>
        <p:nvGrpSpPr>
          <p:cNvPr id="67" name="Group 66">
            <a:extLst>
              <a:ext uri="{FF2B5EF4-FFF2-40B4-BE49-F238E27FC236}">
                <a16:creationId xmlns:a16="http://schemas.microsoft.com/office/drawing/2014/main" id="{CD28BB49-8514-1E81-F500-75785C029D4B}"/>
              </a:ext>
            </a:extLst>
          </p:cNvPr>
          <p:cNvGrpSpPr/>
          <p:nvPr/>
        </p:nvGrpSpPr>
        <p:grpSpPr>
          <a:xfrm>
            <a:off x="655066" y="2852936"/>
            <a:ext cx="3390402" cy="1368152"/>
            <a:chOff x="655066" y="2852936"/>
            <a:chExt cx="3390402" cy="1368152"/>
          </a:xfrm>
        </p:grpSpPr>
        <p:sp>
          <p:nvSpPr>
            <p:cNvPr id="12" name="Rectangle: Rounded Corners 11">
              <a:extLst>
                <a:ext uri="{FF2B5EF4-FFF2-40B4-BE49-F238E27FC236}">
                  <a16:creationId xmlns:a16="http://schemas.microsoft.com/office/drawing/2014/main" id="{BE2D8EB3-3DB3-A504-6CC0-B4A59F362706}"/>
                </a:ext>
              </a:extLst>
            </p:cNvPr>
            <p:cNvSpPr/>
            <p:nvPr/>
          </p:nvSpPr>
          <p:spPr>
            <a:xfrm>
              <a:off x="661092" y="2852936"/>
              <a:ext cx="3384376" cy="1368152"/>
            </a:xfrm>
            <a:prstGeom prst="round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7BC627F6-BF81-B20D-53F7-69B70D2B2CCA}"/>
                </a:ext>
              </a:extLst>
            </p:cNvPr>
            <p:cNvSpPr txBox="1"/>
            <p:nvPr/>
          </p:nvSpPr>
          <p:spPr>
            <a:xfrm>
              <a:off x="655066" y="2910426"/>
              <a:ext cx="2574131" cy="338554"/>
            </a:xfrm>
            <a:prstGeom prst="rect">
              <a:avLst/>
            </a:prstGeom>
            <a:noFill/>
          </p:spPr>
          <p:txBody>
            <a:bodyPr wrap="square" rtlCol="0">
              <a:spAutoFit/>
            </a:bodyPr>
            <a:lstStyle/>
            <a:p>
              <a:r>
                <a:rPr lang="en-IN" sz="1600">
                  <a:latin typeface="+mj-lt"/>
                </a:rPr>
                <a:t>Energy Efficiency</a:t>
              </a:r>
            </a:p>
          </p:txBody>
        </p:sp>
        <p:sp>
          <p:nvSpPr>
            <p:cNvPr id="41" name="TextBox 40">
              <a:extLst>
                <a:ext uri="{FF2B5EF4-FFF2-40B4-BE49-F238E27FC236}">
                  <a16:creationId xmlns:a16="http://schemas.microsoft.com/office/drawing/2014/main" id="{491F3C86-C802-65D3-4C81-A18B5AE107E2}"/>
                </a:ext>
              </a:extLst>
            </p:cNvPr>
            <p:cNvSpPr txBox="1"/>
            <p:nvPr/>
          </p:nvSpPr>
          <p:spPr>
            <a:xfrm>
              <a:off x="655066" y="3248980"/>
              <a:ext cx="1876538" cy="307777"/>
            </a:xfrm>
            <a:prstGeom prst="rect">
              <a:avLst/>
            </a:prstGeom>
            <a:noFill/>
          </p:spPr>
          <p:txBody>
            <a:bodyPr wrap="square" rtlCol="0">
              <a:spAutoFit/>
            </a:bodyPr>
            <a:lstStyle/>
            <a:p>
              <a:r>
                <a:rPr lang="en-IN" sz="1400"/>
                <a:t>Target: 60% reduction</a:t>
              </a:r>
            </a:p>
          </p:txBody>
        </p:sp>
      </p:grpSp>
      <p:grpSp>
        <p:nvGrpSpPr>
          <p:cNvPr id="68" name="Group 67">
            <a:extLst>
              <a:ext uri="{FF2B5EF4-FFF2-40B4-BE49-F238E27FC236}">
                <a16:creationId xmlns:a16="http://schemas.microsoft.com/office/drawing/2014/main" id="{D4CB95E1-5C1C-8C3C-D5CD-5326353B85DC}"/>
              </a:ext>
            </a:extLst>
          </p:cNvPr>
          <p:cNvGrpSpPr/>
          <p:nvPr/>
        </p:nvGrpSpPr>
        <p:grpSpPr>
          <a:xfrm>
            <a:off x="4403810" y="2852936"/>
            <a:ext cx="3600402" cy="1368152"/>
            <a:chOff x="4403810" y="2852936"/>
            <a:chExt cx="3600402" cy="1368152"/>
          </a:xfrm>
        </p:grpSpPr>
        <p:sp>
          <p:nvSpPr>
            <p:cNvPr id="13" name="Rectangle: Rounded Corners 12">
              <a:extLst>
                <a:ext uri="{FF2B5EF4-FFF2-40B4-BE49-F238E27FC236}">
                  <a16:creationId xmlns:a16="http://schemas.microsoft.com/office/drawing/2014/main" id="{3450CEE7-7ADA-E842-93D8-794BF62D6657}"/>
                </a:ext>
              </a:extLst>
            </p:cNvPr>
            <p:cNvSpPr/>
            <p:nvPr/>
          </p:nvSpPr>
          <p:spPr>
            <a:xfrm>
              <a:off x="4405508" y="2852936"/>
              <a:ext cx="3598704" cy="1368152"/>
            </a:xfrm>
            <a:prstGeom prst="round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BBDC1180-DF0F-0311-1D01-58E569CA62DF}"/>
                </a:ext>
              </a:extLst>
            </p:cNvPr>
            <p:cNvSpPr txBox="1"/>
            <p:nvPr/>
          </p:nvSpPr>
          <p:spPr>
            <a:xfrm>
              <a:off x="4403810" y="2910426"/>
              <a:ext cx="2574131" cy="338554"/>
            </a:xfrm>
            <a:prstGeom prst="rect">
              <a:avLst/>
            </a:prstGeom>
            <a:noFill/>
          </p:spPr>
          <p:txBody>
            <a:bodyPr wrap="square" rtlCol="0">
              <a:spAutoFit/>
            </a:bodyPr>
            <a:lstStyle/>
            <a:p>
              <a:r>
                <a:rPr lang="en-IN" sz="1600">
                  <a:latin typeface="+mj-lt"/>
                </a:rPr>
                <a:t>System Reliability</a:t>
              </a:r>
            </a:p>
          </p:txBody>
        </p:sp>
        <p:sp>
          <p:nvSpPr>
            <p:cNvPr id="42" name="TextBox 41">
              <a:extLst>
                <a:ext uri="{FF2B5EF4-FFF2-40B4-BE49-F238E27FC236}">
                  <a16:creationId xmlns:a16="http://schemas.microsoft.com/office/drawing/2014/main" id="{F2F46DE6-E0D9-1C8F-9979-167961812371}"/>
                </a:ext>
              </a:extLst>
            </p:cNvPr>
            <p:cNvSpPr txBox="1"/>
            <p:nvPr/>
          </p:nvSpPr>
          <p:spPr>
            <a:xfrm>
              <a:off x="4403810" y="3252834"/>
              <a:ext cx="1876538" cy="307777"/>
            </a:xfrm>
            <a:prstGeom prst="rect">
              <a:avLst/>
            </a:prstGeom>
            <a:noFill/>
          </p:spPr>
          <p:txBody>
            <a:bodyPr wrap="square" rtlCol="0">
              <a:spAutoFit/>
            </a:bodyPr>
            <a:lstStyle/>
            <a:p>
              <a:r>
                <a:rPr lang="en-IN" sz="1400"/>
                <a:t>Target: 99.5% uptime</a:t>
              </a:r>
            </a:p>
          </p:txBody>
        </p:sp>
      </p:grpSp>
      <p:sp>
        <p:nvSpPr>
          <p:cNvPr id="43" name="TextBox 42">
            <a:extLst>
              <a:ext uri="{FF2B5EF4-FFF2-40B4-BE49-F238E27FC236}">
                <a16:creationId xmlns:a16="http://schemas.microsoft.com/office/drawing/2014/main" id="{A96CC581-4DC9-A25F-25EF-21DEAB68672B}"/>
              </a:ext>
            </a:extLst>
          </p:cNvPr>
          <p:cNvSpPr txBox="1"/>
          <p:nvPr/>
        </p:nvSpPr>
        <p:spPr>
          <a:xfrm>
            <a:off x="638367" y="2137600"/>
            <a:ext cx="2682143" cy="369332"/>
          </a:xfrm>
          <a:prstGeom prst="rect">
            <a:avLst/>
          </a:prstGeom>
          <a:noFill/>
        </p:spPr>
        <p:txBody>
          <a:bodyPr wrap="square" rtlCol="0">
            <a:spAutoFit/>
          </a:bodyPr>
          <a:lstStyle/>
          <a:p>
            <a:r>
              <a:rPr lang="en-IN" b="1">
                <a:solidFill>
                  <a:srgbClr val="00B050"/>
                </a:solidFill>
              </a:rPr>
              <a:t>Achieved: 97%</a:t>
            </a:r>
          </a:p>
        </p:txBody>
      </p:sp>
      <p:sp>
        <p:nvSpPr>
          <p:cNvPr id="44" name="TextBox 43">
            <a:extLst>
              <a:ext uri="{FF2B5EF4-FFF2-40B4-BE49-F238E27FC236}">
                <a16:creationId xmlns:a16="http://schemas.microsoft.com/office/drawing/2014/main" id="{7932DD02-D0BD-15BC-6B87-607DC192EBF7}"/>
              </a:ext>
            </a:extLst>
          </p:cNvPr>
          <p:cNvSpPr txBox="1"/>
          <p:nvPr/>
        </p:nvSpPr>
        <p:spPr>
          <a:xfrm>
            <a:off x="4367808" y="2139423"/>
            <a:ext cx="2682143" cy="369332"/>
          </a:xfrm>
          <a:prstGeom prst="rect">
            <a:avLst/>
          </a:prstGeom>
          <a:noFill/>
        </p:spPr>
        <p:txBody>
          <a:bodyPr wrap="square" rtlCol="0">
            <a:spAutoFit/>
          </a:bodyPr>
          <a:lstStyle/>
          <a:p>
            <a:r>
              <a:rPr lang="en-IN" b="1">
                <a:solidFill>
                  <a:srgbClr val="00B050"/>
                </a:solidFill>
              </a:rPr>
              <a:t>Achieved: 8.0 seconds</a:t>
            </a:r>
          </a:p>
        </p:txBody>
      </p:sp>
      <p:sp>
        <p:nvSpPr>
          <p:cNvPr id="46" name="TextBox 45">
            <a:extLst>
              <a:ext uri="{FF2B5EF4-FFF2-40B4-BE49-F238E27FC236}">
                <a16:creationId xmlns:a16="http://schemas.microsoft.com/office/drawing/2014/main" id="{3CF26C55-5EA7-9A02-FE3F-F824BF6A84F6}"/>
              </a:ext>
            </a:extLst>
          </p:cNvPr>
          <p:cNvSpPr txBox="1"/>
          <p:nvPr/>
        </p:nvSpPr>
        <p:spPr>
          <a:xfrm>
            <a:off x="8144087" y="2131211"/>
            <a:ext cx="2682143" cy="369332"/>
          </a:xfrm>
          <a:prstGeom prst="rect">
            <a:avLst/>
          </a:prstGeom>
          <a:noFill/>
        </p:spPr>
        <p:txBody>
          <a:bodyPr wrap="square" rtlCol="0">
            <a:spAutoFit/>
          </a:bodyPr>
          <a:lstStyle/>
          <a:p>
            <a:r>
              <a:rPr lang="en-IN" b="1">
                <a:solidFill>
                  <a:srgbClr val="00B050"/>
                </a:solidFill>
              </a:rPr>
              <a:t>Achieved: 1.5 seconds</a:t>
            </a:r>
          </a:p>
        </p:txBody>
      </p:sp>
      <p:sp>
        <p:nvSpPr>
          <p:cNvPr id="2" name="TextBox 1">
            <a:extLst>
              <a:ext uri="{FF2B5EF4-FFF2-40B4-BE49-F238E27FC236}">
                <a16:creationId xmlns:a16="http://schemas.microsoft.com/office/drawing/2014/main" id="{39BCA0E7-B0ED-A4E8-51EE-C208D94A9A26}"/>
              </a:ext>
            </a:extLst>
          </p:cNvPr>
          <p:cNvSpPr txBox="1"/>
          <p:nvPr/>
        </p:nvSpPr>
        <p:spPr>
          <a:xfrm>
            <a:off x="655066" y="3609021"/>
            <a:ext cx="2682143" cy="369332"/>
          </a:xfrm>
          <a:prstGeom prst="rect">
            <a:avLst/>
          </a:prstGeom>
          <a:noFill/>
        </p:spPr>
        <p:txBody>
          <a:bodyPr wrap="square" rtlCol="0">
            <a:spAutoFit/>
          </a:bodyPr>
          <a:lstStyle/>
          <a:p>
            <a:r>
              <a:rPr lang="en-IN" b="1">
                <a:solidFill>
                  <a:srgbClr val="00B050"/>
                </a:solidFill>
              </a:rPr>
              <a:t>Achieved: 68% reduction</a:t>
            </a:r>
          </a:p>
        </p:txBody>
      </p:sp>
      <p:sp>
        <p:nvSpPr>
          <p:cNvPr id="3" name="TextBox 2">
            <a:extLst>
              <a:ext uri="{FF2B5EF4-FFF2-40B4-BE49-F238E27FC236}">
                <a16:creationId xmlns:a16="http://schemas.microsoft.com/office/drawing/2014/main" id="{7D3A90CA-CC0B-0EC6-4AC5-9F6F5B5F01A4}"/>
              </a:ext>
            </a:extLst>
          </p:cNvPr>
          <p:cNvSpPr txBox="1"/>
          <p:nvPr/>
        </p:nvSpPr>
        <p:spPr>
          <a:xfrm>
            <a:off x="4403810" y="3620999"/>
            <a:ext cx="2682143" cy="369332"/>
          </a:xfrm>
          <a:prstGeom prst="rect">
            <a:avLst/>
          </a:prstGeom>
          <a:noFill/>
        </p:spPr>
        <p:txBody>
          <a:bodyPr wrap="square" rtlCol="0">
            <a:spAutoFit/>
          </a:bodyPr>
          <a:lstStyle/>
          <a:p>
            <a:r>
              <a:rPr lang="en-IN" b="1">
                <a:solidFill>
                  <a:srgbClr val="00B050"/>
                </a:solidFill>
              </a:rPr>
              <a:t>Achieved: 100% uptime</a:t>
            </a:r>
          </a:p>
        </p:txBody>
      </p:sp>
      <p:grpSp>
        <p:nvGrpSpPr>
          <p:cNvPr id="69" name="Group 68">
            <a:extLst>
              <a:ext uri="{FF2B5EF4-FFF2-40B4-BE49-F238E27FC236}">
                <a16:creationId xmlns:a16="http://schemas.microsoft.com/office/drawing/2014/main" id="{244588B7-2E4C-F65E-CC66-2B52798B9B4B}"/>
              </a:ext>
            </a:extLst>
          </p:cNvPr>
          <p:cNvGrpSpPr/>
          <p:nvPr/>
        </p:nvGrpSpPr>
        <p:grpSpPr>
          <a:xfrm>
            <a:off x="875575" y="4797151"/>
            <a:ext cx="2896567" cy="1957573"/>
            <a:chOff x="875575" y="4797151"/>
            <a:chExt cx="2896567" cy="1957573"/>
          </a:xfrm>
        </p:grpSpPr>
        <p:sp>
          <p:nvSpPr>
            <p:cNvPr id="15" name="Rectangle: Rounded Corners 14">
              <a:extLst>
                <a:ext uri="{FF2B5EF4-FFF2-40B4-BE49-F238E27FC236}">
                  <a16:creationId xmlns:a16="http://schemas.microsoft.com/office/drawing/2014/main" id="{E5F4C60C-9C2C-B06F-99F4-3F90D2EFEDF6}"/>
                </a:ext>
              </a:extLst>
            </p:cNvPr>
            <p:cNvSpPr/>
            <p:nvPr/>
          </p:nvSpPr>
          <p:spPr>
            <a:xfrm>
              <a:off x="875575" y="4797151"/>
              <a:ext cx="2896567" cy="1957573"/>
            </a:xfrm>
            <a:prstGeom prst="roundRect">
              <a:avLst>
                <a:gd name="adj" fmla="val 10342"/>
              </a:avLst>
            </a:prstGeom>
            <a:solidFill>
              <a:srgbClr val="543A96">
                <a:alpha val="30000"/>
              </a:srgbClr>
            </a:solidFill>
            <a:ln w="31750">
              <a:solidFill>
                <a:srgbClr val="543A96">
                  <a:alpha val="6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438986E-16B6-94AB-ED43-3B4E8F63BD45}"/>
                </a:ext>
              </a:extLst>
            </p:cNvPr>
            <p:cNvSpPr txBox="1"/>
            <p:nvPr/>
          </p:nvSpPr>
          <p:spPr>
            <a:xfrm>
              <a:off x="1298467" y="4830049"/>
              <a:ext cx="2106234" cy="369332"/>
            </a:xfrm>
            <a:prstGeom prst="rect">
              <a:avLst/>
            </a:prstGeom>
            <a:noFill/>
          </p:spPr>
          <p:txBody>
            <a:bodyPr wrap="square" rtlCol="0">
              <a:spAutoFit/>
            </a:bodyPr>
            <a:lstStyle/>
            <a:p>
              <a:pPr algn="ctr"/>
              <a:r>
                <a:rPr lang="en-IN" b="1">
                  <a:solidFill>
                    <a:srgbClr val="543A96"/>
                  </a:solidFill>
                </a:rPr>
                <a:t>Traditional Lighting</a:t>
              </a:r>
            </a:p>
          </p:txBody>
        </p:sp>
        <p:sp>
          <p:nvSpPr>
            <p:cNvPr id="48" name="Rectangle: Rounded Corners 47">
              <a:extLst>
                <a:ext uri="{FF2B5EF4-FFF2-40B4-BE49-F238E27FC236}">
                  <a16:creationId xmlns:a16="http://schemas.microsoft.com/office/drawing/2014/main" id="{2C23FD68-D223-6D71-0607-941D9BB48552}"/>
                </a:ext>
              </a:extLst>
            </p:cNvPr>
            <p:cNvSpPr/>
            <p:nvPr/>
          </p:nvSpPr>
          <p:spPr>
            <a:xfrm>
              <a:off x="1009858" y="5199382"/>
              <a:ext cx="2628000" cy="297430"/>
            </a:xfrm>
            <a:prstGeom prst="roundRect">
              <a:avLst>
                <a:gd name="adj" fmla="val 35585"/>
              </a:avLst>
            </a:prstGeom>
            <a:solidFill>
              <a:srgbClr val="543A9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t>650 kWh/lamp/year</a:t>
              </a:r>
            </a:p>
          </p:txBody>
        </p:sp>
        <p:sp>
          <p:nvSpPr>
            <p:cNvPr id="49" name="Rectangle: Rounded Corners 48">
              <a:extLst>
                <a:ext uri="{FF2B5EF4-FFF2-40B4-BE49-F238E27FC236}">
                  <a16:creationId xmlns:a16="http://schemas.microsoft.com/office/drawing/2014/main" id="{9BB6CED4-F194-5377-425E-97921D62D970}"/>
                </a:ext>
              </a:extLst>
            </p:cNvPr>
            <p:cNvSpPr/>
            <p:nvPr/>
          </p:nvSpPr>
          <p:spPr>
            <a:xfrm>
              <a:off x="1009858" y="5569115"/>
              <a:ext cx="2628000" cy="297430"/>
            </a:xfrm>
            <a:prstGeom prst="roundRect">
              <a:avLst>
                <a:gd name="adj" fmla="val 37190"/>
              </a:avLst>
            </a:prstGeom>
            <a:solidFill>
              <a:srgbClr val="543A9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a:t>460 kg CO₂/lamp/year</a:t>
              </a:r>
              <a:endParaRPr lang="en-IN" sz="1400" b="1"/>
            </a:p>
          </p:txBody>
        </p:sp>
        <p:sp>
          <p:nvSpPr>
            <p:cNvPr id="50" name="Rectangle: Rounded Corners 49">
              <a:extLst>
                <a:ext uri="{FF2B5EF4-FFF2-40B4-BE49-F238E27FC236}">
                  <a16:creationId xmlns:a16="http://schemas.microsoft.com/office/drawing/2014/main" id="{0DD4E993-48A2-EDA9-F798-030C79D4A518}"/>
                </a:ext>
              </a:extLst>
            </p:cNvPr>
            <p:cNvSpPr/>
            <p:nvPr/>
          </p:nvSpPr>
          <p:spPr>
            <a:xfrm>
              <a:off x="1009858" y="5938848"/>
              <a:ext cx="2628000" cy="297430"/>
            </a:xfrm>
            <a:prstGeom prst="roundRect">
              <a:avLst>
                <a:gd name="adj" fmla="val 33988"/>
              </a:avLst>
            </a:prstGeom>
            <a:solidFill>
              <a:srgbClr val="543A9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t>₹1,200 maintenance/year</a:t>
              </a:r>
            </a:p>
          </p:txBody>
        </p:sp>
        <p:sp>
          <p:nvSpPr>
            <p:cNvPr id="51" name="Rectangle: Rounded Corners 50">
              <a:extLst>
                <a:ext uri="{FF2B5EF4-FFF2-40B4-BE49-F238E27FC236}">
                  <a16:creationId xmlns:a16="http://schemas.microsoft.com/office/drawing/2014/main" id="{68A260B1-D649-5634-BD06-A127A9B8504E}"/>
                </a:ext>
              </a:extLst>
            </p:cNvPr>
            <p:cNvSpPr/>
            <p:nvPr/>
          </p:nvSpPr>
          <p:spPr>
            <a:xfrm>
              <a:off x="1009858" y="6308580"/>
              <a:ext cx="2628000" cy="297430"/>
            </a:xfrm>
            <a:prstGeom prst="roundRect">
              <a:avLst>
                <a:gd name="adj" fmla="val 32349"/>
              </a:avLst>
            </a:prstGeom>
            <a:solidFill>
              <a:srgbClr val="543A9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t>15% efficiency</a:t>
              </a:r>
            </a:p>
          </p:txBody>
        </p:sp>
      </p:grpSp>
      <p:grpSp>
        <p:nvGrpSpPr>
          <p:cNvPr id="70" name="Group 69">
            <a:extLst>
              <a:ext uri="{FF2B5EF4-FFF2-40B4-BE49-F238E27FC236}">
                <a16:creationId xmlns:a16="http://schemas.microsoft.com/office/drawing/2014/main" id="{A400D205-6A06-39C0-83E6-369A1ACE2932}"/>
              </a:ext>
            </a:extLst>
          </p:cNvPr>
          <p:cNvGrpSpPr/>
          <p:nvPr/>
        </p:nvGrpSpPr>
        <p:grpSpPr>
          <a:xfrm>
            <a:off x="4647717" y="4813600"/>
            <a:ext cx="2896567" cy="1957573"/>
            <a:chOff x="4647717" y="4813600"/>
            <a:chExt cx="2896567" cy="1957573"/>
          </a:xfrm>
        </p:grpSpPr>
        <p:sp>
          <p:nvSpPr>
            <p:cNvPr id="16" name="Rectangle: Rounded Corners 15">
              <a:extLst>
                <a:ext uri="{FF2B5EF4-FFF2-40B4-BE49-F238E27FC236}">
                  <a16:creationId xmlns:a16="http://schemas.microsoft.com/office/drawing/2014/main" id="{6A3C30D5-3923-9D74-46A4-233766677281}"/>
                </a:ext>
              </a:extLst>
            </p:cNvPr>
            <p:cNvSpPr/>
            <p:nvPr/>
          </p:nvSpPr>
          <p:spPr>
            <a:xfrm>
              <a:off x="4647717" y="4813600"/>
              <a:ext cx="2896567" cy="1957573"/>
            </a:xfrm>
            <a:prstGeom prst="roundRect">
              <a:avLst>
                <a:gd name="adj" fmla="val 10342"/>
              </a:avLst>
            </a:prstGeom>
            <a:solidFill>
              <a:srgbClr val="14B8A6">
                <a:alpha val="30000"/>
              </a:srgbClr>
            </a:solidFill>
            <a:ln w="31750">
              <a:solidFill>
                <a:srgbClr val="14B8A6">
                  <a:alpha val="6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9285E99-CC88-24FA-221E-2D5AA07A6938}"/>
                </a:ext>
              </a:extLst>
            </p:cNvPr>
            <p:cNvSpPr txBox="1"/>
            <p:nvPr/>
          </p:nvSpPr>
          <p:spPr>
            <a:xfrm>
              <a:off x="4903367" y="4830049"/>
              <a:ext cx="2385265" cy="369332"/>
            </a:xfrm>
            <a:prstGeom prst="rect">
              <a:avLst/>
            </a:prstGeom>
            <a:noFill/>
          </p:spPr>
          <p:txBody>
            <a:bodyPr wrap="square" rtlCol="0">
              <a:spAutoFit/>
            </a:bodyPr>
            <a:lstStyle/>
            <a:p>
              <a:pPr algn="ctr"/>
              <a:r>
                <a:rPr lang="en-IN" b="1">
                  <a:solidFill>
                    <a:srgbClr val="14B8A6"/>
                  </a:solidFill>
                </a:rPr>
                <a:t>Smart Lighting System</a:t>
              </a:r>
            </a:p>
          </p:txBody>
        </p:sp>
        <p:sp>
          <p:nvSpPr>
            <p:cNvPr id="56" name="Rectangle: Rounded Corners 55">
              <a:extLst>
                <a:ext uri="{FF2B5EF4-FFF2-40B4-BE49-F238E27FC236}">
                  <a16:creationId xmlns:a16="http://schemas.microsoft.com/office/drawing/2014/main" id="{0B5C0AE5-A983-3ED6-A294-CDD53A279A82}"/>
                </a:ext>
              </a:extLst>
            </p:cNvPr>
            <p:cNvSpPr/>
            <p:nvPr/>
          </p:nvSpPr>
          <p:spPr>
            <a:xfrm>
              <a:off x="4782000" y="5199382"/>
              <a:ext cx="2628000" cy="297430"/>
            </a:xfrm>
            <a:prstGeom prst="roundRect">
              <a:avLst>
                <a:gd name="adj" fmla="val 35585"/>
              </a:avLst>
            </a:prstGeom>
            <a:solidFill>
              <a:srgbClr val="06B6D4">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t>200 kWh/lamp/year</a:t>
              </a:r>
            </a:p>
          </p:txBody>
        </p:sp>
        <p:sp>
          <p:nvSpPr>
            <p:cNvPr id="57" name="Rectangle: Rounded Corners 56">
              <a:extLst>
                <a:ext uri="{FF2B5EF4-FFF2-40B4-BE49-F238E27FC236}">
                  <a16:creationId xmlns:a16="http://schemas.microsoft.com/office/drawing/2014/main" id="{098D63E3-5842-5537-9FB6-5A8B84E6A131}"/>
                </a:ext>
              </a:extLst>
            </p:cNvPr>
            <p:cNvSpPr/>
            <p:nvPr/>
          </p:nvSpPr>
          <p:spPr>
            <a:xfrm>
              <a:off x="4782000" y="5569115"/>
              <a:ext cx="2628000" cy="297430"/>
            </a:xfrm>
            <a:prstGeom prst="roundRect">
              <a:avLst>
                <a:gd name="adj" fmla="val 37190"/>
              </a:avLst>
            </a:prstGeom>
            <a:solidFill>
              <a:srgbClr val="06B6D4">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a:t>140 kg CO₂/lamp/year</a:t>
              </a:r>
              <a:endParaRPr lang="en-IN" sz="1400" b="1"/>
            </a:p>
          </p:txBody>
        </p:sp>
        <p:sp>
          <p:nvSpPr>
            <p:cNvPr id="58" name="Rectangle: Rounded Corners 57">
              <a:extLst>
                <a:ext uri="{FF2B5EF4-FFF2-40B4-BE49-F238E27FC236}">
                  <a16:creationId xmlns:a16="http://schemas.microsoft.com/office/drawing/2014/main" id="{B80D0E4A-027D-4E50-57C4-5C14007E773A}"/>
                </a:ext>
              </a:extLst>
            </p:cNvPr>
            <p:cNvSpPr/>
            <p:nvPr/>
          </p:nvSpPr>
          <p:spPr>
            <a:xfrm>
              <a:off x="4782000" y="5938848"/>
              <a:ext cx="2628000" cy="297430"/>
            </a:xfrm>
            <a:prstGeom prst="roundRect">
              <a:avLst>
                <a:gd name="adj" fmla="val 33988"/>
              </a:avLst>
            </a:prstGeom>
            <a:solidFill>
              <a:srgbClr val="06B6D4">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t>₹300 maintenance/year</a:t>
              </a:r>
            </a:p>
          </p:txBody>
        </p:sp>
        <p:sp>
          <p:nvSpPr>
            <p:cNvPr id="59" name="Rectangle: Rounded Corners 58">
              <a:extLst>
                <a:ext uri="{FF2B5EF4-FFF2-40B4-BE49-F238E27FC236}">
                  <a16:creationId xmlns:a16="http://schemas.microsoft.com/office/drawing/2014/main" id="{656E89F6-5DB0-1FC7-7F12-26FC619395F0}"/>
                </a:ext>
              </a:extLst>
            </p:cNvPr>
            <p:cNvSpPr/>
            <p:nvPr/>
          </p:nvSpPr>
          <p:spPr>
            <a:xfrm>
              <a:off x="4782000" y="6308580"/>
              <a:ext cx="2628000" cy="297430"/>
            </a:xfrm>
            <a:prstGeom prst="roundRect">
              <a:avLst>
                <a:gd name="adj" fmla="val 32349"/>
              </a:avLst>
            </a:prstGeom>
            <a:solidFill>
              <a:srgbClr val="06B6D4">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t>85% efficiency</a:t>
              </a:r>
            </a:p>
          </p:txBody>
        </p:sp>
      </p:grpSp>
      <p:grpSp>
        <p:nvGrpSpPr>
          <p:cNvPr id="71" name="Group 70">
            <a:extLst>
              <a:ext uri="{FF2B5EF4-FFF2-40B4-BE49-F238E27FC236}">
                <a16:creationId xmlns:a16="http://schemas.microsoft.com/office/drawing/2014/main" id="{791EA386-0C71-A74F-17BC-6CACDAED292D}"/>
              </a:ext>
            </a:extLst>
          </p:cNvPr>
          <p:cNvGrpSpPr/>
          <p:nvPr/>
        </p:nvGrpSpPr>
        <p:grpSpPr>
          <a:xfrm>
            <a:off x="8419859" y="4830049"/>
            <a:ext cx="2896567" cy="1957573"/>
            <a:chOff x="8419859" y="4830049"/>
            <a:chExt cx="2896567" cy="1957573"/>
          </a:xfrm>
        </p:grpSpPr>
        <p:sp>
          <p:nvSpPr>
            <p:cNvPr id="17" name="Rectangle: Rounded Corners 16">
              <a:extLst>
                <a:ext uri="{FF2B5EF4-FFF2-40B4-BE49-F238E27FC236}">
                  <a16:creationId xmlns:a16="http://schemas.microsoft.com/office/drawing/2014/main" id="{C79DE375-0956-7C13-8063-58B78D9DE590}"/>
                </a:ext>
              </a:extLst>
            </p:cNvPr>
            <p:cNvSpPr/>
            <p:nvPr/>
          </p:nvSpPr>
          <p:spPr>
            <a:xfrm>
              <a:off x="8419859" y="4830049"/>
              <a:ext cx="2896567" cy="1957573"/>
            </a:xfrm>
            <a:prstGeom prst="roundRect">
              <a:avLst>
                <a:gd name="adj" fmla="val 11801"/>
              </a:avLst>
            </a:prstGeom>
            <a:solidFill>
              <a:schemeClr val="accent1">
                <a:alpha val="30000"/>
              </a:schemeClr>
            </a:solidFill>
            <a:ln w="31750">
              <a:solidFill>
                <a:schemeClr val="accent1">
                  <a:shade val="15000"/>
                  <a:alpha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7050EFE0-5FF1-DB20-62B0-EA0D3E5101D0}"/>
                </a:ext>
              </a:extLst>
            </p:cNvPr>
            <p:cNvSpPr txBox="1"/>
            <p:nvPr/>
          </p:nvSpPr>
          <p:spPr>
            <a:xfrm>
              <a:off x="8787299" y="4830049"/>
              <a:ext cx="2106234" cy="369332"/>
            </a:xfrm>
            <a:prstGeom prst="rect">
              <a:avLst/>
            </a:prstGeom>
            <a:noFill/>
          </p:spPr>
          <p:txBody>
            <a:bodyPr wrap="square" rtlCol="0">
              <a:spAutoFit/>
            </a:bodyPr>
            <a:lstStyle/>
            <a:p>
              <a:pPr algn="ctr"/>
              <a:r>
                <a:rPr lang="en-IN" b="1">
                  <a:solidFill>
                    <a:schemeClr val="accent1"/>
                  </a:solidFill>
                </a:rPr>
                <a:t>Annual Savings</a:t>
              </a:r>
            </a:p>
          </p:txBody>
        </p:sp>
        <p:sp>
          <p:nvSpPr>
            <p:cNvPr id="60" name="Rectangle: Rounded Corners 59">
              <a:extLst>
                <a:ext uri="{FF2B5EF4-FFF2-40B4-BE49-F238E27FC236}">
                  <a16:creationId xmlns:a16="http://schemas.microsoft.com/office/drawing/2014/main" id="{56B91CBF-4734-A20E-EC0C-B9251623AD76}"/>
                </a:ext>
              </a:extLst>
            </p:cNvPr>
            <p:cNvSpPr/>
            <p:nvPr/>
          </p:nvSpPr>
          <p:spPr>
            <a:xfrm>
              <a:off x="8554142" y="5199382"/>
              <a:ext cx="2628000" cy="297430"/>
            </a:xfrm>
            <a:prstGeom prst="roundRect">
              <a:avLst>
                <a:gd name="adj" fmla="val 35585"/>
              </a:avLst>
            </a:prstGeom>
            <a:solidFill>
              <a:schemeClr val="accent1">
                <a:lumMod val="5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t>450 kWh/lamp/year</a:t>
              </a:r>
            </a:p>
          </p:txBody>
        </p:sp>
        <p:sp>
          <p:nvSpPr>
            <p:cNvPr id="61" name="Rectangle: Rounded Corners 60">
              <a:extLst>
                <a:ext uri="{FF2B5EF4-FFF2-40B4-BE49-F238E27FC236}">
                  <a16:creationId xmlns:a16="http://schemas.microsoft.com/office/drawing/2014/main" id="{751F637F-5073-FD6C-30BB-20324A1FEFEB}"/>
                </a:ext>
              </a:extLst>
            </p:cNvPr>
            <p:cNvSpPr/>
            <p:nvPr/>
          </p:nvSpPr>
          <p:spPr>
            <a:xfrm>
              <a:off x="8554142" y="5569115"/>
              <a:ext cx="2628000" cy="297430"/>
            </a:xfrm>
            <a:prstGeom prst="roundRect">
              <a:avLst>
                <a:gd name="adj" fmla="val 37190"/>
              </a:avLst>
            </a:prstGeom>
            <a:solidFill>
              <a:schemeClr val="accent1">
                <a:lumMod val="5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a:t>320 kg CO₂/lamp/year</a:t>
              </a:r>
              <a:endParaRPr lang="en-IN" sz="1400" b="1"/>
            </a:p>
          </p:txBody>
        </p:sp>
        <p:sp>
          <p:nvSpPr>
            <p:cNvPr id="62" name="Rectangle: Rounded Corners 61">
              <a:extLst>
                <a:ext uri="{FF2B5EF4-FFF2-40B4-BE49-F238E27FC236}">
                  <a16:creationId xmlns:a16="http://schemas.microsoft.com/office/drawing/2014/main" id="{C5380EF7-43EE-E808-29F0-4FF095CEA61B}"/>
                </a:ext>
              </a:extLst>
            </p:cNvPr>
            <p:cNvSpPr/>
            <p:nvPr/>
          </p:nvSpPr>
          <p:spPr>
            <a:xfrm>
              <a:off x="8554142" y="5938848"/>
              <a:ext cx="2628000" cy="297430"/>
            </a:xfrm>
            <a:prstGeom prst="roundRect">
              <a:avLst>
                <a:gd name="adj" fmla="val 33988"/>
              </a:avLst>
            </a:prstGeom>
            <a:solidFill>
              <a:schemeClr val="accent1">
                <a:lumMod val="5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t>₹900/lamp/year</a:t>
              </a:r>
            </a:p>
          </p:txBody>
        </p:sp>
        <p:sp>
          <p:nvSpPr>
            <p:cNvPr id="63" name="Rectangle: Rounded Corners 62">
              <a:extLst>
                <a:ext uri="{FF2B5EF4-FFF2-40B4-BE49-F238E27FC236}">
                  <a16:creationId xmlns:a16="http://schemas.microsoft.com/office/drawing/2014/main" id="{F8550A04-E6BB-C97F-8817-B38CDC21AAD6}"/>
                </a:ext>
              </a:extLst>
            </p:cNvPr>
            <p:cNvSpPr/>
            <p:nvPr/>
          </p:nvSpPr>
          <p:spPr>
            <a:xfrm>
              <a:off x="8554142" y="6308580"/>
              <a:ext cx="2628000" cy="297430"/>
            </a:xfrm>
            <a:prstGeom prst="roundRect">
              <a:avLst>
                <a:gd name="adj" fmla="val 32349"/>
              </a:avLst>
            </a:prstGeom>
            <a:solidFill>
              <a:schemeClr val="accent1">
                <a:lumMod val="5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t>467% efficiency gain</a:t>
              </a:r>
            </a:p>
          </p:txBody>
        </p:sp>
      </p:grpSp>
      <p:pic>
        <p:nvPicPr>
          <p:cNvPr id="45" name="Picture 44">
            <a:extLst>
              <a:ext uri="{FF2B5EF4-FFF2-40B4-BE49-F238E27FC236}">
                <a16:creationId xmlns:a16="http://schemas.microsoft.com/office/drawing/2014/main" id="{4CEE8AF9-F30B-8EE7-08FA-C989BC66C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spTree>
    <p:extLst>
      <p:ext uri="{BB962C8B-B14F-4D97-AF65-F5344CB8AC3E}">
        <p14:creationId xmlns:p14="http://schemas.microsoft.com/office/powerpoint/2010/main" val="242689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up)">
                                      <p:cBhvr>
                                        <p:cTn id="16" dur="500"/>
                                        <p:tgtEl>
                                          <p:spTgt spid="64"/>
                                        </p:tgtEl>
                                      </p:cBhvr>
                                    </p:animEffect>
                                  </p:childTnLst>
                                </p:cTn>
                              </p:par>
                              <p:par>
                                <p:cTn id="17" presetID="22" presetClass="entr" presetSubtype="1"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up)">
                                      <p:cBhvr>
                                        <p:cTn id="19" dur="500"/>
                                        <p:tgtEl>
                                          <p:spTgt spid="65"/>
                                        </p:tgtEl>
                                      </p:cBhvr>
                                    </p:animEffect>
                                  </p:childTnLst>
                                </p:cTn>
                              </p:par>
                              <p:par>
                                <p:cTn id="20" presetID="22" presetClass="entr" presetSubtype="1"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up)">
                                      <p:cBhvr>
                                        <p:cTn id="22" dur="500"/>
                                        <p:tgtEl>
                                          <p:spTgt spid="66"/>
                                        </p:tgtEl>
                                      </p:cBhvr>
                                    </p:animEffect>
                                  </p:childTnLst>
                                </p:cTn>
                              </p:par>
                              <p:par>
                                <p:cTn id="23" presetID="22" presetClass="entr" presetSubtype="1"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500"/>
                                        <p:tgtEl>
                                          <p:spTgt spid="67"/>
                                        </p:tgtEl>
                                      </p:cBhvr>
                                    </p:animEffect>
                                  </p:childTnLst>
                                </p:cTn>
                              </p:par>
                              <p:par>
                                <p:cTn id="26" presetID="22" presetClass="entr" presetSubtype="1"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up)">
                                      <p:cBhvr>
                                        <p:cTn id="28" dur="500"/>
                                        <p:tgtEl>
                                          <p:spTgt spid="68"/>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down)">
                                      <p:cBhvr>
                                        <p:cTn id="44" dur="500"/>
                                        <p:tgtEl>
                                          <p:spTgt spid="21"/>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left)">
                                      <p:cBhvr>
                                        <p:cTn id="51" dur="500"/>
                                        <p:tgtEl>
                                          <p:spTgt spid="4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par>
                          <p:cTn id="61" fill="hold">
                            <p:stCondLst>
                              <p:cond delay="1500"/>
                            </p:stCondLst>
                            <p:childTnLst>
                              <p:par>
                                <p:cTn id="62" presetID="14" presetClass="entr" presetSubtype="10" fill="hold" grpId="1"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grpId="1"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randombar(horizontal)">
                                      <p:cBhvr>
                                        <p:cTn id="67" dur="500"/>
                                        <p:tgtEl>
                                          <p:spTgt spid="29"/>
                                        </p:tgtEl>
                                      </p:cBhvr>
                                    </p:animEffect>
                                  </p:childTnLst>
                                </p:cTn>
                              </p:par>
                              <p:par>
                                <p:cTn id="68" presetID="14" presetClass="entr" presetSubtype="10" fill="hold" grpId="1"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randombar(horizontal)">
                                      <p:cBhvr>
                                        <p:cTn id="70" dur="500"/>
                                        <p:tgtEl>
                                          <p:spTgt spid="30"/>
                                        </p:tgtEl>
                                      </p:cBhvr>
                                    </p:animEffect>
                                  </p:childTnLst>
                                </p:cTn>
                              </p:par>
                              <p:par>
                                <p:cTn id="71" presetID="14" presetClass="entr" presetSubtype="10" fill="hold" grpId="1"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randombar(horizontal)">
                                      <p:cBhvr>
                                        <p:cTn id="73" dur="500"/>
                                        <p:tgtEl>
                                          <p:spTgt spid="31"/>
                                        </p:tgtEl>
                                      </p:cBhvr>
                                    </p:animEffect>
                                  </p:childTnLst>
                                </p:cTn>
                              </p:par>
                              <p:par>
                                <p:cTn id="74" presetID="14" presetClass="entr" presetSubtype="10" fill="hold" grpId="1"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randombar(horizontal)">
                                      <p:cBhvr>
                                        <p:cTn id="76" dur="500"/>
                                        <p:tgtEl>
                                          <p:spTgt spid="32"/>
                                        </p:tgtEl>
                                      </p:cBhvr>
                                    </p:animEffect>
                                  </p:childTnLst>
                                </p:cTn>
                              </p:par>
                            </p:childTnLst>
                          </p:cTn>
                        </p:par>
                        <p:par>
                          <p:cTn id="77" fill="hold">
                            <p:stCondLst>
                              <p:cond delay="2000"/>
                            </p:stCondLst>
                            <p:childTnLst>
                              <p:par>
                                <p:cTn id="78" presetID="19" presetClass="emph" presetSubtype="0" repeatCount="indefinite" fill="hold" grpId="0" nodeType="afterEffect">
                                  <p:stCondLst>
                                    <p:cond delay="0"/>
                                  </p:stCondLst>
                                  <p:childTnLst>
                                    <p:animClr clrSpc="rgb" dir="cw">
                                      <p:cBhvr override="childStyle">
                                        <p:cTn id="79" dur="500" fill="hold"/>
                                        <p:tgtEl>
                                          <p:spTgt spid="28"/>
                                        </p:tgtEl>
                                        <p:attrNameLst>
                                          <p:attrName>style.color</p:attrName>
                                        </p:attrNameLst>
                                      </p:cBhvr>
                                      <p:to>
                                        <a:srgbClr val="BA0000"/>
                                      </p:to>
                                    </p:animClr>
                                    <p:animClr clrSpc="rgb" dir="cw">
                                      <p:cBhvr>
                                        <p:cTn id="80" dur="500" fill="hold"/>
                                        <p:tgtEl>
                                          <p:spTgt spid="28"/>
                                        </p:tgtEl>
                                        <p:attrNameLst>
                                          <p:attrName>fillcolor</p:attrName>
                                        </p:attrNameLst>
                                      </p:cBhvr>
                                      <p:to>
                                        <a:srgbClr val="BA0000"/>
                                      </p:to>
                                    </p:animClr>
                                    <p:set>
                                      <p:cBhvr>
                                        <p:cTn id="81" dur="500" fill="hold"/>
                                        <p:tgtEl>
                                          <p:spTgt spid="28"/>
                                        </p:tgtEl>
                                        <p:attrNameLst>
                                          <p:attrName>fill.type</p:attrName>
                                        </p:attrNameLst>
                                      </p:cBhvr>
                                      <p:to>
                                        <p:strVal val="solid"/>
                                      </p:to>
                                    </p:set>
                                    <p:set>
                                      <p:cBhvr>
                                        <p:cTn id="82" dur="500" fill="hold"/>
                                        <p:tgtEl>
                                          <p:spTgt spid="28"/>
                                        </p:tgtEl>
                                        <p:attrNameLst>
                                          <p:attrName>fill.on</p:attrName>
                                        </p:attrNameLst>
                                      </p:cBhvr>
                                      <p:to>
                                        <p:strVal val="true"/>
                                      </p:to>
                                    </p:set>
                                  </p:childTnLst>
                                </p:cTn>
                              </p:par>
                              <p:par>
                                <p:cTn id="83" presetID="19" presetClass="emph" presetSubtype="0" repeatCount="indefinite" fill="hold" grpId="0" nodeType="withEffect">
                                  <p:stCondLst>
                                    <p:cond delay="0"/>
                                  </p:stCondLst>
                                  <p:childTnLst>
                                    <p:animClr clrSpc="rgb" dir="cw">
                                      <p:cBhvr override="childStyle">
                                        <p:cTn id="84" dur="500" fill="hold"/>
                                        <p:tgtEl>
                                          <p:spTgt spid="29"/>
                                        </p:tgtEl>
                                        <p:attrNameLst>
                                          <p:attrName>style.color</p:attrName>
                                        </p:attrNameLst>
                                      </p:cBhvr>
                                      <p:to>
                                        <a:srgbClr val="BA0000"/>
                                      </p:to>
                                    </p:animClr>
                                    <p:animClr clrSpc="rgb" dir="cw">
                                      <p:cBhvr>
                                        <p:cTn id="85" dur="500" fill="hold"/>
                                        <p:tgtEl>
                                          <p:spTgt spid="29"/>
                                        </p:tgtEl>
                                        <p:attrNameLst>
                                          <p:attrName>fillcolor</p:attrName>
                                        </p:attrNameLst>
                                      </p:cBhvr>
                                      <p:to>
                                        <a:srgbClr val="BA0000"/>
                                      </p:to>
                                    </p:animClr>
                                    <p:set>
                                      <p:cBhvr>
                                        <p:cTn id="86" dur="500" fill="hold"/>
                                        <p:tgtEl>
                                          <p:spTgt spid="29"/>
                                        </p:tgtEl>
                                        <p:attrNameLst>
                                          <p:attrName>fill.type</p:attrName>
                                        </p:attrNameLst>
                                      </p:cBhvr>
                                      <p:to>
                                        <p:strVal val="solid"/>
                                      </p:to>
                                    </p:set>
                                    <p:set>
                                      <p:cBhvr>
                                        <p:cTn id="87" dur="500" fill="hold"/>
                                        <p:tgtEl>
                                          <p:spTgt spid="29"/>
                                        </p:tgtEl>
                                        <p:attrNameLst>
                                          <p:attrName>fill.on</p:attrName>
                                        </p:attrNameLst>
                                      </p:cBhvr>
                                      <p:to>
                                        <p:strVal val="true"/>
                                      </p:to>
                                    </p:set>
                                  </p:childTnLst>
                                </p:cTn>
                              </p:par>
                              <p:par>
                                <p:cTn id="88" presetID="19" presetClass="emph" presetSubtype="0" repeatCount="indefinite" fill="hold" grpId="0" nodeType="withEffect">
                                  <p:stCondLst>
                                    <p:cond delay="0"/>
                                  </p:stCondLst>
                                  <p:childTnLst>
                                    <p:animClr clrSpc="rgb" dir="cw">
                                      <p:cBhvr override="childStyle">
                                        <p:cTn id="89" dur="500" fill="hold"/>
                                        <p:tgtEl>
                                          <p:spTgt spid="30"/>
                                        </p:tgtEl>
                                        <p:attrNameLst>
                                          <p:attrName>style.color</p:attrName>
                                        </p:attrNameLst>
                                      </p:cBhvr>
                                      <p:to>
                                        <a:srgbClr val="BA0000"/>
                                      </p:to>
                                    </p:animClr>
                                    <p:animClr clrSpc="rgb" dir="cw">
                                      <p:cBhvr>
                                        <p:cTn id="90" dur="500" fill="hold"/>
                                        <p:tgtEl>
                                          <p:spTgt spid="30"/>
                                        </p:tgtEl>
                                        <p:attrNameLst>
                                          <p:attrName>fillcolor</p:attrName>
                                        </p:attrNameLst>
                                      </p:cBhvr>
                                      <p:to>
                                        <a:srgbClr val="BA0000"/>
                                      </p:to>
                                    </p:animClr>
                                    <p:set>
                                      <p:cBhvr>
                                        <p:cTn id="91" dur="500" fill="hold"/>
                                        <p:tgtEl>
                                          <p:spTgt spid="30"/>
                                        </p:tgtEl>
                                        <p:attrNameLst>
                                          <p:attrName>fill.type</p:attrName>
                                        </p:attrNameLst>
                                      </p:cBhvr>
                                      <p:to>
                                        <p:strVal val="solid"/>
                                      </p:to>
                                    </p:set>
                                    <p:set>
                                      <p:cBhvr>
                                        <p:cTn id="92" dur="500" fill="hold"/>
                                        <p:tgtEl>
                                          <p:spTgt spid="30"/>
                                        </p:tgtEl>
                                        <p:attrNameLst>
                                          <p:attrName>fill.on</p:attrName>
                                        </p:attrNameLst>
                                      </p:cBhvr>
                                      <p:to>
                                        <p:strVal val="true"/>
                                      </p:to>
                                    </p:set>
                                  </p:childTnLst>
                                </p:cTn>
                              </p:par>
                              <p:par>
                                <p:cTn id="93" presetID="19" presetClass="emph" presetSubtype="0" repeatCount="indefinite" fill="hold" grpId="0" nodeType="withEffect">
                                  <p:stCondLst>
                                    <p:cond delay="0"/>
                                  </p:stCondLst>
                                  <p:childTnLst>
                                    <p:animClr clrSpc="rgb" dir="cw">
                                      <p:cBhvr override="childStyle">
                                        <p:cTn id="94" dur="500" fill="hold"/>
                                        <p:tgtEl>
                                          <p:spTgt spid="31"/>
                                        </p:tgtEl>
                                        <p:attrNameLst>
                                          <p:attrName>style.color</p:attrName>
                                        </p:attrNameLst>
                                      </p:cBhvr>
                                      <p:to>
                                        <a:srgbClr val="BA0000"/>
                                      </p:to>
                                    </p:animClr>
                                    <p:animClr clrSpc="rgb" dir="cw">
                                      <p:cBhvr>
                                        <p:cTn id="95" dur="500" fill="hold"/>
                                        <p:tgtEl>
                                          <p:spTgt spid="31"/>
                                        </p:tgtEl>
                                        <p:attrNameLst>
                                          <p:attrName>fillcolor</p:attrName>
                                        </p:attrNameLst>
                                      </p:cBhvr>
                                      <p:to>
                                        <a:srgbClr val="BA0000"/>
                                      </p:to>
                                    </p:animClr>
                                    <p:set>
                                      <p:cBhvr>
                                        <p:cTn id="96" dur="500" fill="hold"/>
                                        <p:tgtEl>
                                          <p:spTgt spid="31"/>
                                        </p:tgtEl>
                                        <p:attrNameLst>
                                          <p:attrName>fill.type</p:attrName>
                                        </p:attrNameLst>
                                      </p:cBhvr>
                                      <p:to>
                                        <p:strVal val="solid"/>
                                      </p:to>
                                    </p:set>
                                    <p:set>
                                      <p:cBhvr>
                                        <p:cTn id="97" dur="500" fill="hold"/>
                                        <p:tgtEl>
                                          <p:spTgt spid="31"/>
                                        </p:tgtEl>
                                        <p:attrNameLst>
                                          <p:attrName>fill.on</p:attrName>
                                        </p:attrNameLst>
                                      </p:cBhvr>
                                      <p:to>
                                        <p:strVal val="true"/>
                                      </p:to>
                                    </p:set>
                                  </p:childTnLst>
                                </p:cTn>
                              </p:par>
                              <p:par>
                                <p:cTn id="98" presetID="19" presetClass="emph" presetSubtype="0" repeatCount="indefinite" fill="hold" grpId="0" nodeType="withEffect">
                                  <p:stCondLst>
                                    <p:cond delay="0"/>
                                  </p:stCondLst>
                                  <p:childTnLst>
                                    <p:animClr clrSpc="rgb" dir="cw">
                                      <p:cBhvr override="childStyle">
                                        <p:cTn id="99" dur="500" fill="hold"/>
                                        <p:tgtEl>
                                          <p:spTgt spid="32"/>
                                        </p:tgtEl>
                                        <p:attrNameLst>
                                          <p:attrName>style.color</p:attrName>
                                        </p:attrNameLst>
                                      </p:cBhvr>
                                      <p:to>
                                        <a:srgbClr val="BA0000"/>
                                      </p:to>
                                    </p:animClr>
                                    <p:animClr clrSpc="rgb" dir="cw">
                                      <p:cBhvr>
                                        <p:cTn id="100" dur="500" fill="hold"/>
                                        <p:tgtEl>
                                          <p:spTgt spid="32"/>
                                        </p:tgtEl>
                                        <p:attrNameLst>
                                          <p:attrName>fillcolor</p:attrName>
                                        </p:attrNameLst>
                                      </p:cBhvr>
                                      <p:to>
                                        <a:srgbClr val="BA0000"/>
                                      </p:to>
                                    </p:animClr>
                                    <p:set>
                                      <p:cBhvr>
                                        <p:cTn id="101" dur="500" fill="hold"/>
                                        <p:tgtEl>
                                          <p:spTgt spid="32"/>
                                        </p:tgtEl>
                                        <p:attrNameLst>
                                          <p:attrName>fill.type</p:attrName>
                                        </p:attrNameLst>
                                      </p:cBhvr>
                                      <p:to>
                                        <p:strVal val="solid"/>
                                      </p:to>
                                    </p:set>
                                    <p:set>
                                      <p:cBhvr>
                                        <p:cTn id="102" dur="500" fill="hold"/>
                                        <p:tgtEl>
                                          <p:spTgt spid="32"/>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childTnLst>
                          </p:cTn>
                        </p:par>
                        <p:par>
                          <p:cTn id="109" fill="hold">
                            <p:stCondLst>
                              <p:cond delay="500"/>
                            </p:stCondLst>
                            <p:childTnLst>
                              <p:par>
                                <p:cTn id="110" presetID="2" presetClass="entr" presetSubtype="4" fill="hold" nodeType="afterEffect">
                                  <p:stCondLst>
                                    <p:cond delay="0"/>
                                  </p:stCondLst>
                                  <p:childTnLst>
                                    <p:set>
                                      <p:cBhvr>
                                        <p:cTn id="111" dur="1" fill="hold">
                                          <p:stCondLst>
                                            <p:cond delay="0"/>
                                          </p:stCondLst>
                                        </p:cTn>
                                        <p:tgtEl>
                                          <p:spTgt spid="69"/>
                                        </p:tgtEl>
                                        <p:attrNameLst>
                                          <p:attrName>style.visibility</p:attrName>
                                        </p:attrNameLst>
                                      </p:cBhvr>
                                      <p:to>
                                        <p:strVal val="visible"/>
                                      </p:to>
                                    </p:set>
                                    <p:anim calcmode="lin" valueType="num">
                                      <p:cBhvr additive="base">
                                        <p:cTn id="112" dur="500" fill="hold"/>
                                        <p:tgtEl>
                                          <p:spTgt spid="69"/>
                                        </p:tgtEl>
                                        <p:attrNameLst>
                                          <p:attrName>ppt_x</p:attrName>
                                        </p:attrNameLst>
                                      </p:cBhvr>
                                      <p:tavLst>
                                        <p:tav tm="0">
                                          <p:val>
                                            <p:strVal val="#ppt_x"/>
                                          </p:val>
                                        </p:tav>
                                        <p:tav tm="100000">
                                          <p:val>
                                            <p:strVal val="#ppt_x"/>
                                          </p:val>
                                        </p:tav>
                                      </p:tavLst>
                                    </p:anim>
                                    <p:anim calcmode="lin" valueType="num">
                                      <p:cBhvr additive="base">
                                        <p:cTn id="113" dur="500" fill="hold"/>
                                        <p:tgtEl>
                                          <p:spTgt spid="69"/>
                                        </p:tgtEl>
                                        <p:attrNameLst>
                                          <p:attrName>ppt_y</p:attrName>
                                        </p:attrNameLst>
                                      </p:cBhvr>
                                      <p:tavLst>
                                        <p:tav tm="0">
                                          <p:val>
                                            <p:strVal val="1+#ppt_h/2"/>
                                          </p:val>
                                        </p:tav>
                                        <p:tav tm="100000">
                                          <p:val>
                                            <p:strVal val="#ppt_y"/>
                                          </p:val>
                                        </p:tav>
                                      </p:tavLst>
                                    </p:anim>
                                  </p:childTnLst>
                                </p:cTn>
                              </p:par>
                            </p:childTnLst>
                          </p:cTn>
                        </p:par>
                        <p:par>
                          <p:cTn id="114" fill="hold">
                            <p:stCondLst>
                              <p:cond delay="1000"/>
                            </p:stCondLst>
                            <p:childTnLst>
                              <p:par>
                                <p:cTn id="115" presetID="2" presetClass="entr" presetSubtype="4" fill="hold" nodeType="after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ppt_x"/>
                                          </p:val>
                                        </p:tav>
                                        <p:tav tm="100000">
                                          <p:val>
                                            <p:strVal val="#ppt_x"/>
                                          </p:val>
                                        </p:tav>
                                      </p:tavLst>
                                    </p:anim>
                                    <p:anim calcmode="lin" valueType="num">
                                      <p:cBhvr additive="base">
                                        <p:cTn id="118" dur="500" fill="hold"/>
                                        <p:tgtEl>
                                          <p:spTgt spid="70"/>
                                        </p:tgtEl>
                                        <p:attrNameLst>
                                          <p:attrName>ppt_y</p:attrName>
                                        </p:attrNameLst>
                                      </p:cBhvr>
                                      <p:tavLst>
                                        <p:tav tm="0">
                                          <p:val>
                                            <p:strVal val="1+#ppt_h/2"/>
                                          </p:val>
                                        </p:tav>
                                        <p:tav tm="100000">
                                          <p:val>
                                            <p:strVal val="#ppt_y"/>
                                          </p:val>
                                        </p:tav>
                                      </p:tavLst>
                                    </p:anim>
                                  </p:childTnLst>
                                </p:cTn>
                              </p:par>
                            </p:childTnLst>
                          </p:cTn>
                        </p:par>
                        <p:par>
                          <p:cTn id="119" fill="hold">
                            <p:stCondLst>
                              <p:cond delay="1500"/>
                            </p:stCondLst>
                            <p:childTnLst>
                              <p:par>
                                <p:cTn id="120" presetID="2" presetClass="entr" presetSubtype="4" fill="hold" nodeType="afterEffect">
                                  <p:stCondLst>
                                    <p:cond delay="0"/>
                                  </p:stCondLst>
                                  <p:childTnLst>
                                    <p:set>
                                      <p:cBhvr>
                                        <p:cTn id="121" dur="1" fill="hold">
                                          <p:stCondLst>
                                            <p:cond delay="0"/>
                                          </p:stCondLst>
                                        </p:cTn>
                                        <p:tgtEl>
                                          <p:spTgt spid="71"/>
                                        </p:tgtEl>
                                        <p:attrNameLst>
                                          <p:attrName>style.visibility</p:attrName>
                                        </p:attrNameLst>
                                      </p:cBhvr>
                                      <p:to>
                                        <p:strVal val="visible"/>
                                      </p:to>
                                    </p:set>
                                    <p:anim calcmode="lin" valueType="num">
                                      <p:cBhvr additive="base">
                                        <p:cTn id="122" dur="500" fill="hold"/>
                                        <p:tgtEl>
                                          <p:spTgt spid="71"/>
                                        </p:tgtEl>
                                        <p:attrNameLst>
                                          <p:attrName>ppt_x</p:attrName>
                                        </p:attrNameLst>
                                      </p:cBhvr>
                                      <p:tavLst>
                                        <p:tav tm="0">
                                          <p:val>
                                            <p:strVal val="#ppt_x"/>
                                          </p:val>
                                        </p:tav>
                                        <p:tav tm="100000">
                                          <p:val>
                                            <p:strVal val="#ppt_x"/>
                                          </p:val>
                                        </p:tav>
                                      </p:tavLst>
                                    </p:anim>
                                    <p:anim calcmode="lin" valueType="num">
                                      <p:cBhvr additive="base">
                                        <p:cTn id="123"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6" grpId="0"/>
      <p:bldP spid="7" grpId="0"/>
      <p:bldP spid="14" grpId="0"/>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43" grpId="0"/>
      <p:bldP spid="44" grpId="0"/>
      <p:bldP spid="46" grpId="0"/>
      <p:bldP spid="2" grpId="0"/>
      <p:bldP spid="3"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D650BC-3656-0FEF-32C0-EA7960385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251" y="224644"/>
            <a:ext cx="5491497" cy="5491497"/>
          </a:xfrm>
          <a:prstGeom prst="rect">
            <a:avLst/>
          </a:prstGeom>
        </p:spPr>
      </p:pic>
      <p:sp>
        <p:nvSpPr>
          <p:cNvPr id="11" name="TextBox 10">
            <a:extLst>
              <a:ext uri="{FF2B5EF4-FFF2-40B4-BE49-F238E27FC236}">
                <a16:creationId xmlns:a16="http://schemas.microsoft.com/office/drawing/2014/main" id="{5985BBD7-0DAB-AE55-648E-D766ECAE0F8B}"/>
              </a:ext>
            </a:extLst>
          </p:cNvPr>
          <p:cNvSpPr txBox="1"/>
          <p:nvPr/>
        </p:nvSpPr>
        <p:spPr>
          <a:xfrm>
            <a:off x="3048786" y="5387459"/>
            <a:ext cx="6094428" cy="523220"/>
          </a:xfrm>
          <a:prstGeom prst="rect">
            <a:avLst/>
          </a:prstGeom>
          <a:noFill/>
        </p:spPr>
        <p:txBody>
          <a:bodyPr wrap="square">
            <a:spAutoFit/>
          </a:bodyPr>
          <a:lstStyle/>
          <a:p>
            <a:pPr algn="ctr"/>
            <a:r>
              <a:rPr lang="en-IN" sz="2800">
                <a:solidFill>
                  <a:srgbClr val="FF0000"/>
                </a:solidFill>
              </a:rPr>
              <a:t>https://omsingh.me/sls.pdf</a:t>
            </a:r>
          </a:p>
        </p:txBody>
      </p:sp>
      <p:pic>
        <p:nvPicPr>
          <p:cNvPr id="12" name="Picture 11">
            <a:extLst>
              <a:ext uri="{FF2B5EF4-FFF2-40B4-BE49-F238E27FC236}">
                <a16:creationId xmlns:a16="http://schemas.microsoft.com/office/drawing/2014/main" id="{1F7320F5-5803-F530-0E75-001A01C3E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spTree>
    <p:extLst>
      <p:ext uri="{BB962C8B-B14F-4D97-AF65-F5344CB8AC3E}">
        <p14:creationId xmlns:p14="http://schemas.microsoft.com/office/powerpoint/2010/main" val="369644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8FAFC"/>
            </a:gs>
            <a:gs pos="100000">
              <a:srgbClr val="EDF2F7"/>
            </a:gs>
          </a:gsLst>
          <a:lin ang="5400000" scaled="1"/>
          <a:tileRect/>
        </a:gradFill>
        <a:effectLst/>
      </p:bgPr>
    </p:bg>
    <p:spTree>
      <p:nvGrpSpPr>
        <p:cNvPr id="1" name="">
          <a:extLst>
            <a:ext uri="{FF2B5EF4-FFF2-40B4-BE49-F238E27FC236}">
              <a16:creationId xmlns:a16="http://schemas.microsoft.com/office/drawing/2014/main" id="{E6C6BD69-5B44-03FD-2700-D6E6339F58A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6D11B28-4F20-A77D-7AFF-2148CAE2B947}"/>
              </a:ext>
            </a:extLst>
          </p:cNvPr>
          <p:cNvSpPr>
            <a:spLocks noGrp="1"/>
          </p:cNvSpPr>
          <p:nvPr>
            <p:ph type="title"/>
          </p:nvPr>
        </p:nvSpPr>
        <p:spPr>
          <a:xfrm>
            <a:off x="833187" y="-171400"/>
            <a:ext cx="10515600" cy="1371600"/>
          </a:xfrm>
        </p:spPr>
        <p:txBody>
          <a:bodyPr/>
          <a:lstStyle/>
          <a:p>
            <a:pPr algn="ctr"/>
            <a:r>
              <a:rPr lang="en-IN">
                <a:solidFill>
                  <a:srgbClr val="1B365D"/>
                </a:solidFill>
              </a:rPr>
              <a:t>Our Development Team</a:t>
            </a:r>
          </a:p>
        </p:txBody>
      </p:sp>
      <p:sp>
        <p:nvSpPr>
          <p:cNvPr id="4" name="Slide Number Placeholder 3">
            <a:extLst>
              <a:ext uri="{FF2B5EF4-FFF2-40B4-BE49-F238E27FC236}">
                <a16:creationId xmlns:a16="http://schemas.microsoft.com/office/drawing/2014/main" id="{B1253F81-B041-40F9-1B70-49682302A727}"/>
              </a:ext>
            </a:extLst>
          </p:cNvPr>
          <p:cNvSpPr>
            <a:spLocks noGrp="1"/>
          </p:cNvSpPr>
          <p:nvPr>
            <p:ph type="sldNum" sz="quarter" idx="12"/>
          </p:nvPr>
        </p:nvSpPr>
        <p:spPr/>
        <p:txBody>
          <a:bodyPr/>
          <a:lstStyle/>
          <a:p>
            <a:fld id="{73BA1507-CA9A-4CB8-A9ED-C991A6EE4368}" type="slidenum">
              <a:rPr lang="en-IN" smtClean="0"/>
              <a:t>2</a:t>
            </a:fld>
            <a:endParaRPr lang="en-IN"/>
          </a:p>
        </p:txBody>
      </p:sp>
      <p:pic>
        <p:nvPicPr>
          <p:cNvPr id="23" name="Picture 22">
            <a:extLst>
              <a:ext uri="{FF2B5EF4-FFF2-40B4-BE49-F238E27FC236}">
                <a16:creationId xmlns:a16="http://schemas.microsoft.com/office/drawing/2014/main" id="{70C65C6D-6B72-2D3A-AAAD-6E03CCDDF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12" y="80628"/>
            <a:ext cx="695400" cy="648572"/>
          </a:xfrm>
          <a:prstGeom prst="rect">
            <a:avLst/>
          </a:prstGeom>
        </p:spPr>
      </p:pic>
      <p:sp>
        <p:nvSpPr>
          <p:cNvPr id="29" name="TextBox 28">
            <a:extLst>
              <a:ext uri="{FF2B5EF4-FFF2-40B4-BE49-F238E27FC236}">
                <a16:creationId xmlns:a16="http://schemas.microsoft.com/office/drawing/2014/main" id="{86D1D203-E8AE-6543-F46B-F5A67A989B6B}"/>
              </a:ext>
            </a:extLst>
          </p:cNvPr>
          <p:cNvSpPr txBox="1"/>
          <p:nvPr/>
        </p:nvSpPr>
        <p:spPr>
          <a:xfrm>
            <a:off x="3251684" y="692696"/>
            <a:ext cx="5616624" cy="461665"/>
          </a:xfrm>
          <a:prstGeom prst="rect">
            <a:avLst/>
          </a:prstGeom>
          <a:noFill/>
        </p:spPr>
        <p:txBody>
          <a:bodyPr wrap="square" rtlCol="0">
            <a:spAutoFit/>
          </a:bodyPr>
          <a:lstStyle/>
          <a:p>
            <a:pPr algn="ctr"/>
            <a:r>
              <a:rPr lang="en-GB" sz="2400">
                <a:solidFill>
                  <a:schemeClr val="tx1">
                    <a:lumMod val="60000"/>
                    <a:lumOff val="40000"/>
                  </a:schemeClr>
                </a:solidFill>
              </a:rPr>
              <a:t>9 BTech CSE Students • Galgotias University</a:t>
            </a:r>
            <a:endParaRPr lang="en-IN" sz="2400">
              <a:solidFill>
                <a:schemeClr val="tx1">
                  <a:lumMod val="60000"/>
                  <a:lumOff val="40000"/>
                </a:schemeClr>
              </a:solidFill>
            </a:endParaRPr>
          </a:p>
        </p:txBody>
      </p:sp>
      <p:cxnSp>
        <p:nvCxnSpPr>
          <p:cNvPr id="31" name="Straight Connector 30">
            <a:extLst>
              <a:ext uri="{FF2B5EF4-FFF2-40B4-BE49-F238E27FC236}">
                <a16:creationId xmlns:a16="http://schemas.microsoft.com/office/drawing/2014/main" id="{D83DC1E8-FC7B-1489-942A-2E881FF9A818}"/>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
        <p:nvSpPr>
          <p:cNvPr id="35" name="Rectangle: Rounded Corners 34">
            <a:extLst>
              <a:ext uri="{FF2B5EF4-FFF2-40B4-BE49-F238E27FC236}">
                <a16:creationId xmlns:a16="http://schemas.microsoft.com/office/drawing/2014/main" id="{0FA2F577-96C6-DF27-5088-D5C1286151E1}"/>
              </a:ext>
            </a:extLst>
          </p:cNvPr>
          <p:cNvSpPr>
            <a:spLocks noGrp="1" noRot="1" noMove="1" noResize="1" noEditPoints="1" noAdjustHandles="1" noChangeArrowheads="1" noChangeShapeType="1"/>
          </p:cNvSpPr>
          <p:nvPr/>
        </p:nvSpPr>
        <p:spPr>
          <a:xfrm>
            <a:off x="1293000" y="1491461"/>
            <a:ext cx="2340000" cy="14400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CF7F636F-29B4-6481-EC1B-757EC800E875}"/>
              </a:ext>
            </a:extLst>
          </p:cNvPr>
          <p:cNvSpPr>
            <a:spLocks noGrp="1" noRot="1" noMove="1" noResize="1" noEditPoints="1" noAdjustHandles="1" noChangeArrowheads="1" noChangeShapeType="1"/>
          </p:cNvSpPr>
          <p:nvPr/>
        </p:nvSpPr>
        <p:spPr>
          <a:xfrm>
            <a:off x="4926000" y="1520948"/>
            <a:ext cx="2340000" cy="1440000"/>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94FAE97D-CD1B-10DE-40B0-12669BF9637F}"/>
              </a:ext>
            </a:extLst>
          </p:cNvPr>
          <p:cNvSpPr>
            <a:spLocks noGrp="1" noRot="1" noMove="1" noResize="1" noEditPoints="1" noAdjustHandles="1" noChangeArrowheads="1" noChangeShapeType="1"/>
          </p:cNvSpPr>
          <p:nvPr/>
        </p:nvSpPr>
        <p:spPr>
          <a:xfrm>
            <a:off x="8603262" y="1520948"/>
            <a:ext cx="2340000" cy="1440000"/>
          </a:xfrm>
          <a:prstGeom prst="roundRect">
            <a:avLst/>
          </a:prstGeom>
          <a:solidFill>
            <a:schemeClr val="bg1"/>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9A601230-AAD0-B98C-1329-3A9E256C072C}"/>
              </a:ext>
            </a:extLst>
          </p:cNvPr>
          <p:cNvSpPr>
            <a:spLocks noGrp="1" noRot="1" noMove="1" noResize="1" noEditPoints="1" noAdjustHandles="1" noChangeArrowheads="1" noChangeShapeType="1"/>
          </p:cNvSpPr>
          <p:nvPr/>
        </p:nvSpPr>
        <p:spPr>
          <a:xfrm>
            <a:off x="1293000" y="3036374"/>
            <a:ext cx="2340000" cy="1440000"/>
          </a:xfrm>
          <a:prstGeom prst="roundRect">
            <a:avLst/>
          </a:prstGeom>
          <a:solidFill>
            <a:schemeClr val="bg1"/>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2ABE5DF9-4274-7A47-E4E7-431CC6818B75}"/>
              </a:ext>
            </a:extLst>
          </p:cNvPr>
          <p:cNvSpPr>
            <a:spLocks noGrp="1" noRot="1" noMove="1" noResize="1" noEditPoints="1" noAdjustHandles="1" noChangeArrowheads="1" noChangeShapeType="1"/>
          </p:cNvSpPr>
          <p:nvPr/>
        </p:nvSpPr>
        <p:spPr>
          <a:xfrm>
            <a:off x="1293000" y="4581288"/>
            <a:ext cx="2340000" cy="1440000"/>
          </a:xfrm>
          <a:prstGeom prst="roundRect">
            <a:avLst/>
          </a:prstGeom>
          <a:solidFill>
            <a:schemeClr val="bg1"/>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Rounded Corners 47">
            <a:extLst>
              <a:ext uri="{FF2B5EF4-FFF2-40B4-BE49-F238E27FC236}">
                <a16:creationId xmlns:a16="http://schemas.microsoft.com/office/drawing/2014/main" id="{4F58CB62-A64D-9AF4-7CAE-9894DF9F2953}"/>
              </a:ext>
            </a:extLst>
          </p:cNvPr>
          <p:cNvSpPr>
            <a:spLocks noGrp="1" noRot="1" noMove="1" noResize="1" noEditPoints="1" noAdjustHandles="1" noChangeArrowheads="1" noChangeShapeType="1"/>
          </p:cNvSpPr>
          <p:nvPr/>
        </p:nvSpPr>
        <p:spPr>
          <a:xfrm>
            <a:off x="8621237" y="3051528"/>
            <a:ext cx="2340000" cy="1440000"/>
          </a:xfrm>
          <a:prstGeom prst="roundRect">
            <a:avLst/>
          </a:prstGeom>
          <a:solidFill>
            <a:schemeClr val="bg1"/>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A02A6829-25AE-79A1-9442-2D90CF362E3D}"/>
              </a:ext>
            </a:extLst>
          </p:cNvPr>
          <p:cNvSpPr>
            <a:spLocks noGrp="1" noRot="1" noMove="1" noResize="1" noEditPoints="1" noAdjustHandles="1" noChangeArrowheads="1" noChangeShapeType="1"/>
          </p:cNvSpPr>
          <p:nvPr/>
        </p:nvSpPr>
        <p:spPr>
          <a:xfrm>
            <a:off x="4917222" y="4589094"/>
            <a:ext cx="2340000" cy="1440000"/>
          </a:xfrm>
          <a:prstGeom prst="roundRect">
            <a:avLst/>
          </a:prstGeom>
          <a:solidFill>
            <a:schemeClr val="bg1"/>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Rounded Corners 49">
            <a:extLst>
              <a:ext uri="{FF2B5EF4-FFF2-40B4-BE49-F238E27FC236}">
                <a16:creationId xmlns:a16="http://schemas.microsoft.com/office/drawing/2014/main" id="{9B1966FF-66D5-D2F9-3522-E2384711A735}"/>
              </a:ext>
            </a:extLst>
          </p:cNvPr>
          <p:cNvSpPr>
            <a:spLocks noGrp="1" noRot="1" noMove="1" noResize="1" noEditPoints="1" noAdjustHandles="1" noChangeArrowheads="1" noChangeShapeType="1"/>
          </p:cNvSpPr>
          <p:nvPr/>
        </p:nvSpPr>
        <p:spPr>
          <a:xfrm>
            <a:off x="8621237" y="4581288"/>
            <a:ext cx="2340000" cy="1440000"/>
          </a:xfrm>
          <a:prstGeom prst="roundRect">
            <a:avLst/>
          </a:prstGeom>
          <a:solidFill>
            <a:schemeClr val="bg1"/>
          </a:solidFill>
          <a:ln>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59CD8CAE-9A18-900E-481F-AF8232626838}"/>
              </a:ext>
            </a:extLst>
          </p:cNvPr>
          <p:cNvSpPr/>
          <p:nvPr/>
        </p:nvSpPr>
        <p:spPr>
          <a:xfrm>
            <a:off x="0" y="6236812"/>
            <a:ext cx="12192000" cy="648572"/>
          </a:xfrm>
          <a:prstGeom prst="rect">
            <a:avLst/>
          </a:prstGeom>
          <a:solidFill>
            <a:srgbClr val="1B36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612128C8-8F3B-BE75-CF90-495ED33BD6FB}"/>
              </a:ext>
            </a:extLst>
          </p:cNvPr>
          <p:cNvSpPr txBox="1"/>
          <p:nvPr/>
        </p:nvSpPr>
        <p:spPr>
          <a:xfrm>
            <a:off x="1754374" y="2159568"/>
            <a:ext cx="1417252" cy="369332"/>
          </a:xfrm>
          <a:prstGeom prst="rect">
            <a:avLst/>
          </a:prstGeom>
          <a:noFill/>
        </p:spPr>
        <p:txBody>
          <a:bodyPr wrap="square" rtlCol="0">
            <a:spAutoFit/>
          </a:bodyPr>
          <a:lstStyle/>
          <a:p>
            <a:pPr algn="ctr"/>
            <a:r>
              <a:rPr lang="en-IN" b="1">
                <a:solidFill>
                  <a:srgbClr val="1B365D"/>
                </a:solidFill>
              </a:rPr>
              <a:t>Jay Tripathi</a:t>
            </a:r>
          </a:p>
        </p:txBody>
      </p:sp>
      <p:sp>
        <p:nvSpPr>
          <p:cNvPr id="63" name="TextBox 62">
            <a:extLst>
              <a:ext uri="{FF2B5EF4-FFF2-40B4-BE49-F238E27FC236}">
                <a16:creationId xmlns:a16="http://schemas.microsoft.com/office/drawing/2014/main" id="{8DE0331F-1C62-56B3-AA64-F83BA2D23C80}"/>
              </a:ext>
            </a:extLst>
          </p:cNvPr>
          <p:cNvSpPr txBox="1"/>
          <p:nvPr/>
        </p:nvSpPr>
        <p:spPr>
          <a:xfrm>
            <a:off x="5423260" y="2159568"/>
            <a:ext cx="1345481" cy="369332"/>
          </a:xfrm>
          <a:prstGeom prst="rect">
            <a:avLst/>
          </a:prstGeom>
          <a:noFill/>
        </p:spPr>
        <p:txBody>
          <a:bodyPr wrap="square" rtlCol="0">
            <a:spAutoFit/>
          </a:bodyPr>
          <a:lstStyle/>
          <a:p>
            <a:pPr algn="ctr"/>
            <a:r>
              <a:rPr lang="en-IN" b="1">
                <a:solidFill>
                  <a:srgbClr val="1B365D"/>
                </a:solidFill>
              </a:rPr>
              <a:t>Harsh Raj</a:t>
            </a:r>
          </a:p>
        </p:txBody>
      </p:sp>
      <p:sp>
        <p:nvSpPr>
          <p:cNvPr id="64" name="TextBox 63">
            <a:extLst>
              <a:ext uri="{FF2B5EF4-FFF2-40B4-BE49-F238E27FC236}">
                <a16:creationId xmlns:a16="http://schemas.microsoft.com/office/drawing/2014/main" id="{0C270C5B-A9C8-7FFC-4BF2-DFC71B62C191}"/>
              </a:ext>
            </a:extLst>
          </p:cNvPr>
          <p:cNvSpPr txBox="1"/>
          <p:nvPr/>
        </p:nvSpPr>
        <p:spPr>
          <a:xfrm>
            <a:off x="8876510" y="2159568"/>
            <a:ext cx="1793505" cy="369332"/>
          </a:xfrm>
          <a:prstGeom prst="rect">
            <a:avLst/>
          </a:prstGeom>
          <a:noFill/>
        </p:spPr>
        <p:txBody>
          <a:bodyPr wrap="square" rtlCol="0">
            <a:spAutoFit/>
          </a:bodyPr>
          <a:lstStyle/>
          <a:p>
            <a:pPr algn="ctr"/>
            <a:r>
              <a:rPr lang="en-IN" b="1">
                <a:solidFill>
                  <a:srgbClr val="1B365D"/>
                </a:solidFill>
              </a:rPr>
              <a:t>Suhani Goswami</a:t>
            </a:r>
          </a:p>
        </p:txBody>
      </p:sp>
      <p:sp>
        <p:nvSpPr>
          <p:cNvPr id="65" name="TextBox 64">
            <a:extLst>
              <a:ext uri="{FF2B5EF4-FFF2-40B4-BE49-F238E27FC236}">
                <a16:creationId xmlns:a16="http://schemas.microsoft.com/office/drawing/2014/main" id="{5D24D259-0F47-2F19-1C55-907987BBF2ED}"/>
              </a:ext>
            </a:extLst>
          </p:cNvPr>
          <p:cNvSpPr txBox="1"/>
          <p:nvPr/>
        </p:nvSpPr>
        <p:spPr>
          <a:xfrm>
            <a:off x="1711115" y="3707740"/>
            <a:ext cx="1503770" cy="369332"/>
          </a:xfrm>
          <a:prstGeom prst="rect">
            <a:avLst/>
          </a:prstGeom>
          <a:noFill/>
        </p:spPr>
        <p:txBody>
          <a:bodyPr wrap="square" rtlCol="0">
            <a:spAutoFit/>
          </a:bodyPr>
          <a:lstStyle/>
          <a:p>
            <a:pPr algn="ctr"/>
            <a:r>
              <a:rPr lang="en-IN" b="1">
                <a:solidFill>
                  <a:srgbClr val="1B365D"/>
                </a:solidFill>
              </a:rPr>
              <a:t>Piyush Kumar</a:t>
            </a:r>
          </a:p>
        </p:txBody>
      </p:sp>
      <p:sp>
        <p:nvSpPr>
          <p:cNvPr id="66" name="TextBox 65">
            <a:extLst>
              <a:ext uri="{FF2B5EF4-FFF2-40B4-BE49-F238E27FC236}">
                <a16:creationId xmlns:a16="http://schemas.microsoft.com/office/drawing/2014/main" id="{4C6857B2-2574-D542-3660-CFDA0E07B3D5}"/>
              </a:ext>
            </a:extLst>
          </p:cNvPr>
          <p:cNvSpPr txBox="1"/>
          <p:nvPr/>
        </p:nvSpPr>
        <p:spPr>
          <a:xfrm>
            <a:off x="8948745" y="5219908"/>
            <a:ext cx="1719763" cy="369332"/>
          </a:xfrm>
          <a:prstGeom prst="rect">
            <a:avLst/>
          </a:prstGeom>
          <a:noFill/>
        </p:spPr>
        <p:txBody>
          <a:bodyPr wrap="square" rtlCol="0">
            <a:spAutoFit/>
          </a:bodyPr>
          <a:lstStyle/>
          <a:p>
            <a:pPr algn="ctr"/>
            <a:r>
              <a:rPr lang="en-IN" b="1">
                <a:solidFill>
                  <a:srgbClr val="1B365D"/>
                </a:solidFill>
              </a:rPr>
              <a:t>Shreya Agarwal</a:t>
            </a:r>
          </a:p>
        </p:txBody>
      </p:sp>
      <p:sp>
        <p:nvSpPr>
          <p:cNvPr id="67" name="TextBox 66">
            <a:extLst>
              <a:ext uri="{FF2B5EF4-FFF2-40B4-BE49-F238E27FC236}">
                <a16:creationId xmlns:a16="http://schemas.microsoft.com/office/drawing/2014/main" id="{07218598-E62C-64F5-DE23-8F427853EB4D}"/>
              </a:ext>
            </a:extLst>
          </p:cNvPr>
          <p:cNvSpPr txBox="1"/>
          <p:nvPr/>
        </p:nvSpPr>
        <p:spPr>
          <a:xfrm>
            <a:off x="5246024" y="5219908"/>
            <a:ext cx="1624628" cy="369332"/>
          </a:xfrm>
          <a:prstGeom prst="rect">
            <a:avLst/>
          </a:prstGeom>
          <a:noFill/>
        </p:spPr>
        <p:txBody>
          <a:bodyPr wrap="square" rtlCol="0">
            <a:spAutoFit/>
          </a:bodyPr>
          <a:lstStyle/>
          <a:p>
            <a:pPr algn="ctr"/>
            <a:r>
              <a:rPr lang="en-IN" b="1">
                <a:solidFill>
                  <a:srgbClr val="1B365D"/>
                </a:solidFill>
              </a:rPr>
              <a:t>Anant Raj Dixit</a:t>
            </a:r>
          </a:p>
        </p:txBody>
      </p:sp>
      <p:sp>
        <p:nvSpPr>
          <p:cNvPr id="68" name="TextBox 67">
            <a:extLst>
              <a:ext uri="{FF2B5EF4-FFF2-40B4-BE49-F238E27FC236}">
                <a16:creationId xmlns:a16="http://schemas.microsoft.com/office/drawing/2014/main" id="{01A2941E-726B-51EA-1820-39515240DB3B}"/>
              </a:ext>
            </a:extLst>
          </p:cNvPr>
          <p:cNvSpPr txBox="1"/>
          <p:nvPr/>
        </p:nvSpPr>
        <p:spPr>
          <a:xfrm>
            <a:off x="8971616" y="3707740"/>
            <a:ext cx="1660888" cy="369332"/>
          </a:xfrm>
          <a:prstGeom prst="rect">
            <a:avLst/>
          </a:prstGeom>
          <a:noFill/>
        </p:spPr>
        <p:txBody>
          <a:bodyPr wrap="square" rtlCol="0">
            <a:spAutoFit/>
          </a:bodyPr>
          <a:lstStyle/>
          <a:p>
            <a:pPr algn="ctr"/>
            <a:r>
              <a:rPr lang="en-IN" b="1">
                <a:solidFill>
                  <a:srgbClr val="1B365D"/>
                </a:solidFill>
              </a:rPr>
              <a:t>Shaunaki Singh</a:t>
            </a:r>
          </a:p>
        </p:txBody>
      </p:sp>
      <p:sp>
        <p:nvSpPr>
          <p:cNvPr id="69" name="TextBox 68">
            <a:extLst>
              <a:ext uri="{FF2B5EF4-FFF2-40B4-BE49-F238E27FC236}">
                <a16:creationId xmlns:a16="http://schemas.microsoft.com/office/drawing/2014/main" id="{8215350D-E7BE-65D8-B8DE-2ABE730D06D9}"/>
              </a:ext>
            </a:extLst>
          </p:cNvPr>
          <p:cNvSpPr txBox="1"/>
          <p:nvPr/>
        </p:nvSpPr>
        <p:spPr>
          <a:xfrm>
            <a:off x="1790260" y="5219908"/>
            <a:ext cx="1345481" cy="369332"/>
          </a:xfrm>
          <a:prstGeom prst="rect">
            <a:avLst/>
          </a:prstGeom>
          <a:noFill/>
        </p:spPr>
        <p:txBody>
          <a:bodyPr wrap="square" rtlCol="0">
            <a:spAutoFit/>
          </a:bodyPr>
          <a:lstStyle/>
          <a:p>
            <a:pPr algn="ctr"/>
            <a:r>
              <a:rPr lang="en-IN" b="1">
                <a:solidFill>
                  <a:srgbClr val="1B365D"/>
                </a:solidFill>
              </a:rPr>
              <a:t>Kinjal Arya</a:t>
            </a:r>
          </a:p>
        </p:txBody>
      </p:sp>
      <p:sp>
        <p:nvSpPr>
          <p:cNvPr id="70" name="TextBox 69">
            <a:extLst>
              <a:ext uri="{FF2B5EF4-FFF2-40B4-BE49-F238E27FC236}">
                <a16:creationId xmlns:a16="http://schemas.microsoft.com/office/drawing/2014/main" id="{17EC57B5-ECAD-E3CE-F4F4-0AB00647A41A}"/>
              </a:ext>
            </a:extLst>
          </p:cNvPr>
          <p:cNvSpPr txBox="1"/>
          <p:nvPr/>
        </p:nvSpPr>
        <p:spPr>
          <a:xfrm>
            <a:off x="1557251" y="2420888"/>
            <a:ext cx="1811499" cy="307777"/>
          </a:xfrm>
          <a:prstGeom prst="rect">
            <a:avLst/>
          </a:prstGeom>
          <a:noFill/>
        </p:spPr>
        <p:txBody>
          <a:bodyPr wrap="square" rtlCol="0">
            <a:spAutoFit/>
          </a:bodyPr>
          <a:lstStyle/>
          <a:p>
            <a:pPr algn="ctr"/>
            <a:r>
              <a:rPr lang="en-IN" sz="1400">
                <a:solidFill>
                  <a:schemeClr val="tx1">
                    <a:lumMod val="60000"/>
                    <a:lumOff val="40000"/>
                  </a:schemeClr>
                </a:solidFill>
              </a:rPr>
              <a:t>System Architecture</a:t>
            </a:r>
          </a:p>
        </p:txBody>
      </p:sp>
      <p:sp>
        <p:nvSpPr>
          <p:cNvPr id="71" name="TextBox 70">
            <a:extLst>
              <a:ext uri="{FF2B5EF4-FFF2-40B4-BE49-F238E27FC236}">
                <a16:creationId xmlns:a16="http://schemas.microsoft.com/office/drawing/2014/main" id="{F26D63D7-6A91-2CF7-9A88-8A50768B6871}"/>
              </a:ext>
            </a:extLst>
          </p:cNvPr>
          <p:cNvSpPr txBox="1"/>
          <p:nvPr/>
        </p:nvSpPr>
        <p:spPr>
          <a:xfrm>
            <a:off x="5217208" y="2420888"/>
            <a:ext cx="1757584" cy="307777"/>
          </a:xfrm>
          <a:prstGeom prst="rect">
            <a:avLst/>
          </a:prstGeom>
          <a:noFill/>
        </p:spPr>
        <p:txBody>
          <a:bodyPr wrap="square" rtlCol="0">
            <a:spAutoFit/>
          </a:bodyPr>
          <a:lstStyle/>
          <a:p>
            <a:pPr algn="ctr"/>
            <a:r>
              <a:rPr lang="en-IN" sz="1400">
                <a:solidFill>
                  <a:schemeClr val="tx1">
                    <a:lumMod val="60000"/>
                    <a:lumOff val="40000"/>
                  </a:schemeClr>
                </a:solidFill>
              </a:rPr>
              <a:t>Hardware Integration</a:t>
            </a:r>
          </a:p>
        </p:txBody>
      </p:sp>
      <p:sp>
        <p:nvSpPr>
          <p:cNvPr id="72" name="TextBox 71">
            <a:extLst>
              <a:ext uri="{FF2B5EF4-FFF2-40B4-BE49-F238E27FC236}">
                <a16:creationId xmlns:a16="http://schemas.microsoft.com/office/drawing/2014/main" id="{C6A9CA82-C904-FE88-1B71-B152D62F834B}"/>
              </a:ext>
            </a:extLst>
          </p:cNvPr>
          <p:cNvSpPr txBox="1"/>
          <p:nvPr/>
        </p:nvSpPr>
        <p:spPr>
          <a:xfrm>
            <a:off x="8821374" y="2420888"/>
            <a:ext cx="1903776" cy="307777"/>
          </a:xfrm>
          <a:prstGeom prst="rect">
            <a:avLst/>
          </a:prstGeom>
          <a:noFill/>
        </p:spPr>
        <p:txBody>
          <a:bodyPr wrap="square" rtlCol="0">
            <a:spAutoFit/>
          </a:bodyPr>
          <a:lstStyle/>
          <a:p>
            <a:pPr algn="ctr"/>
            <a:r>
              <a:rPr lang="en-IN" sz="1400">
                <a:solidFill>
                  <a:schemeClr val="tx1">
                    <a:lumMod val="60000"/>
                    <a:lumOff val="40000"/>
                  </a:schemeClr>
                </a:solidFill>
              </a:rPr>
              <a:t>Software Development</a:t>
            </a:r>
          </a:p>
        </p:txBody>
      </p:sp>
      <p:sp>
        <p:nvSpPr>
          <p:cNvPr id="73" name="TextBox 72">
            <a:extLst>
              <a:ext uri="{FF2B5EF4-FFF2-40B4-BE49-F238E27FC236}">
                <a16:creationId xmlns:a16="http://schemas.microsoft.com/office/drawing/2014/main" id="{31A939BC-D8CC-CDF4-D791-121924BDCF41}"/>
              </a:ext>
            </a:extLst>
          </p:cNvPr>
          <p:cNvSpPr txBox="1"/>
          <p:nvPr/>
        </p:nvSpPr>
        <p:spPr>
          <a:xfrm>
            <a:off x="1603119" y="3985319"/>
            <a:ext cx="1719763" cy="307777"/>
          </a:xfrm>
          <a:prstGeom prst="rect">
            <a:avLst/>
          </a:prstGeom>
          <a:noFill/>
        </p:spPr>
        <p:txBody>
          <a:bodyPr wrap="square" rtlCol="0">
            <a:spAutoFit/>
          </a:bodyPr>
          <a:lstStyle/>
          <a:p>
            <a:pPr algn="ctr"/>
            <a:r>
              <a:rPr lang="en-IN" sz="1400">
                <a:solidFill>
                  <a:schemeClr val="tx1">
                    <a:lumMod val="60000"/>
                    <a:lumOff val="40000"/>
                  </a:schemeClr>
                </a:solidFill>
              </a:rPr>
              <a:t>Iot &amp; Cloud Systems</a:t>
            </a:r>
          </a:p>
        </p:txBody>
      </p:sp>
      <p:sp>
        <p:nvSpPr>
          <p:cNvPr id="74" name="TextBox 73">
            <a:extLst>
              <a:ext uri="{FF2B5EF4-FFF2-40B4-BE49-F238E27FC236}">
                <a16:creationId xmlns:a16="http://schemas.microsoft.com/office/drawing/2014/main" id="{98D0C5FA-A7AF-C5D2-F711-AB3C5314D6B6}"/>
              </a:ext>
            </a:extLst>
          </p:cNvPr>
          <p:cNvSpPr txBox="1"/>
          <p:nvPr/>
        </p:nvSpPr>
        <p:spPr>
          <a:xfrm>
            <a:off x="8940316" y="5481228"/>
            <a:ext cx="1719763" cy="307777"/>
          </a:xfrm>
          <a:prstGeom prst="rect">
            <a:avLst/>
          </a:prstGeom>
          <a:noFill/>
        </p:spPr>
        <p:txBody>
          <a:bodyPr wrap="square" rtlCol="0">
            <a:spAutoFit/>
          </a:bodyPr>
          <a:lstStyle/>
          <a:p>
            <a:pPr algn="ctr"/>
            <a:r>
              <a:rPr lang="en-IN" sz="1400">
                <a:solidFill>
                  <a:schemeClr val="tx1">
                    <a:lumMod val="60000"/>
                    <a:lumOff val="40000"/>
                  </a:schemeClr>
                </a:solidFill>
              </a:rPr>
              <a:t>Testing &amp; Validation</a:t>
            </a:r>
          </a:p>
        </p:txBody>
      </p:sp>
      <p:sp>
        <p:nvSpPr>
          <p:cNvPr id="75" name="TextBox 74">
            <a:extLst>
              <a:ext uri="{FF2B5EF4-FFF2-40B4-BE49-F238E27FC236}">
                <a16:creationId xmlns:a16="http://schemas.microsoft.com/office/drawing/2014/main" id="{D12E2495-5A33-2A89-9CF0-C68155F6E551}"/>
              </a:ext>
            </a:extLst>
          </p:cNvPr>
          <p:cNvSpPr txBox="1"/>
          <p:nvPr/>
        </p:nvSpPr>
        <p:spPr>
          <a:xfrm>
            <a:off x="5204329" y="5481228"/>
            <a:ext cx="1719763" cy="307777"/>
          </a:xfrm>
          <a:prstGeom prst="rect">
            <a:avLst/>
          </a:prstGeom>
          <a:noFill/>
        </p:spPr>
        <p:txBody>
          <a:bodyPr wrap="square" rtlCol="0">
            <a:spAutoFit/>
          </a:bodyPr>
          <a:lstStyle/>
          <a:p>
            <a:pPr algn="ctr"/>
            <a:r>
              <a:rPr lang="en-IN" sz="1400">
                <a:solidFill>
                  <a:schemeClr val="tx1">
                    <a:lumMod val="60000"/>
                    <a:lumOff val="40000"/>
                  </a:schemeClr>
                </a:solidFill>
              </a:rPr>
              <a:t>Cost Management</a:t>
            </a:r>
          </a:p>
        </p:txBody>
      </p:sp>
      <p:sp>
        <p:nvSpPr>
          <p:cNvPr id="76" name="TextBox 75">
            <a:extLst>
              <a:ext uri="{FF2B5EF4-FFF2-40B4-BE49-F238E27FC236}">
                <a16:creationId xmlns:a16="http://schemas.microsoft.com/office/drawing/2014/main" id="{53C22E08-9E2F-3CA9-0755-06EAC9948424}"/>
              </a:ext>
            </a:extLst>
          </p:cNvPr>
          <p:cNvSpPr txBox="1"/>
          <p:nvPr/>
        </p:nvSpPr>
        <p:spPr>
          <a:xfrm>
            <a:off x="8940316" y="3985319"/>
            <a:ext cx="1719763" cy="307777"/>
          </a:xfrm>
          <a:prstGeom prst="rect">
            <a:avLst/>
          </a:prstGeom>
          <a:noFill/>
        </p:spPr>
        <p:txBody>
          <a:bodyPr wrap="square" rtlCol="0">
            <a:spAutoFit/>
          </a:bodyPr>
          <a:lstStyle/>
          <a:p>
            <a:pPr algn="ctr"/>
            <a:r>
              <a:rPr lang="en-IN" sz="1400">
                <a:solidFill>
                  <a:schemeClr val="tx1">
                    <a:lumMod val="60000"/>
                    <a:lumOff val="40000"/>
                  </a:schemeClr>
                </a:solidFill>
              </a:rPr>
              <a:t>Safety Protocols</a:t>
            </a:r>
          </a:p>
        </p:txBody>
      </p:sp>
      <p:sp>
        <p:nvSpPr>
          <p:cNvPr id="77" name="TextBox 76">
            <a:extLst>
              <a:ext uri="{FF2B5EF4-FFF2-40B4-BE49-F238E27FC236}">
                <a16:creationId xmlns:a16="http://schemas.microsoft.com/office/drawing/2014/main" id="{FF0DEA99-4032-D2D1-81AA-DE0C0C9BB6EB}"/>
              </a:ext>
            </a:extLst>
          </p:cNvPr>
          <p:cNvSpPr txBox="1"/>
          <p:nvPr/>
        </p:nvSpPr>
        <p:spPr>
          <a:xfrm>
            <a:off x="1523492" y="5481228"/>
            <a:ext cx="1881650" cy="307777"/>
          </a:xfrm>
          <a:prstGeom prst="rect">
            <a:avLst/>
          </a:prstGeom>
          <a:noFill/>
        </p:spPr>
        <p:txBody>
          <a:bodyPr wrap="square" rtlCol="0">
            <a:spAutoFit/>
          </a:bodyPr>
          <a:lstStyle/>
          <a:p>
            <a:pPr algn="ctr"/>
            <a:r>
              <a:rPr lang="en-IN" sz="1400">
                <a:solidFill>
                  <a:schemeClr val="tx1">
                    <a:lumMod val="60000"/>
                    <a:lumOff val="40000"/>
                  </a:schemeClr>
                </a:solidFill>
              </a:rPr>
              <a:t>Enviromental Analysis</a:t>
            </a:r>
          </a:p>
        </p:txBody>
      </p:sp>
      <p:sp>
        <p:nvSpPr>
          <p:cNvPr id="78" name="TextBox 77">
            <a:extLst>
              <a:ext uri="{FF2B5EF4-FFF2-40B4-BE49-F238E27FC236}">
                <a16:creationId xmlns:a16="http://schemas.microsoft.com/office/drawing/2014/main" id="{E81283D2-A08F-A036-654F-EAE415F8F344}"/>
              </a:ext>
            </a:extLst>
          </p:cNvPr>
          <p:cNvSpPr txBox="1"/>
          <p:nvPr/>
        </p:nvSpPr>
        <p:spPr>
          <a:xfrm>
            <a:off x="407368" y="6376432"/>
            <a:ext cx="3168352" cy="369332"/>
          </a:xfrm>
          <a:prstGeom prst="rect">
            <a:avLst/>
          </a:prstGeom>
          <a:noFill/>
        </p:spPr>
        <p:txBody>
          <a:bodyPr wrap="square" rtlCol="0">
            <a:spAutoFit/>
          </a:bodyPr>
          <a:lstStyle/>
          <a:p>
            <a:r>
              <a:rPr lang="en-IN">
                <a:latin typeface="+mj-lt"/>
              </a:rPr>
              <a:t>⏱️  </a:t>
            </a:r>
            <a:r>
              <a:rPr lang="en-IN">
                <a:solidFill>
                  <a:schemeClr val="bg1"/>
                </a:solidFill>
                <a:latin typeface="+mj-lt"/>
              </a:rPr>
              <a:t>PROJECT TIMELINE: 7 Days</a:t>
            </a:r>
          </a:p>
        </p:txBody>
      </p:sp>
      <p:sp>
        <p:nvSpPr>
          <p:cNvPr id="79" name="TextBox 78">
            <a:extLst>
              <a:ext uri="{FF2B5EF4-FFF2-40B4-BE49-F238E27FC236}">
                <a16:creationId xmlns:a16="http://schemas.microsoft.com/office/drawing/2014/main" id="{36FBEB54-5D48-8A57-CF8F-BCE529A3E1EB}"/>
              </a:ext>
            </a:extLst>
          </p:cNvPr>
          <p:cNvSpPr txBox="1"/>
          <p:nvPr/>
        </p:nvSpPr>
        <p:spPr>
          <a:xfrm>
            <a:off x="4274243" y="6376432"/>
            <a:ext cx="2420016" cy="369332"/>
          </a:xfrm>
          <a:prstGeom prst="rect">
            <a:avLst/>
          </a:prstGeom>
          <a:noFill/>
        </p:spPr>
        <p:txBody>
          <a:bodyPr wrap="square" rtlCol="0">
            <a:spAutoFit/>
          </a:bodyPr>
          <a:lstStyle/>
          <a:p>
            <a:r>
              <a:rPr lang="en-IN">
                <a:solidFill>
                  <a:schemeClr val="bg1"/>
                </a:solidFill>
                <a:latin typeface="+mj-lt"/>
              </a:rPr>
              <a:t>💵  BUDGET: ₹2,000</a:t>
            </a:r>
          </a:p>
        </p:txBody>
      </p:sp>
      <p:sp>
        <p:nvSpPr>
          <p:cNvPr id="80" name="TextBox 79">
            <a:extLst>
              <a:ext uri="{FF2B5EF4-FFF2-40B4-BE49-F238E27FC236}">
                <a16:creationId xmlns:a16="http://schemas.microsoft.com/office/drawing/2014/main" id="{FB42FBBC-88FD-F14D-9E3E-46C9EE6C361C}"/>
              </a:ext>
            </a:extLst>
          </p:cNvPr>
          <p:cNvSpPr txBox="1"/>
          <p:nvPr/>
        </p:nvSpPr>
        <p:spPr>
          <a:xfrm>
            <a:off x="7392782" y="6376432"/>
            <a:ext cx="4607874" cy="369332"/>
          </a:xfrm>
          <a:prstGeom prst="rect">
            <a:avLst/>
          </a:prstGeom>
          <a:noFill/>
        </p:spPr>
        <p:txBody>
          <a:bodyPr wrap="square" rtlCol="0">
            <a:spAutoFit/>
          </a:bodyPr>
          <a:lstStyle/>
          <a:p>
            <a:r>
              <a:rPr lang="en-GB">
                <a:solidFill>
                  <a:schemeClr val="bg1"/>
                </a:solidFill>
                <a:latin typeface="+mj-lt"/>
              </a:rPr>
              <a:t>🏙️  INNOVATION FOCUS: Smart City Solutions</a:t>
            </a:r>
            <a:endParaRPr lang="en-IN">
              <a:solidFill>
                <a:schemeClr val="bg1"/>
              </a:solidFill>
              <a:latin typeface="+mj-lt"/>
            </a:endParaRPr>
          </a:p>
        </p:txBody>
      </p:sp>
      <p:pic>
        <p:nvPicPr>
          <p:cNvPr id="92" name="Graphic 91" descr="Clipboard Mixed with solid fill">
            <a:extLst>
              <a:ext uri="{FF2B5EF4-FFF2-40B4-BE49-F238E27FC236}">
                <a16:creationId xmlns:a16="http://schemas.microsoft.com/office/drawing/2014/main" id="{31976084-EFEA-09FE-9D1B-7206FF9404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52564" y="5409220"/>
            <a:ext cx="720000" cy="720000"/>
          </a:xfrm>
          <a:prstGeom prst="rect">
            <a:avLst/>
          </a:prstGeom>
        </p:spPr>
      </p:pic>
      <p:pic>
        <p:nvPicPr>
          <p:cNvPr id="94" name="Graphic 93" descr="Money with solid fill">
            <a:extLst>
              <a:ext uri="{FF2B5EF4-FFF2-40B4-BE49-F238E27FC236}">
                <a16:creationId xmlns:a16="http://schemas.microsoft.com/office/drawing/2014/main" id="{94239ECC-716B-B609-C054-E3FAB8999F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72064" y="5481308"/>
            <a:ext cx="720000" cy="720000"/>
          </a:xfrm>
          <a:prstGeom prst="rect">
            <a:avLst/>
          </a:prstGeom>
        </p:spPr>
      </p:pic>
      <p:pic>
        <p:nvPicPr>
          <p:cNvPr id="96" name="Graphic 95" descr="Shield Tick with solid fill">
            <a:extLst>
              <a:ext uri="{FF2B5EF4-FFF2-40B4-BE49-F238E27FC236}">
                <a16:creationId xmlns:a16="http://schemas.microsoft.com/office/drawing/2014/main" id="{4938B2B5-B111-698F-728F-3BD20634D0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16480" y="3861048"/>
            <a:ext cx="720000" cy="720000"/>
          </a:xfrm>
          <a:prstGeom prst="rect">
            <a:avLst/>
          </a:prstGeom>
        </p:spPr>
      </p:pic>
      <p:pic>
        <p:nvPicPr>
          <p:cNvPr id="98" name="Graphic 97" descr="Plant with solid fill">
            <a:extLst>
              <a:ext uri="{FF2B5EF4-FFF2-40B4-BE49-F238E27FC236}">
                <a16:creationId xmlns:a16="http://schemas.microsoft.com/office/drawing/2014/main" id="{19F29FF4-A6B0-AE04-FB39-EB9582D1ECF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07748" y="5409300"/>
            <a:ext cx="720000" cy="720000"/>
          </a:xfrm>
          <a:prstGeom prst="rect">
            <a:avLst/>
          </a:prstGeom>
        </p:spPr>
      </p:pic>
      <p:pic>
        <p:nvPicPr>
          <p:cNvPr id="100" name="Graphic 99" descr="Cloud Computing with solid fill">
            <a:extLst>
              <a:ext uri="{FF2B5EF4-FFF2-40B4-BE49-F238E27FC236}">
                <a16:creationId xmlns:a16="http://schemas.microsoft.com/office/drawing/2014/main" id="{6E708A9F-CE12-EE07-BA6F-77FF5A68EE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07668" y="3897132"/>
            <a:ext cx="720000" cy="720000"/>
          </a:xfrm>
          <a:prstGeom prst="rect">
            <a:avLst/>
          </a:prstGeom>
        </p:spPr>
      </p:pic>
      <p:pic>
        <p:nvPicPr>
          <p:cNvPr id="102" name="Graphic 101" descr="Programmer female with solid fill">
            <a:extLst>
              <a:ext uri="{FF2B5EF4-FFF2-40B4-BE49-F238E27FC236}">
                <a16:creationId xmlns:a16="http://schemas.microsoft.com/office/drawing/2014/main" id="{2EB20EBF-6FD6-C7AC-E11E-192E391A7BE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452484" y="2312876"/>
            <a:ext cx="720000" cy="720000"/>
          </a:xfrm>
          <a:prstGeom prst="rect">
            <a:avLst/>
          </a:prstGeom>
        </p:spPr>
      </p:pic>
      <p:pic>
        <p:nvPicPr>
          <p:cNvPr id="104" name="Graphic 103" descr="Processor with solid fill">
            <a:extLst>
              <a:ext uri="{FF2B5EF4-FFF2-40B4-BE49-F238E27FC236}">
                <a16:creationId xmlns:a16="http://schemas.microsoft.com/office/drawing/2014/main" id="{84259769-8AA9-E836-02C1-3C81879F146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16160" y="2384964"/>
            <a:ext cx="720000" cy="720000"/>
          </a:xfrm>
          <a:prstGeom prst="rect">
            <a:avLst/>
          </a:prstGeom>
        </p:spPr>
      </p:pic>
      <p:pic>
        <p:nvPicPr>
          <p:cNvPr id="106" name="Graphic 105" descr="Network diagram with solid fill">
            <a:extLst>
              <a:ext uri="{FF2B5EF4-FFF2-40B4-BE49-F238E27FC236}">
                <a16:creationId xmlns:a16="http://schemas.microsoft.com/office/drawing/2014/main" id="{4D9EC4BF-8296-243F-D9F8-67E5A30E3F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143752" y="2456972"/>
            <a:ext cx="720000" cy="720000"/>
          </a:xfrm>
          <a:prstGeom prst="rect">
            <a:avLst/>
          </a:prstGeom>
        </p:spPr>
      </p:pic>
      <p:sp>
        <p:nvSpPr>
          <p:cNvPr id="9" name="Rectangle: Rounded Corners 8">
            <a:extLst>
              <a:ext uri="{FF2B5EF4-FFF2-40B4-BE49-F238E27FC236}">
                <a16:creationId xmlns:a16="http://schemas.microsoft.com/office/drawing/2014/main" id="{3F9974E6-7E3E-A130-39F9-0E4376EB5810}"/>
              </a:ext>
            </a:extLst>
          </p:cNvPr>
          <p:cNvSpPr>
            <a:spLocks/>
          </p:cNvSpPr>
          <p:nvPr/>
        </p:nvSpPr>
        <p:spPr>
          <a:xfrm>
            <a:off x="4916343" y="3055021"/>
            <a:ext cx="2340000" cy="1440000"/>
          </a:xfrm>
          <a:prstGeom prst="roundRect">
            <a:avLst/>
          </a:prstGeom>
          <a:solidFill>
            <a:schemeClr val="bg1"/>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72A9DA1-C896-ADB4-B506-896395DACE0A}"/>
              </a:ext>
            </a:extLst>
          </p:cNvPr>
          <p:cNvSpPr txBox="1"/>
          <p:nvPr/>
        </p:nvSpPr>
        <p:spPr>
          <a:xfrm>
            <a:off x="5263204" y="3707740"/>
            <a:ext cx="1660888" cy="369332"/>
          </a:xfrm>
          <a:prstGeom prst="rect">
            <a:avLst/>
          </a:prstGeom>
          <a:noFill/>
        </p:spPr>
        <p:txBody>
          <a:bodyPr wrap="square" rtlCol="0">
            <a:spAutoFit/>
          </a:bodyPr>
          <a:lstStyle/>
          <a:p>
            <a:pPr algn="ctr"/>
            <a:r>
              <a:rPr lang="en-IN" b="1">
                <a:solidFill>
                  <a:srgbClr val="1B365D"/>
                </a:solidFill>
              </a:rPr>
              <a:t>Om Singh</a:t>
            </a:r>
          </a:p>
        </p:txBody>
      </p:sp>
      <p:sp>
        <p:nvSpPr>
          <p:cNvPr id="11" name="TextBox 10">
            <a:extLst>
              <a:ext uri="{FF2B5EF4-FFF2-40B4-BE49-F238E27FC236}">
                <a16:creationId xmlns:a16="http://schemas.microsoft.com/office/drawing/2014/main" id="{21D5CAC4-E6D5-3563-6617-827257A2EC81}"/>
              </a:ext>
            </a:extLst>
          </p:cNvPr>
          <p:cNvSpPr txBox="1"/>
          <p:nvPr/>
        </p:nvSpPr>
        <p:spPr>
          <a:xfrm>
            <a:off x="5204329" y="3985319"/>
            <a:ext cx="1719763" cy="523220"/>
          </a:xfrm>
          <a:prstGeom prst="rect">
            <a:avLst/>
          </a:prstGeom>
          <a:noFill/>
        </p:spPr>
        <p:txBody>
          <a:bodyPr wrap="square" rtlCol="0">
            <a:spAutoFit/>
          </a:bodyPr>
          <a:lstStyle/>
          <a:p>
            <a:pPr algn="ctr"/>
            <a:r>
              <a:rPr lang="en-IN" sz="1400">
                <a:solidFill>
                  <a:schemeClr val="tx1">
                    <a:lumMod val="60000"/>
                    <a:lumOff val="40000"/>
                  </a:schemeClr>
                </a:solidFill>
              </a:rPr>
              <a:t>Project Lead &amp; Primary Coordinator</a:t>
            </a:r>
          </a:p>
        </p:txBody>
      </p:sp>
      <p:pic>
        <p:nvPicPr>
          <p:cNvPr id="12" name="Graphic 11" descr="Shield Tick with solid fill">
            <a:extLst>
              <a:ext uri="{FF2B5EF4-FFF2-40B4-BE49-F238E27FC236}">
                <a16:creationId xmlns:a16="http://schemas.microsoft.com/office/drawing/2014/main" id="{6228B65E-9B89-322F-703C-047CF64423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44152" y="3897132"/>
            <a:ext cx="720000" cy="720000"/>
          </a:xfrm>
          <a:prstGeom prst="rect">
            <a:avLst/>
          </a:prstGeom>
        </p:spPr>
      </p:pic>
      <p:sp>
        <p:nvSpPr>
          <p:cNvPr id="7" name="Oval 6">
            <a:extLst>
              <a:ext uri="{FF2B5EF4-FFF2-40B4-BE49-F238E27FC236}">
                <a16:creationId xmlns:a16="http://schemas.microsoft.com/office/drawing/2014/main" id="{D60CCABF-1B9D-11B3-4518-E9777C4E61B0}"/>
              </a:ext>
            </a:extLst>
          </p:cNvPr>
          <p:cNvSpPr>
            <a:spLocks noChangeAspect="1"/>
          </p:cNvSpPr>
          <p:nvPr/>
        </p:nvSpPr>
        <p:spPr>
          <a:xfrm>
            <a:off x="2135560" y="1546782"/>
            <a:ext cx="640080" cy="640080"/>
          </a:xfrm>
          <a:prstGeom prst="ellipse">
            <a:avLst/>
          </a:prstGeom>
          <a:solidFill>
            <a:srgbClr val="1D4E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A9727E8-B0D6-FC28-0B6C-BBB632418565}"/>
              </a:ext>
            </a:extLst>
          </p:cNvPr>
          <p:cNvSpPr txBox="1"/>
          <p:nvPr/>
        </p:nvSpPr>
        <p:spPr>
          <a:xfrm>
            <a:off x="2200276" y="1635990"/>
            <a:ext cx="510648" cy="461665"/>
          </a:xfrm>
          <a:prstGeom prst="rect">
            <a:avLst/>
          </a:prstGeom>
          <a:noFill/>
        </p:spPr>
        <p:txBody>
          <a:bodyPr wrap="square" rtlCol="0">
            <a:spAutoFit/>
          </a:bodyPr>
          <a:lstStyle/>
          <a:p>
            <a:pPr algn="ctr"/>
            <a:r>
              <a:rPr lang="en-IN" sz="2400">
                <a:solidFill>
                  <a:schemeClr val="bg1"/>
                </a:solidFill>
                <a:latin typeface="+mj-lt"/>
              </a:rPr>
              <a:t>JT</a:t>
            </a:r>
          </a:p>
        </p:txBody>
      </p:sp>
      <p:sp>
        <p:nvSpPr>
          <p:cNvPr id="13" name="Oval 12">
            <a:extLst>
              <a:ext uri="{FF2B5EF4-FFF2-40B4-BE49-F238E27FC236}">
                <a16:creationId xmlns:a16="http://schemas.microsoft.com/office/drawing/2014/main" id="{7286BD32-A030-9432-2CB2-E1E8E39F9717}"/>
              </a:ext>
            </a:extLst>
          </p:cNvPr>
          <p:cNvSpPr>
            <a:spLocks noChangeAspect="1"/>
          </p:cNvSpPr>
          <p:nvPr/>
        </p:nvSpPr>
        <p:spPr>
          <a:xfrm>
            <a:off x="5785960" y="1546782"/>
            <a:ext cx="640080" cy="640080"/>
          </a:xfrm>
          <a:prstGeom prst="ellipse">
            <a:avLst/>
          </a:prstGeom>
          <a:solidFill>
            <a:srgbClr val="F59E0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CA245E07-8AEE-2DA6-89B0-F59AD88DBD00}"/>
              </a:ext>
            </a:extLst>
          </p:cNvPr>
          <p:cNvSpPr txBox="1"/>
          <p:nvPr/>
        </p:nvSpPr>
        <p:spPr>
          <a:xfrm>
            <a:off x="5805787" y="1635990"/>
            <a:ext cx="600426" cy="461665"/>
          </a:xfrm>
          <a:prstGeom prst="rect">
            <a:avLst/>
          </a:prstGeom>
          <a:noFill/>
        </p:spPr>
        <p:txBody>
          <a:bodyPr wrap="square" rtlCol="0">
            <a:spAutoFit/>
          </a:bodyPr>
          <a:lstStyle/>
          <a:p>
            <a:pPr algn="ctr"/>
            <a:r>
              <a:rPr lang="en-IN" sz="2400">
                <a:solidFill>
                  <a:schemeClr val="bg1"/>
                </a:solidFill>
                <a:latin typeface="+mj-lt"/>
              </a:rPr>
              <a:t>HR</a:t>
            </a:r>
          </a:p>
        </p:txBody>
      </p:sp>
      <p:sp>
        <p:nvSpPr>
          <p:cNvPr id="15" name="Oval 14">
            <a:extLst>
              <a:ext uri="{FF2B5EF4-FFF2-40B4-BE49-F238E27FC236}">
                <a16:creationId xmlns:a16="http://schemas.microsoft.com/office/drawing/2014/main" id="{84858427-5131-D3F8-300A-32EA3C96F223}"/>
              </a:ext>
            </a:extLst>
          </p:cNvPr>
          <p:cNvSpPr>
            <a:spLocks noChangeAspect="1"/>
          </p:cNvSpPr>
          <p:nvPr/>
        </p:nvSpPr>
        <p:spPr>
          <a:xfrm>
            <a:off x="9448784" y="1546782"/>
            <a:ext cx="640080" cy="640080"/>
          </a:xfrm>
          <a:prstGeom prst="ellipse">
            <a:avLst/>
          </a:prstGeom>
          <a:solidFill>
            <a:srgbClr val="8B5C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B37C063A-6976-3338-B102-AE88EE89F1CC}"/>
              </a:ext>
            </a:extLst>
          </p:cNvPr>
          <p:cNvSpPr txBox="1"/>
          <p:nvPr/>
        </p:nvSpPr>
        <p:spPr>
          <a:xfrm>
            <a:off x="9468611" y="1635990"/>
            <a:ext cx="600426" cy="461665"/>
          </a:xfrm>
          <a:prstGeom prst="rect">
            <a:avLst/>
          </a:prstGeom>
          <a:noFill/>
        </p:spPr>
        <p:txBody>
          <a:bodyPr wrap="square" rtlCol="0">
            <a:spAutoFit/>
          </a:bodyPr>
          <a:lstStyle/>
          <a:p>
            <a:pPr algn="ctr"/>
            <a:r>
              <a:rPr lang="en-IN" sz="2400">
                <a:solidFill>
                  <a:schemeClr val="bg1"/>
                </a:solidFill>
                <a:latin typeface="+mj-lt"/>
              </a:rPr>
              <a:t>SG</a:t>
            </a:r>
          </a:p>
        </p:txBody>
      </p:sp>
      <p:sp>
        <p:nvSpPr>
          <p:cNvPr id="17" name="Oval 16">
            <a:extLst>
              <a:ext uri="{FF2B5EF4-FFF2-40B4-BE49-F238E27FC236}">
                <a16:creationId xmlns:a16="http://schemas.microsoft.com/office/drawing/2014/main" id="{C2591BE2-3542-EA4A-10DB-D7D3A44D2629}"/>
              </a:ext>
            </a:extLst>
          </p:cNvPr>
          <p:cNvSpPr>
            <a:spLocks noChangeAspect="1"/>
          </p:cNvSpPr>
          <p:nvPr/>
        </p:nvSpPr>
        <p:spPr>
          <a:xfrm>
            <a:off x="2140662" y="4617373"/>
            <a:ext cx="640080" cy="640080"/>
          </a:xfrm>
          <a:prstGeom prst="ellipse">
            <a:avLst/>
          </a:prstGeom>
          <a:solidFill>
            <a:srgbClr val="10B9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269D04E1-E5D6-CF86-C061-926153D36761}"/>
              </a:ext>
            </a:extLst>
          </p:cNvPr>
          <p:cNvSpPr txBox="1"/>
          <p:nvPr/>
        </p:nvSpPr>
        <p:spPr>
          <a:xfrm>
            <a:off x="2160489" y="4706581"/>
            <a:ext cx="600426" cy="461665"/>
          </a:xfrm>
          <a:prstGeom prst="rect">
            <a:avLst/>
          </a:prstGeom>
          <a:noFill/>
        </p:spPr>
        <p:txBody>
          <a:bodyPr wrap="square" rtlCol="0">
            <a:spAutoFit/>
          </a:bodyPr>
          <a:lstStyle/>
          <a:p>
            <a:pPr algn="ctr"/>
            <a:r>
              <a:rPr lang="en-IN" sz="2400">
                <a:solidFill>
                  <a:schemeClr val="bg1"/>
                </a:solidFill>
                <a:latin typeface="+mj-lt"/>
              </a:rPr>
              <a:t>KA</a:t>
            </a:r>
          </a:p>
        </p:txBody>
      </p:sp>
      <p:sp>
        <p:nvSpPr>
          <p:cNvPr id="19" name="Oval 18">
            <a:extLst>
              <a:ext uri="{FF2B5EF4-FFF2-40B4-BE49-F238E27FC236}">
                <a16:creationId xmlns:a16="http://schemas.microsoft.com/office/drawing/2014/main" id="{7B04AEAC-B091-CD8B-CE1B-EF90B250DB54}"/>
              </a:ext>
            </a:extLst>
          </p:cNvPr>
          <p:cNvSpPr>
            <a:spLocks noChangeAspect="1"/>
          </p:cNvSpPr>
          <p:nvPr/>
        </p:nvSpPr>
        <p:spPr>
          <a:xfrm>
            <a:off x="9442699" y="3112956"/>
            <a:ext cx="640080" cy="640080"/>
          </a:xfrm>
          <a:prstGeom prst="ellipse">
            <a:avLst/>
          </a:prstGeom>
          <a:solidFill>
            <a:srgbClr val="EF44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3ED32542-6F2C-FC87-C5CF-1C19EAE67402}"/>
              </a:ext>
            </a:extLst>
          </p:cNvPr>
          <p:cNvSpPr txBox="1"/>
          <p:nvPr/>
        </p:nvSpPr>
        <p:spPr>
          <a:xfrm>
            <a:off x="9462526" y="3202164"/>
            <a:ext cx="600426" cy="461665"/>
          </a:xfrm>
          <a:prstGeom prst="rect">
            <a:avLst/>
          </a:prstGeom>
          <a:noFill/>
        </p:spPr>
        <p:txBody>
          <a:bodyPr wrap="square" rtlCol="0">
            <a:spAutoFit/>
          </a:bodyPr>
          <a:lstStyle/>
          <a:p>
            <a:pPr algn="ctr"/>
            <a:r>
              <a:rPr lang="en-IN" sz="2400">
                <a:solidFill>
                  <a:schemeClr val="bg1"/>
                </a:solidFill>
                <a:latin typeface="+mj-lt"/>
              </a:rPr>
              <a:t>SS</a:t>
            </a:r>
          </a:p>
        </p:txBody>
      </p:sp>
      <p:sp>
        <p:nvSpPr>
          <p:cNvPr id="21" name="Oval 20">
            <a:extLst>
              <a:ext uri="{FF2B5EF4-FFF2-40B4-BE49-F238E27FC236}">
                <a16:creationId xmlns:a16="http://schemas.microsoft.com/office/drawing/2014/main" id="{4DA0D7D1-7B0C-1F23-FEDA-B53B6285E829}"/>
              </a:ext>
            </a:extLst>
          </p:cNvPr>
          <p:cNvSpPr>
            <a:spLocks noChangeAspect="1"/>
          </p:cNvSpPr>
          <p:nvPr/>
        </p:nvSpPr>
        <p:spPr>
          <a:xfrm>
            <a:off x="5766133" y="3107391"/>
            <a:ext cx="640080" cy="640080"/>
          </a:xfrm>
          <a:prstGeom prst="ellipse">
            <a:avLst/>
          </a:prstGeom>
          <a:solidFill>
            <a:srgbClr val="F9731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D4460D57-4C07-9153-3D39-7A6D2CE5EBB6}"/>
              </a:ext>
            </a:extLst>
          </p:cNvPr>
          <p:cNvSpPr txBox="1"/>
          <p:nvPr/>
        </p:nvSpPr>
        <p:spPr>
          <a:xfrm>
            <a:off x="5785960" y="3196599"/>
            <a:ext cx="600426" cy="461665"/>
          </a:xfrm>
          <a:prstGeom prst="rect">
            <a:avLst/>
          </a:prstGeom>
          <a:noFill/>
        </p:spPr>
        <p:txBody>
          <a:bodyPr wrap="square" rtlCol="0">
            <a:spAutoFit/>
          </a:bodyPr>
          <a:lstStyle/>
          <a:p>
            <a:pPr algn="ctr"/>
            <a:r>
              <a:rPr lang="en-IN" sz="2400">
                <a:solidFill>
                  <a:schemeClr val="bg1"/>
                </a:solidFill>
                <a:latin typeface="+mj-lt"/>
              </a:rPr>
              <a:t>OS</a:t>
            </a:r>
          </a:p>
        </p:txBody>
      </p:sp>
      <p:sp>
        <p:nvSpPr>
          <p:cNvPr id="24" name="Oval 23">
            <a:extLst>
              <a:ext uri="{FF2B5EF4-FFF2-40B4-BE49-F238E27FC236}">
                <a16:creationId xmlns:a16="http://schemas.microsoft.com/office/drawing/2014/main" id="{86A7E04A-7846-3024-8DE2-9C72B395D7B4}"/>
              </a:ext>
            </a:extLst>
          </p:cNvPr>
          <p:cNvSpPr>
            <a:spLocks noChangeAspect="1"/>
          </p:cNvSpPr>
          <p:nvPr/>
        </p:nvSpPr>
        <p:spPr>
          <a:xfrm>
            <a:off x="9440558" y="4634137"/>
            <a:ext cx="640080" cy="640080"/>
          </a:xfrm>
          <a:prstGeom prst="ellipse">
            <a:avLst/>
          </a:prstGeom>
          <a:solidFill>
            <a:srgbClr val="8B5C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97EC3906-061B-7480-C877-35C9C07DA79E}"/>
              </a:ext>
            </a:extLst>
          </p:cNvPr>
          <p:cNvSpPr txBox="1"/>
          <p:nvPr/>
        </p:nvSpPr>
        <p:spPr>
          <a:xfrm>
            <a:off x="9460385" y="4723345"/>
            <a:ext cx="600426" cy="461665"/>
          </a:xfrm>
          <a:prstGeom prst="rect">
            <a:avLst/>
          </a:prstGeom>
          <a:noFill/>
        </p:spPr>
        <p:txBody>
          <a:bodyPr wrap="square" rtlCol="0">
            <a:spAutoFit/>
          </a:bodyPr>
          <a:lstStyle/>
          <a:p>
            <a:pPr algn="ctr"/>
            <a:r>
              <a:rPr lang="en-IN" sz="2400">
                <a:solidFill>
                  <a:schemeClr val="bg1"/>
                </a:solidFill>
                <a:latin typeface="+mj-lt"/>
              </a:rPr>
              <a:t>SA</a:t>
            </a:r>
          </a:p>
        </p:txBody>
      </p:sp>
      <p:sp>
        <p:nvSpPr>
          <p:cNvPr id="26" name="Oval 25">
            <a:extLst>
              <a:ext uri="{FF2B5EF4-FFF2-40B4-BE49-F238E27FC236}">
                <a16:creationId xmlns:a16="http://schemas.microsoft.com/office/drawing/2014/main" id="{816EDAF1-0577-2F50-C316-CCA6AE72FE36}"/>
              </a:ext>
            </a:extLst>
          </p:cNvPr>
          <p:cNvSpPr>
            <a:spLocks noChangeAspect="1"/>
          </p:cNvSpPr>
          <p:nvPr/>
        </p:nvSpPr>
        <p:spPr>
          <a:xfrm>
            <a:off x="2138986" y="3068565"/>
            <a:ext cx="640080" cy="640080"/>
          </a:xfrm>
          <a:prstGeom prst="ellipse">
            <a:avLst/>
          </a:prstGeom>
          <a:solidFill>
            <a:srgbClr val="06B6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52868E40-2108-B048-F9E1-C5B22CFD950A}"/>
              </a:ext>
            </a:extLst>
          </p:cNvPr>
          <p:cNvSpPr txBox="1"/>
          <p:nvPr/>
        </p:nvSpPr>
        <p:spPr>
          <a:xfrm>
            <a:off x="2158813" y="3157773"/>
            <a:ext cx="600426" cy="461665"/>
          </a:xfrm>
          <a:prstGeom prst="rect">
            <a:avLst/>
          </a:prstGeom>
          <a:noFill/>
        </p:spPr>
        <p:txBody>
          <a:bodyPr wrap="square" rtlCol="0">
            <a:spAutoFit/>
          </a:bodyPr>
          <a:lstStyle/>
          <a:p>
            <a:pPr algn="ctr"/>
            <a:r>
              <a:rPr lang="en-IN" sz="2400">
                <a:solidFill>
                  <a:schemeClr val="bg1"/>
                </a:solidFill>
                <a:latin typeface="+mj-lt"/>
              </a:rPr>
              <a:t>PK</a:t>
            </a:r>
          </a:p>
        </p:txBody>
      </p:sp>
      <p:sp>
        <p:nvSpPr>
          <p:cNvPr id="28" name="Oval 27">
            <a:extLst>
              <a:ext uri="{FF2B5EF4-FFF2-40B4-BE49-F238E27FC236}">
                <a16:creationId xmlns:a16="http://schemas.microsoft.com/office/drawing/2014/main" id="{53087772-E54D-C11A-1969-9DC432C94A9A}"/>
              </a:ext>
            </a:extLst>
          </p:cNvPr>
          <p:cNvSpPr>
            <a:spLocks noChangeAspect="1"/>
          </p:cNvSpPr>
          <p:nvPr/>
        </p:nvSpPr>
        <p:spPr>
          <a:xfrm>
            <a:off x="5755547" y="4636183"/>
            <a:ext cx="640080" cy="640080"/>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61DBEFF-38F9-3372-6FEF-9916768A668F}"/>
              </a:ext>
            </a:extLst>
          </p:cNvPr>
          <p:cNvSpPr txBox="1"/>
          <p:nvPr/>
        </p:nvSpPr>
        <p:spPr>
          <a:xfrm>
            <a:off x="5699956" y="4725391"/>
            <a:ext cx="751262" cy="461665"/>
          </a:xfrm>
          <a:prstGeom prst="rect">
            <a:avLst/>
          </a:prstGeom>
          <a:noFill/>
        </p:spPr>
        <p:txBody>
          <a:bodyPr wrap="square" rtlCol="0">
            <a:spAutoFit/>
          </a:bodyPr>
          <a:lstStyle/>
          <a:p>
            <a:pPr algn="ctr"/>
            <a:r>
              <a:rPr lang="en-IN" sz="2400">
                <a:solidFill>
                  <a:schemeClr val="bg1"/>
                </a:solidFill>
                <a:latin typeface="+mj-lt"/>
              </a:rPr>
              <a:t>ARD</a:t>
            </a:r>
          </a:p>
        </p:txBody>
      </p:sp>
    </p:spTree>
    <p:extLst>
      <p:ext uri="{BB962C8B-B14F-4D97-AF65-F5344CB8AC3E}">
        <p14:creationId xmlns:p14="http://schemas.microsoft.com/office/powerpoint/2010/main" val="12456086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par>
                                <p:cTn id="12" presetID="22" presetClass="entr" presetSubtype="8" fill="hold"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2">
                                            <p:txEl>
                                              <p:pRg st="0" end="0"/>
                                            </p:txEl>
                                          </p:spTgt>
                                        </p:tgtEl>
                                        <p:attrNameLst>
                                          <p:attrName>style.visibility</p:attrName>
                                        </p:attrNameLst>
                                      </p:cBhvr>
                                      <p:to>
                                        <p:strVal val="visible"/>
                                      </p:to>
                                    </p:set>
                                    <p:animEffect transition="in" filter="wipe(left)">
                                      <p:cBhvr>
                                        <p:cTn id="18" dur="1000"/>
                                        <p:tgtEl>
                                          <p:spTgt spid="62">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3">
                                            <p:txEl>
                                              <p:pRg st="0" end="0"/>
                                            </p:txEl>
                                          </p:spTgt>
                                        </p:tgtEl>
                                        <p:attrNameLst>
                                          <p:attrName>style.visibility</p:attrName>
                                        </p:attrNameLst>
                                      </p:cBhvr>
                                      <p:to>
                                        <p:strVal val="visible"/>
                                      </p:to>
                                    </p:set>
                                    <p:animEffect transition="in" filter="wipe(left)">
                                      <p:cBhvr>
                                        <p:cTn id="21" dur="1000"/>
                                        <p:tgtEl>
                                          <p:spTgt spid="63">
                                            <p:txEl>
                                              <p:pRg st="0" end="0"/>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4">
                                            <p:txEl>
                                              <p:pRg st="0" end="0"/>
                                            </p:txEl>
                                          </p:spTgt>
                                        </p:tgtEl>
                                        <p:attrNameLst>
                                          <p:attrName>style.visibility</p:attrName>
                                        </p:attrNameLst>
                                      </p:cBhvr>
                                      <p:to>
                                        <p:strVal val="visible"/>
                                      </p:to>
                                    </p:set>
                                    <p:animEffect transition="in" filter="wipe(left)">
                                      <p:cBhvr>
                                        <p:cTn id="24" dur="1000"/>
                                        <p:tgtEl>
                                          <p:spTgt spid="64">
                                            <p:txEl>
                                              <p:pRg st="0" end="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5">
                                            <p:txEl>
                                              <p:pRg st="0" end="0"/>
                                            </p:txEl>
                                          </p:spTgt>
                                        </p:tgtEl>
                                        <p:attrNameLst>
                                          <p:attrName>style.visibility</p:attrName>
                                        </p:attrNameLst>
                                      </p:cBhvr>
                                      <p:to>
                                        <p:strVal val="visible"/>
                                      </p:to>
                                    </p:set>
                                    <p:animEffect transition="in" filter="wipe(left)">
                                      <p:cBhvr>
                                        <p:cTn id="27" dur="1000"/>
                                        <p:tgtEl>
                                          <p:spTgt spid="65">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9">
                                            <p:txEl>
                                              <p:pRg st="0" end="0"/>
                                            </p:txEl>
                                          </p:spTgt>
                                        </p:tgtEl>
                                        <p:attrNameLst>
                                          <p:attrName>style.visibility</p:attrName>
                                        </p:attrNameLst>
                                      </p:cBhvr>
                                      <p:to>
                                        <p:strVal val="visible"/>
                                      </p:to>
                                    </p:set>
                                    <p:animEffect transition="in" filter="wipe(left)">
                                      <p:cBhvr>
                                        <p:cTn id="30" dur="1000"/>
                                        <p:tgtEl>
                                          <p:spTgt spid="69">
                                            <p:txEl>
                                              <p:pRg st="0" end="0"/>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8">
                                            <p:txEl>
                                              <p:pRg st="0" end="0"/>
                                            </p:txEl>
                                          </p:spTgt>
                                        </p:tgtEl>
                                        <p:attrNameLst>
                                          <p:attrName>style.visibility</p:attrName>
                                        </p:attrNameLst>
                                      </p:cBhvr>
                                      <p:to>
                                        <p:strVal val="visible"/>
                                      </p:to>
                                    </p:set>
                                    <p:animEffect transition="in" filter="wipe(left)">
                                      <p:cBhvr>
                                        <p:cTn id="33" dur="1000"/>
                                        <p:tgtEl>
                                          <p:spTgt spid="68">
                                            <p:txEl>
                                              <p:pRg st="0" end="0"/>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left)">
                                      <p:cBhvr>
                                        <p:cTn id="36" dur="1000"/>
                                        <p:tgtEl>
                                          <p:spTgt spid="67">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6">
                                            <p:txEl>
                                              <p:pRg st="0" end="0"/>
                                            </p:txEl>
                                          </p:spTgt>
                                        </p:tgtEl>
                                        <p:attrNameLst>
                                          <p:attrName>style.visibility</p:attrName>
                                        </p:attrNameLst>
                                      </p:cBhvr>
                                      <p:to>
                                        <p:strVal val="visible"/>
                                      </p:to>
                                    </p:set>
                                    <p:animEffect transition="in" filter="wipe(left)">
                                      <p:cBhvr>
                                        <p:cTn id="39" dur="1000"/>
                                        <p:tgtEl>
                                          <p:spTgt spid="66">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wipe(left)">
                                      <p:cBhvr>
                                        <p:cTn id="42" dur="1000"/>
                                        <p:tgtEl>
                                          <p:spTgt spid="10">
                                            <p:txEl>
                                              <p:pRg st="0" end="0"/>
                                            </p:txEl>
                                          </p:spTgt>
                                        </p:tgtEl>
                                      </p:cBhvr>
                                    </p:animEffect>
                                  </p:childTnLst>
                                </p:cTn>
                              </p:par>
                              <p:par>
                                <p:cTn id="43" presetID="42"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fade">
                                      <p:cBhvr>
                                        <p:cTn id="45" dur="1000"/>
                                        <p:tgtEl>
                                          <p:spTgt spid="70"/>
                                        </p:tgtEl>
                                      </p:cBhvr>
                                    </p:animEffect>
                                    <p:anim calcmode="lin" valueType="num">
                                      <p:cBhvr>
                                        <p:cTn id="46" dur="1000" fill="hold"/>
                                        <p:tgtEl>
                                          <p:spTgt spid="70"/>
                                        </p:tgtEl>
                                        <p:attrNameLst>
                                          <p:attrName>ppt_x</p:attrName>
                                        </p:attrNameLst>
                                      </p:cBhvr>
                                      <p:tavLst>
                                        <p:tav tm="0">
                                          <p:val>
                                            <p:strVal val="#ppt_x"/>
                                          </p:val>
                                        </p:tav>
                                        <p:tav tm="100000">
                                          <p:val>
                                            <p:strVal val="#ppt_x"/>
                                          </p:val>
                                        </p:tav>
                                      </p:tavLst>
                                    </p:anim>
                                    <p:anim calcmode="lin" valueType="num">
                                      <p:cBhvr>
                                        <p:cTn id="47" dur="1000" fill="hold"/>
                                        <p:tgtEl>
                                          <p:spTgt spid="70"/>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fade">
                                      <p:cBhvr>
                                        <p:cTn id="50" dur="1000"/>
                                        <p:tgtEl>
                                          <p:spTgt spid="71"/>
                                        </p:tgtEl>
                                      </p:cBhvr>
                                    </p:animEffect>
                                    <p:anim calcmode="lin" valueType="num">
                                      <p:cBhvr>
                                        <p:cTn id="51" dur="1000" fill="hold"/>
                                        <p:tgtEl>
                                          <p:spTgt spid="71"/>
                                        </p:tgtEl>
                                        <p:attrNameLst>
                                          <p:attrName>ppt_x</p:attrName>
                                        </p:attrNameLst>
                                      </p:cBhvr>
                                      <p:tavLst>
                                        <p:tav tm="0">
                                          <p:val>
                                            <p:strVal val="#ppt_x"/>
                                          </p:val>
                                        </p:tav>
                                        <p:tav tm="100000">
                                          <p:val>
                                            <p:strVal val="#ppt_x"/>
                                          </p:val>
                                        </p:tav>
                                      </p:tavLst>
                                    </p:anim>
                                    <p:anim calcmode="lin" valueType="num">
                                      <p:cBhvr>
                                        <p:cTn id="52" dur="1000" fill="hold"/>
                                        <p:tgtEl>
                                          <p:spTgt spid="7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1000"/>
                                        <p:tgtEl>
                                          <p:spTgt spid="72"/>
                                        </p:tgtEl>
                                      </p:cBhvr>
                                    </p:animEffect>
                                    <p:anim calcmode="lin" valueType="num">
                                      <p:cBhvr>
                                        <p:cTn id="56" dur="1000" fill="hold"/>
                                        <p:tgtEl>
                                          <p:spTgt spid="72"/>
                                        </p:tgtEl>
                                        <p:attrNameLst>
                                          <p:attrName>ppt_x</p:attrName>
                                        </p:attrNameLst>
                                      </p:cBhvr>
                                      <p:tavLst>
                                        <p:tav tm="0">
                                          <p:val>
                                            <p:strVal val="#ppt_x"/>
                                          </p:val>
                                        </p:tav>
                                        <p:tav tm="100000">
                                          <p:val>
                                            <p:strVal val="#ppt_x"/>
                                          </p:val>
                                        </p:tav>
                                      </p:tavLst>
                                    </p:anim>
                                    <p:anim calcmode="lin" valueType="num">
                                      <p:cBhvr>
                                        <p:cTn id="57" dur="1000" fill="hold"/>
                                        <p:tgtEl>
                                          <p:spTgt spid="7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fade">
                                      <p:cBhvr>
                                        <p:cTn id="60" dur="1000"/>
                                        <p:tgtEl>
                                          <p:spTgt spid="73"/>
                                        </p:tgtEl>
                                      </p:cBhvr>
                                    </p:animEffect>
                                    <p:anim calcmode="lin" valueType="num">
                                      <p:cBhvr>
                                        <p:cTn id="61" dur="1000" fill="hold"/>
                                        <p:tgtEl>
                                          <p:spTgt spid="73"/>
                                        </p:tgtEl>
                                        <p:attrNameLst>
                                          <p:attrName>ppt_x</p:attrName>
                                        </p:attrNameLst>
                                      </p:cBhvr>
                                      <p:tavLst>
                                        <p:tav tm="0">
                                          <p:val>
                                            <p:strVal val="#ppt_x"/>
                                          </p:val>
                                        </p:tav>
                                        <p:tav tm="100000">
                                          <p:val>
                                            <p:strVal val="#ppt_x"/>
                                          </p:val>
                                        </p:tav>
                                      </p:tavLst>
                                    </p:anim>
                                    <p:anim calcmode="lin" valueType="num">
                                      <p:cBhvr>
                                        <p:cTn id="62" dur="1000" fill="hold"/>
                                        <p:tgtEl>
                                          <p:spTgt spid="7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fade">
                                      <p:cBhvr>
                                        <p:cTn id="65" dur="1000"/>
                                        <p:tgtEl>
                                          <p:spTgt spid="77"/>
                                        </p:tgtEl>
                                      </p:cBhvr>
                                    </p:animEffect>
                                    <p:anim calcmode="lin" valueType="num">
                                      <p:cBhvr>
                                        <p:cTn id="66" dur="1000" fill="hold"/>
                                        <p:tgtEl>
                                          <p:spTgt spid="77"/>
                                        </p:tgtEl>
                                        <p:attrNameLst>
                                          <p:attrName>ppt_x</p:attrName>
                                        </p:attrNameLst>
                                      </p:cBhvr>
                                      <p:tavLst>
                                        <p:tav tm="0">
                                          <p:val>
                                            <p:strVal val="#ppt_x"/>
                                          </p:val>
                                        </p:tav>
                                        <p:tav tm="100000">
                                          <p:val>
                                            <p:strVal val="#ppt_x"/>
                                          </p:val>
                                        </p:tav>
                                      </p:tavLst>
                                    </p:anim>
                                    <p:anim calcmode="lin" valueType="num">
                                      <p:cBhvr>
                                        <p:cTn id="67" dur="1000" fill="hold"/>
                                        <p:tgtEl>
                                          <p:spTgt spid="77"/>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fade">
                                      <p:cBhvr>
                                        <p:cTn id="70" dur="1000"/>
                                        <p:tgtEl>
                                          <p:spTgt spid="76"/>
                                        </p:tgtEl>
                                      </p:cBhvr>
                                    </p:animEffect>
                                    <p:anim calcmode="lin" valueType="num">
                                      <p:cBhvr>
                                        <p:cTn id="71" dur="1000" fill="hold"/>
                                        <p:tgtEl>
                                          <p:spTgt spid="76"/>
                                        </p:tgtEl>
                                        <p:attrNameLst>
                                          <p:attrName>ppt_x</p:attrName>
                                        </p:attrNameLst>
                                      </p:cBhvr>
                                      <p:tavLst>
                                        <p:tav tm="0">
                                          <p:val>
                                            <p:strVal val="#ppt_x"/>
                                          </p:val>
                                        </p:tav>
                                        <p:tav tm="100000">
                                          <p:val>
                                            <p:strVal val="#ppt_x"/>
                                          </p:val>
                                        </p:tav>
                                      </p:tavLst>
                                    </p:anim>
                                    <p:anim calcmode="lin" valueType="num">
                                      <p:cBhvr>
                                        <p:cTn id="72" dur="1000" fill="hold"/>
                                        <p:tgtEl>
                                          <p:spTgt spid="76"/>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1000"/>
                                        <p:tgtEl>
                                          <p:spTgt spid="75"/>
                                        </p:tgtEl>
                                      </p:cBhvr>
                                    </p:animEffect>
                                    <p:anim calcmode="lin" valueType="num">
                                      <p:cBhvr>
                                        <p:cTn id="76" dur="1000" fill="hold"/>
                                        <p:tgtEl>
                                          <p:spTgt spid="75"/>
                                        </p:tgtEl>
                                        <p:attrNameLst>
                                          <p:attrName>ppt_x</p:attrName>
                                        </p:attrNameLst>
                                      </p:cBhvr>
                                      <p:tavLst>
                                        <p:tav tm="0">
                                          <p:val>
                                            <p:strVal val="#ppt_x"/>
                                          </p:val>
                                        </p:tav>
                                        <p:tav tm="100000">
                                          <p:val>
                                            <p:strVal val="#ppt_x"/>
                                          </p:val>
                                        </p:tav>
                                      </p:tavLst>
                                    </p:anim>
                                    <p:anim calcmode="lin" valueType="num">
                                      <p:cBhvr>
                                        <p:cTn id="77" dur="1000" fill="hold"/>
                                        <p:tgtEl>
                                          <p:spTgt spid="7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Effect transition="in" filter="fade">
                                      <p:cBhvr>
                                        <p:cTn id="80" dur="1000"/>
                                        <p:tgtEl>
                                          <p:spTgt spid="74"/>
                                        </p:tgtEl>
                                      </p:cBhvr>
                                    </p:animEffect>
                                    <p:anim calcmode="lin" valueType="num">
                                      <p:cBhvr>
                                        <p:cTn id="81" dur="1000" fill="hold"/>
                                        <p:tgtEl>
                                          <p:spTgt spid="74"/>
                                        </p:tgtEl>
                                        <p:attrNameLst>
                                          <p:attrName>ppt_x</p:attrName>
                                        </p:attrNameLst>
                                      </p:cBhvr>
                                      <p:tavLst>
                                        <p:tav tm="0">
                                          <p:val>
                                            <p:strVal val="#ppt_x"/>
                                          </p:val>
                                        </p:tav>
                                        <p:tav tm="100000">
                                          <p:val>
                                            <p:strVal val="#ppt_x"/>
                                          </p:val>
                                        </p:tav>
                                      </p:tavLst>
                                    </p:anim>
                                    <p:anim calcmode="lin" valueType="num">
                                      <p:cBhvr>
                                        <p:cTn id="82" dur="1000" fill="hold"/>
                                        <p:tgtEl>
                                          <p:spTgt spid="74"/>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fade">
                                      <p:cBhvr>
                                        <p:cTn id="85" dur="1000"/>
                                        <p:tgtEl>
                                          <p:spTgt spid="11"/>
                                        </p:tgtEl>
                                      </p:cBhvr>
                                    </p:animEffect>
                                    <p:anim calcmode="lin" valueType="num">
                                      <p:cBhvr>
                                        <p:cTn id="86" dur="1000" fill="hold"/>
                                        <p:tgtEl>
                                          <p:spTgt spid="11"/>
                                        </p:tgtEl>
                                        <p:attrNameLst>
                                          <p:attrName>ppt_x</p:attrName>
                                        </p:attrNameLst>
                                      </p:cBhvr>
                                      <p:tavLst>
                                        <p:tav tm="0">
                                          <p:val>
                                            <p:strVal val="#ppt_x"/>
                                          </p:val>
                                        </p:tav>
                                        <p:tav tm="100000">
                                          <p:val>
                                            <p:strVal val="#ppt_x"/>
                                          </p:val>
                                        </p:tav>
                                      </p:tavLst>
                                    </p:anim>
                                    <p:anim calcmode="lin" valueType="num">
                                      <p:cBhvr>
                                        <p:cTn id="87" dur="1000" fill="hold"/>
                                        <p:tgtEl>
                                          <p:spTgt spid="11"/>
                                        </p:tgtEl>
                                        <p:attrNameLst>
                                          <p:attrName>ppt_y</p:attrName>
                                        </p:attrNameLst>
                                      </p:cBhvr>
                                      <p:tavLst>
                                        <p:tav tm="0">
                                          <p:val>
                                            <p:strVal val="#ppt_y+.1"/>
                                          </p:val>
                                        </p:tav>
                                        <p:tav tm="100000">
                                          <p:val>
                                            <p:strVal val="#ppt_y"/>
                                          </p:val>
                                        </p:tav>
                                      </p:tavLst>
                                    </p:anim>
                                  </p:childTnLst>
                                </p:cTn>
                              </p:par>
                              <p:par>
                                <p:cTn id="88" presetID="21" presetClass="entr" presetSubtype="1"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heel(1)">
                                      <p:cBhvr>
                                        <p:cTn id="90" dur="2000"/>
                                        <p:tgtEl>
                                          <p:spTgt spid="35"/>
                                        </p:tgtEl>
                                      </p:cBhvr>
                                    </p:animEffect>
                                  </p:childTnLst>
                                </p:cTn>
                              </p:par>
                              <p:par>
                                <p:cTn id="91" presetID="21" presetClass="entr" presetSubtype="1"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wheel(1)">
                                      <p:cBhvr>
                                        <p:cTn id="93" dur="2000"/>
                                        <p:tgtEl>
                                          <p:spTgt spid="36"/>
                                        </p:tgtEl>
                                      </p:cBhvr>
                                    </p:animEffect>
                                  </p:childTnLst>
                                </p:cTn>
                              </p:par>
                              <p:par>
                                <p:cTn id="94" presetID="21" presetClass="entr" presetSubtype="1" fill="hold" grpId="0"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heel(1)">
                                      <p:cBhvr>
                                        <p:cTn id="96" dur="2000"/>
                                        <p:tgtEl>
                                          <p:spTgt spid="37"/>
                                        </p:tgtEl>
                                      </p:cBhvr>
                                    </p:animEffect>
                                  </p:childTnLst>
                                </p:cTn>
                              </p:par>
                              <p:par>
                                <p:cTn id="97" presetID="21" presetClass="entr" presetSubtype="1"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wheel(1)">
                                      <p:cBhvr>
                                        <p:cTn id="99" dur="2000"/>
                                        <p:tgtEl>
                                          <p:spTgt spid="38"/>
                                        </p:tgtEl>
                                      </p:cBhvr>
                                    </p:animEffect>
                                  </p:childTnLst>
                                </p:cTn>
                              </p:par>
                              <p:par>
                                <p:cTn id="100" presetID="21" presetClass="entr" presetSubtype="1"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wheel(1)">
                                      <p:cBhvr>
                                        <p:cTn id="102" dur="2000"/>
                                        <p:tgtEl>
                                          <p:spTgt spid="50"/>
                                        </p:tgtEl>
                                      </p:cBhvr>
                                    </p:animEffect>
                                  </p:childTnLst>
                                </p:cTn>
                              </p:par>
                              <p:par>
                                <p:cTn id="103" presetID="21" presetClass="entr" presetSubtype="1"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wheel(1)">
                                      <p:cBhvr>
                                        <p:cTn id="105" dur="2000"/>
                                        <p:tgtEl>
                                          <p:spTgt spid="49"/>
                                        </p:tgtEl>
                                      </p:cBhvr>
                                    </p:animEffect>
                                  </p:childTnLst>
                                </p:cTn>
                              </p:par>
                              <p:par>
                                <p:cTn id="106" presetID="21" presetClass="entr" presetSubtype="1" fill="hold" grpId="0" nodeType="with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wheel(1)">
                                      <p:cBhvr>
                                        <p:cTn id="108" dur="2000"/>
                                        <p:tgtEl>
                                          <p:spTgt spid="48"/>
                                        </p:tgtEl>
                                      </p:cBhvr>
                                    </p:animEffect>
                                  </p:childTnLst>
                                </p:cTn>
                              </p:par>
                              <p:par>
                                <p:cTn id="109" presetID="21" presetClass="entr" presetSubtype="1" fill="hold" grpId="0" nodeType="with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1)">
                                      <p:cBhvr>
                                        <p:cTn id="111" dur="2000"/>
                                        <p:tgtEl>
                                          <p:spTgt spid="47"/>
                                        </p:tgtEl>
                                      </p:cBhvr>
                                    </p:animEffect>
                                  </p:childTnLst>
                                </p:cTn>
                              </p:par>
                              <p:par>
                                <p:cTn id="112" presetID="21" presetClass="entr" presetSubtype="1" fill="hold" grpId="0" nodeType="withEffect">
                                  <p:stCondLst>
                                    <p:cond delay="0"/>
                                  </p:stCondLst>
                                  <p:childTnLst>
                                    <p:set>
                                      <p:cBhvr>
                                        <p:cTn id="113" dur="1" fill="hold">
                                          <p:stCondLst>
                                            <p:cond delay="0"/>
                                          </p:stCondLst>
                                        </p:cTn>
                                        <p:tgtEl>
                                          <p:spTgt spid="9"/>
                                        </p:tgtEl>
                                        <p:attrNameLst>
                                          <p:attrName>style.visibility</p:attrName>
                                        </p:attrNameLst>
                                      </p:cBhvr>
                                      <p:to>
                                        <p:strVal val="visible"/>
                                      </p:to>
                                    </p:set>
                                    <p:animEffect transition="in" filter="wheel(1)">
                                      <p:cBhvr>
                                        <p:cTn id="114" dur="2000"/>
                                        <p:tgtEl>
                                          <p:spTgt spid="9"/>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7"/>
                                        </p:tgtEl>
                                        <p:attrNameLst>
                                          <p:attrName>style.visibility</p:attrName>
                                        </p:attrNameLst>
                                      </p:cBhvr>
                                      <p:to>
                                        <p:strVal val="visible"/>
                                      </p:to>
                                    </p:set>
                                    <p:animEffect transition="in" filter="wipe(right)">
                                      <p:cBhvr>
                                        <p:cTn id="117" dur="500"/>
                                        <p:tgtEl>
                                          <p:spTgt spid="7"/>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8"/>
                                        </p:tgtEl>
                                        <p:attrNameLst>
                                          <p:attrName>style.visibility</p:attrName>
                                        </p:attrNameLst>
                                      </p:cBhvr>
                                      <p:to>
                                        <p:strVal val="visible"/>
                                      </p:to>
                                    </p:set>
                                    <p:animEffect transition="in" filter="wipe(right)">
                                      <p:cBhvr>
                                        <p:cTn id="120" dur="500"/>
                                        <p:tgtEl>
                                          <p:spTgt spid="8"/>
                                        </p:tgtEl>
                                      </p:cBhvr>
                                    </p:animEffect>
                                  </p:childTnLst>
                                </p:cTn>
                              </p:par>
                              <p:par>
                                <p:cTn id="121" presetID="22" presetClass="entr" presetSubtype="2" fill="hold" grpId="0" nodeType="with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wipe(right)">
                                      <p:cBhvr>
                                        <p:cTn id="123" dur="500"/>
                                        <p:tgtEl>
                                          <p:spTgt spid="13"/>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14"/>
                                        </p:tgtEl>
                                        <p:attrNameLst>
                                          <p:attrName>style.visibility</p:attrName>
                                        </p:attrNameLst>
                                      </p:cBhvr>
                                      <p:to>
                                        <p:strVal val="visible"/>
                                      </p:to>
                                    </p:set>
                                    <p:animEffect transition="in" filter="wipe(right)">
                                      <p:cBhvr>
                                        <p:cTn id="126" dur="500"/>
                                        <p:tgtEl>
                                          <p:spTgt spid="14"/>
                                        </p:tgtEl>
                                      </p:cBhvr>
                                    </p:animEffect>
                                  </p:childTnLst>
                                </p:cTn>
                              </p:par>
                              <p:par>
                                <p:cTn id="127" presetID="22" presetClass="entr" presetSubtype="2" fill="hold" grpId="0" nodeType="with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ipe(right)">
                                      <p:cBhvr>
                                        <p:cTn id="129" dur="500"/>
                                        <p:tgtEl>
                                          <p:spTgt spid="15"/>
                                        </p:tgtEl>
                                      </p:cBhvr>
                                    </p:animEffect>
                                  </p:childTnLst>
                                </p:cTn>
                              </p:par>
                              <p:par>
                                <p:cTn id="130" presetID="22" presetClass="entr" presetSubtype="2"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transition="in" filter="wipe(right)">
                                      <p:cBhvr>
                                        <p:cTn id="132" dur="500"/>
                                        <p:tgtEl>
                                          <p:spTgt spid="16"/>
                                        </p:tgtEl>
                                      </p:cBhvr>
                                    </p:animEffect>
                                  </p:childTnLst>
                                </p:cTn>
                              </p:par>
                              <p:par>
                                <p:cTn id="133" presetID="22" presetClass="entr" presetSubtype="2" fill="hold" grpId="0" nodeType="with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wipe(right)">
                                      <p:cBhvr>
                                        <p:cTn id="135" dur="500"/>
                                        <p:tgtEl>
                                          <p:spTgt spid="17"/>
                                        </p:tgtEl>
                                      </p:cBhvr>
                                    </p:animEffect>
                                  </p:childTnLst>
                                </p:cTn>
                              </p:par>
                              <p:par>
                                <p:cTn id="136" presetID="22" presetClass="entr" presetSubtype="2" fill="hold" grpId="0" nodeType="with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wipe(right)">
                                      <p:cBhvr>
                                        <p:cTn id="138" dur="500"/>
                                        <p:tgtEl>
                                          <p:spTgt spid="18"/>
                                        </p:tgtEl>
                                      </p:cBhvr>
                                    </p:animEffect>
                                  </p:childTnLst>
                                </p:cTn>
                              </p:par>
                              <p:par>
                                <p:cTn id="139" presetID="22" presetClass="entr" presetSubtype="2" fill="hold" grpId="0" nodeType="with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wipe(right)">
                                      <p:cBhvr>
                                        <p:cTn id="141" dur="500"/>
                                        <p:tgtEl>
                                          <p:spTgt spid="19"/>
                                        </p:tgtEl>
                                      </p:cBhvr>
                                    </p:animEffect>
                                  </p:childTnLst>
                                </p:cTn>
                              </p:par>
                              <p:par>
                                <p:cTn id="142" presetID="22" presetClass="entr" presetSubtype="2" fill="hold" grpId="0" nodeType="withEffect">
                                  <p:stCondLst>
                                    <p:cond delay="0"/>
                                  </p:stCondLst>
                                  <p:childTnLst>
                                    <p:set>
                                      <p:cBhvr>
                                        <p:cTn id="143" dur="1" fill="hold">
                                          <p:stCondLst>
                                            <p:cond delay="0"/>
                                          </p:stCondLst>
                                        </p:cTn>
                                        <p:tgtEl>
                                          <p:spTgt spid="20"/>
                                        </p:tgtEl>
                                        <p:attrNameLst>
                                          <p:attrName>style.visibility</p:attrName>
                                        </p:attrNameLst>
                                      </p:cBhvr>
                                      <p:to>
                                        <p:strVal val="visible"/>
                                      </p:to>
                                    </p:set>
                                    <p:animEffect transition="in" filter="wipe(right)">
                                      <p:cBhvr>
                                        <p:cTn id="144" dur="500"/>
                                        <p:tgtEl>
                                          <p:spTgt spid="20"/>
                                        </p:tgtEl>
                                      </p:cBhvr>
                                    </p:animEffect>
                                  </p:childTnLst>
                                </p:cTn>
                              </p:par>
                              <p:par>
                                <p:cTn id="145" presetID="22" presetClass="entr" presetSubtype="2" fill="hold" grpId="0" nodeType="withEffect">
                                  <p:stCondLst>
                                    <p:cond delay="0"/>
                                  </p:stCondLst>
                                  <p:childTnLst>
                                    <p:set>
                                      <p:cBhvr>
                                        <p:cTn id="146" dur="1" fill="hold">
                                          <p:stCondLst>
                                            <p:cond delay="0"/>
                                          </p:stCondLst>
                                        </p:cTn>
                                        <p:tgtEl>
                                          <p:spTgt spid="21"/>
                                        </p:tgtEl>
                                        <p:attrNameLst>
                                          <p:attrName>style.visibility</p:attrName>
                                        </p:attrNameLst>
                                      </p:cBhvr>
                                      <p:to>
                                        <p:strVal val="visible"/>
                                      </p:to>
                                    </p:set>
                                    <p:animEffect transition="in" filter="wipe(right)">
                                      <p:cBhvr>
                                        <p:cTn id="147" dur="500"/>
                                        <p:tgtEl>
                                          <p:spTgt spid="21"/>
                                        </p:tgtEl>
                                      </p:cBhvr>
                                    </p:animEffect>
                                  </p:childTnLst>
                                </p:cTn>
                              </p:par>
                              <p:par>
                                <p:cTn id="148" presetID="22" presetClass="entr" presetSubtype="2" fill="hold" grpId="0" nodeType="withEffect">
                                  <p:stCondLst>
                                    <p:cond delay="0"/>
                                  </p:stCondLst>
                                  <p:childTnLst>
                                    <p:set>
                                      <p:cBhvr>
                                        <p:cTn id="149" dur="1" fill="hold">
                                          <p:stCondLst>
                                            <p:cond delay="0"/>
                                          </p:stCondLst>
                                        </p:cTn>
                                        <p:tgtEl>
                                          <p:spTgt spid="22"/>
                                        </p:tgtEl>
                                        <p:attrNameLst>
                                          <p:attrName>style.visibility</p:attrName>
                                        </p:attrNameLst>
                                      </p:cBhvr>
                                      <p:to>
                                        <p:strVal val="visible"/>
                                      </p:to>
                                    </p:set>
                                    <p:animEffect transition="in" filter="wipe(right)">
                                      <p:cBhvr>
                                        <p:cTn id="150" dur="500"/>
                                        <p:tgtEl>
                                          <p:spTgt spid="22"/>
                                        </p:tgtEl>
                                      </p:cBhvr>
                                    </p:animEffect>
                                  </p:childTnLst>
                                </p:cTn>
                              </p:par>
                              <p:par>
                                <p:cTn id="151" presetID="22" presetClass="entr" presetSubtype="2" fill="hold" grpId="0" nodeType="withEffect">
                                  <p:stCondLst>
                                    <p:cond delay="0"/>
                                  </p:stCondLst>
                                  <p:childTnLst>
                                    <p:set>
                                      <p:cBhvr>
                                        <p:cTn id="152" dur="1" fill="hold">
                                          <p:stCondLst>
                                            <p:cond delay="0"/>
                                          </p:stCondLst>
                                        </p:cTn>
                                        <p:tgtEl>
                                          <p:spTgt spid="24"/>
                                        </p:tgtEl>
                                        <p:attrNameLst>
                                          <p:attrName>style.visibility</p:attrName>
                                        </p:attrNameLst>
                                      </p:cBhvr>
                                      <p:to>
                                        <p:strVal val="visible"/>
                                      </p:to>
                                    </p:set>
                                    <p:animEffect transition="in" filter="wipe(right)">
                                      <p:cBhvr>
                                        <p:cTn id="153" dur="500"/>
                                        <p:tgtEl>
                                          <p:spTgt spid="24"/>
                                        </p:tgtEl>
                                      </p:cBhvr>
                                    </p:animEffect>
                                  </p:childTnLst>
                                </p:cTn>
                              </p:par>
                              <p:par>
                                <p:cTn id="154" presetID="22" presetClass="entr" presetSubtype="2" fill="hold" grpId="0" nodeType="withEffect">
                                  <p:stCondLst>
                                    <p:cond delay="0"/>
                                  </p:stCondLst>
                                  <p:childTnLst>
                                    <p:set>
                                      <p:cBhvr>
                                        <p:cTn id="155" dur="1" fill="hold">
                                          <p:stCondLst>
                                            <p:cond delay="0"/>
                                          </p:stCondLst>
                                        </p:cTn>
                                        <p:tgtEl>
                                          <p:spTgt spid="25"/>
                                        </p:tgtEl>
                                        <p:attrNameLst>
                                          <p:attrName>style.visibility</p:attrName>
                                        </p:attrNameLst>
                                      </p:cBhvr>
                                      <p:to>
                                        <p:strVal val="visible"/>
                                      </p:to>
                                    </p:set>
                                    <p:animEffect transition="in" filter="wipe(right)">
                                      <p:cBhvr>
                                        <p:cTn id="156" dur="500"/>
                                        <p:tgtEl>
                                          <p:spTgt spid="25"/>
                                        </p:tgtEl>
                                      </p:cBhvr>
                                    </p:animEffect>
                                  </p:childTnLst>
                                </p:cTn>
                              </p:par>
                              <p:par>
                                <p:cTn id="157" presetID="22" presetClass="entr" presetSubtype="2" fill="hold" grpId="0" nodeType="withEffect">
                                  <p:stCondLst>
                                    <p:cond delay="0"/>
                                  </p:stCondLst>
                                  <p:childTnLst>
                                    <p:set>
                                      <p:cBhvr>
                                        <p:cTn id="158" dur="1" fill="hold">
                                          <p:stCondLst>
                                            <p:cond delay="0"/>
                                          </p:stCondLst>
                                        </p:cTn>
                                        <p:tgtEl>
                                          <p:spTgt spid="26"/>
                                        </p:tgtEl>
                                        <p:attrNameLst>
                                          <p:attrName>style.visibility</p:attrName>
                                        </p:attrNameLst>
                                      </p:cBhvr>
                                      <p:to>
                                        <p:strVal val="visible"/>
                                      </p:to>
                                    </p:set>
                                    <p:animEffect transition="in" filter="wipe(right)">
                                      <p:cBhvr>
                                        <p:cTn id="159" dur="500"/>
                                        <p:tgtEl>
                                          <p:spTgt spid="26"/>
                                        </p:tgtEl>
                                      </p:cBhvr>
                                    </p:animEffect>
                                  </p:childTnLst>
                                </p:cTn>
                              </p:par>
                              <p:par>
                                <p:cTn id="160" presetID="22" presetClass="entr" presetSubtype="2"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wipe(right)">
                                      <p:cBhvr>
                                        <p:cTn id="162" dur="500"/>
                                        <p:tgtEl>
                                          <p:spTgt spid="27"/>
                                        </p:tgtEl>
                                      </p:cBhvr>
                                    </p:animEffect>
                                  </p:childTnLst>
                                </p:cTn>
                              </p:par>
                              <p:par>
                                <p:cTn id="163" presetID="22" presetClass="entr" presetSubtype="2" fill="hold" grpId="0" nodeType="withEffect">
                                  <p:stCondLst>
                                    <p:cond delay="0"/>
                                  </p:stCondLst>
                                  <p:childTnLst>
                                    <p:set>
                                      <p:cBhvr>
                                        <p:cTn id="164" dur="1" fill="hold">
                                          <p:stCondLst>
                                            <p:cond delay="0"/>
                                          </p:stCondLst>
                                        </p:cTn>
                                        <p:tgtEl>
                                          <p:spTgt spid="28"/>
                                        </p:tgtEl>
                                        <p:attrNameLst>
                                          <p:attrName>style.visibility</p:attrName>
                                        </p:attrNameLst>
                                      </p:cBhvr>
                                      <p:to>
                                        <p:strVal val="visible"/>
                                      </p:to>
                                    </p:set>
                                    <p:animEffect transition="in" filter="wipe(right)">
                                      <p:cBhvr>
                                        <p:cTn id="165" dur="500"/>
                                        <p:tgtEl>
                                          <p:spTgt spid="28"/>
                                        </p:tgtEl>
                                      </p:cBhvr>
                                    </p:animEffect>
                                  </p:childTnLst>
                                </p:cTn>
                              </p:par>
                              <p:par>
                                <p:cTn id="166" presetID="22" presetClass="entr" presetSubtype="2" fill="hold" grpId="0" nodeType="withEffect">
                                  <p:stCondLst>
                                    <p:cond delay="0"/>
                                  </p:stCondLst>
                                  <p:childTnLst>
                                    <p:set>
                                      <p:cBhvr>
                                        <p:cTn id="167" dur="1" fill="hold">
                                          <p:stCondLst>
                                            <p:cond delay="0"/>
                                          </p:stCondLst>
                                        </p:cTn>
                                        <p:tgtEl>
                                          <p:spTgt spid="30"/>
                                        </p:tgtEl>
                                        <p:attrNameLst>
                                          <p:attrName>style.visibility</p:attrName>
                                        </p:attrNameLst>
                                      </p:cBhvr>
                                      <p:to>
                                        <p:strVal val="visible"/>
                                      </p:to>
                                    </p:set>
                                    <p:animEffect transition="in" filter="wipe(right)">
                                      <p:cBhvr>
                                        <p:cTn id="168" dur="500"/>
                                        <p:tgtEl>
                                          <p:spTgt spid="30"/>
                                        </p:tgtEl>
                                      </p:cBhvr>
                                    </p:animEffect>
                                  </p:childTnLst>
                                </p:cTn>
                              </p:par>
                            </p:childTnLst>
                          </p:cTn>
                        </p:par>
                        <p:par>
                          <p:cTn id="169" fill="hold">
                            <p:stCondLst>
                              <p:cond delay="3000"/>
                            </p:stCondLst>
                            <p:childTnLst>
                              <p:par>
                                <p:cTn id="170" presetID="1" presetClass="entr" presetSubtype="0" fill="hold" nodeType="afterEffect">
                                  <p:stCondLst>
                                    <p:cond delay="0"/>
                                  </p:stCondLst>
                                  <p:childTnLst>
                                    <p:set>
                                      <p:cBhvr>
                                        <p:cTn id="171" dur="1" fill="hold">
                                          <p:stCondLst>
                                            <p:cond delay="0"/>
                                          </p:stCondLst>
                                        </p:cTn>
                                        <p:tgtEl>
                                          <p:spTgt spid="100"/>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102"/>
                                        </p:tgtEl>
                                        <p:attrNameLst>
                                          <p:attrName>style.visibility</p:attrName>
                                        </p:attrNameLst>
                                      </p:cBhvr>
                                      <p:to>
                                        <p:strVal val="visible"/>
                                      </p:to>
                                    </p:set>
                                  </p:childTnLst>
                                </p:cTn>
                              </p:par>
                              <p:par>
                                <p:cTn id="174" presetID="1" presetClass="entr" presetSubtype="0" fill="hold" nodeType="withEffect">
                                  <p:stCondLst>
                                    <p:cond delay="0"/>
                                  </p:stCondLst>
                                  <p:childTnLst>
                                    <p:set>
                                      <p:cBhvr>
                                        <p:cTn id="175" dur="1" fill="hold">
                                          <p:stCondLst>
                                            <p:cond delay="0"/>
                                          </p:stCondLst>
                                        </p:cTn>
                                        <p:tgtEl>
                                          <p:spTgt spid="104"/>
                                        </p:tgtEl>
                                        <p:attrNameLst>
                                          <p:attrName>style.visibility</p:attrName>
                                        </p:attrNameLst>
                                      </p:cBhvr>
                                      <p:to>
                                        <p:strVal val="visible"/>
                                      </p:to>
                                    </p:set>
                                  </p:childTnLst>
                                </p:cTn>
                              </p:par>
                              <p:par>
                                <p:cTn id="176" presetID="1" presetClass="entr" presetSubtype="0" fill="hold" nodeType="withEffect">
                                  <p:stCondLst>
                                    <p:cond delay="0"/>
                                  </p:stCondLst>
                                  <p:childTnLst>
                                    <p:set>
                                      <p:cBhvr>
                                        <p:cTn id="177" dur="1" fill="hold">
                                          <p:stCondLst>
                                            <p:cond delay="0"/>
                                          </p:stCondLst>
                                        </p:cTn>
                                        <p:tgtEl>
                                          <p:spTgt spid="106"/>
                                        </p:tgtEl>
                                        <p:attrNameLst>
                                          <p:attrName>style.visibility</p:attrName>
                                        </p:attrNameLst>
                                      </p:cBhvr>
                                      <p:to>
                                        <p:strVal val="visible"/>
                                      </p:to>
                                    </p:set>
                                  </p:childTnLst>
                                </p:cTn>
                              </p:par>
                              <p:par>
                                <p:cTn id="178" presetID="1" presetClass="entr" presetSubtype="0" fill="hold" nodeType="withEffect">
                                  <p:stCondLst>
                                    <p:cond delay="0"/>
                                  </p:stCondLst>
                                  <p:childTnLst>
                                    <p:set>
                                      <p:cBhvr>
                                        <p:cTn id="179" dur="1" fill="hold">
                                          <p:stCondLst>
                                            <p:cond delay="0"/>
                                          </p:stCondLst>
                                        </p:cTn>
                                        <p:tgtEl>
                                          <p:spTgt spid="98"/>
                                        </p:tgtEl>
                                        <p:attrNameLst>
                                          <p:attrName>style.visibility</p:attrName>
                                        </p:attrNameLst>
                                      </p:cBhvr>
                                      <p:to>
                                        <p:strVal val="visible"/>
                                      </p:to>
                                    </p:set>
                                  </p:childTnLst>
                                </p:cTn>
                              </p:par>
                              <p:par>
                                <p:cTn id="180" presetID="1" presetClass="entr" presetSubtype="0" fill="hold" nodeType="withEffect">
                                  <p:stCondLst>
                                    <p:cond delay="0"/>
                                  </p:stCondLst>
                                  <p:childTnLst>
                                    <p:set>
                                      <p:cBhvr>
                                        <p:cTn id="181" dur="1" fill="hold">
                                          <p:stCondLst>
                                            <p:cond delay="0"/>
                                          </p:stCondLst>
                                        </p:cTn>
                                        <p:tgtEl>
                                          <p:spTgt spid="96"/>
                                        </p:tgtEl>
                                        <p:attrNameLst>
                                          <p:attrName>style.visibility</p:attrName>
                                        </p:attrNameLst>
                                      </p:cBhvr>
                                      <p:to>
                                        <p:strVal val="visible"/>
                                      </p:to>
                                    </p:set>
                                  </p:childTnLst>
                                </p:cTn>
                              </p:par>
                              <p:par>
                                <p:cTn id="182" presetID="1" presetClass="entr" presetSubtype="0" fill="hold" nodeType="withEffect">
                                  <p:stCondLst>
                                    <p:cond delay="0"/>
                                  </p:stCondLst>
                                  <p:childTnLst>
                                    <p:set>
                                      <p:cBhvr>
                                        <p:cTn id="183" dur="1" fill="hold">
                                          <p:stCondLst>
                                            <p:cond delay="0"/>
                                          </p:stCondLst>
                                        </p:cTn>
                                        <p:tgtEl>
                                          <p:spTgt spid="94"/>
                                        </p:tgtEl>
                                        <p:attrNameLst>
                                          <p:attrName>style.visibility</p:attrName>
                                        </p:attrNameLst>
                                      </p:cBhvr>
                                      <p:to>
                                        <p:strVal val="visible"/>
                                      </p:to>
                                    </p:set>
                                  </p:childTnLst>
                                </p:cTn>
                              </p:par>
                              <p:par>
                                <p:cTn id="184" presetID="1" presetClass="entr" presetSubtype="0" fill="hold" nodeType="withEffect">
                                  <p:stCondLst>
                                    <p:cond delay="0"/>
                                  </p:stCondLst>
                                  <p:childTnLst>
                                    <p:set>
                                      <p:cBhvr>
                                        <p:cTn id="185" dur="1" fill="hold">
                                          <p:stCondLst>
                                            <p:cond delay="0"/>
                                          </p:stCondLst>
                                        </p:cTn>
                                        <p:tgtEl>
                                          <p:spTgt spid="92"/>
                                        </p:tgtEl>
                                        <p:attrNameLst>
                                          <p:attrName>style.visibility</p:attrName>
                                        </p:attrNameLst>
                                      </p:cBhvr>
                                      <p:to>
                                        <p:strVal val="visible"/>
                                      </p:to>
                                    </p:set>
                                  </p:childTnLst>
                                </p:cTn>
                              </p:par>
                              <p:par>
                                <p:cTn id="186" presetID="1" presetClass="entr" presetSubtype="0" fill="hold" nodeType="withEffect">
                                  <p:stCondLst>
                                    <p:cond delay="0"/>
                                  </p:stCondLst>
                                  <p:childTnLst>
                                    <p:set>
                                      <p:cBhvr>
                                        <p:cTn id="187" dur="1" fill="hold">
                                          <p:stCondLst>
                                            <p:cond delay="0"/>
                                          </p:stCondLst>
                                        </p:cTn>
                                        <p:tgtEl>
                                          <p:spTgt spid="12"/>
                                        </p:tgtEl>
                                        <p:attrNameLst>
                                          <p:attrName>style.visibility</p:attrName>
                                        </p:attrNameLst>
                                      </p:cBhvr>
                                      <p:to>
                                        <p:strVal val="visible"/>
                                      </p:to>
                                    </p:set>
                                  </p:childTnLst>
                                </p:cTn>
                              </p:par>
                              <p:par>
                                <p:cTn id="188" presetID="26" presetClass="emph" presetSubtype="0" fill="hold" nodeType="withEffect">
                                  <p:stCondLst>
                                    <p:cond delay="0"/>
                                  </p:stCondLst>
                                  <p:childTnLst>
                                    <p:animEffect transition="out" filter="fade">
                                      <p:cBhvr>
                                        <p:cTn id="189" dur="500" tmFilter="0, 0; .2, .5; .8, .5; 1, 0"/>
                                        <p:tgtEl>
                                          <p:spTgt spid="100"/>
                                        </p:tgtEl>
                                      </p:cBhvr>
                                    </p:animEffect>
                                    <p:animScale>
                                      <p:cBhvr>
                                        <p:cTn id="190" dur="250" autoRev="1" fill="hold"/>
                                        <p:tgtEl>
                                          <p:spTgt spid="100"/>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102"/>
                                        </p:tgtEl>
                                      </p:cBhvr>
                                    </p:animEffect>
                                    <p:animScale>
                                      <p:cBhvr>
                                        <p:cTn id="193" dur="250" autoRev="1" fill="hold"/>
                                        <p:tgtEl>
                                          <p:spTgt spid="102"/>
                                        </p:tgtEl>
                                      </p:cBhvr>
                                      <p:by x="105000" y="105000"/>
                                    </p:animScale>
                                  </p:childTnLst>
                                </p:cTn>
                              </p:par>
                              <p:par>
                                <p:cTn id="194" presetID="26" presetClass="emph" presetSubtype="0" fill="hold" nodeType="withEffect">
                                  <p:stCondLst>
                                    <p:cond delay="0"/>
                                  </p:stCondLst>
                                  <p:childTnLst>
                                    <p:animEffect transition="out" filter="fade">
                                      <p:cBhvr>
                                        <p:cTn id="195" dur="500" tmFilter="0, 0; .2, .5; .8, .5; 1, 0"/>
                                        <p:tgtEl>
                                          <p:spTgt spid="104"/>
                                        </p:tgtEl>
                                      </p:cBhvr>
                                    </p:animEffect>
                                    <p:animScale>
                                      <p:cBhvr>
                                        <p:cTn id="196" dur="250" autoRev="1" fill="hold"/>
                                        <p:tgtEl>
                                          <p:spTgt spid="104"/>
                                        </p:tgtEl>
                                      </p:cBhvr>
                                      <p:by x="105000" y="105000"/>
                                    </p:animScale>
                                  </p:childTnLst>
                                </p:cTn>
                              </p:par>
                              <p:par>
                                <p:cTn id="197" presetID="26" presetClass="emph" presetSubtype="0" fill="hold" nodeType="withEffect">
                                  <p:stCondLst>
                                    <p:cond delay="0"/>
                                  </p:stCondLst>
                                  <p:childTnLst>
                                    <p:animEffect transition="out" filter="fade">
                                      <p:cBhvr>
                                        <p:cTn id="198" dur="500" tmFilter="0, 0; .2, .5; .8, .5; 1, 0"/>
                                        <p:tgtEl>
                                          <p:spTgt spid="106"/>
                                        </p:tgtEl>
                                      </p:cBhvr>
                                    </p:animEffect>
                                    <p:animScale>
                                      <p:cBhvr>
                                        <p:cTn id="199" dur="250" autoRev="1" fill="hold"/>
                                        <p:tgtEl>
                                          <p:spTgt spid="106"/>
                                        </p:tgtEl>
                                      </p:cBhvr>
                                      <p:by x="105000" y="105000"/>
                                    </p:animScale>
                                  </p:childTnLst>
                                </p:cTn>
                              </p:par>
                              <p:par>
                                <p:cTn id="200" presetID="26" presetClass="emph" presetSubtype="0" fill="hold" nodeType="withEffect">
                                  <p:stCondLst>
                                    <p:cond delay="0"/>
                                  </p:stCondLst>
                                  <p:childTnLst>
                                    <p:animEffect transition="out" filter="fade">
                                      <p:cBhvr>
                                        <p:cTn id="201" dur="500" tmFilter="0, 0; .2, .5; .8, .5; 1, 0"/>
                                        <p:tgtEl>
                                          <p:spTgt spid="98"/>
                                        </p:tgtEl>
                                      </p:cBhvr>
                                    </p:animEffect>
                                    <p:animScale>
                                      <p:cBhvr>
                                        <p:cTn id="202" dur="250" autoRev="1" fill="hold"/>
                                        <p:tgtEl>
                                          <p:spTgt spid="98"/>
                                        </p:tgtEl>
                                      </p:cBhvr>
                                      <p:by x="105000" y="105000"/>
                                    </p:animScale>
                                  </p:childTnLst>
                                </p:cTn>
                              </p:par>
                              <p:par>
                                <p:cTn id="203" presetID="26" presetClass="emph" presetSubtype="0" fill="hold" nodeType="withEffect">
                                  <p:stCondLst>
                                    <p:cond delay="0"/>
                                  </p:stCondLst>
                                  <p:childTnLst>
                                    <p:animEffect transition="out" filter="fade">
                                      <p:cBhvr>
                                        <p:cTn id="204" dur="500" tmFilter="0, 0; .2, .5; .8, .5; 1, 0"/>
                                        <p:tgtEl>
                                          <p:spTgt spid="96"/>
                                        </p:tgtEl>
                                      </p:cBhvr>
                                    </p:animEffect>
                                    <p:animScale>
                                      <p:cBhvr>
                                        <p:cTn id="205" dur="250" autoRev="1" fill="hold"/>
                                        <p:tgtEl>
                                          <p:spTgt spid="96"/>
                                        </p:tgtEl>
                                      </p:cBhvr>
                                      <p:by x="105000" y="105000"/>
                                    </p:animScale>
                                  </p:childTnLst>
                                </p:cTn>
                              </p:par>
                              <p:par>
                                <p:cTn id="206" presetID="26" presetClass="emph" presetSubtype="0" fill="hold" nodeType="withEffect">
                                  <p:stCondLst>
                                    <p:cond delay="0"/>
                                  </p:stCondLst>
                                  <p:childTnLst>
                                    <p:animEffect transition="out" filter="fade">
                                      <p:cBhvr>
                                        <p:cTn id="207" dur="500" tmFilter="0, 0; .2, .5; .8, .5; 1, 0"/>
                                        <p:tgtEl>
                                          <p:spTgt spid="94"/>
                                        </p:tgtEl>
                                      </p:cBhvr>
                                    </p:animEffect>
                                    <p:animScale>
                                      <p:cBhvr>
                                        <p:cTn id="208" dur="250" autoRev="1" fill="hold"/>
                                        <p:tgtEl>
                                          <p:spTgt spid="94"/>
                                        </p:tgtEl>
                                      </p:cBhvr>
                                      <p:by x="105000" y="105000"/>
                                    </p:animScale>
                                  </p:childTnLst>
                                </p:cTn>
                              </p:par>
                              <p:par>
                                <p:cTn id="209" presetID="26" presetClass="emph" presetSubtype="0" fill="hold" nodeType="withEffect">
                                  <p:stCondLst>
                                    <p:cond delay="0"/>
                                  </p:stCondLst>
                                  <p:childTnLst>
                                    <p:animEffect transition="out" filter="fade">
                                      <p:cBhvr>
                                        <p:cTn id="210" dur="500" tmFilter="0, 0; .2, .5; .8, .5; 1, 0"/>
                                        <p:tgtEl>
                                          <p:spTgt spid="92"/>
                                        </p:tgtEl>
                                      </p:cBhvr>
                                    </p:animEffect>
                                    <p:animScale>
                                      <p:cBhvr>
                                        <p:cTn id="211" dur="250" autoRev="1" fill="hold"/>
                                        <p:tgtEl>
                                          <p:spTgt spid="92"/>
                                        </p:tgtEl>
                                      </p:cBhvr>
                                      <p:by x="105000" y="105000"/>
                                    </p:animScale>
                                  </p:childTnLst>
                                </p:cTn>
                              </p:par>
                              <p:par>
                                <p:cTn id="212" presetID="26" presetClass="emph" presetSubtype="0" fill="hold" nodeType="withEffect">
                                  <p:stCondLst>
                                    <p:cond delay="0"/>
                                  </p:stCondLst>
                                  <p:childTnLst>
                                    <p:animEffect transition="out" filter="fade">
                                      <p:cBhvr>
                                        <p:cTn id="213" dur="500" tmFilter="0, 0; .2, .5; .8, .5; 1, 0"/>
                                        <p:tgtEl>
                                          <p:spTgt spid="12"/>
                                        </p:tgtEl>
                                      </p:cBhvr>
                                    </p:animEffect>
                                    <p:animScale>
                                      <p:cBhvr>
                                        <p:cTn id="214"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p:bldP spid="35" grpId="0" animBg="1"/>
      <p:bldP spid="36" grpId="0" animBg="1"/>
      <p:bldP spid="37" grpId="0" animBg="1"/>
      <p:bldP spid="38" grpId="0" animBg="1"/>
      <p:bldP spid="47" grpId="0" animBg="1"/>
      <p:bldP spid="48" grpId="0" animBg="1"/>
      <p:bldP spid="49" grpId="0" animBg="1"/>
      <p:bldP spid="50" grpId="0" animBg="1"/>
      <p:bldP spid="62" grpId="0" build="allAtOnce"/>
      <p:bldP spid="63" grpId="0" build="allAtOnce"/>
      <p:bldP spid="64" grpId="0" build="allAtOnce"/>
      <p:bldP spid="65" grpId="0" build="allAtOnce"/>
      <p:bldP spid="66" grpId="0" build="allAtOnce"/>
      <p:bldP spid="67" grpId="0" build="allAtOnce"/>
      <p:bldP spid="68" grpId="0" build="allAtOnce"/>
      <p:bldP spid="69" grpId="0" build="allAtOnce"/>
      <p:bldP spid="70" grpId="0"/>
      <p:bldP spid="71" grpId="0"/>
      <p:bldP spid="72" grpId="0"/>
      <p:bldP spid="73" grpId="0"/>
      <p:bldP spid="74" grpId="0"/>
      <p:bldP spid="75" grpId="0"/>
      <p:bldP spid="76" grpId="0"/>
      <p:bldP spid="77" grpId="0"/>
      <p:bldP spid="9" grpId="0" animBg="1"/>
      <p:bldP spid="10" grpId="0" build="allAtOnce"/>
      <p:bldP spid="11" grpId="0"/>
      <p:bldP spid="7" grpId="0" animBg="1"/>
      <p:bldP spid="8" grpId="0"/>
      <p:bldP spid="13" grpId="0" animBg="1"/>
      <p:bldP spid="14" grpId="0"/>
      <p:bldP spid="15" grpId="0" animBg="1"/>
      <p:bldP spid="16" grpId="0"/>
      <p:bldP spid="17" grpId="0" animBg="1"/>
      <p:bldP spid="18" grpId="0"/>
      <p:bldP spid="19" grpId="0" animBg="1"/>
      <p:bldP spid="20" grpId="0"/>
      <p:bldP spid="21" grpId="0" animBg="1"/>
      <p:bldP spid="22" grpId="0"/>
      <p:bldP spid="24" grpId="0" animBg="1"/>
      <p:bldP spid="25" grpId="0"/>
      <p:bldP spid="26" grpId="0" animBg="1"/>
      <p:bldP spid="27" grpId="0"/>
      <p:bldP spid="28"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44E401FD-CE17-DB76-EAE5-90D475E91887}"/>
              </a:ext>
            </a:extLst>
          </p:cNvPr>
          <p:cNvSpPr/>
          <p:nvPr/>
        </p:nvSpPr>
        <p:spPr>
          <a:xfrm>
            <a:off x="515380" y="1510190"/>
            <a:ext cx="3200400" cy="4846320"/>
          </a:xfrm>
          <a:prstGeom prst="roundRect">
            <a:avLst>
              <a:gd name="adj" fmla="val 5655"/>
            </a:avLst>
          </a:prstGeom>
          <a:solidFill>
            <a:schemeClr val="accent3"/>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D7EB617-62BB-9C4E-02A1-F3E1388FFEB2}"/>
              </a:ext>
            </a:extLst>
          </p:cNvPr>
          <p:cNvSpPr/>
          <p:nvPr/>
        </p:nvSpPr>
        <p:spPr>
          <a:xfrm>
            <a:off x="579120" y="1510190"/>
            <a:ext cx="3291840" cy="4846320"/>
          </a:xfrm>
          <a:prstGeom prst="roundRect">
            <a:avLst>
              <a:gd name="adj" fmla="val 5655"/>
            </a:avLst>
          </a:prstGeom>
          <a:solidFill>
            <a:srgbClr val="F0F7FF"/>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CBBCE0BD-AD55-90B4-414C-BEF56D15251B}"/>
              </a:ext>
            </a:extLst>
          </p:cNvPr>
          <p:cNvSpPr/>
          <p:nvPr/>
        </p:nvSpPr>
        <p:spPr>
          <a:xfrm>
            <a:off x="8254040" y="1512293"/>
            <a:ext cx="3200400" cy="4844217"/>
          </a:xfrm>
          <a:prstGeom prst="roundRect">
            <a:avLst>
              <a:gd name="adj" fmla="val 5655"/>
            </a:avLst>
          </a:prstGeom>
          <a:solidFill>
            <a:srgbClr val="C00000"/>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22B70F5C-3528-E859-1F57-ABDB2A3C6FA4}"/>
              </a:ext>
            </a:extLst>
          </p:cNvPr>
          <p:cNvSpPr/>
          <p:nvPr/>
        </p:nvSpPr>
        <p:spPr>
          <a:xfrm>
            <a:off x="4385280" y="1510190"/>
            <a:ext cx="3200400" cy="4846320"/>
          </a:xfrm>
          <a:prstGeom prst="roundRect">
            <a:avLst>
              <a:gd name="adj" fmla="val 5655"/>
            </a:avLst>
          </a:prstGeom>
          <a:solidFill>
            <a:srgbClr val="27AE60"/>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3F4A52C-3F78-5E47-B058-2DCFC90F72D0}"/>
              </a:ext>
            </a:extLst>
          </p:cNvPr>
          <p:cNvSpPr txBox="1"/>
          <p:nvPr/>
        </p:nvSpPr>
        <p:spPr>
          <a:xfrm>
            <a:off x="839416" y="260648"/>
            <a:ext cx="10441160" cy="769441"/>
          </a:xfrm>
          <a:prstGeom prst="rect">
            <a:avLst/>
          </a:prstGeom>
          <a:noFill/>
        </p:spPr>
        <p:txBody>
          <a:bodyPr wrap="square" rtlCol="0">
            <a:spAutoFit/>
          </a:bodyPr>
          <a:lstStyle/>
          <a:p>
            <a:pPr algn="ctr"/>
            <a:r>
              <a:rPr lang="en-IN" sz="4400">
                <a:solidFill>
                  <a:srgbClr val="1B365D"/>
                </a:solidFill>
                <a:latin typeface="+mj-lt"/>
              </a:rPr>
              <a:t>Current Street Lighting Challenges</a:t>
            </a:r>
          </a:p>
        </p:txBody>
      </p:sp>
      <p:pic>
        <p:nvPicPr>
          <p:cNvPr id="8" name="Graphic 7" descr="Lightning bolt with solid fill">
            <a:extLst>
              <a:ext uri="{FF2B5EF4-FFF2-40B4-BE49-F238E27FC236}">
                <a16:creationId xmlns:a16="http://schemas.microsoft.com/office/drawing/2014/main" id="{CE9AE006-392B-C904-FD02-E4C20DF95F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9036" y="1620220"/>
            <a:ext cx="548640" cy="548640"/>
          </a:xfrm>
          <a:prstGeom prst="rect">
            <a:avLst/>
          </a:prstGeom>
        </p:spPr>
      </p:pic>
      <p:sp>
        <p:nvSpPr>
          <p:cNvPr id="9" name="TextBox 8">
            <a:extLst>
              <a:ext uri="{FF2B5EF4-FFF2-40B4-BE49-F238E27FC236}">
                <a16:creationId xmlns:a16="http://schemas.microsoft.com/office/drawing/2014/main" id="{F773DE87-C054-1EB5-FC05-CACC6C7D9EF7}"/>
              </a:ext>
            </a:extLst>
          </p:cNvPr>
          <p:cNvSpPr txBox="1"/>
          <p:nvPr/>
        </p:nvSpPr>
        <p:spPr>
          <a:xfrm>
            <a:off x="1193215" y="2170601"/>
            <a:ext cx="2404900" cy="369332"/>
          </a:xfrm>
          <a:prstGeom prst="rect">
            <a:avLst/>
          </a:prstGeom>
          <a:noFill/>
        </p:spPr>
        <p:txBody>
          <a:bodyPr wrap="square" rtlCol="0">
            <a:spAutoFit/>
          </a:bodyPr>
          <a:lstStyle/>
          <a:p>
            <a:r>
              <a:rPr lang="en-IN" b="1" cap="all">
                <a:solidFill>
                  <a:srgbClr val="1B365D"/>
                </a:solidFill>
              </a:rPr>
              <a:t>GLOBAL ENERGY CRISIS</a:t>
            </a:r>
          </a:p>
        </p:txBody>
      </p:sp>
      <p:sp>
        <p:nvSpPr>
          <p:cNvPr id="10" name="TextBox 9">
            <a:extLst>
              <a:ext uri="{FF2B5EF4-FFF2-40B4-BE49-F238E27FC236}">
                <a16:creationId xmlns:a16="http://schemas.microsoft.com/office/drawing/2014/main" id="{3F6D1F79-E77B-3180-AE91-9618B8B47952}"/>
              </a:ext>
            </a:extLst>
          </p:cNvPr>
          <p:cNvSpPr txBox="1"/>
          <p:nvPr/>
        </p:nvSpPr>
        <p:spPr>
          <a:xfrm>
            <a:off x="673157" y="3753036"/>
            <a:ext cx="3200400" cy="1323439"/>
          </a:xfrm>
          <a:prstGeom prst="rect">
            <a:avLst/>
          </a:prstGeom>
          <a:noFill/>
        </p:spPr>
        <p:txBody>
          <a:bodyPr wrap="square" rtlCol="0">
            <a:spAutoFit/>
          </a:bodyPr>
          <a:lstStyle/>
          <a:p>
            <a:r>
              <a:rPr lang="en-IN" sz="2000">
                <a:solidFill>
                  <a:schemeClr val="accent3"/>
                </a:solidFill>
              </a:rPr>
              <a:t>◆</a:t>
            </a:r>
            <a:r>
              <a:rPr lang="en-IN" sz="2000">
                <a:solidFill>
                  <a:srgbClr val="27AE60"/>
                </a:solidFill>
              </a:rPr>
              <a:t> </a:t>
            </a:r>
            <a:r>
              <a:rPr lang="en-IN" sz="2000"/>
              <a:t>18% of global electricity</a:t>
            </a:r>
          </a:p>
          <a:p>
            <a:r>
              <a:rPr lang="en-IN" sz="2000">
                <a:solidFill>
                  <a:schemeClr val="accent3"/>
                </a:solidFill>
              </a:rPr>
              <a:t>◆</a:t>
            </a:r>
            <a:r>
              <a:rPr lang="en-IN" sz="2000">
                <a:solidFill>
                  <a:srgbClr val="27AE60"/>
                </a:solidFill>
              </a:rPr>
              <a:t> </a:t>
            </a:r>
            <a:r>
              <a:rPr lang="en-IN" sz="2000"/>
              <a:t>12+ hours fixed operation</a:t>
            </a:r>
            <a:endParaRPr lang="en-GB" sz="2000"/>
          </a:p>
          <a:p>
            <a:r>
              <a:rPr lang="en-IN" sz="2000">
                <a:solidFill>
                  <a:schemeClr val="accent3"/>
                </a:solidFill>
              </a:rPr>
              <a:t>◆</a:t>
            </a:r>
            <a:r>
              <a:rPr lang="en-IN" sz="2000">
                <a:solidFill>
                  <a:srgbClr val="27AE60"/>
                </a:solidFill>
              </a:rPr>
              <a:t> </a:t>
            </a:r>
            <a:r>
              <a:rPr lang="en-IN" sz="2000"/>
              <a:t>Zero intelligent control</a:t>
            </a:r>
            <a:endParaRPr lang="en-GB" sz="2000"/>
          </a:p>
          <a:p>
            <a:r>
              <a:rPr lang="en-IN" sz="2000">
                <a:solidFill>
                  <a:schemeClr val="accent3"/>
                </a:solidFill>
              </a:rPr>
              <a:t>◆</a:t>
            </a:r>
            <a:r>
              <a:rPr lang="en-IN" sz="2000">
                <a:solidFill>
                  <a:srgbClr val="27AE60"/>
                </a:solidFill>
              </a:rPr>
              <a:t> </a:t>
            </a:r>
            <a:r>
              <a:rPr lang="en-IN" sz="2000"/>
              <a:t>Massive grid dependency</a:t>
            </a:r>
          </a:p>
        </p:txBody>
      </p:sp>
      <p:sp>
        <p:nvSpPr>
          <p:cNvPr id="11" name="Rectangle: Rounded Corners 10">
            <a:extLst>
              <a:ext uri="{FF2B5EF4-FFF2-40B4-BE49-F238E27FC236}">
                <a16:creationId xmlns:a16="http://schemas.microsoft.com/office/drawing/2014/main" id="{5303E89C-A3EB-8E8F-D831-A0B6B9554A78}"/>
              </a:ext>
            </a:extLst>
          </p:cNvPr>
          <p:cNvSpPr>
            <a:spLocks/>
          </p:cNvSpPr>
          <p:nvPr/>
        </p:nvSpPr>
        <p:spPr>
          <a:xfrm>
            <a:off x="4450080" y="1510190"/>
            <a:ext cx="3291840" cy="4846320"/>
          </a:xfrm>
          <a:prstGeom prst="roundRect">
            <a:avLst>
              <a:gd name="adj" fmla="val 5655"/>
            </a:avLst>
          </a:prstGeom>
          <a:solidFill>
            <a:srgbClr val="F0F7FF"/>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A56292D1-587E-DE41-FE1C-577DA6C4FD0B}"/>
              </a:ext>
            </a:extLst>
          </p:cNvPr>
          <p:cNvSpPr>
            <a:spLocks/>
          </p:cNvSpPr>
          <p:nvPr/>
        </p:nvSpPr>
        <p:spPr>
          <a:xfrm>
            <a:off x="8321040" y="1510190"/>
            <a:ext cx="3291840" cy="4846320"/>
          </a:xfrm>
          <a:prstGeom prst="roundRect">
            <a:avLst>
              <a:gd name="adj" fmla="val 5655"/>
            </a:avLst>
          </a:prstGeom>
          <a:solidFill>
            <a:srgbClr val="F0F7FF"/>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Graphic 12" descr="Earth globe: Asia and Australia with solid fill">
            <a:extLst>
              <a:ext uri="{FF2B5EF4-FFF2-40B4-BE49-F238E27FC236}">
                <a16:creationId xmlns:a16="http://schemas.microsoft.com/office/drawing/2014/main" id="{57657468-3CF8-99E9-CF4F-420101004F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21680" y="1620220"/>
            <a:ext cx="548640" cy="548640"/>
          </a:xfrm>
          <a:prstGeom prst="rect">
            <a:avLst/>
          </a:prstGeom>
        </p:spPr>
      </p:pic>
      <p:pic>
        <p:nvPicPr>
          <p:cNvPr id="14" name="Graphic 13" descr="Coins with solid fill">
            <a:extLst>
              <a:ext uri="{FF2B5EF4-FFF2-40B4-BE49-F238E27FC236}">
                <a16:creationId xmlns:a16="http://schemas.microsoft.com/office/drawing/2014/main" id="{EA597E29-9866-BEB1-9DF5-CE14A1AF6B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69780" y="1656224"/>
            <a:ext cx="548640" cy="548640"/>
          </a:xfrm>
          <a:prstGeom prst="rect">
            <a:avLst/>
          </a:prstGeom>
        </p:spPr>
      </p:pic>
      <p:sp>
        <p:nvSpPr>
          <p:cNvPr id="15" name="TextBox 14">
            <a:extLst>
              <a:ext uri="{FF2B5EF4-FFF2-40B4-BE49-F238E27FC236}">
                <a16:creationId xmlns:a16="http://schemas.microsoft.com/office/drawing/2014/main" id="{0DC5109F-AE97-A3CA-46FC-FA571DE28358}"/>
              </a:ext>
            </a:extLst>
          </p:cNvPr>
          <p:cNvSpPr txBox="1"/>
          <p:nvPr/>
        </p:nvSpPr>
        <p:spPr>
          <a:xfrm>
            <a:off x="8837539" y="2170601"/>
            <a:ext cx="2213123" cy="369332"/>
          </a:xfrm>
          <a:prstGeom prst="rect">
            <a:avLst/>
          </a:prstGeom>
          <a:noFill/>
        </p:spPr>
        <p:txBody>
          <a:bodyPr wrap="square" rtlCol="0">
            <a:spAutoFit/>
          </a:bodyPr>
          <a:lstStyle/>
          <a:p>
            <a:pPr algn="ctr"/>
            <a:r>
              <a:rPr lang="en-IN">
                <a:solidFill>
                  <a:srgbClr val="1B365D"/>
                </a:solidFill>
                <a:latin typeface="+mj-lt"/>
              </a:rPr>
              <a:t>ECONOMIC BURDEN</a:t>
            </a:r>
          </a:p>
        </p:txBody>
      </p:sp>
      <p:sp>
        <p:nvSpPr>
          <p:cNvPr id="16" name="TextBox 15">
            <a:extLst>
              <a:ext uri="{FF2B5EF4-FFF2-40B4-BE49-F238E27FC236}">
                <a16:creationId xmlns:a16="http://schemas.microsoft.com/office/drawing/2014/main" id="{CC91FC4C-578F-DEE8-B0EA-E3B5B184058D}"/>
              </a:ext>
            </a:extLst>
          </p:cNvPr>
          <p:cNvSpPr txBox="1"/>
          <p:nvPr/>
        </p:nvSpPr>
        <p:spPr>
          <a:xfrm>
            <a:off x="5153320" y="2170601"/>
            <a:ext cx="1885360" cy="646331"/>
          </a:xfrm>
          <a:prstGeom prst="rect">
            <a:avLst/>
          </a:prstGeom>
          <a:noFill/>
        </p:spPr>
        <p:txBody>
          <a:bodyPr wrap="square" rtlCol="0">
            <a:spAutoFit/>
          </a:bodyPr>
          <a:lstStyle/>
          <a:p>
            <a:pPr algn="ctr"/>
            <a:r>
              <a:rPr lang="en-IN">
                <a:solidFill>
                  <a:srgbClr val="1B365D"/>
                </a:solidFill>
                <a:latin typeface="+mj-lt"/>
              </a:rPr>
              <a:t>ENVIRONMENTAL DESTRUCTION</a:t>
            </a:r>
          </a:p>
        </p:txBody>
      </p:sp>
      <p:sp>
        <p:nvSpPr>
          <p:cNvPr id="17" name="TextBox 16">
            <a:extLst>
              <a:ext uri="{FF2B5EF4-FFF2-40B4-BE49-F238E27FC236}">
                <a16:creationId xmlns:a16="http://schemas.microsoft.com/office/drawing/2014/main" id="{1F8E0D6C-E215-CF3C-068B-E35BD64ED8C1}"/>
              </a:ext>
            </a:extLst>
          </p:cNvPr>
          <p:cNvSpPr txBox="1"/>
          <p:nvPr/>
        </p:nvSpPr>
        <p:spPr>
          <a:xfrm>
            <a:off x="4509331" y="4039904"/>
            <a:ext cx="3241019" cy="1200329"/>
          </a:xfrm>
          <a:prstGeom prst="rect">
            <a:avLst/>
          </a:prstGeom>
          <a:noFill/>
        </p:spPr>
        <p:txBody>
          <a:bodyPr wrap="square" rtlCol="0">
            <a:spAutoFit/>
          </a:bodyPr>
          <a:lstStyle/>
          <a:p>
            <a:r>
              <a:rPr lang="en-IN">
                <a:solidFill>
                  <a:srgbClr val="27AE60"/>
                </a:solidFill>
              </a:rPr>
              <a:t>◆</a:t>
            </a:r>
            <a:r>
              <a:rPr lang="en-IN"/>
              <a:t> </a:t>
            </a:r>
            <a:r>
              <a:rPr lang="en-GB"/>
              <a:t> 4.6M tons from India alone</a:t>
            </a:r>
          </a:p>
          <a:p>
            <a:r>
              <a:rPr lang="en-IN">
                <a:solidFill>
                  <a:srgbClr val="27AE60"/>
                </a:solidFill>
              </a:rPr>
              <a:t>◆ </a:t>
            </a:r>
            <a:r>
              <a:rPr lang="en-IN"/>
              <a:t>Limited renewable integration</a:t>
            </a:r>
            <a:endParaRPr lang="en-GB"/>
          </a:p>
          <a:p>
            <a:r>
              <a:rPr lang="en-IN">
                <a:solidFill>
                  <a:srgbClr val="27AE60"/>
                </a:solidFill>
              </a:rPr>
              <a:t>◆ </a:t>
            </a:r>
            <a:r>
              <a:rPr lang="en-IN"/>
              <a:t>Continuous carbon emissions</a:t>
            </a:r>
            <a:endParaRPr lang="en-GB"/>
          </a:p>
          <a:p>
            <a:r>
              <a:rPr lang="en-IN">
                <a:solidFill>
                  <a:srgbClr val="27AE60"/>
                </a:solidFill>
              </a:rPr>
              <a:t>◆ </a:t>
            </a:r>
            <a:r>
              <a:rPr lang="en-IN"/>
              <a:t>Urban heat island effect</a:t>
            </a:r>
          </a:p>
        </p:txBody>
      </p:sp>
      <p:sp>
        <p:nvSpPr>
          <p:cNvPr id="18" name="TextBox 17">
            <a:extLst>
              <a:ext uri="{FF2B5EF4-FFF2-40B4-BE49-F238E27FC236}">
                <a16:creationId xmlns:a16="http://schemas.microsoft.com/office/drawing/2014/main" id="{494487C4-07AF-0F7B-EACB-BA242582FD2B}"/>
              </a:ext>
            </a:extLst>
          </p:cNvPr>
          <p:cNvSpPr txBox="1"/>
          <p:nvPr/>
        </p:nvSpPr>
        <p:spPr>
          <a:xfrm>
            <a:off x="8328248" y="3689737"/>
            <a:ext cx="3348372" cy="1323439"/>
          </a:xfrm>
          <a:prstGeom prst="rect">
            <a:avLst/>
          </a:prstGeom>
          <a:noFill/>
        </p:spPr>
        <p:txBody>
          <a:bodyPr wrap="square" rtlCol="0">
            <a:spAutoFit/>
          </a:bodyPr>
          <a:lstStyle/>
          <a:p>
            <a:r>
              <a:rPr lang="en-IN" sz="2000">
                <a:solidFill>
                  <a:srgbClr val="C00000"/>
                </a:solidFill>
              </a:rPr>
              <a:t>◆</a:t>
            </a:r>
            <a:r>
              <a:rPr lang="en-IN" sz="2000">
                <a:solidFill>
                  <a:srgbClr val="27AE60"/>
                </a:solidFill>
              </a:rPr>
              <a:t> </a:t>
            </a:r>
            <a:r>
              <a:rPr lang="en-IN"/>
              <a:t>₹1,200 maintenance per lamp</a:t>
            </a:r>
            <a:endParaRPr lang="en-GB" sz="2000"/>
          </a:p>
          <a:p>
            <a:r>
              <a:rPr lang="en-IN" sz="2000">
                <a:solidFill>
                  <a:srgbClr val="C00000"/>
                </a:solidFill>
              </a:rPr>
              <a:t>◆</a:t>
            </a:r>
            <a:r>
              <a:rPr lang="en-IN" sz="2000">
                <a:solidFill>
                  <a:srgbClr val="27AE60"/>
                </a:solidFill>
              </a:rPr>
              <a:t> </a:t>
            </a:r>
            <a:r>
              <a:rPr lang="en-IN"/>
              <a:t>40% energy completely wasted</a:t>
            </a:r>
            <a:endParaRPr lang="en-GB" sz="2000"/>
          </a:p>
          <a:p>
            <a:r>
              <a:rPr lang="en-IN" sz="2000">
                <a:solidFill>
                  <a:srgbClr val="C00000"/>
                </a:solidFill>
              </a:rPr>
              <a:t>◆</a:t>
            </a:r>
            <a:r>
              <a:rPr lang="en-IN" sz="2000">
                <a:solidFill>
                  <a:srgbClr val="27AE60"/>
                </a:solidFill>
              </a:rPr>
              <a:t> </a:t>
            </a:r>
            <a:r>
              <a:rPr lang="en-IN"/>
              <a:t>25% higher reactive costs</a:t>
            </a:r>
            <a:endParaRPr lang="en-GB" sz="2000"/>
          </a:p>
          <a:p>
            <a:r>
              <a:rPr lang="en-IN" sz="2000">
                <a:solidFill>
                  <a:srgbClr val="C00000"/>
                </a:solidFill>
              </a:rPr>
              <a:t>◆</a:t>
            </a:r>
            <a:r>
              <a:rPr lang="en-IN" sz="2000">
                <a:solidFill>
                  <a:srgbClr val="27AE60"/>
                </a:solidFill>
              </a:rPr>
              <a:t> </a:t>
            </a:r>
            <a:r>
              <a:rPr lang="en-IN"/>
              <a:t>Zero operational intelligence</a:t>
            </a:r>
          </a:p>
        </p:txBody>
      </p:sp>
      <p:pic>
        <p:nvPicPr>
          <p:cNvPr id="23" name="Picture 22">
            <a:extLst>
              <a:ext uri="{FF2B5EF4-FFF2-40B4-BE49-F238E27FC236}">
                <a16:creationId xmlns:a16="http://schemas.microsoft.com/office/drawing/2014/main" id="{139CD108-5980-3722-0A6B-2BC8E19FE2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sp>
        <p:nvSpPr>
          <p:cNvPr id="24" name="TextBox 23">
            <a:extLst>
              <a:ext uri="{FF2B5EF4-FFF2-40B4-BE49-F238E27FC236}">
                <a16:creationId xmlns:a16="http://schemas.microsoft.com/office/drawing/2014/main" id="{C96A604A-F4D3-7F9F-7B03-4157A515E69E}"/>
              </a:ext>
            </a:extLst>
          </p:cNvPr>
          <p:cNvSpPr txBox="1"/>
          <p:nvPr/>
        </p:nvSpPr>
        <p:spPr>
          <a:xfrm>
            <a:off x="1393640" y="2495072"/>
            <a:ext cx="1913455" cy="646331"/>
          </a:xfrm>
          <a:prstGeom prst="rect">
            <a:avLst/>
          </a:prstGeom>
          <a:noFill/>
        </p:spPr>
        <p:txBody>
          <a:bodyPr wrap="square" rtlCol="0">
            <a:spAutoFit/>
          </a:bodyPr>
          <a:lstStyle/>
          <a:p>
            <a:r>
              <a:rPr lang="en-IN" sz="3600" b="1">
                <a:solidFill>
                  <a:schemeClr val="accent3"/>
                </a:solidFill>
              </a:rPr>
              <a:t>650 kWh</a:t>
            </a:r>
          </a:p>
        </p:txBody>
      </p:sp>
      <p:sp>
        <p:nvSpPr>
          <p:cNvPr id="27" name="TextBox 26">
            <a:extLst>
              <a:ext uri="{FF2B5EF4-FFF2-40B4-BE49-F238E27FC236}">
                <a16:creationId xmlns:a16="http://schemas.microsoft.com/office/drawing/2014/main" id="{54C89994-66AD-FF57-B1A0-A0C2AD2311F1}"/>
              </a:ext>
            </a:extLst>
          </p:cNvPr>
          <p:cNvSpPr txBox="1"/>
          <p:nvPr/>
        </p:nvSpPr>
        <p:spPr>
          <a:xfrm>
            <a:off x="5102602" y="2761271"/>
            <a:ext cx="1986796" cy="646331"/>
          </a:xfrm>
          <a:prstGeom prst="rect">
            <a:avLst/>
          </a:prstGeom>
          <a:noFill/>
        </p:spPr>
        <p:txBody>
          <a:bodyPr wrap="square" rtlCol="0">
            <a:spAutoFit/>
          </a:bodyPr>
          <a:lstStyle/>
          <a:p>
            <a:r>
              <a:rPr lang="en-IN" sz="3600" b="1">
                <a:solidFill>
                  <a:srgbClr val="27AE60"/>
                </a:solidFill>
              </a:rPr>
              <a:t>1.9B tons</a:t>
            </a:r>
            <a:endParaRPr lang="en-IN" sz="3600">
              <a:solidFill>
                <a:srgbClr val="27AE60"/>
              </a:solidFill>
            </a:endParaRPr>
          </a:p>
        </p:txBody>
      </p:sp>
      <p:sp>
        <p:nvSpPr>
          <p:cNvPr id="28" name="TextBox 27">
            <a:extLst>
              <a:ext uri="{FF2B5EF4-FFF2-40B4-BE49-F238E27FC236}">
                <a16:creationId xmlns:a16="http://schemas.microsoft.com/office/drawing/2014/main" id="{F942ADD4-3E7D-4FEA-EA93-36B6D3E9550A}"/>
              </a:ext>
            </a:extLst>
          </p:cNvPr>
          <p:cNvSpPr txBox="1"/>
          <p:nvPr/>
        </p:nvSpPr>
        <p:spPr>
          <a:xfrm>
            <a:off x="1280581" y="2977207"/>
            <a:ext cx="2106902" cy="307777"/>
          </a:xfrm>
          <a:prstGeom prst="rect">
            <a:avLst/>
          </a:prstGeom>
          <a:noFill/>
        </p:spPr>
        <p:txBody>
          <a:bodyPr wrap="square" rtlCol="0">
            <a:spAutoFit/>
          </a:bodyPr>
          <a:lstStyle/>
          <a:p>
            <a:pPr algn="ctr"/>
            <a:r>
              <a:rPr lang="en-IN" sz="1400">
                <a:solidFill>
                  <a:schemeClr val="tx1">
                    <a:lumMod val="60000"/>
                    <a:lumOff val="40000"/>
                  </a:schemeClr>
                </a:solidFill>
              </a:rPr>
              <a:t>wasted per lamp annually</a:t>
            </a:r>
          </a:p>
        </p:txBody>
      </p:sp>
      <p:sp>
        <p:nvSpPr>
          <p:cNvPr id="32" name="TextBox 31">
            <a:extLst>
              <a:ext uri="{FF2B5EF4-FFF2-40B4-BE49-F238E27FC236}">
                <a16:creationId xmlns:a16="http://schemas.microsoft.com/office/drawing/2014/main" id="{FB26A991-10BF-3F27-728D-47862A542D6A}"/>
              </a:ext>
            </a:extLst>
          </p:cNvPr>
          <p:cNvSpPr txBox="1"/>
          <p:nvPr/>
        </p:nvSpPr>
        <p:spPr>
          <a:xfrm>
            <a:off x="5153320" y="3248980"/>
            <a:ext cx="1885361" cy="307777"/>
          </a:xfrm>
          <a:prstGeom prst="rect">
            <a:avLst/>
          </a:prstGeom>
          <a:noFill/>
        </p:spPr>
        <p:txBody>
          <a:bodyPr wrap="square" rtlCol="0">
            <a:spAutoFit/>
          </a:bodyPr>
          <a:lstStyle/>
          <a:p>
            <a:pPr algn="ctr"/>
            <a:r>
              <a:rPr lang="en-IN" sz="1400">
                <a:solidFill>
                  <a:schemeClr val="tx1">
                    <a:lumMod val="60000"/>
                    <a:lumOff val="40000"/>
                  </a:schemeClr>
                </a:solidFill>
              </a:rPr>
              <a:t>CO₂ emissions globally</a:t>
            </a:r>
          </a:p>
        </p:txBody>
      </p:sp>
      <p:sp>
        <p:nvSpPr>
          <p:cNvPr id="33" name="TextBox 32">
            <a:extLst>
              <a:ext uri="{FF2B5EF4-FFF2-40B4-BE49-F238E27FC236}">
                <a16:creationId xmlns:a16="http://schemas.microsoft.com/office/drawing/2014/main" id="{0B958C43-D351-8F61-A092-BE97C31F07C4}"/>
              </a:ext>
            </a:extLst>
          </p:cNvPr>
          <p:cNvSpPr txBox="1"/>
          <p:nvPr/>
        </p:nvSpPr>
        <p:spPr>
          <a:xfrm>
            <a:off x="8867046" y="2876596"/>
            <a:ext cx="2154109" cy="307777"/>
          </a:xfrm>
          <a:prstGeom prst="rect">
            <a:avLst/>
          </a:prstGeom>
          <a:noFill/>
        </p:spPr>
        <p:txBody>
          <a:bodyPr wrap="square" rtlCol="0">
            <a:spAutoFit/>
          </a:bodyPr>
          <a:lstStyle/>
          <a:p>
            <a:pPr algn="ctr"/>
            <a:r>
              <a:rPr lang="en-IN" sz="1400">
                <a:solidFill>
                  <a:schemeClr val="tx1">
                    <a:lumMod val="60000"/>
                    <a:lumOff val="40000"/>
                  </a:schemeClr>
                </a:solidFill>
              </a:rPr>
              <a:t>Indian market opportunity</a:t>
            </a:r>
          </a:p>
        </p:txBody>
      </p:sp>
      <p:sp>
        <p:nvSpPr>
          <p:cNvPr id="34" name="TextBox 33">
            <a:extLst>
              <a:ext uri="{FF2B5EF4-FFF2-40B4-BE49-F238E27FC236}">
                <a16:creationId xmlns:a16="http://schemas.microsoft.com/office/drawing/2014/main" id="{EA00F230-8299-3D83-B6A8-692C436740C0}"/>
              </a:ext>
            </a:extLst>
          </p:cNvPr>
          <p:cNvSpPr txBox="1"/>
          <p:nvPr/>
        </p:nvSpPr>
        <p:spPr>
          <a:xfrm>
            <a:off x="8867046" y="2393940"/>
            <a:ext cx="2154109" cy="646331"/>
          </a:xfrm>
          <a:prstGeom prst="rect">
            <a:avLst/>
          </a:prstGeom>
          <a:noFill/>
          <a:ln>
            <a:noFill/>
          </a:ln>
        </p:spPr>
        <p:txBody>
          <a:bodyPr wrap="square" rtlCol="0">
            <a:spAutoFit/>
          </a:bodyPr>
          <a:lstStyle/>
          <a:p>
            <a:r>
              <a:rPr lang="en-IN" sz="3600" b="1">
                <a:solidFill>
                  <a:srgbClr val="C00000"/>
                </a:solidFill>
              </a:rPr>
              <a:t>₹15,000 cr</a:t>
            </a:r>
            <a:endParaRPr lang="en-IN" sz="3600">
              <a:solidFill>
                <a:srgbClr val="C00000"/>
              </a:solidFill>
            </a:endParaRPr>
          </a:p>
        </p:txBody>
      </p:sp>
    </p:spTree>
    <p:extLst>
      <p:ext uri="{BB962C8B-B14F-4D97-AF65-F5344CB8AC3E}">
        <p14:creationId xmlns:p14="http://schemas.microsoft.com/office/powerpoint/2010/main" val="12987194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300" fill="hold"/>
                                        <p:tgtEl>
                                          <p:spTgt spid="7"/>
                                        </p:tgtEl>
                                        <p:attrNameLst>
                                          <p:attrName>ppt_x</p:attrName>
                                        </p:attrNameLst>
                                      </p:cBhvr>
                                      <p:tavLst>
                                        <p:tav tm="0">
                                          <p:val>
                                            <p:strVal val="0-#ppt_w/2"/>
                                          </p:val>
                                        </p:tav>
                                        <p:tav tm="100000">
                                          <p:val>
                                            <p:strVal val="#ppt_x"/>
                                          </p:val>
                                        </p:tav>
                                      </p:tavLst>
                                    </p:anim>
                                    <p:anim calcmode="lin" valueType="num">
                                      <p:cBhvr additive="base">
                                        <p:cTn id="12" dur="300" fill="hold"/>
                                        <p:tgtEl>
                                          <p:spTgt spid="7"/>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wipe(left)">
                                      <p:cBhvr>
                                        <p:cTn id="21" dur="500"/>
                                        <p:tgtEl>
                                          <p:spTgt spid="10">
                                            <p:txEl>
                                              <p:pRg st="0" end="0"/>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wipe(left)">
                                      <p:cBhvr>
                                        <p:cTn id="24" dur="500"/>
                                        <p:tgtEl>
                                          <p:spTgt spid="10">
                                            <p:txEl>
                                              <p:pRg st="1" end="1"/>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wipe(left)">
                                      <p:cBhvr>
                                        <p:cTn id="27" dur="500"/>
                                        <p:tgtEl>
                                          <p:spTgt spid="10">
                                            <p:txEl>
                                              <p:pRg st="2" end="2"/>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Effect transition="in" filter="wipe(left)">
                                      <p:cBhvr>
                                        <p:cTn id="30" dur="500"/>
                                        <p:tgtEl>
                                          <p:spTgt spid="10">
                                            <p:txEl>
                                              <p:pRg st="3" end="3"/>
                                            </p:txEl>
                                          </p:spTgt>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up)">
                                      <p:cBhvr>
                                        <p:cTn id="34" dur="3000"/>
                                        <p:tgtEl>
                                          <p:spTgt spid="2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animEffect transition="in" filter="wipe(left)">
                                      <p:cBhvr>
                                        <p:cTn id="37" dur="3000"/>
                                        <p:tgtEl>
                                          <p:spTgt spid="24">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0-#ppt_h/2"/>
                                          </p:val>
                                        </p:tav>
                                        <p:tav tm="100000">
                                          <p:val>
                                            <p:strVal val="#ppt_y"/>
                                          </p:val>
                                        </p:tav>
                                      </p:tavLst>
                                    </p:anim>
                                  </p:childTnLst>
                                </p:cTn>
                              </p:par>
                              <p:par>
                                <p:cTn id="47" presetID="22" presetClass="entr" presetSubtype="4"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1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500"/>
                                        <p:tgtEl>
                                          <p:spTgt spid="16">
                                            <p:txEl>
                                              <p:pRg st="0" end="0"/>
                                            </p:txEl>
                                          </p:spTgt>
                                        </p:tgtEl>
                                      </p:cBhvr>
                                    </p:animEffect>
                                  </p:childTnLst>
                                </p:cTn>
                              </p:par>
                              <p:par>
                                <p:cTn id="53" presetID="22" presetClass="entr" presetSubtype="8" fill="hold" nodeType="withEffect">
                                  <p:stCondLst>
                                    <p:cond delay="0"/>
                                  </p:stCondLst>
                                  <p:childTnLst>
                                    <p:set>
                                      <p:cBhvr>
                                        <p:cTn id="54" dur="1" fill="hold">
                                          <p:stCondLst>
                                            <p:cond delay="0"/>
                                          </p:stCondLst>
                                        </p:cTn>
                                        <p:tgtEl>
                                          <p:spTgt spid="17">
                                            <p:txEl>
                                              <p:pRg st="0" end="0"/>
                                            </p:txEl>
                                          </p:spTgt>
                                        </p:tgtEl>
                                        <p:attrNameLst>
                                          <p:attrName>style.visibility</p:attrName>
                                        </p:attrNameLst>
                                      </p:cBhvr>
                                      <p:to>
                                        <p:strVal val="visible"/>
                                      </p:to>
                                    </p:set>
                                    <p:animEffect transition="in" filter="wipe(left)">
                                      <p:cBhvr>
                                        <p:cTn id="55" dur="500"/>
                                        <p:tgtEl>
                                          <p:spTgt spid="17">
                                            <p:txEl>
                                              <p:pRg st="0" end="0"/>
                                            </p:txEl>
                                          </p:spTgt>
                                        </p:tgtEl>
                                      </p:cBhvr>
                                    </p:animEffect>
                                  </p:childTnLst>
                                </p:cTn>
                              </p:par>
                              <p:par>
                                <p:cTn id="56" presetID="22" presetClass="entr" presetSubtype="8" fill="hold" nodeType="withEffect">
                                  <p:stCondLst>
                                    <p:cond delay="0"/>
                                  </p:stCondLst>
                                  <p:childTnLst>
                                    <p:set>
                                      <p:cBhvr>
                                        <p:cTn id="57" dur="1" fill="hold">
                                          <p:stCondLst>
                                            <p:cond delay="0"/>
                                          </p:stCondLst>
                                        </p:cTn>
                                        <p:tgtEl>
                                          <p:spTgt spid="17">
                                            <p:txEl>
                                              <p:pRg st="1" end="1"/>
                                            </p:txEl>
                                          </p:spTgt>
                                        </p:tgtEl>
                                        <p:attrNameLst>
                                          <p:attrName>style.visibility</p:attrName>
                                        </p:attrNameLst>
                                      </p:cBhvr>
                                      <p:to>
                                        <p:strVal val="visible"/>
                                      </p:to>
                                    </p:set>
                                    <p:animEffect transition="in" filter="wipe(left)">
                                      <p:cBhvr>
                                        <p:cTn id="58" dur="500"/>
                                        <p:tgtEl>
                                          <p:spTgt spid="17">
                                            <p:txEl>
                                              <p:pRg st="1" end="1"/>
                                            </p:txEl>
                                          </p:spTgt>
                                        </p:tgtEl>
                                      </p:cBhvr>
                                    </p:animEffect>
                                  </p:childTnLst>
                                </p:cTn>
                              </p:par>
                              <p:par>
                                <p:cTn id="59" presetID="22" presetClass="entr" presetSubtype="8" fill="hold" nodeType="withEffect">
                                  <p:stCondLst>
                                    <p:cond delay="0"/>
                                  </p:stCondLst>
                                  <p:childTnLst>
                                    <p:set>
                                      <p:cBhvr>
                                        <p:cTn id="60" dur="1" fill="hold">
                                          <p:stCondLst>
                                            <p:cond delay="0"/>
                                          </p:stCondLst>
                                        </p:cTn>
                                        <p:tgtEl>
                                          <p:spTgt spid="17">
                                            <p:txEl>
                                              <p:pRg st="2" end="2"/>
                                            </p:txEl>
                                          </p:spTgt>
                                        </p:tgtEl>
                                        <p:attrNameLst>
                                          <p:attrName>style.visibility</p:attrName>
                                        </p:attrNameLst>
                                      </p:cBhvr>
                                      <p:to>
                                        <p:strVal val="visible"/>
                                      </p:to>
                                    </p:set>
                                    <p:animEffect transition="in" filter="wipe(left)">
                                      <p:cBhvr>
                                        <p:cTn id="61" dur="500"/>
                                        <p:tgtEl>
                                          <p:spTgt spid="17">
                                            <p:txEl>
                                              <p:pRg st="2" end="2"/>
                                            </p:txEl>
                                          </p:spTgt>
                                        </p:tgtEl>
                                      </p:cBhvr>
                                    </p:animEffect>
                                  </p:childTnLst>
                                </p:cTn>
                              </p:par>
                              <p:par>
                                <p:cTn id="62" presetID="22" presetClass="entr" presetSubtype="8" fill="hold" nodeType="withEffect">
                                  <p:stCondLst>
                                    <p:cond delay="0"/>
                                  </p:stCondLst>
                                  <p:childTnLst>
                                    <p:set>
                                      <p:cBhvr>
                                        <p:cTn id="63" dur="1" fill="hold">
                                          <p:stCondLst>
                                            <p:cond delay="0"/>
                                          </p:stCondLst>
                                        </p:cTn>
                                        <p:tgtEl>
                                          <p:spTgt spid="17">
                                            <p:txEl>
                                              <p:pRg st="3" end="3"/>
                                            </p:txEl>
                                          </p:spTgt>
                                        </p:tgtEl>
                                        <p:attrNameLst>
                                          <p:attrName>style.visibility</p:attrName>
                                        </p:attrNameLst>
                                      </p:cBhvr>
                                      <p:to>
                                        <p:strVal val="visible"/>
                                      </p:to>
                                    </p:set>
                                    <p:animEffect transition="in" filter="wipe(left)">
                                      <p:cBhvr>
                                        <p:cTn id="64" dur="500"/>
                                        <p:tgtEl>
                                          <p:spTgt spid="17">
                                            <p:txEl>
                                              <p:pRg st="3" end="3"/>
                                            </p:txEl>
                                          </p:spTgt>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3000"/>
                                        <p:tgtEl>
                                          <p:spTgt spid="30"/>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3000"/>
                                        <p:tgtEl>
                                          <p:spTgt spid="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1+#ppt_w/2"/>
                                          </p:val>
                                        </p:tav>
                                        <p:tav tm="100000">
                                          <p:val>
                                            <p:strVal val="#ppt_x"/>
                                          </p:val>
                                        </p:tav>
                                      </p:tavLst>
                                    </p:anim>
                                    <p:anim calcmode="lin" valueType="num">
                                      <p:cBhvr additive="base">
                                        <p:cTn id="80" dur="500" fill="hold"/>
                                        <p:tgtEl>
                                          <p:spTgt spid="12"/>
                                        </p:tgtEl>
                                        <p:attrNameLst>
                                          <p:attrName>ppt_y</p:attrName>
                                        </p:attrNameLst>
                                      </p:cBhvr>
                                      <p:tavLst>
                                        <p:tav tm="0">
                                          <p:val>
                                            <p:strVal val="#ppt_y"/>
                                          </p:val>
                                        </p:tav>
                                        <p:tav tm="100000">
                                          <p:val>
                                            <p:strVal val="#ppt_y"/>
                                          </p:val>
                                        </p:tav>
                                      </p:tavLst>
                                    </p:anim>
                                  </p:childTnLst>
                                </p:cTn>
                              </p:par>
                            </p:childTnLst>
                          </p:cTn>
                        </p:par>
                        <p:par>
                          <p:cTn id="81" fill="hold">
                            <p:stCondLst>
                              <p:cond delay="500"/>
                            </p:stCondLst>
                            <p:childTnLst>
                              <p:par>
                                <p:cTn id="82" presetID="22" presetClass="entr" presetSubtype="4" fill="hold"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100"/>
                                        <p:tgtEl>
                                          <p:spTgt spid="14"/>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5">
                                            <p:txEl>
                                              <p:pRg st="0" end="0"/>
                                            </p:txEl>
                                          </p:spTgt>
                                        </p:tgtEl>
                                        <p:attrNameLst>
                                          <p:attrName>style.visibility</p:attrName>
                                        </p:attrNameLst>
                                      </p:cBhvr>
                                      <p:to>
                                        <p:strVal val="visible"/>
                                      </p:to>
                                    </p:set>
                                    <p:animEffect transition="in" filter="wipe(left)">
                                      <p:cBhvr>
                                        <p:cTn id="87" dur="500"/>
                                        <p:tgtEl>
                                          <p:spTgt spid="15">
                                            <p:txEl>
                                              <p:pRg st="0" end="0"/>
                                            </p:txEl>
                                          </p:spTgt>
                                        </p:tgtEl>
                                      </p:cBhvr>
                                    </p:animEffect>
                                  </p:childTnLst>
                                </p:cTn>
                              </p:par>
                              <p:par>
                                <p:cTn id="88" presetID="22" presetClass="entr" presetSubtype="8" fill="hold" nodeType="withEffect">
                                  <p:stCondLst>
                                    <p:cond delay="0"/>
                                  </p:stCondLst>
                                  <p:childTnLst>
                                    <p:set>
                                      <p:cBhvr>
                                        <p:cTn id="89" dur="1" fill="hold">
                                          <p:stCondLst>
                                            <p:cond delay="0"/>
                                          </p:stCondLst>
                                        </p:cTn>
                                        <p:tgtEl>
                                          <p:spTgt spid="18">
                                            <p:txEl>
                                              <p:pRg st="0" end="0"/>
                                            </p:txEl>
                                          </p:spTgt>
                                        </p:tgtEl>
                                        <p:attrNameLst>
                                          <p:attrName>style.visibility</p:attrName>
                                        </p:attrNameLst>
                                      </p:cBhvr>
                                      <p:to>
                                        <p:strVal val="visible"/>
                                      </p:to>
                                    </p:set>
                                    <p:animEffect transition="in" filter="wipe(left)">
                                      <p:cBhvr>
                                        <p:cTn id="90" dur="500"/>
                                        <p:tgtEl>
                                          <p:spTgt spid="18">
                                            <p:txEl>
                                              <p:pRg st="0" end="0"/>
                                            </p:txEl>
                                          </p:spTgt>
                                        </p:tgtEl>
                                      </p:cBhvr>
                                    </p:animEffect>
                                  </p:childTnLst>
                                </p:cTn>
                              </p:par>
                              <p:par>
                                <p:cTn id="91" presetID="22" presetClass="entr" presetSubtype="8" fill="hold" nodeType="withEffect">
                                  <p:stCondLst>
                                    <p:cond delay="0"/>
                                  </p:stCondLst>
                                  <p:childTnLst>
                                    <p:set>
                                      <p:cBhvr>
                                        <p:cTn id="92" dur="1" fill="hold">
                                          <p:stCondLst>
                                            <p:cond delay="0"/>
                                          </p:stCondLst>
                                        </p:cTn>
                                        <p:tgtEl>
                                          <p:spTgt spid="18">
                                            <p:txEl>
                                              <p:pRg st="1" end="1"/>
                                            </p:txEl>
                                          </p:spTgt>
                                        </p:tgtEl>
                                        <p:attrNameLst>
                                          <p:attrName>style.visibility</p:attrName>
                                        </p:attrNameLst>
                                      </p:cBhvr>
                                      <p:to>
                                        <p:strVal val="visible"/>
                                      </p:to>
                                    </p:set>
                                    <p:animEffect transition="in" filter="wipe(left)">
                                      <p:cBhvr>
                                        <p:cTn id="93" dur="500"/>
                                        <p:tgtEl>
                                          <p:spTgt spid="18">
                                            <p:txEl>
                                              <p:pRg st="1" end="1"/>
                                            </p:txEl>
                                          </p:spTgt>
                                        </p:tgtEl>
                                      </p:cBhvr>
                                    </p:animEffect>
                                  </p:childTnLst>
                                </p:cTn>
                              </p:par>
                              <p:par>
                                <p:cTn id="94" presetID="22" presetClass="entr" presetSubtype="8" fill="hold" nodeType="withEffect">
                                  <p:stCondLst>
                                    <p:cond delay="0"/>
                                  </p:stCondLst>
                                  <p:childTnLst>
                                    <p:set>
                                      <p:cBhvr>
                                        <p:cTn id="95" dur="1" fill="hold">
                                          <p:stCondLst>
                                            <p:cond delay="0"/>
                                          </p:stCondLst>
                                        </p:cTn>
                                        <p:tgtEl>
                                          <p:spTgt spid="18">
                                            <p:txEl>
                                              <p:pRg st="2" end="2"/>
                                            </p:txEl>
                                          </p:spTgt>
                                        </p:tgtEl>
                                        <p:attrNameLst>
                                          <p:attrName>style.visibility</p:attrName>
                                        </p:attrNameLst>
                                      </p:cBhvr>
                                      <p:to>
                                        <p:strVal val="visible"/>
                                      </p:to>
                                    </p:set>
                                    <p:animEffect transition="in" filter="wipe(left)">
                                      <p:cBhvr>
                                        <p:cTn id="96" dur="500"/>
                                        <p:tgtEl>
                                          <p:spTgt spid="18">
                                            <p:txEl>
                                              <p:pRg st="2" end="2"/>
                                            </p:txEl>
                                          </p:spTgt>
                                        </p:tgtEl>
                                      </p:cBhvr>
                                    </p:animEffect>
                                  </p:childTnLst>
                                </p:cTn>
                              </p:par>
                              <p:par>
                                <p:cTn id="97" presetID="22" presetClass="entr" presetSubtype="8" fill="hold" nodeType="withEffect">
                                  <p:stCondLst>
                                    <p:cond delay="0"/>
                                  </p:stCondLst>
                                  <p:childTnLst>
                                    <p:set>
                                      <p:cBhvr>
                                        <p:cTn id="98" dur="1" fill="hold">
                                          <p:stCondLst>
                                            <p:cond delay="0"/>
                                          </p:stCondLst>
                                        </p:cTn>
                                        <p:tgtEl>
                                          <p:spTgt spid="18">
                                            <p:txEl>
                                              <p:pRg st="3" end="3"/>
                                            </p:txEl>
                                          </p:spTgt>
                                        </p:tgtEl>
                                        <p:attrNameLst>
                                          <p:attrName>style.visibility</p:attrName>
                                        </p:attrNameLst>
                                      </p:cBhvr>
                                      <p:to>
                                        <p:strVal val="visible"/>
                                      </p:to>
                                    </p:set>
                                    <p:animEffect transition="in" filter="wipe(left)">
                                      <p:cBhvr>
                                        <p:cTn id="99" dur="500"/>
                                        <p:tgtEl>
                                          <p:spTgt spid="18">
                                            <p:txEl>
                                              <p:pRg st="3" end="3"/>
                                            </p:txEl>
                                          </p:spTgt>
                                        </p:tgtEl>
                                      </p:cBhvr>
                                    </p:animEffect>
                                  </p:childTnLst>
                                </p:cTn>
                              </p:par>
                            </p:childTnLst>
                          </p:cTn>
                        </p:par>
                        <p:par>
                          <p:cTn id="100" fill="hold">
                            <p:stCondLst>
                              <p:cond delay="1000"/>
                            </p:stCondLst>
                            <p:childTnLst>
                              <p:par>
                                <p:cTn id="101" presetID="22" presetClass="entr" presetSubtype="1"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up)">
                                      <p:cBhvr>
                                        <p:cTn id="103" dur="3000"/>
                                        <p:tgtEl>
                                          <p:spTgt spid="31"/>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wipe(left)">
                                      <p:cBhvr>
                                        <p:cTn id="106" dur="3000"/>
                                        <p:tgtEl>
                                          <p:spTgt spid="3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 grpId="0" animBg="1"/>
      <p:bldP spid="31" grpId="0" animBg="1"/>
      <p:bldP spid="30" grpId="0" animBg="1"/>
      <p:bldP spid="6" grpId="0"/>
      <p:bldP spid="9" grpId="0" build="allAtOnce"/>
      <p:bldP spid="11" grpId="0" animBg="1"/>
      <p:bldP spid="12" grpId="0" animBg="1"/>
      <p:bldP spid="15" grpId="0" build="allAtOnce"/>
      <p:bldP spid="16" grpId="0" build="allAtOnce"/>
      <p:bldP spid="24" grpId="0" build="allAtOnce"/>
      <p:bldP spid="27" grpId="0"/>
      <p:bldP spid="28" grpId="0"/>
      <p:bldP spid="32" grpId="0"/>
      <p:bldP spid="33"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922353-FC6C-2A38-D52C-20B371BFF429}"/>
              </a:ext>
            </a:extLst>
          </p:cNvPr>
          <p:cNvSpPr txBox="1"/>
          <p:nvPr/>
        </p:nvSpPr>
        <p:spPr>
          <a:xfrm>
            <a:off x="3233682" y="103275"/>
            <a:ext cx="5724636" cy="769441"/>
          </a:xfrm>
          <a:prstGeom prst="rect">
            <a:avLst/>
          </a:prstGeom>
          <a:noFill/>
        </p:spPr>
        <p:txBody>
          <a:bodyPr wrap="square" rtlCol="0">
            <a:spAutoFit/>
          </a:bodyPr>
          <a:lstStyle/>
          <a:p>
            <a:pPr algn="ctr"/>
            <a:r>
              <a:rPr lang="en-IN" sz="4400" b="1">
                <a:solidFill>
                  <a:srgbClr val="1B365D"/>
                </a:solidFill>
                <a:latin typeface="+mj-lt"/>
              </a:rPr>
              <a:t>Our Innovative Solution</a:t>
            </a:r>
          </a:p>
        </p:txBody>
      </p:sp>
      <p:sp>
        <p:nvSpPr>
          <p:cNvPr id="7" name="TextBox 6">
            <a:extLst>
              <a:ext uri="{FF2B5EF4-FFF2-40B4-BE49-F238E27FC236}">
                <a16:creationId xmlns:a16="http://schemas.microsoft.com/office/drawing/2014/main" id="{E7F7F34E-280F-B64F-4F95-5ECFD4468848}"/>
              </a:ext>
            </a:extLst>
          </p:cNvPr>
          <p:cNvSpPr txBox="1"/>
          <p:nvPr/>
        </p:nvSpPr>
        <p:spPr>
          <a:xfrm>
            <a:off x="3575720" y="692696"/>
            <a:ext cx="5040560" cy="461665"/>
          </a:xfrm>
          <a:prstGeom prst="rect">
            <a:avLst/>
          </a:prstGeom>
          <a:noFill/>
        </p:spPr>
        <p:txBody>
          <a:bodyPr wrap="square" rtlCol="0">
            <a:spAutoFit/>
          </a:bodyPr>
          <a:lstStyle/>
          <a:p>
            <a:r>
              <a:rPr lang="en-IN" sz="2400">
                <a:solidFill>
                  <a:schemeClr val="tx1">
                    <a:lumMod val="60000"/>
                    <a:lumOff val="40000"/>
                  </a:schemeClr>
                </a:solidFill>
              </a:rPr>
              <a:t>Smart IoT-Based Street Lighting System</a:t>
            </a:r>
          </a:p>
        </p:txBody>
      </p:sp>
      <p:cxnSp>
        <p:nvCxnSpPr>
          <p:cNvPr id="8" name="Straight Connector 7">
            <a:extLst>
              <a:ext uri="{FF2B5EF4-FFF2-40B4-BE49-F238E27FC236}">
                <a16:creationId xmlns:a16="http://schemas.microsoft.com/office/drawing/2014/main" id="{0CDFC635-52BB-02E8-F017-0D5A200CEE44}"/>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88CC8008-CB50-1F41-B2F5-C428F22B129B}"/>
              </a:ext>
            </a:extLst>
          </p:cNvPr>
          <p:cNvSpPr/>
          <p:nvPr/>
        </p:nvSpPr>
        <p:spPr>
          <a:xfrm>
            <a:off x="155340" y="1751672"/>
            <a:ext cx="900100" cy="1507667"/>
          </a:xfrm>
          <a:prstGeom prst="roundRect">
            <a:avLst>
              <a:gd name="adj" fmla="val 8853"/>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Top Corners Rounded 8">
            <a:extLst>
              <a:ext uri="{FF2B5EF4-FFF2-40B4-BE49-F238E27FC236}">
                <a16:creationId xmlns:a16="http://schemas.microsoft.com/office/drawing/2014/main" id="{33E5C287-354A-190A-69D3-59D3FC12F63C}"/>
              </a:ext>
            </a:extLst>
          </p:cNvPr>
          <p:cNvSpPr/>
          <p:nvPr/>
        </p:nvSpPr>
        <p:spPr>
          <a:xfrm rot="5400000">
            <a:off x="859799" y="1119482"/>
            <a:ext cx="1507667" cy="2772048"/>
          </a:xfrm>
          <a:prstGeom prst="round2Same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Graphic 17" descr="Bullseye outline">
            <a:extLst>
              <a:ext uri="{FF2B5EF4-FFF2-40B4-BE49-F238E27FC236}">
                <a16:creationId xmlns:a16="http://schemas.microsoft.com/office/drawing/2014/main" id="{CDCEC81B-2894-5316-2BA2-2228DAAE92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463" y="1742557"/>
            <a:ext cx="504000" cy="527683"/>
          </a:xfrm>
          <a:prstGeom prst="rect">
            <a:avLst/>
          </a:prstGeom>
        </p:spPr>
      </p:pic>
      <p:sp>
        <p:nvSpPr>
          <p:cNvPr id="19" name="TextBox 18">
            <a:extLst>
              <a:ext uri="{FF2B5EF4-FFF2-40B4-BE49-F238E27FC236}">
                <a16:creationId xmlns:a16="http://schemas.microsoft.com/office/drawing/2014/main" id="{B9153558-314E-E567-1E72-2B8289B2D551}"/>
              </a:ext>
            </a:extLst>
          </p:cNvPr>
          <p:cNvSpPr txBox="1"/>
          <p:nvPr/>
        </p:nvSpPr>
        <p:spPr>
          <a:xfrm>
            <a:off x="263352" y="2314122"/>
            <a:ext cx="2160240" cy="354463"/>
          </a:xfrm>
          <a:prstGeom prst="rect">
            <a:avLst/>
          </a:prstGeom>
          <a:noFill/>
        </p:spPr>
        <p:txBody>
          <a:bodyPr wrap="square" rtlCol="0">
            <a:spAutoFit/>
          </a:bodyPr>
          <a:lstStyle/>
          <a:p>
            <a:r>
              <a:rPr lang="en-IN" sz="1600">
                <a:solidFill>
                  <a:srgbClr val="0F172A"/>
                </a:solidFill>
                <a:latin typeface="+mj-lt"/>
              </a:rPr>
              <a:t>68% Energy Reduction</a:t>
            </a:r>
          </a:p>
        </p:txBody>
      </p:sp>
      <p:sp>
        <p:nvSpPr>
          <p:cNvPr id="21" name="TextBox 20">
            <a:extLst>
              <a:ext uri="{FF2B5EF4-FFF2-40B4-BE49-F238E27FC236}">
                <a16:creationId xmlns:a16="http://schemas.microsoft.com/office/drawing/2014/main" id="{EC5282D2-AAAA-771F-8AA9-32287611E5C8}"/>
              </a:ext>
            </a:extLst>
          </p:cNvPr>
          <p:cNvSpPr txBox="1"/>
          <p:nvPr/>
        </p:nvSpPr>
        <p:spPr>
          <a:xfrm>
            <a:off x="191344" y="2778015"/>
            <a:ext cx="2628292" cy="322240"/>
          </a:xfrm>
          <a:prstGeom prst="rect">
            <a:avLst/>
          </a:prstGeom>
          <a:noFill/>
        </p:spPr>
        <p:txBody>
          <a:bodyPr wrap="square" rtlCol="0">
            <a:spAutoFit/>
          </a:bodyPr>
          <a:lstStyle/>
          <a:p>
            <a:r>
              <a:rPr lang="en-GB" sz="1400">
                <a:solidFill>
                  <a:schemeClr val="accent4"/>
                </a:solidFill>
              </a:rPr>
              <a:t>450 kWh saved annually per lamp</a:t>
            </a:r>
            <a:endParaRPr lang="en-IN" sz="1400">
              <a:solidFill>
                <a:schemeClr val="accent4"/>
              </a:solidFill>
              <a:latin typeface="+mj-lt"/>
            </a:endParaRPr>
          </a:p>
        </p:txBody>
      </p:sp>
      <p:sp>
        <p:nvSpPr>
          <p:cNvPr id="24" name="Rectangle: Rounded Corners 23">
            <a:extLst>
              <a:ext uri="{FF2B5EF4-FFF2-40B4-BE49-F238E27FC236}">
                <a16:creationId xmlns:a16="http://schemas.microsoft.com/office/drawing/2014/main" id="{997C2996-6D2C-54C6-CDC5-156BF36E8C95}"/>
              </a:ext>
            </a:extLst>
          </p:cNvPr>
          <p:cNvSpPr/>
          <p:nvPr/>
        </p:nvSpPr>
        <p:spPr>
          <a:xfrm>
            <a:off x="3162603" y="1751672"/>
            <a:ext cx="900100" cy="1507667"/>
          </a:xfrm>
          <a:prstGeom prst="roundRect">
            <a:avLst>
              <a:gd name="adj" fmla="val 8853"/>
            </a:avLst>
          </a:prstGeom>
          <a:solidFill>
            <a:srgbClr val="3B82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Top Corners Rounded 24">
            <a:extLst>
              <a:ext uri="{FF2B5EF4-FFF2-40B4-BE49-F238E27FC236}">
                <a16:creationId xmlns:a16="http://schemas.microsoft.com/office/drawing/2014/main" id="{9A0AAE9A-691A-35D1-0B21-1013973837F8}"/>
              </a:ext>
            </a:extLst>
          </p:cNvPr>
          <p:cNvSpPr/>
          <p:nvPr/>
        </p:nvSpPr>
        <p:spPr>
          <a:xfrm rot="5400000">
            <a:off x="3867062" y="1119482"/>
            <a:ext cx="1507667" cy="2772048"/>
          </a:xfrm>
          <a:prstGeom prst="round2Same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272490B1-4DA9-3FF0-D613-64955A587E77}"/>
              </a:ext>
            </a:extLst>
          </p:cNvPr>
          <p:cNvSpPr txBox="1"/>
          <p:nvPr/>
        </p:nvSpPr>
        <p:spPr>
          <a:xfrm>
            <a:off x="3270615" y="2314122"/>
            <a:ext cx="2323186" cy="338554"/>
          </a:xfrm>
          <a:prstGeom prst="rect">
            <a:avLst/>
          </a:prstGeom>
          <a:noFill/>
        </p:spPr>
        <p:txBody>
          <a:bodyPr wrap="square" rtlCol="0">
            <a:spAutoFit/>
          </a:bodyPr>
          <a:lstStyle/>
          <a:p>
            <a:r>
              <a:rPr lang="en-IN" sz="1600">
                <a:solidFill>
                  <a:srgbClr val="0F172A"/>
                </a:solidFill>
                <a:latin typeface="+mj-lt"/>
              </a:rPr>
              <a:t>100% Safety Compliance</a:t>
            </a:r>
          </a:p>
        </p:txBody>
      </p:sp>
      <p:sp>
        <p:nvSpPr>
          <p:cNvPr id="28" name="TextBox 27">
            <a:extLst>
              <a:ext uri="{FF2B5EF4-FFF2-40B4-BE49-F238E27FC236}">
                <a16:creationId xmlns:a16="http://schemas.microsoft.com/office/drawing/2014/main" id="{4E4D41B0-03AD-DAC6-3069-17EE85A84D36}"/>
              </a:ext>
            </a:extLst>
          </p:cNvPr>
          <p:cNvSpPr txBox="1"/>
          <p:nvPr/>
        </p:nvSpPr>
        <p:spPr>
          <a:xfrm>
            <a:off x="3198607" y="2778015"/>
            <a:ext cx="2916066" cy="307777"/>
          </a:xfrm>
          <a:prstGeom prst="rect">
            <a:avLst/>
          </a:prstGeom>
          <a:noFill/>
        </p:spPr>
        <p:txBody>
          <a:bodyPr wrap="square" rtlCol="0">
            <a:spAutoFit/>
          </a:bodyPr>
          <a:lstStyle/>
          <a:p>
            <a:r>
              <a:rPr lang="en-GB" sz="1400">
                <a:solidFill>
                  <a:srgbClr val="3B82F6"/>
                </a:solidFill>
              </a:rPr>
              <a:t>CIE international standards exceeded</a:t>
            </a:r>
            <a:endParaRPr lang="en-IN" sz="1400">
              <a:solidFill>
                <a:srgbClr val="3B82F6"/>
              </a:solidFill>
              <a:latin typeface="+mj-lt"/>
            </a:endParaRPr>
          </a:p>
        </p:txBody>
      </p:sp>
      <p:sp>
        <p:nvSpPr>
          <p:cNvPr id="30" name="Rectangle: Rounded Corners 29">
            <a:extLst>
              <a:ext uri="{FF2B5EF4-FFF2-40B4-BE49-F238E27FC236}">
                <a16:creationId xmlns:a16="http://schemas.microsoft.com/office/drawing/2014/main" id="{5E6FC9A4-1A6D-F2D6-3E0D-3A98ED1DE7F2}"/>
              </a:ext>
            </a:extLst>
          </p:cNvPr>
          <p:cNvSpPr/>
          <p:nvPr/>
        </p:nvSpPr>
        <p:spPr>
          <a:xfrm>
            <a:off x="6169866" y="1751672"/>
            <a:ext cx="900100" cy="1507667"/>
          </a:xfrm>
          <a:prstGeom prst="roundRect">
            <a:avLst>
              <a:gd name="adj" fmla="val 8853"/>
            </a:avLst>
          </a:prstGeom>
          <a:solidFill>
            <a:srgbClr val="06B6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Top Corners Rounded 30">
            <a:extLst>
              <a:ext uri="{FF2B5EF4-FFF2-40B4-BE49-F238E27FC236}">
                <a16:creationId xmlns:a16="http://schemas.microsoft.com/office/drawing/2014/main" id="{7A3C987D-AD86-CF16-0CC8-C2A4A327DF35}"/>
              </a:ext>
            </a:extLst>
          </p:cNvPr>
          <p:cNvSpPr/>
          <p:nvPr/>
        </p:nvSpPr>
        <p:spPr>
          <a:xfrm rot="5400000">
            <a:off x="6874325" y="1119482"/>
            <a:ext cx="1507667" cy="2772048"/>
          </a:xfrm>
          <a:prstGeom prst="round2Same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773EE4AE-6B5F-9BB1-099B-5302AE0D7834}"/>
              </a:ext>
            </a:extLst>
          </p:cNvPr>
          <p:cNvSpPr txBox="1"/>
          <p:nvPr/>
        </p:nvSpPr>
        <p:spPr>
          <a:xfrm>
            <a:off x="6277878" y="2314122"/>
            <a:ext cx="2958152" cy="338554"/>
          </a:xfrm>
          <a:prstGeom prst="rect">
            <a:avLst/>
          </a:prstGeom>
          <a:noFill/>
        </p:spPr>
        <p:txBody>
          <a:bodyPr wrap="square" rtlCol="0">
            <a:spAutoFit/>
          </a:bodyPr>
          <a:lstStyle/>
          <a:p>
            <a:r>
              <a:rPr lang="en-IN" sz="1600">
                <a:solidFill>
                  <a:srgbClr val="0F172A"/>
                </a:solidFill>
                <a:latin typeface="+mj-lt"/>
              </a:rPr>
              <a:t>Weather-Adaptive Intelligence</a:t>
            </a:r>
          </a:p>
        </p:txBody>
      </p:sp>
      <p:sp>
        <p:nvSpPr>
          <p:cNvPr id="34" name="TextBox 33">
            <a:extLst>
              <a:ext uri="{FF2B5EF4-FFF2-40B4-BE49-F238E27FC236}">
                <a16:creationId xmlns:a16="http://schemas.microsoft.com/office/drawing/2014/main" id="{85014EB9-AF68-C455-B77B-15EB3F36527C}"/>
              </a:ext>
            </a:extLst>
          </p:cNvPr>
          <p:cNvSpPr txBox="1"/>
          <p:nvPr/>
        </p:nvSpPr>
        <p:spPr>
          <a:xfrm>
            <a:off x="6205870" y="2778015"/>
            <a:ext cx="2628292" cy="307777"/>
          </a:xfrm>
          <a:prstGeom prst="rect">
            <a:avLst/>
          </a:prstGeom>
          <a:noFill/>
        </p:spPr>
        <p:txBody>
          <a:bodyPr wrap="square" rtlCol="0">
            <a:spAutoFit/>
          </a:bodyPr>
          <a:lstStyle/>
          <a:p>
            <a:r>
              <a:rPr lang="en-GB" sz="1400">
                <a:solidFill>
                  <a:srgbClr val="06B6D4"/>
                </a:solidFill>
              </a:rPr>
              <a:t>95% fog detection accuracy</a:t>
            </a:r>
            <a:endParaRPr lang="en-IN" sz="1400">
              <a:solidFill>
                <a:srgbClr val="06B6D4"/>
              </a:solidFill>
              <a:latin typeface="+mj-lt"/>
            </a:endParaRPr>
          </a:p>
        </p:txBody>
      </p:sp>
      <p:sp>
        <p:nvSpPr>
          <p:cNvPr id="36" name="Rectangle: Rounded Corners 35">
            <a:extLst>
              <a:ext uri="{FF2B5EF4-FFF2-40B4-BE49-F238E27FC236}">
                <a16:creationId xmlns:a16="http://schemas.microsoft.com/office/drawing/2014/main" id="{555FE728-EE73-842F-D92A-BE01E7F6167B}"/>
              </a:ext>
            </a:extLst>
          </p:cNvPr>
          <p:cNvSpPr/>
          <p:nvPr/>
        </p:nvSpPr>
        <p:spPr>
          <a:xfrm>
            <a:off x="9177129" y="1751672"/>
            <a:ext cx="900100" cy="1507667"/>
          </a:xfrm>
          <a:prstGeom prst="roundRect">
            <a:avLst>
              <a:gd name="adj" fmla="val 8853"/>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Top Corners Rounded 36">
            <a:extLst>
              <a:ext uri="{FF2B5EF4-FFF2-40B4-BE49-F238E27FC236}">
                <a16:creationId xmlns:a16="http://schemas.microsoft.com/office/drawing/2014/main" id="{5E9B496B-DBB0-232D-A648-4B13FB777725}"/>
              </a:ext>
            </a:extLst>
          </p:cNvPr>
          <p:cNvSpPr/>
          <p:nvPr/>
        </p:nvSpPr>
        <p:spPr>
          <a:xfrm rot="5400000">
            <a:off x="9881588" y="1119482"/>
            <a:ext cx="1507667" cy="2772048"/>
          </a:xfrm>
          <a:prstGeom prst="round2Same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2B7D09E4-234B-8A38-B198-6355721A8379}"/>
              </a:ext>
            </a:extLst>
          </p:cNvPr>
          <p:cNvSpPr txBox="1"/>
          <p:nvPr/>
        </p:nvSpPr>
        <p:spPr>
          <a:xfrm>
            <a:off x="9285140" y="2314122"/>
            <a:ext cx="2791499" cy="338554"/>
          </a:xfrm>
          <a:prstGeom prst="rect">
            <a:avLst/>
          </a:prstGeom>
          <a:noFill/>
        </p:spPr>
        <p:txBody>
          <a:bodyPr wrap="square" rtlCol="0">
            <a:spAutoFit/>
          </a:bodyPr>
          <a:lstStyle/>
          <a:p>
            <a:r>
              <a:rPr lang="en-IN" sz="1600">
                <a:solidFill>
                  <a:srgbClr val="0F172A"/>
                </a:solidFill>
                <a:latin typeface="+mj-lt"/>
              </a:rPr>
              <a:t>Emergency Override Protocols</a:t>
            </a:r>
          </a:p>
        </p:txBody>
      </p:sp>
      <p:sp>
        <p:nvSpPr>
          <p:cNvPr id="40" name="TextBox 39">
            <a:extLst>
              <a:ext uri="{FF2B5EF4-FFF2-40B4-BE49-F238E27FC236}">
                <a16:creationId xmlns:a16="http://schemas.microsoft.com/office/drawing/2014/main" id="{78567C02-18F5-107D-E415-204343C4410E}"/>
              </a:ext>
            </a:extLst>
          </p:cNvPr>
          <p:cNvSpPr txBox="1"/>
          <p:nvPr/>
        </p:nvSpPr>
        <p:spPr>
          <a:xfrm>
            <a:off x="9213133" y="2778015"/>
            <a:ext cx="2628292" cy="307777"/>
          </a:xfrm>
          <a:prstGeom prst="rect">
            <a:avLst/>
          </a:prstGeom>
          <a:noFill/>
        </p:spPr>
        <p:txBody>
          <a:bodyPr wrap="square" rtlCol="0">
            <a:spAutoFit/>
          </a:bodyPr>
          <a:lstStyle/>
          <a:p>
            <a:r>
              <a:rPr lang="en-GB" sz="1400">
                <a:solidFill>
                  <a:schemeClr val="accent3"/>
                </a:solidFill>
              </a:rPr>
              <a:t>&lt;2 second response time</a:t>
            </a:r>
            <a:endParaRPr lang="en-IN" sz="1400">
              <a:solidFill>
                <a:schemeClr val="accent3"/>
              </a:solidFill>
              <a:latin typeface="+mj-lt"/>
            </a:endParaRPr>
          </a:p>
        </p:txBody>
      </p:sp>
      <p:sp>
        <p:nvSpPr>
          <p:cNvPr id="42" name="Rectangle: Rounded Corners 41">
            <a:extLst>
              <a:ext uri="{FF2B5EF4-FFF2-40B4-BE49-F238E27FC236}">
                <a16:creationId xmlns:a16="http://schemas.microsoft.com/office/drawing/2014/main" id="{C549AD92-E8C4-D12F-6DF2-8D33475AADC5}"/>
              </a:ext>
            </a:extLst>
          </p:cNvPr>
          <p:cNvSpPr/>
          <p:nvPr/>
        </p:nvSpPr>
        <p:spPr>
          <a:xfrm>
            <a:off x="141973" y="3685529"/>
            <a:ext cx="900100" cy="1507667"/>
          </a:xfrm>
          <a:prstGeom prst="roundRect">
            <a:avLst>
              <a:gd name="adj" fmla="val 8853"/>
            </a:avLst>
          </a:prstGeom>
          <a:solidFill>
            <a:srgbClr val="8B5C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Top Corners Rounded 42">
            <a:extLst>
              <a:ext uri="{FF2B5EF4-FFF2-40B4-BE49-F238E27FC236}">
                <a16:creationId xmlns:a16="http://schemas.microsoft.com/office/drawing/2014/main" id="{6DD4D418-2133-59A4-20BE-512C1A957061}"/>
              </a:ext>
            </a:extLst>
          </p:cNvPr>
          <p:cNvSpPr/>
          <p:nvPr/>
        </p:nvSpPr>
        <p:spPr>
          <a:xfrm rot="5400000">
            <a:off x="859798" y="3053339"/>
            <a:ext cx="1507667" cy="2772048"/>
          </a:xfrm>
          <a:prstGeom prst="round2Same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5439C592-713F-4165-23DE-3722125635B2}"/>
              </a:ext>
            </a:extLst>
          </p:cNvPr>
          <p:cNvSpPr txBox="1"/>
          <p:nvPr/>
        </p:nvSpPr>
        <p:spPr>
          <a:xfrm>
            <a:off x="249985" y="4247979"/>
            <a:ext cx="2431198" cy="338554"/>
          </a:xfrm>
          <a:prstGeom prst="rect">
            <a:avLst/>
          </a:prstGeom>
          <a:noFill/>
        </p:spPr>
        <p:txBody>
          <a:bodyPr wrap="square" rtlCol="0">
            <a:spAutoFit/>
          </a:bodyPr>
          <a:lstStyle/>
          <a:p>
            <a:r>
              <a:rPr lang="en-IN" sz="1600">
                <a:solidFill>
                  <a:srgbClr val="0F172A"/>
                </a:solidFill>
                <a:latin typeface="+mj-lt"/>
              </a:rPr>
              <a:t>Predictive Maintenance</a:t>
            </a:r>
          </a:p>
        </p:txBody>
      </p:sp>
      <p:sp>
        <p:nvSpPr>
          <p:cNvPr id="46" name="TextBox 45">
            <a:extLst>
              <a:ext uri="{FF2B5EF4-FFF2-40B4-BE49-F238E27FC236}">
                <a16:creationId xmlns:a16="http://schemas.microsoft.com/office/drawing/2014/main" id="{F3EE3F23-8925-F6DD-F3EE-00D08CA28F70}"/>
              </a:ext>
            </a:extLst>
          </p:cNvPr>
          <p:cNvSpPr txBox="1"/>
          <p:nvPr/>
        </p:nvSpPr>
        <p:spPr>
          <a:xfrm>
            <a:off x="177977" y="4711872"/>
            <a:ext cx="2628292" cy="307777"/>
          </a:xfrm>
          <a:prstGeom prst="rect">
            <a:avLst/>
          </a:prstGeom>
          <a:noFill/>
        </p:spPr>
        <p:txBody>
          <a:bodyPr wrap="square" rtlCol="0">
            <a:spAutoFit/>
          </a:bodyPr>
          <a:lstStyle/>
          <a:p>
            <a:r>
              <a:rPr lang="en-GB" sz="1400">
                <a:solidFill>
                  <a:srgbClr val="8B5CF6"/>
                </a:solidFill>
              </a:rPr>
              <a:t>AI-powered diagnostics</a:t>
            </a:r>
            <a:endParaRPr lang="en-IN" sz="1400">
              <a:solidFill>
                <a:srgbClr val="8B5CF6"/>
              </a:solidFill>
              <a:latin typeface="+mj-lt"/>
            </a:endParaRPr>
          </a:p>
        </p:txBody>
      </p:sp>
      <p:sp>
        <p:nvSpPr>
          <p:cNvPr id="48" name="Rectangle: Rounded Corners 47">
            <a:extLst>
              <a:ext uri="{FF2B5EF4-FFF2-40B4-BE49-F238E27FC236}">
                <a16:creationId xmlns:a16="http://schemas.microsoft.com/office/drawing/2014/main" id="{A27C7482-DE0A-BE5A-1E2B-BE0C020B6CD4}"/>
              </a:ext>
            </a:extLst>
          </p:cNvPr>
          <p:cNvSpPr/>
          <p:nvPr/>
        </p:nvSpPr>
        <p:spPr>
          <a:xfrm>
            <a:off x="3149236" y="3685529"/>
            <a:ext cx="900100" cy="1507667"/>
          </a:xfrm>
          <a:prstGeom prst="roundRect">
            <a:avLst>
              <a:gd name="adj" fmla="val 8853"/>
            </a:avLst>
          </a:prstGeom>
          <a:solidFill>
            <a:srgbClr val="EAB3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Top Corners Rounded 48">
            <a:extLst>
              <a:ext uri="{FF2B5EF4-FFF2-40B4-BE49-F238E27FC236}">
                <a16:creationId xmlns:a16="http://schemas.microsoft.com/office/drawing/2014/main" id="{202132E3-A854-F82E-FC49-0E5FE4237616}"/>
              </a:ext>
            </a:extLst>
          </p:cNvPr>
          <p:cNvSpPr/>
          <p:nvPr/>
        </p:nvSpPr>
        <p:spPr>
          <a:xfrm rot="5400000">
            <a:off x="3853695" y="3053339"/>
            <a:ext cx="1507667" cy="2772048"/>
          </a:xfrm>
          <a:prstGeom prst="round2Same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D45854FD-45AA-EC0E-ACA1-614BA286D4B5}"/>
              </a:ext>
            </a:extLst>
          </p:cNvPr>
          <p:cNvSpPr txBox="1"/>
          <p:nvPr/>
        </p:nvSpPr>
        <p:spPr>
          <a:xfrm>
            <a:off x="3257247" y="4247979"/>
            <a:ext cx="2336553" cy="338554"/>
          </a:xfrm>
          <a:prstGeom prst="rect">
            <a:avLst/>
          </a:prstGeom>
          <a:noFill/>
        </p:spPr>
        <p:txBody>
          <a:bodyPr wrap="square" rtlCol="0">
            <a:spAutoFit/>
          </a:bodyPr>
          <a:lstStyle/>
          <a:p>
            <a:r>
              <a:rPr lang="en-IN" sz="1600">
                <a:solidFill>
                  <a:srgbClr val="0F172A"/>
                </a:solidFill>
                <a:latin typeface="+mj-lt"/>
              </a:rPr>
              <a:t>Solar Power Integration</a:t>
            </a:r>
          </a:p>
        </p:txBody>
      </p:sp>
      <p:sp>
        <p:nvSpPr>
          <p:cNvPr id="52" name="TextBox 51">
            <a:extLst>
              <a:ext uri="{FF2B5EF4-FFF2-40B4-BE49-F238E27FC236}">
                <a16:creationId xmlns:a16="http://schemas.microsoft.com/office/drawing/2014/main" id="{5A68B587-ACBB-1946-C3E8-FCA2448CD94E}"/>
              </a:ext>
            </a:extLst>
          </p:cNvPr>
          <p:cNvSpPr txBox="1"/>
          <p:nvPr/>
        </p:nvSpPr>
        <p:spPr>
          <a:xfrm>
            <a:off x="3185240" y="4711872"/>
            <a:ext cx="2791238" cy="307777"/>
          </a:xfrm>
          <a:prstGeom prst="rect">
            <a:avLst/>
          </a:prstGeom>
          <a:noFill/>
        </p:spPr>
        <p:txBody>
          <a:bodyPr wrap="square" rtlCol="0">
            <a:spAutoFit/>
          </a:bodyPr>
          <a:lstStyle/>
          <a:p>
            <a:r>
              <a:rPr lang="en-GB" sz="1400">
                <a:solidFill>
                  <a:srgbClr val="EAB308"/>
                </a:solidFill>
              </a:rPr>
              <a:t>30% renewable energy contribution</a:t>
            </a:r>
            <a:endParaRPr lang="en-IN" sz="1400">
              <a:solidFill>
                <a:srgbClr val="EAB308"/>
              </a:solidFill>
              <a:latin typeface="+mj-lt"/>
            </a:endParaRPr>
          </a:p>
        </p:txBody>
      </p:sp>
      <p:sp>
        <p:nvSpPr>
          <p:cNvPr id="54" name="Rectangle: Rounded Corners 53">
            <a:extLst>
              <a:ext uri="{FF2B5EF4-FFF2-40B4-BE49-F238E27FC236}">
                <a16:creationId xmlns:a16="http://schemas.microsoft.com/office/drawing/2014/main" id="{C04A5BFE-393C-118C-926E-E5218EB161D6}"/>
              </a:ext>
            </a:extLst>
          </p:cNvPr>
          <p:cNvSpPr/>
          <p:nvPr/>
        </p:nvSpPr>
        <p:spPr>
          <a:xfrm>
            <a:off x="6156499" y="3685529"/>
            <a:ext cx="900100" cy="1507667"/>
          </a:xfrm>
          <a:prstGeom prst="roundRect">
            <a:avLst>
              <a:gd name="adj" fmla="val 8853"/>
            </a:avLst>
          </a:prstGeom>
          <a:solidFill>
            <a:srgbClr val="6366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Top Corners Rounded 54">
            <a:extLst>
              <a:ext uri="{FF2B5EF4-FFF2-40B4-BE49-F238E27FC236}">
                <a16:creationId xmlns:a16="http://schemas.microsoft.com/office/drawing/2014/main" id="{9DC88C6D-4143-E658-23F8-FA557FB78FB8}"/>
              </a:ext>
            </a:extLst>
          </p:cNvPr>
          <p:cNvSpPr/>
          <p:nvPr/>
        </p:nvSpPr>
        <p:spPr>
          <a:xfrm rot="5400000">
            <a:off x="6860958" y="3053339"/>
            <a:ext cx="1507667" cy="2772048"/>
          </a:xfrm>
          <a:prstGeom prst="round2Same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7921A87F-475E-12C3-7669-197357817BD6}"/>
              </a:ext>
            </a:extLst>
          </p:cNvPr>
          <p:cNvSpPr txBox="1"/>
          <p:nvPr/>
        </p:nvSpPr>
        <p:spPr>
          <a:xfrm>
            <a:off x="6264511" y="4247979"/>
            <a:ext cx="2160240" cy="338554"/>
          </a:xfrm>
          <a:prstGeom prst="rect">
            <a:avLst/>
          </a:prstGeom>
          <a:noFill/>
        </p:spPr>
        <p:txBody>
          <a:bodyPr wrap="square" rtlCol="0">
            <a:spAutoFit/>
          </a:bodyPr>
          <a:lstStyle/>
          <a:p>
            <a:r>
              <a:rPr lang="en-IN" sz="1600">
                <a:solidFill>
                  <a:srgbClr val="0F172A"/>
                </a:solidFill>
                <a:latin typeface="+mj-lt"/>
              </a:rPr>
              <a:t>IoT Cloud Connectivity</a:t>
            </a:r>
          </a:p>
        </p:txBody>
      </p:sp>
      <p:sp>
        <p:nvSpPr>
          <p:cNvPr id="58" name="TextBox 57">
            <a:extLst>
              <a:ext uri="{FF2B5EF4-FFF2-40B4-BE49-F238E27FC236}">
                <a16:creationId xmlns:a16="http://schemas.microsoft.com/office/drawing/2014/main" id="{997CF382-7F3E-5A29-7998-817D548595E2}"/>
              </a:ext>
            </a:extLst>
          </p:cNvPr>
          <p:cNvSpPr txBox="1"/>
          <p:nvPr/>
        </p:nvSpPr>
        <p:spPr>
          <a:xfrm>
            <a:off x="6192503" y="4711872"/>
            <a:ext cx="2628292" cy="307777"/>
          </a:xfrm>
          <a:prstGeom prst="rect">
            <a:avLst/>
          </a:prstGeom>
          <a:noFill/>
        </p:spPr>
        <p:txBody>
          <a:bodyPr wrap="square" rtlCol="0">
            <a:spAutoFit/>
          </a:bodyPr>
          <a:lstStyle/>
          <a:p>
            <a:r>
              <a:rPr lang="en-GB" sz="1400">
                <a:solidFill>
                  <a:srgbClr val="6366F1"/>
                </a:solidFill>
              </a:rPr>
              <a:t>Real-time telemetry &amp; control</a:t>
            </a:r>
            <a:endParaRPr lang="en-IN" sz="1400">
              <a:solidFill>
                <a:srgbClr val="6366F1"/>
              </a:solidFill>
              <a:latin typeface="+mj-lt"/>
            </a:endParaRPr>
          </a:p>
        </p:txBody>
      </p:sp>
      <p:sp>
        <p:nvSpPr>
          <p:cNvPr id="60" name="Rectangle: Rounded Corners 59">
            <a:extLst>
              <a:ext uri="{FF2B5EF4-FFF2-40B4-BE49-F238E27FC236}">
                <a16:creationId xmlns:a16="http://schemas.microsoft.com/office/drawing/2014/main" id="{2E8A63F7-4464-9E39-2C8C-D2EDD00EA3B1}"/>
              </a:ext>
            </a:extLst>
          </p:cNvPr>
          <p:cNvSpPr/>
          <p:nvPr/>
        </p:nvSpPr>
        <p:spPr>
          <a:xfrm>
            <a:off x="9163762" y="3685529"/>
            <a:ext cx="900100" cy="1507667"/>
          </a:xfrm>
          <a:prstGeom prst="roundRect">
            <a:avLst>
              <a:gd name="adj" fmla="val 8853"/>
            </a:avLst>
          </a:prstGeom>
          <a:solidFill>
            <a:srgbClr val="14B8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Top Corners Rounded 60">
            <a:extLst>
              <a:ext uri="{FF2B5EF4-FFF2-40B4-BE49-F238E27FC236}">
                <a16:creationId xmlns:a16="http://schemas.microsoft.com/office/drawing/2014/main" id="{274E7A6F-FFB4-C6B6-8C78-E20093C70F7D}"/>
              </a:ext>
            </a:extLst>
          </p:cNvPr>
          <p:cNvSpPr/>
          <p:nvPr/>
        </p:nvSpPr>
        <p:spPr>
          <a:xfrm rot="5400000">
            <a:off x="9868221" y="3053339"/>
            <a:ext cx="1507667" cy="2772048"/>
          </a:xfrm>
          <a:prstGeom prst="round2Same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5D33CBC5-B58C-5B5A-102D-C364B0D5F220}"/>
              </a:ext>
            </a:extLst>
          </p:cNvPr>
          <p:cNvSpPr txBox="1"/>
          <p:nvPr/>
        </p:nvSpPr>
        <p:spPr>
          <a:xfrm>
            <a:off x="9271774" y="4247979"/>
            <a:ext cx="2476854" cy="338554"/>
          </a:xfrm>
          <a:prstGeom prst="rect">
            <a:avLst/>
          </a:prstGeom>
          <a:noFill/>
        </p:spPr>
        <p:txBody>
          <a:bodyPr wrap="square" rtlCol="0">
            <a:spAutoFit/>
          </a:bodyPr>
          <a:lstStyle/>
          <a:p>
            <a:r>
              <a:rPr lang="en-IN" sz="1600">
                <a:solidFill>
                  <a:srgbClr val="0F172A"/>
                </a:solidFill>
                <a:latin typeface="+mj-lt"/>
              </a:rPr>
              <a:t>Edge Computing Capability</a:t>
            </a:r>
          </a:p>
        </p:txBody>
      </p:sp>
      <p:sp>
        <p:nvSpPr>
          <p:cNvPr id="64" name="TextBox 63">
            <a:extLst>
              <a:ext uri="{FF2B5EF4-FFF2-40B4-BE49-F238E27FC236}">
                <a16:creationId xmlns:a16="http://schemas.microsoft.com/office/drawing/2014/main" id="{92601ED4-1EEA-1954-5984-B08BD7FDCB38}"/>
              </a:ext>
            </a:extLst>
          </p:cNvPr>
          <p:cNvSpPr txBox="1"/>
          <p:nvPr/>
        </p:nvSpPr>
        <p:spPr>
          <a:xfrm>
            <a:off x="9199766" y="4711872"/>
            <a:ext cx="2628292" cy="307777"/>
          </a:xfrm>
          <a:prstGeom prst="rect">
            <a:avLst/>
          </a:prstGeom>
          <a:noFill/>
        </p:spPr>
        <p:txBody>
          <a:bodyPr wrap="square" rtlCol="0">
            <a:spAutoFit/>
          </a:bodyPr>
          <a:lstStyle/>
          <a:p>
            <a:r>
              <a:rPr lang="en-GB" sz="1400">
                <a:solidFill>
                  <a:srgbClr val="14B8A6"/>
                </a:solidFill>
              </a:rPr>
              <a:t>Local processing &amp; decisions</a:t>
            </a:r>
            <a:endParaRPr lang="en-IN" sz="1400">
              <a:solidFill>
                <a:srgbClr val="14B8A6"/>
              </a:solidFill>
              <a:latin typeface="+mj-lt"/>
            </a:endParaRPr>
          </a:p>
        </p:txBody>
      </p:sp>
      <p:pic>
        <p:nvPicPr>
          <p:cNvPr id="66" name="Graphic 65" descr="Lightbulb with solid fill">
            <a:extLst>
              <a:ext uri="{FF2B5EF4-FFF2-40B4-BE49-F238E27FC236}">
                <a16:creationId xmlns:a16="http://schemas.microsoft.com/office/drawing/2014/main" id="{62E252CB-6247-3B27-BA98-34310A4F8B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94111" y="3683447"/>
            <a:ext cx="529200" cy="529200"/>
          </a:xfrm>
          <a:prstGeom prst="rect">
            <a:avLst/>
          </a:prstGeom>
        </p:spPr>
      </p:pic>
      <p:pic>
        <p:nvPicPr>
          <p:cNvPr id="68" name="Graphic 67" descr="Smart Phone with solid fill">
            <a:extLst>
              <a:ext uri="{FF2B5EF4-FFF2-40B4-BE49-F238E27FC236}">
                <a16:creationId xmlns:a16="http://schemas.microsoft.com/office/drawing/2014/main" id="{DF2F31A9-D08F-CC31-E64A-20D6201432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68008" y="3683447"/>
            <a:ext cx="529200" cy="529200"/>
          </a:xfrm>
          <a:prstGeom prst="rect">
            <a:avLst/>
          </a:prstGeom>
        </p:spPr>
      </p:pic>
      <p:pic>
        <p:nvPicPr>
          <p:cNvPr id="70" name="Graphic 69" descr="Dim (Smaller Sun) with solid fill">
            <a:extLst>
              <a:ext uri="{FF2B5EF4-FFF2-40B4-BE49-F238E27FC236}">
                <a16:creationId xmlns:a16="http://schemas.microsoft.com/office/drawing/2014/main" id="{0EBE57BF-5991-D780-98CF-EEE844A18E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05399" y="3683447"/>
            <a:ext cx="529200" cy="529200"/>
          </a:xfrm>
          <a:prstGeom prst="rect">
            <a:avLst/>
          </a:prstGeom>
        </p:spPr>
      </p:pic>
      <p:pic>
        <p:nvPicPr>
          <p:cNvPr id="72" name="Graphic 71" descr="Magic Wand Auto with solid fill">
            <a:extLst>
              <a:ext uri="{FF2B5EF4-FFF2-40B4-BE49-F238E27FC236}">
                <a16:creationId xmlns:a16="http://schemas.microsoft.com/office/drawing/2014/main" id="{1B7F6145-2A03-D2AB-F794-306157F7B8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0863" y="3683447"/>
            <a:ext cx="529200" cy="529200"/>
          </a:xfrm>
          <a:prstGeom prst="rect">
            <a:avLst/>
          </a:prstGeom>
        </p:spPr>
      </p:pic>
      <p:pic>
        <p:nvPicPr>
          <p:cNvPr id="74" name="Graphic 73" descr="Lightning bolt with solid fill">
            <a:extLst>
              <a:ext uri="{FF2B5EF4-FFF2-40B4-BE49-F238E27FC236}">
                <a16:creationId xmlns:a16="http://schemas.microsoft.com/office/drawing/2014/main" id="{4D963A63-B455-8489-0B73-761337C96C4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294111" y="1741798"/>
            <a:ext cx="529200" cy="529200"/>
          </a:xfrm>
          <a:prstGeom prst="rect">
            <a:avLst/>
          </a:prstGeom>
        </p:spPr>
      </p:pic>
      <p:pic>
        <p:nvPicPr>
          <p:cNvPr id="76" name="Graphic 75" descr="Rainbow with solid fill">
            <a:extLst>
              <a:ext uri="{FF2B5EF4-FFF2-40B4-BE49-F238E27FC236}">
                <a16:creationId xmlns:a16="http://schemas.microsoft.com/office/drawing/2014/main" id="{72C56D2F-D883-AFAE-050A-518F1937837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278829" y="1741798"/>
            <a:ext cx="529200" cy="529200"/>
          </a:xfrm>
          <a:prstGeom prst="rect">
            <a:avLst/>
          </a:prstGeom>
        </p:spPr>
      </p:pic>
      <p:pic>
        <p:nvPicPr>
          <p:cNvPr id="78" name="Graphic 77" descr="Lock with solid fill">
            <a:extLst>
              <a:ext uri="{FF2B5EF4-FFF2-40B4-BE49-F238E27FC236}">
                <a16:creationId xmlns:a16="http://schemas.microsoft.com/office/drawing/2014/main" id="{CCCC1AF6-A87B-6B46-BD8D-C7512649FF9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263546" y="1741798"/>
            <a:ext cx="529200" cy="529200"/>
          </a:xfrm>
          <a:prstGeom prst="rect">
            <a:avLst/>
          </a:prstGeom>
        </p:spPr>
      </p:pic>
      <p:pic>
        <p:nvPicPr>
          <p:cNvPr id="2" name="Picture 1">
            <a:extLst>
              <a:ext uri="{FF2B5EF4-FFF2-40B4-BE49-F238E27FC236}">
                <a16:creationId xmlns:a16="http://schemas.microsoft.com/office/drawing/2014/main" id="{62254A72-63ED-3417-A9EF-29772CFD398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spTree>
    <p:extLst>
      <p:ext uri="{BB962C8B-B14F-4D97-AF65-F5344CB8AC3E}">
        <p14:creationId xmlns:p14="http://schemas.microsoft.com/office/powerpoint/2010/main" val="9712697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1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
                                        <p:tgtEl>
                                          <p:spTgt spid="1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300"/>
                                        <p:tgtEl>
                                          <p:spTgt spid="19"/>
                                        </p:tgtEl>
                                      </p:cBhvr>
                                    </p:animEffect>
                                  </p:childTnLst>
                                </p:cTn>
                              </p:par>
                            </p:childTnLst>
                          </p:cTn>
                        </p:par>
                        <p:par>
                          <p:cTn id="24" fill="hold">
                            <p:stCondLst>
                              <p:cond delay="8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300"/>
                                        <p:tgtEl>
                                          <p:spTgt spid="2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300"/>
                                        <p:tgtEl>
                                          <p:spTgt spid="21"/>
                                        </p:tgtEl>
                                      </p:cBhvr>
                                    </p:animEffect>
                                  </p:childTnLst>
                                </p:cTn>
                              </p:par>
                            </p:childTnLst>
                          </p:cTn>
                        </p:par>
                        <p:par>
                          <p:cTn id="31" fill="hold">
                            <p:stCondLst>
                              <p:cond delay="1100"/>
                            </p:stCondLst>
                            <p:childTnLst>
                              <p:par>
                                <p:cTn id="32" presetID="21" presetClass="entr" presetSubtype="1"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heel(1)">
                                      <p:cBhvr>
                                        <p:cTn id="34" dur="100"/>
                                        <p:tgtEl>
                                          <p:spTgt spid="25"/>
                                        </p:tgtEl>
                                      </p:cBhvr>
                                    </p:animEffect>
                                  </p:childTnLst>
                                </p:cTn>
                              </p:par>
                              <p:par>
                                <p:cTn id="35" presetID="10"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100"/>
                                        <p:tgtEl>
                                          <p:spTgt spid="7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300"/>
                                        <p:tgtEl>
                                          <p:spTgt spid="27"/>
                                        </p:tgtEl>
                                      </p:cBhvr>
                                    </p:animEffect>
                                  </p:childTnLst>
                                </p:cTn>
                              </p:par>
                            </p:childTnLst>
                          </p:cTn>
                        </p:par>
                        <p:par>
                          <p:cTn id="41" fill="hold">
                            <p:stCondLst>
                              <p:cond delay="1400"/>
                            </p:stCondLst>
                            <p:childTnLst>
                              <p:par>
                                <p:cTn id="42" presetID="22" presetClass="entr" presetSubtype="1"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up)">
                                      <p:cBhvr>
                                        <p:cTn id="44" dur="3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300"/>
                                        <p:tgtEl>
                                          <p:spTgt spid="28"/>
                                        </p:tgtEl>
                                      </p:cBhvr>
                                    </p:animEffect>
                                  </p:childTnLst>
                                </p:cTn>
                              </p:par>
                            </p:childTnLst>
                          </p:cTn>
                        </p:par>
                        <p:par>
                          <p:cTn id="48" fill="hold">
                            <p:stCondLst>
                              <p:cond delay="1700"/>
                            </p:stCondLst>
                            <p:childTnLst>
                              <p:par>
                                <p:cTn id="49" presetID="21" presetClass="entr" presetSubtype="1"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heel(1)">
                                      <p:cBhvr>
                                        <p:cTn id="51" dur="100"/>
                                        <p:tgtEl>
                                          <p:spTgt spid="31"/>
                                        </p:tgtEl>
                                      </p:cBhvr>
                                    </p:animEffect>
                                  </p:childTnLst>
                                </p:cTn>
                              </p:par>
                              <p:par>
                                <p:cTn id="52" presetID="10" presetClass="entr" presetSubtype="0" fill="hold" nodeType="with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100"/>
                                        <p:tgtEl>
                                          <p:spTgt spid="7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300"/>
                                        <p:tgtEl>
                                          <p:spTgt spid="33"/>
                                        </p:tgtEl>
                                      </p:cBhvr>
                                    </p:animEffect>
                                  </p:childTnLst>
                                </p:cTn>
                              </p:par>
                            </p:childTnLst>
                          </p:cTn>
                        </p:par>
                        <p:par>
                          <p:cTn id="58" fill="hold">
                            <p:stCondLst>
                              <p:cond delay="2000"/>
                            </p:stCondLst>
                            <p:childTnLst>
                              <p:par>
                                <p:cTn id="59" presetID="22" presetClass="entr" presetSubtype="1"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up)">
                                      <p:cBhvr>
                                        <p:cTn id="61" dur="300"/>
                                        <p:tgtEl>
                                          <p:spTgt spid="3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left)">
                                      <p:cBhvr>
                                        <p:cTn id="64" dur="300"/>
                                        <p:tgtEl>
                                          <p:spTgt spid="34"/>
                                        </p:tgtEl>
                                      </p:cBhvr>
                                    </p:animEffect>
                                  </p:childTnLst>
                                </p:cTn>
                              </p:par>
                            </p:childTnLst>
                          </p:cTn>
                        </p:par>
                        <p:par>
                          <p:cTn id="65" fill="hold">
                            <p:stCondLst>
                              <p:cond delay="2300"/>
                            </p:stCondLst>
                            <p:childTnLst>
                              <p:par>
                                <p:cTn id="66" presetID="21" presetClass="entr" presetSubtype="1"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heel(1)">
                                      <p:cBhvr>
                                        <p:cTn id="68" dur="100"/>
                                        <p:tgtEl>
                                          <p:spTgt spid="37"/>
                                        </p:tgtEl>
                                      </p:cBhvr>
                                    </p:animEffect>
                                  </p:childTnLst>
                                </p:cTn>
                              </p:par>
                              <p:par>
                                <p:cTn id="69" presetID="10" presetClass="entr" presetSubtype="0"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100"/>
                                        <p:tgtEl>
                                          <p:spTgt spid="7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left)">
                                      <p:cBhvr>
                                        <p:cTn id="74" dur="300"/>
                                        <p:tgtEl>
                                          <p:spTgt spid="39"/>
                                        </p:tgtEl>
                                      </p:cBhvr>
                                    </p:animEffect>
                                  </p:childTnLst>
                                </p:cTn>
                              </p:par>
                            </p:childTnLst>
                          </p:cTn>
                        </p:par>
                        <p:par>
                          <p:cTn id="75" fill="hold">
                            <p:stCondLst>
                              <p:cond delay="2600"/>
                            </p:stCondLst>
                            <p:childTnLst>
                              <p:par>
                                <p:cTn id="76" presetID="22" presetClass="entr" presetSubtype="1" fill="hold" grpId="0" nodeType="after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up)">
                                      <p:cBhvr>
                                        <p:cTn id="78" dur="300"/>
                                        <p:tgtEl>
                                          <p:spTgt spid="36"/>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left)">
                                      <p:cBhvr>
                                        <p:cTn id="81" dur="300"/>
                                        <p:tgtEl>
                                          <p:spTgt spid="40"/>
                                        </p:tgtEl>
                                      </p:cBhvr>
                                    </p:animEffect>
                                  </p:childTnLst>
                                </p:cTn>
                              </p:par>
                            </p:childTnLst>
                          </p:cTn>
                        </p:par>
                        <p:par>
                          <p:cTn id="82" fill="hold">
                            <p:stCondLst>
                              <p:cond delay="2900"/>
                            </p:stCondLst>
                            <p:childTnLst>
                              <p:par>
                                <p:cTn id="83" presetID="21" presetClass="entr" presetSubtype="1" fill="hold" grpId="0" nodeType="afterEffect">
                                  <p:stCondLst>
                                    <p:cond delay="1000"/>
                                  </p:stCondLst>
                                  <p:childTnLst>
                                    <p:set>
                                      <p:cBhvr>
                                        <p:cTn id="84" dur="1" fill="hold">
                                          <p:stCondLst>
                                            <p:cond delay="0"/>
                                          </p:stCondLst>
                                        </p:cTn>
                                        <p:tgtEl>
                                          <p:spTgt spid="43"/>
                                        </p:tgtEl>
                                        <p:attrNameLst>
                                          <p:attrName>style.visibility</p:attrName>
                                        </p:attrNameLst>
                                      </p:cBhvr>
                                      <p:to>
                                        <p:strVal val="visible"/>
                                      </p:to>
                                    </p:set>
                                    <p:animEffect transition="in" filter="wheel(1)">
                                      <p:cBhvr>
                                        <p:cTn id="85" dur="100"/>
                                        <p:tgtEl>
                                          <p:spTgt spid="43"/>
                                        </p:tgtEl>
                                      </p:cBhvr>
                                    </p:animEffect>
                                  </p:childTnLst>
                                </p:cTn>
                              </p:par>
                              <p:par>
                                <p:cTn id="86" presetID="10" presetClass="entr" presetSubtype="0" fill="hold" nodeType="withEffect">
                                  <p:stCondLst>
                                    <p:cond delay="100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100"/>
                                        <p:tgtEl>
                                          <p:spTgt spid="72"/>
                                        </p:tgtEl>
                                      </p:cBhvr>
                                    </p:animEffect>
                                  </p:childTnLst>
                                </p:cTn>
                              </p:par>
                              <p:par>
                                <p:cTn id="89" presetID="22" presetClass="entr" presetSubtype="8" fill="hold" grpId="0" nodeType="withEffect">
                                  <p:stCondLst>
                                    <p:cond delay="1000"/>
                                  </p:stCondLst>
                                  <p:childTnLst>
                                    <p:set>
                                      <p:cBhvr>
                                        <p:cTn id="90" dur="1" fill="hold">
                                          <p:stCondLst>
                                            <p:cond delay="0"/>
                                          </p:stCondLst>
                                        </p:cTn>
                                        <p:tgtEl>
                                          <p:spTgt spid="45"/>
                                        </p:tgtEl>
                                        <p:attrNameLst>
                                          <p:attrName>style.visibility</p:attrName>
                                        </p:attrNameLst>
                                      </p:cBhvr>
                                      <p:to>
                                        <p:strVal val="visible"/>
                                      </p:to>
                                    </p:set>
                                    <p:animEffect transition="in" filter="wipe(left)">
                                      <p:cBhvr>
                                        <p:cTn id="91" dur="300"/>
                                        <p:tgtEl>
                                          <p:spTgt spid="45"/>
                                        </p:tgtEl>
                                      </p:cBhvr>
                                    </p:animEffect>
                                  </p:childTnLst>
                                </p:cTn>
                              </p:par>
                            </p:childTnLst>
                          </p:cTn>
                        </p:par>
                        <p:par>
                          <p:cTn id="92" fill="hold">
                            <p:stCondLst>
                              <p:cond delay="4200"/>
                            </p:stCondLst>
                            <p:childTnLst>
                              <p:par>
                                <p:cTn id="93" presetID="22" presetClass="entr" presetSubtype="1" fill="hold" grpId="0" nodeType="after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wipe(up)">
                                      <p:cBhvr>
                                        <p:cTn id="95" dur="300"/>
                                        <p:tgtEl>
                                          <p:spTgt spid="42"/>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wipe(left)">
                                      <p:cBhvr>
                                        <p:cTn id="98" dur="300"/>
                                        <p:tgtEl>
                                          <p:spTgt spid="46"/>
                                        </p:tgtEl>
                                      </p:cBhvr>
                                    </p:animEffect>
                                  </p:childTnLst>
                                </p:cTn>
                              </p:par>
                            </p:childTnLst>
                          </p:cTn>
                        </p:par>
                        <p:par>
                          <p:cTn id="99" fill="hold">
                            <p:stCondLst>
                              <p:cond delay="4500"/>
                            </p:stCondLst>
                            <p:childTnLst>
                              <p:par>
                                <p:cTn id="100" presetID="21" presetClass="entr" presetSubtype="1" fill="hold" grpId="0" nodeType="after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wheel(1)">
                                      <p:cBhvr>
                                        <p:cTn id="102" dur="100"/>
                                        <p:tgtEl>
                                          <p:spTgt spid="49"/>
                                        </p:tgtEl>
                                      </p:cBhvr>
                                    </p:animEffect>
                                  </p:childTnLst>
                                </p:cTn>
                              </p:par>
                              <p:par>
                                <p:cTn id="103" presetID="10" presetClass="entr" presetSubtype="0" fill="hold"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100"/>
                                        <p:tgtEl>
                                          <p:spTgt spid="70"/>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wipe(left)">
                                      <p:cBhvr>
                                        <p:cTn id="108" dur="300"/>
                                        <p:tgtEl>
                                          <p:spTgt spid="51"/>
                                        </p:tgtEl>
                                      </p:cBhvr>
                                    </p:animEffect>
                                  </p:childTnLst>
                                </p:cTn>
                              </p:par>
                            </p:childTnLst>
                          </p:cTn>
                        </p:par>
                        <p:par>
                          <p:cTn id="109" fill="hold">
                            <p:stCondLst>
                              <p:cond delay="4800"/>
                            </p:stCondLst>
                            <p:childTnLst>
                              <p:par>
                                <p:cTn id="110" presetID="22" presetClass="entr" presetSubtype="1" fill="hold" grpId="0" nodeType="after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wipe(up)">
                                      <p:cBhvr>
                                        <p:cTn id="112" dur="300"/>
                                        <p:tgtEl>
                                          <p:spTgt spid="48"/>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wipe(left)">
                                      <p:cBhvr>
                                        <p:cTn id="115" dur="300"/>
                                        <p:tgtEl>
                                          <p:spTgt spid="52"/>
                                        </p:tgtEl>
                                      </p:cBhvr>
                                    </p:animEffect>
                                  </p:childTnLst>
                                </p:cTn>
                              </p:par>
                            </p:childTnLst>
                          </p:cTn>
                        </p:par>
                        <p:par>
                          <p:cTn id="116" fill="hold">
                            <p:stCondLst>
                              <p:cond delay="5100"/>
                            </p:stCondLst>
                            <p:childTnLst>
                              <p:par>
                                <p:cTn id="117" presetID="21" presetClass="entr" presetSubtype="1" fill="hold" grpId="0" nodeType="afterEffect">
                                  <p:stCondLst>
                                    <p:cond delay="0"/>
                                  </p:stCondLst>
                                  <p:childTnLst>
                                    <p:set>
                                      <p:cBhvr>
                                        <p:cTn id="118" dur="1" fill="hold">
                                          <p:stCondLst>
                                            <p:cond delay="0"/>
                                          </p:stCondLst>
                                        </p:cTn>
                                        <p:tgtEl>
                                          <p:spTgt spid="55"/>
                                        </p:tgtEl>
                                        <p:attrNameLst>
                                          <p:attrName>style.visibility</p:attrName>
                                        </p:attrNameLst>
                                      </p:cBhvr>
                                      <p:to>
                                        <p:strVal val="visible"/>
                                      </p:to>
                                    </p:set>
                                    <p:animEffect transition="in" filter="wheel(1)">
                                      <p:cBhvr>
                                        <p:cTn id="119" dur="100"/>
                                        <p:tgtEl>
                                          <p:spTgt spid="55"/>
                                        </p:tgtEl>
                                      </p:cBhvr>
                                    </p:animEffect>
                                  </p:childTnLst>
                                </p:cTn>
                              </p:par>
                              <p:par>
                                <p:cTn id="120" presetID="10" presetClass="entr" presetSubtype="0" fill="hold"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fade">
                                      <p:cBhvr>
                                        <p:cTn id="122" dur="100"/>
                                        <p:tgtEl>
                                          <p:spTgt spid="68"/>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57"/>
                                        </p:tgtEl>
                                        <p:attrNameLst>
                                          <p:attrName>style.visibility</p:attrName>
                                        </p:attrNameLst>
                                      </p:cBhvr>
                                      <p:to>
                                        <p:strVal val="visible"/>
                                      </p:to>
                                    </p:set>
                                    <p:animEffect transition="in" filter="wipe(left)">
                                      <p:cBhvr>
                                        <p:cTn id="125" dur="300"/>
                                        <p:tgtEl>
                                          <p:spTgt spid="57"/>
                                        </p:tgtEl>
                                      </p:cBhvr>
                                    </p:animEffect>
                                  </p:childTnLst>
                                </p:cTn>
                              </p:par>
                            </p:childTnLst>
                          </p:cTn>
                        </p:par>
                        <p:par>
                          <p:cTn id="126" fill="hold">
                            <p:stCondLst>
                              <p:cond delay="5400"/>
                            </p:stCondLst>
                            <p:childTnLst>
                              <p:par>
                                <p:cTn id="127" presetID="22" presetClass="entr" presetSubtype="1" fill="hold" grpId="0" nodeType="after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wipe(up)">
                                      <p:cBhvr>
                                        <p:cTn id="129" dur="300"/>
                                        <p:tgtEl>
                                          <p:spTgt spid="54"/>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wipe(left)">
                                      <p:cBhvr>
                                        <p:cTn id="132" dur="300"/>
                                        <p:tgtEl>
                                          <p:spTgt spid="58"/>
                                        </p:tgtEl>
                                      </p:cBhvr>
                                    </p:animEffect>
                                  </p:childTnLst>
                                </p:cTn>
                              </p:par>
                            </p:childTnLst>
                          </p:cTn>
                        </p:par>
                        <p:par>
                          <p:cTn id="133" fill="hold">
                            <p:stCondLst>
                              <p:cond delay="5700"/>
                            </p:stCondLst>
                            <p:childTnLst>
                              <p:par>
                                <p:cTn id="134" presetID="21" presetClass="entr" presetSubtype="1" fill="hold" grpId="0" nodeType="afterEffect">
                                  <p:stCondLst>
                                    <p:cond delay="0"/>
                                  </p:stCondLst>
                                  <p:childTnLst>
                                    <p:set>
                                      <p:cBhvr>
                                        <p:cTn id="135" dur="1" fill="hold">
                                          <p:stCondLst>
                                            <p:cond delay="0"/>
                                          </p:stCondLst>
                                        </p:cTn>
                                        <p:tgtEl>
                                          <p:spTgt spid="61"/>
                                        </p:tgtEl>
                                        <p:attrNameLst>
                                          <p:attrName>style.visibility</p:attrName>
                                        </p:attrNameLst>
                                      </p:cBhvr>
                                      <p:to>
                                        <p:strVal val="visible"/>
                                      </p:to>
                                    </p:set>
                                    <p:animEffect transition="in" filter="wheel(1)">
                                      <p:cBhvr>
                                        <p:cTn id="136" dur="100"/>
                                        <p:tgtEl>
                                          <p:spTgt spid="61"/>
                                        </p:tgtEl>
                                      </p:cBhvr>
                                    </p:animEffect>
                                  </p:childTnLst>
                                </p:cTn>
                              </p:par>
                              <p:par>
                                <p:cTn id="137" presetID="10" presetClass="entr" presetSubtype="0" fill="hold" nodeType="withEffect">
                                  <p:stCondLst>
                                    <p:cond delay="0"/>
                                  </p:stCondLst>
                                  <p:childTnLst>
                                    <p:set>
                                      <p:cBhvr>
                                        <p:cTn id="138" dur="1" fill="hold">
                                          <p:stCondLst>
                                            <p:cond delay="0"/>
                                          </p:stCondLst>
                                        </p:cTn>
                                        <p:tgtEl>
                                          <p:spTgt spid="66"/>
                                        </p:tgtEl>
                                        <p:attrNameLst>
                                          <p:attrName>style.visibility</p:attrName>
                                        </p:attrNameLst>
                                      </p:cBhvr>
                                      <p:to>
                                        <p:strVal val="visible"/>
                                      </p:to>
                                    </p:set>
                                    <p:animEffect transition="in" filter="fade">
                                      <p:cBhvr>
                                        <p:cTn id="139" dur="100"/>
                                        <p:tgtEl>
                                          <p:spTgt spid="6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left)">
                                      <p:cBhvr>
                                        <p:cTn id="142" dur="300"/>
                                        <p:tgtEl>
                                          <p:spTgt spid="63"/>
                                        </p:tgtEl>
                                      </p:cBhvr>
                                    </p:animEffect>
                                  </p:childTnLst>
                                </p:cTn>
                              </p:par>
                            </p:childTnLst>
                          </p:cTn>
                        </p:par>
                        <p:par>
                          <p:cTn id="143" fill="hold">
                            <p:stCondLst>
                              <p:cond delay="6000"/>
                            </p:stCondLst>
                            <p:childTnLst>
                              <p:par>
                                <p:cTn id="144" presetID="22" presetClass="entr" presetSubtype="1" fill="hold" grpId="0" nodeType="afterEffect">
                                  <p:stCondLst>
                                    <p:cond delay="0"/>
                                  </p:stCondLst>
                                  <p:childTnLst>
                                    <p:set>
                                      <p:cBhvr>
                                        <p:cTn id="145" dur="1" fill="hold">
                                          <p:stCondLst>
                                            <p:cond delay="0"/>
                                          </p:stCondLst>
                                        </p:cTn>
                                        <p:tgtEl>
                                          <p:spTgt spid="60"/>
                                        </p:tgtEl>
                                        <p:attrNameLst>
                                          <p:attrName>style.visibility</p:attrName>
                                        </p:attrNameLst>
                                      </p:cBhvr>
                                      <p:to>
                                        <p:strVal val="visible"/>
                                      </p:to>
                                    </p:set>
                                    <p:animEffect transition="in" filter="wipe(up)">
                                      <p:cBhvr>
                                        <p:cTn id="146" dur="300"/>
                                        <p:tgtEl>
                                          <p:spTgt spid="60"/>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64"/>
                                        </p:tgtEl>
                                        <p:attrNameLst>
                                          <p:attrName>style.visibility</p:attrName>
                                        </p:attrNameLst>
                                      </p:cBhvr>
                                      <p:to>
                                        <p:strVal val="visible"/>
                                      </p:to>
                                    </p:set>
                                    <p:animEffect transition="in" filter="wipe(left)">
                                      <p:cBhvr>
                                        <p:cTn id="149" dur="3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0" grpId="0" animBg="1"/>
      <p:bldP spid="9" grpId="0" animBg="1"/>
      <p:bldP spid="19" grpId="0"/>
      <p:bldP spid="21" grpId="0"/>
      <p:bldP spid="24" grpId="0" animBg="1"/>
      <p:bldP spid="25" grpId="0" animBg="1"/>
      <p:bldP spid="27" grpId="0"/>
      <p:bldP spid="28" grpId="0"/>
      <p:bldP spid="30" grpId="0" animBg="1"/>
      <p:bldP spid="31" grpId="0" animBg="1"/>
      <p:bldP spid="33" grpId="0"/>
      <p:bldP spid="34" grpId="0"/>
      <p:bldP spid="36" grpId="0" animBg="1"/>
      <p:bldP spid="37" grpId="0" animBg="1"/>
      <p:bldP spid="39" grpId="0"/>
      <p:bldP spid="40" grpId="0"/>
      <p:bldP spid="42" grpId="0" animBg="1"/>
      <p:bldP spid="43" grpId="0" animBg="1"/>
      <p:bldP spid="45" grpId="0"/>
      <p:bldP spid="46" grpId="0"/>
      <p:bldP spid="48" grpId="0" animBg="1"/>
      <p:bldP spid="49" grpId="0" animBg="1"/>
      <p:bldP spid="51" grpId="0"/>
      <p:bldP spid="52" grpId="0"/>
      <p:bldP spid="54" grpId="0" animBg="1"/>
      <p:bldP spid="55" grpId="0" animBg="1"/>
      <p:bldP spid="57" grpId="0"/>
      <p:bldP spid="58" grpId="0"/>
      <p:bldP spid="60" grpId="0" animBg="1"/>
      <p:bldP spid="61" grpId="0" animBg="1"/>
      <p:bldP spid="63"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a:extLst>
            <a:ext uri="{FF2B5EF4-FFF2-40B4-BE49-F238E27FC236}">
              <a16:creationId xmlns:a16="http://schemas.microsoft.com/office/drawing/2014/main" id="{DC29E47F-7D9E-A950-001A-144B4F6D6E6A}"/>
            </a:ext>
          </a:extLst>
        </p:cNvPr>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EE822CC8-B52B-1BDF-484B-9D298374B23E}"/>
              </a:ext>
            </a:extLst>
          </p:cNvPr>
          <p:cNvSpPr/>
          <p:nvPr/>
        </p:nvSpPr>
        <p:spPr>
          <a:xfrm>
            <a:off x="508484" y="4149080"/>
            <a:ext cx="11175032" cy="2376000"/>
          </a:xfrm>
          <a:prstGeom prst="roundRect">
            <a:avLst/>
          </a:prstGeom>
          <a:solidFill>
            <a:srgbClr val="002060">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715DA20-366A-3B72-D276-6F6B798415F5}"/>
              </a:ext>
            </a:extLst>
          </p:cNvPr>
          <p:cNvSpPr txBox="1"/>
          <p:nvPr/>
        </p:nvSpPr>
        <p:spPr>
          <a:xfrm>
            <a:off x="2468597" y="103275"/>
            <a:ext cx="7254806" cy="769441"/>
          </a:xfrm>
          <a:prstGeom prst="rect">
            <a:avLst/>
          </a:prstGeom>
          <a:noFill/>
        </p:spPr>
        <p:txBody>
          <a:bodyPr wrap="square" rtlCol="0">
            <a:spAutoFit/>
          </a:bodyPr>
          <a:lstStyle/>
          <a:p>
            <a:pPr algn="ctr"/>
            <a:r>
              <a:rPr lang="en-IN" sz="4400" b="1">
                <a:solidFill>
                  <a:srgbClr val="1B365D"/>
                </a:solidFill>
                <a:latin typeface="+mj-lt"/>
              </a:rPr>
              <a:t>System Architecture Overview</a:t>
            </a:r>
          </a:p>
        </p:txBody>
      </p:sp>
      <p:sp>
        <p:nvSpPr>
          <p:cNvPr id="7" name="TextBox 6">
            <a:extLst>
              <a:ext uri="{FF2B5EF4-FFF2-40B4-BE49-F238E27FC236}">
                <a16:creationId xmlns:a16="http://schemas.microsoft.com/office/drawing/2014/main" id="{E9130347-9ADD-F816-8AF3-6A8DBD455FF0}"/>
              </a:ext>
            </a:extLst>
          </p:cNvPr>
          <p:cNvSpPr txBox="1"/>
          <p:nvPr/>
        </p:nvSpPr>
        <p:spPr>
          <a:xfrm>
            <a:off x="3089666" y="692696"/>
            <a:ext cx="6012668" cy="461665"/>
          </a:xfrm>
          <a:prstGeom prst="rect">
            <a:avLst/>
          </a:prstGeom>
          <a:noFill/>
        </p:spPr>
        <p:txBody>
          <a:bodyPr wrap="square" rtlCol="0">
            <a:spAutoFit/>
          </a:bodyPr>
          <a:lstStyle/>
          <a:p>
            <a:pPr algn="ctr"/>
            <a:r>
              <a:rPr lang="en-GB" sz="2400">
                <a:solidFill>
                  <a:schemeClr val="tx1">
                    <a:lumMod val="60000"/>
                    <a:lumOff val="40000"/>
                  </a:schemeClr>
                </a:solidFill>
              </a:rPr>
              <a:t>4-Layer Technical Structure</a:t>
            </a:r>
          </a:p>
        </p:txBody>
      </p:sp>
      <p:cxnSp>
        <p:nvCxnSpPr>
          <p:cNvPr id="8" name="Straight Connector 7">
            <a:extLst>
              <a:ext uri="{FF2B5EF4-FFF2-40B4-BE49-F238E27FC236}">
                <a16:creationId xmlns:a16="http://schemas.microsoft.com/office/drawing/2014/main" id="{D20523F0-93D8-B80B-7241-4EAE5B8F0D77}"/>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549D96CB-0970-4438-BB84-D101F6F3BCC5}"/>
              </a:ext>
            </a:extLst>
          </p:cNvPr>
          <p:cNvSpPr/>
          <p:nvPr/>
        </p:nvSpPr>
        <p:spPr>
          <a:xfrm>
            <a:off x="569507" y="1542861"/>
            <a:ext cx="11052987" cy="2377440"/>
          </a:xfrm>
          <a:prstGeom prst="roundRect">
            <a:avLst/>
          </a:prstGeom>
          <a:solidFill>
            <a:schemeClr val="accent3">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86FDA93-7287-44E9-222F-0458357E08A9}"/>
              </a:ext>
            </a:extLst>
          </p:cNvPr>
          <p:cNvSpPr/>
          <p:nvPr/>
        </p:nvSpPr>
        <p:spPr>
          <a:xfrm>
            <a:off x="630245" y="1626773"/>
            <a:ext cx="10931511" cy="18288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81BD5C89-01F8-73B0-BD2C-EF7192CE25F3}"/>
              </a:ext>
            </a:extLst>
          </p:cNvPr>
          <p:cNvSpPr/>
          <p:nvPr/>
        </p:nvSpPr>
        <p:spPr>
          <a:xfrm>
            <a:off x="2126905" y="2242718"/>
            <a:ext cx="2184456" cy="388011"/>
          </a:xfrm>
          <a:prstGeom prst="roundRect">
            <a:avLst>
              <a:gd name="adj" fmla="val 50000"/>
            </a:avLst>
          </a:prstGeom>
          <a:solidFill>
            <a:schemeClr val="accent3">
              <a:alpha val="6000"/>
            </a:schemeClr>
          </a:solidFill>
          <a:ln>
            <a:solidFill>
              <a:schemeClr val="accent3">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accent3"/>
                </a:solidFill>
                <a:latin typeface="+mj-lt"/>
              </a:rPr>
              <a:t>WiFi Module ESP32</a:t>
            </a:r>
          </a:p>
        </p:txBody>
      </p:sp>
      <p:sp>
        <p:nvSpPr>
          <p:cNvPr id="15" name="TextBox 14">
            <a:extLst>
              <a:ext uri="{FF2B5EF4-FFF2-40B4-BE49-F238E27FC236}">
                <a16:creationId xmlns:a16="http://schemas.microsoft.com/office/drawing/2014/main" id="{EC4B0006-79AF-743E-BE8A-BFB7854E21D1}"/>
              </a:ext>
            </a:extLst>
          </p:cNvPr>
          <p:cNvSpPr txBox="1"/>
          <p:nvPr/>
        </p:nvSpPr>
        <p:spPr>
          <a:xfrm>
            <a:off x="4754851" y="1691516"/>
            <a:ext cx="2682298" cy="369332"/>
          </a:xfrm>
          <a:prstGeom prst="rect">
            <a:avLst/>
          </a:prstGeom>
          <a:noFill/>
        </p:spPr>
        <p:txBody>
          <a:bodyPr wrap="square" rtlCol="0">
            <a:spAutoFit/>
          </a:bodyPr>
          <a:lstStyle/>
          <a:p>
            <a:pPr algn="ctr"/>
            <a:r>
              <a:rPr lang="en-IN">
                <a:solidFill>
                  <a:schemeClr val="accent3"/>
                </a:solidFill>
                <a:latin typeface="+mj-lt"/>
              </a:rPr>
              <a:t>COMMUNICATION LAYER</a:t>
            </a:r>
          </a:p>
        </p:txBody>
      </p:sp>
      <p:sp>
        <p:nvSpPr>
          <p:cNvPr id="24" name="Rectangle: Rounded Corners 23">
            <a:extLst>
              <a:ext uri="{FF2B5EF4-FFF2-40B4-BE49-F238E27FC236}">
                <a16:creationId xmlns:a16="http://schemas.microsoft.com/office/drawing/2014/main" id="{52875FD2-05C4-A3C5-4FEF-CC2ABFFF1125}"/>
              </a:ext>
            </a:extLst>
          </p:cNvPr>
          <p:cNvSpPr/>
          <p:nvPr/>
        </p:nvSpPr>
        <p:spPr>
          <a:xfrm>
            <a:off x="4638904" y="2236536"/>
            <a:ext cx="2914192" cy="400376"/>
          </a:xfrm>
          <a:prstGeom prst="roundRect">
            <a:avLst>
              <a:gd name="adj" fmla="val 50000"/>
            </a:avLst>
          </a:prstGeom>
          <a:solidFill>
            <a:schemeClr val="accent3">
              <a:alpha val="6000"/>
            </a:schemeClr>
          </a:solidFill>
          <a:ln>
            <a:solidFill>
              <a:schemeClr val="accent3">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accent3"/>
                </a:solidFill>
                <a:latin typeface="+mj-lt"/>
              </a:rPr>
              <a:t>Internet Connection TCP/IP</a:t>
            </a:r>
          </a:p>
        </p:txBody>
      </p:sp>
      <p:sp>
        <p:nvSpPr>
          <p:cNvPr id="25" name="Rectangle: Rounded Corners 24">
            <a:extLst>
              <a:ext uri="{FF2B5EF4-FFF2-40B4-BE49-F238E27FC236}">
                <a16:creationId xmlns:a16="http://schemas.microsoft.com/office/drawing/2014/main" id="{D8AEEC55-F3D0-EDC5-EF4E-887DF7B3069A}"/>
              </a:ext>
            </a:extLst>
          </p:cNvPr>
          <p:cNvSpPr/>
          <p:nvPr/>
        </p:nvSpPr>
        <p:spPr>
          <a:xfrm>
            <a:off x="7880639" y="2236536"/>
            <a:ext cx="2250250" cy="400376"/>
          </a:xfrm>
          <a:prstGeom prst="roundRect">
            <a:avLst>
              <a:gd name="adj" fmla="val 50000"/>
            </a:avLst>
          </a:prstGeom>
          <a:solidFill>
            <a:schemeClr val="accent3">
              <a:alpha val="6000"/>
            </a:schemeClr>
          </a:solidFill>
          <a:ln>
            <a:solidFill>
              <a:schemeClr val="accent3">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accent3"/>
                </a:solidFill>
                <a:latin typeface="+mj-lt"/>
              </a:rPr>
              <a:t>HTTPS API Requests</a:t>
            </a:r>
          </a:p>
        </p:txBody>
      </p:sp>
      <p:sp>
        <p:nvSpPr>
          <p:cNvPr id="26" name="TextBox 25">
            <a:extLst>
              <a:ext uri="{FF2B5EF4-FFF2-40B4-BE49-F238E27FC236}">
                <a16:creationId xmlns:a16="http://schemas.microsoft.com/office/drawing/2014/main" id="{BBF892AF-D8FC-1D0A-C244-B5A6BAC151D4}"/>
              </a:ext>
            </a:extLst>
          </p:cNvPr>
          <p:cNvSpPr txBox="1"/>
          <p:nvPr/>
        </p:nvSpPr>
        <p:spPr>
          <a:xfrm>
            <a:off x="4430282" y="3501008"/>
            <a:ext cx="3331436" cy="369332"/>
          </a:xfrm>
          <a:prstGeom prst="rect">
            <a:avLst/>
          </a:prstGeom>
          <a:noFill/>
        </p:spPr>
        <p:txBody>
          <a:bodyPr wrap="square" rtlCol="0">
            <a:spAutoFit/>
          </a:bodyPr>
          <a:lstStyle/>
          <a:p>
            <a:pPr algn="r"/>
            <a:r>
              <a:rPr lang="en-IN" i="1">
                <a:solidFill>
                  <a:schemeClr val="bg1"/>
                </a:solidFill>
              </a:rPr>
              <a:t>Bidirectional data communication</a:t>
            </a:r>
            <a:endParaRPr lang="en-IN">
              <a:solidFill>
                <a:schemeClr val="bg1"/>
              </a:solidFill>
              <a:latin typeface="+mj-lt"/>
            </a:endParaRPr>
          </a:p>
        </p:txBody>
      </p:sp>
      <p:sp>
        <p:nvSpPr>
          <p:cNvPr id="33" name="Rectangle: Rounded Corners 32">
            <a:extLst>
              <a:ext uri="{FF2B5EF4-FFF2-40B4-BE49-F238E27FC236}">
                <a16:creationId xmlns:a16="http://schemas.microsoft.com/office/drawing/2014/main" id="{11DC1C2F-D39F-02D5-A9D5-F68A89A70484}"/>
              </a:ext>
            </a:extLst>
          </p:cNvPr>
          <p:cNvSpPr/>
          <p:nvPr/>
        </p:nvSpPr>
        <p:spPr>
          <a:xfrm>
            <a:off x="569893" y="4243283"/>
            <a:ext cx="11052215" cy="18288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7C733203-31EF-6212-85BA-D2552D07A330}"/>
              </a:ext>
            </a:extLst>
          </p:cNvPr>
          <p:cNvSpPr txBox="1"/>
          <p:nvPr/>
        </p:nvSpPr>
        <p:spPr>
          <a:xfrm>
            <a:off x="4427446" y="6120008"/>
            <a:ext cx="3684778" cy="369332"/>
          </a:xfrm>
          <a:prstGeom prst="rect">
            <a:avLst/>
          </a:prstGeom>
          <a:noFill/>
        </p:spPr>
        <p:txBody>
          <a:bodyPr wrap="square" rtlCol="0">
            <a:spAutoFit/>
          </a:bodyPr>
          <a:lstStyle/>
          <a:p>
            <a:pPr algn="ctr"/>
            <a:r>
              <a:rPr lang="en-GB" i="1">
                <a:solidFill>
                  <a:schemeClr val="bg1"/>
                </a:solidFill>
              </a:rPr>
              <a:t>Core intelligence and control systems</a:t>
            </a:r>
          </a:p>
        </p:txBody>
      </p:sp>
      <p:sp>
        <p:nvSpPr>
          <p:cNvPr id="35" name="Rectangle: Rounded Corners 34">
            <a:extLst>
              <a:ext uri="{FF2B5EF4-FFF2-40B4-BE49-F238E27FC236}">
                <a16:creationId xmlns:a16="http://schemas.microsoft.com/office/drawing/2014/main" id="{89F3F18B-3F51-A966-E574-5C54C0A1B881}"/>
              </a:ext>
            </a:extLst>
          </p:cNvPr>
          <p:cNvSpPr/>
          <p:nvPr/>
        </p:nvSpPr>
        <p:spPr>
          <a:xfrm>
            <a:off x="1168676" y="4861798"/>
            <a:ext cx="3143839" cy="388011"/>
          </a:xfrm>
          <a:prstGeom prst="roundRect">
            <a:avLst>
              <a:gd name="adj" fmla="val 50000"/>
            </a:avLst>
          </a:prstGeom>
          <a:solidFill>
            <a:srgbClr val="002060">
              <a:alpha val="6000"/>
            </a:srgbClr>
          </a:solidFill>
          <a:ln>
            <a:solidFill>
              <a:srgbClr val="00206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02060"/>
                </a:solidFill>
                <a:latin typeface="+mj-lt"/>
              </a:rPr>
              <a:t>ESP32-WROOM-32 Controller</a:t>
            </a:r>
          </a:p>
        </p:txBody>
      </p:sp>
      <p:sp>
        <p:nvSpPr>
          <p:cNvPr id="36" name="TextBox 35">
            <a:extLst>
              <a:ext uri="{FF2B5EF4-FFF2-40B4-BE49-F238E27FC236}">
                <a16:creationId xmlns:a16="http://schemas.microsoft.com/office/drawing/2014/main" id="{763153DC-A0C0-6E1B-8B8F-FCBFD7565376}"/>
              </a:ext>
            </a:extLst>
          </p:cNvPr>
          <p:cNvSpPr txBox="1"/>
          <p:nvPr/>
        </p:nvSpPr>
        <p:spPr>
          <a:xfrm>
            <a:off x="4752015" y="4319808"/>
            <a:ext cx="2682298" cy="369332"/>
          </a:xfrm>
          <a:prstGeom prst="rect">
            <a:avLst/>
          </a:prstGeom>
          <a:noFill/>
        </p:spPr>
        <p:txBody>
          <a:bodyPr wrap="square" rtlCol="0">
            <a:spAutoFit/>
          </a:bodyPr>
          <a:lstStyle/>
          <a:p>
            <a:pPr algn="ctr"/>
            <a:r>
              <a:rPr lang="en-IN" b="1">
                <a:solidFill>
                  <a:srgbClr val="002060"/>
                </a:solidFill>
                <a:latin typeface="+mj-lt"/>
              </a:rPr>
              <a:t>PROCESSING LAYER</a:t>
            </a:r>
          </a:p>
        </p:txBody>
      </p:sp>
      <p:sp>
        <p:nvSpPr>
          <p:cNvPr id="37" name="Rectangle: Rounded Corners 36">
            <a:extLst>
              <a:ext uri="{FF2B5EF4-FFF2-40B4-BE49-F238E27FC236}">
                <a16:creationId xmlns:a16="http://schemas.microsoft.com/office/drawing/2014/main" id="{4B1C2FC3-42F1-F3AC-7646-92DDF9051702}"/>
              </a:ext>
            </a:extLst>
          </p:cNvPr>
          <p:cNvSpPr/>
          <p:nvPr/>
        </p:nvSpPr>
        <p:spPr>
          <a:xfrm>
            <a:off x="4636068" y="4864828"/>
            <a:ext cx="2914192" cy="400376"/>
          </a:xfrm>
          <a:prstGeom prst="roundRect">
            <a:avLst>
              <a:gd name="adj" fmla="val 50000"/>
            </a:avLst>
          </a:prstGeom>
          <a:solidFill>
            <a:srgbClr val="002060">
              <a:alpha val="6000"/>
            </a:srgbClr>
          </a:solidFill>
          <a:ln>
            <a:solidFill>
              <a:srgbClr val="00206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02060"/>
                </a:solidFill>
                <a:latin typeface="+mj-lt"/>
              </a:rPr>
              <a:t>Sensor Data Processing</a:t>
            </a:r>
          </a:p>
        </p:txBody>
      </p:sp>
      <p:sp>
        <p:nvSpPr>
          <p:cNvPr id="38" name="Rectangle: Rounded Corners 37">
            <a:extLst>
              <a:ext uri="{FF2B5EF4-FFF2-40B4-BE49-F238E27FC236}">
                <a16:creationId xmlns:a16="http://schemas.microsoft.com/office/drawing/2014/main" id="{B25A6178-B1E0-024D-31DC-DC53EF2C87FC}"/>
              </a:ext>
            </a:extLst>
          </p:cNvPr>
          <p:cNvSpPr/>
          <p:nvPr/>
        </p:nvSpPr>
        <p:spPr>
          <a:xfrm>
            <a:off x="7877802" y="4864828"/>
            <a:ext cx="3258757" cy="400376"/>
          </a:xfrm>
          <a:prstGeom prst="roundRect">
            <a:avLst>
              <a:gd name="adj" fmla="val 50000"/>
            </a:avLst>
          </a:prstGeom>
          <a:solidFill>
            <a:srgbClr val="002060">
              <a:alpha val="6000"/>
            </a:srgbClr>
          </a:solidFill>
          <a:ln>
            <a:solidFill>
              <a:srgbClr val="00206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02060"/>
                </a:solidFill>
                <a:latin typeface="+mj-lt"/>
              </a:rPr>
              <a:t>Environmental Decision Engine</a:t>
            </a:r>
          </a:p>
        </p:txBody>
      </p:sp>
      <p:sp>
        <p:nvSpPr>
          <p:cNvPr id="39" name="Rectangle: Rounded Corners 38">
            <a:extLst>
              <a:ext uri="{FF2B5EF4-FFF2-40B4-BE49-F238E27FC236}">
                <a16:creationId xmlns:a16="http://schemas.microsoft.com/office/drawing/2014/main" id="{C535388F-9C6C-3628-D52F-7193E5797B6B}"/>
              </a:ext>
            </a:extLst>
          </p:cNvPr>
          <p:cNvSpPr/>
          <p:nvPr/>
        </p:nvSpPr>
        <p:spPr>
          <a:xfrm>
            <a:off x="2999656" y="5409220"/>
            <a:ext cx="2914192" cy="400376"/>
          </a:xfrm>
          <a:prstGeom prst="roundRect">
            <a:avLst>
              <a:gd name="adj" fmla="val 50000"/>
            </a:avLst>
          </a:prstGeom>
          <a:solidFill>
            <a:srgbClr val="002060">
              <a:alpha val="6000"/>
            </a:srgbClr>
          </a:solidFill>
          <a:ln>
            <a:solidFill>
              <a:srgbClr val="00206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02060"/>
                </a:solidFill>
                <a:latin typeface="+mj-lt"/>
              </a:rPr>
              <a:t>LED Control Logic</a:t>
            </a:r>
          </a:p>
        </p:txBody>
      </p:sp>
      <p:sp>
        <p:nvSpPr>
          <p:cNvPr id="40" name="Rectangle: Rounded Corners 39">
            <a:extLst>
              <a:ext uri="{FF2B5EF4-FFF2-40B4-BE49-F238E27FC236}">
                <a16:creationId xmlns:a16="http://schemas.microsoft.com/office/drawing/2014/main" id="{9805D837-84DC-7844-6DF3-D46A78027DBF}"/>
              </a:ext>
            </a:extLst>
          </p:cNvPr>
          <p:cNvSpPr/>
          <p:nvPr/>
        </p:nvSpPr>
        <p:spPr>
          <a:xfrm>
            <a:off x="6314027" y="5422515"/>
            <a:ext cx="3258757" cy="400376"/>
          </a:xfrm>
          <a:prstGeom prst="roundRect">
            <a:avLst>
              <a:gd name="adj" fmla="val 50000"/>
            </a:avLst>
          </a:prstGeom>
          <a:solidFill>
            <a:srgbClr val="002060">
              <a:alpha val="6000"/>
            </a:srgbClr>
          </a:solidFill>
          <a:ln>
            <a:solidFill>
              <a:srgbClr val="00206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02060"/>
                </a:solidFill>
                <a:latin typeface="+mj-lt"/>
              </a:rPr>
              <a:t>Safety Protocol Handler</a:t>
            </a:r>
          </a:p>
        </p:txBody>
      </p:sp>
      <p:sp>
        <p:nvSpPr>
          <p:cNvPr id="2" name="Rectangle: Rounded Corners 1">
            <a:extLst>
              <a:ext uri="{FF2B5EF4-FFF2-40B4-BE49-F238E27FC236}">
                <a16:creationId xmlns:a16="http://schemas.microsoft.com/office/drawing/2014/main" id="{819AC210-08C2-1B89-5FDD-EA1A2F817BBC}"/>
              </a:ext>
            </a:extLst>
          </p:cNvPr>
          <p:cNvSpPr/>
          <p:nvPr/>
        </p:nvSpPr>
        <p:spPr>
          <a:xfrm>
            <a:off x="5169430" y="2776596"/>
            <a:ext cx="1853140" cy="400376"/>
          </a:xfrm>
          <a:prstGeom prst="roundRect">
            <a:avLst>
              <a:gd name="adj" fmla="val 50000"/>
            </a:avLst>
          </a:prstGeom>
          <a:solidFill>
            <a:schemeClr val="accent3">
              <a:alpha val="6000"/>
            </a:schemeClr>
          </a:solidFill>
          <a:ln>
            <a:solidFill>
              <a:schemeClr val="accent3">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accent3"/>
                </a:solidFill>
                <a:latin typeface="+mj-lt"/>
              </a:rPr>
              <a:t>MQTT Protocol</a:t>
            </a:r>
          </a:p>
        </p:txBody>
      </p:sp>
      <p:sp>
        <p:nvSpPr>
          <p:cNvPr id="3" name="Rectangle: Rounded Corners 2">
            <a:extLst>
              <a:ext uri="{FF2B5EF4-FFF2-40B4-BE49-F238E27FC236}">
                <a16:creationId xmlns:a16="http://schemas.microsoft.com/office/drawing/2014/main" id="{B4E29B3E-E873-E208-AE9A-BFA53D5BD574}"/>
              </a:ext>
            </a:extLst>
          </p:cNvPr>
          <p:cNvSpPr/>
          <p:nvPr/>
        </p:nvSpPr>
        <p:spPr>
          <a:xfrm>
            <a:off x="569893" y="1520788"/>
            <a:ext cx="11052215" cy="2382491"/>
          </a:xfrm>
          <a:prstGeom prst="roundRect">
            <a:avLst/>
          </a:prstGeom>
          <a:solidFill>
            <a:srgbClr val="7030A0">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8A0ED067-2C9B-E0D2-CD49-6C3619EBB41D}"/>
              </a:ext>
            </a:extLst>
          </p:cNvPr>
          <p:cNvGrpSpPr/>
          <p:nvPr/>
        </p:nvGrpSpPr>
        <p:grpSpPr>
          <a:xfrm>
            <a:off x="630245" y="1595577"/>
            <a:ext cx="10931510" cy="2219789"/>
            <a:chOff x="616131" y="1616662"/>
            <a:chExt cx="10912557" cy="1766840"/>
          </a:xfrm>
        </p:grpSpPr>
        <p:sp>
          <p:nvSpPr>
            <p:cNvPr id="5" name="TextBox 4">
              <a:extLst>
                <a:ext uri="{FF2B5EF4-FFF2-40B4-BE49-F238E27FC236}">
                  <a16:creationId xmlns:a16="http://schemas.microsoft.com/office/drawing/2014/main" id="{A639A30A-6CD5-AEC8-0EA0-C4FE961D30B5}"/>
                </a:ext>
              </a:extLst>
            </p:cNvPr>
            <p:cNvSpPr txBox="1"/>
            <p:nvPr/>
          </p:nvSpPr>
          <p:spPr>
            <a:xfrm>
              <a:off x="4184176" y="3089532"/>
              <a:ext cx="3823648" cy="293970"/>
            </a:xfrm>
            <a:prstGeom prst="rect">
              <a:avLst/>
            </a:prstGeom>
            <a:noFill/>
          </p:spPr>
          <p:txBody>
            <a:bodyPr wrap="square" rtlCol="0">
              <a:spAutoFit/>
            </a:bodyPr>
            <a:lstStyle/>
            <a:p>
              <a:pPr algn="ctr"/>
              <a:r>
                <a:rPr lang="en-GB" i="1">
                  <a:solidFill>
                    <a:schemeClr val="bg1"/>
                  </a:solidFill>
                </a:rPr>
                <a:t>Physical sensors and actuators</a:t>
              </a:r>
            </a:p>
          </p:txBody>
        </p:sp>
        <p:grpSp>
          <p:nvGrpSpPr>
            <p:cNvPr id="11" name="Group 10">
              <a:extLst>
                <a:ext uri="{FF2B5EF4-FFF2-40B4-BE49-F238E27FC236}">
                  <a16:creationId xmlns:a16="http://schemas.microsoft.com/office/drawing/2014/main" id="{E4C6447E-AB3E-A6BA-B770-00FA3BDFDC77}"/>
                </a:ext>
              </a:extLst>
            </p:cNvPr>
            <p:cNvGrpSpPr/>
            <p:nvPr/>
          </p:nvGrpSpPr>
          <p:grpSpPr>
            <a:xfrm>
              <a:off x="616131" y="1616662"/>
              <a:ext cx="10912557" cy="1460420"/>
              <a:chOff x="616131" y="1616662"/>
              <a:chExt cx="10912557" cy="1460420"/>
            </a:xfrm>
          </p:grpSpPr>
          <p:sp>
            <p:nvSpPr>
              <p:cNvPr id="12" name="Rectangle: Rounded Corners 11">
                <a:extLst>
                  <a:ext uri="{FF2B5EF4-FFF2-40B4-BE49-F238E27FC236}">
                    <a16:creationId xmlns:a16="http://schemas.microsoft.com/office/drawing/2014/main" id="{5C7EF49E-267D-A9AE-CD34-BFC17833A950}"/>
                  </a:ext>
                </a:extLst>
              </p:cNvPr>
              <p:cNvSpPr/>
              <p:nvPr/>
            </p:nvSpPr>
            <p:spPr>
              <a:xfrm>
                <a:off x="616131" y="1625929"/>
                <a:ext cx="10912557" cy="145115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026F7A66-0095-C0D9-0448-4F44BD191FB9}"/>
                  </a:ext>
                </a:extLst>
              </p:cNvPr>
              <p:cNvSpPr txBox="1"/>
              <p:nvPr/>
            </p:nvSpPr>
            <p:spPr>
              <a:xfrm>
                <a:off x="4742392" y="1616662"/>
                <a:ext cx="2685339" cy="369332"/>
              </a:xfrm>
              <a:prstGeom prst="rect">
                <a:avLst/>
              </a:prstGeom>
              <a:noFill/>
            </p:spPr>
            <p:txBody>
              <a:bodyPr wrap="square" rtlCol="0">
                <a:spAutoFit/>
              </a:bodyPr>
              <a:lstStyle/>
              <a:p>
                <a:r>
                  <a:rPr lang="en-IN">
                    <a:solidFill>
                      <a:srgbClr val="7030A0"/>
                    </a:solidFill>
                    <a:latin typeface="+mj-lt"/>
                  </a:rPr>
                  <a:t>INPUT/OUTPUT LAYER</a:t>
                </a:r>
              </a:p>
            </p:txBody>
          </p:sp>
          <p:sp>
            <p:nvSpPr>
              <p:cNvPr id="16" name="Rectangle: Rounded Corners 15">
                <a:extLst>
                  <a:ext uri="{FF2B5EF4-FFF2-40B4-BE49-F238E27FC236}">
                    <a16:creationId xmlns:a16="http://schemas.microsoft.com/office/drawing/2014/main" id="{5193BE92-8834-937A-BACA-488AD6A1445C}"/>
                  </a:ext>
                </a:extLst>
              </p:cNvPr>
              <p:cNvSpPr/>
              <p:nvPr/>
            </p:nvSpPr>
            <p:spPr>
              <a:xfrm>
                <a:off x="3174768" y="2024128"/>
                <a:ext cx="1724222" cy="388011"/>
              </a:xfrm>
              <a:prstGeom prst="roundRect">
                <a:avLst>
                  <a:gd name="adj" fmla="val 50000"/>
                </a:avLst>
              </a:prstGeom>
              <a:solidFill>
                <a:srgbClr val="7030A0">
                  <a:alpha val="6000"/>
                </a:srgbClr>
              </a:solidFill>
              <a:ln>
                <a:solidFill>
                  <a:srgbClr val="7030A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rgbClr val="543A96"/>
                    </a:solidFill>
                    <a:latin typeface="+mj-lt"/>
                  </a:rPr>
                  <a:t>PIR Sensors x2</a:t>
                </a:r>
              </a:p>
            </p:txBody>
          </p:sp>
          <p:sp>
            <p:nvSpPr>
              <p:cNvPr id="18" name="Rectangle: Rounded Corners 17">
                <a:extLst>
                  <a:ext uri="{FF2B5EF4-FFF2-40B4-BE49-F238E27FC236}">
                    <a16:creationId xmlns:a16="http://schemas.microsoft.com/office/drawing/2014/main" id="{93ED5887-F313-988C-E4D5-D8636D07501F}"/>
                  </a:ext>
                </a:extLst>
              </p:cNvPr>
              <p:cNvSpPr/>
              <p:nvPr/>
            </p:nvSpPr>
            <p:spPr>
              <a:xfrm>
                <a:off x="5222951" y="2024128"/>
                <a:ext cx="1724222" cy="388011"/>
              </a:xfrm>
              <a:prstGeom prst="roundRect">
                <a:avLst>
                  <a:gd name="adj" fmla="val 50000"/>
                </a:avLst>
              </a:prstGeom>
              <a:solidFill>
                <a:srgbClr val="7030A0">
                  <a:alpha val="6000"/>
                </a:srgbClr>
              </a:solidFill>
              <a:ln>
                <a:solidFill>
                  <a:srgbClr val="7030A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543A96"/>
                    </a:solidFill>
                    <a:latin typeface="+mj-lt"/>
                  </a:rPr>
                  <a:t>LDR Sensors x2</a:t>
                </a:r>
              </a:p>
            </p:txBody>
          </p:sp>
          <p:sp>
            <p:nvSpPr>
              <p:cNvPr id="19" name="Rectangle: Rounded Corners 18">
                <a:extLst>
                  <a:ext uri="{FF2B5EF4-FFF2-40B4-BE49-F238E27FC236}">
                    <a16:creationId xmlns:a16="http://schemas.microsoft.com/office/drawing/2014/main" id="{BE245817-A57D-CB0A-2783-5D10323372A9}"/>
                  </a:ext>
                </a:extLst>
              </p:cNvPr>
              <p:cNvSpPr/>
              <p:nvPr/>
            </p:nvSpPr>
            <p:spPr>
              <a:xfrm>
                <a:off x="7271134" y="2024128"/>
                <a:ext cx="2250251" cy="388011"/>
              </a:xfrm>
              <a:prstGeom prst="roundRect">
                <a:avLst>
                  <a:gd name="adj" fmla="val 50000"/>
                </a:avLst>
              </a:prstGeom>
              <a:solidFill>
                <a:srgbClr val="7030A0">
                  <a:alpha val="6000"/>
                </a:srgbClr>
              </a:solidFill>
              <a:ln>
                <a:solidFill>
                  <a:srgbClr val="7030A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543A96"/>
                    </a:solidFill>
                    <a:latin typeface="+mj-lt"/>
                  </a:rPr>
                  <a:t>HC-SR04 Ultrasonic</a:t>
                </a:r>
              </a:p>
            </p:txBody>
          </p:sp>
          <p:sp>
            <p:nvSpPr>
              <p:cNvPr id="20" name="Rectangle: Rounded Corners 19">
                <a:extLst>
                  <a:ext uri="{FF2B5EF4-FFF2-40B4-BE49-F238E27FC236}">
                    <a16:creationId xmlns:a16="http://schemas.microsoft.com/office/drawing/2014/main" id="{8E113E38-FF9B-4F25-765F-06576841B1DE}"/>
                  </a:ext>
                </a:extLst>
              </p:cNvPr>
              <p:cNvSpPr/>
              <p:nvPr/>
            </p:nvSpPr>
            <p:spPr>
              <a:xfrm>
                <a:off x="3653824" y="2538827"/>
                <a:ext cx="2250251" cy="388011"/>
              </a:xfrm>
              <a:prstGeom prst="roundRect">
                <a:avLst>
                  <a:gd name="adj" fmla="val 50000"/>
                </a:avLst>
              </a:prstGeom>
              <a:solidFill>
                <a:srgbClr val="7030A0">
                  <a:alpha val="6000"/>
                </a:srgbClr>
              </a:solidFill>
              <a:ln>
                <a:solidFill>
                  <a:srgbClr val="7030A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543A96"/>
                    </a:solidFill>
                    <a:latin typeface="+mj-lt"/>
                  </a:rPr>
                  <a:t>DHT22 Weather</a:t>
                </a:r>
              </a:p>
            </p:txBody>
          </p:sp>
          <p:sp>
            <p:nvSpPr>
              <p:cNvPr id="21" name="Rectangle: Rounded Corners 20">
                <a:extLst>
                  <a:ext uri="{FF2B5EF4-FFF2-40B4-BE49-F238E27FC236}">
                    <a16:creationId xmlns:a16="http://schemas.microsoft.com/office/drawing/2014/main" id="{EB2BFB07-F2F1-C8C0-CCA2-4CC65371A32D}"/>
                  </a:ext>
                </a:extLst>
              </p:cNvPr>
              <p:cNvSpPr/>
              <p:nvPr/>
            </p:nvSpPr>
            <p:spPr>
              <a:xfrm>
                <a:off x="6339163" y="2538827"/>
                <a:ext cx="2250251" cy="388011"/>
              </a:xfrm>
              <a:prstGeom prst="roundRect">
                <a:avLst>
                  <a:gd name="adj" fmla="val 50000"/>
                </a:avLst>
              </a:prstGeom>
              <a:solidFill>
                <a:srgbClr val="7030A0">
                  <a:alpha val="6000"/>
                </a:srgbClr>
              </a:solidFill>
              <a:ln>
                <a:solidFill>
                  <a:srgbClr val="7030A0">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543A96"/>
                    </a:solidFill>
                    <a:latin typeface="+mj-lt"/>
                  </a:rPr>
                  <a:t>LED Lights x4</a:t>
                </a:r>
              </a:p>
            </p:txBody>
          </p:sp>
        </p:grpSp>
      </p:grpSp>
      <p:sp>
        <p:nvSpPr>
          <p:cNvPr id="22" name="Rectangle: Rounded Corners 21">
            <a:extLst>
              <a:ext uri="{FF2B5EF4-FFF2-40B4-BE49-F238E27FC236}">
                <a16:creationId xmlns:a16="http://schemas.microsoft.com/office/drawing/2014/main" id="{F0ABB556-F47B-5B38-2E00-DB860A607244}"/>
              </a:ext>
            </a:extLst>
          </p:cNvPr>
          <p:cNvSpPr/>
          <p:nvPr/>
        </p:nvSpPr>
        <p:spPr>
          <a:xfrm>
            <a:off x="508484" y="4156583"/>
            <a:ext cx="11175032" cy="2365169"/>
          </a:xfrm>
          <a:prstGeom prst="roundRect">
            <a:avLst/>
          </a:prstGeom>
          <a:solidFill>
            <a:srgbClr val="06B6D4">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4179AE06-6521-F39E-4F91-E7ACBB16024E}"/>
              </a:ext>
            </a:extLst>
          </p:cNvPr>
          <p:cNvGrpSpPr/>
          <p:nvPr/>
        </p:nvGrpSpPr>
        <p:grpSpPr>
          <a:xfrm>
            <a:off x="574064" y="4239955"/>
            <a:ext cx="11043873" cy="2221298"/>
            <a:chOff x="664179" y="4004777"/>
            <a:chExt cx="10864510" cy="1747658"/>
          </a:xfrm>
        </p:grpSpPr>
        <p:sp>
          <p:nvSpPr>
            <p:cNvPr id="27" name="Rectangle: Rounded Corners 26">
              <a:extLst>
                <a:ext uri="{FF2B5EF4-FFF2-40B4-BE49-F238E27FC236}">
                  <a16:creationId xmlns:a16="http://schemas.microsoft.com/office/drawing/2014/main" id="{353AC81B-278A-D5F6-DC8F-58551A196713}"/>
                </a:ext>
              </a:extLst>
            </p:cNvPr>
            <p:cNvSpPr/>
            <p:nvPr/>
          </p:nvSpPr>
          <p:spPr>
            <a:xfrm>
              <a:off x="664179" y="4012765"/>
              <a:ext cx="10864510" cy="144610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0D711091-0841-FD17-8D37-E302130691E8}"/>
                </a:ext>
              </a:extLst>
            </p:cNvPr>
            <p:cNvSpPr txBox="1"/>
            <p:nvPr/>
          </p:nvSpPr>
          <p:spPr>
            <a:xfrm>
              <a:off x="3796798" y="5461854"/>
              <a:ext cx="4598404" cy="290581"/>
            </a:xfrm>
            <a:prstGeom prst="rect">
              <a:avLst/>
            </a:prstGeom>
            <a:noFill/>
          </p:spPr>
          <p:txBody>
            <a:bodyPr wrap="square" rtlCol="0">
              <a:spAutoFit/>
            </a:bodyPr>
            <a:lstStyle/>
            <a:p>
              <a:pPr algn="ctr"/>
              <a:r>
                <a:rPr lang="en-GB" i="1">
                  <a:solidFill>
                    <a:schemeClr val="bg1"/>
                  </a:solidFill>
                </a:rPr>
                <a:t>Sustainable power generation and distribution</a:t>
              </a:r>
            </a:p>
          </p:txBody>
        </p:sp>
        <p:sp>
          <p:nvSpPr>
            <p:cNvPr id="29" name="Rectangle: Rounded Corners 28">
              <a:extLst>
                <a:ext uri="{FF2B5EF4-FFF2-40B4-BE49-F238E27FC236}">
                  <a16:creationId xmlns:a16="http://schemas.microsoft.com/office/drawing/2014/main" id="{EE8A0DA6-93EE-CA05-BF74-C7EEDF02EC50}"/>
                </a:ext>
              </a:extLst>
            </p:cNvPr>
            <p:cNvSpPr/>
            <p:nvPr/>
          </p:nvSpPr>
          <p:spPr>
            <a:xfrm>
              <a:off x="3018018" y="4420493"/>
              <a:ext cx="1815305" cy="388011"/>
            </a:xfrm>
            <a:prstGeom prst="roundRect">
              <a:avLst>
                <a:gd name="adj" fmla="val 50000"/>
              </a:avLst>
            </a:prstGeom>
            <a:solidFill>
              <a:srgbClr val="06B6D4">
                <a:alpha val="6000"/>
              </a:srgbClr>
            </a:solidFill>
            <a:ln>
              <a:solidFill>
                <a:srgbClr val="06B6D4">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rgbClr val="06B6D4"/>
                  </a:solidFill>
                  <a:latin typeface="+mj-lt"/>
                </a:rPr>
                <a:t>Solar Panel 12V</a:t>
              </a:r>
            </a:p>
          </p:txBody>
        </p:sp>
        <p:sp>
          <p:nvSpPr>
            <p:cNvPr id="30" name="Rectangle: Rounded Corners 29">
              <a:extLst>
                <a:ext uri="{FF2B5EF4-FFF2-40B4-BE49-F238E27FC236}">
                  <a16:creationId xmlns:a16="http://schemas.microsoft.com/office/drawing/2014/main" id="{D83B89A1-A6D4-B82B-8964-088AC6A427F2}"/>
                </a:ext>
              </a:extLst>
            </p:cNvPr>
            <p:cNvSpPr/>
            <p:nvPr/>
          </p:nvSpPr>
          <p:spPr>
            <a:xfrm>
              <a:off x="5175478" y="4420493"/>
              <a:ext cx="2050106" cy="388011"/>
            </a:xfrm>
            <a:prstGeom prst="roundRect">
              <a:avLst>
                <a:gd name="adj" fmla="val 50000"/>
              </a:avLst>
            </a:prstGeom>
            <a:solidFill>
              <a:srgbClr val="06B6D4">
                <a:alpha val="6000"/>
              </a:srgbClr>
            </a:solidFill>
            <a:ln>
              <a:solidFill>
                <a:srgbClr val="06B6D4">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6B6D4"/>
                  </a:solidFill>
                  <a:latin typeface="+mj-lt"/>
                </a:rPr>
                <a:t>Li-ion Battery 12V</a:t>
              </a:r>
            </a:p>
          </p:txBody>
        </p:sp>
        <p:sp>
          <p:nvSpPr>
            <p:cNvPr id="31" name="Rectangle: Rounded Corners 30">
              <a:extLst>
                <a:ext uri="{FF2B5EF4-FFF2-40B4-BE49-F238E27FC236}">
                  <a16:creationId xmlns:a16="http://schemas.microsoft.com/office/drawing/2014/main" id="{6132773E-7880-159C-BEE9-DD8C498212C5}"/>
                </a:ext>
              </a:extLst>
            </p:cNvPr>
            <p:cNvSpPr/>
            <p:nvPr/>
          </p:nvSpPr>
          <p:spPr>
            <a:xfrm>
              <a:off x="7589400" y="4420493"/>
              <a:ext cx="2250251" cy="388011"/>
            </a:xfrm>
            <a:prstGeom prst="roundRect">
              <a:avLst>
                <a:gd name="adj" fmla="val 50000"/>
              </a:avLst>
            </a:prstGeom>
            <a:solidFill>
              <a:srgbClr val="06B6D4">
                <a:alpha val="6000"/>
              </a:srgbClr>
            </a:solidFill>
            <a:ln>
              <a:solidFill>
                <a:srgbClr val="06B6D4">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6B6D4"/>
                  </a:solidFill>
                  <a:latin typeface="+mj-lt"/>
                </a:rPr>
                <a:t>Charge Controller</a:t>
              </a:r>
            </a:p>
          </p:txBody>
        </p:sp>
        <p:sp>
          <p:nvSpPr>
            <p:cNvPr id="41" name="Rectangle: Rounded Corners 40">
              <a:extLst>
                <a:ext uri="{FF2B5EF4-FFF2-40B4-BE49-F238E27FC236}">
                  <a16:creationId xmlns:a16="http://schemas.microsoft.com/office/drawing/2014/main" id="{F654A98F-FB0B-CA2D-162B-A37E079485D1}"/>
                </a:ext>
              </a:extLst>
            </p:cNvPr>
            <p:cNvSpPr/>
            <p:nvPr/>
          </p:nvSpPr>
          <p:spPr>
            <a:xfrm>
              <a:off x="3074620" y="4910409"/>
              <a:ext cx="2909330" cy="388011"/>
            </a:xfrm>
            <a:prstGeom prst="roundRect">
              <a:avLst>
                <a:gd name="adj" fmla="val 50000"/>
              </a:avLst>
            </a:prstGeom>
            <a:solidFill>
              <a:srgbClr val="06B6D4">
                <a:alpha val="6000"/>
              </a:srgbClr>
            </a:solidFill>
            <a:ln>
              <a:solidFill>
                <a:srgbClr val="06B6D4">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6B6D4"/>
                  </a:solidFill>
                  <a:latin typeface="+mj-lt"/>
                </a:rPr>
                <a:t>Voltage Regulator 3.3V/5V</a:t>
              </a:r>
            </a:p>
          </p:txBody>
        </p:sp>
        <p:sp>
          <p:nvSpPr>
            <p:cNvPr id="42" name="Rectangle: Rounded Corners 41">
              <a:extLst>
                <a:ext uri="{FF2B5EF4-FFF2-40B4-BE49-F238E27FC236}">
                  <a16:creationId xmlns:a16="http://schemas.microsoft.com/office/drawing/2014/main" id="{1369B231-B1F0-FA25-7F42-4F2C1706928E}"/>
                </a:ext>
              </a:extLst>
            </p:cNvPr>
            <p:cNvSpPr/>
            <p:nvPr/>
          </p:nvSpPr>
          <p:spPr>
            <a:xfrm>
              <a:off x="6418075" y="4910409"/>
              <a:ext cx="2250251" cy="388011"/>
            </a:xfrm>
            <a:prstGeom prst="roundRect">
              <a:avLst>
                <a:gd name="adj" fmla="val 50000"/>
              </a:avLst>
            </a:prstGeom>
            <a:solidFill>
              <a:srgbClr val="06B6D4">
                <a:alpha val="6000"/>
              </a:srgbClr>
            </a:solidFill>
            <a:ln>
              <a:solidFill>
                <a:srgbClr val="06B6D4">
                  <a:alpha val="5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rgbClr val="06B6D4"/>
                  </a:solidFill>
                  <a:latin typeface="+mj-lt"/>
                </a:rPr>
                <a:t>LED Lights x4</a:t>
              </a:r>
            </a:p>
          </p:txBody>
        </p:sp>
        <p:sp>
          <p:nvSpPr>
            <p:cNvPr id="43" name="TextBox 42">
              <a:extLst>
                <a:ext uri="{FF2B5EF4-FFF2-40B4-BE49-F238E27FC236}">
                  <a16:creationId xmlns:a16="http://schemas.microsoft.com/office/drawing/2014/main" id="{77982FC4-CD76-6319-B154-D35FB636051F}"/>
                </a:ext>
              </a:extLst>
            </p:cNvPr>
            <p:cNvSpPr txBox="1"/>
            <p:nvPr/>
          </p:nvSpPr>
          <p:spPr>
            <a:xfrm>
              <a:off x="4857862" y="4004777"/>
              <a:ext cx="2685339" cy="369332"/>
            </a:xfrm>
            <a:prstGeom prst="rect">
              <a:avLst/>
            </a:prstGeom>
            <a:noFill/>
          </p:spPr>
          <p:txBody>
            <a:bodyPr wrap="square" rtlCol="0">
              <a:spAutoFit/>
            </a:bodyPr>
            <a:lstStyle/>
            <a:p>
              <a:pPr algn="ctr"/>
              <a:r>
                <a:rPr lang="en-IN">
                  <a:solidFill>
                    <a:srgbClr val="06B6D4"/>
                  </a:solidFill>
                  <a:latin typeface="+mj-lt"/>
                </a:rPr>
                <a:t>POWER MANAGEMENT</a:t>
              </a:r>
            </a:p>
          </p:txBody>
        </p:sp>
      </p:grpSp>
      <p:pic>
        <p:nvPicPr>
          <p:cNvPr id="17" name="Picture 16">
            <a:extLst>
              <a:ext uri="{FF2B5EF4-FFF2-40B4-BE49-F238E27FC236}">
                <a16:creationId xmlns:a16="http://schemas.microsoft.com/office/drawing/2014/main" id="{C205DDD6-B39E-A49B-90B7-4EC9C078B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spTree>
    <p:extLst>
      <p:ext uri="{BB962C8B-B14F-4D97-AF65-F5344CB8AC3E}">
        <p14:creationId xmlns:p14="http://schemas.microsoft.com/office/powerpoint/2010/main" val="36644080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300"/>
                                        <p:tgtEl>
                                          <p:spTgt spid="10"/>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300"/>
                                        <p:tgtEl>
                                          <p:spTgt spid="1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300"/>
                                        <p:tgtEl>
                                          <p:spTgt spid="1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300"/>
                                        <p:tgtEl>
                                          <p:spTgt spid="2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up)">
                                      <p:cBhvr>
                                        <p:cTn id="29" dur="300"/>
                                        <p:tgtEl>
                                          <p:spTgt spid="25"/>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300"/>
                                        <p:tgtEl>
                                          <p:spTgt spid="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300"/>
                                        <p:tgtEl>
                                          <p:spTgt spid="26"/>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00"/>
                                        <p:tgtEl>
                                          <p:spTgt spid="9"/>
                                        </p:tgtEl>
                                      </p:cBhvr>
                                    </p:animEffect>
                                  </p:childTnLst>
                                </p:cTn>
                              </p:par>
                            </p:childTnLst>
                          </p:cTn>
                        </p:par>
                        <p:par>
                          <p:cTn id="40" fill="hold">
                            <p:stCondLst>
                              <p:cond delay="1000"/>
                            </p:stCondLst>
                            <p:childTnLst>
                              <p:par>
                                <p:cTn id="41" presetID="26" presetClass="emph" presetSubtype="0" repeatCount="2000" fill="hold" grpId="1" nodeType="afterEffect">
                                  <p:stCondLst>
                                    <p:cond delay="0"/>
                                  </p:stCondLst>
                                  <p:childTnLst>
                                    <p:animEffect transition="out" filter="fade">
                                      <p:cBhvr>
                                        <p:cTn id="42" dur="300" tmFilter="0, 0; .2, .5; .8, .5; 1, 0"/>
                                        <p:tgtEl>
                                          <p:spTgt spid="9"/>
                                        </p:tgtEl>
                                      </p:cBhvr>
                                    </p:animEffect>
                                    <p:animScale>
                                      <p:cBhvr>
                                        <p:cTn id="43" dur="150" autoRev="1" fill="hold"/>
                                        <p:tgtEl>
                                          <p:spTgt spid="9"/>
                                        </p:tgtEl>
                                      </p:cBhvr>
                                      <p:by x="105000" y="105000"/>
                                    </p:animScale>
                                  </p:childTnLst>
                                </p:cTn>
                              </p:par>
                            </p:childTnLst>
                          </p:cTn>
                        </p:par>
                        <p:par>
                          <p:cTn id="44" fill="hold">
                            <p:stCondLst>
                              <p:cond delay="1600"/>
                            </p:stCondLst>
                            <p:childTnLst>
                              <p:par>
                                <p:cTn id="45" presetID="22" presetClass="entr" presetSubtype="1"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up)">
                                      <p:cBhvr>
                                        <p:cTn id="47" dur="300"/>
                                        <p:tgtEl>
                                          <p:spTgt spid="33"/>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up)">
                                      <p:cBhvr>
                                        <p:cTn id="50" dur="300"/>
                                        <p:tgtEl>
                                          <p:spTgt spid="35"/>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up)">
                                      <p:cBhvr>
                                        <p:cTn id="53" dur="300"/>
                                        <p:tgtEl>
                                          <p:spTgt spid="36"/>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300"/>
                                        <p:tgtEl>
                                          <p:spTgt spid="3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300"/>
                                        <p:tgtEl>
                                          <p:spTgt spid="39"/>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up)">
                                      <p:cBhvr>
                                        <p:cTn id="62" dur="300"/>
                                        <p:tgtEl>
                                          <p:spTgt spid="40"/>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ipe(up)">
                                      <p:cBhvr>
                                        <p:cTn id="65" dur="300"/>
                                        <p:tgtEl>
                                          <p:spTgt spid="38"/>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up)">
                                      <p:cBhvr>
                                        <p:cTn id="68" dur="300"/>
                                        <p:tgtEl>
                                          <p:spTgt spid="34"/>
                                        </p:tgtEl>
                                      </p:cBhvr>
                                    </p:animEffect>
                                  </p:childTnLst>
                                </p:cTn>
                              </p:par>
                            </p:childTnLst>
                          </p:cTn>
                        </p:par>
                        <p:par>
                          <p:cTn id="69" fill="hold">
                            <p:stCondLst>
                              <p:cond delay="1900"/>
                            </p:stCondLst>
                            <p:childTnLst>
                              <p:par>
                                <p:cTn id="70" presetID="10" presetClass="entr" presetSubtype="0"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200"/>
                                        <p:tgtEl>
                                          <p:spTgt spid="32"/>
                                        </p:tgtEl>
                                      </p:cBhvr>
                                    </p:animEffect>
                                  </p:childTnLst>
                                </p:cTn>
                              </p:par>
                            </p:childTnLst>
                          </p:cTn>
                        </p:par>
                        <p:par>
                          <p:cTn id="73" fill="hold">
                            <p:stCondLst>
                              <p:cond delay="2100"/>
                            </p:stCondLst>
                            <p:childTnLst>
                              <p:par>
                                <p:cTn id="74" presetID="26" presetClass="emph" presetSubtype="0" repeatCount="2000" fill="hold" grpId="1" nodeType="afterEffect">
                                  <p:stCondLst>
                                    <p:cond delay="0"/>
                                  </p:stCondLst>
                                  <p:childTnLst>
                                    <p:animEffect transition="out" filter="fade">
                                      <p:cBhvr>
                                        <p:cTn id="75" dur="300" tmFilter="0, 0; .2, .5; .8, .5; 1, 0"/>
                                        <p:tgtEl>
                                          <p:spTgt spid="32"/>
                                        </p:tgtEl>
                                      </p:cBhvr>
                                    </p:animEffect>
                                    <p:animScale>
                                      <p:cBhvr>
                                        <p:cTn id="76" dur="150" autoRev="1" fill="hold"/>
                                        <p:tgtEl>
                                          <p:spTgt spid="32"/>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26"/>
                                        </p:tgtEl>
                                      </p:cBhvr>
                                    </p:animEffect>
                                    <p:set>
                                      <p:cBhvr>
                                        <p:cTn id="81" dur="1" fill="hold">
                                          <p:stCondLst>
                                            <p:cond delay="499"/>
                                          </p:stCondLst>
                                        </p:cTn>
                                        <p:tgtEl>
                                          <p:spTgt spid="26"/>
                                        </p:tgtEl>
                                        <p:attrNameLst>
                                          <p:attrName>style.visibility</p:attrName>
                                        </p:attrNameLst>
                                      </p:cBhvr>
                                      <p:to>
                                        <p:strVal val="hidden"/>
                                      </p:to>
                                    </p:set>
                                  </p:childTnLst>
                                </p:cTn>
                              </p:par>
                              <p:par>
                                <p:cTn id="82" presetID="10" presetClass="exit" presetSubtype="0" fill="hold" grpId="2" nodeType="withEffect">
                                  <p:stCondLst>
                                    <p:cond delay="0"/>
                                  </p:stCondLst>
                                  <p:childTnLst>
                                    <p:animEffect transition="out" filter="fade">
                                      <p:cBhvr>
                                        <p:cTn id="83" dur="500"/>
                                        <p:tgtEl>
                                          <p:spTgt spid="9"/>
                                        </p:tgtEl>
                                      </p:cBhvr>
                                    </p:animEffect>
                                    <p:set>
                                      <p:cBhvr>
                                        <p:cTn id="84" dur="1" fill="hold">
                                          <p:stCondLst>
                                            <p:cond delay="499"/>
                                          </p:stCondLst>
                                        </p:cTn>
                                        <p:tgtEl>
                                          <p:spTgt spid="9"/>
                                        </p:tgtEl>
                                        <p:attrNameLst>
                                          <p:attrName>style.visibility</p:attrName>
                                        </p:attrNameLst>
                                      </p:cBhvr>
                                      <p:to>
                                        <p:strVal val="hidden"/>
                                      </p:to>
                                    </p:set>
                                  </p:childTnLst>
                                </p:cTn>
                              </p:par>
                              <p:par>
                                <p:cTn id="85" presetID="22" presetClass="entr" presetSubtype="4" fill="hold" nodeType="with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down)">
                                      <p:cBhvr>
                                        <p:cTn id="87" dur="500"/>
                                        <p:tgtEl>
                                          <p:spTgt spid="4"/>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wipe(up)">
                                      <p:cBhvr>
                                        <p:cTn id="90" dur="500"/>
                                        <p:tgtEl>
                                          <p:spTgt spid="3"/>
                                        </p:tgtEl>
                                      </p:cBhvr>
                                    </p:animEffect>
                                  </p:childTnLst>
                                </p:cTn>
                              </p:par>
                            </p:childTnLst>
                          </p:cTn>
                        </p:par>
                        <p:par>
                          <p:cTn id="91" fill="hold">
                            <p:stCondLst>
                              <p:cond delay="500"/>
                            </p:stCondLst>
                            <p:childTnLst>
                              <p:par>
                                <p:cTn id="92" presetID="10" presetClass="exit" presetSubtype="0" fill="hold" grpId="1" nodeType="afterEffect">
                                  <p:stCondLst>
                                    <p:cond delay="0"/>
                                  </p:stCondLst>
                                  <p:childTnLst>
                                    <p:animEffect transition="out" filter="fade">
                                      <p:cBhvr>
                                        <p:cTn id="93" dur="500"/>
                                        <p:tgtEl>
                                          <p:spTgt spid="34"/>
                                        </p:tgtEl>
                                      </p:cBhvr>
                                    </p:animEffect>
                                    <p:set>
                                      <p:cBhvr>
                                        <p:cTn id="94" dur="1" fill="hold">
                                          <p:stCondLst>
                                            <p:cond delay="499"/>
                                          </p:stCondLst>
                                        </p:cTn>
                                        <p:tgtEl>
                                          <p:spTgt spid="34"/>
                                        </p:tgtEl>
                                        <p:attrNameLst>
                                          <p:attrName>style.visibility</p:attrName>
                                        </p:attrNameLst>
                                      </p:cBhvr>
                                      <p:to>
                                        <p:strVal val="hidden"/>
                                      </p:to>
                                    </p:set>
                                  </p:childTnLst>
                                </p:cTn>
                              </p:par>
                              <p:par>
                                <p:cTn id="95" presetID="10" presetClass="exit" presetSubtype="0" fill="hold" grpId="2" nodeType="withEffect">
                                  <p:stCondLst>
                                    <p:cond delay="0"/>
                                  </p:stCondLst>
                                  <p:childTnLst>
                                    <p:animEffect transition="out" filter="fad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22" presetClass="entr" presetSubtype="4" fill="hold" nodeType="with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wipe(down)">
                                      <p:cBhvr>
                                        <p:cTn id="100" dur="500"/>
                                        <p:tgtEl>
                                          <p:spTgt spid="23"/>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up)">
                                      <p:cBhvr>
                                        <p:cTn id="10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6" grpId="0"/>
      <p:bldP spid="7" grpId="0"/>
      <p:bldP spid="9" grpId="0" animBg="1"/>
      <p:bldP spid="9" grpId="1" animBg="1"/>
      <p:bldP spid="9" grpId="2" animBg="1"/>
      <p:bldP spid="10" grpId="0" animBg="1"/>
      <p:bldP spid="14" grpId="0" animBg="1"/>
      <p:bldP spid="15" grpId="0"/>
      <p:bldP spid="24" grpId="0" animBg="1"/>
      <p:bldP spid="25" grpId="0" animBg="1"/>
      <p:bldP spid="26" grpId="0"/>
      <p:bldP spid="26" grpId="1"/>
      <p:bldP spid="33" grpId="0" animBg="1"/>
      <p:bldP spid="34" grpId="0"/>
      <p:bldP spid="34" grpId="1"/>
      <p:bldP spid="35" grpId="0" animBg="1"/>
      <p:bldP spid="36" grpId="0"/>
      <p:bldP spid="37" grpId="0" animBg="1"/>
      <p:bldP spid="38" grpId="0" animBg="1"/>
      <p:bldP spid="39" grpId="0" animBg="1"/>
      <p:bldP spid="40" grpId="0" animBg="1"/>
      <p:bldP spid="2" grpId="0" animBg="1"/>
      <p:bldP spid="3"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8FAFC"/>
            </a:gs>
            <a:gs pos="100000">
              <a:srgbClr val="EDF2F7"/>
            </a:gs>
          </a:gsLst>
          <a:lin ang="5400000" scaled="1"/>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1BA1C8-D307-D9DC-505A-C3AA9AB71280}"/>
              </a:ext>
            </a:extLst>
          </p:cNvPr>
          <p:cNvSpPr txBox="1"/>
          <p:nvPr/>
        </p:nvSpPr>
        <p:spPr>
          <a:xfrm>
            <a:off x="3233682" y="103275"/>
            <a:ext cx="5724636" cy="769441"/>
          </a:xfrm>
          <a:prstGeom prst="rect">
            <a:avLst/>
          </a:prstGeom>
          <a:noFill/>
        </p:spPr>
        <p:txBody>
          <a:bodyPr wrap="square" rtlCol="0">
            <a:spAutoFit/>
          </a:bodyPr>
          <a:lstStyle/>
          <a:p>
            <a:pPr algn="ctr"/>
            <a:r>
              <a:rPr lang="en-IN" sz="4400" b="1">
                <a:solidFill>
                  <a:srgbClr val="1B365D"/>
                </a:solidFill>
                <a:latin typeface="+mj-lt"/>
              </a:rPr>
              <a:t>Hardware Components</a:t>
            </a:r>
          </a:p>
        </p:txBody>
      </p:sp>
      <p:sp>
        <p:nvSpPr>
          <p:cNvPr id="7" name="TextBox 6">
            <a:extLst>
              <a:ext uri="{FF2B5EF4-FFF2-40B4-BE49-F238E27FC236}">
                <a16:creationId xmlns:a16="http://schemas.microsoft.com/office/drawing/2014/main" id="{2A3656D4-9582-54E0-E7DB-3C30C34ABF07}"/>
              </a:ext>
            </a:extLst>
          </p:cNvPr>
          <p:cNvSpPr txBox="1"/>
          <p:nvPr/>
        </p:nvSpPr>
        <p:spPr>
          <a:xfrm>
            <a:off x="3575720" y="692696"/>
            <a:ext cx="5040560" cy="461665"/>
          </a:xfrm>
          <a:prstGeom prst="rect">
            <a:avLst/>
          </a:prstGeom>
          <a:noFill/>
        </p:spPr>
        <p:txBody>
          <a:bodyPr wrap="square" rtlCol="0">
            <a:spAutoFit/>
          </a:bodyPr>
          <a:lstStyle/>
          <a:p>
            <a:pPr algn="ctr"/>
            <a:r>
              <a:rPr lang="en-IN" sz="2400">
                <a:solidFill>
                  <a:schemeClr val="tx1">
                    <a:lumMod val="60000"/>
                    <a:lumOff val="40000"/>
                  </a:schemeClr>
                </a:solidFill>
              </a:rPr>
              <a:t>Detailed Specifications &amp; Budget</a:t>
            </a:r>
          </a:p>
        </p:txBody>
      </p:sp>
      <p:cxnSp>
        <p:nvCxnSpPr>
          <p:cNvPr id="8" name="Straight Connector 7">
            <a:extLst>
              <a:ext uri="{FF2B5EF4-FFF2-40B4-BE49-F238E27FC236}">
                <a16:creationId xmlns:a16="http://schemas.microsoft.com/office/drawing/2014/main" id="{9C42F9A5-6883-881A-A9BA-B727D6EE7B91}"/>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A1A61B58-DA0A-D4C4-F72D-297634AC2E7B}"/>
              </a:ext>
            </a:extLst>
          </p:cNvPr>
          <p:cNvPicPr>
            <a:picLocks noChangeAspect="1"/>
          </p:cNvPicPr>
          <p:nvPr/>
        </p:nvPicPr>
        <p:blipFill>
          <a:blip r:embed="rId3">
            <a:extLst>
              <a:ext uri="{28A0092B-C50C-407E-A947-70E740481C1C}">
                <a14:useLocalDpi xmlns:a14="http://schemas.microsoft.com/office/drawing/2010/main" val="0"/>
              </a:ext>
            </a:extLst>
          </a:blip>
          <a:srcRect l="14529" t="25367" r="16175" b="25553"/>
          <a:stretch>
            <a:fillRect/>
          </a:stretch>
        </p:blipFill>
        <p:spPr>
          <a:xfrm>
            <a:off x="6059996" y="1760661"/>
            <a:ext cx="6168116" cy="4368639"/>
          </a:xfrm>
          <a:prstGeom prst="rect">
            <a:avLst/>
          </a:prstGeom>
        </p:spPr>
      </p:pic>
      <p:pic>
        <p:nvPicPr>
          <p:cNvPr id="2" name="Picture 1">
            <a:extLst>
              <a:ext uri="{FF2B5EF4-FFF2-40B4-BE49-F238E27FC236}">
                <a16:creationId xmlns:a16="http://schemas.microsoft.com/office/drawing/2014/main" id="{86DD7869-6D35-EEF5-A190-7735F3FAD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grpSp>
        <p:nvGrpSpPr>
          <p:cNvPr id="12" name="Group 11">
            <a:extLst>
              <a:ext uri="{FF2B5EF4-FFF2-40B4-BE49-F238E27FC236}">
                <a16:creationId xmlns:a16="http://schemas.microsoft.com/office/drawing/2014/main" id="{F1F1A945-87BB-0DA7-F39D-35359A0D2CA7}"/>
              </a:ext>
            </a:extLst>
          </p:cNvPr>
          <p:cNvGrpSpPr/>
          <p:nvPr/>
        </p:nvGrpSpPr>
        <p:grpSpPr>
          <a:xfrm>
            <a:off x="345377" y="1508621"/>
            <a:ext cx="5750623" cy="4908705"/>
            <a:chOff x="345377" y="1508621"/>
            <a:chExt cx="5750623" cy="4908705"/>
          </a:xfrm>
        </p:grpSpPr>
        <p:grpSp>
          <p:nvGrpSpPr>
            <p:cNvPr id="14" name="Group 13">
              <a:extLst>
                <a:ext uri="{FF2B5EF4-FFF2-40B4-BE49-F238E27FC236}">
                  <a16:creationId xmlns:a16="http://schemas.microsoft.com/office/drawing/2014/main" id="{7BA399EF-FA83-A9F7-BC8D-479355B398F1}"/>
                </a:ext>
              </a:extLst>
            </p:cNvPr>
            <p:cNvGrpSpPr/>
            <p:nvPr/>
          </p:nvGrpSpPr>
          <p:grpSpPr>
            <a:xfrm>
              <a:off x="345377" y="1508621"/>
              <a:ext cx="5750623" cy="4908705"/>
              <a:chOff x="345377" y="1508621"/>
              <a:chExt cx="5750623" cy="4908705"/>
            </a:xfrm>
          </p:grpSpPr>
          <p:sp>
            <p:nvSpPr>
              <p:cNvPr id="9" name="Rectangle: Rounded Corners 8">
                <a:extLst>
                  <a:ext uri="{FF2B5EF4-FFF2-40B4-BE49-F238E27FC236}">
                    <a16:creationId xmlns:a16="http://schemas.microsoft.com/office/drawing/2014/main" id="{17B96C72-1659-671E-EB2D-2892DEF95E56}"/>
                  </a:ext>
                </a:extLst>
              </p:cNvPr>
              <p:cNvSpPr/>
              <p:nvPr/>
            </p:nvSpPr>
            <p:spPr>
              <a:xfrm>
                <a:off x="345377" y="1508621"/>
                <a:ext cx="5750623" cy="4908705"/>
              </a:xfrm>
              <a:prstGeom prst="roundRect">
                <a:avLst>
                  <a:gd name="adj" fmla="val 11052"/>
                </a:avLst>
              </a:prstGeom>
              <a:solidFill>
                <a:schemeClr val="accent3">
                  <a:alpha val="20000"/>
                </a:schemeClr>
              </a:solidFill>
              <a:ln w="25400">
                <a:solidFill>
                  <a:schemeClr val="accent3">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3"/>
                  </a:solidFill>
                </a:endParaRPr>
              </a:p>
            </p:txBody>
          </p:sp>
          <p:sp>
            <p:nvSpPr>
              <p:cNvPr id="15" name="TextBox 14">
                <a:extLst>
                  <a:ext uri="{FF2B5EF4-FFF2-40B4-BE49-F238E27FC236}">
                    <a16:creationId xmlns:a16="http://schemas.microsoft.com/office/drawing/2014/main" id="{DC2F0D3C-28F6-9F5F-E971-E01AE7B2D81F}"/>
                  </a:ext>
                </a:extLst>
              </p:cNvPr>
              <p:cNvSpPr txBox="1"/>
              <p:nvPr/>
            </p:nvSpPr>
            <p:spPr>
              <a:xfrm>
                <a:off x="1996552" y="1514991"/>
                <a:ext cx="2448272" cy="369332"/>
              </a:xfrm>
              <a:prstGeom prst="rect">
                <a:avLst/>
              </a:prstGeom>
              <a:noFill/>
            </p:spPr>
            <p:txBody>
              <a:bodyPr wrap="square" rtlCol="0">
                <a:spAutoFit/>
              </a:bodyPr>
              <a:lstStyle/>
              <a:p>
                <a:pPr algn="ctr"/>
                <a:r>
                  <a:rPr lang="en-IN" b="1">
                    <a:solidFill>
                      <a:schemeClr val="accent3"/>
                    </a:solidFill>
                  </a:rPr>
                  <a:t>ESP32-WROOM-32</a:t>
                </a:r>
              </a:p>
            </p:txBody>
          </p:sp>
          <p:sp>
            <p:nvSpPr>
              <p:cNvPr id="21" name="Rectangle: Rounded Corners 20">
                <a:extLst>
                  <a:ext uri="{FF2B5EF4-FFF2-40B4-BE49-F238E27FC236}">
                    <a16:creationId xmlns:a16="http://schemas.microsoft.com/office/drawing/2014/main" id="{591F4B61-1AB9-CDA5-CADA-80D50E46E6BA}"/>
                  </a:ext>
                </a:extLst>
              </p:cNvPr>
              <p:cNvSpPr/>
              <p:nvPr/>
            </p:nvSpPr>
            <p:spPr>
              <a:xfrm>
                <a:off x="551384" y="1952836"/>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C1789EC2-22C4-F4CA-9AFC-101F8B7F8D90}"/>
                  </a:ext>
                </a:extLst>
              </p:cNvPr>
              <p:cNvSpPr/>
              <p:nvPr/>
            </p:nvSpPr>
            <p:spPr>
              <a:xfrm>
                <a:off x="551384" y="2384884"/>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83CDA791-E4DE-C08D-453A-83D1A0C2AC10}"/>
                  </a:ext>
                </a:extLst>
              </p:cNvPr>
              <p:cNvSpPr/>
              <p:nvPr/>
            </p:nvSpPr>
            <p:spPr>
              <a:xfrm>
                <a:off x="551384" y="2816932"/>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927FAD32-7D3E-811B-D5DD-33719DBC511F}"/>
                  </a:ext>
                </a:extLst>
              </p:cNvPr>
              <p:cNvSpPr/>
              <p:nvPr/>
            </p:nvSpPr>
            <p:spPr>
              <a:xfrm>
                <a:off x="551384" y="3681028"/>
                <a:ext cx="5328592" cy="369332"/>
              </a:xfrm>
              <a:prstGeom prst="roundRect">
                <a:avLst/>
              </a:prstGeom>
              <a:solidFill>
                <a:srgbClr val="00B050">
                  <a:alpha val="26000"/>
                </a:srgbClr>
              </a:solidFill>
              <a:ln w="25400">
                <a:solidFill>
                  <a:srgbClr val="00B05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C5812580-3342-C577-046D-934EAFADEBE7}"/>
                  </a:ext>
                </a:extLst>
              </p:cNvPr>
              <p:cNvSpPr txBox="1"/>
              <p:nvPr/>
            </p:nvSpPr>
            <p:spPr>
              <a:xfrm>
                <a:off x="551384" y="1952836"/>
                <a:ext cx="1445168" cy="338554"/>
              </a:xfrm>
              <a:prstGeom prst="rect">
                <a:avLst/>
              </a:prstGeom>
              <a:noFill/>
            </p:spPr>
            <p:txBody>
              <a:bodyPr wrap="square" rtlCol="0">
                <a:spAutoFit/>
              </a:bodyPr>
              <a:lstStyle/>
              <a:p>
                <a:r>
                  <a:rPr lang="en-IN" sz="1600" b="1">
                    <a:solidFill>
                      <a:schemeClr val="bg1">
                        <a:lumMod val="95000"/>
                      </a:schemeClr>
                    </a:solidFill>
                  </a:rPr>
                  <a:t>Clock Speed:</a:t>
                </a:r>
              </a:p>
            </p:txBody>
          </p:sp>
          <p:sp>
            <p:nvSpPr>
              <p:cNvPr id="46" name="TextBox 45">
                <a:extLst>
                  <a:ext uri="{FF2B5EF4-FFF2-40B4-BE49-F238E27FC236}">
                    <a16:creationId xmlns:a16="http://schemas.microsoft.com/office/drawing/2014/main" id="{83992B3C-40F7-DB2E-BFD0-BE400C5670A8}"/>
                  </a:ext>
                </a:extLst>
              </p:cNvPr>
              <p:cNvSpPr txBox="1"/>
              <p:nvPr/>
            </p:nvSpPr>
            <p:spPr>
              <a:xfrm>
                <a:off x="551384" y="2402215"/>
                <a:ext cx="1445168" cy="338554"/>
              </a:xfrm>
              <a:prstGeom prst="rect">
                <a:avLst/>
              </a:prstGeom>
              <a:noFill/>
            </p:spPr>
            <p:txBody>
              <a:bodyPr wrap="square" rtlCol="0">
                <a:spAutoFit/>
              </a:bodyPr>
              <a:lstStyle/>
              <a:p>
                <a:r>
                  <a:rPr lang="en-IN" sz="1600" b="1">
                    <a:solidFill>
                      <a:schemeClr val="bg1">
                        <a:lumMod val="95000"/>
                      </a:schemeClr>
                    </a:solidFill>
                  </a:rPr>
                  <a:t>Memory:</a:t>
                </a:r>
              </a:p>
            </p:txBody>
          </p:sp>
          <p:sp>
            <p:nvSpPr>
              <p:cNvPr id="47" name="TextBox 46">
                <a:extLst>
                  <a:ext uri="{FF2B5EF4-FFF2-40B4-BE49-F238E27FC236}">
                    <a16:creationId xmlns:a16="http://schemas.microsoft.com/office/drawing/2014/main" id="{306E6F6D-0550-1192-A251-26E09FD86F5A}"/>
                  </a:ext>
                </a:extLst>
              </p:cNvPr>
              <p:cNvSpPr txBox="1"/>
              <p:nvPr/>
            </p:nvSpPr>
            <p:spPr>
              <a:xfrm>
                <a:off x="551384" y="2851594"/>
                <a:ext cx="1445168" cy="338554"/>
              </a:xfrm>
              <a:prstGeom prst="rect">
                <a:avLst/>
              </a:prstGeom>
              <a:noFill/>
            </p:spPr>
            <p:txBody>
              <a:bodyPr wrap="square" rtlCol="0">
                <a:spAutoFit/>
              </a:bodyPr>
              <a:lstStyle/>
              <a:p>
                <a:r>
                  <a:rPr lang="en-IN" sz="1600" b="1">
                    <a:solidFill>
                      <a:schemeClr val="bg1">
                        <a:lumMod val="95000"/>
                      </a:schemeClr>
                    </a:solidFill>
                  </a:rPr>
                  <a:t>Connectivity:</a:t>
                </a:r>
              </a:p>
            </p:txBody>
          </p:sp>
          <p:sp>
            <p:nvSpPr>
              <p:cNvPr id="48" name="TextBox 47">
                <a:extLst>
                  <a:ext uri="{FF2B5EF4-FFF2-40B4-BE49-F238E27FC236}">
                    <a16:creationId xmlns:a16="http://schemas.microsoft.com/office/drawing/2014/main" id="{7DA54DDB-9F58-01F2-E408-82352B30B4F8}"/>
                  </a:ext>
                </a:extLst>
              </p:cNvPr>
              <p:cNvSpPr txBox="1"/>
              <p:nvPr/>
            </p:nvSpPr>
            <p:spPr>
              <a:xfrm>
                <a:off x="551384" y="3701043"/>
                <a:ext cx="1445168" cy="338554"/>
              </a:xfrm>
              <a:prstGeom prst="rect">
                <a:avLst/>
              </a:prstGeom>
              <a:noFill/>
            </p:spPr>
            <p:txBody>
              <a:bodyPr wrap="square" rtlCol="0">
                <a:spAutoFit/>
              </a:bodyPr>
              <a:lstStyle/>
              <a:p>
                <a:r>
                  <a:rPr lang="en-IN" sz="1600" b="1">
                    <a:solidFill>
                      <a:srgbClr val="00B050"/>
                    </a:solidFill>
                  </a:rPr>
                  <a:t>Cost:</a:t>
                </a:r>
              </a:p>
            </p:txBody>
          </p:sp>
          <p:sp>
            <p:nvSpPr>
              <p:cNvPr id="70" name="TextBox 69">
                <a:extLst>
                  <a:ext uri="{FF2B5EF4-FFF2-40B4-BE49-F238E27FC236}">
                    <a16:creationId xmlns:a16="http://schemas.microsoft.com/office/drawing/2014/main" id="{F72FF96A-8047-739E-812F-A392608AD340}"/>
                  </a:ext>
                </a:extLst>
              </p:cNvPr>
              <p:cNvSpPr txBox="1"/>
              <p:nvPr/>
            </p:nvSpPr>
            <p:spPr>
              <a:xfrm>
                <a:off x="3544644" y="1965996"/>
                <a:ext cx="2270290" cy="338554"/>
              </a:xfrm>
              <a:prstGeom prst="rect">
                <a:avLst/>
              </a:prstGeom>
              <a:noFill/>
            </p:spPr>
            <p:txBody>
              <a:bodyPr wrap="square" rtlCol="0">
                <a:spAutoFit/>
              </a:bodyPr>
              <a:lstStyle/>
              <a:p>
                <a:pPr algn="r"/>
                <a:r>
                  <a:rPr lang="en-IN" sz="1600">
                    <a:solidFill>
                      <a:schemeClr val="bg1">
                        <a:lumMod val="95000"/>
                      </a:schemeClr>
                    </a:solidFill>
                    <a:latin typeface="+mj-lt"/>
                  </a:rPr>
                  <a:t>240 MHz dual-core</a:t>
                </a:r>
              </a:p>
            </p:txBody>
          </p:sp>
          <p:sp>
            <p:nvSpPr>
              <p:cNvPr id="71" name="TextBox 70">
                <a:extLst>
                  <a:ext uri="{FF2B5EF4-FFF2-40B4-BE49-F238E27FC236}">
                    <a16:creationId xmlns:a16="http://schemas.microsoft.com/office/drawing/2014/main" id="{E47C019D-8CA6-09A3-F6FD-16596438503C}"/>
                  </a:ext>
                </a:extLst>
              </p:cNvPr>
              <p:cNvSpPr txBox="1"/>
              <p:nvPr/>
            </p:nvSpPr>
            <p:spPr>
              <a:xfrm>
                <a:off x="3544644" y="2420888"/>
                <a:ext cx="2270290" cy="338554"/>
              </a:xfrm>
              <a:prstGeom prst="rect">
                <a:avLst/>
              </a:prstGeom>
              <a:noFill/>
            </p:spPr>
            <p:txBody>
              <a:bodyPr wrap="square" rtlCol="0">
                <a:spAutoFit/>
              </a:bodyPr>
              <a:lstStyle/>
              <a:p>
                <a:pPr algn="r"/>
                <a:r>
                  <a:rPr lang="en-IN" sz="1600">
                    <a:solidFill>
                      <a:schemeClr val="bg1">
                        <a:lumMod val="95000"/>
                      </a:schemeClr>
                    </a:solidFill>
                    <a:latin typeface="+mj-lt"/>
                  </a:rPr>
                  <a:t>520KB SRAM</a:t>
                </a:r>
              </a:p>
            </p:txBody>
          </p:sp>
          <p:sp>
            <p:nvSpPr>
              <p:cNvPr id="72" name="TextBox 71">
                <a:extLst>
                  <a:ext uri="{FF2B5EF4-FFF2-40B4-BE49-F238E27FC236}">
                    <a16:creationId xmlns:a16="http://schemas.microsoft.com/office/drawing/2014/main" id="{C1EF7E45-5273-6CEF-D054-C867530E56C0}"/>
                  </a:ext>
                </a:extLst>
              </p:cNvPr>
              <p:cNvSpPr txBox="1"/>
              <p:nvPr/>
            </p:nvSpPr>
            <p:spPr>
              <a:xfrm>
                <a:off x="3315626" y="2852936"/>
                <a:ext cx="2499308" cy="338554"/>
              </a:xfrm>
              <a:prstGeom prst="rect">
                <a:avLst/>
              </a:prstGeom>
              <a:noFill/>
            </p:spPr>
            <p:txBody>
              <a:bodyPr wrap="square" rtlCol="0">
                <a:spAutoFit/>
              </a:bodyPr>
              <a:lstStyle/>
              <a:p>
                <a:pPr algn="r"/>
                <a:r>
                  <a:rPr lang="en-IN" sz="1600">
                    <a:solidFill>
                      <a:schemeClr val="bg1">
                        <a:lumMod val="95000"/>
                      </a:schemeClr>
                    </a:solidFill>
                    <a:latin typeface="+mj-lt"/>
                  </a:rPr>
                  <a:t>802.11 b/g/n</a:t>
                </a:r>
              </a:p>
            </p:txBody>
          </p:sp>
          <p:sp>
            <p:nvSpPr>
              <p:cNvPr id="73" name="TextBox 72">
                <a:extLst>
                  <a:ext uri="{FF2B5EF4-FFF2-40B4-BE49-F238E27FC236}">
                    <a16:creationId xmlns:a16="http://schemas.microsoft.com/office/drawing/2014/main" id="{ED7E75FF-8779-7CC4-D6BD-D5350EFEF7E0}"/>
                  </a:ext>
                </a:extLst>
              </p:cNvPr>
              <p:cNvSpPr txBox="1"/>
              <p:nvPr/>
            </p:nvSpPr>
            <p:spPr>
              <a:xfrm>
                <a:off x="3544644" y="3681028"/>
                <a:ext cx="2270290" cy="369332"/>
              </a:xfrm>
              <a:prstGeom prst="rect">
                <a:avLst/>
              </a:prstGeom>
              <a:noFill/>
            </p:spPr>
            <p:txBody>
              <a:bodyPr wrap="square" rtlCol="0">
                <a:spAutoFit/>
              </a:bodyPr>
              <a:lstStyle/>
              <a:p>
                <a:pPr algn="r"/>
                <a:r>
                  <a:rPr lang="en-IN">
                    <a:solidFill>
                      <a:srgbClr val="00B050"/>
                    </a:solidFill>
                  </a:rPr>
                  <a:t>₹800</a:t>
                </a:r>
              </a:p>
            </p:txBody>
          </p:sp>
          <p:sp>
            <p:nvSpPr>
              <p:cNvPr id="5" name="Rectangle: Rounded Corners 4">
                <a:extLst>
                  <a:ext uri="{FF2B5EF4-FFF2-40B4-BE49-F238E27FC236}">
                    <a16:creationId xmlns:a16="http://schemas.microsoft.com/office/drawing/2014/main" id="{10DF5057-8164-0C0A-EB98-D0A3B046DF23}"/>
                  </a:ext>
                </a:extLst>
              </p:cNvPr>
              <p:cNvSpPr/>
              <p:nvPr/>
            </p:nvSpPr>
            <p:spPr>
              <a:xfrm>
                <a:off x="551384" y="3248980"/>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71CBD83-2B7E-3D7A-4E0F-B2B57CFACFC1}"/>
                  </a:ext>
                </a:extLst>
              </p:cNvPr>
              <p:cNvSpPr txBox="1"/>
              <p:nvPr/>
            </p:nvSpPr>
            <p:spPr>
              <a:xfrm>
                <a:off x="551384" y="3279758"/>
                <a:ext cx="1445168" cy="338554"/>
              </a:xfrm>
              <a:prstGeom prst="rect">
                <a:avLst/>
              </a:prstGeom>
              <a:noFill/>
            </p:spPr>
            <p:txBody>
              <a:bodyPr wrap="square" rtlCol="0">
                <a:spAutoFit/>
              </a:bodyPr>
              <a:lstStyle/>
              <a:p>
                <a:r>
                  <a:rPr lang="en-IN" sz="1600" b="1">
                    <a:solidFill>
                      <a:schemeClr val="bg1">
                        <a:lumMod val="95000"/>
                      </a:schemeClr>
                    </a:solidFill>
                  </a:rPr>
                  <a:t>GPIO Pins:</a:t>
                </a:r>
              </a:p>
            </p:txBody>
          </p:sp>
          <p:sp>
            <p:nvSpPr>
              <p:cNvPr id="11" name="TextBox 10">
                <a:extLst>
                  <a:ext uri="{FF2B5EF4-FFF2-40B4-BE49-F238E27FC236}">
                    <a16:creationId xmlns:a16="http://schemas.microsoft.com/office/drawing/2014/main" id="{1B6BD4FC-E4BE-C8DD-B0A8-C2AC91321A15}"/>
                  </a:ext>
                </a:extLst>
              </p:cNvPr>
              <p:cNvSpPr txBox="1"/>
              <p:nvPr/>
            </p:nvSpPr>
            <p:spPr>
              <a:xfrm>
                <a:off x="3575720" y="3264135"/>
                <a:ext cx="2239214" cy="338554"/>
              </a:xfrm>
              <a:prstGeom prst="rect">
                <a:avLst/>
              </a:prstGeom>
              <a:noFill/>
            </p:spPr>
            <p:txBody>
              <a:bodyPr wrap="square" rtlCol="0">
                <a:spAutoFit/>
              </a:bodyPr>
              <a:lstStyle/>
              <a:p>
                <a:pPr algn="r"/>
                <a:r>
                  <a:rPr lang="en-IN" sz="1600">
                    <a:solidFill>
                      <a:schemeClr val="bg1">
                        <a:lumMod val="95000"/>
                      </a:schemeClr>
                    </a:solidFill>
                    <a:latin typeface="+mj-lt"/>
                  </a:rPr>
                  <a:t>34 pins</a:t>
                </a:r>
              </a:p>
            </p:txBody>
          </p:sp>
        </p:grpSp>
        <p:sp>
          <p:nvSpPr>
            <p:cNvPr id="4" name="Rectangle: Rounded Corners 3">
              <a:extLst>
                <a:ext uri="{FF2B5EF4-FFF2-40B4-BE49-F238E27FC236}">
                  <a16:creationId xmlns:a16="http://schemas.microsoft.com/office/drawing/2014/main" id="{8657102A-98B2-35F7-79BA-83EC62E5F7EF}"/>
                </a:ext>
              </a:extLst>
            </p:cNvPr>
            <p:cNvSpPr/>
            <p:nvPr/>
          </p:nvSpPr>
          <p:spPr>
            <a:xfrm>
              <a:off x="659396" y="4149080"/>
              <a:ext cx="5073594" cy="2196244"/>
            </a:xfrm>
            <a:prstGeom prst="roundRect">
              <a:avLst/>
            </a:prstGeom>
            <a:solidFill>
              <a:srgbClr val="F0F7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a:solidFill>
                    <a:schemeClr val="accent3"/>
                  </a:solidFill>
                </a:rPr>
                <a:t>Think of this as the "brain" of your street light! Just like your brain tells your body what to do, the ESP32 tells all the other parts when to turn on, how bright to be, and what to do. It's like a tiny computer that can also connect to WiFi!</a:t>
              </a:r>
            </a:p>
          </p:txBody>
        </p:sp>
      </p:grpSp>
    </p:spTree>
    <p:extLst>
      <p:ext uri="{BB962C8B-B14F-4D97-AF65-F5344CB8AC3E}">
        <p14:creationId xmlns:p14="http://schemas.microsoft.com/office/powerpoint/2010/main" val="39382797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543A9D-D139-54DD-CD6F-50A021CDDA13}"/>
              </a:ext>
            </a:extLst>
          </p:cNvPr>
          <p:cNvSpPr txBox="1"/>
          <p:nvPr/>
        </p:nvSpPr>
        <p:spPr>
          <a:xfrm>
            <a:off x="3233682" y="103275"/>
            <a:ext cx="5724636" cy="769441"/>
          </a:xfrm>
          <a:prstGeom prst="rect">
            <a:avLst/>
          </a:prstGeom>
          <a:noFill/>
        </p:spPr>
        <p:txBody>
          <a:bodyPr wrap="square" rtlCol="0">
            <a:spAutoFit/>
          </a:bodyPr>
          <a:lstStyle/>
          <a:p>
            <a:pPr algn="ctr"/>
            <a:r>
              <a:rPr lang="en-IN" sz="4400" b="1">
                <a:solidFill>
                  <a:srgbClr val="1B365D"/>
                </a:solidFill>
                <a:latin typeface="+mj-lt"/>
              </a:rPr>
              <a:t>Hardware Components</a:t>
            </a:r>
          </a:p>
        </p:txBody>
      </p:sp>
      <p:sp>
        <p:nvSpPr>
          <p:cNvPr id="7" name="TextBox 6">
            <a:extLst>
              <a:ext uri="{FF2B5EF4-FFF2-40B4-BE49-F238E27FC236}">
                <a16:creationId xmlns:a16="http://schemas.microsoft.com/office/drawing/2014/main" id="{3B6BB9D3-C4D6-B2FC-CED1-EFA3CF11BBDC}"/>
              </a:ext>
            </a:extLst>
          </p:cNvPr>
          <p:cNvSpPr txBox="1"/>
          <p:nvPr/>
        </p:nvSpPr>
        <p:spPr>
          <a:xfrm>
            <a:off x="3575720" y="692696"/>
            <a:ext cx="5040560" cy="461665"/>
          </a:xfrm>
          <a:prstGeom prst="rect">
            <a:avLst/>
          </a:prstGeom>
          <a:noFill/>
        </p:spPr>
        <p:txBody>
          <a:bodyPr wrap="square" rtlCol="0">
            <a:spAutoFit/>
          </a:bodyPr>
          <a:lstStyle/>
          <a:p>
            <a:pPr algn="ctr"/>
            <a:r>
              <a:rPr lang="en-IN" sz="2400">
                <a:solidFill>
                  <a:schemeClr val="tx1">
                    <a:lumMod val="60000"/>
                    <a:lumOff val="40000"/>
                  </a:schemeClr>
                </a:solidFill>
              </a:rPr>
              <a:t>Detailed Specifications &amp; Budget</a:t>
            </a:r>
          </a:p>
        </p:txBody>
      </p:sp>
      <p:cxnSp>
        <p:nvCxnSpPr>
          <p:cNvPr id="8" name="Straight Connector 7">
            <a:extLst>
              <a:ext uri="{FF2B5EF4-FFF2-40B4-BE49-F238E27FC236}">
                <a16:creationId xmlns:a16="http://schemas.microsoft.com/office/drawing/2014/main" id="{4301AFCC-3BB6-C0F9-A4B1-396968E3BBB4}"/>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B7E2F3CD-34FE-4CDF-8732-5A7EACE1E2D2}"/>
              </a:ext>
            </a:extLst>
          </p:cNvPr>
          <p:cNvGrpSpPr/>
          <p:nvPr/>
        </p:nvGrpSpPr>
        <p:grpSpPr>
          <a:xfrm>
            <a:off x="345377" y="1508621"/>
            <a:ext cx="5750623" cy="4908705"/>
            <a:chOff x="345377" y="1508621"/>
            <a:chExt cx="5750623" cy="4908705"/>
          </a:xfrm>
        </p:grpSpPr>
        <p:sp>
          <p:nvSpPr>
            <p:cNvPr id="9" name="Rectangle: Rounded Corners 8">
              <a:extLst>
                <a:ext uri="{FF2B5EF4-FFF2-40B4-BE49-F238E27FC236}">
                  <a16:creationId xmlns:a16="http://schemas.microsoft.com/office/drawing/2014/main" id="{3E8CFDD9-0ED1-400F-949C-BCAB78874D24}"/>
                </a:ext>
              </a:extLst>
            </p:cNvPr>
            <p:cNvSpPr/>
            <p:nvPr/>
          </p:nvSpPr>
          <p:spPr>
            <a:xfrm>
              <a:off x="345377" y="1508621"/>
              <a:ext cx="5750623" cy="4908705"/>
            </a:xfrm>
            <a:prstGeom prst="roundRect">
              <a:avLst>
                <a:gd name="adj" fmla="val 11052"/>
              </a:avLst>
            </a:prstGeom>
            <a:solidFill>
              <a:schemeClr val="accent3">
                <a:alpha val="20000"/>
              </a:schemeClr>
            </a:solidFill>
            <a:ln w="25400">
              <a:solidFill>
                <a:schemeClr val="accent3">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3"/>
                </a:solidFill>
              </a:endParaRPr>
            </a:p>
          </p:txBody>
        </p:sp>
        <p:sp>
          <p:nvSpPr>
            <p:cNvPr id="10" name="TextBox 9">
              <a:extLst>
                <a:ext uri="{FF2B5EF4-FFF2-40B4-BE49-F238E27FC236}">
                  <a16:creationId xmlns:a16="http://schemas.microsoft.com/office/drawing/2014/main" id="{E3E693E7-D2BD-72B5-07FF-895D007167B9}"/>
                </a:ext>
              </a:extLst>
            </p:cNvPr>
            <p:cNvSpPr txBox="1"/>
            <p:nvPr/>
          </p:nvSpPr>
          <p:spPr>
            <a:xfrm>
              <a:off x="1996552" y="1514991"/>
              <a:ext cx="2448272" cy="369332"/>
            </a:xfrm>
            <a:prstGeom prst="rect">
              <a:avLst/>
            </a:prstGeom>
            <a:noFill/>
          </p:spPr>
          <p:txBody>
            <a:bodyPr wrap="square" rtlCol="0">
              <a:spAutoFit/>
            </a:bodyPr>
            <a:lstStyle/>
            <a:p>
              <a:pPr algn="ctr"/>
              <a:r>
                <a:rPr lang="en-IN" b="1">
                  <a:solidFill>
                    <a:schemeClr val="accent3"/>
                  </a:solidFill>
                </a:rPr>
                <a:t>PIR Motion Sensors x2</a:t>
              </a:r>
            </a:p>
          </p:txBody>
        </p:sp>
        <p:sp>
          <p:nvSpPr>
            <p:cNvPr id="11" name="Rectangle: Rounded Corners 10">
              <a:extLst>
                <a:ext uri="{FF2B5EF4-FFF2-40B4-BE49-F238E27FC236}">
                  <a16:creationId xmlns:a16="http://schemas.microsoft.com/office/drawing/2014/main" id="{E24AA299-8A5D-B2CB-6DD9-8BE63E4DC183}"/>
                </a:ext>
              </a:extLst>
            </p:cNvPr>
            <p:cNvSpPr/>
            <p:nvPr/>
          </p:nvSpPr>
          <p:spPr>
            <a:xfrm>
              <a:off x="551384" y="2024844"/>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5FFF9C9-7772-24EF-808B-592CA486A181}"/>
                </a:ext>
              </a:extLst>
            </p:cNvPr>
            <p:cNvSpPr/>
            <p:nvPr/>
          </p:nvSpPr>
          <p:spPr>
            <a:xfrm>
              <a:off x="551384" y="2474223"/>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F4CC02B-A043-B1FC-A3EB-1EC563DAF37D}"/>
                </a:ext>
              </a:extLst>
            </p:cNvPr>
            <p:cNvSpPr/>
            <p:nvPr/>
          </p:nvSpPr>
          <p:spPr>
            <a:xfrm>
              <a:off x="551384" y="2923602"/>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BB472EF9-C44F-E317-08F4-158456C088C2}"/>
                </a:ext>
              </a:extLst>
            </p:cNvPr>
            <p:cNvSpPr/>
            <p:nvPr/>
          </p:nvSpPr>
          <p:spPr>
            <a:xfrm>
              <a:off x="551384" y="3372981"/>
              <a:ext cx="5328592" cy="369332"/>
            </a:xfrm>
            <a:prstGeom prst="roundRect">
              <a:avLst/>
            </a:prstGeom>
            <a:solidFill>
              <a:srgbClr val="00B050">
                <a:alpha val="26000"/>
              </a:srgbClr>
            </a:solidFill>
            <a:ln w="25400">
              <a:solidFill>
                <a:srgbClr val="00B05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25B5927B-0E19-D400-33AD-14AD518C51A7}"/>
                </a:ext>
              </a:extLst>
            </p:cNvPr>
            <p:cNvSpPr txBox="1"/>
            <p:nvPr/>
          </p:nvSpPr>
          <p:spPr>
            <a:xfrm>
              <a:off x="551384" y="2024844"/>
              <a:ext cx="1728192" cy="338554"/>
            </a:xfrm>
            <a:prstGeom prst="rect">
              <a:avLst/>
            </a:prstGeom>
            <a:noFill/>
          </p:spPr>
          <p:txBody>
            <a:bodyPr wrap="square" rtlCol="0">
              <a:spAutoFit/>
            </a:bodyPr>
            <a:lstStyle/>
            <a:p>
              <a:r>
                <a:rPr lang="en-IN" sz="1600" b="1">
                  <a:solidFill>
                    <a:schemeClr val="bg1">
                      <a:lumMod val="95000"/>
                    </a:schemeClr>
                  </a:solidFill>
                </a:rPr>
                <a:t>Detection Range:</a:t>
              </a:r>
            </a:p>
          </p:txBody>
        </p:sp>
        <p:sp>
          <p:nvSpPr>
            <p:cNvPr id="16" name="TextBox 15">
              <a:extLst>
                <a:ext uri="{FF2B5EF4-FFF2-40B4-BE49-F238E27FC236}">
                  <a16:creationId xmlns:a16="http://schemas.microsoft.com/office/drawing/2014/main" id="{57C3528F-3535-198B-B7F6-10E1CA1BB7C3}"/>
                </a:ext>
              </a:extLst>
            </p:cNvPr>
            <p:cNvSpPr txBox="1"/>
            <p:nvPr/>
          </p:nvSpPr>
          <p:spPr>
            <a:xfrm>
              <a:off x="551384" y="2474223"/>
              <a:ext cx="1728192" cy="338554"/>
            </a:xfrm>
            <a:prstGeom prst="rect">
              <a:avLst/>
            </a:prstGeom>
            <a:noFill/>
          </p:spPr>
          <p:txBody>
            <a:bodyPr wrap="square" rtlCol="0">
              <a:spAutoFit/>
            </a:bodyPr>
            <a:lstStyle/>
            <a:p>
              <a:r>
                <a:rPr lang="en-IN" sz="1600" b="1">
                  <a:solidFill>
                    <a:schemeClr val="bg1">
                      <a:lumMod val="95000"/>
                    </a:schemeClr>
                  </a:solidFill>
                </a:rPr>
                <a:t>Detection Angle:</a:t>
              </a:r>
            </a:p>
          </p:txBody>
        </p:sp>
        <p:sp>
          <p:nvSpPr>
            <p:cNvPr id="17" name="TextBox 16">
              <a:extLst>
                <a:ext uri="{FF2B5EF4-FFF2-40B4-BE49-F238E27FC236}">
                  <a16:creationId xmlns:a16="http://schemas.microsoft.com/office/drawing/2014/main" id="{DFF822DF-12AE-65EE-7B2D-D8909E2978A3}"/>
                </a:ext>
              </a:extLst>
            </p:cNvPr>
            <p:cNvSpPr txBox="1"/>
            <p:nvPr/>
          </p:nvSpPr>
          <p:spPr>
            <a:xfrm>
              <a:off x="551384" y="2923602"/>
              <a:ext cx="1584176" cy="338554"/>
            </a:xfrm>
            <a:prstGeom prst="rect">
              <a:avLst/>
            </a:prstGeom>
            <a:noFill/>
          </p:spPr>
          <p:txBody>
            <a:bodyPr wrap="square" rtlCol="0">
              <a:spAutoFit/>
            </a:bodyPr>
            <a:lstStyle/>
            <a:p>
              <a:r>
                <a:rPr lang="en-IN" sz="1600" b="1">
                  <a:solidFill>
                    <a:schemeClr val="bg1">
                      <a:lumMod val="95000"/>
                    </a:schemeClr>
                  </a:solidFill>
                </a:rPr>
                <a:t>Response Time:</a:t>
              </a:r>
            </a:p>
          </p:txBody>
        </p:sp>
        <p:sp>
          <p:nvSpPr>
            <p:cNvPr id="18" name="TextBox 17">
              <a:extLst>
                <a:ext uri="{FF2B5EF4-FFF2-40B4-BE49-F238E27FC236}">
                  <a16:creationId xmlns:a16="http://schemas.microsoft.com/office/drawing/2014/main" id="{AE67972C-0FA3-2BE7-5B67-984A6201781C}"/>
                </a:ext>
              </a:extLst>
            </p:cNvPr>
            <p:cNvSpPr txBox="1"/>
            <p:nvPr/>
          </p:nvSpPr>
          <p:spPr>
            <a:xfrm>
              <a:off x="551384" y="3392996"/>
              <a:ext cx="1296144" cy="338554"/>
            </a:xfrm>
            <a:prstGeom prst="rect">
              <a:avLst/>
            </a:prstGeom>
            <a:noFill/>
          </p:spPr>
          <p:txBody>
            <a:bodyPr wrap="square" rtlCol="0">
              <a:spAutoFit/>
            </a:bodyPr>
            <a:lstStyle/>
            <a:p>
              <a:r>
                <a:rPr lang="en-IN" sz="1600" b="1">
                  <a:solidFill>
                    <a:srgbClr val="00B050"/>
                  </a:solidFill>
                </a:rPr>
                <a:t>Cost:</a:t>
              </a:r>
            </a:p>
          </p:txBody>
        </p:sp>
        <p:sp>
          <p:nvSpPr>
            <p:cNvPr id="19" name="TextBox 18">
              <a:extLst>
                <a:ext uri="{FF2B5EF4-FFF2-40B4-BE49-F238E27FC236}">
                  <a16:creationId xmlns:a16="http://schemas.microsoft.com/office/drawing/2014/main" id="{F8198247-0DDD-21FC-16F9-A0F5EB3F6EE5}"/>
                </a:ext>
              </a:extLst>
            </p:cNvPr>
            <p:cNvSpPr txBox="1"/>
            <p:nvPr/>
          </p:nvSpPr>
          <p:spPr>
            <a:xfrm>
              <a:off x="3575720" y="2038004"/>
              <a:ext cx="2157270" cy="338554"/>
            </a:xfrm>
            <a:prstGeom prst="rect">
              <a:avLst/>
            </a:prstGeom>
            <a:noFill/>
          </p:spPr>
          <p:txBody>
            <a:bodyPr wrap="square" rtlCol="0">
              <a:spAutoFit/>
            </a:bodyPr>
            <a:lstStyle/>
            <a:p>
              <a:pPr algn="r"/>
              <a:r>
                <a:rPr lang="en-IN" sz="1600">
                  <a:solidFill>
                    <a:schemeClr val="bg1">
                      <a:lumMod val="95000"/>
                    </a:schemeClr>
                  </a:solidFill>
                  <a:latin typeface="+mj-lt"/>
                </a:rPr>
                <a:t>3-7 meters</a:t>
              </a:r>
            </a:p>
          </p:txBody>
        </p:sp>
        <p:sp>
          <p:nvSpPr>
            <p:cNvPr id="20" name="TextBox 19">
              <a:extLst>
                <a:ext uri="{FF2B5EF4-FFF2-40B4-BE49-F238E27FC236}">
                  <a16:creationId xmlns:a16="http://schemas.microsoft.com/office/drawing/2014/main" id="{CDAB1B2D-EE68-20BD-5AE5-C7D8C0521821}"/>
                </a:ext>
              </a:extLst>
            </p:cNvPr>
            <p:cNvSpPr txBox="1"/>
            <p:nvPr/>
          </p:nvSpPr>
          <p:spPr>
            <a:xfrm>
              <a:off x="3575720" y="2492896"/>
              <a:ext cx="2157270" cy="338554"/>
            </a:xfrm>
            <a:prstGeom prst="rect">
              <a:avLst/>
            </a:prstGeom>
            <a:noFill/>
          </p:spPr>
          <p:txBody>
            <a:bodyPr wrap="square" rtlCol="0">
              <a:spAutoFit/>
            </a:bodyPr>
            <a:lstStyle/>
            <a:p>
              <a:pPr algn="r"/>
              <a:r>
                <a:rPr lang="en-IN" sz="1600">
                  <a:solidFill>
                    <a:schemeClr val="bg1">
                      <a:lumMod val="95000"/>
                    </a:schemeClr>
                  </a:solidFill>
                  <a:latin typeface="+mj-lt"/>
                </a:rPr>
                <a:t>140°</a:t>
              </a:r>
            </a:p>
          </p:txBody>
        </p:sp>
        <p:sp>
          <p:nvSpPr>
            <p:cNvPr id="21" name="TextBox 20">
              <a:extLst>
                <a:ext uri="{FF2B5EF4-FFF2-40B4-BE49-F238E27FC236}">
                  <a16:creationId xmlns:a16="http://schemas.microsoft.com/office/drawing/2014/main" id="{7E6A7E00-583D-D006-05EC-05F25A9681D0}"/>
                </a:ext>
              </a:extLst>
            </p:cNvPr>
            <p:cNvSpPr txBox="1"/>
            <p:nvPr/>
          </p:nvSpPr>
          <p:spPr>
            <a:xfrm>
              <a:off x="3575720" y="2924944"/>
              <a:ext cx="2157270" cy="338554"/>
            </a:xfrm>
            <a:prstGeom prst="rect">
              <a:avLst/>
            </a:prstGeom>
            <a:noFill/>
          </p:spPr>
          <p:txBody>
            <a:bodyPr wrap="square" rtlCol="0">
              <a:spAutoFit/>
            </a:bodyPr>
            <a:lstStyle/>
            <a:p>
              <a:pPr algn="r"/>
              <a:r>
                <a:rPr lang="en-IN" sz="1600">
                  <a:solidFill>
                    <a:schemeClr val="bg1">
                      <a:lumMod val="95000"/>
                    </a:schemeClr>
                  </a:solidFill>
                  <a:latin typeface="+mj-lt"/>
                </a:rPr>
                <a:t>&lt;3 seconds</a:t>
              </a:r>
            </a:p>
          </p:txBody>
        </p:sp>
        <p:sp>
          <p:nvSpPr>
            <p:cNvPr id="22" name="TextBox 21">
              <a:extLst>
                <a:ext uri="{FF2B5EF4-FFF2-40B4-BE49-F238E27FC236}">
                  <a16:creationId xmlns:a16="http://schemas.microsoft.com/office/drawing/2014/main" id="{C7068095-F56B-283B-D6EE-3DD4A36D64C6}"/>
                </a:ext>
              </a:extLst>
            </p:cNvPr>
            <p:cNvSpPr txBox="1"/>
            <p:nvPr/>
          </p:nvSpPr>
          <p:spPr>
            <a:xfrm>
              <a:off x="3575720" y="3372981"/>
              <a:ext cx="2157270" cy="369332"/>
            </a:xfrm>
            <a:prstGeom prst="rect">
              <a:avLst/>
            </a:prstGeom>
            <a:noFill/>
          </p:spPr>
          <p:txBody>
            <a:bodyPr wrap="square" rtlCol="0">
              <a:spAutoFit/>
            </a:bodyPr>
            <a:lstStyle/>
            <a:p>
              <a:pPr algn="r"/>
              <a:r>
                <a:rPr lang="en-IN">
                  <a:solidFill>
                    <a:srgbClr val="00B050"/>
                  </a:solidFill>
                </a:rPr>
                <a:t>₹120</a:t>
              </a:r>
            </a:p>
          </p:txBody>
        </p:sp>
      </p:grpSp>
      <p:sp>
        <p:nvSpPr>
          <p:cNvPr id="24" name="Rectangle: Rounded Corners 23">
            <a:extLst>
              <a:ext uri="{FF2B5EF4-FFF2-40B4-BE49-F238E27FC236}">
                <a16:creationId xmlns:a16="http://schemas.microsoft.com/office/drawing/2014/main" id="{EB006CDF-1996-8EFA-5E4B-08215E9F4F15}"/>
              </a:ext>
            </a:extLst>
          </p:cNvPr>
          <p:cNvSpPr/>
          <p:nvPr/>
        </p:nvSpPr>
        <p:spPr>
          <a:xfrm>
            <a:off x="644651" y="3862057"/>
            <a:ext cx="5073594" cy="2447263"/>
          </a:xfrm>
          <a:prstGeom prst="roundRect">
            <a:avLst/>
          </a:prstGeom>
          <a:solidFill>
            <a:srgbClr val="F0F7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a:solidFill>
                  <a:schemeClr val="accent3"/>
                </a:solidFill>
              </a:rPr>
              <a:t>These are like "invisible eyes" that can see when people or cars are moving nearby! When someone walks past the street light, these sensors notice the movement and tell the brain "Hey, someone's here - turn on the light!" They work even in the dark.</a:t>
            </a:r>
          </a:p>
        </p:txBody>
      </p:sp>
      <p:pic>
        <p:nvPicPr>
          <p:cNvPr id="26" name="Picture 25">
            <a:extLst>
              <a:ext uri="{FF2B5EF4-FFF2-40B4-BE49-F238E27FC236}">
                <a16:creationId xmlns:a16="http://schemas.microsoft.com/office/drawing/2014/main" id="{B6ECF5CD-89D0-97A1-CF64-9A4315042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170" y="1628800"/>
            <a:ext cx="6262789" cy="4699805"/>
          </a:xfrm>
          <a:prstGeom prst="rect">
            <a:avLst/>
          </a:prstGeom>
        </p:spPr>
      </p:pic>
      <p:pic>
        <p:nvPicPr>
          <p:cNvPr id="2" name="Picture 1">
            <a:extLst>
              <a:ext uri="{FF2B5EF4-FFF2-40B4-BE49-F238E27FC236}">
                <a16:creationId xmlns:a16="http://schemas.microsoft.com/office/drawing/2014/main" id="{8F5E56A7-B701-6E6E-6D18-C8D33153E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spTree>
    <p:extLst>
      <p:ext uri="{BB962C8B-B14F-4D97-AF65-F5344CB8AC3E}">
        <p14:creationId xmlns:p14="http://schemas.microsoft.com/office/powerpoint/2010/main" val="27400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a:extLst>
            <a:ext uri="{FF2B5EF4-FFF2-40B4-BE49-F238E27FC236}">
              <a16:creationId xmlns:a16="http://schemas.microsoft.com/office/drawing/2014/main" id="{911ECB4E-1CFE-B4ED-67A9-4064FE05D14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BFF010F-1DED-3EE6-DA4A-F6BE79449271}"/>
              </a:ext>
            </a:extLst>
          </p:cNvPr>
          <p:cNvSpPr txBox="1"/>
          <p:nvPr/>
        </p:nvSpPr>
        <p:spPr>
          <a:xfrm>
            <a:off x="3233682" y="103275"/>
            <a:ext cx="5724636" cy="769441"/>
          </a:xfrm>
          <a:prstGeom prst="rect">
            <a:avLst/>
          </a:prstGeom>
          <a:noFill/>
        </p:spPr>
        <p:txBody>
          <a:bodyPr wrap="square" rtlCol="0">
            <a:spAutoFit/>
          </a:bodyPr>
          <a:lstStyle/>
          <a:p>
            <a:pPr algn="ctr"/>
            <a:r>
              <a:rPr lang="en-IN" sz="4400" b="1">
                <a:solidFill>
                  <a:srgbClr val="1B365D"/>
                </a:solidFill>
                <a:latin typeface="+mj-lt"/>
              </a:rPr>
              <a:t>Hardware Components</a:t>
            </a:r>
          </a:p>
        </p:txBody>
      </p:sp>
      <p:sp>
        <p:nvSpPr>
          <p:cNvPr id="7" name="TextBox 6">
            <a:extLst>
              <a:ext uri="{FF2B5EF4-FFF2-40B4-BE49-F238E27FC236}">
                <a16:creationId xmlns:a16="http://schemas.microsoft.com/office/drawing/2014/main" id="{00327C0C-7E46-4161-D831-3DDA77B2647F}"/>
              </a:ext>
            </a:extLst>
          </p:cNvPr>
          <p:cNvSpPr txBox="1"/>
          <p:nvPr/>
        </p:nvSpPr>
        <p:spPr>
          <a:xfrm>
            <a:off x="3575720" y="692696"/>
            <a:ext cx="5040560" cy="461665"/>
          </a:xfrm>
          <a:prstGeom prst="rect">
            <a:avLst/>
          </a:prstGeom>
          <a:noFill/>
        </p:spPr>
        <p:txBody>
          <a:bodyPr wrap="square" rtlCol="0">
            <a:spAutoFit/>
          </a:bodyPr>
          <a:lstStyle/>
          <a:p>
            <a:pPr algn="ctr"/>
            <a:r>
              <a:rPr lang="en-IN" sz="2400">
                <a:solidFill>
                  <a:schemeClr val="tx1">
                    <a:lumMod val="60000"/>
                    <a:lumOff val="40000"/>
                  </a:schemeClr>
                </a:solidFill>
              </a:rPr>
              <a:t>Detailed Specifications &amp; Budget</a:t>
            </a:r>
          </a:p>
        </p:txBody>
      </p:sp>
      <p:cxnSp>
        <p:nvCxnSpPr>
          <p:cNvPr id="8" name="Straight Connector 7">
            <a:extLst>
              <a:ext uri="{FF2B5EF4-FFF2-40B4-BE49-F238E27FC236}">
                <a16:creationId xmlns:a16="http://schemas.microsoft.com/office/drawing/2014/main" id="{4BCDF569-C01E-0805-EA8D-757B2649733D}"/>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0E251858-9EA4-35F6-9BB5-4604A210DC50}"/>
              </a:ext>
            </a:extLst>
          </p:cNvPr>
          <p:cNvGrpSpPr/>
          <p:nvPr/>
        </p:nvGrpSpPr>
        <p:grpSpPr>
          <a:xfrm>
            <a:off x="345377" y="1508621"/>
            <a:ext cx="5750623" cy="4908705"/>
            <a:chOff x="345377" y="1508621"/>
            <a:chExt cx="5750623" cy="4908705"/>
          </a:xfrm>
        </p:grpSpPr>
        <p:sp>
          <p:nvSpPr>
            <p:cNvPr id="9" name="Rectangle: Rounded Corners 8">
              <a:extLst>
                <a:ext uri="{FF2B5EF4-FFF2-40B4-BE49-F238E27FC236}">
                  <a16:creationId xmlns:a16="http://schemas.microsoft.com/office/drawing/2014/main" id="{12B4AC81-EBB9-E753-9E19-8B9ED11BDBF5}"/>
                </a:ext>
              </a:extLst>
            </p:cNvPr>
            <p:cNvSpPr/>
            <p:nvPr/>
          </p:nvSpPr>
          <p:spPr>
            <a:xfrm>
              <a:off x="345377" y="1508621"/>
              <a:ext cx="5750623" cy="4908705"/>
            </a:xfrm>
            <a:prstGeom prst="roundRect">
              <a:avLst>
                <a:gd name="adj" fmla="val 11052"/>
              </a:avLst>
            </a:prstGeom>
            <a:solidFill>
              <a:schemeClr val="accent3">
                <a:alpha val="20000"/>
              </a:schemeClr>
            </a:solidFill>
            <a:ln w="25400">
              <a:solidFill>
                <a:schemeClr val="accent3">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3"/>
                </a:solidFill>
              </a:endParaRPr>
            </a:p>
          </p:txBody>
        </p:sp>
        <p:sp>
          <p:nvSpPr>
            <p:cNvPr id="10" name="TextBox 9">
              <a:extLst>
                <a:ext uri="{FF2B5EF4-FFF2-40B4-BE49-F238E27FC236}">
                  <a16:creationId xmlns:a16="http://schemas.microsoft.com/office/drawing/2014/main" id="{EE1060B2-E753-766C-C94A-1D5FFF740A36}"/>
                </a:ext>
              </a:extLst>
            </p:cNvPr>
            <p:cNvSpPr txBox="1"/>
            <p:nvPr/>
          </p:nvSpPr>
          <p:spPr>
            <a:xfrm>
              <a:off x="1996552" y="1514991"/>
              <a:ext cx="2448272" cy="369332"/>
            </a:xfrm>
            <a:prstGeom prst="rect">
              <a:avLst/>
            </a:prstGeom>
            <a:noFill/>
          </p:spPr>
          <p:txBody>
            <a:bodyPr wrap="square" rtlCol="0">
              <a:spAutoFit/>
            </a:bodyPr>
            <a:lstStyle/>
            <a:p>
              <a:pPr algn="ctr"/>
              <a:r>
                <a:rPr lang="en-IN" b="1">
                  <a:solidFill>
                    <a:schemeClr val="accent3"/>
                  </a:solidFill>
                </a:rPr>
                <a:t>LDR Light Sensors x2</a:t>
              </a:r>
            </a:p>
          </p:txBody>
        </p:sp>
        <p:sp>
          <p:nvSpPr>
            <p:cNvPr id="11" name="Rectangle: Rounded Corners 10">
              <a:extLst>
                <a:ext uri="{FF2B5EF4-FFF2-40B4-BE49-F238E27FC236}">
                  <a16:creationId xmlns:a16="http://schemas.microsoft.com/office/drawing/2014/main" id="{3A2D52C4-80DB-A7E4-ADE3-609B9FE20316}"/>
                </a:ext>
              </a:extLst>
            </p:cNvPr>
            <p:cNvSpPr/>
            <p:nvPr/>
          </p:nvSpPr>
          <p:spPr>
            <a:xfrm>
              <a:off x="551384" y="2024844"/>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F5B76E7C-02C7-133F-3BB2-A3FBEACC6910}"/>
                </a:ext>
              </a:extLst>
            </p:cNvPr>
            <p:cNvSpPr/>
            <p:nvPr/>
          </p:nvSpPr>
          <p:spPr>
            <a:xfrm>
              <a:off x="551384" y="2474223"/>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05DFD06-684D-9813-1323-532847965796}"/>
                </a:ext>
              </a:extLst>
            </p:cNvPr>
            <p:cNvSpPr/>
            <p:nvPr/>
          </p:nvSpPr>
          <p:spPr>
            <a:xfrm>
              <a:off x="551384" y="2923602"/>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5341FDD-C313-455E-460E-5C0FAE5F1C40}"/>
                </a:ext>
              </a:extLst>
            </p:cNvPr>
            <p:cNvSpPr/>
            <p:nvPr/>
          </p:nvSpPr>
          <p:spPr>
            <a:xfrm>
              <a:off x="551384" y="3372981"/>
              <a:ext cx="5328592" cy="369332"/>
            </a:xfrm>
            <a:prstGeom prst="roundRect">
              <a:avLst/>
            </a:prstGeom>
            <a:solidFill>
              <a:srgbClr val="00B050">
                <a:alpha val="26000"/>
              </a:srgbClr>
            </a:solidFill>
            <a:ln w="25400">
              <a:solidFill>
                <a:srgbClr val="00B05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59D6792-87FF-2032-1EF0-DA7CF231BFEF}"/>
                </a:ext>
              </a:extLst>
            </p:cNvPr>
            <p:cNvSpPr txBox="1"/>
            <p:nvPr/>
          </p:nvSpPr>
          <p:spPr>
            <a:xfrm>
              <a:off x="551384" y="2024844"/>
              <a:ext cx="1764196" cy="338554"/>
            </a:xfrm>
            <a:prstGeom prst="rect">
              <a:avLst/>
            </a:prstGeom>
            <a:noFill/>
          </p:spPr>
          <p:txBody>
            <a:bodyPr wrap="square" rtlCol="0">
              <a:spAutoFit/>
            </a:bodyPr>
            <a:lstStyle/>
            <a:p>
              <a:r>
                <a:rPr lang="en-IN" sz="1600" b="1">
                  <a:solidFill>
                    <a:schemeClr val="bg1">
                      <a:lumMod val="95000"/>
                    </a:schemeClr>
                  </a:solidFill>
                </a:rPr>
                <a:t>Resistance Range:</a:t>
              </a:r>
            </a:p>
          </p:txBody>
        </p:sp>
        <p:sp>
          <p:nvSpPr>
            <p:cNvPr id="16" name="TextBox 15">
              <a:extLst>
                <a:ext uri="{FF2B5EF4-FFF2-40B4-BE49-F238E27FC236}">
                  <a16:creationId xmlns:a16="http://schemas.microsoft.com/office/drawing/2014/main" id="{2F6BF736-D45F-CE29-216F-8A3C8C20F9C6}"/>
                </a:ext>
              </a:extLst>
            </p:cNvPr>
            <p:cNvSpPr txBox="1"/>
            <p:nvPr/>
          </p:nvSpPr>
          <p:spPr>
            <a:xfrm>
              <a:off x="551384" y="2474223"/>
              <a:ext cx="1836204" cy="338554"/>
            </a:xfrm>
            <a:prstGeom prst="rect">
              <a:avLst/>
            </a:prstGeom>
            <a:noFill/>
          </p:spPr>
          <p:txBody>
            <a:bodyPr wrap="square" rtlCol="0">
              <a:spAutoFit/>
            </a:bodyPr>
            <a:lstStyle/>
            <a:p>
              <a:r>
                <a:rPr lang="en-IN" sz="1600" b="1">
                  <a:solidFill>
                    <a:schemeClr val="bg1">
                      <a:lumMod val="95000"/>
                    </a:schemeClr>
                  </a:solidFill>
                </a:rPr>
                <a:t>Spectral Response:</a:t>
              </a:r>
            </a:p>
          </p:txBody>
        </p:sp>
        <p:sp>
          <p:nvSpPr>
            <p:cNvPr id="17" name="TextBox 16">
              <a:extLst>
                <a:ext uri="{FF2B5EF4-FFF2-40B4-BE49-F238E27FC236}">
                  <a16:creationId xmlns:a16="http://schemas.microsoft.com/office/drawing/2014/main" id="{558BCE0D-D83D-E46B-1065-842BFB8EFB02}"/>
                </a:ext>
              </a:extLst>
            </p:cNvPr>
            <p:cNvSpPr txBox="1"/>
            <p:nvPr/>
          </p:nvSpPr>
          <p:spPr>
            <a:xfrm>
              <a:off x="551384" y="2923602"/>
              <a:ext cx="2340260" cy="338554"/>
            </a:xfrm>
            <a:prstGeom prst="rect">
              <a:avLst/>
            </a:prstGeom>
            <a:noFill/>
          </p:spPr>
          <p:txBody>
            <a:bodyPr wrap="square" rtlCol="0">
              <a:spAutoFit/>
            </a:bodyPr>
            <a:lstStyle/>
            <a:p>
              <a:r>
                <a:rPr lang="en-IN" sz="1600" b="1">
                  <a:solidFill>
                    <a:schemeClr val="bg1">
                      <a:lumMod val="95000"/>
                    </a:schemeClr>
                  </a:solidFill>
                </a:rPr>
                <a:t>Temperature Coefficient:</a:t>
              </a:r>
            </a:p>
          </p:txBody>
        </p:sp>
        <p:sp>
          <p:nvSpPr>
            <p:cNvPr id="18" name="TextBox 17">
              <a:extLst>
                <a:ext uri="{FF2B5EF4-FFF2-40B4-BE49-F238E27FC236}">
                  <a16:creationId xmlns:a16="http://schemas.microsoft.com/office/drawing/2014/main" id="{DE7B1148-B85E-0627-1DD8-2F38A233163D}"/>
                </a:ext>
              </a:extLst>
            </p:cNvPr>
            <p:cNvSpPr txBox="1"/>
            <p:nvPr/>
          </p:nvSpPr>
          <p:spPr>
            <a:xfrm>
              <a:off x="551384" y="3392996"/>
              <a:ext cx="1296144" cy="338554"/>
            </a:xfrm>
            <a:prstGeom prst="rect">
              <a:avLst/>
            </a:prstGeom>
            <a:noFill/>
          </p:spPr>
          <p:txBody>
            <a:bodyPr wrap="square" rtlCol="0">
              <a:spAutoFit/>
            </a:bodyPr>
            <a:lstStyle/>
            <a:p>
              <a:r>
                <a:rPr lang="en-IN" sz="1600" b="1">
                  <a:solidFill>
                    <a:srgbClr val="00B050"/>
                  </a:solidFill>
                </a:rPr>
                <a:t>Cost:</a:t>
              </a:r>
            </a:p>
          </p:txBody>
        </p:sp>
        <p:sp>
          <p:nvSpPr>
            <p:cNvPr id="19" name="TextBox 18">
              <a:extLst>
                <a:ext uri="{FF2B5EF4-FFF2-40B4-BE49-F238E27FC236}">
                  <a16:creationId xmlns:a16="http://schemas.microsoft.com/office/drawing/2014/main" id="{7E643B93-1F42-A83C-932F-1B842C5B4618}"/>
                </a:ext>
              </a:extLst>
            </p:cNvPr>
            <p:cNvSpPr txBox="1"/>
            <p:nvPr/>
          </p:nvSpPr>
          <p:spPr>
            <a:xfrm>
              <a:off x="3827748" y="2038004"/>
              <a:ext cx="1905242" cy="338554"/>
            </a:xfrm>
            <a:prstGeom prst="rect">
              <a:avLst/>
            </a:prstGeom>
            <a:noFill/>
          </p:spPr>
          <p:txBody>
            <a:bodyPr wrap="square" rtlCol="0">
              <a:spAutoFit/>
            </a:bodyPr>
            <a:lstStyle/>
            <a:p>
              <a:pPr algn="r"/>
              <a:r>
                <a:rPr lang="el-GR" sz="1600">
                  <a:solidFill>
                    <a:schemeClr val="bg1">
                      <a:lumMod val="95000"/>
                    </a:schemeClr>
                  </a:solidFill>
                  <a:latin typeface="+mj-lt"/>
                </a:rPr>
                <a:t>200Ω-500</a:t>
              </a:r>
              <a:r>
                <a:rPr lang="en-IN" sz="1600">
                  <a:solidFill>
                    <a:schemeClr val="bg1">
                      <a:lumMod val="95000"/>
                    </a:schemeClr>
                  </a:solidFill>
                  <a:latin typeface="+mj-lt"/>
                </a:rPr>
                <a:t>k</a:t>
              </a:r>
              <a:r>
                <a:rPr lang="el-GR" sz="1600">
                  <a:solidFill>
                    <a:schemeClr val="bg1">
                      <a:lumMod val="95000"/>
                    </a:schemeClr>
                  </a:solidFill>
                  <a:latin typeface="+mj-lt"/>
                </a:rPr>
                <a:t>Ω</a:t>
              </a:r>
              <a:endParaRPr lang="en-IN" sz="1600">
                <a:solidFill>
                  <a:schemeClr val="bg1">
                    <a:lumMod val="95000"/>
                  </a:schemeClr>
                </a:solidFill>
                <a:latin typeface="+mj-lt"/>
              </a:endParaRPr>
            </a:p>
          </p:txBody>
        </p:sp>
        <p:sp>
          <p:nvSpPr>
            <p:cNvPr id="20" name="TextBox 19">
              <a:extLst>
                <a:ext uri="{FF2B5EF4-FFF2-40B4-BE49-F238E27FC236}">
                  <a16:creationId xmlns:a16="http://schemas.microsoft.com/office/drawing/2014/main" id="{0E951402-AB91-AB83-9503-EC7E1CAA0719}"/>
                </a:ext>
              </a:extLst>
            </p:cNvPr>
            <p:cNvSpPr txBox="1"/>
            <p:nvPr/>
          </p:nvSpPr>
          <p:spPr>
            <a:xfrm>
              <a:off x="3827748" y="2492896"/>
              <a:ext cx="1905242" cy="338554"/>
            </a:xfrm>
            <a:prstGeom prst="rect">
              <a:avLst/>
            </a:prstGeom>
            <a:noFill/>
          </p:spPr>
          <p:txBody>
            <a:bodyPr wrap="square" rtlCol="0">
              <a:spAutoFit/>
            </a:bodyPr>
            <a:lstStyle/>
            <a:p>
              <a:pPr algn="r"/>
              <a:r>
                <a:rPr lang="en-IN" sz="1600">
                  <a:solidFill>
                    <a:schemeClr val="bg1">
                      <a:lumMod val="95000"/>
                    </a:schemeClr>
                  </a:solidFill>
                  <a:latin typeface="+mj-lt"/>
                </a:rPr>
                <a:t>540nm peak</a:t>
              </a:r>
            </a:p>
          </p:txBody>
        </p:sp>
        <p:sp>
          <p:nvSpPr>
            <p:cNvPr id="21" name="TextBox 20">
              <a:extLst>
                <a:ext uri="{FF2B5EF4-FFF2-40B4-BE49-F238E27FC236}">
                  <a16:creationId xmlns:a16="http://schemas.microsoft.com/office/drawing/2014/main" id="{7CC05342-70E3-8C10-8F41-0A5A77D7B7FE}"/>
                </a:ext>
              </a:extLst>
            </p:cNvPr>
            <p:cNvSpPr txBox="1"/>
            <p:nvPr/>
          </p:nvSpPr>
          <p:spPr>
            <a:xfrm>
              <a:off x="3827748" y="2924944"/>
              <a:ext cx="1905242" cy="338554"/>
            </a:xfrm>
            <a:prstGeom prst="rect">
              <a:avLst/>
            </a:prstGeom>
            <a:noFill/>
          </p:spPr>
          <p:txBody>
            <a:bodyPr wrap="square" rtlCol="0">
              <a:spAutoFit/>
            </a:bodyPr>
            <a:lstStyle/>
            <a:p>
              <a:pPr algn="r"/>
              <a:r>
                <a:rPr lang="en-IN" sz="1600">
                  <a:solidFill>
                    <a:schemeClr val="bg1">
                      <a:lumMod val="95000"/>
                    </a:schemeClr>
                  </a:solidFill>
                  <a:latin typeface="+mj-lt"/>
                </a:rPr>
                <a:t>-0.6%/°C</a:t>
              </a:r>
            </a:p>
          </p:txBody>
        </p:sp>
        <p:sp>
          <p:nvSpPr>
            <p:cNvPr id="22" name="TextBox 21">
              <a:extLst>
                <a:ext uri="{FF2B5EF4-FFF2-40B4-BE49-F238E27FC236}">
                  <a16:creationId xmlns:a16="http://schemas.microsoft.com/office/drawing/2014/main" id="{3E86F09F-5AE9-5CCD-CD21-7D3776EBF47A}"/>
                </a:ext>
              </a:extLst>
            </p:cNvPr>
            <p:cNvSpPr txBox="1"/>
            <p:nvPr/>
          </p:nvSpPr>
          <p:spPr>
            <a:xfrm>
              <a:off x="3827748" y="3372981"/>
              <a:ext cx="1905242" cy="369332"/>
            </a:xfrm>
            <a:prstGeom prst="rect">
              <a:avLst/>
            </a:prstGeom>
            <a:noFill/>
          </p:spPr>
          <p:txBody>
            <a:bodyPr wrap="square" rtlCol="0">
              <a:spAutoFit/>
            </a:bodyPr>
            <a:lstStyle/>
            <a:p>
              <a:pPr algn="r"/>
              <a:r>
                <a:rPr lang="en-IN">
                  <a:solidFill>
                    <a:srgbClr val="00B050"/>
                  </a:solidFill>
                </a:rPr>
                <a:t>₹60</a:t>
              </a:r>
            </a:p>
          </p:txBody>
        </p:sp>
        <p:sp>
          <p:nvSpPr>
            <p:cNvPr id="24" name="Rectangle: Rounded Corners 23">
              <a:extLst>
                <a:ext uri="{FF2B5EF4-FFF2-40B4-BE49-F238E27FC236}">
                  <a16:creationId xmlns:a16="http://schemas.microsoft.com/office/drawing/2014/main" id="{2B69CC25-F162-CA72-E586-AB7F0FAC7D7A}"/>
                </a:ext>
              </a:extLst>
            </p:cNvPr>
            <p:cNvSpPr/>
            <p:nvPr/>
          </p:nvSpPr>
          <p:spPr>
            <a:xfrm>
              <a:off x="659396" y="3898061"/>
              <a:ext cx="5073594" cy="2447263"/>
            </a:xfrm>
            <a:prstGeom prst="roundRect">
              <a:avLst/>
            </a:prstGeom>
            <a:solidFill>
              <a:srgbClr val="F0F7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a:solidFill>
                    <a:schemeClr val="accent3"/>
                  </a:solidFill>
                </a:rPr>
                <a:t>These are "light detectors" that can tell if it's day or night! During the day when it's bright, they say "It's sunny, we don't need lights!" At night when it's dark, they say "It's dark now, time to turn on the lights!"</a:t>
              </a:r>
            </a:p>
            <a:p>
              <a:pPr algn="ctr"/>
              <a:endParaRPr lang="en-GB" sz="2000">
                <a:solidFill>
                  <a:schemeClr val="accent3"/>
                </a:solidFill>
              </a:endParaRPr>
            </a:p>
          </p:txBody>
        </p:sp>
      </p:grpSp>
      <p:pic>
        <p:nvPicPr>
          <p:cNvPr id="2" name="Picture 1">
            <a:extLst>
              <a:ext uri="{FF2B5EF4-FFF2-40B4-BE49-F238E27FC236}">
                <a16:creationId xmlns:a16="http://schemas.microsoft.com/office/drawing/2014/main" id="{57E5FEEA-CD11-2001-1815-7115CCDCF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pic>
        <p:nvPicPr>
          <p:cNvPr id="4" name="Picture 3">
            <a:extLst>
              <a:ext uri="{FF2B5EF4-FFF2-40B4-BE49-F238E27FC236}">
                <a16:creationId xmlns:a16="http://schemas.microsoft.com/office/drawing/2014/main" id="{55A06403-8DAB-11DA-777C-4AA684625656}"/>
              </a:ext>
            </a:extLst>
          </p:cNvPr>
          <p:cNvPicPr>
            <a:picLocks noChangeAspect="1"/>
          </p:cNvPicPr>
          <p:nvPr/>
        </p:nvPicPr>
        <p:blipFill>
          <a:blip r:embed="rId3">
            <a:extLst>
              <a:ext uri="{28A0092B-C50C-407E-A947-70E740481C1C}">
                <a14:useLocalDpi xmlns:a14="http://schemas.microsoft.com/office/drawing/2010/main" val="0"/>
              </a:ext>
            </a:extLst>
          </a:blip>
          <a:srcRect l="25443" t="19208" r="26435" b="19501"/>
          <a:stretch>
            <a:fillRect/>
          </a:stretch>
        </p:blipFill>
        <p:spPr>
          <a:xfrm>
            <a:off x="7071410" y="1370637"/>
            <a:ext cx="4047147" cy="5154707"/>
          </a:xfrm>
          <a:prstGeom prst="rect">
            <a:avLst/>
          </a:prstGeom>
        </p:spPr>
      </p:pic>
    </p:spTree>
    <p:extLst>
      <p:ext uri="{BB962C8B-B14F-4D97-AF65-F5344CB8AC3E}">
        <p14:creationId xmlns:p14="http://schemas.microsoft.com/office/powerpoint/2010/main" val="165326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8FAFC"/>
            </a:gs>
            <a:gs pos="100000">
              <a:srgbClr val="EDF2F7"/>
            </a:gs>
          </a:gsLst>
          <a:lin ang="5400000" scaled="1"/>
        </a:gradFill>
        <a:effectLst/>
      </p:bgPr>
    </p:bg>
    <p:spTree>
      <p:nvGrpSpPr>
        <p:cNvPr id="1" name="">
          <a:extLst>
            <a:ext uri="{FF2B5EF4-FFF2-40B4-BE49-F238E27FC236}">
              <a16:creationId xmlns:a16="http://schemas.microsoft.com/office/drawing/2014/main" id="{CAA4E028-A558-BBC3-66CD-500344F681B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FA46805-7FDB-230E-9A28-120059CEA9CD}"/>
              </a:ext>
            </a:extLst>
          </p:cNvPr>
          <p:cNvSpPr txBox="1"/>
          <p:nvPr/>
        </p:nvSpPr>
        <p:spPr>
          <a:xfrm>
            <a:off x="3233682" y="103275"/>
            <a:ext cx="5724636" cy="769441"/>
          </a:xfrm>
          <a:prstGeom prst="rect">
            <a:avLst/>
          </a:prstGeom>
          <a:noFill/>
        </p:spPr>
        <p:txBody>
          <a:bodyPr wrap="square" rtlCol="0">
            <a:spAutoFit/>
          </a:bodyPr>
          <a:lstStyle/>
          <a:p>
            <a:pPr algn="ctr"/>
            <a:r>
              <a:rPr lang="en-IN" sz="4400" b="1">
                <a:solidFill>
                  <a:srgbClr val="1B365D"/>
                </a:solidFill>
                <a:latin typeface="+mj-lt"/>
              </a:rPr>
              <a:t>Hardware Components</a:t>
            </a:r>
          </a:p>
        </p:txBody>
      </p:sp>
      <p:sp>
        <p:nvSpPr>
          <p:cNvPr id="7" name="TextBox 6">
            <a:extLst>
              <a:ext uri="{FF2B5EF4-FFF2-40B4-BE49-F238E27FC236}">
                <a16:creationId xmlns:a16="http://schemas.microsoft.com/office/drawing/2014/main" id="{AFF09C13-2546-333F-7FBE-B40F876C53E3}"/>
              </a:ext>
            </a:extLst>
          </p:cNvPr>
          <p:cNvSpPr txBox="1"/>
          <p:nvPr/>
        </p:nvSpPr>
        <p:spPr>
          <a:xfrm>
            <a:off x="3575720" y="692696"/>
            <a:ext cx="5040560" cy="461665"/>
          </a:xfrm>
          <a:prstGeom prst="rect">
            <a:avLst/>
          </a:prstGeom>
          <a:noFill/>
        </p:spPr>
        <p:txBody>
          <a:bodyPr wrap="square" rtlCol="0">
            <a:spAutoFit/>
          </a:bodyPr>
          <a:lstStyle/>
          <a:p>
            <a:pPr algn="ctr"/>
            <a:r>
              <a:rPr lang="en-IN" sz="2400">
                <a:solidFill>
                  <a:schemeClr val="tx1">
                    <a:lumMod val="60000"/>
                    <a:lumOff val="40000"/>
                  </a:schemeClr>
                </a:solidFill>
              </a:rPr>
              <a:t>Detailed Specifications &amp; Budget</a:t>
            </a:r>
          </a:p>
        </p:txBody>
      </p:sp>
      <p:cxnSp>
        <p:nvCxnSpPr>
          <p:cNvPr id="8" name="Straight Connector 7">
            <a:extLst>
              <a:ext uri="{FF2B5EF4-FFF2-40B4-BE49-F238E27FC236}">
                <a16:creationId xmlns:a16="http://schemas.microsoft.com/office/drawing/2014/main" id="{B7362BC5-D768-CC9E-847E-378C12DA47D5}"/>
              </a:ext>
            </a:extLst>
          </p:cNvPr>
          <p:cNvCxnSpPr>
            <a:cxnSpLocks/>
          </p:cNvCxnSpPr>
          <p:nvPr/>
        </p:nvCxnSpPr>
        <p:spPr>
          <a:xfrm>
            <a:off x="5512189" y="1196752"/>
            <a:ext cx="1167623" cy="0"/>
          </a:xfrm>
          <a:prstGeom prst="line">
            <a:avLst/>
          </a:prstGeom>
          <a:ln w="44450" cap="rnd">
            <a:gradFill flip="none" rotWithShape="1">
              <a:gsLst>
                <a:gs pos="0">
                  <a:srgbClr val="3B82F6"/>
                </a:gs>
                <a:gs pos="100000">
                  <a:srgbClr val="1D4ED8"/>
                </a:gs>
              </a:gsLst>
              <a:path path="rect">
                <a:fillToRect l="50000" t="50000" r="50000" b="50000"/>
              </a:path>
              <a:tileRect/>
            </a:gradFill>
          </a:ln>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429F765D-9E77-5917-005A-FB4CA643A1BE}"/>
              </a:ext>
            </a:extLst>
          </p:cNvPr>
          <p:cNvGrpSpPr/>
          <p:nvPr/>
        </p:nvGrpSpPr>
        <p:grpSpPr>
          <a:xfrm>
            <a:off x="345377" y="1508621"/>
            <a:ext cx="5750623" cy="4908705"/>
            <a:chOff x="345377" y="1508621"/>
            <a:chExt cx="5750623" cy="4908705"/>
          </a:xfrm>
        </p:grpSpPr>
        <p:sp>
          <p:nvSpPr>
            <p:cNvPr id="9" name="Rectangle: Rounded Corners 8">
              <a:extLst>
                <a:ext uri="{FF2B5EF4-FFF2-40B4-BE49-F238E27FC236}">
                  <a16:creationId xmlns:a16="http://schemas.microsoft.com/office/drawing/2014/main" id="{1484B5E5-AB13-8C2F-2800-6FC3BED669A2}"/>
                </a:ext>
              </a:extLst>
            </p:cNvPr>
            <p:cNvSpPr/>
            <p:nvPr/>
          </p:nvSpPr>
          <p:spPr>
            <a:xfrm>
              <a:off x="345377" y="1508621"/>
              <a:ext cx="5750623" cy="4908705"/>
            </a:xfrm>
            <a:prstGeom prst="roundRect">
              <a:avLst>
                <a:gd name="adj" fmla="val 11052"/>
              </a:avLst>
            </a:prstGeom>
            <a:solidFill>
              <a:schemeClr val="accent3">
                <a:alpha val="20000"/>
              </a:schemeClr>
            </a:solidFill>
            <a:ln w="25400">
              <a:solidFill>
                <a:schemeClr val="accent3">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3"/>
                </a:solidFill>
              </a:endParaRPr>
            </a:p>
          </p:txBody>
        </p:sp>
        <p:sp>
          <p:nvSpPr>
            <p:cNvPr id="10" name="TextBox 9">
              <a:extLst>
                <a:ext uri="{FF2B5EF4-FFF2-40B4-BE49-F238E27FC236}">
                  <a16:creationId xmlns:a16="http://schemas.microsoft.com/office/drawing/2014/main" id="{FCC0059B-1C2A-EF23-F128-6579B99C11D6}"/>
                </a:ext>
              </a:extLst>
            </p:cNvPr>
            <p:cNvSpPr txBox="1"/>
            <p:nvPr/>
          </p:nvSpPr>
          <p:spPr>
            <a:xfrm>
              <a:off x="1996552" y="1514991"/>
              <a:ext cx="2448272" cy="369332"/>
            </a:xfrm>
            <a:prstGeom prst="rect">
              <a:avLst/>
            </a:prstGeom>
            <a:noFill/>
          </p:spPr>
          <p:txBody>
            <a:bodyPr wrap="square" rtlCol="0">
              <a:spAutoFit/>
            </a:bodyPr>
            <a:lstStyle/>
            <a:p>
              <a:pPr algn="ctr"/>
              <a:r>
                <a:rPr lang="en-IN" b="1">
                  <a:solidFill>
                    <a:schemeClr val="accent3"/>
                  </a:solidFill>
                </a:rPr>
                <a:t>HC-SR04 Ultrasonic</a:t>
              </a:r>
            </a:p>
          </p:txBody>
        </p:sp>
        <p:sp>
          <p:nvSpPr>
            <p:cNvPr id="11" name="Rectangle: Rounded Corners 10">
              <a:extLst>
                <a:ext uri="{FF2B5EF4-FFF2-40B4-BE49-F238E27FC236}">
                  <a16:creationId xmlns:a16="http://schemas.microsoft.com/office/drawing/2014/main" id="{D1AE6902-EFD7-879F-72AD-E5DCEDDDF796}"/>
                </a:ext>
              </a:extLst>
            </p:cNvPr>
            <p:cNvSpPr/>
            <p:nvPr/>
          </p:nvSpPr>
          <p:spPr>
            <a:xfrm>
              <a:off x="551384" y="2024844"/>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C661578B-B7AC-0C81-3CFF-53135229E25A}"/>
                </a:ext>
              </a:extLst>
            </p:cNvPr>
            <p:cNvSpPr/>
            <p:nvPr/>
          </p:nvSpPr>
          <p:spPr>
            <a:xfrm>
              <a:off x="551384" y="2474223"/>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4210BF9C-AA26-1AFA-70D7-52F04BFC4BD7}"/>
                </a:ext>
              </a:extLst>
            </p:cNvPr>
            <p:cNvSpPr/>
            <p:nvPr/>
          </p:nvSpPr>
          <p:spPr>
            <a:xfrm>
              <a:off x="551384" y="2923602"/>
              <a:ext cx="5328592" cy="369332"/>
            </a:xfrm>
            <a:prstGeom prst="roundRect">
              <a:avLst/>
            </a:prstGeom>
            <a:solidFill>
              <a:schemeClr val="accent3">
                <a:alpha val="2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65D97FE-656B-261E-E281-1071748B7A11}"/>
                </a:ext>
              </a:extLst>
            </p:cNvPr>
            <p:cNvSpPr/>
            <p:nvPr/>
          </p:nvSpPr>
          <p:spPr>
            <a:xfrm>
              <a:off x="551384" y="3372981"/>
              <a:ext cx="5328592" cy="369332"/>
            </a:xfrm>
            <a:prstGeom prst="roundRect">
              <a:avLst/>
            </a:prstGeom>
            <a:solidFill>
              <a:srgbClr val="00B050">
                <a:alpha val="26000"/>
              </a:srgbClr>
            </a:solidFill>
            <a:ln w="25400">
              <a:solidFill>
                <a:srgbClr val="00B05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75ED380-E93B-7FA9-18C6-BEBC002D5D34}"/>
                </a:ext>
              </a:extLst>
            </p:cNvPr>
            <p:cNvSpPr txBox="1"/>
            <p:nvPr/>
          </p:nvSpPr>
          <p:spPr>
            <a:xfrm>
              <a:off x="551384" y="2024844"/>
              <a:ext cx="1764196" cy="338554"/>
            </a:xfrm>
            <a:prstGeom prst="rect">
              <a:avLst/>
            </a:prstGeom>
            <a:noFill/>
          </p:spPr>
          <p:txBody>
            <a:bodyPr wrap="square" rtlCol="0">
              <a:spAutoFit/>
            </a:bodyPr>
            <a:lstStyle/>
            <a:p>
              <a:r>
                <a:rPr lang="en-IN" sz="1600" b="1">
                  <a:solidFill>
                    <a:schemeClr val="bg1">
                      <a:lumMod val="95000"/>
                    </a:schemeClr>
                  </a:solidFill>
                </a:rPr>
                <a:t>Detection Range:</a:t>
              </a:r>
            </a:p>
          </p:txBody>
        </p:sp>
        <p:sp>
          <p:nvSpPr>
            <p:cNvPr id="16" name="TextBox 15">
              <a:extLst>
                <a:ext uri="{FF2B5EF4-FFF2-40B4-BE49-F238E27FC236}">
                  <a16:creationId xmlns:a16="http://schemas.microsoft.com/office/drawing/2014/main" id="{57363512-9D7C-D879-5E74-386C88D9D145}"/>
                </a:ext>
              </a:extLst>
            </p:cNvPr>
            <p:cNvSpPr txBox="1"/>
            <p:nvPr/>
          </p:nvSpPr>
          <p:spPr>
            <a:xfrm>
              <a:off x="551384" y="2474223"/>
              <a:ext cx="1836204" cy="338554"/>
            </a:xfrm>
            <a:prstGeom prst="rect">
              <a:avLst/>
            </a:prstGeom>
            <a:noFill/>
          </p:spPr>
          <p:txBody>
            <a:bodyPr wrap="square" rtlCol="0">
              <a:spAutoFit/>
            </a:bodyPr>
            <a:lstStyle/>
            <a:p>
              <a:r>
                <a:rPr lang="en-IN" sz="1600" b="1">
                  <a:solidFill>
                    <a:schemeClr val="bg1">
                      <a:lumMod val="95000"/>
                    </a:schemeClr>
                  </a:solidFill>
                </a:rPr>
                <a:t>Accuracy:</a:t>
              </a:r>
            </a:p>
          </p:txBody>
        </p:sp>
        <p:sp>
          <p:nvSpPr>
            <p:cNvPr id="17" name="TextBox 16">
              <a:extLst>
                <a:ext uri="{FF2B5EF4-FFF2-40B4-BE49-F238E27FC236}">
                  <a16:creationId xmlns:a16="http://schemas.microsoft.com/office/drawing/2014/main" id="{449734A5-8F1F-E086-EE48-FA650DC31104}"/>
                </a:ext>
              </a:extLst>
            </p:cNvPr>
            <p:cNvSpPr txBox="1"/>
            <p:nvPr/>
          </p:nvSpPr>
          <p:spPr>
            <a:xfrm>
              <a:off x="551384" y="2923602"/>
              <a:ext cx="2340260" cy="338554"/>
            </a:xfrm>
            <a:prstGeom prst="rect">
              <a:avLst/>
            </a:prstGeom>
            <a:noFill/>
          </p:spPr>
          <p:txBody>
            <a:bodyPr wrap="square" rtlCol="0">
              <a:spAutoFit/>
            </a:bodyPr>
            <a:lstStyle/>
            <a:p>
              <a:r>
                <a:rPr lang="en-IN" sz="1600" b="1">
                  <a:solidFill>
                    <a:schemeClr val="bg1">
                      <a:lumMod val="95000"/>
                    </a:schemeClr>
                  </a:solidFill>
                </a:rPr>
                <a:t>Beam Angle:</a:t>
              </a:r>
            </a:p>
          </p:txBody>
        </p:sp>
        <p:sp>
          <p:nvSpPr>
            <p:cNvPr id="18" name="TextBox 17">
              <a:extLst>
                <a:ext uri="{FF2B5EF4-FFF2-40B4-BE49-F238E27FC236}">
                  <a16:creationId xmlns:a16="http://schemas.microsoft.com/office/drawing/2014/main" id="{99854A67-EAC0-E78B-25F2-E69C0D7BBB55}"/>
                </a:ext>
              </a:extLst>
            </p:cNvPr>
            <p:cNvSpPr txBox="1"/>
            <p:nvPr/>
          </p:nvSpPr>
          <p:spPr>
            <a:xfrm>
              <a:off x="551384" y="3392996"/>
              <a:ext cx="1296144" cy="338554"/>
            </a:xfrm>
            <a:prstGeom prst="rect">
              <a:avLst/>
            </a:prstGeom>
            <a:noFill/>
          </p:spPr>
          <p:txBody>
            <a:bodyPr wrap="square" rtlCol="0">
              <a:spAutoFit/>
            </a:bodyPr>
            <a:lstStyle/>
            <a:p>
              <a:r>
                <a:rPr lang="en-IN" sz="1600" b="1">
                  <a:solidFill>
                    <a:srgbClr val="00B050"/>
                  </a:solidFill>
                </a:rPr>
                <a:t>Cost:</a:t>
              </a:r>
            </a:p>
          </p:txBody>
        </p:sp>
        <p:sp>
          <p:nvSpPr>
            <p:cNvPr id="19" name="TextBox 18">
              <a:extLst>
                <a:ext uri="{FF2B5EF4-FFF2-40B4-BE49-F238E27FC236}">
                  <a16:creationId xmlns:a16="http://schemas.microsoft.com/office/drawing/2014/main" id="{9F1284A3-488C-3B67-86A5-C43C88D39084}"/>
                </a:ext>
              </a:extLst>
            </p:cNvPr>
            <p:cNvSpPr txBox="1"/>
            <p:nvPr/>
          </p:nvSpPr>
          <p:spPr>
            <a:xfrm>
              <a:off x="3575720" y="2038004"/>
              <a:ext cx="2157270" cy="338554"/>
            </a:xfrm>
            <a:prstGeom prst="rect">
              <a:avLst/>
            </a:prstGeom>
            <a:noFill/>
          </p:spPr>
          <p:txBody>
            <a:bodyPr wrap="square" rtlCol="0">
              <a:spAutoFit/>
            </a:bodyPr>
            <a:lstStyle/>
            <a:p>
              <a:pPr algn="r"/>
              <a:r>
                <a:rPr lang="en-IN" sz="1600">
                  <a:solidFill>
                    <a:schemeClr val="bg1">
                      <a:lumMod val="95000"/>
                    </a:schemeClr>
                  </a:solidFill>
                  <a:latin typeface="+mj-lt"/>
                </a:rPr>
                <a:t>2cm-400cm</a:t>
              </a:r>
            </a:p>
          </p:txBody>
        </p:sp>
        <p:sp>
          <p:nvSpPr>
            <p:cNvPr id="20" name="TextBox 19">
              <a:extLst>
                <a:ext uri="{FF2B5EF4-FFF2-40B4-BE49-F238E27FC236}">
                  <a16:creationId xmlns:a16="http://schemas.microsoft.com/office/drawing/2014/main" id="{59073125-7EFF-3A2A-8CA7-6AC4D53F8720}"/>
                </a:ext>
              </a:extLst>
            </p:cNvPr>
            <p:cNvSpPr txBox="1"/>
            <p:nvPr/>
          </p:nvSpPr>
          <p:spPr>
            <a:xfrm>
              <a:off x="3575720" y="2492896"/>
              <a:ext cx="2157270" cy="338554"/>
            </a:xfrm>
            <a:prstGeom prst="rect">
              <a:avLst/>
            </a:prstGeom>
            <a:noFill/>
          </p:spPr>
          <p:txBody>
            <a:bodyPr wrap="square" rtlCol="0">
              <a:spAutoFit/>
            </a:bodyPr>
            <a:lstStyle/>
            <a:p>
              <a:pPr algn="r"/>
              <a:r>
                <a:rPr lang="en-IN" sz="1600">
                  <a:solidFill>
                    <a:schemeClr val="bg1">
                      <a:lumMod val="95000"/>
                    </a:schemeClr>
                  </a:solidFill>
                  <a:latin typeface="+mj-lt"/>
                </a:rPr>
                <a:t>±3mm</a:t>
              </a:r>
            </a:p>
          </p:txBody>
        </p:sp>
        <p:sp>
          <p:nvSpPr>
            <p:cNvPr id="21" name="TextBox 20">
              <a:extLst>
                <a:ext uri="{FF2B5EF4-FFF2-40B4-BE49-F238E27FC236}">
                  <a16:creationId xmlns:a16="http://schemas.microsoft.com/office/drawing/2014/main" id="{C20619A5-4955-DD2A-8984-E2868A026EDC}"/>
                </a:ext>
              </a:extLst>
            </p:cNvPr>
            <p:cNvSpPr txBox="1"/>
            <p:nvPr/>
          </p:nvSpPr>
          <p:spPr>
            <a:xfrm>
              <a:off x="3575720" y="2924944"/>
              <a:ext cx="2157270" cy="338554"/>
            </a:xfrm>
            <a:prstGeom prst="rect">
              <a:avLst/>
            </a:prstGeom>
            <a:noFill/>
          </p:spPr>
          <p:txBody>
            <a:bodyPr wrap="square" rtlCol="0">
              <a:spAutoFit/>
            </a:bodyPr>
            <a:lstStyle/>
            <a:p>
              <a:pPr algn="r"/>
              <a:r>
                <a:rPr lang="en-IN" sz="1600">
                  <a:solidFill>
                    <a:schemeClr val="bg1">
                      <a:lumMod val="95000"/>
                    </a:schemeClr>
                  </a:solidFill>
                  <a:latin typeface="+mj-lt"/>
                </a:rPr>
                <a:t>15°</a:t>
              </a:r>
            </a:p>
          </p:txBody>
        </p:sp>
        <p:sp>
          <p:nvSpPr>
            <p:cNvPr id="22" name="TextBox 21">
              <a:extLst>
                <a:ext uri="{FF2B5EF4-FFF2-40B4-BE49-F238E27FC236}">
                  <a16:creationId xmlns:a16="http://schemas.microsoft.com/office/drawing/2014/main" id="{81047C14-951B-65A8-3A90-CD97BD9977A1}"/>
                </a:ext>
              </a:extLst>
            </p:cNvPr>
            <p:cNvSpPr txBox="1"/>
            <p:nvPr/>
          </p:nvSpPr>
          <p:spPr>
            <a:xfrm>
              <a:off x="3575720" y="3372981"/>
              <a:ext cx="2157270" cy="369332"/>
            </a:xfrm>
            <a:prstGeom prst="rect">
              <a:avLst/>
            </a:prstGeom>
            <a:noFill/>
          </p:spPr>
          <p:txBody>
            <a:bodyPr wrap="square" rtlCol="0">
              <a:spAutoFit/>
            </a:bodyPr>
            <a:lstStyle/>
            <a:p>
              <a:pPr algn="r"/>
              <a:r>
                <a:rPr lang="en-IN">
                  <a:solidFill>
                    <a:srgbClr val="00B050"/>
                  </a:solidFill>
                </a:rPr>
                <a:t>₹150</a:t>
              </a:r>
            </a:p>
          </p:txBody>
        </p:sp>
        <p:sp>
          <p:nvSpPr>
            <p:cNvPr id="24" name="Rectangle: Rounded Corners 23">
              <a:extLst>
                <a:ext uri="{FF2B5EF4-FFF2-40B4-BE49-F238E27FC236}">
                  <a16:creationId xmlns:a16="http://schemas.microsoft.com/office/drawing/2014/main" id="{D979E700-8E8C-90D0-2985-D7884BD113D7}"/>
                </a:ext>
              </a:extLst>
            </p:cNvPr>
            <p:cNvSpPr/>
            <p:nvPr/>
          </p:nvSpPr>
          <p:spPr>
            <a:xfrm>
              <a:off x="659396" y="3898061"/>
              <a:ext cx="5073594" cy="2447263"/>
            </a:xfrm>
            <a:prstGeom prst="roundRect">
              <a:avLst/>
            </a:prstGeom>
            <a:solidFill>
              <a:srgbClr val="F0F7FF"/>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a:solidFill>
                    <a:schemeClr val="accent3"/>
                  </a:solidFill>
                </a:rPr>
                <a:t>This works like "bat vision"! It sends out invisible sound waves and listens for them to bounce back. This helps it know how far away things are, like cars or people approaching the street light area.</a:t>
              </a:r>
            </a:p>
          </p:txBody>
        </p:sp>
      </p:grpSp>
      <p:pic>
        <p:nvPicPr>
          <p:cNvPr id="2" name="Picture 1">
            <a:extLst>
              <a:ext uri="{FF2B5EF4-FFF2-40B4-BE49-F238E27FC236}">
                <a16:creationId xmlns:a16="http://schemas.microsoft.com/office/drawing/2014/main" id="{56CE69EF-0119-1DC1-6A02-364DE752F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80128"/>
            <a:ext cx="695400" cy="648572"/>
          </a:xfrm>
          <a:prstGeom prst="rect">
            <a:avLst/>
          </a:prstGeom>
        </p:spPr>
      </p:pic>
      <p:pic>
        <p:nvPicPr>
          <p:cNvPr id="1026" name="Picture 2">
            <a:extLst>
              <a:ext uri="{FF2B5EF4-FFF2-40B4-BE49-F238E27FC236}">
                <a16:creationId xmlns:a16="http://schemas.microsoft.com/office/drawing/2014/main" id="{295F33FA-7822-632C-0228-EF853A30373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33151" t="20013" r="32681" b="18909"/>
          <a:stretch>
            <a:fillRect/>
          </a:stretch>
        </p:blipFill>
        <p:spPr bwMode="auto">
          <a:xfrm rot="19436461">
            <a:off x="7812154" y="1753114"/>
            <a:ext cx="2765351" cy="494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06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Engineering Professional 2025">
      <a:dk1>
        <a:srgbClr val="333333"/>
      </a:dk1>
      <a:lt1>
        <a:srgbClr val="FFFFFF"/>
      </a:lt1>
      <a:dk2>
        <a:srgbClr val="1F4E79"/>
      </a:dk2>
      <a:lt2>
        <a:srgbClr val="F8F9FA"/>
      </a:lt2>
      <a:accent1>
        <a:srgbClr val="1F4E79"/>
      </a:accent1>
      <a:accent2>
        <a:srgbClr val="5D5D5D"/>
      </a:accent2>
      <a:accent3>
        <a:srgbClr val="D55E00"/>
      </a:accent3>
      <a:accent4>
        <a:srgbClr val="28A745"/>
      </a:accent4>
      <a:accent5>
        <a:srgbClr val="DC3545"/>
      </a:accent5>
      <a:accent6>
        <a:srgbClr val="6F42C1"/>
      </a:accent6>
      <a:hlink>
        <a:srgbClr val="467886"/>
      </a:hlink>
      <a:folHlink>
        <a:srgbClr val="96607D"/>
      </a:folHlink>
    </a:clrScheme>
    <a:fontScheme name="Engineering Professional">
      <a:majorFont>
        <a:latin typeface="Calibri Bold"/>
        <a:ea typeface=""/>
        <a:cs typeface=""/>
      </a:majorFont>
      <a:minorFont>
        <a:latin typeface="Calibri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4762</TotalTime>
  <Words>1534</Words>
  <Application>Microsoft Office PowerPoint</Application>
  <PresentationFormat>Widescreen</PresentationFormat>
  <Paragraphs>362</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 Bold</vt:lpstr>
      <vt:lpstr>Calibri Regular</vt:lpstr>
      <vt:lpstr>FKGroteskNeue</vt:lpstr>
      <vt:lpstr>Wingdings</vt:lpstr>
      <vt:lpstr>Office Theme</vt:lpstr>
      <vt:lpstr>Advanced Automatic Street Lighting System</vt:lpstr>
      <vt:lpstr>Our Development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omsingh</dc:creator>
  <cp:lastModifiedBy>omsingh</cp:lastModifiedBy>
  <cp:revision>22</cp:revision>
  <cp:lastPrinted>2025-10-13T09:47:56Z</cp:lastPrinted>
  <dcterms:created xsi:type="dcterms:W3CDTF">2025-10-02T08:23:35Z</dcterms:created>
  <dcterms:modified xsi:type="dcterms:W3CDTF">2025-10-14T04:36:25Z</dcterms:modified>
</cp:coreProperties>
</file>