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-62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FCE5D-BCBA-4788-8958-410B20BD166B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0D46F-BCFC-4D76-BCBC-2962C0764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25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Start with a Story:</a:t>
            </a:r>
            <a:endParaRPr lang="en-GB" dirty="0"/>
          </a:p>
          <a:p>
            <a:r>
              <a:rPr lang="en-GB" dirty="0"/>
              <a:t>“Imagine you’re working at a </a:t>
            </a:r>
            <a:r>
              <a:rPr lang="en-GB" b="1" dirty="0"/>
              <a:t>coffee shop loyalty system</a:t>
            </a:r>
            <a:r>
              <a:rPr lang="en-GB" dirty="0"/>
              <a:t>. Your task is to </a:t>
            </a:r>
            <a:r>
              <a:rPr lang="en-GB" b="1" dirty="0"/>
              <a:t>decide what discount a customer gets</a:t>
            </a:r>
            <a:r>
              <a:rPr lang="en-GB" dirty="0"/>
              <a:t> based on their loyalty points.</a:t>
            </a:r>
          </a:p>
          <a:p>
            <a:r>
              <a:rPr lang="en-GB" dirty="0"/>
              <a:t>The rules are simple:</a:t>
            </a:r>
          </a:p>
          <a:p>
            <a:r>
              <a:rPr lang="en-GB" dirty="0"/>
              <a:t>If the customer has </a:t>
            </a:r>
            <a:r>
              <a:rPr lang="en-GB" b="1" dirty="0"/>
              <a:t>100 points or more</a:t>
            </a:r>
            <a:r>
              <a:rPr lang="en-GB" dirty="0"/>
              <a:t>, they get </a:t>
            </a:r>
            <a:r>
              <a:rPr lang="en-GB" b="1" dirty="0"/>
              <a:t>20% off</a:t>
            </a:r>
            <a:r>
              <a:rPr lang="en-GB" dirty="0"/>
              <a:t>.</a:t>
            </a:r>
          </a:p>
          <a:p>
            <a:r>
              <a:rPr lang="en-GB" dirty="0"/>
              <a:t>If they have </a:t>
            </a:r>
            <a:r>
              <a:rPr lang="en-GB" b="1" dirty="0"/>
              <a:t>50–99 points</a:t>
            </a:r>
            <a:r>
              <a:rPr lang="en-GB" dirty="0"/>
              <a:t>, they get </a:t>
            </a:r>
            <a:r>
              <a:rPr lang="en-GB" b="1" dirty="0"/>
              <a:t>10% off</a:t>
            </a:r>
            <a:r>
              <a:rPr lang="en-GB" dirty="0"/>
              <a:t>.</a:t>
            </a:r>
          </a:p>
          <a:p>
            <a:r>
              <a:rPr lang="en-GB" dirty="0"/>
              <a:t>Otherwise, they get </a:t>
            </a:r>
            <a:r>
              <a:rPr lang="en-GB" b="1" dirty="0"/>
              <a:t>no discount</a:t>
            </a:r>
            <a:r>
              <a:rPr lang="en-GB" dirty="0"/>
              <a:t>.</a:t>
            </a:r>
          </a:p>
          <a:p>
            <a:r>
              <a:rPr lang="en-GB" dirty="0"/>
              <a:t>Here, the program </a:t>
            </a:r>
            <a:r>
              <a:rPr lang="en-GB" b="1" dirty="0"/>
              <a:t>needs to make a decision based on the customer’s points</a:t>
            </a:r>
            <a:r>
              <a:rPr lang="en-GB" dirty="0"/>
              <a:t>.</a:t>
            </a:r>
          </a:p>
          <a:p>
            <a:r>
              <a:rPr lang="en-GB" dirty="0"/>
              <a:t>In Python, this is exactly what if, </a:t>
            </a:r>
            <a:r>
              <a:rPr lang="en-GB" dirty="0" err="1"/>
              <a:t>elif</a:t>
            </a:r>
            <a:r>
              <a:rPr lang="en-GB" dirty="0"/>
              <a:t>, and else statements do.</a:t>
            </a:r>
          </a:p>
          <a:p>
            <a:r>
              <a:rPr lang="en-GB" b="1" dirty="0"/>
              <a:t>Explain Step by Step:</a:t>
            </a:r>
            <a:endParaRPr lang="en-GB" dirty="0"/>
          </a:p>
          <a:p>
            <a:r>
              <a:rPr lang="en-GB" b="1" dirty="0"/>
              <a:t>if condition:</a:t>
            </a:r>
            <a:r>
              <a:rPr lang="en-GB" dirty="0"/>
              <a:t> Python checks the first condition.</a:t>
            </a:r>
          </a:p>
          <a:p>
            <a:pPr lvl="1"/>
            <a:r>
              <a:rPr lang="en-GB" dirty="0"/>
              <a:t>If it’s True, Python executes the block of code under it.</a:t>
            </a:r>
          </a:p>
          <a:p>
            <a:pPr lvl="1"/>
            <a:r>
              <a:rPr lang="en-GB" dirty="0"/>
              <a:t>If it’s False, it moves to the next condition.</a:t>
            </a:r>
          </a:p>
          <a:p>
            <a:r>
              <a:rPr lang="en-GB" b="1" dirty="0" err="1"/>
              <a:t>elif</a:t>
            </a:r>
            <a:r>
              <a:rPr lang="en-GB" b="1" dirty="0"/>
              <a:t> (else if):</a:t>
            </a:r>
            <a:r>
              <a:rPr lang="en-GB" dirty="0"/>
              <a:t> Checked </a:t>
            </a:r>
            <a:r>
              <a:rPr lang="en-GB" b="1" dirty="0"/>
              <a:t>only if previous if or </a:t>
            </a:r>
            <a:r>
              <a:rPr lang="en-GB" b="1" dirty="0" err="1"/>
              <a:t>elif</a:t>
            </a:r>
            <a:r>
              <a:rPr lang="en-GB" b="1" dirty="0"/>
              <a:t> was False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You can have multiple </a:t>
            </a:r>
            <a:r>
              <a:rPr lang="en-GB" dirty="0" err="1"/>
              <a:t>elifs</a:t>
            </a:r>
            <a:r>
              <a:rPr lang="en-GB" dirty="0"/>
              <a:t>.</a:t>
            </a:r>
          </a:p>
          <a:p>
            <a:r>
              <a:rPr lang="en-GB" b="1" dirty="0"/>
              <a:t>else:</a:t>
            </a:r>
            <a:r>
              <a:rPr lang="en-GB" dirty="0"/>
              <a:t> Runs </a:t>
            </a:r>
            <a:r>
              <a:rPr lang="en-GB" b="1" dirty="0"/>
              <a:t>only if all previous conditions were False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You can have </a:t>
            </a:r>
            <a:r>
              <a:rPr lang="en-GB" b="1" dirty="0"/>
              <a:t>at most one else</a:t>
            </a:r>
            <a:r>
              <a:rPr lang="en-GB" dirty="0"/>
              <a:t>, and it’s optional.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Tips &amp; Extra Notes:</a:t>
            </a:r>
            <a:endParaRPr lang="en-GB" dirty="0"/>
          </a:p>
          <a:p>
            <a:r>
              <a:rPr lang="en-GB" b="1" dirty="0"/>
              <a:t>Indentation matters</a:t>
            </a:r>
            <a:r>
              <a:rPr lang="en-GB" dirty="0"/>
              <a:t>: Python uses whitespace to define code blocks. Forgetting it will cause errors.</a:t>
            </a:r>
          </a:p>
          <a:p>
            <a:r>
              <a:rPr lang="en-GB" b="1" dirty="0"/>
              <a:t>Boolean logic</a:t>
            </a:r>
            <a:r>
              <a:rPr lang="en-GB" dirty="0"/>
              <a:t>: You can combine conditions with and, or, not.</a:t>
            </a:r>
          </a:p>
          <a:p>
            <a:pPr rtl="0"/>
            <a:r>
              <a:rPr lang="en-GB" dirty="0"/>
              <a:t>age = 20 if age &gt;= 18 and age &lt; 65: print("Adult") </a:t>
            </a:r>
          </a:p>
          <a:p>
            <a:r>
              <a:rPr lang="en-GB" b="1" dirty="0"/>
              <a:t>Avoid excessive nesting</a:t>
            </a:r>
            <a:r>
              <a:rPr lang="en-GB" dirty="0"/>
              <a:t> at this stage; use </a:t>
            </a:r>
            <a:r>
              <a:rPr lang="en-GB" dirty="0" err="1"/>
              <a:t>elif</a:t>
            </a:r>
            <a:r>
              <a:rPr lang="en-GB" dirty="0"/>
              <a:t> instead of multiple nested ifs.</a:t>
            </a:r>
          </a:p>
          <a:p>
            <a:r>
              <a:rPr lang="en-GB" b="1" dirty="0"/>
              <a:t>Extension / Challenge (Optional):</a:t>
            </a:r>
            <a:endParaRPr lang="en-GB" dirty="0"/>
          </a:p>
          <a:p>
            <a:r>
              <a:rPr lang="en-GB" dirty="0"/>
              <a:t>Ask students to add a </a:t>
            </a:r>
            <a:r>
              <a:rPr lang="en-GB" b="1" dirty="0"/>
              <a:t>new condition for freezing weather (&lt;0°C):</a:t>
            </a:r>
            <a:endParaRPr lang="en-GB" dirty="0"/>
          </a:p>
          <a:p>
            <a:pPr rtl="0"/>
            <a:r>
              <a:rPr lang="en-GB" dirty="0"/>
              <a:t>if temperature &gt;= 30: print("Wear light clothes") </a:t>
            </a:r>
            <a:r>
              <a:rPr lang="en-GB" dirty="0" err="1"/>
              <a:t>elif</a:t>
            </a:r>
            <a:r>
              <a:rPr lang="en-GB" dirty="0"/>
              <a:t> temperature &gt;= 20: print("A t-shirt is fine") </a:t>
            </a:r>
            <a:r>
              <a:rPr lang="en-GB" dirty="0" err="1"/>
              <a:t>elif</a:t>
            </a:r>
            <a:r>
              <a:rPr lang="en-GB" dirty="0"/>
              <a:t> temperature &lt; 0: print("Freezing! Wear heavy winter clothes") else: print("Wear a jacket") </a:t>
            </a:r>
          </a:p>
          <a:p>
            <a:r>
              <a:rPr lang="en-GB" dirty="0"/>
              <a:t>Encourage students to </a:t>
            </a:r>
            <a:r>
              <a:rPr lang="en-GB" b="1" dirty="0"/>
              <a:t>test multiple values</a:t>
            </a:r>
            <a:r>
              <a:rPr lang="en-GB" dirty="0"/>
              <a:t> and predict results.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477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Concept: Functions as Modular Blocks</a:t>
            </a:r>
          </a:p>
          <a:p>
            <a:r>
              <a:rPr lang="en-GB" dirty="0"/>
              <a:t>Each function = a </a:t>
            </a:r>
            <a:r>
              <a:rPr lang="en-GB" b="1" dirty="0"/>
              <a:t>subsystem in a machine</a:t>
            </a:r>
            <a:endParaRPr lang="en-GB" dirty="0"/>
          </a:p>
          <a:p>
            <a:r>
              <a:rPr lang="en-GB" dirty="0"/>
              <a:t>Handles a specific task with </a:t>
            </a:r>
            <a:r>
              <a:rPr lang="en-GB" b="1" dirty="0"/>
              <a:t>defined inputs and outputs</a:t>
            </a:r>
            <a:endParaRPr lang="en-GB" dirty="0"/>
          </a:p>
          <a:p>
            <a:r>
              <a:rPr lang="en-GB" dirty="0"/>
              <a:t>Modular design = </a:t>
            </a:r>
            <a:r>
              <a:rPr lang="en-GB" b="1" dirty="0"/>
              <a:t>easy to debug, upgrade, and reuse</a:t>
            </a:r>
            <a:endParaRPr lang="en-GB" dirty="0"/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“Think of a </a:t>
            </a:r>
            <a:r>
              <a:rPr lang="en-GB" b="1" dirty="0"/>
              <a:t>car assembly line</a:t>
            </a:r>
            <a:r>
              <a:rPr lang="en-GB" dirty="0"/>
              <a:t>. Each station (function) has:</a:t>
            </a:r>
          </a:p>
          <a:p>
            <a:r>
              <a:rPr lang="en-GB" dirty="0"/>
              <a:t>Input: parts, tools</a:t>
            </a:r>
          </a:p>
          <a:p>
            <a:r>
              <a:rPr lang="en-GB" dirty="0"/>
              <a:t>Processing: assemble, inspect</a:t>
            </a:r>
          </a:p>
          <a:p>
            <a:r>
              <a:rPr lang="en-GB" dirty="0"/>
              <a:t>Output: completed or partially completed component</a:t>
            </a:r>
            <a:br>
              <a:rPr lang="en-GB" dirty="0"/>
            </a:br>
            <a:r>
              <a:rPr lang="en-GB" dirty="0"/>
              <a:t>Each station is independent but connected.”</a:t>
            </a:r>
          </a:p>
          <a:p>
            <a:r>
              <a:rPr lang="en-GB" b="1" dirty="0"/>
              <a:t>2️⃣ Workflow Example: Autonomous Drone System</a:t>
            </a:r>
          </a:p>
          <a:p>
            <a:r>
              <a:rPr lang="en-GB" b="1" dirty="0"/>
              <a:t>High-Level Function Flow:</a:t>
            </a:r>
            <a:endParaRPr lang="en-GB" dirty="0"/>
          </a:p>
          <a:p>
            <a:r>
              <a:rPr lang="en-GB" dirty="0" err="1"/>
              <a:t>read_sensors</a:t>
            </a:r>
            <a:r>
              <a:rPr lang="en-GB" dirty="0"/>
              <a:t>(</a:t>
            </a:r>
            <a:r>
              <a:rPr lang="en-GB" dirty="0" err="1"/>
              <a:t>sensor_list</a:t>
            </a:r>
            <a:r>
              <a:rPr lang="en-GB" dirty="0"/>
              <a:t>) → returns sensor readings</a:t>
            </a:r>
          </a:p>
          <a:p>
            <a:r>
              <a:rPr lang="en-GB" dirty="0" err="1"/>
              <a:t>analyze_obstacles</a:t>
            </a:r>
            <a:r>
              <a:rPr lang="en-GB" dirty="0"/>
              <a:t>(</a:t>
            </a:r>
            <a:r>
              <a:rPr lang="en-GB" dirty="0" err="1"/>
              <a:t>sensor_data</a:t>
            </a:r>
            <a:r>
              <a:rPr lang="en-GB" dirty="0"/>
              <a:t>) → returns map of obstacles</a:t>
            </a:r>
          </a:p>
          <a:p>
            <a:r>
              <a:rPr lang="en-GB" dirty="0" err="1"/>
              <a:t>plan_trajectory</a:t>
            </a:r>
            <a:r>
              <a:rPr lang="en-GB" dirty="0"/>
              <a:t>(</a:t>
            </a:r>
            <a:r>
              <a:rPr lang="en-GB" dirty="0" err="1"/>
              <a:t>obstacle_map</a:t>
            </a:r>
            <a:r>
              <a:rPr lang="en-GB" dirty="0"/>
              <a:t>, destination) → returns flight path</a:t>
            </a:r>
          </a:p>
          <a:p>
            <a:r>
              <a:rPr lang="en-GB" dirty="0" err="1"/>
              <a:t>adjust_motors</a:t>
            </a:r>
            <a:r>
              <a:rPr lang="en-GB" dirty="0"/>
              <a:t>(trajectory, speed) → executes movement</a:t>
            </a:r>
          </a:p>
          <a:p>
            <a:r>
              <a:rPr lang="en-GB" dirty="0" err="1"/>
              <a:t>log_status</a:t>
            </a:r>
            <a:r>
              <a:rPr lang="en-GB" dirty="0"/>
              <a:t>() → prints/logs system state</a:t>
            </a:r>
          </a:p>
          <a:p>
            <a:r>
              <a:rPr lang="en-GB" b="1" dirty="0"/>
              <a:t>Discussion Points:</a:t>
            </a:r>
            <a:endParaRPr lang="en-GB" dirty="0"/>
          </a:p>
          <a:p>
            <a:r>
              <a:rPr lang="en-GB" dirty="0"/>
              <a:t>Inputs are </a:t>
            </a:r>
            <a:r>
              <a:rPr lang="en-GB" b="1" dirty="0"/>
              <a:t>parameters set by system or operator</a:t>
            </a:r>
            <a:endParaRPr lang="en-GB" dirty="0"/>
          </a:p>
          <a:p>
            <a:r>
              <a:rPr lang="en-GB" dirty="0"/>
              <a:t>Arguments are </a:t>
            </a:r>
            <a:r>
              <a:rPr lang="en-GB" b="1" dirty="0"/>
              <a:t>actual values at runtime</a:t>
            </a:r>
            <a:endParaRPr lang="en-GB" dirty="0"/>
          </a:p>
          <a:p>
            <a:r>
              <a:rPr lang="en-GB" dirty="0"/>
              <a:t>Outputs return </a:t>
            </a:r>
            <a:r>
              <a:rPr lang="en-GB" b="1" dirty="0"/>
              <a:t>data to feed next subsystem</a:t>
            </a:r>
            <a:endParaRPr lang="en-GB" dirty="0"/>
          </a:p>
          <a:p>
            <a:r>
              <a:rPr lang="en-GB" dirty="0"/>
              <a:t>Loops may </a:t>
            </a:r>
            <a:r>
              <a:rPr lang="en-GB" b="1" dirty="0"/>
              <a:t>continuously read sensors</a:t>
            </a:r>
            <a:endParaRPr lang="en-GB" dirty="0"/>
          </a:p>
          <a:p>
            <a:r>
              <a:rPr lang="en-GB" dirty="0"/>
              <a:t>Decisions inside functions → </a:t>
            </a:r>
            <a:r>
              <a:rPr lang="en-GB" b="1" dirty="0"/>
              <a:t>avoid collisions or adjust flight</a:t>
            </a:r>
            <a:endParaRPr lang="en-GB" dirty="0"/>
          </a:p>
          <a:p>
            <a:r>
              <a:rPr lang="en-GB" b="1" dirty="0"/>
              <a:t>3️⃣ Integrating Loops and Decisions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“Drone continuously monitors environment:</a:t>
            </a:r>
          </a:p>
          <a:p>
            <a:r>
              <a:rPr lang="en-GB" dirty="0"/>
              <a:t>Loop: keep reading sensors every 100ms</a:t>
            </a:r>
          </a:p>
          <a:p>
            <a:r>
              <a:rPr lang="en-GB" dirty="0"/>
              <a:t>Decision inside loop: if obstacle detected → re-plan trajectory</a:t>
            </a:r>
          </a:p>
          <a:p>
            <a:r>
              <a:rPr lang="en-GB" dirty="0"/>
              <a:t>Otherwise → continue moving</a:t>
            </a:r>
          </a:p>
          <a:p>
            <a:r>
              <a:rPr lang="en-GB" dirty="0"/>
              <a:t>Functions encapsulate each action → clear, modular design”</a:t>
            </a:r>
          </a:p>
          <a:p>
            <a:r>
              <a:rPr lang="en-GB" b="1" dirty="0"/>
              <a:t>Technical Insight:</a:t>
            </a:r>
            <a:endParaRPr lang="en-GB" dirty="0"/>
          </a:p>
          <a:p>
            <a:r>
              <a:rPr lang="en-GB" dirty="0"/>
              <a:t>Loops = </a:t>
            </a:r>
            <a:r>
              <a:rPr lang="en-GB" b="1" dirty="0"/>
              <a:t>repeatable processes</a:t>
            </a:r>
            <a:endParaRPr lang="en-GB" dirty="0"/>
          </a:p>
          <a:p>
            <a:r>
              <a:rPr lang="en-GB" dirty="0"/>
              <a:t>Conditional statements inside functions = </a:t>
            </a:r>
            <a:r>
              <a:rPr lang="en-GB" b="1" dirty="0"/>
              <a:t>intelligent decision-making</a:t>
            </a:r>
            <a:endParaRPr lang="en-GB" dirty="0"/>
          </a:p>
          <a:p>
            <a:r>
              <a:rPr lang="en-GB" dirty="0"/>
              <a:t>Return values = </a:t>
            </a:r>
            <a:r>
              <a:rPr lang="en-GB" b="1" dirty="0"/>
              <a:t>feedback to drive next iteration</a:t>
            </a:r>
            <a:endParaRPr lang="en-GB" dirty="0"/>
          </a:p>
          <a:p>
            <a:r>
              <a:rPr lang="en-GB" b="1" dirty="0"/>
              <a:t>4️⃣ System Benefits</a:t>
            </a:r>
          </a:p>
          <a:p>
            <a:r>
              <a:rPr lang="en-GB" b="1" dirty="0"/>
              <a:t>Modularity:</a:t>
            </a:r>
            <a:r>
              <a:rPr lang="en-GB" dirty="0"/>
              <a:t> Each function is a black box → change one without breaking others</a:t>
            </a:r>
          </a:p>
          <a:p>
            <a:r>
              <a:rPr lang="en-GB" b="1" dirty="0"/>
              <a:t>Reusability:</a:t>
            </a:r>
            <a:r>
              <a:rPr lang="en-GB" dirty="0"/>
              <a:t> Use the same function in different projects or parts of system</a:t>
            </a:r>
          </a:p>
          <a:p>
            <a:r>
              <a:rPr lang="en-GB" b="1" dirty="0"/>
              <a:t>Scalability:</a:t>
            </a:r>
            <a:r>
              <a:rPr lang="en-GB" dirty="0"/>
              <a:t> Add new sensors, actuators, or modules without redesign</a:t>
            </a:r>
          </a:p>
          <a:p>
            <a:r>
              <a:rPr lang="en-GB" b="1" dirty="0"/>
              <a:t>Maintainability:</a:t>
            </a:r>
            <a:r>
              <a:rPr lang="en-GB" dirty="0"/>
              <a:t> Easy to debug, test, and log outputs</a:t>
            </a:r>
          </a:p>
          <a:p>
            <a:r>
              <a:rPr lang="en-GB" b="1" dirty="0"/>
              <a:t>Automation:</a:t>
            </a:r>
            <a:r>
              <a:rPr lang="en-GB" dirty="0"/>
              <a:t> Input → processing → output workflow is automatic</a:t>
            </a:r>
          </a:p>
          <a:p>
            <a:r>
              <a:rPr lang="en-GB" b="1" dirty="0"/>
              <a:t>5️⃣ Practical Analogies</a:t>
            </a:r>
          </a:p>
          <a:p>
            <a:r>
              <a:rPr lang="en-GB" dirty="0" err="1"/>
              <a:t>ConceptEngineering</a:t>
            </a:r>
            <a:r>
              <a:rPr lang="en-GB" dirty="0"/>
              <a:t> </a:t>
            </a:r>
            <a:r>
              <a:rPr lang="en-GB" dirty="0" err="1"/>
              <a:t>ExampleEveryday</a:t>
            </a:r>
            <a:r>
              <a:rPr lang="en-GB" dirty="0"/>
              <a:t> </a:t>
            </a:r>
            <a:r>
              <a:rPr lang="en-GB" dirty="0" err="1"/>
              <a:t>AnalogyFunctionRobotic</a:t>
            </a:r>
            <a:r>
              <a:rPr lang="en-GB" dirty="0"/>
              <a:t> arm </a:t>
            </a:r>
            <a:r>
              <a:rPr lang="en-GB" dirty="0" err="1"/>
              <a:t>moduleStation</a:t>
            </a:r>
            <a:r>
              <a:rPr lang="en-GB" dirty="0"/>
              <a:t> in assembly </a:t>
            </a:r>
            <a:r>
              <a:rPr lang="en-GB" dirty="0" err="1"/>
              <a:t>lineParameterArm</a:t>
            </a:r>
            <a:r>
              <a:rPr lang="en-GB" dirty="0"/>
              <a:t> length, motor </a:t>
            </a:r>
            <a:r>
              <a:rPr lang="en-GB" dirty="0" err="1"/>
              <a:t>speedRecipe</a:t>
            </a:r>
            <a:r>
              <a:rPr lang="en-GB" dirty="0"/>
              <a:t> ingredient placeholdersArgument10cm, 50rpmActual ingredient </a:t>
            </a:r>
            <a:r>
              <a:rPr lang="en-GB" dirty="0" err="1"/>
              <a:t>usedReturn</a:t>
            </a:r>
            <a:r>
              <a:rPr lang="en-GB" dirty="0"/>
              <a:t> </a:t>
            </a:r>
            <a:r>
              <a:rPr lang="en-GB" dirty="0" err="1"/>
              <a:t>valueTorque</a:t>
            </a:r>
            <a:r>
              <a:rPr lang="en-GB" dirty="0"/>
              <a:t> </a:t>
            </a:r>
            <a:r>
              <a:rPr lang="en-GB" dirty="0" err="1"/>
              <a:t>measuredFinished</a:t>
            </a:r>
            <a:r>
              <a:rPr lang="en-GB" dirty="0"/>
              <a:t> </a:t>
            </a:r>
            <a:r>
              <a:rPr lang="en-GB" dirty="0" err="1"/>
              <a:t>dishLoopContinuous</a:t>
            </a:r>
            <a:r>
              <a:rPr lang="en-GB" dirty="0"/>
              <a:t> sensor </a:t>
            </a:r>
            <a:r>
              <a:rPr lang="en-GB" dirty="0" err="1"/>
              <a:t>readingStirring</a:t>
            </a:r>
            <a:r>
              <a:rPr lang="en-GB" dirty="0"/>
              <a:t> until mixture </a:t>
            </a:r>
            <a:r>
              <a:rPr lang="en-GB" dirty="0" err="1"/>
              <a:t>thickensDecisionIf</a:t>
            </a:r>
            <a:r>
              <a:rPr lang="en-GB" dirty="0"/>
              <a:t> obstacle → </a:t>
            </a:r>
            <a:r>
              <a:rPr lang="en-GB" dirty="0" err="1"/>
              <a:t>avoidIf</a:t>
            </a:r>
            <a:r>
              <a:rPr lang="en-GB" dirty="0"/>
              <a:t> oven too hot → lower temperature</a:t>
            </a:r>
          </a:p>
          <a:p>
            <a:r>
              <a:rPr lang="en-GB" b="1" dirty="0"/>
              <a:t>6️⃣ Key Takeaways</a:t>
            </a:r>
          </a:p>
          <a:p>
            <a:r>
              <a:rPr lang="en-GB" dirty="0"/>
              <a:t>Functions </a:t>
            </a:r>
            <a:r>
              <a:rPr lang="en-GB" b="1" dirty="0"/>
              <a:t>encapsulate logic and data flow</a:t>
            </a:r>
            <a:endParaRPr lang="en-GB" dirty="0"/>
          </a:p>
          <a:p>
            <a:r>
              <a:rPr lang="en-GB" dirty="0"/>
              <a:t>Parameters + arguments = </a:t>
            </a:r>
            <a:r>
              <a:rPr lang="en-GB" b="1" dirty="0"/>
              <a:t>configurable and dynamic inputs</a:t>
            </a:r>
            <a:endParaRPr lang="en-GB" dirty="0"/>
          </a:p>
          <a:p>
            <a:r>
              <a:rPr lang="en-GB" dirty="0"/>
              <a:t>Return values = </a:t>
            </a:r>
            <a:r>
              <a:rPr lang="en-GB" b="1" dirty="0"/>
              <a:t>outputs for downstream modules</a:t>
            </a:r>
            <a:endParaRPr lang="en-GB" dirty="0"/>
          </a:p>
          <a:p>
            <a:r>
              <a:rPr lang="en-GB" dirty="0"/>
              <a:t>Loops + decisions = </a:t>
            </a:r>
            <a:r>
              <a:rPr lang="en-GB" b="1" dirty="0"/>
              <a:t>adaptive, intelligent </a:t>
            </a:r>
            <a:r>
              <a:rPr lang="en-GB" b="1" dirty="0" err="1"/>
              <a:t>behavior</a:t>
            </a:r>
            <a:endParaRPr lang="en-GB" dirty="0"/>
          </a:p>
          <a:p>
            <a:r>
              <a:rPr lang="en-GB" dirty="0"/>
              <a:t>System perspective: </a:t>
            </a:r>
            <a:r>
              <a:rPr lang="en-GB" b="1" dirty="0"/>
              <a:t>functions = building blocks of complex, reliable engineering workflows</a:t>
            </a:r>
            <a:endParaRPr lang="en-GB" dirty="0"/>
          </a:p>
          <a:p>
            <a:r>
              <a:rPr lang="en-GB" b="1" dirty="0"/>
              <a:t>7️⃣ Mental Exercise</a:t>
            </a:r>
          </a:p>
          <a:p>
            <a:r>
              <a:rPr lang="en-GB" dirty="0"/>
              <a:t>“Design a </a:t>
            </a:r>
            <a:r>
              <a:rPr lang="en-GB" b="1" dirty="0"/>
              <a:t>smart irrigation system</a:t>
            </a:r>
            <a:r>
              <a:rPr lang="en-GB" dirty="0"/>
              <a:t>:</a:t>
            </a:r>
          </a:p>
          <a:p>
            <a:r>
              <a:rPr lang="en-GB" dirty="0"/>
              <a:t>Functions: </a:t>
            </a:r>
            <a:r>
              <a:rPr lang="en-GB" dirty="0" err="1"/>
              <a:t>read_soil_moisture</a:t>
            </a:r>
            <a:r>
              <a:rPr lang="en-GB" dirty="0"/>
              <a:t>(), </a:t>
            </a:r>
            <a:r>
              <a:rPr lang="en-GB" dirty="0" err="1"/>
              <a:t>check_weather</a:t>
            </a:r>
            <a:r>
              <a:rPr lang="en-GB" dirty="0"/>
              <a:t>(), </a:t>
            </a:r>
            <a:r>
              <a:rPr lang="en-GB" dirty="0" err="1"/>
              <a:t>control_valve</a:t>
            </a:r>
            <a:r>
              <a:rPr lang="en-GB" dirty="0"/>
              <a:t>(), </a:t>
            </a:r>
            <a:r>
              <a:rPr lang="en-GB" dirty="0" err="1"/>
              <a:t>log_data</a:t>
            </a:r>
            <a:r>
              <a:rPr lang="en-GB" dirty="0"/>
              <a:t>()</a:t>
            </a:r>
          </a:p>
          <a:p>
            <a:r>
              <a:rPr lang="en-GB" dirty="0"/>
              <a:t>Inputs: sensor readings, weather forecast</a:t>
            </a:r>
          </a:p>
          <a:p>
            <a:r>
              <a:rPr lang="en-GB" dirty="0"/>
              <a:t>Outputs: valve on/off, log entries</a:t>
            </a:r>
          </a:p>
          <a:p>
            <a:r>
              <a:rPr lang="en-GB" dirty="0"/>
              <a:t>Loops: repeat every hour</a:t>
            </a:r>
          </a:p>
          <a:p>
            <a:r>
              <a:rPr lang="en-GB" dirty="0"/>
              <a:t>Decisions: only water if soil is dry and no rain expected</a:t>
            </a:r>
          </a:p>
          <a:p>
            <a:r>
              <a:rPr lang="en-GB" b="1" dirty="0"/>
              <a:t>Questions:</a:t>
            </a:r>
            <a:endParaRPr lang="en-GB" dirty="0"/>
          </a:p>
          <a:p>
            <a:r>
              <a:rPr lang="en-GB" dirty="0"/>
              <a:t>Which functions return values?</a:t>
            </a:r>
          </a:p>
          <a:p>
            <a:r>
              <a:rPr lang="en-GB" dirty="0"/>
              <a:t>Which functions perform actions only?</a:t>
            </a:r>
          </a:p>
          <a:p>
            <a:r>
              <a:rPr lang="en-GB" dirty="0"/>
              <a:t>How do loops and decisions create automation?”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Teaching &amp; Talking Notes (Story + Explanation)</a:t>
            </a:r>
          </a:p>
          <a:p>
            <a:r>
              <a:rPr lang="en-GB" b="1" dirty="0"/>
              <a:t>Start with a Story:</a:t>
            </a:r>
            <a:endParaRPr lang="en-GB" dirty="0"/>
          </a:p>
          <a:p>
            <a:r>
              <a:rPr lang="en-GB" dirty="0"/>
              <a:t>“Let’s imagine a </a:t>
            </a:r>
            <a:r>
              <a:rPr lang="en-GB" b="1" dirty="0"/>
              <a:t>ticket booking system for a movie </a:t>
            </a:r>
            <a:r>
              <a:rPr lang="en-GB" b="1" dirty="0" err="1"/>
              <a:t>theater</a:t>
            </a:r>
            <a:r>
              <a:rPr lang="en-GB" dirty="0"/>
              <a:t>.</a:t>
            </a:r>
          </a:p>
          <a:p>
            <a:r>
              <a:rPr lang="en-GB" dirty="0"/>
              <a:t>You want to give </a:t>
            </a:r>
            <a:r>
              <a:rPr lang="en-GB" b="1" dirty="0"/>
              <a:t>special pricing</a:t>
            </a:r>
            <a:r>
              <a:rPr lang="en-GB" dirty="0"/>
              <a:t> based on </a:t>
            </a:r>
            <a:r>
              <a:rPr lang="en-GB" b="1" dirty="0"/>
              <a:t>age</a:t>
            </a:r>
            <a:r>
              <a:rPr lang="en-GB" dirty="0"/>
              <a:t> and </a:t>
            </a:r>
            <a:r>
              <a:rPr lang="en-GB" b="1" dirty="0"/>
              <a:t>membership</a:t>
            </a:r>
            <a:r>
              <a:rPr lang="en-GB" dirty="0"/>
              <a:t>:</a:t>
            </a:r>
          </a:p>
          <a:p>
            <a:r>
              <a:rPr lang="en-GB" dirty="0"/>
              <a:t>If the person is </a:t>
            </a:r>
            <a:r>
              <a:rPr lang="en-GB" b="1" dirty="0"/>
              <a:t>18 or older</a:t>
            </a:r>
            <a:r>
              <a:rPr lang="en-GB" dirty="0"/>
              <a:t>, check if they have a </a:t>
            </a:r>
            <a:r>
              <a:rPr lang="en-GB" b="1" dirty="0"/>
              <a:t>membership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If yes → give </a:t>
            </a:r>
            <a:r>
              <a:rPr lang="en-GB" b="1" dirty="0"/>
              <a:t>adult member discount</a:t>
            </a:r>
            <a:endParaRPr lang="en-GB" dirty="0"/>
          </a:p>
          <a:p>
            <a:pPr lvl="1"/>
            <a:r>
              <a:rPr lang="en-GB" dirty="0"/>
              <a:t>If no → normal </a:t>
            </a:r>
            <a:r>
              <a:rPr lang="en-GB" b="1" dirty="0"/>
              <a:t>adult ticket price</a:t>
            </a:r>
            <a:endParaRPr lang="en-GB" dirty="0"/>
          </a:p>
          <a:p>
            <a:r>
              <a:rPr lang="en-GB" dirty="0"/>
              <a:t>If the person is </a:t>
            </a:r>
            <a:r>
              <a:rPr lang="en-GB" b="1" dirty="0"/>
              <a:t>under 18</a:t>
            </a:r>
            <a:r>
              <a:rPr lang="en-GB" dirty="0"/>
              <a:t>, they get a </a:t>
            </a:r>
            <a:r>
              <a:rPr lang="en-GB" b="1" dirty="0"/>
              <a:t>child ticket price</a:t>
            </a:r>
            <a:r>
              <a:rPr lang="en-GB" dirty="0"/>
              <a:t> regardless of membership</a:t>
            </a:r>
          </a:p>
          <a:p>
            <a:r>
              <a:rPr lang="en-GB" dirty="0"/>
              <a:t>Here, the </a:t>
            </a:r>
            <a:r>
              <a:rPr lang="en-GB" b="1" dirty="0"/>
              <a:t>second decision (membership)</a:t>
            </a:r>
            <a:r>
              <a:rPr lang="en-GB" dirty="0"/>
              <a:t> only matters if the </a:t>
            </a:r>
            <a:r>
              <a:rPr lang="en-GB" b="1" dirty="0"/>
              <a:t>first decision (age)</a:t>
            </a:r>
            <a:r>
              <a:rPr lang="en-GB" dirty="0"/>
              <a:t> is true.</a:t>
            </a:r>
          </a:p>
          <a:p>
            <a:r>
              <a:rPr lang="en-GB" dirty="0"/>
              <a:t>This is a </a:t>
            </a:r>
            <a:r>
              <a:rPr lang="en-GB" b="1" dirty="0"/>
              <a:t>classic case for nested if statements</a:t>
            </a:r>
            <a:r>
              <a:rPr lang="en-GB" dirty="0"/>
              <a:t>.</a:t>
            </a:r>
          </a:p>
          <a:p>
            <a:r>
              <a:rPr lang="en-GB" b="1" dirty="0"/>
              <a:t>Explain Step by Step:</a:t>
            </a:r>
            <a:endParaRPr lang="en-GB" dirty="0"/>
          </a:p>
          <a:p>
            <a:r>
              <a:rPr lang="en-GB" b="1" dirty="0"/>
              <a:t>Outer if:</a:t>
            </a:r>
            <a:r>
              <a:rPr lang="en-GB" dirty="0"/>
              <a:t> Checks the first condition – age ≥ 18.</a:t>
            </a:r>
          </a:p>
          <a:p>
            <a:r>
              <a:rPr lang="en-GB" b="1" dirty="0"/>
              <a:t>Inner if:</a:t>
            </a:r>
            <a:r>
              <a:rPr lang="en-GB" dirty="0"/>
              <a:t> Only evaluated if outer if is True – checks membership.</a:t>
            </a:r>
          </a:p>
          <a:p>
            <a:r>
              <a:rPr lang="en-GB" b="1" dirty="0"/>
              <a:t>else for outer if:</a:t>
            </a:r>
            <a:r>
              <a:rPr lang="en-GB" dirty="0"/>
              <a:t> Runs if age &lt; 18 – child ticket price.</a:t>
            </a:r>
          </a:p>
          <a:p>
            <a:r>
              <a:rPr lang="en-GB" dirty="0"/>
              <a:t>This way, you only check membership if the person is an adult.</a:t>
            </a:r>
          </a:p>
          <a:p>
            <a:endParaRPr lang="en-GB" dirty="0"/>
          </a:p>
          <a:p>
            <a:r>
              <a:rPr lang="en-GB" b="1" dirty="0"/>
              <a:t>Tips &amp; Extra Notes:</a:t>
            </a:r>
            <a:endParaRPr lang="en-GB" dirty="0"/>
          </a:p>
          <a:p>
            <a:r>
              <a:rPr lang="en-GB" b="1" dirty="0"/>
              <a:t>Nested ifs are powerful</a:t>
            </a:r>
            <a:r>
              <a:rPr lang="en-GB" dirty="0"/>
              <a:t> but too many layers make code </a:t>
            </a:r>
            <a:r>
              <a:rPr lang="en-GB" b="1" dirty="0"/>
              <a:t>hard to read</a:t>
            </a:r>
            <a:r>
              <a:rPr lang="en-GB" dirty="0"/>
              <a:t>.</a:t>
            </a:r>
          </a:p>
          <a:p>
            <a:r>
              <a:rPr lang="en-GB" dirty="0"/>
              <a:t>Sometimes you can </a:t>
            </a:r>
            <a:r>
              <a:rPr lang="en-GB" b="1" dirty="0"/>
              <a:t>flatten nested ifs</a:t>
            </a:r>
            <a:r>
              <a:rPr lang="en-GB" dirty="0"/>
              <a:t> using and / or operators:</a:t>
            </a:r>
          </a:p>
          <a:p>
            <a:pPr rtl="0"/>
            <a:r>
              <a:rPr lang="en-GB" dirty="0"/>
              <a:t>if day in ["</a:t>
            </a:r>
            <a:r>
              <a:rPr lang="en-GB" dirty="0" err="1"/>
              <a:t>saturday</a:t>
            </a:r>
            <a:r>
              <a:rPr lang="en-GB" dirty="0"/>
              <a:t>", "</a:t>
            </a:r>
            <a:r>
              <a:rPr lang="en-GB" dirty="0" err="1"/>
              <a:t>sunday</a:t>
            </a:r>
            <a:r>
              <a:rPr lang="en-GB" dirty="0"/>
              <a:t>"] and member == "yes": print("25% discount") </a:t>
            </a:r>
          </a:p>
          <a:p>
            <a:r>
              <a:rPr lang="en-GB" dirty="0"/>
              <a:t>Always </a:t>
            </a:r>
            <a:r>
              <a:rPr lang="en-GB" b="1" dirty="0"/>
              <a:t>test with multiple scenarios</a:t>
            </a:r>
            <a:r>
              <a:rPr lang="en-GB" dirty="0"/>
              <a:t> to ensure logic is correct.</a:t>
            </a:r>
          </a:p>
          <a:p>
            <a:r>
              <a:rPr lang="en-GB" b="1" dirty="0"/>
              <a:t>Extension / Challenge:</a:t>
            </a:r>
            <a:endParaRPr lang="en-GB" dirty="0"/>
          </a:p>
          <a:p>
            <a:r>
              <a:rPr lang="en-GB" dirty="0"/>
              <a:t>Add a </a:t>
            </a:r>
            <a:r>
              <a:rPr lang="en-GB" b="1" dirty="0"/>
              <a:t>VIP membership tier</a:t>
            </a:r>
            <a:r>
              <a:rPr lang="en-GB" dirty="0"/>
              <a:t> → even lower ticket price for adults.</a:t>
            </a:r>
          </a:p>
          <a:p>
            <a:r>
              <a:rPr lang="en-GB" dirty="0"/>
              <a:t>Ask students to </a:t>
            </a:r>
            <a:r>
              <a:rPr lang="en-GB" b="1" dirty="0"/>
              <a:t>predict outputs before running the code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1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“Imagine you’re running a </a:t>
            </a:r>
            <a:r>
              <a:rPr lang="en-GB" b="1" dirty="0"/>
              <a:t>bakery</a:t>
            </a:r>
            <a:r>
              <a:rPr lang="en-GB" dirty="0"/>
              <a:t>. Every day, you need to:</a:t>
            </a:r>
          </a:p>
          <a:p>
            <a:r>
              <a:rPr lang="en-GB" dirty="0"/>
              <a:t>Check each item in your inventory.</a:t>
            </a:r>
          </a:p>
          <a:p>
            <a:r>
              <a:rPr lang="en-GB" dirty="0"/>
              <a:t>Make sure each item has enough stock.</a:t>
            </a:r>
          </a:p>
          <a:p>
            <a:r>
              <a:rPr lang="en-GB" dirty="0"/>
              <a:t>Print a report for management.</a:t>
            </a:r>
          </a:p>
          <a:p>
            <a:r>
              <a:rPr lang="en-GB" dirty="0"/>
              <a:t>You could write a line for each item manually… but what if you have </a:t>
            </a:r>
            <a:r>
              <a:rPr lang="en-GB" b="1" dirty="0"/>
              <a:t>100 items</a:t>
            </a:r>
            <a:r>
              <a:rPr lang="en-GB" dirty="0"/>
              <a:t>? Loops solve this problem elegantly.”</a:t>
            </a:r>
          </a:p>
          <a:p>
            <a:r>
              <a:rPr lang="en-GB" b="1" dirty="0"/>
              <a:t>1️⃣ Why Loops Exist</a:t>
            </a:r>
          </a:p>
          <a:p>
            <a:r>
              <a:rPr lang="en-GB" b="1" dirty="0"/>
              <a:t>Repetition is everywhere</a:t>
            </a:r>
            <a:r>
              <a:rPr lang="en-GB" dirty="0"/>
              <a:t> in programming:</a:t>
            </a:r>
          </a:p>
          <a:p>
            <a:pPr lvl="1"/>
            <a:r>
              <a:rPr lang="en-GB" dirty="0"/>
              <a:t>Sending emails to 100 customers</a:t>
            </a:r>
          </a:p>
          <a:p>
            <a:pPr lvl="1"/>
            <a:r>
              <a:rPr lang="en-GB" dirty="0"/>
              <a:t>Checking for errors in 1,000 rows of data</a:t>
            </a:r>
          </a:p>
          <a:p>
            <a:pPr lvl="1"/>
            <a:r>
              <a:rPr lang="en-GB" dirty="0"/>
              <a:t>Simulating daily sales for a month</a:t>
            </a:r>
          </a:p>
          <a:p>
            <a:r>
              <a:rPr lang="en-GB" dirty="0"/>
              <a:t>Without loops, programs would be </a:t>
            </a:r>
            <a:r>
              <a:rPr lang="en-GB" b="1" dirty="0"/>
              <a:t>long, repetitive, and error-prone</a:t>
            </a:r>
            <a:endParaRPr lang="en-GB" dirty="0"/>
          </a:p>
          <a:p>
            <a:r>
              <a:rPr lang="en-GB" dirty="0"/>
              <a:t>Loops let us </a:t>
            </a:r>
            <a:r>
              <a:rPr lang="en-GB" b="1" dirty="0"/>
              <a:t>abstract repetition</a:t>
            </a:r>
            <a:r>
              <a:rPr lang="en-GB" dirty="0"/>
              <a:t>—you describe </a:t>
            </a:r>
            <a:r>
              <a:rPr lang="en-GB" b="1" dirty="0"/>
              <a:t>what to repeat</a:t>
            </a:r>
            <a:r>
              <a:rPr lang="en-GB" dirty="0"/>
              <a:t>, not </a:t>
            </a:r>
            <a:r>
              <a:rPr lang="en-GB" b="1" dirty="0"/>
              <a:t>write it a hundred times</a:t>
            </a:r>
            <a:endParaRPr lang="en-GB" dirty="0"/>
          </a:p>
          <a:p>
            <a:r>
              <a:rPr lang="en-GB" b="1" dirty="0"/>
              <a:t>2️⃣ For Loops: Iterating Over Known Collections</a:t>
            </a:r>
          </a:p>
          <a:p>
            <a:r>
              <a:rPr lang="en-GB" dirty="0"/>
              <a:t>Use when you know </a:t>
            </a:r>
            <a:r>
              <a:rPr lang="en-GB" b="1" dirty="0"/>
              <a:t>what you want to loop over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Items in a list</a:t>
            </a:r>
          </a:p>
          <a:p>
            <a:pPr lvl="1"/>
            <a:r>
              <a:rPr lang="en-GB" dirty="0"/>
              <a:t>Characters in a string</a:t>
            </a:r>
          </a:p>
          <a:p>
            <a:pPr lvl="1"/>
            <a:r>
              <a:rPr lang="en-GB" dirty="0"/>
              <a:t>Numbers in a range</a:t>
            </a:r>
          </a:p>
          <a:p>
            <a:r>
              <a:rPr lang="en-GB" b="1" dirty="0"/>
              <a:t>Conceptual Example:</a:t>
            </a:r>
            <a:endParaRPr lang="en-GB" dirty="0"/>
          </a:p>
          <a:p>
            <a:r>
              <a:rPr lang="en-GB" dirty="0"/>
              <a:t>“Your bakery has a list of ingredients. You want to check each ingredient for freshness. A for loop goes through </a:t>
            </a:r>
            <a:r>
              <a:rPr lang="en-GB" b="1" dirty="0"/>
              <a:t>each ingredient once</a:t>
            </a:r>
            <a:r>
              <a:rPr lang="en-GB" dirty="0"/>
              <a:t>—systematic, automatic, error-free.”</a:t>
            </a:r>
          </a:p>
          <a:p>
            <a:r>
              <a:rPr lang="en-GB" b="1" dirty="0"/>
              <a:t>Key Point: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loop variable</a:t>
            </a:r>
            <a:r>
              <a:rPr lang="en-GB" dirty="0"/>
              <a:t> (temporary placeholder) changes automatically for each iteration</a:t>
            </a:r>
          </a:p>
          <a:p>
            <a:r>
              <a:rPr lang="en-GB" dirty="0"/>
              <a:t>You don’t have to </a:t>
            </a:r>
            <a:r>
              <a:rPr lang="en-GB" b="1" dirty="0"/>
              <a:t>think about the next item</a:t>
            </a:r>
            <a:r>
              <a:rPr lang="en-GB" dirty="0"/>
              <a:t>; Python does it for you</a:t>
            </a:r>
          </a:p>
          <a:p>
            <a:r>
              <a:rPr lang="en-GB" b="1" dirty="0"/>
              <a:t>3️⃣ While Loops: Conditional Repetition</a:t>
            </a:r>
          </a:p>
          <a:p>
            <a:r>
              <a:rPr lang="en-GB" dirty="0"/>
              <a:t>Use when </a:t>
            </a:r>
            <a:r>
              <a:rPr lang="en-GB" b="1" dirty="0"/>
              <a:t>you don’t know how many times you’ll repeat</a:t>
            </a:r>
            <a:r>
              <a:rPr lang="en-GB" dirty="0"/>
              <a:t>—you loop </a:t>
            </a:r>
            <a:r>
              <a:rPr lang="en-GB" b="1" dirty="0"/>
              <a:t>until a condition is no longer true</a:t>
            </a:r>
            <a:endParaRPr lang="en-GB" dirty="0"/>
          </a:p>
          <a:p>
            <a:r>
              <a:rPr lang="en-GB" dirty="0"/>
              <a:t>Example scenario:</a:t>
            </a:r>
          </a:p>
          <a:p>
            <a:r>
              <a:rPr lang="en-GB" dirty="0"/>
              <a:t>“You’re a baker waiting for the oven to reach 180°C. You keep checking the temperature every minute. As soon as it’s 180°C or higher, you stop. You don’t know beforehand how many minutes it will take—that’s a while loop!”</a:t>
            </a:r>
          </a:p>
          <a:p>
            <a:r>
              <a:rPr lang="en-GB" b="1" dirty="0"/>
              <a:t>Key Concept:</a:t>
            </a:r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condition is evaluated before each iteration</a:t>
            </a:r>
            <a:endParaRPr lang="en-GB" dirty="0"/>
          </a:p>
          <a:p>
            <a:r>
              <a:rPr lang="en-GB" dirty="0"/>
              <a:t>Loop continues </a:t>
            </a:r>
            <a:r>
              <a:rPr lang="en-GB" b="1" dirty="0"/>
              <a:t>as long as the condition is True</a:t>
            </a:r>
            <a:endParaRPr lang="en-GB" dirty="0"/>
          </a:p>
          <a:p>
            <a:r>
              <a:rPr lang="en-GB" dirty="0"/>
              <a:t>Risk: </a:t>
            </a:r>
            <a:r>
              <a:rPr lang="en-GB" b="1" dirty="0"/>
              <a:t>infinite loops</a:t>
            </a:r>
            <a:r>
              <a:rPr lang="en-GB" dirty="0"/>
              <a:t> if the condition never becomes False</a:t>
            </a:r>
          </a:p>
          <a:p>
            <a:r>
              <a:rPr lang="en-GB" b="1" dirty="0"/>
              <a:t>4️⃣ Control Statements: Break and Continue</a:t>
            </a:r>
          </a:p>
          <a:p>
            <a:r>
              <a:rPr lang="en-GB" b="1" dirty="0"/>
              <a:t>Break:</a:t>
            </a:r>
            <a:r>
              <a:rPr lang="en-GB" dirty="0"/>
              <a:t> exit the loop immediately</a:t>
            </a:r>
          </a:p>
          <a:p>
            <a:pPr lvl="1"/>
            <a:r>
              <a:rPr lang="en-GB" dirty="0"/>
              <a:t>Story: “If you find a </a:t>
            </a:r>
            <a:r>
              <a:rPr lang="en-GB" b="1" dirty="0"/>
              <a:t>burnt cake</a:t>
            </a:r>
            <a:r>
              <a:rPr lang="en-GB" dirty="0"/>
              <a:t> during quality check, you stop inspecting the rest—no need to waste time.”</a:t>
            </a:r>
          </a:p>
          <a:p>
            <a:r>
              <a:rPr lang="en-GB" b="1" dirty="0"/>
              <a:t>Continue:</a:t>
            </a:r>
            <a:r>
              <a:rPr lang="en-GB" dirty="0"/>
              <a:t> skip the current iteration and continue</a:t>
            </a:r>
          </a:p>
          <a:p>
            <a:pPr lvl="1"/>
            <a:r>
              <a:rPr lang="en-GB" dirty="0"/>
              <a:t>Story: “If an ingredient is out of stock, skip it and check the next one.”</a:t>
            </a:r>
          </a:p>
          <a:p>
            <a:r>
              <a:rPr lang="en-GB" b="1" dirty="0"/>
              <a:t>Conceptual Use:</a:t>
            </a:r>
            <a:endParaRPr lang="en-GB" dirty="0"/>
          </a:p>
          <a:p>
            <a:r>
              <a:rPr lang="en-GB" dirty="0"/>
              <a:t>Avoids unnecessary work</a:t>
            </a:r>
          </a:p>
          <a:p>
            <a:r>
              <a:rPr lang="en-GB" dirty="0"/>
              <a:t>Makes loops </a:t>
            </a:r>
            <a:r>
              <a:rPr lang="en-GB" b="1" dirty="0"/>
              <a:t>flexible and smarter</a:t>
            </a:r>
            <a:endParaRPr lang="en-GB" dirty="0"/>
          </a:p>
          <a:p>
            <a:r>
              <a:rPr lang="en-GB" b="1" dirty="0"/>
              <a:t>5️⃣ Nested Loops: Loops Inside Loops</a:t>
            </a:r>
          </a:p>
          <a:p>
            <a:r>
              <a:rPr lang="en-GB" b="1" dirty="0"/>
              <a:t>Loops can contain other loops</a:t>
            </a:r>
            <a:endParaRPr lang="en-GB" dirty="0"/>
          </a:p>
          <a:p>
            <a:r>
              <a:rPr lang="en-GB" dirty="0"/>
              <a:t>Story: “Your bakery sells different types of bread each day. You want to print </a:t>
            </a:r>
            <a:r>
              <a:rPr lang="en-GB" b="1" dirty="0"/>
              <a:t>sales for each type of bread for each day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Outer loop: days</a:t>
            </a:r>
          </a:p>
          <a:p>
            <a:pPr lvl="1"/>
            <a:r>
              <a:rPr lang="en-GB" dirty="0"/>
              <a:t>Inner loop: bread types”</a:t>
            </a:r>
          </a:p>
          <a:p>
            <a:r>
              <a:rPr lang="en-GB" b="1" dirty="0"/>
              <a:t>Key Idea:</a:t>
            </a:r>
            <a:endParaRPr lang="en-GB" dirty="0"/>
          </a:p>
          <a:p>
            <a:r>
              <a:rPr lang="en-GB" dirty="0"/>
              <a:t>Nested loops model </a:t>
            </a:r>
            <a:r>
              <a:rPr lang="en-GB" b="1" dirty="0"/>
              <a:t>multi-dimensional tasks</a:t>
            </a:r>
            <a:endParaRPr lang="en-GB" dirty="0"/>
          </a:p>
          <a:p>
            <a:r>
              <a:rPr lang="en-GB" dirty="0"/>
              <a:t>Common in </a:t>
            </a:r>
            <a:r>
              <a:rPr lang="en-GB" b="1" dirty="0"/>
              <a:t>grids, tables, simulations</a:t>
            </a:r>
            <a:endParaRPr lang="en-GB" dirty="0"/>
          </a:p>
          <a:p>
            <a:r>
              <a:rPr lang="en-GB" b="1" dirty="0"/>
              <a:t>Caution:</a:t>
            </a:r>
            <a:r>
              <a:rPr lang="en-GB" dirty="0"/>
              <a:t> Too many layers can make logic complex</a:t>
            </a:r>
          </a:p>
          <a:p>
            <a:r>
              <a:rPr lang="en-GB" b="1" dirty="0"/>
              <a:t>6️⃣ Common Pitfalls</a:t>
            </a:r>
          </a:p>
          <a:p>
            <a:r>
              <a:rPr lang="en-GB" b="1" dirty="0"/>
              <a:t>Infinite loops</a:t>
            </a:r>
            <a:endParaRPr lang="en-GB" dirty="0"/>
          </a:p>
          <a:p>
            <a:pPr lvl="1"/>
            <a:r>
              <a:rPr lang="en-GB" dirty="0"/>
              <a:t>While loop’s condition never becomes False</a:t>
            </a:r>
          </a:p>
          <a:p>
            <a:pPr lvl="1"/>
            <a:r>
              <a:rPr lang="en-GB" dirty="0"/>
              <a:t>Always plan how the loop will terminate</a:t>
            </a:r>
          </a:p>
          <a:p>
            <a:r>
              <a:rPr lang="en-GB" b="1" dirty="0"/>
              <a:t>Off-by-one errors</a:t>
            </a:r>
            <a:endParaRPr lang="en-GB" dirty="0"/>
          </a:p>
          <a:p>
            <a:pPr lvl="1"/>
            <a:r>
              <a:rPr lang="en-GB" dirty="0"/>
              <a:t>Example: range(5) gives 0,1,2,3,4 → beginners often expect 0–5</a:t>
            </a:r>
          </a:p>
          <a:p>
            <a:pPr lvl="1"/>
            <a:r>
              <a:rPr lang="en-GB" dirty="0"/>
              <a:t>Conceptual tip: always think </a:t>
            </a:r>
            <a:r>
              <a:rPr lang="en-GB" b="1" dirty="0"/>
              <a:t>“how many times will it really run?”</a:t>
            </a:r>
            <a:endParaRPr lang="en-GB" dirty="0"/>
          </a:p>
          <a:p>
            <a:r>
              <a:rPr lang="en-GB" b="1" dirty="0"/>
              <a:t>Excessive nesting</a:t>
            </a:r>
            <a:endParaRPr lang="en-GB" dirty="0"/>
          </a:p>
          <a:p>
            <a:pPr lvl="1"/>
            <a:r>
              <a:rPr lang="en-GB" dirty="0"/>
              <a:t>Multiple nested loops become </a:t>
            </a:r>
            <a:r>
              <a:rPr lang="en-GB" b="1" dirty="0"/>
              <a:t>hard to read and debug</a:t>
            </a:r>
            <a:endParaRPr lang="en-GB" dirty="0"/>
          </a:p>
          <a:p>
            <a:pPr lvl="1"/>
            <a:r>
              <a:rPr lang="en-GB" dirty="0"/>
              <a:t>Tip: Break complex tasks into </a:t>
            </a:r>
            <a:r>
              <a:rPr lang="en-GB" b="1" dirty="0"/>
              <a:t>functions</a:t>
            </a:r>
            <a:endParaRPr lang="en-GB" dirty="0"/>
          </a:p>
          <a:p>
            <a:r>
              <a:rPr lang="en-GB" b="1" dirty="0"/>
              <a:t>7️⃣ Real-World Applications (Story-Based)</a:t>
            </a:r>
          </a:p>
          <a:p>
            <a:r>
              <a:rPr lang="en-GB" b="1" dirty="0"/>
              <a:t>Business / Sales:</a:t>
            </a:r>
            <a:r>
              <a:rPr lang="en-GB" dirty="0"/>
              <a:t> Generate reports for each product, store, or day</a:t>
            </a:r>
          </a:p>
          <a:p>
            <a:r>
              <a:rPr lang="en-GB" b="1" dirty="0"/>
              <a:t>Education:</a:t>
            </a:r>
            <a:r>
              <a:rPr lang="en-GB" dirty="0"/>
              <a:t> Process scores for each student in each subject</a:t>
            </a:r>
          </a:p>
          <a:p>
            <a:r>
              <a:rPr lang="en-GB" b="1" dirty="0"/>
              <a:t>Simulation:</a:t>
            </a:r>
            <a:r>
              <a:rPr lang="en-GB" dirty="0"/>
              <a:t> Model weather, traffic, or population growth over time</a:t>
            </a:r>
          </a:p>
          <a:p>
            <a:r>
              <a:rPr lang="en-GB" b="1" dirty="0"/>
              <a:t>Data Processing:</a:t>
            </a:r>
            <a:r>
              <a:rPr lang="en-GB" dirty="0"/>
              <a:t> Check 1,000+ records for anomalies</a:t>
            </a:r>
          </a:p>
          <a:p>
            <a:r>
              <a:rPr lang="en-GB" b="1" dirty="0"/>
              <a:t>Games:</a:t>
            </a:r>
            <a:r>
              <a:rPr lang="en-GB" dirty="0"/>
              <a:t> Loop over moves, rounds, or enemies</a:t>
            </a:r>
          </a:p>
          <a:p>
            <a:r>
              <a:rPr lang="en-GB" dirty="0"/>
              <a:t>“Loops are </a:t>
            </a:r>
            <a:r>
              <a:rPr lang="en-GB" b="1" dirty="0"/>
              <a:t>the heartbeat of programming</a:t>
            </a:r>
            <a:r>
              <a:rPr lang="en-GB" dirty="0"/>
              <a:t>. Once you understand them, you can </a:t>
            </a:r>
            <a:r>
              <a:rPr lang="en-GB" b="1" dirty="0"/>
              <a:t>automate nearly any repetitive task</a:t>
            </a:r>
            <a:r>
              <a:rPr lang="en-GB" dirty="0"/>
              <a:t>.”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7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“Imagine you’re a </a:t>
            </a:r>
            <a:r>
              <a:rPr lang="en-GB" b="1" dirty="0"/>
              <a:t>quality inspector at a chocolate factory</a:t>
            </a:r>
            <a:r>
              <a:rPr lang="en-GB" dirty="0"/>
              <a:t>. You check each chocolate bar for defects. As soon as you find a </a:t>
            </a:r>
            <a:r>
              <a:rPr lang="en-GB" b="1" dirty="0"/>
              <a:t>chocolate with </a:t>
            </a:r>
            <a:r>
              <a:rPr lang="en-GB" b="1" dirty="0" err="1"/>
              <a:t>mold</a:t>
            </a:r>
            <a:r>
              <a:rPr lang="en-GB" dirty="0"/>
              <a:t>, you stop inspecting the batch—there’s no point in checking further, since the whole batch is rejected.”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dirty="0"/>
              <a:t>break lets you </a:t>
            </a:r>
            <a:r>
              <a:rPr lang="en-GB" b="1" dirty="0"/>
              <a:t>exit the loop immediately</a:t>
            </a:r>
            <a:endParaRPr lang="en-GB" dirty="0"/>
          </a:p>
          <a:p>
            <a:r>
              <a:rPr lang="en-GB" dirty="0"/>
              <a:t>Useful when </a:t>
            </a:r>
            <a:r>
              <a:rPr lang="en-GB" b="1" dirty="0"/>
              <a:t>continuing the loop is unnecessary or wasteful</a:t>
            </a:r>
            <a:endParaRPr lang="en-GB" dirty="0"/>
          </a:p>
          <a:p>
            <a:r>
              <a:rPr lang="en-GB" b="1" dirty="0"/>
              <a:t>Visual Concept:</a:t>
            </a:r>
            <a:endParaRPr lang="en-GB" dirty="0"/>
          </a:p>
          <a:p>
            <a:r>
              <a:rPr lang="en-GB" dirty="0"/>
              <a:t>Think of a </a:t>
            </a:r>
            <a:r>
              <a:rPr lang="en-GB" b="1" dirty="0"/>
              <a:t>loop as a conveyor belt</a:t>
            </a:r>
            <a:endParaRPr lang="en-GB" dirty="0"/>
          </a:p>
          <a:p>
            <a:r>
              <a:rPr lang="en-GB" dirty="0"/>
              <a:t>break = hitting the </a:t>
            </a:r>
            <a:r>
              <a:rPr lang="en-GB" b="1" dirty="0"/>
              <a:t>stop button</a:t>
            </a:r>
            <a:endParaRPr lang="en-GB" dirty="0"/>
          </a:p>
          <a:p>
            <a:r>
              <a:rPr lang="en-GB" b="1" dirty="0"/>
              <a:t>2️⃣ Why We Need Continue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“Now, imagine checking candies for packaging errors.</a:t>
            </a:r>
          </a:p>
          <a:p>
            <a:r>
              <a:rPr lang="en-GB" dirty="0"/>
              <a:t>Some candies are </a:t>
            </a:r>
            <a:r>
              <a:rPr lang="en-GB" b="1" dirty="0"/>
              <a:t>wrapped incorrectly</a:t>
            </a:r>
            <a:r>
              <a:rPr lang="en-GB" dirty="0"/>
              <a:t> → you </a:t>
            </a:r>
            <a:r>
              <a:rPr lang="en-GB" b="1" dirty="0"/>
              <a:t>skip them</a:t>
            </a:r>
            <a:r>
              <a:rPr lang="en-GB" dirty="0"/>
              <a:t> and continue checking the rest.</a:t>
            </a:r>
          </a:p>
          <a:p>
            <a:r>
              <a:rPr lang="en-GB" dirty="0"/>
              <a:t>Others are fine → continue processing normally.”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dirty="0"/>
              <a:t>continue </a:t>
            </a:r>
            <a:r>
              <a:rPr lang="en-GB" b="1" dirty="0"/>
              <a:t>skips the current item</a:t>
            </a:r>
            <a:r>
              <a:rPr lang="en-GB" dirty="0"/>
              <a:t> but keeps the loop running</a:t>
            </a:r>
          </a:p>
          <a:p>
            <a:r>
              <a:rPr lang="en-GB" dirty="0"/>
              <a:t>Useful when some items need </a:t>
            </a:r>
            <a:r>
              <a:rPr lang="en-GB" b="1" dirty="0"/>
              <a:t>special handling</a:t>
            </a:r>
            <a:r>
              <a:rPr lang="en-GB" dirty="0"/>
              <a:t> or </a:t>
            </a:r>
            <a:r>
              <a:rPr lang="en-GB" b="1" dirty="0"/>
              <a:t>should be ignored</a:t>
            </a:r>
            <a:endParaRPr lang="en-GB" dirty="0"/>
          </a:p>
          <a:p>
            <a:r>
              <a:rPr lang="en-GB" b="1" dirty="0"/>
              <a:t>Visual Concept:</a:t>
            </a:r>
            <a:endParaRPr lang="en-GB" dirty="0"/>
          </a:p>
          <a:p>
            <a:r>
              <a:rPr lang="en-GB" dirty="0"/>
              <a:t>Conveyor belt again:</a:t>
            </a:r>
          </a:p>
          <a:p>
            <a:pPr lvl="1"/>
            <a:r>
              <a:rPr lang="en-GB" dirty="0"/>
              <a:t>continue = </a:t>
            </a:r>
            <a:r>
              <a:rPr lang="en-GB" b="1" dirty="0"/>
              <a:t>skip current item, move to the next</a:t>
            </a:r>
            <a:endParaRPr lang="en-GB" dirty="0"/>
          </a:p>
          <a:p>
            <a:r>
              <a:rPr lang="en-GB" b="1" dirty="0"/>
              <a:t>3️⃣ Key Differences: Break vs Continue</a:t>
            </a:r>
          </a:p>
          <a:p>
            <a:r>
              <a:rPr lang="en-GB" dirty="0" err="1"/>
              <a:t>FeatureBreakContinueEffectExits</a:t>
            </a:r>
            <a:r>
              <a:rPr lang="en-GB" dirty="0"/>
              <a:t> the loop </a:t>
            </a:r>
            <a:r>
              <a:rPr lang="en-GB" dirty="0" err="1"/>
              <a:t>completelySkips</a:t>
            </a:r>
            <a:r>
              <a:rPr lang="en-GB" dirty="0"/>
              <a:t> current </a:t>
            </a:r>
            <a:r>
              <a:rPr lang="en-GB" dirty="0" err="1"/>
              <a:t>iterationLoop</a:t>
            </a:r>
            <a:r>
              <a:rPr lang="en-GB" dirty="0"/>
              <a:t> </a:t>
            </a:r>
            <a:r>
              <a:rPr lang="en-GB" dirty="0" err="1"/>
              <a:t>continuesNoYesUse</a:t>
            </a:r>
            <a:r>
              <a:rPr lang="en-GB" dirty="0"/>
              <a:t> </a:t>
            </a:r>
            <a:r>
              <a:rPr lang="en-GB" dirty="0" err="1"/>
              <a:t>caseEarly</a:t>
            </a:r>
            <a:r>
              <a:rPr lang="en-GB" dirty="0"/>
              <a:t> </a:t>
            </a:r>
            <a:r>
              <a:rPr lang="en-GB" dirty="0" err="1"/>
              <a:t>terminationSkipping</a:t>
            </a:r>
            <a:r>
              <a:rPr lang="en-GB" dirty="0"/>
              <a:t> unwanted </a:t>
            </a:r>
            <a:r>
              <a:rPr lang="en-GB" dirty="0" err="1"/>
              <a:t>itemsStory</a:t>
            </a:r>
            <a:r>
              <a:rPr lang="en-GB" dirty="0"/>
              <a:t> </a:t>
            </a:r>
            <a:r>
              <a:rPr lang="en-GB" dirty="0" err="1"/>
              <a:t>ExampleStop</a:t>
            </a:r>
            <a:r>
              <a:rPr lang="en-GB" dirty="0"/>
              <a:t> inspecting </a:t>
            </a:r>
            <a:r>
              <a:rPr lang="en-GB" dirty="0" err="1"/>
              <a:t>moldy</a:t>
            </a:r>
            <a:r>
              <a:rPr lang="en-GB" dirty="0"/>
              <a:t> </a:t>
            </a:r>
            <a:r>
              <a:rPr lang="en-GB" dirty="0" err="1"/>
              <a:t>batchSkip</a:t>
            </a:r>
            <a:r>
              <a:rPr lang="en-GB" dirty="0"/>
              <a:t> </a:t>
            </a:r>
            <a:r>
              <a:rPr lang="en-GB" dirty="0" err="1"/>
              <a:t>miswrapped</a:t>
            </a:r>
            <a:r>
              <a:rPr lang="en-GB" dirty="0"/>
              <a:t> candies</a:t>
            </a:r>
          </a:p>
          <a:p>
            <a:r>
              <a:rPr lang="en-GB" b="1" dirty="0"/>
              <a:t>4️⃣ How to Decide Which to Use</a:t>
            </a:r>
          </a:p>
          <a:p>
            <a:r>
              <a:rPr lang="en-GB" b="1" dirty="0"/>
              <a:t>Break:</a:t>
            </a:r>
            <a:r>
              <a:rPr lang="en-GB" dirty="0"/>
              <a:t> Use when </a:t>
            </a:r>
            <a:r>
              <a:rPr lang="en-GB" b="1" dirty="0"/>
              <a:t>further processing is unnecessary or dangerous</a:t>
            </a:r>
            <a:endParaRPr lang="en-GB" dirty="0"/>
          </a:p>
          <a:p>
            <a:r>
              <a:rPr lang="en-GB" b="1" dirty="0"/>
              <a:t>Continue:</a:t>
            </a:r>
            <a:r>
              <a:rPr lang="en-GB" dirty="0"/>
              <a:t> Use when </a:t>
            </a:r>
            <a:r>
              <a:rPr lang="en-GB" b="1" dirty="0"/>
              <a:t>some items should be ignored</a:t>
            </a:r>
            <a:r>
              <a:rPr lang="en-GB" dirty="0"/>
              <a:t>, but </a:t>
            </a:r>
            <a:r>
              <a:rPr lang="en-GB" b="1" dirty="0"/>
              <a:t>rest still matters</a:t>
            </a:r>
            <a:endParaRPr lang="en-GB" dirty="0"/>
          </a:p>
          <a:p>
            <a:r>
              <a:rPr lang="en-GB" b="1" dirty="0"/>
              <a:t>Story Analogy:</a:t>
            </a:r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teacher grading papers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Finds a </a:t>
            </a:r>
            <a:r>
              <a:rPr lang="en-GB" b="1" dirty="0"/>
              <a:t>cheating case</a:t>
            </a:r>
            <a:r>
              <a:rPr lang="en-GB" dirty="0"/>
              <a:t> → stops grading that student (break)</a:t>
            </a:r>
          </a:p>
          <a:p>
            <a:pPr lvl="1"/>
            <a:r>
              <a:rPr lang="en-GB" dirty="0"/>
              <a:t>Finds a </a:t>
            </a:r>
            <a:r>
              <a:rPr lang="en-GB" b="1" dirty="0"/>
              <a:t>blank page</a:t>
            </a:r>
            <a:r>
              <a:rPr lang="en-GB" dirty="0"/>
              <a:t> → skip to next page (continue)</a:t>
            </a:r>
          </a:p>
          <a:p>
            <a:r>
              <a:rPr lang="en-GB" b="1" dirty="0"/>
              <a:t>5️⃣ Real-World Applications</a:t>
            </a:r>
          </a:p>
          <a:p>
            <a:r>
              <a:rPr lang="en-GB" b="1" dirty="0"/>
              <a:t>Data Processing:</a:t>
            </a:r>
            <a:endParaRPr lang="en-GB" dirty="0"/>
          </a:p>
          <a:p>
            <a:pPr lvl="1"/>
            <a:r>
              <a:rPr lang="en-GB" dirty="0"/>
              <a:t>Skip corrupted data rows (continue)</a:t>
            </a:r>
          </a:p>
          <a:p>
            <a:pPr lvl="1"/>
            <a:r>
              <a:rPr lang="en-GB" dirty="0"/>
              <a:t>Stop when a critical error is found (break)</a:t>
            </a:r>
          </a:p>
          <a:p>
            <a:r>
              <a:rPr lang="en-GB" b="1" dirty="0"/>
              <a:t>User Input Loops:</a:t>
            </a:r>
            <a:endParaRPr lang="en-GB" dirty="0"/>
          </a:p>
          <a:p>
            <a:pPr lvl="1"/>
            <a:r>
              <a:rPr lang="en-GB" dirty="0"/>
              <a:t>Ask for valid input repeatedly (continue)</a:t>
            </a:r>
          </a:p>
          <a:p>
            <a:pPr lvl="1"/>
            <a:r>
              <a:rPr lang="en-GB" dirty="0"/>
              <a:t>Exit when user chooses to quit (break)</a:t>
            </a:r>
          </a:p>
          <a:p>
            <a:r>
              <a:rPr lang="en-GB" b="1" dirty="0"/>
              <a:t>Games / Simulations:</a:t>
            </a:r>
            <a:endParaRPr lang="en-GB" dirty="0"/>
          </a:p>
          <a:p>
            <a:pPr lvl="1"/>
            <a:r>
              <a:rPr lang="en-GB" dirty="0"/>
              <a:t>Skip non-player characters (continue)</a:t>
            </a:r>
          </a:p>
          <a:p>
            <a:pPr lvl="1"/>
            <a:r>
              <a:rPr lang="en-GB" dirty="0"/>
              <a:t>Stop simulation if a </a:t>
            </a:r>
            <a:r>
              <a:rPr lang="en-GB" b="1" dirty="0"/>
              <a:t>goal condition</a:t>
            </a:r>
            <a:r>
              <a:rPr lang="en-GB" dirty="0"/>
              <a:t> is reached (break)</a:t>
            </a:r>
          </a:p>
          <a:p>
            <a:r>
              <a:rPr lang="en-GB" b="1" dirty="0"/>
              <a:t>6️⃣ Common Pitfalls</a:t>
            </a:r>
          </a:p>
          <a:p>
            <a:r>
              <a:rPr lang="en-GB" b="1" dirty="0"/>
              <a:t>Overusing break/continue</a:t>
            </a:r>
            <a:r>
              <a:rPr lang="en-GB" dirty="0"/>
              <a:t> → makes code hard to read</a:t>
            </a:r>
          </a:p>
          <a:p>
            <a:r>
              <a:rPr lang="en-GB" b="1" dirty="0"/>
              <a:t>Infinite loops with break</a:t>
            </a:r>
            <a:r>
              <a:rPr lang="en-GB" dirty="0"/>
              <a:t> → forgetting to include exit conditions</a:t>
            </a:r>
          </a:p>
          <a:p>
            <a:r>
              <a:rPr lang="en-GB" b="1" dirty="0"/>
              <a:t>Skipping necessary code</a:t>
            </a:r>
            <a:r>
              <a:rPr lang="en-GB" dirty="0"/>
              <a:t> with continue → some operations might not run</a:t>
            </a:r>
          </a:p>
          <a:p>
            <a:r>
              <a:rPr lang="en-GB" b="1" dirty="0"/>
              <a:t>Tip:</a:t>
            </a:r>
            <a:endParaRPr lang="en-GB" dirty="0"/>
          </a:p>
          <a:p>
            <a:r>
              <a:rPr lang="en-GB" dirty="0"/>
              <a:t>“Think of break and continue as </a:t>
            </a:r>
            <a:r>
              <a:rPr lang="en-GB" b="1" dirty="0"/>
              <a:t>tools for loop intelligence</a:t>
            </a:r>
            <a:r>
              <a:rPr lang="en-GB" dirty="0"/>
              <a:t>—don’t force them everywhere, use them </a:t>
            </a:r>
            <a:r>
              <a:rPr lang="en-GB" b="1" dirty="0"/>
              <a:t>where they make sense</a:t>
            </a:r>
            <a:r>
              <a:rPr lang="en-GB" dirty="0"/>
              <a:t>.”</a:t>
            </a:r>
          </a:p>
          <a:p>
            <a:r>
              <a:rPr lang="en-GB" b="1" dirty="0"/>
              <a:t>7️⃣ Story-Based Exercise (Conceptual, No Coding)</a:t>
            </a:r>
          </a:p>
          <a:p>
            <a:r>
              <a:rPr lang="en-GB" b="1" dirty="0"/>
              <a:t>Scenario:</a:t>
            </a:r>
            <a:endParaRPr lang="en-GB" dirty="0"/>
          </a:p>
          <a:p>
            <a:r>
              <a:rPr lang="en-GB" dirty="0"/>
              <a:t>“You run a library and need to check books for damage:</a:t>
            </a:r>
          </a:p>
          <a:p>
            <a:r>
              <a:rPr lang="en-GB" dirty="0"/>
              <a:t>Stop inspecting the batch if you find a </a:t>
            </a:r>
            <a:r>
              <a:rPr lang="en-GB" b="1" dirty="0"/>
              <a:t>rare book</a:t>
            </a:r>
            <a:r>
              <a:rPr lang="en-GB" dirty="0"/>
              <a:t> (break)</a:t>
            </a:r>
          </a:p>
          <a:p>
            <a:r>
              <a:rPr lang="en-GB" dirty="0"/>
              <a:t>Skip books with </a:t>
            </a:r>
            <a:r>
              <a:rPr lang="en-GB" b="1" dirty="0"/>
              <a:t>minor scratches</a:t>
            </a:r>
            <a:r>
              <a:rPr lang="en-GB" dirty="0"/>
              <a:t> (continue)</a:t>
            </a:r>
          </a:p>
          <a:p>
            <a:r>
              <a:rPr lang="en-GB" dirty="0"/>
              <a:t>Process all other books normally</a:t>
            </a:r>
          </a:p>
          <a:p>
            <a:r>
              <a:rPr lang="en-GB" dirty="0"/>
              <a:t>Ask students:</a:t>
            </a:r>
          </a:p>
          <a:p>
            <a:r>
              <a:rPr lang="en-GB" dirty="0"/>
              <a:t>Which statement applies to rare books?</a:t>
            </a:r>
          </a:p>
          <a:p>
            <a:r>
              <a:rPr lang="en-GB" dirty="0"/>
              <a:t>Which applies to scratched books?</a:t>
            </a:r>
          </a:p>
          <a:p>
            <a:r>
              <a:rPr lang="en-GB" dirty="0"/>
              <a:t>What happens if no break/continue is used?”</a:t>
            </a:r>
          </a:p>
          <a:p>
            <a:r>
              <a:rPr lang="en-GB" dirty="0"/>
              <a:t>This helps them </a:t>
            </a:r>
            <a:r>
              <a:rPr lang="en-GB" b="1" dirty="0"/>
              <a:t>internalize the difference conceptually before coding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815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Concept: Loops + If = Smart Repetition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“Imagine a </a:t>
            </a:r>
            <a:r>
              <a:rPr lang="en-GB" b="1" dirty="0"/>
              <a:t>restaurant kitchen</a:t>
            </a:r>
            <a:r>
              <a:rPr lang="en-GB" dirty="0"/>
              <a:t>:</a:t>
            </a:r>
          </a:p>
          <a:p>
            <a:r>
              <a:rPr lang="en-GB" dirty="0"/>
              <a:t>You have a list of orders.</a:t>
            </a:r>
          </a:p>
          <a:p>
            <a:r>
              <a:rPr lang="en-GB" dirty="0"/>
              <a:t>For each order:</a:t>
            </a:r>
          </a:p>
          <a:p>
            <a:pPr lvl="1"/>
            <a:r>
              <a:rPr lang="en-GB" dirty="0"/>
              <a:t>If the order is </a:t>
            </a:r>
            <a:r>
              <a:rPr lang="en-GB" b="1" dirty="0"/>
              <a:t>vegan</a:t>
            </a:r>
            <a:r>
              <a:rPr lang="en-GB" dirty="0"/>
              <a:t>, send to chef A</a:t>
            </a:r>
          </a:p>
          <a:p>
            <a:pPr lvl="1"/>
            <a:r>
              <a:rPr lang="en-GB" dirty="0"/>
              <a:t>If the order is </a:t>
            </a:r>
            <a:r>
              <a:rPr lang="en-GB" b="1" dirty="0"/>
              <a:t>gluten-free</a:t>
            </a:r>
            <a:r>
              <a:rPr lang="en-GB" dirty="0"/>
              <a:t>, send to chef B</a:t>
            </a:r>
          </a:p>
          <a:p>
            <a:pPr lvl="1"/>
            <a:r>
              <a:rPr lang="en-GB" dirty="0"/>
              <a:t>Otherwise, send to chef C</a:t>
            </a:r>
          </a:p>
          <a:p>
            <a:r>
              <a:rPr lang="en-GB" dirty="0"/>
              <a:t>Here, the loop goes through </a:t>
            </a:r>
            <a:r>
              <a:rPr lang="en-GB" b="1" dirty="0"/>
              <a:t>all orders</a:t>
            </a:r>
            <a:r>
              <a:rPr lang="en-GB" dirty="0"/>
              <a:t>, but the </a:t>
            </a:r>
            <a:r>
              <a:rPr lang="en-GB" b="1" dirty="0"/>
              <a:t>if statements make decisions</a:t>
            </a:r>
            <a:r>
              <a:rPr lang="en-GB" dirty="0"/>
              <a:t>.”</a:t>
            </a:r>
          </a:p>
          <a:p>
            <a:r>
              <a:rPr lang="en-GB" b="1" dirty="0"/>
              <a:t>Conceptual Idea:</a:t>
            </a:r>
            <a:endParaRPr lang="en-GB" dirty="0"/>
          </a:p>
          <a:p>
            <a:r>
              <a:rPr lang="en-GB" b="1" dirty="0"/>
              <a:t>Loop = repeat</a:t>
            </a:r>
            <a:endParaRPr lang="en-GB" dirty="0"/>
          </a:p>
          <a:p>
            <a:r>
              <a:rPr lang="en-GB" b="1" dirty="0"/>
              <a:t>If statement = decision-making</a:t>
            </a:r>
            <a:endParaRPr lang="en-GB" dirty="0"/>
          </a:p>
          <a:p>
            <a:r>
              <a:rPr lang="en-GB" dirty="0"/>
              <a:t>Together → loop </a:t>
            </a:r>
            <a:r>
              <a:rPr lang="en-GB" b="1" dirty="0"/>
              <a:t>repeats intelligently</a:t>
            </a:r>
            <a:r>
              <a:rPr lang="en-GB" dirty="0"/>
              <a:t>, not blindly</a:t>
            </a:r>
          </a:p>
          <a:p>
            <a:r>
              <a:rPr lang="en-GB" b="1" dirty="0"/>
              <a:t>2️⃣ Filtering Items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“Your bakery only wants to bake cakes </a:t>
            </a:r>
            <a:r>
              <a:rPr lang="en-GB" b="1" dirty="0"/>
              <a:t>larger than 20cm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loop checks each cake size:</a:t>
            </a:r>
          </a:p>
          <a:p>
            <a:r>
              <a:rPr lang="en-GB" dirty="0"/>
              <a:t>If size &lt; 20 → skip (continue)</a:t>
            </a:r>
          </a:p>
          <a:p>
            <a:r>
              <a:rPr lang="en-GB" dirty="0"/>
              <a:t>Else → bake”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b="1" dirty="0"/>
              <a:t>Loop goes through all items</a:t>
            </a:r>
            <a:endParaRPr lang="en-GB" dirty="0"/>
          </a:p>
          <a:p>
            <a:r>
              <a:rPr lang="en-GB" b="1" dirty="0"/>
              <a:t>Decision statement</a:t>
            </a:r>
            <a:r>
              <a:rPr lang="en-GB" dirty="0"/>
              <a:t> determines action per item</a:t>
            </a:r>
          </a:p>
          <a:p>
            <a:r>
              <a:rPr lang="en-GB" b="1" dirty="0"/>
              <a:t>Continue skips unwanted items</a:t>
            </a:r>
            <a:endParaRPr lang="en-GB" dirty="0"/>
          </a:p>
          <a:p>
            <a:r>
              <a:rPr lang="en-GB" b="1" dirty="0"/>
              <a:t>Break stops processing early if a special case occurs</a:t>
            </a:r>
            <a:endParaRPr lang="en-GB" dirty="0"/>
          </a:p>
          <a:p>
            <a:r>
              <a:rPr lang="en-GB" b="1" dirty="0"/>
              <a:t>3️⃣ Stopping Early with Decisions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“Quality control:</a:t>
            </a:r>
          </a:p>
          <a:p>
            <a:r>
              <a:rPr lang="en-GB" dirty="0"/>
              <a:t>Loop through chocolates</a:t>
            </a:r>
          </a:p>
          <a:p>
            <a:r>
              <a:rPr lang="en-GB" dirty="0"/>
              <a:t>If you find </a:t>
            </a:r>
            <a:r>
              <a:rPr lang="en-GB" b="1" dirty="0" err="1"/>
              <a:t>mold</a:t>
            </a:r>
            <a:r>
              <a:rPr lang="en-GB" dirty="0"/>
              <a:t>, stop inspection (break)</a:t>
            </a:r>
          </a:p>
          <a:p>
            <a:r>
              <a:rPr lang="en-GB" dirty="0"/>
              <a:t>Otherwise, continue checking”</a:t>
            </a:r>
          </a:p>
          <a:p>
            <a:r>
              <a:rPr lang="en-GB" b="1" dirty="0"/>
              <a:t>Key Concept:</a:t>
            </a:r>
            <a:endParaRPr lang="en-GB" dirty="0"/>
          </a:p>
          <a:p>
            <a:r>
              <a:rPr lang="en-GB" dirty="0"/>
              <a:t>Loop doesn’t always need to process every item</a:t>
            </a:r>
          </a:p>
          <a:p>
            <a:r>
              <a:rPr lang="en-GB" b="1" dirty="0"/>
              <a:t>Decision + break</a:t>
            </a:r>
            <a:r>
              <a:rPr lang="en-GB" dirty="0"/>
              <a:t> = </a:t>
            </a:r>
            <a:r>
              <a:rPr lang="en-GB" b="1" dirty="0"/>
              <a:t>efficient, real-world </a:t>
            </a:r>
            <a:r>
              <a:rPr lang="en-GB" b="1" dirty="0" err="1"/>
              <a:t>behavior</a:t>
            </a:r>
            <a:endParaRPr lang="en-GB" dirty="0"/>
          </a:p>
          <a:p>
            <a:r>
              <a:rPr lang="en-GB" b="1" dirty="0"/>
              <a:t>4️⃣ Real-Life Scenarios Where Loops Think</a:t>
            </a:r>
          </a:p>
          <a:p>
            <a:r>
              <a:rPr lang="en-GB" dirty="0" err="1"/>
              <a:t>ScenarioLoop</a:t>
            </a:r>
            <a:r>
              <a:rPr lang="en-GB" dirty="0"/>
              <a:t> </a:t>
            </a:r>
            <a:r>
              <a:rPr lang="en-GB" dirty="0" err="1"/>
              <a:t>BehaviorDecision</a:t>
            </a:r>
            <a:r>
              <a:rPr lang="en-GB" dirty="0"/>
              <a:t> </a:t>
            </a:r>
            <a:r>
              <a:rPr lang="en-GB" dirty="0" err="1"/>
              <a:t>LogicChecking</a:t>
            </a:r>
            <a:r>
              <a:rPr lang="en-GB" dirty="0"/>
              <a:t> student </a:t>
            </a:r>
            <a:r>
              <a:rPr lang="en-GB" dirty="0" err="1"/>
              <a:t>gradesLoop</a:t>
            </a:r>
            <a:r>
              <a:rPr lang="en-GB" dirty="0"/>
              <a:t> through </a:t>
            </a:r>
            <a:r>
              <a:rPr lang="en-GB" dirty="0" err="1"/>
              <a:t>studentsIf</a:t>
            </a:r>
            <a:r>
              <a:rPr lang="en-GB" dirty="0"/>
              <a:t> grade &lt; pass → flag for </a:t>
            </a:r>
            <a:r>
              <a:rPr lang="en-GB" dirty="0" err="1"/>
              <a:t>tutoringEmail</a:t>
            </a:r>
            <a:r>
              <a:rPr lang="en-GB" dirty="0"/>
              <a:t> </a:t>
            </a:r>
            <a:r>
              <a:rPr lang="en-GB" dirty="0" err="1"/>
              <a:t>campaignsLoop</a:t>
            </a:r>
            <a:r>
              <a:rPr lang="en-GB" dirty="0"/>
              <a:t> through </a:t>
            </a:r>
            <a:r>
              <a:rPr lang="en-GB" dirty="0" err="1"/>
              <a:t>contactsIf</a:t>
            </a:r>
            <a:r>
              <a:rPr lang="en-GB" dirty="0"/>
              <a:t> unsubscribed → continue to </a:t>
            </a:r>
            <a:r>
              <a:rPr lang="en-GB" dirty="0" err="1"/>
              <a:t>nextWarehouse</a:t>
            </a:r>
            <a:r>
              <a:rPr lang="en-GB" dirty="0"/>
              <a:t> </a:t>
            </a:r>
            <a:r>
              <a:rPr lang="en-GB" dirty="0" err="1"/>
              <a:t>inventoryLoop</a:t>
            </a:r>
            <a:r>
              <a:rPr lang="en-GB" dirty="0"/>
              <a:t> through </a:t>
            </a:r>
            <a:r>
              <a:rPr lang="en-GB" dirty="0" err="1"/>
              <a:t>boxesIf</a:t>
            </a:r>
            <a:r>
              <a:rPr lang="en-GB" dirty="0"/>
              <a:t> damaged → break inspection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“Think of your loop as a </a:t>
            </a:r>
            <a:r>
              <a:rPr lang="en-GB" b="1" dirty="0"/>
              <a:t>robot employee</a:t>
            </a:r>
            <a:r>
              <a:rPr lang="en-GB" dirty="0"/>
              <a:t>:</a:t>
            </a:r>
          </a:p>
          <a:p>
            <a:r>
              <a:rPr lang="en-GB" dirty="0"/>
              <a:t>It can </a:t>
            </a:r>
            <a:r>
              <a:rPr lang="en-GB" b="1" dirty="0"/>
              <a:t>work through all tasks</a:t>
            </a:r>
            <a:r>
              <a:rPr lang="en-GB" dirty="0"/>
              <a:t>, but with </a:t>
            </a:r>
            <a:r>
              <a:rPr lang="en-GB" b="1" dirty="0"/>
              <a:t>built-in intelligence</a:t>
            </a:r>
            <a:r>
              <a:rPr lang="en-GB" dirty="0"/>
              <a:t> for exceptions and priorities.”</a:t>
            </a:r>
          </a:p>
          <a:p>
            <a:r>
              <a:rPr lang="en-GB" b="1" dirty="0"/>
              <a:t>5️⃣ Nested Decision-Making</a:t>
            </a:r>
          </a:p>
          <a:p>
            <a:r>
              <a:rPr lang="en-GB" b="1" dirty="0"/>
              <a:t>Story:</a:t>
            </a:r>
            <a:endParaRPr lang="en-GB" dirty="0"/>
          </a:p>
          <a:p>
            <a:r>
              <a:rPr lang="en-GB" dirty="0"/>
              <a:t>“Your restaurant now has:</a:t>
            </a:r>
          </a:p>
          <a:p>
            <a:r>
              <a:rPr lang="en-GB" dirty="0"/>
              <a:t>Orders with </a:t>
            </a:r>
            <a:r>
              <a:rPr lang="en-GB" b="1" dirty="0"/>
              <a:t>multiple restrictions</a:t>
            </a:r>
            <a:r>
              <a:rPr lang="en-GB" dirty="0"/>
              <a:t> (vegan + gluten-free + nut allergy)</a:t>
            </a:r>
          </a:p>
          <a:p>
            <a:r>
              <a:rPr lang="en-GB" dirty="0"/>
              <a:t>Loop goes through each order</a:t>
            </a:r>
          </a:p>
          <a:p>
            <a:r>
              <a:rPr lang="en-GB" dirty="0"/>
              <a:t>Multiple if/</a:t>
            </a:r>
            <a:r>
              <a:rPr lang="en-GB" dirty="0" err="1"/>
              <a:t>elif</a:t>
            </a:r>
            <a:r>
              <a:rPr lang="en-GB" dirty="0"/>
              <a:t> conditions inside loop</a:t>
            </a:r>
          </a:p>
          <a:p>
            <a:r>
              <a:rPr lang="en-GB" dirty="0"/>
              <a:t>Break if a critical allergy detected”</a:t>
            </a:r>
          </a:p>
          <a:p>
            <a:r>
              <a:rPr lang="en-GB" b="1" dirty="0"/>
              <a:t>Key Concept:</a:t>
            </a:r>
            <a:endParaRPr lang="en-GB" dirty="0"/>
          </a:p>
          <a:p>
            <a:r>
              <a:rPr lang="en-GB" dirty="0"/>
              <a:t>Loops + multiple conditions = </a:t>
            </a:r>
            <a:r>
              <a:rPr lang="en-GB" b="1" dirty="0"/>
              <a:t>complex but clear decision logic</a:t>
            </a:r>
            <a:endParaRPr lang="en-GB" dirty="0"/>
          </a:p>
          <a:p>
            <a:r>
              <a:rPr lang="en-GB" dirty="0"/>
              <a:t>Helps </a:t>
            </a:r>
            <a:r>
              <a:rPr lang="en-GB" b="1" dirty="0"/>
              <a:t>simulate real-world systems</a:t>
            </a:r>
            <a:r>
              <a:rPr lang="en-GB" dirty="0"/>
              <a:t> where not all cases are equal</a:t>
            </a:r>
          </a:p>
          <a:p>
            <a:r>
              <a:rPr lang="en-GB" b="1" dirty="0"/>
              <a:t>6️⃣ Common Pitfalls</a:t>
            </a:r>
          </a:p>
          <a:p>
            <a:r>
              <a:rPr lang="en-GB" b="1" dirty="0"/>
              <a:t>Too many nested ifs inside loops</a:t>
            </a:r>
            <a:r>
              <a:rPr lang="en-GB" dirty="0"/>
              <a:t> → can confuse logic</a:t>
            </a:r>
          </a:p>
          <a:p>
            <a:r>
              <a:rPr lang="en-GB" b="1" dirty="0"/>
              <a:t>Forget to break or continue when needed</a:t>
            </a:r>
            <a:r>
              <a:rPr lang="en-GB" dirty="0"/>
              <a:t> → inefficient loops</a:t>
            </a:r>
          </a:p>
          <a:p>
            <a:r>
              <a:rPr lang="en-GB" b="1" dirty="0"/>
              <a:t>Misplaced conditions</a:t>
            </a:r>
            <a:r>
              <a:rPr lang="en-GB" dirty="0"/>
              <a:t> → loop may behave incorrectly</a:t>
            </a:r>
          </a:p>
          <a:p>
            <a:r>
              <a:rPr lang="en-GB" b="1" dirty="0"/>
              <a:t>Infinite loops with conditional break</a:t>
            </a:r>
            <a:r>
              <a:rPr lang="en-GB" dirty="0"/>
              <a:t> → always check exit strategy</a:t>
            </a:r>
          </a:p>
          <a:p>
            <a:r>
              <a:rPr lang="en-GB" b="1" dirty="0"/>
              <a:t>Tip:</a:t>
            </a:r>
            <a:endParaRPr lang="en-GB" dirty="0"/>
          </a:p>
          <a:p>
            <a:r>
              <a:rPr lang="en-GB" dirty="0"/>
              <a:t>“Think: loop = repetition, if = intelligence, break/continue = control. Together, they </a:t>
            </a:r>
            <a:r>
              <a:rPr lang="en-GB" b="1" dirty="0"/>
              <a:t>model real-world reasoning</a:t>
            </a:r>
            <a:r>
              <a:rPr lang="en-GB" dirty="0"/>
              <a:t>.”</a:t>
            </a:r>
          </a:p>
          <a:p>
            <a:r>
              <a:rPr lang="en-GB" b="1" dirty="0"/>
              <a:t>7️⃣ Story-Based Exercise (Conceptual)</a:t>
            </a:r>
          </a:p>
          <a:p>
            <a:r>
              <a:rPr lang="en-GB" b="1" dirty="0"/>
              <a:t>Scenario:</a:t>
            </a:r>
            <a:endParaRPr lang="en-GB" dirty="0"/>
          </a:p>
          <a:p>
            <a:r>
              <a:rPr lang="en-GB" dirty="0"/>
              <a:t>“You’re processing a </a:t>
            </a:r>
            <a:r>
              <a:rPr lang="en-GB" b="1" dirty="0"/>
              <a:t>list of online orders</a:t>
            </a:r>
            <a:r>
              <a:rPr lang="en-GB" dirty="0"/>
              <a:t>:</a:t>
            </a:r>
          </a:p>
          <a:p>
            <a:r>
              <a:rPr lang="en-GB" dirty="0"/>
              <a:t>If payment failed → skip order</a:t>
            </a:r>
          </a:p>
          <a:p>
            <a:r>
              <a:rPr lang="en-GB" dirty="0"/>
              <a:t>If item out of stock → stop processing (notify manager)</a:t>
            </a:r>
          </a:p>
          <a:p>
            <a:r>
              <a:rPr lang="en-GB" dirty="0"/>
              <a:t>Otherwise → process order</a:t>
            </a:r>
          </a:p>
          <a:p>
            <a:r>
              <a:rPr lang="en-GB" dirty="0"/>
              <a:t>Ask students:</a:t>
            </a:r>
          </a:p>
          <a:p>
            <a:r>
              <a:rPr lang="en-GB" dirty="0"/>
              <a:t>Which orders are skipped?</a:t>
            </a:r>
          </a:p>
          <a:p>
            <a:r>
              <a:rPr lang="en-GB" dirty="0"/>
              <a:t>When does the loop stop entirely?</a:t>
            </a:r>
          </a:p>
          <a:p>
            <a:r>
              <a:rPr lang="en-GB" dirty="0"/>
              <a:t>How does this mimic a </a:t>
            </a:r>
            <a:r>
              <a:rPr lang="en-GB" b="1" dirty="0"/>
              <a:t>real business workflow</a:t>
            </a:r>
            <a:r>
              <a:rPr lang="en-GB" dirty="0"/>
              <a:t>?”</a:t>
            </a:r>
          </a:p>
          <a:p>
            <a:r>
              <a:rPr lang="en-GB" b="1" dirty="0"/>
              <a:t>Objective:</a:t>
            </a:r>
            <a:r>
              <a:rPr lang="en-GB" dirty="0"/>
              <a:t> Students internalize </a:t>
            </a:r>
            <a:r>
              <a:rPr lang="en-GB" b="1" dirty="0"/>
              <a:t>loop + decision + control flow</a:t>
            </a:r>
            <a:r>
              <a:rPr lang="en-GB" dirty="0"/>
              <a:t> without coding yet.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5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Functions as “Modules” in a System</a:t>
            </a:r>
          </a:p>
          <a:p>
            <a:r>
              <a:rPr lang="en-GB" dirty="0"/>
              <a:t>Technical concept: Think of functions like </a:t>
            </a:r>
            <a:r>
              <a:rPr lang="en-GB" b="1" dirty="0"/>
              <a:t>software modules in embedded systems</a:t>
            </a:r>
            <a:r>
              <a:rPr lang="en-GB" dirty="0"/>
              <a:t>.</a:t>
            </a:r>
          </a:p>
          <a:p>
            <a:r>
              <a:rPr lang="en-GB" dirty="0"/>
              <a:t>Each function handles </a:t>
            </a:r>
            <a:r>
              <a:rPr lang="en-GB" b="1" dirty="0"/>
              <a:t>a single responsibility</a:t>
            </a:r>
            <a:r>
              <a:rPr lang="en-GB" dirty="0"/>
              <a:t>.</a:t>
            </a:r>
          </a:p>
          <a:p>
            <a:r>
              <a:rPr lang="en-GB" dirty="0"/>
              <a:t>Advantages:</a:t>
            </a:r>
          </a:p>
          <a:p>
            <a:pPr lvl="1"/>
            <a:r>
              <a:rPr lang="en-GB" b="1" dirty="0"/>
              <a:t>Isolation:</a:t>
            </a:r>
            <a:r>
              <a:rPr lang="en-GB" dirty="0"/>
              <a:t> Internal logic doesn’t affect other modules</a:t>
            </a:r>
          </a:p>
          <a:p>
            <a:pPr lvl="1"/>
            <a:r>
              <a:rPr lang="en-GB" b="1" dirty="0"/>
              <a:t>Reusability:</a:t>
            </a:r>
            <a:r>
              <a:rPr lang="en-GB" dirty="0"/>
              <a:t> Call the same module multiple times</a:t>
            </a:r>
          </a:p>
          <a:p>
            <a:pPr lvl="1"/>
            <a:r>
              <a:rPr lang="en-GB" b="1" dirty="0"/>
              <a:t>Maintainability:</a:t>
            </a:r>
            <a:r>
              <a:rPr lang="en-GB" dirty="0"/>
              <a:t> Fix or upgrade a module without changing the whole system</a:t>
            </a:r>
          </a:p>
          <a:p>
            <a:r>
              <a:rPr lang="en-GB" b="1" dirty="0"/>
              <a:t>Example (conceptual, no code):</a:t>
            </a:r>
            <a:endParaRPr lang="en-GB" dirty="0"/>
          </a:p>
          <a:p>
            <a:r>
              <a:rPr lang="en-GB" dirty="0"/>
              <a:t>“In a robotic arm system, one function calculates trajectory, another controls the motor, another reads sensors. They interact but are separate logical units.”</a:t>
            </a:r>
          </a:p>
          <a:p>
            <a:r>
              <a:rPr lang="en-GB" b="1" dirty="0"/>
              <a:t>2️⃣ Function Inputs: Parameters</a:t>
            </a:r>
          </a:p>
          <a:p>
            <a:r>
              <a:rPr lang="en-GB" b="1" dirty="0"/>
              <a:t>Parameters</a:t>
            </a:r>
            <a:r>
              <a:rPr lang="en-GB" dirty="0"/>
              <a:t> are like </a:t>
            </a:r>
            <a:r>
              <a:rPr lang="en-GB" b="1" dirty="0"/>
              <a:t>control signals or inputs</a:t>
            </a:r>
            <a:r>
              <a:rPr lang="en-GB" dirty="0"/>
              <a:t> sent to a subsystem.</a:t>
            </a:r>
          </a:p>
          <a:p>
            <a:r>
              <a:rPr lang="en-GB" dirty="0"/>
              <a:t>They allow the function to be </a:t>
            </a:r>
            <a:r>
              <a:rPr lang="en-GB" b="1" dirty="0"/>
              <a:t>flexible</a:t>
            </a:r>
            <a:r>
              <a:rPr lang="en-GB" dirty="0"/>
              <a:t> and reusable.</a:t>
            </a:r>
          </a:p>
          <a:p>
            <a:r>
              <a:rPr lang="en-GB" b="1" dirty="0"/>
              <a:t>Technical analogy:</a:t>
            </a:r>
            <a:endParaRPr lang="en-GB" dirty="0"/>
          </a:p>
          <a:p>
            <a:r>
              <a:rPr lang="en-GB" dirty="0"/>
              <a:t>A sensor processing function can take </a:t>
            </a:r>
            <a:r>
              <a:rPr lang="en-GB" b="1" dirty="0"/>
              <a:t>temperature, humidity, and pressure</a:t>
            </a:r>
            <a:r>
              <a:rPr lang="en-GB" dirty="0"/>
              <a:t> as parameters.</a:t>
            </a:r>
          </a:p>
          <a:p>
            <a:r>
              <a:rPr lang="en-GB" dirty="0"/>
              <a:t>The same function can be reused for different sets of sensors.</a:t>
            </a:r>
          </a:p>
          <a:p>
            <a:r>
              <a:rPr lang="en-GB" b="1" dirty="0"/>
              <a:t>3️⃣ Function Outputs: Return Values</a:t>
            </a:r>
          </a:p>
          <a:p>
            <a:r>
              <a:rPr lang="en-GB" b="1" dirty="0"/>
              <a:t>Return values</a:t>
            </a:r>
            <a:r>
              <a:rPr lang="en-GB" dirty="0"/>
              <a:t> are like </a:t>
            </a:r>
            <a:r>
              <a:rPr lang="en-GB" b="1" dirty="0"/>
              <a:t>output signals from a subsystem</a:t>
            </a:r>
            <a:r>
              <a:rPr lang="en-GB" dirty="0"/>
              <a:t>.</a:t>
            </a:r>
          </a:p>
          <a:p>
            <a:r>
              <a:rPr lang="en-GB" dirty="0"/>
              <a:t>They can be used immediately, stored, or fed into another function.</a:t>
            </a:r>
          </a:p>
          <a:p>
            <a:r>
              <a:rPr lang="en-GB" b="1" dirty="0"/>
              <a:t>Technical example:</a:t>
            </a:r>
            <a:endParaRPr lang="en-GB" dirty="0"/>
          </a:p>
          <a:p>
            <a:r>
              <a:rPr lang="en-GB" dirty="0" err="1"/>
              <a:t>calculate_torque</a:t>
            </a:r>
            <a:r>
              <a:rPr lang="en-GB" dirty="0"/>
              <a:t>(</a:t>
            </a:r>
            <a:r>
              <a:rPr lang="en-GB" dirty="0" err="1"/>
              <a:t>motor_speed</a:t>
            </a:r>
            <a:r>
              <a:rPr lang="en-GB" dirty="0"/>
              <a:t>, load) → returns torque value.</a:t>
            </a:r>
          </a:p>
          <a:p>
            <a:r>
              <a:rPr lang="en-GB" dirty="0"/>
              <a:t>That output can feed a control algorithm to adjust motor speed in real-time.</a:t>
            </a:r>
          </a:p>
          <a:p>
            <a:r>
              <a:rPr lang="en-GB" b="1" dirty="0"/>
              <a:t>Key idea:</a:t>
            </a:r>
            <a:r>
              <a:rPr lang="en-GB" dirty="0"/>
              <a:t> Functions </a:t>
            </a:r>
            <a:r>
              <a:rPr lang="en-GB" b="1" dirty="0"/>
              <a:t>process inputs → produce outputs</a:t>
            </a:r>
            <a:r>
              <a:rPr lang="en-GB" dirty="0"/>
              <a:t>.</a:t>
            </a:r>
          </a:p>
          <a:p>
            <a:r>
              <a:rPr lang="en-GB" b="1" dirty="0"/>
              <a:t>4️⃣ Variable Scope: Local vs Global</a:t>
            </a:r>
          </a:p>
          <a:p>
            <a:r>
              <a:rPr lang="en-GB" b="1" dirty="0"/>
              <a:t>Local variables:</a:t>
            </a:r>
            <a:r>
              <a:rPr lang="en-GB" dirty="0"/>
              <a:t> exist only </a:t>
            </a:r>
            <a:r>
              <a:rPr lang="en-GB" b="1" dirty="0"/>
              <a:t>inside the function</a:t>
            </a:r>
            <a:r>
              <a:rPr lang="en-GB" dirty="0"/>
              <a:t>, like internal registers in a microcontroller module.</a:t>
            </a:r>
          </a:p>
          <a:p>
            <a:r>
              <a:rPr lang="en-GB" b="1" dirty="0"/>
              <a:t>Global variables:</a:t>
            </a:r>
            <a:r>
              <a:rPr lang="en-GB" dirty="0"/>
              <a:t> accessible across the program, like shared system status signals.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r>
              <a:rPr lang="en-GB" dirty="0"/>
              <a:t>Local: </a:t>
            </a:r>
            <a:r>
              <a:rPr lang="en-GB" dirty="0" err="1"/>
              <a:t>current_position</a:t>
            </a:r>
            <a:r>
              <a:rPr lang="en-GB" dirty="0"/>
              <a:t> inside a movement function.</a:t>
            </a:r>
          </a:p>
          <a:p>
            <a:r>
              <a:rPr lang="en-GB" dirty="0"/>
              <a:t>Global: </a:t>
            </a:r>
            <a:r>
              <a:rPr lang="en-GB" dirty="0" err="1"/>
              <a:t>system_status</a:t>
            </a:r>
            <a:r>
              <a:rPr lang="en-GB" dirty="0"/>
              <a:t> shared by all functions.</a:t>
            </a:r>
          </a:p>
          <a:p>
            <a:r>
              <a:rPr lang="en-GB" b="1" dirty="0"/>
              <a:t>Why it matters:</a:t>
            </a:r>
            <a:r>
              <a:rPr lang="en-GB" dirty="0"/>
              <a:t> Prevents unintended interference, ensures </a:t>
            </a:r>
            <a:r>
              <a:rPr lang="en-GB" b="1" dirty="0"/>
              <a:t>predictable </a:t>
            </a:r>
            <a:r>
              <a:rPr lang="en-GB" b="1" dirty="0" err="1"/>
              <a:t>behavior</a:t>
            </a:r>
            <a:r>
              <a:rPr lang="en-GB" dirty="0"/>
              <a:t>.</a:t>
            </a:r>
          </a:p>
          <a:p>
            <a:r>
              <a:rPr lang="en-GB" b="1" dirty="0"/>
              <a:t>5️⃣ Function Calls and Modularity</a:t>
            </a:r>
          </a:p>
          <a:p>
            <a:r>
              <a:rPr lang="en-GB" dirty="0"/>
              <a:t>Functions can </a:t>
            </a:r>
            <a:r>
              <a:rPr lang="en-GB" b="1" dirty="0"/>
              <a:t>call other functions</a:t>
            </a:r>
            <a:r>
              <a:rPr lang="en-GB" dirty="0"/>
              <a:t>, forming </a:t>
            </a:r>
            <a:r>
              <a:rPr lang="en-GB" b="1" dirty="0"/>
              <a:t>hierarchical systems</a:t>
            </a:r>
            <a:r>
              <a:rPr lang="en-GB" dirty="0"/>
              <a:t>.</a:t>
            </a:r>
          </a:p>
          <a:p>
            <a:r>
              <a:rPr lang="en-GB" dirty="0"/>
              <a:t>This is equivalent to </a:t>
            </a:r>
            <a:r>
              <a:rPr lang="en-GB" b="1" dirty="0"/>
              <a:t>subsystems calling other subsystems</a:t>
            </a:r>
            <a:r>
              <a:rPr lang="en-GB" dirty="0"/>
              <a:t> in an engineering system.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r>
              <a:rPr lang="en-GB" dirty="0" err="1"/>
              <a:t>move_robot_arm</a:t>
            </a:r>
            <a:r>
              <a:rPr lang="en-GB" dirty="0"/>
              <a:t>() calls:</a:t>
            </a:r>
          </a:p>
          <a:p>
            <a:pPr lvl="1"/>
            <a:r>
              <a:rPr lang="en-GB" dirty="0" err="1"/>
              <a:t>calculate_trajectory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check_safety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activate_motors</a:t>
            </a:r>
            <a:r>
              <a:rPr lang="en-GB" dirty="0"/>
              <a:t>()</a:t>
            </a:r>
          </a:p>
          <a:p>
            <a:r>
              <a:rPr lang="en-GB" dirty="0"/>
              <a:t>Each function is modular, testable, and reusable.</a:t>
            </a:r>
          </a:p>
          <a:p>
            <a:r>
              <a:rPr lang="en-GB" b="1" dirty="0"/>
              <a:t>6️⃣ Technical Workflow Story</a:t>
            </a:r>
          </a:p>
          <a:p>
            <a:r>
              <a:rPr lang="en-GB" dirty="0"/>
              <a:t>Imagine an </a:t>
            </a:r>
            <a:r>
              <a:rPr lang="en-GB" b="1" dirty="0"/>
              <a:t>autonomous drone</a:t>
            </a:r>
            <a:r>
              <a:rPr lang="en-GB" dirty="0"/>
              <a:t>:</a:t>
            </a:r>
          </a:p>
          <a:p>
            <a:r>
              <a:rPr lang="en-GB" b="1" dirty="0"/>
              <a:t>Sense environment</a:t>
            </a:r>
            <a:r>
              <a:rPr lang="en-GB" dirty="0"/>
              <a:t> → </a:t>
            </a:r>
            <a:r>
              <a:rPr lang="en-GB" dirty="0" err="1"/>
              <a:t>read_sensors</a:t>
            </a:r>
            <a:r>
              <a:rPr lang="en-GB" dirty="0"/>
              <a:t>()</a:t>
            </a:r>
          </a:p>
          <a:p>
            <a:r>
              <a:rPr lang="en-GB" b="1" dirty="0"/>
              <a:t>Process data</a:t>
            </a:r>
            <a:r>
              <a:rPr lang="en-GB" dirty="0"/>
              <a:t> → </a:t>
            </a:r>
            <a:r>
              <a:rPr lang="en-GB" dirty="0" err="1"/>
              <a:t>analyze_obstacles</a:t>
            </a:r>
            <a:r>
              <a:rPr lang="en-GB" dirty="0"/>
              <a:t>(</a:t>
            </a:r>
            <a:r>
              <a:rPr lang="en-GB" dirty="0" err="1"/>
              <a:t>sensor_data</a:t>
            </a:r>
            <a:r>
              <a:rPr lang="en-GB" dirty="0"/>
              <a:t>)</a:t>
            </a:r>
          </a:p>
          <a:p>
            <a:r>
              <a:rPr lang="en-GB" b="1" dirty="0"/>
              <a:t>Plan path</a:t>
            </a:r>
            <a:r>
              <a:rPr lang="en-GB" dirty="0"/>
              <a:t> → </a:t>
            </a:r>
            <a:r>
              <a:rPr lang="en-GB" dirty="0" err="1"/>
              <a:t>calculate_trajectory</a:t>
            </a:r>
            <a:r>
              <a:rPr lang="en-GB" dirty="0"/>
              <a:t>(</a:t>
            </a:r>
            <a:r>
              <a:rPr lang="en-GB" dirty="0" err="1"/>
              <a:t>obstacle_map</a:t>
            </a:r>
            <a:r>
              <a:rPr lang="en-GB" dirty="0"/>
              <a:t>)</a:t>
            </a:r>
          </a:p>
          <a:p>
            <a:r>
              <a:rPr lang="en-GB" b="1" dirty="0"/>
              <a:t>Execute motion</a:t>
            </a:r>
            <a:r>
              <a:rPr lang="en-GB" dirty="0"/>
              <a:t> → </a:t>
            </a:r>
            <a:r>
              <a:rPr lang="en-GB" dirty="0" err="1"/>
              <a:t>move_drone</a:t>
            </a:r>
            <a:r>
              <a:rPr lang="en-GB" dirty="0"/>
              <a:t>(trajectory)</a:t>
            </a:r>
          </a:p>
          <a:p>
            <a:r>
              <a:rPr lang="en-GB" dirty="0"/>
              <a:t>Each step = </a:t>
            </a:r>
            <a:r>
              <a:rPr lang="en-GB" b="1" dirty="0"/>
              <a:t>function</a:t>
            </a:r>
            <a:endParaRPr lang="en-GB" dirty="0"/>
          </a:p>
          <a:p>
            <a:r>
              <a:rPr lang="en-GB" dirty="0"/>
              <a:t>Functions communicate </a:t>
            </a:r>
            <a:r>
              <a:rPr lang="en-GB" b="1" dirty="0"/>
              <a:t>through inputs and outputs</a:t>
            </a:r>
            <a:endParaRPr lang="en-GB" dirty="0"/>
          </a:p>
          <a:p>
            <a:r>
              <a:rPr lang="en-GB" dirty="0"/>
              <a:t>Functions are </a:t>
            </a:r>
            <a:r>
              <a:rPr lang="en-GB" b="1" dirty="0"/>
              <a:t>independent, reusable, and testable</a:t>
            </a:r>
            <a:endParaRPr lang="en-GB" dirty="0"/>
          </a:p>
          <a:p>
            <a:r>
              <a:rPr lang="en-GB" b="1" dirty="0"/>
              <a:t>Insight:</a:t>
            </a:r>
            <a:r>
              <a:rPr lang="en-GB" dirty="0"/>
              <a:t> Functions are the </a:t>
            </a:r>
            <a:r>
              <a:rPr lang="en-GB" b="1" dirty="0"/>
              <a:t>core building blocks of complex systems</a:t>
            </a:r>
            <a:r>
              <a:rPr lang="en-GB" dirty="0"/>
              <a:t>, just like modules in an engineering design.</a:t>
            </a:r>
          </a:p>
          <a:p>
            <a:r>
              <a:rPr lang="en-GB" b="1" dirty="0"/>
              <a:t>7️⃣ Key Takeaways for Engineers</a:t>
            </a:r>
          </a:p>
          <a:p>
            <a:r>
              <a:rPr lang="en-GB" dirty="0"/>
              <a:t>Functions are </a:t>
            </a:r>
            <a:r>
              <a:rPr lang="en-GB" b="1" dirty="0"/>
              <a:t>modular, isolated, reusable units</a:t>
            </a:r>
            <a:r>
              <a:rPr lang="en-GB" dirty="0"/>
              <a:t>.</a:t>
            </a:r>
          </a:p>
          <a:p>
            <a:r>
              <a:rPr lang="en-GB" dirty="0"/>
              <a:t>Inputs = parameters → allow flexibility.</a:t>
            </a:r>
          </a:p>
          <a:p>
            <a:r>
              <a:rPr lang="en-GB" dirty="0"/>
              <a:t>Outputs = return values → feed into other systems.</a:t>
            </a:r>
          </a:p>
          <a:p>
            <a:r>
              <a:rPr lang="en-GB" dirty="0"/>
              <a:t>Local variables = internal state; global variables = shared state.</a:t>
            </a:r>
          </a:p>
          <a:p>
            <a:r>
              <a:rPr lang="en-GB" dirty="0"/>
              <a:t>Functions can call other functions → </a:t>
            </a:r>
            <a:r>
              <a:rPr lang="en-GB" b="1" dirty="0"/>
              <a:t>hierarchical, scalable system design</a:t>
            </a:r>
            <a:r>
              <a:rPr lang="en-GB" dirty="0"/>
              <a:t>.</a:t>
            </a:r>
          </a:p>
          <a:p>
            <a:r>
              <a:rPr lang="en-GB" dirty="0"/>
              <a:t>Using functions correctly = </a:t>
            </a:r>
            <a:r>
              <a:rPr lang="en-GB" b="1" dirty="0"/>
              <a:t>clean, maintainable, testable programs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Concept: Parameters = Placeholders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“Imagine you’re programming a </a:t>
            </a:r>
            <a:r>
              <a:rPr lang="en-GB" b="1" dirty="0"/>
              <a:t>robotic arm</a:t>
            </a:r>
            <a:r>
              <a:rPr lang="en-GB" dirty="0"/>
              <a:t>. You define a function called </a:t>
            </a:r>
            <a:r>
              <a:rPr lang="en-GB" dirty="0" err="1"/>
              <a:t>move_arm</a:t>
            </a:r>
            <a:r>
              <a:rPr lang="en-GB" dirty="0"/>
              <a:t>.</a:t>
            </a:r>
          </a:p>
          <a:p>
            <a:r>
              <a:rPr lang="en-GB" dirty="0"/>
              <a:t>You don’t know yet </a:t>
            </a:r>
            <a:r>
              <a:rPr lang="en-GB" b="1" dirty="0"/>
              <a:t>how far</a:t>
            </a:r>
            <a:r>
              <a:rPr lang="en-GB" dirty="0"/>
              <a:t> it will move each time.</a:t>
            </a:r>
          </a:p>
          <a:p>
            <a:r>
              <a:rPr lang="en-GB" dirty="0"/>
              <a:t>So, you define a </a:t>
            </a:r>
            <a:r>
              <a:rPr lang="en-GB" b="1" dirty="0"/>
              <a:t>parameter distance</a:t>
            </a:r>
            <a:r>
              <a:rPr lang="en-GB" dirty="0"/>
              <a:t>.</a:t>
            </a:r>
          </a:p>
          <a:p>
            <a:r>
              <a:rPr lang="en-GB" dirty="0"/>
              <a:t>Later, you can call </a:t>
            </a:r>
            <a:r>
              <a:rPr lang="en-GB" dirty="0" err="1"/>
              <a:t>move_arm</a:t>
            </a:r>
            <a:r>
              <a:rPr lang="en-GB" dirty="0"/>
              <a:t>(10) or </a:t>
            </a:r>
            <a:r>
              <a:rPr lang="en-GB" dirty="0" err="1"/>
              <a:t>move_arm</a:t>
            </a:r>
            <a:r>
              <a:rPr lang="en-GB" dirty="0"/>
              <a:t>(20) depending on the situation.”</a:t>
            </a:r>
          </a:p>
          <a:p>
            <a:r>
              <a:rPr lang="en-GB" b="1" dirty="0"/>
              <a:t>Key Idea:</a:t>
            </a:r>
            <a:endParaRPr lang="en-GB" dirty="0"/>
          </a:p>
          <a:p>
            <a:r>
              <a:rPr lang="en-GB" dirty="0"/>
              <a:t>Parameters are like </a:t>
            </a:r>
            <a:r>
              <a:rPr lang="en-GB" b="1" dirty="0"/>
              <a:t>input sockets</a:t>
            </a:r>
            <a:r>
              <a:rPr lang="en-GB" dirty="0"/>
              <a:t> or </a:t>
            </a:r>
            <a:r>
              <a:rPr lang="en-GB" b="1" dirty="0"/>
              <a:t>interfaces</a:t>
            </a:r>
            <a:r>
              <a:rPr lang="en-GB" dirty="0"/>
              <a:t>.</a:t>
            </a:r>
          </a:p>
          <a:p>
            <a:r>
              <a:rPr lang="en-GB" dirty="0"/>
              <a:t>They </a:t>
            </a:r>
            <a:r>
              <a:rPr lang="en-GB" b="1" dirty="0"/>
              <a:t>don’t hold values until the function is called</a:t>
            </a:r>
            <a:r>
              <a:rPr lang="en-GB" dirty="0"/>
              <a:t>.</a:t>
            </a:r>
          </a:p>
          <a:p>
            <a:r>
              <a:rPr lang="en-GB" b="1" dirty="0"/>
              <a:t>Technical Mapping:</a:t>
            </a:r>
            <a:endParaRPr lang="en-GB" dirty="0"/>
          </a:p>
          <a:p>
            <a:r>
              <a:rPr lang="en-GB" dirty="0"/>
              <a:t>Parameters = </a:t>
            </a:r>
            <a:r>
              <a:rPr lang="en-GB" b="1" dirty="0"/>
              <a:t>registers or input pins in a subsystem</a:t>
            </a:r>
            <a:endParaRPr lang="en-GB" dirty="0"/>
          </a:p>
          <a:p>
            <a:r>
              <a:rPr lang="en-GB" dirty="0"/>
              <a:t>They allow the same module to handle </a:t>
            </a:r>
            <a:r>
              <a:rPr lang="en-GB" b="1" dirty="0"/>
              <a:t>different input signals</a:t>
            </a:r>
            <a:r>
              <a:rPr lang="en-GB" dirty="0"/>
              <a:t> dynamically.</a:t>
            </a:r>
          </a:p>
          <a:p>
            <a:r>
              <a:rPr lang="en-GB" b="1" dirty="0"/>
              <a:t>2️⃣ Arguments = Actual Inputs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“The actual distance you send to the robotic arm is the </a:t>
            </a:r>
            <a:r>
              <a:rPr lang="en-GB" b="1" dirty="0"/>
              <a:t>argument</a:t>
            </a:r>
            <a:r>
              <a:rPr lang="en-GB" dirty="0"/>
              <a:t>.</a:t>
            </a:r>
          </a:p>
          <a:p>
            <a:r>
              <a:rPr lang="en-GB" dirty="0" err="1"/>
              <a:t>move_arm</a:t>
            </a:r>
            <a:r>
              <a:rPr lang="en-GB" dirty="0"/>
              <a:t>(10) → moves 10 cm</a:t>
            </a:r>
          </a:p>
          <a:p>
            <a:r>
              <a:rPr lang="en-GB" dirty="0" err="1"/>
              <a:t>move_arm</a:t>
            </a:r>
            <a:r>
              <a:rPr lang="en-GB" dirty="0"/>
              <a:t>(50) → moves 50 cm</a:t>
            </a:r>
          </a:p>
          <a:p>
            <a:r>
              <a:rPr lang="en-GB" dirty="0"/>
              <a:t>Same function, different argument → flexible and reusable.”</a:t>
            </a:r>
          </a:p>
          <a:p>
            <a:r>
              <a:rPr lang="en-GB" b="1" dirty="0"/>
              <a:t>Key Idea:</a:t>
            </a:r>
            <a:endParaRPr lang="en-GB" dirty="0"/>
          </a:p>
          <a:p>
            <a:r>
              <a:rPr lang="en-GB" dirty="0"/>
              <a:t>Arguments are </a:t>
            </a:r>
            <a:r>
              <a:rPr lang="en-GB" b="1" dirty="0"/>
              <a:t>real data fed into the function</a:t>
            </a:r>
            <a:endParaRPr lang="en-GB" dirty="0"/>
          </a:p>
          <a:p>
            <a:r>
              <a:rPr lang="en-GB" dirty="0"/>
              <a:t>They allow </a:t>
            </a:r>
            <a:r>
              <a:rPr lang="en-GB" b="1" dirty="0"/>
              <a:t>one function definition</a:t>
            </a:r>
            <a:r>
              <a:rPr lang="en-GB" dirty="0"/>
              <a:t> to serve </a:t>
            </a:r>
            <a:r>
              <a:rPr lang="en-GB" b="1" dirty="0"/>
              <a:t>many real use cases</a:t>
            </a:r>
            <a:endParaRPr lang="en-GB" dirty="0"/>
          </a:p>
          <a:p>
            <a:r>
              <a:rPr lang="en-GB" b="1" dirty="0"/>
              <a:t>Engineering Example:</a:t>
            </a:r>
            <a:endParaRPr lang="en-GB" dirty="0"/>
          </a:p>
          <a:p>
            <a:r>
              <a:rPr lang="en-GB" dirty="0"/>
              <a:t>Function: </a:t>
            </a:r>
            <a:r>
              <a:rPr lang="en-GB" dirty="0" err="1"/>
              <a:t>calculate_torque</a:t>
            </a:r>
            <a:r>
              <a:rPr lang="en-GB" dirty="0"/>
              <a:t>(load, </a:t>
            </a:r>
            <a:r>
              <a:rPr lang="en-GB" dirty="0" err="1"/>
              <a:t>motor_speed</a:t>
            </a:r>
            <a:r>
              <a:rPr lang="en-GB" dirty="0"/>
              <a:t>)</a:t>
            </a:r>
          </a:p>
          <a:p>
            <a:r>
              <a:rPr lang="en-GB" dirty="0"/>
              <a:t>Arguments: load=100kg, </a:t>
            </a:r>
            <a:r>
              <a:rPr lang="en-GB" dirty="0" err="1"/>
              <a:t>motor_speed</a:t>
            </a:r>
            <a:r>
              <a:rPr lang="en-GB" dirty="0"/>
              <a:t>=500rpm → torque value returned</a:t>
            </a:r>
          </a:p>
          <a:p>
            <a:r>
              <a:rPr lang="en-GB" dirty="0"/>
              <a:t>Next call: load=150kg, </a:t>
            </a:r>
            <a:r>
              <a:rPr lang="en-GB" dirty="0" err="1"/>
              <a:t>motor_speed</a:t>
            </a:r>
            <a:r>
              <a:rPr lang="en-GB" dirty="0"/>
              <a:t>=400rpm → function still works</a:t>
            </a:r>
          </a:p>
          <a:p>
            <a:r>
              <a:rPr lang="en-GB" b="1" dirty="0"/>
              <a:t>3️⃣ Default Parameters</a:t>
            </a:r>
          </a:p>
          <a:p>
            <a:r>
              <a:rPr lang="en-GB" b="1" dirty="0"/>
              <a:t>Technical Concept:</a:t>
            </a:r>
            <a:endParaRPr lang="en-GB" dirty="0"/>
          </a:p>
          <a:p>
            <a:r>
              <a:rPr lang="en-GB" dirty="0"/>
              <a:t>Some parameters can have </a:t>
            </a:r>
            <a:r>
              <a:rPr lang="en-GB" b="1" dirty="0"/>
              <a:t>default values</a:t>
            </a:r>
            <a:r>
              <a:rPr lang="en-GB" dirty="0"/>
              <a:t>, so they </a:t>
            </a:r>
            <a:r>
              <a:rPr lang="en-GB" b="1" dirty="0"/>
              <a:t>don’t need to be explicitly provided</a:t>
            </a:r>
            <a:r>
              <a:rPr lang="en-GB" dirty="0"/>
              <a:t> every time.</a:t>
            </a:r>
          </a:p>
          <a:p>
            <a:r>
              <a:rPr lang="en-GB" b="1" dirty="0"/>
              <a:t>Analogy:</a:t>
            </a:r>
            <a:endParaRPr lang="en-GB" dirty="0"/>
          </a:p>
          <a:p>
            <a:r>
              <a:rPr lang="en-GB" dirty="0"/>
              <a:t>“A conveyor belt function may have a default speed of 5 m/s.</a:t>
            </a:r>
            <a:br>
              <a:rPr lang="en-GB" dirty="0"/>
            </a:br>
            <a:r>
              <a:rPr lang="en-GB" dirty="0"/>
              <a:t>If you don’t specify, it uses 5 m/s; if you provide a different speed, it overrides the default.”</a:t>
            </a:r>
          </a:p>
          <a:p>
            <a:r>
              <a:rPr lang="en-GB" b="1" dirty="0"/>
              <a:t>Key Idea:</a:t>
            </a:r>
            <a:endParaRPr lang="en-GB" dirty="0"/>
          </a:p>
          <a:p>
            <a:r>
              <a:rPr lang="en-GB" dirty="0"/>
              <a:t>Reduces </a:t>
            </a:r>
            <a:r>
              <a:rPr lang="en-GB" b="1" dirty="0"/>
              <a:t>repetition</a:t>
            </a:r>
            <a:r>
              <a:rPr lang="en-GB" dirty="0"/>
              <a:t> and </a:t>
            </a:r>
            <a:r>
              <a:rPr lang="en-GB" b="1" dirty="0"/>
              <a:t>simplifies function calls</a:t>
            </a:r>
            <a:endParaRPr lang="en-GB" dirty="0"/>
          </a:p>
          <a:p>
            <a:r>
              <a:rPr lang="en-GB" b="1" dirty="0"/>
              <a:t>4️⃣ Flexible Arguments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dirty="0"/>
              <a:t>Sometimes the number of inputs may vary. Functions can accept:</a:t>
            </a:r>
          </a:p>
          <a:p>
            <a:pPr lvl="1"/>
            <a:r>
              <a:rPr lang="en-GB" dirty="0"/>
              <a:t>*</a:t>
            </a:r>
            <a:r>
              <a:rPr lang="en-GB" dirty="0" err="1"/>
              <a:t>args</a:t>
            </a:r>
            <a:r>
              <a:rPr lang="en-GB" dirty="0"/>
              <a:t> → any number of positional arguments</a:t>
            </a:r>
          </a:p>
          <a:p>
            <a:pPr lvl="1"/>
            <a:r>
              <a:rPr lang="en-GB" dirty="0"/>
              <a:t>**</a:t>
            </a:r>
            <a:r>
              <a:rPr lang="en-GB" dirty="0" err="1"/>
              <a:t>kwargs</a:t>
            </a:r>
            <a:r>
              <a:rPr lang="en-GB" dirty="0"/>
              <a:t> → any number of named arguments</a:t>
            </a:r>
          </a:p>
          <a:p>
            <a:r>
              <a:rPr lang="en-GB" b="1" dirty="0"/>
              <a:t>Analogy:</a:t>
            </a:r>
            <a:endParaRPr lang="en-GB" dirty="0"/>
          </a:p>
          <a:p>
            <a:r>
              <a:rPr lang="en-GB" dirty="0"/>
              <a:t>Think of a </a:t>
            </a:r>
            <a:r>
              <a:rPr lang="en-GB" b="1" dirty="0"/>
              <a:t>toolbox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Some tasks require just 1 tool</a:t>
            </a:r>
          </a:p>
          <a:p>
            <a:pPr lvl="1"/>
            <a:r>
              <a:rPr lang="en-GB" dirty="0"/>
              <a:t>Others require 3, 5, or even 10 tools</a:t>
            </a:r>
          </a:p>
          <a:p>
            <a:pPr lvl="1"/>
            <a:r>
              <a:rPr lang="en-GB" dirty="0"/>
              <a:t>The function can handle </a:t>
            </a:r>
            <a:r>
              <a:rPr lang="en-GB" b="1" dirty="0"/>
              <a:t>all scenarios without rewriting</a:t>
            </a:r>
            <a:endParaRPr lang="en-GB" dirty="0"/>
          </a:p>
          <a:p>
            <a:r>
              <a:rPr lang="en-GB" b="1" dirty="0"/>
              <a:t>Engineering Example:</a:t>
            </a:r>
            <a:endParaRPr lang="en-GB" dirty="0"/>
          </a:p>
          <a:p>
            <a:r>
              <a:rPr lang="en-GB" dirty="0" err="1"/>
              <a:t>log_sensors</a:t>
            </a:r>
            <a:r>
              <a:rPr lang="en-GB" dirty="0"/>
              <a:t>(*</a:t>
            </a:r>
            <a:r>
              <a:rPr lang="en-GB" dirty="0" err="1"/>
              <a:t>sensor_readings</a:t>
            </a:r>
            <a:r>
              <a:rPr lang="en-GB" dirty="0"/>
              <a:t>) → can log 1 sensor or 50 sensors</a:t>
            </a:r>
          </a:p>
          <a:p>
            <a:r>
              <a:rPr lang="en-GB" dirty="0"/>
              <a:t>Scalable, flexible, modular</a:t>
            </a:r>
          </a:p>
          <a:p>
            <a:r>
              <a:rPr lang="en-GB" b="1" dirty="0"/>
              <a:t>5️⃣ Technical + Practical Story</a:t>
            </a:r>
          </a:p>
          <a:p>
            <a:r>
              <a:rPr lang="en-GB" dirty="0"/>
              <a:t>“You’re designing an </a:t>
            </a:r>
            <a:r>
              <a:rPr lang="en-GB" b="1" dirty="0"/>
              <a:t>automated drone system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Function: </a:t>
            </a:r>
            <a:r>
              <a:rPr lang="en-GB" dirty="0" err="1"/>
              <a:t>adjust_flight</a:t>
            </a:r>
            <a:r>
              <a:rPr lang="en-GB" dirty="0"/>
              <a:t>(speed, altitude, </a:t>
            </a:r>
            <a:r>
              <a:rPr lang="en-GB" dirty="0" err="1"/>
              <a:t>payload_weight</a:t>
            </a:r>
            <a:r>
              <a:rPr lang="en-GB" dirty="0"/>
              <a:t>=0)</a:t>
            </a:r>
          </a:p>
          <a:p>
            <a:r>
              <a:rPr lang="en-GB" b="1" dirty="0"/>
              <a:t>Parameters:</a:t>
            </a:r>
            <a:r>
              <a:rPr lang="en-GB" dirty="0"/>
              <a:t> speed, altitude, </a:t>
            </a:r>
            <a:r>
              <a:rPr lang="en-GB" dirty="0" err="1"/>
              <a:t>payload_weight</a:t>
            </a:r>
            <a:endParaRPr lang="en-GB" dirty="0"/>
          </a:p>
          <a:p>
            <a:r>
              <a:rPr lang="en-GB" b="1" dirty="0"/>
              <a:t>Default:</a:t>
            </a:r>
            <a:r>
              <a:rPr lang="en-GB" dirty="0"/>
              <a:t> </a:t>
            </a:r>
            <a:r>
              <a:rPr lang="en-GB" dirty="0" err="1"/>
              <a:t>payload_weight</a:t>
            </a:r>
            <a:r>
              <a:rPr lang="en-GB" dirty="0"/>
              <a:t> = 0 kg</a:t>
            </a:r>
          </a:p>
          <a:p>
            <a:r>
              <a:rPr lang="en-GB" b="1" dirty="0"/>
              <a:t>Call:</a:t>
            </a:r>
            <a:endParaRPr lang="en-GB" dirty="0"/>
          </a:p>
          <a:p>
            <a:pPr lvl="1"/>
            <a:r>
              <a:rPr lang="en-GB" dirty="0" err="1"/>
              <a:t>adjust_flight</a:t>
            </a:r>
            <a:r>
              <a:rPr lang="en-GB" dirty="0"/>
              <a:t>(10, 100) → uses default payload 0</a:t>
            </a:r>
          </a:p>
          <a:p>
            <a:pPr lvl="1"/>
            <a:r>
              <a:rPr lang="en-GB" dirty="0" err="1"/>
              <a:t>adjust_flight</a:t>
            </a:r>
            <a:r>
              <a:rPr lang="en-GB" dirty="0"/>
              <a:t>(10, 100, 5) → specifies 5 kg payload</a:t>
            </a:r>
          </a:p>
          <a:p>
            <a:r>
              <a:rPr lang="en-GB" b="1" dirty="0"/>
              <a:t>Takeaways:</a:t>
            </a:r>
            <a:endParaRPr lang="en-GB" dirty="0"/>
          </a:p>
          <a:p>
            <a:r>
              <a:rPr lang="en-GB" dirty="0"/>
              <a:t>Parameters = blueprint inputs</a:t>
            </a:r>
          </a:p>
          <a:p>
            <a:r>
              <a:rPr lang="en-GB" dirty="0"/>
              <a:t>Arguments = real-time signals</a:t>
            </a:r>
          </a:p>
          <a:p>
            <a:r>
              <a:rPr lang="en-GB" dirty="0"/>
              <a:t>Default = standard configuration</a:t>
            </a:r>
          </a:p>
          <a:p>
            <a:r>
              <a:rPr lang="en-GB" dirty="0"/>
              <a:t>Flexible </a:t>
            </a:r>
            <a:r>
              <a:rPr lang="en-GB" dirty="0" err="1"/>
              <a:t>args</a:t>
            </a:r>
            <a:r>
              <a:rPr lang="en-GB" dirty="0"/>
              <a:t> = adaptable system</a:t>
            </a:r>
          </a:p>
          <a:p>
            <a:r>
              <a:rPr lang="en-GB" b="1" dirty="0"/>
              <a:t>6️⃣ Key Points to Emphasize</a:t>
            </a:r>
          </a:p>
          <a:p>
            <a:r>
              <a:rPr lang="en-GB" b="1" dirty="0"/>
              <a:t>Parameters vs Arguments:</a:t>
            </a:r>
            <a:r>
              <a:rPr lang="en-GB" dirty="0"/>
              <a:t> blueprint vs real input</a:t>
            </a:r>
          </a:p>
          <a:p>
            <a:r>
              <a:rPr lang="en-GB" dirty="0"/>
              <a:t>Functions can handle </a:t>
            </a:r>
            <a:r>
              <a:rPr lang="en-GB" b="1" dirty="0"/>
              <a:t>single or multiple inputs</a:t>
            </a:r>
            <a:endParaRPr lang="en-GB" dirty="0"/>
          </a:p>
          <a:p>
            <a:r>
              <a:rPr lang="en-GB" b="1" dirty="0"/>
              <a:t>Default parameters</a:t>
            </a:r>
            <a:r>
              <a:rPr lang="en-GB" dirty="0"/>
              <a:t> make functions easier to use</a:t>
            </a:r>
          </a:p>
          <a:p>
            <a:r>
              <a:rPr lang="en-GB" b="1" dirty="0"/>
              <a:t>Flexible arguments</a:t>
            </a:r>
            <a:r>
              <a:rPr lang="en-GB" dirty="0"/>
              <a:t> make functions scalable</a:t>
            </a:r>
          </a:p>
          <a:p>
            <a:r>
              <a:rPr lang="en-GB" dirty="0"/>
              <a:t>Think in terms of </a:t>
            </a:r>
            <a:r>
              <a:rPr lang="en-GB" b="1" dirty="0"/>
              <a:t>system design, not just code</a:t>
            </a:r>
            <a:endParaRPr lang="en-GB" dirty="0"/>
          </a:p>
          <a:p>
            <a:r>
              <a:rPr lang="en-GB" b="1" dirty="0"/>
              <a:t>7️⃣ Quick Mental Exercise</a:t>
            </a:r>
          </a:p>
          <a:p>
            <a:r>
              <a:rPr lang="en-GB" dirty="0"/>
              <a:t>“Suppose you have a </a:t>
            </a:r>
            <a:r>
              <a:rPr lang="en-GB" b="1" dirty="0"/>
              <a:t>temperature control system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Function: </a:t>
            </a:r>
            <a:r>
              <a:rPr lang="en-GB" dirty="0" err="1"/>
              <a:t>adjust_temperature</a:t>
            </a:r>
            <a:r>
              <a:rPr lang="en-GB" dirty="0"/>
              <a:t>(sensor, target, rate=1)</a:t>
            </a:r>
          </a:p>
          <a:p>
            <a:r>
              <a:rPr lang="en-GB" dirty="0"/>
              <a:t>Which are parameters? → sensor, target, rate</a:t>
            </a:r>
          </a:p>
          <a:p>
            <a:r>
              <a:rPr lang="en-GB" dirty="0"/>
              <a:t>Which are arguments in a call like </a:t>
            </a:r>
            <a:r>
              <a:rPr lang="en-GB" dirty="0" err="1"/>
              <a:t>adjust_temperature</a:t>
            </a:r>
            <a:r>
              <a:rPr lang="en-GB" dirty="0"/>
              <a:t>(</a:t>
            </a:r>
            <a:r>
              <a:rPr lang="en-GB" dirty="0" err="1"/>
              <a:t>sensorA</a:t>
            </a:r>
            <a:r>
              <a:rPr lang="en-GB" dirty="0"/>
              <a:t>, 75)? → </a:t>
            </a:r>
            <a:r>
              <a:rPr lang="en-GB" dirty="0" err="1"/>
              <a:t>sensorA</a:t>
            </a:r>
            <a:r>
              <a:rPr lang="en-GB" dirty="0"/>
              <a:t>, 75</a:t>
            </a:r>
          </a:p>
          <a:p>
            <a:r>
              <a:rPr lang="en-GB" dirty="0"/>
              <a:t>What happens if you call </a:t>
            </a:r>
            <a:r>
              <a:rPr lang="en-GB" dirty="0" err="1"/>
              <a:t>adjust_temperature</a:t>
            </a:r>
            <a:r>
              <a:rPr lang="en-GB" dirty="0"/>
              <a:t>(</a:t>
            </a:r>
            <a:r>
              <a:rPr lang="en-GB" dirty="0" err="1"/>
              <a:t>sensorB</a:t>
            </a:r>
            <a:r>
              <a:rPr lang="en-GB" dirty="0"/>
              <a:t>, 80, 2)? → overrides default rate</a:t>
            </a:r>
          </a:p>
          <a:p>
            <a:r>
              <a:rPr lang="en-GB" b="1" dirty="0"/>
              <a:t>Goal:</a:t>
            </a:r>
            <a:r>
              <a:rPr lang="en-GB" dirty="0"/>
              <a:t> Students internalize </a:t>
            </a:r>
            <a:r>
              <a:rPr lang="en-GB" b="1" dirty="0"/>
              <a:t>how functions adapt dynamically to inputs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9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Concept: Return Values = System Outputs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“Imagine a </a:t>
            </a:r>
            <a:r>
              <a:rPr lang="en-GB" b="1" dirty="0"/>
              <a:t>robotic arm</a:t>
            </a:r>
            <a:r>
              <a:rPr lang="en-GB" dirty="0"/>
              <a:t> picking items from a conveyor:</a:t>
            </a:r>
          </a:p>
          <a:p>
            <a:r>
              <a:rPr lang="en-GB" dirty="0"/>
              <a:t>Function: </a:t>
            </a:r>
            <a:r>
              <a:rPr lang="en-GB" dirty="0" err="1"/>
              <a:t>inspect_item</a:t>
            </a:r>
            <a:r>
              <a:rPr lang="en-GB" dirty="0"/>
              <a:t>()</a:t>
            </a:r>
          </a:p>
          <a:p>
            <a:r>
              <a:rPr lang="en-GB" dirty="0"/>
              <a:t>Output: True if item passes quality check, False if defective</a:t>
            </a:r>
          </a:p>
          <a:p>
            <a:r>
              <a:rPr lang="en-GB" dirty="0"/>
              <a:t>This output determines </a:t>
            </a:r>
            <a:r>
              <a:rPr lang="en-GB" b="1" dirty="0"/>
              <a:t>next action</a:t>
            </a:r>
            <a:r>
              <a:rPr lang="en-GB" dirty="0"/>
              <a:t>: pass the item to packaging or send it for rework”</a:t>
            </a:r>
          </a:p>
          <a:p>
            <a:r>
              <a:rPr lang="en-GB" b="1" dirty="0"/>
              <a:t>Technical Idea:</a:t>
            </a:r>
            <a:endParaRPr lang="en-GB" dirty="0"/>
          </a:p>
          <a:p>
            <a:r>
              <a:rPr lang="en-GB" dirty="0"/>
              <a:t>Return values = </a:t>
            </a:r>
            <a:r>
              <a:rPr lang="en-GB" b="1" dirty="0"/>
              <a:t>signals/data leaving a subsystem</a:t>
            </a:r>
            <a:endParaRPr lang="en-GB" dirty="0"/>
          </a:p>
          <a:p>
            <a:r>
              <a:rPr lang="en-GB" dirty="0"/>
              <a:t>Allows downstream modules/functions to </a:t>
            </a:r>
            <a:r>
              <a:rPr lang="en-GB" b="1" dirty="0"/>
              <a:t>make decisions automatically</a:t>
            </a:r>
            <a:endParaRPr lang="en-GB" dirty="0"/>
          </a:p>
          <a:p>
            <a:r>
              <a:rPr lang="en-GB" b="1" dirty="0"/>
              <a:t>2️⃣ Single vs Multiple Return Values</a:t>
            </a:r>
          </a:p>
          <a:p>
            <a:r>
              <a:rPr lang="en-GB" b="1" dirty="0"/>
              <a:t>Technical Example:</a:t>
            </a:r>
            <a:endParaRPr lang="en-GB" dirty="0"/>
          </a:p>
          <a:p>
            <a:r>
              <a:rPr lang="en-GB" dirty="0"/>
              <a:t>Single return:</a:t>
            </a:r>
          </a:p>
          <a:p>
            <a:r>
              <a:rPr lang="en-GB" dirty="0" err="1"/>
              <a:t>calculate_torque</a:t>
            </a:r>
            <a:r>
              <a:rPr lang="en-GB" dirty="0"/>
              <a:t>(load, speed) → returns torque value</a:t>
            </a:r>
          </a:p>
          <a:p>
            <a:r>
              <a:rPr lang="en-GB" dirty="0"/>
              <a:t>Multiple return:</a:t>
            </a:r>
          </a:p>
          <a:p>
            <a:r>
              <a:rPr lang="en-GB" dirty="0" err="1"/>
              <a:t>read_sensors</a:t>
            </a:r>
            <a:r>
              <a:rPr lang="en-GB" dirty="0"/>
              <a:t>() → returns temperature, pressure, humidity as a tuple</a:t>
            </a:r>
          </a:p>
          <a:p>
            <a:r>
              <a:rPr lang="en-GB" b="1" dirty="0"/>
              <a:t>Analogy:</a:t>
            </a:r>
            <a:endParaRPr lang="en-GB" dirty="0"/>
          </a:p>
          <a:p>
            <a:r>
              <a:rPr lang="en-GB" dirty="0"/>
              <a:t>A weather station (function) returns multiple sensor readings at once → downstream systems can process all in one step</a:t>
            </a:r>
          </a:p>
          <a:p>
            <a:r>
              <a:rPr lang="en-GB" b="1" dirty="0"/>
              <a:t>3️⃣ Returning vs Printing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b="1" dirty="0"/>
              <a:t>Return values</a:t>
            </a:r>
            <a:r>
              <a:rPr lang="en-GB" dirty="0"/>
              <a:t> feed </a:t>
            </a:r>
            <a:r>
              <a:rPr lang="en-GB" b="1" dirty="0"/>
              <a:t>other functions or systems</a:t>
            </a:r>
            <a:endParaRPr lang="en-GB" dirty="0"/>
          </a:p>
          <a:p>
            <a:r>
              <a:rPr lang="en-GB" b="1" dirty="0"/>
              <a:t>Print statements</a:t>
            </a:r>
            <a:r>
              <a:rPr lang="en-GB" dirty="0"/>
              <a:t> are just for </a:t>
            </a:r>
            <a:r>
              <a:rPr lang="en-GB" b="1" dirty="0"/>
              <a:t>display/debugging</a:t>
            </a:r>
            <a:r>
              <a:rPr lang="en-GB" dirty="0"/>
              <a:t>, do not feed downstream logic</a:t>
            </a:r>
          </a:p>
          <a:p>
            <a:r>
              <a:rPr lang="en-GB" b="1" dirty="0"/>
              <a:t>Engineering Analogy:</a:t>
            </a:r>
            <a:endParaRPr lang="en-GB" dirty="0"/>
          </a:p>
          <a:p>
            <a:r>
              <a:rPr lang="en-GB" dirty="0"/>
              <a:t>Return: sensor sends reading to control system</a:t>
            </a:r>
          </a:p>
          <a:p>
            <a:r>
              <a:rPr lang="en-GB" dirty="0"/>
              <a:t>Print: sensor flashes a light to human operator, does not change automation</a:t>
            </a:r>
          </a:p>
          <a:p>
            <a:r>
              <a:rPr lang="en-GB" b="1" dirty="0"/>
              <a:t>Key Idea:</a:t>
            </a:r>
            <a:endParaRPr lang="en-GB" dirty="0"/>
          </a:p>
          <a:p>
            <a:r>
              <a:rPr lang="en-GB" dirty="0"/>
              <a:t>Only return values enable </a:t>
            </a:r>
            <a:r>
              <a:rPr lang="en-GB" b="1" dirty="0"/>
              <a:t>modular, automated systems</a:t>
            </a:r>
            <a:endParaRPr lang="en-GB" dirty="0"/>
          </a:p>
          <a:p>
            <a:r>
              <a:rPr lang="en-GB" b="1" dirty="0"/>
              <a:t>4️⃣ Using Return Values in Workflows</a:t>
            </a:r>
          </a:p>
          <a:p>
            <a:r>
              <a:rPr lang="en-GB" b="1" dirty="0"/>
              <a:t>Technical Example:</a:t>
            </a:r>
            <a:endParaRPr lang="en-GB" dirty="0"/>
          </a:p>
          <a:p>
            <a:r>
              <a:rPr lang="en-GB" dirty="0"/>
              <a:t>Autonomous drone:</a:t>
            </a:r>
          </a:p>
          <a:p>
            <a:pPr rtl="0"/>
            <a:r>
              <a:rPr lang="en-GB" dirty="0"/>
              <a:t>distance = </a:t>
            </a:r>
            <a:r>
              <a:rPr lang="en-GB" dirty="0" err="1"/>
              <a:t>measure_distance</a:t>
            </a:r>
            <a:r>
              <a:rPr lang="en-GB" dirty="0"/>
              <a:t>(</a:t>
            </a:r>
            <a:r>
              <a:rPr lang="en-GB" dirty="0" err="1"/>
              <a:t>sensorA</a:t>
            </a:r>
            <a:r>
              <a:rPr lang="en-GB" dirty="0"/>
              <a:t>) # return value from sensor trajectory = </a:t>
            </a:r>
            <a:r>
              <a:rPr lang="en-GB" dirty="0" err="1"/>
              <a:t>plan_path</a:t>
            </a:r>
            <a:r>
              <a:rPr lang="en-GB" dirty="0"/>
              <a:t>(distance) # uses returned distance </a:t>
            </a:r>
            <a:r>
              <a:rPr lang="en-GB" dirty="0" err="1"/>
              <a:t>execute_movement</a:t>
            </a:r>
            <a:r>
              <a:rPr lang="en-GB" dirty="0"/>
              <a:t>(trajectory) # uses returned path 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/>
              <a:t>Each function </a:t>
            </a:r>
            <a:r>
              <a:rPr lang="en-GB" b="1" dirty="0"/>
              <a:t>feeds the next</a:t>
            </a:r>
            <a:r>
              <a:rPr lang="en-GB" dirty="0"/>
              <a:t>, forming a </a:t>
            </a:r>
            <a:r>
              <a:rPr lang="en-GB" b="1" dirty="0"/>
              <a:t>modular pipeline</a:t>
            </a:r>
            <a:endParaRPr lang="en-GB" dirty="0"/>
          </a:p>
          <a:p>
            <a:r>
              <a:rPr lang="en-GB" dirty="0"/>
              <a:t>Return values are the </a:t>
            </a:r>
            <a:r>
              <a:rPr lang="en-GB" b="1" dirty="0"/>
              <a:t>glue connecting subsystems</a:t>
            </a:r>
            <a:endParaRPr lang="en-GB" dirty="0"/>
          </a:p>
          <a:p>
            <a:r>
              <a:rPr lang="en-GB" b="1" dirty="0"/>
              <a:t>5️⃣ Optional Return Values</a:t>
            </a:r>
          </a:p>
          <a:p>
            <a:r>
              <a:rPr lang="en-GB" dirty="0"/>
              <a:t>Functions can have </a:t>
            </a:r>
            <a:r>
              <a:rPr lang="en-GB" b="1" dirty="0"/>
              <a:t>no return value</a:t>
            </a:r>
            <a:r>
              <a:rPr lang="en-GB" dirty="0"/>
              <a:t> → perform action only</a:t>
            </a:r>
          </a:p>
          <a:p>
            <a:r>
              <a:rPr lang="en-GB" dirty="0"/>
              <a:t>Useful for </a:t>
            </a:r>
            <a:r>
              <a:rPr lang="en-GB" b="1" dirty="0"/>
              <a:t>actuators, logs, notifications</a:t>
            </a:r>
            <a:endParaRPr lang="en-GB" dirty="0"/>
          </a:p>
          <a:p>
            <a:r>
              <a:rPr lang="en-GB" b="1" dirty="0"/>
              <a:t>Analogy:</a:t>
            </a:r>
            <a:endParaRPr lang="en-GB" dirty="0"/>
          </a:p>
          <a:p>
            <a:r>
              <a:rPr lang="en-GB" dirty="0"/>
              <a:t>A warning siren doesn’t need to return anything → it just signals to humans</a:t>
            </a:r>
          </a:p>
          <a:p>
            <a:r>
              <a:rPr lang="en-GB" b="1" dirty="0"/>
              <a:t>6️⃣ Technical + Practical Story</a:t>
            </a:r>
          </a:p>
          <a:p>
            <a:r>
              <a:rPr lang="en-GB" dirty="0"/>
              <a:t>“You are designing a </a:t>
            </a:r>
            <a:r>
              <a:rPr lang="en-GB" b="1" dirty="0"/>
              <a:t>factory conveyor system</a:t>
            </a:r>
            <a:r>
              <a:rPr lang="en-GB" dirty="0"/>
              <a:t>:</a:t>
            </a:r>
          </a:p>
          <a:p>
            <a:r>
              <a:rPr lang="en-GB" dirty="0"/>
              <a:t>Function: </a:t>
            </a:r>
            <a:r>
              <a:rPr lang="en-GB" dirty="0" err="1"/>
              <a:t>measure_part</a:t>
            </a:r>
            <a:r>
              <a:rPr lang="en-GB" dirty="0"/>
              <a:t>(part) → returns dimensions</a:t>
            </a:r>
          </a:p>
          <a:p>
            <a:r>
              <a:rPr lang="en-GB" dirty="0"/>
              <a:t>Function: </a:t>
            </a:r>
            <a:r>
              <a:rPr lang="en-GB" dirty="0" err="1"/>
              <a:t>inspect_part</a:t>
            </a:r>
            <a:r>
              <a:rPr lang="en-GB" dirty="0"/>
              <a:t>(dimensions) → returns pass/fail</a:t>
            </a:r>
          </a:p>
          <a:p>
            <a:r>
              <a:rPr lang="en-GB" dirty="0"/>
              <a:t>Function: </a:t>
            </a:r>
            <a:r>
              <a:rPr lang="en-GB" dirty="0" err="1"/>
              <a:t>sort_part</a:t>
            </a:r>
            <a:r>
              <a:rPr lang="en-GB" dirty="0"/>
              <a:t>(status) → moves part to correct bin</a:t>
            </a:r>
          </a:p>
          <a:p>
            <a:r>
              <a:rPr lang="en-GB" b="1" dirty="0"/>
              <a:t>Insights:</a:t>
            </a:r>
            <a:endParaRPr lang="en-GB" dirty="0"/>
          </a:p>
          <a:p>
            <a:r>
              <a:rPr lang="en-GB" dirty="0"/>
              <a:t>Each function has </a:t>
            </a:r>
            <a:r>
              <a:rPr lang="en-GB" b="1" dirty="0"/>
              <a:t>clear inputs and outputs</a:t>
            </a:r>
            <a:endParaRPr lang="en-GB" dirty="0"/>
          </a:p>
          <a:p>
            <a:r>
              <a:rPr lang="en-GB" dirty="0"/>
              <a:t>Return values allow </a:t>
            </a:r>
            <a:r>
              <a:rPr lang="en-GB" b="1" dirty="0"/>
              <a:t>chaining functions</a:t>
            </a:r>
            <a:r>
              <a:rPr lang="en-GB" dirty="0"/>
              <a:t> → automated decision-making</a:t>
            </a:r>
          </a:p>
          <a:p>
            <a:r>
              <a:rPr lang="en-GB" dirty="0"/>
              <a:t>Modular, testable, scalable</a:t>
            </a:r>
          </a:p>
          <a:p>
            <a:r>
              <a:rPr lang="en-GB" b="1" dirty="0"/>
              <a:t>7️⃣ Key Takeaways</a:t>
            </a:r>
          </a:p>
          <a:p>
            <a:r>
              <a:rPr lang="en-GB" dirty="0"/>
              <a:t>Return values = </a:t>
            </a:r>
            <a:r>
              <a:rPr lang="en-GB" b="1" dirty="0"/>
              <a:t>outputs from a function</a:t>
            </a:r>
            <a:endParaRPr lang="en-GB" dirty="0"/>
          </a:p>
          <a:p>
            <a:r>
              <a:rPr lang="en-GB" dirty="0"/>
              <a:t>They can be </a:t>
            </a:r>
            <a:r>
              <a:rPr lang="en-GB" b="1" dirty="0"/>
              <a:t>single or multiple</a:t>
            </a:r>
            <a:endParaRPr lang="en-GB" dirty="0"/>
          </a:p>
          <a:p>
            <a:r>
              <a:rPr lang="en-GB" dirty="0"/>
              <a:t>Returned data can feed </a:t>
            </a:r>
            <a:r>
              <a:rPr lang="en-GB" b="1" dirty="0"/>
              <a:t>other functions or systems</a:t>
            </a:r>
            <a:endParaRPr lang="en-GB" dirty="0"/>
          </a:p>
          <a:p>
            <a:r>
              <a:rPr lang="en-GB" dirty="0"/>
              <a:t>Functions without returns → action-only, no downstream impact</a:t>
            </a:r>
          </a:p>
          <a:p>
            <a:r>
              <a:rPr lang="en-GB" dirty="0"/>
              <a:t>Enables </a:t>
            </a:r>
            <a:r>
              <a:rPr lang="en-GB" b="1" dirty="0"/>
              <a:t>modular, automated, and reusable workflows</a:t>
            </a:r>
            <a:endParaRPr lang="en-GB" dirty="0"/>
          </a:p>
          <a:p>
            <a:r>
              <a:rPr lang="en-GB" b="1" dirty="0"/>
              <a:t>8️⃣ Quick Mental Exercise</a:t>
            </a:r>
          </a:p>
          <a:p>
            <a:r>
              <a:rPr lang="en-GB" dirty="0"/>
              <a:t>“Factory system scenario:</a:t>
            </a:r>
          </a:p>
          <a:p>
            <a:r>
              <a:rPr lang="en-GB" dirty="0"/>
              <a:t>Function: </a:t>
            </a:r>
            <a:r>
              <a:rPr lang="en-GB" dirty="0" err="1"/>
              <a:t>measure_temperature</a:t>
            </a:r>
            <a:r>
              <a:rPr lang="en-GB" dirty="0"/>
              <a:t>(sensor) → returns 75°F</a:t>
            </a:r>
          </a:p>
          <a:p>
            <a:r>
              <a:rPr lang="en-GB" dirty="0"/>
              <a:t>Function: </a:t>
            </a:r>
            <a:r>
              <a:rPr lang="en-GB" dirty="0" err="1"/>
              <a:t>adjust_heater</a:t>
            </a:r>
            <a:r>
              <a:rPr lang="en-GB" dirty="0"/>
              <a:t>(temp) → uses returned temperature</a:t>
            </a:r>
          </a:p>
          <a:p>
            <a:r>
              <a:rPr lang="en-GB" dirty="0"/>
              <a:t>Function: </a:t>
            </a:r>
            <a:r>
              <a:rPr lang="en-GB" dirty="0" err="1"/>
              <a:t>log_status</a:t>
            </a:r>
            <a:r>
              <a:rPr lang="en-GB" dirty="0"/>
              <a:t>() → prints system state</a:t>
            </a:r>
          </a:p>
          <a:p>
            <a:r>
              <a:rPr lang="en-GB" b="1" dirty="0"/>
              <a:t>Questions for Students:</a:t>
            </a:r>
            <a:endParaRPr lang="en-GB" dirty="0"/>
          </a:p>
          <a:p>
            <a:r>
              <a:rPr lang="en-GB" dirty="0"/>
              <a:t>Which functions provide feedback to other modules?</a:t>
            </a:r>
          </a:p>
          <a:p>
            <a:r>
              <a:rPr lang="en-GB" dirty="0"/>
              <a:t>Which functions only perform actions?</a:t>
            </a:r>
          </a:p>
          <a:p>
            <a:r>
              <a:rPr lang="en-GB" dirty="0"/>
              <a:t>How do return values enable automated workflow?”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964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Concept: Scope = Where Variables Live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“Imagine a </a:t>
            </a:r>
            <a:r>
              <a:rPr lang="en-GB" b="1" dirty="0"/>
              <a:t>factory with multiple rooms</a:t>
            </a:r>
            <a:r>
              <a:rPr lang="en-GB" dirty="0"/>
              <a:t>:</a:t>
            </a:r>
          </a:p>
          <a:p>
            <a:r>
              <a:rPr lang="en-GB" dirty="0"/>
              <a:t>Room A has its own toolbox → only workers in Room A can use it</a:t>
            </a:r>
          </a:p>
          <a:p>
            <a:r>
              <a:rPr lang="en-GB" dirty="0"/>
              <a:t>Room B has another toolbox → workers in Room B cannot touch Room A’s tools</a:t>
            </a:r>
          </a:p>
          <a:p>
            <a:r>
              <a:rPr lang="en-GB" dirty="0"/>
              <a:t>Some shared tools in the </a:t>
            </a:r>
            <a:r>
              <a:rPr lang="en-GB" b="1" dirty="0"/>
              <a:t>main storage room</a:t>
            </a:r>
            <a:r>
              <a:rPr lang="en-GB" dirty="0"/>
              <a:t> → everyone can access them</a:t>
            </a:r>
          </a:p>
          <a:p>
            <a:r>
              <a:rPr lang="en-GB" b="1" dirty="0"/>
              <a:t>Technical Idea:</a:t>
            </a:r>
            <a:endParaRPr lang="en-GB" dirty="0"/>
          </a:p>
          <a:p>
            <a:r>
              <a:rPr lang="en-GB" dirty="0"/>
              <a:t>Scope = the </a:t>
            </a:r>
            <a:r>
              <a:rPr lang="en-GB" b="1" dirty="0"/>
              <a:t>physical area where a variable exists and can be accessed</a:t>
            </a:r>
            <a:endParaRPr lang="en-GB" dirty="0"/>
          </a:p>
          <a:p>
            <a:r>
              <a:rPr lang="en-GB" dirty="0"/>
              <a:t>Helps prevent </a:t>
            </a:r>
            <a:r>
              <a:rPr lang="en-GB" b="1" dirty="0"/>
              <a:t>accidental overwrites or conflicts</a:t>
            </a:r>
            <a:endParaRPr lang="en-GB" dirty="0"/>
          </a:p>
          <a:p>
            <a:r>
              <a:rPr lang="en-GB" b="1" dirty="0"/>
              <a:t>2️⃣ Local Variables</a:t>
            </a:r>
          </a:p>
          <a:p>
            <a:r>
              <a:rPr lang="en-GB" b="1" dirty="0"/>
              <a:t>Definition:</a:t>
            </a:r>
            <a:endParaRPr lang="en-GB" dirty="0"/>
          </a:p>
          <a:p>
            <a:r>
              <a:rPr lang="en-GB" dirty="0"/>
              <a:t>Variables </a:t>
            </a:r>
            <a:r>
              <a:rPr lang="en-GB" b="1" dirty="0"/>
              <a:t>defined inside a function</a:t>
            </a:r>
            <a:endParaRPr lang="en-GB" dirty="0"/>
          </a:p>
          <a:p>
            <a:r>
              <a:rPr lang="en-GB" dirty="0"/>
              <a:t>Only exist while the function runs</a:t>
            </a:r>
          </a:p>
          <a:p>
            <a:r>
              <a:rPr lang="en-GB" b="1" dirty="0"/>
              <a:t>Engineering Analogy:</a:t>
            </a:r>
            <a:endParaRPr lang="en-GB" dirty="0"/>
          </a:p>
          <a:p>
            <a:r>
              <a:rPr lang="en-GB" dirty="0"/>
              <a:t>Each robotic arm has its own </a:t>
            </a:r>
            <a:r>
              <a:rPr lang="en-GB" b="1" dirty="0"/>
              <a:t>internal counter for rotation</a:t>
            </a:r>
            <a:endParaRPr lang="en-GB" dirty="0"/>
          </a:p>
          <a:p>
            <a:r>
              <a:rPr lang="en-GB" dirty="0"/>
              <a:t>Other arms </a:t>
            </a:r>
            <a:r>
              <a:rPr lang="en-GB" b="1" dirty="0"/>
              <a:t>cannot see or change</a:t>
            </a:r>
            <a:r>
              <a:rPr lang="en-GB" dirty="0"/>
              <a:t> that counter</a:t>
            </a:r>
          </a:p>
          <a:p>
            <a:r>
              <a:rPr lang="en-GB" b="1" dirty="0"/>
              <a:t>Example Conceptually:</a:t>
            </a:r>
            <a:endParaRPr lang="en-GB" dirty="0"/>
          </a:p>
          <a:p>
            <a:r>
              <a:rPr lang="en-GB" dirty="0"/>
              <a:t>Function: </a:t>
            </a:r>
            <a:r>
              <a:rPr lang="en-GB" dirty="0" err="1"/>
              <a:t>calculate_speed</a:t>
            </a:r>
            <a:r>
              <a:rPr lang="en-GB" dirty="0"/>
              <a:t>(distance, time)</a:t>
            </a:r>
          </a:p>
          <a:p>
            <a:pPr lvl="1"/>
            <a:r>
              <a:rPr lang="en-GB" dirty="0"/>
              <a:t>Local variable: speed = distance / time</a:t>
            </a:r>
          </a:p>
          <a:p>
            <a:pPr lvl="1"/>
            <a:r>
              <a:rPr lang="en-GB" dirty="0"/>
              <a:t>Only </a:t>
            </a:r>
            <a:r>
              <a:rPr lang="en-GB" dirty="0" err="1"/>
              <a:t>calculate_speed</a:t>
            </a:r>
            <a:r>
              <a:rPr lang="en-GB" dirty="0"/>
              <a:t> can use speed</a:t>
            </a:r>
          </a:p>
          <a:p>
            <a:r>
              <a:rPr lang="en-GB" b="1" dirty="0"/>
              <a:t>3️⃣ Global Variables</a:t>
            </a:r>
          </a:p>
          <a:p>
            <a:r>
              <a:rPr lang="en-GB" b="1" dirty="0"/>
              <a:t>Definition:</a:t>
            </a:r>
            <a:endParaRPr lang="en-GB" dirty="0"/>
          </a:p>
          <a:p>
            <a:r>
              <a:rPr lang="en-GB" dirty="0"/>
              <a:t>Defined outside any function</a:t>
            </a:r>
          </a:p>
          <a:p>
            <a:r>
              <a:rPr lang="en-GB" dirty="0"/>
              <a:t>Accessible by </a:t>
            </a:r>
            <a:r>
              <a:rPr lang="en-GB" b="1" dirty="0"/>
              <a:t>all functions</a:t>
            </a:r>
            <a:r>
              <a:rPr lang="en-GB" dirty="0"/>
              <a:t> in the module</a:t>
            </a:r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“Main factory control panel: everyone can read temperature, power status, or conveyor speed from here.”</a:t>
            </a:r>
          </a:p>
          <a:p>
            <a:r>
              <a:rPr lang="en-GB" b="1" dirty="0"/>
              <a:t>Caution:</a:t>
            </a:r>
            <a:endParaRPr lang="en-GB" dirty="0"/>
          </a:p>
          <a:p>
            <a:r>
              <a:rPr lang="en-GB" dirty="0"/>
              <a:t>Overusing global variables → </a:t>
            </a:r>
            <a:r>
              <a:rPr lang="en-GB" b="1" dirty="0"/>
              <a:t>can cause errors</a:t>
            </a:r>
            <a:r>
              <a:rPr lang="en-GB" dirty="0"/>
              <a:t> if multiple functions modify them unintentionally</a:t>
            </a:r>
          </a:p>
          <a:p>
            <a:r>
              <a:rPr lang="en-GB" b="1" dirty="0"/>
              <a:t>4️⃣ Nested Scope / Enclosing Scope</a:t>
            </a:r>
          </a:p>
          <a:p>
            <a:r>
              <a:rPr lang="en-GB" b="1" dirty="0"/>
              <a:t>Concept:</a:t>
            </a:r>
            <a:endParaRPr lang="en-GB" dirty="0"/>
          </a:p>
          <a:p>
            <a:r>
              <a:rPr lang="en-GB" dirty="0"/>
              <a:t>Inner functions can access variables from outer functions</a:t>
            </a:r>
          </a:p>
          <a:p>
            <a:r>
              <a:rPr lang="en-GB" dirty="0"/>
              <a:t>But outer functions </a:t>
            </a:r>
            <a:r>
              <a:rPr lang="en-GB" b="1" dirty="0"/>
              <a:t>cannot see inner variables</a:t>
            </a:r>
            <a:endParaRPr lang="en-GB" dirty="0"/>
          </a:p>
          <a:p>
            <a:r>
              <a:rPr lang="en-GB" b="1" dirty="0"/>
              <a:t>Story/Analogy:</a:t>
            </a:r>
            <a:endParaRPr lang="en-GB" dirty="0"/>
          </a:p>
          <a:p>
            <a:r>
              <a:rPr lang="en-GB" dirty="0"/>
              <a:t>“Supervisor in Room A can see and use Room A’s toolbox</a:t>
            </a:r>
          </a:p>
          <a:p>
            <a:r>
              <a:rPr lang="en-GB" dirty="0"/>
              <a:t>Worker inside a machine in Room A can see supervisor’s instructions</a:t>
            </a:r>
          </a:p>
          <a:p>
            <a:r>
              <a:rPr lang="en-GB" dirty="0"/>
              <a:t>Supervisor </a:t>
            </a:r>
            <a:r>
              <a:rPr lang="en-GB" b="1" dirty="0"/>
              <a:t>cannot see worker’s temporary notes inside machine</a:t>
            </a:r>
            <a:r>
              <a:rPr lang="en-GB" dirty="0"/>
              <a:t>”</a:t>
            </a:r>
          </a:p>
          <a:p>
            <a:r>
              <a:rPr lang="en-GB" b="1" dirty="0"/>
              <a:t>Engineering Example:</a:t>
            </a:r>
            <a:endParaRPr lang="en-GB" dirty="0"/>
          </a:p>
          <a:p>
            <a:r>
              <a:rPr lang="en-GB" dirty="0"/>
              <a:t>Outer function: </a:t>
            </a:r>
            <a:r>
              <a:rPr lang="en-GB" dirty="0" err="1"/>
              <a:t>monitor_factory</a:t>
            </a:r>
            <a:r>
              <a:rPr lang="en-GB" dirty="0"/>
              <a:t>() → defines </a:t>
            </a:r>
            <a:r>
              <a:rPr lang="en-GB" dirty="0" err="1"/>
              <a:t>alert_level</a:t>
            </a:r>
            <a:endParaRPr lang="en-GB" dirty="0"/>
          </a:p>
          <a:p>
            <a:r>
              <a:rPr lang="en-GB" dirty="0"/>
              <a:t>Inner function: </a:t>
            </a:r>
            <a:r>
              <a:rPr lang="en-GB" dirty="0" err="1"/>
              <a:t>check_sensor</a:t>
            </a:r>
            <a:r>
              <a:rPr lang="en-GB" dirty="0"/>
              <a:t>() → uses </a:t>
            </a:r>
            <a:r>
              <a:rPr lang="en-GB" dirty="0" err="1"/>
              <a:t>alert_level</a:t>
            </a:r>
            <a:endParaRPr lang="en-GB" dirty="0"/>
          </a:p>
          <a:p>
            <a:r>
              <a:rPr lang="en-GB" dirty="0"/>
              <a:t>Inner function can see outer, but outer </a:t>
            </a:r>
            <a:r>
              <a:rPr lang="en-GB" b="1" dirty="0"/>
              <a:t>cannot see variables created only inside inner</a:t>
            </a:r>
            <a:endParaRPr lang="en-GB" dirty="0"/>
          </a:p>
          <a:p>
            <a:r>
              <a:rPr lang="en-GB" b="1" dirty="0"/>
              <a:t>5️⃣ Best Practices</a:t>
            </a:r>
          </a:p>
          <a:p>
            <a:r>
              <a:rPr lang="en-GB" dirty="0"/>
              <a:t>Prefer </a:t>
            </a:r>
            <a:r>
              <a:rPr lang="en-GB" b="1" dirty="0"/>
              <a:t>local variables</a:t>
            </a:r>
            <a:r>
              <a:rPr lang="en-GB" dirty="0"/>
              <a:t> → modular, safe, predictable</a:t>
            </a:r>
          </a:p>
          <a:p>
            <a:r>
              <a:rPr lang="en-GB" dirty="0"/>
              <a:t>Use </a:t>
            </a:r>
            <a:r>
              <a:rPr lang="en-GB" b="1" dirty="0"/>
              <a:t>global variables sparingly</a:t>
            </a:r>
            <a:r>
              <a:rPr lang="en-GB" dirty="0"/>
              <a:t> → only for truly shared data</a:t>
            </a:r>
          </a:p>
          <a:p>
            <a:r>
              <a:rPr lang="en-GB" dirty="0"/>
              <a:t>Nested variables → useful for </a:t>
            </a:r>
            <a:r>
              <a:rPr lang="en-GB" b="1" dirty="0"/>
              <a:t>function hierarchies</a:t>
            </a:r>
            <a:r>
              <a:rPr lang="en-GB" dirty="0"/>
              <a:t> and </a:t>
            </a:r>
            <a:r>
              <a:rPr lang="en-GB" b="1" dirty="0"/>
              <a:t>closures</a:t>
            </a:r>
            <a:endParaRPr lang="en-GB" dirty="0"/>
          </a:p>
          <a:p>
            <a:r>
              <a:rPr lang="en-GB" dirty="0"/>
              <a:t>Visualize: think of </a:t>
            </a:r>
            <a:r>
              <a:rPr lang="en-GB" b="1" dirty="0"/>
              <a:t>rooms, toolboxes, and access permissions</a:t>
            </a:r>
            <a:endParaRPr lang="en-GB" dirty="0"/>
          </a:p>
          <a:p>
            <a:r>
              <a:rPr lang="en-GB" b="1" dirty="0"/>
              <a:t>6️⃣ Visual Example (Slide Diagram)</a:t>
            </a:r>
          </a:p>
          <a:p>
            <a:pPr rtl="0"/>
            <a:r>
              <a:rPr lang="en-GB" dirty="0"/>
              <a:t>Global Scope │ ├─ </a:t>
            </a:r>
            <a:r>
              <a:rPr lang="en-GB" dirty="0" err="1"/>
              <a:t>variable_global</a:t>
            </a:r>
            <a:r>
              <a:rPr lang="en-GB" dirty="0"/>
              <a:t> │ └─ Function A Scope ├─ </a:t>
            </a:r>
            <a:r>
              <a:rPr lang="en-GB" dirty="0" err="1"/>
              <a:t>variable_local_A</a:t>
            </a:r>
            <a:r>
              <a:rPr lang="en-GB" dirty="0"/>
              <a:t> └─ Inner Function B Scope └─ </a:t>
            </a:r>
            <a:r>
              <a:rPr lang="en-GB" dirty="0" err="1"/>
              <a:t>variable_local_B</a:t>
            </a:r>
            <a:r>
              <a:rPr lang="en-GB" dirty="0"/>
              <a:t> </a:t>
            </a:r>
          </a:p>
          <a:p>
            <a:r>
              <a:rPr lang="en-GB" b="1" dirty="0"/>
              <a:t>Explanation:</a:t>
            </a:r>
            <a:endParaRPr lang="en-GB" dirty="0"/>
          </a:p>
          <a:p>
            <a:r>
              <a:rPr lang="en-GB" dirty="0" err="1"/>
              <a:t>variable_local_B</a:t>
            </a:r>
            <a:r>
              <a:rPr lang="en-GB" dirty="0"/>
              <a:t> → only inside Function B</a:t>
            </a:r>
          </a:p>
          <a:p>
            <a:r>
              <a:rPr lang="en-GB" dirty="0" err="1"/>
              <a:t>variable_local_A</a:t>
            </a:r>
            <a:r>
              <a:rPr lang="en-GB" dirty="0"/>
              <a:t> → Function A and Inner Function B can see it</a:t>
            </a:r>
          </a:p>
          <a:p>
            <a:r>
              <a:rPr lang="en-GB" dirty="0" err="1"/>
              <a:t>variable_global</a:t>
            </a:r>
            <a:r>
              <a:rPr lang="en-GB" dirty="0"/>
              <a:t> → everyone can see it</a:t>
            </a:r>
          </a:p>
          <a:p>
            <a:r>
              <a:rPr lang="en-GB" b="1" dirty="0"/>
              <a:t>7️⃣ Quick Mental Exercise</a:t>
            </a:r>
          </a:p>
          <a:p>
            <a:r>
              <a:rPr lang="en-GB" dirty="0"/>
              <a:t>“Factory scenario:</a:t>
            </a:r>
          </a:p>
          <a:p>
            <a:r>
              <a:rPr lang="en-GB" dirty="0"/>
              <a:t>Global: </a:t>
            </a:r>
            <a:r>
              <a:rPr lang="en-GB" dirty="0" err="1"/>
              <a:t>factory_temperature</a:t>
            </a:r>
            <a:endParaRPr lang="en-GB" dirty="0"/>
          </a:p>
          <a:p>
            <a:r>
              <a:rPr lang="en-GB" dirty="0"/>
              <a:t>Function: </a:t>
            </a:r>
            <a:r>
              <a:rPr lang="en-GB" dirty="0" err="1"/>
              <a:t>control_cooling</a:t>
            </a:r>
            <a:r>
              <a:rPr lang="en-GB" dirty="0"/>
              <a:t>() → local </a:t>
            </a:r>
            <a:r>
              <a:rPr lang="en-GB" dirty="0" err="1"/>
              <a:t>fan_speed</a:t>
            </a:r>
            <a:endParaRPr lang="en-GB" dirty="0"/>
          </a:p>
          <a:p>
            <a:r>
              <a:rPr lang="en-GB" dirty="0"/>
              <a:t>Inner function: </a:t>
            </a:r>
            <a:r>
              <a:rPr lang="en-GB" dirty="0" err="1"/>
              <a:t>adjust_vent</a:t>
            </a:r>
            <a:r>
              <a:rPr lang="en-GB" dirty="0"/>
              <a:t>() → accesses </a:t>
            </a:r>
            <a:r>
              <a:rPr lang="en-GB" dirty="0" err="1"/>
              <a:t>fan_speed</a:t>
            </a:r>
            <a:r>
              <a:rPr lang="en-GB" dirty="0"/>
              <a:t> and </a:t>
            </a:r>
            <a:r>
              <a:rPr lang="en-GB" dirty="0" err="1"/>
              <a:t>factory_temperature</a:t>
            </a:r>
            <a:endParaRPr lang="en-GB" dirty="0"/>
          </a:p>
          <a:p>
            <a:r>
              <a:rPr lang="en-GB" b="1" dirty="0"/>
              <a:t>Questions:</a:t>
            </a:r>
            <a:endParaRPr lang="en-GB" dirty="0"/>
          </a:p>
          <a:p>
            <a:r>
              <a:rPr lang="en-GB" dirty="0"/>
              <a:t>Which variables are local?</a:t>
            </a:r>
          </a:p>
          <a:p>
            <a:r>
              <a:rPr lang="en-GB" dirty="0"/>
              <a:t>Which variables are global?</a:t>
            </a:r>
          </a:p>
          <a:p>
            <a:r>
              <a:rPr lang="en-GB" dirty="0"/>
              <a:t>Can </a:t>
            </a:r>
            <a:r>
              <a:rPr lang="en-GB" dirty="0" err="1"/>
              <a:t>control_cooling</a:t>
            </a:r>
            <a:r>
              <a:rPr lang="en-GB" dirty="0"/>
              <a:t>() see </a:t>
            </a:r>
            <a:r>
              <a:rPr lang="en-GB" dirty="0" err="1"/>
              <a:t>adjust_vent</a:t>
            </a:r>
            <a:r>
              <a:rPr lang="en-GB" dirty="0"/>
              <a:t>()’s inner variables?</a:t>
            </a:r>
          </a:p>
          <a:p>
            <a:r>
              <a:rPr lang="en-GB" dirty="0"/>
              <a:t>Why does this matter for modular system design?”</a:t>
            </a:r>
          </a:p>
          <a:p>
            <a:r>
              <a:rPr lang="en-GB" b="1" dirty="0"/>
              <a:t>8️⃣ Key Takeaways</a:t>
            </a:r>
          </a:p>
          <a:p>
            <a:r>
              <a:rPr lang="en-GB" b="1" dirty="0"/>
              <a:t>Scope</a:t>
            </a:r>
            <a:r>
              <a:rPr lang="en-GB" dirty="0"/>
              <a:t> = where the variable exists</a:t>
            </a:r>
          </a:p>
          <a:p>
            <a:r>
              <a:rPr lang="en-GB" b="1" dirty="0"/>
              <a:t>Visibility</a:t>
            </a:r>
            <a:r>
              <a:rPr lang="en-GB" dirty="0"/>
              <a:t> = who can access it</a:t>
            </a:r>
          </a:p>
          <a:p>
            <a:r>
              <a:rPr lang="en-GB" b="1" dirty="0"/>
              <a:t>Local vs Global</a:t>
            </a:r>
            <a:r>
              <a:rPr lang="en-GB" dirty="0"/>
              <a:t> → control data accessibility and safety</a:t>
            </a:r>
          </a:p>
          <a:p>
            <a:r>
              <a:rPr lang="en-GB" b="1" dirty="0"/>
              <a:t>Nested scopes</a:t>
            </a:r>
            <a:r>
              <a:rPr lang="en-GB" dirty="0"/>
              <a:t> → inner functions can see outer, outer cannot see inner</a:t>
            </a:r>
          </a:p>
          <a:p>
            <a:r>
              <a:rPr lang="en-GB" dirty="0"/>
              <a:t>Always think like a </a:t>
            </a:r>
            <a:r>
              <a:rPr lang="en-GB" b="1" dirty="0"/>
              <a:t>systems engineer</a:t>
            </a:r>
            <a:r>
              <a:rPr lang="en-GB" dirty="0"/>
              <a:t>: proper scoping = fewer errors, easier maintenance, predictable </a:t>
            </a:r>
            <a:r>
              <a:rPr lang="en-GB" dirty="0" err="1"/>
              <a:t>behavior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0D46F-BCFC-4D76-BCBC-2962C07649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97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2ADC-A81F-F9EA-4BE0-20C750262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C7718-C0D9-9537-8C1C-EF562273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B6DB-B1EE-692D-6D1A-093309C1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BFC2-A8A2-EEFA-2450-4569CBF3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89E3-3F94-5752-2C72-CAD2DA6B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0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6E00-2E4C-F550-B187-804BD90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FD43B-79C9-6E4F-A434-322AC0D9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E5AA-507D-9E2F-A68F-5B530EF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8306-6B83-1B73-82BC-1750E8B6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6DD4-5ED5-39B1-96DA-E9E3EA3D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27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EF2F-1FF5-4498-0877-7633159A5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0262D-26DA-AEFB-F12D-37E2BE11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8B55-BEDC-0D13-CAB1-DC3FB5D8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6ACE-AC6C-AABC-2088-B1BE8791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A5A0-EDE9-6B2F-0AD3-410E5492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5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CA56-1184-7D9B-E84C-0FB7D9C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9835-64BC-D5E9-3926-C342C476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F905-7B3A-AD5E-F33B-DA1E16B2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B30F-8FD3-7195-8C16-D75F6B38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08E4F-175A-BBD7-DEA7-7287D9EB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4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5BD2-BB97-1B9C-74DB-12B78C9F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1064-A751-B871-56A1-689C7191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68D6-C8A6-4E75-A906-FD72C05D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625B-5D8B-91B7-39F0-A692824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D2C3B-3FF9-006C-C7F5-8269E2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46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DAEB-F92B-C0C8-87CA-AB170394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30EB-0D2A-90AC-D2DF-05A84187F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FE44-8566-C7C1-DA54-3287B7F07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22F4-DBC3-906A-BC6F-51DF8159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212-4A14-6D97-79B2-3FAB1DFA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7D6E-201A-6B64-89CE-374280D7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67AF-D03C-B17A-3BC4-5087D06D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6A51-0C33-92A9-22FD-9D19DC52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2917-943F-F1F1-E855-0D5DB0B6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AB4C2-7388-92A2-1746-24F8AD0D0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A1B15-1A24-A300-0E71-DDBE792C5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C65B6-3320-76B5-A7DF-37DD65AA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D9CCF-4F30-98C3-3FA8-AFEC6427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460A2-FABE-EDE1-8212-7FB24683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85C-E7D7-FD24-78C6-F3397679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937D6-C121-BAAE-0495-9942629D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D6478-F6EA-305F-3DF6-8980C618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F41DE-6CE5-BEF7-2E09-3E41982E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2CB6-0DDE-8D70-581D-055361E9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C8A0-993D-56F5-A655-8B4E3806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E0868-ACBD-AB8F-1A3F-A12B5DA7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1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7AE1-7C9A-59C6-29F6-31A43910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FBA0-7B70-E710-AC4B-DC903B92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27AE7-7153-6C7E-2203-CA0313DB1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3BC07-6920-AA80-A9EF-53CC1BEA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37E3A-DB0C-A3C4-91AD-23856226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AA8C4-90BC-6103-FB77-5CA5A786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BAF4-01E8-7841-2BA2-4730AF4A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5228A-EFE6-8D5C-8CC3-4A06B7E84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D97CB-0EB3-2D53-BFE0-B24A921FB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B2982-74CF-A1C2-06AC-10D967DD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39E1-9CEB-B50D-9FA2-94A7AE64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09180-BF57-FF65-4507-799DFDE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5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776DF-324E-9789-4E6C-3A091450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0BDF0-33CC-83C8-1A1D-38D39AA6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510A-9696-D3EA-D6F8-CBD3EB1CA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2579D-F7D7-49E5-B3AB-D9F2FBF09D5D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5259-FA0C-A2B3-D070-73D228141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161EC-FD71-6E01-A564-92C657F5F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05DD6-63A1-47E6-BD9F-9B2F153D6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4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452C-899F-F237-49F7-A7D6307B3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F5BB0-B402-0EB4-A59C-F51C5D9AF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Control Flow &amp; Functions</a:t>
            </a:r>
          </a:p>
          <a:p>
            <a:r>
              <a:rPr lang="en-GB" dirty="0"/>
              <a:t>Goal: Learn how to control program execution with if statements, loops,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48063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2BB5-9FE8-33B2-09B8-DF871046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Scope and Visibility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CB663-1119-D4C6-E25A-FA05608AC2A6}"/>
              </a:ext>
            </a:extLst>
          </p:cNvPr>
          <p:cNvSpPr txBox="1"/>
          <p:nvPr/>
        </p:nvSpPr>
        <p:spPr>
          <a:xfrm>
            <a:off x="357595" y="1382844"/>
            <a:ext cx="7828461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Scope: the region of the program where a variable is accessible</a:t>
            </a:r>
          </a:p>
          <a:p>
            <a:pPr>
              <a:lnSpc>
                <a:spcPct val="150000"/>
              </a:lnSpc>
            </a:pPr>
            <a:r>
              <a:rPr lang="en-GB" dirty="0"/>
              <a:t>Visibility: whether a variable can be seen by different parts of the program</a:t>
            </a:r>
          </a:p>
          <a:p>
            <a:pPr>
              <a:lnSpc>
                <a:spcPct val="150000"/>
              </a:lnSpc>
            </a:pPr>
            <a:r>
              <a:rPr lang="en-GB" dirty="0"/>
              <a:t>Local variables: defined inside a function → visible only there</a:t>
            </a:r>
          </a:p>
          <a:p>
            <a:pPr>
              <a:lnSpc>
                <a:spcPct val="150000"/>
              </a:lnSpc>
            </a:pPr>
            <a:r>
              <a:rPr lang="en-GB" dirty="0"/>
              <a:t>Global variables: defined outside → visible throughout the module</a:t>
            </a:r>
          </a:p>
          <a:p>
            <a:pPr>
              <a:lnSpc>
                <a:spcPct val="150000"/>
              </a:lnSpc>
            </a:pPr>
            <a:r>
              <a:rPr lang="en-GB" dirty="0"/>
              <a:t>Nested scope: inner functions can see outer variables</a:t>
            </a:r>
          </a:p>
          <a:p>
            <a:pPr>
              <a:lnSpc>
                <a:spcPct val="150000"/>
              </a:lnSpc>
            </a:pPr>
            <a:r>
              <a:rPr lang="en-GB" dirty="0"/>
              <a:t>Best practice: prefer local scope → avoid unintended side effects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C8229-6DCF-4FBC-A048-F1EA457D07D8}"/>
              </a:ext>
            </a:extLst>
          </p:cNvPr>
          <p:cNvSpPr txBox="1"/>
          <p:nvPr/>
        </p:nvSpPr>
        <p:spPr>
          <a:xfrm>
            <a:off x="8556171" y="1690688"/>
            <a:ext cx="34181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x = 10  # global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func</a:t>
            </a:r>
            <a:r>
              <a:rPr lang="es-ES" dirty="0"/>
              <a:t>():</a:t>
            </a:r>
          </a:p>
          <a:p>
            <a:r>
              <a:rPr lang="es-ES" dirty="0"/>
              <a:t>    y = 5  # local</a:t>
            </a:r>
          </a:p>
          <a:p>
            <a:r>
              <a:rPr lang="es-ES" dirty="0"/>
              <a:t>    </a:t>
            </a:r>
            <a:r>
              <a:rPr lang="es-ES" dirty="0" err="1"/>
              <a:t>print</a:t>
            </a:r>
            <a:r>
              <a:rPr lang="es-ES" dirty="0"/>
              <a:t>(x, y)</a:t>
            </a:r>
          </a:p>
          <a:p>
            <a:r>
              <a:rPr lang="es-ES" dirty="0" err="1"/>
              <a:t>func</a:t>
            </a:r>
            <a:r>
              <a:rPr lang="es-ES" dirty="0"/>
              <a:t>()</a:t>
            </a:r>
          </a:p>
          <a:p>
            <a:r>
              <a:rPr lang="es-ES" dirty="0" err="1"/>
              <a:t>print</a:t>
            </a:r>
            <a:r>
              <a:rPr lang="es-ES" dirty="0"/>
              <a:t>(x)  # </a:t>
            </a:r>
            <a:r>
              <a:rPr lang="es-ES" dirty="0" err="1"/>
              <a:t>works</a:t>
            </a:r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print</a:t>
            </a:r>
            <a:r>
              <a:rPr lang="es-ES" dirty="0"/>
              <a:t>(y) -&gt;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96AF9-01B3-898E-8595-B931A052337B}"/>
              </a:ext>
            </a:extLst>
          </p:cNvPr>
          <p:cNvSpPr txBox="1"/>
          <p:nvPr/>
        </p:nvSpPr>
        <p:spPr>
          <a:xfrm>
            <a:off x="3505200" y="4097465"/>
            <a:ext cx="34398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Global Scope</a:t>
            </a:r>
          </a:p>
          <a:p>
            <a:r>
              <a:rPr lang="en-GB" dirty="0"/>
              <a:t>│</a:t>
            </a:r>
          </a:p>
          <a:p>
            <a:r>
              <a:rPr lang="en-GB" dirty="0"/>
              <a:t>├─ </a:t>
            </a:r>
            <a:r>
              <a:rPr lang="en-GB" dirty="0" err="1"/>
              <a:t>variable_global</a:t>
            </a:r>
            <a:endParaRPr lang="en-GB" dirty="0"/>
          </a:p>
          <a:p>
            <a:r>
              <a:rPr lang="en-GB" dirty="0"/>
              <a:t>│</a:t>
            </a:r>
          </a:p>
          <a:p>
            <a:r>
              <a:rPr lang="en-GB" dirty="0"/>
              <a:t>└─ Function A Scope</a:t>
            </a:r>
          </a:p>
          <a:p>
            <a:r>
              <a:rPr lang="en-GB" dirty="0"/>
              <a:t>   ├─ </a:t>
            </a:r>
            <a:r>
              <a:rPr lang="en-GB" dirty="0" err="1"/>
              <a:t>variable_local_A</a:t>
            </a:r>
            <a:endParaRPr lang="en-GB" dirty="0"/>
          </a:p>
          <a:p>
            <a:r>
              <a:rPr lang="en-GB" dirty="0"/>
              <a:t>   └─ Inner Function B Scope</a:t>
            </a:r>
          </a:p>
          <a:p>
            <a:r>
              <a:rPr lang="en-GB" dirty="0"/>
              <a:t>       └─ </a:t>
            </a:r>
            <a:r>
              <a:rPr lang="en-GB" dirty="0" err="1"/>
              <a:t>variable_local_B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3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D204-DE20-D07C-A7EE-2B543D92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76200"/>
            <a:ext cx="11179629" cy="645659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 in Action: Integrated System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19426-C6EC-ABDF-3B21-BE2A65B014F3}"/>
              </a:ext>
            </a:extLst>
          </p:cNvPr>
          <p:cNvSpPr txBox="1"/>
          <p:nvPr/>
        </p:nvSpPr>
        <p:spPr>
          <a:xfrm>
            <a:off x="2275114" y="139767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Functions = modular units</a:t>
            </a:r>
          </a:p>
          <a:p>
            <a:r>
              <a:rPr lang="en-GB" dirty="0"/>
              <a:t>Parameters = configurable inputs</a:t>
            </a:r>
          </a:p>
          <a:p>
            <a:r>
              <a:rPr lang="en-GB" dirty="0"/>
              <a:t>Arguments = real-time inputs</a:t>
            </a:r>
          </a:p>
          <a:p>
            <a:r>
              <a:rPr lang="en-GB" dirty="0"/>
              <a:t>Return values = outputs to feed other functions</a:t>
            </a:r>
          </a:p>
          <a:p>
            <a:r>
              <a:rPr lang="en-GB" dirty="0"/>
              <a:t>Functions interact with:</a:t>
            </a:r>
          </a:p>
          <a:p>
            <a:pPr lvl="1"/>
            <a:r>
              <a:rPr lang="en-GB" dirty="0"/>
              <a:t>Loops → repeat actions</a:t>
            </a:r>
          </a:p>
          <a:p>
            <a:pPr lvl="1"/>
            <a:r>
              <a:rPr lang="en-GB" dirty="0"/>
              <a:t>Decision-making → conditional actions</a:t>
            </a:r>
          </a:p>
          <a:p>
            <a:r>
              <a:rPr lang="en-GB" dirty="0"/>
              <a:t>Engineering analogy: control systems and automated pipelines</a:t>
            </a:r>
          </a:p>
          <a:p>
            <a:r>
              <a:rPr lang="en-GB" dirty="0"/>
              <a:t>Benefits: scalable, testable, maintainable systems</a:t>
            </a:r>
          </a:p>
        </p:txBody>
      </p:sp>
    </p:spTree>
    <p:extLst>
      <p:ext uri="{BB962C8B-B14F-4D97-AF65-F5344CB8AC3E}">
        <p14:creationId xmlns:p14="http://schemas.microsoft.com/office/powerpoint/2010/main" val="149280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A2E-D9BA-7811-CCEC-393FC564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Hands-On Exercises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3E809-F386-E0C0-05B9-A3B8A7466D4D}"/>
              </a:ext>
            </a:extLst>
          </p:cNvPr>
          <p:cNvSpPr txBox="1"/>
          <p:nvPr/>
        </p:nvSpPr>
        <p:spPr>
          <a:xfrm>
            <a:off x="2617470" y="1813852"/>
            <a:ext cx="7358634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Ask user for a number and check if it’s positive, negative, or zero</a:t>
            </a:r>
          </a:p>
          <a:p>
            <a:pPr>
              <a:lnSpc>
                <a:spcPct val="150000"/>
              </a:lnSpc>
            </a:pPr>
            <a:r>
              <a:rPr lang="en-GB" dirty="0"/>
              <a:t>Print all even numbers from 1 to 20 using a loop</a:t>
            </a:r>
          </a:p>
          <a:p>
            <a:pPr>
              <a:lnSpc>
                <a:spcPct val="150000"/>
              </a:lnSpc>
            </a:pPr>
            <a:r>
              <a:rPr lang="en-GB" dirty="0"/>
              <a:t>Write a function to compute factorial of a number</a:t>
            </a:r>
          </a:p>
          <a:p>
            <a:pPr>
              <a:lnSpc>
                <a:spcPct val="150000"/>
              </a:lnSpc>
            </a:pPr>
            <a:r>
              <a:rPr lang="en-GB" dirty="0"/>
              <a:t>Combine loops and if statements: print all numbers 1–50 divisible by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1C929-565F-CCA1-FF39-32ECA9B9FF98}"/>
              </a:ext>
            </a:extLst>
          </p:cNvPr>
          <p:cNvSpPr txBox="1"/>
          <p:nvPr/>
        </p:nvSpPr>
        <p:spPr>
          <a:xfrm>
            <a:off x="2690622" y="3979640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Write a function that takes a list of numbers and returns the sum of even numbers</a:t>
            </a:r>
          </a:p>
          <a:p>
            <a:r>
              <a:rPr lang="en-GB" dirty="0"/>
              <a:t>Create a program that asks user for a password and only accepts if it matches "python123“</a:t>
            </a:r>
          </a:p>
          <a:p>
            <a:r>
              <a:rPr lang="en-GB" dirty="0"/>
              <a:t>Write a menu program with a while loop: options for adding, subtracting, multiplying numbers, exit option</a:t>
            </a:r>
          </a:p>
        </p:txBody>
      </p:sp>
    </p:spTree>
    <p:extLst>
      <p:ext uri="{BB962C8B-B14F-4D97-AF65-F5344CB8AC3E}">
        <p14:creationId xmlns:p14="http://schemas.microsoft.com/office/powerpoint/2010/main" val="323022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72039A-B1C8-90FA-04AC-267B293CD208}"/>
              </a:ext>
            </a:extLst>
          </p:cNvPr>
          <p:cNvSpPr/>
          <p:nvPr/>
        </p:nvSpPr>
        <p:spPr>
          <a:xfrm>
            <a:off x="7075714" y="4101481"/>
            <a:ext cx="3843530" cy="259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06784E-4E26-3480-2E23-86C35BDC6CE4}"/>
              </a:ext>
            </a:extLst>
          </p:cNvPr>
          <p:cNvSpPr/>
          <p:nvPr/>
        </p:nvSpPr>
        <p:spPr>
          <a:xfrm>
            <a:off x="276717" y="4973579"/>
            <a:ext cx="4643626" cy="18551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8B847-1391-46E3-542E-2A7C5175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Decision Making with if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FB8D0-3078-621B-20D4-E3598A472166}"/>
              </a:ext>
            </a:extLst>
          </p:cNvPr>
          <p:cNvSpPr txBox="1"/>
          <p:nvPr/>
        </p:nvSpPr>
        <p:spPr>
          <a:xfrm>
            <a:off x="276716" y="3087214"/>
            <a:ext cx="4561984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if condition:</a:t>
            </a:r>
          </a:p>
          <a:p>
            <a:r>
              <a:rPr lang="en-GB" dirty="0"/>
              <a:t>    # code block</a:t>
            </a:r>
          </a:p>
          <a:p>
            <a:r>
              <a:rPr lang="en-GB" dirty="0" err="1"/>
              <a:t>elif</a:t>
            </a:r>
            <a:r>
              <a:rPr lang="en-GB" dirty="0"/>
              <a:t> </a:t>
            </a:r>
            <a:r>
              <a:rPr lang="en-GB" dirty="0" err="1"/>
              <a:t>another_condition</a:t>
            </a:r>
            <a:r>
              <a:rPr lang="en-GB" dirty="0"/>
              <a:t>:</a:t>
            </a:r>
          </a:p>
          <a:p>
            <a:r>
              <a:rPr lang="en-GB" dirty="0"/>
              <a:t>    # code block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# code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B8968-7A68-F738-D56F-E2F2328BF371}"/>
              </a:ext>
            </a:extLst>
          </p:cNvPr>
          <p:cNvSpPr txBox="1"/>
          <p:nvPr/>
        </p:nvSpPr>
        <p:spPr>
          <a:xfrm>
            <a:off x="505641" y="5162498"/>
            <a:ext cx="37741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 = int(input("Enter your age: "))</a:t>
            </a:r>
          </a:p>
          <a:p>
            <a:r>
              <a:rPr lang="en-GB" dirty="0"/>
              <a:t>if age &gt;= 18:</a:t>
            </a:r>
          </a:p>
          <a:p>
            <a:r>
              <a:rPr lang="en-GB" dirty="0"/>
              <a:t>    print("You are an adult.")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print("You are a minor.")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3DFD3-0297-BE41-D47F-6A8F6895DAA8}"/>
              </a:ext>
            </a:extLst>
          </p:cNvPr>
          <p:cNvSpPr txBox="1"/>
          <p:nvPr/>
        </p:nvSpPr>
        <p:spPr>
          <a:xfrm>
            <a:off x="144018" y="1594742"/>
            <a:ext cx="4994910" cy="1298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Programs often need to make choices.</a:t>
            </a:r>
          </a:p>
          <a:p>
            <a:pPr>
              <a:lnSpc>
                <a:spcPct val="150000"/>
              </a:lnSpc>
            </a:pPr>
            <a:r>
              <a:rPr lang="en-GB" dirty="0"/>
              <a:t>Python uses if, </a:t>
            </a:r>
            <a:r>
              <a:rPr lang="en-GB" dirty="0" err="1"/>
              <a:t>elif</a:t>
            </a:r>
            <a:r>
              <a:rPr lang="en-GB" dirty="0"/>
              <a:t>, and else to control decisions.</a:t>
            </a:r>
          </a:p>
          <a:p>
            <a:pPr>
              <a:lnSpc>
                <a:spcPct val="150000"/>
              </a:lnSpc>
            </a:pPr>
            <a:r>
              <a:rPr lang="en-GB" dirty="0"/>
              <a:t>Syntax example: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03BFB-6FDA-DE4F-7B25-D7D7B675142D}"/>
              </a:ext>
            </a:extLst>
          </p:cNvPr>
          <p:cNvSpPr txBox="1"/>
          <p:nvPr/>
        </p:nvSpPr>
        <p:spPr>
          <a:xfrm>
            <a:off x="6039749" y="1834819"/>
            <a:ext cx="5677009" cy="21298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7030A0"/>
                </a:solidFill>
              </a:rPr>
              <a:t>points</a:t>
            </a:r>
            <a:r>
              <a:rPr lang="en-GB" dirty="0"/>
              <a:t> = int(input(...)) → asks the user to input points and converts it to an integer.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7030A0"/>
                </a:solidFill>
              </a:rPr>
              <a:t>First if points </a:t>
            </a:r>
            <a:r>
              <a:rPr lang="en-GB" dirty="0"/>
              <a:t>&gt;= 100: → checks if points are 100 or more.</a:t>
            </a: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rgbClr val="7030A0"/>
                </a:solidFill>
              </a:rPr>
              <a:t>elif</a:t>
            </a:r>
            <a:r>
              <a:rPr lang="en-GB" dirty="0">
                <a:solidFill>
                  <a:srgbClr val="7030A0"/>
                </a:solidFill>
              </a:rPr>
              <a:t> points </a:t>
            </a:r>
            <a:r>
              <a:rPr lang="en-GB" dirty="0"/>
              <a:t>&gt;= 50: → only runs if first if was False.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7030A0"/>
                </a:solidFill>
              </a:rPr>
              <a:t>else: </a:t>
            </a:r>
            <a:r>
              <a:rPr lang="en-GB" dirty="0"/>
              <a:t>→ runs if none of the above conditions were True.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7CA8C30-076B-F8E5-B0C4-B0DC03B07705}"/>
              </a:ext>
            </a:extLst>
          </p:cNvPr>
          <p:cNvSpPr/>
          <p:nvPr/>
        </p:nvSpPr>
        <p:spPr>
          <a:xfrm>
            <a:off x="5281369" y="1614080"/>
            <a:ext cx="870858" cy="5099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31F7E-D012-72D4-19EB-76BBB0DC728D}"/>
              </a:ext>
            </a:extLst>
          </p:cNvPr>
          <p:cNvSpPr txBox="1"/>
          <p:nvPr/>
        </p:nvSpPr>
        <p:spPr>
          <a:xfrm>
            <a:off x="7271659" y="4108828"/>
            <a:ext cx="36475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Enter your loyalty points: 120</a:t>
            </a:r>
          </a:p>
          <a:p>
            <a:r>
              <a:rPr lang="en-GB" dirty="0"/>
              <a:t>You get a 20% discount!</a:t>
            </a:r>
          </a:p>
          <a:p>
            <a:endParaRPr lang="en-GB" dirty="0"/>
          </a:p>
          <a:p>
            <a:r>
              <a:rPr lang="en-GB" dirty="0"/>
              <a:t>Enter your loyalty points: 75</a:t>
            </a:r>
          </a:p>
          <a:p>
            <a:r>
              <a:rPr lang="en-GB" dirty="0"/>
              <a:t>You get a 10% discount!</a:t>
            </a:r>
          </a:p>
          <a:p>
            <a:endParaRPr lang="en-GB" dirty="0"/>
          </a:p>
          <a:p>
            <a:r>
              <a:rPr lang="en-GB" dirty="0"/>
              <a:t>Enter your loyalty points: 30</a:t>
            </a:r>
          </a:p>
          <a:p>
            <a:r>
              <a:rPr lang="en-GB" dirty="0"/>
              <a:t>No discount for now. Keep shopping!</a:t>
            </a:r>
          </a:p>
        </p:txBody>
      </p:sp>
    </p:spTree>
    <p:extLst>
      <p:ext uri="{BB962C8B-B14F-4D97-AF65-F5344CB8AC3E}">
        <p14:creationId xmlns:p14="http://schemas.microsoft.com/office/powerpoint/2010/main" val="44893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F831F7-D3DF-D87F-CEF6-53E5ACDE1F36}"/>
              </a:ext>
            </a:extLst>
          </p:cNvPr>
          <p:cNvSpPr/>
          <p:nvPr/>
        </p:nvSpPr>
        <p:spPr>
          <a:xfrm>
            <a:off x="6248400" y="3331029"/>
            <a:ext cx="5834743" cy="31459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BC482-17B4-7B82-6EF1-97C36535D75B}"/>
              </a:ext>
            </a:extLst>
          </p:cNvPr>
          <p:cNvSpPr/>
          <p:nvPr/>
        </p:nvSpPr>
        <p:spPr>
          <a:xfrm>
            <a:off x="8610600" y="617991"/>
            <a:ext cx="3341914" cy="23839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F4A12-7D3D-5CD3-8381-053C2EF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12259"/>
            <a:ext cx="10515600" cy="50573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Nested if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5966C-E95D-F860-B8D8-9B4A934F1D89}"/>
              </a:ext>
            </a:extLst>
          </p:cNvPr>
          <p:cNvSpPr txBox="1"/>
          <p:nvPr/>
        </p:nvSpPr>
        <p:spPr>
          <a:xfrm>
            <a:off x="8699536" y="655815"/>
            <a:ext cx="3252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 = int(input("Enter age: "))</a:t>
            </a:r>
          </a:p>
          <a:p>
            <a:r>
              <a:rPr lang="en-GB" dirty="0"/>
              <a:t>if age &gt;= 18:</a:t>
            </a:r>
          </a:p>
          <a:p>
            <a:r>
              <a:rPr lang="en-GB" dirty="0"/>
              <a:t>    if age &gt;= 65:</a:t>
            </a:r>
          </a:p>
          <a:p>
            <a:r>
              <a:rPr lang="en-GB" dirty="0"/>
              <a:t>        print("Senior adult")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print("Adult")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print("Minor")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9B510-61EC-467B-8387-C52A856F3538}"/>
              </a:ext>
            </a:extLst>
          </p:cNvPr>
          <p:cNvSpPr txBox="1"/>
          <p:nvPr/>
        </p:nvSpPr>
        <p:spPr>
          <a:xfrm>
            <a:off x="0" y="617991"/>
            <a:ext cx="60960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Sometimes decisions have multiple layers.</a:t>
            </a:r>
          </a:p>
          <a:p>
            <a:pPr>
              <a:lnSpc>
                <a:spcPct val="150000"/>
              </a:lnSpc>
            </a:pPr>
            <a:r>
              <a:rPr lang="en-GB" dirty="0"/>
              <a:t>Python allows if statements inside another if – called nested if statements.</a:t>
            </a:r>
          </a:p>
          <a:p>
            <a:pPr>
              <a:lnSpc>
                <a:spcPct val="150000"/>
              </a:lnSpc>
            </a:pPr>
            <a:r>
              <a:rPr lang="en-GB" dirty="0"/>
              <a:t>Syntax example:</a:t>
            </a:r>
          </a:p>
          <a:p>
            <a:pPr>
              <a:lnSpc>
                <a:spcPct val="150000"/>
              </a:lnSpc>
            </a:pPr>
            <a:r>
              <a:rPr lang="en-GB" dirty="0"/>
              <a:t>if condition1:</a:t>
            </a:r>
          </a:p>
          <a:p>
            <a:pPr>
              <a:lnSpc>
                <a:spcPct val="150000"/>
              </a:lnSpc>
            </a:pPr>
            <a:r>
              <a:rPr lang="en-GB" dirty="0"/>
              <a:t>    if condition2:</a:t>
            </a:r>
          </a:p>
          <a:p>
            <a:pPr>
              <a:lnSpc>
                <a:spcPct val="150000"/>
              </a:lnSpc>
            </a:pPr>
            <a:r>
              <a:rPr lang="en-GB" dirty="0"/>
              <a:t>        # code runs if both conditions are True</a:t>
            </a:r>
          </a:p>
          <a:p>
            <a:pPr>
              <a:lnSpc>
                <a:spcPct val="150000"/>
              </a:lnSpc>
            </a:pPr>
            <a:r>
              <a:rPr lang="en-GB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GB" dirty="0"/>
              <a:t>        # code runs if condition1 is True but condition2 is False</a:t>
            </a:r>
          </a:p>
          <a:p>
            <a:pPr>
              <a:lnSpc>
                <a:spcPct val="150000"/>
              </a:lnSpc>
            </a:pPr>
            <a:r>
              <a:rPr lang="en-GB" dirty="0"/>
              <a:t>else:</a:t>
            </a:r>
          </a:p>
          <a:p>
            <a:pPr>
              <a:lnSpc>
                <a:spcPct val="150000"/>
              </a:lnSpc>
            </a:pPr>
            <a:r>
              <a:rPr lang="en-GB" dirty="0"/>
              <a:t>    # code runs if condition1 is False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98CE4-8273-C043-DF7E-96E50681FFF7}"/>
              </a:ext>
            </a:extLst>
          </p:cNvPr>
          <p:cNvSpPr txBox="1"/>
          <p:nvPr/>
        </p:nvSpPr>
        <p:spPr>
          <a:xfrm>
            <a:off x="6177643" y="3339863"/>
            <a:ext cx="58837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 = int(input("Enter your age: "))</a:t>
            </a:r>
          </a:p>
          <a:p>
            <a:r>
              <a:rPr lang="en-GB" dirty="0"/>
              <a:t>membership = input("Are you a member? (yes/no): ").lower()</a:t>
            </a:r>
          </a:p>
          <a:p>
            <a:endParaRPr lang="en-GB" dirty="0"/>
          </a:p>
          <a:p>
            <a:r>
              <a:rPr lang="en-GB" dirty="0"/>
              <a:t>if age &gt;= 18:</a:t>
            </a:r>
          </a:p>
          <a:p>
            <a:r>
              <a:rPr lang="en-GB" dirty="0"/>
              <a:t>    if membership == "yes":</a:t>
            </a:r>
          </a:p>
          <a:p>
            <a:r>
              <a:rPr lang="en-GB" dirty="0"/>
              <a:t>        print("Adult member ticket: $12")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print("Adult ticket: $15")</a:t>
            </a:r>
          </a:p>
          <a:p>
            <a:r>
              <a:rPr lang="en-GB" dirty="0"/>
              <a:t>else:</a:t>
            </a:r>
          </a:p>
          <a:p>
            <a:r>
              <a:rPr lang="en-GB" dirty="0"/>
              <a:t>    print("Child ticket: $8")</a:t>
            </a:r>
          </a:p>
        </p:txBody>
      </p:sp>
    </p:spTree>
    <p:extLst>
      <p:ext uri="{BB962C8B-B14F-4D97-AF65-F5344CB8AC3E}">
        <p14:creationId xmlns:p14="http://schemas.microsoft.com/office/powerpoint/2010/main" val="21089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695D-8340-87A5-8404-4C6E0E6D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36020"/>
            <a:ext cx="10024872" cy="558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Loops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7674-1EDB-DE16-E9D3-0931A58B3976}"/>
              </a:ext>
            </a:extLst>
          </p:cNvPr>
          <p:cNvSpPr txBox="1"/>
          <p:nvPr/>
        </p:nvSpPr>
        <p:spPr>
          <a:xfrm>
            <a:off x="4558774" y="533174"/>
            <a:ext cx="3334022" cy="29608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For loops: </a:t>
            </a:r>
            <a:r>
              <a:rPr lang="en-GB" dirty="0"/>
              <a:t>repeat tasks over sequences</a:t>
            </a:r>
          </a:p>
          <a:p>
            <a:pPr>
              <a:lnSpc>
                <a:spcPct val="150000"/>
              </a:lnSpc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range(5):</a:t>
            </a:r>
          </a:p>
          <a:p>
            <a:pPr>
              <a:lnSpc>
                <a:spcPct val="150000"/>
              </a:lnSpc>
            </a:pPr>
            <a:r>
              <a:rPr lang="en-GB" dirty="0"/>
              <a:t>    print("Iteration", 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>
              <a:lnSpc>
                <a:spcPct val="150000"/>
              </a:lnSpc>
            </a:pPr>
            <a:r>
              <a:rPr lang="en-GB" dirty="0"/>
              <a:t># for loop</a:t>
            </a:r>
          </a:p>
          <a:p>
            <a:pPr>
              <a:lnSpc>
                <a:spcPct val="150000"/>
              </a:lnSpc>
            </a:pPr>
            <a:r>
              <a:rPr lang="en-GB" dirty="0"/>
              <a:t>for variable in sequence:</a:t>
            </a:r>
          </a:p>
          <a:p>
            <a:pPr>
              <a:lnSpc>
                <a:spcPct val="150000"/>
              </a:lnSpc>
            </a:pPr>
            <a:r>
              <a:rPr lang="en-GB" dirty="0"/>
              <a:t>    # repeated code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D7A82-3A96-40EA-CA16-32BBE36FBC4F}"/>
              </a:ext>
            </a:extLst>
          </p:cNvPr>
          <p:cNvSpPr txBox="1"/>
          <p:nvPr/>
        </p:nvSpPr>
        <p:spPr>
          <a:xfrm>
            <a:off x="9117548" y="36020"/>
            <a:ext cx="3074452" cy="37918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While loops:</a:t>
            </a:r>
            <a:r>
              <a:rPr lang="en-GB" dirty="0"/>
              <a:t> repeat tasks while a condition is True</a:t>
            </a:r>
          </a:p>
          <a:p>
            <a:pPr>
              <a:lnSpc>
                <a:spcPct val="150000"/>
              </a:lnSpc>
            </a:pPr>
            <a:r>
              <a:rPr lang="en-GB" dirty="0"/>
              <a:t>count = 0</a:t>
            </a:r>
          </a:p>
          <a:p>
            <a:pPr>
              <a:lnSpc>
                <a:spcPct val="150000"/>
              </a:lnSpc>
            </a:pPr>
            <a:r>
              <a:rPr lang="en-GB" dirty="0"/>
              <a:t>while count &lt; 5:</a:t>
            </a:r>
          </a:p>
          <a:p>
            <a:pPr>
              <a:lnSpc>
                <a:spcPct val="150000"/>
              </a:lnSpc>
            </a:pPr>
            <a:r>
              <a:rPr lang="en-GB" dirty="0"/>
              <a:t>    print(count)</a:t>
            </a:r>
          </a:p>
          <a:p>
            <a:pPr>
              <a:lnSpc>
                <a:spcPct val="150000"/>
              </a:lnSpc>
            </a:pPr>
            <a:r>
              <a:rPr lang="en-GB" dirty="0"/>
              <a:t>    count += 1</a:t>
            </a:r>
          </a:p>
          <a:p>
            <a:pPr>
              <a:lnSpc>
                <a:spcPct val="150000"/>
              </a:lnSpc>
            </a:pPr>
            <a:r>
              <a:rPr lang="en-GB" dirty="0"/>
              <a:t># while loop</a:t>
            </a:r>
          </a:p>
          <a:p>
            <a:pPr>
              <a:lnSpc>
                <a:spcPct val="150000"/>
              </a:lnSpc>
            </a:pPr>
            <a:r>
              <a:rPr lang="en-GB" dirty="0"/>
              <a:t>while condition:</a:t>
            </a:r>
          </a:p>
          <a:p>
            <a:pPr>
              <a:lnSpc>
                <a:spcPct val="150000"/>
              </a:lnSpc>
            </a:pPr>
            <a:r>
              <a:rPr lang="en-GB" dirty="0"/>
              <a:t>    # repeated code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27A6E-9929-0EBB-1AD2-49269835F1D1}"/>
              </a:ext>
            </a:extLst>
          </p:cNvPr>
          <p:cNvSpPr txBox="1"/>
          <p:nvPr/>
        </p:nvSpPr>
        <p:spPr>
          <a:xfrm>
            <a:off x="0" y="19452"/>
            <a:ext cx="2797629" cy="33763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Loops let us repeat actions efficiently.</a:t>
            </a:r>
          </a:p>
          <a:p>
            <a:pPr>
              <a:lnSpc>
                <a:spcPct val="150000"/>
              </a:lnSpc>
            </a:pPr>
            <a:r>
              <a:rPr lang="en-GB" dirty="0"/>
              <a:t>Two main types in Python:</a:t>
            </a:r>
          </a:p>
          <a:p>
            <a:pPr>
              <a:lnSpc>
                <a:spcPct val="150000"/>
              </a:lnSpc>
            </a:pPr>
            <a:r>
              <a:rPr lang="en-GB" dirty="0"/>
              <a:t>for loops – iterate over sequences (lists, strings, ranges).</a:t>
            </a:r>
          </a:p>
          <a:p>
            <a:pPr>
              <a:lnSpc>
                <a:spcPct val="150000"/>
              </a:lnSpc>
            </a:pPr>
            <a:r>
              <a:rPr lang="en-GB" dirty="0"/>
              <a:t>while loops – repeat as long as a condition is True.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340B5-895B-98C3-261B-B189F5A2A2DA}"/>
              </a:ext>
            </a:extLst>
          </p:cNvPr>
          <p:cNvSpPr txBox="1"/>
          <p:nvPr/>
        </p:nvSpPr>
        <p:spPr>
          <a:xfrm>
            <a:off x="0" y="3815366"/>
            <a:ext cx="2797629" cy="17143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Loops can include if statements inside them.</a:t>
            </a:r>
          </a:p>
          <a:p>
            <a:pPr>
              <a:lnSpc>
                <a:spcPct val="150000"/>
              </a:lnSpc>
            </a:pPr>
            <a:r>
              <a:rPr lang="en-GB" dirty="0"/>
              <a:t>Use break and continue to control flow inside loops.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EEF121-F882-276A-F8DC-8E88A46617B5}"/>
              </a:ext>
            </a:extLst>
          </p:cNvPr>
          <p:cNvSpPr txBox="1"/>
          <p:nvPr/>
        </p:nvSpPr>
        <p:spPr>
          <a:xfrm>
            <a:off x="4558774" y="3671947"/>
            <a:ext cx="3334022" cy="147732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fruits = ["apple", "banana", "orange", "mango"]</a:t>
            </a:r>
          </a:p>
          <a:p>
            <a:endParaRPr lang="en-GB" dirty="0"/>
          </a:p>
          <a:p>
            <a:r>
              <a:rPr lang="en-GB" dirty="0"/>
              <a:t>for fruit in fruits:</a:t>
            </a:r>
          </a:p>
          <a:p>
            <a:r>
              <a:rPr lang="en-GB" dirty="0"/>
              <a:t>    print(fruit)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23A32-BCAE-DDD2-CDC2-508F904E461F}"/>
              </a:ext>
            </a:extLst>
          </p:cNvPr>
          <p:cNvSpPr txBox="1"/>
          <p:nvPr/>
        </p:nvSpPr>
        <p:spPr>
          <a:xfrm>
            <a:off x="4558774" y="5283505"/>
            <a:ext cx="3334022" cy="646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range(5):</a:t>
            </a:r>
          </a:p>
          <a:p>
            <a:r>
              <a:rPr lang="en-GB" dirty="0"/>
              <a:t>    print("Daily sales report", i+1)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2C923-5F9F-3B55-9E23-708E9A978C4D}"/>
              </a:ext>
            </a:extLst>
          </p:cNvPr>
          <p:cNvSpPr txBox="1"/>
          <p:nvPr/>
        </p:nvSpPr>
        <p:spPr>
          <a:xfrm>
            <a:off x="9117548" y="4081779"/>
            <a:ext cx="3074452" cy="20313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order = ""</a:t>
            </a:r>
          </a:p>
          <a:p>
            <a:r>
              <a:rPr lang="en-GB" dirty="0"/>
              <a:t>while order != "done":</a:t>
            </a:r>
          </a:p>
          <a:p>
            <a:r>
              <a:rPr lang="en-GB" dirty="0"/>
              <a:t>    order = input("Enter item (type 'done' to finish): ")</a:t>
            </a:r>
          </a:p>
          <a:p>
            <a:r>
              <a:rPr lang="en-GB" dirty="0"/>
              <a:t>    if order != "done":</a:t>
            </a:r>
          </a:p>
          <a:p>
            <a:r>
              <a:rPr lang="en-GB" dirty="0"/>
              <a:t>        print(</a:t>
            </a:r>
            <a:r>
              <a:rPr lang="en-GB" dirty="0" err="1"/>
              <a:t>f"Added</a:t>
            </a:r>
            <a:r>
              <a:rPr lang="en-GB" dirty="0"/>
              <a:t> {order} to the order")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25631-590E-2EC1-518A-2D808F4131D5}"/>
              </a:ext>
            </a:extLst>
          </p:cNvPr>
          <p:cNvSpPr/>
          <p:nvPr/>
        </p:nvSpPr>
        <p:spPr>
          <a:xfrm>
            <a:off x="6784902" y="6202665"/>
            <a:ext cx="5407098" cy="655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Always make sure your condition will eventually become False, or the loop will run forever (infinite loop).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46B9-0A89-779B-B129-E7749C314927}"/>
              </a:ext>
            </a:extLst>
          </p:cNvPr>
          <p:cNvSpPr txBox="1"/>
          <p:nvPr/>
        </p:nvSpPr>
        <p:spPr>
          <a:xfrm>
            <a:off x="0" y="6345666"/>
            <a:ext cx="406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Nested Loops – Loops inside Loops</a:t>
            </a:r>
          </a:p>
        </p:txBody>
      </p:sp>
    </p:spTree>
    <p:extLst>
      <p:ext uri="{BB962C8B-B14F-4D97-AF65-F5344CB8AC3E}">
        <p14:creationId xmlns:p14="http://schemas.microsoft.com/office/powerpoint/2010/main" val="240004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0FE-FF52-B6F9-CBEE-8090A129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76200"/>
            <a:ext cx="10515600" cy="58034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Breaking and Continuing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E715-D85A-94C8-F389-BBA957A1ECC4}"/>
              </a:ext>
            </a:extLst>
          </p:cNvPr>
          <p:cNvSpPr txBox="1"/>
          <p:nvPr/>
        </p:nvSpPr>
        <p:spPr>
          <a:xfrm>
            <a:off x="87630" y="612609"/>
            <a:ext cx="3048762" cy="17543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b="1" dirty="0"/>
              <a:t>break:</a:t>
            </a:r>
            <a:r>
              <a:rPr lang="en-GB" dirty="0"/>
              <a:t> exit loop immediately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range(10):</a:t>
            </a:r>
          </a:p>
          <a:p>
            <a:r>
              <a:rPr lang="en-GB" dirty="0"/>
              <a:t>    if </a:t>
            </a:r>
            <a:r>
              <a:rPr lang="en-GB" dirty="0" err="1"/>
              <a:t>i</a:t>
            </a:r>
            <a:r>
              <a:rPr lang="en-GB" dirty="0"/>
              <a:t> == 5:</a:t>
            </a:r>
          </a:p>
          <a:p>
            <a:r>
              <a:rPr lang="en-GB" dirty="0"/>
              <a:t>        break</a:t>
            </a:r>
          </a:p>
          <a:p>
            <a:r>
              <a:rPr lang="en-GB" dirty="0"/>
              <a:t>    print(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78281-3554-BA80-EED4-6EFE5FB9C56E}"/>
              </a:ext>
            </a:extLst>
          </p:cNvPr>
          <p:cNvSpPr txBox="1"/>
          <p:nvPr/>
        </p:nvSpPr>
        <p:spPr>
          <a:xfrm>
            <a:off x="8468650" y="849061"/>
            <a:ext cx="3472434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/>
              <a:t>continue:</a:t>
            </a:r>
            <a:r>
              <a:rPr lang="en-GB" dirty="0"/>
              <a:t> skip current iteration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range(5):</a:t>
            </a:r>
          </a:p>
          <a:p>
            <a:r>
              <a:rPr lang="en-GB" dirty="0"/>
              <a:t>    if </a:t>
            </a:r>
            <a:r>
              <a:rPr lang="en-GB" dirty="0" err="1"/>
              <a:t>i</a:t>
            </a:r>
            <a:r>
              <a:rPr lang="en-GB" dirty="0"/>
              <a:t> == 2:</a:t>
            </a:r>
          </a:p>
          <a:p>
            <a:r>
              <a:rPr lang="en-GB" dirty="0"/>
              <a:t>        continue</a:t>
            </a:r>
          </a:p>
          <a:p>
            <a:r>
              <a:rPr lang="en-GB" dirty="0"/>
              <a:t>    print(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37E852-7267-7EEE-E4DE-7A503AF62392}"/>
              </a:ext>
            </a:extLst>
          </p:cNvPr>
          <p:cNvSpPr/>
          <p:nvPr/>
        </p:nvSpPr>
        <p:spPr>
          <a:xfrm>
            <a:off x="587828" y="5257800"/>
            <a:ext cx="10961914" cy="152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“Sometimes you need to stop early or skip items.”</a:t>
            </a:r>
          </a:p>
          <a:p>
            <a:pPr algn="ctr"/>
            <a:r>
              <a:rPr lang="en-GB" dirty="0"/>
              <a:t>Break: exit the loop immediately</a:t>
            </a:r>
          </a:p>
          <a:p>
            <a:pPr algn="ctr"/>
            <a:r>
              <a:rPr lang="en-GB" dirty="0"/>
              <a:t>Continue: skip current iteration and continue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0B3C5-2966-4D0F-8382-0701A3CC77EB}"/>
              </a:ext>
            </a:extLst>
          </p:cNvPr>
          <p:cNvSpPr txBox="1"/>
          <p:nvPr/>
        </p:nvSpPr>
        <p:spPr>
          <a:xfrm>
            <a:off x="337457" y="2528673"/>
            <a:ext cx="2264229" cy="178510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100" dirty="0"/>
              <a:t>numbers = [1, 2, 3, 4, 5, 6]</a:t>
            </a:r>
          </a:p>
          <a:p>
            <a:endParaRPr lang="en-GB" sz="1100" dirty="0"/>
          </a:p>
          <a:p>
            <a:r>
              <a:rPr lang="en-GB" sz="1100" dirty="0"/>
              <a:t>for n in numbers:</a:t>
            </a:r>
          </a:p>
          <a:p>
            <a:r>
              <a:rPr lang="en-GB" sz="1100" dirty="0"/>
              <a:t>    if n == 4:</a:t>
            </a:r>
          </a:p>
          <a:p>
            <a:r>
              <a:rPr lang="en-GB" sz="1100" dirty="0"/>
              <a:t>        print("Skipping 4")</a:t>
            </a:r>
          </a:p>
          <a:p>
            <a:r>
              <a:rPr lang="en-GB" sz="1100" dirty="0"/>
              <a:t>        continue</a:t>
            </a:r>
          </a:p>
          <a:p>
            <a:r>
              <a:rPr lang="en-GB" sz="1100" dirty="0"/>
              <a:t>    if n == 6:</a:t>
            </a:r>
          </a:p>
          <a:p>
            <a:r>
              <a:rPr lang="en-GB" sz="1100" dirty="0"/>
              <a:t>        print("Stopping at 6")</a:t>
            </a:r>
          </a:p>
          <a:p>
            <a:r>
              <a:rPr lang="en-GB" sz="1100" dirty="0"/>
              <a:t>        break</a:t>
            </a:r>
          </a:p>
          <a:p>
            <a:r>
              <a:rPr lang="en-GB" sz="1100" dirty="0"/>
              <a:t>    print(n)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93B50-1CEE-9FDB-FA0F-DE8E7AAA219C}"/>
              </a:ext>
            </a:extLst>
          </p:cNvPr>
          <p:cNvSpPr/>
          <p:nvPr/>
        </p:nvSpPr>
        <p:spPr>
          <a:xfrm>
            <a:off x="8468650" y="2873829"/>
            <a:ext cx="3472434" cy="1380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8D63B8-8C11-9D8C-2D7D-17CF77C0EBD1}"/>
              </a:ext>
            </a:extLst>
          </p:cNvPr>
          <p:cNvSpPr txBox="1"/>
          <p:nvPr/>
        </p:nvSpPr>
        <p:spPr>
          <a:xfrm>
            <a:off x="3243943" y="783771"/>
            <a:ext cx="4865914" cy="375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Loops often need control beyond simple repetition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Python provides: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break → exits the loop immediately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continue → skips the current iteration and continues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When to use: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Stop processing early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Skip invalid or irrelevant items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Impact: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Improves efficiency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Makes loops smarter and safer</a:t>
            </a:r>
          </a:p>
        </p:txBody>
      </p:sp>
    </p:spTree>
    <p:extLst>
      <p:ext uri="{BB962C8B-B14F-4D97-AF65-F5344CB8AC3E}">
        <p14:creationId xmlns:p14="http://schemas.microsoft.com/office/powerpoint/2010/main" val="33644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036C-D0FA-F293-696F-4AE7F295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39486"/>
            <a:ext cx="10515600" cy="61300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Decision Making Inside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93331-D686-2572-D718-4B25A755F698}"/>
              </a:ext>
            </a:extLst>
          </p:cNvPr>
          <p:cNvSpPr txBox="1"/>
          <p:nvPr/>
        </p:nvSpPr>
        <p:spPr>
          <a:xfrm>
            <a:off x="3363686" y="1102860"/>
            <a:ext cx="609600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Loops don’t have to just repeat blindly</a:t>
            </a:r>
          </a:p>
          <a:p>
            <a:pPr>
              <a:lnSpc>
                <a:spcPct val="150000"/>
              </a:lnSpc>
            </a:pPr>
            <a:r>
              <a:rPr lang="en-GB" dirty="0"/>
              <a:t>Combine with if statements to make decisions</a:t>
            </a:r>
          </a:p>
          <a:p>
            <a:pPr>
              <a:lnSpc>
                <a:spcPct val="150000"/>
              </a:lnSpc>
            </a:pPr>
            <a:r>
              <a:rPr lang="en-GB" dirty="0"/>
              <a:t>Can break, continue, or modify data based on conditions</a:t>
            </a:r>
          </a:p>
          <a:p>
            <a:pPr>
              <a:lnSpc>
                <a:spcPct val="150000"/>
              </a:lnSpc>
            </a:pPr>
            <a:r>
              <a:rPr lang="en-GB" dirty="0"/>
              <a:t>Useful for: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Filtering items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Stopping early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Taking special actions on certain items</a:t>
            </a:r>
          </a:p>
        </p:txBody>
      </p:sp>
    </p:spTree>
    <p:extLst>
      <p:ext uri="{BB962C8B-B14F-4D97-AF65-F5344CB8AC3E}">
        <p14:creationId xmlns:p14="http://schemas.microsoft.com/office/powerpoint/2010/main" val="20075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1FA-AEA6-D8D0-4F67-D0108197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26" y="0"/>
            <a:ext cx="10515600" cy="68920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D7EDA-CA83-E840-13F6-6A86E4E3594A}"/>
              </a:ext>
            </a:extLst>
          </p:cNvPr>
          <p:cNvSpPr txBox="1"/>
          <p:nvPr/>
        </p:nvSpPr>
        <p:spPr>
          <a:xfrm>
            <a:off x="8878497" y="1172347"/>
            <a:ext cx="2731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Definition:</a:t>
            </a:r>
          </a:p>
          <a:p>
            <a:r>
              <a:rPr lang="en-GB" dirty="0"/>
              <a:t>def greet(name):</a:t>
            </a:r>
          </a:p>
          <a:p>
            <a:r>
              <a:rPr lang="en-GB" dirty="0"/>
              <a:t>    print(</a:t>
            </a:r>
            <a:r>
              <a:rPr lang="en-GB" dirty="0" err="1"/>
              <a:t>f"Hello</a:t>
            </a:r>
            <a:r>
              <a:rPr lang="en-GB" dirty="0"/>
              <a:t>, {name}!")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1CA4D-2A49-94BE-F526-BC0592DEE0E4}"/>
              </a:ext>
            </a:extLst>
          </p:cNvPr>
          <p:cNvSpPr txBox="1"/>
          <p:nvPr/>
        </p:nvSpPr>
        <p:spPr>
          <a:xfrm>
            <a:off x="8794895" y="2855821"/>
            <a:ext cx="2631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Calling a function:</a:t>
            </a:r>
          </a:p>
          <a:p>
            <a:r>
              <a:rPr lang="en-GB" dirty="0"/>
              <a:t>greet("Alice")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E0833-E9F9-EECE-F12F-9332988518D3}"/>
              </a:ext>
            </a:extLst>
          </p:cNvPr>
          <p:cNvSpPr txBox="1"/>
          <p:nvPr/>
        </p:nvSpPr>
        <p:spPr>
          <a:xfrm>
            <a:off x="8122811" y="4262296"/>
            <a:ext cx="3198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Functions can </a:t>
            </a:r>
            <a:r>
              <a:rPr lang="en-GB" b="1" dirty="0"/>
              <a:t>return values:</a:t>
            </a:r>
          </a:p>
          <a:p>
            <a:r>
              <a:rPr lang="en-GB" dirty="0"/>
              <a:t>def square(x):</a:t>
            </a:r>
          </a:p>
          <a:p>
            <a:r>
              <a:rPr lang="en-GB" dirty="0"/>
              <a:t>    return x ** 2</a:t>
            </a:r>
          </a:p>
          <a:p>
            <a:r>
              <a:rPr lang="en-GB" dirty="0"/>
              <a:t>print(square(5))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24FB2-791C-E4E4-7379-10ABC94D4E97}"/>
              </a:ext>
            </a:extLst>
          </p:cNvPr>
          <p:cNvSpPr txBox="1"/>
          <p:nvPr/>
        </p:nvSpPr>
        <p:spPr>
          <a:xfrm>
            <a:off x="108857" y="1258864"/>
            <a:ext cx="6096000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Functions = named reusable blocks of code</a:t>
            </a:r>
          </a:p>
          <a:p>
            <a:pPr>
              <a:lnSpc>
                <a:spcPct val="150000"/>
              </a:lnSpc>
            </a:pPr>
            <a:r>
              <a:rPr lang="en-GB" dirty="0"/>
              <a:t>Serve as logical units in a program</a:t>
            </a:r>
          </a:p>
          <a:p>
            <a:pPr>
              <a:lnSpc>
                <a:spcPct val="150000"/>
              </a:lnSpc>
            </a:pPr>
            <a:r>
              <a:rPr lang="en-GB" dirty="0"/>
              <a:t>Can have: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Parameters → inputs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Return values → outputs</a:t>
            </a:r>
          </a:p>
          <a:p>
            <a:pPr>
              <a:lnSpc>
                <a:spcPct val="150000"/>
              </a:lnSpc>
            </a:pPr>
            <a:r>
              <a:rPr lang="en-GB" dirty="0"/>
              <a:t>Local variables are internal to functions</a:t>
            </a:r>
          </a:p>
          <a:p>
            <a:pPr>
              <a:lnSpc>
                <a:spcPct val="150000"/>
              </a:lnSpc>
            </a:pPr>
            <a:r>
              <a:rPr lang="en-GB" dirty="0"/>
              <a:t>Global variables can be accessed across functions</a:t>
            </a:r>
          </a:p>
          <a:p>
            <a:pPr>
              <a:lnSpc>
                <a:spcPct val="150000"/>
              </a:lnSpc>
            </a:pPr>
            <a:r>
              <a:rPr lang="en-GB" dirty="0"/>
              <a:t>Functions can call other functions → modular systems</a:t>
            </a:r>
          </a:p>
        </p:txBody>
      </p:sp>
    </p:spTree>
    <p:extLst>
      <p:ext uri="{BB962C8B-B14F-4D97-AF65-F5344CB8AC3E}">
        <p14:creationId xmlns:p14="http://schemas.microsoft.com/office/powerpoint/2010/main" val="24583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62C0-94CF-9C25-AEBA-B9BF1B5F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0"/>
            <a:ext cx="10515600" cy="55857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Parameters and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C1E37-275A-A2D0-F00D-617F7E5AC6DE}"/>
              </a:ext>
            </a:extLst>
          </p:cNvPr>
          <p:cNvSpPr txBox="1"/>
          <p:nvPr/>
        </p:nvSpPr>
        <p:spPr>
          <a:xfrm>
            <a:off x="91114" y="558574"/>
            <a:ext cx="6094476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Parameters: placeholders for input values</a:t>
            </a:r>
          </a:p>
          <a:p>
            <a:pPr>
              <a:lnSpc>
                <a:spcPct val="150000"/>
              </a:lnSpc>
            </a:pPr>
            <a:r>
              <a:rPr lang="en-GB" dirty="0"/>
              <a:t>Arguments: actual values passed to the function</a:t>
            </a:r>
          </a:p>
          <a:p>
            <a:pPr>
              <a:lnSpc>
                <a:spcPct val="150000"/>
              </a:lnSpc>
            </a:pPr>
            <a:r>
              <a:rPr lang="en-GB" dirty="0"/>
              <a:t>Default parameters → optional inputs with predefined values</a:t>
            </a:r>
          </a:p>
          <a:p>
            <a:pPr>
              <a:lnSpc>
                <a:spcPct val="150000"/>
              </a:lnSpc>
            </a:pPr>
            <a:r>
              <a:rPr lang="en-GB" dirty="0"/>
              <a:t>Flexible arguments: variable number of inputs</a:t>
            </a:r>
          </a:p>
          <a:p>
            <a:pPr>
              <a:lnSpc>
                <a:spcPct val="150000"/>
              </a:lnSpc>
            </a:pPr>
            <a:r>
              <a:rPr lang="en-GB" dirty="0"/>
              <a:t>Technical analogy: control signals in engineering subsystems</a:t>
            </a:r>
          </a:p>
          <a:p>
            <a:pPr>
              <a:lnSpc>
                <a:spcPct val="150000"/>
              </a:lnSpc>
            </a:pPr>
            <a:r>
              <a:rPr lang="en-GB" dirty="0"/>
              <a:t>Practical analogy: instructions in a recipe or toolkit</a:t>
            </a:r>
          </a:p>
          <a:p>
            <a:pPr>
              <a:lnSpc>
                <a:spcPct val="150000"/>
              </a:lnSpc>
            </a:pPr>
            <a:r>
              <a:rPr lang="en-GB" dirty="0"/>
              <a:t>def add(a, b):</a:t>
            </a:r>
          </a:p>
          <a:p>
            <a:pPr>
              <a:lnSpc>
                <a:spcPct val="150000"/>
              </a:lnSpc>
            </a:pPr>
            <a:r>
              <a:rPr lang="en-GB" dirty="0"/>
              <a:t>    return a + b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result = add(5, 3)  # 5 and 3 are arguments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5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987D-E29E-5D71-7E1F-B68A1AC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n-GB" dirty="0"/>
              <a:t>Return Values: Function Outputs in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CEA10-238A-F58E-4CE7-1534EED77B2E}"/>
              </a:ext>
            </a:extLst>
          </p:cNvPr>
          <p:cNvSpPr txBox="1"/>
          <p:nvPr/>
        </p:nvSpPr>
        <p:spPr>
          <a:xfrm>
            <a:off x="2895600" y="155035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 values: data produced by a function after processing inputs</a:t>
            </a:r>
          </a:p>
          <a:p>
            <a:r>
              <a:rPr lang="en-GB" dirty="0"/>
              <a:t>Functions can return single or multiple values</a:t>
            </a:r>
          </a:p>
          <a:p>
            <a:r>
              <a:rPr lang="en-GB" dirty="0"/>
              <a:t>Can feed other functions or control systems</a:t>
            </a:r>
          </a:p>
          <a:p>
            <a:r>
              <a:rPr lang="en-GB" dirty="0"/>
              <a:t>Functions without return → perform action, but no feedback</a:t>
            </a:r>
          </a:p>
          <a:p>
            <a:r>
              <a:rPr lang="en-GB" dirty="0"/>
              <a:t>Analogy: sensor readings, actuator signals, or processed data packets</a:t>
            </a:r>
          </a:p>
          <a:p>
            <a:r>
              <a:rPr lang="en-GB" dirty="0"/>
              <a:t>Enables modular, reusable, composable workflows</a:t>
            </a:r>
          </a:p>
        </p:txBody>
      </p:sp>
    </p:spTree>
    <p:extLst>
      <p:ext uri="{BB962C8B-B14F-4D97-AF65-F5344CB8AC3E}">
        <p14:creationId xmlns:p14="http://schemas.microsoft.com/office/powerpoint/2010/main" val="224099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6184</Words>
  <Application>Microsoft Office PowerPoint</Application>
  <PresentationFormat>Widescreen</PresentationFormat>
  <Paragraphs>767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Decision Making with if Statements</vt:lpstr>
      <vt:lpstr>Nested if Statements</vt:lpstr>
      <vt:lpstr>Loops Overview</vt:lpstr>
      <vt:lpstr>Breaking and Continuing Loops</vt:lpstr>
      <vt:lpstr>Decision Making Inside Loops</vt:lpstr>
      <vt:lpstr>Functions</vt:lpstr>
      <vt:lpstr>Parameters and Arguments</vt:lpstr>
      <vt:lpstr>Return Values: Function Outputs in Systems</vt:lpstr>
      <vt:lpstr>Scope and Visibility</vt:lpstr>
      <vt:lpstr>Functions in Action: Integrated System Workflow</vt:lpstr>
      <vt:lpstr>Hands-On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Jagana</dc:creator>
  <cp:lastModifiedBy>Omar Jagana</cp:lastModifiedBy>
  <cp:revision>1</cp:revision>
  <dcterms:created xsi:type="dcterms:W3CDTF">2025-08-25T19:38:58Z</dcterms:created>
  <dcterms:modified xsi:type="dcterms:W3CDTF">2025-08-25T20:55:52Z</dcterms:modified>
</cp:coreProperties>
</file>