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86" r:id="rId2"/>
    <p:sldId id="257" r:id="rId3"/>
    <p:sldId id="282" r:id="rId4"/>
    <p:sldId id="273" r:id="rId5"/>
    <p:sldId id="280" r:id="rId6"/>
    <p:sldId id="324" r:id="rId7"/>
    <p:sldId id="285" r:id="rId8"/>
    <p:sldId id="323" r:id="rId9"/>
    <p:sldId id="259" r:id="rId10"/>
    <p:sldId id="279" r:id="rId11"/>
    <p:sldId id="261" r:id="rId12"/>
    <p:sldId id="339" r:id="rId13"/>
    <p:sldId id="265" r:id="rId14"/>
    <p:sldId id="342" r:id="rId15"/>
    <p:sldId id="276" r:id="rId16"/>
    <p:sldId id="343" r:id="rId17"/>
    <p:sldId id="281" r:id="rId18"/>
    <p:sldId id="346" r:id="rId19"/>
    <p:sldId id="283" r:id="rId20"/>
    <p:sldId id="284" r:id="rId21"/>
    <p:sldId id="271" r:id="rId22"/>
    <p:sldId id="278" r:id="rId23"/>
  </p:sldIdLst>
  <p:sldSz cx="12599988" cy="7235825"/>
  <p:notesSz cx="6858000" cy="9144000"/>
  <p:defaultTextStyle>
    <a:defPPr>
      <a:defRPr lang="en-US"/>
    </a:defPPr>
    <a:lvl1pPr marL="0" algn="l" defTabSz="475168" rtl="0" eaLnBrk="1" latinLnBrk="0" hangingPunct="1">
      <a:defRPr sz="1871" kern="1200">
        <a:solidFill>
          <a:schemeClr val="tx1"/>
        </a:solidFill>
        <a:latin typeface="+mn-lt"/>
        <a:ea typeface="+mn-ea"/>
        <a:cs typeface="+mn-cs"/>
      </a:defRPr>
    </a:lvl1pPr>
    <a:lvl2pPr marL="475168" algn="l" defTabSz="475168" rtl="0" eaLnBrk="1" latinLnBrk="0" hangingPunct="1">
      <a:defRPr sz="1871" kern="1200">
        <a:solidFill>
          <a:schemeClr val="tx1"/>
        </a:solidFill>
        <a:latin typeface="+mn-lt"/>
        <a:ea typeface="+mn-ea"/>
        <a:cs typeface="+mn-cs"/>
      </a:defRPr>
    </a:lvl2pPr>
    <a:lvl3pPr marL="950336" algn="l" defTabSz="475168" rtl="0" eaLnBrk="1" latinLnBrk="0" hangingPunct="1">
      <a:defRPr sz="1871" kern="1200">
        <a:solidFill>
          <a:schemeClr val="tx1"/>
        </a:solidFill>
        <a:latin typeface="+mn-lt"/>
        <a:ea typeface="+mn-ea"/>
        <a:cs typeface="+mn-cs"/>
      </a:defRPr>
    </a:lvl3pPr>
    <a:lvl4pPr marL="1425504" algn="l" defTabSz="475168" rtl="0" eaLnBrk="1" latinLnBrk="0" hangingPunct="1">
      <a:defRPr sz="1871" kern="1200">
        <a:solidFill>
          <a:schemeClr val="tx1"/>
        </a:solidFill>
        <a:latin typeface="+mn-lt"/>
        <a:ea typeface="+mn-ea"/>
        <a:cs typeface="+mn-cs"/>
      </a:defRPr>
    </a:lvl4pPr>
    <a:lvl5pPr marL="1900672" algn="l" defTabSz="475168" rtl="0" eaLnBrk="1" latinLnBrk="0" hangingPunct="1">
      <a:defRPr sz="1871" kern="1200">
        <a:solidFill>
          <a:schemeClr val="tx1"/>
        </a:solidFill>
        <a:latin typeface="+mn-lt"/>
        <a:ea typeface="+mn-ea"/>
        <a:cs typeface="+mn-cs"/>
      </a:defRPr>
    </a:lvl5pPr>
    <a:lvl6pPr marL="2375840" algn="l" defTabSz="475168" rtl="0" eaLnBrk="1" latinLnBrk="0" hangingPunct="1">
      <a:defRPr sz="1871" kern="1200">
        <a:solidFill>
          <a:schemeClr val="tx1"/>
        </a:solidFill>
        <a:latin typeface="+mn-lt"/>
        <a:ea typeface="+mn-ea"/>
        <a:cs typeface="+mn-cs"/>
      </a:defRPr>
    </a:lvl6pPr>
    <a:lvl7pPr marL="2851008" algn="l" defTabSz="475168" rtl="0" eaLnBrk="1" latinLnBrk="0" hangingPunct="1">
      <a:defRPr sz="1871" kern="1200">
        <a:solidFill>
          <a:schemeClr val="tx1"/>
        </a:solidFill>
        <a:latin typeface="+mn-lt"/>
        <a:ea typeface="+mn-ea"/>
        <a:cs typeface="+mn-cs"/>
      </a:defRPr>
    </a:lvl7pPr>
    <a:lvl8pPr marL="3326176" algn="l" defTabSz="475168" rtl="0" eaLnBrk="1" latinLnBrk="0" hangingPunct="1">
      <a:defRPr sz="1871" kern="1200">
        <a:solidFill>
          <a:schemeClr val="tx1"/>
        </a:solidFill>
        <a:latin typeface="+mn-lt"/>
        <a:ea typeface="+mn-ea"/>
        <a:cs typeface="+mn-cs"/>
      </a:defRPr>
    </a:lvl8pPr>
    <a:lvl9pPr marL="3801344" algn="l" defTabSz="475168" rtl="0" eaLnBrk="1" latinLnBrk="0" hangingPunct="1">
      <a:defRPr sz="187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0" userDrawn="1">
          <p15:clr>
            <a:srgbClr val="A4A3A4"/>
          </p15:clr>
        </p15:guide>
        <p15:guide id="2" pos="396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891" autoAdjust="0"/>
  </p:normalViewPr>
  <p:slideViewPr>
    <p:cSldViewPr snapToGrid="0" snapToObjects="1">
      <p:cViewPr varScale="1">
        <p:scale>
          <a:sx n="68" d="100"/>
          <a:sy n="68" d="100"/>
        </p:scale>
        <p:origin x="2106" y="66"/>
      </p:cViewPr>
      <p:guideLst>
        <p:guide orient="horz" pos="2280"/>
        <p:guide pos="396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2F7882-F654-4398-8CF6-79C0EFBE996A}"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D6BE5A0B-643C-4319-9A0E-D8F3BB41AA80}">
      <dgm:prSet/>
      <dgm:spPr/>
      <dgm:t>
        <a:bodyPr/>
        <a:lstStyle/>
        <a:p>
          <a:r>
            <a:rPr lang="en-GB" dirty="0"/>
            <a:t>Artificial Intelligence (AI): Broad field — systems that perform tasks requiring human-like intelligence (analysis, decision-making).</a:t>
          </a:r>
          <a:endParaRPr lang="en-US" dirty="0"/>
        </a:p>
      </dgm:t>
    </dgm:pt>
    <dgm:pt modelId="{C846F936-BFCC-45CC-9FF2-237584CB366D}" type="parTrans" cxnId="{DCDEBA26-995D-4F79-8E83-4BED2D410A9C}">
      <dgm:prSet/>
      <dgm:spPr/>
      <dgm:t>
        <a:bodyPr/>
        <a:lstStyle/>
        <a:p>
          <a:endParaRPr lang="en-US"/>
        </a:p>
      </dgm:t>
    </dgm:pt>
    <dgm:pt modelId="{956F3004-B9E7-4778-95C9-5AD2DF564FA3}" type="sibTrans" cxnId="{DCDEBA26-995D-4F79-8E83-4BED2D410A9C}">
      <dgm:prSet/>
      <dgm:spPr/>
      <dgm:t>
        <a:bodyPr/>
        <a:lstStyle/>
        <a:p>
          <a:endParaRPr lang="en-US"/>
        </a:p>
      </dgm:t>
    </dgm:pt>
    <dgm:pt modelId="{717F1D51-7576-47F1-9338-E87F3B0E788C}">
      <dgm:prSet/>
      <dgm:spPr/>
      <dgm:t>
        <a:bodyPr/>
        <a:lstStyle/>
        <a:p>
          <a:r>
            <a:rPr lang="en-GB"/>
            <a:t>Deep Learning (DL): A subset of AI using neural networks to identify patterns in very large datasets (e.g., detecting disinformation in text, video, images).</a:t>
          </a:r>
          <a:endParaRPr lang="en-US"/>
        </a:p>
      </dgm:t>
    </dgm:pt>
    <dgm:pt modelId="{5BCC6AB1-335E-4ACF-862F-54A5BD79B342}" type="parTrans" cxnId="{FEB42203-99CF-44FD-84A9-A79E9677C313}">
      <dgm:prSet/>
      <dgm:spPr/>
      <dgm:t>
        <a:bodyPr/>
        <a:lstStyle/>
        <a:p>
          <a:endParaRPr lang="en-US"/>
        </a:p>
      </dgm:t>
    </dgm:pt>
    <dgm:pt modelId="{08373876-4B70-4BEF-BDF2-41DECBD564A9}" type="sibTrans" cxnId="{FEB42203-99CF-44FD-84A9-A79E9677C313}">
      <dgm:prSet/>
      <dgm:spPr/>
      <dgm:t>
        <a:bodyPr/>
        <a:lstStyle/>
        <a:p>
          <a:endParaRPr lang="en-US"/>
        </a:p>
      </dgm:t>
    </dgm:pt>
    <dgm:pt modelId="{ABCB014E-1386-4C4B-B5D7-5B7038EB5A20}">
      <dgm:prSet/>
      <dgm:spPr/>
      <dgm:t>
        <a:bodyPr/>
        <a:lstStyle/>
        <a:p>
          <a:r>
            <a:rPr lang="en-GB"/>
            <a:t>Black Box Models: DL systems that generate outputs without revealing why — accurate, but opaque and difficult to trust in intelligence workflows.</a:t>
          </a:r>
          <a:endParaRPr lang="en-US"/>
        </a:p>
      </dgm:t>
    </dgm:pt>
    <dgm:pt modelId="{C0880886-CACA-4D25-8671-228F0592DE16}" type="parTrans" cxnId="{774AC6AE-4392-4DEB-885E-338B4BE603D8}">
      <dgm:prSet/>
      <dgm:spPr/>
      <dgm:t>
        <a:bodyPr/>
        <a:lstStyle/>
        <a:p>
          <a:endParaRPr lang="en-US"/>
        </a:p>
      </dgm:t>
    </dgm:pt>
    <dgm:pt modelId="{F5341345-C0DD-45F7-8BAA-4DD15B1DE662}" type="sibTrans" cxnId="{774AC6AE-4392-4DEB-885E-338B4BE603D8}">
      <dgm:prSet/>
      <dgm:spPr/>
      <dgm:t>
        <a:bodyPr/>
        <a:lstStyle/>
        <a:p>
          <a:endParaRPr lang="en-US"/>
        </a:p>
      </dgm:t>
    </dgm:pt>
    <dgm:pt modelId="{A10D2F66-F317-4858-8751-D050B7BBBC2C}">
      <dgm:prSet/>
      <dgm:spPr/>
      <dgm:t>
        <a:bodyPr/>
        <a:lstStyle/>
        <a:p>
          <a:r>
            <a:rPr lang="en-GB"/>
            <a:t>Neuro-Symbolic AI (NeSy AI): Hybrid approach → DL for pattern recognition + symbolic logic for reasoning. Produces interpretable, transparent outputs.</a:t>
          </a:r>
          <a:endParaRPr lang="en-US"/>
        </a:p>
      </dgm:t>
    </dgm:pt>
    <dgm:pt modelId="{461F52DC-2673-42E0-AE62-BE5312C2A7FE}" type="parTrans" cxnId="{A976E27E-CDEF-4E6E-B40E-6F07A027BD35}">
      <dgm:prSet/>
      <dgm:spPr/>
      <dgm:t>
        <a:bodyPr/>
        <a:lstStyle/>
        <a:p>
          <a:endParaRPr lang="en-US"/>
        </a:p>
      </dgm:t>
    </dgm:pt>
    <dgm:pt modelId="{2621AEEE-2BE3-4D50-BD6E-9220500E176E}" type="sibTrans" cxnId="{A976E27E-CDEF-4E6E-B40E-6F07A027BD35}">
      <dgm:prSet/>
      <dgm:spPr/>
      <dgm:t>
        <a:bodyPr/>
        <a:lstStyle/>
        <a:p>
          <a:endParaRPr lang="en-US"/>
        </a:p>
      </dgm:t>
    </dgm:pt>
    <dgm:pt modelId="{32A021D7-E13A-46D5-92AD-4CA514727AE8}" type="pres">
      <dgm:prSet presAssocID="{E52F7882-F654-4398-8CF6-79C0EFBE996A}" presName="outerComposite" presStyleCnt="0">
        <dgm:presLayoutVars>
          <dgm:chMax val="5"/>
          <dgm:dir/>
          <dgm:resizeHandles val="exact"/>
        </dgm:presLayoutVars>
      </dgm:prSet>
      <dgm:spPr/>
    </dgm:pt>
    <dgm:pt modelId="{D0DDDED3-E021-4691-AAF9-4B5AA13C0511}" type="pres">
      <dgm:prSet presAssocID="{E52F7882-F654-4398-8CF6-79C0EFBE996A}" presName="dummyMaxCanvas" presStyleCnt="0">
        <dgm:presLayoutVars/>
      </dgm:prSet>
      <dgm:spPr/>
    </dgm:pt>
    <dgm:pt modelId="{AF580F70-8F6E-4E0E-AB8F-8130FD5B3F7F}" type="pres">
      <dgm:prSet presAssocID="{E52F7882-F654-4398-8CF6-79C0EFBE996A}" presName="FourNodes_1" presStyleLbl="node1" presStyleIdx="0" presStyleCnt="4">
        <dgm:presLayoutVars>
          <dgm:bulletEnabled val="1"/>
        </dgm:presLayoutVars>
      </dgm:prSet>
      <dgm:spPr/>
    </dgm:pt>
    <dgm:pt modelId="{DCE92B7B-19F9-45BB-BF68-2E9B3657F199}" type="pres">
      <dgm:prSet presAssocID="{E52F7882-F654-4398-8CF6-79C0EFBE996A}" presName="FourNodes_2" presStyleLbl="node1" presStyleIdx="1" presStyleCnt="4">
        <dgm:presLayoutVars>
          <dgm:bulletEnabled val="1"/>
        </dgm:presLayoutVars>
      </dgm:prSet>
      <dgm:spPr/>
    </dgm:pt>
    <dgm:pt modelId="{F39434D5-B04E-43B9-804A-3C425A50F226}" type="pres">
      <dgm:prSet presAssocID="{E52F7882-F654-4398-8CF6-79C0EFBE996A}" presName="FourNodes_3" presStyleLbl="node1" presStyleIdx="2" presStyleCnt="4">
        <dgm:presLayoutVars>
          <dgm:bulletEnabled val="1"/>
        </dgm:presLayoutVars>
      </dgm:prSet>
      <dgm:spPr/>
    </dgm:pt>
    <dgm:pt modelId="{DEB70CC8-D926-46BA-991F-BC57DF5DADEA}" type="pres">
      <dgm:prSet presAssocID="{E52F7882-F654-4398-8CF6-79C0EFBE996A}" presName="FourNodes_4" presStyleLbl="node1" presStyleIdx="3" presStyleCnt="4">
        <dgm:presLayoutVars>
          <dgm:bulletEnabled val="1"/>
        </dgm:presLayoutVars>
      </dgm:prSet>
      <dgm:spPr/>
    </dgm:pt>
    <dgm:pt modelId="{C94A1FFF-8807-42E0-9921-B9330CA6AF26}" type="pres">
      <dgm:prSet presAssocID="{E52F7882-F654-4398-8CF6-79C0EFBE996A}" presName="FourConn_1-2" presStyleLbl="fgAccFollowNode1" presStyleIdx="0" presStyleCnt="3">
        <dgm:presLayoutVars>
          <dgm:bulletEnabled val="1"/>
        </dgm:presLayoutVars>
      </dgm:prSet>
      <dgm:spPr/>
    </dgm:pt>
    <dgm:pt modelId="{114D07E1-1BCC-4514-8C4C-6B478226DF16}" type="pres">
      <dgm:prSet presAssocID="{E52F7882-F654-4398-8CF6-79C0EFBE996A}" presName="FourConn_2-3" presStyleLbl="fgAccFollowNode1" presStyleIdx="1" presStyleCnt="3">
        <dgm:presLayoutVars>
          <dgm:bulletEnabled val="1"/>
        </dgm:presLayoutVars>
      </dgm:prSet>
      <dgm:spPr/>
    </dgm:pt>
    <dgm:pt modelId="{35989CED-DC9F-40E6-B8F8-60974427B9F1}" type="pres">
      <dgm:prSet presAssocID="{E52F7882-F654-4398-8CF6-79C0EFBE996A}" presName="FourConn_3-4" presStyleLbl="fgAccFollowNode1" presStyleIdx="2" presStyleCnt="3">
        <dgm:presLayoutVars>
          <dgm:bulletEnabled val="1"/>
        </dgm:presLayoutVars>
      </dgm:prSet>
      <dgm:spPr/>
    </dgm:pt>
    <dgm:pt modelId="{702584B8-B547-483E-9D41-039CA6CE2016}" type="pres">
      <dgm:prSet presAssocID="{E52F7882-F654-4398-8CF6-79C0EFBE996A}" presName="FourNodes_1_text" presStyleLbl="node1" presStyleIdx="3" presStyleCnt="4">
        <dgm:presLayoutVars>
          <dgm:bulletEnabled val="1"/>
        </dgm:presLayoutVars>
      </dgm:prSet>
      <dgm:spPr/>
    </dgm:pt>
    <dgm:pt modelId="{C2DB284C-73F9-477E-8D73-1C58F9D40175}" type="pres">
      <dgm:prSet presAssocID="{E52F7882-F654-4398-8CF6-79C0EFBE996A}" presName="FourNodes_2_text" presStyleLbl="node1" presStyleIdx="3" presStyleCnt="4">
        <dgm:presLayoutVars>
          <dgm:bulletEnabled val="1"/>
        </dgm:presLayoutVars>
      </dgm:prSet>
      <dgm:spPr/>
    </dgm:pt>
    <dgm:pt modelId="{D5822B1C-EA84-44E6-916C-20853A041FE8}" type="pres">
      <dgm:prSet presAssocID="{E52F7882-F654-4398-8CF6-79C0EFBE996A}" presName="FourNodes_3_text" presStyleLbl="node1" presStyleIdx="3" presStyleCnt="4">
        <dgm:presLayoutVars>
          <dgm:bulletEnabled val="1"/>
        </dgm:presLayoutVars>
      </dgm:prSet>
      <dgm:spPr/>
    </dgm:pt>
    <dgm:pt modelId="{12B7123C-369E-4EED-BF96-F52FEE574092}" type="pres">
      <dgm:prSet presAssocID="{E52F7882-F654-4398-8CF6-79C0EFBE996A}" presName="FourNodes_4_text" presStyleLbl="node1" presStyleIdx="3" presStyleCnt="4">
        <dgm:presLayoutVars>
          <dgm:bulletEnabled val="1"/>
        </dgm:presLayoutVars>
      </dgm:prSet>
      <dgm:spPr/>
    </dgm:pt>
  </dgm:ptLst>
  <dgm:cxnLst>
    <dgm:cxn modelId="{FEB42203-99CF-44FD-84A9-A79E9677C313}" srcId="{E52F7882-F654-4398-8CF6-79C0EFBE996A}" destId="{717F1D51-7576-47F1-9338-E87F3B0E788C}" srcOrd="1" destOrd="0" parTransId="{5BCC6AB1-335E-4ACF-862F-54A5BD79B342}" sibTransId="{08373876-4B70-4BEF-BDF2-41DECBD564A9}"/>
    <dgm:cxn modelId="{C94FB021-98B8-42DE-90A1-1B217FA74616}" type="presOf" srcId="{956F3004-B9E7-4778-95C9-5AD2DF564FA3}" destId="{C94A1FFF-8807-42E0-9921-B9330CA6AF26}" srcOrd="0" destOrd="0" presId="urn:microsoft.com/office/officeart/2005/8/layout/vProcess5"/>
    <dgm:cxn modelId="{52887E25-11FB-4C02-BEC5-CFFBB58FC854}" type="presOf" srcId="{F5341345-C0DD-45F7-8BAA-4DD15B1DE662}" destId="{35989CED-DC9F-40E6-B8F8-60974427B9F1}" srcOrd="0" destOrd="0" presId="urn:microsoft.com/office/officeart/2005/8/layout/vProcess5"/>
    <dgm:cxn modelId="{DCDEBA26-995D-4F79-8E83-4BED2D410A9C}" srcId="{E52F7882-F654-4398-8CF6-79C0EFBE996A}" destId="{D6BE5A0B-643C-4319-9A0E-D8F3BB41AA80}" srcOrd="0" destOrd="0" parTransId="{C846F936-BFCC-45CC-9FF2-237584CB366D}" sibTransId="{956F3004-B9E7-4778-95C9-5AD2DF564FA3}"/>
    <dgm:cxn modelId="{DEB8BF5D-B180-4C67-90EC-F2DC68CFC593}" type="presOf" srcId="{E52F7882-F654-4398-8CF6-79C0EFBE996A}" destId="{32A021D7-E13A-46D5-92AD-4CA514727AE8}" srcOrd="0" destOrd="0" presId="urn:microsoft.com/office/officeart/2005/8/layout/vProcess5"/>
    <dgm:cxn modelId="{6C031E61-5D65-4A60-9537-E876B16E35F7}" type="presOf" srcId="{D6BE5A0B-643C-4319-9A0E-D8F3BB41AA80}" destId="{702584B8-B547-483E-9D41-039CA6CE2016}" srcOrd="1" destOrd="0" presId="urn:microsoft.com/office/officeart/2005/8/layout/vProcess5"/>
    <dgm:cxn modelId="{A976E27E-CDEF-4E6E-B40E-6F07A027BD35}" srcId="{E52F7882-F654-4398-8CF6-79C0EFBE996A}" destId="{A10D2F66-F317-4858-8751-D050B7BBBC2C}" srcOrd="3" destOrd="0" parTransId="{461F52DC-2673-42E0-AE62-BE5312C2A7FE}" sibTransId="{2621AEEE-2BE3-4D50-BD6E-9220500E176E}"/>
    <dgm:cxn modelId="{06AF4C88-B198-4B6F-A144-7064E9327362}" type="presOf" srcId="{ABCB014E-1386-4C4B-B5D7-5B7038EB5A20}" destId="{D5822B1C-EA84-44E6-916C-20853A041FE8}" srcOrd="1" destOrd="0" presId="urn:microsoft.com/office/officeart/2005/8/layout/vProcess5"/>
    <dgm:cxn modelId="{9DC36696-47DE-49CA-8FDF-292292A3868A}" type="presOf" srcId="{717F1D51-7576-47F1-9338-E87F3B0E788C}" destId="{DCE92B7B-19F9-45BB-BF68-2E9B3657F199}" srcOrd="0" destOrd="0" presId="urn:microsoft.com/office/officeart/2005/8/layout/vProcess5"/>
    <dgm:cxn modelId="{774AC6AE-4392-4DEB-885E-338B4BE603D8}" srcId="{E52F7882-F654-4398-8CF6-79C0EFBE996A}" destId="{ABCB014E-1386-4C4B-B5D7-5B7038EB5A20}" srcOrd="2" destOrd="0" parTransId="{C0880886-CACA-4D25-8671-228F0592DE16}" sibTransId="{F5341345-C0DD-45F7-8BAA-4DD15B1DE662}"/>
    <dgm:cxn modelId="{FF3E11B8-0D21-4870-BA35-EDCA67B13114}" type="presOf" srcId="{08373876-4B70-4BEF-BDF2-41DECBD564A9}" destId="{114D07E1-1BCC-4514-8C4C-6B478226DF16}" srcOrd="0" destOrd="0" presId="urn:microsoft.com/office/officeart/2005/8/layout/vProcess5"/>
    <dgm:cxn modelId="{806CDBB8-841A-4DFA-AF77-7A6C254285A4}" type="presOf" srcId="{A10D2F66-F317-4858-8751-D050B7BBBC2C}" destId="{12B7123C-369E-4EED-BF96-F52FEE574092}" srcOrd="1" destOrd="0" presId="urn:microsoft.com/office/officeart/2005/8/layout/vProcess5"/>
    <dgm:cxn modelId="{641349C8-F5DF-404B-A1C0-8A8FDDFCD8E6}" type="presOf" srcId="{717F1D51-7576-47F1-9338-E87F3B0E788C}" destId="{C2DB284C-73F9-477E-8D73-1C58F9D40175}" srcOrd="1" destOrd="0" presId="urn:microsoft.com/office/officeart/2005/8/layout/vProcess5"/>
    <dgm:cxn modelId="{6D0065E4-B36C-4756-BE4C-026BB8B960D5}" type="presOf" srcId="{A10D2F66-F317-4858-8751-D050B7BBBC2C}" destId="{DEB70CC8-D926-46BA-991F-BC57DF5DADEA}" srcOrd="0" destOrd="0" presId="urn:microsoft.com/office/officeart/2005/8/layout/vProcess5"/>
    <dgm:cxn modelId="{8C2C28E5-3708-49AF-A379-B075574A98BC}" type="presOf" srcId="{ABCB014E-1386-4C4B-B5D7-5B7038EB5A20}" destId="{F39434D5-B04E-43B9-804A-3C425A50F226}" srcOrd="0" destOrd="0" presId="urn:microsoft.com/office/officeart/2005/8/layout/vProcess5"/>
    <dgm:cxn modelId="{48B269E6-268D-4EDD-8547-75997FE60B01}" type="presOf" srcId="{D6BE5A0B-643C-4319-9A0E-D8F3BB41AA80}" destId="{AF580F70-8F6E-4E0E-AB8F-8130FD5B3F7F}" srcOrd="0" destOrd="0" presId="urn:microsoft.com/office/officeart/2005/8/layout/vProcess5"/>
    <dgm:cxn modelId="{FD0B4276-0ED5-4FE6-987C-BB30968F14A3}" type="presParOf" srcId="{32A021D7-E13A-46D5-92AD-4CA514727AE8}" destId="{D0DDDED3-E021-4691-AAF9-4B5AA13C0511}" srcOrd="0" destOrd="0" presId="urn:microsoft.com/office/officeart/2005/8/layout/vProcess5"/>
    <dgm:cxn modelId="{F6ECE2C6-DB74-4B65-BB82-C0EE456B7F25}" type="presParOf" srcId="{32A021D7-E13A-46D5-92AD-4CA514727AE8}" destId="{AF580F70-8F6E-4E0E-AB8F-8130FD5B3F7F}" srcOrd="1" destOrd="0" presId="urn:microsoft.com/office/officeart/2005/8/layout/vProcess5"/>
    <dgm:cxn modelId="{D041758B-A7F8-4CD7-B060-01D0A5742ED6}" type="presParOf" srcId="{32A021D7-E13A-46D5-92AD-4CA514727AE8}" destId="{DCE92B7B-19F9-45BB-BF68-2E9B3657F199}" srcOrd="2" destOrd="0" presId="urn:microsoft.com/office/officeart/2005/8/layout/vProcess5"/>
    <dgm:cxn modelId="{12BD347A-D96D-498B-8B60-835D39DCDC5D}" type="presParOf" srcId="{32A021D7-E13A-46D5-92AD-4CA514727AE8}" destId="{F39434D5-B04E-43B9-804A-3C425A50F226}" srcOrd="3" destOrd="0" presId="urn:microsoft.com/office/officeart/2005/8/layout/vProcess5"/>
    <dgm:cxn modelId="{24BD1E59-9127-4F7F-984D-30735B51FEDB}" type="presParOf" srcId="{32A021D7-E13A-46D5-92AD-4CA514727AE8}" destId="{DEB70CC8-D926-46BA-991F-BC57DF5DADEA}" srcOrd="4" destOrd="0" presId="urn:microsoft.com/office/officeart/2005/8/layout/vProcess5"/>
    <dgm:cxn modelId="{D1B14E44-2D71-438A-A04C-7F6215DD2BB9}" type="presParOf" srcId="{32A021D7-E13A-46D5-92AD-4CA514727AE8}" destId="{C94A1FFF-8807-42E0-9921-B9330CA6AF26}" srcOrd="5" destOrd="0" presId="urn:microsoft.com/office/officeart/2005/8/layout/vProcess5"/>
    <dgm:cxn modelId="{68A69B5F-90A3-4175-9DF5-7326594FE358}" type="presParOf" srcId="{32A021D7-E13A-46D5-92AD-4CA514727AE8}" destId="{114D07E1-1BCC-4514-8C4C-6B478226DF16}" srcOrd="6" destOrd="0" presId="urn:microsoft.com/office/officeart/2005/8/layout/vProcess5"/>
    <dgm:cxn modelId="{48C16751-C945-4200-AA67-980735491440}" type="presParOf" srcId="{32A021D7-E13A-46D5-92AD-4CA514727AE8}" destId="{35989CED-DC9F-40E6-B8F8-60974427B9F1}" srcOrd="7" destOrd="0" presId="urn:microsoft.com/office/officeart/2005/8/layout/vProcess5"/>
    <dgm:cxn modelId="{F4159353-CF3F-4A88-8FBC-DD28C0E9D191}" type="presParOf" srcId="{32A021D7-E13A-46D5-92AD-4CA514727AE8}" destId="{702584B8-B547-483E-9D41-039CA6CE2016}" srcOrd="8" destOrd="0" presId="urn:microsoft.com/office/officeart/2005/8/layout/vProcess5"/>
    <dgm:cxn modelId="{B3D9D81B-5856-44F2-B810-1A3399C311CC}" type="presParOf" srcId="{32A021D7-E13A-46D5-92AD-4CA514727AE8}" destId="{C2DB284C-73F9-477E-8D73-1C58F9D40175}" srcOrd="9" destOrd="0" presId="urn:microsoft.com/office/officeart/2005/8/layout/vProcess5"/>
    <dgm:cxn modelId="{4E1FFE84-803C-4EB1-A361-42625F2A94CE}" type="presParOf" srcId="{32A021D7-E13A-46D5-92AD-4CA514727AE8}" destId="{D5822B1C-EA84-44E6-916C-20853A041FE8}" srcOrd="10" destOrd="0" presId="urn:microsoft.com/office/officeart/2005/8/layout/vProcess5"/>
    <dgm:cxn modelId="{56EE9E85-44EC-434B-B345-259CF0A85160}" type="presParOf" srcId="{32A021D7-E13A-46D5-92AD-4CA514727AE8}" destId="{12B7123C-369E-4EED-BF96-F52FEE574092}"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580F70-8F6E-4E0E-AB8F-8130FD5B3F7F}">
      <dsp:nvSpPr>
        <dsp:cNvPr id="0" name=""/>
        <dsp:cNvSpPr/>
      </dsp:nvSpPr>
      <dsp:spPr>
        <a:xfrm>
          <a:off x="0" y="0"/>
          <a:ext cx="4869460" cy="56246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dirty="0"/>
            <a:t>Artificial Intelligence (AI): Broad field — systems that perform tasks requiring human-like intelligence (analysis, decision-making).</a:t>
          </a:r>
          <a:endParaRPr lang="en-US" sz="1000" kern="1200" dirty="0"/>
        </a:p>
      </dsp:txBody>
      <dsp:txXfrm>
        <a:off x="16474" y="16474"/>
        <a:ext cx="4214989" cy="529516"/>
      </dsp:txXfrm>
    </dsp:sp>
    <dsp:sp modelId="{DCE92B7B-19F9-45BB-BF68-2E9B3657F199}">
      <dsp:nvSpPr>
        <dsp:cNvPr id="0" name=""/>
        <dsp:cNvSpPr/>
      </dsp:nvSpPr>
      <dsp:spPr>
        <a:xfrm>
          <a:off x="407817" y="664730"/>
          <a:ext cx="4869460" cy="56246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a:t>Deep Learning (DL): A subset of AI using neural networks to identify patterns in very large datasets (e.g., detecting disinformation in text, video, images).</a:t>
          </a:r>
          <a:endParaRPr lang="en-US" sz="1000" kern="1200"/>
        </a:p>
      </dsp:txBody>
      <dsp:txXfrm>
        <a:off x="424291" y="681204"/>
        <a:ext cx="4063093" cy="529516"/>
      </dsp:txXfrm>
    </dsp:sp>
    <dsp:sp modelId="{F39434D5-B04E-43B9-804A-3C425A50F226}">
      <dsp:nvSpPr>
        <dsp:cNvPr id="0" name=""/>
        <dsp:cNvSpPr/>
      </dsp:nvSpPr>
      <dsp:spPr>
        <a:xfrm>
          <a:off x="809547" y="1329460"/>
          <a:ext cx="4869460" cy="562464"/>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a:t>Black Box Models: DL systems that generate outputs without revealing why — accurate, but opaque and difficult to trust in intelligence workflows.</a:t>
          </a:r>
          <a:endParaRPr lang="en-US" sz="1000" kern="1200"/>
        </a:p>
      </dsp:txBody>
      <dsp:txXfrm>
        <a:off x="826021" y="1345934"/>
        <a:ext cx="4069180" cy="529516"/>
      </dsp:txXfrm>
    </dsp:sp>
    <dsp:sp modelId="{DEB70CC8-D926-46BA-991F-BC57DF5DADEA}">
      <dsp:nvSpPr>
        <dsp:cNvPr id="0" name=""/>
        <dsp:cNvSpPr/>
      </dsp:nvSpPr>
      <dsp:spPr>
        <a:xfrm>
          <a:off x="1217365" y="1994190"/>
          <a:ext cx="4869460" cy="562464"/>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a:t>Neuro-Symbolic AI (NeSy AI): Hybrid approach → DL for pattern recognition + symbolic logic for reasoning. Produces interpretable, transparent outputs.</a:t>
          </a:r>
          <a:endParaRPr lang="en-US" sz="1000" kern="1200"/>
        </a:p>
      </dsp:txBody>
      <dsp:txXfrm>
        <a:off x="1233839" y="2010664"/>
        <a:ext cx="4063093" cy="529516"/>
      </dsp:txXfrm>
    </dsp:sp>
    <dsp:sp modelId="{C94A1FFF-8807-42E0-9921-B9330CA6AF26}">
      <dsp:nvSpPr>
        <dsp:cNvPr id="0" name=""/>
        <dsp:cNvSpPr/>
      </dsp:nvSpPr>
      <dsp:spPr>
        <a:xfrm>
          <a:off x="4503859" y="430796"/>
          <a:ext cx="365601" cy="365601"/>
        </a:xfrm>
        <a:prstGeom prst="downArrow">
          <a:avLst>
            <a:gd name="adj1" fmla="val 55000"/>
            <a:gd name="adj2" fmla="val 45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586119" y="430796"/>
        <a:ext cx="201081" cy="275115"/>
      </dsp:txXfrm>
    </dsp:sp>
    <dsp:sp modelId="{114D07E1-1BCC-4514-8C4C-6B478226DF16}">
      <dsp:nvSpPr>
        <dsp:cNvPr id="0" name=""/>
        <dsp:cNvSpPr/>
      </dsp:nvSpPr>
      <dsp:spPr>
        <a:xfrm>
          <a:off x="4911676" y="1095526"/>
          <a:ext cx="365601" cy="365601"/>
        </a:xfrm>
        <a:prstGeom prst="downArrow">
          <a:avLst>
            <a:gd name="adj1" fmla="val 55000"/>
            <a:gd name="adj2" fmla="val 45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993936" y="1095526"/>
        <a:ext cx="201081" cy="275115"/>
      </dsp:txXfrm>
    </dsp:sp>
    <dsp:sp modelId="{35989CED-DC9F-40E6-B8F8-60974427B9F1}">
      <dsp:nvSpPr>
        <dsp:cNvPr id="0" name=""/>
        <dsp:cNvSpPr/>
      </dsp:nvSpPr>
      <dsp:spPr>
        <a:xfrm>
          <a:off x="5313406" y="1760256"/>
          <a:ext cx="365601" cy="365601"/>
        </a:xfrm>
        <a:prstGeom prst="downArrow">
          <a:avLst>
            <a:gd name="adj1" fmla="val 55000"/>
            <a:gd name="adj2" fmla="val 45000"/>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5395666" y="1760256"/>
        <a:ext cx="201081" cy="27511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9C8BB0-25A2-4871-9DAA-81335490F8ED}" type="datetimeFigureOut">
              <a:rPr lang="en-GB" smtClean="0"/>
              <a:t>20/08/2025</a:t>
            </a:fld>
            <a:endParaRPr lang="en-GB"/>
          </a:p>
        </p:txBody>
      </p:sp>
      <p:sp>
        <p:nvSpPr>
          <p:cNvPr id="4" name="Slide Image Placeholder 3"/>
          <p:cNvSpPr>
            <a:spLocks noGrp="1" noRot="1" noChangeAspect="1"/>
          </p:cNvSpPr>
          <p:nvPr>
            <p:ph type="sldImg" idx="2"/>
          </p:nvPr>
        </p:nvSpPr>
        <p:spPr>
          <a:xfrm>
            <a:off x="741363" y="1143000"/>
            <a:ext cx="537527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A89FF5-03B3-4D09-9647-98DE6D75EC88}" type="slidenum">
              <a:rPr lang="en-GB" smtClean="0"/>
              <a:t>‹#›</a:t>
            </a:fld>
            <a:endParaRPr lang="en-GB"/>
          </a:p>
        </p:txBody>
      </p:sp>
    </p:spTree>
    <p:extLst>
      <p:ext uri="{BB962C8B-B14F-4D97-AF65-F5344CB8AC3E}">
        <p14:creationId xmlns:p14="http://schemas.microsoft.com/office/powerpoint/2010/main" val="87778866"/>
      </p:ext>
    </p:extLst>
  </p:cSld>
  <p:clrMap bg1="lt1" tx1="dk1" bg2="lt2" tx2="dk2" accent1="accent1" accent2="accent2" accent3="accent3" accent4="accent4" accent5="accent5" accent6="accent6" hlink="hlink" folHlink="folHlink"/>
  <p:notesStyle>
    <a:lvl1pPr marL="0" algn="l" defTabSz="950336" rtl="0" eaLnBrk="1" latinLnBrk="0" hangingPunct="1">
      <a:defRPr sz="1247" kern="1200">
        <a:solidFill>
          <a:schemeClr val="tx1"/>
        </a:solidFill>
        <a:latin typeface="+mn-lt"/>
        <a:ea typeface="+mn-ea"/>
        <a:cs typeface="+mn-cs"/>
      </a:defRPr>
    </a:lvl1pPr>
    <a:lvl2pPr marL="475168" algn="l" defTabSz="950336" rtl="0" eaLnBrk="1" latinLnBrk="0" hangingPunct="1">
      <a:defRPr sz="1247" kern="1200">
        <a:solidFill>
          <a:schemeClr val="tx1"/>
        </a:solidFill>
        <a:latin typeface="+mn-lt"/>
        <a:ea typeface="+mn-ea"/>
        <a:cs typeface="+mn-cs"/>
      </a:defRPr>
    </a:lvl2pPr>
    <a:lvl3pPr marL="950336" algn="l" defTabSz="950336" rtl="0" eaLnBrk="1" latinLnBrk="0" hangingPunct="1">
      <a:defRPr sz="1247" kern="1200">
        <a:solidFill>
          <a:schemeClr val="tx1"/>
        </a:solidFill>
        <a:latin typeface="+mn-lt"/>
        <a:ea typeface="+mn-ea"/>
        <a:cs typeface="+mn-cs"/>
      </a:defRPr>
    </a:lvl3pPr>
    <a:lvl4pPr marL="1425504" algn="l" defTabSz="950336" rtl="0" eaLnBrk="1" latinLnBrk="0" hangingPunct="1">
      <a:defRPr sz="1247" kern="1200">
        <a:solidFill>
          <a:schemeClr val="tx1"/>
        </a:solidFill>
        <a:latin typeface="+mn-lt"/>
        <a:ea typeface="+mn-ea"/>
        <a:cs typeface="+mn-cs"/>
      </a:defRPr>
    </a:lvl4pPr>
    <a:lvl5pPr marL="1900672" algn="l" defTabSz="950336" rtl="0" eaLnBrk="1" latinLnBrk="0" hangingPunct="1">
      <a:defRPr sz="1247" kern="1200">
        <a:solidFill>
          <a:schemeClr val="tx1"/>
        </a:solidFill>
        <a:latin typeface="+mn-lt"/>
        <a:ea typeface="+mn-ea"/>
        <a:cs typeface="+mn-cs"/>
      </a:defRPr>
    </a:lvl5pPr>
    <a:lvl6pPr marL="2375840" algn="l" defTabSz="950336" rtl="0" eaLnBrk="1" latinLnBrk="0" hangingPunct="1">
      <a:defRPr sz="1247" kern="1200">
        <a:solidFill>
          <a:schemeClr val="tx1"/>
        </a:solidFill>
        <a:latin typeface="+mn-lt"/>
        <a:ea typeface="+mn-ea"/>
        <a:cs typeface="+mn-cs"/>
      </a:defRPr>
    </a:lvl6pPr>
    <a:lvl7pPr marL="2851008" algn="l" defTabSz="950336" rtl="0" eaLnBrk="1" latinLnBrk="0" hangingPunct="1">
      <a:defRPr sz="1247" kern="1200">
        <a:solidFill>
          <a:schemeClr val="tx1"/>
        </a:solidFill>
        <a:latin typeface="+mn-lt"/>
        <a:ea typeface="+mn-ea"/>
        <a:cs typeface="+mn-cs"/>
      </a:defRPr>
    </a:lvl7pPr>
    <a:lvl8pPr marL="3326176" algn="l" defTabSz="950336" rtl="0" eaLnBrk="1" latinLnBrk="0" hangingPunct="1">
      <a:defRPr sz="1247" kern="1200">
        <a:solidFill>
          <a:schemeClr val="tx1"/>
        </a:solidFill>
        <a:latin typeface="+mn-lt"/>
        <a:ea typeface="+mn-ea"/>
        <a:cs typeface="+mn-cs"/>
      </a:defRPr>
    </a:lvl8pPr>
    <a:lvl9pPr marL="3801344" algn="l" defTabSz="950336" rtl="0" eaLnBrk="1" latinLnBrk="0" hangingPunct="1">
      <a:defRPr sz="124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1363" y="1143000"/>
            <a:ext cx="5375275" cy="3086100"/>
          </a:xfrm>
        </p:spPr>
      </p:sp>
      <p:sp>
        <p:nvSpPr>
          <p:cNvPr id="3" name="Notes Placeholder 2"/>
          <p:cNvSpPr>
            <a:spLocks noGrp="1"/>
          </p:cNvSpPr>
          <p:nvPr>
            <p:ph type="body" idx="1"/>
          </p:nvPr>
        </p:nvSpPr>
        <p:spPr/>
        <p:txBody>
          <a:bodyPr/>
          <a:lstStyle/>
          <a:p>
            <a:r>
              <a:rPr lang="en-GB" dirty="0"/>
              <a:t>The problem I’ve been investigating is the widening asymmetry between offensive and defensive capabilities in the information domain.</a:t>
            </a:r>
          </a:p>
          <a:p>
            <a:endParaRPr lang="en-GB" dirty="0"/>
          </a:p>
          <a:p>
            <a:r>
              <a:rPr lang="en-GB" dirty="0"/>
              <a:t>Adversaries now use AI  from large language models to deepfakes  to generate and spread highly convincing disinformation at scale, overwhelming traditional verification processes and undermining public trust.</a:t>
            </a:r>
          </a:p>
          <a:p>
            <a:endParaRPr lang="en-GB" dirty="0"/>
          </a:p>
          <a:p>
            <a:r>
              <a:rPr lang="en-GB" dirty="0"/>
              <a:t>This creates an operational gap. While current machine learning and deep learning systems achieve strong accuracy, their black-box nature makes them unusable in politically sensitive or evidentially demanding contexts. Intelligence analysts need systems they can interrogate, trust, and defend.</a:t>
            </a:r>
          </a:p>
          <a:p>
            <a:endParaRPr lang="en-GB" dirty="0"/>
          </a:p>
          <a:p>
            <a:r>
              <a:rPr lang="en-GB" dirty="0"/>
              <a:t>This brings us to the research aim: </a:t>
            </a:r>
            <a:r>
              <a:rPr lang="en-GB" b="1" dirty="0"/>
              <a:t>to assess whether Neuro-Symbolic AI can bridge this gap</a:t>
            </a:r>
            <a:r>
              <a:rPr lang="en-GB" dirty="0"/>
              <a:t> by combining the predictive power of neural models with the transparency of symbolic reasoning.</a:t>
            </a:r>
          </a:p>
          <a:p>
            <a:endParaRPr lang="en-GB" dirty="0"/>
          </a:p>
          <a:p>
            <a:r>
              <a:rPr lang="en-GB" dirty="0"/>
              <a:t>To pursue this aim, my study has three objectives:</a:t>
            </a:r>
          </a:p>
          <a:p>
            <a:endParaRPr lang="en-GB" dirty="0"/>
          </a:p>
          <a:p>
            <a:r>
              <a:rPr lang="en-GB" dirty="0"/>
              <a:t>First, to compare the performance of Neuro-Symbolic AI against black-box models;</a:t>
            </a:r>
          </a:p>
          <a:p>
            <a:r>
              <a:rPr lang="en-GB" dirty="0"/>
              <a:t>Second, to evaluate operational usability and interpretability from the analyst’s perspective;</a:t>
            </a:r>
          </a:p>
          <a:p>
            <a:r>
              <a:rPr lang="en-GB" dirty="0"/>
              <a:t>And third, to identify the integration challenges of deploying such systems in real-world intelligence workflows.</a:t>
            </a:r>
          </a:p>
          <a:p>
            <a:endParaRPr lang="en-GB" dirty="0"/>
          </a:p>
          <a:p>
            <a:endParaRPr lang="en-GB" dirty="0"/>
          </a:p>
        </p:txBody>
      </p:sp>
      <p:sp>
        <p:nvSpPr>
          <p:cNvPr id="4" name="Slide Number Placeholder 3"/>
          <p:cNvSpPr>
            <a:spLocks noGrp="1"/>
          </p:cNvSpPr>
          <p:nvPr>
            <p:ph type="sldNum" sz="quarter" idx="5"/>
          </p:nvPr>
        </p:nvSpPr>
        <p:spPr/>
        <p:txBody>
          <a:bodyPr/>
          <a:lstStyle/>
          <a:p>
            <a:fld id="{C5A89FF5-03B3-4D09-9647-98DE6D75EC88}" type="slidenum">
              <a:rPr lang="en-GB" smtClean="0"/>
              <a:t>2</a:t>
            </a:fld>
            <a:endParaRPr lang="en-GB"/>
          </a:p>
        </p:txBody>
      </p:sp>
    </p:spTree>
    <p:extLst>
      <p:ext uri="{BB962C8B-B14F-4D97-AF65-F5344CB8AC3E}">
        <p14:creationId xmlns:p14="http://schemas.microsoft.com/office/powerpoint/2010/main" val="151629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1363" y="1143000"/>
            <a:ext cx="5375275" cy="3086100"/>
          </a:xfrm>
        </p:spPr>
      </p:sp>
      <p:sp>
        <p:nvSpPr>
          <p:cNvPr id="3" name="Notes Placeholder 2"/>
          <p:cNvSpPr>
            <a:spLocks noGrp="1"/>
          </p:cNvSpPr>
          <p:nvPr>
            <p:ph type="body" idx="1"/>
          </p:nvPr>
        </p:nvSpPr>
        <p:spPr/>
        <p:txBody>
          <a:bodyPr/>
          <a:lstStyle/>
          <a:p>
            <a:r>
              <a:rPr lang="en-GB" dirty="0"/>
              <a:t>“To operationalise the research, I worked with two models: a </a:t>
            </a:r>
            <a:r>
              <a:rPr lang="en-GB" b="1" dirty="0"/>
              <a:t>baseline black-box </a:t>
            </a:r>
            <a:r>
              <a:rPr lang="en-GB" b="1" dirty="0" err="1"/>
              <a:t>DistilBERT</a:t>
            </a:r>
            <a:r>
              <a:rPr lang="en-GB" dirty="0"/>
              <a:t> and a </a:t>
            </a:r>
            <a:r>
              <a:rPr lang="en-GB" b="1" dirty="0"/>
              <a:t>neuro-symbolic AI system</a:t>
            </a:r>
            <a:r>
              <a:rPr lang="en-GB" dirty="0"/>
              <a:t> that combined </a:t>
            </a:r>
            <a:r>
              <a:rPr lang="en-GB" dirty="0" err="1"/>
              <a:t>DistilBERT</a:t>
            </a:r>
            <a:r>
              <a:rPr lang="en-GB" dirty="0"/>
              <a:t> embeddings with a symbolic reasoning layer.</a:t>
            </a:r>
          </a:p>
          <a:p>
            <a:endParaRPr lang="en-GB" dirty="0"/>
          </a:p>
          <a:p>
            <a:r>
              <a:rPr lang="en-GB" dirty="0"/>
              <a:t>The core dataset was the </a:t>
            </a:r>
            <a:r>
              <a:rPr lang="en-GB" b="1" dirty="0"/>
              <a:t>LIAR benchmark</a:t>
            </a:r>
            <a:r>
              <a:rPr lang="en-GB" dirty="0"/>
              <a:t>, which provides labelled political statements, but I expanded this with </a:t>
            </a:r>
            <a:r>
              <a:rPr lang="en-GB" b="1" dirty="0"/>
              <a:t>curated case study material</a:t>
            </a:r>
            <a:r>
              <a:rPr lang="en-GB" dirty="0"/>
              <a:t> from Ukraine, U.S. elections, and African disinformation campaigns to reflect adversarial tactics in real-world international security contexts.</a:t>
            </a:r>
          </a:p>
          <a:p>
            <a:endParaRPr lang="en-GB" dirty="0"/>
          </a:p>
          <a:p>
            <a:r>
              <a:rPr lang="en-GB" dirty="0"/>
              <a:t>Preprocessing steps included cleaning text, tokenisation, and normalisation to ensure consistency before feeding data into the models.</a:t>
            </a:r>
          </a:p>
          <a:p>
            <a:r>
              <a:rPr lang="en-GB" dirty="0"/>
              <a:t>I built and trained the models in </a:t>
            </a:r>
            <a:r>
              <a:rPr lang="en-GB" b="1" dirty="0"/>
              <a:t>Python</a:t>
            </a:r>
            <a:r>
              <a:rPr lang="en-GB" dirty="0"/>
              <a:t>, using </a:t>
            </a:r>
            <a:r>
              <a:rPr lang="en-GB" b="1" dirty="0" err="1"/>
              <a:t>PyTorch</a:t>
            </a:r>
            <a:r>
              <a:rPr lang="en-GB" b="1" dirty="0"/>
              <a:t>, TensorFlow, and </a:t>
            </a:r>
            <a:r>
              <a:rPr lang="en-GB" b="1" dirty="0" err="1"/>
              <a:t>HuggingFace</a:t>
            </a:r>
            <a:r>
              <a:rPr lang="en-GB" b="1" dirty="0"/>
              <a:t> Transformers</a:t>
            </a:r>
            <a:r>
              <a:rPr lang="en-GB" dirty="0"/>
              <a:t>, and scaled experiments on cloud infrastructure to handle compute-intensive tasks.</a:t>
            </a:r>
          </a:p>
          <a:p>
            <a:endParaRPr lang="en-GB" dirty="0"/>
          </a:p>
          <a:p>
            <a:endParaRPr lang="en-GB" dirty="0"/>
          </a:p>
          <a:p>
            <a:r>
              <a:rPr lang="en-GB" b="1" dirty="0"/>
              <a:t>Visual suggestion:</a:t>
            </a:r>
            <a:endParaRPr lang="en-GB" dirty="0"/>
          </a:p>
          <a:p>
            <a:r>
              <a:rPr lang="en-GB" dirty="0"/>
              <a:t>A </a:t>
            </a:r>
            <a:r>
              <a:rPr lang="en-GB" b="1" dirty="0"/>
              <a:t>3-column layout</a:t>
            </a:r>
            <a:r>
              <a:rPr lang="en-GB" dirty="0"/>
              <a:t> with icons:</a:t>
            </a:r>
          </a:p>
          <a:p>
            <a:pPr lvl="1"/>
            <a:r>
              <a:rPr lang="en-GB" i="1" dirty="0"/>
              <a:t>Models</a:t>
            </a:r>
            <a:r>
              <a:rPr lang="en-GB" dirty="0"/>
              <a:t> → AI chip icon</a:t>
            </a:r>
          </a:p>
          <a:p>
            <a:pPr lvl="1"/>
            <a:r>
              <a:rPr lang="en-GB" i="1" dirty="0"/>
              <a:t>Data</a:t>
            </a:r>
            <a:r>
              <a:rPr lang="en-GB" dirty="0"/>
              <a:t> → database/documents icon</a:t>
            </a:r>
          </a:p>
          <a:p>
            <a:pPr lvl="1"/>
            <a:r>
              <a:rPr lang="en-GB" i="1" dirty="0"/>
              <a:t>Tools</a:t>
            </a:r>
            <a:r>
              <a:rPr lang="en-GB" dirty="0"/>
              <a:t> → Python logo / cloud icon</a:t>
            </a:r>
          </a:p>
          <a:p>
            <a:r>
              <a:rPr lang="en-GB" dirty="0"/>
              <a:t>This reinforces the workflow visually.</a:t>
            </a:r>
          </a:p>
          <a:p>
            <a:endParaRPr lang="en-GB" dirty="0"/>
          </a:p>
        </p:txBody>
      </p:sp>
      <p:sp>
        <p:nvSpPr>
          <p:cNvPr id="4" name="Slide Number Placeholder 3"/>
          <p:cNvSpPr>
            <a:spLocks noGrp="1"/>
          </p:cNvSpPr>
          <p:nvPr>
            <p:ph type="sldNum" sz="quarter" idx="5"/>
          </p:nvPr>
        </p:nvSpPr>
        <p:spPr/>
        <p:txBody>
          <a:bodyPr/>
          <a:lstStyle/>
          <a:p>
            <a:fld id="{C5A89FF5-03B3-4D09-9647-98DE6D75EC88}" type="slidenum">
              <a:rPr lang="en-GB" smtClean="0"/>
              <a:t>11</a:t>
            </a:fld>
            <a:endParaRPr lang="en-GB"/>
          </a:p>
        </p:txBody>
      </p:sp>
    </p:spTree>
    <p:extLst>
      <p:ext uri="{BB962C8B-B14F-4D97-AF65-F5344CB8AC3E}">
        <p14:creationId xmlns:p14="http://schemas.microsoft.com/office/powerpoint/2010/main" val="448658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GB" b="0" i="0" u="none" strike="noStrike" dirty="0">
                <a:solidFill>
                  <a:srgbClr val="000000"/>
                </a:solidFill>
                <a:effectLst/>
                <a:latin typeface="Calibri" panose="020F0502020204030204" pitchFamily="34" charset="0"/>
              </a:rPr>
              <a:t>To explore how Neuro-Symbolic AI performs in adversarial information settings, we built and evaluated two models.</a:t>
            </a:r>
            <a:r>
              <a:rPr lang="en-US" b="0" i="0" dirty="0">
                <a:solidFill>
                  <a:srgbClr val="444444"/>
                </a:solidFill>
                <a:effectLst/>
                <a:latin typeface="Calibri" panose="020F0502020204030204" pitchFamily="34" charset="0"/>
              </a:rPr>
              <a:t>​</a:t>
            </a:r>
          </a:p>
          <a:p>
            <a:pPr algn="l" rtl="0" fontAlgn="base"/>
            <a:r>
              <a:rPr lang="en-GB" b="0" i="0" dirty="0">
                <a:solidFill>
                  <a:srgbClr val="444444"/>
                </a:solidFill>
                <a:effectLst/>
                <a:latin typeface="Calibri" panose="020F0502020204030204" pitchFamily="34" charset="0"/>
              </a:rPr>
              <a:t>​</a:t>
            </a:r>
          </a:p>
          <a:p>
            <a:pPr algn="l" rtl="0" fontAlgn="base"/>
            <a:r>
              <a:rPr lang="en-GB" b="1" i="0" u="none" strike="noStrike" dirty="0">
                <a:solidFill>
                  <a:srgbClr val="000000"/>
                </a:solidFill>
                <a:effectLst/>
                <a:latin typeface="Calibri" panose="020F0502020204030204" pitchFamily="34" charset="0"/>
              </a:rPr>
              <a:t>Model 1: Black Box Baseline</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Our baseline was a </a:t>
            </a:r>
            <a:r>
              <a:rPr lang="en-GB" b="1" i="0" u="none" strike="noStrike" dirty="0">
                <a:solidFill>
                  <a:srgbClr val="000000"/>
                </a:solidFill>
                <a:effectLst/>
                <a:latin typeface="Calibri" panose="020F0502020204030204" pitchFamily="34" charset="0"/>
              </a:rPr>
              <a:t>DistilBERT model</a:t>
            </a:r>
            <a:r>
              <a:rPr lang="en-GB" b="0" i="0" u="none" strike="noStrike" dirty="0">
                <a:solidFill>
                  <a:srgbClr val="000000"/>
                </a:solidFill>
                <a:effectLst/>
                <a:latin typeface="Calibri" panose="020F0502020204030204" pitchFamily="34" charset="0"/>
              </a:rPr>
              <a:t> a distilled version of BERT, widely used for classification tasks.</a:t>
            </a:r>
            <a:r>
              <a:rPr lang="en-GB" b="0" i="0" dirty="0">
                <a:solidFill>
                  <a:srgbClr val="444444"/>
                </a:solidFill>
                <a:effectLst/>
                <a:latin typeface="Calibri" panose="020F0502020204030204" pitchFamily="34" charset="0"/>
              </a:rPr>
              <a:t>​</a:t>
            </a:r>
            <a:br>
              <a:rPr lang="en-GB" b="0" i="0" dirty="0">
                <a:solidFill>
                  <a:srgbClr val="444444"/>
                </a:solidFill>
                <a:effectLst/>
                <a:latin typeface="Calibri" panose="020F0502020204030204" pitchFamily="34" charset="0"/>
              </a:rPr>
            </a:br>
            <a:r>
              <a:rPr lang="en-GB"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It represents the </a:t>
            </a:r>
            <a:r>
              <a:rPr lang="en-GB" b="1" i="0" u="none" strike="noStrike" dirty="0">
                <a:solidFill>
                  <a:srgbClr val="000000"/>
                </a:solidFill>
                <a:effectLst/>
                <a:latin typeface="Calibri" panose="020F0502020204030204" pitchFamily="34" charset="0"/>
              </a:rPr>
              <a:t>kind of high-performing, deep learning system</a:t>
            </a:r>
            <a:r>
              <a:rPr lang="en-GB" b="0" i="0" u="none" strike="noStrike" dirty="0">
                <a:solidFill>
                  <a:srgbClr val="000000"/>
                </a:solidFill>
                <a:effectLst/>
                <a:latin typeface="Calibri" panose="020F0502020204030204" pitchFamily="34" charset="0"/>
              </a:rPr>
              <a:t> you’ll find deployed today in many detection pipelines: efficient, powerful and largely opaque.</a:t>
            </a:r>
            <a:r>
              <a:rPr lang="en-US" b="0" i="0" dirty="0">
                <a:solidFill>
                  <a:srgbClr val="444444"/>
                </a:solidFill>
                <a:effectLst/>
                <a:latin typeface="Calibri" panose="020F0502020204030204" pitchFamily="34" charset="0"/>
              </a:rPr>
              <a:t>​</a:t>
            </a:r>
          </a:p>
          <a:p>
            <a:pPr algn="l" rtl="0" fontAlgn="base"/>
            <a:r>
              <a:rPr lang="en-GB" b="0" i="0" dirty="0">
                <a:solidFill>
                  <a:srgbClr val="444444"/>
                </a:solidFill>
                <a:effectLst/>
                <a:latin typeface="Calibri" panose="020F0502020204030204" pitchFamily="34" charset="0"/>
              </a:rPr>
              <a:t>​</a:t>
            </a:r>
          </a:p>
          <a:p>
            <a:pPr algn="l" rtl="0" fontAlgn="base"/>
            <a:r>
              <a:rPr lang="en-GB" b="1" i="0" u="none" strike="noStrike" dirty="0">
                <a:solidFill>
                  <a:srgbClr val="000000"/>
                </a:solidFill>
                <a:effectLst/>
                <a:latin typeface="Calibri" panose="020F0502020204030204" pitchFamily="34" charset="0"/>
              </a:rPr>
              <a:t>Model 2: Neuro-Symbolic AI</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The second model used the </a:t>
            </a:r>
            <a:r>
              <a:rPr lang="en-GB" b="1" i="0" u="none" strike="noStrike" dirty="0">
                <a:solidFill>
                  <a:srgbClr val="000000"/>
                </a:solidFill>
                <a:effectLst/>
                <a:latin typeface="Calibri" panose="020F0502020204030204" pitchFamily="34" charset="0"/>
              </a:rPr>
              <a:t>same neural architecture</a:t>
            </a:r>
            <a:r>
              <a:rPr lang="en-GB" b="0" i="0" u="none" strike="noStrike" dirty="0">
                <a:solidFill>
                  <a:srgbClr val="000000"/>
                </a:solidFill>
                <a:effectLst/>
                <a:latin typeface="Calibri" panose="020F0502020204030204" pitchFamily="34" charset="0"/>
              </a:rPr>
              <a:t> DistilBERT but with a key difference:</a:t>
            </a:r>
            <a:r>
              <a:rPr lang="en-GB" b="0" i="0" dirty="0">
                <a:solidFill>
                  <a:srgbClr val="444444"/>
                </a:solidFill>
                <a:effectLst/>
                <a:latin typeface="Calibri" panose="020F0502020204030204" pitchFamily="34" charset="0"/>
              </a:rPr>
              <a:t>​</a:t>
            </a:r>
            <a:br>
              <a:rPr lang="en-GB" b="0" i="0" dirty="0">
                <a:solidFill>
                  <a:srgbClr val="444444"/>
                </a:solidFill>
                <a:effectLst/>
                <a:latin typeface="Calibri" panose="020F0502020204030204" pitchFamily="34" charset="0"/>
              </a:rPr>
            </a:br>
            <a:r>
              <a:rPr lang="en-GB" b="0" i="0" u="none" strike="noStrike" dirty="0">
                <a:solidFill>
                  <a:srgbClr val="000000"/>
                </a:solidFill>
                <a:effectLst/>
                <a:latin typeface="Calibri" panose="020F0502020204030204" pitchFamily="34" charset="0"/>
              </a:rPr>
              <a:t>We added a </a:t>
            </a:r>
            <a:r>
              <a:rPr lang="en-GB" b="1" i="0" u="none" strike="noStrike" dirty="0">
                <a:solidFill>
                  <a:srgbClr val="000000"/>
                </a:solidFill>
                <a:effectLst/>
                <a:latin typeface="Calibri" panose="020F0502020204030204" pitchFamily="34" charset="0"/>
              </a:rPr>
              <a:t>symbolic reasoning layer</a:t>
            </a:r>
            <a:r>
              <a:rPr lang="en-GB" b="0" i="0" u="none" strike="noStrike" dirty="0">
                <a:solidFill>
                  <a:srgbClr val="000000"/>
                </a:solidFill>
                <a:effectLst/>
                <a:latin typeface="Calibri" panose="020F0502020204030204" pitchFamily="34" charset="0"/>
              </a:rPr>
              <a:t>, specifically a decision tree trained on the output embeddings.</a:t>
            </a:r>
            <a:r>
              <a:rPr lang="en-GB" b="0" i="0" dirty="0">
                <a:solidFill>
                  <a:srgbClr val="444444"/>
                </a:solidFill>
                <a:effectLst/>
                <a:latin typeface="Calibri" panose="020F0502020204030204" pitchFamily="34" charset="0"/>
              </a:rPr>
              <a:t>​</a:t>
            </a:r>
            <a:br>
              <a:rPr lang="en-GB" b="0" i="0" dirty="0">
                <a:solidFill>
                  <a:srgbClr val="444444"/>
                </a:solidFill>
                <a:effectLst/>
                <a:latin typeface="Calibri" panose="020F0502020204030204" pitchFamily="34" charset="0"/>
              </a:rPr>
            </a:br>
            <a:r>
              <a:rPr lang="en-GB" b="0" i="0" u="none" strike="noStrike" dirty="0">
                <a:solidFill>
                  <a:srgbClr val="000000"/>
                </a:solidFill>
                <a:effectLst/>
                <a:latin typeface="Calibri" panose="020F0502020204030204" pitchFamily="34" charset="0"/>
              </a:rPr>
              <a:t>This allowed us to preserve model performance while </a:t>
            </a:r>
            <a:r>
              <a:rPr lang="en-GB" b="1" i="0" u="none" strike="noStrike" dirty="0">
                <a:solidFill>
                  <a:srgbClr val="000000"/>
                </a:solidFill>
                <a:effectLst/>
                <a:latin typeface="Calibri" panose="020F0502020204030204" pitchFamily="34" charset="0"/>
              </a:rPr>
              <a:t>generating human-readable, rule-based decisions</a:t>
            </a:r>
            <a:r>
              <a:rPr lang="en-GB" b="0" i="0" u="none" strike="noStrike" dirty="0">
                <a:solidFill>
                  <a:srgbClr val="000000"/>
                </a:solidFill>
                <a:effectLst/>
                <a:latin typeface="Calibri" panose="020F0502020204030204" pitchFamily="34" charset="0"/>
              </a:rPr>
              <a:t>.</a:t>
            </a:r>
            <a:r>
              <a:rPr lang="en-GB" b="0" i="0" dirty="0">
                <a:solidFill>
                  <a:srgbClr val="444444"/>
                </a:solidFill>
                <a:effectLst/>
                <a:latin typeface="Calibri" panose="020F0502020204030204" pitchFamily="34" charset="0"/>
              </a:rPr>
              <a:t>​</a:t>
            </a:r>
            <a:br>
              <a:rPr lang="en-GB" b="0" i="0" dirty="0">
                <a:solidFill>
                  <a:srgbClr val="444444"/>
                </a:solidFill>
                <a:effectLst/>
                <a:latin typeface="Calibri" panose="020F0502020204030204" pitchFamily="34" charset="0"/>
              </a:rPr>
            </a:br>
            <a:r>
              <a:rPr lang="en-GB"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In intelligence environments, this matters accuracy without </a:t>
            </a:r>
            <a:r>
              <a:rPr lang="en-GB" b="1" i="0" u="none" strike="noStrike" dirty="0">
                <a:solidFill>
                  <a:srgbClr val="000000"/>
                </a:solidFill>
                <a:effectLst/>
                <a:latin typeface="Calibri" panose="020F0502020204030204" pitchFamily="34" charset="0"/>
              </a:rPr>
              <a:t>traceability</a:t>
            </a:r>
            <a:r>
              <a:rPr lang="en-GB" b="0" i="0" u="none" strike="noStrike" dirty="0">
                <a:solidFill>
                  <a:srgbClr val="000000"/>
                </a:solidFill>
                <a:effectLst/>
                <a:latin typeface="Calibri" panose="020F0502020204030204" pitchFamily="34" charset="0"/>
              </a:rPr>
              <a:t> is operationally unusable.</a:t>
            </a:r>
            <a:r>
              <a:rPr lang="en-US" b="0" i="0" dirty="0">
                <a:solidFill>
                  <a:srgbClr val="444444"/>
                </a:solidFill>
                <a:effectLst/>
                <a:latin typeface="Calibri" panose="020F0502020204030204" pitchFamily="34" charset="0"/>
              </a:rPr>
              <a:t>​</a:t>
            </a:r>
          </a:p>
          <a:p>
            <a:pPr algn="l" rtl="0" fontAlgn="base"/>
            <a:r>
              <a:rPr lang="en-GB" b="0" i="0" dirty="0">
                <a:solidFill>
                  <a:srgbClr val="444444"/>
                </a:solidFill>
                <a:effectLst/>
                <a:latin typeface="Calibri" panose="020F0502020204030204" pitchFamily="34" charset="0"/>
              </a:rPr>
              <a:t>​</a:t>
            </a:r>
          </a:p>
          <a:p>
            <a:pPr algn="l" rtl="0" fontAlgn="base"/>
            <a:r>
              <a:rPr lang="en-GB" b="1" i="0" u="none" strike="noStrike" dirty="0">
                <a:solidFill>
                  <a:srgbClr val="000000"/>
                </a:solidFill>
                <a:effectLst/>
                <a:latin typeface="Calibri" panose="020F0502020204030204" pitchFamily="34" charset="0"/>
              </a:rPr>
              <a:t>Dataset: LIAR Benchmark</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We used the </a:t>
            </a:r>
            <a:r>
              <a:rPr lang="en-GB" b="1" i="0" u="none" strike="noStrike" dirty="0">
                <a:solidFill>
                  <a:srgbClr val="000000"/>
                </a:solidFill>
                <a:effectLst/>
                <a:latin typeface="Calibri" panose="020F0502020204030204" pitchFamily="34" charset="0"/>
              </a:rPr>
              <a:t>LIAR benchmark</a:t>
            </a:r>
            <a:r>
              <a:rPr lang="en-GB" b="0" i="0" u="none" strike="noStrike" dirty="0">
                <a:solidFill>
                  <a:srgbClr val="000000"/>
                </a:solidFill>
                <a:effectLst/>
                <a:latin typeface="Calibri" panose="020F0502020204030204" pitchFamily="34" charset="0"/>
              </a:rPr>
              <a:t>, a labelled dataset of political claims classified as true or false.</a:t>
            </a:r>
            <a:r>
              <a:rPr lang="en-US" b="0" i="0" dirty="0">
                <a:solidFill>
                  <a:srgbClr val="444444"/>
                </a:solidFill>
                <a:effectLst/>
                <a:latin typeface="Calibri" panose="020F0502020204030204" pitchFamily="34" charset="0"/>
              </a:rPr>
              <a:t>​</a:t>
            </a:r>
            <a:br>
              <a:rPr lang="en-US" b="0" i="0" dirty="0">
                <a:solidFill>
                  <a:srgbClr val="444444"/>
                </a:solidFill>
                <a:effectLst/>
                <a:latin typeface="Calibri" panose="020F0502020204030204" pitchFamily="34" charset="0"/>
              </a:rPr>
            </a:br>
            <a:r>
              <a:rPr lang="en-GB" b="0" i="0" u="none" strike="noStrike" dirty="0">
                <a:solidFill>
                  <a:srgbClr val="000000"/>
                </a:solidFill>
                <a:effectLst/>
                <a:latin typeface="Calibri" panose="020F0502020204030204" pitchFamily="34" charset="0"/>
              </a:rPr>
              <a:t>We adapted it to a binary format for clarity and speed matching how analysts work when under pressure to assess veracity.</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It’s also contextually appropriate these are the types of narratives we’ve seen weaponised in information operations across:</a:t>
            </a:r>
            <a:r>
              <a:rPr lang="en-US" b="0" i="0" dirty="0">
                <a:solidFill>
                  <a:srgbClr val="444444"/>
                </a:solidFill>
                <a:effectLst/>
                <a:latin typeface="Calibri" panose="020F0502020204030204" pitchFamily="34" charset="0"/>
              </a:rPr>
              <a:t>​</a:t>
            </a:r>
          </a:p>
          <a:p>
            <a:pPr algn="l" rtl="0" fontAlgn="base"/>
            <a:r>
              <a:rPr lang="en-GB" b="1" i="0" u="none" strike="noStrike" dirty="0">
                <a:solidFill>
                  <a:srgbClr val="000000"/>
                </a:solidFill>
                <a:effectLst/>
                <a:latin typeface="Calibri" panose="020F0502020204030204" pitchFamily="34" charset="0"/>
              </a:rPr>
              <a:t>Ukraine</a:t>
            </a:r>
            <a:r>
              <a:rPr lang="en-GB" b="0" i="0" dirty="0">
                <a:solidFill>
                  <a:srgbClr val="444444"/>
                </a:solidFill>
                <a:effectLst/>
                <a:latin typeface="Calibri" panose="020F0502020204030204" pitchFamily="34" charset="0"/>
              </a:rPr>
              <a:t>​</a:t>
            </a:r>
          </a:p>
          <a:p>
            <a:pPr algn="l" rtl="0" fontAlgn="base"/>
            <a:r>
              <a:rPr lang="en-GB" b="1" i="0" u="none" strike="noStrike" dirty="0">
                <a:solidFill>
                  <a:srgbClr val="000000"/>
                </a:solidFill>
                <a:effectLst/>
                <a:latin typeface="Calibri" panose="020F0502020204030204" pitchFamily="34" charset="0"/>
              </a:rPr>
              <a:t>US elections</a:t>
            </a:r>
            <a:r>
              <a:rPr lang="en-GB" b="0" i="0" dirty="0">
                <a:solidFill>
                  <a:srgbClr val="444444"/>
                </a:solidFill>
                <a:effectLst/>
                <a:latin typeface="Calibri" panose="020F0502020204030204" pitchFamily="34" charset="0"/>
              </a:rPr>
              <a:t>​</a:t>
            </a:r>
          </a:p>
          <a:p>
            <a:pPr algn="l" rtl="0" fontAlgn="base"/>
            <a:r>
              <a:rPr lang="en-GB" b="1" i="0" u="none" strike="noStrike" dirty="0">
                <a:solidFill>
                  <a:srgbClr val="000000"/>
                </a:solidFill>
                <a:effectLst/>
                <a:latin typeface="Calibri" panose="020F0502020204030204" pitchFamily="34" charset="0"/>
              </a:rPr>
              <a:t>Campaigns in parts of Africa</a:t>
            </a:r>
            <a:r>
              <a:rPr lang="en-GB" b="0" i="0" dirty="0">
                <a:solidFill>
                  <a:srgbClr val="444444"/>
                </a:solidFill>
                <a:effectLst/>
                <a:latin typeface="Calibri" panose="020F0502020204030204" pitchFamily="34" charset="0"/>
              </a:rPr>
              <a:t>​</a:t>
            </a:r>
          </a:p>
          <a:p>
            <a:pPr algn="l" rtl="0" fontAlgn="base"/>
            <a:r>
              <a:rPr lang="en-GB" b="0" i="0" dirty="0">
                <a:solidFill>
                  <a:srgbClr val="444444"/>
                </a:solidFill>
                <a:effectLst/>
                <a:latin typeface="Calibri" panose="020F0502020204030204" pitchFamily="34" charset="0"/>
              </a:rPr>
              <a:t>​</a:t>
            </a:r>
          </a:p>
          <a:p>
            <a:pPr algn="l" rtl="0" fontAlgn="base"/>
            <a:r>
              <a:rPr lang="en-GB" b="1" i="0" u="none" strike="noStrike" dirty="0">
                <a:solidFill>
                  <a:srgbClr val="000000"/>
                </a:solidFill>
                <a:effectLst/>
                <a:latin typeface="Calibri" panose="020F0502020204030204" pitchFamily="34" charset="0"/>
              </a:rPr>
              <a:t>Tools &amp; Infrastructure</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The models were built using:</a:t>
            </a:r>
            <a:r>
              <a:rPr lang="en-US" b="0" i="0" dirty="0">
                <a:solidFill>
                  <a:srgbClr val="444444"/>
                </a:solidFill>
                <a:effectLst/>
                <a:latin typeface="Calibri" panose="020F0502020204030204" pitchFamily="34" charset="0"/>
              </a:rPr>
              <a:t>​</a:t>
            </a:r>
          </a:p>
          <a:p>
            <a:pPr algn="l" rtl="0" fontAlgn="base"/>
            <a:r>
              <a:rPr lang="en-GB" b="1" i="0" u="none" strike="noStrike" dirty="0">
                <a:solidFill>
                  <a:srgbClr val="000000"/>
                </a:solidFill>
                <a:effectLst/>
                <a:latin typeface="Calibri" panose="020F0502020204030204" pitchFamily="34" charset="0"/>
              </a:rPr>
              <a:t>Python</a:t>
            </a:r>
            <a:r>
              <a:rPr lang="en-GB" b="0" i="0" dirty="0">
                <a:solidFill>
                  <a:srgbClr val="444444"/>
                </a:solidFill>
                <a:effectLst/>
                <a:latin typeface="Calibri" panose="020F0502020204030204" pitchFamily="34" charset="0"/>
              </a:rPr>
              <a:t>​</a:t>
            </a:r>
          </a:p>
          <a:p>
            <a:pPr algn="l" rtl="0" fontAlgn="base"/>
            <a:r>
              <a:rPr lang="en-GB" b="1" i="0" u="none" strike="noStrike" dirty="0">
                <a:solidFill>
                  <a:srgbClr val="000000"/>
                </a:solidFill>
                <a:effectLst/>
                <a:latin typeface="Calibri" panose="020F0502020204030204" pitchFamily="34" charset="0"/>
              </a:rPr>
              <a:t>PyTorch</a:t>
            </a:r>
            <a:r>
              <a:rPr lang="en-GB" b="0" i="0" dirty="0">
                <a:solidFill>
                  <a:srgbClr val="444444"/>
                </a:solidFill>
                <a:effectLst/>
                <a:latin typeface="Calibri" panose="020F0502020204030204" pitchFamily="34" charset="0"/>
              </a:rPr>
              <a:t>​</a:t>
            </a:r>
          </a:p>
          <a:p>
            <a:pPr algn="l" rtl="0" fontAlgn="base"/>
            <a:r>
              <a:rPr lang="en-GB" b="1" i="0" u="none" strike="noStrike" dirty="0">
                <a:solidFill>
                  <a:srgbClr val="000000"/>
                </a:solidFill>
                <a:effectLst/>
                <a:latin typeface="Calibri" panose="020F0502020204030204" pitchFamily="34" charset="0"/>
              </a:rPr>
              <a:t>TensorFlow</a:t>
            </a:r>
            <a:r>
              <a:rPr lang="en-GB" b="0" i="0" dirty="0">
                <a:solidFill>
                  <a:srgbClr val="444444"/>
                </a:solidFill>
                <a:effectLst/>
                <a:latin typeface="Calibri" panose="020F0502020204030204" pitchFamily="34" charset="0"/>
              </a:rPr>
              <a:t>​</a:t>
            </a:r>
          </a:p>
          <a:p>
            <a:pPr algn="l" rtl="0" fontAlgn="base"/>
            <a:r>
              <a:rPr lang="en-GB" b="1" i="0" u="none" strike="noStrike" dirty="0">
                <a:solidFill>
                  <a:srgbClr val="000000"/>
                </a:solidFill>
                <a:effectLst/>
                <a:latin typeface="Calibri" panose="020F0502020204030204" pitchFamily="34" charset="0"/>
              </a:rPr>
              <a:t>Hugging Face Transformers</a:t>
            </a:r>
            <a:r>
              <a:rPr lang="en-GB" b="0" i="0" dirty="0">
                <a:solidFill>
                  <a:srgbClr val="444444"/>
                </a:solidFill>
                <a:effectLst/>
                <a:latin typeface="Calibri" panose="020F0502020204030204" pitchFamily="34" charset="0"/>
              </a:rPr>
              <a:t>​</a:t>
            </a:r>
          </a:p>
          <a:p>
            <a:pPr algn="l" rtl="0" fontAlgn="base"/>
            <a:r>
              <a:rPr lang="en-GB"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We ran everything in a </a:t>
            </a:r>
            <a:r>
              <a:rPr lang="en-GB" b="1" i="0" u="none" strike="noStrike" dirty="0">
                <a:solidFill>
                  <a:srgbClr val="000000"/>
                </a:solidFill>
                <a:effectLst/>
                <a:latin typeface="Calibri" panose="020F0502020204030204" pitchFamily="34" charset="0"/>
              </a:rPr>
              <a:t>cloud-based environment</a:t>
            </a:r>
            <a:r>
              <a:rPr lang="en-GB" b="0" i="0" u="none" strike="noStrike" dirty="0">
                <a:solidFill>
                  <a:srgbClr val="000000"/>
                </a:solidFill>
                <a:effectLst/>
                <a:latin typeface="Calibri" panose="020F0502020204030204" pitchFamily="34" charset="0"/>
              </a:rPr>
              <a:t>, which allowed us to:</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Iterate quickly</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Scale training as needed</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And simulate how these tools might perform in a real intelligence workflow</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We weren’t reinventing the wheel.</a:t>
            </a:r>
            <a:r>
              <a:rPr lang="en-US" b="0" i="0" dirty="0">
                <a:solidFill>
                  <a:srgbClr val="444444"/>
                </a:solidFill>
                <a:effectLst/>
                <a:latin typeface="Calibri" panose="020F0502020204030204" pitchFamily="34" charset="0"/>
              </a:rPr>
              <a:t>​</a:t>
            </a:r>
          </a:p>
          <a:p>
            <a:pPr algn="l" rtl="0" fontAlgn="base"/>
            <a:r>
              <a:rPr lang="en-US" b="0" i="0" dirty="0">
                <a:solidFill>
                  <a:srgbClr val="444444"/>
                </a:solidFill>
                <a:effectLst/>
                <a:latin typeface="Avenir Next LT Pro Light" panose="020B0304020202020204" pitchFamily="34" charset="0"/>
              </a:rPr>
              <a:t>​</a:t>
            </a:r>
            <a:br>
              <a:rPr lang="en-US" b="0" i="0" dirty="0">
                <a:solidFill>
                  <a:srgbClr val="444444"/>
                </a:solidFill>
                <a:effectLst/>
                <a:latin typeface="Avenir Next LT Pro Light" panose="020B0304020202020204" pitchFamily="34" charset="0"/>
              </a:rPr>
            </a:br>
            <a:r>
              <a:rPr lang="en-GB" b="0" i="0" u="none" strike="noStrike" dirty="0">
                <a:solidFill>
                  <a:srgbClr val="000000"/>
                </a:solidFill>
                <a:effectLst/>
                <a:latin typeface="Calibri" panose="020F0502020204030204" pitchFamily="34" charset="0"/>
              </a:rPr>
              <a:t>We took proven architectures and </a:t>
            </a:r>
            <a:r>
              <a:rPr lang="en-GB" b="1" i="0" u="none" strike="noStrike" dirty="0">
                <a:solidFill>
                  <a:srgbClr val="000000"/>
                </a:solidFill>
                <a:effectLst/>
                <a:latin typeface="Calibri" panose="020F0502020204030204" pitchFamily="34" charset="0"/>
              </a:rPr>
              <a:t>adapted them to the operational requirement for interpretability</a:t>
            </a:r>
            <a:r>
              <a:rPr lang="en-GB" b="0" i="0" u="none" strike="noStrike" dirty="0">
                <a:solidFill>
                  <a:srgbClr val="000000"/>
                </a:solidFill>
                <a:effectLst/>
                <a:latin typeface="Calibri" panose="020F0502020204030204" pitchFamily="34" charset="0"/>
              </a:rPr>
              <a:t>, based on direct feedback from users in the field.</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The result: two models, same data, same infrastructure but fundamentally different in how they justify their decisions.</a:t>
            </a:r>
            <a:r>
              <a:rPr lang="en-US" b="0" i="0" dirty="0">
                <a:solidFill>
                  <a:srgbClr val="444444"/>
                </a:solidFill>
                <a:effectLst/>
                <a:latin typeface="Calibri" panose="020F0502020204030204" pitchFamily="34" charset="0"/>
              </a:rPr>
              <a:t>​</a:t>
            </a:r>
          </a:p>
          <a:p>
            <a:pPr algn="l" rtl="0" fontAlgn="base"/>
            <a:r>
              <a:rPr lang="en-GB" b="0" i="0" dirty="0">
                <a:solidFill>
                  <a:srgbClr val="444444"/>
                </a:solidFill>
                <a:effectLst/>
                <a:latin typeface="Calibri" panose="020F0502020204030204" pitchFamily="34" charset="0"/>
              </a:rPr>
              <a:t>​</a:t>
            </a:r>
          </a:p>
          <a:p>
            <a:endParaRPr lang="en-GB" dirty="0"/>
          </a:p>
        </p:txBody>
      </p:sp>
      <p:sp>
        <p:nvSpPr>
          <p:cNvPr id="4" name="Slide Number Placeholder 3"/>
          <p:cNvSpPr>
            <a:spLocks noGrp="1"/>
          </p:cNvSpPr>
          <p:nvPr>
            <p:ph type="sldNum" sz="quarter" idx="5"/>
          </p:nvPr>
        </p:nvSpPr>
        <p:spPr/>
        <p:txBody>
          <a:bodyPr/>
          <a:lstStyle/>
          <a:p>
            <a:pPr rtl="0"/>
            <a:fld id="{8B990660-4B7D-4C11-96DB-B19FFA8CA93C}" type="slidenum">
              <a:rPr lang="en-GB" noProof="0" smtClean="0"/>
              <a:t>12</a:t>
            </a:fld>
            <a:endParaRPr lang="en-GB" noProof="0"/>
          </a:p>
        </p:txBody>
      </p:sp>
    </p:spTree>
    <p:extLst>
      <p:ext uri="{BB962C8B-B14F-4D97-AF65-F5344CB8AC3E}">
        <p14:creationId xmlns:p14="http://schemas.microsoft.com/office/powerpoint/2010/main" val="3616763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1363" y="1143000"/>
            <a:ext cx="5375275" cy="3086100"/>
          </a:xfrm>
        </p:spPr>
      </p:sp>
      <p:sp>
        <p:nvSpPr>
          <p:cNvPr id="3" name="Notes Placeholder 2"/>
          <p:cNvSpPr>
            <a:spLocks noGrp="1"/>
          </p:cNvSpPr>
          <p:nvPr>
            <p:ph type="body" idx="1"/>
          </p:nvPr>
        </p:nvSpPr>
        <p:spPr/>
        <p:txBody>
          <a:bodyPr/>
          <a:lstStyle/>
          <a:p>
            <a:r>
              <a:rPr lang="en-GB" dirty="0"/>
              <a:t>Our baseline system was built on </a:t>
            </a:r>
            <a:r>
              <a:rPr lang="en-GB" dirty="0" err="1"/>
              <a:t>DistilBERT</a:t>
            </a:r>
            <a:r>
              <a:rPr lang="en-GB" dirty="0"/>
              <a:t>, a compressed version of BERT with six transformer layers. We fine-tuned it on the LIAR dataset, collapsing the six original labels into a binary scheme of REAL versus FAKE. We deliberately kept preprocessing minimal, focusing on tokenisation with a maximum length of 256 tokens to preserve as much linguistic nuance as possible.</a:t>
            </a:r>
          </a:p>
          <a:p>
            <a:r>
              <a:rPr lang="en-GB" dirty="0"/>
              <a:t>Training was conducted with </a:t>
            </a:r>
            <a:r>
              <a:rPr lang="en-GB" dirty="0" err="1"/>
              <a:t>AdamW</a:t>
            </a:r>
            <a:r>
              <a:rPr lang="en-GB" dirty="0"/>
              <a:t> optimisation, a learning rate of 2e-5, and batch sizes of 16/32. Early stopping was based on weighted F1 score to prevent overfitting. Post-training, we calibrated the output probabilities using temperature scaling to improve reliability, and introduced an abstain band between 0.45 and 0.55 so that low-confidence outputs could be routed to human analysts.</a:t>
            </a:r>
          </a:p>
          <a:p>
            <a:r>
              <a:rPr lang="en-GB" dirty="0"/>
              <a:t>For deployment, we wrapped the model in a lightweight inference API with Streamlit/</a:t>
            </a:r>
            <a:r>
              <a:rPr lang="en-GB" dirty="0" err="1"/>
              <a:t>Gradio</a:t>
            </a:r>
            <a:r>
              <a:rPr lang="en-GB" dirty="0"/>
              <a:t>, allowing analysts to see both the binary label and the calibrated probability. This gave us a realistic operational baseline against which we could later compare the neuro-symbolic model</a:t>
            </a:r>
          </a:p>
          <a:p>
            <a:endParaRPr lang="en-GB" dirty="0"/>
          </a:p>
          <a:p>
            <a:endParaRPr lang="en-GB" dirty="0"/>
          </a:p>
          <a:p>
            <a:r>
              <a:rPr lang="en-GB" dirty="0"/>
              <a:t>Model:-</a:t>
            </a:r>
            <a:r>
              <a:rPr lang="en-GB" dirty="0">
                <a:sym typeface="Wingdings" panose="05000000000000000000" pitchFamily="2" charset="2"/>
              </a:rPr>
              <a:t> https://colab.research.google.com/drive/1nhCdXuPvqgwJEph-_KhntzRqxmuoRJDg#scrollTo=7946FDnpQcP0</a:t>
            </a:r>
            <a:endParaRPr lang="en-GB" dirty="0"/>
          </a:p>
        </p:txBody>
      </p:sp>
      <p:sp>
        <p:nvSpPr>
          <p:cNvPr id="4" name="Slide Number Placeholder 3"/>
          <p:cNvSpPr>
            <a:spLocks noGrp="1"/>
          </p:cNvSpPr>
          <p:nvPr>
            <p:ph type="sldNum" sz="quarter" idx="5"/>
          </p:nvPr>
        </p:nvSpPr>
        <p:spPr/>
        <p:txBody>
          <a:bodyPr/>
          <a:lstStyle/>
          <a:p>
            <a:fld id="{C5A89FF5-03B3-4D09-9647-98DE6D75EC88}" type="slidenum">
              <a:rPr lang="en-GB" smtClean="0"/>
              <a:t>13</a:t>
            </a:fld>
            <a:endParaRPr lang="en-GB"/>
          </a:p>
        </p:txBody>
      </p:sp>
    </p:spTree>
    <p:extLst>
      <p:ext uri="{BB962C8B-B14F-4D97-AF65-F5344CB8AC3E}">
        <p14:creationId xmlns:p14="http://schemas.microsoft.com/office/powerpoint/2010/main" val="507354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GB" b="0" i="0" u="none" strike="noStrike" dirty="0">
                <a:solidFill>
                  <a:srgbClr val="000000"/>
                </a:solidFill>
                <a:effectLst/>
                <a:latin typeface="Calibri" panose="020F0502020204030204" pitchFamily="34" charset="0"/>
              </a:rPr>
              <a:t>This is </a:t>
            </a:r>
            <a:r>
              <a:rPr lang="en-GB" b="1" i="0" u="none" strike="noStrike" dirty="0">
                <a:solidFill>
                  <a:srgbClr val="000000"/>
                </a:solidFill>
                <a:effectLst/>
                <a:latin typeface="Calibri" panose="020F0502020204030204" pitchFamily="34" charset="0"/>
              </a:rPr>
              <a:t>Model One</a:t>
            </a:r>
            <a:r>
              <a:rPr lang="en-GB" b="0" i="0" u="none" strike="noStrike" dirty="0">
                <a:solidFill>
                  <a:srgbClr val="000000"/>
                </a:solidFill>
                <a:effectLst/>
                <a:latin typeface="Calibri" panose="020F0502020204030204" pitchFamily="34" charset="0"/>
              </a:rPr>
              <a:t> — our black box baseline, built using </a:t>
            </a:r>
            <a:r>
              <a:rPr lang="en-GB" b="1" i="0" u="none" strike="noStrike" dirty="0">
                <a:solidFill>
                  <a:srgbClr val="000000"/>
                </a:solidFill>
                <a:effectLst/>
                <a:latin typeface="Calibri" panose="020F0502020204030204" pitchFamily="34" charset="0"/>
              </a:rPr>
              <a:t>DistilBERT</a:t>
            </a:r>
            <a:r>
              <a:rPr lang="en-GB" b="0" i="0" u="none" strike="noStrike" dirty="0">
                <a:solidFill>
                  <a:srgbClr val="000000"/>
                </a:solidFill>
                <a:effectLst/>
                <a:latin typeface="Calibri" panose="020F0502020204030204" pitchFamily="34" charset="0"/>
              </a:rPr>
              <a:t>, a compressed version of the BERT transformer architecture optimised for classification tasks.</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The goal was to establish a performance benchmark using the kind of architecture commonly found in text-based detection tools today </a:t>
            </a:r>
            <a:r>
              <a:rPr lang="en-GB" b="1" i="0" u="none" strike="noStrike" dirty="0">
                <a:solidFill>
                  <a:srgbClr val="000000"/>
                </a:solidFill>
                <a:effectLst/>
                <a:latin typeface="Calibri" panose="020F0502020204030204" pitchFamily="34" charset="0"/>
              </a:rPr>
              <a:t>highly optimised, pretrained, and proven in production.</a:t>
            </a:r>
            <a:r>
              <a:rPr lang="en-US" b="0" i="0" dirty="0">
                <a:solidFill>
                  <a:srgbClr val="444444"/>
                </a:solidFill>
                <a:effectLst/>
                <a:latin typeface="Calibri" panose="020F0502020204030204" pitchFamily="34" charset="0"/>
              </a:rPr>
              <a:t>​</a:t>
            </a:r>
          </a:p>
          <a:p>
            <a:pPr algn="l" rtl="0" fontAlgn="base"/>
            <a:r>
              <a:rPr lang="en-GB" b="0" i="0" dirty="0">
                <a:solidFill>
                  <a:srgbClr val="444444"/>
                </a:solidFill>
                <a:effectLst/>
                <a:latin typeface="Calibri" panose="020F0502020204030204" pitchFamily="34" charset="0"/>
              </a:rPr>
              <a:t>​</a:t>
            </a:r>
          </a:p>
          <a:p>
            <a:pPr algn="l" rtl="0" fontAlgn="base"/>
            <a:r>
              <a:rPr lang="en-GB"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The pipeline was straightforward:</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We took political statements from the </a:t>
            </a:r>
            <a:r>
              <a:rPr lang="en-GB" b="1" i="0" u="none" strike="noStrike" dirty="0">
                <a:solidFill>
                  <a:srgbClr val="000000"/>
                </a:solidFill>
                <a:effectLst/>
                <a:latin typeface="Calibri" panose="020F0502020204030204" pitchFamily="34" charset="0"/>
              </a:rPr>
              <a:t>LIAR dataset</a:t>
            </a:r>
            <a:r>
              <a:rPr lang="en-GB"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Cleaned and normalised the text</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Tokenised the input</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Fine-tuned the model for </a:t>
            </a:r>
            <a:r>
              <a:rPr lang="en-GB" b="1" i="0" u="none" strike="noStrike" dirty="0">
                <a:solidFill>
                  <a:srgbClr val="000000"/>
                </a:solidFill>
                <a:effectLst/>
                <a:latin typeface="Calibri" panose="020F0502020204030204" pitchFamily="34" charset="0"/>
              </a:rPr>
              <a:t>binary classification</a:t>
            </a:r>
            <a:r>
              <a:rPr lang="en-GB" b="0" i="0" u="none" strike="noStrike" dirty="0">
                <a:solidFill>
                  <a:srgbClr val="000000"/>
                </a:solidFill>
                <a:effectLst/>
                <a:latin typeface="Calibri" panose="020F0502020204030204" pitchFamily="34" charset="0"/>
              </a:rPr>
              <a:t> true or false.</a:t>
            </a:r>
            <a:r>
              <a:rPr lang="en-US" b="0" i="0" dirty="0">
                <a:solidFill>
                  <a:srgbClr val="444444"/>
                </a:solidFill>
                <a:effectLst/>
                <a:latin typeface="Calibri" panose="020F0502020204030204" pitchFamily="34" charset="0"/>
              </a:rPr>
              <a:t>​</a:t>
            </a:r>
          </a:p>
          <a:p>
            <a:pPr algn="l" rtl="0" fontAlgn="base"/>
            <a:r>
              <a:rPr lang="en-GB"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The model learns patterns in language associated with truthfulness or deception and makes a judgement.</a:t>
            </a:r>
            <a:r>
              <a:rPr lang="en-US" b="0" i="0" dirty="0">
                <a:solidFill>
                  <a:srgbClr val="444444"/>
                </a:solidFill>
                <a:effectLst/>
                <a:latin typeface="Calibri" panose="020F0502020204030204" pitchFamily="34" charset="0"/>
              </a:rPr>
              <a:t>​</a:t>
            </a:r>
          </a:p>
          <a:p>
            <a:pPr algn="l" rtl="0" fontAlgn="base"/>
            <a:r>
              <a:rPr lang="en-GB"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In terms of performance:</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It was fast to train</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Delivered strong results on the benchmark</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And it scales well in deployment environments</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But the limitations were immediate and familiar:</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The model can’t tell you </a:t>
            </a:r>
            <a:r>
              <a:rPr lang="en-GB" b="1" i="0" u="none" strike="noStrike" dirty="0">
                <a:solidFill>
                  <a:srgbClr val="000000"/>
                </a:solidFill>
                <a:effectLst/>
                <a:latin typeface="Calibri" panose="020F0502020204030204" pitchFamily="34" charset="0"/>
              </a:rPr>
              <a:t>why</a:t>
            </a:r>
            <a:r>
              <a:rPr lang="en-GB" b="0" i="0" u="none" strike="noStrike" dirty="0">
                <a:solidFill>
                  <a:srgbClr val="000000"/>
                </a:solidFill>
                <a:effectLst/>
                <a:latin typeface="Calibri" panose="020F0502020204030204" pitchFamily="34" charset="0"/>
              </a:rPr>
              <a:t> a statement is true or false</a:t>
            </a:r>
            <a:r>
              <a:rPr lang="en-US" b="0" i="0" dirty="0">
                <a:solidFill>
                  <a:srgbClr val="444444"/>
                </a:solidFill>
                <a:effectLst/>
                <a:latin typeface="Calibri" panose="020F0502020204030204" pitchFamily="34" charset="0"/>
              </a:rPr>
              <a:t>​</a:t>
            </a:r>
          </a:p>
          <a:p>
            <a:pPr algn="l" rtl="0" fontAlgn="base"/>
            <a:r>
              <a:rPr lang="en-GB"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It can’t </a:t>
            </a:r>
            <a:r>
              <a:rPr lang="en-GB" b="1" i="0" u="none" strike="noStrike" dirty="0">
                <a:solidFill>
                  <a:srgbClr val="000000"/>
                </a:solidFill>
                <a:effectLst/>
                <a:latin typeface="Calibri" panose="020F0502020204030204" pitchFamily="34" charset="0"/>
              </a:rPr>
              <a:t>point to evidence</a:t>
            </a:r>
            <a:r>
              <a:rPr lang="en-GB" b="0" i="0" u="none" strike="noStrike" dirty="0">
                <a:solidFill>
                  <a:srgbClr val="000000"/>
                </a:solidFill>
                <a:effectLst/>
                <a:latin typeface="Calibri" panose="020F0502020204030204" pitchFamily="34" charset="0"/>
              </a:rPr>
              <a:t>, </a:t>
            </a:r>
            <a:r>
              <a:rPr lang="en-GB" b="1" i="0" u="none" strike="noStrike" dirty="0">
                <a:solidFill>
                  <a:srgbClr val="000000"/>
                </a:solidFill>
                <a:effectLst/>
                <a:latin typeface="Calibri" panose="020F0502020204030204" pitchFamily="34" charset="0"/>
              </a:rPr>
              <a:t>rules</a:t>
            </a:r>
            <a:r>
              <a:rPr lang="en-GB" b="0" i="0" u="none" strike="noStrike" dirty="0">
                <a:solidFill>
                  <a:srgbClr val="000000"/>
                </a:solidFill>
                <a:effectLst/>
                <a:latin typeface="Calibri" panose="020F0502020204030204" pitchFamily="34" charset="0"/>
              </a:rPr>
              <a:t>, or </a:t>
            </a:r>
            <a:r>
              <a:rPr lang="en-GB" b="1" i="0" u="none" strike="noStrike" dirty="0">
                <a:solidFill>
                  <a:srgbClr val="000000"/>
                </a:solidFill>
                <a:effectLst/>
                <a:latin typeface="Calibri" panose="020F0502020204030204" pitchFamily="34" charset="0"/>
              </a:rPr>
              <a:t>inconsistencies</a:t>
            </a:r>
            <a:r>
              <a:rPr lang="en-GB"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And if it’s wrong you’ve got no way to interrogate the logic behind the failure</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This is the heart of the problem with black-box AI in operational settings:</a:t>
            </a:r>
            <a:r>
              <a:rPr lang="en-US" b="0" i="0" dirty="0">
                <a:solidFill>
                  <a:srgbClr val="444444"/>
                </a:solidFill>
                <a:effectLst/>
                <a:latin typeface="Calibri" panose="020F0502020204030204" pitchFamily="34" charset="0"/>
              </a:rPr>
              <a:t>​</a:t>
            </a:r>
          </a:p>
          <a:p>
            <a:pPr algn="l" rtl="0" fontAlgn="base"/>
            <a:r>
              <a:rPr lang="en-GB"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Analysts are left in the dark</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There’s no evidential trail</a:t>
            </a:r>
            <a:r>
              <a:rPr lang="en-US" b="0" i="0" dirty="0">
                <a:solidFill>
                  <a:srgbClr val="444444"/>
                </a:solidFill>
                <a:effectLst/>
                <a:latin typeface="Calibri" panose="020F0502020204030204" pitchFamily="34" charset="0"/>
              </a:rPr>
              <a:t>​</a:t>
            </a:r>
          </a:p>
          <a:p>
            <a:pPr algn="l" rtl="0" fontAlgn="base"/>
            <a:r>
              <a:rPr lang="en-GB"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And the system, however powerful, is fundamentally </a:t>
            </a:r>
            <a:r>
              <a:rPr lang="en-GB" b="1" i="0" u="none" strike="noStrike" dirty="0">
                <a:solidFill>
                  <a:srgbClr val="000000"/>
                </a:solidFill>
                <a:effectLst/>
                <a:latin typeface="Calibri" panose="020F0502020204030204" pitchFamily="34" charset="0"/>
              </a:rPr>
              <a:t>non-</a:t>
            </a:r>
            <a:r>
              <a:rPr lang="en-GB" b="1" i="0" u="none" strike="noStrike" dirty="0" err="1">
                <a:solidFill>
                  <a:srgbClr val="000000"/>
                </a:solidFill>
                <a:effectLst/>
                <a:latin typeface="Calibri" panose="020F0502020204030204" pitchFamily="34" charset="0"/>
              </a:rPr>
              <a:t>dialogueable</a:t>
            </a:r>
            <a:r>
              <a:rPr lang="en-GB" b="0" i="0" dirty="0">
                <a:solidFill>
                  <a:srgbClr val="444444"/>
                </a:solidFill>
                <a:effectLst/>
                <a:latin typeface="Calibri" panose="020F0502020204030204" pitchFamily="34" charset="0"/>
              </a:rPr>
              <a:t>​</a:t>
            </a:r>
          </a:p>
          <a:p>
            <a:pPr algn="l" rtl="0" fontAlgn="base"/>
            <a:r>
              <a:rPr lang="en-GB" b="0" i="0" dirty="0">
                <a:solidFill>
                  <a:srgbClr val="444444"/>
                </a:solidFill>
                <a:effectLst/>
                <a:latin typeface="Calibri" panose="020F0502020204030204" pitchFamily="34" charset="0"/>
              </a:rPr>
              <a:t>​</a:t>
            </a:r>
          </a:p>
          <a:p>
            <a:pPr algn="l" rtl="0" fontAlgn="base"/>
            <a:r>
              <a:rPr lang="en-GB"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Model:- https://colab.research.google.com/drive/1nhCdXuPvqgwJEph-_KhntzRqxmuoRJDg#scrollTo=7946FDnpQcP0</a:t>
            </a:r>
            <a:r>
              <a:rPr lang="en-GB" b="0" i="0" dirty="0">
                <a:solidFill>
                  <a:srgbClr val="444444"/>
                </a:solidFill>
                <a:effectLst/>
                <a:latin typeface="Calibri" panose="020F0502020204030204" pitchFamily="34" charset="0"/>
              </a:rPr>
              <a:t>​</a:t>
            </a:r>
          </a:p>
          <a:p>
            <a:endParaRPr lang="en-GB" dirty="0"/>
          </a:p>
        </p:txBody>
      </p:sp>
      <p:sp>
        <p:nvSpPr>
          <p:cNvPr id="4" name="Slide Number Placeholder 3"/>
          <p:cNvSpPr>
            <a:spLocks noGrp="1"/>
          </p:cNvSpPr>
          <p:nvPr>
            <p:ph type="sldNum" sz="quarter" idx="5"/>
          </p:nvPr>
        </p:nvSpPr>
        <p:spPr/>
        <p:txBody>
          <a:bodyPr/>
          <a:lstStyle/>
          <a:p>
            <a:pPr rtl="0"/>
            <a:fld id="{8B990660-4B7D-4C11-96DB-B19FFA8CA93C}" type="slidenum">
              <a:rPr lang="en-GB" noProof="0" smtClean="0"/>
              <a:t>14</a:t>
            </a:fld>
            <a:endParaRPr lang="en-GB" noProof="0"/>
          </a:p>
        </p:txBody>
      </p:sp>
    </p:spTree>
    <p:extLst>
      <p:ext uri="{BB962C8B-B14F-4D97-AF65-F5344CB8AC3E}">
        <p14:creationId xmlns:p14="http://schemas.microsoft.com/office/powerpoint/2010/main" val="2553970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1363" y="1143000"/>
            <a:ext cx="5375275" cy="3086100"/>
          </a:xfrm>
        </p:spPr>
      </p:sp>
      <p:sp>
        <p:nvSpPr>
          <p:cNvPr id="3" name="Notes Placeholder 2"/>
          <p:cNvSpPr>
            <a:spLocks noGrp="1"/>
          </p:cNvSpPr>
          <p:nvPr>
            <p:ph type="body" idx="1"/>
          </p:nvPr>
        </p:nvSpPr>
        <p:spPr/>
        <p:txBody>
          <a:bodyPr/>
          <a:lstStyle/>
          <a:p>
            <a:r>
              <a:rPr lang="en-GB" dirty="0"/>
              <a:t>“For our second model, we adopted a hybrid neuro-symbolic architecture. The neural stage is a </a:t>
            </a:r>
            <a:r>
              <a:rPr lang="en-GB" dirty="0" err="1"/>
              <a:t>RoBERTa</a:t>
            </a:r>
            <a:r>
              <a:rPr lang="en-GB" dirty="0"/>
              <a:t> encoder, fine-tuned on the LIAR dataset and calibrated with temperature scaling. Instead of using the neural output directly, we clipped the probability and fed it into an interpretable decision tree, together with engineered features.</a:t>
            </a:r>
          </a:p>
          <a:p>
            <a:r>
              <a:rPr lang="en-GB" dirty="0"/>
              <a:t>These features included linguistic cues such as hedging and boosting words, claim length, presence of numbers, and priors derived from speaker and party histories. The decision tree provides an explicit rule path for each prediction — for example, ‘if neural confidence is above 0.7 and the claim length is short, then predict FAKE.’</a:t>
            </a:r>
          </a:p>
          <a:p>
            <a:r>
              <a:rPr lang="en-GB" dirty="0"/>
              <a:t>Training was deliberately constrained with shallow depth to preserve readability for analysts. This allows us to achieve accuracy while maintaining a rationale that can be scrutinised, explained in evidential contexts, and cross-checked operationally.</a:t>
            </a:r>
          </a:p>
          <a:p>
            <a:r>
              <a:rPr lang="en-GB" dirty="0"/>
              <a:t>For deployment, both the black-box and the </a:t>
            </a:r>
            <a:r>
              <a:rPr lang="en-GB" dirty="0" err="1"/>
              <a:t>NeSy</a:t>
            </a:r>
            <a:r>
              <a:rPr lang="en-GB" dirty="0"/>
              <a:t> outputs are shown side by side in the interface. Alongside the prediction, we provide the symbolic rule path and prompts to guide analyst validation, e.g. </a:t>
            </a:r>
            <a:r>
              <a:rPr lang="en-GB"/>
              <a:t>‘short claims often omit qualifiers — check for missing context.’ This directly addresses the analyst requirement for interpretability and accountability</a:t>
            </a:r>
          </a:p>
          <a:p>
            <a:endParaRPr lang="en-GB" dirty="0"/>
          </a:p>
          <a:p>
            <a:r>
              <a:rPr lang="en-GB" dirty="0"/>
              <a:t>Input text</a:t>
            </a:r>
          </a:p>
          <a:p>
            <a:r>
              <a:rPr lang="en-GB" dirty="0"/>
              <a:t>   ↓</a:t>
            </a:r>
          </a:p>
          <a:p>
            <a:r>
              <a:rPr lang="en-GB" dirty="0"/>
              <a:t>Neural embeddings (BERT)</a:t>
            </a:r>
          </a:p>
          <a:p>
            <a:r>
              <a:rPr lang="en-GB" dirty="0"/>
              <a:t>   ↓</a:t>
            </a:r>
          </a:p>
          <a:p>
            <a:r>
              <a:rPr lang="en-GB" dirty="0"/>
              <a:t>Symbolic reasoning layer (rules, decision tree)</a:t>
            </a:r>
          </a:p>
          <a:p>
            <a:r>
              <a:rPr lang="en-GB" dirty="0"/>
              <a:t>   ↓</a:t>
            </a:r>
          </a:p>
          <a:p>
            <a:r>
              <a:rPr lang="en-GB" dirty="0"/>
              <a:t>Output + Explanation</a:t>
            </a:r>
          </a:p>
          <a:p>
            <a:endParaRPr lang="en-GB" dirty="0"/>
          </a:p>
          <a:p>
            <a:endParaRPr lang="en-GB" dirty="0"/>
          </a:p>
          <a:p>
            <a:endParaRPr lang="en-GB" dirty="0"/>
          </a:p>
          <a:p>
            <a:r>
              <a:rPr lang="en-GB" dirty="0"/>
              <a:t>Model 2 </a:t>
            </a:r>
            <a:r>
              <a:rPr lang="en-GB" dirty="0">
                <a:sym typeface="Wingdings" panose="05000000000000000000" pitchFamily="2" charset="2"/>
              </a:rPr>
              <a:t> https://colab.research.google.com/drive/1xLM8twgq_4hArvsN83ZrvnAwVVNMrZOa#scrollTo=OTVcQeFyq0r_</a:t>
            </a:r>
            <a:endParaRPr lang="en-GB" dirty="0"/>
          </a:p>
        </p:txBody>
      </p:sp>
      <p:sp>
        <p:nvSpPr>
          <p:cNvPr id="4" name="Slide Number Placeholder 3"/>
          <p:cNvSpPr>
            <a:spLocks noGrp="1"/>
          </p:cNvSpPr>
          <p:nvPr>
            <p:ph type="sldNum" sz="quarter" idx="5"/>
          </p:nvPr>
        </p:nvSpPr>
        <p:spPr/>
        <p:txBody>
          <a:bodyPr/>
          <a:lstStyle/>
          <a:p>
            <a:fld id="{C5A89FF5-03B3-4D09-9647-98DE6D75EC88}" type="slidenum">
              <a:rPr lang="en-GB" smtClean="0"/>
              <a:t>15</a:t>
            </a:fld>
            <a:endParaRPr lang="en-GB"/>
          </a:p>
        </p:txBody>
      </p:sp>
    </p:spTree>
    <p:extLst>
      <p:ext uri="{BB962C8B-B14F-4D97-AF65-F5344CB8AC3E}">
        <p14:creationId xmlns:p14="http://schemas.microsoft.com/office/powerpoint/2010/main" val="3837555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GB" b="0" i="0" dirty="0">
                <a:solidFill>
                  <a:srgbClr val="444444"/>
                </a:solidFill>
                <a:effectLst/>
                <a:latin typeface="Calibri" panose="020F0502020204030204" pitchFamily="34" charset="0"/>
              </a:rPr>
              <a:t>​</a:t>
            </a:r>
          </a:p>
          <a:p>
            <a:pPr algn="l" rtl="0" fontAlgn="base"/>
            <a:r>
              <a:rPr lang="en-GB" b="1" i="0" u="none" strike="noStrike" dirty="0">
                <a:solidFill>
                  <a:srgbClr val="000000"/>
                </a:solidFill>
                <a:effectLst/>
                <a:latin typeface="Calibri" panose="020F0502020204030204" pitchFamily="34" charset="0"/>
              </a:rPr>
              <a:t>Model Two</a:t>
            </a:r>
            <a:r>
              <a:rPr lang="en-GB" b="0" i="0" u="none" strike="noStrike" dirty="0">
                <a:solidFill>
                  <a:srgbClr val="000000"/>
                </a:solidFill>
                <a:effectLst/>
                <a:latin typeface="Calibri" panose="020F0502020204030204" pitchFamily="34" charset="0"/>
              </a:rPr>
              <a:t> is where we begin to answer the shortcomings of black-box systems without abandoning their strengths.</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We started with the </a:t>
            </a:r>
            <a:r>
              <a:rPr lang="en-GB" b="1" i="0" u="none" strike="noStrike" dirty="0">
                <a:solidFill>
                  <a:srgbClr val="000000"/>
                </a:solidFill>
                <a:effectLst/>
                <a:latin typeface="Calibri" panose="020F0502020204030204" pitchFamily="34" charset="0"/>
              </a:rPr>
              <a:t>same DistilBERT neural core</a:t>
            </a:r>
            <a:r>
              <a:rPr lang="en-GB" b="0" i="0" u="none" strike="noStrike" dirty="0">
                <a:solidFill>
                  <a:srgbClr val="000000"/>
                </a:solidFill>
                <a:effectLst/>
                <a:latin typeface="Calibri" panose="020F0502020204030204" pitchFamily="34" charset="0"/>
              </a:rPr>
              <a:t> but instead of letting it output predictions directly, we extracted its final-layer embeddings and passed them to a </a:t>
            </a:r>
            <a:r>
              <a:rPr lang="en-GB" b="1" i="0" u="none" strike="noStrike" dirty="0">
                <a:solidFill>
                  <a:srgbClr val="000000"/>
                </a:solidFill>
                <a:effectLst/>
                <a:latin typeface="Calibri" panose="020F0502020204030204" pitchFamily="34" charset="0"/>
              </a:rPr>
              <a:t>symbolic reasoning layer</a:t>
            </a:r>
            <a:r>
              <a:rPr lang="en-GB" b="0" i="0" u="none" strike="noStrike" dirty="0">
                <a:solidFill>
                  <a:srgbClr val="000000"/>
                </a:solidFill>
                <a:effectLst/>
                <a:latin typeface="Calibri" panose="020F0502020204030204" pitchFamily="34" charset="0"/>
              </a:rPr>
              <a:t>.</a:t>
            </a:r>
            <a:r>
              <a:rPr lang="en-US" b="0" i="0" dirty="0">
                <a:solidFill>
                  <a:srgbClr val="444444"/>
                </a:solidFill>
                <a:effectLst/>
                <a:latin typeface="Calibri" panose="020F0502020204030204" pitchFamily="34" charset="0"/>
              </a:rPr>
              <a:t>​</a:t>
            </a:r>
          </a:p>
          <a:p>
            <a:pPr algn="l" rtl="0" fontAlgn="base"/>
            <a:r>
              <a:rPr lang="en-GB"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In this case, a </a:t>
            </a:r>
            <a:r>
              <a:rPr lang="en-GB" b="1" i="0" u="none" strike="noStrike" dirty="0">
                <a:solidFill>
                  <a:srgbClr val="000000"/>
                </a:solidFill>
                <a:effectLst/>
                <a:latin typeface="Calibri" panose="020F0502020204030204" pitchFamily="34" charset="0"/>
              </a:rPr>
              <a:t>decision tree classifier</a:t>
            </a:r>
            <a:r>
              <a:rPr lang="en-GB" b="0" i="0" u="none" strike="noStrike" dirty="0">
                <a:solidFill>
                  <a:srgbClr val="000000"/>
                </a:solidFill>
                <a:effectLst/>
                <a:latin typeface="Calibri" panose="020F0502020204030204" pitchFamily="34" charset="0"/>
              </a:rPr>
              <a:t>.</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Why a decision tree?</a:t>
            </a:r>
            <a:r>
              <a:rPr lang="en-US" b="0" i="0" dirty="0">
                <a:solidFill>
                  <a:srgbClr val="444444"/>
                </a:solidFill>
                <a:effectLst/>
                <a:latin typeface="Calibri" panose="020F0502020204030204" pitchFamily="34" charset="0"/>
              </a:rPr>
              <a:t>​</a:t>
            </a:r>
            <a:br>
              <a:rPr lang="en-US" b="0" i="0" dirty="0">
                <a:solidFill>
                  <a:srgbClr val="444444"/>
                </a:solidFill>
                <a:effectLst/>
                <a:latin typeface="Calibri" panose="020F0502020204030204" pitchFamily="34" charset="0"/>
              </a:rPr>
            </a:br>
            <a:r>
              <a:rPr lang="en-GB" b="0" i="0" u="none" strike="noStrike" dirty="0">
                <a:solidFill>
                  <a:srgbClr val="000000"/>
                </a:solidFill>
                <a:effectLst/>
                <a:latin typeface="Calibri" panose="020F0502020204030204" pitchFamily="34" charset="0"/>
              </a:rPr>
              <a:t>Because it’s </a:t>
            </a:r>
            <a:r>
              <a:rPr lang="en-GB" b="1" i="0" u="none" strike="noStrike" dirty="0">
                <a:solidFill>
                  <a:srgbClr val="000000"/>
                </a:solidFill>
                <a:effectLst/>
                <a:latin typeface="Calibri" panose="020F0502020204030204" pitchFamily="34" charset="0"/>
              </a:rPr>
              <a:t>transparent by design</a:t>
            </a:r>
            <a:r>
              <a:rPr lang="en-GB" b="0" i="0" u="none" strike="noStrike" dirty="0">
                <a:solidFill>
                  <a:srgbClr val="000000"/>
                </a:solidFill>
                <a:effectLst/>
                <a:latin typeface="Calibri" panose="020F0502020204030204" pitchFamily="34" charset="0"/>
              </a:rPr>
              <a:t> every classification is the result of traversing explicit, human-readable rules over features.</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This means the system doesn’t just say “this is false” it can say:</a:t>
            </a:r>
            <a:r>
              <a:rPr lang="en-US" b="0" i="0" dirty="0">
                <a:solidFill>
                  <a:srgbClr val="444444"/>
                </a:solidFill>
                <a:effectLst/>
                <a:latin typeface="Calibri" panose="020F0502020204030204" pitchFamily="34" charset="0"/>
              </a:rPr>
              <a:t>​</a:t>
            </a:r>
          </a:p>
          <a:p>
            <a:pPr algn="l" rtl="0" fontAlgn="base"/>
            <a:r>
              <a:rPr lang="en-GB" b="0" i="1" u="none" strike="noStrike" dirty="0">
                <a:solidFill>
                  <a:srgbClr val="000000"/>
                </a:solidFill>
                <a:effectLst/>
                <a:latin typeface="Calibri" panose="020F0502020204030204" pitchFamily="34" charset="0"/>
              </a:rPr>
              <a:t>“This statement is flagged as false because it contains temporal contradiction, uses source flagged as unverified, and violates known fact X.”</a:t>
            </a:r>
            <a:r>
              <a:rPr lang="en-GB" b="0" i="0" dirty="0">
                <a:solidFill>
                  <a:srgbClr val="444444"/>
                </a:solidFill>
                <a:effectLst/>
                <a:latin typeface="Calibri" panose="020F0502020204030204" pitchFamily="34" charset="0"/>
              </a:rPr>
              <a:t>​</a:t>
            </a:r>
          </a:p>
          <a:p>
            <a:pPr algn="l" rtl="0" fontAlgn="base"/>
            <a:r>
              <a:rPr lang="en-GB"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That’s </a:t>
            </a:r>
            <a:r>
              <a:rPr lang="en-GB" b="1" i="0" u="none" strike="noStrike" dirty="0">
                <a:solidFill>
                  <a:srgbClr val="000000"/>
                </a:solidFill>
                <a:effectLst/>
                <a:latin typeface="Calibri" panose="020F0502020204030204" pitchFamily="34" charset="0"/>
              </a:rPr>
              <a:t>operationally meaningful</a:t>
            </a:r>
            <a:r>
              <a:rPr lang="en-GB" b="0" i="0" u="none" strike="noStrike" dirty="0">
                <a:solidFill>
                  <a:srgbClr val="000000"/>
                </a:solidFill>
                <a:effectLst/>
                <a:latin typeface="Calibri" panose="020F0502020204030204" pitchFamily="34" charset="0"/>
              </a:rPr>
              <a:t>.</a:t>
            </a:r>
            <a:r>
              <a:rPr lang="en-US" b="0" i="0" dirty="0">
                <a:solidFill>
                  <a:srgbClr val="444444"/>
                </a:solidFill>
                <a:effectLst/>
                <a:latin typeface="Calibri" panose="020F0502020204030204" pitchFamily="34" charset="0"/>
              </a:rPr>
              <a:t>​</a:t>
            </a:r>
            <a:br>
              <a:rPr lang="en-US" b="0" i="0" dirty="0">
                <a:solidFill>
                  <a:srgbClr val="444444"/>
                </a:solidFill>
                <a:effectLst/>
                <a:latin typeface="Calibri" panose="020F0502020204030204" pitchFamily="34" charset="0"/>
              </a:rPr>
            </a:br>
            <a:r>
              <a:rPr lang="en-GB" b="0" i="0" u="none" strike="noStrike" dirty="0">
                <a:solidFill>
                  <a:srgbClr val="000000"/>
                </a:solidFill>
                <a:effectLst/>
                <a:latin typeface="Calibri" panose="020F0502020204030204" pitchFamily="34" charset="0"/>
              </a:rPr>
              <a:t>In intelligence terms: it </a:t>
            </a:r>
            <a:r>
              <a:rPr lang="en-GB" b="1" i="0" u="none" strike="noStrike" dirty="0">
                <a:solidFill>
                  <a:srgbClr val="000000"/>
                </a:solidFill>
                <a:effectLst/>
                <a:latin typeface="Calibri" panose="020F0502020204030204" pitchFamily="34" charset="0"/>
              </a:rPr>
              <a:t>gives you evidence, not just judgement</a:t>
            </a:r>
            <a:r>
              <a:rPr lang="en-GB" b="0" i="0" u="none" strike="noStrike" dirty="0">
                <a:solidFill>
                  <a:srgbClr val="000000"/>
                </a:solidFill>
                <a:effectLst/>
                <a:latin typeface="Calibri" panose="020F0502020204030204" pitchFamily="34" charset="0"/>
              </a:rPr>
              <a:t>.</a:t>
            </a:r>
            <a:r>
              <a:rPr lang="en-US" b="0" i="0" dirty="0">
                <a:solidFill>
                  <a:srgbClr val="444444"/>
                </a:solidFill>
                <a:effectLst/>
                <a:latin typeface="Calibri" panose="020F0502020204030204" pitchFamily="34" charset="0"/>
              </a:rPr>
              <a:t>​</a:t>
            </a:r>
          </a:p>
          <a:p>
            <a:pPr algn="l" rtl="0" fontAlgn="base"/>
            <a:r>
              <a:rPr lang="en-GB" b="1" i="0" u="none" strike="noStrike" dirty="0">
                <a:solidFill>
                  <a:srgbClr val="000000"/>
                </a:solidFill>
                <a:effectLst/>
                <a:latin typeface="Calibri" panose="020F0502020204030204" pitchFamily="34" charset="0"/>
              </a:rPr>
              <a:t>How it Works Under the Hood</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The neural model provides </a:t>
            </a:r>
            <a:r>
              <a:rPr lang="en-GB" b="1" i="0" u="none" strike="noStrike" dirty="0">
                <a:solidFill>
                  <a:srgbClr val="000000"/>
                </a:solidFill>
                <a:effectLst/>
                <a:latin typeface="Calibri" panose="020F0502020204030204" pitchFamily="34" charset="0"/>
              </a:rPr>
              <a:t>rich linguistic representations</a:t>
            </a:r>
            <a:r>
              <a:rPr lang="en-GB" b="0" i="0" u="none" strike="noStrike" dirty="0">
                <a:solidFill>
                  <a:srgbClr val="000000"/>
                </a:solidFill>
                <a:effectLst/>
                <a:latin typeface="Calibri" panose="020F0502020204030204" pitchFamily="34" charset="0"/>
              </a:rPr>
              <a:t> of input text</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The symbolic layer builds on top of these not from scratch</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You get the perceptual power of neural nets </a:t>
            </a:r>
            <a:r>
              <a:rPr lang="en-GB" b="1" i="0" u="none" strike="noStrike" dirty="0">
                <a:solidFill>
                  <a:srgbClr val="000000"/>
                </a:solidFill>
                <a:effectLst/>
                <a:latin typeface="Calibri" panose="020F0502020204030204" pitchFamily="34" charset="0"/>
              </a:rPr>
              <a:t>combined</a:t>
            </a:r>
            <a:r>
              <a:rPr lang="en-GB" b="0" i="0" u="none" strike="noStrike" dirty="0">
                <a:solidFill>
                  <a:srgbClr val="000000"/>
                </a:solidFill>
                <a:effectLst/>
                <a:latin typeface="Calibri" panose="020F0502020204030204" pitchFamily="34" charset="0"/>
              </a:rPr>
              <a:t> with the interpretability of symbolic systems</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Importantly we didn’t force symbolic rules into the network.</a:t>
            </a:r>
            <a:r>
              <a:rPr lang="en-GB" b="0" i="0" dirty="0">
                <a:solidFill>
                  <a:srgbClr val="444444"/>
                </a:solidFill>
                <a:effectLst/>
                <a:latin typeface="Calibri" panose="020F0502020204030204" pitchFamily="34" charset="0"/>
              </a:rPr>
              <a:t>​</a:t>
            </a:r>
            <a:br>
              <a:rPr lang="en-GB" b="0" i="0" dirty="0">
                <a:solidFill>
                  <a:srgbClr val="444444"/>
                </a:solidFill>
                <a:effectLst/>
                <a:latin typeface="Calibri" panose="020F0502020204030204" pitchFamily="34" charset="0"/>
              </a:rPr>
            </a:br>
            <a:r>
              <a:rPr lang="en-GB"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We </a:t>
            </a:r>
            <a:r>
              <a:rPr lang="en-GB" b="1" i="0" u="none" strike="noStrike" dirty="0">
                <a:solidFill>
                  <a:srgbClr val="000000"/>
                </a:solidFill>
                <a:effectLst/>
                <a:latin typeface="Calibri" panose="020F0502020204030204" pitchFamily="34" charset="0"/>
              </a:rPr>
              <a:t>layered them on top</a:t>
            </a:r>
            <a:r>
              <a:rPr lang="en-GB" b="0" i="0" u="none" strike="noStrike" dirty="0">
                <a:solidFill>
                  <a:srgbClr val="000000"/>
                </a:solidFill>
                <a:effectLst/>
                <a:latin typeface="Calibri" panose="020F0502020204030204" pitchFamily="34" charset="0"/>
              </a:rPr>
              <a:t>, using them as a </a:t>
            </a:r>
            <a:r>
              <a:rPr lang="en-GB" b="1" i="0" u="none" strike="noStrike" dirty="0">
                <a:solidFill>
                  <a:srgbClr val="000000"/>
                </a:solidFill>
                <a:effectLst/>
                <a:latin typeface="Calibri" panose="020F0502020204030204" pitchFamily="34" charset="0"/>
              </a:rPr>
              <a:t>reasoning scaffold</a:t>
            </a:r>
            <a:r>
              <a:rPr lang="en-GB" b="0" i="0" u="none" strike="noStrike" dirty="0">
                <a:solidFill>
                  <a:srgbClr val="000000"/>
                </a:solidFill>
                <a:effectLst/>
                <a:latin typeface="Calibri" panose="020F0502020204030204" pitchFamily="34" charset="0"/>
              </a:rPr>
              <a:t> rather than a constraint.</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In side-by-side tests:</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Accuracy was comparable to the baseline</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But trust in model outputs measured via analyst review was significantly higher</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Most importantly: the model could </a:t>
            </a:r>
            <a:r>
              <a:rPr lang="en-GB" b="1" i="0" u="none" strike="noStrike" dirty="0">
                <a:solidFill>
                  <a:srgbClr val="000000"/>
                </a:solidFill>
                <a:effectLst/>
                <a:latin typeface="Calibri" panose="020F0502020204030204" pitchFamily="34" charset="0"/>
              </a:rPr>
              <a:t>explain its reasoning path</a:t>
            </a:r>
            <a:r>
              <a:rPr lang="en-GB" b="0" i="0" u="none" strike="noStrike" dirty="0">
                <a:solidFill>
                  <a:srgbClr val="000000"/>
                </a:solidFill>
                <a:effectLst/>
                <a:latin typeface="Calibri" panose="020F0502020204030204" pitchFamily="34" charset="0"/>
              </a:rPr>
              <a:t>, enabling human analysts to challenge, validate, or override it</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This is the core value of Neuro-Symbolic AI in operational contexts:</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It’s not just </a:t>
            </a:r>
            <a:r>
              <a:rPr lang="en-GB" b="0" i="1" u="none" strike="noStrike" dirty="0">
                <a:solidFill>
                  <a:srgbClr val="000000"/>
                </a:solidFill>
                <a:effectLst/>
                <a:latin typeface="Calibri" panose="020F0502020204030204" pitchFamily="34" charset="0"/>
              </a:rPr>
              <a:t>correct</a:t>
            </a:r>
            <a:r>
              <a:rPr lang="en-GB" b="0" i="0" u="none" strike="noStrike" dirty="0">
                <a:solidFill>
                  <a:srgbClr val="000000"/>
                </a:solidFill>
                <a:effectLst/>
                <a:latin typeface="Calibri" panose="020F0502020204030204" pitchFamily="34" charset="0"/>
              </a:rPr>
              <a:t> it’s </a:t>
            </a:r>
            <a:r>
              <a:rPr lang="en-GB" b="1" i="0" u="none" strike="noStrike" dirty="0">
                <a:solidFill>
                  <a:srgbClr val="000000"/>
                </a:solidFill>
                <a:effectLst/>
                <a:latin typeface="Calibri" panose="020F0502020204030204" pitchFamily="34" charset="0"/>
              </a:rPr>
              <a:t>accountable</a:t>
            </a:r>
            <a:r>
              <a:rPr lang="en-GB" b="0" i="0" dirty="0">
                <a:solidFill>
                  <a:srgbClr val="444444"/>
                </a:solidFill>
                <a:effectLst/>
                <a:latin typeface="Calibri" panose="020F0502020204030204" pitchFamily="34" charset="0"/>
              </a:rPr>
              <a:t>​</a:t>
            </a:r>
          </a:p>
          <a:p>
            <a:pPr algn="l" rtl="0" fontAlgn="base"/>
            <a:r>
              <a:rPr lang="en-GB" b="0" i="0" dirty="0">
                <a:solidFill>
                  <a:srgbClr val="444444"/>
                </a:solidFill>
                <a:effectLst/>
                <a:latin typeface="Calibri" panose="020F0502020204030204" pitchFamily="34" charset="0"/>
              </a:rPr>
              <a:t>​</a:t>
            </a:r>
          </a:p>
          <a:p>
            <a:pPr algn="l" rtl="0" fontAlgn="base"/>
            <a:r>
              <a:rPr lang="en-GB" b="0" i="0" dirty="0">
                <a:solidFill>
                  <a:srgbClr val="444444"/>
                </a:solidFill>
                <a:effectLst/>
                <a:latin typeface="Calibri" panose="020F0502020204030204" pitchFamily="34" charset="0"/>
              </a:rPr>
              <a:t>​</a:t>
            </a:r>
          </a:p>
          <a:p>
            <a:pPr algn="l" rtl="0" fontAlgn="base"/>
            <a:r>
              <a:rPr lang="en-GB" b="0" i="0" dirty="0">
                <a:solidFill>
                  <a:srgbClr val="444444"/>
                </a:solidFill>
                <a:effectLst/>
                <a:latin typeface="Calibri" panose="020F0502020204030204" pitchFamily="34" charset="0"/>
              </a:rPr>
              <a:t>​</a:t>
            </a:r>
          </a:p>
          <a:p>
            <a:pPr algn="l" rtl="0" fontAlgn="base"/>
            <a:r>
              <a:rPr lang="en-GB"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Model 2  https://colab.research.google.com/drive/1xLM8twgq_4hArvsN83ZrvnAwVVNMrZOa#scrollTo=OTVcQeFyq0r_</a:t>
            </a:r>
            <a:r>
              <a:rPr lang="en-GB" b="0" i="0" dirty="0">
                <a:solidFill>
                  <a:srgbClr val="444444"/>
                </a:solidFill>
                <a:effectLst/>
                <a:latin typeface="Calibri" panose="020F0502020204030204" pitchFamily="34" charset="0"/>
              </a:rPr>
              <a:t>​</a:t>
            </a:r>
          </a:p>
          <a:p>
            <a:endParaRPr lang="en-GB" dirty="0"/>
          </a:p>
        </p:txBody>
      </p:sp>
      <p:sp>
        <p:nvSpPr>
          <p:cNvPr id="4" name="Slide Number Placeholder 3"/>
          <p:cNvSpPr>
            <a:spLocks noGrp="1"/>
          </p:cNvSpPr>
          <p:nvPr>
            <p:ph type="sldNum" sz="quarter" idx="5"/>
          </p:nvPr>
        </p:nvSpPr>
        <p:spPr/>
        <p:txBody>
          <a:bodyPr/>
          <a:lstStyle/>
          <a:p>
            <a:pPr rtl="0"/>
            <a:fld id="{8B990660-4B7D-4C11-96DB-B19FFA8CA93C}" type="slidenum">
              <a:rPr lang="en-GB" noProof="0" smtClean="0"/>
              <a:t>16</a:t>
            </a:fld>
            <a:endParaRPr lang="en-GB" noProof="0"/>
          </a:p>
        </p:txBody>
      </p:sp>
    </p:spTree>
    <p:extLst>
      <p:ext uri="{BB962C8B-B14F-4D97-AF65-F5344CB8AC3E}">
        <p14:creationId xmlns:p14="http://schemas.microsoft.com/office/powerpoint/2010/main" val="41990181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1363" y="1143000"/>
            <a:ext cx="5375275" cy="3086100"/>
          </a:xfrm>
        </p:spPr>
      </p:sp>
      <p:sp>
        <p:nvSpPr>
          <p:cNvPr id="3" name="Notes Placeholder 2"/>
          <p:cNvSpPr>
            <a:spLocks noGrp="1"/>
          </p:cNvSpPr>
          <p:nvPr>
            <p:ph type="body" idx="1"/>
          </p:nvPr>
        </p:nvSpPr>
        <p:spPr/>
        <p:txBody>
          <a:bodyPr/>
          <a:lstStyle/>
          <a:p>
            <a:r>
              <a:rPr lang="en-GB" dirty="0"/>
              <a:t>To make sense of the results I’ll show next, it’s important to first explain how these systems are judged.</a:t>
            </a:r>
          </a:p>
          <a:p>
            <a:endParaRPr lang="en-GB" dirty="0"/>
          </a:p>
          <a:p>
            <a:r>
              <a:rPr lang="en-GB" b="1" dirty="0"/>
              <a:t>Accuracy</a:t>
            </a:r>
            <a:r>
              <a:rPr lang="en-GB" dirty="0"/>
              <a:t> is the most familiar: it’s simply how often the model gets the answer right. For example, if it analyses 100 news claims and gets 82 correct, that’s 82% accuracy. Straightforward, but it hides nuance.</a:t>
            </a:r>
          </a:p>
          <a:p>
            <a:endParaRPr lang="en-GB" dirty="0"/>
          </a:p>
          <a:p>
            <a:r>
              <a:rPr lang="en-GB" dirty="0"/>
              <a:t>That’s why we also use the </a:t>
            </a:r>
            <a:r>
              <a:rPr lang="en-GB" b="1" dirty="0"/>
              <a:t>F1 score</a:t>
            </a:r>
            <a:r>
              <a:rPr lang="en-GB" dirty="0"/>
              <a:t>. This balances two things: </a:t>
            </a:r>
          </a:p>
          <a:p>
            <a:pPr lvl="1"/>
            <a:r>
              <a:rPr lang="en-GB" i="1" dirty="0"/>
              <a:t>Precision</a:t>
            </a:r>
            <a:r>
              <a:rPr lang="en-GB" dirty="0"/>
              <a:t> — not wasting analyst time by flagging too many false alarms.</a:t>
            </a:r>
          </a:p>
          <a:p>
            <a:pPr lvl="1"/>
            <a:r>
              <a:rPr lang="en-GB" i="1" dirty="0"/>
              <a:t>Recall</a:t>
            </a:r>
            <a:r>
              <a:rPr lang="en-GB" dirty="0"/>
              <a:t> — making sure real disinformation is not missed.</a:t>
            </a:r>
          </a:p>
          <a:p>
            <a:pPr lvl="1"/>
            <a:endParaRPr lang="en-GB" dirty="0"/>
          </a:p>
          <a:p>
            <a:pPr lvl="1"/>
            <a:r>
              <a:rPr lang="en-GB" dirty="0"/>
              <a:t>A model can look good on accuracy but fail badly on one of these two.</a:t>
            </a:r>
          </a:p>
          <a:p>
            <a:pPr lvl="1"/>
            <a:endParaRPr lang="en-GB" dirty="0"/>
          </a:p>
          <a:p>
            <a:r>
              <a:rPr lang="en-GB" dirty="0"/>
              <a:t>During training, we also monitor </a:t>
            </a:r>
            <a:r>
              <a:rPr lang="en-GB" b="1" dirty="0"/>
              <a:t>loss</a:t>
            </a:r>
            <a:r>
              <a:rPr lang="en-GB" dirty="0"/>
              <a:t>, which tells us how far off the model’s predictions are from the truth. Lower is better. Think of it like a golf score,  you want it small. </a:t>
            </a:r>
            <a:r>
              <a:rPr lang="en-GB" b="1" dirty="0"/>
              <a:t>Loss</a:t>
            </a:r>
            <a:r>
              <a:rPr lang="en-GB" dirty="0"/>
              <a:t> is the internal error, lower is better. Think of it as the model’s “learning mistakes.”</a:t>
            </a:r>
          </a:p>
          <a:p>
            <a:r>
              <a:rPr lang="en-GB" dirty="0"/>
              <a:t> </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Epochs</a:t>
            </a:r>
            <a:r>
              <a:rPr lang="en-GB" dirty="0"/>
              <a:t> just mean how many times the model practiced on the data. More isn’t always better, too many and it starts “memorising” instead of generalising.</a:t>
            </a:r>
          </a:p>
          <a:p>
            <a:endParaRPr lang="en-GB" dirty="0"/>
          </a:p>
        </p:txBody>
      </p:sp>
      <p:sp>
        <p:nvSpPr>
          <p:cNvPr id="4" name="Slide Number Placeholder 3"/>
          <p:cNvSpPr>
            <a:spLocks noGrp="1"/>
          </p:cNvSpPr>
          <p:nvPr>
            <p:ph type="sldNum" sz="quarter" idx="5"/>
          </p:nvPr>
        </p:nvSpPr>
        <p:spPr/>
        <p:txBody>
          <a:bodyPr/>
          <a:lstStyle/>
          <a:p>
            <a:fld id="{C5A89FF5-03B3-4D09-9647-98DE6D75EC88}" type="slidenum">
              <a:rPr lang="en-GB" smtClean="0"/>
              <a:t>17</a:t>
            </a:fld>
            <a:endParaRPr lang="en-GB"/>
          </a:p>
        </p:txBody>
      </p:sp>
    </p:spTree>
    <p:extLst>
      <p:ext uri="{BB962C8B-B14F-4D97-AF65-F5344CB8AC3E}">
        <p14:creationId xmlns:p14="http://schemas.microsoft.com/office/powerpoint/2010/main" val="42286622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GB" b="0" i="0" u="none" strike="noStrike" dirty="0">
                <a:solidFill>
                  <a:srgbClr val="000000"/>
                </a:solidFill>
                <a:effectLst/>
                <a:latin typeface="Calibri" panose="020F0502020204030204" pitchFamily="34" charset="0"/>
              </a:rPr>
              <a:t>Here’s what we really care about. Not just whether the model works but whether we can </a:t>
            </a:r>
            <a:r>
              <a:rPr lang="en-GB" b="1" i="0" u="none" strike="noStrike" dirty="0">
                <a:solidFill>
                  <a:srgbClr val="000000"/>
                </a:solidFill>
                <a:effectLst/>
                <a:latin typeface="Calibri" panose="020F0502020204030204" pitchFamily="34" charset="0"/>
              </a:rPr>
              <a:t>work with it</a:t>
            </a:r>
            <a:r>
              <a:rPr lang="en-GB" b="0" i="0" u="none" strike="noStrike" dirty="0">
                <a:solidFill>
                  <a:srgbClr val="000000"/>
                </a:solidFill>
                <a:effectLst/>
                <a:latin typeface="Calibri" panose="020F0502020204030204" pitchFamily="34" charset="0"/>
              </a:rPr>
              <a:t>.</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A traditional deep learning model can tell us something is false but it can’t tell us </a:t>
            </a:r>
            <a:r>
              <a:rPr lang="en-GB" b="1" i="0" u="none" strike="noStrike" dirty="0">
                <a:solidFill>
                  <a:srgbClr val="000000"/>
                </a:solidFill>
                <a:effectLst/>
                <a:latin typeface="Calibri" panose="020F0502020204030204" pitchFamily="34" charset="0"/>
              </a:rPr>
              <a:t>why</a:t>
            </a:r>
            <a:r>
              <a:rPr lang="en-GB" b="0" i="0" u="none" strike="noStrike" dirty="0">
                <a:solidFill>
                  <a:srgbClr val="000000"/>
                </a:solidFill>
                <a:effectLst/>
                <a:latin typeface="Calibri" panose="020F0502020204030204" pitchFamily="34" charset="0"/>
              </a:rPr>
              <a:t>.</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A Neuro-Symbolic system, on the other hand, lets us:</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Trace its logic</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Understand which entities it identified</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See which rules it applied</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And assess the confidence and reasoning at each step</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This matters not just in disinformation detection but in:</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Credit scoring</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Regulatory compliance</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Fraud detection</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Risk analysis</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These are </a:t>
            </a:r>
            <a:r>
              <a:rPr lang="en-GB" b="1" i="0" u="none" strike="noStrike" dirty="0">
                <a:solidFill>
                  <a:srgbClr val="000000"/>
                </a:solidFill>
                <a:effectLst/>
                <a:latin typeface="Calibri" panose="020F0502020204030204" pitchFamily="34" charset="0"/>
              </a:rPr>
              <a:t>high-consequence decisions</a:t>
            </a:r>
            <a:r>
              <a:rPr lang="en-GB" b="0" i="0" u="none" strike="noStrike" dirty="0">
                <a:solidFill>
                  <a:srgbClr val="000000"/>
                </a:solidFill>
                <a:effectLst/>
                <a:latin typeface="Calibri" panose="020F0502020204030204" pitchFamily="34" charset="0"/>
              </a:rPr>
              <a:t>.</a:t>
            </a:r>
            <a:r>
              <a:rPr lang="en-US" b="0" i="0" dirty="0">
                <a:solidFill>
                  <a:srgbClr val="444444"/>
                </a:solidFill>
                <a:effectLst/>
                <a:latin typeface="Calibri" panose="020F0502020204030204" pitchFamily="34" charset="0"/>
              </a:rPr>
              <a:t>​</a:t>
            </a:r>
            <a:br>
              <a:rPr lang="en-US" b="0" i="0" dirty="0">
                <a:solidFill>
                  <a:srgbClr val="444444"/>
                </a:solidFill>
                <a:effectLst/>
                <a:latin typeface="Calibri" panose="020F0502020204030204" pitchFamily="34" charset="0"/>
              </a:rPr>
            </a:br>
            <a:r>
              <a:rPr lang="en-GB" b="0" i="0" u="none" strike="noStrike" dirty="0">
                <a:solidFill>
                  <a:srgbClr val="000000"/>
                </a:solidFill>
                <a:effectLst/>
                <a:latin typeface="Calibri" panose="020F0502020204030204" pitchFamily="34" charset="0"/>
              </a:rPr>
              <a:t>We’re not just building systems to automate intelligence we’re building systems to </a:t>
            </a:r>
            <a:r>
              <a:rPr lang="en-GB" b="1" i="0" u="none" strike="noStrike" dirty="0">
                <a:solidFill>
                  <a:srgbClr val="000000"/>
                </a:solidFill>
                <a:effectLst/>
                <a:latin typeface="Calibri" panose="020F0502020204030204" pitchFamily="34" charset="0"/>
              </a:rPr>
              <a:t>support and extend human reasoning</a:t>
            </a:r>
            <a:r>
              <a:rPr lang="en-GB" b="0" i="0" u="none" strike="noStrike" dirty="0">
                <a:solidFill>
                  <a:srgbClr val="000000"/>
                </a:solidFill>
                <a:effectLst/>
                <a:latin typeface="Calibri" panose="020F0502020204030204" pitchFamily="34" charset="0"/>
              </a:rPr>
              <a:t> under pressure.</a:t>
            </a:r>
            <a:r>
              <a:rPr lang="en-US" b="0" i="0" dirty="0">
                <a:solidFill>
                  <a:srgbClr val="444444"/>
                </a:solidFill>
                <a:effectLst/>
                <a:latin typeface="Calibri" panose="020F0502020204030204" pitchFamily="34" charset="0"/>
              </a:rPr>
              <a:t>​</a:t>
            </a:r>
          </a:p>
          <a:p>
            <a:pPr algn="l" rtl="0" fontAlgn="base"/>
            <a:r>
              <a:rPr lang="en-GB"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Here’s how Neuro-Symbolic AI behaves </a:t>
            </a:r>
            <a:r>
              <a:rPr lang="en-GB" b="0" i="1" u="none" strike="noStrike" dirty="0">
                <a:solidFill>
                  <a:srgbClr val="000000"/>
                </a:solidFill>
                <a:effectLst/>
                <a:latin typeface="Calibri" panose="020F0502020204030204" pitchFamily="34" charset="0"/>
              </a:rPr>
              <a:t>in practice</a:t>
            </a:r>
            <a:r>
              <a:rPr lang="en-GB" b="0" i="0" u="none" strike="noStrike" dirty="0">
                <a:solidFill>
                  <a:srgbClr val="000000"/>
                </a:solidFill>
                <a:effectLst/>
                <a:latin typeface="Calibri" panose="020F0502020204030204" pitchFamily="34" charset="0"/>
              </a:rPr>
              <a:t> a pipeline that not only processes and classifies, but </a:t>
            </a:r>
            <a:r>
              <a:rPr lang="en-GB" b="1" i="0" u="none" strike="noStrike" dirty="0">
                <a:solidFill>
                  <a:srgbClr val="000000"/>
                </a:solidFill>
                <a:effectLst/>
                <a:latin typeface="Calibri" panose="020F0502020204030204" pitchFamily="34" charset="0"/>
              </a:rPr>
              <a:t>reasons and explains</a:t>
            </a:r>
            <a:r>
              <a:rPr lang="en-GB" b="0" i="0" u="none" strike="noStrike" dirty="0">
                <a:solidFill>
                  <a:srgbClr val="000000"/>
                </a:solidFill>
                <a:effectLst/>
                <a:latin typeface="Calibri" panose="020F0502020204030204" pitchFamily="34" charset="0"/>
              </a:rPr>
              <a:t>.</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We start with a political claim real-world, potentially adversarial.</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The neural layer (DistilBERT) performs feature abstraction: it detects entities, semantic patterns, temporal markers all encoded in high-dimensional space.</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Then, instead of passing that directly to a </a:t>
            </a:r>
            <a:r>
              <a:rPr lang="en-GB" b="0" i="0" u="none" strike="noStrike" dirty="0" err="1">
                <a:solidFill>
                  <a:srgbClr val="000000"/>
                </a:solidFill>
                <a:effectLst/>
                <a:latin typeface="Calibri" panose="020F0502020204030204" pitchFamily="34" charset="0"/>
              </a:rPr>
              <a:t>softmax</a:t>
            </a:r>
            <a:r>
              <a:rPr lang="en-GB" b="0" i="0" u="none" strike="noStrike" dirty="0">
                <a:solidFill>
                  <a:srgbClr val="000000"/>
                </a:solidFill>
                <a:effectLst/>
                <a:latin typeface="Calibri" panose="020F0502020204030204" pitchFamily="34" charset="0"/>
              </a:rPr>
              <a:t> output, we pass it to a </a:t>
            </a:r>
            <a:r>
              <a:rPr lang="en-GB" b="1" i="0" u="none" strike="noStrike" dirty="0">
                <a:solidFill>
                  <a:srgbClr val="000000"/>
                </a:solidFill>
                <a:effectLst/>
                <a:latin typeface="Calibri" panose="020F0502020204030204" pitchFamily="34" charset="0"/>
              </a:rPr>
              <a:t>symbolic layer</a:t>
            </a:r>
            <a:r>
              <a:rPr lang="en-GB" b="0" i="0" u="none" strike="noStrike" dirty="0">
                <a:solidFill>
                  <a:srgbClr val="000000"/>
                </a:solidFill>
                <a:effectLst/>
                <a:latin typeface="Calibri" panose="020F0502020204030204" pitchFamily="34" charset="0"/>
              </a:rPr>
              <a:t> a decision tree trained to map embeddings to </a:t>
            </a:r>
            <a:r>
              <a:rPr lang="en-GB" b="1" i="0" u="none" strike="noStrike" dirty="0">
                <a:solidFill>
                  <a:srgbClr val="000000"/>
                </a:solidFill>
                <a:effectLst/>
                <a:latin typeface="Calibri" panose="020F0502020204030204" pitchFamily="34" charset="0"/>
              </a:rPr>
              <a:t>logical rules</a:t>
            </a:r>
            <a:r>
              <a:rPr lang="en-GB" b="0" i="0" u="none" strike="noStrike" dirty="0">
                <a:solidFill>
                  <a:srgbClr val="000000"/>
                </a:solidFill>
                <a:effectLst/>
                <a:latin typeface="Calibri" panose="020F0502020204030204" pitchFamily="34" charset="0"/>
              </a:rPr>
              <a:t>.</a:t>
            </a:r>
            <a:r>
              <a:rPr lang="en-US" b="0" i="0" dirty="0">
                <a:solidFill>
                  <a:srgbClr val="444444"/>
                </a:solidFill>
                <a:effectLst/>
                <a:latin typeface="Calibri" panose="020F0502020204030204" pitchFamily="34" charset="0"/>
              </a:rPr>
              <a:t>​</a:t>
            </a:r>
          </a:p>
          <a:p>
            <a:pPr algn="l" rtl="0" fontAlgn="base"/>
            <a:r>
              <a:rPr lang="en-GB"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That layer interprets features like entity credibility, date alignment, and factual consistency.</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Finally, the model outputs not just a verdict but a </a:t>
            </a:r>
            <a:r>
              <a:rPr lang="en-GB" b="1" i="0" u="none" strike="noStrike" dirty="0">
                <a:solidFill>
                  <a:srgbClr val="000000"/>
                </a:solidFill>
                <a:effectLst/>
                <a:latin typeface="Calibri" panose="020F0502020204030204" pitchFamily="34" charset="0"/>
              </a:rPr>
              <a:t>traceable rationale</a:t>
            </a:r>
            <a:r>
              <a:rPr lang="en-GB" b="0" i="0" u="none" strike="noStrike" dirty="0">
                <a:solidFill>
                  <a:srgbClr val="000000"/>
                </a:solidFill>
                <a:effectLst/>
                <a:latin typeface="Calibri" panose="020F0502020204030204" pitchFamily="34" charset="0"/>
              </a:rPr>
              <a:t> based on defined symbolic logic paths.</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This gives the analyst not just </a:t>
            </a:r>
            <a:r>
              <a:rPr lang="en-GB" b="0" i="1" u="none" strike="noStrike" dirty="0">
                <a:solidFill>
                  <a:srgbClr val="000000"/>
                </a:solidFill>
                <a:effectLst/>
                <a:latin typeface="Calibri" panose="020F0502020204030204" pitchFamily="34" charset="0"/>
              </a:rPr>
              <a:t>what</a:t>
            </a:r>
            <a:r>
              <a:rPr lang="en-GB" b="0" i="0" u="none" strike="noStrike" dirty="0">
                <a:solidFill>
                  <a:srgbClr val="000000"/>
                </a:solidFill>
                <a:effectLst/>
                <a:latin typeface="Calibri" panose="020F0502020204030204" pitchFamily="34" charset="0"/>
              </a:rPr>
              <a:t> the model thinks but </a:t>
            </a:r>
            <a:r>
              <a:rPr lang="en-GB" b="1" i="0" u="none" strike="noStrike" dirty="0">
                <a:solidFill>
                  <a:srgbClr val="000000"/>
                </a:solidFill>
                <a:effectLst/>
                <a:latin typeface="Calibri" panose="020F0502020204030204" pitchFamily="34" charset="0"/>
              </a:rPr>
              <a:t>why</a:t>
            </a:r>
            <a:r>
              <a:rPr lang="en-GB" b="0" i="0" u="none" strike="noStrike" dirty="0">
                <a:solidFill>
                  <a:srgbClr val="000000"/>
                </a:solidFill>
                <a:effectLst/>
                <a:latin typeface="Calibri" panose="020F0502020204030204" pitchFamily="34" charset="0"/>
              </a:rPr>
              <a:t>.</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In intelligence, finance, or law that’s the difference between automation and partnership</a:t>
            </a:r>
            <a:r>
              <a:rPr lang="en-US" b="0" i="0" dirty="0">
                <a:solidFill>
                  <a:srgbClr val="444444"/>
                </a:solidFill>
                <a:effectLst/>
                <a:latin typeface="Calibri" panose="020F0502020204030204" pitchFamily="34" charset="0"/>
              </a:rPr>
              <a:t>​</a:t>
            </a:r>
          </a:p>
          <a:p>
            <a:pPr algn="l" rtl="0" fontAlgn="base"/>
            <a:r>
              <a:rPr lang="en-GB" b="0" i="0" dirty="0">
                <a:solidFill>
                  <a:srgbClr val="444444"/>
                </a:solidFill>
                <a:effectLst/>
                <a:latin typeface="Calibri" panose="020F0502020204030204" pitchFamily="34" charset="0"/>
              </a:rPr>
              <a:t>​</a:t>
            </a:r>
          </a:p>
          <a:p>
            <a:pPr algn="l" rtl="0" fontAlgn="base"/>
            <a:r>
              <a:rPr lang="en-GB" b="0" i="0" dirty="0">
                <a:solidFill>
                  <a:srgbClr val="444444"/>
                </a:solidFill>
                <a:effectLst/>
                <a:latin typeface="Calibri" panose="020F0502020204030204" pitchFamily="34" charset="0"/>
              </a:rPr>
              <a:t>​</a:t>
            </a:r>
          </a:p>
          <a:p>
            <a:endParaRPr lang="en-GB" dirty="0"/>
          </a:p>
        </p:txBody>
      </p:sp>
      <p:sp>
        <p:nvSpPr>
          <p:cNvPr id="4" name="Slide Number Placeholder 3"/>
          <p:cNvSpPr>
            <a:spLocks noGrp="1"/>
          </p:cNvSpPr>
          <p:nvPr>
            <p:ph type="sldNum" sz="quarter" idx="5"/>
          </p:nvPr>
        </p:nvSpPr>
        <p:spPr/>
        <p:txBody>
          <a:bodyPr/>
          <a:lstStyle/>
          <a:p>
            <a:pPr rtl="0"/>
            <a:fld id="{8B990660-4B7D-4C11-96DB-B19FFA8CA93C}" type="slidenum">
              <a:rPr lang="en-GB" noProof="0" smtClean="0"/>
              <a:t>18</a:t>
            </a:fld>
            <a:endParaRPr lang="en-GB" noProof="0"/>
          </a:p>
        </p:txBody>
      </p:sp>
    </p:spTree>
    <p:extLst>
      <p:ext uri="{BB962C8B-B14F-4D97-AF65-F5344CB8AC3E}">
        <p14:creationId xmlns:p14="http://schemas.microsoft.com/office/powerpoint/2010/main" val="1555763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1363" y="1143000"/>
            <a:ext cx="5375275" cy="3086100"/>
          </a:xfrm>
        </p:spPr>
      </p:sp>
      <p:sp>
        <p:nvSpPr>
          <p:cNvPr id="3" name="Notes Placeholder 2"/>
          <p:cNvSpPr>
            <a:spLocks noGrp="1"/>
          </p:cNvSpPr>
          <p:nvPr>
            <p:ph type="body" idx="1"/>
          </p:nvPr>
        </p:nvSpPr>
        <p:spPr/>
        <p:txBody>
          <a:bodyPr/>
          <a:lstStyle/>
          <a:p>
            <a:pPr algn="l">
              <a:lnSpc>
                <a:spcPct val="150000"/>
              </a:lnSpc>
            </a:pPr>
            <a:r>
              <a:rPr lang="en-GB" dirty="0"/>
              <a:t>When the two models were tested side by side, the baseline black-box model, a fine-tuned </a:t>
            </a:r>
            <a:r>
              <a:rPr lang="en-GB" dirty="0" err="1"/>
              <a:t>DistilBERT</a:t>
            </a:r>
            <a:r>
              <a:rPr lang="en-GB" dirty="0"/>
              <a:t> achieved an accuracy of around </a:t>
            </a:r>
            <a:r>
              <a:rPr lang="en-GB" b="1" dirty="0"/>
              <a:t>82%</a:t>
            </a:r>
            <a:r>
              <a:rPr lang="en-GB" dirty="0"/>
              <a:t>.</a:t>
            </a:r>
          </a:p>
          <a:p>
            <a:pPr algn="l">
              <a:lnSpc>
                <a:spcPct val="150000"/>
              </a:lnSpc>
            </a:pPr>
            <a:endParaRPr lang="en-GB" dirty="0"/>
          </a:p>
          <a:p>
            <a:pPr algn="l">
              <a:lnSpc>
                <a:spcPct val="150000"/>
              </a:lnSpc>
            </a:pPr>
            <a:r>
              <a:rPr lang="en-GB" dirty="0"/>
              <a:t>What does “82%” mean in this context?</a:t>
            </a:r>
            <a:br>
              <a:rPr lang="en-GB" dirty="0"/>
            </a:br>
            <a:r>
              <a:rPr lang="en-GB" dirty="0"/>
              <a:t>It means that when the model was shown labelled examples of true and false statements, it correctly classified about </a:t>
            </a:r>
            <a:r>
              <a:rPr lang="en-GB" b="1" dirty="0"/>
              <a:t>8 out of every 10 cases</a:t>
            </a:r>
            <a:r>
              <a:rPr lang="en-GB" dirty="0"/>
              <a:t>. This is considered strong performance from a purely technical machine-learning perspective.</a:t>
            </a:r>
          </a:p>
          <a:p>
            <a:pPr algn="l">
              <a:lnSpc>
                <a:spcPct val="150000"/>
              </a:lnSpc>
            </a:pPr>
            <a:endParaRPr lang="en-GB" dirty="0"/>
          </a:p>
          <a:p>
            <a:pPr algn="l">
              <a:lnSpc>
                <a:spcPct val="150000"/>
              </a:lnSpc>
            </a:pPr>
            <a:r>
              <a:rPr lang="en-GB" dirty="0"/>
              <a:t>But the challenge lies in what happens next. With this model, analysts see only a binary label  “true” or “false” without any insight into how the decision was reached. This is what is meant by </a:t>
            </a:r>
            <a:r>
              <a:rPr lang="en-GB" b="1" dirty="0"/>
              <a:t>low interpretability</a:t>
            </a:r>
            <a:r>
              <a:rPr lang="en-GB" dirty="0"/>
              <a:t>: the reasoning remains hidden inside the model’s mathematical layers. For intelligence workflows, that lack of transparency is a serious limitation.</a:t>
            </a:r>
          </a:p>
          <a:p>
            <a:pPr algn="l">
              <a:lnSpc>
                <a:spcPct val="150000"/>
              </a:lnSpc>
            </a:pPr>
            <a:endParaRPr lang="en-GB" dirty="0"/>
          </a:p>
          <a:p>
            <a:pPr algn="l">
              <a:lnSpc>
                <a:spcPct val="150000"/>
              </a:lnSpc>
            </a:pPr>
            <a:r>
              <a:rPr lang="en-GB" dirty="0"/>
              <a:t>The Neuro-Symbolic AI model scored slightly lower, at </a:t>
            </a:r>
            <a:r>
              <a:rPr lang="en-GB" b="1" dirty="0"/>
              <a:t>79% accuracy</a:t>
            </a:r>
            <a:r>
              <a:rPr lang="en-GB" dirty="0"/>
              <a:t>, but introduced a symbolic reasoning layer. This additional layer generates </a:t>
            </a:r>
            <a:r>
              <a:rPr lang="en-GB" b="1" dirty="0"/>
              <a:t>human-readable decision paths</a:t>
            </a:r>
            <a:r>
              <a:rPr lang="en-GB" dirty="0"/>
              <a:t> for example, showing that the claim was flagged because it matched a known disinformation narrative pattern, or contradicted verified factual sources.</a:t>
            </a:r>
          </a:p>
          <a:p>
            <a:pPr algn="l">
              <a:lnSpc>
                <a:spcPct val="150000"/>
              </a:lnSpc>
            </a:pPr>
            <a:endParaRPr lang="en-GB" dirty="0"/>
          </a:p>
          <a:p>
            <a:pPr algn="l">
              <a:lnSpc>
                <a:spcPct val="150000"/>
              </a:lnSpc>
            </a:pPr>
            <a:r>
              <a:rPr lang="en-GB" dirty="0"/>
              <a:t>This is where interpretability matters. Analysts can examine, critique, and if necessary, defend the reasoning in front of decision-makers. SMEs were particularly clear that this capacity for review and justification is as critical as raw accuracy.</a:t>
            </a:r>
          </a:p>
          <a:p>
            <a:pPr algn="l">
              <a:lnSpc>
                <a:spcPct val="150000"/>
              </a:lnSpc>
            </a:pPr>
            <a:endParaRPr lang="en-GB" dirty="0"/>
          </a:p>
          <a:p>
            <a:pPr algn="l">
              <a:lnSpc>
                <a:spcPct val="150000"/>
              </a:lnSpc>
            </a:pPr>
            <a:r>
              <a:rPr lang="en-GB" dirty="0"/>
              <a:t>It’s important to stress that in AI development, higher accuracy does not automatically mean a perfect or operationally reliable model. Accuracy is influenced by the dataset used, the fine-tuning of parameters, and the optimisation strategy. In practice, the </a:t>
            </a:r>
            <a:r>
              <a:rPr lang="en-GB" dirty="0" err="1"/>
              <a:t>NeSy</a:t>
            </a:r>
            <a:r>
              <a:rPr lang="en-GB" dirty="0"/>
              <a:t> AI model’s performance can be further improved by optimising these elements </a:t>
            </a:r>
            <a:r>
              <a:rPr lang="en-GB" dirty="0">
                <a:sym typeface="Wingdings" panose="05000000000000000000" pitchFamily="2" charset="2"/>
              </a:rPr>
              <a:t></a:t>
            </a:r>
            <a:r>
              <a:rPr lang="en-GB" dirty="0"/>
              <a:t> for example, by training on larger or more representative datasets, adjusting its parameters, or refining the symbolic reasoning rules  all while retaining its interpretability.</a:t>
            </a:r>
          </a:p>
          <a:p>
            <a:pPr algn="l">
              <a:lnSpc>
                <a:spcPct val="150000"/>
              </a:lnSpc>
            </a:pPr>
            <a:endParaRPr lang="en-GB" dirty="0"/>
          </a:p>
          <a:p>
            <a:pPr algn="l">
              <a:lnSpc>
                <a:spcPct val="150000"/>
              </a:lnSpc>
            </a:pPr>
            <a:r>
              <a:rPr lang="en-GB" dirty="0"/>
              <a:t>In operational terms, the trade-off is clear: while the black box is slightly more accurate, the </a:t>
            </a:r>
            <a:r>
              <a:rPr lang="en-GB" dirty="0" err="1"/>
              <a:t>NeSy</a:t>
            </a:r>
            <a:r>
              <a:rPr lang="en-GB" dirty="0"/>
              <a:t> AI produces outputs that can be trusted, defended, and integrated into politically sensitive intelligence assessments. In intelligence work, that trade-off is not just acceptable  it is often essential.</a:t>
            </a:r>
          </a:p>
          <a:p>
            <a:pPr algn="l">
              <a:lnSpc>
                <a:spcPct val="150000"/>
              </a:lnSpc>
            </a:pPr>
            <a:endParaRPr lang="en-GB" dirty="0"/>
          </a:p>
          <a:p>
            <a:pPr algn="l">
              <a:lnSpc>
                <a:spcPct val="150000"/>
              </a:lnSpc>
            </a:pPr>
            <a:endParaRPr lang="en-GB" dirty="0"/>
          </a:p>
          <a:p>
            <a:endParaRPr lang="en-GB" dirty="0"/>
          </a:p>
        </p:txBody>
      </p:sp>
      <p:sp>
        <p:nvSpPr>
          <p:cNvPr id="4" name="Slide Number Placeholder 3"/>
          <p:cNvSpPr>
            <a:spLocks noGrp="1"/>
          </p:cNvSpPr>
          <p:nvPr>
            <p:ph type="sldNum" sz="quarter" idx="5"/>
          </p:nvPr>
        </p:nvSpPr>
        <p:spPr/>
        <p:txBody>
          <a:bodyPr/>
          <a:lstStyle/>
          <a:p>
            <a:fld id="{C5A89FF5-03B3-4D09-9647-98DE6D75EC88}" type="slidenum">
              <a:rPr lang="en-GB" smtClean="0"/>
              <a:t>19</a:t>
            </a:fld>
            <a:endParaRPr lang="en-GB"/>
          </a:p>
        </p:txBody>
      </p:sp>
    </p:spTree>
    <p:extLst>
      <p:ext uri="{BB962C8B-B14F-4D97-AF65-F5344CB8AC3E}">
        <p14:creationId xmlns:p14="http://schemas.microsoft.com/office/powerpoint/2010/main" val="10352857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1363" y="1143000"/>
            <a:ext cx="5375275" cy="3086100"/>
          </a:xfrm>
        </p:spPr>
      </p:sp>
      <p:sp>
        <p:nvSpPr>
          <p:cNvPr id="3" name="Notes Placeholder 2"/>
          <p:cNvSpPr>
            <a:spLocks noGrp="1"/>
          </p:cNvSpPr>
          <p:nvPr>
            <p:ph type="body" idx="1"/>
          </p:nvPr>
        </p:nvSpPr>
        <p:spPr/>
        <p:txBody>
          <a:bodyPr/>
          <a:lstStyle/>
          <a:p>
            <a:r>
              <a:rPr lang="en-GB" dirty="0"/>
              <a:t>This research confirmed both in the literature and in my SME interviews that </a:t>
            </a:r>
            <a:r>
              <a:rPr lang="en-GB" b="1" dirty="0"/>
              <a:t>trust is more important than raw accuracy in intelligence workflows.</a:t>
            </a:r>
            <a:r>
              <a:rPr lang="en-GB" dirty="0"/>
              <a:t> </a:t>
            </a:r>
          </a:p>
          <a:p>
            <a:endParaRPr lang="en-GB" dirty="0"/>
          </a:p>
          <a:p>
            <a:r>
              <a:rPr lang="en-GB" dirty="0"/>
              <a:t>Analysts emphasised that interpretability is the foundation of trust. In their words, </a:t>
            </a:r>
            <a:r>
              <a:rPr lang="en-GB" i="1" dirty="0"/>
              <a:t>“If I can’t explain the output to my superior, I can’t use it.”</a:t>
            </a:r>
          </a:p>
          <a:p>
            <a:endParaRPr lang="en-GB" i="1" dirty="0"/>
          </a:p>
          <a:p>
            <a:r>
              <a:rPr lang="en-GB" dirty="0"/>
              <a:t>Black-box ML/DL models, even when technically strong, fall short because they generate outputs without reasoning. As one SME put it, </a:t>
            </a:r>
            <a:r>
              <a:rPr lang="en-GB" i="1" dirty="0"/>
              <a:t>“It’s like being handed a conclusion with no evidence  operationally, that’s unusable.”</a:t>
            </a:r>
            <a:r>
              <a:rPr lang="en-GB" dirty="0"/>
              <a:t> By contrast, the symbolic reasoning layer in neuro-symbolic AI produces </a:t>
            </a:r>
            <a:r>
              <a:rPr lang="en-GB" b="1" dirty="0"/>
              <a:t>human-readable decision paths</a:t>
            </a:r>
            <a:r>
              <a:rPr lang="en-GB" dirty="0"/>
              <a:t> that can be interrogated, documented, and defended under scrutiny.</a:t>
            </a:r>
          </a:p>
          <a:p>
            <a:endParaRPr lang="en-GB" dirty="0"/>
          </a:p>
          <a:p>
            <a:r>
              <a:rPr lang="en-GB" dirty="0"/>
              <a:t>The case studies reinforced this. In Ukraine, disinformation tactics shifted daily an adaptive, interpretable model helped analysts adjust quickly. In the US election interference cases, outputs had to withstand legal and political scrutiny, which required explainable evidence chains. In African disinformation campaigns, analysts highlighted that explainability was critical to </a:t>
            </a:r>
            <a:r>
              <a:rPr lang="en-GB" b="1" dirty="0"/>
              <a:t>maintaining institutional credibility</a:t>
            </a:r>
            <a:r>
              <a:rPr lang="en-GB" dirty="0"/>
              <a:t> in contexts where public trust is already fragile.</a:t>
            </a:r>
          </a:p>
          <a:p>
            <a:endParaRPr lang="en-GB" dirty="0"/>
          </a:p>
          <a:p>
            <a:r>
              <a:rPr lang="en-GB" dirty="0"/>
              <a:t>Beyond accuracy and interpretability, SMEs raised </a:t>
            </a:r>
            <a:r>
              <a:rPr lang="en-GB" b="1" dirty="0"/>
              <a:t>integration challenges.</a:t>
            </a:r>
            <a:r>
              <a:rPr lang="en-GB" dirty="0"/>
              <a:t> Intelligence workflows are already tool-heavy, and a new AI system cannot afford to slow analysts down. For adoption to succeed, outputs must integrate seamlessly into existing reporting and verification processes.</a:t>
            </a:r>
          </a:p>
          <a:p>
            <a:endParaRPr lang="en-GB" dirty="0"/>
          </a:p>
          <a:p>
            <a:r>
              <a:rPr lang="en-GB" dirty="0"/>
              <a:t>Finally, </a:t>
            </a:r>
            <a:r>
              <a:rPr lang="en-GB" b="1" dirty="0"/>
              <a:t>training implications</a:t>
            </a:r>
            <a:r>
              <a:rPr lang="en-GB" dirty="0"/>
              <a:t> were a recurring theme. SMEs agreed analysts should not become data scientists, but they do require </a:t>
            </a:r>
            <a:r>
              <a:rPr lang="en-GB" b="1" dirty="0"/>
              <a:t>AI literacy</a:t>
            </a:r>
            <a:r>
              <a:rPr lang="en-GB" dirty="0"/>
              <a:t>  enough understanding to question, validate, and defend AI-generated outputs. As one participant noted, </a:t>
            </a:r>
            <a:r>
              <a:rPr lang="en-GB" i="1" dirty="0"/>
              <a:t>“The danger isn’t the AI getting it wrong it’s analysts not knowing when to question it.”</a:t>
            </a:r>
          </a:p>
          <a:p>
            <a:endParaRPr lang="en-GB" i="1" dirty="0"/>
          </a:p>
          <a:p>
            <a:r>
              <a:rPr lang="en-GB" dirty="0"/>
              <a:t>Taken together, the operational insights align with the technical findings: a small trade-off in accuracy is acceptable if it yields interpretability, trust, and usability. For intelligence operations, those qualities are not “nice-to-haves” they are operational requirements.</a:t>
            </a:r>
          </a:p>
          <a:p>
            <a:endParaRPr lang="en-GB" dirty="0"/>
          </a:p>
        </p:txBody>
      </p:sp>
      <p:sp>
        <p:nvSpPr>
          <p:cNvPr id="4" name="Slide Number Placeholder 3"/>
          <p:cNvSpPr>
            <a:spLocks noGrp="1"/>
          </p:cNvSpPr>
          <p:nvPr>
            <p:ph type="sldNum" sz="quarter" idx="5"/>
          </p:nvPr>
        </p:nvSpPr>
        <p:spPr/>
        <p:txBody>
          <a:bodyPr/>
          <a:lstStyle/>
          <a:p>
            <a:fld id="{C5A89FF5-03B3-4D09-9647-98DE6D75EC88}" type="slidenum">
              <a:rPr lang="en-GB" smtClean="0"/>
              <a:t>20</a:t>
            </a:fld>
            <a:endParaRPr lang="en-GB"/>
          </a:p>
        </p:txBody>
      </p:sp>
    </p:spTree>
    <p:extLst>
      <p:ext uri="{BB962C8B-B14F-4D97-AF65-F5344CB8AC3E}">
        <p14:creationId xmlns:p14="http://schemas.microsoft.com/office/powerpoint/2010/main" val="229174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1363" y="1143000"/>
            <a:ext cx="537527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leads to my central research question: </a:t>
            </a:r>
            <a:r>
              <a:rPr lang="en-GB" i="1" dirty="0"/>
              <a:t>to what extent can Neuro-Symbolic AI enhance the detection of disinformation within intelligence analysis workflows, and how can its integration meet the operational demands for interpretability, trust, and evidential accountability?</a:t>
            </a:r>
          </a:p>
          <a:p>
            <a:endParaRPr lang="en-GB" dirty="0"/>
          </a:p>
        </p:txBody>
      </p:sp>
      <p:sp>
        <p:nvSpPr>
          <p:cNvPr id="4" name="Slide Number Placeholder 3"/>
          <p:cNvSpPr>
            <a:spLocks noGrp="1"/>
          </p:cNvSpPr>
          <p:nvPr>
            <p:ph type="sldNum" sz="quarter" idx="5"/>
          </p:nvPr>
        </p:nvSpPr>
        <p:spPr/>
        <p:txBody>
          <a:bodyPr/>
          <a:lstStyle/>
          <a:p>
            <a:fld id="{C5A89FF5-03B3-4D09-9647-98DE6D75EC88}" type="slidenum">
              <a:rPr lang="en-GB" smtClean="0"/>
              <a:t>3</a:t>
            </a:fld>
            <a:endParaRPr lang="en-GB"/>
          </a:p>
        </p:txBody>
      </p:sp>
    </p:spTree>
    <p:extLst>
      <p:ext uri="{BB962C8B-B14F-4D97-AF65-F5344CB8AC3E}">
        <p14:creationId xmlns:p14="http://schemas.microsoft.com/office/powerpoint/2010/main" val="2178008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1363" y="1143000"/>
            <a:ext cx="5375275" cy="3086100"/>
          </a:xfrm>
        </p:spPr>
      </p:sp>
      <p:sp>
        <p:nvSpPr>
          <p:cNvPr id="3" name="Notes Placeholder 2"/>
          <p:cNvSpPr>
            <a:spLocks noGrp="1"/>
          </p:cNvSpPr>
          <p:nvPr>
            <p:ph type="body" idx="1"/>
          </p:nvPr>
        </p:nvSpPr>
        <p:spPr/>
        <p:txBody>
          <a:bodyPr/>
          <a:lstStyle/>
          <a:p>
            <a:r>
              <a:rPr lang="en-GB" dirty="0"/>
              <a:t>In conclusion, I refined the scope of this research to focus exclusively on </a:t>
            </a:r>
            <a:r>
              <a:rPr lang="en-GB" b="1" dirty="0"/>
              <a:t>disinformation detection within intelligence analysis workflows</a:t>
            </a:r>
            <a:r>
              <a:rPr lang="en-GB" dirty="0"/>
              <a:t>, moving away from the broader domain of counter-disinformation. This was a deliberate narrowing, shaped by supervisory and SME feedback, to ensure depth and operational relevance.</a:t>
            </a:r>
          </a:p>
          <a:p>
            <a:endParaRPr lang="en-GB" dirty="0"/>
          </a:p>
          <a:p>
            <a:r>
              <a:rPr lang="en-GB" dirty="0"/>
              <a:t>The research confirmed that in today’s </a:t>
            </a:r>
            <a:r>
              <a:rPr lang="en-GB" b="1" dirty="0"/>
              <a:t>cognitive warfare environment</a:t>
            </a:r>
            <a:r>
              <a:rPr lang="en-GB" dirty="0"/>
              <a:t>, offensive AI tools such as LLMs and deepfakes are evolving faster than the defensive measures available to analysts, creating a widening operational gap.</a:t>
            </a:r>
          </a:p>
          <a:p>
            <a:endParaRPr lang="en-GB" dirty="0"/>
          </a:p>
          <a:p>
            <a:r>
              <a:rPr lang="en-GB" dirty="0"/>
              <a:t>My findings show that while black box models like </a:t>
            </a:r>
            <a:r>
              <a:rPr lang="en-GB" dirty="0" err="1"/>
              <a:t>DistilBERT</a:t>
            </a:r>
            <a:r>
              <a:rPr lang="en-GB" dirty="0"/>
              <a:t> can deliver marginally higher accuracy, their opacity undermines </a:t>
            </a:r>
            <a:r>
              <a:rPr lang="en-GB" b="1" dirty="0"/>
              <a:t>trust, evidential accountability, and operational utility.</a:t>
            </a:r>
            <a:r>
              <a:rPr lang="en-GB" dirty="0"/>
              <a:t> Neuro-symbolic AI, even at slightly lower accuracy, delivers the interpretability analysts need to explain and defend their assessments in politically sensitive or adversarial contexts.</a:t>
            </a:r>
          </a:p>
          <a:p>
            <a:endParaRPr lang="en-GB" dirty="0"/>
          </a:p>
          <a:p>
            <a:r>
              <a:rPr lang="en-GB" dirty="0"/>
              <a:t>This is critical because, in intelligence work, an output that cannot be interrogated is an output that cannot be used. Interpretability is not a technical luxury; it is an operational requirement.</a:t>
            </a:r>
          </a:p>
          <a:p>
            <a:endParaRPr lang="en-GB" dirty="0"/>
          </a:p>
          <a:p>
            <a:r>
              <a:rPr lang="en-GB" dirty="0"/>
              <a:t>The contribution of this project is twofold: first, to empirically demonstrate the trade-off between accuracy and explainability under operational conditions; and second, to offer </a:t>
            </a:r>
            <a:r>
              <a:rPr lang="en-GB" b="1" dirty="0"/>
              <a:t>evidence-based guidance</a:t>
            </a:r>
            <a:r>
              <a:rPr lang="en-GB" dirty="0"/>
              <a:t> for integrating explainable AI into intelligence workflows.</a:t>
            </a:r>
          </a:p>
          <a:p>
            <a:endParaRPr lang="en-GB" dirty="0"/>
          </a:p>
          <a:p>
            <a:r>
              <a:rPr lang="en-GB" dirty="0"/>
              <a:t>Although it is </a:t>
            </a:r>
            <a:r>
              <a:rPr lang="en-GB" b="1" dirty="0"/>
              <a:t>outside the scope of this 820 project</a:t>
            </a:r>
            <a:r>
              <a:rPr lang="en-GB" dirty="0"/>
              <a:t>, I note that operationalising </a:t>
            </a:r>
            <a:r>
              <a:rPr lang="en-GB" dirty="0" err="1"/>
              <a:t>NeSy</a:t>
            </a:r>
            <a:r>
              <a:rPr lang="en-GB" dirty="0"/>
              <a:t> AI further would require fine-tuning parameters, using more diverse datasets, and stress-testing in simulated or live intelligence environments. These are logical next steps, and they mark the pathway from detection towards counter-disinformation applications.</a:t>
            </a:r>
          </a:p>
          <a:p>
            <a:endParaRPr lang="en-GB" dirty="0"/>
          </a:p>
          <a:p>
            <a:r>
              <a:rPr lang="en-GB" dirty="0"/>
              <a:t>I’ll pause there and welcome your questions.</a:t>
            </a:r>
          </a:p>
          <a:p>
            <a:endParaRPr lang="en-GB" dirty="0"/>
          </a:p>
        </p:txBody>
      </p:sp>
      <p:sp>
        <p:nvSpPr>
          <p:cNvPr id="4" name="Slide Number Placeholder 3"/>
          <p:cNvSpPr>
            <a:spLocks noGrp="1"/>
          </p:cNvSpPr>
          <p:nvPr>
            <p:ph type="sldNum" sz="quarter" idx="5"/>
          </p:nvPr>
        </p:nvSpPr>
        <p:spPr/>
        <p:txBody>
          <a:bodyPr/>
          <a:lstStyle/>
          <a:p>
            <a:fld id="{C5A89FF5-03B3-4D09-9647-98DE6D75EC88}" type="slidenum">
              <a:rPr lang="en-GB" smtClean="0"/>
              <a:t>21</a:t>
            </a:fld>
            <a:endParaRPr lang="en-GB"/>
          </a:p>
        </p:txBody>
      </p:sp>
    </p:spTree>
    <p:extLst>
      <p:ext uri="{BB962C8B-B14F-4D97-AF65-F5344CB8AC3E}">
        <p14:creationId xmlns:p14="http://schemas.microsoft.com/office/powerpoint/2010/main" val="3461477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1363" y="1143000"/>
            <a:ext cx="5375275"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5A89FF5-03B3-4D09-9647-98DE6D75EC88}" type="slidenum">
              <a:rPr lang="en-GB" smtClean="0"/>
              <a:t>22</a:t>
            </a:fld>
            <a:endParaRPr lang="en-GB"/>
          </a:p>
        </p:txBody>
      </p:sp>
    </p:spTree>
    <p:extLst>
      <p:ext uri="{BB962C8B-B14F-4D97-AF65-F5344CB8AC3E}">
        <p14:creationId xmlns:p14="http://schemas.microsoft.com/office/powerpoint/2010/main" val="1294655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741363" y="1143000"/>
            <a:ext cx="5375275" cy="3086100"/>
          </a:xfrm>
        </p:spPr>
      </p:sp>
      <p:sp>
        <p:nvSpPr>
          <p:cNvPr id="3" name="Notes Placeholder 2"/>
          <p:cNvSpPr>
            <a:spLocks noGrp="1"/>
          </p:cNvSpPr>
          <p:nvPr>
            <p:ph type="body" sz="quarter" idx="3"/>
          </p:nvPr>
        </p:nvSpPr>
        <p:spPr/>
        <p:txBody>
          <a:bodyPr/>
          <a:lstStyle/>
          <a:p>
            <a:r>
              <a:rPr lang="en-GB" dirty="0"/>
              <a:t>In my initial proposal, I set out to examine both disinformation detection and counter-disinformation within the context of cognitive warfare. However, expert and supervisory feedback highlighted that these are operationally distinct intelligence functions. They require different tradecraft, resourcing, and evaluation metrics. Attempting both would have risked overextending the project.</a:t>
            </a:r>
          </a:p>
          <a:p>
            <a:endParaRPr lang="en-GB" i="1" dirty="0"/>
          </a:p>
          <a:p>
            <a:r>
              <a:rPr lang="en-GB" dirty="0"/>
              <a:t>I therefore refined the scope exclusively to disinformation detection within intelligence analysis workflows. This sharper focus enables me to interrogate one defined operational problem space, while aligning the project with the intelligence community’s core demands: transparency, evidential accountability, and operational reliability.</a:t>
            </a:r>
          </a:p>
          <a:p>
            <a:endParaRPr lang="en-GB" i="1" dirty="0"/>
          </a:p>
          <a:p>
            <a:r>
              <a:rPr lang="en-GB" i="1" dirty="0"/>
              <a:t>T</a:t>
            </a:r>
            <a:r>
              <a:rPr lang="en-GB" dirty="0"/>
              <a:t>he refined aim of the study is to assess the feasibility of Neuro-Symbolic AI for disinformation detection. Neuro-Symbolic AI combines neural pattern recognition where systems excel at spotting statistical regularities with symbolic reasoning, which brings logic, rules, and explainability into the process.</a:t>
            </a:r>
          </a:p>
          <a:p>
            <a:endParaRPr lang="en-GB" i="1" dirty="0"/>
          </a:p>
          <a:p>
            <a:r>
              <a:rPr lang="en-GB" dirty="0"/>
              <a:t>In practical terms, this means all technical experimentation, SME interviews, and case study analysis have been oriented around one central question: </a:t>
            </a:r>
            <a:r>
              <a:rPr lang="en-GB" i="1" dirty="0"/>
              <a:t>can Neuro-Symbolic AI provide disinformation detection that is not only accurate, but also transparent, trustworthy, and operationally viable in intelligence settings?</a:t>
            </a:r>
          </a:p>
          <a:p>
            <a:endParaRPr lang="en-GB" i="1" dirty="0"/>
          </a:p>
          <a:p>
            <a:endParaRPr lang="en-GB" dirty="0"/>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1363" y="1143000"/>
            <a:ext cx="5375275" cy="3086100"/>
          </a:xfrm>
        </p:spPr>
      </p:sp>
      <p:sp>
        <p:nvSpPr>
          <p:cNvPr id="3" name="Notes Placeholder 2"/>
          <p:cNvSpPr>
            <a:spLocks noGrp="1"/>
          </p:cNvSpPr>
          <p:nvPr>
            <p:ph type="body" idx="1"/>
          </p:nvPr>
        </p:nvSpPr>
        <p:spPr/>
        <p:txBody>
          <a:bodyPr/>
          <a:lstStyle/>
          <a:p>
            <a:r>
              <a:rPr lang="en-GB" dirty="0"/>
              <a:t>“Notwithstanding that this research sits firmly in the field of international security and intelligence studies, it is essential to first clarify some of the technical terms that underpin the study.</a:t>
            </a:r>
          </a:p>
          <a:p>
            <a:endParaRPr lang="en-GB" dirty="0"/>
          </a:p>
          <a:p>
            <a:r>
              <a:rPr lang="en-GB" dirty="0"/>
              <a:t>When we talk about </a:t>
            </a:r>
            <a:r>
              <a:rPr lang="en-GB" b="1" dirty="0"/>
              <a:t>Artificial Intelligence, or AI</a:t>
            </a:r>
            <a:r>
              <a:rPr lang="en-GB" dirty="0"/>
              <a:t>, we simply mean computer systems that can do tasks we usually associate with human intelligence like recognising faces, translating languages, or in our case, detecting disinformation.</a:t>
            </a:r>
          </a:p>
          <a:p>
            <a:endParaRPr lang="en-GB" dirty="0"/>
          </a:p>
          <a:p>
            <a:r>
              <a:rPr lang="en-GB" dirty="0"/>
              <a:t>One of the most common forms of AI today is </a:t>
            </a:r>
            <a:r>
              <a:rPr lang="en-GB" b="1" dirty="0"/>
              <a:t>Deep Learning</a:t>
            </a:r>
            <a:r>
              <a:rPr lang="en-GB" dirty="0"/>
              <a:t>. These systems are very good at finding patterns in massive amounts of data  for example, spotting that a news headline looks suspicious based on thousands of previous examples.</a:t>
            </a:r>
          </a:p>
          <a:p>
            <a:endParaRPr lang="en-GB" dirty="0"/>
          </a:p>
          <a:p>
            <a:r>
              <a:rPr lang="en-GB" dirty="0"/>
              <a:t>But there’s a big drawback: these systems are usually what we call </a:t>
            </a:r>
            <a:r>
              <a:rPr lang="en-GB" b="1" dirty="0"/>
              <a:t>‘black boxes.’</a:t>
            </a:r>
            <a:r>
              <a:rPr lang="en-GB" dirty="0"/>
              <a:t> They might tell you, ‘this is fake,’ but they don’t explain why. And in intelligence work, that’s a problem. Analysts can’t base national security decisions on something they can’t interrogate or defend.</a:t>
            </a:r>
          </a:p>
          <a:p>
            <a:endParaRPr lang="en-GB" dirty="0"/>
          </a:p>
          <a:p>
            <a:r>
              <a:rPr lang="en-GB" dirty="0"/>
              <a:t>That’s where </a:t>
            </a:r>
            <a:r>
              <a:rPr lang="en-GB" b="1" dirty="0"/>
              <a:t>Neuro-Symbolic AI</a:t>
            </a:r>
            <a:r>
              <a:rPr lang="en-GB" dirty="0"/>
              <a:t> comes in. It’s a newer approach that combines two strengths: deep learning for spotting patterns, and symbolic reasoning  basically logical rules that explain </a:t>
            </a:r>
            <a:r>
              <a:rPr lang="en-GB" i="1" dirty="0"/>
              <a:t>why</a:t>
            </a:r>
            <a:r>
              <a:rPr lang="en-GB" dirty="0"/>
              <a:t> the system made a decision. This matters because it makes the AI’s judgement transparent and usable in real-world intelligence settings, where trust and accountability are critical.”</a:t>
            </a:r>
          </a:p>
        </p:txBody>
      </p:sp>
      <p:sp>
        <p:nvSpPr>
          <p:cNvPr id="4" name="Slide Number Placeholder 3"/>
          <p:cNvSpPr>
            <a:spLocks noGrp="1"/>
          </p:cNvSpPr>
          <p:nvPr>
            <p:ph type="sldNum" sz="quarter" idx="5"/>
          </p:nvPr>
        </p:nvSpPr>
        <p:spPr/>
        <p:txBody>
          <a:bodyPr/>
          <a:lstStyle/>
          <a:p>
            <a:fld id="{C5A89FF5-03B3-4D09-9647-98DE6D75EC88}" type="slidenum">
              <a:rPr lang="en-GB" smtClean="0"/>
              <a:t>5</a:t>
            </a:fld>
            <a:endParaRPr lang="en-GB"/>
          </a:p>
        </p:txBody>
      </p:sp>
    </p:spTree>
    <p:extLst>
      <p:ext uri="{BB962C8B-B14F-4D97-AF65-F5344CB8AC3E}">
        <p14:creationId xmlns:p14="http://schemas.microsoft.com/office/powerpoint/2010/main" val="290789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GB" b="0" i="0" u="none" strike="noStrike" dirty="0">
                <a:solidFill>
                  <a:srgbClr val="000000"/>
                </a:solidFill>
                <a:effectLst/>
                <a:latin typeface="Calibri" panose="020F0502020204030204" pitchFamily="34" charset="0"/>
              </a:rPr>
              <a:t>Neural networks are remarkable and we’ve proven what they can do.</a:t>
            </a:r>
            <a:r>
              <a:rPr lang="en-US" b="0" i="0" dirty="0">
                <a:solidFill>
                  <a:srgbClr val="444444"/>
                </a:solidFill>
                <a:effectLst/>
                <a:latin typeface="Calibri" panose="020F0502020204030204" pitchFamily="34" charset="0"/>
              </a:rPr>
              <a:t>​</a:t>
            </a:r>
            <a:br>
              <a:rPr lang="en-US" b="0" i="0" dirty="0">
                <a:solidFill>
                  <a:srgbClr val="444444"/>
                </a:solidFill>
                <a:effectLst/>
                <a:latin typeface="Calibri" panose="020F0502020204030204" pitchFamily="34" charset="0"/>
              </a:rPr>
            </a:br>
            <a:r>
              <a:rPr lang="en-GB" b="0" i="0" u="none" strike="noStrike" dirty="0">
                <a:solidFill>
                  <a:srgbClr val="000000"/>
                </a:solidFill>
                <a:effectLst/>
                <a:latin typeface="Calibri" panose="020F0502020204030204" pitchFamily="34" charset="0"/>
              </a:rPr>
              <a:t>Whether it’s CNNs for vision, RNNs for sequences, or transformers for everything else, they’ve become the </a:t>
            </a:r>
            <a:r>
              <a:rPr lang="en-GB" b="1" i="0" u="none" strike="noStrike" dirty="0">
                <a:solidFill>
                  <a:srgbClr val="000000"/>
                </a:solidFill>
                <a:effectLst/>
                <a:latin typeface="Calibri" panose="020F0502020204030204" pitchFamily="34" charset="0"/>
              </a:rPr>
              <a:t>default perception layer</a:t>
            </a:r>
            <a:r>
              <a:rPr lang="en-GB" b="0" i="0" u="none" strike="noStrike" dirty="0">
                <a:solidFill>
                  <a:srgbClr val="000000"/>
                </a:solidFill>
                <a:effectLst/>
                <a:latin typeface="Calibri" panose="020F0502020204030204" pitchFamily="34" charset="0"/>
              </a:rPr>
              <a:t> in modern AI.</a:t>
            </a:r>
            <a:r>
              <a:rPr lang="en-US" b="0" i="0" dirty="0">
                <a:solidFill>
                  <a:srgbClr val="444444"/>
                </a:solidFill>
                <a:effectLst/>
                <a:latin typeface="Calibri" panose="020F0502020204030204" pitchFamily="34" charset="0"/>
              </a:rPr>
              <a:t>​</a:t>
            </a:r>
          </a:p>
          <a:p>
            <a:pPr algn="l" rtl="0" fontAlgn="base"/>
            <a:r>
              <a:rPr lang="en-GB"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These models are trained on terabytes of raw, unstructured data. They are </a:t>
            </a:r>
            <a:r>
              <a:rPr lang="en-GB" b="1" i="0" u="none" strike="noStrike" dirty="0">
                <a:solidFill>
                  <a:srgbClr val="000000"/>
                </a:solidFill>
                <a:effectLst/>
                <a:latin typeface="Calibri" panose="020F0502020204030204" pitchFamily="34" charset="0"/>
              </a:rPr>
              <a:t>statistical machines</a:t>
            </a:r>
            <a:r>
              <a:rPr lang="en-GB" b="0" i="0" u="none" strike="noStrike" dirty="0">
                <a:solidFill>
                  <a:srgbClr val="000000"/>
                </a:solidFill>
                <a:effectLst/>
                <a:latin typeface="Calibri" panose="020F0502020204030204" pitchFamily="34" charset="0"/>
              </a:rPr>
              <a:t>, optimized to </a:t>
            </a:r>
            <a:r>
              <a:rPr lang="en-GB" b="1" i="0" u="none" strike="noStrike" dirty="0" err="1">
                <a:solidFill>
                  <a:srgbClr val="000000"/>
                </a:solidFill>
                <a:effectLst/>
                <a:latin typeface="Calibri" panose="020F0502020204030204" pitchFamily="34" charset="0"/>
              </a:rPr>
              <a:t>minimiSe</a:t>
            </a:r>
            <a:r>
              <a:rPr lang="en-GB" b="1" i="0" u="none" strike="noStrike" dirty="0">
                <a:solidFill>
                  <a:srgbClr val="000000"/>
                </a:solidFill>
                <a:effectLst/>
                <a:latin typeface="Calibri" panose="020F0502020204030204" pitchFamily="34" charset="0"/>
              </a:rPr>
              <a:t> loss</a:t>
            </a:r>
            <a:r>
              <a:rPr lang="en-GB" b="0" i="0" u="none" strike="noStrike" dirty="0">
                <a:solidFill>
                  <a:srgbClr val="000000"/>
                </a:solidFill>
                <a:effectLst/>
                <a:latin typeface="Calibri" panose="020F0502020204030204" pitchFamily="34" charset="0"/>
              </a:rPr>
              <a:t>, not to </a:t>
            </a:r>
            <a:r>
              <a:rPr lang="en-GB" b="1" i="0" u="none" strike="noStrike" dirty="0">
                <a:solidFill>
                  <a:srgbClr val="000000"/>
                </a:solidFill>
                <a:effectLst/>
                <a:latin typeface="Calibri" panose="020F0502020204030204" pitchFamily="34" charset="0"/>
              </a:rPr>
              <a:t>model truth</a:t>
            </a:r>
            <a:r>
              <a:rPr lang="en-GB" b="0" i="0" u="none" strike="noStrike" dirty="0">
                <a:solidFill>
                  <a:srgbClr val="000000"/>
                </a:solidFill>
                <a:effectLst/>
                <a:latin typeface="Calibri" panose="020F0502020204030204" pitchFamily="34" charset="0"/>
              </a:rPr>
              <a:t>.</a:t>
            </a:r>
            <a:r>
              <a:rPr lang="en-US" b="0" i="0" dirty="0">
                <a:solidFill>
                  <a:srgbClr val="444444"/>
                </a:solidFill>
                <a:effectLst/>
                <a:latin typeface="Calibri" panose="020F0502020204030204" pitchFamily="34" charset="0"/>
              </a:rPr>
              <a:t>​</a:t>
            </a:r>
            <a:br>
              <a:rPr lang="en-US" b="0" i="0" dirty="0">
                <a:solidFill>
                  <a:srgbClr val="444444"/>
                </a:solidFill>
                <a:effectLst/>
                <a:latin typeface="Calibri" panose="020F0502020204030204" pitchFamily="34" charset="0"/>
              </a:rPr>
            </a:br>
            <a:r>
              <a:rPr lang="en-GB" b="0" i="0" u="none" strike="noStrike" dirty="0">
                <a:solidFill>
                  <a:srgbClr val="000000"/>
                </a:solidFill>
                <a:effectLst/>
                <a:latin typeface="Calibri" panose="020F0502020204030204" pitchFamily="34" charset="0"/>
              </a:rPr>
              <a:t>What they’re good at:</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Pattern recognition</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Feature abstraction</a:t>
            </a:r>
            <a:r>
              <a:rPr lang="en-US" b="0" i="0" dirty="0">
                <a:solidFill>
                  <a:srgbClr val="444444"/>
                </a:solidFill>
                <a:effectLst/>
                <a:latin typeface="Calibri" panose="020F0502020204030204" pitchFamily="34" charset="0"/>
              </a:rPr>
              <a:t>​</a:t>
            </a:r>
          </a:p>
          <a:p>
            <a:pPr algn="l" rtl="0" fontAlgn="base"/>
            <a:r>
              <a:rPr lang="en-GB" b="0" i="0" u="none" strike="noStrike" dirty="0" err="1">
                <a:solidFill>
                  <a:srgbClr val="000000"/>
                </a:solidFill>
                <a:effectLst/>
                <a:latin typeface="Calibri" panose="020F0502020204030204" pitchFamily="34" charset="0"/>
              </a:rPr>
              <a:t>GeneraliSation</a:t>
            </a:r>
            <a:r>
              <a:rPr lang="en-GB" b="0" i="0" u="none" strike="noStrike" dirty="0">
                <a:solidFill>
                  <a:srgbClr val="000000"/>
                </a:solidFill>
                <a:effectLst/>
                <a:latin typeface="Calibri" panose="020F0502020204030204" pitchFamily="34" charset="0"/>
              </a:rPr>
              <a:t> from massive datasets</a:t>
            </a:r>
            <a:r>
              <a:rPr lang="en-US" b="0" i="0" dirty="0">
                <a:solidFill>
                  <a:srgbClr val="444444"/>
                </a:solidFill>
                <a:effectLst/>
                <a:latin typeface="Calibri" panose="020F0502020204030204" pitchFamily="34" charset="0"/>
              </a:rPr>
              <a:t>​</a:t>
            </a:r>
          </a:p>
          <a:p>
            <a:pPr algn="l" rtl="0" fontAlgn="base"/>
            <a:r>
              <a:rPr lang="en-GB"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But we are aware of the </a:t>
            </a:r>
            <a:r>
              <a:rPr lang="en-GB" b="0" i="0" u="none" strike="noStrike" dirty="0" err="1">
                <a:solidFill>
                  <a:srgbClr val="000000"/>
                </a:solidFill>
                <a:effectLst/>
                <a:latin typeface="Calibri" panose="020F0502020204030204" pitchFamily="34" charset="0"/>
              </a:rPr>
              <a:t>limitatiosn</a:t>
            </a:r>
            <a:r>
              <a:rPr lang="en-GB" b="0" i="0" u="none" strike="noStrike" dirty="0">
                <a:solidFill>
                  <a:srgbClr val="000000"/>
                </a:solidFill>
                <a:effectLst/>
                <a:latin typeface="Calibri" panose="020F0502020204030204" pitchFamily="34" charset="0"/>
              </a:rPr>
              <a:t> based on our desire to understand things</a:t>
            </a:r>
            <a:r>
              <a:rPr lang="en-US" b="0" i="0" dirty="0">
                <a:solidFill>
                  <a:srgbClr val="444444"/>
                </a:solidFill>
                <a:effectLst/>
                <a:latin typeface="Calibri" panose="020F0502020204030204" pitchFamily="34" charset="0"/>
              </a:rPr>
              <a:t>​</a:t>
            </a:r>
          </a:p>
          <a:p>
            <a:pPr algn="l" rtl="0" fontAlgn="base"/>
            <a:r>
              <a:rPr lang="en-GB" b="0" i="0" dirty="0">
                <a:solidFill>
                  <a:srgbClr val="444444"/>
                </a:solidFill>
                <a:effectLst/>
                <a:latin typeface="Calibri" panose="020F0502020204030204" pitchFamily="34" charset="0"/>
              </a:rPr>
              <a:t>​</a:t>
            </a:r>
          </a:p>
          <a:p>
            <a:pPr algn="l" rtl="0" fontAlgn="base"/>
            <a:r>
              <a:rPr lang="en-GB" b="1" i="0" u="none" strike="noStrike" dirty="0">
                <a:solidFill>
                  <a:srgbClr val="000000"/>
                </a:solidFill>
                <a:effectLst/>
                <a:latin typeface="Calibri" panose="020F0502020204030204" pitchFamily="34" charset="0"/>
              </a:rPr>
              <a:t>Symbolic Reasoning →</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Symbolic systems from expert systems in the '70s to logic programming in </a:t>
            </a:r>
            <a:r>
              <a:rPr lang="en-GB" b="0" i="0" u="none" strike="noStrike" dirty="0" err="1">
                <a:solidFill>
                  <a:srgbClr val="000000"/>
                </a:solidFill>
                <a:effectLst/>
                <a:latin typeface="Calibri" panose="020F0502020204030204" pitchFamily="34" charset="0"/>
              </a:rPr>
              <a:t>Prolog</a:t>
            </a:r>
            <a:r>
              <a:rPr lang="en-GB" b="0" i="0" u="none" strike="noStrike" dirty="0">
                <a:solidFill>
                  <a:srgbClr val="000000"/>
                </a:solidFill>
                <a:effectLst/>
                <a:latin typeface="Calibri" panose="020F0502020204030204" pitchFamily="34" charset="0"/>
              </a:rPr>
              <a:t> were built with </a:t>
            </a:r>
            <a:r>
              <a:rPr lang="en-GB" b="1" i="0" u="none" strike="noStrike" dirty="0">
                <a:solidFill>
                  <a:srgbClr val="000000"/>
                </a:solidFill>
                <a:effectLst/>
                <a:latin typeface="Calibri" panose="020F0502020204030204" pitchFamily="34" charset="0"/>
              </a:rPr>
              <a:t>structure at the core</a:t>
            </a:r>
            <a:r>
              <a:rPr lang="en-GB" b="0" i="0" u="none" strike="noStrike" dirty="0">
                <a:solidFill>
                  <a:srgbClr val="000000"/>
                </a:solidFill>
                <a:effectLst/>
                <a:latin typeface="Calibri" panose="020F0502020204030204" pitchFamily="34" charset="0"/>
              </a:rPr>
              <a:t>.</a:t>
            </a:r>
            <a:r>
              <a:rPr lang="en-US" b="0" i="0" dirty="0">
                <a:solidFill>
                  <a:srgbClr val="444444"/>
                </a:solidFill>
                <a:effectLst/>
                <a:latin typeface="Calibri" panose="020F0502020204030204" pitchFamily="34" charset="0"/>
              </a:rPr>
              <a:t>​</a:t>
            </a:r>
          </a:p>
          <a:p>
            <a:pPr algn="l" rtl="0" fontAlgn="base"/>
            <a:r>
              <a:rPr lang="en-GB"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They manipulate symbols, obey rules, enforce constraints. They don’t learn from data they </a:t>
            </a:r>
            <a:r>
              <a:rPr lang="en-GB" b="1" i="0" u="none" strike="noStrike" dirty="0">
                <a:solidFill>
                  <a:srgbClr val="000000"/>
                </a:solidFill>
                <a:effectLst/>
                <a:latin typeface="Calibri" panose="020F0502020204030204" pitchFamily="34" charset="0"/>
              </a:rPr>
              <a:t>encode knowledge directly</a:t>
            </a:r>
            <a:r>
              <a:rPr lang="en-GB" b="0" i="0" u="none" strike="noStrike" dirty="0">
                <a:solidFill>
                  <a:srgbClr val="000000"/>
                </a:solidFill>
                <a:effectLst/>
                <a:latin typeface="Calibri" panose="020F0502020204030204" pitchFamily="34" charset="0"/>
              </a:rPr>
              <a:t>.</a:t>
            </a:r>
            <a:r>
              <a:rPr lang="en-US" b="0" i="0" dirty="0">
                <a:solidFill>
                  <a:srgbClr val="444444"/>
                </a:solidFill>
                <a:effectLst/>
                <a:latin typeface="Calibri" panose="020F0502020204030204" pitchFamily="34" charset="0"/>
              </a:rPr>
              <a:t>​</a:t>
            </a:r>
          </a:p>
          <a:p>
            <a:pPr algn="l" rtl="0" fontAlgn="base"/>
            <a:r>
              <a:rPr lang="en-US" b="0" i="0" dirty="0">
                <a:solidFill>
                  <a:srgbClr val="444444"/>
                </a:solidFill>
                <a:effectLst/>
                <a:latin typeface="Avenir Next LT Pro Light" panose="020B0304020202020204" pitchFamily="34" charset="0"/>
              </a:rPr>
              <a:t>​</a:t>
            </a:r>
            <a:br>
              <a:rPr lang="en-US" b="0" i="0" dirty="0">
                <a:solidFill>
                  <a:srgbClr val="444444"/>
                </a:solidFill>
                <a:effectLst/>
                <a:latin typeface="Avenir Next LT Pro Light" panose="020B0304020202020204" pitchFamily="34" charset="0"/>
              </a:rPr>
            </a:br>
            <a:r>
              <a:rPr lang="en-GB" b="0" i="0" u="none" strike="noStrike" dirty="0">
                <a:solidFill>
                  <a:srgbClr val="000000"/>
                </a:solidFill>
                <a:effectLst/>
                <a:latin typeface="Calibri" panose="020F0502020204030204" pitchFamily="34" charset="0"/>
              </a:rPr>
              <a:t>What they’re good at:</a:t>
            </a:r>
            <a:r>
              <a:rPr lang="en-US" b="0" i="0" dirty="0">
                <a:solidFill>
                  <a:srgbClr val="444444"/>
                </a:solidFill>
                <a:effectLst/>
                <a:latin typeface="Calibri" panose="020F0502020204030204" pitchFamily="34" charset="0"/>
              </a:rPr>
              <a:t>​</a:t>
            </a:r>
          </a:p>
          <a:p>
            <a:pPr algn="l" rtl="0" fontAlgn="base"/>
            <a:r>
              <a:rPr lang="en-GB" b="1" i="0" u="none" strike="noStrike" dirty="0">
                <a:solidFill>
                  <a:srgbClr val="000000"/>
                </a:solidFill>
                <a:effectLst/>
                <a:latin typeface="Calibri" panose="020F0502020204030204" pitchFamily="34" charset="0"/>
              </a:rPr>
              <a:t>Formal logic and deduction</a:t>
            </a:r>
            <a:r>
              <a:rPr lang="en-GB" b="0" i="0" dirty="0">
                <a:solidFill>
                  <a:srgbClr val="444444"/>
                </a:solidFill>
                <a:effectLst/>
                <a:latin typeface="Calibri" panose="020F0502020204030204" pitchFamily="34" charset="0"/>
              </a:rPr>
              <a:t>​</a:t>
            </a:r>
          </a:p>
          <a:p>
            <a:pPr algn="l" rtl="0" fontAlgn="base"/>
            <a:r>
              <a:rPr lang="en-GB" b="1" i="0" u="none" strike="noStrike" dirty="0">
                <a:solidFill>
                  <a:srgbClr val="000000"/>
                </a:solidFill>
                <a:effectLst/>
                <a:latin typeface="Calibri" panose="020F0502020204030204" pitchFamily="34" charset="0"/>
              </a:rPr>
              <a:t>Multi-step planning</a:t>
            </a:r>
            <a:r>
              <a:rPr lang="en-GB" b="0" i="0" dirty="0">
                <a:solidFill>
                  <a:srgbClr val="444444"/>
                </a:solidFill>
                <a:effectLst/>
                <a:latin typeface="Calibri" panose="020F0502020204030204" pitchFamily="34" charset="0"/>
              </a:rPr>
              <a:t>​</a:t>
            </a:r>
          </a:p>
          <a:p>
            <a:pPr algn="l" rtl="0" fontAlgn="base"/>
            <a:r>
              <a:rPr lang="en-GB" b="1" i="0" u="none" strike="noStrike" dirty="0">
                <a:solidFill>
                  <a:srgbClr val="000000"/>
                </a:solidFill>
                <a:effectLst/>
                <a:latin typeface="Calibri" panose="020F0502020204030204" pitchFamily="34" charset="0"/>
              </a:rPr>
              <a:t>Causal reasoning</a:t>
            </a:r>
            <a:r>
              <a:rPr lang="en-GB" b="0" i="0" u="none" strike="noStrike" dirty="0">
                <a:solidFill>
                  <a:srgbClr val="000000"/>
                </a:solidFill>
                <a:effectLst/>
                <a:latin typeface="Calibri" panose="020F0502020204030204" pitchFamily="34" charset="0"/>
              </a:rPr>
              <a:t> and validation</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Representing things like “IF income &lt; X AND history = clean THEN </a:t>
            </a:r>
            <a:r>
              <a:rPr lang="en-GB" b="0" i="0" u="none" strike="noStrike" dirty="0" err="1">
                <a:solidFill>
                  <a:srgbClr val="000000"/>
                </a:solidFill>
                <a:effectLst/>
                <a:latin typeface="Calibri" panose="020F0502020204030204" pitchFamily="34" charset="0"/>
              </a:rPr>
              <a:t>approve_loan</a:t>
            </a:r>
            <a:r>
              <a:rPr lang="en-GB" b="0" i="0" dirty="0">
                <a:solidFill>
                  <a:srgbClr val="444444"/>
                </a:solidFill>
                <a:effectLst/>
                <a:latin typeface="Calibri" panose="020F0502020204030204" pitchFamily="34" charset="0"/>
              </a:rPr>
              <a:t>​</a:t>
            </a:r>
          </a:p>
          <a:p>
            <a:pPr algn="l" rtl="0" fontAlgn="base"/>
            <a:r>
              <a:rPr lang="en-GB"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But symbolic AI breaks down when:</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The input is noisy, high-dimensional, or ambiguous</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You need to scale across diverse contexts</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Rules must evolve dynamically from new data</a:t>
            </a:r>
            <a:r>
              <a:rPr lang="en-US" b="0" i="0" dirty="0">
                <a:solidFill>
                  <a:srgbClr val="444444"/>
                </a:solidFill>
                <a:effectLst/>
                <a:latin typeface="Calibri" panose="020F0502020204030204" pitchFamily="34" charset="0"/>
              </a:rPr>
              <a:t>​</a:t>
            </a:r>
          </a:p>
          <a:p>
            <a:pPr algn="l" rtl="0" fontAlgn="base"/>
            <a:r>
              <a:rPr lang="en-GB"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In a word: symbolic AI is </a:t>
            </a:r>
            <a:r>
              <a:rPr lang="en-GB" b="1" i="0" u="none" strike="noStrike" dirty="0">
                <a:solidFill>
                  <a:srgbClr val="000000"/>
                </a:solidFill>
                <a:effectLst/>
                <a:latin typeface="Calibri" panose="020F0502020204030204" pitchFamily="34" charset="0"/>
              </a:rPr>
              <a:t>smart but blind, </a:t>
            </a:r>
            <a:r>
              <a:rPr lang="en-GB" b="0" i="0" u="none" strike="noStrike" dirty="0">
                <a:solidFill>
                  <a:srgbClr val="000000"/>
                </a:solidFill>
                <a:effectLst/>
                <a:latin typeface="Calibri" panose="020F0502020204030204" pitchFamily="34" charset="0"/>
              </a:rPr>
              <a:t>and neural AI is </a:t>
            </a:r>
            <a:r>
              <a:rPr lang="en-GB" b="1" i="0" u="none" strike="noStrike" dirty="0">
                <a:solidFill>
                  <a:srgbClr val="000000"/>
                </a:solidFill>
                <a:effectLst/>
                <a:latin typeface="Calibri" panose="020F0502020204030204" pitchFamily="34" charset="0"/>
              </a:rPr>
              <a:t>perceptive but dumb</a:t>
            </a:r>
            <a:r>
              <a:rPr lang="en-GB" b="0" i="0" u="none" strike="noStrike" dirty="0">
                <a:solidFill>
                  <a:srgbClr val="000000"/>
                </a:solidFill>
                <a:effectLst/>
                <a:latin typeface="Calibri" panose="020F0502020204030204" pitchFamily="34" charset="0"/>
              </a:rPr>
              <a:t>.</a:t>
            </a:r>
            <a:r>
              <a:rPr lang="en-US" b="0" i="0" dirty="0">
                <a:solidFill>
                  <a:srgbClr val="444444"/>
                </a:solidFill>
                <a:effectLst/>
                <a:latin typeface="Calibri" panose="020F0502020204030204" pitchFamily="34" charset="0"/>
              </a:rPr>
              <a:t>​</a:t>
            </a:r>
          </a:p>
          <a:p>
            <a:pPr algn="l" rtl="0" fontAlgn="base"/>
            <a:r>
              <a:rPr lang="en-GB"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What we’re seeing now is a convergence </a:t>
            </a:r>
            <a:r>
              <a:rPr lang="en-US" b="0" i="0" dirty="0">
                <a:solidFill>
                  <a:srgbClr val="444444"/>
                </a:solidFill>
                <a:effectLst/>
                <a:latin typeface="Calibri" panose="020F0502020204030204" pitchFamily="34" charset="0"/>
              </a:rPr>
              <a:t>​</a:t>
            </a:r>
          </a:p>
          <a:p>
            <a:pPr algn="l" rtl="0" fontAlgn="base"/>
            <a:r>
              <a:rPr lang="en-GB" b="0" i="0" dirty="0">
                <a:solidFill>
                  <a:srgbClr val="444444"/>
                </a:solidFill>
                <a:effectLst/>
                <a:latin typeface="Calibri" panose="020F0502020204030204" pitchFamily="34" charset="0"/>
              </a:rPr>
              <a:t>​</a:t>
            </a:r>
          </a:p>
          <a:p>
            <a:pPr algn="l" rtl="0" fontAlgn="base"/>
            <a:r>
              <a:rPr lang="en-GB" b="1" i="0" u="none" strike="noStrike" dirty="0">
                <a:solidFill>
                  <a:srgbClr val="000000"/>
                </a:solidFill>
                <a:effectLst/>
                <a:latin typeface="Calibri" panose="020F0502020204030204" pitchFamily="34" charset="0"/>
              </a:rPr>
              <a:t>Neuro-Symbolic AI combines these two paradigms</a:t>
            </a:r>
            <a:r>
              <a:rPr lang="en-GB" b="0" i="0" u="none" strike="noStrike" dirty="0">
                <a:solidFill>
                  <a:srgbClr val="000000"/>
                </a:solidFill>
                <a:effectLst/>
                <a:latin typeface="Calibri" panose="020F0502020204030204" pitchFamily="34" charset="0"/>
              </a:rPr>
              <a:t> to produce systems that can both </a:t>
            </a:r>
            <a:r>
              <a:rPr lang="en-GB" b="1" i="0" u="none" strike="noStrike" dirty="0">
                <a:solidFill>
                  <a:srgbClr val="000000"/>
                </a:solidFill>
                <a:effectLst/>
                <a:latin typeface="Calibri" panose="020F0502020204030204" pitchFamily="34" charset="0"/>
              </a:rPr>
              <a:t>learn from raw data</a:t>
            </a:r>
            <a:r>
              <a:rPr lang="en-GB" b="0" i="0" u="none" strike="noStrike" dirty="0">
                <a:solidFill>
                  <a:srgbClr val="000000"/>
                </a:solidFill>
                <a:effectLst/>
                <a:latin typeface="Calibri" panose="020F0502020204030204" pitchFamily="34" charset="0"/>
              </a:rPr>
              <a:t> </a:t>
            </a:r>
            <a:r>
              <a:rPr lang="en-GB" b="0" i="1" u="none" strike="noStrike" dirty="0">
                <a:solidFill>
                  <a:srgbClr val="000000"/>
                </a:solidFill>
                <a:effectLst/>
                <a:latin typeface="Calibri" panose="020F0502020204030204" pitchFamily="34" charset="0"/>
              </a:rPr>
              <a:t>and</a:t>
            </a:r>
            <a:r>
              <a:rPr lang="en-GB" b="0" i="0" u="none" strike="noStrike" dirty="0">
                <a:solidFill>
                  <a:srgbClr val="000000"/>
                </a:solidFill>
                <a:effectLst/>
                <a:latin typeface="Calibri" panose="020F0502020204030204" pitchFamily="34" charset="0"/>
              </a:rPr>
              <a:t> </a:t>
            </a:r>
            <a:r>
              <a:rPr lang="en-GB" b="1" i="0" u="none" strike="noStrike" dirty="0">
                <a:solidFill>
                  <a:srgbClr val="000000"/>
                </a:solidFill>
                <a:effectLst/>
                <a:latin typeface="Calibri" panose="020F0502020204030204" pitchFamily="34" charset="0"/>
              </a:rPr>
              <a:t>reason over structured knowledge</a:t>
            </a:r>
            <a:r>
              <a:rPr lang="en-GB" b="0" i="0" u="none" strike="noStrike" dirty="0">
                <a:solidFill>
                  <a:srgbClr val="000000"/>
                </a:solidFill>
                <a:effectLst/>
                <a:latin typeface="Calibri" panose="020F0502020204030204" pitchFamily="34" charset="0"/>
              </a:rPr>
              <a:t>.</a:t>
            </a:r>
            <a:r>
              <a:rPr lang="en-US" b="0" i="0" dirty="0">
                <a:solidFill>
                  <a:srgbClr val="444444"/>
                </a:solidFill>
                <a:effectLst/>
                <a:latin typeface="Calibri" panose="020F0502020204030204" pitchFamily="34" charset="0"/>
              </a:rPr>
              <a:t>​</a:t>
            </a:r>
          </a:p>
          <a:p>
            <a:pPr algn="l" rtl="0" fontAlgn="base"/>
            <a:r>
              <a:rPr lang="en-GB"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It’s not just about model accuracy, it’s about </a:t>
            </a:r>
            <a:r>
              <a:rPr lang="en-GB" b="1" i="0" u="none" strike="noStrike" dirty="0">
                <a:solidFill>
                  <a:srgbClr val="000000"/>
                </a:solidFill>
                <a:effectLst/>
                <a:latin typeface="Calibri" panose="020F0502020204030204" pitchFamily="34" charset="0"/>
              </a:rPr>
              <a:t>operational viability</a:t>
            </a:r>
            <a:r>
              <a:rPr lang="en-GB" b="0" i="0" u="none" strike="noStrike" dirty="0">
                <a:solidFill>
                  <a:srgbClr val="000000"/>
                </a:solidFill>
                <a:effectLst/>
                <a:latin typeface="Calibri" panose="020F0502020204030204" pitchFamily="34" charset="0"/>
              </a:rPr>
              <a:t>:</a:t>
            </a:r>
            <a:r>
              <a:rPr lang="en-US" b="0" i="0" dirty="0">
                <a:solidFill>
                  <a:srgbClr val="444444"/>
                </a:solidFill>
                <a:effectLst/>
                <a:latin typeface="Calibri" panose="020F0502020204030204" pitchFamily="34" charset="0"/>
              </a:rPr>
              <a:t>​</a:t>
            </a:r>
          </a:p>
          <a:p>
            <a:pPr algn="l" rtl="0" fontAlgn="base"/>
            <a:r>
              <a:rPr lang="en-GB"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Can the model explain itself?</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Can it enforce logic?</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Can it integrate prior knowledge?</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Can it generalise from less data?</a:t>
            </a:r>
            <a:r>
              <a:rPr lang="en-US" b="0" i="0" dirty="0">
                <a:solidFill>
                  <a:srgbClr val="444444"/>
                </a:solidFill>
                <a:effectLst/>
                <a:latin typeface="Calibri" panose="020F0502020204030204" pitchFamily="34" charset="0"/>
              </a:rPr>
              <a:t>​</a:t>
            </a:r>
          </a:p>
          <a:p>
            <a:pPr algn="l" rtl="0" fontAlgn="base"/>
            <a:r>
              <a:rPr lang="en-GB"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In risk-driven domains, finance, intelligence, medicine, defence, these aren't academic questions. They're existential.</a:t>
            </a:r>
            <a:r>
              <a:rPr lang="en-US" b="0" i="0" dirty="0">
                <a:solidFill>
                  <a:srgbClr val="444444"/>
                </a:solidFill>
                <a:effectLst/>
                <a:latin typeface="Calibri" panose="020F0502020204030204" pitchFamily="34" charset="0"/>
              </a:rPr>
              <a:t>​</a:t>
            </a:r>
          </a:p>
          <a:p>
            <a:pPr algn="l" rtl="0" fontAlgn="base"/>
            <a:r>
              <a:rPr lang="en-GB"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And this convergence isn’t speculative. It’s already underway:</a:t>
            </a:r>
            <a:r>
              <a:rPr lang="en-US" b="0" i="0" dirty="0">
                <a:solidFill>
                  <a:srgbClr val="444444"/>
                </a:solidFill>
                <a:effectLst/>
                <a:latin typeface="Calibri" panose="020F0502020204030204" pitchFamily="34" charset="0"/>
              </a:rPr>
              <a:t>​</a:t>
            </a:r>
          </a:p>
          <a:p>
            <a:pPr algn="l" rtl="0" fontAlgn="base"/>
            <a:r>
              <a:rPr lang="en-GB"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In symbolic overlays for language models</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In systems that mix knowledge graphs with neural embeddings</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In AI agents that blend reasoning and perception for strategic planning</a:t>
            </a:r>
            <a:r>
              <a:rPr lang="en-US" b="0" i="0" dirty="0">
                <a:solidFill>
                  <a:srgbClr val="444444"/>
                </a:solidFill>
                <a:effectLst/>
                <a:latin typeface="Calibri" panose="020F0502020204030204" pitchFamily="34" charset="0"/>
              </a:rPr>
              <a:t>​</a:t>
            </a:r>
          </a:p>
          <a:p>
            <a:pPr algn="l" rtl="0" fontAlgn="base"/>
            <a:r>
              <a:rPr lang="en-GB" b="0" i="0" dirty="0">
                <a:solidFill>
                  <a:srgbClr val="444444"/>
                </a:solidFill>
                <a:effectLst/>
                <a:latin typeface="Calibri" panose="020F0502020204030204" pitchFamily="34" charset="0"/>
              </a:rPr>
              <a:t>​</a:t>
            </a:r>
          </a:p>
          <a:p>
            <a:pPr algn="l" rtl="0" fontAlgn="base"/>
            <a:r>
              <a:rPr lang="en-GB" b="1" i="0" u="none" strike="noStrike" dirty="0">
                <a:solidFill>
                  <a:srgbClr val="000000"/>
                </a:solidFill>
                <a:effectLst/>
                <a:latin typeface="Calibri" panose="020F0502020204030204" pitchFamily="34" charset="0"/>
              </a:rPr>
              <a:t>This is the shift</a:t>
            </a:r>
            <a:r>
              <a:rPr lang="en-GB" b="0" i="0" u="none" strike="noStrike" dirty="0">
                <a:solidFill>
                  <a:srgbClr val="000000"/>
                </a:solidFill>
                <a:effectLst/>
                <a:latin typeface="Calibri" panose="020F0502020204030204" pitchFamily="34" charset="0"/>
              </a:rPr>
              <a:t>:</a:t>
            </a:r>
            <a:r>
              <a:rPr lang="en-US" b="0" i="0" dirty="0">
                <a:solidFill>
                  <a:srgbClr val="444444"/>
                </a:solidFill>
                <a:effectLst/>
                <a:latin typeface="Calibri" panose="020F0502020204030204" pitchFamily="34" charset="0"/>
              </a:rPr>
              <a:t>​</a:t>
            </a:r>
            <a:br>
              <a:rPr lang="en-US" b="0" i="0" dirty="0">
                <a:solidFill>
                  <a:srgbClr val="444444"/>
                </a:solidFill>
                <a:effectLst/>
                <a:latin typeface="Calibri" panose="020F0502020204030204" pitchFamily="34" charset="0"/>
              </a:rPr>
            </a:br>
            <a:r>
              <a:rPr lang="en-GB" b="0" i="0" u="none" strike="noStrike" dirty="0">
                <a:solidFill>
                  <a:srgbClr val="000000"/>
                </a:solidFill>
                <a:effectLst/>
                <a:latin typeface="Calibri" panose="020F0502020204030204" pitchFamily="34" charset="0"/>
              </a:rPr>
              <a:t>From learning to understanding.</a:t>
            </a:r>
            <a:r>
              <a:rPr lang="en-US" b="0" i="0" dirty="0">
                <a:solidFill>
                  <a:srgbClr val="444444"/>
                </a:solidFill>
                <a:effectLst/>
                <a:latin typeface="Calibri" panose="020F0502020204030204" pitchFamily="34" charset="0"/>
              </a:rPr>
              <a:t>​</a:t>
            </a:r>
            <a:br>
              <a:rPr lang="en-US" b="0" i="0" dirty="0">
                <a:solidFill>
                  <a:srgbClr val="444444"/>
                </a:solidFill>
                <a:effectLst/>
                <a:latin typeface="Calibri" panose="020F0502020204030204" pitchFamily="34" charset="0"/>
              </a:rPr>
            </a:br>
            <a:r>
              <a:rPr lang="en-GB" b="0" i="0" u="none" strike="noStrike" dirty="0">
                <a:solidFill>
                  <a:srgbClr val="000000"/>
                </a:solidFill>
                <a:effectLst/>
                <a:latin typeface="Calibri" panose="020F0502020204030204" pitchFamily="34" charset="0"/>
              </a:rPr>
              <a:t>From correlation to causation.</a:t>
            </a:r>
            <a:r>
              <a:rPr lang="en-US" b="0" i="0" dirty="0">
                <a:solidFill>
                  <a:srgbClr val="444444"/>
                </a:solidFill>
                <a:effectLst/>
                <a:latin typeface="Calibri" panose="020F0502020204030204" pitchFamily="34" charset="0"/>
              </a:rPr>
              <a:t>​</a:t>
            </a:r>
            <a:br>
              <a:rPr lang="en-US" b="0" i="0" dirty="0">
                <a:solidFill>
                  <a:srgbClr val="444444"/>
                </a:solidFill>
                <a:effectLst/>
                <a:latin typeface="Calibri" panose="020F0502020204030204" pitchFamily="34" charset="0"/>
              </a:rPr>
            </a:br>
            <a:r>
              <a:rPr lang="en-GB" b="0" i="0" u="none" strike="noStrike" dirty="0">
                <a:solidFill>
                  <a:srgbClr val="000000"/>
                </a:solidFill>
                <a:effectLst/>
                <a:latin typeface="Calibri" panose="020F0502020204030204" pitchFamily="34" charset="0"/>
              </a:rPr>
              <a:t>From prediction to justification.</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In the next section, we’ll unpack how this actually works, the methods and algorithms that make Neuro-Symbolic AI possible.</a:t>
            </a:r>
            <a:r>
              <a:rPr lang="en-US" b="0" i="0" dirty="0">
                <a:solidFill>
                  <a:srgbClr val="444444"/>
                </a:solidFill>
                <a:effectLst/>
                <a:latin typeface="Calibri" panose="020F0502020204030204" pitchFamily="34" charset="0"/>
              </a:rPr>
              <a:t>​</a:t>
            </a:r>
          </a:p>
          <a:p>
            <a:pPr algn="l" rtl="0" fontAlgn="base"/>
            <a:r>
              <a:rPr lang="en-GB" b="0" i="0" dirty="0">
                <a:solidFill>
                  <a:srgbClr val="444444"/>
                </a:solidFill>
                <a:effectLst/>
                <a:latin typeface="Calibri" panose="020F0502020204030204" pitchFamily="34" charset="0"/>
              </a:rPr>
              <a:t>​</a:t>
            </a:r>
          </a:p>
          <a:p>
            <a:pPr algn="l" rtl="0" fontAlgn="base"/>
            <a:r>
              <a:rPr lang="en-GB" b="0" i="0" dirty="0">
                <a:solidFill>
                  <a:srgbClr val="444444"/>
                </a:solidFill>
                <a:effectLst/>
                <a:latin typeface="Calibri" panose="020F0502020204030204" pitchFamily="34" charset="0"/>
              </a:rPr>
              <a:t>​</a:t>
            </a:r>
          </a:p>
          <a:p>
            <a:endParaRPr lang="en-GB" dirty="0"/>
          </a:p>
        </p:txBody>
      </p:sp>
      <p:sp>
        <p:nvSpPr>
          <p:cNvPr id="4" name="Slide Number Placeholder 3"/>
          <p:cNvSpPr>
            <a:spLocks noGrp="1"/>
          </p:cNvSpPr>
          <p:nvPr>
            <p:ph type="sldNum" sz="quarter" idx="5"/>
          </p:nvPr>
        </p:nvSpPr>
        <p:spPr/>
        <p:txBody>
          <a:bodyPr/>
          <a:lstStyle/>
          <a:p>
            <a:pPr rtl="0"/>
            <a:fld id="{8B990660-4B7D-4C11-96DB-B19FFA8CA93C}" type="slidenum">
              <a:rPr lang="en-GB" noProof="0" smtClean="0"/>
              <a:t>6</a:t>
            </a:fld>
            <a:endParaRPr lang="en-GB" noProof="0"/>
          </a:p>
        </p:txBody>
      </p:sp>
    </p:spTree>
    <p:extLst>
      <p:ext uri="{BB962C8B-B14F-4D97-AF65-F5344CB8AC3E}">
        <p14:creationId xmlns:p14="http://schemas.microsoft.com/office/powerpoint/2010/main" val="863119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1363" y="1143000"/>
            <a:ext cx="5375275" cy="3086100"/>
          </a:xfrm>
        </p:spPr>
      </p:sp>
      <p:sp>
        <p:nvSpPr>
          <p:cNvPr id="3" name="Notes Placeholder 2"/>
          <p:cNvSpPr>
            <a:spLocks noGrp="1"/>
          </p:cNvSpPr>
          <p:nvPr>
            <p:ph type="body" idx="1"/>
          </p:nvPr>
        </p:nvSpPr>
        <p:spPr/>
        <p:txBody>
          <a:bodyPr/>
          <a:lstStyle/>
          <a:p>
            <a:r>
              <a:rPr lang="en-GB" dirty="0"/>
              <a:t>“Before asking a model to influence an assessment, intelligence standards require that I can trace </a:t>
            </a:r>
            <a:r>
              <a:rPr lang="en-GB" b="1" dirty="0"/>
              <a:t>how</a:t>
            </a:r>
            <a:r>
              <a:rPr lang="en-GB" dirty="0"/>
              <a:t> it reached a conclusion, audit it later, and defend it under questioning. Modern LLMs and agent frameworks are powerful, but they’re opaque and non-deterministic. They sometimes sound confident when they’re wrong, and even when they’re right, they rarely give a reasoning trail that matches evidential standards. Agents and protocols like MCP help organise tools and context, but they don’t make the underlying decision </a:t>
            </a:r>
            <a:r>
              <a:rPr lang="en-GB" b="1" dirty="0"/>
              <a:t>explainable</a:t>
            </a:r>
            <a:r>
              <a:rPr lang="en-GB" dirty="0"/>
              <a:t>.</a:t>
            </a:r>
          </a:p>
          <a:p>
            <a:endParaRPr lang="en-GB" dirty="0"/>
          </a:p>
          <a:p>
            <a:r>
              <a:rPr lang="en-GB" dirty="0"/>
              <a:t>Neuro-symbolic AI addresses that gap. We still use neural models for signal detection, but we pass their outputs through a </a:t>
            </a:r>
            <a:r>
              <a:rPr lang="en-GB" b="1" dirty="0"/>
              <a:t>symbolic reasoning layer</a:t>
            </a:r>
            <a:r>
              <a:rPr lang="en-GB" dirty="0"/>
              <a:t>—explicit rules and thresholds informed by tradecraft. That layer produces a </a:t>
            </a:r>
            <a:r>
              <a:rPr lang="en-GB" b="1" dirty="0"/>
              <a:t>human-readable path</a:t>
            </a:r>
            <a:r>
              <a:rPr lang="en-GB" dirty="0"/>
              <a:t>: which cues were used, which thresholds triggered, and when we </a:t>
            </a:r>
            <a:r>
              <a:rPr lang="en-GB" b="1" dirty="0"/>
              <a:t>abstain</a:t>
            </a:r>
            <a:r>
              <a:rPr lang="en-GB" dirty="0"/>
              <a:t> and escalate to an analyst. It’s auditable, </a:t>
            </a:r>
            <a:r>
              <a:rPr lang="en-GB" dirty="0" err="1"/>
              <a:t>tunable</a:t>
            </a:r>
            <a:r>
              <a:rPr lang="en-GB" dirty="0"/>
              <a:t>, and easier to defend in a briefing.</a:t>
            </a:r>
          </a:p>
          <a:p>
            <a:r>
              <a:rPr lang="en-GB" dirty="0"/>
              <a:t>There is a trade-off: sometimes you give up a few points of headline accuracy. But in intelligence work, a slightly less accurate model that you can </a:t>
            </a:r>
            <a:r>
              <a:rPr lang="en-GB" b="1" dirty="0"/>
              <a:t>explain and challenge</a:t>
            </a:r>
            <a:r>
              <a:rPr lang="en-GB" dirty="0"/>
              <a:t> is more operationally valuable than a black box you can’t defend. LLMs remain useful upstream for triage and drafting; we reserve </a:t>
            </a:r>
            <a:r>
              <a:rPr lang="en-GB" dirty="0" err="1"/>
              <a:t>NeSy</a:t>
            </a:r>
            <a:r>
              <a:rPr lang="en-GB" dirty="0"/>
              <a:t> for the </a:t>
            </a:r>
            <a:r>
              <a:rPr lang="en-GB" b="1" dirty="0"/>
              <a:t>decision point</a:t>
            </a:r>
            <a:r>
              <a:rPr lang="en-GB" dirty="0"/>
              <a:t> where accountability matters.”</a:t>
            </a:r>
          </a:p>
          <a:p>
            <a:endParaRPr lang="en-GB" dirty="0"/>
          </a:p>
        </p:txBody>
      </p:sp>
      <p:sp>
        <p:nvSpPr>
          <p:cNvPr id="4" name="Slide Number Placeholder 3"/>
          <p:cNvSpPr>
            <a:spLocks noGrp="1"/>
          </p:cNvSpPr>
          <p:nvPr>
            <p:ph type="sldNum" sz="quarter" idx="5"/>
          </p:nvPr>
        </p:nvSpPr>
        <p:spPr/>
        <p:txBody>
          <a:bodyPr/>
          <a:lstStyle/>
          <a:p>
            <a:fld id="{C5A89FF5-03B3-4D09-9647-98DE6D75EC88}" type="slidenum">
              <a:rPr lang="en-GB" smtClean="0"/>
              <a:t>7</a:t>
            </a:fld>
            <a:endParaRPr lang="en-GB"/>
          </a:p>
        </p:txBody>
      </p:sp>
    </p:spTree>
    <p:extLst>
      <p:ext uri="{BB962C8B-B14F-4D97-AF65-F5344CB8AC3E}">
        <p14:creationId xmlns:p14="http://schemas.microsoft.com/office/powerpoint/2010/main" val="2448952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GB" b="0" i="0" u="none" strike="noStrike" dirty="0">
                <a:solidFill>
                  <a:srgbClr val="000000"/>
                </a:solidFill>
                <a:effectLst/>
                <a:latin typeface="Calibri" panose="020F0502020204030204" pitchFamily="34" charset="0"/>
              </a:rPr>
              <a:t>Before neural networks dominated the AI landscape, the field was founded on a very different paradigm </a:t>
            </a:r>
            <a:r>
              <a:rPr lang="en-GB" b="1" i="0" u="none" strike="noStrike" dirty="0">
                <a:solidFill>
                  <a:srgbClr val="000000"/>
                </a:solidFill>
                <a:effectLst/>
                <a:latin typeface="Calibri" panose="020F0502020204030204" pitchFamily="34" charset="0"/>
              </a:rPr>
              <a:t>Symbolic AI</a:t>
            </a:r>
            <a:r>
              <a:rPr lang="en-GB" b="0" i="0" u="none" strike="noStrike" dirty="0">
                <a:solidFill>
                  <a:srgbClr val="000000"/>
                </a:solidFill>
                <a:effectLst/>
                <a:latin typeface="Calibri" panose="020F0502020204030204" pitchFamily="34" charset="0"/>
              </a:rPr>
              <a:t>.</a:t>
            </a:r>
            <a:r>
              <a:rPr lang="en-US" b="0" i="0" dirty="0">
                <a:solidFill>
                  <a:srgbClr val="444444"/>
                </a:solidFill>
                <a:effectLst/>
                <a:latin typeface="Calibri" panose="020F0502020204030204" pitchFamily="34" charset="0"/>
              </a:rPr>
              <a:t>​</a:t>
            </a:r>
          </a:p>
          <a:p>
            <a:pPr algn="l" rtl="0" fontAlgn="base"/>
            <a:r>
              <a:rPr lang="en-GB"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This was the </a:t>
            </a:r>
            <a:r>
              <a:rPr lang="en-GB" b="1" i="0" u="none" strike="noStrike" dirty="0">
                <a:solidFill>
                  <a:srgbClr val="000000"/>
                </a:solidFill>
                <a:effectLst/>
                <a:latin typeface="Calibri" panose="020F0502020204030204" pitchFamily="34" charset="0"/>
              </a:rPr>
              <a:t>first wave of artificial intelligence</a:t>
            </a:r>
            <a:r>
              <a:rPr lang="en-GB" b="0" i="0" u="none" strike="noStrike" dirty="0">
                <a:solidFill>
                  <a:srgbClr val="000000"/>
                </a:solidFill>
                <a:effectLst/>
                <a:latin typeface="Calibri" panose="020F0502020204030204" pitchFamily="34" charset="0"/>
              </a:rPr>
              <a:t>, emerging in the 1950s through the 1980s. The goal was bold and clear: </a:t>
            </a:r>
            <a:r>
              <a:rPr lang="en-GB" b="1" i="0" u="none" strike="noStrike" dirty="0">
                <a:solidFill>
                  <a:srgbClr val="000000"/>
                </a:solidFill>
                <a:effectLst/>
                <a:latin typeface="Calibri" panose="020F0502020204030204" pitchFamily="34" charset="0"/>
              </a:rPr>
              <a:t>replicate human intelligence using formal logic and symbolic reasoning.</a:t>
            </a:r>
            <a:r>
              <a:rPr lang="en-US" b="0" i="0" dirty="0">
                <a:solidFill>
                  <a:srgbClr val="444444"/>
                </a:solidFill>
                <a:effectLst/>
                <a:latin typeface="Calibri" panose="020F0502020204030204" pitchFamily="34" charset="0"/>
              </a:rPr>
              <a:t>​</a:t>
            </a:r>
          </a:p>
          <a:p>
            <a:pPr algn="l" rtl="0" fontAlgn="base"/>
            <a:r>
              <a:rPr lang="en-GB"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Systems like </a:t>
            </a:r>
            <a:r>
              <a:rPr lang="en-GB" b="1" i="0" u="none" strike="noStrike" dirty="0">
                <a:solidFill>
                  <a:srgbClr val="000000"/>
                </a:solidFill>
                <a:effectLst/>
                <a:latin typeface="Calibri" panose="020F0502020204030204" pitchFamily="34" charset="0"/>
              </a:rPr>
              <a:t>MYCIN (1972)</a:t>
            </a:r>
            <a:r>
              <a:rPr lang="en-GB" b="0" i="0" u="none" strike="noStrike" dirty="0">
                <a:solidFill>
                  <a:srgbClr val="000000"/>
                </a:solidFill>
                <a:effectLst/>
                <a:latin typeface="Calibri" panose="020F0502020204030204" pitchFamily="34" charset="0"/>
              </a:rPr>
              <a:t> and </a:t>
            </a:r>
            <a:r>
              <a:rPr lang="en-GB" b="1" i="0" u="none" strike="noStrike" dirty="0">
                <a:solidFill>
                  <a:srgbClr val="000000"/>
                </a:solidFill>
                <a:effectLst/>
                <a:latin typeface="Calibri" panose="020F0502020204030204" pitchFamily="34" charset="0"/>
              </a:rPr>
              <a:t>SHRDLU (1970)</a:t>
            </a:r>
            <a:r>
              <a:rPr lang="en-GB" b="0" i="0" u="none" strike="noStrike" dirty="0">
                <a:solidFill>
                  <a:srgbClr val="000000"/>
                </a:solidFill>
                <a:effectLst/>
                <a:latin typeface="Calibri" panose="020F0502020204030204" pitchFamily="34" charset="0"/>
              </a:rPr>
              <a:t> didn’t "learn" from data. They used </a:t>
            </a:r>
            <a:r>
              <a:rPr lang="en-GB" b="1" i="0" u="none" strike="noStrike" dirty="0">
                <a:solidFill>
                  <a:srgbClr val="000000"/>
                </a:solidFill>
                <a:effectLst/>
                <a:latin typeface="Calibri" panose="020F0502020204030204" pitchFamily="34" charset="0"/>
              </a:rPr>
              <a:t>explicit, hand-coded rules</a:t>
            </a:r>
            <a:r>
              <a:rPr lang="en-GB" b="0" i="0" u="none" strike="noStrike" dirty="0">
                <a:solidFill>
                  <a:srgbClr val="000000"/>
                </a:solidFill>
                <a:effectLst/>
                <a:latin typeface="Calibri" panose="020F0502020204030204" pitchFamily="34" charset="0"/>
              </a:rPr>
              <a:t>, often in the form of </a:t>
            </a:r>
            <a:r>
              <a:rPr lang="en-GB" b="1" i="0" u="none" strike="noStrike" dirty="0">
                <a:solidFill>
                  <a:srgbClr val="000000"/>
                </a:solidFill>
                <a:effectLst/>
                <a:latin typeface="Calibri" panose="020F0502020204030204" pitchFamily="34" charset="0"/>
              </a:rPr>
              <a:t>if-then logic, propositional calculus, and inference engines</a:t>
            </a:r>
            <a:r>
              <a:rPr lang="en-GB" b="0" i="0" u="none" strike="noStrike" dirty="0">
                <a:solidFill>
                  <a:srgbClr val="000000"/>
                </a:solidFill>
                <a:effectLst/>
                <a:latin typeface="Calibri" panose="020F0502020204030204" pitchFamily="34" charset="0"/>
              </a:rPr>
              <a:t>, to reason over structured knowledge.</a:t>
            </a:r>
            <a:r>
              <a:rPr lang="en-US" b="0" i="0" dirty="0">
                <a:solidFill>
                  <a:srgbClr val="444444"/>
                </a:solidFill>
                <a:effectLst/>
                <a:latin typeface="Calibri" panose="020F0502020204030204" pitchFamily="34" charset="0"/>
              </a:rPr>
              <a:t>​</a:t>
            </a:r>
          </a:p>
          <a:p>
            <a:pPr algn="l" rtl="0" fontAlgn="base"/>
            <a:r>
              <a:rPr lang="en-GB"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For example, MYCIN, one of the earliest expert systems for diagnosing blood infections, used over </a:t>
            </a:r>
            <a:r>
              <a:rPr lang="en-GB" b="1" i="0" u="none" strike="noStrike" dirty="0">
                <a:solidFill>
                  <a:srgbClr val="000000"/>
                </a:solidFill>
                <a:effectLst/>
                <a:latin typeface="Calibri" panose="020F0502020204030204" pitchFamily="34" charset="0"/>
              </a:rPr>
              <a:t>450 hand-crafted rules</a:t>
            </a:r>
            <a:r>
              <a:rPr lang="en-GB" b="0" i="0" u="none" strike="noStrike" dirty="0">
                <a:solidFill>
                  <a:srgbClr val="000000"/>
                </a:solidFill>
                <a:effectLst/>
                <a:latin typeface="Calibri" panose="020F0502020204030204" pitchFamily="34" charset="0"/>
              </a:rPr>
              <a:t> to emulate the reasoning of infectious disease specialists. [</a:t>
            </a:r>
            <a:r>
              <a:rPr lang="en-GB" b="0" i="0" u="none" strike="noStrike" dirty="0" err="1">
                <a:solidFill>
                  <a:srgbClr val="000000"/>
                </a:solidFill>
                <a:effectLst/>
                <a:latin typeface="Calibri" panose="020F0502020204030204" pitchFamily="34" charset="0"/>
              </a:rPr>
              <a:t>Shortliffe</a:t>
            </a:r>
            <a:r>
              <a:rPr lang="en-GB" b="0" i="0" u="none" strike="noStrike" dirty="0">
                <a:solidFill>
                  <a:srgbClr val="000000"/>
                </a:solidFill>
                <a:effectLst/>
                <a:latin typeface="Calibri" panose="020F0502020204030204" pitchFamily="34" charset="0"/>
              </a:rPr>
              <a:t>, 1974]</a:t>
            </a:r>
            <a:r>
              <a:rPr lang="en-US" b="0" i="0" dirty="0">
                <a:solidFill>
                  <a:srgbClr val="444444"/>
                </a:solidFill>
                <a:effectLst/>
                <a:latin typeface="Calibri" panose="020F0502020204030204" pitchFamily="34" charset="0"/>
              </a:rPr>
              <a:t>​</a:t>
            </a:r>
          </a:p>
          <a:p>
            <a:pPr algn="l" rtl="0" fontAlgn="base"/>
            <a:r>
              <a:rPr lang="en-GB"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The power here wasn’t in pattern recognition, it was in </a:t>
            </a:r>
            <a:r>
              <a:rPr lang="en-GB" b="1" i="0" u="none" strike="noStrike" dirty="0">
                <a:solidFill>
                  <a:srgbClr val="000000"/>
                </a:solidFill>
                <a:effectLst/>
                <a:latin typeface="Calibri" panose="020F0502020204030204" pitchFamily="34" charset="0"/>
              </a:rPr>
              <a:t>transparent, explainable reasoning</a:t>
            </a:r>
            <a:r>
              <a:rPr lang="en-GB" b="0" i="0" u="none" strike="noStrike" dirty="0">
                <a:solidFill>
                  <a:srgbClr val="000000"/>
                </a:solidFill>
                <a:effectLst/>
                <a:latin typeface="Calibri" panose="020F0502020204030204" pitchFamily="34" charset="0"/>
              </a:rPr>
              <a:t>. Every conclusion had a </a:t>
            </a:r>
            <a:r>
              <a:rPr lang="en-GB" b="1" i="0" u="none" strike="noStrike" dirty="0">
                <a:solidFill>
                  <a:srgbClr val="000000"/>
                </a:solidFill>
                <a:effectLst/>
                <a:latin typeface="Calibri" panose="020F0502020204030204" pitchFamily="34" charset="0"/>
              </a:rPr>
              <a:t>logical trail</a:t>
            </a:r>
            <a:r>
              <a:rPr lang="en-GB" b="0" i="0" u="none" strike="noStrike" dirty="0">
                <a:solidFill>
                  <a:srgbClr val="000000"/>
                </a:solidFill>
                <a:effectLst/>
                <a:latin typeface="Calibri" panose="020F0502020204030204" pitchFamily="34" charset="0"/>
              </a:rPr>
              <a:t>, often with confidence scores attached.</a:t>
            </a:r>
            <a:r>
              <a:rPr lang="en-US" b="0" i="0" dirty="0">
                <a:solidFill>
                  <a:srgbClr val="444444"/>
                </a:solidFill>
                <a:effectLst/>
                <a:latin typeface="Calibri" panose="020F0502020204030204" pitchFamily="34" charset="0"/>
              </a:rPr>
              <a:t>​</a:t>
            </a:r>
          </a:p>
          <a:p>
            <a:pPr algn="l" rtl="0" fontAlgn="base"/>
            <a:r>
              <a:rPr lang="en-GB"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But Symbolic AI had its limits:</a:t>
            </a:r>
            <a:r>
              <a:rPr lang="en-US" b="0" i="0" dirty="0">
                <a:solidFill>
                  <a:srgbClr val="444444"/>
                </a:solidFill>
                <a:effectLst/>
                <a:latin typeface="Calibri" panose="020F0502020204030204" pitchFamily="34" charset="0"/>
              </a:rPr>
              <a:t>​</a:t>
            </a:r>
          </a:p>
          <a:p>
            <a:pPr algn="l" rtl="0" fontAlgn="base"/>
            <a:r>
              <a:rPr lang="en-GB"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It couldn’t scale with unstructured data.</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It required </a:t>
            </a:r>
            <a:r>
              <a:rPr lang="en-GB" b="1" i="0" u="none" strike="noStrike" dirty="0">
                <a:solidFill>
                  <a:srgbClr val="000000"/>
                </a:solidFill>
                <a:effectLst/>
                <a:latin typeface="Calibri" panose="020F0502020204030204" pitchFamily="34" charset="0"/>
              </a:rPr>
              <a:t>extensive domain </a:t>
            </a:r>
            <a:r>
              <a:rPr lang="en-GB" b="1" i="0" u="none" strike="noStrike" dirty="0" err="1">
                <a:solidFill>
                  <a:srgbClr val="000000"/>
                </a:solidFill>
                <a:effectLst/>
                <a:latin typeface="Calibri" panose="020F0502020204030204" pitchFamily="34" charset="0"/>
              </a:rPr>
              <a:t>modeling</a:t>
            </a:r>
            <a:r>
              <a:rPr lang="en-GB" b="0" i="0" u="none" strike="noStrike" dirty="0">
                <a:solidFill>
                  <a:srgbClr val="000000"/>
                </a:solidFill>
                <a:effectLst/>
                <a:latin typeface="Calibri" panose="020F0502020204030204" pitchFamily="34" charset="0"/>
              </a:rPr>
              <a:t>.</a:t>
            </a:r>
            <a:r>
              <a:rPr lang="en-US"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And it was brittle in the face of ambiguity or noise.</a:t>
            </a:r>
            <a:r>
              <a:rPr lang="en-US" b="0" i="0" dirty="0">
                <a:solidFill>
                  <a:srgbClr val="444444"/>
                </a:solidFill>
                <a:effectLst/>
                <a:latin typeface="Calibri" panose="020F0502020204030204" pitchFamily="34" charset="0"/>
              </a:rPr>
              <a:t>​</a:t>
            </a:r>
          </a:p>
          <a:p>
            <a:pPr algn="l" rtl="0" fontAlgn="base"/>
            <a:r>
              <a:rPr lang="en-GB"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Still, it laid the conceptual groundwork for what AI could be: </a:t>
            </a:r>
            <a:r>
              <a:rPr lang="en-GB" b="1" i="0" u="none" strike="noStrike" dirty="0">
                <a:solidFill>
                  <a:srgbClr val="000000"/>
                </a:solidFill>
                <a:effectLst/>
                <a:latin typeface="Calibri" panose="020F0502020204030204" pitchFamily="34" charset="0"/>
              </a:rPr>
              <a:t>a system capable of abstract thought, planning, analogy, and logic</a:t>
            </a:r>
            <a:r>
              <a:rPr lang="en-GB" b="0" i="0" u="none" strike="noStrike" dirty="0">
                <a:solidFill>
                  <a:srgbClr val="000000"/>
                </a:solidFill>
                <a:effectLst/>
                <a:latin typeface="Calibri" panose="020F0502020204030204" pitchFamily="34" charset="0"/>
              </a:rPr>
              <a:t> — all of which are still aspirational goals for deep learning today.</a:t>
            </a:r>
            <a:r>
              <a:rPr lang="en-US" b="0" i="0" dirty="0">
                <a:solidFill>
                  <a:srgbClr val="444444"/>
                </a:solidFill>
                <a:effectLst/>
                <a:latin typeface="Calibri" panose="020F0502020204030204" pitchFamily="34" charset="0"/>
              </a:rPr>
              <a:t>​</a:t>
            </a:r>
          </a:p>
          <a:p>
            <a:pPr algn="l" rtl="0" fontAlgn="base"/>
            <a:r>
              <a:rPr lang="en-GB" b="0" i="0" dirty="0">
                <a:solidFill>
                  <a:srgbClr val="444444"/>
                </a:solidFill>
                <a:effectLst/>
                <a:latin typeface="Calibri" panose="020F0502020204030204" pitchFamily="34" charset="0"/>
              </a:rPr>
              <a:t>​</a:t>
            </a:r>
          </a:p>
          <a:p>
            <a:pPr algn="l" rtl="0" fontAlgn="base"/>
            <a:r>
              <a:rPr lang="en-GB" b="0" i="0" u="none" strike="noStrike" dirty="0">
                <a:solidFill>
                  <a:srgbClr val="000000"/>
                </a:solidFill>
                <a:effectLst/>
                <a:latin typeface="Calibri" panose="020F0502020204030204" pitchFamily="34" charset="0"/>
              </a:rPr>
              <a:t>In many ways, </a:t>
            </a:r>
            <a:r>
              <a:rPr lang="en-GB" b="1" i="0" u="none" strike="noStrike" dirty="0">
                <a:solidFill>
                  <a:srgbClr val="000000"/>
                </a:solidFill>
                <a:effectLst/>
                <a:latin typeface="Calibri" panose="020F0502020204030204" pitchFamily="34" charset="0"/>
              </a:rPr>
              <a:t>we're now circling back</a:t>
            </a:r>
            <a:r>
              <a:rPr lang="en-GB" b="0" i="0" u="none" strike="noStrike" dirty="0">
                <a:solidFill>
                  <a:srgbClr val="000000"/>
                </a:solidFill>
                <a:effectLst/>
                <a:latin typeface="Calibri" panose="020F0502020204030204" pitchFamily="34" charset="0"/>
              </a:rPr>
              <a:t> not to revive Symbolic AI as it was, but to </a:t>
            </a:r>
            <a:r>
              <a:rPr lang="en-GB" b="1" i="0" u="none" strike="noStrike" dirty="0">
                <a:solidFill>
                  <a:srgbClr val="000000"/>
                </a:solidFill>
                <a:effectLst/>
                <a:latin typeface="Calibri" panose="020F0502020204030204" pitchFamily="34" charset="0"/>
              </a:rPr>
              <a:t>integrate what it got right</a:t>
            </a:r>
            <a:r>
              <a:rPr lang="en-GB" b="0" i="0" u="none" strike="noStrike" dirty="0">
                <a:solidFill>
                  <a:srgbClr val="000000"/>
                </a:solidFill>
                <a:effectLst/>
                <a:latin typeface="Calibri" panose="020F0502020204030204" pitchFamily="34" charset="0"/>
              </a:rPr>
              <a:t> into the deep learning systems that dominate the present.</a:t>
            </a:r>
            <a:r>
              <a:rPr lang="en-US" b="0" i="0" dirty="0">
                <a:solidFill>
                  <a:srgbClr val="444444"/>
                </a:solidFill>
                <a:effectLst/>
                <a:latin typeface="Calibri" panose="020F0502020204030204" pitchFamily="34" charset="0"/>
              </a:rPr>
              <a:t>​</a:t>
            </a:r>
          </a:p>
          <a:p>
            <a:pPr algn="l" rtl="0" fontAlgn="base"/>
            <a:r>
              <a:rPr lang="en-GB" b="0" i="0" dirty="0">
                <a:solidFill>
                  <a:srgbClr val="444444"/>
                </a:solidFill>
                <a:effectLst/>
                <a:latin typeface="Calibri" panose="020F0502020204030204" pitchFamily="34" charset="0"/>
              </a:rPr>
              <a:t>​</a:t>
            </a:r>
          </a:p>
          <a:p>
            <a:endParaRPr lang="en-GB" dirty="0"/>
          </a:p>
        </p:txBody>
      </p:sp>
      <p:sp>
        <p:nvSpPr>
          <p:cNvPr id="4" name="Slide Number Placeholder 3"/>
          <p:cNvSpPr>
            <a:spLocks noGrp="1"/>
          </p:cNvSpPr>
          <p:nvPr>
            <p:ph type="sldNum" sz="quarter" idx="5"/>
          </p:nvPr>
        </p:nvSpPr>
        <p:spPr/>
        <p:txBody>
          <a:bodyPr/>
          <a:lstStyle/>
          <a:p>
            <a:pPr rtl="0"/>
            <a:fld id="{8B990660-4B7D-4C11-96DB-B19FFA8CA93C}" type="slidenum">
              <a:rPr lang="en-GB" noProof="0" smtClean="0"/>
              <a:t>8</a:t>
            </a:fld>
            <a:endParaRPr lang="en-GB" noProof="0"/>
          </a:p>
        </p:txBody>
      </p:sp>
    </p:spTree>
    <p:extLst>
      <p:ext uri="{BB962C8B-B14F-4D97-AF65-F5344CB8AC3E}">
        <p14:creationId xmlns:p14="http://schemas.microsoft.com/office/powerpoint/2010/main" val="3896101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1363" y="1143000"/>
            <a:ext cx="5375275" cy="3086100"/>
          </a:xfrm>
        </p:spPr>
      </p:sp>
      <p:sp>
        <p:nvSpPr>
          <p:cNvPr id="3" name="Notes Placeholder 2"/>
          <p:cNvSpPr>
            <a:spLocks noGrp="1"/>
          </p:cNvSpPr>
          <p:nvPr>
            <p:ph type="body" idx="1"/>
          </p:nvPr>
        </p:nvSpPr>
        <p:spPr/>
        <p:txBody>
          <a:bodyPr/>
          <a:lstStyle/>
          <a:p>
            <a:r>
              <a:rPr lang="en-GB" dirty="0"/>
              <a:t>The literature consistently frames </a:t>
            </a:r>
            <a:r>
              <a:rPr lang="en-GB" b="1" dirty="0"/>
              <a:t>disinformation as a weapon of cognitive warfare</a:t>
            </a:r>
            <a:r>
              <a:rPr lang="en-GB" dirty="0"/>
              <a:t>. Rid (2022) describes it as a core non-kinetic instrument used by both state and non-state actors to destabilise political systems. This aligns with </a:t>
            </a:r>
            <a:r>
              <a:rPr lang="en-GB" dirty="0" err="1"/>
              <a:t>Shulsky’s</a:t>
            </a:r>
            <a:r>
              <a:rPr lang="en-GB" dirty="0"/>
              <a:t> earlier framing of disinformation as a form of covert action.</a:t>
            </a:r>
          </a:p>
          <a:p>
            <a:endParaRPr lang="en-GB" dirty="0"/>
          </a:p>
          <a:p>
            <a:r>
              <a:rPr lang="en-GB" dirty="0"/>
              <a:t>Recent scholarship highlights how </a:t>
            </a:r>
            <a:r>
              <a:rPr lang="en-GB" b="1" dirty="0"/>
              <a:t>Generative AI has supercharged these operations</a:t>
            </a:r>
            <a:r>
              <a:rPr lang="en-GB" dirty="0"/>
              <a:t>. For example, Barman et al. (2024) and Deppe &amp; Schaal (2024) show how large language models and deepfake technologies allow adversaries to produce convincing false content at scale. </a:t>
            </a:r>
            <a:r>
              <a:rPr lang="en-GB" dirty="0" err="1"/>
              <a:t>Mysyshyn</a:t>
            </a:r>
            <a:r>
              <a:rPr lang="en-GB" dirty="0"/>
              <a:t> (2024) points specifically to their use in the Russia–Ukraine conflict.  </a:t>
            </a:r>
            <a:r>
              <a:rPr lang="en-GB" b="1" dirty="0"/>
              <a:t>Give example here.</a:t>
            </a:r>
          </a:p>
          <a:p>
            <a:endParaRPr lang="en-GB" b="1" dirty="0"/>
          </a:p>
          <a:p>
            <a:r>
              <a:rPr lang="en-GB" dirty="0"/>
              <a:t>On the defensive side, there is broad agreement that </a:t>
            </a:r>
            <a:r>
              <a:rPr lang="en-GB" b="1" dirty="0"/>
              <a:t>current AI detection tools fall short</a:t>
            </a:r>
            <a:r>
              <a:rPr lang="en-GB" dirty="0"/>
              <a:t>. Chen et al. (2022) and Hamed et al. (2023) demonstrate the power of deep learning to recognise patterns in disinformation, but scholars like </a:t>
            </a:r>
            <a:r>
              <a:rPr lang="en-GB" dirty="0" err="1"/>
              <a:t>Hassija</a:t>
            </a:r>
            <a:r>
              <a:rPr lang="en-GB" dirty="0"/>
              <a:t> et al. (2023) and Abgrall et al. (2024) stress the ‘black box’ problem: these models are accurate, but they can’t explain their outputs. As Williamson &amp; </a:t>
            </a:r>
            <a:r>
              <a:rPr lang="en-GB" dirty="0" err="1"/>
              <a:t>Prybutok</a:t>
            </a:r>
            <a:r>
              <a:rPr lang="en-GB" dirty="0"/>
              <a:t> (2024) argue, this lack of interpretability fundamentally undermines trust in intelligence workflows.</a:t>
            </a:r>
          </a:p>
          <a:p>
            <a:endParaRPr lang="en-GB" b="1" dirty="0"/>
          </a:p>
          <a:p>
            <a:r>
              <a:rPr lang="en-GB" dirty="0"/>
              <a:t>This is where </a:t>
            </a:r>
            <a:r>
              <a:rPr lang="en-GB" b="1" dirty="0"/>
              <a:t>Neuro-Symbolic AI enters the debate</a:t>
            </a:r>
            <a:r>
              <a:rPr lang="en-GB" dirty="0"/>
              <a:t>. Marcus and Davis (2019) argued that if AI is to be trusted, it must include transparency as part of its architecture. Earlier foundations by Valiant (2008) and others in the cognitive sciences reinforce this, showing the theoretical importance of blending learning with symbolic reasoning. More recent voices, such as those from the Alan Turing Institute and </a:t>
            </a:r>
            <a:r>
              <a:rPr lang="en-GB" dirty="0" err="1"/>
              <a:t>Bougzime</a:t>
            </a:r>
            <a:r>
              <a:rPr lang="en-GB" dirty="0"/>
              <a:t> et al. (2025), highlight how this hybrid approach can potentially offer both accuracy and explainability.</a:t>
            </a:r>
            <a:endParaRPr lang="en-GB" b="1" dirty="0"/>
          </a:p>
          <a:p>
            <a:endParaRPr lang="en-GB" dirty="0"/>
          </a:p>
          <a:p>
            <a:r>
              <a:rPr lang="en-GB" dirty="0"/>
              <a:t>However, as </a:t>
            </a:r>
            <a:r>
              <a:rPr lang="en-GB" dirty="0" err="1"/>
              <a:t>Afroogh</a:t>
            </a:r>
            <a:r>
              <a:rPr lang="en-GB" dirty="0"/>
              <a:t> et al. (2024) and Ofosu-Asare (2024) point out, there is a </a:t>
            </a:r>
            <a:r>
              <a:rPr lang="en-GB" b="1" dirty="0"/>
              <a:t>major gap</a:t>
            </a:r>
            <a:r>
              <a:rPr lang="en-GB" dirty="0"/>
              <a:t>: very little empirical research tests neuro-symbolic AI in </a:t>
            </a:r>
            <a:r>
              <a:rPr lang="en-GB" i="1" dirty="0"/>
              <a:t>operational intelligence contexts</a:t>
            </a:r>
            <a:r>
              <a:rPr lang="en-GB" dirty="0"/>
              <a:t>. And even where interpretability is discussed, it’s usually treated as a theoretical principle, not an operational performance metric.</a:t>
            </a:r>
            <a:br>
              <a:rPr lang="en-GB" dirty="0"/>
            </a:br>
            <a:br>
              <a:rPr lang="en-GB" dirty="0"/>
            </a:br>
            <a:r>
              <a:rPr lang="en-GB" dirty="0"/>
              <a:t>That gap is exactly what motivates my research: empirically evaluating whether Neuro-Symbolic AI can truly deliver both detection effectiveness and operational transparency in intelligence workflows</a:t>
            </a:r>
            <a:endParaRPr lang="en-GB" b="1" dirty="0"/>
          </a:p>
        </p:txBody>
      </p:sp>
      <p:sp>
        <p:nvSpPr>
          <p:cNvPr id="4" name="Slide Number Placeholder 3"/>
          <p:cNvSpPr>
            <a:spLocks noGrp="1"/>
          </p:cNvSpPr>
          <p:nvPr>
            <p:ph type="sldNum" sz="quarter" idx="5"/>
          </p:nvPr>
        </p:nvSpPr>
        <p:spPr/>
        <p:txBody>
          <a:bodyPr/>
          <a:lstStyle/>
          <a:p>
            <a:fld id="{C5A89FF5-03B3-4D09-9647-98DE6D75EC88}" type="slidenum">
              <a:rPr lang="en-GB" smtClean="0"/>
              <a:t>9</a:t>
            </a:fld>
            <a:endParaRPr lang="en-GB"/>
          </a:p>
        </p:txBody>
      </p:sp>
    </p:spTree>
    <p:extLst>
      <p:ext uri="{BB962C8B-B14F-4D97-AF65-F5344CB8AC3E}">
        <p14:creationId xmlns:p14="http://schemas.microsoft.com/office/powerpoint/2010/main" val="3201035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B96B3-525B-7D65-3DB9-1805FDE3D3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107732-E065-0559-70CE-2A80083BEA76}"/>
              </a:ext>
            </a:extLst>
          </p:cNvPr>
          <p:cNvSpPr>
            <a:spLocks noGrp="1" noRot="1" noChangeAspect="1"/>
          </p:cNvSpPr>
          <p:nvPr>
            <p:ph type="sldImg"/>
          </p:nvPr>
        </p:nvSpPr>
        <p:spPr>
          <a:xfrm>
            <a:off x="741363" y="1143000"/>
            <a:ext cx="5375275" cy="3086100"/>
          </a:xfrm>
        </p:spPr>
      </p:sp>
      <p:sp>
        <p:nvSpPr>
          <p:cNvPr id="3" name="Notes Placeholder 2">
            <a:extLst>
              <a:ext uri="{FF2B5EF4-FFF2-40B4-BE49-F238E27FC236}">
                <a16:creationId xmlns:a16="http://schemas.microsoft.com/office/drawing/2014/main" id="{A5703E3E-2650-7DA1-C1F6-A59F29F04855}"/>
              </a:ext>
            </a:extLst>
          </p:cNvPr>
          <p:cNvSpPr>
            <a:spLocks noGrp="1"/>
          </p:cNvSpPr>
          <p:nvPr>
            <p:ph type="body" idx="1"/>
          </p:nvPr>
        </p:nvSpPr>
        <p:spPr/>
        <p:txBody>
          <a:bodyPr/>
          <a:lstStyle/>
          <a:p>
            <a:r>
              <a:rPr lang="en-GB" dirty="0"/>
              <a:t>The methodology was deliberately designed as a </a:t>
            </a:r>
            <a:r>
              <a:rPr lang="en-GB" b="1" dirty="0"/>
              <a:t>mixed-method approach</a:t>
            </a:r>
            <a:r>
              <a:rPr lang="en-GB" dirty="0"/>
              <a:t>. The reason for this is that the problem we are dealing with is not purely technical, nor purely social </a:t>
            </a:r>
            <a:r>
              <a:rPr lang="en-GB" dirty="0">
                <a:sym typeface="Wingdings" panose="05000000000000000000" pitchFamily="2" charset="2"/>
              </a:rPr>
              <a:t></a:t>
            </a:r>
            <a:r>
              <a:rPr lang="en-GB" dirty="0"/>
              <a:t> it sits at the intersection of AI and intelligence practice. To evaluate it properly, we needed both sides of the picture.</a:t>
            </a:r>
          </a:p>
          <a:p>
            <a:endParaRPr lang="en-GB" dirty="0"/>
          </a:p>
          <a:p>
            <a:r>
              <a:rPr lang="en-GB" dirty="0"/>
              <a:t>On the qualitative side, I conducted </a:t>
            </a:r>
            <a:r>
              <a:rPr lang="en-GB" b="1" dirty="0"/>
              <a:t>semi-structured interviews</a:t>
            </a:r>
            <a:r>
              <a:rPr lang="en-GB" dirty="0"/>
              <a:t> with subject matter experts in intelligence analysis, cognitive warfare, and AI ethics. These conversations identified operational requirements for AI in disinformation detection , above all, the need for </a:t>
            </a:r>
            <a:r>
              <a:rPr lang="en-GB" b="1" dirty="0"/>
              <a:t>interpretability and evidential accountability</a:t>
            </a:r>
            <a:r>
              <a:rPr lang="en-GB" dirty="0"/>
              <a:t>.</a:t>
            </a:r>
          </a:p>
          <a:p>
            <a:endParaRPr lang="en-GB" dirty="0"/>
          </a:p>
          <a:p>
            <a:r>
              <a:rPr lang="en-GB" dirty="0"/>
              <a:t>On the quantitative side, I developed and tested both a </a:t>
            </a:r>
            <a:r>
              <a:rPr lang="en-GB" b="1" dirty="0"/>
              <a:t>black-box deep learning model</a:t>
            </a:r>
            <a:r>
              <a:rPr lang="en-GB" dirty="0"/>
              <a:t> and a </a:t>
            </a:r>
            <a:r>
              <a:rPr lang="en-GB" b="1" dirty="0"/>
              <a:t>neuro-symbolic AI model</a:t>
            </a:r>
            <a:r>
              <a:rPr lang="en-GB" dirty="0"/>
              <a:t> using the LIAR benchmark dataset. For example, the models were asked to classify statements such as:</a:t>
            </a:r>
          </a:p>
          <a:p>
            <a:r>
              <a:rPr lang="en-GB" i="1" dirty="0"/>
              <a:t>‘The U.S. has admitted 250,000 Syrian refugees in the past two years.’</a:t>
            </a:r>
          </a:p>
          <a:p>
            <a:endParaRPr lang="en-GB" dirty="0"/>
          </a:p>
          <a:p>
            <a:r>
              <a:rPr lang="en-GB" dirty="0"/>
              <a:t>A black-box model returned only a label  ‘false’. The neuro-symbolic model also labelled it ‘false’ but provided a reasoning chain, drawing on symbolic rules such as: </a:t>
            </a:r>
            <a:r>
              <a:rPr lang="en-GB" i="1" dirty="0"/>
              <a:t>“verified government data places the number at fewer than 20,000”</a:t>
            </a:r>
            <a:r>
              <a:rPr lang="en-GB" dirty="0"/>
              <a:t>. This difference illustrates why interpretability matters in intelligence workflows.</a:t>
            </a:r>
          </a:p>
          <a:p>
            <a:endParaRPr lang="en-GB" dirty="0"/>
          </a:p>
          <a:p>
            <a:r>
              <a:rPr lang="en-GB" dirty="0"/>
              <a:t>To ensure relevance beyond benchmark data, I also fed in </a:t>
            </a:r>
            <a:r>
              <a:rPr lang="en-GB" b="1" dirty="0"/>
              <a:t>case study material</a:t>
            </a:r>
            <a:r>
              <a:rPr lang="en-GB" dirty="0"/>
              <a:t>. For instance:</a:t>
            </a:r>
          </a:p>
          <a:p>
            <a:br>
              <a:rPr lang="en-GB" dirty="0"/>
            </a:br>
            <a:r>
              <a:rPr lang="en-GB" dirty="0"/>
              <a:t>– From the </a:t>
            </a:r>
            <a:r>
              <a:rPr lang="en-GB" b="1" dirty="0"/>
              <a:t>Russia–Ukraine conflict</a:t>
            </a:r>
            <a:r>
              <a:rPr lang="en-GB" dirty="0"/>
              <a:t>, I used fabricated deepfake transcripts of Ukrainian leaders allegedly surrendering.</a:t>
            </a:r>
          </a:p>
          <a:p>
            <a:br>
              <a:rPr lang="en-GB" dirty="0"/>
            </a:br>
            <a:r>
              <a:rPr lang="en-GB" dirty="0"/>
              <a:t>– From the </a:t>
            </a:r>
            <a:r>
              <a:rPr lang="en-GB" b="1" dirty="0"/>
              <a:t>U.S. elections</a:t>
            </a:r>
            <a:r>
              <a:rPr lang="en-GB" dirty="0"/>
              <a:t>, I tested false claims of ballot tampering circulating on social media.</a:t>
            </a:r>
          </a:p>
          <a:p>
            <a:br>
              <a:rPr lang="en-GB" dirty="0"/>
            </a:br>
            <a:r>
              <a:rPr lang="en-GB" dirty="0"/>
              <a:t>– From </a:t>
            </a:r>
            <a:r>
              <a:rPr lang="en-GB" b="1" dirty="0"/>
              <a:t>African disinformation campaigns</a:t>
            </a:r>
            <a:r>
              <a:rPr lang="en-GB" dirty="0"/>
              <a:t>, I used fabricated vaccine misinformation posts that exploited local dialects and cultural framing.</a:t>
            </a:r>
          </a:p>
          <a:p>
            <a:endParaRPr lang="en-GB" dirty="0"/>
          </a:p>
          <a:p>
            <a:r>
              <a:rPr lang="en-GB" dirty="0"/>
              <a:t>Feeding these into the models allowed me to observe not just whether the systems detected them as false, but whether the </a:t>
            </a:r>
            <a:r>
              <a:rPr lang="en-GB" b="1" dirty="0"/>
              <a:t>reasoning provided</a:t>
            </a:r>
            <a:r>
              <a:rPr lang="en-GB" dirty="0"/>
              <a:t> was operationally credible and usable by analysts.</a:t>
            </a:r>
          </a:p>
          <a:p>
            <a:endParaRPr lang="en-GB" dirty="0"/>
          </a:p>
          <a:p>
            <a:r>
              <a:rPr lang="en-GB" dirty="0"/>
              <a:t>Finally, I evaluated performance across three dimensions: </a:t>
            </a:r>
            <a:r>
              <a:rPr lang="en-GB" b="1" dirty="0"/>
              <a:t>accuracy and F1 score</a:t>
            </a:r>
            <a:r>
              <a:rPr lang="en-GB" dirty="0"/>
              <a:t>, </a:t>
            </a:r>
            <a:r>
              <a:rPr lang="en-GB" b="1" dirty="0"/>
              <a:t>interpretability</a:t>
            </a:r>
            <a:r>
              <a:rPr lang="en-GB" dirty="0"/>
              <a:t> (both computationally and as judged by experts), and </a:t>
            </a:r>
            <a:r>
              <a:rPr lang="en-GB" b="1" dirty="0"/>
              <a:t>operational usability</a:t>
            </a:r>
            <a:r>
              <a:rPr lang="en-GB" dirty="0"/>
              <a:t>, asking whether the outputs were something an analyst could defend in reporting to decision-makers.</a:t>
            </a:r>
          </a:p>
          <a:p>
            <a:endParaRPr lang="en-GB" dirty="0"/>
          </a:p>
          <a:p>
            <a:endParaRPr lang="en-GB" dirty="0"/>
          </a:p>
        </p:txBody>
      </p:sp>
      <p:sp>
        <p:nvSpPr>
          <p:cNvPr id="4" name="Slide Number Placeholder 3">
            <a:extLst>
              <a:ext uri="{FF2B5EF4-FFF2-40B4-BE49-F238E27FC236}">
                <a16:creationId xmlns:a16="http://schemas.microsoft.com/office/drawing/2014/main" id="{5648B140-CB95-0159-0ACA-D4C54626B942}"/>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5A89FF5-03B3-4D09-9647-98DE6D75EC88}"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168728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44999" y="2247798"/>
            <a:ext cx="10709990" cy="1551012"/>
          </a:xfrm>
        </p:spPr>
        <p:txBody>
          <a:bodyPr/>
          <a:lstStyle/>
          <a:p>
            <a:r>
              <a:rPr lang="en-US"/>
              <a:t>Click to edit Master title style</a:t>
            </a:r>
          </a:p>
        </p:txBody>
      </p:sp>
      <p:sp>
        <p:nvSpPr>
          <p:cNvPr id="3" name="Subtitle 2"/>
          <p:cNvSpPr>
            <a:spLocks noGrp="1"/>
          </p:cNvSpPr>
          <p:nvPr>
            <p:ph type="subTitle" idx="1"/>
          </p:nvPr>
        </p:nvSpPr>
        <p:spPr>
          <a:xfrm>
            <a:off x="1889998" y="4100301"/>
            <a:ext cx="8819992" cy="1849155"/>
          </a:xfrm>
        </p:spPr>
        <p:txBody>
          <a:bodyPr/>
          <a:lstStyle>
            <a:lvl1pPr marL="0" indent="0" algn="ctr">
              <a:buNone/>
              <a:defRPr>
                <a:solidFill>
                  <a:schemeClr val="tx1">
                    <a:tint val="75000"/>
                  </a:schemeClr>
                </a:solidFill>
              </a:defRPr>
            </a:lvl1pPr>
            <a:lvl2pPr marL="459532" indent="0" algn="ctr">
              <a:buNone/>
              <a:defRPr>
                <a:solidFill>
                  <a:schemeClr val="tx1">
                    <a:tint val="75000"/>
                  </a:schemeClr>
                </a:solidFill>
              </a:defRPr>
            </a:lvl2pPr>
            <a:lvl3pPr marL="919063" indent="0" algn="ctr">
              <a:buNone/>
              <a:defRPr>
                <a:solidFill>
                  <a:schemeClr val="tx1">
                    <a:tint val="75000"/>
                  </a:schemeClr>
                </a:solidFill>
              </a:defRPr>
            </a:lvl3pPr>
            <a:lvl4pPr marL="1378595" indent="0" algn="ctr">
              <a:buNone/>
              <a:defRPr>
                <a:solidFill>
                  <a:schemeClr val="tx1">
                    <a:tint val="75000"/>
                  </a:schemeClr>
                </a:solidFill>
              </a:defRPr>
            </a:lvl4pPr>
            <a:lvl5pPr marL="1838127" indent="0" algn="ctr">
              <a:buNone/>
              <a:defRPr>
                <a:solidFill>
                  <a:schemeClr val="tx1">
                    <a:tint val="75000"/>
                  </a:schemeClr>
                </a:solidFill>
              </a:defRPr>
            </a:lvl5pPr>
            <a:lvl6pPr marL="2297659" indent="0" algn="ctr">
              <a:buNone/>
              <a:defRPr>
                <a:solidFill>
                  <a:schemeClr val="tx1">
                    <a:tint val="75000"/>
                  </a:schemeClr>
                </a:solidFill>
              </a:defRPr>
            </a:lvl6pPr>
            <a:lvl7pPr marL="2757190" indent="0" algn="ctr">
              <a:buNone/>
              <a:defRPr>
                <a:solidFill>
                  <a:schemeClr val="tx1">
                    <a:tint val="75000"/>
                  </a:schemeClr>
                </a:solidFill>
              </a:defRPr>
            </a:lvl7pPr>
            <a:lvl8pPr marL="3216722" indent="0" algn="ctr">
              <a:buNone/>
              <a:defRPr>
                <a:solidFill>
                  <a:schemeClr val="tx1">
                    <a:tint val="75000"/>
                  </a:schemeClr>
                </a:solidFill>
              </a:defRPr>
            </a:lvl8pPr>
            <a:lvl9pPr marL="367625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34992" y="289770"/>
            <a:ext cx="2834997" cy="61739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9999" y="289770"/>
            <a:ext cx="8294992" cy="61739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Market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lgn="ctr">
              <a:defRPr baseline="0">
                <a:solidFill>
                  <a:schemeClr val="tx1"/>
                </a:solidFill>
              </a:defRPr>
            </a:lvl1pPr>
          </a:lstStyle>
          <a:p>
            <a:pPr rtl="0"/>
            <a:r>
              <a:rPr lang="en-GB" noProof="0"/>
              <a:t>CLICK TO EDIT TITLE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rtlCol="0"/>
          <a:lstStyle>
            <a:lvl1pPr>
              <a:defRPr>
                <a:solidFill>
                  <a:schemeClr val="tx1"/>
                </a:solidFill>
              </a:defRPr>
            </a:lvl1pPr>
          </a:lstStyle>
          <a:p>
            <a:pPr rtl="0"/>
            <a:r>
              <a:rPr lang="en-GB" noProof="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rtlCol="0"/>
          <a:lstStyle>
            <a:lvl1pPr>
              <a:defRPr>
                <a:solidFill>
                  <a:schemeClr val="tx1"/>
                </a:solidFill>
              </a:defRPr>
            </a:lvl1pPr>
          </a:lstStyle>
          <a:p>
            <a:pPr rtl="0"/>
            <a:fld id="{19B51A1E-902D-48AF-9020-955120F399B6}" type="slidenum">
              <a:rPr lang="en-GB" noProof="0" smtClean="0"/>
              <a:pPr/>
              <a:t>‹#›</a:t>
            </a:fld>
            <a:endParaRPr lang="en-GB" noProof="0"/>
          </a:p>
        </p:txBody>
      </p:sp>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1727539" y="2267560"/>
            <a:ext cx="2834997" cy="3164467"/>
          </a:xfrm>
          <a:prstGeom prst="rect">
            <a:avLst/>
          </a:prstGeom>
          <a:solidFill>
            <a:schemeClr val="accent1"/>
          </a:solidFill>
          <a:ln w="22225">
            <a:solidFill>
              <a:schemeClr val="tx1"/>
            </a:solidFill>
          </a:ln>
        </p:spPr>
        <p:txBody>
          <a:bodyPr tIns="621792" rtlCol="0" anchor="t" anchorCtr="0">
            <a:normAutofit/>
          </a:bodyPr>
          <a:lstStyle>
            <a:lvl1pPr marL="0" indent="0" algn="ctr">
              <a:spcBef>
                <a:spcPts val="0"/>
              </a:spcBef>
              <a:spcAft>
                <a:spcPts val="0"/>
              </a:spcAft>
              <a:buNone/>
              <a:defRPr sz="3927" b="1">
                <a:solidFill>
                  <a:schemeClr val="tx1"/>
                </a:solidFill>
                <a:latin typeface="+mj-lt"/>
              </a:defRPr>
            </a:lvl1pPr>
            <a:lvl2pPr marL="275634" indent="0">
              <a:buNone/>
              <a:defRPr/>
            </a:lvl2pPr>
            <a:lvl3pPr marL="561113" indent="0">
              <a:buNone/>
              <a:defRPr/>
            </a:lvl3pPr>
            <a:lvl4pPr marL="836747" indent="0">
              <a:buNone/>
              <a:defRPr/>
            </a:lvl4pPr>
            <a:lvl5pPr marL="1112382" indent="0">
              <a:buNone/>
              <a:defRPr/>
            </a:lvl5pPr>
          </a:lstStyle>
          <a:p>
            <a:pPr lvl="0" rtl="0"/>
            <a:r>
              <a:rPr lang="en-GB" noProof="0"/>
              <a:t>1</a:t>
            </a:r>
          </a:p>
        </p:txBody>
      </p:sp>
      <p:sp>
        <p:nvSpPr>
          <p:cNvPr id="17" name="Text Placeholder 9">
            <a:extLst>
              <a:ext uri="{FF2B5EF4-FFF2-40B4-BE49-F238E27FC236}">
                <a16:creationId xmlns:a16="http://schemas.microsoft.com/office/drawing/2014/main" id="{4E9F4FE1-F54C-4B3C-9CED-6C3058B00352}"/>
              </a:ext>
            </a:extLst>
          </p:cNvPr>
          <p:cNvSpPr>
            <a:spLocks noGrp="1"/>
          </p:cNvSpPr>
          <p:nvPr>
            <p:ph type="body" sz="quarter" idx="31" hasCustomPrompt="1"/>
          </p:nvPr>
        </p:nvSpPr>
        <p:spPr>
          <a:xfrm>
            <a:off x="4882496" y="2267560"/>
            <a:ext cx="2834997" cy="3164467"/>
          </a:xfrm>
          <a:prstGeom prst="rect">
            <a:avLst/>
          </a:prstGeom>
          <a:solidFill>
            <a:schemeClr val="accent3"/>
          </a:solidFill>
          <a:ln w="22225">
            <a:solidFill>
              <a:schemeClr val="tx1"/>
            </a:solidFill>
          </a:ln>
        </p:spPr>
        <p:txBody>
          <a:bodyPr vert="horz" lIns="0" tIns="621792" rIns="0" bIns="0" rtlCol="0" anchor="t" anchorCtr="0">
            <a:noAutofit/>
          </a:bodyPr>
          <a:lstStyle>
            <a:lvl1pPr marL="0" indent="0" algn="ctr">
              <a:spcBef>
                <a:spcPts val="0"/>
              </a:spcBef>
              <a:spcAft>
                <a:spcPts val="0"/>
              </a:spcAft>
              <a:buNone/>
              <a:defRPr lang="en-ZA" sz="3927" b="1" dirty="0">
                <a:solidFill>
                  <a:schemeClr val="tx1"/>
                </a:solidFill>
                <a:latin typeface="+mj-lt"/>
              </a:defRPr>
            </a:lvl1pPr>
          </a:lstStyle>
          <a:p>
            <a:pPr marL="275634" lvl="0" indent="-275634" algn="ctr" rtl="0"/>
            <a:r>
              <a:rPr lang="en-GB" noProof="0"/>
              <a:t>2</a:t>
            </a:r>
          </a:p>
        </p:txBody>
      </p:sp>
      <p:sp>
        <p:nvSpPr>
          <p:cNvPr id="18" name="Text Placeholder 9">
            <a:extLst>
              <a:ext uri="{FF2B5EF4-FFF2-40B4-BE49-F238E27FC236}">
                <a16:creationId xmlns:a16="http://schemas.microsoft.com/office/drawing/2014/main" id="{26328AB3-6C8E-4BB6-9C01-852150BDFE17}"/>
              </a:ext>
            </a:extLst>
          </p:cNvPr>
          <p:cNvSpPr>
            <a:spLocks noGrp="1"/>
          </p:cNvSpPr>
          <p:nvPr>
            <p:ph type="body" sz="quarter" idx="33" hasCustomPrompt="1"/>
          </p:nvPr>
        </p:nvSpPr>
        <p:spPr>
          <a:xfrm>
            <a:off x="8029955" y="2267560"/>
            <a:ext cx="2834998" cy="3162188"/>
          </a:xfrm>
          <a:prstGeom prst="rect">
            <a:avLst/>
          </a:prstGeom>
          <a:solidFill>
            <a:schemeClr val="accent4"/>
          </a:solidFill>
          <a:ln w="22225">
            <a:solidFill>
              <a:schemeClr val="tx1"/>
            </a:solidFill>
          </a:ln>
        </p:spPr>
        <p:txBody>
          <a:bodyPr vert="horz" lIns="0" tIns="621792" rIns="0" bIns="0" rtlCol="0" anchor="t" anchorCtr="0">
            <a:noAutofit/>
          </a:bodyPr>
          <a:lstStyle>
            <a:lvl1pPr marL="0" indent="0" algn="ctr">
              <a:spcBef>
                <a:spcPts val="0"/>
              </a:spcBef>
              <a:spcAft>
                <a:spcPts val="0"/>
              </a:spcAft>
              <a:buNone/>
              <a:defRPr lang="en-ZA" sz="3927" b="1" dirty="0">
                <a:solidFill>
                  <a:schemeClr val="tx1"/>
                </a:solidFill>
                <a:latin typeface="+mj-lt"/>
              </a:defRPr>
            </a:lvl1pPr>
          </a:lstStyle>
          <a:p>
            <a:pPr marL="275634" lvl="0" indent="-275634" algn="ctr" rtl="0"/>
            <a:r>
              <a:rPr lang="en-GB" noProof="0"/>
              <a:t>3</a:t>
            </a:r>
          </a:p>
        </p:txBody>
      </p:sp>
      <p:sp>
        <p:nvSpPr>
          <p:cNvPr id="20" name="Text Placeholder 5">
            <a:extLst>
              <a:ext uri="{FF2B5EF4-FFF2-40B4-BE49-F238E27FC236}">
                <a16:creationId xmlns:a16="http://schemas.microsoft.com/office/drawing/2014/main" id="{7488A707-03CD-495D-B761-9F9DAE92C6CA}"/>
              </a:ext>
            </a:extLst>
          </p:cNvPr>
          <p:cNvSpPr>
            <a:spLocks noGrp="1"/>
          </p:cNvSpPr>
          <p:nvPr>
            <p:ph type="body" sz="quarter" idx="12" hasCustomPrompt="1"/>
          </p:nvPr>
        </p:nvSpPr>
        <p:spPr>
          <a:xfrm>
            <a:off x="5130692" y="4515155"/>
            <a:ext cx="2362498" cy="675344"/>
          </a:xfrm>
        </p:spPr>
        <p:txBody>
          <a:bodyPr rtlCol="0">
            <a:normAutofit/>
          </a:bodyPr>
          <a:lstStyle>
            <a:lvl1pPr marL="0" indent="0" algn="ctr">
              <a:lnSpc>
                <a:spcPts val="2067"/>
              </a:lnSpc>
              <a:spcBef>
                <a:spcPts val="0"/>
              </a:spcBef>
              <a:buFont typeface="Arial" panose="020B0604020202020204" pitchFamily="34" charset="0"/>
              <a:buNone/>
              <a:defRPr sz="1447">
                <a:solidFill>
                  <a:schemeClr val="tx1"/>
                </a:solidFill>
              </a:defRPr>
            </a:lvl1pPr>
          </a:lstStyle>
          <a:p>
            <a:pPr lvl="0" rtl="0"/>
            <a:r>
              <a:rPr lang="en-GB" noProof="0"/>
              <a:t>Section Description</a:t>
            </a:r>
          </a:p>
        </p:txBody>
      </p:sp>
      <p:sp>
        <p:nvSpPr>
          <p:cNvPr id="21" name="Text Placeholder 9">
            <a:extLst>
              <a:ext uri="{FF2B5EF4-FFF2-40B4-BE49-F238E27FC236}">
                <a16:creationId xmlns:a16="http://schemas.microsoft.com/office/drawing/2014/main" id="{99A33CFC-3C95-43CD-92E8-05A5E6D98559}"/>
              </a:ext>
            </a:extLst>
          </p:cNvPr>
          <p:cNvSpPr>
            <a:spLocks noGrp="1"/>
          </p:cNvSpPr>
          <p:nvPr>
            <p:ph type="body" sz="quarter" idx="13" hasCustomPrompt="1"/>
          </p:nvPr>
        </p:nvSpPr>
        <p:spPr>
          <a:xfrm>
            <a:off x="8280937" y="4515155"/>
            <a:ext cx="2362498" cy="675344"/>
          </a:xfrm>
        </p:spPr>
        <p:txBody>
          <a:bodyPr rtlCol="0">
            <a:normAutofit/>
          </a:bodyPr>
          <a:lstStyle>
            <a:lvl1pPr marL="0" indent="0" algn="ctr">
              <a:lnSpc>
                <a:spcPts val="2067"/>
              </a:lnSpc>
              <a:spcBef>
                <a:spcPts val="0"/>
              </a:spcBef>
              <a:buFont typeface="Arial" panose="020B0604020202020204" pitchFamily="34" charset="0"/>
              <a:buNone/>
              <a:defRPr sz="1447">
                <a:solidFill>
                  <a:schemeClr val="tx1"/>
                </a:solidFill>
              </a:defRPr>
            </a:lvl1pPr>
          </a:lstStyle>
          <a:p>
            <a:pPr lvl="0" rtl="0"/>
            <a:r>
              <a:rPr lang="en-GB" noProof="0"/>
              <a:t>Section Description</a:t>
            </a:r>
          </a:p>
        </p:txBody>
      </p:sp>
      <p:sp>
        <p:nvSpPr>
          <p:cNvPr id="4" name="Text Placeholder 3">
            <a:extLst>
              <a:ext uri="{FF2B5EF4-FFF2-40B4-BE49-F238E27FC236}">
                <a16:creationId xmlns:a16="http://schemas.microsoft.com/office/drawing/2014/main" id="{B0481AD7-A873-4BA1-A500-D8FF0F229879}"/>
              </a:ext>
            </a:extLst>
          </p:cNvPr>
          <p:cNvSpPr>
            <a:spLocks noGrp="1"/>
          </p:cNvSpPr>
          <p:nvPr>
            <p:ph type="body" sz="quarter" idx="34" hasCustomPrompt="1"/>
          </p:nvPr>
        </p:nvSpPr>
        <p:spPr>
          <a:xfrm>
            <a:off x="1966779" y="3704743"/>
            <a:ext cx="2362498" cy="771821"/>
          </a:xfrm>
        </p:spPr>
        <p:txBody>
          <a:bodyPr rtlCol="0">
            <a:noAutofit/>
          </a:bodyPr>
          <a:lstStyle>
            <a:lvl1pPr marL="0" indent="0" algn="ctr">
              <a:lnSpc>
                <a:spcPct val="100000"/>
              </a:lnSpc>
              <a:spcBef>
                <a:spcPts val="0"/>
              </a:spcBef>
              <a:buNone/>
              <a:defRPr sz="1860" b="0">
                <a:solidFill>
                  <a:schemeClr val="tx1"/>
                </a:solidFill>
                <a:latin typeface="+mj-lt"/>
              </a:defRPr>
            </a:lvl1pPr>
            <a:lvl2pPr marL="472516" indent="0">
              <a:buNone/>
              <a:defRPr sz="1860"/>
            </a:lvl2pPr>
            <a:lvl3pPr marL="945032" indent="0">
              <a:buNone/>
              <a:defRPr sz="1860"/>
            </a:lvl3pPr>
            <a:lvl4pPr marL="1417549" indent="0">
              <a:buNone/>
              <a:defRPr sz="1860"/>
            </a:lvl4pPr>
            <a:lvl5pPr marL="1890065" indent="0">
              <a:buNone/>
              <a:defRPr sz="1860"/>
            </a:lvl5pPr>
          </a:lstStyle>
          <a:p>
            <a:pPr lvl="0" rtl="0"/>
            <a:r>
              <a:rPr lang="en-GB" noProof="0"/>
              <a:t>SECTION HEADER</a:t>
            </a:r>
          </a:p>
        </p:txBody>
      </p:sp>
      <p:sp>
        <p:nvSpPr>
          <p:cNvPr id="9" name="Text Placeholder 8">
            <a:extLst>
              <a:ext uri="{FF2B5EF4-FFF2-40B4-BE49-F238E27FC236}">
                <a16:creationId xmlns:a16="http://schemas.microsoft.com/office/drawing/2014/main" id="{3BAE6588-4D08-448D-B294-A47E7AAC339B}"/>
              </a:ext>
            </a:extLst>
          </p:cNvPr>
          <p:cNvSpPr>
            <a:spLocks noGrp="1"/>
          </p:cNvSpPr>
          <p:nvPr>
            <p:ph type="body" sz="quarter" idx="35" hasCustomPrompt="1"/>
          </p:nvPr>
        </p:nvSpPr>
        <p:spPr>
          <a:xfrm>
            <a:off x="1965598" y="4515155"/>
            <a:ext cx="2362498" cy="675344"/>
          </a:xfrm>
        </p:spPr>
        <p:txBody>
          <a:bodyPr rtlCol="0">
            <a:noAutofit/>
          </a:bodyPr>
          <a:lstStyle>
            <a:lvl1pPr marL="0" indent="0" algn="ctr">
              <a:lnSpc>
                <a:spcPts val="2067"/>
              </a:lnSpc>
              <a:spcBef>
                <a:spcPts val="0"/>
              </a:spcBef>
              <a:buNone/>
              <a:defRPr sz="1447">
                <a:solidFill>
                  <a:schemeClr val="tx1"/>
                </a:solidFill>
              </a:defRPr>
            </a:lvl1pPr>
            <a:lvl2pPr marL="472516" indent="0">
              <a:buNone/>
              <a:defRPr sz="1654"/>
            </a:lvl2pPr>
            <a:lvl3pPr marL="945032" indent="0">
              <a:buNone/>
              <a:defRPr sz="1654"/>
            </a:lvl3pPr>
            <a:lvl4pPr marL="1417549" indent="0">
              <a:buNone/>
              <a:defRPr sz="1654"/>
            </a:lvl4pPr>
            <a:lvl5pPr marL="1890065" indent="0">
              <a:buNone/>
              <a:defRPr sz="1654"/>
            </a:lvl5pPr>
          </a:lstStyle>
          <a:p>
            <a:pPr lvl="0" rtl="0"/>
            <a:r>
              <a:rPr lang="en-GB" noProof="0"/>
              <a:t>Section Description</a:t>
            </a:r>
          </a:p>
        </p:txBody>
      </p:sp>
      <p:sp>
        <p:nvSpPr>
          <p:cNvPr id="22" name="Text Placeholder 3">
            <a:extLst>
              <a:ext uri="{FF2B5EF4-FFF2-40B4-BE49-F238E27FC236}">
                <a16:creationId xmlns:a16="http://schemas.microsoft.com/office/drawing/2014/main" id="{AE52A1FB-F89B-45C5-92FC-A6D588F53C5D}"/>
              </a:ext>
            </a:extLst>
          </p:cNvPr>
          <p:cNvSpPr>
            <a:spLocks noGrp="1"/>
          </p:cNvSpPr>
          <p:nvPr>
            <p:ph type="body" sz="quarter" idx="36" hasCustomPrompt="1"/>
          </p:nvPr>
        </p:nvSpPr>
        <p:spPr>
          <a:xfrm>
            <a:off x="5130691" y="3704743"/>
            <a:ext cx="2362498" cy="771821"/>
          </a:xfrm>
        </p:spPr>
        <p:txBody>
          <a:bodyPr rtlCol="0">
            <a:noAutofit/>
          </a:bodyPr>
          <a:lstStyle>
            <a:lvl1pPr marL="0" indent="0" algn="ctr">
              <a:lnSpc>
                <a:spcPct val="100000"/>
              </a:lnSpc>
              <a:spcBef>
                <a:spcPts val="0"/>
              </a:spcBef>
              <a:buNone/>
              <a:defRPr sz="1860" b="0">
                <a:solidFill>
                  <a:schemeClr val="tx1"/>
                </a:solidFill>
                <a:latin typeface="+mj-lt"/>
              </a:defRPr>
            </a:lvl1pPr>
            <a:lvl2pPr marL="472516" indent="0">
              <a:buNone/>
              <a:defRPr sz="1860"/>
            </a:lvl2pPr>
            <a:lvl3pPr marL="945032" indent="0">
              <a:buNone/>
              <a:defRPr sz="1860"/>
            </a:lvl3pPr>
            <a:lvl4pPr marL="1417549" indent="0">
              <a:buNone/>
              <a:defRPr sz="1860"/>
            </a:lvl4pPr>
            <a:lvl5pPr marL="1890065" indent="0">
              <a:buNone/>
              <a:defRPr sz="1860"/>
            </a:lvl5pPr>
          </a:lstStyle>
          <a:p>
            <a:pPr lvl="0" rtl="0"/>
            <a:r>
              <a:rPr lang="en-GB" noProof="0"/>
              <a:t>SECTION HEADER</a:t>
            </a:r>
          </a:p>
        </p:txBody>
      </p:sp>
      <p:sp>
        <p:nvSpPr>
          <p:cNvPr id="23" name="Text Placeholder 3">
            <a:extLst>
              <a:ext uri="{FF2B5EF4-FFF2-40B4-BE49-F238E27FC236}">
                <a16:creationId xmlns:a16="http://schemas.microsoft.com/office/drawing/2014/main" id="{46C18666-B781-4A20-AAFB-33160088C3E1}"/>
              </a:ext>
            </a:extLst>
          </p:cNvPr>
          <p:cNvSpPr>
            <a:spLocks noGrp="1"/>
          </p:cNvSpPr>
          <p:nvPr>
            <p:ph type="body" sz="quarter" idx="37" hasCustomPrompt="1"/>
          </p:nvPr>
        </p:nvSpPr>
        <p:spPr>
          <a:xfrm>
            <a:off x="8280936" y="3704743"/>
            <a:ext cx="2362498" cy="771821"/>
          </a:xfrm>
        </p:spPr>
        <p:txBody>
          <a:bodyPr rtlCol="0">
            <a:noAutofit/>
          </a:bodyPr>
          <a:lstStyle>
            <a:lvl1pPr marL="0" indent="0" algn="ctr">
              <a:lnSpc>
                <a:spcPct val="100000"/>
              </a:lnSpc>
              <a:spcBef>
                <a:spcPts val="0"/>
              </a:spcBef>
              <a:buNone/>
              <a:defRPr sz="1860" b="0">
                <a:solidFill>
                  <a:schemeClr val="tx1"/>
                </a:solidFill>
                <a:latin typeface="+mj-lt"/>
              </a:defRPr>
            </a:lvl1pPr>
            <a:lvl2pPr marL="472516" indent="0">
              <a:buNone/>
              <a:defRPr sz="1860"/>
            </a:lvl2pPr>
            <a:lvl3pPr marL="945032" indent="0">
              <a:buNone/>
              <a:defRPr sz="1860"/>
            </a:lvl3pPr>
            <a:lvl4pPr marL="1417549" indent="0">
              <a:buNone/>
              <a:defRPr sz="1860"/>
            </a:lvl4pPr>
            <a:lvl5pPr marL="1890065" indent="0">
              <a:buNone/>
              <a:defRPr sz="1860"/>
            </a:lvl5pPr>
          </a:lstStyle>
          <a:p>
            <a:pPr lvl="0" rtl="0"/>
            <a:r>
              <a:rPr lang="en-GB" noProof="0"/>
              <a:t>SECTION HEADER</a:t>
            </a:r>
          </a:p>
        </p:txBody>
      </p:sp>
      <p:sp>
        <p:nvSpPr>
          <p:cNvPr id="19" name="Date Placeholder 2">
            <a:extLst>
              <a:ext uri="{FF2B5EF4-FFF2-40B4-BE49-F238E27FC236}">
                <a16:creationId xmlns:a16="http://schemas.microsoft.com/office/drawing/2014/main" id="{4EA7F64A-11F6-4F87-BCF2-6C289703AEE8}"/>
              </a:ext>
            </a:extLst>
          </p:cNvPr>
          <p:cNvSpPr>
            <a:spLocks noGrp="1"/>
          </p:cNvSpPr>
          <p:nvPr>
            <p:ph type="dt" sz="half" idx="38"/>
          </p:nvPr>
        </p:nvSpPr>
        <p:spPr>
          <a:xfrm>
            <a:off x="866249" y="6706538"/>
            <a:ext cx="2834997" cy="385241"/>
          </a:xfrm>
        </p:spPr>
        <p:txBody>
          <a:bodyPr rtlCol="0"/>
          <a:lstStyle>
            <a:lvl1pPr>
              <a:defRPr>
                <a:solidFill>
                  <a:schemeClr val="tx1"/>
                </a:solidFill>
              </a:defRPr>
            </a:lvl1pPr>
          </a:lstStyle>
          <a:p>
            <a:pPr rtl="0"/>
            <a:r>
              <a:rPr lang="en-GB" noProof="0"/>
              <a:t>7/1/20XX</a:t>
            </a:r>
          </a:p>
        </p:txBody>
      </p:sp>
    </p:spTree>
    <p:extLst>
      <p:ext uri="{BB962C8B-B14F-4D97-AF65-F5344CB8AC3E}">
        <p14:creationId xmlns:p14="http://schemas.microsoft.com/office/powerpoint/2010/main" val="466395054"/>
      </p:ext>
    </p:extLst>
  </p:cSld>
  <p:clrMapOvr>
    <a:masterClrMapping/>
  </p:clrMapOvr>
  <p:extLst>
    <p:ext uri="{DCECCB84-F9BA-43D5-87BE-67443E8EF086}">
      <p15:sldGuideLst xmlns:p15="http://schemas.microsoft.com/office/powerpoint/2012/main">
        <p15:guide id="1" orient="horz" pos="343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Market Overview">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D448392-0672-4AC1-B5D6-3374FB36C9DC}"/>
              </a:ext>
            </a:extLst>
          </p:cNvPr>
          <p:cNvSpPr/>
          <p:nvPr userDrawn="1"/>
        </p:nvSpPr>
        <p:spPr>
          <a:xfrm>
            <a:off x="-5383" y="6271048"/>
            <a:ext cx="12622303" cy="989901"/>
          </a:xfrm>
          <a:custGeom>
            <a:avLst/>
            <a:gdLst>
              <a:gd name="connsiteX0" fmla="*/ 0 w 12192000"/>
              <a:gd name="connsiteY0" fmla="*/ 0 h 914400"/>
              <a:gd name="connsiteX1" fmla="*/ 12192000 w 12192000"/>
              <a:gd name="connsiteY1" fmla="*/ 0 h 914400"/>
              <a:gd name="connsiteX2" fmla="*/ 12192000 w 12192000"/>
              <a:gd name="connsiteY2" fmla="*/ 914400 h 914400"/>
              <a:gd name="connsiteX3" fmla="*/ 0 w 12192000"/>
              <a:gd name="connsiteY3" fmla="*/ 914400 h 914400"/>
              <a:gd name="connsiteX4" fmla="*/ 0 w 12192000"/>
              <a:gd name="connsiteY4" fmla="*/ 0 h 914400"/>
              <a:gd name="connsiteX0" fmla="*/ 0 w 12228095"/>
              <a:gd name="connsiteY0" fmla="*/ 457200 h 914400"/>
              <a:gd name="connsiteX1" fmla="*/ 12228095 w 12228095"/>
              <a:gd name="connsiteY1" fmla="*/ 0 h 914400"/>
              <a:gd name="connsiteX2" fmla="*/ 12228095 w 12228095"/>
              <a:gd name="connsiteY2" fmla="*/ 914400 h 914400"/>
              <a:gd name="connsiteX3" fmla="*/ 36095 w 12228095"/>
              <a:gd name="connsiteY3" fmla="*/ 914400 h 914400"/>
              <a:gd name="connsiteX4" fmla="*/ 0 w 12228095"/>
              <a:gd name="connsiteY4" fmla="*/ 457200 h 914400"/>
              <a:gd name="connsiteX0" fmla="*/ 11652 w 12239747"/>
              <a:gd name="connsiteY0" fmla="*/ 457200 h 938212"/>
              <a:gd name="connsiteX1" fmla="*/ 12239747 w 12239747"/>
              <a:gd name="connsiteY1" fmla="*/ 0 h 938212"/>
              <a:gd name="connsiteX2" fmla="*/ 12239747 w 12239747"/>
              <a:gd name="connsiteY2" fmla="*/ 914400 h 938212"/>
              <a:gd name="connsiteX3" fmla="*/ 0 w 12239747"/>
              <a:gd name="connsiteY3" fmla="*/ 938212 h 938212"/>
              <a:gd name="connsiteX4" fmla="*/ 11652 w 12239747"/>
              <a:gd name="connsiteY4" fmla="*/ 457200 h 938212"/>
              <a:gd name="connsiteX0" fmla="*/ 0 w 12251968"/>
              <a:gd name="connsiteY0" fmla="*/ 438150 h 938212"/>
              <a:gd name="connsiteX1" fmla="*/ 12251968 w 12251968"/>
              <a:gd name="connsiteY1" fmla="*/ 0 h 938212"/>
              <a:gd name="connsiteX2" fmla="*/ 12251968 w 12251968"/>
              <a:gd name="connsiteY2" fmla="*/ 914400 h 938212"/>
              <a:gd name="connsiteX3" fmla="*/ 12221 w 12251968"/>
              <a:gd name="connsiteY3" fmla="*/ 938212 h 938212"/>
              <a:gd name="connsiteX4" fmla="*/ 0 w 12251968"/>
              <a:gd name="connsiteY4" fmla="*/ 438150 h 938212"/>
              <a:gd name="connsiteX0" fmla="*/ 0 w 12275842"/>
              <a:gd name="connsiteY0" fmla="*/ 438150 h 938212"/>
              <a:gd name="connsiteX1" fmla="*/ 12275842 w 12275842"/>
              <a:gd name="connsiteY1" fmla="*/ 0 h 938212"/>
              <a:gd name="connsiteX2" fmla="*/ 12275842 w 12275842"/>
              <a:gd name="connsiteY2" fmla="*/ 914400 h 938212"/>
              <a:gd name="connsiteX3" fmla="*/ 36095 w 12275842"/>
              <a:gd name="connsiteY3" fmla="*/ 938212 h 938212"/>
              <a:gd name="connsiteX4" fmla="*/ 0 w 12275842"/>
              <a:gd name="connsiteY4" fmla="*/ 438150 h 938212"/>
              <a:gd name="connsiteX0" fmla="*/ 11652 w 12239747"/>
              <a:gd name="connsiteY0" fmla="*/ 438150 h 938212"/>
              <a:gd name="connsiteX1" fmla="*/ 12239747 w 12239747"/>
              <a:gd name="connsiteY1" fmla="*/ 0 h 938212"/>
              <a:gd name="connsiteX2" fmla="*/ 12239747 w 12239747"/>
              <a:gd name="connsiteY2" fmla="*/ 914400 h 938212"/>
              <a:gd name="connsiteX3" fmla="*/ 0 w 12239747"/>
              <a:gd name="connsiteY3" fmla="*/ 938212 h 938212"/>
              <a:gd name="connsiteX4" fmla="*/ 11652 w 12239747"/>
              <a:gd name="connsiteY4" fmla="*/ 438150 h 938212"/>
              <a:gd name="connsiteX0" fmla="*/ 11652 w 12239747"/>
              <a:gd name="connsiteY0" fmla="*/ 438150 h 938212"/>
              <a:gd name="connsiteX1" fmla="*/ 12239747 w 12239747"/>
              <a:gd name="connsiteY1" fmla="*/ 0 h 938212"/>
              <a:gd name="connsiteX2" fmla="*/ 12239747 w 12239747"/>
              <a:gd name="connsiteY2" fmla="*/ 914400 h 938212"/>
              <a:gd name="connsiteX3" fmla="*/ 0 w 12239747"/>
              <a:gd name="connsiteY3" fmla="*/ 938212 h 938212"/>
              <a:gd name="connsiteX4" fmla="*/ 11652 w 12239747"/>
              <a:gd name="connsiteY4" fmla="*/ 438150 h 938212"/>
              <a:gd name="connsiteX0" fmla="*/ 0 w 12244968"/>
              <a:gd name="connsiteY0" fmla="*/ 421321 h 938212"/>
              <a:gd name="connsiteX1" fmla="*/ 12244968 w 12244968"/>
              <a:gd name="connsiteY1" fmla="*/ 0 h 938212"/>
              <a:gd name="connsiteX2" fmla="*/ 12244968 w 12244968"/>
              <a:gd name="connsiteY2" fmla="*/ 914400 h 938212"/>
              <a:gd name="connsiteX3" fmla="*/ 5221 w 12244968"/>
              <a:gd name="connsiteY3" fmla="*/ 938212 h 938212"/>
              <a:gd name="connsiteX4" fmla="*/ 0 w 12244968"/>
              <a:gd name="connsiteY4" fmla="*/ 421321 h 938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44968" h="938212">
                <a:moveTo>
                  <a:pt x="0" y="421321"/>
                </a:moveTo>
                <a:lnTo>
                  <a:pt x="12244968" y="0"/>
                </a:lnTo>
                <a:lnTo>
                  <a:pt x="12244968" y="914400"/>
                </a:lnTo>
                <a:lnTo>
                  <a:pt x="5221" y="938212"/>
                </a:lnTo>
                <a:cubicBezTo>
                  <a:pt x="3481" y="765915"/>
                  <a:pt x="1740" y="593618"/>
                  <a:pt x="0" y="42132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1934" noProof="0"/>
          </a:p>
        </p:txBody>
      </p:sp>
      <p:cxnSp>
        <p:nvCxnSpPr>
          <p:cNvPr id="11" name="Straight Connector 10">
            <a:extLst>
              <a:ext uri="{FF2B5EF4-FFF2-40B4-BE49-F238E27FC236}">
                <a16:creationId xmlns:a16="http://schemas.microsoft.com/office/drawing/2014/main" id="{20D1EE93-71F1-4386-A4E5-93A6CDA69EE0}"/>
              </a:ext>
            </a:extLst>
          </p:cNvPr>
          <p:cNvCxnSpPr>
            <a:cxnSpLocks/>
            <a:stCxn id="10" idx="1"/>
            <a:endCxn id="10" idx="0"/>
          </p:cNvCxnSpPr>
          <p:nvPr userDrawn="1"/>
        </p:nvCxnSpPr>
        <p:spPr>
          <a:xfrm flipH="1">
            <a:off x="-5383" y="6271049"/>
            <a:ext cx="12622303" cy="44453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rtlCol="0"/>
          <a:lstStyle>
            <a:lvl1pPr algn="ctr">
              <a:defRPr baseline="0">
                <a:solidFill>
                  <a:schemeClr val="tx1"/>
                </a:solidFill>
              </a:defRPr>
            </a:lvl1pPr>
          </a:lstStyle>
          <a:p>
            <a:pPr rtl="0"/>
            <a:r>
              <a:rPr lang="en-US" noProof="0"/>
              <a:t>Click to edit Master title style</a:t>
            </a:r>
            <a:endParaRPr lang="en-GB" noProof="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rtlCol="0"/>
          <a:lstStyle>
            <a:lvl1pPr>
              <a:defRPr>
                <a:solidFill>
                  <a:schemeClr val="tx1"/>
                </a:solidFill>
              </a:defRPr>
            </a:lvl1pPr>
          </a:lstStyle>
          <a:p>
            <a:pPr rtl="0"/>
            <a:r>
              <a:rPr lang="en-GB" noProof="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rtlCol="0"/>
          <a:lstStyle>
            <a:lvl1pPr>
              <a:defRPr>
                <a:solidFill>
                  <a:schemeClr val="tx1"/>
                </a:solidFill>
              </a:defRPr>
            </a:lvl1pPr>
          </a:lstStyle>
          <a:p>
            <a:pPr rtl="0"/>
            <a:fld id="{19B51A1E-902D-48AF-9020-955120F399B6}" type="slidenum">
              <a:rPr lang="en-GB" noProof="0" smtClean="0"/>
              <a:pPr/>
              <a:t>‹#›</a:t>
            </a:fld>
            <a:endParaRPr lang="en-GB" noProof="0"/>
          </a:p>
        </p:txBody>
      </p:sp>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2206638" y="2156359"/>
            <a:ext cx="1889998" cy="1447165"/>
          </a:xfrm>
          <a:prstGeom prst="rect">
            <a:avLst/>
          </a:prstGeom>
          <a:noFill/>
          <a:ln w="22225">
            <a:solidFill>
              <a:schemeClr val="tx2"/>
            </a:solidFill>
          </a:ln>
        </p:spPr>
        <p:txBody>
          <a:bodyPr rtlCol="0" anchor="ctr" anchorCtr="1">
            <a:normAutofit/>
          </a:bodyPr>
          <a:lstStyle>
            <a:lvl1pPr marL="0" indent="0" algn="ctr">
              <a:spcBef>
                <a:spcPts val="0"/>
              </a:spcBef>
              <a:spcAft>
                <a:spcPts val="0"/>
              </a:spcAft>
              <a:buNone/>
              <a:defRPr sz="2894" b="1">
                <a:solidFill>
                  <a:schemeClr val="tx1"/>
                </a:solidFill>
                <a:latin typeface="+mj-lt"/>
              </a:defRPr>
            </a:lvl1pPr>
            <a:lvl2pPr marL="275634" indent="0">
              <a:buNone/>
              <a:defRPr/>
            </a:lvl2pPr>
            <a:lvl3pPr marL="561113" indent="0">
              <a:buNone/>
              <a:defRPr/>
            </a:lvl3pPr>
            <a:lvl4pPr marL="836747" indent="0">
              <a:buNone/>
              <a:defRPr/>
            </a:lvl4pPr>
            <a:lvl5pPr marL="1112382" indent="0">
              <a:buNone/>
              <a:defRPr/>
            </a:lvl5pPr>
          </a:lstStyle>
          <a:p>
            <a:pPr lvl="0" rtl="0"/>
            <a:r>
              <a:rPr lang="en-GB" noProof="0"/>
              <a:t>1</a:t>
            </a:r>
          </a:p>
        </p:txBody>
      </p:sp>
      <p:sp>
        <p:nvSpPr>
          <p:cNvPr id="17" name="Text Placeholder 9">
            <a:extLst>
              <a:ext uri="{FF2B5EF4-FFF2-40B4-BE49-F238E27FC236}">
                <a16:creationId xmlns:a16="http://schemas.microsoft.com/office/drawing/2014/main" id="{4E9F4FE1-F54C-4B3C-9CED-6C3058B00352}"/>
              </a:ext>
            </a:extLst>
          </p:cNvPr>
          <p:cNvSpPr>
            <a:spLocks noGrp="1"/>
          </p:cNvSpPr>
          <p:nvPr>
            <p:ph type="body" sz="quarter" idx="31" hasCustomPrompt="1"/>
          </p:nvPr>
        </p:nvSpPr>
        <p:spPr>
          <a:xfrm>
            <a:off x="5351845" y="2156359"/>
            <a:ext cx="1889998" cy="1447165"/>
          </a:xfrm>
          <a:prstGeom prst="rect">
            <a:avLst/>
          </a:prstGeom>
          <a:noFill/>
          <a:ln w="22225">
            <a:solidFill>
              <a:schemeClr val="accent2"/>
            </a:solidFill>
          </a:ln>
        </p:spPr>
        <p:txBody>
          <a:bodyPr vert="horz" lIns="0" tIns="0" rIns="0" bIns="0" rtlCol="0" anchor="ctr" anchorCtr="1">
            <a:noAutofit/>
          </a:bodyPr>
          <a:lstStyle>
            <a:lvl1pPr marL="0" indent="0" algn="ctr">
              <a:spcBef>
                <a:spcPts val="0"/>
              </a:spcBef>
              <a:spcAft>
                <a:spcPts val="0"/>
              </a:spcAft>
              <a:buNone/>
              <a:defRPr lang="en-ZA" sz="2894" b="1" dirty="0">
                <a:solidFill>
                  <a:schemeClr val="tx1"/>
                </a:solidFill>
                <a:latin typeface="+mj-lt"/>
              </a:defRPr>
            </a:lvl1pPr>
          </a:lstStyle>
          <a:p>
            <a:pPr marL="275634" lvl="0" indent="-275634" algn="ctr" rtl="0"/>
            <a:r>
              <a:rPr lang="en-GB" noProof="0"/>
              <a:t>2</a:t>
            </a:r>
          </a:p>
        </p:txBody>
      </p:sp>
      <p:sp>
        <p:nvSpPr>
          <p:cNvPr id="18" name="Text Placeholder 9">
            <a:extLst>
              <a:ext uri="{FF2B5EF4-FFF2-40B4-BE49-F238E27FC236}">
                <a16:creationId xmlns:a16="http://schemas.microsoft.com/office/drawing/2014/main" id="{26328AB3-6C8E-4BB6-9C01-852150BDFE17}"/>
              </a:ext>
            </a:extLst>
          </p:cNvPr>
          <p:cNvSpPr>
            <a:spLocks noGrp="1"/>
          </p:cNvSpPr>
          <p:nvPr>
            <p:ph type="body" sz="quarter" idx="33" hasCustomPrompt="1"/>
          </p:nvPr>
        </p:nvSpPr>
        <p:spPr>
          <a:xfrm>
            <a:off x="8508274" y="2156359"/>
            <a:ext cx="1889998" cy="1447165"/>
          </a:xfrm>
          <a:prstGeom prst="rect">
            <a:avLst/>
          </a:prstGeom>
          <a:noFill/>
          <a:ln w="22225">
            <a:solidFill>
              <a:schemeClr val="accent4"/>
            </a:solidFill>
          </a:ln>
        </p:spPr>
        <p:txBody>
          <a:bodyPr vert="horz" lIns="0" tIns="0" rIns="0" bIns="0" rtlCol="0" anchor="ctr" anchorCtr="1">
            <a:noAutofit/>
          </a:bodyPr>
          <a:lstStyle>
            <a:lvl1pPr marL="0" indent="0" algn="ctr">
              <a:spcBef>
                <a:spcPts val="0"/>
              </a:spcBef>
              <a:spcAft>
                <a:spcPts val="0"/>
              </a:spcAft>
              <a:buNone/>
              <a:defRPr lang="en-ZA" sz="2894" b="1" dirty="0">
                <a:solidFill>
                  <a:schemeClr val="tx1"/>
                </a:solidFill>
                <a:latin typeface="+mj-lt"/>
              </a:defRPr>
            </a:lvl1pPr>
          </a:lstStyle>
          <a:p>
            <a:pPr marL="275634" lvl="0" indent="-275634" algn="ctr" rtl="0"/>
            <a:r>
              <a:rPr lang="en-GB" noProof="0"/>
              <a:t>3</a:t>
            </a:r>
          </a:p>
        </p:txBody>
      </p:sp>
      <p:sp>
        <p:nvSpPr>
          <p:cNvPr id="20" name="Text Placeholder 5">
            <a:extLst>
              <a:ext uri="{FF2B5EF4-FFF2-40B4-BE49-F238E27FC236}">
                <a16:creationId xmlns:a16="http://schemas.microsoft.com/office/drawing/2014/main" id="{7488A707-03CD-495D-B761-9F9DAE92C6CA}"/>
              </a:ext>
            </a:extLst>
          </p:cNvPr>
          <p:cNvSpPr>
            <a:spLocks noGrp="1"/>
          </p:cNvSpPr>
          <p:nvPr>
            <p:ph type="body" sz="quarter" idx="12" hasCustomPrompt="1"/>
          </p:nvPr>
        </p:nvSpPr>
        <p:spPr>
          <a:xfrm>
            <a:off x="4879346" y="4075312"/>
            <a:ext cx="2834997" cy="1688359"/>
          </a:xfrm>
        </p:spPr>
        <p:txBody>
          <a:bodyPr rtlCol="0">
            <a:normAutofit/>
          </a:bodyPr>
          <a:lstStyle>
            <a:lvl1pPr marL="0" indent="0" algn="ctr">
              <a:lnSpc>
                <a:spcPts val="2480"/>
              </a:lnSpc>
              <a:buFont typeface="Arial" panose="020B0604020202020204" pitchFamily="34" charset="0"/>
              <a:buNone/>
              <a:defRPr sz="1447">
                <a:solidFill>
                  <a:schemeClr val="tx1"/>
                </a:solidFill>
              </a:defRPr>
            </a:lvl1pPr>
          </a:lstStyle>
          <a:p>
            <a:pPr lvl="0" rtl="0"/>
            <a:r>
              <a:rPr lang="en-GB" noProof="0"/>
              <a:t>Section Description</a:t>
            </a:r>
          </a:p>
        </p:txBody>
      </p:sp>
      <p:sp>
        <p:nvSpPr>
          <p:cNvPr id="21" name="Text Placeholder 9">
            <a:extLst>
              <a:ext uri="{FF2B5EF4-FFF2-40B4-BE49-F238E27FC236}">
                <a16:creationId xmlns:a16="http://schemas.microsoft.com/office/drawing/2014/main" id="{99A33CFC-3C95-43CD-92E8-05A5E6D98559}"/>
              </a:ext>
            </a:extLst>
          </p:cNvPr>
          <p:cNvSpPr>
            <a:spLocks noGrp="1"/>
          </p:cNvSpPr>
          <p:nvPr>
            <p:ph type="body" sz="quarter" idx="13" hasCustomPrompt="1"/>
          </p:nvPr>
        </p:nvSpPr>
        <p:spPr>
          <a:xfrm>
            <a:off x="8035775" y="4075312"/>
            <a:ext cx="2834997" cy="1688359"/>
          </a:xfrm>
        </p:spPr>
        <p:txBody>
          <a:bodyPr rtlCol="0">
            <a:normAutofit/>
          </a:bodyPr>
          <a:lstStyle>
            <a:lvl1pPr marL="0" indent="0" algn="ctr">
              <a:lnSpc>
                <a:spcPts val="2480"/>
              </a:lnSpc>
              <a:buFont typeface="Arial" panose="020B0604020202020204" pitchFamily="34" charset="0"/>
              <a:buNone/>
              <a:defRPr sz="1447">
                <a:solidFill>
                  <a:schemeClr val="tx1"/>
                </a:solidFill>
              </a:defRPr>
            </a:lvl1pPr>
          </a:lstStyle>
          <a:p>
            <a:pPr lvl="0" rtl="0"/>
            <a:r>
              <a:rPr lang="en-GB" noProof="0"/>
              <a:t>Section Description</a:t>
            </a:r>
          </a:p>
        </p:txBody>
      </p:sp>
      <p:sp>
        <p:nvSpPr>
          <p:cNvPr id="9" name="Text Placeholder 8">
            <a:extLst>
              <a:ext uri="{FF2B5EF4-FFF2-40B4-BE49-F238E27FC236}">
                <a16:creationId xmlns:a16="http://schemas.microsoft.com/office/drawing/2014/main" id="{3BAE6588-4D08-448D-B294-A47E7AAC339B}"/>
              </a:ext>
            </a:extLst>
          </p:cNvPr>
          <p:cNvSpPr>
            <a:spLocks noGrp="1"/>
          </p:cNvSpPr>
          <p:nvPr>
            <p:ph type="body" sz="quarter" idx="35" hasCustomPrompt="1"/>
          </p:nvPr>
        </p:nvSpPr>
        <p:spPr>
          <a:xfrm>
            <a:off x="1734139" y="4075370"/>
            <a:ext cx="2834997" cy="1690034"/>
          </a:xfrm>
        </p:spPr>
        <p:txBody>
          <a:bodyPr rtlCol="0">
            <a:noAutofit/>
          </a:bodyPr>
          <a:lstStyle>
            <a:lvl1pPr marL="0" indent="0" algn="ctr">
              <a:lnSpc>
                <a:spcPts val="2480"/>
              </a:lnSpc>
              <a:buNone/>
              <a:defRPr sz="1447"/>
            </a:lvl1pPr>
            <a:lvl2pPr marL="472516" indent="0">
              <a:buNone/>
              <a:defRPr sz="1654"/>
            </a:lvl2pPr>
            <a:lvl3pPr marL="945032" indent="0">
              <a:buNone/>
              <a:defRPr sz="1654"/>
            </a:lvl3pPr>
            <a:lvl4pPr marL="1417549" indent="0">
              <a:buNone/>
              <a:defRPr sz="1654"/>
            </a:lvl4pPr>
            <a:lvl5pPr marL="1890065" indent="0">
              <a:buNone/>
              <a:defRPr sz="1654"/>
            </a:lvl5pPr>
          </a:lstStyle>
          <a:p>
            <a:pPr lvl="0" rtl="0"/>
            <a:r>
              <a:rPr lang="en-GB" noProof="0"/>
              <a:t>Section Description</a:t>
            </a:r>
          </a:p>
        </p:txBody>
      </p:sp>
      <p:sp>
        <p:nvSpPr>
          <p:cNvPr id="24" name="Date Placeholder 2">
            <a:extLst>
              <a:ext uri="{FF2B5EF4-FFF2-40B4-BE49-F238E27FC236}">
                <a16:creationId xmlns:a16="http://schemas.microsoft.com/office/drawing/2014/main" id="{6B5940D2-EE07-4F75-9166-CBFF194C579B}"/>
              </a:ext>
            </a:extLst>
          </p:cNvPr>
          <p:cNvSpPr>
            <a:spLocks noGrp="1"/>
          </p:cNvSpPr>
          <p:nvPr>
            <p:ph type="dt" sz="half" idx="38"/>
          </p:nvPr>
        </p:nvSpPr>
        <p:spPr>
          <a:xfrm>
            <a:off x="866249" y="6706538"/>
            <a:ext cx="2834997" cy="385241"/>
          </a:xfrm>
        </p:spPr>
        <p:txBody>
          <a:bodyPr rtlCol="0"/>
          <a:lstStyle>
            <a:lvl1pPr>
              <a:defRPr>
                <a:solidFill>
                  <a:schemeClr val="tx1"/>
                </a:solidFill>
              </a:defRPr>
            </a:lvl1pPr>
          </a:lstStyle>
          <a:p>
            <a:pPr rtl="0"/>
            <a:r>
              <a:rPr lang="en-GB" noProof="0"/>
              <a:t>7/1/20XX</a:t>
            </a:r>
          </a:p>
        </p:txBody>
      </p:sp>
    </p:spTree>
    <p:extLst>
      <p:ext uri="{BB962C8B-B14F-4D97-AF65-F5344CB8AC3E}">
        <p14:creationId xmlns:p14="http://schemas.microsoft.com/office/powerpoint/2010/main" val="39235171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Product Overview">
    <p:bg>
      <p:bgPr>
        <a:solidFill>
          <a:schemeClr val="bg1"/>
        </a:solidFill>
        <a:effectLst/>
      </p:bgPr>
    </p:bg>
    <p:spTree>
      <p:nvGrpSpPr>
        <p:cNvPr id="1" name=""/>
        <p:cNvGrpSpPr/>
        <p:nvPr/>
      </p:nvGrpSpPr>
      <p:grpSpPr>
        <a:xfrm>
          <a:off x="0" y="0"/>
          <a:ext cx="0" cy="0"/>
          <a:chOff x="0" y="0"/>
          <a:chExt cx="0" cy="0"/>
        </a:xfrm>
      </p:grpSpPr>
      <p:grpSp>
        <p:nvGrpSpPr>
          <p:cNvPr id="16" name="Picture Placeholder 1029" descr="abstract colourful illustration of buildings&#10;">
            <a:extLst>
              <a:ext uri="{FF2B5EF4-FFF2-40B4-BE49-F238E27FC236}">
                <a16:creationId xmlns:a16="http://schemas.microsoft.com/office/drawing/2014/main" id="{E6C69263-6E67-4BC8-BDFE-C037A7B066B5}"/>
              </a:ext>
            </a:extLst>
          </p:cNvPr>
          <p:cNvGrpSpPr/>
          <p:nvPr userDrawn="1"/>
        </p:nvGrpSpPr>
        <p:grpSpPr>
          <a:xfrm>
            <a:off x="0" y="5036454"/>
            <a:ext cx="12596858" cy="2250457"/>
            <a:chOff x="0" y="4773471"/>
            <a:chExt cx="12188971" cy="2132947"/>
          </a:xfrm>
        </p:grpSpPr>
        <p:sp>
          <p:nvSpPr>
            <p:cNvPr id="20" name="Freeform: Shape 19">
              <a:extLst>
                <a:ext uri="{FF2B5EF4-FFF2-40B4-BE49-F238E27FC236}">
                  <a16:creationId xmlns:a16="http://schemas.microsoft.com/office/drawing/2014/main" id="{65163CAA-2FE4-48F1-A9BE-F30EDFFC9773}"/>
                </a:ext>
              </a:extLst>
            </p:cNvPr>
            <p:cNvSpPr/>
            <p:nvPr/>
          </p:nvSpPr>
          <p:spPr>
            <a:xfrm>
              <a:off x="3529680" y="6457710"/>
              <a:ext cx="76561" cy="4570"/>
            </a:xfrm>
            <a:custGeom>
              <a:avLst/>
              <a:gdLst>
                <a:gd name="connsiteX0" fmla="*/ 0 w 76561"/>
                <a:gd name="connsiteY0" fmla="*/ 4571 h 4570"/>
                <a:gd name="connsiteX1" fmla="*/ 68435 w 76561"/>
                <a:gd name="connsiteY1" fmla="*/ 4571 h 4570"/>
                <a:gd name="connsiteX2" fmla="*/ 76561 w 76561"/>
                <a:gd name="connsiteY2" fmla="*/ 4571 h 4570"/>
                <a:gd name="connsiteX3" fmla="*/ 72879 w 76561"/>
                <a:gd name="connsiteY3" fmla="*/ 0 h 4570"/>
                <a:gd name="connsiteX4" fmla="*/ 0 w 76561"/>
                <a:gd name="connsiteY4" fmla="*/ 0 h 4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561" h="4570">
                  <a:moveTo>
                    <a:pt x="0" y="4571"/>
                  </a:moveTo>
                  <a:lnTo>
                    <a:pt x="68435" y="4571"/>
                  </a:lnTo>
                  <a:lnTo>
                    <a:pt x="76561" y="4571"/>
                  </a:lnTo>
                  <a:cubicBezTo>
                    <a:pt x="74733" y="3644"/>
                    <a:pt x="73387" y="1981"/>
                    <a:pt x="72879" y="0"/>
                  </a:cubicBezTo>
                  <a:lnTo>
                    <a:pt x="0" y="0"/>
                  </a:lnTo>
                  <a:close/>
                </a:path>
              </a:pathLst>
            </a:custGeom>
            <a:solidFill>
              <a:srgbClr val="0A4054"/>
            </a:solidFill>
            <a:ln w="12690" cap="flat">
              <a:noFill/>
              <a:prstDash val="solid"/>
              <a:miter/>
            </a:ln>
          </p:spPr>
          <p:txBody>
            <a:bodyPr rtlCol="0" anchor="ctr"/>
            <a:lstStyle/>
            <a:p>
              <a:pPr rtl="0"/>
              <a:endParaRPr lang="en-GB" sz="1934" noProof="0"/>
            </a:p>
          </p:txBody>
        </p:sp>
        <p:sp>
          <p:nvSpPr>
            <p:cNvPr id="25" name="Freeform: Shape 24">
              <a:extLst>
                <a:ext uri="{FF2B5EF4-FFF2-40B4-BE49-F238E27FC236}">
                  <a16:creationId xmlns:a16="http://schemas.microsoft.com/office/drawing/2014/main" id="{4B32C1F0-47C1-4B75-ABB5-7DF030AAADB7}"/>
                </a:ext>
              </a:extLst>
            </p:cNvPr>
            <p:cNvSpPr/>
            <p:nvPr/>
          </p:nvSpPr>
          <p:spPr>
            <a:xfrm>
              <a:off x="3611066" y="6453520"/>
              <a:ext cx="542021" cy="410359"/>
            </a:xfrm>
            <a:custGeom>
              <a:avLst/>
              <a:gdLst>
                <a:gd name="connsiteX0" fmla="*/ 539101 w 542021"/>
                <a:gd name="connsiteY0" fmla="*/ 4063 h 410359"/>
                <a:gd name="connsiteX1" fmla="*/ 534912 w 542021"/>
                <a:gd name="connsiteY1" fmla="*/ 2412 h 410359"/>
                <a:gd name="connsiteX2" fmla="*/ 392201 w 542021"/>
                <a:gd name="connsiteY2" fmla="*/ 2412 h 410359"/>
                <a:gd name="connsiteX3" fmla="*/ 387503 w 542021"/>
                <a:gd name="connsiteY3" fmla="*/ 4317 h 410359"/>
                <a:gd name="connsiteX4" fmla="*/ 381155 w 542021"/>
                <a:gd name="connsiteY4" fmla="*/ 0 h 410359"/>
                <a:gd name="connsiteX5" fmla="*/ 4190 w 542021"/>
                <a:gd name="connsiteY5" fmla="*/ 0 h 410359"/>
                <a:gd name="connsiteX6" fmla="*/ 0 w 542021"/>
                <a:gd name="connsiteY6" fmla="*/ 4698 h 410359"/>
                <a:gd name="connsiteX7" fmla="*/ 46978 w 542021"/>
                <a:gd name="connsiteY7" fmla="*/ 6475 h 410359"/>
                <a:gd name="connsiteX8" fmla="*/ 48247 w 542021"/>
                <a:gd name="connsiteY8" fmla="*/ 6475 h 410359"/>
                <a:gd name="connsiteX9" fmla="*/ 49517 w 542021"/>
                <a:gd name="connsiteY9" fmla="*/ 6475 h 410359"/>
                <a:gd name="connsiteX10" fmla="*/ 50660 w 542021"/>
                <a:gd name="connsiteY10" fmla="*/ 7237 h 410359"/>
                <a:gd name="connsiteX11" fmla="*/ 51676 w 542021"/>
                <a:gd name="connsiteY11" fmla="*/ 7999 h 410359"/>
                <a:gd name="connsiteX12" fmla="*/ 52437 w 542021"/>
                <a:gd name="connsiteY12" fmla="*/ 9142 h 410359"/>
                <a:gd name="connsiteX13" fmla="*/ 53199 w 542021"/>
                <a:gd name="connsiteY13" fmla="*/ 10284 h 410359"/>
                <a:gd name="connsiteX14" fmla="*/ 53199 w 542021"/>
                <a:gd name="connsiteY14" fmla="*/ 11554 h 410359"/>
                <a:gd name="connsiteX15" fmla="*/ 53199 w 542021"/>
                <a:gd name="connsiteY15" fmla="*/ 12824 h 410359"/>
                <a:gd name="connsiteX16" fmla="*/ 53199 w 542021"/>
                <a:gd name="connsiteY16" fmla="*/ 410359 h 410359"/>
                <a:gd name="connsiteX17" fmla="*/ 542022 w 542021"/>
                <a:gd name="connsiteY17" fmla="*/ 410359 h 410359"/>
                <a:gd name="connsiteX18" fmla="*/ 542022 w 542021"/>
                <a:gd name="connsiteY18" fmla="*/ 3301 h 410359"/>
                <a:gd name="connsiteX19" fmla="*/ 539101 w 542021"/>
                <a:gd name="connsiteY19" fmla="*/ 4063 h 410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021" h="410359">
                  <a:moveTo>
                    <a:pt x="539101" y="4063"/>
                  </a:moveTo>
                  <a:cubicBezTo>
                    <a:pt x="537552" y="4050"/>
                    <a:pt x="536054" y="3466"/>
                    <a:pt x="534912" y="2412"/>
                  </a:cubicBezTo>
                  <a:lnTo>
                    <a:pt x="392201" y="2412"/>
                  </a:lnTo>
                  <a:cubicBezTo>
                    <a:pt x="390931" y="3619"/>
                    <a:pt x="389255" y="4304"/>
                    <a:pt x="387503" y="4317"/>
                  </a:cubicBezTo>
                  <a:cubicBezTo>
                    <a:pt x="384710" y="4304"/>
                    <a:pt x="382196" y="2603"/>
                    <a:pt x="381155" y="0"/>
                  </a:cubicBezTo>
                  <a:lnTo>
                    <a:pt x="4190" y="0"/>
                  </a:lnTo>
                  <a:cubicBezTo>
                    <a:pt x="3695" y="2184"/>
                    <a:pt x="2120" y="3961"/>
                    <a:pt x="0" y="4698"/>
                  </a:cubicBezTo>
                  <a:lnTo>
                    <a:pt x="46978" y="6475"/>
                  </a:lnTo>
                  <a:lnTo>
                    <a:pt x="48247" y="6475"/>
                  </a:lnTo>
                  <a:lnTo>
                    <a:pt x="49517" y="6475"/>
                  </a:lnTo>
                  <a:lnTo>
                    <a:pt x="50660" y="7237"/>
                  </a:lnTo>
                  <a:lnTo>
                    <a:pt x="51676" y="7999"/>
                  </a:lnTo>
                  <a:cubicBezTo>
                    <a:pt x="51967" y="8355"/>
                    <a:pt x="52234" y="8735"/>
                    <a:pt x="52437" y="9142"/>
                  </a:cubicBezTo>
                  <a:lnTo>
                    <a:pt x="53199" y="10284"/>
                  </a:lnTo>
                  <a:cubicBezTo>
                    <a:pt x="53199" y="10284"/>
                    <a:pt x="53199" y="11173"/>
                    <a:pt x="53199" y="11554"/>
                  </a:cubicBezTo>
                  <a:cubicBezTo>
                    <a:pt x="53199" y="11935"/>
                    <a:pt x="53199" y="12316"/>
                    <a:pt x="53199" y="12824"/>
                  </a:cubicBezTo>
                  <a:lnTo>
                    <a:pt x="53199" y="410359"/>
                  </a:lnTo>
                  <a:lnTo>
                    <a:pt x="542022" y="410359"/>
                  </a:lnTo>
                  <a:lnTo>
                    <a:pt x="542022" y="3301"/>
                  </a:lnTo>
                  <a:cubicBezTo>
                    <a:pt x="541108" y="3746"/>
                    <a:pt x="540117" y="4012"/>
                    <a:pt x="539101" y="4063"/>
                  </a:cubicBezTo>
                  <a:close/>
                </a:path>
              </a:pathLst>
            </a:custGeom>
            <a:solidFill>
              <a:schemeClr val="tx2"/>
            </a:solidFill>
            <a:ln w="12690" cap="flat">
              <a:noFill/>
              <a:prstDash val="solid"/>
              <a:miter/>
            </a:ln>
          </p:spPr>
          <p:txBody>
            <a:bodyPr rtlCol="0" anchor="ctr"/>
            <a:lstStyle/>
            <a:p>
              <a:pPr rtl="0"/>
              <a:endParaRPr lang="en-GB" sz="1934" noProof="0"/>
            </a:p>
          </p:txBody>
        </p:sp>
        <p:sp>
          <p:nvSpPr>
            <p:cNvPr id="26" name="Freeform: Shape 25">
              <a:extLst>
                <a:ext uri="{FF2B5EF4-FFF2-40B4-BE49-F238E27FC236}">
                  <a16:creationId xmlns:a16="http://schemas.microsoft.com/office/drawing/2014/main" id="{FFFA39C9-E9B6-46B1-9668-3643E375AE4A}"/>
                </a:ext>
              </a:extLst>
            </p:cNvPr>
            <p:cNvSpPr/>
            <p:nvPr/>
          </p:nvSpPr>
          <p:spPr>
            <a:xfrm>
              <a:off x="3193599" y="5908575"/>
              <a:ext cx="73133" cy="548499"/>
            </a:xfrm>
            <a:custGeom>
              <a:avLst/>
              <a:gdLst>
                <a:gd name="connsiteX0" fmla="*/ 68435 w 73133"/>
                <a:gd name="connsiteY0" fmla="*/ 547611 h 548499"/>
                <a:gd name="connsiteX1" fmla="*/ 68435 w 73133"/>
                <a:gd name="connsiteY1" fmla="*/ 6094 h 548499"/>
                <a:gd name="connsiteX2" fmla="*/ 68435 w 73133"/>
                <a:gd name="connsiteY2" fmla="*/ 5333 h 548499"/>
                <a:gd name="connsiteX3" fmla="*/ 68435 w 73133"/>
                <a:gd name="connsiteY3" fmla="*/ 3936 h 548499"/>
                <a:gd name="connsiteX4" fmla="*/ 68435 w 73133"/>
                <a:gd name="connsiteY4" fmla="*/ 2793 h 548499"/>
                <a:gd name="connsiteX5" fmla="*/ 69197 w 73133"/>
                <a:gd name="connsiteY5" fmla="*/ 1651 h 548499"/>
                <a:gd name="connsiteX6" fmla="*/ 70086 w 73133"/>
                <a:gd name="connsiteY6" fmla="*/ 762 h 548499"/>
                <a:gd name="connsiteX7" fmla="*/ 71102 w 73133"/>
                <a:gd name="connsiteY7" fmla="*/ 0 h 548499"/>
                <a:gd name="connsiteX8" fmla="*/ 72371 w 73133"/>
                <a:gd name="connsiteY8" fmla="*/ 0 h 548499"/>
                <a:gd name="connsiteX9" fmla="*/ 73133 w 73133"/>
                <a:gd name="connsiteY9" fmla="*/ 0 h 548499"/>
                <a:gd name="connsiteX10" fmla="*/ 0 w 73133"/>
                <a:gd name="connsiteY10" fmla="*/ 0 h 548499"/>
                <a:gd name="connsiteX11" fmla="*/ 0 w 73133"/>
                <a:gd name="connsiteY11" fmla="*/ 548500 h 548499"/>
                <a:gd name="connsiteX12" fmla="*/ 67419 w 73133"/>
                <a:gd name="connsiteY12" fmla="*/ 548500 h 54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133" h="548499">
                  <a:moveTo>
                    <a:pt x="68435" y="547611"/>
                  </a:moveTo>
                  <a:lnTo>
                    <a:pt x="68435" y="6094"/>
                  </a:lnTo>
                  <a:cubicBezTo>
                    <a:pt x="68384" y="5843"/>
                    <a:pt x="68384" y="5584"/>
                    <a:pt x="68435" y="5333"/>
                  </a:cubicBezTo>
                  <a:cubicBezTo>
                    <a:pt x="68372" y="4869"/>
                    <a:pt x="68372" y="4399"/>
                    <a:pt x="68435" y="3936"/>
                  </a:cubicBezTo>
                  <a:cubicBezTo>
                    <a:pt x="68384" y="3556"/>
                    <a:pt x="68384" y="3173"/>
                    <a:pt x="68435" y="2793"/>
                  </a:cubicBezTo>
                  <a:cubicBezTo>
                    <a:pt x="68600" y="2359"/>
                    <a:pt x="68854" y="1969"/>
                    <a:pt x="69197" y="1651"/>
                  </a:cubicBezTo>
                  <a:lnTo>
                    <a:pt x="70086" y="762"/>
                  </a:lnTo>
                  <a:lnTo>
                    <a:pt x="71102" y="0"/>
                  </a:lnTo>
                  <a:lnTo>
                    <a:pt x="72371" y="0"/>
                  </a:lnTo>
                  <a:lnTo>
                    <a:pt x="73133" y="0"/>
                  </a:lnTo>
                  <a:lnTo>
                    <a:pt x="0" y="0"/>
                  </a:lnTo>
                  <a:lnTo>
                    <a:pt x="0" y="548500"/>
                  </a:lnTo>
                  <a:lnTo>
                    <a:pt x="67419" y="548500"/>
                  </a:lnTo>
                  <a:close/>
                </a:path>
              </a:pathLst>
            </a:custGeom>
            <a:solidFill>
              <a:schemeClr val="accent4"/>
            </a:solidFill>
            <a:ln w="12690" cap="flat">
              <a:noFill/>
              <a:prstDash val="solid"/>
              <a:miter/>
            </a:ln>
          </p:spPr>
          <p:txBody>
            <a:bodyPr rtlCol="0" anchor="ctr"/>
            <a:lstStyle/>
            <a:p>
              <a:pPr rtl="0"/>
              <a:endParaRPr lang="en-GB" sz="1934" noProof="0"/>
            </a:p>
          </p:txBody>
        </p:sp>
        <p:sp>
          <p:nvSpPr>
            <p:cNvPr id="27" name="Freeform: Shape 26">
              <a:extLst>
                <a:ext uri="{FF2B5EF4-FFF2-40B4-BE49-F238E27FC236}">
                  <a16:creationId xmlns:a16="http://schemas.microsoft.com/office/drawing/2014/main" id="{CDD224F9-2B9E-472B-A7F6-93C5E1C46CBF}"/>
                </a:ext>
              </a:extLst>
            </p:cNvPr>
            <p:cNvSpPr/>
            <p:nvPr/>
          </p:nvSpPr>
          <p:spPr>
            <a:xfrm>
              <a:off x="6514038" y="6435490"/>
              <a:ext cx="22980" cy="429023"/>
            </a:xfrm>
            <a:custGeom>
              <a:avLst/>
              <a:gdLst>
                <a:gd name="connsiteX0" fmla="*/ 22981 w 22980"/>
                <a:gd name="connsiteY0" fmla="*/ 81894 h 429023"/>
                <a:gd name="connsiteX1" fmla="*/ 21839 w 22980"/>
                <a:gd name="connsiteY1" fmla="*/ 0 h 429023"/>
                <a:gd name="connsiteX2" fmla="*/ 0 w 22980"/>
                <a:gd name="connsiteY2" fmla="*/ 0 h 429023"/>
                <a:gd name="connsiteX3" fmla="*/ 0 w 22980"/>
                <a:gd name="connsiteY3" fmla="*/ 429023 h 429023"/>
                <a:gd name="connsiteX4" fmla="*/ 16125 w 22980"/>
                <a:gd name="connsiteY4" fmla="*/ 429023 h 429023"/>
                <a:gd name="connsiteX5" fmla="*/ 16125 w 22980"/>
                <a:gd name="connsiteY5" fmla="*/ 91163 h 429023"/>
                <a:gd name="connsiteX6" fmla="*/ 22981 w 22980"/>
                <a:gd name="connsiteY6" fmla="*/ 81894 h 429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80" h="429023">
                  <a:moveTo>
                    <a:pt x="22981" y="81894"/>
                  </a:moveTo>
                  <a:lnTo>
                    <a:pt x="21839" y="0"/>
                  </a:lnTo>
                  <a:lnTo>
                    <a:pt x="0" y="0"/>
                  </a:lnTo>
                  <a:lnTo>
                    <a:pt x="0" y="429023"/>
                  </a:lnTo>
                  <a:lnTo>
                    <a:pt x="16125" y="429023"/>
                  </a:lnTo>
                  <a:lnTo>
                    <a:pt x="16125" y="91163"/>
                  </a:lnTo>
                  <a:cubicBezTo>
                    <a:pt x="16544" y="87049"/>
                    <a:pt x="19172" y="83494"/>
                    <a:pt x="22981" y="81894"/>
                  </a:cubicBezTo>
                  <a:close/>
                </a:path>
              </a:pathLst>
            </a:custGeom>
            <a:solidFill>
              <a:srgbClr val="0A4054"/>
            </a:solidFill>
            <a:ln w="12690" cap="flat">
              <a:noFill/>
              <a:prstDash val="solid"/>
              <a:miter/>
            </a:ln>
          </p:spPr>
          <p:txBody>
            <a:bodyPr rtlCol="0" anchor="ctr"/>
            <a:lstStyle/>
            <a:p>
              <a:pPr rtl="0"/>
              <a:endParaRPr lang="en-GB" sz="1934" noProof="0"/>
            </a:p>
          </p:txBody>
        </p:sp>
        <p:sp>
          <p:nvSpPr>
            <p:cNvPr id="28" name="Freeform: Shape 27">
              <a:extLst>
                <a:ext uri="{FF2B5EF4-FFF2-40B4-BE49-F238E27FC236}">
                  <a16:creationId xmlns:a16="http://schemas.microsoft.com/office/drawing/2014/main" id="{C3619AFA-0717-4855-8C32-8B29569294AC}"/>
                </a:ext>
              </a:extLst>
            </p:cNvPr>
            <p:cNvSpPr/>
            <p:nvPr/>
          </p:nvSpPr>
          <p:spPr>
            <a:xfrm>
              <a:off x="6538289" y="6439680"/>
              <a:ext cx="370996" cy="68181"/>
            </a:xfrm>
            <a:custGeom>
              <a:avLst/>
              <a:gdLst>
                <a:gd name="connsiteX0" fmla="*/ 0 w 370996"/>
                <a:gd name="connsiteY0" fmla="*/ 0 h 68181"/>
                <a:gd name="connsiteX1" fmla="*/ 0 w 370996"/>
                <a:gd name="connsiteY1" fmla="*/ 68181 h 68181"/>
                <a:gd name="connsiteX2" fmla="*/ 338366 w 370996"/>
                <a:gd name="connsiteY2" fmla="*/ 68181 h 68181"/>
                <a:gd name="connsiteX3" fmla="*/ 370997 w 370996"/>
                <a:gd name="connsiteY3" fmla="*/ 68181 h 68181"/>
                <a:gd name="connsiteX4" fmla="*/ 370997 w 370996"/>
                <a:gd name="connsiteY4" fmla="*/ 508 h 68181"/>
                <a:gd name="connsiteX5" fmla="*/ 338239 w 370996"/>
                <a:gd name="connsiteY5" fmla="*/ 0 h 68181"/>
                <a:gd name="connsiteX6" fmla="*/ 0 w 370996"/>
                <a:gd name="connsiteY6" fmla="*/ 0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0996" h="68181">
                  <a:moveTo>
                    <a:pt x="0" y="0"/>
                  </a:moveTo>
                  <a:lnTo>
                    <a:pt x="0" y="68181"/>
                  </a:lnTo>
                  <a:lnTo>
                    <a:pt x="338366" y="68181"/>
                  </a:lnTo>
                  <a:lnTo>
                    <a:pt x="370997" y="68181"/>
                  </a:lnTo>
                  <a:lnTo>
                    <a:pt x="370997" y="508"/>
                  </a:lnTo>
                  <a:lnTo>
                    <a:pt x="338239" y="0"/>
                  </a:lnTo>
                  <a:lnTo>
                    <a:pt x="0" y="0"/>
                  </a:lnTo>
                  <a:close/>
                </a:path>
              </a:pathLst>
            </a:custGeom>
            <a:solidFill>
              <a:schemeClr val="tx2"/>
            </a:solidFill>
            <a:ln w="12690" cap="flat">
              <a:noFill/>
              <a:prstDash val="solid"/>
              <a:miter/>
            </a:ln>
          </p:spPr>
          <p:txBody>
            <a:bodyPr rtlCol="0" anchor="ctr"/>
            <a:lstStyle/>
            <a:p>
              <a:pPr rtl="0"/>
              <a:endParaRPr lang="en-GB" sz="1934" noProof="0"/>
            </a:p>
          </p:txBody>
        </p:sp>
        <p:sp>
          <p:nvSpPr>
            <p:cNvPr id="29" name="Freeform: Shape 28">
              <a:extLst>
                <a:ext uri="{FF2B5EF4-FFF2-40B4-BE49-F238E27FC236}">
                  <a16:creationId xmlns:a16="http://schemas.microsoft.com/office/drawing/2014/main" id="{3C87C896-E3F6-43FF-A39B-99A9EC24B871}"/>
                </a:ext>
              </a:extLst>
            </p:cNvPr>
            <p:cNvSpPr/>
            <p:nvPr/>
          </p:nvSpPr>
          <p:spPr>
            <a:xfrm>
              <a:off x="5177965" y="5641943"/>
              <a:ext cx="28186" cy="190959"/>
            </a:xfrm>
            <a:custGeom>
              <a:avLst/>
              <a:gdLst>
                <a:gd name="connsiteX0" fmla="*/ 28187 w 28186"/>
                <a:gd name="connsiteY0" fmla="*/ 190959 h 190959"/>
                <a:gd name="connsiteX1" fmla="*/ 28187 w 28186"/>
                <a:gd name="connsiteY1" fmla="*/ 10411 h 190959"/>
                <a:gd name="connsiteX2" fmla="*/ 26155 w 28186"/>
                <a:gd name="connsiteY2" fmla="*/ 0 h 190959"/>
                <a:gd name="connsiteX3" fmla="*/ 0 w 28186"/>
                <a:gd name="connsiteY3" fmla="*/ 0 h 190959"/>
                <a:gd name="connsiteX4" fmla="*/ 0 w 28186"/>
                <a:gd name="connsiteY4" fmla="*/ 9650 h 190959"/>
                <a:gd name="connsiteX5" fmla="*/ 0 w 28186"/>
                <a:gd name="connsiteY5" fmla="*/ 190959 h 190959"/>
                <a:gd name="connsiteX6" fmla="*/ 28187 w 28186"/>
                <a:gd name="connsiteY6" fmla="*/ 190959 h 190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186" h="190959">
                  <a:moveTo>
                    <a:pt x="28187" y="190959"/>
                  </a:moveTo>
                  <a:lnTo>
                    <a:pt x="28187" y="10411"/>
                  </a:lnTo>
                  <a:lnTo>
                    <a:pt x="26155" y="0"/>
                  </a:lnTo>
                  <a:lnTo>
                    <a:pt x="0" y="0"/>
                  </a:lnTo>
                  <a:lnTo>
                    <a:pt x="0" y="9650"/>
                  </a:lnTo>
                  <a:lnTo>
                    <a:pt x="0" y="190959"/>
                  </a:lnTo>
                  <a:lnTo>
                    <a:pt x="28187" y="190959"/>
                  </a:lnTo>
                  <a:close/>
                </a:path>
              </a:pathLst>
            </a:custGeom>
            <a:solidFill>
              <a:schemeClr val="accent5"/>
            </a:solidFill>
            <a:ln w="12690" cap="flat">
              <a:noFill/>
              <a:prstDash val="solid"/>
              <a:miter/>
            </a:ln>
          </p:spPr>
          <p:txBody>
            <a:bodyPr rtlCol="0" anchor="ctr"/>
            <a:lstStyle/>
            <a:p>
              <a:pPr rtl="0"/>
              <a:endParaRPr lang="en-GB" sz="1934" noProof="0"/>
            </a:p>
          </p:txBody>
        </p:sp>
        <p:sp>
          <p:nvSpPr>
            <p:cNvPr id="30" name="Freeform: Shape 29">
              <a:extLst>
                <a:ext uri="{FF2B5EF4-FFF2-40B4-BE49-F238E27FC236}">
                  <a16:creationId xmlns:a16="http://schemas.microsoft.com/office/drawing/2014/main" id="{38B541B1-0032-417D-96A4-CE1AC4AAA28D}"/>
                </a:ext>
              </a:extLst>
            </p:cNvPr>
            <p:cNvSpPr/>
            <p:nvPr/>
          </p:nvSpPr>
          <p:spPr>
            <a:xfrm>
              <a:off x="4693967" y="4834557"/>
              <a:ext cx="245046" cy="953018"/>
            </a:xfrm>
            <a:custGeom>
              <a:avLst/>
              <a:gdLst>
                <a:gd name="connsiteX0" fmla="*/ 86591 w 245046"/>
                <a:gd name="connsiteY0" fmla="*/ 166454 h 953018"/>
                <a:gd name="connsiteX1" fmla="*/ 89258 w 245046"/>
                <a:gd name="connsiteY1" fmla="*/ 166454 h 953018"/>
                <a:gd name="connsiteX2" fmla="*/ 90400 w 245046"/>
                <a:gd name="connsiteY2" fmla="*/ 167216 h 953018"/>
                <a:gd name="connsiteX3" fmla="*/ 91416 w 245046"/>
                <a:gd name="connsiteY3" fmla="*/ 167978 h 953018"/>
                <a:gd name="connsiteX4" fmla="*/ 92940 w 245046"/>
                <a:gd name="connsiteY4" fmla="*/ 170136 h 953018"/>
                <a:gd name="connsiteX5" fmla="*/ 92940 w 245046"/>
                <a:gd name="connsiteY5" fmla="*/ 170136 h 953018"/>
                <a:gd name="connsiteX6" fmla="*/ 99542 w 245046"/>
                <a:gd name="connsiteY6" fmla="*/ 186134 h 953018"/>
                <a:gd name="connsiteX7" fmla="*/ 99542 w 245046"/>
                <a:gd name="connsiteY7" fmla="*/ 186134 h 953018"/>
                <a:gd name="connsiteX8" fmla="*/ 99542 w 245046"/>
                <a:gd name="connsiteY8" fmla="*/ 187277 h 953018"/>
                <a:gd name="connsiteX9" fmla="*/ 99542 w 245046"/>
                <a:gd name="connsiteY9" fmla="*/ 188801 h 953018"/>
                <a:gd name="connsiteX10" fmla="*/ 99542 w 245046"/>
                <a:gd name="connsiteY10" fmla="*/ 188801 h 953018"/>
                <a:gd name="connsiteX11" fmla="*/ 99542 w 245046"/>
                <a:gd name="connsiteY11" fmla="*/ 953018 h 953018"/>
                <a:gd name="connsiteX12" fmla="*/ 245046 w 245046"/>
                <a:gd name="connsiteY12" fmla="*/ 953018 h 953018"/>
                <a:gd name="connsiteX13" fmla="*/ 245046 w 245046"/>
                <a:gd name="connsiteY13" fmla="*/ 15236 h 953018"/>
                <a:gd name="connsiteX14" fmla="*/ 240983 w 245046"/>
                <a:gd name="connsiteY14" fmla="*/ 0 h 953018"/>
                <a:gd name="connsiteX15" fmla="*/ 0 w 245046"/>
                <a:gd name="connsiteY15" fmla="*/ 0 h 953018"/>
                <a:gd name="connsiteX16" fmla="*/ 0 w 245046"/>
                <a:gd name="connsiteY16" fmla="*/ 166454 h 95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5046" h="953018">
                  <a:moveTo>
                    <a:pt x="86591" y="166454"/>
                  </a:moveTo>
                  <a:cubicBezTo>
                    <a:pt x="87467" y="166273"/>
                    <a:pt x="88382" y="166273"/>
                    <a:pt x="89258" y="166454"/>
                  </a:cubicBezTo>
                  <a:lnTo>
                    <a:pt x="90400" y="167216"/>
                  </a:lnTo>
                  <a:cubicBezTo>
                    <a:pt x="90794" y="167397"/>
                    <a:pt x="91137" y="167656"/>
                    <a:pt x="91416" y="167978"/>
                  </a:cubicBezTo>
                  <a:cubicBezTo>
                    <a:pt x="92063" y="168587"/>
                    <a:pt x="92584" y="169321"/>
                    <a:pt x="92940" y="170136"/>
                  </a:cubicBezTo>
                  <a:lnTo>
                    <a:pt x="92940" y="170136"/>
                  </a:lnTo>
                  <a:lnTo>
                    <a:pt x="99542" y="186134"/>
                  </a:lnTo>
                  <a:lnTo>
                    <a:pt x="99542" y="186134"/>
                  </a:lnTo>
                  <a:cubicBezTo>
                    <a:pt x="99606" y="186513"/>
                    <a:pt x="99606" y="186899"/>
                    <a:pt x="99542" y="187277"/>
                  </a:cubicBezTo>
                  <a:cubicBezTo>
                    <a:pt x="99618" y="187782"/>
                    <a:pt x="99618" y="188295"/>
                    <a:pt x="99542" y="188801"/>
                  </a:cubicBezTo>
                  <a:lnTo>
                    <a:pt x="99542" y="188801"/>
                  </a:lnTo>
                  <a:lnTo>
                    <a:pt x="99542" y="953018"/>
                  </a:lnTo>
                  <a:lnTo>
                    <a:pt x="245046" y="953018"/>
                  </a:lnTo>
                  <a:lnTo>
                    <a:pt x="245046" y="15236"/>
                  </a:lnTo>
                  <a:lnTo>
                    <a:pt x="240983" y="0"/>
                  </a:lnTo>
                  <a:lnTo>
                    <a:pt x="0" y="0"/>
                  </a:lnTo>
                  <a:lnTo>
                    <a:pt x="0" y="166454"/>
                  </a:lnTo>
                  <a:close/>
                </a:path>
              </a:pathLst>
            </a:custGeom>
            <a:solidFill>
              <a:srgbClr val="22B0AE"/>
            </a:solidFill>
            <a:ln w="12690" cap="flat">
              <a:solidFill>
                <a:schemeClr val="accent1"/>
              </a:solidFill>
              <a:prstDash val="solid"/>
              <a:miter/>
            </a:ln>
          </p:spPr>
          <p:txBody>
            <a:bodyPr rtlCol="0" anchor="ctr"/>
            <a:lstStyle/>
            <a:p>
              <a:pPr rtl="0"/>
              <a:endParaRPr lang="en-GB" sz="1934" noProof="0"/>
            </a:p>
          </p:txBody>
        </p:sp>
        <p:sp>
          <p:nvSpPr>
            <p:cNvPr id="31" name="Freeform: Shape 30">
              <a:extLst>
                <a:ext uri="{FF2B5EF4-FFF2-40B4-BE49-F238E27FC236}">
                  <a16:creationId xmlns:a16="http://schemas.microsoft.com/office/drawing/2014/main" id="{85B3F5DC-2D30-4A19-9799-B243B363C5CD}"/>
                </a:ext>
              </a:extLst>
            </p:cNvPr>
            <p:cNvSpPr/>
            <p:nvPr/>
          </p:nvSpPr>
          <p:spPr>
            <a:xfrm>
              <a:off x="3464165" y="5752278"/>
              <a:ext cx="138012" cy="701114"/>
            </a:xfrm>
            <a:custGeom>
              <a:avLst/>
              <a:gdLst>
                <a:gd name="connsiteX0" fmla="*/ 65515 w 138012"/>
                <a:gd name="connsiteY0" fmla="*/ 62468 h 701114"/>
                <a:gd name="connsiteX1" fmla="*/ 65515 w 138012"/>
                <a:gd name="connsiteY1" fmla="*/ 701115 h 701114"/>
                <a:gd name="connsiteX2" fmla="*/ 138013 w 138012"/>
                <a:gd name="connsiteY2" fmla="*/ 701115 h 701114"/>
                <a:gd name="connsiteX3" fmla="*/ 138013 w 138012"/>
                <a:gd name="connsiteY3" fmla="*/ 0 h 701114"/>
                <a:gd name="connsiteX4" fmla="*/ 0 w 138012"/>
                <a:gd name="connsiteY4" fmla="*/ 0 h 701114"/>
                <a:gd name="connsiteX5" fmla="*/ 0 w 138012"/>
                <a:gd name="connsiteY5" fmla="*/ 55485 h 701114"/>
                <a:gd name="connsiteX6" fmla="*/ 58151 w 138012"/>
                <a:gd name="connsiteY6" fmla="*/ 55485 h 701114"/>
                <a:gd name="connsiteX7" fmla="*/ 65502 w 138012"/>
                <a:gd name="connsiteY7" fmla="*/ 62077 h 701114"/>
                <a:gd name="connsiteX8" fmla="*/ 65515 w 138012"/>
                <a:gd name="connsiteY8" fmla="*/ 62468 h 701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012" h="701114">
                  <a:moveTo>
                    <a:pt x="65515" y="62468"/>
                  </a:moveTo>
                  <a:lnTo>
                    <a:pt x="65515" y="701115"/>
                  </a:lnTo>
                  <a:lnTo>
                    <a:pt x="138013" y="701115"/>
                  </a:lnTo>
                  <a:lnTo>
                    <a:pt x="138013" y="0"/>
                  </a:lnTo>
                  <a:lnTo>
                    <a:pt x="0" y="0"/>
                  </a:lnTo>
                  <a:lnTo>
                    <a:pt x="0" y="55485"/>
                  </a:lnTo>
                  <a:lnTo>
                    <a:pt x="58151" y="55485"/>
                  </a:lnTo>
                  <a:cubicBezTo>
                    <a:pt x="61998" y="55274"/>
                    <a:pt x="65299" y="58226"/>
                    <a:pt x="65502" y="62077"/>
                  </a:cubicBezTo>
                  <a:cubicBezTo>
                    <a:pt x="65515" y="62206"/>
                    <a:pt x="65515" y="62337"/>
                    <a:pt x="65515" y="62468"/>
                  </a:cubicBezTo>
                  <a:close/>
                </a:path>
              </a:pathLst>
            </a:custGeom>
            <a:solidFill>
              <a:schemeClr val="accent4"/>
            </a:solidFill>
            <a:ln w="12690" cap="flat">
              <a:noFill/>
              <a:prstDash val="solid"/>
              <a:miter/>
            </a:ln>
          </p:spPr>
          <p:txBody>
            <a:bodyPr rtlCol="0" anchor="ctr"/>
            <a:lstStyle/>
            <a:p>
              <a:pPr rtl="0"/>
              <a:endParaRPr lang="en-GB" sz="1934" noProof="0"/>
            </a:p>
          </p:txBody>
        </p:sp>
        <p:sp>
          <p:nvSpPr>
            <p:cNvPr id="32" name="Freeform: Shape 31">
              <a:extLst>
                <a:ext uri="{FF2B5EF4-FFF2-40B4-BE49-F238E27FC236}">
                  <a16:creationId xmlns:a16="http://schemas.microsoft.com/office/drawing/2014/main" id="{86EC0B84-3C55-44D5-85A6-039E581E2067}"/>
                </a:ext>
              </a:extLst>
            </p:cNvPr>
            <p:cNvSpPr/>
            <p:nvPr/>
          </p:nvSpPr>
          <p:spPr>
            <a:xfrm>
              <a:off x="3975080" y="5464443"/>
              <a:ext cx="16633" cy="990346"/>
            </a:xfrm>
            <a:custGeom>
              <a:avLst/>
              <a:gdLst>
                <a:gd name="connsiteX0" fmla="*/ 16633 w 16633"/>
                <a:gd name="connsiteY0" fmla="*/ 989839 h 990346"/>
                <a:gd name="connsiteX1" fmla="*/ 16633 w 16633"/>
                <a:gd name="connsiteY1" fmla="*/ 988823 h 990346"/>
                <a:gd name="connsiteX2" fmla="*/ 16633 w 16633"/>
                <a:gd name="connsiteY2" fmla="*/ 155662 h 990346"/>
                <a:gd name="connsiteX3" fmla="*/ 16633 w 16633"/>
                <a:gd name="connsiteY3" fmla="*/ 11427 h 990346"/>
                <a:gd name="connsiteX4" fmla="*/ 0 w 16633"/>
                <a:gd name="connsiteY4" fmla="*/ 0 h 990346"/>
                <a:gd name="connsiteX5" fmla="*/ 0 w 16633"/>
                <a:gd name="connsiteY5" fmla="*/ 990347 h 990346"/>
                <a:gd name="connsiteX6" fmla="*/ 16633 w 16633"/>
                <a:gd name="connsiteY6" fmla="*/ 989839 h 990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633" h="990346">
                  <a:moveTo>
                    <a:pt x="16633" y="989839"/>
                  </a:moveTo>
                  <a:lnTo>
                    <a:pt x="16633" y="988823"/>
                  </a:lnTo>
                  <a:lnTo>
                    <a:pt x="16633" y="155662"/>
                  </a:lnTo>
                  <a:lnTo>
                    <a:pt x="16633" y="11427"/>
                  </a:lnTo>
                  <a:lnTo>
                    <a:pt x="0" y="0"/>
                  </a:lnTo>
                  <a:lnTo>
                    <a:pt x="0" y="990347"/>
                  </a:lnTo>
                  <a:lnTo>
                    <a:pt x="16633" y="989839"/>
                  </a:lnTo>
                  <a:close/>
                </a:path>
              </a:pathLst>
            </a:custGeom>
            <a:solidFill>
              <a:srgbClr val="E8E7E3"/>
            </a:solidFill>
            <a:ln w="12690" cap="flat">
              <a:noFill/>
              <a:prstDash val="solid"/>
              <a:miter/>
            </a:ln>
          </p:spPr>
          <p:txBody>
            <a:bodyPr rtlCol="0" anchor="ctr"/>
            <a:lstStyle/>
            <a:p>
              <a:pPr rtl="0"/>
              <a:endParaRPr lang="en-GB" sz="1934" noProof="0"/>
            </a:p>
          </p:txBody>
        </p:sp>
        <p:sp>
          <p:nvSpPr>
            <p:cNvPr id="33" name="Freeform: Shape 32">
              <a:extLst>
                <a:ext uri="{FF2B5EF4-FFF2-40B4-BE49-F238E27FC236}">
                  <a16:creationId xmlns:a16="http://schemas.microsoft.com/office/drawing/2014/main" id="{3EA2312A-1417-4B5C-9328-7091F12170E7}"/>
                </a:ext>
              </a:extLst>
            </p:cNvPr>
            <p:cNvSpPr/>
            <p:nvPr/>
          </p:nvSpPr>
          <p:spPr>
            <a:xfrm>
              <a:off x="3615637" y="5462030"/>
              <a:ext cx="357031" cy="992759"/>
            </a:xfrm>
            <a:custGeom>
              <a:avLst/>
              <a:gdLst>
                <a:gd name="connsiteX0" fmla="*/ 0 w 357031"/>
                <a:gd name="connsiteY0" fmla="*/ 992759 h 992759"/>
                <a:gd name="connsiteX1" fmla="*/ 357031 w 357031"/>
                <a:gd name="connsiteY1" fmla="*/ 992759 h 992759"/>
                <a:gd name="connsiteX2" fmla="*/ 357031 w 357031"/>
                <a:gd name="connsiteY2" fmla="*/ 635 h 992759"/>
                <a:gd name="connsiteX3" fmla="*/ 356142 w 357031"/>
                <a:gd name="connsiteY3" fmla="*/ 0 h 992759"/>
                <a:gd name="connsiteX4" fmla="*/ 0 w 357031"/>
                <a:gd name="connsiteY4" fmla="*/ 0 h 992759"/>
                <a:gd name="connsiteX5" fmla="*/ 0 w 357031"/>
                <a:gd name="connsiteY5" fmla="*/ 283391 h 992759"/>
                <a:gd name="connsiteX6" fmla="*/ 0 w 357031"/>
                <a:gd name="connsiteY6" fmla="*/ 992632 h 992759"/>
                <a:gd name="connsiteX7" fmla="*/ 0 w 357031"/>
                <a:gd name="connsiteY7" fmla="*/ 992759 h 992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7031" h="992759">
                  <a:moveTo>
                    <a:pt x="0" y="992759"/>
                  </a:moveTo>
                  <a:lnTo>
                    <a:pt x="357031" y="992759"/>
                  </a:lnTo>
                  <a:lnTo>
                    <a:pt x="357031" y="635"/>
                  </a:lnTo>
                  <a:lnTo>
                    <a:pt x="356142" y="0"/>
                  </a:lnTo>
                  <a:lnTo>
                    <a:pt x="0" y="0"/>
                  </a:lnTo>
                  <a:lnTo>
                    <a:pt x="0" y="283391"/>
                  </a:lnTo>
                  <a:lnTo>
                    <a:pt x="0" y="992632"/>
                  </a:lnTo>
                  <a:lnTo>
                    <a:pt x="0" y="992759"/>
                  </a:lnTo>
                  <a:close/>
                </a:path>
              </a:pathLst>
            </a:custGeom>
            <a:solidFill>
              <a:schemeClr val="accent1"/>
            </a:solidFill>
            <a:ln w="12690" cap="flat">
              <a:solidFill>
                <a:schemeClr val="accent1"/>
              </a:solidFill>
              <a:prstDash val="solid"/>
              <a:miter/>
            </a:ln>
          </p:spPr>
          <p:txBody>
            <a:bodyPr rtlCol="0" anchor="ctr"/>
            <a:lstStyle/>
            <a:p>
              <a:pPr rtl="0"/>
              <a:endParaRPr lang="en-GB" sz="1934" noProof="0"/>
            </a:p>
          </p:txBody>
        </p:sp>
        <p:sp>
          <p:nvSpPr>
            <p:cNvPr id="34" name="Freeform: Shape 33">
              <a:extLst>
                <a:ext uri="{FF2B5EF4-FFF2-40B4-BE49-F238E27FC236}">
                  <a16:creationId xmlns:a16="http://schemas.microsoft.com/office/drawing/2014/main" id="{EF4CA11C-CC73-4357-8C98-80EAE36186E8}"/>
                </a:ext>
              </a:extLst>
            </p:cNvPr>
            <p:cNvSpPr/>
            <p:nvPr/>
          </p:nvSpPr>
          <p:spPr>
            <a:xfrm>
              <a:off x="4019137" y="5628866"/>
              <a:ext cx="13966" cy="817543"/>
            </a:xfrm>
            <a:custGeom>
              <a:avLst/>
              <a:gdLst>
                <a:gd name="connsiteX0" fmla="*/ 13966 w 13966"/>
                <a:gd name="connsiteY0" fmla="*/ 817544 h 817543"/>
                <a:gd name="connsiteX1" fmla="*/ 13966 w 13966"/>
                <a:gd name="connsiteY1" fmla="*/ 8253 h 817543"/>
                <a:gd name="connsiteX2" fmla="*/ 0 w 13966"/>
                <a:gd name="connsiteY2" fmla="*/ 0 h 817543"/>
                <a:gd name="connsiteX3" fmla="*/ 0 w 13966"/>
                <a:gd name="connsiteY3" fmla="*/ 817544 h 817543"/>
                <a:gd name="connsiteX4" fmla="*/ 13966 w 13966"/>
                <a:gd name="connsiteY4" fmla="*/ 817544 h 81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66" h="817543">
                  <a:moveTo>
                    <a:pt x="13966" y="817544"/>
                  </a:moveTo>
                  <a:lnTo>
                    <a:pt x="13966" y="8253"/>
                  </a:lnTo>
                  <a:lnTo>
                    <a:pt x="0" y="0"/>
                  </a:lnTo>
                  <a:lnTo>
                    <a:pt x="0" y="817544"/>
                  </a:lnTo>
                  <a:lnTo>
                    <a:pt x="13966" y="817544"/>
                  </a:lnTo>
                  <a:close/>
                </a:path>
              </a:pathLst>
            </a:custGeom>
            <a:solidFill>
              <a:schemeClr val="accent5"/>
            </a:solidFill>
            <a:ln w="12690" cap="flat">
              <a:noFill/>
              <a:prstDash val="solid"/>
              <a:miter/>
            </a:ln>
          </p:spPr>
          <p:txBody>
            <a:bodyPr rtlCol="0" anchor="ctr"/>
            <a:lstStyle/>
            <a:p>
              <a:pPr rtl="0"/>
              <a:endParaRPr lang="en-GB" sz="1934" noProof="0"/>
            </a:p>
          </p:txBody>
        </p:sp>
        <p:sp>
          <p:nvSpPr>
            <p:cNvPr id="35" name="Freeform: Shape 34">
              <a:extLst>
                <a:ext uri="{FF2B5EF4-FFF2-40B4-BE49-F238E27FC236}">
                  <a16:creationId xmlns:a16="http://schemas.microsoft.com/office/drawing/2014/main" id="{8DD8B5C3-8762-4956-AEE0-3D5BDDAACC21}"/>
                </a:ext>
              </a:extLst>
            </p:cNvPr>
            <p:cNvSpPr/>
            <p:nvPr/>
          </p:nvSpPr>
          <p:spPr>
            <a:xfrm>
              <a:off x="4005552" y="5627088"/>
              <a:ext cx="11046" cy="819321"/>
            </a:xfrm>
            <a:custGeom>
              <a:avLst/>
              <a:gdLst>
                <a:gd name="connsiteX0" fmla="*/ 11046 w 11046"/>
                <a:gd name="connsiteY0" fmla="*/ 819321 h 819321"/>
                <a:gd name="connsiteX1" fmla="*/ 11046 w 11046"/>
                <a:gd name="connsiteY1" fmla="*/ 381 h 819321"/>
                <a:gd name="connsiteX2" fmla="*/ 10411 w 11046"/>
                <a:gd name="connsiteY2" fmla="*/ 0 h 819321"/>
                <a:gd name="connsiteX3" fmla="*/ 0 w 11046"/>
                <a:gd name="connsiteY3" fmla="*/ 0 h 819321"/>
                <a:gd name="connsiteX4" fmla="*/ 0 w 11046"/>
                <a:gd name="connsiteY4" fmla="*/ 819321 h 819321"/>
                <a:gd name="connsiteX5" fmla="*/ 11046 w 11046"/>
                <a:gd name="connsiteY5" fmla="*/ 819321 h 819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46" h="819321">
                  <a:moveTo>
                    <a:pt x="11046" y="819321"/>
                  </a:moveTo>
                  <a:lnTo>
                    <a:pt x="11046" y="381"/>
                  </a:lnTo>
                  <a:lnTo>
                    <a:pt x="10411" y="0"/>
                  </a:lnTo>
                  <a:lnTo>
                    <a:pt x="0" y="0"/>
                  </a:lnTo>
                  <a:lnTo>
                    <a:pt x="0" y="819321"/>
                  </a:lnTo>
                  <a:lnTo>
                    <a:pt x="11046" y="819321"/>
                  </a:lnTo>
                  <a:close/>
                </a:path>
              </a:pathLst>
            </a:custGeom>
            <a:solidFill>
              <a:schemeClr val="accent5"/>
            </a:solidFill>
            <a:ln w="12690" cap="flat">
              <a:noFill/>
              <a:prstDash val="solid"/>
              <a:miter/>
            </a:ln>
          </p:spPr>
          <p:txBody>
            <a:bodyPr rtlCol="0" anchor="ctr"/>
            <a:lstStyle/>
            <a:p>
              <a:pPr rtl="0"/>
              <a:endParaRPr lang="en-GB" sz="1934" noProof="0"/>
            </a:p>
          </p:txBody>
        </p:sp>
        <p:sp>
          <p:nvSpPr>
            <p:cNvPr id="36" name="Freeform: Shape 35">
              <a:extLst>
                <a:ext uri="{FF2B5EF4-FFF2-40B4-BE49-F238E27FC236}">
                  <a16:creationId xmlns:a16="http://schemas.microsoft.com/office/drawing/2014/main" id="{3F92E61E-B929-4B4F-B51B-08C61C735ABE}"/>
                </a:ext>
              </a:extLst>
            </p:cNvPr>
            <p:cNvSpPr/>
            <p:nvPr/>
          </p:nvSpPr>
          <p:spPr>
            <a:xfrm>
              <a:off x="4166927" y="6448187"/>
              <a:ext cx="343572" cy="416326"/>
            </a:xfrm>
            <a:custGeom>
              <a:avLst/>
              <a:gdLst>
                <a:gd name="connsiteX0" fmla="*/ 32631 w 343572"/>
                <a:gd name="connsiteY0" fmla="*/ 0 h 416326"/>
                <a:gd name="connsiteX1" fmla="*/ 25393 w 343572"/>
                <a:gd name="connsiteY1" fmla="*/ 0 h 416326"/>
                <a:gd name="connsiteX2" fmla="*/ 0 w 343572"/>
                <a:gd name="connsiteY2" fmla="*/ 889 h 416326"/>
                <a:gd name="connsiteX3" fmla="*/ 0 w 343572"/>
                <a:gd name="connsiteY3" fmla="*/ 2412 h 416326"/>
                <a:gd name="connsiteX4" fmla="*/ 0 w 343572"/>
                <a:gd name="connsiteY4" fmla="*/ 4063 h 416326"/>
                <a:gd name="connsiteX5" fmla="*/ 0 w 343572"/>
                <a:gd name="connsiteY5" fmla="*/ 416326 h 416326"/>
                <a:gd name="connsiteX6" fmla="*/ 343572 w 343572"/>
                <a:gd name="connsiteY6" fmla="*/ 416326 h 416326"/>
                <a:gd name="connsiteX7" fmla="*/ 343572 w 343572"/>
                <a:gd name="connsiteY7" fmla="*/ 0 h 416326"/>
                <a:gd name="connsiteX8" fmla="*/ 32631 w 343572"/>
                <a:gd name="connsiteY8" fmla="*/ 0 h 41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572" h="416326">
                  <a:moveTo>
                    <a:pt x="32631" y="0"/>
                  </a:moveTo>
                  <a:lnTo>
                    <a:pt x="25393" y="0"/>
                  </a:lnTo>
                  <a:lnTo>
                    <a:pt x="0" y="889"/>
                  </a:lnTo>
                  <a:lnTo>
                    <a:pt x="0" y="2412"/>
                  </a:lnTo>
                  <a:lnTo>
                    <a:pt x="0" y="4063"/>
                  </a:lnTo>
                  <a:lnTo>
                    <a:pt x="0" y="416326"/>
                  </a:lnTo>
                  <a:lnTo>
                    <a:pt x="343572" y="416326"/>
                  </a:lnTo>
                  <a:lnTo>
                    <a:pt x="343572" y="0"/>
                  </a:lnTo>
                  <a:lnTo>
                    <a:pt x="32631" y="0"/>
                  </a:lnTo>
                  <a:close/>
                </a:path>
              </a:pathLst>
            </a:custGeom>
            <a:solidFill>
              <a:schemeClr val="bg1">
                <a:lumMod val="95000"/>
              </a:schemeClr>
            </a:solidFill>
            <a:ln w="12690" cap="flat">
              <a:noFill/>
              <a:prstDash val="solid"/>
              <a:miter/>
            </a:ln>
          </p:spPr>
          <p:txBody>
            <a:bodyPr rtlCol="0" anchor="ctr"/>
            <a:lstStyle/>
            <a:p>
              <a:pPr rtl="0"/>
              <a:endParaRPr lang="en-GB" sz="1934" noProof="0"/>
            </a:p>
          </p:txBody>
        </p:sp>
        <p:sp>
          <p:nvSpPr>
            <p:cNvPr id="37" name="Freeform: Shape 36">
              <a:extLst>
                <a:ext uri="{FF2B5EF4-FFF2-40B4-BE49-F238E27FC236}">
                  <a16:creationId xmlns:a16="http://schemas.microsoft.com/office/drawing/2014/main" id="{960ED26F-5EED-45DA-B0CF-6B5D71F53B41}"/>
                </a:ext>
              </a:extLst>
            </p:cNvPr>
            <p:cNvSpPr/>
            <p:nvPr/>
          </p:nvSpPr>
          <p:spPr>
            <a:xfrm>
              <a:off x="4157024" y="5628231"/>
              <a:ext cx="353475" cy="159344"/>
            </a:xfrm>
            <a:custGeom>
              <a:avLst/>
              <a:gdLst>
                <a:gd name="connsiteX0" fmla="*/ 353476 w 353475"/>
                <a:gd name="connsiteY0" fmla="*/ 0 h 159344"/>
                <a:gd name="connsiteX1" fmla="*/ 292024 w 353475"/>
                <a:gd name="connsiteY1" fmla="*/ 0 h 159344"/>
                <a:gd name="connsiteX2" fmla="*/ 253299 w 353475"/>
                <a:gd name="connsiteY2" fmla="*/ 0 h 159344"/>
                <a:gd name="connsiteX3" fmla="*/ 137124 w 353475"/>
                <a:gd name="connsiteY3" fmla="*/ 0 h 159344"/>
                <a:gd name="connsiteX4" fmla="*/ 91797 w 353475"/>
                <a:gd name="connsiteY4" fmla="*/ 0 h 159344"/>
                <a:gd name="connsiteX5" fmla="*/ 0 w 353475"/>
                <a:gd name="connsiteY5" fmla="*/ 0 h 159344"/>
                <a:gd name="connsiteX6" fmla="*/ 0 w 353475"/>
                <a:gd name="connsiteY6" fmla="*/ 159344 h 159344"/>
                <a:gd name="connsiteX7" fmla="*/ 353476 w 353475"/>
                <a:gd name="connsiteY7" fmla="*/ 159344 h 159344"/>
                <a:gd name="connsiteX8" fmla="*/ 353476 w 353475"/>
                <a:gd name="connsiteY8" fmla="*/ 0 h 159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3475" h="159344">
                  <a:moveTo>
                    <a:pt x="353476" y="0"/>
                  </a:moveTo>
                  <a:lnTo>
                    <a:pt x="292024" y="0"/>
                  </a:lnTo>
                  <a:lnTo>
                    <a:pt x="253299" y="0"/>
                  </a:lnTo>
                  <a:lnTo>
                    <a:pt x="137124" y="0"/>
                  </a:lnTo>
                  <a:lnTo>
                    <a:pt x="91797" y="0"/>
                  </a:lnTo>
                  <a:lnTo>
                    <a:pt x="0" y="0"/>
                  </a:lnTo>
                  <a:lnTo>
                    <a:pt x="0" y="159344"/>
                  </a:lnTo>
                  <a:lnTo>
                    <a:pt x="353476" y="159344"/>
                  </a:lnTo>
                  <a:lnTo>
                    <a:pt x="353476" y="0"/>
                  </a:lnTo>
                  <a:close/>
                </a:path>
              </a:pathLst>
            </a:custGeom>
            <a:solidFill>
              <a:schemeClr val="accent3"/>
            </a:solidFill>
            <a:ln w="12690" cap="flat">
              <a:noFill/>
              <a:prstDash val="solid"/>
              <a:miter/>
            </a:ln>
          </p:spPr>
          <p:txBody>
            <a:bodyPr rtlCol="0" anchor="ctr"/>
            <a:lstStyle/>
            <a:p>
              <a:pPr rtl="0"/>
              <a:endParaRPr lang="en-GB" sz="1934" noProof="0"/>
            </a:p>
          </p:txBody>
        </p:sp>
        <p:sp>
          <p:nvSpPr>
            <p:cNvPr id="38" name="Freeform: Shape 37">
              <a:extLst>
                <a:ext uri="{FF2B5EF4-FFF2-40B4-BE49-F238E27FC236}">
                  <a16:creationId xmlns:a16="http://schemas.microsoft.com/office/drawing/2014/main" id="{AA250B60-54FA-4BB2-85E8-A996B47472E4}"/>
                </a:ext>
              </a:extLst>
            </p:cNvPr>
            <p:cNvSpPr/>
            <p:nvPr/>
          </p:nvSpPr>
          <p:spPr>
            <a:xfrm>
              <a:off x="4134169" y="6104486"/>
              <a:ext cx="9776" cy="2285"/>
            </a:xfrm>
            <a:custGeom>
              <a:avLst/>
              <a:gdLst>
                <a:gd name="connsiteX0" fmla="*/ 0 w 9776"/>
                <a:gd name="connsiteY0" fmla="*/ 0 h 2285"/>
                <a:gd name="connsiteX1" fmla="*/ 9142 w 9776"/>
                <a:gd name="connsiteY1" fmla="*/ 2285 h 2285"/>
                <a:gd name="connsiteX2" fmla="*/ 9777 w 9776"/>
                <a:gd name="connsiteY2" fmla="*/ 0 h 2285"/>
              </a:gdLst>
              <a:ahLst/>
              <a:cxnLst>
                <a:cxn ang="0">
                  <a:pos x="connsiteX0" y="connsiteY0"/>
                </a:cxn>
                <a:cxn ang="0">
                  <a:pos x="connsiteX1" y="connsiteY1"/>
                </a:cxn>
                <a:cxn ang="0">
                  <a:pos x="connsiteX2" y="connsiteY2"/>
                </a:cxn>
              </a:cxnLst>
              <a:rect l="l" t="t" r="r" b="b"/>
              <a:pathLst>
                <a:path w="9776" h="2285">
                  <a:moveTo>
                    <a:pt x="0" y="0"/>
                  </a:moveTo>
                  <a:lnTo>
                    <a:pt x="9142" y="2285"/>
                  </a:lnTo>
                  <a:cubicBezTo>
                    <a:pt x="9218" y="1498"/>
                    <a:pt x="9434" y="724"/>
                    <a:pt x="9777" y="0"/>
                  </a:cubicBezTo>
                  <a:close/>
                </a:path>
              </a:pathLst>
            </a:custGeom>
            <a:solidFill>
              <a:srgbClr val="F39896"/>
            </a:solidFill>
            <a:ln w="12690" cap="flat">
              <a:noFill/>
              <a:prstDash val="solid"/>
              <a:miter/>
            </a:ln>
          </p:spPr>
          <p:txBody>
            <a:bodyPr rtlCol="0" anchor="ctr"/>
            <a:lstStyle/>
            <a:p>
              <a:pPr rtl="0"/>
              <a:endParaRPr lang="en-GB" sz="1934" noProof="0"/>
            </a:p>
          </p:txBody>
        </p:sp>
        <p:sp>
          <p:nvSpPr>
            <p:cNvPr id="39" name="Freeform: Shape 38">
              <a:extLst>
                <a:ext uri="{FF2B5EF4-FFF2-40B4-BE49-F238E27FC236}">
                  <a16:creationId xmlns:a16="http://schemas.microsoft.com/office/drawing/2014/main" id="{B23FB189-DEE6-4F0A-8A82-E44EEA57EC36}"/>
                </a:ext>
              </a:extLst>
            </p:cNvPr>
            <p:cNvSpPr/>
            <p:nvPr/>
          </p:nvSpPr>
          <p:spPr>
            <a:xfrm>
              <a:off x="4156389" y="6104486"/>
              <a:ext cx="36312" cy="335829"/>
            </a:xfrm>
            <a:custGeom>
              <a:avLst/>
              <a:gdLst>
                <a:gd name="connsiteX0" fmla="*/ 2159 w 36312"/>
                <a:gd name="connsiteY0" fmla="*/ 335448 h 335829"/>
                <a:gd name="connsiteX1" fmla="*/ 3428 w 36312"/>
                <a:gd name="connsiteY1" fmla="*/ 335448 h 335829"/>
                <a:gd name="connsiteX2" fmla="*/ 35678 w 36312"/>
                <a:gd name="connsiteY2" fmla="*/ 334432 h 335829"/>
                <a:gd name="connsiteX3" fmla="*/ 36313 w 36312"/>
                <a:gd name="connsiteY3" fmla="*/ 334432 h 335829"/>
                <a:gd name="connsiteX4" fmla="*/ 36313 w 36312"/>
                <a:gd name="connsiteY4" fmla="*/ 0 h 335829"/>
                <a:gd name="connsiteX5" fmla="*/ 0 w 36312"/>
                <a:gd name="connsiteY5" fmla="*/ 0 h 335829"/>
                <a:gd name="connsiteX6" fmla="*/ 635 w 36312"/>
                <a:gd name="connsiteY6" fmla="*/ 2920 h 335829"/>
                <a:gd name="connsiteX7" fmla="*/ 635 w 36312"/>
                <a:gd name="connsiteY7" fmla="*/ 335829 h 335829"/>
                <a:gd name="connsiteX8" fmla="*/ 635 w 36312"/>
                <a:gd name="connsiteY8" fmla="*/ 335829 h 335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312" h="335829">
                  <a:moveTo>
                    <a:pt x="2159" y="335448"/>
                  </a:moveTo>
                  <a:lnTo>
                    <a:pt x="3428" y="335448"/>
                  </a:lnTo>
                  <a:lnTo>
                    <a:pt x="35678" y="334432"/>
                  </a:lnTo>
                  <a:lnTo>
                    <a:pt x="36313" y="334432"/>
                  </a:lnTo>
                  <a:lnTo>
                    <a:pt x="36313" y="0"/>
                  </a:lnTo>
                  <a:lnTo>
                    <a:pt x="0" y="0"/>
                  </a:lnTo>
                  <a:cubicBezTo>
                    <a:pt x="406" y="927"/>
                    <a:pt x="622" y="1917"/>
                    <a:pt x="635" y="2920"/>
                  </a:cubicBezTo>
                  <a:lnTo>
                    <a:pt x="635" y="335829"/>
                  </a:lnTo>
                  <a:lnTo>
                    <a:pt x="635" y="335829"/>
                  </a:lnTo>
                  <a:close/>
                </a:path>
              </a:pathLst>
            </a:custGeom>
            <a:solidFill>
              <a:schemeClr val="accent3"/>
            </a:solidFill>
            <a:ln w="12690" cap="flat">
              <a:noFill/>
              <a:prstDash val="solid"/>
              <a:miter/>
            </a:ln>
          </p:spPr>
          <p:txBody>
            <a:bodyPr rtlCol="0" anchor="ctr"/>
            <a:lstStyle/>
            <a:p>
              <a:pPr rtl="0"/>
              <a:endParaRPr lang="en-GB" sz="1934" noProof="0"/>
            </a:p>
          </p:txBody>
        </p:sp>
        <p:sp>
          <p:nvSpPr>
            <p:cNvPr id="40" name="Freeform: Shape 39">
              <a:extLst>
                <a:ext uri="{FF2B5EF4-FFF2-40B4-BE49-F238E27FC236}">
                  <a16:creationId xmlns:a16="http://schemas.microsoft.com/office/drawing/2014/main" id="{183B798F-8246-4FEA-9C57-E99A46BDCE91}"/>
                </a:ext>
              </a:extLst>
            </p:cNvPr>
            <p:cNvSpPr/>
            <p:nvPr/>
          </p:nvSpPr>
          <p:spPr>
            <a:xfrm>
              <a:off x="5210976" y="5852836"/>
              <a:ext cx="761" cy="273741"/>
            </a:xfrm>
            <a:custGeom>
              <a:avLst/>
              <a:gdLst>
                <a:gd name="connsiteX0" fmla="*/ 762 w 761"/>
                <a:gd name="connsiteY0" fmla="*/ 273742 h 273741"/>
                <a:gd name="connsiteX1" fmla="*/ 762 w 761"/>
                <a:gd name="connsiteY1" fmla="*/ 0 h 273741"/>
                <a:gd name="connsiteX2" fmla="*/ 0 w 761"/>
                <a:gd name="connsiteY2" fmla="*/ 0 h 273741"/>
                <a:gd name="connsiteX3" fmla="*/ 0 w 761"/>
                <a:gd name="connsiteY3" fmla="*/ 273742 h 273741"/>
              </a:gdLst>
              <a:ahLst/>
              <a:cxnLst>
                <a:cxn ang="0">
                  <a:pos x="connsiteX0" y="connsiteY0"/>
                </a:cxn>
                <a:cxn ang="0">
                  <a:pos x="connsiteX1" y="connsiteY1"/>
                </a:cxn>
                <a:cxn ang="0">
                  <a:pos x="connsiteX2" y="connsiteY2"/>
                </a:cxn>
                <a:cxn ang="0">
                  <a:pos x="connsiteX3" y="connsiteY3"/>
                </a:cxn>
              </a:cxnLst>
              <a:rect l="l" t="t" r="r" b="b"/>
              <a:pathLst>
                <a:path w="761" h="273741">
                  <a:moveTo>
                    <a:pt x="762" y="273742"/>
                  </a:moveTo>
                  <a:lnTo>
                    <a:pt x="762" y="0"/>
                  </a:lnTo>
                  <a:lnTo>
                    <a:pt x="0" y="0"/>
                  </a:lnTo>
                  <a:lnTo>
                    <a:pt x="0" y="273742"/>
                  </a:lnTo>
                  <a:close/>
                </a:path>
              </a:pathLst>
            </a:custGeom>
            <a:solidFill>
              <a:srgbClr val="F4F5F3"/>
            </a:solidFill>
            <a:ln w="12690" cap="flat">
              <a:noFill/>
              <a:prstDash val="solid"/>
              <a:miter/>
            </a:ln>
          </p:spPr>
          <p:txBody>
            <a:bodyPr rtlCol="0" anchor="ctr"/>
            <a:lstStyle/>
            <a:p>
              <a:pPr rtl="0"/>
              <a:endParaRPr lang="en-GB" sz="1934" noProof="0"/>
            </a:p>
          </p:txBody>
        </p:sp>
        <p:sp>
          <p:nvSpPr>
            <p:cNvPr id="41" name="Freeform: Shape 40">
              <a:extLst>
                <a:ext uri="{FF2B5EF4-FFF2-40B4-BE49-F238E27FC236}">
                  <a16:creationId xmlns:a16="http://schemas.microsoft.com/office/drawing/2014/main" id="{753C53FD-4BC1-47D1-8204-DB26D118CF58}"/>
                </a:ext>
              </a:extLst>
            </p:cNvPr>
            <p:cNvSpPr/>
            <p:nvPr/>
          </p:nvSpPr>
          <p:spPr>
            <a:xfrm>
              <a:off x="5212881" y="5852836"/>
              <a:ext cx="319956" cy="586462"/>
            </a:xfrm>
            <a:custGeom>
              <a:avLst/>
              <a:gdLst>
                <a:gd name="connsiteX0" fmla="*/ 8126 w 319956"/>
                <a:gd name="connsiteY0" fmla="*/ 273742 h 586462"/>
                <a:gd name="connsiteX1" fmla="*/ 9015 w 319956"/>
                <a:gd name="connsiteY1" fmla="*/ 273742 h 586462"/>
                <a:gd name="connsiteX2" fmla="*/ 10411 w 319956"/>
                <a:gd name="connsiteY2" fmla="*/ 273742 h 586462"/>
                <a:gd name="connsiteX3" fmla="*/ 11554 w 319956"/>
                <a:gd name="connsiteY3" fmla="*/ 274377 h 586462"/>
                <a:gd name="connsiteX4" fmla="*/ 12697 w 319956"/>
                <a:gd name="connsiteY4" fmla="*/ 275139 h 586462"/>
                <a:gd name="connsiteX5" fmla="*/ 13586 w 319956"/>
                <a:gd name="connsiteY5" fmla="*/ 276281 h 586462"/>
                <a:gd name="connsiteX6" fmla="*/ 14220 w 319956"/>
                <a:gd name="connsiteY6" fmla="*/ 277043 h 586462"/>
                <a:gd name="connsiteX7" fmla="*/ 15236 w 319956"/>
                <a:gd name="connsiteY7" fmla="*/ 279075 h 586462"/>
                <a:gd name="connsiteX8" fmla="*/ 15236 w 319956"/>
                <a:gd name="connsiteY8" fmla="*/ 279075 h 586462"/>
                <a:gd name="connsiteX9" fmla="*/ 15236 w 319956"/>
                <a:gd name="connsiteY9" fmla="*/ 280344 h 586462"/>
                <a:gd name="connsiteX10" fmla="*/ 15236 w 319956"/>
                <a:gd name="connsiteY10" fmla="*/ 281741 h 586462"/>
                <a:gd name="connsiteX11" fmla="*/ 15236 w 319956"/>
                <a:gd name="connsiteY11" fmla="*/ 281741 h 586462"/>
                <a:gd name="connsiteX12" fmla="*/ 15236 w 319956"/>
                <a:gd name="connsiteY12" fmla="*/ 586463 h 586462"/>
                <a:gd name="connsiteX13" fmla="*/ 319956 w 319956"/>
                <a:gd name="connsiteY13" fmla="*/ 586463 h 586462"/>
                <a:gd name="connsiteX14" fmla="*/ 319956 w 319956"/>
                <a:gd name="connsiteY14" fmla="*/ 0 h 586462"/>
                <a:gd name="connsiteX15" fmla="*/ 0 w 319956"/>
                <a:gd name="connsiteY15" fmla="*/ 0 h 586462"/>
                <a:gd name="connsiteX16" fmla="*/ 0 w 319956"/>
                <a:gd name="connsiteY16" fmla="*/ 273234 h 586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9956" h="586462">
                  <a:moveTo>
                    <a:pt x="8126" y="273742"/>
                  </a:moveTo>
                  <a:lnTo>
                    <a:pt x="9015" y="273742"/>
                  </a:lnTo>
                  <a:lnTo>
                    <a:pt x="10411" y="273742"/>
                  </a:lnTo>
                  <a:cubicBezTo>
                    <a:pt x="10830" y="273869"/>
                    <a:pt x="11224" y="274097"/>
                    <a:pt x="11554" y="274377"/>
                  </a:cubicBezTo>
                  <a:lnTo>
                    <a:pt x="12697" y="275139"/>
                  </a:lnTo>
                  <a:lnTo>
                    <a:pt x="13586" y="276281"/>
                  </a:lnTo>
                  <a:lnTo>
                    <a:pt x="14220" y="277043"/>
                  </a:lnTo>
                  <a:lnTo>
                    <a:pt x="15236" y="279075"/>
                  </a:lnTo>
                  <a:lnTo>
                    <a:pt x="15236" y="279075"/>
                  </a:lnTo>
                  <a:cubicBezTo>
                    <a:pt x="15312" y="279494"/>
                    <a:pt x="15312" y="279925"/>
                    <a:pt x="15236" y="280344"/>
                  </a:cubicBezTo>
                  <a:cubicBezTo>
                    <a:pt x="15312" y="280801"/>
                    <a:pt x="15312" y="281284"/>
                    <a:pt x="15236" y="281741"/>
                  </a:cubicBezTo>
                  <a:lnTo>
                    <a:pt x="15236" y="281741"/>
                  </a:lnTo>
                  <a:lnTo>
                    <a:pt x="15236" y="586463"/>
                  </a:lnTo>
                  <a:lnTo>
                    <a:pt x="319956" y="586463"/>
                  </a:lnTo>
                  <a:lnTo>
                    <a:pt x="319956" y="0"/>
                  </a:lnTo>
                  <a:lnTo>
                    <a:pt x="0" y="0"/>
                  </a:lnTo>
                  <a:lnTo>
                    <a:pt x="0" y="273234"/>
                  </a:lnTo>
                  <a:close/>
                </a:path>
              </a:pathLst>
            </a:custGeom>
            <a:solidFill>
              <a:schemeClr val="accent3"/>
            </a:solidFill>
            <a:ln w="12690" cap="flat">
              <a:noFill/>
              <a:prstDash val="solid"/>
              <a:miter/>
            </a:ln>
          </p:spPr>
          <p:txBody>
            <a:bodyPr rtlCol="0" anchor="ctr"/>
            <a:lstStyle/>
            <a:p>
              <a:pPr rtl="0"/>
              <a:endParaRPr lang="en-GB" sz="1934" noProof="0"/>
            </a:p>
          </p:txBody>
        </p:sp>
        <p:sp>
          <p:nvSpPr>
            <p:cNvPr id="42" name="Freeform: Shape 41">
              <a:extLst>
                <a:ext uri="{FF2B5EF4-FFF2-40B4-BE49-F238E27FC236}">
                  <a16:creationId xmlns:a16="http://schemas.microsoft.com/office/drawing/2014/main" id="{724B5820-D7A1-4CB0-90A5-EBD49595DF9D}"/>
                </a:ext>
              </a:extLst>
            </p:cNvPr>
            <p:cNvSpPr/>
            <p:nvPr/>
          </p:nvSpPr>
          <p:spPr>
            <a:xfrm>
              <a:off x="7962476" y="6518527"/>
              <a:ext cx="212669" cy="345986"/>
            </a:xfrm>
            <a:custGeom>
              <a:avLst/>
              <a:gdLst>
                <a:gd name="connsiteX0" fmla="*/ 158963 w 212669"/>
                <a:gd name="connsiteY0" fmla="*/ 0 h 345986"/>
                <a:gd name="connsiteX1" fmla="*/ 84179 w 212669"/>
                <a:gd name="connsiteY1" fmla="*/ 0 h 345986"/>
                <a:gd name="connsiteX2" fmla="*/ 0 w 212669"/>
                <a:gd name="connsiteY2" fmla="*/ 0 h 345986"/>
                <a:gd name="connsiteX3" fmla="*/ 0 w 212669"/>
                <a:gd name="connsiteY3" fmla="*/ 345986 h 345986"/>
                <a:gd name="connsiteX4" fmla="*/ 212670 w 212669"/>
                <a:gd name="connsiteY4" fmla="*/ 345986 h 345986"/>
                <a:gd name="connsiteX5" fmla="*/ 212670 w 212669"/>
                <a:gd name="connsiteY5" fmla="*/ 2032 h 345986"/>
                <a:gd name="connsiteX6" fmla="*/ 158963 w 212669"/>
                <a:gd name="connsiteY6" fmla="*/ 0 h 345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669" h="345986">
                  <a:moveTo>
                    <a:pt x="158963" y="0"/>
                  </a:moveTo>
                  <a:lnTo>
                    <a:pt x="84179" y="0"/>
                  </a:lnTo>
                  <a:lnTo>
                    <a:pt x="0" y="0"/>
                  </a:lnTo>
                  <a:lnTo>
                    <a:pt x="0" y="345986"/>
                  </a:lnTo>
                  <a:lnTo>
                    <a:pt x="212670" y="345986"/>
                  </a:lnTo>
                  <a:lnTo>
                    <a:pt x="212670" y="2032"/>
                  </a:lnTo>
                  <a:lnTo>
                    <a:pt x="158963" y="0"/>
                  </a:lnTo>
                  <a:close/>
                </a:path>
              </a:pathLst>
            </a:custGeom>
            <a:solidFill>
              <a:srgbClr val="66B2B0"/>
            </a:solidFill>
            <a:ln w="12690" cap="flat">
              <a:noFill/>
              <a:prstDash val="solid"/>
              <a:miter/>
            </a:ln>
          </p:spPr>
          <p:txBody>
            <a:bodyPr rtlCol="0" anchor="ctr"/>
            <a:lstStyle/>
            <a:p>
              <a:pPr rtl="0"/>
              <a:endParaRPr lang="en-GB" sz="1934" noProof="0"/>
            </a:p>
          </p:txBody>
        </p:sp>
        <p:sp>
          <p:nvSpPr>
            <p:cNvPr id="43" name="Freeform: Shape 42">
              <a:extLst>
                <a:ext uri="{FF2B5EF4-FFF2-40B4-BE49-F238E27FC236}">
                  <a16:creationId xmlns:a16="http://schemas.microsoft.com/office/drawing/2014/main" id="{1AE9EAD7-2BD7-478B-8DAE-E1C3C9D8D08A}"/>
                </a:ext>
              </a:extLst>
            </p:cNvPr>
            <p:cNvSpPr/>
            <p:nvPr/>
          </p:nvSpPr>
          <p:spPr>
            <a:xfrm>
              <a:off x="7906865" y="6522717"/>
              <a:ext cx="53199" cy="341796"/>
            </a:xfrm>
            <a:custGeom>
              <a:avLst/>
              <a:gdLst>
                <a:gd name="connsiteX0" fmla="*/ 0 w 53199"/>
                <a:gd name="connsiteY0" fmla="*/ 0 h 341796"/>
                <a:gd name="connsiteX1" fmla="*/ 53199 w 53199"/>
                <a:gd name="connsiteY1" fmla="*/ 0 h 341796"/>
                <a:gd name="connsiteX2" fmla="*/ 53199 w 53199"/>
                <a:gd name="connsiteY2" fmla="*/ 341796 h 341796"/>
                <a:gd name="connsiteX3" fmla="*/ 0 w 53199"/>
                <a:gd name="connsiteY3" fmla="*/ 341796 h 341796"/>
              </a:gdLst>
              <a:ahLst/>
              <a:cxnLst>
                <a:cxn ang="0">
                  <a:pos x="connsiteX0" y="connsiteY0"/>
                </a:cxn>
                <a:cxn ang="0">
                  <a:pos x="connsiteX1" y="connsiteY1"/>
                </a:cxn>
                <a:cxn ang="0">
                  <a:pos x="connsiteX2" y="connsiteY2"/>
                </a:cxn>
                <a:cxn ang="0">
                  <a:pos x="connsiteX3" y="connsiteY3"/>
                </a:cxn>
              </a:cxnLst>
              <a:rect l="l" t="t" r="r" b="b"/>
              <a:pathLst>
                <a:path w="53199" h="341796">
                  <a:moveTo>
                    <a:pt x="0" y="0"/>
                  </a:moveTo>
                  <a:lnTo>
                    <a:pt x="53199" y="0"/>
                  </a:lnTo>
                  <a:lnTo>
                    <a:pt x="53199" y="341796"/>
                  </a:lnTo>
                  <a:lnTo>
                    <a:pt x="0" y="341796"/>
                  </a:lnTo>
                  <a:close/>
                </a:path>
              </a:pathLst>
            </a:custGeom>
            <a:solidFill>
              <a:schemeClr val="accent3"/>
            </a:solidFill>
            <a:ln w="12690" cap="flat">
              <a:noFill/>
              <a:prstDash val="solid"/>
              <a:miter/>
            </a:ln>
          </p:spPr>
          <p:txBody>
            <a:bodyPr rtlCol="0" anchor="ctr"/>
            <a:lstStyle/>
            <a:p>
              <a:pPr rtl="0"/>
              <a:endParaRPr lang="en-GB" sz="1934" noProof="0"/>
            </a:p>
          </p:txBody>
        </p:sp>
        <p:sp>
          <p:nvSpPr>
            <p:cNvPr id="44" name="Freeform: Shape 43">
              <a:extLst>
                <a:ext uri="{FF2B5EF4-FFF2-40B4-BE49-F238E27FC236}">
                  <a16:creationId xmlns:a16="http://schemas.microsoft.com/office/drawing/2014/main" id="{C10900DB-C70A-4283-A7A3-5A76D72F56A6}"/>
                </a:ext>
              </a:extLst>
            </p:cNvPr>
            <p:cNvSpPr/>
            <p:nvPr/>
          </p:nvSpPr>
          <p:spPr>
            <a:xfrm>
              <a:off x="7843254" y="5954918"/>
              <a:ext cx="196418" cy="553959"/>
            </a:xfrm>
            <a:custGeom>
              <a:avLst/>
              <a:gdLst>
                <a:gd name="connsiteX0" fmla="*/ 0 w 196418"/>
                <a:gd name="connsiteY0" fmla="*/ 3174 h 553959"/>
                <a:gd name="connsiteX1" fmla="*/ 0 w 196418"/>
                <a:gd name="connsiteY1" fmla="*/ 551420 h 553959"/>
                <a:gd name="connsiteX2" fmla="*/ 62468 w 196418"/>
                <a:gd name="connsiteY2" fmla="*/ 553959 h 553959"/>
                <a:gd name="connsiteX3" fmla="*/ 196418 w 196418"/>
                <a:gd name="connsiteY3" fmla="*/ 553959 h 553959"/>
                <a:gd name="connsiteX4" fmla="*/ 196418 w 196418"/>
                <a:gd name="connsiteY4" fmla="*/ 0 h 553959"/>
                <a:gd name="connsiteX5" fmla="*/ 0 w 196418"/>
                <a:gd name="connsiteY5" fmla="*/ 0 h 553959"/>
                <a:gd name="connsiteX6" fmla="*/ 0 w 196418"/>
                <a:gd name="connsiteY6" fmla="*/ 3174 h 553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6418" h="553959">
                  <a:moveTo>
                    <a:pt x="0" y="3174"/>
                  </a:moveTo>
                  <a:lnTo>
                    <a:pt x="0" y="551420"/>
                  </a:lnTo>
                  <a:lnTo>
                    <a:pt x="62468" y="553959"/>
                  </a:lnTo>
                  <a:lnTo>
                    <a:pt x="196418" y="553959"/>
                  </a:lnTo>
                  <a:lnTo>
                    <a:pt x="196418" y="0"/>
                  </a:lnTo>
                  <a:lnTo>
                    <a:pt x="0" y="0"/>
                  </a:lnTo>
                  <a:lnTo>
                    <a:pt x="0" y="3174"/>
                  </a:lnTo>
                  <a:close/>
                </a:path>
              </a:pathLst>
            </a:custGeom>
            <a:solidFill>
              <a:schemeClr val="bg1">
                <a:lumMod val="95000"/>
              </a:schemeClr>
            </a:solidFill>
            <a:ln w="12690" cap="flat">
              <a:noFill/>
              <a:prstDash val="solid"/>
              <a:miter/>
            </a:ln>
          </p:spPr>
          <p:txBody>
            <a:bodyPr rtlCol="0" anchor="ctr"/>
            <a:lstStyle/>
            <a:p>
              <a:pPr rtl="0"/>
              <a:endParaRPr lang="en-GB" sz="1934" noProof="0"/>
            </a:p>
          </p:txBody>
        </p:sp>
        <p:sp>
          <p:nvSpPr>
            <p:cNvPr id="45" name="Freeform: Shape 44">
              <a:extLst>
                <a:ext uri="{FF2B5EF4-FFF2-40B4-BE49-F238E27FC236}">
                  <a16:creationId xmlns:a16="http://schemas.microsoft.com/office/drawing/2014/main" id="{84070532-A6F9-4973-B9ED-5D2BAE5C0A98}"/>
                </a:ext>
              </a:extLst>
            </p:cNvPr>
            <p:cNvSpPr/>
            <p:nvPr/>
          </p:nvSpPr>
          <p:spPr>
            <a:xfrm>
              <a:off x="5535758" y="5679145"/>
              <a:ext cx="172548" cy="128491"/>
            </a:xfrm>
            <a:custGeom>
              <a:avLst/>
              <a:gdLst>
                <a:gd name="connsiteX0" fmla="*/ 0 w 172548"/>
                <a:gd name="connsiteY0" fmla="*/ 128364 h 128491"/>
                <a:gd name="connsiteX1" fmla="*/ 1143 w 172548"/>
                <a:gd name="connsiteY1" fmla="*/ 128364 h 128491"/>
                <a:gd name="connsiteX2" fmla="*/ 2666 w 172548"/>
                <a:gd name="connsiteY2" fmla="*/ 128364 h 128491"/>
                <a:gd name="connsiteX3" fmla="*/ 172548 w 172548"/>
                <a:gd name="connsiteY3" fmla="*/ 128364 h 128491"/>
                <a:gd name="connsiteX4" fmla="*/ 172548 w 172548"/>
                <a:gd name="connsiteY4" fmla="*/ 0 h 128491"/>
                <a:gd name="connsiteX5" fmla="*/ 0 w 172548"/>
                <a:gd name="connsiteY5" fmla="*/ 0 h 128491"/>
                <a:gd name="connsiteX6" fmla="*/ 0 w 172548"/>
                <a:gd name="connsiteY6" fmla="*/ 128491 h 128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548" h="128491">
                  <a:moveTo>
                    <a:pt x="0" y="128364"/>
                  </a:moveTo>
                  <a:lnTo>
                    <a:pt x="1143" y="128364"/>
                  </a:lnTo>
                  <a:lnTo>
                    <a:pt x="2666" y="128364"/>
                  </a:lnTo>
                  <a:lnTo>
                    <a:pt x="172548" y="128364"/>
                  </a:lnTo>
                  <a:lnTo>
                    <a:pt x="172548" y="0"/>
                  </a:lnTo>
                  <a:lnTo>
                    <a:pt x="0" y="0"/>
                  </a:lnTo>
                  <a:lnTo>
                    <a:pt x="0" y="128491"/>
                  </a:lnTo>
                  <a:close/>
                </a:path>
              </a:pathLst>
            </a:custGeom>
            <a:solidFill>
              <a:schemeClr val="accent5"/>
            </a:solidFill>
            <a:ln w="12690" cap="flat">
              <a:noFill/>
              <a:prstDash val="solid"/>
              <a:miter/>
            </a:ln>
          </p:spPr>
          <p:txBody>
            <a:bodyPr rtlCol="0" anchor="ctr"/>
            <a:lstStyle/>
            <a:p>
              <a:pPr rtl="0"/>
              <a:endParaRPr lang="en-GB" sz="1934" noProof="0"/>
            </a:p>
          </p:txBody>
        </p:sp>
        <p:sp>
          <p:nvSpPr>
            <p:cNvPr id="46" name="Freeform: Shape 45">
              <a:extLst>
                <a:ext uri="{FF2B5EF4-FFF2-40B4-BE49-F238E27FC236}">
                  <a16:creationId xmlns:a16="http://schemas.microsoft.com/office/drawing/2014/main" id="{A2AB6079-5A5A-4731-B390-D74485B0AE24}"/>
                </a:ext>
              </a:extLst>
            </p:cNvPr>
            <p:cNvSpPr/>
            <p:nvPr/>
          </p:nvSpPr>
          <p:spPr>
            <a:xfrm>
              <a:off x="5015193" y="5658576"/>
              <a:ext cx="149947" cy="467367"/>
            </a:xfrm>
            <a:custGeom>
              <a:avLst/>
              <a:gdLst>
                <a:gd name="connsiteX0" fmla="*/ 3809 w 149947"/>
                <a:gd name="connsiteY0" fmla="*/ 191086 h 467367"/>
                <a:gd name="connsiteX1" fmla="*/ 3047 w 149947"/>
                <a:gd name="connsiteY1" fmla="*/ 192229 h 467367"/>
                <a:gd name="connsiteX2" fmla="*/ 2032 w 149947"/>
                <a:gd name="connsiteY2" fmla="*/ 193118 h 467367"/>
                <a:gd name="connsiteX3" fmla="*/ 2032 w 149947"/>
                <a:gd name="connsiteY3" fmla="*/ 193118 h 467367"/>
                <a:gd name="connsiteX4" fmla="*/ 2032 w 149947"/>
                <a:gd name="connsiteY4" fmla="*/ 193118 h 467367"/>
                <a:gd name="connsiteX5" fmla="*/ 0 w 149947"/>
                <a:gd name="connsiteY5" fmla="*/ 193879 h 467367"/>
                <a:gd name="connsiteX6" fmla="*/ 0 w 149947"/>
                <a:gd name="connsiteY6" fmla="*/ 467367 h 467367"/>
                <a:gd name="connsiteX7" fmla="*/ 149948 w 149947"/>
                <a:gd name="connsiteY7" fmla="*/ 467367 h 467367"/>
                <a:gd name="connsiteX8" fmla="*/ 149948 w 149947"/>
                <a:gd name="connsiteY8" fmla="*/ 0 h 467367"/>
                <a:gd name="connsiteX9" fmla="*/ 4698 w 149947"/>
                <a:gd name="connsiteY9" fmla="*/ 0 h 467367"/>
                <a:gd name="connsiteX10" fmla="*/ 4698 w 149947"/>
                <a:gd name="connsiteY10" fmla="*/ 187785 h 467367"/>
                <a:gd name="connsiteX11" fmla="*/ 4698 w 149947"/>
                <a:gd name="connsiteY11" fmla="*/ 188547 h 467367"/>
                <a:gd name="connsiteX12" fmla="*/ 4698 w 149947"/>
                <a:gd name="connsiteY12" fmla="*/ 189943 h 46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9947" h="467367">
                  <a:moveTo>
                    <a:pt x="3809" y="191086"/>
                  </a:moveTo>
                  <a:lnTo>
                    <a:pt x="3047" y="192229"/>
                  </a:lnTo>
                  <a:cubicBezTo>
                    <a:pt x="2768" y="192589"/>
                    <a:pt x="2425" y="192892"/>
                    <a:pt x="2032" y="193118"/>
                  </a:cubicBezTo>
                  <a:lnTo>
                    <a:pt x="2032" y="193118"/>
                  </a:lnTo>
                  <a:lnTo>
                    <a:pt x="2032" y="193118"/>
                  </a:lnTo>
                  <a:cubicBezTo>
                    <a:pt x="1396" y="193482"/>
                    <a:pt x="711" y="193740"/>
                    <a:pt x="0" y="193879"/>
                  </a:cubicBezTo>
                  <a:lnTo>
                    <a:pt x="0" y="467367"/>
                  </a:lnTo>
                  <a:lnTo>
                    <a:pt x="149948" y="467367"/>
                  </a:lnTo>
                  <a:lnTo>
                    <a:pt x="149948" y="0"/>
                  </a:lnTo>
                  <a:lnTo>
                    <a:pt x="4698" y="0"/>
                  </a:lnTo>
                  <a:lnTo>
                    <a:pt x="4698" y="187785"/>
                  </a:lnTo>
                  <a:cubicBezTo>
                    <a:pt x="4698" y="187785"/>
                    <a:pt x="4698" y="187785"/>
                    <a:pt x="4698" y="188547"/>
                  </a:cubicBezTo>
                  <a:cubicBezTo>
                    <a:pt x="4774" y="189010"/>
                    <a:pt x="4774" y="189481"/>
                    <a:pt x="4698" y="189943"/>
                  </a:cubicBezTo>
                  <a:close/>
                </a:path>
              </a:pathLst>
            </a:custGeom>
            <a:solidFill>
              <a:srgbClr val="66B2B0"/>
            </a:solidFill>
            <a:ln w="12690" cap="flat">
              <a:noFill/>
              <a:prstDash val="solid"/>
              <a:miter/>
            </a:ln>
          </p:spPr>
          <p:txBody>
            <a:bodyPr rtlCol="0" anchor="ctr"/>
            <a:lstStyle/>
            <a:p>
              <a:pPr rtl="0"/>
              <a:endParaRPr lang="en-GB" sz="1934" noProof="0"/>
            </a:p>
          </p:txBody>
        </p:sp>
        <p:sp>
          <p:nvSpPr>
            <p:cNvPr id="47" name="Freeform: Shape 46">
              <a:extLst>
                <a:ext uri="{FF2B5EF4-FFF2-40B4-BE49-F238E27FC236}">
                  <a16:creationId xmlns:a16="http://schemas.microsoft.com/office/drawing/2014/main" id="{2AB6729F-E17F-4BC7-A555-4D8BEC8A7540}"/>
                </a:ext>
              </a:extLst>
            </p:cNvPr>
            <p:cNvSpPr/>
            <p:nvPr/>
          </p:nvSpPr>
          <p:spPr>
            <a:xfrm>
              <a:off x="4260248" y="5594203"/>
              <a:ext cx="143218" cy="20187"/>
            </a:xfrm>
            <a:custGeom>
              <a:avLst/>
              <a:gdLst>
                <a:gd name="connsiteX0" fmla="*/ 33900 w 143218"/>
                <a:gd name="connsiteY0" fmla="*/ 20188 h 20187"/>
                <a:gd name="connsiteX1" fmla="*/ 143219 w 143218"/>
                <a:gd name="connsiteY1" fmla="*/ 20188 h 20187"/>
                <a:gd name="connsiteX2" fmla="*/ 143219 w 143218"/>
                <a:gd name="connsiteY2" fmla="*/ 0 h 20187"/>
                <a:gd name="connsiteX3" fmla="*/ 0 w 143218"/>
                <a:gd name="connsiteY3" fmla="*/ 0 h 20187"/>
                <a:gd name="connsiteX4" fmla="*/ 27298 w 143218"/>
                <a:gd name="connsiteY4" fmla="*/ 20188 h 20187"/>
                <a:gd name="connsiteX5" fmla="*/ 33900 w 143218"/>
                <a:gd name="connsiteY5" fmla="*/ 20188 h 20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3218" h="20187">
                  <a:moveTo>
                    <a:pt x="33900" y="20188"/>
                  </a:moveTo>
                  <a:lnTo>
                    <a:pt x="143219" y="20188"/>
                  </a:lnTo>
                  <a:lnTo>
                    <a:pt x="143219" y="0"/>
                  </a:lnTo>
                  <a:lnTo>
                    <a:pt x="0" y="0"/>
                  </a:lnTo>
                  <a:lnTo>
                    <a:pt x="27298" y="20188"/>
                  </a:lnTo>
                  <a:lnTo>
                    <a:pt x="33900" y="20188"/>
                  </a:lnTo>
                  <a:close/>
                </a:path>
              </a:pathLst>
            </a:custGeom>
            <a:solidFill>
              <a:schemeClr val="accent5"/>
            </a:solidFill>
            <a:ln w="12690" cap="flat">
              <a:noFill/>
              <a:prstDash val="solid"/>
              <a:miter/>
            </a:ln>
          </p:spPr>
          <p:txBody>
            <a:bodyPr rtlCol="0" anchor="ctr"/>
            <a:lstStyle/>
            <a:p>
              <a:pPr rtl="0"/>
              <a:endParaRPr lang="en-GB" sz="1934" noProof="0"/>
            </a:p>
          </p:txBody>
        </p:sp>
        <p:sp>
          <p:nvSpPr>
            <p:cNvPr id="48" name="Freeform: Shape 47">
              <a:extLst>
                <a:ext uri="{FF2B5EF4-FFF2-40B4-BE49-F238E27FC236}">
                  <a16:creationId xmlns:a16="http://schemas.microsoft.com/office/drawing/2014/main" id="{176D6962-7CA5-4DAC-AAAB-66C011E431B9}"/>
                </a:ext>
              </a:extLst>
            </p:cNvPr>
            <p:cNvSpPr/>
            <p:nvPr/>
          </p:nvSpPr>
          <p:spPr>
            <a:xfrm>
              <a:off x="4255677" y="5594203"/>
              <a:ext cx="27805" cy="20187"/>
            </a:xfrm>
            <a:custGeom>
              <a:avLst/>
              <a:gdLst>
                <a:gd name="connsiteX0" fmla="*/ 381 w 27805"/>
                <a:gd name="connsiteY0" fmla="*/ 0 h 20187"/>
                <a:gd name="connsiteX1" fmla="*/ 0 w 27805"/>
                <a:gd name="connsiteY1" fmla="*/ 0 h 20187"/>
                <a:gd name="connsiteX2" fmla="*/ 0 w 27805"/>
                <a:gd name="connsiteY2" fmla="*/ 20188 h 20187"/>
                <a:gd name="connsiteX3" fmla="*/ 27806 w 27805"/>
                <a:gd name="connsiteY3" fmla="*/ 20188 h 20187"/>
                <a:gd name="connsiteX4" fmla="*/ 381 w 27805"/>
                <a:gd name="connsiteY4" fmla="*/ 0 h 2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05" h="20187">
                  <a:moveTo>
                    <a:pt x="381" y="0"/>
                  </a:moveTo>
                  <a:lnTo>
                    <a:pt x="0" y="0"/>
                  </a:lnTo>
                  <a:lnTo>
                    <a:pt x="0" y="20188"/>
                  </a:lnTo>
                  <a:lnTo>
                    <a:pt x="27806" y="20188"/>
                  </a:lnTo>
                  <a:lnTo>
                    <a:pt x="381" y="0"/>
                  </a:lnTo>
                  <a:close/>
                </a:path>
              </a:pathLst>
            </a:custGeom>
            <a:solidFill>
              <a:srgbClr val="F39896"/>
            </a:solidFill>
            <a:ln w="12690" cap="flat">
              <a:noFill/>
              <a:prstDash val="solid"/>
              <a:miter/>
            </a:ln>
          </p:spPr>
          <p:txBody>
            <a:bodyPr rtlCol="0" anchor="ctr"/>
            <a:lstStyle/>
            <a:p>
              <a:pPr rtl="0"/>
              <a:endParaRPr lang="en-GB" sz="1934" noProof="0"/>
            </a:p>
          </p:txBody>
        </p:sp>
        <p:sp>
          <p:nvSpPr>
            <p:cNvPr id="49" name="Freeform: Shape 48">
              <a:extLst>
                <a:ext uri="{FF2B5EF4-FFF2-40B4-BE49-F238E27FC236}">
                  <a16:creationId xmlns:a16="http://schemas.microsoft.com/office/drawing/2014/main" id="{95E2FB88-E092-44D7-819D-5F70D21E8FCB}"/>
                </a:ext>
              </a:extLst>
            </p:cNvPr>
            <p:cNvSpPr/>
            <p:nvPr/>
          </p:nvSpPr>
          <p:spPr>
            <a:xfrm>
              <a:off x="7837668" y="6519797"/>
              <a:ext cx="66657" cy="344716"/>
            </a:xfrm>
            <a:custGeom>
              <a:avLst/>
              <a:gdLst>
                <a:gd name="connsiteX0" fmla="*/ 0 w 66657"/>
                <a:gd name="connsiteY0" fmla="*/ 0 h 344716"/>
                <a:gd name="connsiteX1" fmla="*/ 0 w 66657"/>
                <a:gd name="connsiteY1" fmla="*/ 344717 h 344716"/>
                <a:gd name="connsiteX2" fmla="*/ 66658 w 66657"/>
                <a:gd name="connsiteY2" fmla="*/ 344717 h 344716"/>
                <a:gd name="connsiteX3" fmla="*/ 66658 w 66657"/>
                <a:gd name="connsiteY3" fmla="*/ 2793 h 344716"/>
                <a:gd name="connsiteX4" fmla="*/ 0 w 66657"/>
                <a:gd name="connsiteY4" fmla="*/ 0 h 34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57" h="344716">
                  <a:moveTo>
                    <a:pt x="0" y="0"/>
                  </a:moveTo>
                  <a:lnTo>
                    <a:pt x="0" y="344717"/>
                  </a:lnTo>
                  <a:lnTo>
                    <a:pt x="66658" y="344717"/>
                  </a:lnTo>
                  <a:lnTo>
                    <a:pt x="66658" y="2793"/>
                  </a:lnTo>
                  <a:lnTo>
                    <a:pt x="0" y="0"/>
                  </a:lnTo>
                  <a:close/>
                </a:path>
              </a:pathLst>
            </a:custGeom>
            <a:solidFill>
              <a:schemeClr val="accent6">
                <a:lumMod val="50000"/>
              </a:schemeClr>
            </a:solidFill>
            <a:ln w="12690" cap="flat">
              <a:solidFill>
                <a:schemeClr val="tx1"/>
              </a:solidFill>
              <a:prstDash val="solid"/>
              <a:miter/>
            </a:ln>
          </p:spPr>
          <p:txBody>
            <a:bodyPr rtlCol="0" anchor="ctr"/>
            <a:lstStyle/>
            <a:p>
              <a:pPr rtl="0"/>
              <a:endParaRPr lang="en-GB" sz="1934" noProof="0"/>
            </a:p>
          </p:txBody>
        </p:sp>
        <p:sp>
          <p:nvSpPr>
            <p:cNvPr id="50" name="Freeform: Shape 49">
              <a:extLst>
                <a:ext uri="{FF2B5EF4-FFF2-40B4-BE49-F238E27FC236}">
                  <a16:creationId xmlns:a16="http://schemas.microsoft.com/office/drawing/2014/main" id="{DCAA7085-5AAD-45E4-95A8-20DB92E63E28}"/>
                </a:ext>
              </a:extLst>
            </p:cNvPr>
            <p:cNvSpPr/>
            <p:nvPr/>
          </p:nvSpPr>
          <p:spPr>
            <a:xfrm>
              <a:off x="7720096" y="6514083"/>
              <a:ext cx="116302" cy="349414"/>
            </a:xfrm>
            <a:custGeom>
              <a:avLst/>
              <a:gdLst>
                <a:gd name="connsiteX0" fmla="*/ 92051 w 116302"/>
                <a:gd name="connsiteY0" fmla="*/ 4698 h 349414"/>
                <a:gd name="connsiteX1" fmla="*/ 85830 w 116302"/>
                <a:gd name="connsiteY1" fmla="*/ 0 h 349414"/>
                <a:gd name="connsiteX2" fmla="*/ 79228 w 116302"/>
                <a:gd name="connsiteY2" fmla="*/ 0 h 349414"/>
                <a:gd name="connsiteX3" fmla="*/ 79228 w 116302"/>
                <a:gd name="connsiteY3" fmla="*/ 1016 h 349414"/>
                <a:gd name="connsiteX4" fmla="*/ 78593 w 116302"/>
                <a:gd name="connsiteY4" fmla="*/ 1904 h 349414"/>
                <a:gd name="connsiteX5" fmla="*/ 77196 w 116302"/>
                <a:gd name="connsiteY5" fmla="*/ 2793 h 349414"/>
                <a:gd name="connsiteX6" fmla="*/ 76434 w 116302"/>
                <a:gd name="connsiteY6" fmla="*/ 2793 h 349414"/>
                <a:gd name="connsiteX7" fmla="*/ 73768 w 116302"/>
                <a:gd name="connsiteY7" fmla="*/ 2793 h 349414"/>
                <a:gd name="connsiteX8" fmla="*/ 73768 w 116302"/>
                <a:gd name="connsiteY8" fmla="*/ 2793 h 349414"/>
                <a:gd name="connsiteX9" fmla="*/ 50787 w 116302"/>
                <a:gd name="connsiteY9" fmla="*/ 1904 h 349414"/>
                <a:gd name="connsiteX10" fmla="*/ 0 w 116302"/>
                <a:gd name="connsiteY10" fmla="*/ 1904 h 349414"/>
                <a:gd name="connsiteX11" fmla="*/ 0 w 116302"/>
                <a:gd name="connsiteY11" fmla="*/ 349415 h 349414"/>
                <a:gd name="connsiteX12" fmla="*/ 116302 w 116302"/>
                <a:gd name="connsiteY12" fmla="*/ 349415 h 349414"/>
                <a:gd name="connsiteX13" fmla="*/ 116302 w 116302"/>
                <a:gd name="connsiteY13" fmla="*/ 5587 h 34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302" h="349414">
                  <a:moveTo>
                    <a:pt x="92051" y="4698"/>
                  </a:moveTo>
                  <a:cubicBezTo>
                    <a:pt x="89207" y="4583"/>
                    <a:pt x="86719" y="2704"/>
                    <a:pt x="85830" y="0"/>
                  </a:cubicBezTo>
                  <a:lnTo>
                    <a:pt x="79228" y="0"/>
                  </a:lnTo>
                  <a:cubicBezTo>
                    <a:pt x="79291" y="330"/>
                    <a:pt x="79291" y="686"/>
                    <a:pt x="79228" y="1016"/>
                  </a:cubicBezTo>
                  <a:lnTo>
                    <a:pt x="78593" y="1904"/>
                  </a:lnTo>
                  <a:cubicBezTo>
                    <a:pt x="78174" y="2273"/>
                    <a:pt x="77704" y="2577"/>
                    <a:pt x="77196" y="2793"/>
                  </a:cubicBezTo>
                  <a:lnTo>
                    <a:pt x="76434" y="2793"/>
                  </a:lnTo>
                  <a:cubicBezTo>
                    <a:pt x="75559" y="2971"/>
                    <a:pt x="74644" y="2971"/>
                    <a:pt x="73768" y="2793"/>
                  </a:cubicBezTo>
                  <a:lnTo>
                    <a:pt x="73768" y="2793"/>
                  </a:lnTo>
                  <a:lnTo>
                    <a:pt x="50787" y="1904"/>
                  </a:lnTo>
                  <a:lnTo>
                    <a:pt x="0" y="1904"/>
                  </a:lnTo>
                  <a:lnTo>
                    <a:pt x="0" y="349415"/>
                  </a:lnTo>
                  <a:lnTo>
                    <a:pt x="116302" y="349415"/>
                  </a:lnTo>
                  <a:lnTo>
                    <a:pt x="116302" y="5587"/>
                  </a:lnTo>
                  <a:close/>
                </a:path>
              </a:pathLst>
            </a:custGeom>
            <a:solidFill>
              <a:schemeClr val="accent4"/>
            </a:solidFill>
            <a:ln w="12690" cap="flat">
              <a:noFill/>
              <a:prstDash val="solid"/>
              <a:miter/>
            </a:ln>
          </p:spPr>
          <p:txBody>
            <a:bodyPr rtlCol="0" anchor="ctr"/>
            <a:lstStyle/>
            <a:p>
              <a:pPr rtl="0"/>
              <a:endParaRPr lang="en-GB" sz="1934" noProof="0"/>
            </a:p>
          </p:txBody>
        </p:sp>
        <p:sp>
          <p:nvSpPr>
            <p:cNvPr id="51" name="Freeform: Shape 50">
              <a:extLst>
                <a:ext uri="{FF2B5EF4-FFF2-40B4-BE49-F238E27FC236}">
                  <a16:creationId xmlns:a16="http://schemas.microsoft.com/office/drawing/2014/main" id="{62967586-076C-4C53-A869-78F0F255B759}"/>
                </a:ext>
              </a:extLst>
            </p:cNvPr>
            <p:cNvSpPr/>
            <p:nvPr/>
          </p:nvSpPr>
          <p:spPr>
            <a:xfrm>
              <a:off x="4417306" y="5602456"/>
              <a:ext cx="13839" cy="11934"/>
            </a:xfrm>
            <a:custGeom>
              <a:avLst/>
              <a:gdLst>
                <a:gd name="connsiteX0" fmla="*/ 0 w 13839"/>
                <a:gd name="connsiteY0" fmla="*/ 0 h 11934"/>
                <a:gd name="connsiteX1" fmla="*/ 0 w 13839"/>
                <a:gd name="connsiteY1" fmla="*/ 11935 h 11934"/>
                <a:gd name="connsiteX2" fmla="*/ 13839 w 13839"/>
                <a:gd name="connsiteY2" fmla="*/ 11935 h 11934"/>
                <a:gd name="connsiteX3" fmla="*/ 0 w 13839"/>
                <a:gd name="connsiteY3" fmla="*/ 0 h 11934"/>
              </a:gdLst>
              <a:ahLst/>
              <a:cxnLst>
                <a:cxn ang="0">
                  <a:pos x="connsiteX0" y="connsiteY0"/>
                </a:cxn>
                <a:cxn ang="0">
                  <a:pos x="connsiteX1" y="connsiteY1"/>
                </a:cxn>
                <a:cxn ang="0">
                  <a:pos x="connsiteX2" y="connsiteY2"/>
                </a:cxn>
                <a:cxn ang="0">
                  <a:pos x="connsiteX3" y="connsiteY3"/>
                </a:cxn>
              </a:cxnLst>
              <a:rect l="l" t="t" r="r" b="b"/>
              <a:pathLst>
                <a:path w="13839" h="11934">
                  <a:moveTo>
                    <a:pt x="0" y="0"/>
                  </a:moveTo>
                  <a:lnTo>
                    <a:pt x="0" y="11935"/>
                  </a:lnTo>
                  <a:lnTo>
                    <a:pt x="13839" y="11935"/>
                  </a:lnTo>
                  <a:lnTo>
                    <a:pt x="0" y="0"/>
                  </a:lnTo>
                  <a:close/>
                </a:path>
              </a:pathLst>
            </a:custGeom>
            <a:solidFill>
              <a:srgbClr val="9FD1D0"/>
            </a:solidFill>
            <a:ln w="12690" cap="flat">
              <a:noFill/>
              <a:prstDash val="solid"/>
              <a:miter/>
            </a:ln>
          </p:spPr>
          <p:txBody>
            <a:bodyPr rtlCol="0" anchor="ctr"/>
            <a:lstStyle/>
            <a:p>
              <a:pPr rtl="0"/>
              <a:endParaRPr lang="en-GB" sz="1934" noProof="0"/>
            </a:p>
          </p:txBody>
        </p:sp>
        <p:sp>
          <p:nvSpPr>
            <p:cNvPr id="52" name="Freeform: Shape 51">
              <a:extLst>
                <a:ext uri="{FF2B5EF4-FFF2-40B4-BE49-F238E27FC236}">
                  <a16:creationId xmlns:a16="http://schemas.microsoft.com/office/drawing/2014/main" id="{27F2962D-F770-438F-9E89-A8E5115288CC}"/>
                </a:ext>
              </a:extLst>
            </p:cNvPr>
            <p:cNvSpPr/>
            <p:nvPr/>
          </p:nvSpPr>
          <p:spPr>
            <a:xfrm>
              <a:off x="6877798" y="6517384"/>
              <a:ext cx="31487" cy="347129"/>
            </a:xfrm>
            <a:custGeom>
              <a:avLst/>
              <a:gdLst>
                <a:gd name="connsiteX0" fmla="*/ 0 w 31487"/>
                <a:gd name="connsiteY0" fmla="*/ 0 h 347129"/>
                <a:gd name="connsiteX1" fmla="*/ 31488 w 31487"/>
                <a:gd name="connsiteY1" fmla="*/ 0 h 347129"/>
                <a:gd name="connsiteX2" fmla="*/ 31488 w 31487"/>
                <a:gd name="connsiteY2" fmla="*/ 347129 h 347129"/>
                <a:gd name="connsiteX3" fmla="*/ 0 w 31487"/>
                <a:gd name="connsiteY3" fmla="*/ 347129 h 347129"/>
              </a:gdLst>
              <a:ahLst/>
              <a:cxnLst>
                <a:cxn ang="0">
                  <a:pos x="connsiteX0" y="connsiteY0"/>
                </a:cxn>
                <a:cxn ang="0">
                  <a:pos x="connsiteX1" y="connsiteY1"/>
                </a:cxn>
                <a:cxn ang="0">
                  <a:pos x="connsiteX2" y="connsiteY2"/>
                </a:cxn>
                <a:cxn ang="0">
                  <a:pos x="connsiteX3" y="connsiteY3"/>
                </a:cxn>
              </a:cxnLst>
              <a:rect l="l" t="t" r="r" b="b"/>
              <a:pathLst>
                <a:path w="31487" h="347129">
                  <a:moveTo>
                    <a:pt x="0" y="0"/>
                  </a:moveTo>
                  <a:lnTo>
                    <a:pt x="31488" y="0"/>
                  </a:lnTo>
                  <a:lnTo>
                    <a:pt x="31488" y="347129"/>
                  </a:lnTo>
                  <a:lnTo>
                    <a:pt x="0" y="347129"/>
                  </a:lnTo>
                  <a:close/>
                </a:path>
              </a:pathLst>
            </a:custGeom>
            <a:solidFill>
              <a:schemeClr val="tx2"/>
            </a:solidFill>
            <a:ln w="12690" cap="flat">
              <a:noFill/>
              <a:prstDash val="solid"/>
              <a:miter/>
            </a:ln>
          </p:spPr>
          <p:txBody>
            <a:bodyPr rtlCol="0" anchor="ctr"/>
            <a:lstStyle/>
            <a:p>
              <a:pPr rtl="0"/>
              <a:endParaRPr lang="en-GB" sz="1934" noProof="0"/>
            </a:p>
          </p:txBody>
        </p:sp>
        <p:sp>
          <p:nvSpPr>
            <p:cNvPr id="53" name="Freeform: Shape 52">
              <a:extLst>
                <a:ext uri="{FF2B5EF4-FFF2-40B4-BE49-F238E27FC236}">
                  <a16:creationId xmlns:a16="http://schemas.microsoft.com/office/drawing/2014/main" id="{4F0434BF-5E94-4724-88D8-73FC589EB192}"/>
                </a:ext>
              </a:extLst>
            </p:cNvPr>
            <p:cNvSpPr/>
            <p:nvPr/>
          </p:nvSpPr>
          <p:spPr>
            <a:xfrm>
              <a:off x="6544002" y="6517384"/>
              <a:ext cx="331383" cy="347129"/>
            </a:xfrm>
            <a:custGeom>
              <a:avLst/>
              <a:gdLst>
                <a:gd name="connsiteX0" fmla="*/ 0 w 331383"/>
                <a:gd name="connsiteY0" fmla="*/ 0 h 347129"/>
                <a:gd name="connsiteX1" fmla="*/ 331383 w 331383"/>
                <a:gd name="connsiteY1" fmla="*/ 0 h 347129"/>
                <a:gd name="connsiteX2" fmla="*/ 331383 w 331383"/>
                <a:gd name="connsiteY2" fmla="*/ 347129 h 347129"/>
                <a:gd name="connsiteX3" fmla="*/ 0 w 331383"/>
                <a:gd name="connsiteY3" fmla="*/ 347129 h 347129"/>
              </a:gdLst>
              <a:ahLst/>
              <a:cxnLst>
                <a:cxn ang="0">
                  <a:pos x="connsiteX0" y="connsiteY0"/>
                </a:cxn>
                <a:cxn ang="0">
                  <a:pos x="connsiteX1" y="connsiteY1"/>
                </a:cxn>
                <a:cxn ang="0">
                  <a:pos x="connsiteX2" y="connsiteY2"/>
                </a:cxn>
                <a:cxn ang="0">
                  <a:pos x="connsiteX3" y="connsiteY3"/>
                </a:cxn>
              </a:cxnLst>
              <a:rect l="l" t="t" r="r" b="b"/>
              <a:pathLst>
                <a:path w="331383" h="347129">
                  <a:moveTo>
                    <a:pt x="0" y="0"/>
                  </a:moveTo>
                  <a:lnTo>
                    <a:pt x="331383" y="0"/>
                  </a:lnTo>
                  <a:lnTo>
                    <a:pt x="331383" y="347129"/>
                  </a:lnTo>
                  <a:lnTo>
                    <a:pt x="0" y="347129"/>
                  </a:lnTo>
                  <a:close/>
                </a:path>
              </a:pathLst>
            </a:custGeom>
            <a:solidFill>
              <a:schemeClr val="accent1">
                <a:lumMod val="75000"/>
              </a:schemeClr>
            </a:solidFill>
            <a:ln w="12690" cap="flat">
              <a:noFill/>
              <a:prstDash val="solid"/>
              <a:miter/>
            </a:ln>
          </p:spPr>
          <p:txBody>
            <a:bodyPr rtlCol="0" anchor="ctr"/>
            <a:lstStyle/>
            <a:p>
              <a:pPr rtl="0"/>
              <a:endParaRPr lang="en-GB" sz="1934" noProof="0"/>
            </a:p>
          </p:txBody>
        </p:sp>
        <p:sp>
          <p:nvSpPr>
            <p:cNvPr id="54" name="Freeform: Shape 53">
              <a:extLst>
                <a:ext uri="{FF2B5EF4-FFF2-40B4-BE49-F238E27FC236}">
                  <a16:creationId xmlns:a16="http://schemas.microsoft.com/office/drawing/2014/main" id="{787B10D2-EF86-46E3-BF6E-2150660F12DE}"/>
                </a:ext>
              </a:extLst>
            </p:cNvPr>
            <p:cNvSpPr/>
            <p:nvPr/>
          </p:nvSpPr>
          <p:spPr>
            <a:xfrm>
              <a:off x="5833622" y="6449584"/>
              <a:ext cx="118206" cy="414548"/>
            </a:xfrm>
            <a:custGeom>
              <a:avLst/>
              <a:gdLst>
                <a:gd name="connsiteX0" fmla="*/ 118206 w 118206"/>
                <a:gd name="connsiteY0" fmla="*/ 360715 h 414548"/>
                <a:gd name="connsiteX1" fmla="*/ 118206 w 118206"/>
                <a:gd name="connsiteY1" fmla="*/ 0 h 414548"/>
                <a:gd name="connsiteX2" fmla="*/ 64880 w 118206"/>
                <a:gd name="connsiteY2" fmla="*/ 0 h 414548"/>
                <a:gd name="connsiteX3" fmla="*/ 63483 w 118206"/>
                <a:gd name="connsiteY3" fmla="*/ 0 h 414548"/>
                <a:gd name="connsiteX4" fmla="*/ 0 w 118206"/>
                <a:gd name="connsiteY4" fmla="*/ 0 h 414548"/>
                <a:gd name="connsiteX5" fmla="*/ 0 w 118206"/>
                <a:gd name="connsiteY5" fmla="*/ 414549 h 414548"/>
                <a:gd name="connsiteX6" fmla="*/ 117699 w 118206"/>
                <a:gd name="connsiteY6" fmla="*/ 414549 h 414548"/>
                <a:gd name="connsiteX7" fmla="*/ 117699 w 118206"/>
                <a:gd name="connsiteY7" fmla="*/ 360334 h 414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206" h="414548">
                  <a:moveTo>
                    <a:pt x="118206" y="360715"/>
                  </a:moveTo>
                  <a:lnTo>
                    <a:pt x="118206" y="0"/>
                  </a:lnTo>
                  <a:lnTo>
                    <a:pt x="64880" y="0"/>
                  </a:lnTo>
                  <a:lnTo>
                    <a:pt x="63483" y="0"/>
                  </a:lnTo>
                  <a:lnTo>
                    <a:pt x="0" y="0"/>
                  </a:lnTo>
                  <a:lnTo>
                    <a:pt x="0" y="414549"/>
                  </a:lnTo>
                  <a:lnTo>
                    <a:pt x="117699" y="414549"/>
                  </a:lnTo>
                  <a:lnTo>
                    <a:pt x="117699" y="360334"/>
                  </a:lnTo>
                  <a:close/>
                </a:path>
              </a:pathLst>
            </a:custGeom>
            <a:solidFill>
              <a:schemeClr val="tx2"/>
            </a:solidFill>
            <a:ln w="12690" cap="flat">
              <a:noFill/>
              <a:prstDash val="solid"/>
              <a:miter/>
            </a:ln>
          </p:spPr>
          <p:txBody>
            <a:bodyPr rtlCol="0" anchor="ctr"/>
            <a:lstStyle/>
            <a:p>
              <a:pPr rtl="0"/>
              <a:endParaRPr lang="en-GB" sz="1934" noProof="0"/>
            </a:p>
          </p:txBody>
        </p:sp>
        <p:sp>
          <p:nvSpPr>
            <p:cNvPr id="55" name="Freeform: Shape 54">
              <a:extLst>
                <a:ext uri="{FF2B5EF4-FFF2-40B4-BE49-F238E27FC236}">
                  <a16:creationId xmlns:a16="http://schemas.microsoft.com/office/drawing/2014/main" id="{CD87B287-1191-4632-BD9E-452B78699BA5}"/>
                </a:ext>
              </a:extLst>
            </p:cNvPr>
            <p:cNvSpPr/>
            <p:nvPr/>
          </p:nvSpPr>
          <p:spPr>
            <a:xfrm>
              <a:off x="5740301" y="5868580"/>
              <a:ext cx="313735" cy="642709"/>
            </a:xfrm>
            <a:custGeom>
              <a:avLst/>
              <a:gdLst>
                <a:gd name="connsiteX0" fmla="*/ 77831 w 313735"/>
                <a:gd name="connsiteY0" fmla="*/ 571100 h 642709"/>
                <a:gd name="connsiteX1" fmla="*/ 77831 w 313735"/>
                <a:gd name="connsiteY1" fmla="*/ 571100 h 642709"/>
                <a:gd name="connsiteX2" fmla="*/ 82910 w 313735"/>
                <a:gd name="connsiteY2" fmla="*/ 571100 h 642709"/>
                <a:gd name="connsiteX3" fmla="*/ 218002 w 313735"/>
                <a:gd name="connsiteY3" fmla="*/ 571100 h 642709"/>
                <a:gd name="connsiteX4" fmla="*/ 224859 w 313735"/>
                <a:gd name="connsiteY4" fmla="*/ 578083 h 642709"/>
                <a:gd name="connsiteX5" fmla="*/ 224859 w 313735"/>
                <a:gd name="connsiteY5" fmla="*/ 642710 h 642709"/>
                <a:gd name="connsiteX6" fmla="*/ 313736 w 313735"/>
                <a:gd name="connsiteY6" fmla="*/ 642710 h 642709"/>
                <a:gd name="connsiteX7" fmla="*/ 313736 w 313735"/>
                <a:gd name="connsiteY7" fmla="*/ 0 h 642709"/>
                <a:gd name="connsiteX8" fmla="*/ 0 w 313735"/>
                <a:gd name="connsiteY8" fmla="*/ 0 h 642709"/>
                <a:gd name="connsiteX9" fmla="*/ 0 w 313735"/>
                <a:gd name="connsiteY9" fmla="*/ 571354 h 642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3735" h="642709">
                  <a:moveTo>
                    <a:pt x="77831" y="571100"/>
                  </a:moveTo>
                  <a:lnTo>
                    <a:pt x="77831" y="571100"/>
                  </a:lnTo>
                  <a:lnTo>
                    <a:pt x="82910" y="571100"/>
                  </a:lnTo>
                  <a:lnTo>
                    <a:pt x="218002" y="571100"/>
                  </a:lnTo>
                  <a:cubicBezTo>
                    <a:pt x="221811" y="571163"/>
                    <a:pt x="224859" y="574274"/>
                    <a:pt x="224859" y="578083"/>
                  </a:cubicBezTo>
                  <a:lnTo>
                    <a:pt x="224859" y="642710"/>
                  </a:lnTo>
                  <a:lnTo>
                    <a:pt x="313736" y="642710"/>
                  </a:lnTo>
                  <a:lnTo>
                    <a:pt x="313736" y="0"/>
                  </a:lnTo>
                  <a:lnTo>
                    <a:pt x="0" y="0"/>
                  </a:lnTo>
                  <a:lnTo>
                    <a:pt x="0" y="571354"/>
                  </a:lnTo>
                  <a:close/>
                </a:path>
              </a:pathLst>
            </a:custGeom>
            <a:solidFill>
              <a:schemeClr val="accent2"/>
            </a:solidFill>
            <a:ln w="12690" cap="flat">
              <a:noFill/>
              <a:prstDash val="solid"/>
              <a:miter/>
            </a:ln>
          </p:spPr>
          <p:txBody>
            <a:bodyPr rtlCol="0" anchor="ctr"/>
            <a:lstStyle/>
            <a:p>
              <a:pPr rtl="0"/>
              <a:endParaRPr lang="en-GB" sz="1934" noProof="0"/>
            </a:p>
          </p:txBody>
        </p:sp>
        <p:sp>
          <p:nvSpPr>
            <p:cNvPr id="56" name="Freeform: Shape 55">
              <a:extLst>
                <a:ext uri="{FF2B5EF4-FFF2-40B4-BE49-F238E27FC236}">
                  <a16:creationId xmlns:a16="http://schemas.microsoft.com/office/drawing/2014/main" id="{F73B91B9-7ADA-4344-9A93-63A9D7A91B69}"/>
                </a:ext>
              </a:extLst>
            </p:cNvPr>
            <p:cNvSpPr/>
            <p:nvPr/>
          </p:nvSpPr>
          <p:spPr>
            <a:xfrm>
              <a:off x="5965667" y="6514083"/>
              <a:ext cx="102335" cy="299262"/>
            </a:xfrm>
            <a:custGeom>
              <a:avLst/>
              <a:gdLst>
                <a:gd name="connsiteX0" fmla="*/ 0 w 102335"/>
                <a:gd name="connsiteY0" fmla="*/ 299262 h 299262"/>
                <a:gd name="connsiteX1" fmla="*/ 102336 w 102335"/>
                <a:gd name="connsiteY1" fmla="*/ 299262 h 299262"/>
                <a:gd name="connsiteX2" fmla="*/ 90401 w 102335"/>
                <a:gd name="connsiteY2" fmla="*/ 297104 h 299262"/>
                <a:gd name="connsiteX3" fmla="*/ 95098 w 102335"/>
                <a:gd name="connsiteY3" fmla="*/ 293803 h 299262"/>
                <a:gd name="connsiteX4" fmla="*/ 95098 w 102335"/>
                <a:gd name="connsiteY4" fmla="*/ 5460 h 299262"/>
                <a:gd name="connsiteX5" fmla="*/ 89639 w 102335"/>
                <a:gd name="connsiteY5" fmla="*/ 0 h 299262"/>
                <a:gd name="connsiteX6" fmla="*/ 0 w 102335"/>
                <a:gd name="connsiteY6" fmla="*/ 0 h 29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35" h="299262">
                  <a:moveTo>
                    <a:pt x="0" y="299262"/>
                  </a:moveTo>
                  <a:lnTo>
                    <a:pt x="102336" y="299262"/>
                  </a:lnTo>
                  <a:cubicBezTo>
                    <a:pt x="102336" y="298501"/>
                    <a:pt x="89639" y="297739"/>
                    <a:pt x="90401" y="297104"/>
                  </a:cubicBezTo>
                  <a:cubicBezTo>
                    <a:pt x="91378" y="295339"/>
                    <a:pt x="93105" y="294133"/>
                    <a:pt x="95098" y="293803"/>
                  </a:cubicBezTo>
                  <a:lnTo>
                    <a:pt x="95098" y="5460"/>
                  </a:lnTo>
                  <a:cubicBezTo>
                    <a:pt x="92318" y="4964"/>
                    <a:pt x="90134" y="2781"/>
                    <a:pt x="89639" y="0"/>
                  </a:cubicBezTo>
                  <a:lnTo>
                    <a:pt x="0" y="0"/>
                  </a:lnTo>
                  <a:close/>
                </a:path>
              </a:pathLst>
            </a:custGeom>
            <a:solidFill>
              <a:schemeClr val="tx2"/>
            </a:solidFill>
            <a:ln w="12690" cap="flat">
              <a:noFill/>
              <a:prstDash val="solid"/>
              <a:miter/>
            </a:ln>
          </p:spPr>
          <p:txBody>
            <a:bodyPr rtlCol="0" anchor="ctr"/>
            <a:lstStyle/>
            <a:p>
              <a:pPr rtl="0"/>
              <a:endParaRPr lang="en-GB" sz="1934" noProof="0"/>
            </a:p>
          </p:txBody>
        </p:sp>
        <p:sp>
          <p:nvSpPr>
            <p:cNvPr id="57" name="Freeform: Shape 56">
              <a:extLst>
                <a:ext uri="{FF2B5EF4-FFF2-40B4-BE49-F238E27FC236}">
                  <a16:creationId xmlns:a16="http://schemas.microsoft.com/office/drawing/2014/main" id="{F7E893C6-5679-4B29-A437-4AF0765B35A2}"/>
                </a:ext>
              </a:extLst>
            </p:cNvPr>
            <p:cNvSpPr/>
            <p:nvPr/>
          </p:nvSpPr>
          <p:spPr>
            <a:xfrm>
              <a:off x="4524212" y="6449711"/>
              <a:ext cx="1523" cy="414802"/>
            </a:xfrm>
            <a:custGeom>
              <a:avLst/>
              <a:gdLst>
                <a:gd name="connsiteX0" fmla="*/ 0 w 1523"/>
                <a:gd name="connsiteY0" fmla="*/ 0 h 414802"/>
                <a:gd name="connsiteX1" fmla="*/ 1523 w 1523"/>
                <a:gd name="connsiteY1" fmla="*/ 0 h 414802"/>
                <a:gd name="connsiteX2" fmla="*/ 1523 w 1523"/>
                <a:gd name="connsiteY2" fmla="*/ 414803 h 414802"/>
                <a:gd name="connsiteX3" fmla="*/ 0 w 1523"/>
                <a:gd name="connsiteY3" fmla="*/ 414803 h 414802"/>
              </a:gdLst>
              <a:ahLst/>
              <a:cxnLst>
                <a:cxn ang="0">
                  <a:pos x="connsiteX0" y="connsiteY0"/>
                </a:cxn>
                <a:cxn ang="0">
                  <a:pos x="connsiteX1" y="connsiteY1"/>
                </a:cxn>
                <a:cxn ang="0">
                  <a:pos x="connsiteX2" y="connsiteY2"/>
                </a:cxn>
                <a:cxn ang="0">
                  <a:pos x="connsiteX3" y="connsiteY3"/>
                </a:cxn>
              </a:cxnLst>
              <a:rect l="l" t="t" r="r" b="b"/>
              <a:pathLst>
                <a:path w="1523" h="414802">
                  <a:moveTo>
                    <a:pt x="0" y="0"/>
                  </a:moveTo>
                  <a:lnTo>
                    <a:pt x="1523" y="0"/>
                  </a:lnTo>
                  <a:lnTo>
                    <a:pt x="1523" y="414803"/>
                  </a:lnTo>
                  <a:lnTo>
                    <a:pt x="0" y="414803"/>
                  </a:lnTo>
                  <a:close/>
                </a:path>
              </a:pathLst>
            </a:custGeom>
            <a:solidFill>
              <a:srgbClr val="F9C996"/>
            </a:solidFill>
            <a:ln w="12690" cap="flat">
              <a:noFill/>
              <a:prstDash val="solid"/>
              <a:miter/>
            </a:ln>
          </p:spPr>
          <p:txBody>
            <a:bodyPr rtlCol="0" anchor="ctr"/>
            <a:lstStyle/>
            <a:p>
              <a:pPr rtl="0"/>
              <a:endParaRPr lang="en-GB" sz="1934" noProof="0"/>
            </a:p>
          </p:txBody>
        </p:sp>
        <p:sp>
          <p:nvSpPr>
            <p:cNvPr id="58" name="Freeform: Shape 57">
              <a:extLst>
                <a:ext uri="{FF2B5EF4-FFF2-40B4-BE49-F238E27FC236}">
                  <a16:creationId xmlns:a16="http://schemas.microsoft.com/office/drawing/2014/main" id="{63EC8BFA-CCC8-4F53-8AD8-F0B43B78D803}"/>
                </a:ext>
              </a:extLst>
            </p:cNvPr>
            <p:cNvSpPr/>
            <p:nvPr/>
          </p:nvSpPr>
          <p:spPr>
            <a:xfrm>
              <a:off x="4528275" y="6449711"/>
              <a:ext cx="240602" cy="414802"/>
            </a:xfrm>
            <a:custGeom>
              <a:avLst/>
              <a:gdLst>
                <a:gd name="connsiteX0" fmla="*/ 0 w 240602"/>
                <a:gd name="connsiteY0" fmla="*/ 0 h 414802"/>
                <a:gd name="connsiteX1" fmla="*/ 240602 w 240602"/>
                <a:gd name="connsiteY1" fmla="*/ 0 h 414802"/>
                <a:gd name="connsiteX2" fmla="*/ 240602 w 240602"/>
                <a:gd name="connsiteY2" fmla="*/ 414803 h 414802"/>
                <a:gd name="connsiteX3" fmla="*/ 0 w 240602"/>
                <a:gd name="connsiteY3" fmla="*/ 414803 h 414802"/>
              </a:gdLst>
              <a:ahLst/>
              <a:cxnLst>
                <a:cxn ang="0">
                  <a:pos x="connsiteX0" y="connsiteY0"/>
                </a:cxn>
                <a:cxn ang="0">
                  <a:pos x="connsiteX1" y="connsiteY1"/>
                </a:cxn>
                <a:cxn ang="0">
                  <a:pos x="connsiteX2" y="connsiteY2"/>
                </a:cxn>
                <a:cxn ang="0">
                  <a:pos x="connsiteX3" y="connsiteY3"/>
                </a:cxn>
              </a:cxnLst>
              <a:rect l="l" t="t" r="r" b="b"/>
              <a:pathLst>
                <a:path w="240602" h="414802">
                  <a:moveTo>
                    <a:pt x="0" y="0"/>
                  </a:moveTo>
                  <a:lnTo>
                    <a:pt x="240602" y="0"/>
                  </a:lnTo>
                  <a:lnTo>
                    <a:pt x="240602" y="414803"/>
                  </a:lnTo>
                  <a:lnTo>
                    <a:pt x="0" y="414803"/>
                  </a:lnTo>
                  <a:close/>
                </a:path>
              </a:pathLst>
            </a:custGeom>
            <a:solidFill>
              <a:schemeClr val="tx2"/>
            </a:solidFill>
            <a:ln w="12690" cap="flat">
              <a:noFill/>
              <a:prstDash val="solid"/>
              <a:miter/>
            </a:ln>
          </p:spPr>
          <p:txBody>
            <a:bodyPr rtlCol="0" anchor="ctr"/>
            <a:lstStyle/>
            <a:p>
              <a:pPr rtl="0"/>
              <a:endParaRPr lang="en-GB" sz="1934" noProof="0"/>
            </a:p>
          </p:txBody>
        </p:sp>
        <p:sp>
          <p:nvSpPr>
            <p:cNvPr id="59" name="Freeform: Shape 58">
              <a:extLst>
                <a:ext uri="{FF2B5EF4-FFF2-40B4-BE49-F238E27FC236}">
                  <a16:creationId xmlns:a16="http://schemas.microsoft.com/office/drawing/2014/main" id="{BAC5BF1D-73F6-4E9F-9EFC-1BF915EDEA32}"/>
                </a:ext>
              </a:extLst>
            </p:cNvPr>
            <p:cNvSpPr/>
            <p:nvPr/>
          </p:nvSpPr>
          <p:spPr>
            <a:xfrm>
              <a:off x="5177965" y="5835315"/>
              <a:ext cx="30599" cy="291263"/>
            </a:xfrm>
            <a:custGeom>
              <a:avLst/>
              <a:gdLst>
                <a:gd name="connsiteX0" fmla="*/ 0 w 30599"/>
                <a:gd name="connsiteY0" fmla="*/ 0 h 291263"/>
                <a:gd name="connsiteX1" fmla="*/ 0 w 30599"/>
                <a:gd name="connsiteY1" fmla="*/ 291263 h 291263"/>
                <a:gd name="connsiteX2" fmla="*/ 30599 w 30599"/>
                <a:gd name="connsiteY2" fmla="*/ 291263 h 291263"/>
                <a:gd name="connsiteX3" fmla="*/ 30599 w 30599"/>
                <a:gd name="connsiteY3" fmla="*/ 16252 h 291263"/>
                <a:gd name="connsiteX4" fmla="*/ 28060 w 30599"/>
                <a:gd name="connsiteY4" fmla="*/ 11046 h 291263"/>
                <a:gd name="connsiteX5" fmla="*/ 28060 w 30599"/>
                <a:gd name="connsiteY5" fmla="*/ 0 h 291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599" h="291263">
                  <a:moveTo>
                    <a:pt x="0" y="0"/>
                  </a:moveTo>
                  <a:lnTo>
                    <a:pt x="0" y="291263"/>
                  </a:lnTo>
                  <a:lnTo>
                    <a:pt x="30599" y="291263"/>
                  </a:lnTo>
                  <a:lnTo>
                    <a:pt x="30599" y="16252"/>
                  </a:lnTo>
                  <a:cubicBezTo>
                    <a:pt x="29012" y="14988"/>
                    <a:pt x="28072" y="13075"/>
                    <a:pt x="28060" y="11046"/>
                  </a:cubicBezTo>
                  <a:lnTo>
                    <a:pt x="28060" y="0"/>
                  </a:lnTo>
                  <a:close/>
                </a:path>
              </a:pathLst>
            </a:custGeom>
            <a:solidFill>
              <a:srgbClr val="F2494C"/>
            </a:solidFill>
            <a:ln w="12690" cap="flat">
              <a:noFill/>
              <a:prstDash val="solid"/>
              <a:miter/>
            </a:ln>
          </p:spPr>
          <p:txBody>
            <a:bodyPr rtlCol="0" anchor="ctr"/>
            <a:lstStyle/>
            <a:p>
              <a:pPr rtl="0"/>
              <a:endParaRPr lang="en-GB" sz="1934" noProof="0"/>
            </a:p>
          </p:txBody>
        </p:sp>
        <p:sp>
          <p:nvSpPr>
            <p:cNvPr id="60" name="Freeform: Shape 59">
              <a:extLst>
                <a:ext uri="{FF2B5EF4-FFF2-40B4-BE49-F238E27FC236}">
                  <a16:creationId xmlns:a16="http://schemas.microsoft.com/office/drawing/2014/main" id="{4483B0C4-5057-4228-A38D-47A3E13DCE5F}"/>
                </a:ext>
              </a:extLst>
            </p:cNvPr>
            <p:cNvSpPr/>
            <p:nvPr/>
          </p:nvSpPr>
          <p:spPr>
            <a:xfrm>
              <a:off x="5536519" y="5852836"/>
              <a:ext cx="1396" cy="586589"/>
            </a:xfrm>
            <a:custGeom>
              <a:avLst/>
              <a:gdLst>
                <a:gd name="connsiteX0" fmla="*/ 0 w 1396"/>
                <a:gd name="connsiteY0" fmla="*/ 0 h 586589"/>
                <a:gd name="connsiteX1" fmla="*/ 0 w 1396"/>
                <a:gd name="connsiteY1" fmla="*/ 586590 h 586589"/>
                <a:gd name="connsiteX2" fmla="*/ 1397 w 1396"/>
                <a:gd name="connsiteY2" fmla="*/ 586590 h 586589"/>
                <a:gd name="connsiteX3" fmla="*/ 1397 w 1396"/>
                <a:gd name="connsiteY3" fmla="*/ 0 h 586589"/>
              </a:gdLst>
              <a:ahLst/>
              <a:cxnLst>
                <a:cxn ang="0">
                  <a:pos x="connsiteX0" y="connsiteY0"/>
                </a:cxn>
                <a:cxn ang="0">
                  <a:pos x="connsiteX1" y="connsiteY1"/>
                </a:cxn>
                <a:cxn ang="0">
                  <a:pos x="connsiteX2" y="connsiteY2"/>
                </a:cxn>
                <a:cxn ang="0">
                  <a:pos x="connsiteX3" y="connsiteY3"/>
                </a:cxn>
              </a:cxnLst>
              <a:rect l="l" t="t" r="r" b="b"/>
              <a:pathLst>
                <a:path w="1396" h="586589">
                  <a:moveTo>
                    <a:pt x="0" y="0"/>
                  </a:moveTo>
                  <a:lnTo>
                    <a:pt x="0" y="586590"/>
                  </a:lnTo>
                  <a:lnTo>
                    <a:pt x="1397" y="586590"/>
                  </a:lnTo>
                  <a:lnTo>
                    <a:pt x="1397" y="0"/>
                  </a:lnTo>
                  <a:close/>
                </a:path>
              </a:pathLst>
            </a:custGeom>
            <a:solidFill>
              <a:srgbClr val="F9AA19"/>
            </a:solidFill>
            <a:ln w="12690" cap="flat">
              <a:noFill/>
              <a:prstDash val="solid"/>
              <a:miter/>
            </a:ln>
          </p:spPr>
          <p:txBody>
            <a:bodyPr rtlCol="0" anchor="ctr"/>
            <a:lstStyle/>
            <a:p>
              <a:pPr rtl="0"/>
              <a:endParaRPr lang="en-GB" sz="1934" noProof="0"/>
            </a:p>
          </p:txBody>
        </p:sp>
        <p:sp>
          <p:nvSpPr>
            <p:cNvPr id="61" name="Freeform: Shape 60">
              <a:extLst>
                <a:ext uri="{FF2B5EF4-FFF2-40B4-BE49-F238E27FC236}">
                  <a16:creationId xmlns:a16="http://schemas.microsoft.com/office/drawing/2014/main" id="{E68F57A7-0482-4C65-99CE-7BCF30A61C94}"/>
                </a:ext>
              </a:extLst>
            </p:cNvPr>
            <p:cNvSpPr/>
            <p:nvPr/>
          </p:nvSpPr>
          <p:spPr>
            <a:xfrm>
              <a:off x="5540455" y="5820587"/>
              <a:ext cx="185752" cy="619093"/>
            </a:xfrm>
            <a:custGeom>
              <a:avLst/>
              <a:gdLst>
                <a:gd name="connsiteX0" fmla="*/ 1524 w 185752"/>
                <a:gd name="connsiteY0" fmla="*/ 7745 h 619093"/>
                <a:gd name="connsiteX1" fmla="*/ 1524 w 185752"/>
                <a:gd name="connsiteY1" fmla="*/ 7745 h 619093"/>
                <a:gd name="connsiteX2" fmla="*/ 0 w 185752"/>
                <a:gd name="connsiteY2" fmla="*/ 13078 h 619093"/>
                <a:gd name="connsiteX3" fmla="*/ 0 w 185752"/>
                <a:gd name="connsiteY3" fmla="*/ 21204 h 619093"/>
                <a:gd name="connsiteX4" fmla="*/ 1904 w 185752"/>
                <a:gd name="connsiteY4" fmla="*/ 25774 h 619093"/>
                <a:gd name="connsiteX5" fmla="*/ 0 w 185752"/>
                <a:gd name="connsiteY5" fmla="*/ 30472 h 619093"/>
                <a:gd name="connsiteX6" fmla="*/ 0 w 185752"/>
                <a:gd name="connsiteY6" fmla="*/ 619094 h 619093"/>
                <a:gd name="connsiteX7" fmla="*/ 185753 w 185752"/>
                <a:gd name="connsiteY7" fmla="*/ 619094 h 619093"/>
                <a:gd name="connsiteX8" fmla="*/ 185753 w 185752"/>
                <a:gd name="connsiteY8" fmla="*/ 0 h 619093"/>
                <a:gd name="connsiteX9" fmla="*/ 3809 w 185752"/>
                <a:gd name="connsiteY9" fmla="*/ 0 h 61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752" h="619093">
                  <a:moveTo>
                    <a:pt x="1524" y="7745"/>
                  </a:moveTo>
                  <a:lnTo>
                    <a:pt x="1524" y="7745"/>
                  </a:lnTo>
                  <a:lnTo>
                    <a:pt x="0" y="13078"/>
                  </a:lnTo>
                  <a:lnTo>
                    <a:pt x="0" y="21204"/>
                  </a:lnTo>
                  <a:cubicBezTo>
                    <a:pt x="1219" y="22415"/>
                    <a:pt x="1904" y="24059"/>
                    <a:pt x="1904" y="25774"/>
                  </a:cubicBezTo>
                  <a:cubicBezTo>
                    <a:pt x="1892" y="27527"/>
                    <a:pt x="1206" y="29208"/>
                    <a:pt x="0" y="30472"/>
                  </a:cubicBezTo>
                  <a:lnTo>
                    <a:pt x="0" y="619094"/>
                  </a:lnTo>
                  <a:lnTo>
                    <a:pt x="185753" y="619094"/>
                  </a:lnTo>
                  <a:lnTo>
                    <a:pt x="185753" y="0"/>
                  </a:lnTo>
                  <a:lnTo>
                    <a:pt x="3809" y="0"/>
                  </a:lnTo>
                  <a:close/>
                </a:path>
              </a:pathLst>
            </a:custGeom>
            <a:solidFill>
              <a:schemeClr val="accent6">
                <a:lumMod val="60000"/>
                <a:lumOff val="40000"/>
              </a:schemeClr>
            </a:solidFill>
            <a:ln w="12690" cap="flat">
              <a:noFill/>
              <a:prstDash val="solid"/>
              <a:miter/>
            </a:ln>
          </p:spPr>
          <p:txBody>
            <a:bodyPr rtlCol="0" anchor="ctr"/>
            <a:lstStyle/>
            <a:p>
              <a:pPr rtl="0"/>
              <a:endParaRPr lang="en-GB" sz="1934" noProof="0"/>
            </a:p>
          </p:txBody>
        </p:sp>
        <p:sp>
          <p:nvSpPr>
            <p:cNvPr id="62" name="Freeform: Shape 61">
              <a:extLst>
                <a:ext uri="{FF2B5EF4-FFF2-40B4-BE49-F238E27FC236}">
                  <a16:creationId xmlns:a16="http://schemas.microsoft.com/office/drawing/2014/main" id="{6C50A717-6C77-462E-9CE3-001A1ED5817D}"/>
                </a:ext>
              </a:extLst>
            </p:cNvPr>
            <p:cNvSpPr/>
            <p:nvPr/>
          </p:nvSpPr>
          <p:spPr>
            <a:xfrm>
              <a:off x="5965667" y="6815885"/>
              <a:ext cx="131665" cy="18029"/>
            </a:xfrm>
            <a:custGeom>
              <a:avLst/>
              <a:gdLst>
                <a:gd name="connsiteX0" fmla="*/ 0 w 131665"/>
                <a:gd name="connsiteY0" fmla="*/ 18029 h 18029"/>
                <a:gd name="connsiteX1" fmla="*/ 131665 w 131665"/>
                <a:gd name="connsiteY1" fmla="*/ 18029 h 18029"/>
                <a:gd name="connsiteX2" fmla="*/ 105637 w 131665"/>
                <a:gd name="connsiteY2" fmla="*/ 4698 h 18029"/>
                <a:gd name="connsiteX3" fmla="*/ 101955 w 131665"/>
                <a:gd name="connsiteY3" fmla="*/ 0 h 18029"/>
                <a:gd name="connsiteX4" fmla="*/ 381 w 131665"/>
                <a:gd name="connsiteY4" fmla="*/ 0 h 180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665" h="18029">
                  <a:moveTo>
                    <a:pt x="0" y="18029"/>
                  </a:moveTo>
                  <a:lnTo>
                    <a:pt x="131665" y="18029"/>
                  </a:lnTo>
                  <a:lnTo>
                    <a:pt x="105637" y="4698"/>
                  </a:lnTo>
                  <a:cubicBezTo>
                    <a:pt x="103719" y="3822"/>
                    <a:pt x="102348" y="2069"/>
                    <a:pt x="101955" y="0"/>
                  </a:cubicBezTo>
                  <a:lnTo>
                    <a:pt x="381" y="0"/>
                  </a:lnTo>
                  <a:close/>
                </a:path>
              </a:pathLst>
            </a:custGeom>
            <a:solidFill>
              <a:schemeClr val="accent1"/>
            </a:solidFill>
            <a:ln w="12690" cap="flat">
              <a:noFill/>
              <a:prstDash val="solid"/>
              <a:miter/>
            </a:ln>
          </p:spPr>
          <p:txBody>
            <a:bodyPr rtlCol="0" anchor="ctr"/>
            <a:lstStyle/>
            <a:p>
              <a:pPr rtl="0"/>
              <a:endParaRPr lang="en-GB" sz="1934" noProof="0"/>
            </a:p>
          </p:txBody>
        </p:sp>
        <p:sp>
          <p:nvSpPr>
            <p:cNvPr id="63" name="Freeform: Shape 62">
              <a:extLst>
                <a:ext uri="{FF2B5EF4-FFF2-40B4-BE49-F238E27FC236}">
                  <a16:creationId xmlns:a16="http://schemas.microsoft.com/office/drawing/2014/main" id="{DBC6B08A-3E0E-4ED7-8372-A27A0960329F}"/>
                </a:ext>
              </a:extLst>
            </p:cNvPr>
            <p:cNvSpPr/>
            <p:nvPr/>
          </p:nvSpPr>
          <p:spPr>
            <a:xfrm>
              <a:off x="5965667" y="6832010"/>
              <a:ext cx="124808" cy="32503"/>
            </a:xfrm>
            <a:custGeom>
              <a:avLst/>
              <a:gdLst>
                <a:gd name="connsiteX0" fmla="*/ 119984 w 124808"/>
                <a:gd name="connsiteY0" fmla="*/ 0 h 32503"/>
                <a:gd name="connsiteX1" fmla="*/ 0 w 124808"/>
                <a:gd name="connsiteY1" fmla="*/ 0 h 32503"/>
                <a:gd name="connsiteX2" fmla="*/ 0 w 124808"/>
                <a:gd name="connsiteY2" fmla="*/ 32504 h 32503"/>
                <a:gd name="connsiteX3" fmla="*/ 124809 w 124808"/>
                <a:gd name="connsiteY3" fmla="*/ 32504 h 32503"/>
                <a:gd name="connsiteX4" fmla="*/ 124809 w 124808"/>
                <a:gd name="connsiteY4" fmla="*/ 2793 h 32503"/>
                <a:gd name="connsiteX5" fmla="*/ 119984 w 124808"/>
                <a:gd name="connsiteY5" fmla="*/ 0 h 32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808" h="32503">
                  <a:moveTo>
                    <a:pt x="119984" y="0"/>
                  </a:moveTo>
                  <a:lnTo>
                    <a:pt x="0" y="0"/>
                  </a:lnTo>
                  <a:lnTo>
                    <a:pt x="0" y="32504"/>
                  </a:lnTo>
                  <a:lnTo>
                    <a:pt x="124809" y="32504"/>
                  </a:lnTo>
                  <a:lnTo>
                    <a:pt x="124809" y="2793"/>
                  </a:lnTo>
                  <a:lnTo>
                    <a:pt x="119984" y="0"/>
                  </a:lnTo>
                  <a:close/>
                </a:path>
              </a:pathLst>
            </a:custGeom>
            <a:solidFill>
              <a:schemeClr val="accent2"/>
            </a:solidFill>
            <a:ln w="12690" cap="flat">
              <a:noFill/>
              <a:prstDash val="solid"/>
              <a:miter/>
            </a:ln>
          </p:spPr>
          <p:txBody>
            <a:bodyPr rtlCol="0" anchor="ctr"/>
            <a:lstStyle/>
            <a:p>
              <a:pPr rtl="0"/>
              <a:endParaRPr lang="en-GB" sz="1934" noProof="0"/>
            </a:p>
          </p:txBody>
        </p:sp>
        <p:sp>
          <p:nvSpPr>
            <p:cNvPr id="64" name="Freeform: Shape 63">
              <a:extLst>
                <a:ext uri="{FF2B5EF4-FFF2-40B4-BE49-F238E27FC236}">
                  <a16:creationId xmlns:a16="http://schemas.microsoft.com/office/drawing/2014/main" id="{7EA9B146-B392-467E-898E-A760BFDE5D59}"/>
                </a:ext>
              </a:extLst>
            </p:cNvPr>
            <p:cNvSpPr/>
            <p:nvPr/>
          </p:nvSpPr>
          <p:spPr>
            <a:xfrm>
              <a:off x="7104434" y="6480310"/>
              <a:ext cx="39613" cy="31360"/>
            </a:xfrm>
            <a:custGeom>
              <a:avLst/>
              <a:gdLst>
                <a:gd name="connsiteX0" fmla="*/ 10157 w 39613"/>
                <a:gd name="connsiteY0" fmla="*/ 29583 h 31360"/>
                <a:gd name="connsiteX1" fmla="*/ 11173 w 39613"/>
                <a:gd name="connsiteY1" fmla="*/ 30218 h 31360"/>
                <a:gd name="connsiteX2" fmla="*/ 20950 w 39613"/>
                <a:gd name="connsiteY2" fmla="*/ 30218 h 31360"/>
                <a:gd name="connsiteX3" fmla="*/ 22092 w 39613"/>
                <a:gd name="connsiteY3" fmla="*/ 31361 h 31360"/>
                <a:gd name="connsiteX4" fmla="*/ 39614 w 39613"/>
                <a:gd name="connsiteY4" fmla="*/ 31361 h 31360"/>
                <a:gd name="connsiteX5" fmla="*/ 39614 w 39613"/>
                <a:gd name="connsiteY5" fmla="*/ 0 h 31360"/>
                <a:gd name="connsiteX6" fmla="*/ 0 w 39613"/>
                <a:gd name="connsiteY6" fmla="*/ 0 h 31360"/>
                <a:gd name="connsiteX7" fmla="*/ 0 w 39613"/>
                <a:gd name="connsiteY7" fmla="*/ 27679 h 31360"/>
                <a:gd name="connsiteX8" fmla="*/ 0 w 39613"/>
                <a:gd name="connsiteY8" fmla="*/ 29583 h 3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613" h="31360">
                  <a:moveTo>
                    <a:pt x="10157" y="29583"/>
                  </a:moveTo>
                  <a:cubicBezTo>
                    <a:pt x="10589" y="29583"/>
                    <a:pt x="10983" y="29837"/>
                    <a:pt x="11173" y="30218"/>
                  </a:cubicBezTo>
                  <a:lnTo>
                    <a:pt x="20950" y="30218"/>
                  </a:lnTo>
                  <a:cubicBezTo>
                    <a:pt x="21585" y="30218"/>
                    <a:pt x="22092" y="30726"/>
                    <a:pt x="22092" y="31361"/>
                  </a:cubicBezTo>
                  <a:lnTo>
                    <a:pt x="39614" y="31361"/>
                  </a:lnTo>
                  <a:lnTo>
                    <a:pt x="39614" y="0"/>
                  </a:lnTo>
                  <a:lnTo>
                    <a:pt x="0" y="0"/>
                  </a:lnTo>
                  <a:lnTo>
                    <a:pt x="0" y="27679"/>
                  </a:lnTo>
                  <a:cubicBezTo>
                    <a:pt x="89" y="28314"/>
                    <a:pt x="89" y="28949"/>
                    <a:pt x="0" y="29583"/>
                  </a:cubicBezTo>
                  <a:close/>
                </a:path>
              </a:pathLst>
            </a:custGeom>
            <a:solidFill>
              <a:schemeClr val="accent5"/>
            </a:solidFill>
            <a:ln w="12690" cap="flat">
              <a:noFill/>
              <a:prstDash val="solid"/>
              <a:miter/>
            </a:ln>
          </p:spPr>
          <p:txBody>
            <a:bodyPr rtlCol="0" anchor="ctr"/>
            <a:lstStyle/>
            <a:p>
              <a:pPr rtl="0"/>
              <a:endParaRPr lang="en-GB" sz="1934" noProof="0"/>
            </a:p>
          </p:txBody>
        </p:sp>
        <p:sp>
          <p:nvSpPr>
            <p:cNvPr id="65" name="Freeform: Shape 64">
              <a:extLst>
                <a:ext uri="{FF2B5EF4-FFF2-40B4-BE49-F238E27FC236}">
                  <a16:creationId xmlns:a16="http://schemas.microsoft.com/office/drawing/2014/main" id="{6DFA37EC-5A19-472D-A087-733B77FDA4DC}"/>
                </a:ext>
              </a:extLst>
            </p:cNvPr>
            <p:cNvSpPr/>
            <p:nvPr/>
          </p:nvSpPr>
          <p:spPr>
            <a:xfrm>
              <a:off x="7146460" y="6480310"/>
              <a:ext cx="28821" cy="31360"/>
            </a:xfrm>
            <a:custGeom>
              <a:avLst/>
              <a:gdLst>
                <a:gd name="connsiteX0" fmla="*/ 0 w 28821"/>
                <a:gd name="connsiteY0" fmla="*/ 0 h 31360"/>
                <a:gd name="connsiteX1" fmla="*/ 28822 w 28821"/>
                <a:gd name="connsiteY1" fmla="*/ 0 h 31360"/>
                <a:gd name="connsiteX2" fmla="*/ 28822 w 28821"/>
                <a:gd name="connsiteY2" fmla="*/ 31361 h 31360"/>
                <a:gd name="connsiteX3" fmla="*/ 0 w 28821"/>
                <a:gd name="connsiteY3" fmla="*/ 31361 h 31360"/>
              </a:gdLst>
              <a:ahLst/>
              <a:cxnLst>
                <a:cxn ang="0">
                  <a:pos x="connsiteX0" y="connsiteY0"/>
                </a:cxn>
                <a:cxn ang="0">
                  <a:pos x="connsiteX1" y="connsiteY1"/>
                </a:cxn>
                <a:cxn ang="0">
                  <a:pos x="connsiteX2" y="connsiteY2"/>
                </a:cxn>
                <a:cxn ang="0">
                  <a:pos x="connsiteX3" y="connsiteY3"/>
                </a:cxn>
              </a:cxnLst>
              <a:rect l="l" t="t" r="r" b="b"/>
              <a:pathLst>
                <a:path w="28821" h="31360">
                  <a:moveTo>
                    <a:pt x="0" y="0"/>
                  </a:moveTo>
                  <a:lnTo>
                    <a:pt x="28822" y="0"/>
                  </a:lnTo>
                  <a:lnTo>
                    <a:pt x="28822" y="31361"/>
                  </a:lnTo>
                  <a:lnTo>
                    <a:pt x="0" y="31361"/>
                  </a:lnTo>
                  <a:close/>
                </a:path>
              </a:pathLst>
            </a:custGeom>
            <a:solidFill>
              <a:srgbClr val="0A4054"/>
            </a:solidFill>
            <a:ln w="12690" cap="flat">
              <a:noFill/>
              <a:prstDash val="solid"/>
              <a:miter/>
            </a:ln>
          </p:spPr>
          <p:txBody>
            <a:bodyPr rtlCol="0" anchor="ctr"/>
            <a:lstStyle/>
            <a:p>
              <a:pPr rtl="0"/>
              <a:endParaRPr lang="en-GB" sz="1934" noProof="0"/>
            </a:p>
          </p:txBody>
        </p:sp>
        <p:sp>
          <p:nvSpPr>
            <p:cNvPr id="66" name="Freeform: Shape 65">
              <a:extLst>
                <a:ext uri="{FF2B5EF4-FFF2-40B4-BE49-F238E27FC236}">
                  <a16:creationId xmlns:a16="http://schemas.microsoft.com/office/drawing/2014/main" id="{ED94FAD2-640E-4EE4-A1DC-03DCBD197C98}"/>
                </a:ext>
              </a:extLst>
            </p:cNvPr>
            <p:cNvSpPr/>
            <p:nvPr/>
          </p:nvSpPr>
          <p:spPr>
            <a:xfrm>
              <a:off x="6923125" y="6509893"/>
              <a:ext cx="252156" cy="354620"/>
            </a:xfrm>
            <a:custGeom>
              <a:avLst/>
              <a:gdLst>
                <a:gd name="connsiteX0" fmla="*/ 180292 w 252156"/>
                <a:gd name="connsiteY0" fmla="*/ 0 h 354620"/>
                <a:gd name="connsiteX1" fmla="*/ 174833 w 252156"/>
                <a:gd name="connsiteY1" fmla="*/ 2920 h 354620"/>
                <a:gd name="connsiteX2" fmla="*/ 0 w 252156"/>
                <a:gd name="connsiteY2" fmla="*/ 2920 h 354620"/>
                <a:gd name="connsiteX3" fmla="*/ 0 w 252156"/>
                <a:gd name="connsiteY3" fmla="*/ 354620 h 354620"/>
                <a:gd name="connsiteX4" fmla="*/ 252156 w 252156"/>
                <a:gd name="connsiteY4" fmla="*/ 354620 h 354620"/>
                <a:gd name="connsiteX5" fmla="*/ 252156 w 252156"/>
                <a:gd name="connsiteY5" fmla="*/ 0 h 354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156" h="354620">
                  <a:moveTo>
                    <a:pt x="180292" y="0"/>
                  </a:moveTo>
                  <a:cubicBezTo>
                    <a:pt x="179023" y="1765"/>
                    <a:pt x="177004" y="2857"/>
                    <a:pt x="174833" y="2920"/>
                  </a:cubicBezTo>
                  <a:lnTo>
                    <a:pt x="0" y="2920"/>
                  </a:lnTo>
                  <a:lnTo>
                    <a:pt x="0" y="354620"/>
                  </a:lnTo>
                  <a:lnTo>
                    <a:pt x="252156" y="354620"/>
                  </a:lnTo>
                  <a:lnTo>
                    <a:pt x="252156" y="0"/>
                  </a:lnTo>
                  <a:close/>
                </a:path>
              </a:pathLst>
            </a:custGeom>
            <a:solidFill>
              <a:schemeClr val="accent5"/>
            </a:solidFill>
            <a:ln w="12690" cap="flat">
              <a:noFill/>
              <a:prstDash val="solid"/>
              <a:miter/>
            </a:ln>
          </p:spPr>
          <p:txBody>
            <a:bodyPr rtlCol="0" anchor="ctr"/>
            <a:lstStyle/>
            <a:p>
              <a:pPr rtl="0"/>
              <a:endParaRPr lang="en-GB" sz="1934" noProof="0"/>
            </a:p>
          </p:txBody>
        </p:sp>
        <p:sp>
          <p:nvSpPr>
            <p:cNvPr id="67" name="Freeform: Shape 66">
              <a:extLst>
                <a:ext uri="{FF2B5EF4-FFF2-40B4-BE49-F238E27FC236}">
                  <a16:creationId xmlns:a16="http://schemas.microsoft.com/office/drawing/2014/main" id="{E020D906-B679-41FD-B2AF-60E4F08E2371}"/>
                </a:ext>
              </a:extLst>
            </p:cNvPr>
            <p:cNvSpPr/>
            <p:nvPr/>
          </p:nvSpPr>
          <p:spPr>
            <a:xfrm>
              <a:off x="7243717" y="5904639"/>
              <a:ext cx="461397" cy="959874"/>
            </a:xfrm>
            <a:custGeom>
              <a:avLst/>
              <a:gdLst>
                <a:gd name="connsiteX0" fmla="*/ 461397 w 461397"/>
                <a:gd name="connsiteY0" fmla="*/ 602842 h 959874"/>
                <a:gd name="connsiteX1" fmla="*/ 461397 w 461397"/>
                <a:gd name="connsiteY1" fmla="*/ 602207 h 959874"/>
                <a:gd name="connsiteX2" fmla="*/ 461397 w 461397"/>
                <a:gd name="connsiteY2" fmla="*/ 601191 h 959874"/>
                <a:gd name="connsiteX3" fmla="*/ 461397 w 461397"/>
                <a:gd name="connsiteY3" fmla="*/ 0 h 959874"/>
                <a:gd name="connsiteX4" fmla="*/ 0 w 461397"/>
                <a:gd name="connsiteY4" fmla="*/ 0 h 959874"/>
                <a:gd name="connsiteX5" fmla="*/ 0 w 461397"/>
                <a:gd name="connsiteY5" fmla="*/ 959874 h 959874"/>
                <a:gd name="connsiteX6" fmla="*/ 461397 w 461397"/>
                <a:gd name="connsiteY6" fmla="*/ 959874 h 959874"/>
                <a:gd name="connsiteX7" fmla="*/ 461397 w 461397"/>
                <a:gd name="connsiteY7" fmla="*/ 603984 h 959874"/>
                <a:gd name="connsiteX8" fmla="*/ 461397 w 461397"/>
                <a:gd name="connsiteY8" fmla="*/ 602842 h 959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1397" h="959874">
                  <a:moveTo>
                    <a:pt x="461397" y="602842"/>
                  </a:moveTo>
                  <a:lnTo>
                    <a:pt x="461397" y="602207"/>
                  </a:lnTo>
                  <a:lnTo>
                    <a:pt x="461397" y="601191"/>
                  </a:lnTo>
                  <a:lnTo>
                    <a:pt x="461397" y="0"/>
                  </a:lnTo>
                  <a:lnTo>
                    <a:pt x="0" y="0"/>
                  </a:lnTo>
                  <a:lnTo>
                    <a:pt x="0" y="959874"/>
                  </a:lnTo>
                  <a:lnTo>
                    <a:pt x="461397" y="959874"/>
                  </a:lnTo>
                  <a:lnTo>
                    <a:pt x="461397" y="603984"/>
                  </a:lnTo>
                  <a:lnTo>
                    <a:pt x="461397" y="602842"/>
                  </a:lnTo>
                  <a:close/>
                </a:path>
              </a:pathLst>
            </a:custGeom>
            <a:solidFill>
              <a:schemeClr val="accent1"/>
            </a:solidFill>
            <a:ln w="12690" cap="flat">
              <a:noFill/>
              <a:prstDash val="solid"/>
              <a:miter/>
            </a:ln>
          </p:spPr>
          <p:txBody>
            <a:bodyPr rtlCol="0" anchor="ctr"/>
            <a:lstStyle/>
            <a:p>
              <a:pPr rtl="0"/>
              <a:endParaRPr lang="en-GB" sz="1934" noProof="0"/>
            </a:p>
          </p:txBody>
        </p:sp>
        <p:sp>
          <p:nvSpPr>
            <p:cNvPr id="68" name="Freeform: Shape 67">
              <a:extLst>
                <a:ext uri="{FF2B5EF4-FFF2-40B4-BE49-F238E27FC236}">
                  <a16:creationId xmlns:a16="http://schemas.microsoft.com/office/drawing/2014/main" id="{7F546834-2D0A-4421-871A-8D276CA884EF}"/>
                </a:ext>
              </a:extLst>
            </p:cNvPr>
            <p:cNvSpPr/>
            <p:nvPr/>
          </p:nvSpPr>
          <p:spPr>
            <a:xfrm>
              <a:off x="7189120" y="5905147"/>
              <a:ext cx="52183" cy="959366"/>
            </a:xfrm>
            <a:custGeom>
              <a:avLst/>
              <a:gdLst>
                <a:gd name="connsiteX0" fmla="*/ 0 w 52183"/>
                <a:gd name="connsiteY0" fmla="*/ 14093 h 959366"/>
                <a:gd name="connsiteX1" fmla="*/ 0 w 52183"/>
                <a:gd name="connsiteY1" fmla="*/ 563990 h 959366"/>
                <a:gd name="connsiteX2" fmla="*/ 0 w 52183"/>
                <a:gd name="connsiteY2" fmla="*/ 565767 h 959366"/>
                <a:gd name="connsiteX3" fmla="*/ 0 w 52183"/>
                <a:gd name="connsiteY3" fmla="*/ 603477 h 959366"/>
                <a:gd name="connsiteX4" fmla="*/ 0 w 52183"/>
                <a:gd name="connsiteY4" fmla="*/ 959366 h 959366"/>
                <a:gd name="connsiteX5" fmla="*/ 52184 w 52183"/>
                <a:gd name="connsiteY5" fmla="*/ 959366 h 959366"/>
                <a:gd name="connsiteX6" fmla="*/ 52184 w 52183"/>
                <a:gd name="connsiteY6" fmla="*/ 0 h 959366"/>
                <a:gd name="connsiteX7" fmla="*/ 0 w 52183"/>
                <a:gd name="connsiteY7" fmla="*/ 14093 h 959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183" h="959366">
                  <a:moveTo>
                    <a:pt x="0" y="14093"/>
                  </a:moveTo>
                  <a:lnTo>
                    <a:pt x="0" y="563990"/>
                  </a:lnTo>
                  <a:lnTo>
                    <a:pt x="0" y="565767"/>
                  </a:lnTo>
                  <a:lnTo>
                    <a:pt x="0" y="603477"/>
                  </a:lnTo>
                  <a:lnTo>
                    <a:pt x="0" y="959366"/>
                  </a:lnTo>
                  <a:lnTo>
                    <a:pt x="52184" y="959366"/>
                  </a:lnTo>
                  <a:lnTo>
                    <a:pt x="52184" y="0"/>
                  </a:lnTo>
                  <a:lnTo>
                    <a:pt x="0" y="14093"/>
                  </a:lnTo>
                  <a:close/>
                </a:path>
              </a:pathLst>
            </a:custGeom>
            <a:solidFill>
              <a:schemeClr val="accent6">
                <a:lumMod val="50000"/>
              </a:schemeClr>
            </a:solidFill>
            <a:ln w="12690" cap="flat">
              <a:solidFill>
                <a:schemeClr val="accent1"/>
              </a:solidFill>
              <a:prstDash val="solid"/>
              <a:miter/>
            </a:ln>
          </p:spPr>
          <p:txBody>
            <a:bodyPr rtlCol="0" anchor="ctr"/>
            <a:lstStyle/>
            <a:p>
              <a:pPr rtl="0"/>
              <a:endParaRPr lang="en-GB" sz="1934" noProof="0"/>
            </a:p>
          </p:txBody>
        </p:sp>
        <p:sp>
          <p:nvSpPr>
            <p:cNvPr id="69" name="Freeform: Shape 68">
              <a:extLst>
                <a:ext uri="{FF2B5EF4-FFF2-40B4-BE49-F238E27FC236}">
                  <a16:creationId xmlns:a16="http://schemas.microsoft.com/office/drawing/2014/main" id="{A501315A-96A6-4657-AD01-06C395BBD168}"/>
                </a:ext>
              </a:extLst>
            </p:cNvPr>
            <p:cNvSpPr/>
            <p:nvPr/>
          </p:nvSpPr>
          <p:spPr>
            <a:xfrm>
              <a:off x="5007194" y="5850297"/>
              <a:ext cx="4190" cy="269298"/>
            </a:xfrm>
            <a:custGeom>
              <a:avLst/>
              <a:gdLst>
                <a:gd name="connsiteX0" fmla="*/ 0 w 4190"/>
                <a:gd name="connsiteY0" fmla="*/ 265235 h 269298"/>
                <a:gd name="connsiteX1" fmla="*/ 2539 w 4190"/>
                <a:gd name="connsiteY1" fmla="*/ 267267 h 269298"/>
                <a:gd name="connsiteX2" fmla="*/ 2539 w 4190"/>
                <a:gd name="connsiteY2" fmla="*/ 267267 h 269298"/>
                <a:gd name="connsiteX3" fmla="*/ 3428 w 4190"/>
                <a:gd name="connsiteY3" fmla="*/ 268282 h 269298"/>
                <a:gd name="connsiteX4" fmla="*/ 4190 w 4190"/>
                <a:gd name="connsiteY4" fmla="*/ 269298 h 269298"/>
                <a:gd name="connsiteX5" fmla="*/ 4190 w 4190"/>
                <a:gd name="connsiteY5" fmla="*/ 269298 h 269298"/>
                <a:gd name="connsiteX6" fmla="*/ 4190 w 4190"/>
                <a:gd name="connsiteY6" fmla="*/ 2539 h 269298"/>
                <a:gd name="connsiteX7" fmla="*/ 2412 w 4190"/>
                <a:gd name="connsiteY7" fmla="*/ 2539 h 269298"/>
                <a:gd name="connsiteX8" fmla="*/ 2412 w 4190"/>
                <a:gd name="connsiteY8" fmla="*/ 2539 h 269298"/>
                <a:gd name="connsiteX9" fmla="*/ 635 w 4190"/>
                <a:gd name="connsiteY9" fmla="*/ 889 h 269298"/>
                <a:gd name="connsiteX10" fmla="*/ 635 w 4190"/>
                <a:gd name="connsiteY10" fmla="*/ 889 h 269298"/>
                <a:gd name="connsiteX11" fmla="*/ 635 w 4190"/>
                <a:gd name="connsiteY11" fmla="*/ 0 h 269298"/>
                <a:gd name="connsiteX12" fmla="*/ 635 w 4190"/>
                <a:gd name="connsiteY12" fmla="*/ 266632 h 26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90" h="269298">
                  <a:moveTo>
                    <a:pt x="0" y="265235"/>
                  </a:moveTo>
                  <a:lnTo>
                    <a:pt x="2539" y="267267"/>
                  </a:lnTo>
                  <a:lnTo>
                    <a:pt x="2539" y="267267"/>
                  </a:lnTo>
                  <a:cubicBezTo>
                    <a:pt x="2895" y="267546"/>
                    <a:pt x="3200" y="267889"/>
                    <a:pt x="3428" y="268282"/>
                  </a:cubicBezTo>
                  <a:lnTo>
                    <a:pt x="4190" y="269298"/>
                  </a:lnTo>
                  <a:cubicBezTo>
                    <a:pt x="4190" y="269298"/>
                    <a:pt x="4190" y="269298"/>
                    <a:pt x="4190" y="269298"/>
                  </a:cubicBezTo>
                  <a:lnTo>
                    <a:pt x="4190" y="2539"/>
                  </a:lnTo>
                  <a:lnTo>
                    <a:pt x="2412" y="2539"/>
                  </a:lnTo>
                  <a:lnTo>
                    <a:pt x="2412" y="2539"/>
                  </a:lnTo>
                  <a:cubicBezTo>
                    <a:pt x="1727" y="2091"/>
                    <a:pt x="1130" y="1534"/>
                    <a:pt x="635" y="889"/>
                  </a:cubicBezTo>
                  <a:lnTo>
                    <a:pt x="635" y="889"/>
                  </a:lnTo>
                  <a:lnTo>
                    <a:pt x="635" y="0"/>
                  </a:lnTo>
                  <a:lnTo>
                    <a:pt x="635" y="266632"/>
                  </a:lnTo>
                  <a:close/>
                </a:path>
              </a:pathLst>
            </a:custGeom>
            <a:solidFill>
              <a:srgbClr val="F9C996"/>
            </a:solidFill>
            <a:ln w="12690" cap="flat">
              <a:noFill/>
              <a:prstDash val="solid"/>
              <a:miter/>
            </a:ln>
          </p:spPr>
          <p:txBody>
            <a:bodyPr rtlCol="0" anchor="ctr"/>
            <a:lstStyle/>
            <a:p>
              <a:pPr rtl="0"/>
              <a:endParaRPr lang="en-GB" sz="1934" noProof="0"/>
            </a:p>
          </p:txBody>
        </p:sp>
        <p:sp>
          <p:nvSpPr>
            <p:cNvPr id="70" name="Freeform: Shape 69">
              <a:extLst>
                <a:ext uri="{FF2B5EF4-FFF2-40B4-BE49-F238E27FC236}">
                  <a16:creationId xmlns:a16="http://schemas.microsoft.com/office/drawing/2014/main" id="{0082C504-781B-42A8-8CEB-72D149A07A22}"/>
                </a:ext>
              </a:extLst>
            </p:cNvPr>
            <p:cNvSpPr/>
            <p:nvPr/>
          </p:nvSpPr>
          <p:spPr>
            <a:xfrm>
              <a:off x="5004147" y="5845091"/>
              <a:ext cx="12696" cy="269171"/>
            </a:xfrm>
            <a:custGeom>
              <a:avLst/>
              <a:gdLst>
                <a:gd name="connsiteX0" fmla="*/ 0 w 12696"/>
                <a:gd name="connsiteY0" fmla="*/ 269171 h 269171"/>
                <a:gd name="connsiteX1" fmla="*/ 0 w 12696"/>
                <a:gd name="connsiteY1" fmla="*/ 127 h 269171"/>
                <a:gd name="connsiteX2" fmla="*/ 0 w 12696"/>
                <a:gd name="connsiteY2" fmla="*/ 0 h 269171"/>
                <a:gd name="connsiteX3" fmla="*/ 0 w 12696"/>
                <a:gd name="connsiteY3" fmla="*/ 269171 h 269171"/>
                <a:gd name="connsiteX4" fmla="*/ 0 w 12696"/>
                <a:gd name="connsiteY4" fmla="*/ 269171 h 269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269171">
                  <a:moveTo>
                    <a:pt x="0" y="269171"/>
                  </a:moveTo>
                  <a:lnTo>
                    <a:pt x="0" y="127"/>
                  </a:lnTo>
                  <a:lnTo>
                    <a:pt x="0" y="0"/>
                  </a:lnTo>
                  <a:lnTo>
                    <a:pt x="0" y="269171"/>
                  </a:lnTo>
                  <a:lnTo>
                    <a:pt x="0" y="269171"/>
                  </a:lnTo>
                  <a:close/>
                </a:path>
              </a:pathLst>
            </a:custGeom>
            <a:solidFill>
              <a:srgbClr val="F9AA19"/>
            </a:solidFill>
            <a:ln w="12690" cap="flat">
              <a:noFill/>
              <a:prstDash val="solid"/>
              <a:miter/>
            </a:ln>
          </p:spPr>
          <p:txBody>
            <a:bodyPr rtlCol="0" anchor="ctr"/>
            <a:lstStyle/>
            <a:p>
              <a:pPr rtl="0"/>
              <a:endParaRPr lang="en-GB" sz="1934" noProof="0"/>
            </a:p>
          </p:txBody>
        </p:sp>
        <p:sp>
          <p:nvSpPr>
            <p:cNvPr id="71" name="Freeform: Shape 70">
              <a:extLst>
                <a:ext uri="{FF2B5EF4-FFF2-40B4-BE49-F238E27FC236}">
                  <a16:creationId xmlns:a16="http://schemas.microsoft.com/office/drawing/2014/main" id="{972DD9E9-AD68-46F6-8F59-348CA6175DCD}"/>
                </a:ext>
              </a:extLst>
            </p:cNvPr>
            <p:cNvSpPr/>
            <p:nvPr/>
          </p:nvSpPr>
          <p:spPr>
            <a:xfrm>
              <a:off x="4106745" y="5801288"/>
              <a:ext cx="403373" cy="300785"/>
            </a:xfrm>
            <a:custGeom>
              <a:avLst/>
              <a:gdLst>
                <a:gd name="connsiteX0" fmla="*/ 43422 w 403373"/>
                <a:gd name="connsiteY0" fmla="*/ 299135 h 300785"/>
                <a:gd name="connsiteX1" fmla="*/ 47613 w 403373"/>
                <a:gd name="connsiteY1" fmla="*/ 300786 h 300785"/>
                <a:gd name="connsiteX2" fmla="*/ 85703 w 403373"/>
                <a:gd name="connsiteY2" fmla="*/ 300786 h 300785"/>
                <a:gd name="connsiteX3" fmla="*/ 85703 w 403373"/>
                <a:gd name="connsiteY3" fmla="*/ 191213 h 300785"/>
                <a:gd name="connsiteX4" fmla="*/ 92559 w 403373"/>
                <a:gd name="connsiteY4" fmla="*/ 184230 h 300785"/>
                <a:gd name="connsiteX5" fmla="*/ 403374 w 403373"/>
                <a:gd name="connsiteY5" fmla="*/ 184230 h 300785"/>
                <a:gd name="connsiteX6" fmla="*/ 403374 w 403373"/>
                <a:gd name="connsiteY6" fmla="*/ 0 h 300785"/>
                <a:gd name="connsiteX7" fmla="*/ 0 w 403373"/>
                <a:gd name="connsiteY7" fmla="*/ 0 h 300785"/>
                <a:gd name="connsiteX8" fmla="*/ 0 w 403373"/>
                <a:gd name="connsiteY8" fmla="*/ 296596 h 300785"/>
                <a:gd name="connsiteX9" fmla="*/ 17394 w 403373"/>
                <a:gd name="connsiteY9" fmla="*/ 300786 h 300785"/>
                <a:gd name="connsiteX10" fmla="*/ 39106 w 403373"/>
                <a:gd name="connsiteY10" fmla="*/ 300786 h 300785"/>
                <a:gd name="connsiteX11" fmla="*/ 43422 w 403373"/>
                <a:gd name="connsiteY11" fmla="*/ 299135 h 300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373" h="300785">
                  <a:moveTo>
                    <a:pt x="43422" y="299135"/>
                  </a:moveTo>
                  <a:cubicBezTo>
                    <a:pt x="44959" y="299199"/>
                    <a:pt x="46444" y="299783"/>
                    <a:pt x="47613" y="300786"/>
                  </a:cubicBezTo>
                  <a:lnTo>
                    <a:pt x="85703" y="300786"/>
                  </a:lnTo>
                  <a:lnTo>
                    <a:pt x="85703" y="191213"/>
                  </a:lnTo>
                  <a:cubicBezTo>
                    <a:pt x="85703" y="187405"/>
                    <a:pt x="88750" y="184300"/>
                    <a:pt x="92559" y="184230"/>
                  </a:cubicBezTo>
                  <a:lnTo>
                    <a:pt x="403374" y="184230"/>
                  </a:lnTo>
                  <a:lnTo>
                    <a:pt x="403374" y="0"/>
                  </a:lnTo>
                  <a:lnTo>
                    <a:pt x="0" y="0"/>
                  </a:lnTo>
                  <a:lnTo>
                    <a:pt x="0" y="296596"/>
                  </a:lnTo>
                  <a:lnTo>
                    <a:pt x="17394" y="300786"/>
                  </a:lnTo>
                  <a:lnTo>
                    <a:pt x="39106" y="300786"/>
                  </a:lnTo>
                  <a:cubicBezTo>
                    <a:pt x="40337" y="299796"/>
                    <a:pt x="41848" y="299212"/>
                    <a:pt x="43422" y="299135"/>
                  </a:cubicBezTo>
                  <a:close/>
                </a:path>
              </a:pathLst>
            </a:custGeom>
            <a:solidFill>
              <a:srgbClr val="66B2B0"/>
            </a:solidFill>
            <a:ln w="12690" cap="flat">
              <a:solidFill>
                <a:schemeClr val="accent1"/>
              </a:solidFill>
              <a:prstDash val="solid"/>
              <a:miter/>
            </a:ln>
          </p:spPr>
          <p:txBody>
            <a:bodyPr rtlCol="0" anchor="ctr"/>
            <a:lstStyle/>
            <a:p>
              <a:pPr rtl="0"/>
              <a:endParaRPr lang="en-GB" sz="1934" noProof="0"/>
            </a:p>
          </p:txBody>
        </p:sp>
        <p:sp>
          <p:nvSpPr>
            <p:cNvPr id="72" name="Freeform: Shape 71">
              <a:extLst>
                <a:ext uri="{FF2B5EF4-FFF2-40B4-BE49-F238E27FC236}">
                  <a16:creationId xmlns:a16="http://schemas.microsoft.com/office/drawing/2014/main" id="{A9A6CCDF-4C7E-4688-8C6C-BC388B1BDA88}"/>
                </a:ext>
              </a:extLst>
            </p:cNvPr>
            <p:cNvSpPr/>
            <p:nvPr/>
          </p:nvSpPr>
          <p:spPr>
            <a:xfrm>
              <a:off x="4206541" y="5998976"/>
              <a:ext cx="304720" cy="439688"/>
            </a:xfrm>
            <a:custGeom>
              <a:avLst/>
              <a:gdLst>
                <a:gd name="connsiteX0" fmla="*/ 303324 w 304720"/>
                <a:gd name="connsiteY0" fmla="*/ 255966 h 439688"/>
                <a:gd name="connsiteX1" fmla="*/ 302689 w 304720"/>
                <a:gd name="connsiteY1" fmla="*/ 255966 h 439688"/>
                <a:gd name="connsiteX2" fmla="*/ 301419 w 304720"/>
                <a:gd name="connsiteY2" fmla="*/ 255966 h 439688"/>
                <a:gd name="connsiteX3" fmla="*/ 300404 w 304720"/>
                <a:gd name="connsiteY3" fmla="*/ 255205 h 439688"/>
                <a:gd name="connsiteX4" fmla="*/ 299388 w 304720"/>
                <a:gd name="connsiteY4" fmla="*/ 254316 h 439688"/>
                <a:gd name="connsiteX5" fmla="*/ 298626 w 304720"/>
                <a:gd name="connsiteY5" fmla="*/ 253173 h 439688"/>
                <a:gd name="connsiteX6" fmla="*/ 298626 w 304720"/>
                <a:gd name="connsiteY6" fmla="*/ 252031 h 439688"/>
                <a:gd name="connsiteX7" fmla="*/ 298626 w 304720"/>
                <a:gd name="connsiteY7" fmla="*/ 250634 h 439688"/>
                <a:gd name="connsiteX8" fmla="*/ 298626 w 304720"/>
                <a:gd name="connsiteY8" fmla="*/ 250634 h 439688"/>
                <a:gd name="connsiteX9" fmla="*/ 298626 w 304720"/>
                <a:gd name="connsiteY9" fmla="*/ 136363 h 439688"/>
                <a:gd name="connsiteX10" fmla="*/ 304721 w 304720"/>
                <a:gd name="connsiteY10" fmla="*/ 129634 h 439688"/>
                <a:gd name="connsiteX11" fmla="*/ 304721 w 304720"/>
                <a:gd name="connsiteY11" fmla="*/ 0 h 439688"/>
                <a:gd name="connsiteX12" fmla="*/ 0 w 304720"/>
                <a:gd name="connsiteY12" fmla="*/ 0 h 439688"/>
                <a:gd name="connsiteX13" fmla="*/ 0 w 304720"/>
                <a:gd name="connsiteY13" fmla="*/ 439688 h 439688"/>
                <a:gd name="connsiteX14" fmla="*/ 303832 w 304720"/>
                <a:gd name="connsiteY14" fmla="*/ 439688 h 439688"/>
                <a:gd name="connsiteX15" fmla="*/ 303832 w 304720"/>
                <a:gd name="connsiteY15" fmla="*/ 256093 h 439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4720" h="439688">
                  <a:moveTo>
                    <a:pt x="303324" y="255966"/>
                  </a:moveTo>
                  <a:lnTo>
                    <a:pt x="302689" y="255966"/>
                  </a:lnTo>
                  <a:lnTo>
                    <a:pt x="301419" y="255966"/>
                  </a:lnTo>
                  <a:lnTo>
                    <a:pt x="300404" y="255205"/>
                  </a:lnTo>
                  <a:lnTo>
                    <a:pt x="299388" y="254316"/>
                  </a:lnTo>
                  <a:lnTo>
                    <a:pt x="298626" y="253173"/>
                  </a:lnTo>
                  <a:cubicBezTo>
                    <a:pt x="298677" y="252792"/>
                    <a:pt x="298677" y="252411"/>
                    <a:pt x="298626" y="252031"/>
                  </a:cubicBezTo>
                  <a:cubicBezTo>
                    <a:pt x="298626" y="252031"/>
                    <a:pt x="298626" y="251142"/>
                    <a:pt x="298626" y="250634"/>
                  </a:cubicBezTo>
                  <a:cubicBezTo>
                    <a:pt x="298626" y="250126"/>
                    <a:pt x="298626" y="250634"/>
                    <a:pt x="298626" y="250634"/>
                  </a:cubicBezTo>
                  <a:lnTo>
                    <a:pt x="298626" y="136363"/>
                  </a:lnTo>
                  <a:cubicBezTo>
                    <a:pt x="298614" y="132884"/>
                    <a:pt x="301254" y="129964"/>
                    <a:pt x="304721" y="129634"/>
                  </a:cubicBezTo>
                  <a:lnTo>
                    <a:pt x="304721" y="0"/>
                  </a:lnTo>
                  <a:lnTo>
                    <a:pt x="0" y="0"/>
                  </a:lnTo>
                  <a:lnTo>
                    <a:pt x="0" y="439688"/>
                  </a:lnTo>
                  <a:lnTo>
                    <a:pt x="303832" y="439688"/>
                  </a:lnTo>
                  <a:lnTo>
                    <a:pt x="303832" y="256093"/>
                  </a:lnTo>
                  <a:close/>
                </a:path>
              </a:pathLst>
            </a:custGeom>
            <a:solidFill>
              <a:schemeClr val="accent3"/>
            </a:solidFill>
            <a:ln w="12690" cap="flat">
              <a:noFill/>
              <a:prstDash val="solid"/>
              <a:miter/>
            </a:ln>
          </p:spPr>
          <p:txBody>
            <a:bodyPr rtlCol="0" anchor="ctr"/>
            <a:lstStyle/>
            <a:p>
              <a:pPr rtl="0"/>
              <a:endParaRPr lang="en-GB" sz="1934" noProof="0"/>
            </a:p>
          </p:txBody>
        </p:sp>
        <p:sp>
          <p:nvSpPr>
            <p:cNvPr id="73" name="Freeform: Shape 72">
              <a:extLst>
                <a:ext uri="{FF2B5EF4-FFF2-40B4-BE49-F238E27FC236}">
                  <a16:creationId xmlns:a16="http://schemas.microsoft.com/office/drawing/2014/main" id="{83798BE7-AE75-4D56-8A0C-661C0F953B44}"/>
                </a:ext>
              </a:extLst>
            </p:cNvPr>
            <p:cNvSpPr/>
            <p:nvPr/>
          </p:nvSpPr>
          <p:spPr>
            <a:xfrm>
              <a:off x="4982055" y="5809540"/>
              <a:ext cx="19552" cy="304468"/>
            </a:xfrm>
            <a:custGeom>
              <a:avLst/>
              <a:gdLst>
                <a:gd name="connsiteX0" fmla="*/ 14093 w 19552"/>
                <a:gd name="connsiteY0" fmla="*/ 304468 h 304468"/>
                <a:gd name="connsiteX1" fmla="*/ 19553 w 19552"/>
                <a:gd name="connsiteY1" fmla="*/ 304468 h 304468"/>
                <a:gd name="connsiteX2" fmla="*/ 19553 w 19552"/>
                <a:gd name="connsiteY2" fmla="*/ 31615 h 304468"/>
                <a:gd name="connsiteX3" fmla="*/ 17521 w 19552"/>
                <a:gd name="connsiteY3" fmla="*/ 28187 h 304468"/>
                <a:gd name="connsiteX4" fmla="*/ 17521 w 19552"/>
                <a:gd name="connsiteY4" fmla="*/ 28187 h 304468"/>
                <a:gd name="connsiteX5" fmla="*/ 14982 w 19552"/>
                <a:gd name="connsiteY5" fmla="*/ 24124 h 304468"/>
                <a:gd name="connsiteX6" fmla="*/ 14982 w 19552"/>
                <a:gd name="connsiteY6" fmla="*/ 24124 h 304468"/>
                <a:gd name="connsiteX7" fmla="*/ 0 w 19552"/>
                <a:gd name="connsiteY7" fmla="*/ 0 h 304468"/>
                <a:gd name="connsiteX8" fmla="*/ 0 w 19552"/>
                <a:gd name="connsiteY8" fmla="*/ 293168 h 304468"/>
                <a:gd name="connsiteX9" fmla="*/ 14093 w 19552"/>
                <a:gd name="connsiteY9" fmla="*/ 304468 h 304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552" h="304468">
                  <a:moveTo>
                    <a:pt x="14093" y="304468"/>
                  </a:moveTo>
                  <a:lnTo>
                    <a:pt x="19553" y="304468"/>
                  </a:lnTo>
                  <a:lnTo>
                    <a:pt x="19553" y="31615"/>
                  </a:lnTo>
                  <a:lnTo>
                    <a:pt x="17521" y="28187"/>
                  </a:lnTo>
                  <a:lnTo>
                    <a:pt x="17521" y="28187"/>
                  </a:lnTo>
                  <a:lnTo>
                    <a:pt x="14982" y="24124"/>
                  </a:lnTo>
                  <a:lnTo>
                    <a:pt x="14982" y="24124"/>
                  </a:lnTo>
                  <a:lnTo>
                    <a:pt x="0" y="0"/>
                  </a:lnTo>
                  <a:lnTo>
                    <a:pt x="0" y="293168"/>
                  </a:lnTo>
                  <a:lnTo>
                    <a:pt x="14093" y="304468"/>
                  </a:lnTo>
                  <a:close/>
                </a:path>
              </a:pathLst>
            </a:custGeom>
            <a:solidFill>
              <a:schemeClr val="accent2"/>
            </a:solidFill>
            <a:ln w="12690" cap="flat">
              <a:noFill/>
              <a:prstDash val="solid"/>
              <a:miter/>
            </a:ln>
          </p:spPr>
          <p:txBody>
            <a:bodyPr rtlCol="0" anchor="ctr"/>
            <a:lstStyle/>
            <a:p>
              <a:pPr rtl="0"/>
              <a:endParaRPr lang="en-GB" sz="1934" noProof="0"/>
            </a:p>
          </p:txBody>
        </p:sp>
        <p:sp>
          <p:nvSpPr>
            <p:cNvPr id="74" name="Freeform: Shape 73">
              <a:extLst>
                <a:ext uri="{FF2B5EF4-FFF2-40B4-BE49-F238E27FC236}">
                  <a16:creationId xmlns:a16="http://schemas.microsoft.com/office/drawing/2014/main" id="{B30090B1-11A3-4B31-81FC-B351FA2FF3E0}"/>
                </a:ext>
              </a:extLst>
            </p:cNvPr>
            <p:cNvSpPr/>
            <p:nvPr/>
          </p:nvSpPr>
          <p:spPr>
            <a:xfrm>
              <a:off x="4794144" y="5801288"/>
              <a:ext cx="185498" cy="299643"/>
            </a:xfrm>
            <a:custGeom>
              <a:avLst/>
              <a:gdLst>
                <a:gd name="connsiteX0" fmla="*/ 0 w 185498"/>
                <a:gd name="connsiteY0" fmla="*/ 0 h 299643"/>
                <a:gd name="connsiteX1" fmla="*/ 0 w 185498"/>
                <a:gd name="connsiteY1" fmla="*/ 218892 h 299643"/>
                <a:gd name="connsiteX2" fmla="*/ 9523 w 185498"/>
                <a:gd name="connsiteY2" fmla="*/ 225240 h 299643"/>
                <a:gd name="connsiteX3" fmla="*/ 9523 w 185498"/>
                <a:gd name="connsiteY3" fmla="*/ 225240 h 299643"/>
                <a:gd name="connsiteX4" fmla="*/ 10411 w 185498"/>
                <a:gd name="connsiteY4" fmla="*/ 226256 h 299643"/>
                <a:gd name="connsiteX5" fmla="*/ 11173 w 185498"/>
                <a:gd name="connsiteY5" fmla="*/ 227272 h 299643"/>
                <a:gd name="connsiteX6" fmla="*/ 11173 w 185498"/>
                <a:gd name="connsiteY6" fmla="*/ 228542 h 299643"/>
                <a:gd name="connsiteX7" fmla="*/ 11173 w 185498"/>
                <a:gd name="connsiteY7" fmla="*/ 229938 h 299643"/>
                <a:gd name="connsiteX8" fmla="*/ 11173 w 185498"/>
                <a:gd name="connsiteY8" fmla="*/ 299643 h 299643"/>
                <a:gd name="connsiteX9" fmla="*/ 185499 w 185498"/>
                <a:gd name="connsiteY9" fmla="*/ 299643 h 299643"/>
                <a:gd name="connsiteX10" fmla="*/ 185499 w 185498"/>
                <a:gd name="connsiteY10" fmla="*/ 4317 h 299643"/>
                <a:gd name="connsiteX11" fmla="*/ 182832 w 185498"/>
                <a:gd name="connsiteY11" fmla="*/ 0 h 299643"/>
                <a:gd name="connsiteX12" fmla="*/ 0 w 185498"/>
                <a:gd name="connsiteY12" fmla="*/ 0 h 299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5498" h="299643">
                  <a:moveTo>
                    <a:pt x="0" y="0"/>
                  </a:moveTo>
                  <a:lnTo>
                    <a:pt x="0" y="218892"/>
                  </a:lnTo>
                  <a:lnTo>
                    <a:pt x="9523" y="225240"/>
                  </a:lnTo>
                  <a:cubicBezTo>
                    <a:pt x="9523" y="225240"/>
                    <a:pt x="9523" y="225240"/>
                    <a:pt x="9523" y="225240"/>
                  </a:cubicBezTo>
                  <a:lnTo>
                    <a:pt x="10411" y="226256"/>
                  </a:lnTo>
                  <a:cubicBezTo>
                    <a:pt x="10742" y="226528"/>
                    <a:pt x="11008" y="226877"/>
                    <a:pt x="11173" y="227272"/>
                  </a:cubicBezTo>
                  <a:cubicBezTo>
                    <a:pt x="11249" y="227692"/>
                    <a:pt x="11249" y="228121"/>
                    <a:pt x="11173" y="228542"/>
                  </a:cubicBezTo>
                  <a:cubicBezTo>
                    <a:pt x="11249" y="229005"/>
                    <a:pt x="11249" y="229475"/>
                    <a:pt x="11173" y="229938"/>
                  </a:cubicBezTo>
                  <a:lnTo>
                    <a:pt x="11173" y="299643"/>
                  </a:lnTo>
                  <a:lnTo>
                    <a:pt x="185499" y="299643"/>
                  </a:lnTo>
                  <a:lnTo>
                    <a:pt x="185499" y="4317"/>
                  </a:lnTo>
                  <a:lnTo>
                    <a:pt x="182832" y="0"/>
                  </a:lnTo>
                  <a:lnTo>
                    <a:pt x="0" y="0"/>
                  </a:lnTo>
                  <a:close/>
                </a:path>
              </a:pathLst>
            </a:custGeom>
            <a:solidFill>
              <a:schemeClr val="accent5"/>
            </a:solidFill>
            <a:ln w="12690" cap="flat">
              <a:noFill/>
              <a:prstDash val="solid"/>
              <a:miter/>
            </a:ln>
          </p:spPr>
          <p:txBody>
            <a:bodyPr rtlCol="0" anchor="ctr"/>
            <a:lstStyle/>
            <a:p>
              <a:pPr rtl="0"/>
              <a:endParaRPr lang="en-GB" sz="1934" noProof="0"/>
            </a:p>
          </p:txBody>
        </p:sp>
        <p:sp>
          <p:nvSpPr>
            <p:cNvPr id="75" name="Freeform: Shape 74">
              <a:extLst>
                <a:ext uri="{FF2B5EF4-FFF2-40B4-BE49-F238E27FC236}">
                  <a16:creationId xmlns:a16="http://schemas.microsoft.com/office/drawing/2014/main" id="{03FCCAED-A7BD-4827-B4C6-6E649C59BC4E}"/>
                </a:ext>
              </a:extLst>
            </p:cNvPr>
            <p:cNvSpPr/>
            <p:nvPr/>
          </p:nvSpPr>
          <p:spPr>
            <a:xfrm>
              <a:off x="4806713" y="6104486"/>
              <a:ext cx="185625" cy="9522"/>
            </a:xfrm>
            <a:custGeom>
              <a:avLst/>
              <a:gdLst>
                <a:gd name="connsiteX0" fmla="*/ 185626 w 185625"/>
                <a:gd name="connsiteY0" fmla="*/ 9523 h 9522"/>
                <a:gd name="connsiteX1" fmla="*/ 173691 w 185625"/>
                <a:gd name="connsiteY1" fmla="*/ 0 h 9522"/>
                <a:gd name="connsiteX2" fmla="*/ 0 w 185625"/>
                <a:gd name="connsiteY2" fmla="*/ 0 h 9522"/>
                <a:gd name="connsiteX3" fmla="*/ 0 w 185625"/>
                <a:gd name="connsiteY3" fmla="*/ 9523 h 9522"/>
                <a:gd name="connsiteX4" fmla="*/ 185626 w 185625"/>
                <a:gd name="connsiteY4" fmla="*/ 9523 h 9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625" h="9522">
                  <a:moveTo>
                    <a:pt x="185626" y="9523"/>
                  </a:moveTo>
                  <a:lnTo>
                    <a:pt x="173691" y="0"/>
                  </a:lnTo>
                  <a:lnTo>
                    <a:pt x="0" y="0"/>
                  </a:lnTo>
                  <a:lnTo>
                    <a:pt x="0" y="9523"/>
                  </a:lnTo>
                  <a:lnTo>
                    <a:pt x="185626" y="9523"/>
                  </a:lnTo>
                  <a:close/>
                </a:path>
              </a:pathLst>
            </a:custGeom>
            <a:solidFill>
              <a:schemeClr val="accent2"/>
            </a:solidFill>
            <a:ln w="12690" cap="flat">
              <a:noFill/>
              <a:prstDash val="solid"/>
              <a:miter/>
            </a:ln>
          </p:spPr>
          <p:txBody>
            <a:bodyPr rtlCol="0" anchor="ctr"/>
            <a:lstStyle/>
            <a:p>
              <a:pPr rtl="0"/>
              <a:endParaRPr lang="en-GB" sz="1934" noProof="0"/>
            </a:p>
          </p:txBody>
        </p:sp>
        <p:sp>
          <p:nvSpPr>
            <p:cNvPr id="76" name="Freeform: Shape 75">
              <a:extLst>
                <a:ext uri="{FF2B5EF4-FFF2-40B4-BE49-F238E27FC236}">
                  <a16:creationId xmlns:a16="http://schemas.microsoft.com/office/drawing/2014/main" id="{32644D5A-1E70-409F-BC43-9E08AFC2C60C}"/>
                </a:ext>
              </a:extLst>
            </p:cNvPr>
            <p:cNvSpPr/>
            <p:nvPr/>
          </p:nvSpPr>
          <p:spPr>
            <a:xfrm>
              <a:off x="7837668" y="5868580"/>
              <a:ext cx="202004" cy="83798"/>
            </a:xfrm>
            <a:custGeom>
              <a:avLst/>
              <a:gdLst>
                <a:gd name="connsiteX0" fmla="*/ 5332 w 202004"/>
                <a:gd name="connsiteY0" fmla="*/ 83799 h 83798"/>
                <a:gd name="connsiteX1" fmla="*/ 202005 w 202004"/>
                <a:gd name="connsiteY1" fmla="*/ 83799 h 83798"/>
                <a:gd name="connsiteX2" fmla="*/ 202005 w 202004"/>
                <a:gd name="connsiteY2" fmla="*/ 0 h 83798"/>
                <a:gd name="connsiteX3" fmla="*/ 0 w 202004"/>
                <a:gd name="connsiteY3" fmla="*/ 0 h 83798"/>
                <a:gd name="connsiteX4" fmla="*/ 0 w 202004"/>
                <a:gd name="connsiteY4" fmla="*/ 78466 h 83798"/>
                <a:gd name="connsiteX5" fmla="*/ 5332 w 202004"/>
                <a:gd name="connsiteY5" fmla="*/ 83799 h 83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004" h="83798">
                  <a:moveTo>
                    <a:pt x="5332" y="83799"/>
                  </a:moveTo>
                  <a:lnTo>
                    <a:pt x="202005" y="83799"/>
                  </a:lnTo>
                  <a:lnTo>
                    <a:pt x="202005" y="0"/>
                  </a:lnTo>
                  <a:lnTo>
                    <a:pt x="0" y="0"/>
                  </a:lnTo>
                  <a:lnTo>
                    <a:pt x="0" y="78466"/>
                  </a:lnTo>
                  <a:cubicBezTo>
                    <a:pt x="2717" y="78953"/>
                    <a:pt x="4850" y="81080"/>
                    <a:pt x="5332" y="83799"/>
                  </a:cubicBezTo>
                  <a:close/>
                </a:path>
              </a:pathLst>
            </a:custGeom>
            <a:solidFill>
              <a:schemeClr val="accent6">
                <a:lumMod val="60000"/>
                <a:lumOff val="40000"/>
              </a:schemeClr>
            </a:solidFill>
            <a:ln w="12690" cap="flat">
              <a:noFill/>
              <a:prstDash val="solid"/>
              <a:miter/>
            </a:ln>
          </p:spPr>
          <p:txBody>
            <a:bodyPr rtlCol="0" anchor="ctr"/>
            <a:lstStyle/>
            <a:p>
              <a:pPr rtl="0"/>
              <a:endParaRPr lang="en-GB" sz="1934" noProof="0"/>
            </a:p>
          </p:txBody>
        </p:sp>
        <p:sp>
          <p:nvSpPr>
            <p:cNvPr id="77" name="Freeform: Shape 76">
              <a:extLst>
                <a:ext uri="{FF2B5EF4-FFF2-40B4-BE49-F238E27FC236}">
                  <a16:creationId xmlns:a16="http://schemas.microsoft.com/office/drawing/2014/main" id="{DD6BEDAE-28FB-4947-8E6E-4DE37B2656DC}"/>
                </a:ext>
              </a:extLst>
            </p:cNvPr>
            <p:cNvSpPr/>
            <p:nvPr/>
          </p:nvSpPr>
          <p:spPr>
            <a:xfrm>
              <a:off x="7819384" y="5869088"/>
              <a:ext cx="15743" cy="86464"/>
            </a:xfrm>
            <a:custGeom>
              <a:avLst/>
              <a:gdLst>
                <a:gd name="connsiteX0" fmla="*/ 10157 w 15743"/>
                <a:gd name="connsiteY0" fmla="*/ 84560 h 86464"/>
                <a:gd name="connsiteX1" fmla="*/ 10157 w 15743"/>
                <a:gd name="connsiteY1" fmla="*/ 84560 h 86464"/>
                <a:gd name="connsiteX2" fmla="*/ 15744 w 15743"/>
                <a:gd name="connsiteY2" fmla="*/ 77958 h 86464"/>
                <a:gd name="connsiteX3" fmla="*/ 15744 w 15743"/>
                <a:gd name="connsiteY3" fmla="*/ 0 h 86464"/>
                <a:gd name="connsiteX4" fmla="*/ 0 w 15743"/>
                <a:gd name="connsiteY4" fmla="*/ 3428 h 86464"/>
                <a:gd name="connsiteX5" fmla="*/ 0 w 15743"/>
                <a:gd name="connsiteY5" fmla="*/ 86465 h 86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43" h="86464">
                  <a:moveTo>
                    <a:pt x="10157" y="84560"/>
                  </a:moveTo>
                  <a:lnTo>
                    <a:pt x="10157" y="84560"/>
                  </a:lnTo>
                  <a:cubicBezTo>
                    <a:pt x="10170" y="81296"/>
                    <a:pt x="12532" y="78513"/>
                    <a:pt x="15744" y="77958"/>
                  </a:cubicBezTo>
                  <a:lnTo>
                    <a:pt x="15744" y="0"/>
                  </a:lnTo>
                  <a:lnTo>
                    <a:pt x="0" y="3428"/>
                  </a:lnTo>
                  <a:lnTo>
                    <a:pt x="0" y="86465"/>
                  </a:lnTo>
                  <a:close/>
                </a:path>
              </a:pathLst>
            </a:custGeom>
            <a:solidFill>
              <a:srgbClr val="F4F5F3"/>
            </a:solidFill>
            <a:ln w="12690" cap="flat">
              <a:noFill/>
              <a:prstDash val="solid"/>
              <a:miter/>
            </a:ln>
          </p:spPr>
          <p:txBody>
            <a:bodyPr rtlCol="0" anchor="ctr"/>
            <a:lstStyle/>
            <a:p>
              <a:pPr rtl="0"/>
              <a:endParaRPr lang="en-GB" sz="1934" noProof="0"/>
            </a:p>
          </p:txBody>
        </p:sp>
        <p:sp>
          <p:nvSpPr>
            <p:cNvPr id="78" name="Freeform: Shape 77">
              <a:extLst>
                <a:ext uri="{FF2B5EF4-FFF2-40B4-BE49-F238E27FC236}">
                  <a16:creationId xmlns:a16="http://schemas.microsoft.com/office/drawing/2014/main" id="{0C9DC656-608B-4530-8CE5-0D9296D6ED76}"/>
                </a:ext>
              </a:extLst>
            </p:cNvPr>
            <p:cNvSpPr/>
            <p:nvPr/>
          </p:nvSpPr>
          <p:spPr>
            <a:xfrm>
              <a:off x="7800086" y="5966091"/>
              <a:ext cx="6855" cy="544309"/>
            </a:xfrm>
            <a:custGeom>
              <a:avLst/>
              <a:gdLst>
                <a:gd name="connsiteX0" fmla="*/ 5713 w 6855"/>
                <a:gd name="connsiteY0" fmla="*/ 544310 h 544309"/>
                <a:gd name="connsiteX1" fmla="*/ 6856 w 6855"/>
                <a:gd name="connsiteY1" fmla="*/ 541897 h 544309"/>
                <a:gd name="connsiteX2" fmla="*/ 6856 w 6855"/>
                <a:gd name="connsiteY2" fmla="*/ 0 h 544309"/>
                <a:gd name="connsiteX3" fmla="*/ 0 w 6855"/>
                <a:gd name="connsiteY3" fmla="*/ 1270 h 544309"/>
                <a:gd name="connsiteX4" fmla="*/ 0 w 6855"/>
                <a:gd name="connsiteY4" fmla="*/ 544056 h 544309"/>
                <a:gd name="connsiteX5" fmla="*/ 0 w 6855"/>
                <a:gd name="connsiteY5" fmla="*/ 544056 h 544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5" h="544309">
                  <a:moveTo>
                    <a:pt x="5713" y="544310"/>
                  </a:moveTo>
                  <a:cubicBezTo>
                    <a:pt x="5942" y="543446"/>
                    <a:pt x="6323" y="542621"/>
                    <a:pt x="6856" y="541897"/>
                  </a:cubicBezTo>
                  <a:lnTo>
                    <a:pt x="6856" y="0"/>
                  </a:lnTo>
                  <a:lnTo>
                    <a:pt x="0" y="1270"/>
                  </a:lnTo>
                  <a:lnTo>
                    <a:pt x="0" y="544056"/>
                  </a:lnTo>
                  <a:lnTo>
                    <a:pt x="0" y="544056"/>
                  </a:lnTo>
                  <a:close/>
                </a:path>
              </a:pathLst>
            </a:custGeom>
            <a:solidFill>
              <a:srgbClr val="F9C996"/>
            </a:solidFill>
            <a:ln w="12690" cap="flat">
              <a:noFill/>
              <a:prstDash val="solid"/>
              <a:miter/>
            </a:ln>
          </p:spPr>
          <p:txBody>
            <a:bodyPr rtlCol="0" anchor="ctr"/>
            <a:lstStyle/>
            <a:p>
              <a:pPr rtl="0"/>
              <a:endParaRPr lang="en-GB" sz="1934" noProof="0"/>
            </a:p>
          </p:txBody>
        </p:sp>
        <p:sp>
          <p:nvSpPr>
            <p:cNvPr id="79" name="Freeform: Shape 78">
              <a:extLst>
                <a:ext uri="{FF2B5EF4-FFF2-40B4-BE49-F238E27FC236}">
                  <a16:creationId xmlns:a16="http://schemas.microsoft.com/office/drawing/2014/main" id="{77303D9F-D327-49AA-9BF1-3C0F52D612EF}"/>
                </a:ext>
              </a:extLst>
            </p:cNvPr>
            <p:cNvSpPr/>
            <p:nvPr/>
          </p:nvSpPr>
          <p:spPr>
            <a:xfrm>
              <a:off x="7809354" y="5965330"/>
              <a:ext cx="1904" cy="540119"/>
            </a:xfrm>
            <a:custGeom>
              <a:avLst/>
              <a:gdLst>
                <a:gd name="connsiteX0" fmla="*/ 1904 w 1904"/>
                <a:gd name="connsiteY0" fmla="*/ 0 h 540119"/>
                <a:gd name="connsiteX1" fmla="*/ 0 w 1904"/>
                <a:gd name="connsiteY1" fmla="*/ 0 h 540119"/>
                <a:gd name="connsiteX2" fmla="*/ 0 w 1904"/>
                <a:gd name="connsiteY2" fmla="*/ 0 h 540119"/>
                <a:gd name="connsiteX3" fmla="*/ 0 w 1904"/>
                <a:gd name="connsiteY3" fmla="*/ 540120 h 540119"/>
                <a:gd name="connsiteX4" fmla="*/ 1904 w 1904"/>
                <a:gd name="connsiteY4" fmla="*/ 539485 h 540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4" h="540119">
                  <a:moveTo>
                    <a:pt x="1904" y="0"/>
                  </a:moveTo>
                  <a:lnTo>
                    <a:pt x="0" y="0"/>
                  </a:lnTo>
                  <a:lnTo>
                    <a:pt x="0" y="0"/>
                  </a:lnTo>
                  <a:lnTo>
                    <a:pt x="0" y="540120"/>
                  </a:lnTo>
                  <a:lnTo>
                    <a:pt x="1904" y="539485"/>
                  </a:lnTo>
                  <a:close/>
                </a:path>
              </a:pathLst>
            </a:custGeom>
            <a:solidFill>
              <a:srgbClr val="E8E7E3"/>
            </a:solidFill>
            <a:ln w="12690" cap="flat">
              <a:noFill/>
              <a:prstDash val="solid"/>
              <a:miter/>
            </a:ln>
          </p:spPr>
          <p:txBody>
            <a:bodyPr rtlCol="0" anchor="ctr"/>
            <a:lstStyle/>
            <a:p>
              <a:pPr rtl="0"/>
              <a:endParaRPr lang="en-GB" sz="1934" noProof="0"/>
            </a:p>
          </p:txBody>
        </p:sp>
        <p:sp>
          <p:nvSpPr>
            <p:cNvPr id="80" name="Freeform: Shape 79">
              <a:extLst>
                <a:ext uri="{FF2B5EF4-FFF2-40B4-BE49-F238E27FC236}">
                  <a16:creationId xmlns:a16="http://schemas.microsoft.com/office/drawing/2014/main" id="{237DD44F-770C-462F-AFEB-3FDF6A89CD21}"/>
                </a:ext>
              </a:extLst>
            </p:cNvPr>
            <p:cNvSpPr/>
            <p:nvPr/>
          </p:nvSpPr>
          <p:spPr>
            <a:xfrm>
              <a:off x="7814560" y="5959235"/>
              <a:ext cx="15870" cy="545071"/>
            </a:xfrm>
            <a:custGeom>
              <a:avLst/>
              <a:gdLst>
                <a:gd name="connsiteX0" fmla="*/ 14982 w 15870"/>
                <a:gd name="connsiteY0" fmla="*/ 0 h 545071"/>
                <a:gd name="connsiteX1" fmla="*/ 4698 w 15870"/>
                <a:gd name="connsiteY1" fmla="*/ 0 h 545071"/>
                <a:gd name="connsiteX2" fmla="*/ 4698 w 15870"/>
                <a:gd name="connsiteY2" fmla="*/ 889 h 545071"/>
                <a:gd name="connsiteX3" fmla="*/ 4063 w 15870"/>
                <a:gd name="connsiteY3" fmla="*/ 2159 h 545071"/>
                <a:gd name="connsiteX4" fmla="*/ 4063 w 15870"/>
                <a:gd name="connsiteY4" fmla="*/ 3174 h 545071"/>
                <a:gd name="connsiteX5" fmla="*/ 3047 w 15870"/>
                <a:gd name="connsiteY5" fmla="*/ 4063 h 545071"/>
                <a:gd name="connsiteX6" fmla="*/ 2032 w 15870"/>
                <a:gd name="connsiteY6" fmla="*/ 4825 h 545071"/>
                <a:gd name="connsiteX7" fmla="*/ 762 w 15870"/>
                <a:gd name="connsiteY7" fmla="*/ 4825 h 545071"/>
                <a:gd name="connsiteX8" fmla="*/ 0 w 15870"/>
                <a:gd name="connsiteY8" fmla="*/ 4825 h 545071"/>
                <a:gd name="connsiteX9" fmla="*/ 0 w 15870"/>
                <a:gd name="connsiteY9" fmla="*/ 4825 h 545071"/>
                <a:gd name="connsiteX10" fmla="*/ 0 w 15870"/>
                <a:gd name="connsiteY10" fmla="*/ 545072 h 545071"/>
                <a:gd name="connsiteX11" fmla="*/ 15871 w 15870"/>
                <a:gd name="connsiteY11" fmla="*/ 545072 h 545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870" h="545071">
                  <a:moveTo>
                    <a:pt x="14982" y="0"/>
                  </a:moveTo>
                  <a:lnTo>
                    <a:pt x="4698" y="0"/>
                  </a:lnTo>
                  <a:cubicBezTo>
                    <a:pt x="4660" y="295"/>
                    <a:pt x="4660" y="594"/>
                    <a:pt x="4698" y="889"/>
                  </a:cubicBezTo>
                  <a:lnTo>
                    <a:pt x="4063" y="2159"/>
                  </a:lnTo>
                  <a:cubicBezTo>
                    <a:pt x="4101" y="2496"/>
                    <a:pt x="4101" y="2837"/>
                    <a:pt x="4063" y="3174"/>
                  </a:cubicBezTo>
                  <a:lnTo>
                    <a:pt x="3047" y="4063"/>
                  </a:lnTo>
                  <a:lnTo>
                    <a:pt x="2032" y="4825"/>
                  </a:lnTo>
                  <a:lnTo>
                    <a:pt x="762" y="4825"/>
                  </a:lnTo>
                  <a:lnTo>
                    <a:pt x="0" y="4825"/>
                  </a:lnTo>
                  <a:lnTo>
                    <a:pt x="0" y="4825"/>
                  </a:lnTo>
                  <a:lnTo>
                    <a:pt x="0" y="545072"/>
                  </a:lnTo>
                  <a:lnTo>
                    <a:pt x="15871" y="545072"/>
                  </a:lnTo>
                  <a:close/>
                </a:path>
              </a:pathLst>
            </a:custGeom>
            <a:solidFill>
              <a:srgbClr val="9FD1D0"/>
            </a:solidFill>
            <a:ln w="12690" cap="flat">
              <a:noFill/>
              <a:prstDash val="solid"/>
              <a:miter/>
            </a:ln>
          </p:spPr>
          <p:txBody>
            <a:bodyPr rtlCol="0" anchor="ctr"/>
            <a:lstStyle/>
            <a:p>
              <a:pPr rtl="0"/>
              <a:endParaRPr lang="en-GB" sz="1934" noProof="0"/>
            </a:p>
          </p:txBody>
        </p:sp>
        <p:sp>
          <p:nvSpPr>
            <p:cNvPr id="81" name="Freeform: Shape 80">
              <a:extLst>
                <a:ext uri="{FF2B5EF4-FFF2-40B4-BE49-F238E27FC236}">
                  <a16:creationId xmlns:a16="http://schemas.microsoft.com/office/drawing/2014/main" id="{A776067B-B7D2-4542-83A8-442CB5F0FB36}"/>
                </a:ext>
              </a:extLst>
            </p:cNvPr>
            <p:cNvSpPr/>
            <p:nvPr/>
          </p:nvSpPr>
          <p:spPr>
            <a:xfrm>
              <a:off x="7825860" y="5956188"/>
              <a:ext cx="3681" cy="634"/>
            </a:xfrm>
            <a:custGeom>
              <a:avLst/>
              <a:gdLst>
                <a:gd name="connsiteX0" fmla="*/ 0 w 3681"/>
                <a:gd name="connsiteY0" fmla="*/ 635 h 634"/>
                <a:gd name="connsiteX1" fmla="*/ 3682 w 3681"/>
                <a:gd name="connsiteY1" fmla="*/ 635 h 634"/>
                <a:gd name="connsiteX2" fmla="*/ 3682 w 3681"/>
                <a:gd name="connsiteY2" fmla="*/ 0 h 634"/>
                <a:gd name="connsiteX3" fmla="*/ 0 w 3681"/>
                <a:gd name="connsiteY3" fmla="*/ 635 h 634"/>
              </a:gdLst>
              <a:ahLst/>
              <a:cxnLst>
                <a:cxn ang="0">
                  <a:pos x="connsiteX0" y="connsiteY0"/>
                </a:cxn>
                <a:cxn ang="0">
                  <a:pos x="connsiteX1" y="connsiteY1"/>
                </a:cxn>
                <a:cxn ang="0">
                  <a:pos x="connsiteX2" y="connsiteY2"/>
                </a:cxn>
                <a:cxn ang="0">
                  <a:pos x="connsiteX3" y="connsiteY3"/>
                </a:cxn>
              </a:cxnLst>
              <a:rect l="l" t="t" r="r" b="b"/>
              <a:pathLst>
                <a:path w="3681" h="634">
                  <a:moveTo>
                    <a:pt x="0" y="635"/>
                  </a:moveTo>
                  <a:lnTo>
                    <a:pt x="3682" y="635"/>
                  </a:lnTo>
                  <a:lnTo>
                    <a:pt x="3682" y="0"/>
                  </a:lnTo>
                  <a:lnTo>
                    <a:pt x="0" y="635"/>
                  </a:lnTo>
                  <a:close/>
                </a:path>
              </a:pathLst>
            </a:custGeom>
            <a:solidFill>
              <a:srgbClr val="088A8F"/>
            </a:solidFill>
            <a:ln w="12690" cap="flat">
              <a:noFill/>
              <a:prstDash val="solid"/>
              <a:miter/>
            </a:ln>
          </p:spPr>
          <p:txBody>
            <a:bodyPr rtlCol="0" anchor="ctr"/>
            <a:lstStyle/>
            <a:p>
              <a:pPr rtl="0"/>
              <a:endParaRPr lang="en-GB" sz="1934" noProof="0"/>
            </a:p>
          </p:txBody>
        </p:sp>
        <p:sp>
          <p:nvSpPr>
            <p:cNvPr id="82" name="Freeform: Shape 81">
              <a:extLst>
                <a:ext uri="{FF2B5EF4-FFF2-40B4-BE49-F238E27FC236}">
                  <a16:creationId xmlns:a16="http://schemas.microsoft.com/office/drawing/2014/main" id="{5F151A63-71E1-4D5B-82E4-7E4064D11AC6}"/>
                </a:ext>
              </a:extLst>
            </p:cNvPr>
            <p:cNvSpPr/>
            <p:nvPr/>
          </p:nvSpPr>
          <p:spPr>
            <a:xfrm>
              <a:off x="4788430" y="6033003"/>
              <a:ext cx="4570" cy="93574"/>
            </a:xfrm>
            <a:custGeom>
              <a:avLst/>
              <a:gdLst>
                <a:gd name="connsiteX0" fmla="*/ 4571 w 4570"/>
                <a:gd name="connsiteY0" fmla="*/ 93575 h 93574"/>
                <a:gd name="connsiteX1" fmla="*/ 4571 w 4570"/>
                <a:gd name="connsiteY1" fmla="*/ 90020 h 93574"/>
                <a:gd name="connsiteX2" fmla="*/ 4571 w 4570"/>
                <a:gd name="connsiteY2" fmla="*/ 87988 h 93574"/>
                <a:gd name="connsiteX3" fmla="*/ 4571 w 4570"/>
                <a:gd name="connsiteY3" fmla="*/ 70213 h 93574"/>
                <a:gd name="connsiteX4" fmla="*/ 4571 w 4570"/>
                <a:gd name="connsiteY4" fmla="*/ 3047 h 93574"/>
                <a:gd name="connsiteX5" fmla="*/ 0 w 4570"/>
                <a:gd name="connsiteY5" fmla="*/ 0 h 93574"/>
                <a:gd name="connsiteX6" fmla="*/ 0 w 4570"/>
                <a:gd name="connsiteY6" fmla="*/ 93575 h 93574"/>
                <a:gd name="connsiteX7" fmla="*/ 4571 w 4570"/>
                <a:gd name="connsiteY7" fmla="*/ 93575 h 93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0" h="93574">
                  <a:moveTo>
                    <a:pt x="4571" y="93575"/>
                  </a:moveTo>
                  <a:lnTo>
                    <a:pt x="4571" y="90020"/>
                  </a:lnTo>
                  <a:lnTo>
                    <a:pt x="4571" y="87988"/>
                  </a:lnTo>
                  <a:lnTo>
                    <a:pt x="4571" y="70213"/>
                  </a:lnTo>
                  <a:lnTo>
                    <a:pt x="4571" y="3047"/>
                  </a:lnTo>
                  <a:lnTo>
                    <a:pt x="0" y="0"/>
                  </a:lnTo>
                  <a:lnTo>
                    <a:pt x="0" y="93575"/>
                  </a:lnTo>
                  <a:lnTo>
                    <a:pt x="4571" y="93575"/>
                  </a:lnTo>
                  <a:close/>
                </a:path>
              </a:pathLst>
            </a:custGeom>
            <a:solidFill>
              <a:srgbClr val="9FD1D0"/>
            </a:solidFill>
            <a:ln w="12690" cap="flat">
              <a:noFill/>
              <a:prstDash val="solid"/>
              <a:miter/>
            </a:ln>
          </p:spPr>
          <p:txBody>
            <a:bodyPr rtlCol="0" anchor="ctr"/>
            <a:lstStyle/>
            <a:p>
              <a:pPr rtl="0"/>
              <a:endParaRPr lang="en-GB" sz="1934" noProof="0"/>
            </a:p>
          </p:txBody>
        </p:sp>
        <p:sp>
          <p:nvSpPr>
            <p:cNvPr id="83" name="Freeform: Shape 82">
              <a:extLst>
                <a:ext uri="{FF2B5EF4-FFF2-40B4-BE49-F238E27FC236}">
                  <a16:creationId xmlns:a16="http://schemas.microsoft.com/office/drawing/2014/main" id="{113CC5BA-071E-416D-A78D-7EE14C675FD5}"/>
                </a:ext>
              </a:extLst>
            </p:cNvPr>
            <p:cNvSpPr/>
            <p:nvPr/>
          </p:nvSpPr>
          <p:spPr>
            <a:xfrm>
              <a:off x="4518118" y="6140418"/>
              <a:ext cx="695905" cy="304468"/>
            </a:xfrm>
            <a:custGeom>
              <a:avLst/>
              <a:gdLst>
                <a:gd name="connsiteX0" fmla="*/ 694890 w 695905"/>
                <a:gd name="connsiteY0" fmla="*/ 0 h 304468"/>
                <a:gd name="connsiteX1" fmla="*/ 0 w 695905"/>
                <a:gd name="connsiteY1" fmla="*/ 0 h 304468"/>
                <a:gd name="connsiteX2" fmla="*/ 0 w 695905"/>
                <a:gd name="connsiteY2" fmla="*/ 101574 h 304468"/>
                <a:gd name="connsiteX3" fmla="*/ 0 w 695905"/>
                <a:gd name="connsiteY3" fmla="*/ 101574 h 304468"/>
                <a:gd name="connsiteX4" fmla="*/ 635 w 695905"/>
                <a:gd name="connsiteY4" fmla="*/ 101574 h 304468"/>
                <a:gd name="connsiteX5" fmla="*/ 1904 w 695905"/>
                <a:gd name="connsiteY5" fmla="*/ 101574 h 304468"/>
                <a:gd name="connsiteX6" fmla="*/ 3047 w 695905"/>
                <a:gd name="connsiteY6" fmla="*/ 102336 h 304468"/>
                <a:gd name="connsiteX7" fmla="*/ 3936 w 695905"/>
                <a:gd name="connsiteY7" fmla="*/ 103225 h 304468"/>
                <a:gd name="connsiteX8" fmla="*/ 4698 w 695905"/>
                <a:gd name="connsiteY8" fmla="*/ 104367 h 304468"/>
                <a:gd name="connsiteX9" fmla="*/ 4698 w 695905"/>
                <a:gd name="connsiteY9" fmla="*/ 105256 h 304468"/>
                <a:gd name="connsiteX10" fmla="*/ 250633 w 695905"/>
                <a:gd name="connsiteY10" fmla="*/ 105256 h 304468"/>
                <a:gd name="connsiteX11" fmla="*/ 257362 w 695905"/>
                <a:gd name="connsiteY11" fmla="*/ 99542 h 304468"/>
                <a:gd name="connsiteX12" fmla="*/ 264218 w 695905"/>
                <a:gd name="connsiteY12" fmla="*/ 106399 h 304468"/>
                <a:gd name="connsiteX13" fmla="*/ 264218 w 695905"/>
                <a:gd name="connsiteY13" fmla="*/ 106526 h 304468"/>
                <a:gd name="connsiteX14" fmla="*/ 264218 w 695905"/>
                <a:gd name="connsiteY14" fmla="*/ 304468 h 304468"/>
                <a:gd name="connsiteX15" fmla="*/ 695906 w 695905"/>
                <a:gd name="connsiteY15" fmla="*/ 304468 h 304468"/>
                <a:gd name="connsiteX16" fmla="*/ 695906 w 695905"/>
                <a:gd name="connsiteY16" fmla="*/ 0 h 304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95905" h="304468">
                  <a:moveTo>
                    <a:pt x="694890" y="0"/>
                  </a:moveTo>
                  <a:lnTo>
                    <a:pt x="0" y="0"/>
                  </a:lnTo>
                  <a:lnTo>
                    <a:pt x="0" y="101574"/>
                  </a:lnTo>
                  <a:lnTo>
                    <a:pt x="0" y="101574"/>
                  </a:lnTo>
                  <a:lnTo>
                    <a:pt x="635" y="101574"/>
                  </a:lnTo>
                  <a:lnTo>
                    <a:pt x="1904" y="101574"/>
                  </a:lnTo>
                  <a:lnTo>
                    <a:pt x="3047" y="102336"/>
                  </a:lnTo>
                  <a:lnTo>
                    <a:pt x="3936" y="103225"/>
                  </a:lnTo>
                  <a:lnTo>
                    <a:pt x="4698" y="104367"/>
                  </a:lnTo>
                  <a:lnTo>
                    <a:pt x="4698" y="105256"/>
                  </a:lnTo>
                  <a:lnTo>
                    <a:pt x="250633" y="105256"/>
                  </a:lnTo>
                  <a:cubicBezTo>
                    <a:pt x="251229" y="101993"/>
                    <a:pt x="254048" y="99606"/>
                    <a:pt x="257362" y="99542"/>
                  </a:cubicBezTo>
                  <a:cubicBezTo>
                    <a:pt x="261145" y="99542"/>
                    <a:pt x="264218" y="102615"/>
                    <a:pt x="264218" y="106399"/>
                  </a:cubicBezTo>
                  <a:cubicBezTo>
                    <a:pt x="264218" y="106437"/>
                    <a:pt x="264218" y="106488"/>
                    <a:pt x="264218" y="106526"/>
                  </a:cubicBezTo>
                  <a:lnTo>
                    <a:pt x="264218" y="304468"/>
                  </a:lnTo>
                  <a:lnTo>
                    <a:pt x="695906" y="304468"/>
                  </a:lnTo>
                  <a:lnTo>
                    <a:pt x="695906" y="0"/>
                  </a:lnTo>
                  <a:close/>
                </a:path>
              </a:pathLst>
            </a:custGeom>
            <a:solidFill>
              <a:schemeClr val="accent1">
                <a:lumMod val="75000"/>
              </a:schemeClr>
            </a:solidFill>
            <a:ln w="12690" cap="flat">
              <a:noFill/>
              <a:prstDash val="solid"/>
              <a:miter/>
            </a:ln>
          </p:spPr>
          <p:txBody>
            <a:bodyPr rtlCol="0" anchor="ctr"/>
            <a:lstStyle/>
            <a:p>
              <a:pPr rtl="0"/>
              <a:endParaRPr lang="en-GB" sz="1934" noProof="0"/>
            </a:p>
          </p:txBody>
        </p:sp>
        <p:sp>
          <p:nvSpPr>
            <p:cNvPr id="84" name="Freeform: Shape 83">
              <a:extLst>
                <a:ext uri="{FF2B5EF4-FFF2-40B4-BE49-F238E27FC236}">
                  <a16:creationId xmlns:a16="http://schemas.microsoft.com/office/drawing/2014/main" id="{BDEFBCD1-18AE-4CC0-AFAC-858C8B8C5A6C}"/>
                </a:ext>
              </a:extLst>
            </p:cNvPr>
            <p:cNvSpPr/>
            <p:nvPr/>
          </p:nvSpPr>
          <p:spPr>
            <a:xfrm>
              <a:off x="4524212" y="6250499"/>
              <a:ext cx="245173" cy="189562"/>
            </a:xfrm>
            <a:custGeom>
              <a:avLst/>
              <a:gdLst>
                <a:gd name="connsiteX0" fmla="*/ 0 w 245173"/>
                <a:gd name="connsiteY0" fmla="*/ 0 h 189562"/>
                <a:gd name="connsiteX1" fmla="*/ 0 w 245173"/>
                <a:gd name="connsiteY1" fmla="*/ 189563 h 189562"/>
                <a:gd name="connsiteX2" fmla="*/ 2793 w 245173"/>
                <a:gd name="connsiteY2" fmla="*/ 189563 h 189562"/>
                <a:gd name="connsiteX3" fmla="*/ 245174 w 245173"/>
                <a:gd name="connsiteY3" fmla="*/ 189563 h 189562"/>
                <a:gd name="connsiteX4" fmla="*/ 245174 w 245173"/>
                <a:gd name="connsiteY4" fmla="*/ 0 h 189562"/>
                <a:gd name="connsiteX5" fmla="*/ 0 w 245173"/>
                <a:gd name="connsiteY5" fmla="*/ 0 h 18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5173" h="189562">
                  <a:moveTo>
                    <a:pt x="0" y="0"/>
                  </a:moveTo>
                  <a:lnTo>
                    <a:pt x="0" y="189563"/>
                  </a:lnTo>
                  <a:lnTo>
                    <a:pt x="2793" y="189563"/>
                  </a:lnTo>
                  <a:lnTo>
                    <a:pt x="245174" y="189563"/>
                  </a:lnTo>
                  <a:lnTo>
                    <a:pt x="245174" y="0"/>
                  </a:lnTo>
                  <a:lnTo>
                    <a:pt x="0" y="0"/>
                  </a:lnTo>
                  <a:close/>
                </a:path>
              </a:pathLst>
            </a:custGeom>
            <a:solidFill>
              <a:schemeClr val="tx2"/>
            </a:solidFill>
            <a:ln w="12690" cap="flat">
              <a:noFill/>
              <a:prstDash val="solid"/>
              <a:miter/>
            </a:ln>
          </p:spPr>
          <p:txBody>
            <a:bodyPr rtlCol="0" anchor="ctr"/>
            <a:lstStyle/>
            <a:p>
              <a:pPr rtl="0"/>
              <a:endParaRPr lang="en-GB" sz="1934" noProof="0"/>
            </a:p>
          </p:txBody>
        </p:sp>
        <p:sp>
          <p:nvSpPr>
            <p:cNvPr id="85" name="Freeform: Shape 84">
              <a:extLst>
                <a:ext uri="{FF2B5EF4-FFF2-40B4-BE49-F238E27FC236}">
                  <a16:creationId xmlns:a16="http://schemas.microsoft.com/office/drawing/2014/main" id="{7638EDDE-D088-4EAE-851E-FDADC18E8533}"/>
                </a:ext>
              </a:extLst>
            </p:cNvPr>
            <p:cNvSpPr/>
            <p:nvPr/>
          </p:nvSpPr>
          <p:spPr>
            <a:xfrm>
              <a:off x="4782971" y="6028559"/>
              <a:ext cx="3682" cy="98526"/>
            </a:xfrm>
            <a:custGeom>
              <a:avLst/>
              <a:gdLst>
                <a:gd name="connsiteX0" fmla="*/ 3682 w 3682"/>
                <a:gd name="connsiteY0" fmla="*/ 2793 h 98526"/>
                <a:gd name="connsiteX1" fmla="*/ 1016 w 3682"/>
                <a:gd name="connsiteY1" fmla="*/ 1016 h 98526"/>
                <a:gd name="connsiteX2" fmla="*/ 1016 w 3682"/>
                <a:gd name="connsiteY2" fmla="*/ 1016 h 98526"/>
                <a:gd name="connsiteX3" fmla="*/ 0 w 3682"/>
                <a:gd name="connsiteY3" fmla="*/ 0 h 98526"/>
                <a:gd name="connsiteX4" fmla="*/ 0 w 3682"/>
                <a:gd name="connsiteY4" fmla="*/ 0 h 98526"/>
                <a:gd name="connsiteX5" fmla="*/ 0 w 3682"/>
                <a:gd name="connsiteY5" fmla="*/ 98527 h 98526"/>
                <a:gd name="connsiteX6" fmla="*/ 3682 w 3682"/>
                <a:gd name="connsiteY6" fmla="*/ 98527 h 9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82" h="98526">
                  <a:moveTo>
                    <a:pt x="3682" y="2793"/>
                  </a:moveTo>
                  <a:lnTo>
                    <a:pt x="1016" y="1016"/>
                  </a:lnTo>
                  <a:lnTo>
                    <a:pt x="1016" y="1016"/>
                  </a:lnTo>
                  <a:cubicBezTo>
                    <a:pt x="647" y="710"/>
                    <a:pt x="305" y="370"/>
                    <a:pt x="0" y="0"/>
                  </a:cubicBezTo>
                  <a:lnTo>
                    <a:pt x="0" y="0"/>
                  </a:lnTo>
                  <a:lnTo>
                    <a:pt x="0" y="98527"/>
                  </a:lnTo>
                  <a:lnTo>
                    <a:pt x="3682" y="98527"/>
                  </a:lnTo>
                  <a:close/>
                </a:path>
              </a:pathLst>
            </a:custGeom>
            <a:solidFill>
              <a:srgbClr val="66B2B0"/>
            </a:solidFill>
            <a:ln w="12690" cap="flat">
              <a:noFill/>
              <a:prstDash val="solid"/>
              <a:miter/>
            </a:ln>
          </p:spPr>
          <p:txBody>
            <a:bodyPr rtlCol="0" anchor="ctr"/>
            <a:lstStyle/>
            <a:p>
              <a:pPr rtl="0"/>
              <a:endParaRPr lang="en-GB" sz="1934" noProof="0"/>
            </a:p>
          </p:txBody>
        </p:sp>
        <p:sp>
          <p:nvSpPr>
            <p:cNvPr id="86" name="Freeform: Shape 85">
              <a:extLst>
                <a:ext uri="{FF2B5EF4-FFF2-40B4-BE49-F238E27FC236}">
                  <a16:creationId xmlns:a16="http://schemas.microsoft.com/office/drawing/2014/main" id="{EB89ABBE-862E-44CB-8D65-464C664E80EA}"/>
                </a:ext>
              </a:extLst>
            </p:cNvPr>
            <p:cNvSpPr/>
            <p:nvPr/>
          </p:nvSpPr>
          <p:spPr>
            <a:xfrm>
              <a:off x="4524212" y="5014724"/>
              <a:ext cx="255076" cy="1111854"/>
            </a:xfrm>
            <a:custGeom>
              <a:avLst/>
              <a:gdLst>
                <a:gd name="connsiteX0" fmla="*/ 0 w 255076"/>
                <a:gd name="connsiteY0" fmla="*/ 977396 h 1111854"/>
                <a:gd name="connsiteX1" fmla="*/ 0 w 255076"/>
                <a:gd name="connsiteY1" fmla="*/ 1111855 h 1111854"/>
                <a:gd name="connsiteX2" fmla="*/ 255077 w 255076"/>
                <a:gd name="connsiteY2" fmla="*/ 1111855 h 1111854"/>
                <a:gd name="connsiteX3" fmla="*/ 255077 w 255076"/>
                <a:gd name="connsiteY3" fmla="*/ 8253 h 1111854"/>
                <a:gd name="connsiteX4" fmla="*/ 251776 w 255076"/>
                <a:gd name="connsiteY4" fmla="*/ 0 h 1111854"/>
                <a:gd name="connsiteX5" fmla="*/ 162899 w 255076"/>
                <a:gd name="connsiteY5" fmla="*/ 0 h 1111854"/>
                <a:gd name="connsiteX6" fmla="*/ 0 w 255076"/>
                <a:gd name="connsiteY6" fmla="*/ 0 h 1111854"/>
                <a:gd name="connsiteX7" fmla="*/ 0 w 255076"/>
                <a:gd name="connsiteY7" fmla="*/ 606524 h 1111854"/>
                <a:gd name="connsiteX8" fmla="*/ 0 w 255076"/>
                <a:gd name="connsiteY8" fmla="*/ 779708 h 1111854"/>
                <a:gd name="connsiteX9" fmla="*/ 0 w 255076"/>
                <a:gd name="connsiteY9" fmla="*/ 977396 h 111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5076" h="1111854">
                  <a:moveTo>
                    <a:pt x="0" y="977396"/>
                  </a:moveTo>
                  <a:lnTo>
                    <a:pt x="0" y="1111855"/>
                  </a:lnTo>
                  <a:lnTo>
                    <a:pt x="255077" y="1111855"/>
                  </a:lnTo>
                  <a:lnTo>
                    <a:pt x="255077" y="8253"/>
                  </a:lnTo>
                  <a:lnTo>
                    <a:pt x="251776" y="0"/>
                  </a:lnTo>
                  <a:lnTo>
                    <a:pt x="162899" y="0"/>
                  </a:lnTo>
                  <a:lnTo>
                    <a:pt x="0" y="0"/>
                  </a:lnTo>
                  <a:lnTo>
                    <a:pt x="0" y="606524"/>
                  </a:lnTo>
                  <a:lnTo>
                    <a:pt x="0" y="779708"/>
                  </a:lnTo>
                  <a:lnTo>
                    <a:pt x="0" y="977396"/>
                  </a:lnTo>
                  <a:close/>
                </a:path>
              </a:pathLst>
            </a:custGeom>
            <a:solidFill>
              <a:schemeClr val="accent3"/>
            </a:solidFill>
            <a:ln w="12690" cap="flat">
              <a:noFill/>
              <a:prstDash val="solid"/>
              <a:miter/>
            </a:ln>
          </p:spPr>
          <p:txBody>
            <a:bodyPr rtlCol="0" anchor="ctr"/>
            <a:lstStyle/>
            <a:p>
              <a:pPr rtl="0"/>
              <a:endParaRPr lang="en-GB" sz="1934" noProof="0"/>
            </a:p>
          </p:txBody>
        </p:sp>
        <p:sp>
          <p:nvSpPr>
            <p:cNvPr id="87" name="Freeform: Shape 86">
              <a:extLst>
                <a:ext uri="{FF2B5EF4-FFF2-40B4-BE49-F238E27FC236}">
                  <a16:creationId xmlns:a16="http://schemas.microsoft.com/office/drawing/2014/main" id="{31AD2090-9F82-4E77-ABDF-BE87C46F06B7}"/>
                </a:ext>
              </a:extLst>
            </p:cNvPr>
            <p:cNvSpPr/>
            <p:nvPr/>
          </p:nvSpPr>
          <p:spPr>
            <a:xfrm>
              <a:off x="4782971" y="6444124"/>
              <a:ext cx="1037827" cy="420262"/>
            </a:xfrm>
            <a:custGeom>
              <a:avLst/>
              <a:gdLst>
                <a:gd name="connsiteX0" fmla="*/ 1034908 w 1037827"/>
                <a:gd name="connsiteY0" fmla="*/ 5460 h 420262"/>
                <a:gd name="connsiteX1" fmla="*/ 441210 w 1037827"/>
                <a:gd name="connsiteY1" fmla="*/ 5460 h 420262"/>
                <a:gd name="connsiteX2" fmla="*/ 438925 w 1037827"/>
                <a:gd name="connsiteY2" fmla="*/ 5460 h 420262"/>
                <a:gd name="connsiteX3" fmla="*/ 432449 w 1037827"/>
                <a:gd name="connsiteY3" fmla="*/ 0 h 420262"/>
                <a:gd name="connsiteX4" fmla="*/ 0 w 1037827"/>
                <a:gd name="connsiteY4" fmla="*/ 0 h 420262"/>
                <a:gd name="connsiteX5" fmla="*/ 0 w 1037827"/>
                <a:gd name="connsiteY5" fmla="*/ 1270 h 420262"/>
                <a:gd name="connsiteX6" fmla="*/ 0 w 1037827"/>
                <a:gd name="connsiteY6" fmla="*/ 420262 h 420262"/>
                <a:gd name="connsiteX7" fmla="*/ 1037828 w 1037827"/>
                <a:gd name="connsiteY7" fmla="*/ 420262 h 420262"/>
                <a:gd name="connsiteX8" fmla="*/ 1037828 w 1037827"/>
                <a:gd name="connsiteY8" fmla="*/ 5460 h 42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7827" h="420262">
                  <a:moveTo>
                    <a:pt x="1034908" y="5460"/>
                  </a:moveTo>
                  <a:lnTo>
                    <a:pt x="441210" y="5460"/>
                  </a:lnTo>
                  <a:cubicBezTo>
                    <a:pt x="440448" y="5586"/>
                    <a:pt x="439687" y="5586"/>
                    <a:pt x="438925" y="5460"/>
                  </a:cubicBezTo>
                  <a:cubicBezTo>
                    <a:pt x="435751" y="5396"/>
                    <a:pt x="433046" y="3123"/>
                    <a:pt x="432449" y="0"/>
                  </a:cubicBezTo>
                  <a:lnTo>
                    <a:pt x="0" y="0"/>
                  </a:lnTo>
                  <a:cubicBezTo>
                    <a:pt x="76" y="419"/>
                    <a:pt x="76" y="851"/>
                    <a:pt x="0" y="1270"/>
                  </a:cubicBezTo>
                  <a:lnTo>
                    <a:pt x="0" y="420262"/>
                  </a:lnTo>
                  <a:lnTo>
                    <a:pt x="1037828" y="420262"/>
                  </a:lnTo>
                  <a:lnTo>
                    <a:pt x="1037828" y="5460"/>
                  </a:lnTo>
                  <a:close/>
                </a:path>
              </a:pathLst>
            </a:custGeom>
            <a:solidFill>
              <a:schemeClr val="accent1"/>
            </a:solidFill>
            <a:ln w="12690" cap="flat">
              <a:noFill/>
              <a:prstDash val="solid"/>
              <a:miter/>
            </a:ln>
          </p:spPr>
          <p:txBody>
            <a:bodyPr rtlCol="0" anchor="ctr"/>
            <a:lstStyle/>
            <a:p>
              <a:pPr rtl="0"/>
              <a:endParaRPr lang="en-GB" sz="1934" noProof="0"/>
            </a:p>
          </p:txBody>
        </p:sp>
        <p:sp>
          <p:nvSpPr>
            <p:cNvPr id="88" name="Freeform: Shape 87">
              <a:extLst>
                <a:ext uri="{FF2B5EF4-FFF2-40B4-BE49-F238E27FC236}">
                  <a16:creationId xmlns:a16="http://schemas.microsoft.com/office/drawing/2014/main" id="{7E6E6D96-DD47-49AB-B980-78E04C75F664}"/>
                </a:ext>
              </a:extLst>
            </p:cNvPr>
            <p:cNvSpPr/>
            <p:nvPr/>
          </p:nvSpPr>
          <p:spPr>
            <a:xfrm>
              <a:off x="4525736" y="6449711"/>
              <a:ext cx="2539" cy="414802"/>
            </a:xfrm>
            <a:custGeom>
              <a:avLst/>
              <a:gdLst>
                <a:gd name="connsiteX0" fmla="*/ 1269 w 2539"/>
                <a:gd name="connsiteY0" fmla="*/ 0 h 414802"/>
                <a:gd name="connsiteX1" fmla="*/ 0 w 2539"/>
                <a:gd name="connsiteY1" fmla="*/ 0 h 414802"/>
                <a:gd name="connsiteX2" fmla="*/ 0 w 2539"/>
                <a:gd name="connsiteY2" fmla="*/ 414803 h 414802"/>
                <a:gd name="connsiteX3" fmla="*/ 2539 w 2539"/>
                <a:gd name="connsiteY3" fmla="*/ 414803 h 414802"/>
                <a:gd name="connsiteX4" fmla="*/ 2539 w 2539"/>
                <a:gd name="connsiteY4" fmla="*/ 0 h 414802"/>
                <a:gd name="connsiteX5" fmla="*/ 1269 w 2539"/>
                <a:gd name="connsiteY5" fmla="*/ 0 h 414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9" h="414802">
                  <a:moveTo>
                    <a:pt x="1269" y="0"/>
                  </a:moveTo>
                  <a:lnTo>
                    <a:pt x="0" y="0"/>
                  </a:lnTo>
                  <a:lnTo>
                    <a:pt x="0" y="414803"/>
                  </a:lnTo>
                  <a:lnTo>
                    <a:pt x="2539" y="414803"/>
                  </a:lnTo>
                  <a:lnTo>
                    <a:pt x="2539" y="0"/>
                  </a:lnTo>
                  <a:lnTo>
                    <a:pt x="1269" y="0"/>
                  </a:lnTo>
                  <a:close/>
                </a:path>
              </a:pathLst>
            </a:custGeom>
            <a:solidFill>
              <a:srgbClr val="000000"/>
            </a:solidFill>
            <a:ln w="12690" cap="flat">
              <a:noFill/>
              <a:prstDash val="solid"/>
              <a:miter/>
            </a:ln>
          </p:spPr>
          <p:txBody>
            <a:bodyPr rtlCol="0" anchor="ctr"/>
            <a:lstStyle/>
            <a:p>
              <a:pPr rtl="0"/>
              <a:endParaRPr lang="en-GB" sz="1934" noProof="0"/>
            </a:p>
          </p:txBody>
        </p:sp>
        <p:sp>
          <p:nvSpPr>
            <p:cNvPr id="89" name="Freeform: Shape 88">
              <a:extLst>
                <a:ext uri="{FF2B5EF4-FFF2-40B4-BE49-F238E27FC236}">
                  <a16:creationId xmlns:a16="http://schemas.microsoft.com/office/drawing/2014/main" id="{E859B289-990C-4C12-9FE9-06D83319A631}"/>
                </a:ext>
              </a:extLst>
            </p:cNvPr>
            <p:cNvSpPr/>
            <p:nvPr/>
          </p:nvSpPr>
          <p:spPr>
            <a:xfrm>
              <a:off x="4199558" y="5985136"/>
              <a:ext cx="310814" cy="14220"/>
            </a:xfrm>
            <a:custGeom>
              <a:avLst/>
              <a:gdLst>
                <a:gd name="connsiteX0" fmla="*/ 6983 w 310814"/>
                <a:gd name="connsiteY0" fmla="*/ 7364 h 14220"/>
                <a:gd name="connsiteX1" fmla="*/ 6983 w 310814"/>
                <a:gd name="connsiteY1" fmla="*/ 14220 h 14220"/>
                <a:gd name="connsiteX2" fmla="*/ 310815 w 310814"/>
                <a:gd name="connsiteY2" fmla="*/ 14220 h 14220"/>
                <a:gd name="connsiteX3" fmla="*/ 310815 w 310814"/>
                <a:gd name="connsiteY3" fmla="*/ 0 h 14220"/>
                <a:gd name="connsiteX4" fmla="*/ 0 w 310814"/>
                <a:gd name="connsiteY4" fmla="*/ 0 h 14220"/>
                <a:gd name="connsiteX5" fmla="*/ 6996 w 310814"/>
                <a:gd name="connsiteY5" fmla="*/ 6973 h 14220"/>
                <a:gd name="connsiteX6" fmla="*/ 6983 w 310814"/>
                <a:gd name="connsiteY6" fmla="*/ 7364 h 14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0814" h="14220">
                  <a:moveTo>
                    <a:pt x="6983" y="7364"/>
                  </a:moveTo>
                  <a:lnTo>
                    <a:pt x="6983" y="14220"/>
                  </a:lnTo>
                  <a:lnTo>
                    <a:pt x="310815" y="14220"/>
                  </a:lnTo>
                  <a:lnTo>
                    <a:pt x="310815" y="0"/>
                  </a:lnTo>
                  <a:lnTo>
                    <a:pt x="0" y="0"/>
                  </a:lnTo>
                  <a:cubicBezTo>
                    <a:pt x="3860" y="-6"/>
                    <a:pt x="6983" y="3116"/>
                    <a:pt x="6996" y="6973"/>
                  </a:cubicBezTo>
                  <a:cubicBezTo>
                    <a:pt x="6996" y="7104"/>
                    <a:pt x="6996" y="7233"/>
                    <a:pt x="6983" y="7364"/>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0" name="Freeform: Shape 89">
              <a:extLst>
                <a:ext uri="{FF2B5EF4-FFF2-40B4-BE49-F238E27FC236}">
                  <a16:creationId xmlns:a16="http://schemas.microsoft.com/office/drawing/2014/main" id="{49D8D543-8531-4638-928B-77E3B9EE6BF5}"/>
                </a:ext>
              </a:extLst>
            </p:cNvPr>
            <p:cNvSpPr/>
            <p:nvPr/>
          </p:nvSpPr>
          <p:spPr>
            <a:xfrm>
              <a:off x="3615383" y="6456313"/>
              <a:ext cx="376964" cy="1015"/>
            </a:xfrm>
            <a:custGeom>
              <a:avLst/>
              <a:gdLst>
                <a:gd name="connsiteX0" fmla="*/ 358682 w 376964"/>
                <a:gd name="connsiteY0" fmla="*/ 1016 h 1015"/>
                <a:gd name="connsiteX1" fmla="*/ 0 w 376964"/>
                <a:gd name="connsiteY1" fmla="*/ 1016 h 1015"/>
                <a:gd name="connsiteX2" fmla="*/ 0 w 376964"/>
                <a:gd name="connsiteY2" fmla="*/ 1016 h 1015"/>
                <a:gd name="connsiteX3" fmla="*/ 376965 w 376964"/>
                <a:gd name="connsiteY3" fmla="*/ 1016 h 1015"/>
                <a:gd name="connsiteX4" fmla="*/ 376965 w 376964"/>
                <a:gd name="connsiteY4" fmla="*/ 0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964" h="1015">
                  <a:moveTo>
                    <a:pt x="358682" y="1016"/>
                  </a:moveTo>
                  <a:lnTo>
                    <a:pt x="0" y="1016"/>
                  </a:lnTo>
                  <a:lnTo>
                    <a:pt x="0" y="1016"/>
                  </a:lnTo>
                  <a:lnTo>
                    <a:pt x="376965" y="1016"/>
                  </a:lnTo>
                  <a:cubicBezTo>
                    <a:pt x="376965" y="1016"/>
                    <a:pt x="376965" y="1016"/>
                    <a:pt x="376965"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1" name="Freeform: Shape 90">
              <a:extLst>
                <a:ext uri="{FF2B5EF4-FFF2-40B4-BE49-F238E27FC236}">
                  <a16:creationId xmlns:a16="http://schemas.microsoft.com/office/drawing/2014/main" id="{659B18C6-D216-4ADF-90CE-E1BAC59641AE}"/>
                </a:ext>
              </a:extLst>
            </p:cNvPr>
            <p:cNvSpPr/>
            <p:nvPr/>
          </p:nvSpPr>
          <p:spPr>
            <a:xfrm>
              <a:off x="3529680" y="6456059"/>
              <a:ext cx="72878" cy="1650"/>
            </a:xfrm>
            <a:custGeom>
              <a:avLst/>
              <a:gdLst>
                <a:gd name="connsiteX0" fmla="*/ 0 w 72878"/>
                <a:gd name="connsiteY0" fmla="*/ 1651 h 1650"/>
                <a:gd name="connsiteX1" fmla="*/ 72879 w 72878"/>
                <a:gd name="connsiteY1" fmla="*/ 1651 h 1650"/>
                <a:gd name="connsiteX2" fmla="*/ 72879 w 72878"/>
                <a:gd name="connsiteY2" fmla="*/ 0 h 1650"/>
                <a:gd name="connsiteX3" fmla="*/ 72879 w 72878"/>
                <a:gd name="connsiteY3" fmla="*/ 0 h 1650"/>
                <a:gd name="connsiteX4" fmla="*/ 0 w 72878"/>
                <a:gd name="connsiteY4" fmla="*/ 0 h 1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78" h="1650">
                  <a:moveTo>
                    <a:pt x="0" y="1651"/>
                  </a:moveTo>
                  <a:lnTo>
                    <a:pt x="72879" y="1651"/>
                  </a:lnTo>
                  <a:cubicBezTo>
                    <a:pt x="72803" y="1105"/>
                    <a:pt x="72803" y="546"/>
                    <a:pt x="72879" y="0"/>
                  </a:cubicBezTo>
                  <a:lnTo>
                    <a:pt x="72879" y="0"/>
                  </a:lnTo>
                  <a:lnTo>
                    <a:pt x="0" y="0"/>
                  </a:lnTo>
                  <a:close/>
                </a:path>
              </a:pathLst>
            </a:custGeom>
            <a:solidFill>
              <a:srgbClr val="000000"/>
            </a:solidFill>
            <a:ln w="12690" cap="flat">
              <a:noFill/>
              <a:prstDash val="solid"/>
              <a:miter/>
            </a:ln>
          </p:spPr>
          <p:txBody>
            <a:bodyPr rtlCol="0" anchor="ctr"/>
            <a:lstStyle/>
            <a:p>
              <a:pPr rtl="0"/>
              <a:endParaRPr lang="en-GB" sz="1934" noProof="0"/>
            </a:p>
          </p:txBody>
        </p:sp>
        <p:sp>
          <p:nvSpPr>
            <p:cNvPr id="92" name="Freeform: Shape 91">
              <a:extLst>
                <a:ext uri="{FF2B5EF4-FFF2-40B4-BE49-F238E27FC236}">
                  <a16:creationId xmlns:a16="http://schemas.microsoft.com/office/drawing/2014/main" id="{E40C7830-BFF0-4D21-B7DA-44B59D1F6775}"/>
                </a:ext>
              </a:extLst>
            </p:cNvPr>
            <p:cNvSpPr/>
            <p:nvPr/>
          </p:nvSpPr>
          <p:spPr>
            <a:xfrm>
              <a:off x="3271810" y="5894101"/>
              <a:ext cx="5205" cy="3428"/>
            </a:xfrm>
            <a:custGeom>
              <a:avLst/>
              <a:gdLst>
                <a:gd name="connsiteX0" fmla="*/ 5206 w 5205"/>
                <a:gd name="connsiteY0" fmla="*/ 3428 h 3428"/>
                <a:gd name="connsiteX1" fmla="*/ 5206 w 5205"/>
                <a:gd name="connsiteY1" fmla="*/ 1016 h 3428"/>
                <a:gd name="connsiteX2" fmla="*/ 889 w 5205"/>
                <a:gd name="connsiteY2" fmla="*/ 0 h 3428"/>
                <a:gd name="connsiteX3" fmla="*/ 0 w 5205"/>
                <a:gd name="connsiteY3" fmla="*/ 0 h 3428"/>
                <a:gd name="connsiteX4" fmla="*/ 5206 w 5205"/>
                <a:gd name="connsiteY4" fmla="*/ 3428 h 3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5" h="3428">
                  <a:moveTo>
                    <a:pt x="5206" y="3428"/>
                  </a:moveTo>
                  <a:lnTo>
                    <a:pt x="5206" y="1016"/>
                  </a:lnTo>
                  <a:lnTo>
                    <a:pt x="889" y="0"/>
                  </a:lnTo>
                  <a:lnTo>
                    <a:pt x="0" y="0"/>
                  </a:lnTo>
                  <a:cubicBezTo>
                    <a:pt x="2171" y="281"/>
                    <a:pt x="4088" y="1545"/>
                    <a:pt x="5206" y="3428"/>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3" name="Freeform: Shape 92">
              <a:extLst>
                <a:ext uri="{FF2B5EF4-FFF2-40B4-BE49-F238E27FC236}">
                  <a16:creationId xmlns:a16="http://schemas.microsoft.com/office/drawing/2014/main" id="{DAF1146C-D935-4F05-BFFF-74C815E9BABD}"/>
                </a:ext>
              </a:extLst>
            </p:cNvPr>
            <p:cNvSpPr/>
            <p:nvPr/>
          </p:nvSpPr>
          <p:spPr>
            <a:xfrm>
              <a:off x="3274476" y="5903623"/>
              <a:ext cx="2539" cy="2539"/>
            </a:xfrm>
            <a:custGeom>
              <a:avLst/>
              <a:gdLst>
                <a:gd name="connsiteX0" fmla="*/ 2539 w 2539"/>
                <a:gd name="connsiteY0" fmla="*/ 0 h 2539"/>
                <a:gd name="connsiteX1" fmla="*/ 0 w 2539"/>
                <a:gd name="connsiteY1" fmla="*/ 2539 h 2539"/>
                <a:gd name="connsiteX2" fmla="*/ 2539 w 2539"/>
                <a:gd name="connsiteY2" fmla="*/ 2539 h 2539"/>
              </a:gdLst>
              <a:ahLst/>
              <a:cxnLst>
                <a:cxn ang="0">
                  <a:pos x="connsiteX0" y="connsiteY0"/>
                </a:cxn>
                <a:cxn ang="0">
                  <a:pos x="connsiteX1" y="connsiteY1"/>
                </a:cxn>
                <a:cxn ang="0">
                  <a:pos x="connsiteX2" y="connsiteY2"/>
                </a:cxn>
              </a:cxnLst>
              <a:rect l="l" t="t" r="r" b="b"/>
              <a:pathLst>
                <a:path w="2539" h="2539">
                  <a:moveTo>
                    <a:pt x="2539" y="0"/>
                  </a:moveTo>
                  <a:cubicBezTo>
                    <a:pt x="1968" y="1082"/>
                    <a:pt x="1079" y="1967"/>
                    <a:pt x="0" y="2539"/>
                  </a:cubicBezTo>
                  <a:lnTo>
                    <a:pt x="2539" y="2539"/>
                  </a:lnTo>
                  <a:close/>
                </a:path>
              </a:pathLst>
            </a:custGeom>
            <a:solidFill>
              <a:srgbClr val="000000"/>
            </a:solidFill>
            <a:ln w="12690" cap="flat">
              <a:noFill/>
              <a:prstDash val="solid"/>
              <a:miter/>
            </a:ln>
          </p:spPr>
          <p:txBody>
            <a:bodyPr rtlCol="0" anchor="ctr"/>
            <a:lstStyle/>
            <a:p>
              <a:pPr rtl="0"/>
              <a:endParaRPr lang="en-GB" sz="1934" noProof="0"/>
            </a:p>
          </p:txBody>
        </p:sp>
        <p:sp>
          <p:nvSpPr>
            <p:cNvPr id="94" name="Freeform: Shape 93">
              <a:extLst>
                <a:ext uri="{FF2B5EF4-FFF2-40B4-BE49-F238E27FC236}">
                  <a16:creationId xmlns:a16="http://schemas.microsoft.com/office/drawing/2014/main" id="{DE72089F-54C4-4497-B7A6-FA87D8CE83DD}"/>
                </a:ext>
              </a:extLst>
            </p:cNvPr>
            <p:cNvSpPr/>
            <p:nvPr/>
          </p:nvSpPr>
          <p:spPr>
            <a:xfrm>
              <a:off x="3194614" y="5893974"/>
              <a:ext cx="82401" cy="13712"/>
            </a:xfrm>
            <a:custGeom>
              <a:avLst/>
              <a:gdLst>
                <a:gd name="connsiteX0" fmla="*/ 0 w 82401"/>
                <a:gd name="connsiteY0" fmla="*/ 13713 h 13712"/>
                <a:gd name="connsiteX1" fmla="*/ 74022 w 82401"/>
                <a:gd name="connsiteY1" fmla="*/ 13713 h 13712"/>
                <a:gd name="connsiteX2" fmla="*/ 79862 w 82401"/>
                <a:gd name="connsiteY2" fmla="*/ 12570 h 13712"/>
                <a:gd name="connsiteX3" fmla="*/ 82402 w 82401"/>
                <a:gd name="connsiteY3" fmla="*/ 10030 h 13712"/>
                <a:gd name="connsiteX4" fmla="*/ 82402 w 82401"/>
                <a:gd name="connsiteY4" fmla="*/ 3555 h 13712"/>
                <a:gd name="connsiteX5" fmla="*/ 77196 w 82401"/>
                <a:gd name="connsiteY5" fmla="*/ 0 h 13712"/>
                <a:gd name="connsiteX6" fmla="*/ 0 w 82401"/>
                <a:gd name="connsiteY6" fmla="*/ 0 h 13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01" h="13712">
                  <a:moveTo>
                    <a:pt x="0" y="13713"/>
                  </a:moveTo>
                  <a:lnTo>
                    <a:pt x="74022" y="13713"/>
                  </a:lnTo>
                  <a:lnTo>
                    <a:pt x="79862" y="12570"/>
                  </a:lnTo>
                  <a:cubicBezTo>
                    <a:pt x="80941" y="11997"/>
                    <a:pt x="81830" y="11112"/>
                    <a:pt x="82402" y="10030"/>
                  </a:cubicBezTo>
                  <a:lnTo>
                    <a:pt x="82402" y="3555"/>
                  </a:lnTo>
                  <a:cubicBezTo>
                    <a:pt x="81310" y="1624"/>
                    <a:pt x="79392" y="309"/>
                    <a:pt x="77196" y="0"/>
                  </a:cubicBezTo>
                  <a:lnTo>
                    <a:pt x="0" y="0"/>
                  </a:lnTo>
                  <a:close/>
                </a:path>
              </a:pathLst>
            </a:custGeom>
            <a:solidFill>
              <a:srgbClr val="000000"/>
            </a:solidFill>
            <a:ln w="12690" cap="flat">
              <a:noFill/>
              <a:prstDash val="solid"/>
              <a:miter/>
            </a:ln>
          </p:spPr>
          <p:txBody>
            <a:bodyPr rtlCol="0" anchor="ctr"/>
            <a:lstStyle/>
            <a:p>
              <a:pPr rtl="0"/>
              <a:endParaRPr lang="en-GB" sz="1934" noProof="0"/>
            </a:p>
          </p:txBody>
        </p:sp>
        <p:sp>
          <p:nvSpPr>
            <p:cNvPr id="95" name="Freeform: Shape 94">
              <a:extLst>
                <a:ext uri="{FF2B5EF4-FFF2-40B4-BE49-F238E27FC236}">
                  <a16:creationId xmlns:a16="http://schemas.microsoft.com/office/drawing/2014/main" id="{7E24D58A-BB13-4D9E-A5F3-7ECB0C342816}"/>
                </a:ext>
              </a:extLst>
            </p:cNvPr>
            <p:cNvSpPr/>
            <p:nvPr/>
          </p:nvSpPr>
          <p:spPr>
            <a:xfrm>
              <a:off x="6922617" y="6430793"/>
              <a:ext cx="56" cy="1499"/>
            </a:xfrm>
            <a:custGeom>
              <a:avLst/>
              <a:gdLst>
                <a:gd name="connsiteX0" fmla="*/ 0 w 56"/>
                <a:gd name="connsiteY0" fmla="*/ 0 h 1499"/>
                <a:gd name="connsiteX1" fmla="*/ 0 w 56"/>
                <a:gd name="connsiteY1" fmla="*/ 1397 h 1499"/>
                <a:gd name="connsiteX2" fmla="*/ 0 w 56"/>
                <a:gd name="connsiteY2" fmla="*/ 0 h 1499"/>
              </a:gdLst>
              <a:ahLst/>
              <a:cxnLst>
                <a:cxn ang="0">
                  <a:pos x="connsiteX0" y="connsiteY0"/>
                </a:cxn>
                <a:cxn ang="0">
                  <a:pos x="connsiteX1" y="connsiteY1"/>
                </a:cxn>
                <a:cxn ang="0">
                  <a:pos x="connsiteX2" y="connsiteY2"/>
                </a:cxn>
              </a:cxnLst>
              <a:rect l="l" t="t" r="r" b="b"/>
              <a:pathLst>
                <a:path w="56" h="1499">
                  <a:moveTo>
                    <a:pt x="0" y="0"/>
                  </a:moveTo>
                  <a:cubicBezTo>
                    <a:pt x="0" y="0"/>
                    <a:pt x="0" y="889"/>
                    <a:pt x="0" y="1397"/>
                  </a:cubicBezTo>
                  <a:cubicBezTo>
                    <a:pt x="0" y="1904"/>
                    <a:pt x="127" y="381"/>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6" name="Freeform: Shape 95">
              <a:extLst>
                <a:ext uri="{FF2B5EF4-FFF2-40B4-BE49-F238E27FC236}">
                  <a16:creationId xmlns:a16="http://schemas.microsoft.com/office/drawing/2014/main" id="{BF0EEBC9-CD1F-49CC-BE65-B02AEBDDD9E3}"/>
                </a:ext>
              </a:extLst>
            </p:cNvPr>
            <p:cNvSpPr/>
            <p:nvPr/>
          </p:nvSpPr>
          <p:spPr>
            <a:xfrm>
              <a:off x="6918935" y="6427110"/>
              <a:ext cx="1143" cy="761"/>
            </a:xfrm>
            <a:custGeom>
              <a:avLst/>
              <a:gdLst>
                <a:gd name="connsiteX0" fmla="*/ 0 w 1143"/>
                <a:gd name="connsiteY0" fmla="*/ 0 h 761"/>
                <a:gd name="connsiteX1" fmla="*/ 1143 w 1143"/>
                <a:gd name="connsiteY1" fmla="*/ 762 h 761"/>
              </a:gdLst>
              <a:ahLst/>
              <a:cxnLst>
                <a:cxn ang="0">
                  <a:pos x="connsiteX0" y="connsiteY0"/>
                </a:cxn>
                <a:cxn ang="0">
                  <a:pos x="connsiteX1" y="connsiteY1"/>
                </a:cxn>
              </a:cxnLst>
              <a:rect l="l" t="t" r="r" b="b"/>
              <a:pathLst>
                <a:path w="1143" h="761">
                  <a:moveTo>
                    <a:pt x="0" y="0"/>
                  </a:moveTo>
                  <a:lnTo>
                    <a:pt x="1143" y="762"/>
                  </a:lnTo>
                  <a:close/>
                </a:path>
              </a:pathLst>
            </a:custGeom>
            <a:solidFill>
              <a:srgbClr val="000000"/>
            </a:solidFill>
            <a:ln w="12690" cap="flat">
              <a:noFill/>
              <a:prstDash val="solid"/>
              <a:miter/>
            </a:ln>
          </p:spPr>
          <p:txBody>
            <a:bodyPr rtlCol="0" anchor="ctr"/>
            <a:lstStyle/>
            <a:p>
              <a:pPr rtl="0"/>
              <a:endParaRPr lang="en-GB" sz="1934" noProof="0"/>
            </a:p>
          </p:txBody>
        </p:sp>
        <p:sp>
          <p:nvSpPr>
            <p:cNvPr id="97" name="Freeform: Shape 96">
              <a:extLst>
                <a:ext uri="{FF2B5EF4-FFF2-40B4-BE49-F238E27FC236}">
                  <a16:creationId xmlns:a16="http://schemas.microsoft.com/office/drawing/2014/main" id="{27B3DB14-8331-49A1-A559-EC71BA6456CD}"/>
                </a:ext>
              </a:extLst>
            </p:cNvPr>
            <p:cNvSpPr/>
            <p:nvPr/>
          </p:nvSpPr>
          <p:spPr>
            <a:xfrm>
              <a:off x="6876655" y="6425841"/>
              <a:ext cx="41010" cy="6348"/>
            </a:xfrm>
            <a:custGeom>
              <a:avLst/>
              <a:gdLst>
                <a:gd name="connsiteX0" fmla="*/ 6730 w 41010"/>
                <a:gd name="connsiteY0" fmla="*/ 6348 h 6348"/>
                <a:gd name="connsiteX1" fmla="*/ 32885 w 41010"/>
                <a:gd name="connsiteY1" fmla="*/ 6348 h 6348"/>
                <a:gd name="connsiteX2" fmla="*/ 39487 w 41010"/>
                <a:gd name="connsiteY2" fmla="*/ 635 h 6348"/>
                <a:gd name="connsiteX3" fmla="*/ 41011 w 41010"/>
                <a:gd name="connsiteY3" fmla="*/ 635 h 6348"/>
                <a:gd name="connsiteX4" fmla="*/ 39614 w 41010"/>
                <a:gd name="connsiteY4" fmla="*/ 635 h 6348"/>
                <a:gd name="connsiteX5" fmla="*/ 0 w 41010"/>
                <a:gd name="connsiteY5" fmla="*/ 0 h 6348"/>
                <a:gd name="connsiteX6" fmla="*/ 0 w 41010"/>
                <a:gd name="connsiteY6" fmla="*/ 0 h 6348"/>
                <a:gd name="connsiteX7" fmla="*/ 6730 w 41010"/>
                <a:gd name="connsiteY7" fmla="*/ 6348 h 6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10" h="6348">
                  <a:moveTo>
                    <a:pt x="6730" y="6348"/>
                  </a:moveTo>
                  <a:lnTo>
                    <a:pt x="32885" y="6348"/>
                  </a:lnTo>
                  <a:cubicBezTo>
                    <a:pt x="33430" y="3111"/>
                    <a:pt x="36198" y="711"/>
                    <a:pt x="39487" y="635"/>
                  </a:cubicBezTo>
                  <a:cubicBezTo>
                    <a:pt x="39995" y="559"/>
                    <a:pt x="40502" y="559"/>
                    <a:pt x="41011" y="635"/>
                  </a:cubicBezTo>
                  <a:cubicBezTo>
                    <a:pt x="40554" y="584"/>
                    <a:pt x="40084" y="584"/>
                    <a:pt x="39614" y="635"/>
                  </a:cubicBezTo>
                  <a:lnTo>
                    <a:pt x="0" y="0"/>
                  </a:lnTo>
                  <a:lnTo>
                    <a:pt x="0" y="0"/>
                  </a:lnTo>
                  <a:cubicBezTo>
                    <a:pt x="3568" y="0"/>
                    <a:pt x="6527" y="2781"/>
                    <a:pt x="6730" y="6348"/>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8" name="Freeform: Shape 97">
              <a:extLst>
                <a:ext uri="{FF2B5EF4-FFF2-40B4-BE49-F238E27FC236}">
                  <a16:creationId xmlns:a16="http://schemas.microsoft.com/office/drawing/2014/main" id="{723685DF-F675-4775-99B3-3AAD6DA83CBA}"/>
                </a:ext>
              </a:extLst>
            </p:cNvPr>
            <p:cNvSpPr/>
            <p:nvPr/>
          </p:nvSpPr>
          <p:spPr>
            <a:xfrm>
              <a:off x="6921093" y="6428634"/>
              <a:ext cx="761" cy="1015"/>
            </a:xfrm>
            <a:custGeom>
              <a:avLst/>
              <a:gdLst>
                <a:gd name="connsiteX0" fmla="*/ 0 w 761"/>
                <a:gd name="connsiteY0" fmla="*/ 0 h 1015"/>
                <a:gd name="connsiteX1" fmla="*/ 762 w 761"/>
                <a:gd name="connsiteY1" fmla="*/ 1016 h 1015"/>
              </a:gdLst>
              <a:ahLst/>
              <a:cxnLst>
                <a:cxn ang="0">
                  <a:pos x="connsiteX0" y="connsiteY0"/>
                </a:cxn>
                <a:cxn ang="0">
                  <a:pos x="connsiteX1" y="connsiteY1"/>
                </a:cxn>
              </a:cxnLst>
              <a:rect l="l" t="t" r="r" b="b"/>
              <a:pathLst>
                <a:path w="761" h="1015">
                  <a:moveTo>
                    <a:pt x="0" y="0"/>
                  </a:moveTo>
                  <a:lnTo>
                    <a:pt x="762" y="1016"/>
                  </a:lnTo>
                  <a:close/>
                </a:path>
              </a:pathLst>
            </a:custGeom>
            <a:solidFill>
              <a:srgbClr val="000000"/>
            </a:solidFill>
            <a:ln w="12690" cap="flat">
              <a:noFill/>
              <a:prstDash val="solid"/>
              <a:miter/>
            </a:ln>
          </p:spPr>
          <p:txBody>
            <a:bodyPr rtlCol="0" anchor="ctr"/>
            <a:lstStyle/>
            <a:p>
              <a:pPr rtl="0"/>
              <a:endParaRPr lang="en-GB" sz="1934" noProof="0"/>
            </a:p>
          </p:txBody>
        </p:sp>
        <p:sp>
          <p:nvSpPr>
            <p:cNvPr id="99" name="Freeform: Shape 98">
              <a:extLst>
                <a:ext uri="{FF2B5EF4-FFF2-40B4-BE49-F238E27FC236}">
                  <a16:creationId xmlns:a16="http://schemas.microsoft.com/office/drawing/2014/main" id="{18317AB4-1A72-4F0C-B193-7E83F893217B}"/>
                </a:ext>
              </a:extLst>
            </p:cNvPr>
            <p:cNvSpPr/>
            <p:nvPr/>
          </p:nvSpPr>
          <p:spPr>
            <a:xfrm>
              <a:off x="6876655" y="6434094"/>
              <a:ext cx="32757" cy="5586"/>
            </a:xfrm>
            <a:custGeom>
              <a:avLst/>
              <a:gdLst>
                <a:gd name="connsiteX0" fmla="*/ 0 w 32757"/>
                <a:gd name="connsiteY0" fmla="*/ 5587 h 5586"/>
                <a:gd name="connsiteX1" fmla="*/ 0 w 32757"/>
                <a:gd name="connsiteY1" fmla="*/ 5587 h 5586"/>
                <a:gd name="connsiteX2" fmla="*/ 32758 w 32757"/>
                <a:gd name="connsiteY2" fmla="*/ 5587 h 5586"/>
                <a:gd name="connsiteX3" fmla="*/ 32758 w 32757"/>
                <a:gd name="connsiteY3" fmla="*/ 0 h 5586"/>
                <a:gd name="connsiteX4" fmla="*/ 6603 w 32757"/>
                <a:gd name="connsiteY4" fmla="*/ 0 h 5586"/>
                <a:gd name="connsiteX5" fmla="*/ 0 w 32757"/>
                <a:gd name="connsiteY5" fmla="*/ 5587 h 5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7" h="5586">
                  <a:moveTo>
                    <a:pt x="0" y="5587"/>
                  </a:moveTo>
                  <a:lnTo>
                    <a:pt x="0" y="5587"/>
                  </a:lnTo>
                  <a:lnTo>
                    <a:pt x="32758" y="5587"/>
                  </a:lnTo>
                  <a:lnTo>
                    <a:pt x="32758" y="0"/>
                  </a:lnTo>
                  <a:lnTo>
                    <a:pt x="6603" y="0"/>
                  </a:lnTo>
                  <a:cubicBezTo>
                    <a:pt x="6006" y="3187"/>
                    <a:pt x="3251" y="5523"/>
                    <a:pt x="0" y="5587"/>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0" name="Freeform: Shape 99">
              <a:extLst>
                <a:ext uri="{FF2B5EF4-FFF2-40B4-BE49-F238E27FC236}">
                  <a16:creationId xmlns:a16="http://schemas.microsoft.com/office/drawing/2014/main" id="{5D52699E-E9C4-42EF-B802-A0D0CF456FA1}"/>
                </a:ext>
              </a:extLst>
            </p:cNvPr>
            <p:cNvSpPr/>
            <p:nvPr/>
          </p:nvSpPr>
          <p:spPr>
            <a:xfrm>
              <a:off x="6507055" y="6425333"/>
              <a:ext cx="375948" cy="6348"/>
            </a:xfrm>
            <a:custGeom>
              <a:avLst/>
              <a:gdLst>
                <a:gd name="connsiteX0" fmla="*/ 6348 w 375948"/>
                <a:gd name="connsiteY0" fmla="*/ 6348 h 6348"/>
                <a:gd name="connsiteX1" fmla="*/ 29711 w 375948"/>
                <a:gd name="connsiteY1" fmla="*/ 6348 h 6348"/>
                <a:gd name="connsiteX2" fmla="*/ 375949 w 375948"/>
                <a:gd name="connsiteY2" fmla="*/ 6348 h 6348"/>
                <a:gd name="connsiteX3" fmla="*/ 369220 w 375948"/>
                <a:gd name="connsiteY3" fmla="*/ 0 h 6348"/>
                <a:gd name="connsiteX4" fmla="*/ 0 w 375948"/>
                <a:gd name="connsiteY4" fmla="*/ 0 h 6348"/>
                <a:gd name="connsiteX5" fmla="*/ 6348 w 375948"/>
                <a:gd name="connsiteY5" fmla="*/ 6348 h 6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5948" h="6348">
                  <a:moveTo>
                    <a:pt x="6348" y="6348"/>
                  </a:moveTo>
                  <a:lnTo>
                    <a:pt x="29711" y="6348"/>
                  </a:lnTo>
                  <a:lnTo>
                    <a:pt x="375949" y="6348"/>
                  </a:lnTo>
                  <a:cubicBezTo>
                    <a:pt x="375746" y="2781"/>
                    <a:pt x="372788" y="0"/>
                    <a:pt x="369220" y="0"/>
                  </a:cubicBezTo>
                  <a:lnTo>
                    <a:pt x="0" y="0"/>
                  </a:lnTo>
                  <a:cubicBezTo>
                    <a:pt x="3403" y="241"/>
                    <a:pt x="6107" y="2946"/>
                    <a:pt x="6348" y="6348"/>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1" name="Freeform: Shape 100">
              <a:extLst>
                <a:ext uri="{FF2B5EF4-FFF2-40B4-BE49-F238E27FC236}">
                  <a16:creationId xmlns:a16="http://schemas.microsoft.com/office/drawing/2014/main" id="{BD8920FB-6629-4A03-A65F-49F3A17BE454}"/>
                </a:ext>
              </a:extLst>
            </p:cNvPr>
            <p:cNvSpPr/>
            <p:nvPr/>
          </p:nvSpPr>
          <p:spPr>
            <a:xfrm>
              <a:off x="6514038" y="6434094"/>
              <a:ext cx="21838" cy="5586"/>
            </a:xfrm>
            <a:custGeom>
              <a:avLst/>
              <a:gdLst>
                <a:gd name="connsiteX0" fmla="*/ 21839 w 21838"/>
                <a:gd name="connsiteY0" fmla="*/ 508 h 5586"/>
                <a:gd name="connsiteX1" fmla="*/ 0 w 21838"/>
                <a:gd name="connsiteY1" fmla="*/ 0 h 5586"/>
                <a:gd name="connsiteX2" fmla="*/ 0 w 21838"/>
                <a:gd name="connsiteY2" fmla="*/ 5587 h 5586"/>
                <a:gd name="connsiteX3" fmla="*/ 21839 w 21838"/>
                <a:gd name="connsiteY3" fmla="*/ 5587 h 5586"/>
                <a:gd name="connsiteX4" fmla="*/ 21839 w 21838"/>
                <a:gd name="connsiteY4" fmla="*/ 508 h 5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38" h="5586">
                  <a:moveTo>
                    <a:pt x="21839" y="508"/>
                  </a:moveTo>
                  <a:lnTo>
                    <a:pt x="0" y="0"/>
                  </a:lnTo>
                  <a:lnTo>
                    <a:pt x="0" y="5587"/>
                  </a:lnTo>
                  <a:lnTo>
                    <a:pt x="21839" y="5587"/>
                  </a:lnTo>
                  <a:lnTo>
                    <a:pt x="21839" y="508"/>
                  </a:lnTo>
                  <a:close/>
                </a:path>
              </a:pathLst>
            </a:custGeom>
            <a:solidFill>
              <a:srgbClr val="000000"/>
            </a:solidFill>
            <a:ln w="12690" cap="flat">
              <a:noFill/>
              <a:prstDash val="solid"/>
              <a:miter/>
            </a:ln>
          </p:spPr>
          <p:txBody>
            <a:bodyPr rtlCol="0" anchor="ctr"/>
            <a:lstStyle/>
            <a:p>
              <a:pPr rtl="0"/>
              <a:endParaRPr lang="en-GB" sz="1934" noProof="0"/>
            </a:p>
          </p:txBody>
        </p:sp>
        <p:sp>
          <p:nvSpPr>
            <p:cNvPr id="102" name="Freeform: Shape 101">
              <a:extLst>
                <a:ext uri="{FF2B5EF4-FFF2-40B4-BE49-F238E27FC236}">
                  <a16:creationId xmlns:a16="http://schemas.microsoft.com/office/drawing/2014/main" id="{0B24C897-8B5B-451E-8FDA-0FA82C90FCDA}"/>
                </a:ext>
              </a:extLst>
            </p:cNvPr>
            <p:cNvSpPr/>
            <p:nvPr/>
          </p:nvSpPr>
          <p:spPr>
            <a:xfrm>
              <a:off x="6538796" y="6434602"/>
              <a:ext cx="344207" cy="5078"/>
            </a:xfrm>
            <a:custGeom>
              <a:avLst/>
              <a:gdLst>
                <a:gd name="connsiteX0" fmla="*/ 337732 w 344207"/>
                <a:gd name="connsiteY0" fmla="*/ 5079 h 5078"/>
                <a:gd name="connsiteX1" fmla="*/ 337732 w 344207"/>
                <a:gd name="connsiteY1" fmla="*/ 5079 h 5078"/>
                <a:gd name="connsiteX2" fmla="*/ 344207 w 344207"/>
                <a:gd name="connsiteY2" fmla="*/ 0 h 5078"/>
                <a:gd name="connsiteX3" fmla="*/ 0 w 344207"/>
                <a:gd name="connsiteY3" fmla="*/ 0 h 5078"/>
                <a:gd name="connsiteX4" fmla="*/ 0 w 344207"/>
                <a:gd name="connsiteY4" fmla="*/ 5079 h 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207" h="5078">
                  <a:moveTo>
                    <a:pt x="337732" y="5079"/>
                  </a:moveTo>
                  <a:lnTo>
                    <a:pt x="337732" y="5079"/>
                  </a:lnTo>
                  <a:cubicBezTo>
                    <a:pt x="340780" y="5015"/>
                    <a:pt x="343420" y="2946"/>
                    <a:pt x="344207" y="0"/>
                  </a:cubicBezTo>
                  <a:lnTo>
                    <a:pt x="0" y="0"/>
                  </a:lnTo>
                  <a:lnTo>
                    <a:pt x="0" y="5079"/>
                  </a:lnTo>
                  <a:close/>
                </a:path>
              </a:pathLst>
            </a:custGeom>
            <a:solidFill>
              <a:srgbClr val="000000"/>
            </a:solidFill>
            <a:ln w="12690" cap="flat">
              <a:noFill/>
              <a:prstDash val="solid"/>
              <a:miter/>
            </a:ln>
          </p:spPr>
          <p:txBody>
            <a:bodyPr rtlCol="0" anchor="ctr"/>
            <a:lstStyle/>
            <a:p>
              <a:pPr rtl="0"/>
              <a:endParaRPr lang="en-GB" sz="1934" noProof="0"/>
            </a:p>
          </p:txBody>
        </p:sp>
        <p:sp>
          <p:nvSpPr>
            <p:cNvPr id="103" name="Freeform: Shape 102">
              <a:extLst>
                <a:ext uri="{FF2B5EF4-FFF2-40B4-BE49-F238E27FC236}">
                  <a16:creationId xmlns:a16="http://schemas.microsoft.com/office/drawing/2014/main" id="{16C80FA0-0660-4156-BF02-72C74E8F8CED}"/>
                </a:ext>
              </a:extLst>
            </p:cNvPr>
            <p:cNvSpPr/>
            <p:nvPr/>
          </p:nvSpPr>
          <p:spPr>
            <a:xfrm>
              <a:off x="6513657" y="6432189"/>
              <a:ext cx="23361" cy="2412"/>
            </a:xfrm>
            <a:custGeom>
              <a:avLst/>
              <a:gdLst>
                <a:gd name="connsiteX0" fmla="*/ 22219 w 23361"/>
                <a:gd name="connsiteY0" fmla="*/ 1270 h 2412"/>
                <a:gd name="connsiteX1" fmla="*/ 23222 w 23361"/>
                <a:gd name="connsiteY1" fmla="*/ 13 h 2412"/>
                <a:gd name="connsiteX2" fmla="*/ 23361 w 23361"/>
                <a:gd name="connsiteY2" fmla="*/ 0 h 2412"/>
                <a:gd name="connsiteX3" fmla="*/ 23361 w 23361"/>
                <a:gd name="connsiteY3" fmla="*/ 0 h 2412"/>
                <a:gd name="connsiteX4" fmla="*/ 0 w 23361"/>
                <a:gd name="connsiteY4" fmla="*/ 0 h 2412"/>
                <a:gd name="connsiteX5" fmla="*/ 0 w 23361"/>
                <a:gd name="connsiteY5" fmla="*/ 1143 h 2412"/>
                <a:gd name="connsiteX6" fmla="*/ 0 w 23361"/>
                <a:gd name="connsiteY6" fmla="*/ 2412 h 2412"/>
                <a:gd name="connsiteX7" fmla="*/ 21838 w 23361"/>
                <a:gd name="connsiteY7" fmla="*/ 2412 h 2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361" h="2412">
                  <a:moveTo>
                    <a:pt x="22219" y="1270"/>
                  </a:moveTo>
                  <a:cubicBezTo>
                    <a:pt x="22142" y="647"/>
                    <a:pt x="22600" y="76"/>
                    <a:pt x="23222" y="13"/>
                  </a:cubicBezTo>
                  <a:cubicBezTo>
                    <a:pt x="23273" y="0"/>
                    <a:pt x="23324" y="0"/>
                    <a:pt x="23361" y="0"/>
                  </a:cubicBezTo>
                  <a:lnTo>
                    <a:pt x="23361" y="0"/>
                  </a:lnTo>
                  <a:lnTo>
                    <a:pt x="0" y="0"/>
                  </a:lnTo>
                  <a:cubicBezTo>
                    <a:pt x="64" y="381"/>
                    <a:pt x="64" y="762"/>
                    <a:pt x="0" y="1143"/>
                  </a:cubicBezTo>
                  <a:lnTo>
                    <a:pt x="0" y="2412"/>
                  </a:lnTo>
                  <a:lnTo>
                    <a:pt x="21838" y="2412"/>
                  </a:lnTo>
                  <a:close/>
                </a:path>
              </a:pathLst>
            </a:custGeom>
            <a:solidFill>
              <a:srgbClr val="000000"/>
            </a:solidFill>
            <a:ln w="12690" cap="flat">
              <a:noFill/>
              <a:prstDash val="solid"/>
              <a:miter/>
            </a:ln>
          </p:spPr>
          <p:txBody>
            <a:bodyPr rtlCol="0" anchor="ctr"/>
            <a:lstStyle/>
            <a:p>
              <a:pPr rtl="0"/>
              <a:endParaRPr lang="en-GB" sz="1934" noProof="0"/>
            </a:p>
          </p:txBody>
        </p:sp>
        <p:sp>
          <p:nvSpPr>
            <p:cNvPr id="104" name="Freeform: Shape 103">
              <a:extLst>
                <a:ext uri="{FF2B5EF4-FFF2-40B4-BE49-F238E27FC236}">
                  <a16:creationId xmlns:a16="http://schemas.microsoft.com/office/drawing/2014/main" id="{B68B6E43-D115-4DF4-A660-6A12D8FB3187}"/>
                </a:ext>
              </a:extLst>
            </p:cNvPr>
            <p:cNvSpPr/>
            <p:nvPr/>
          </p:nvSpPr>
          <p:spPr>
            <a:xfrm>
              <a:off x="6537019" y="6431954"/>
              <a:ext cx="372774" cy="2647"/>
            </a:xfrm>
            <a:custGeom>
              <a:avLst/>
              <a:gdLst>
                <a:gd name="connsiteX0" fmla="*/ 1778 w 372774"/>
                <a:gd name="connsiteY0" fmla="*/ 1505 h 2647"/>
                <a:gd name="connsiteX1" fmla="*/ 1778 w 372774"/>
                <a:gd name="connsiteY1" fmla="*/ 2648 h 2647"/>
                <a:gd name="connsiteX2" fmla="*/ 372775 w 372774"/>
                <a:gd name="connsiteY2" fmla="*/ 2648 h 2647"/>
                <a:gd name="connsiteX3" fmla="*/ 372775 w 372774"/>
                <a:gd name="connsiteY3" fmla="*/ 1505 h 2647"/>
                <a:gd name="connsiteX4" fmla="*/ 372775 w 372774"/>
                <a:gd name="connsiteY4" fmla="*/ 235 h 2647"/>
                <a:gd name="connsiteX5" fmla="*/ 0 w 372774"/>
                <a:gd name="connsiteY5" fmla="*/ 235 h 2647"/>
                <a:gd name="connsiteX6" fmla="*/ 1600 w 372774"/>
                <a:gd name="connsiteY6" fmla="*/ 451 h 2647"/>
                <a:gd name="connsiteX7" fmla="*/ 1778 w 372774"/>
                <a:gd name="connsiteY7" fmla="*/ 1505 h 2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774" h="2647">
                  <a:moveTo>
                    <a:pt x="1778" y="1505"/>
                  </a:moveTo>
                  <a:lnTo>
                    <a:pt x="1778" y="2648"/>
                  </a:lnTo>
                  <a:lnTo>
                    <a:pt x="372775" y="2648"/>
                  </a:lnTo>
                  <a:lnTo>
                    <a:pt x="372775" y="1505"/>
                  </a:lnTo>
                  <a:cubicBezTo>
                    <a:pt x="372699" y="1086"/>
                    <a:pt x="372699" y="654"/>
                    <a:pt x="372775" y="235"/>
                  </a:cubicBezTo>
                  <a:lnTo>
                    <a:pt x="0" y="235"/>
                  </a:lnTo>
                  <a:cubicBezTo>
                    <a:pt x="495" y="-146"/>
                    <a:pt x="1219" y="-57"/>
                    <a:pt x="1600" y="451"/>
                  </a:cubicBezTo>
                  <a:cubicBezTo>
                    <a:pt x="1829" y="756"/>
                    <a:pt x="1892" y="1149"/>
                    <a:pt x="1778" y="1505"/>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5" name="Freeform: Shape 104">
              <a:extLst>
                <a:ext uri="{FF2B5EF4-FFF2-40B4-BE49-F238E27FC236}">
                  <a16:creationId xmlns:a16="http://schemas.microsoft.com/office/drawing/2014/main" id="{A68DF871-CA35-4749-B525-723156AEF738}"/>
                </a:ext>
              </a:extLst>
            </p:cNvPr>
            <p:cNvSpPr/>
            <p:nvPr/>
          </p:nvSpPr>
          <p:spPr>
            <a:xfrm>
              <a:off x="6875386" y="6521701"/>
              <a:ext cx="2412" cy="342812"/>
            </a:xfrm>
            <a:custGeom>
              <a:avLst/>
              <a:gdLst>
                <a:gd name="connsiteX0" fmla="*/ 1269 w 2412"/>
                <a:gd name="connsiteY0" fmla="*/ 0 h 342812"/>
                <a:gd name="connsiteX1" fmla="*/ 0 w 2412"/>
                <a:gd name="connsiteY1" fmla="*/ 0 h 342812"/>
                <a:gd name="connsiteX2" fmla="*/ 0 w 2412"/>
                <a:gd name="connsiteY2" fmla="*/ 342812 h 342812"/>
                <a:gd name="connsiteX3" fmla="*/ 2412 w 2412"/>
                <a:gd name="connsiteY3" fmla="*/ 342812 h 342812"/>
                <a:gd name="connsiteX4" fmla="*/ 2412 w 2412"/>
                <a:gd name="connsiteY4" fmla="*/ 0 h 342812"/>
                <a:gd name="connsiteX5" fmla="*/ 1269 w 2412"/>
                <a:gd name="connsiteY5" fmla="*/ 0 h 342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2" h="342812">
                  <a:moveTo>
                    <a:pt x="1269" y="0"/>
                  </a:moveTo>
                  <a:lnTo>
                    <a:pt x="0" y="0"/>
                  </a:lnTo>
                  <a:lnTo>
                    <a:pt x="0" y="342812"/>
                  </a:lnTo>
                  <a:lnTo>
                    <a:pt x="2412" y="342812"/>
                  </a:lnTo>
                  <a:lnTo>
                    <a:pt x="2412" y="0"/>
                  </a:lnTo>
                  <a:lnTo>
                    <a:pt x="1269" y="0"/>
                  </a:lnTo>
                  <a:close/>
                </a:path>
              </a:pathLst>
            </a:custGeom>
            <a:solidFill>
              <a:srgbClr val="000000"/>
            </a:solidFill>
            <a:ln w="12690" cap="flat">
              <a:noFill/>
              <a:prstDash val="solid"/>
              <a:miter/>
            </a:ln>
          </p:spPr>
          <p:txBody>
            <a:bodyPr rtlCol="0" anchor="ctr"/>
            <a:lstStyle/>
            <a:p>
              <a:pPr rtl="0"/>
              <a:endParaRPr lang="en-GB" sz="1934" noProof="0"/>
            </a:p>
          </p:txBody>
        </p:sp>
        <p:sp>
          <p:nvSpPr>
            <p:cNvPr id="106" name="Freeform: Shape 105">
              <a:extLst>
                <a:ext uri="{FF2B5EF4-FFF2-40B4-BE49-F238E27FC236}">
                  <a16:creationId xmlns:a16="http://schemas.microsoft.com/office/drawing/2014/main" id="{ECFC182C-2542-4113-80D3-C8889B7028A9}"/>
                </a:ext>
              </a:extLst>
            </p:cNvPr>
            <p:cNvSpPr/>
            <p:nvPr/>
          </p:nvSpPr>
          <p:spPr>
            <a:xfrm>
              <a:off x="6536371" y="6432180"/>
              <a:ext cx="2433" cy="75936"/>
            </a:xfrm>
            <a:custGeom>
              <a:avLst/>
              <a:gdLst>
                <a:gd name="connsiteX0" fmla="*/ 2425 w 2433"/>
                <a:gd name="connsiteY0" fmla="*/ 75682 h 75936"/>
                <a:gd name="connsiteX1" fmla="*/ 2425 w 2433"/>
                <a:gd name="connsiteY1" fmla="*/ 1279 h 75936"/>
                <a:gd name="connsiteX2" fmla="*/ 1422 w 2433"/>
                <a:gd name="connsiteY2" fmla="*/ 10 h 75936"/>
                <a:gd name="connsiteX3" fmla="*/ 1155 w 2433"/>
                <a:gd name="connsiteY3" fmla="*/ 10 h 75936"/>
                <a:gd name="connsiteX4" fmla="*/ 0 w 2433"/>
                <a:gd name="connsiteY4" fmla="*/ 1139 h 75936"/>
                <a:gd name="connsiteX5" fmla="*/ 12 w 2433"/>
                <a:gd name="connsiteY5" fmla="*/ 1279 h 75936"/>
                <a:gd name="connsiteX6" fmla="*/ 12 w 2433"/>
                <a:gd name="connsiteY6" fmla="*/ 75936 h 75936"/>
                <a:gd name="connsiteX7" fmla="*/ 1155 w 2433"/>
                <a:gd name="connsiteY7" fmla="*/ 75936 h 75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3" h="75936">
                  <a:moveTo>
                    <a:pt x="2425" y="75682"/>
                  </a:moveTo>
                  <a:lnTo>
                    <a:pt x="2425" y="1279"/>
                  </a:lnTo>
                  <a:cubicBezTo>
                    <a:pt x="2501" y="657"/>
                    <a:pt x="2057" y="86"/>
                    <a:pt x="1422" y="10"/>
                  </a:cubicBezTo>
                  <a:cubicBezTo>
                    <a:pt x="1333" y="-3"/>
                    <a:pt x="1244" y="-3"/>
                    <a:pt x="1155" y="10"/>
                  </a:cubicBezTo>
                  <a:cubicBezTo>
                    <a:pt x="520" y="10"/>
                    <a:pt x="12" y="517"/>
                    <a:pt x="0" y="1139"/>
                  </a:cubicBezTo>
                  <a:cubicBezTo>
                    <a:pt x="0" y="1190"/>
                    <a:pt x="12" y="1228"/>
                    <a:pt x="12" y="1279"/>
                  </a:cubicBezTo>
                  <a:lnTo>
                    <a:pt x="12" y="75936"/>
                  </a:lnTo>
                  <a:lnTo>
                    <a:pt x="1155" y="75936"/>
                  </a:lnTo>
                  <a:close/>
                </a:path>
              </a:pathLst>
            </a:custGeom>
            <a:solidFill>
              <a:srgbClr val="000000"/>
            </a:solidFill>
            <a:ln w="12690" cap="flat">
              <a:noFill/>
              <a:prstDash val="solid"/>
              <a:miter/>
            </a:ln>
          </p:spPr>
          <p:txBody>
            <a:bodyPr rtlCol="0" anchor="ctr"/>
            <a:lstStyle/>
            <a:p>
              <a:pPr rtl="0"/>
              <a:endParaRPr lang="en-GB" sz="1934" noProof="0"/>
            </a:p>
          </p:txBody>
        </p:sp>
        <p:sp>
          <p:nvSpPr>
            <p:cNvPr id="107" name="Freeform: Shape 106">
              <a:extLst>
                <a:ext uri="{FF2B5EF4-FFF2-40B4-BE49-F238E27FC236}">
                  <a16:creationId xmlns:a16="http://schemas.microsoft.com/office/drawing/2014/main" id="{DFEBCFBD-8913-48A4-8801-923D6A088BAB}"/>
                </a:ext>
              </a:extLst>
            </p:cNvPr>
            <p:cNvSpPr/>
            <p:nvPr/>
          </p:nvSpPr>
          <p:spPr>
            <a:xfrm>
              <a:off x="7144048" y="6480310"/>
              <a:ext cx="2412" cy="31360"/>
            </a:xfrm>
            <a:custGeom>
              <a:avLst/>
              <a:gdLst>
                <a:gd name="connsiteX0" fmla="*/ 0 w 2412"/>
                <a:gd name="connsiteY0" fmla="*/ 0 h 31360"/>
                <a:gd name="connsiteX1" fmla="*/ 2412 w 2412"/>
                <a:gd name="connsiteY1" fmla="*/ 0 h 31360"/>
                <a:gd name="connsiteX2" fmla="*/ 2412 w 2412"/>
                <a:gd name="connsiteY2" fmla="*/ 31361 h 31360"/>
                <a:gd name="connsiteX3" fmla="*/ 0 w 2412"/>
                <a:gd name="connsiteY3" fmla="*/ 31361 h 31360"/>
              </a:gdLst>
              <a:ahLst/>
              <a:cxnLst>
                <a:cxn ang="0">
                  <a:pos x="connsiteX0" y="connsiteY0"/>
                </a:cxn>
                <a:cxn ang="0">
                  <a:pos x="connsiteX1" y="connsiteY1"/>
                </a:cxn>
                <a:cxn ang="0">
                  <a:pos x="connsiteX2" y="connsiteY2"/>
                </a:cxn>
                <a:cxn ang="0">
                  <a:pos x="connsiteX3" y="connsiteY3"/>
                </a:cxn>
              </a:cxnLst>
              <a:rect l="l" t="t" r="r" b="b"/>
              <a:pathLst>
                <a:path w="2412" h="31360">
                  <a:moveTo>
                    <a:pt x="0" y="0"/>
                  </a:moveTo>
                  <a:lnTo>
                    <a:pt x="2412" y="0"/>
                  </a:lnTo>
                  <a:lnTo>
                    <a:pt x="2412" y="31361"/>
                  </a:lnTo>
                  <a:lnTo>
                    <a:pt x="0" y="31361"/>
                  </a:lnTo>
                  <a:close/>
                </a:path>
              </a:pathLst>
            </a:custGeom>
            <a:solidFill>
              <a:srgbClr val="000000"/>
            </a:solidFill>
            <a:ln w="12690" cap="flat">
              <a:noFill/>
              <a:prstDash val="solid"/>
              <a:miter/>
            </a:ln>
          </p:spPr>
          <p:txBody>
            <a:bodyPr rtlCol="0" anchor="ctr"/>
            <a:lstStyle/>
            <a:p>
              <a:pPr rtl="0"/>
              <a:endParaRPr lang="en-GB" sz="1934" noProof="0"/>
            </a:p>
          </p:txBody>
        </p:sp>
        <p:sp>
          <p:nvSpPr>
            <p:cNvPr id="108" name="Freeform: Shape 107">
              <a:extLst>
                <a:ext uri="{FF2B5EF4-FFF2-40B4-BE49-F238E27FC236}">
                  <a16:creationId xmlns:a16="http://schemas.microsoft.com/office/drawing/2014/main" id="{8D75019A-0BB2-44E0-86BF-E2352E4FDBD5}"/>
                </a:ext>
              </a:extLst>
            </p:cNvPr>
            <p:cNvSpPr/>
            <p:nvPr/>
          </p:nvSpPr>
          <p:spPr>
            <a:xfrm>
              <a:off x="5215674" y="5631786"/>
              <a:ext cx="38" cy="1269"/>
            </a:xfrm>
            <a:custGeom>
              <a:avLst/>
              <a:gdLst>
                <a:gd name="connsiteX0" fmla="*/ 0 w 38"/>
                <a:gd name="connsiteY0" fmla="*/ 0 h 1269"/>
                <a:gd name="connsiteX1" fmla="*/ 0 w 38"/>
                <a:gd name="connsiteY1" fmla="*/ 1270 h 1269"/>
                <a:gd name="connsiteX2" fmla="*/ 0 w 38"/>
                <a:gd name="connsiteY2" fmla="*/ 0 h 1269"/>
              </a:gdLst>
              <a:ahLst/>
              <a:cxnLst>
                <a:cxn ang="0">
                  <a:pos x="connsiteX0" y="connsiteY0"/>
                </a:cxn>
                <a:cxn ang="0">
                  <a:pos x="connsiteX1" y="connsiteY1"/>
                </a:cxn>
                <a:cxn ang="0">
                  <a:pos x="connsiteX2" y="connsiteY2"/>
                </a:cxn>
              </a:cxnLst>
              <a:rect l="l" t="t" r="r" b="b"/>
              <a:pathLst>
                <a:path w="38" h="1269">
                  <a:moveTo>
                    <a:pt x="0" y="0"/>
                  </a:moveTo>
                  <a:cubicBezTo>
                    <a:pt x="51" y="422"/>
                    <a:pt x="51" y="848"/>
                    <a:pt x="0" y="1270"/>
                  </a:cubicBezTo>
                  <a:cubicBezTo>
                    <a:pt x="51" y="848"/>
                    <a:pt x="51" y="422"/>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9" name="Freeform: Shape 108">
              <a:extLst>
                <a:ext uri="{FF2B5EF4-FFF2-40B4-BE49-F238E27FC236}">
                  <a16:creationId xmlns:a16="http://schemas.microsoft.com/office/drawing/2014/main" id="{52A58C6E-3C2A-4C21-9DBB-1D9E1DB52366}"/>
                </a:ext>
              </a:extLst>
            </p:cNvPr>
            <p:cNvSpPr/>
            <p:nvPr/>
          </p:nvSpPr>
          <p:spPr>
            <a:xfrm>
              <a:off x="5171108" y="5628215"/>
              <a:ext cx="39359" cy="13728"/>
            </a:xfrm>
            <a:custGeom>
              <a:avLst/>
              <a:gdLst>
                <a:gd name="connsiteX0" fmla="*/ 6856 w 39359"/>
                <a:gd name="connsiteY0" fmla="*/ 6872 h 13728"/>
                <a:gd name="connsiteX1" fmla="*/ 6856 w 39359"/>
                <a:gd name="connsiteY1" fmla="*/ 13728 h 13728"/>
                <a:gd name="connsiteX2" fmla="*/ 33011 w 39359"/>
                <a:gd name="connsiteY2" fmla="*/ 13728 h 13728"/>
                <a:gd name="connsiteX3" fmla="*/ 31869 w 39359"/>
                <a:gd name="connsiteY3" fmla="*/ 8142 h 13728"/>
                <a:gd name="connsiteX4" fmla="*/ 37087 w 39359"/>
                <a:gd name="connsiteY4" fmla="*/ 187 h 13728"/>
                <a:gd name="connsiteX5" fmla="*/ 37328 w 39359"/>
                <a:gd name="connsiteY5" fmla="*/ 143 h 13728"/>
                <a:gd name="connsiteX6" fmla="*/ 39360 w 39359"/>
                <a:gd name="connsiteY6" fmla="*/ 143 h 13728"/>
                <a:gd name="connsiteX7" fmla="*/ 0 w 39359"/>
                <a:gd name="connsiteY7" fmla="*/ 143 h 13728"/>
                <a:gd name="connsiteX8" fmla="*/ 6856 w 39359"/>
                <a:gd name="connsiteY8" fmla="*/ 6872 h 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59" h="13728">
                  <a:moveTo>
                    <a:pt x="6856" y="6872"/>
                  </a:moveTo>
                  <a:lnTo>
                    <a:pt x="6856" y="13728"/>
                  </a:lnTo>
                  <a:lnTo>
                    <a:pt x="33011" y="13728"/>
                  </a:lnTo>
                  <a:lnTo>
                    <a:pt x="31869" y="8142"/>
                  </a:lnTo>
                  <a:cubicBezTo>
                    <a:pt x="31119" y="4503"/>
                    <a:pt x="33456" y="941"/>
                    <a:pt x="37087" y="187"/>
                  </a:cubicBezTo>
                  <a:cubicBezTo>
                    <a:pt x="37176" y="171"/>
                    <a:pt x="37252" y="157"/>
                    <a:pt x="37328" y="143"/>
                  </a:cubicBezTo>
                  <a:cubicBezTo>
                    <a:pt x="37989" y="-48"/>
                    <a:pt x="38700" y="-48"/>
                    <a:pt x="39360" y="143"/>
                  </a:cubicBezTo>
                  <a:lnTo>
                    <a:pt x="0" y="143"/>
                  </a:lnTo>
                  <a:cubicBezTo>
                    <a:pt x="3733" y="142"/>
                    <a:pt x="6793" y="3135"/>
                    <a:pt x="6856" y="6872"/>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10" name="Freeform: Shape 109">
              <a:extLst>
                <a:ext uri="{FF2B5EF4-FFF2-40B4-BE49-F238E27FC236}">
                  <a16:creationId xmlns:a16="http://schemas.microsoft.com/office/drawing/2014/main" id="{0F2E3CCC-E40E-42C0-85BB-EEC5C11D9CC3}"/>
                </a:ext>
              </a:extLst>
            </p:cNvPr>
            <p:cNvSpPr/>
            <p:nvPr/>
          </p:nvSpPr>
          <p:spPr>
            <a:xfrm>
              <a:off x="5211738" y="5628612"/>
              <a:ext cx="1269" cy="12696"/>
            </a:xfrm>
            <a:custGeom>
              <a:avLst/>
              <a:gdLst>
                <a:gd name="connsiteX0" fmla="*/ 0 w 1269"/>
                <a:gd name="connsiteY0" fmla="*/ 0 h 12696"/>
                <a:gd name="connsiteX1" fmla="*/ 1269 w 1269"/>
                <a:gd name="connsiteY1" fmla="*/ 0 h 12696"/>
              </a:gdLst>
              <a:ahLst/>
              <a:cxnLst>
                <a:cxn ang="0">
                  <a:pos x="connsiteX0" y="connsiteY0"/>
                </a:cxn>
                <a:cxn ang="0">
                  <a:pos x="connsiteX1" y="connsiteY1"/>
                </a:cxn>
              </a:cxnLst>
              <a:rect l="l" t="t" r="r" b="b"/>
              <a:pathLst>
                <a:path w="1269" h="12696">
                  <a:moveTo>
                    <a:pt x="0" y="0"/>
                  </a:moveTo>
                  <a:lnTo>
                    <a:pt x="1269" y="0"/>
                  </a:lnTo>
                  <a:close/>
                </a:path>
              </a:pathLst>
            </a:custGeom>
            <a:solidFill>
              <a:srgbClr val="000000"/>
            </a:solidFill>
            <a:ln w="12690" cap="flat">
              <a:noFill/>
              <a:prstDash val="solid"/>
              <a:miter/>
            </a:ln>
          </p:spPr>
          <p:txBody>
            <a:bodyPr rtlCol="0" anchor="ctr"/>
            <a:lstStyle/>
            <a:p>
              <a:pPr rtl="0"/>
              <a:endParaRPr lang="en-GB" sz="1934" noProof="0"/>
            </a:p>
          </p:txBody>
        </p:sp>
        <p:sp>
          <p:nvSpPr>
            <p:cNvPr id="111" name="Freeform: Shape 110">
              <a:extLst>
                <a:ext uri="{FF2B5EF4-FFF2-40B4-BE49-F238E27FC236}">
                  <a16:creationId xmlns:a16="http://schemas.microsoft.com/office/drawing/2014/main" id="{5B9AE1AB-23FA-4607-819D-64C8A5C7EE16}"/>
                </a:ext>
              </a:extLst>
            </p:cNvPr>
            <p:cNvSpPr/>
            <p:nvPr/>
          </p:nvSpPr>
          <p:spPr>
            <a:xfrm>
              <a:off x="5214023" y="5629754"/>
              <a:ext cx="1015" cy="1015"/>
            </a:xfrm>
            <a:custGeom>
              <a:avLst/>
              <a:gdLst>
                <a:gd name="connsiteX0" fmla="*/ 0 w 1015"/>
                <a:gd name="connsiteY0" fmla="*/ 0 h 1015"/>
                <a:gd name="connsiteX1" fmla="*/ 1016 w 1015"/>
                <a:gd name="connsiteY1" fmla="*/ 1016 h 1015"/>
              </a:gdLst>
              <a:ahLst/>
              <a:cxnLst>
                <a:cxn ang="0">
                  <a:pos x="connsiteX0" y="connsiteY0"/>
                </a:cxn>
                <a:cxn ang="0">
                  <a:pos x="connsiteX1" y="connsiteY1"/>
                </a:cxn>
              </a:cxnLst>
              <a:rect l="l" t="t" r="r" b="b"/>
              <a:pathLst>
                <a:path w="1015" h="1015">
                  <a:moveTo>
                    <a:pt x="0" y="0"/>
                  </a:moveTo>
                  <a:lnTo>
                    <a:pt x="1016" y="1016"/>
                  </a:lnTo>
                  <a:close/>
                </a:path>
              </a:pathLst>
            </a:custGeom>
            <a:solidFill>
              <a:srgbClr val="000000"/>
            </a:solidFill>
            <a:ln w="12690" cap="flat">
              <a:noFill/>
              <a:prstDash val="solid"/>
              <a:miter/>
            </a:ln>
          </p:spPr>
          <p:txBody>
            <a:bodyPr rtlCol="0" anchor="ctr"/>
            <a:lstStyle/>
            <a:p>
              <a:pPr rtl="0"/>
              <a:endParaRPr lang="en-GB" sz="1934" noProof="0"/>
            </a:p>
          </p:txBody>
        </p:sp>
        <p:sp>
          <p:nvSpPr>
            <p:cNvPr id="112" name="Freeform: Shape 111">
              <a:extLst>
                <a:ext uri="{FF2B5EF4-FFF2-40B4-BE49-F238E27FC236}">
                  <a16:creationId xmlns:a16="http://schemas.microsoft.com/office/drawing/2014/main" id="{438CAD40-02C6-44F4-8FD2-945013103504}"/>
                </a:ext>
              </a:extLst>
            </p:cNvPr>
            <p:cNvSpPr/>
            <p:nvPr/>
          </p:nvSpPr>
          <p:spPr>
            <a:xfrm>
              <a:off x="4680254" y="4827447"/>
              <a:ext cx="13712" cy="173564"/>
            </a:xfrm>
            <a:custGeom>
              <a:avLst/>
              <a:gdLst>
                <a:gd name="connsiteX0" fmla="*/ 13713 w 13712"/>
                <a:gd name="connsiteY0" fmla="*/ 173565 h 173564"/>
                <a:gd name="connsiteX1" fmla="*/ 13713 w 13712"/>
                <a:gd name="connsiteY1" fmla="*/ 6983 h 173564"/>
                <a:gd name="connsiteX2" fmla="*/ 6856 w 13712"/>
                <a:gd name="connsiteY2" fmla="*/ 6983 h 173564"/>
                <a:gd name="connsiteX3" fmla="*/ 0 w 13712"/>
                <a:gd name="connsiteY3" fmla="*/ 0 h 173564"/>
                <a:gd name="connsiteX4" fmla="*/ 0 w 13712"/>
                <a:gd name="connsiteY4" fmla="*/ 173565 h 173564"/>
                <a:gd name="connsiteX5" fmla="*/ 13713 w 13712"/>
                <a:gd name="connsiteY5" fmla="*/ 173565 h 173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12" h="173564">
                  <a:moveTo>
                    <a:pt x="13713" y="173565"/>
                  </a:moveTo>
                  <a:lnTo>
                    <a:pt x="13713" y="6983"/>
                  </a:lnTo>
                  <a:lnTo>
                    <a:pt x="6856" y="6983"/>
                  </a:lnTo>
                  <a:cubicBezTo>
                    <a:pt x="3047" y="6914"/>
                    <a:pt x="0" y="3808"/>
                    <a:pt x="0" y="0"/>
                  </a:cubicBezTo>
                  <a:lnTo>
                    <a:pt x="0" y="173565"/>
                  </a:lnTo>
                  <a:lnTo>
                    <a:pt x="13713" y="173565"/>
                  </a:lnTo>
                  <a:close/>
                </a:path>
              </a:pathLst>
            </a:custGeom>
            <a:solidFill>
              <a:srgbClr val="000000"/>
            </a:solidFill>
            <a:ln w="12690" cap="flat">
              <a:noFill/>
              <a:prstDash val="solid"/>
              <a:miter/>
            </a:ln>
          </p:spPr>
          <p:txBody>
            <a:bodyPr rtlCol="0" anchor="ctr"/>
            <a:lstStyle/>
            <a:p>
              <a:pPr rtl="0"/>
              <a:endParaRPr lang="en-GB" sz="1934" noProof="0"/>
            </a:p>
          </p:txBody>
        </p:sp>
        <p:sp>
          <p:nvSpPr>
            <p:cNvPr id="113" name="Freeform: Shape 112">
              <a:extLst>
                <a:ext uri="{FF2B5EF4-FFF2-40B4-BE49-F238E27FC236}">
                  <a16:creationId xmlns:a16="http://schemas.microsoft.com/office/drawing/2014/main" id="{B0AD269C-1339-4067-ADF6-E4230F2FA555}"/>
                </a:ext>
              </a:extLst>
            </p:cNvPr>
            <p:cNvSpPr/>
            <p:nvPr/>
          </p:nvSpPr>
          <p:spPr>
            <a:xfrm>
              <a:off x="3529299" y="6453393"/>
              <a:ext cx="72625" cy="2412"/>
            </a:xfrm>
            <a:custGeom>
              <a:avLst/>
              <a:gdLst>
                <a:gd name="connsiteX0" fmla="*/ 0 w 72625"/>
                <a:gd name="connsiteY0" fmla="*/ 2412 h 2412"/>
                <a:gd name="connsiteX1" fmla="*/ 72625 w 72625"/>
                <a:gd name="connsiteY1" fmla="*/ 2412 h 2412"/>
                <a:gd name="connsiteX2" fmla="*/ 72625 w 72625"/>
                <a:gd name="connsiteY2" fmla="*/ 1270 h 2412"/>
                <a:gd name="connsiteX3" fmla="*/ 72625 w 72625"/>
                <a:gd name="connsiteY3" fmla="*/ 0 h 2412"/>
                <a:gd name="connsiteX4" fmla="*/ 0 w 72625"/>
                <a:gd name="connsiteY4" fmla="*/ 0 h 2412"/>
                <a:gd name="connsiteX5" fmla="*/ 0 w 72625"/>
                <a:gd name="connsiteY5" fmla="*/ 2412 h 2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625" h="2412">
                  <a:moveTo>
                    <a:pt x="0" y="2412"/>
                  </a:moveTo>
                  <a:lnTo>
                    <a:pt x="72625" y="2412"/>
                  </a:lnTo>
                  <a:lnTo>
                    <a:pt x="72625" y="1270"/>
                  </a:lnTo>
                  <a:lnTo>
                    <a:pt x="72625" y="0"/>
                  </a:lnTo>
                  <a:lnTo>
                    <a:pt x="0" y="0"/>
                  </a:lnTo>
                  <a:lnTo>
                    <a:pt x="0" y="2412"/>
                  </a:lnTo>
                  <a:close/>
                </a:path>
              </a:pathLst>
            </a:custGeom>
            <a:solidFill>
              <a:srgbClr val="000000"/>
            </a:solidFill>
            <a:ln w="12690" cap="flat">
              <a:noFill/>
              <a:prstDash val="solid"/>
              <a:miter/>
            </a:ln>
          </p:spPr>
          <p:txBody>
            <a:bodyPr rtlCol="0" anchor="ctr"/>
            <a:lstStyle/>
            <a:p>
              <a:pPr rtl="0"/>
              <a:endParaRPr lang="en-GB" sz="1934" noProof="0"/>
            </a:p>
          </p:txBody>
        </p:sp>
        <p:sp>
          <p:nvSpPr>
            <p:cNvPr id="114" name="Freeform: Shape 113">
              <a:extLst>
                <a:ext uri="{FF2B5EF4-FFF2-40B4-BE49-F238E27FC236}">
                  <a16:creationId xmlns:a16="http://schemas.microsoft.com/office/drawing/2014/main" id="{B9C73C7C-4CF0-499C-9726-63B39B7B1B9D}"/>
                </a:ext>
              </a:extLst>
            </p:cNvPr>
            <p:cNvSpPr/>
            <p:nvPr/>
          </p:nvSpPr>
          <p:spPr>
            <a:xfrm>
              <a:off x="3974191" y="6454154"/>
              <a:ext cx="17775" cy="2539"/>
            </a:xfrm>
            <a:custGeom>
              <a:avLst/>
              <a:gdLst>
                <a:gd name="connsiteX0" fmla="*/ 17775 w 17775"/>
                <a:gd name="connsiteY0" fmla="*/ 2539 h 2539"/>
                <a:gd name="connsiteX1" fmla="*/ 17775 w 17775"/>
                <a:gd name="connsiteY1" fmla="*/ 1016 h 2539"/>
                <a:gd name="connsiteX2" fmla="*/ 17775 w 17775"/>
                <a:gd name="connsiteY2" fmla="*/ 0 h 2539"/>
                <a:gd name="connsiteX3" fmla="*/ 1143 w 17775"/>
                <a:gd name="connsiteY3" fmla="*/ 0 h 2539"/>
                <a:gd name="connsiteX4" fmla="*/ 1143 w 17775"/>
                <a:gd name="connsiteY4" fmla="*/ 1270 h 2539"/>
                <a:gd name="connsiteX5" fmla="*/ 0 w 17775"/>
                <a:gd name="connsiteY5" fmla="*/ 2539 h 2539"/>
                <a:gd name="connsiteX6" fmla="*/ 0 w 17775"/>
                <a:gd name="connsiteY6" fmla="*/ 2539 h 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75" h="2539">
                  <a:moveTo>
                    <a:pt x="17775" y="2539"/>
                  </a:moveTo>
                  <a:cubicBezTo>
                    <a:pt x="17775" y="2539"/>
                    <a:pt x="17775" y="1524"/>
                    <a:pt x="17775" y="1016"/>
                  </a:cubicBezTo>
                  <a:lnTo>
                    <a:pt x="17775" y="0"/>
                  </a:lnTo>
                  <a:lnTo>
                    <a:pt x="1143" y="0"/>
                  </a:lnTo>
                  <a:lnTo>
                    <a:pt x="1143" y="1270"/>
                  </a:lnTo>
                  <a:cubicBezTo>
                    <a:pt x="1143" y="1930"/>
                    <a:pt x="647" y="2476"/>
                    <a:pt x="0" y="2539"/>
                  </a:cubicBezTo>
                  <a:lnTo>
                    <a:pt x="0" y="2539"/>
                  </a:lnTo>
                  <a:close/>
                </a:path>
              </a:pathLst>
            </a:custGeom>
            <a:solidFill>
              <a:srgbClr val="000000"/>
            </a:solidFill>
            <a:ln w="12690" cap="flat">
              <a:noFill/>
              <a:prstDash val="solid"/>
              <a:miter/>
            </a:ln>
          </p:spPr>
          <p:txBody>
            <a:bodyPr rtlCol="0" anchor="ctr"/>
            <a:lstStyle/>
            <a:p>
              <a:pPr rtl="0"/>
              <a:endParaRPr lang="en-GB" sz="1934" noProof="0"/>
            </a:p>
          </p:txBody>
        </p:sp>
        <p:sp>
          <p:nvSpPr>
            <p:cNvPr id="115" name="Freeform: Shape 114">
              <a:extLst>
                <a:ext uri="{FF2B5EF4-FFF2-40B4-BE49-F238E27FC236}">
                  <a16:creationId xmlns:a16="http://schemas.microsoft.com/office/drawing/2014/main" id="{51416851-CBBB-4D41-9C87-474D7D09ADDA}"/>
                </a:ext>
              </a:extLst>
            </p:cNvPr>
            <p:cNvSpPr/>
            <p:nvPr/>
          </p:nvSpPr>
          <p:spPr>
            <a:xfrm>
              <a:off x="3615637" y="6454789"/>
              <a:ext cx="358427" cy="2539"/>
            </a:xfrm>
            <a:custGeom>
              <a:avLst/>
              <a:gdLst>
                <a:gd name="connsiteX0" fmla="*/ 0 w 358427"/>
                <a:gd name="connsiteY0" fmla="*/ 1270 h 2539"/>
                <a:gd name="connsiteX1" fmla="*/ 0 w 358427"/>
                <a:gd name="connsiteY1" fmla="*/ 2539 h 2539"/>
                <a:gd name="connsiteX2" fmla="*/ 358428 w 358427"/>
                <a:gd name="connsiteY2" fmla="*/ 2539 h 2539"/>
                <a:gd name="connsiteX3" fmla="*/ 357158 w 358427"/>
                <a:gd name="connsiteY3" fmla="*/ 1270 h 2539"/>
                <a:gd name="connsiteX4" fmla="*/ 357158 w 358427"/>
                <a:gd name="connsiteY4" fmla="*/ 0 h 2539"/>
                <a:gd name="connsiteX5" fmla="*/ 0 w 358427"/>
                <a:gd name="connsiteY5" fmla="*/ 0 h 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427" h="2539">
                  <a:moveTo>
                    <a:pt x="0" y="1270"/>
                  </a:moveTo>
                  <a:cubicBezTo>
                    <a:pt x="51" y="1689"/>
                    <a:pt x="51" y="2120"/>
                    <a:pt x="0" y="2539"/>
                  </a:cubicBezTo>
                  <a:lnTo>
                    <a:pt x="358428" y="2539"/>
                  </a:lnTo>
                  <a:cubicBezTo>
                    <a:pt x="357730" y="2539"/>
                    <a:pt x="357158" y="1968"/>
                    <a:pt x="357158" y="1270"/>
                  </a:cubicBezTo>
                  <a:lnTo>
                    <a:pt x="357158" y="0"/>
                  </a:lnTo>
                  <a:lnTo>
                    <a:pt x="0" y="0"/>
                  </a:lnTo>
                  <a:close/>
                </a:path>
              </a:pathLst>
            </a:custGeom>
            <a:solidFill>
              <a:srgbClr val="000000"/>
            </a:solidFill>
            <a:ln w="12690" cap="flat">
              <a:noFill/>
              <a:prstDash val="solid"/>
              <a:miter/>
            </a:ln>
          </p:spPr>
          <p:txBody>
            <a:bodyPr rtlCol="0" anchor="ctr"/>
            <a:lstStyle/>
            <a:p>
              <a:pPr rtl="0"/>
              <a:endParaRPr lang="en-GB" sz="1934" noProof="0"/>
            </a:p>
          </p:txBody>
        </p:sp>
        <p:sp>
          <p:nvSpPr>
            <p:cNvPr id="116" name="Freeform: Shape 115">
              <a:extLst>
                <a:ext uri="{FF2B5EF4-FFF2-40B4-BE49-F238E27FC236}">
                  <a16:creationId xmlns:a16="http://schemas.microsoft.com/office/drawing/2014/main" id="{26A382D3-6ED3-48EC-B812-C6FC306F5515}"/>
                </a:ext>
              </a:extLst>
            </p:cNvPr>
            <p:cNvSpPr/>
            <p:nvPr/>
          </p:nvSpPr>
          <p:spPr>
            <a:xfrm>
              <a:off x="4941552" y="4820971"/>
              <a:ext cx="1269" cy="12696"/>
            </a:xfrm>
            <a:custGeom>
              <a:avLst/>
              <a:gdLst>
                <a:gd name="connsiteX0" fmla="*/ 0 w 1269"/>
                <a:gd name="connsiteY0" fmla="*/ 0 h 12696"/>
                <a:gd name="connsiteX1" fmla="*/ 1269 w 1269"/>
                <a:gd name="connsiteY1" fmla="*/ 0 h 12696"/>
              </a:gdLst>
              <a:ahLst/>
              <a:cxnLst>
                <a:cxn ang="0">
                  <a:pos x="connsiteX0" y="connsiteY0"/>
                </a:cxn>
                <a:cxn ang="0">
                  <a:pos x="connsiteX1" y="connsiteY1"/>
                </a:cxn>
              </a:cxnLst>
              <a:rect l="l" t="t" r="r" b="b"/>
              <a:pathLst>
                <a:path w="1269" h="12696">
                  <a:moveTo>
                    <a:pt x="0" y="0"/>
                  </a:moveTo>
                  <a:lnTo>
                    <a:pt x="1269" y="0"/>
                  </a:lnTo>
                  <a:close/>
                </a:path>
              </a:pathLst>
            </a:custGeom>
            <a:solidFill>
              <a:srgbClr val="000000"/>
            </a:solidFill>
            <a:ln w="12690" cap="flat">
              <a:noFill/>
              <a:prstDash val="solid"/>
              <a:miter/>
            </a:ln>
          </p:spPr>
          <p:txBody>
            <a:bodyPr rtlCol="0" anchor="ctr"/>
            <a:lstStyle/>
            <a:p>
              <a:pPr rtl="0"/>
              <a:endParaRPr lang="en-GB" sz="1934" noProof="0"/>
            </a:p>
          </p:txBody>
        </p:sp>
        <p:sp>
          <p:nvSpPr>
            <p:cNvPr id="117" name="Freeform: Shape 116">
              <a:extLst>
                <a:ext uri="{FF2B5EF4-FFF2-40B4-BE49-F238E27FC236}">
                  <a16:creationId xmlns:a16="http://schemas.microsoft.com/office/drawing/2014/main" id="{5AAFA4CC-22A7-4565-B356-964153AC0D99}"/>
                </a:ext>
              </a:extLst>
            </p:cNvPr>
            <p:cNvSpPr/>
            <p:nvPr/>
          </p:nvSpPr>
          <p:spPr>
            <a:xfrm>
              <a:off x="4943838" y="4822114"/>
              <a:ext cx="1015" cy="888"/>
            </a:xfrm>
            <a:custGeom>
              <a:avLst/>
              <a:gdLst>
                <a:gd name="connsiteX0" fmla="*/ 0 w 1015"/>
                <a:gd name="connsiteY0" fmla="*/ 0 h 888"/>
                <a:gd name="connsiteX1" fmla="*/ 1016 w 1015"/>
                <a:gd name="connsiteY1" fmla="*/ 889 h 888"/>
                <a:gd name="connsiteX2" fmla="*/ 0 w 1015"/>
                <a:gd name="connsiteY2" fmla="*/ 0 h 888"/>
              </a:gdLst>
              <a:ahLst/>
              <a:cxnLst>
                <a:cxn ang="0">
                  <a:pos x="connsiteX0" y="connsiteY0"/>
                </a:cxn>
                <a:cxn ang="0">
                  <a:pos x="connsiteX1" y="connsiteY1"/>
                </a:cxn>
                <a:cxn ang="0">
                  <a:pos x="connsiteX2" y="connsiteY2"/>
                </a:cxn>
              </a:cxnLst>
              <a:rect l="l" t="t" r="r" b="b"/>
              <a:pathLst>
                <a:path w="1015" h="888">
                  <a:moveTo>
                    <a:pt x="0" y="0"/>
                  </a:moveTo>
                  <a:cubicBezTo>
                    <a:pt x="394" y="226"/>
                    <a:pt x="736" y="528"/>
                    <a:pt x="1016" y="889"/>
                  </a:cubicBezTo>
                  <a:cubicBezTo>
                    <a:pt x="736" y="528"/>
                    <a:pt x="394" y="226"/>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18" name="Freeform: Shape 117">
              <a:extLst>
                <a:ext uri="{FF2B5EF4-FFF2-40B4-BE49-F238E27FC236}">
                  <a16:creationId xmlns:a16="http://schemas.microsoft.com/office/drawing/2014/main" id="{6FF8871C-FC23-4B62-911D-BB0CC5D5C7F2}"/>
                </a:ext>
              </a:extLst>
            </p:cNvPr>
            <p:cNvSpPr/>
            <p:nvPr/>
          </p:nvSpPr>
          <p:spPr>
            <a:xfrm>
              <a:off x="4945615" y="4824400"/>
              <a:ext cx="635" cy="1269"/>
            </a:xfrm>
            <a:custGeom>
              <a:avLst/>
              <a:gdLst>
                <a:gd name="connsiteX0" fmla="*/ 0 w 635"/>
                <a:gd name="connsiteY0" fmla="*/ 0 h 1269"/>
                <a:gd name="connsiteX1" fmla="*/ 635 w 635"/>
                <a:gd name="connsiteY1" fmla="*/ 1270 h 1269"/>
                <a:gd name="connsiteX2" fmla="*/ 0 w 635"/>
                <a:gd name="connsiteY2" fmla="*/ 0 h 1269"/>
              </a:gdLst>
              <a:ahLst/>
              <a:cxnLst>
                <a:cxn ang="0">
                  <a:pos x="connsiteX0" y="connsiteY0"/>
                </a:cxn>
                <a:cxn ang="0">
                  <a:pos x="connsiteX1" y="connsiteY1"/>
                </a:cxn>
                <a:cxn ang="0">
                  <a:pos x="connsiteX2" y="connsiteY2"/>
                </a:cxn>
              </a:cxnLst>
              <a:rect l="l" t="t" r="r" b="b"/>
              <a:pathLst>
                <a:path w="635" h="1269">
                  <a:moveTo>
                    <a:pt x="0" y="0"/>
                  </a:moveTo>
                  <a:cubicBezTo>
                    <a:pt x="241" y="410"/>
                    <a:pt x="444" y="834"/>
                    <a:pt x="635" y="1270"/>
                  </a:cubicBezTo>
                  <a:cubicBezTo>
                    <a:pt x="444" y="834"/>
                    <a:pt x="241" y="410"/>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19" name="Freeform: Shape 118">
              <a:extLst>
                <a:ext uri="{FF2B5EF4-FFF2-40B4-BE49-F238E27FC236}">
                  <a16:creationId xmlns:a16="http://schemas.microsoft.com/office/drawing/2014/main" id="{5A9857BA-6D07-4C6B-88C4-92B27960BB16}"/>
                </a:ext>
              </a:extLst>
            </p:cNvPr>
            <p:cNvSpPr/>
            <p:nvPr/>
          </p:nvSpPr>
          <p:spPr>
            <a:xfrm>
              <a:off x="4680254" y="4820703"/>
              <a:ext cx="260028" cy="13726"/>
            </a:xfrm>
            <a:custGeom>
              <a:avLst/>
              <a:gdLst>
                <a:gd name="connsiteX0" fmla="*/ 6856 w 260028"/>
                <a:gd name="connsiteY0" fmla="*/ 13727 h 13726"/>
                <a:gd name="connsiteX1" fmla="*/ 254188 w 260028"/>
                <a:gd name="connsiteY1" fmla="*/ 13727 h 13726"/>
                <a:gd name="connsiteX2" fmla="*/ 252791 w 260028"/>
                <a:gd name="connsiteY2" fmla="*/ 8521 h 13726"/>
                <a:gd name="connsiteX3" fmla="*/ 257743 w 260028"/>
                <a:gd name="connsiteY3" fmla="*/ 141 h 13726"/>
                <a:gd name="connsiteX4" fmla="*/ 260028 w 260028"/>
                <a:gd name="connsiteY4" fmla="*/ 141 h 13726"/>
                <a:gd name="connsiteX5" fmla="*/ 6856 w 260028"/>
                <a:gd name="connsiteY5" fmla="*/ 141 h 13726"/>
                <a:gd name="connsiteX6" fmla="*/ 0 w 260028"/>
                <a:gd name="connsiteY6" fmla="*/ 6997 h 13726"/>
                <a:gd name="connsiteX7" fmla="*/ 6856 w 260028"/>
                <a:gd name="connsiteY7" fmla="*/ 13727 h 13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028" h="13726">
                  <a:moveTo>
                    <a:pt x="6856" y="13727"/>
                  </a:moveTo>
                  <a:lnTo>
                    <a:pt x="254188" y="13727"/>
                  </a:lnTo>
                  <a:lnTo>
                    <a:pt x="252791" y="8521"/>
                  </a:lnTo>
                  <a:cubicBezTo>
                    <a:pt x="251902" y="4848"/>
                    <a:pt x="254099" y="1135"/>
                    <a:pt x="257743" y="141"/>
                  </a:cubicBezTo>
                  <a:cubicBezTo>
                    <a:pt x="258492" y="-47"/>
                    <a:pt x="259279" y="-47"/>
                    <a:pt x="260028" y="141"/>
                  </a:cubicBezTo>
                  <a:lnTo>
                    <a:pt x="6856" y="141"/>
                  </a:lnTo>
                  <a:cubicBezTo>
                    <a:pt x="3073" y="141"/>
                    <a:pt x="0" y="3211"/>
                    <a:pt x="0" y="6997"/>
                  </a:cubicBezTo>
                  <a:cubicBezTo>
                    <a:pt x="140" y="10706"/>
                    <a:pt x="3149" y="13662"/>
                    <a:pt x="6856" y="13727"/>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20" name="Freeform: Shape 119">
              <a:extLst>
                <a:ext uri="{FF2B5EF4-FFF2-40B4-BE49-F238E27FC236}">
                  <a16:creationId xmlns:a16="http://schemas.microsoft.com/office/drawing/2014/main" id="{6E09C001-79F3-4E19-A066-BE330C5DF322}"/>
                </a:ext>
              </a:extLst>
            </p:cNvPr>
            <p:cNvSpPr/>
            <p:nvPr/>
          </p:nvSpPr>
          <p:spPr>
            <a:xfrm>
              <a:off x="4933018" y="4821592"/>
              <a:ext cx="21103" cy="31629"/>
            </a:xfrm>
            <a:custGeom>
              <a:avLst/>
              <a:gdLst>
                <a:gd name="connsiteX0" fmla="*/ 27 w 21103"/>
                <a:gd name="connsiteY0" fmla="*/ 7632 h 31629"/>
                <a:gd name="connsiteX1" fmla="*/ 1424 w 21103"/>
                <a:gd name="connsiteY1" fmla="*/ 12838 h 31629"/>
                <a:gd name="connsiteX2" fmla="*/ 5995 w 21103"/>
                <a:gd name="connsiteY2" fmla="*/ 28201 h 31629"/>
                <a:gd name="connsiteX3" fmla="*/ 5995 w 21103"/>
                <a:gd name="connsiteY3" fmla="*/ 5855 h 31629"/>
                <a:gd name="connsiteX4" fmla="*/ 7125 w 21103"/>
                <a:gd name="connsiteY4" fmla="*/ 4705 h 31629"/>
                <a:gd name="connsiteX5" fmla="*/ 7265 w 21103"/>
                <a:gd name="connsiteY5" fmla="*/ 4712 h 31629"/>
                <a:gd name="connsiteX6" fmla="*/ 8407 w 21103"/>
                <a:gd name="connsiteY6" fmla="*/ 5855 h 31629"/>
                <a:gd name="connsiteX7" fmla="*/ 8407 w 21103"/>
                <a:gd name="connsiteY7" fmla="*/ 29090 h 31629"/>
                <a:gd name="connsiteX8" fmla="*/ 14375 w 21103"/>
                <a:gd name="connsiteY8" fmla="*/ 25662 h 31629"/>
                <a:gd name="connsiteX9" fmla="*/ 21104 w 21103"/>
                <a:gd name="connsiteY9" fmla="*/ 31629 h 31629"/>
                <a:gd name="connsiteX10" fmla="*/ 21104 w 21103"/>
                <a:gd name="connsiteY10" fmla="*/ 30740 h 31629"/>
                <a:gd name="connsiteX11" fmla="*/ 13994 w 21103"/>
                <a:gd name="connsiteY11" fmla="*/ 4077 h 31629"/>
                <a:gd name="connsiteX12" fmla="*/ 13994 w 21103"/>
                <a:gd name="connsiteY12" fmla="*/ 4077 h 31629"/>
                <a:gd name="connsiteX13" fmla="*/ 13359 w 21103"/>
                <a:gd name="connsiteY13" fmla="*/ 2807 h 31629"/>
                <a:gd name="connsiteX14" fmla="*/ 12597 w 21103"/>
                <a:gd name="connsiteY14" fmla="*/ 1792 h 31629"/>
                <a:gd name="connsiteX15" fmla="*/ 11581 w 21103"/>
                <a:gd name="connsiteY15" fmla="*/ 903 h 31629"/>
                <a:gd name="connsiteX16" fmla="*/ 10565 w 21103"/>
                <a:gd name="connsiteY16" fmla="*/ 141 h 31629"/>
                <a:gd name="connsiteX17" fmla="*/ 9296 w 21103"/>
                <a:gd name="connsiteY17" fmla="*/ 141 h 31629"/>
                <a:gd name="connsiteX18" fmla="*/ 8026 w 21103"/>
                <a:gd name="connsiteY18" fmla="*/ 141 h 31629"/>
                <a:gd name="connsiteX19" fmla="*/ 5741 w 21103"/>
                <a:gd name="connsiteY19" fmla="*/ 141 h 31629"/>
                <a:gd name="connsiteX20" fmla="*/ 27 w 21103"/>
                <a:gd name="connsiteY20" fmla="*/ 7632 h 3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103" h="31629">
                  <a:moveTo>
                    <a:pt x="27" y="7632"/>
                  </a:moveTo>
                  <a:lnTo>
                    <a:pt x="1424" y="12838"/>
                  </a:lnTo>
                  <a:lnTo>
                    <a:pt x="5995" y="28201"/>
                  </a:lnTo>
                  <a:lnTo>
                    <a:pt x="5995" y="5855"/>
                  </a:lnTo>
                  <a:cubicBezTo>
                    <a:pt x="5995" y="5224"/>
                    <a:pt x="6503" y="4709"/>
                    <a:pt x="7125" y="4705"/>
                  </a:cubicBezTo>
                  <a:cubicBezTo>
                    <a:pt x="7175" y="4705"/>
                    <a:pt x="7214" y="4707"/>
                    <a:pt x="7265" y="4712"/>
                  </a:cubicBezTo>
                  <a:cubicBezTo>
                    <a:pt x="7899" y="4712"/>
                    <a:pt x="8407" y="5224"/>
                    <a:pt x="8407" y="5855"/>
                  </a:cubicBezTo>
                  <a:lnTo>
                    <a:pt x="8407" y="29090"/>
                  </a:lnTo>
                  <a:cubicBezTo>
                    <a:pt x="9651" y="26978"/>
                    <a:pt x="11924" y="25677"/>
                    <a:pt x="14375" y="25662"/>
                  </a:cubicBezTo>
                  <a:cubicBezTo>
                    <a:pt x="17765" y="25749"/>
                    <a:pt x="20609" y="28268"/>
                    <a:pt x="21104" y="31629"/>
                  </a:cubicBezTo>
                  <a:cubicBezTo>
                    <a:pt x="21104" y="31629"/>
                    <a:pt x="21104" y="31629"/>
                    <a:pt x="21104" y="30740"/>
                  </a:cubicBezTo>
                  <a:lnTo>
                    <a:pt x="13994" y="4077"/>
                  </a:lnTo>
                  <a:lnTo>
                    <a:pt x="13994" y="4077"/>
                  </a:lnTo>
                  <a:cubicBezTo>
                    <a:pt x="13803" y="3641"/>
                    <a:pt x="13600" y="3218"/>
                    <a:pt x="13359" y="2807"/>
                  </a:cubicBezTo>
                  <a:lnTo>
                    <a:pt x="12597" y="1792"/>
                  </a:lnTo>
                  <a:cubicBezTo>
                    <a:pt x="12318" y="1431"/>
                    <a:pt x="11975" y="1129"/>
                    <a:pt x="11581" y="903"/>
                  </a:cubicBezTo>
                  <a:lnTo>
                    <a:pt x="10565" y="141"/>
                  </a:lnTo>
                  <a:lnTo>
                    <a:pt x="9296" y="141"/>
                  </a:lnTo>
                  <a:lnTo>
                    <a:pt x="8026" y="141"/>
                  </a:lnTo>
                  <a:cubicBezTo>
                    <a:pt x="7277" y="-47"/>
                    <a:pt x="6490" y="-47"/>
                    <a:pt x="5741" y="141"/>
                  </a:cubicBezTo>
                  <a:cubicBezTo>
                    <a:pt x="2186" y="784"/>
                    <a:pt x="-290" y="4033"/>
                    <a:pt x="27" y="7632"/>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21" name="Freeform: Shape 120">
              <a:extLst>
                <a:ext uri="{FF2B5EF4-FFF2-40B4-BE49-F238E27FC236}">
                  <a16:creationId xmlns:a16="http://schemas.microsoft.com/office/drawing/2014/main" id="{45ACC7EE-4A9C-425E-98EF-6EF9984327D1}"/>
                </a:ext>
              </a:extLst>
            </p:cNvPr>
            <p:cNvSpPr/>
            <p:nvPr/>
          </p:nvSpPr>
          <p:spPr>
            <a:xfrm>
              <a:off x="4938378" y="4826297"/>
              <a:ext cx="2412" cy="961278"/>
            </a:xfrm>
            <a:custGeom>
              <a:avLst/>
              <a:gdLst>
                <a:gd name="connsiteX0" fmla="*/ 1396 w 2412"/>
                <a:gd name="connsiteY0" fmla="*/ 961278 h 961278"/>
                <a:gd name="connsiteX1" fmla="*/ 1396 w 2412"/>
                <a:gd name="connsiteY1" fmla="*/ 961278 h 961278"/>
                <a:gd name="connsiteX2" fmla="*/ 1396 w 2412"/>
                <a:gd name="connsiteY2" fmla="*/ 27813 h 961278"/>
                <a:gd name="connsiteX3" fmla="*/ 2412 w 2412"/>
                <a:gd name="connsiteY3" fmla="*/ 24385 h 961278"/>
                <a:gd name="connsiteX4" fmla="*/ 2412 w 2412"/>
                <a:gd name="connsiteY4" fmla="*/ 1150 h 961278"/>
                <a:gd name="connsiteX5" fmla="*/ 1269 w 2412"/>
                <a:gd name="connsiteY5" fmla="*/ 7 h 961278"/>
                <a:gd name="connsiteX6" fmla="*/ 12 w 2412"/>
                <a:gd name="connsiteY6" fmla="*/ 1016 h 961278"/>
                <a:gd name="connsiteX7" fmla="*/ 0 w 2412"/>
                <a:gd name="connsiteY7" fmla="*/ 1150 h 961278"/>
                <a:gd name="connsiteX8" fmla="*/ 0 w 2412"/>
                <a:gd name="connsiteY8" fmla="*/ 961278 h 961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12" h="961278">
                  <a:moveTo>
                    <a:pt x="1396" y="961278"/>
                  </a:moveTo>
                  <a:lnTo>
                    <a:pt x="1396" y="961278"/>
                  </a:lnTo>
                  <a:lnTo>
                    <a:pt x="1396" y="27813"/>
                  </a:lnTo>
                  <a:cubicBezTo>
                    <a:pt x="1460" y="26607"/>
                    <a:pt x="1815" y="25433"/>
                    <a:pt x="2412" y="24385"/>
                  </a:cubicBezTo>
                  <a:lnTo>
                    <a:pt x="2412" y="1150"/>
                  </a:lnTo>
                  <a:cubicBezTo>
                    <a:pt x="2412" y="519"/>
                    <a:pt x="1904" y="7"/>
                    <a:pt x="1269" y="7"/>
                  </a:cubicBezTo>
                  <a:cubicBezTo>
                    <a:pt x="647" y="-63"/>
                    <a:pt x="76" y="389"/>
                    <a:pt x="12" y="1016"/>
                  </a:cubicBezTo>
                  <a:cubicBezTo>
                    <a:pt x="0" y="1060"/>
                    <a:pt x="0" y="1105"/>
                    <a:pt x="0" y="1150"/>
                  </a:cubicBezTo>
                  <a:lnTo>
                    <a:pt x="0" y="961278"/>
                  </a:lnTo>
                  <a:close/>
                </a:path>
              </a:pathLst>
            </a:custGeom>
            <a:solidFill>
              <a:srgbClr val="000000"/>
            </a:solidFill>
            <a:ln w="12690" cap="flat">
              <a:noFill/>
              <a:prstDash val="solid"/>
              <a:miter/>
            </a:ln>
          </p:spPr>
          <p:txBody>
            <a:bodyPr rtlCol="0" anchor="ctr"/>
            <a:lstStyle/>
            <a:p>
              <a:pPr rtl="0"/>
              <a:endParaRPr lang="en-GB" sz="1934" noProof="0"/>
            </a:p>
          </p:txBody>
        </p:sp>
        <p:sp>
          <p:nvSpPr>
            <p:cNvPr id="122" name="Freeform: Shape 121">
              <a:extLst>
                <a:ext uri="{FF2B5EF4-FFF2-40B4-BE49-F238E27FC236}">
                  <a16:creationId xmlns:a16="http://schemas.microsoft.com/office/drawing/2014/main" id="{2AA09303-6444-4E19-9C1B-F0073587454E}"/>
                </a:ext>
              </a:extLst>
            </p:cNvPr>
            <p:cNvSpPr/>
            <p:nvPr/>
          </p:nvSpPr>
          <p:spPr>
            <a:xfrm>
              <a:off x="4939902" y="4847254"/>
              <a:ext cx="13839" cy="940321"/>
            </a:xfrm>
            <a:custGeom>
              <a:avLst/>
              <a:gdLst>
                <a:gd name="connsiteX0" fmla="*/ 6983 w 13839"/>
                <a:gd name="connsiteY0" fmla="*/ 0 h 940321"/>
                <a:gd name="connsiteX1" fmla="*/ 1016 w 13839"/>
                <a:gd name="connsiteY1" fmla="*/ 3428 h 940321"/>
                <a:gd name="connsiteX2" fmla="*/ 0 w 13839"/>
                <a:gd name="connsiteY2" fmla="*/ 6856 h 940321"/>
                <a:gd name="connsiteX3" fmla="*/ 0 w 13839"/>
                <a:gd name="connsiteY3" fmla="*/ 940321 h 940321"/>
                <a:gd name="connsiteX4" fmla="*/ 13839 w 13839"/>
                <a:gd name="connsiteY4" fmla="*/ 940321 h 940321"/>
                <a:gd name="connsiteX5" fmla="*/ 13839 w 13839"/>
                <a:gd name="connsiteY5" fmla="*/ 6856 h 940321"/>
                <a:gd name="connsiteX6" fmla="*/ 13839 w 13839"/>
                <a:gd name="connsiteY6" fmla="*/ 5967 h 940321"/>
                <a:gd name="connsiteX7" fmla="*/ 6983 w 13839"/>
                <a:gd name="connsiteY7" fmla="*/ 0 h 940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39" h="940321">
                  <a:moveTo>
                    <a:pt x="6983" y="0"/>
                  </a:moveTo>
                  <a:cubicBezTo>
                    <a:pt x="4533" y="15"/>
                    <a:pt x="2260" y="1317"/>
                    <a:pt x="1016" y="3428"/>
                  </a:cubicBezTo>
                  <a:cubicBezTo>
                    <a:pt x="419" y="4476"/>
                    <a:pt x="64" y="5650"/>
                    <a:pt x="0" y="6856"/>
                  </a:cubicBezTo>
                  <a:lnTo>
                    <a:pt x="0" y="940321"/>
                  </a:lnTo>
                  <a:lnTo>
                    <a:pt x="13839" y="940321"/>
                  </a:lnTo>
                  <a:lnTo>
                    <a:pt x="13839" y="6856"/>
                  </a:lnTo>
                  <a:cubicBezTo>
                    <a:pt x="13839" y="6856"/>
                    <a:pt x="13839" y="6856"/>
                    <a:pt x="13839" y="5967"/>
                  </a:cubicBezTo>
                  <a:cubicBezTo>
                    <a:pt x="13344" y="2560"/>
                    <a:pt x="10424" y="26"/>
                    <a:pt x="6983"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23" name="Freeform: Shape 122">
              <a:extLst>
                <a:ext uri="{FF2B5EF4-FFF2-40B4-BE49-F238E27FC236}">
                  <a16:creationId xmlns:a16="http://schemas.microsoft.com/office/drawing/2014/main" id="{6F9E1EEA-38C2-492B-AD00-D297D35252F6}"/>
                </a:ext>
              </a:extLst>
            </p:cNvPr>
            <p:cNvSpPr/>
            <p:nvPr/>
          </p:nvSpPr>
          <p:spPr>
            <a:xfrm>
              <a:off x="3975969" y="5448699"/>
              <a:ext cx="1269" cy="12696"/>
            </a:xfrm>
            <a:custGeom>
              <a:avLst/>
              <a:gdLst>
                <a:gd name="connsiteX0" fmla="*/ 0 w 1269"/>
                <a:gd name="connsiteY0" fmla="*/ 0 h 12696"/>
                <a:gd name="connsiteX1" fmla="*/ 1270 w 1269"/>
                <a:gd name="connsiteY1" fmla="*/ 0 h 12696"/>
              </a:gdLst>
              <a:ahLst/>
              <a:cxnLst>
                <a:cxn ang="0">
                  <a:pos x="connsiteX0" y="connsiteY0"/>
                </a:cxn>
                <a:cxn ang="0">
                  <a:pos x="connsiteX1" y="connsiteY1"/>
                </a:cxn>
              </a:cxnLst>
              <a:rect l="l" t="t" r="r" b="b"/>
              <a:pathLst>
                <a:path w="1269" h="12696">
                  <a:moveTo>
                    <a:pt x="0" y="0"/>
                  </a:moveTo>
                  <a:lnTo>
                    <a:pt x="1270" y="0"/>
                  </a:lnTo>
                  <a:close/>
                </a:path>
              </a:pathLst>
            </a:custGeom>
            <a:solidFill>
              <a:srgbClr val="000000"/>
            </a:solidFill>
            <a:ln w="12690" cap="flat">
              <a:noFill/>
              <a:prstDash val="solid"/>
              <a:miter/>
            </a:ln>
          </p:spPr>
          <p:txBody>
            <a:bodyPr rtlCol="0" anchor="ctr"/>
            <a:lstStyle/>
            <a:p>
              <a:pPr rtl="0"/>
              <a:endParaRPr lang="en-GB" sz="1934" noProof="0"/>
            </a:p>
          </p:txBody>
        </p:sp>
        <p:sp>
          <p:nvSpPr>
            <p:cNvPr id="124" name="Freeform: Shape 123">
              <a:extLst>
                <a:ext uri="{FF2B5EF4-FFF2-40B4-BE49-F238E27FC236}">
                  <a16:creationId xmlns:a16="http://schemas.microsoft.com/office/drawing/2014/main" id="{CF15E165-60AE-40E2-99F7-9174FAD08E56}"/>
                </a:ext>
              </a:extLst>
            </p:cNvPr>
            <p:cNvSpPr/>
            <p:nvPr/>
          </p:nvSpPr>
          <p:spPr>
            <a:xfrm>
              <a:off x="3608781" y="5448381"/>
              <a:ext cx="365791" cy="13649"/>
            </a:xfrm>
            <a:custGeom>
              <a:avLst/>
              <a:gdLst>
                <a:gd name="connsiteX0" fmla="*/ 6856 w 365791"/>
                <a:gd name="connsiteY0" fmla="*/ 6793 h 13649"/>
                <a:gd name="connsiteX1" fmla="*/ 6856 w 365791"/>
                <a:gd name="connsiteY1" fmla="*/ 13649 h 13649"/>
                <a:gd name="connsiteX2" fmla="*/ 362998 w 365791"/>
                <a:gd name="connsiteY2" fmla="*/ 13649 h 13649"/>
                <a:gd name="connsiteX3" fmla="*/ 361221 w 365791"/>
                <a:gd name="connsiteY3" fmla="*/ 12506 h 13649"/>
                <a:gd name="connsiteX4" fmla="*/ 359443 w 365791"/>
                <a:gd name="connsiteY4" fmla="*/ 2857 h 13649"/>
                <a:gd name="connsiteX5" fmla="*/ 365792 w 365791"/>
                <a:gd name="connsiteY5" fmla="*/ 64 h 13649"/>
                <a:gd name="connsiteX6" fmla="*/ 0 w 365791"/>
                <a:gd name="connsiteY6" fmla="*/ 64 h 13649"/>
                <a:gd name="connsiteX7" fmla="*/ 6856 w 365791"/>
                <a:gd name="connsiteY7" fmla="*/ 6793 h 13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5791" h="13649">
                  <a:moveTo>
                    <a:pt x="6856" y="6793"/>
                  </a:moveTo>
                  <a:lnTo>
                    <a:pt x="6856" y="13649"/>
                  </a:lnTo>
                  <a:lnTo>
                    <a:pt x="362998" y="13649"/>
                  </a:lnTo>
                  <a:lnTo>
                    <a:pt x="361221" y="12506"/>
                  </a:lnTo>
                  <a:cubicBezTo>
                    <a:pt x="358085" y="10319"/>
                    <a:pt x="357298" y="6018"/>
                    <a:pt x="359443" y="2857"/>
                  </a:cubicBezTo>
                  <a:cubicBezTo>
                    <a:pt x="360865" y="800"/>
                    <a:pt x="363316" y="-282"/>
                    <a:pt x="365792" y="64"/>
                  </a:cubicBezTo>
                  <a:lnTo>
                    <a:pt x="0" y="64"/>
                  </a:lnTo>
                  <a:cubicBezTo>
                    <a:pt x="3733" y="64"/>
                    <a:pt x="6793" y="3056"/>
                    <a:pt x="6856" y="679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25" name="Freeform: Shape 124">
              <a:extLst>
                <a:ext uri="{FF2B5EF4-FFF2-40B4-BE49-F238E27FC236}">
                  <a16:creationId xmlns:a16="http://schemas.microsoft.com/office/drawing/2014/main" id="{69F4ADA2-7BED-4CDB-B385-46CBAE3BEC8B}"/>
                </a:ext>
              </a:extLst>
            </p:cNvPr>
            <p:cNvSpPr/>
            <p:nvPr/>
          </p:nvSpPr>
          <p:spPr>
            <a:xfrm>
              <a:off x="4003902" y="5467998"/>
              <a:ext cx="761" cy="1015"/>
            </a:xfrm>
            <a:custGeom>
              <a:avLst/>
              <a:gdLst>
                <a:gd name="connsiteX0" fmla="*/ 0 w 761"/>
                <a:gd name="connsiteY0" fmla="*/ 0 h 1015"/>
                <a:gd name="connsiteX1" fmla="*/ 762 w 761"/>
                <a:gd name="connsiteY1" fmla="*/ 1016 h 1015"/>
              </a:gdLst>
              <a:ahLst/>
              <a:cxnLst>
                <a:cxn ang="0">
                  <a:pos x="connsiteX0" y="connsiteY0"/>
                </a:cxn>
                <a:cxn ang="0">
                  <a:pos x="connsiteX1" y="connsiteY1"/>
                </a:cxn>
              </a:cxnLst>
              <a:rect l="l" t="t" r="r" b="b"/>
              <a:pathLst>
                <a:path w="761" h="1015">
                  <a:moveTo>
                    <a:pt x="0" y="0"/>
                  </a:moveTo>
                  <a:lnTo>
                    <a:pt x="762" y="1016"/>
                  </a:lnTo>
                  <a:close/>
                </a:path>
              </a:pathLst>
            </a:custGeom>
            <a:solidFill>
              <a:srgbClr val="000000"/>
            </a:solidFill>
            <a:ln w="12690" cap="flat">
              <a:noFill/>
              <a:prstDash val="solid"/>
              <a:miter/>
            </a:ln>
          </p:spPr>
          <p:txBody>
            <a:bodyPr rtlCol="0" anchor="ctr"/>
            <a:lstStyle/>
            <a:p>
              <a:pPr rtl="0"/>
              <a:endParaRPr lang="en-GB" sz="1934" noProof="0"/>
            </a:p>
          </p:txBody>
        </p:sp>
        <p:sp>
          <p:nvSpPr>
            <p:cNvPr id="126" name="Freeform: Shape 125">
              <a:extLst>
                <a:ext uri="{FF2B5EF4-FFF2-40B4-BE49-F238E27FC236}">
                  <a16:creationId xmlns:a16="http://schemas.microsoft.com/office/drawing/2014/main" id="{381288EA-5484-4DFC-A8FF-33C9E490A399}"/>
                </a:ext>
              </a:extLst>
            </p:cNvPr>
            <p:cNvSpPr/>
            <p:nvPr/>
          </p:nvSpPr>
          <p:spPr>
            <a:xfrm>
              <a:off x="4005171" y="5470156"/>
              <a:ext cx="56" cy="1506"/>
            </a:xfrm>
            <a:custGeom>
              <a:avLst/>
              <a:gdLst>
                <a:gd name="connsiteX0" fmla="*/ 0 w 56"/>
                <a:gd name="connsiteY0" fmla="*/ 0 h 1506"/>
                <a:gd name="connsiteX1" fmla="*/ 0 w 56"/>
                <a:gd name="connsiteY1" fmla="*/ 1397 h 1506"/>
                <a:gd name="connsiteX2" fmla="*/ 0 w 56"/>
                <a:gd name="connsiteY2" fmla="*/ 0 h 1506"/>
              </a:gdLst>
              <a:ahLst/>
              <a:cxnLst>
                <a:cxn ang="0">
                  <a:pos x="connsiteX0" y="connsiteY0"/>
                </a:cxn>
                <a:cxn ang="0">
                  <a:pos x="connsiteX1" y="connsiteY1"/>
                </a:cxn>
                <a:cxn ang="0">
                  <a:pos x="connsiteX2" y="connsiteY2"/>
                </a:cxn>
              </a:cxnLst>
              <a:rect l="l" t="t" r="r" b="b"/>
              <a:pathLst>
                <a:path w="56" h="1506">
                  <a:moveTo>
                    <a:pt x="0" y="0"/>
                  </a:moveTo>
                  <a:cubicBezTo>
                    <a:pt x="0" y="0"/>
                    <a:pt x="0" y="889"/>
                    <a:pt x="0" y="1397"/>
                  </a:cubicBezTo>
                  <a:cubicBezTo>
                    <a:pt x="0" y="1904"/>
                    <a:pt x="127" y="508"/>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27" name="Freeform: Shape 126">
              <a:extLst>
                <a:ext uri="{FF2B5EF4-FFF2-40B4-BE49-F238E27FC236}">
                  <a16:creationId xmlns:a16="http://schemas.microsoft.com/office/drawing/2014/main" id="{6E976800-980C-40B4-9014-6C5BAEEF1E65}"/>
                </a:ext>
              </a:extLst>
            </p:cNvPr>
            <p:cNvSpPr/>
            <p:nvPr/>
          </p:nvSpPr>
          <p:spPr>
            <a:xfrm>
              <a:off x="3967016" y="5449188"/>
              <a:ext cx="35996" cy="26681"/>
            </a:xfrm>
            <a:custGeom>
              <a:avLst/>
              <a:gdLst>
                <a:gd name="connsiteX0" fmla="*/ 1208 w 35996"/>
                <a:gd name="connsiteY0" fmla="*/ 2050 h 26681"/>
                <a:gd name="connsiteX1" fmla="*/ 2985 w 35996"/>
                <a:gd name="connsiteY1" fmla="*/ 11700 h 26681"/>
                <a:gd name="connsiteX2" fmla="*/ 4763 w 35996"/>
                <a:gd name="connsiteY2" fmla="*/ 12842 h 26681"/>
                <a:gd name="connsiteX3" fmla="*/ 5652 w 35996"/>
                <a:gd name="connsiteY3" fmla="*/ 13477 h 26681"/>
                <a:gd name="connsiteX4" fmla="*/ 5652 w 35996"/>
                <a:gd name="connsiteY4" fmla="*/ 5986 h 26681"/>
                <a:gd name="connsiteX5" fmla="*/ 6921 w 35996"/>
                <a:gd name="connsiteY5" fmla="*/ 4717 h 26681"/>
                <a:gd name="connsiteX6" fmla="*/ 8064 w 35996"/>
                <a:gd name="connsiteY6" fmla="*/ 5986 h 26681"/>
                <a:gd name="connsiteX7" fmla="*/ 8064 w 35996"/>
                <a:gd name="connsiteY7" fmla="*/ 15255 h 26681"/>
                <a:gd name="connsiteX8" fmla="*/ 24697 w 35996"/>
                <a:gd name="connsiteY8" fmla="*/ 26682 h 26681"/>
                <a:gd name="connsiteX9" fmla="*/ 24697 w 35996"/>
                <a:gd name="connsiteY9" fmla="*/ 22746 h 26681"/>
                <a:gd name="connsiteX10" fmla="*/ 31565 w 35996"/>
                <a:gd name="connsiteY10" fmla="*/ 15905 h 26681"/>
                <a:gd name="connsiteX11" fmla="*/ 35996 w 35996"/>
                <a:gd name="connsiteY11" fmla="*/ 17540 h 26681"/>
                <a:gd name="connsiteX12" fmla="*/ 35996 w 35996"/>
                <a:gd name="connsiteY12" fmla="*/ 17540 h 26681"/>
                <a:gd name="connsiteX13" fmla="*/ 11238 w 35996"/>
                <a:gd name="connsiteY13" fmla="*/ 527 h 26681"/>
                <a:gd name="connsiteX14" fmla="*/ 11238 w 35996"/>
                <a:gd name="connsiteY14" fmla="*/ 527 h 26681"/>
                <a:gd name="connsiteX15" fmla="*/ 9968 w 35996"/>
                <a:gd name="connsiteY15" fmla="*/ 527 h 26681"/>
                <a:gd name="connsiteX16" fmla="*/ 8572 w 35996"/>
                <a:gd name="connsiteY16" fmla="*/ 527 h 26681"/>
                <a:gd name="connsiteX17" fmla="*/ 1208 w 35996"/>
                <a:gd name="connsiteY17" fmla="*/ 2050 h 26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996" h="26681">
                  <a:moveTo>
                    <a:pt x="1208" y="2050"/>
                  </a:moveTo>
                  <a:cubicBezTo>
                    <a:pt x="-938" y="5212"/>
                    <a:pt x="-151" y="9511"/>
                    <a:pt x="2985" y="11700"/>
                  </a:cubicBezTo>
                  <a:lnTo>
                    <a:pt x="4763" y="12842"/>
                  </a:lnTo>
                  <a:lnTo>
                    <a:pt x="5652" y="13477"/>
                  </a:lnTo>
                  <a:lnTo>
                    <a:pt x="5652" y="5986"/>
                  </a:lnTo>
                  <a:cubicBezTo>
                    <a:pt x="5652" y="5285"/>
                    <a:pt x="6223" y="4717"/>
                    <a:pt x="6921" y="4717"/>
                  </a:cubicBezTo>
                  <a:cubicBezTo>
                    <a:pt x="7568" y="4783"/>
                    <a:pt x="8064" y="5332"/>
                    <a:pt x="8064" y="5986"/>
                  </a:cubicBezTo>
                  <a:lnTo>
                    <a:pt x="8064" y="15255"/>
                  </a:lnTo>
                  <a:lnTo>
                    <a:pt x="24697" y="26682"/>
                  </a:lnTo>
                  <a:lnTo>
                    <a:pt x="24697" y="22746"/>
                  </a:lnTo>
                  <a:cubicBezTo>
                    <a:pt x="24709" y="18960"/>
                    <a:pt x="27782" y="15896"/>
                    <a:pt x="31565" y="15905"/>
                  </a:cubicBezTo>
                  <a:cubicBezTo>
                    <a:pt x="33190" y="15909"/>
                    <a:pt x="34765" y="16488"/>
                    <a:pt x="35996" y="17540"/>
                  </a:cubicBezTo>
                  <a:cubicBezTo>
                    <a:pt x="35996" y="17540"/>
                    <a:pt x="35996" y="17540"/>
                    <a:pt x="35996" y="17540"/>
                  </a:cubicBezTo>
                  <a:lnTo>
                    <a:pt x="11238" y="527"/>
                  </a:lnTo>
                  <a:lnTo>
                    <a:pt x="11238" y="527"/>
                  </a:lnTo>
                  <a:lnTo>
                    <a:pt x="9968" y="527"/>
                  </a:lnTo>
                  <a:lnTo>
                    <a:pt x="8572" y="527"/>
                  </a:lnTo>
                  <a:cubicBezTo>
                    <a:pt x="6045" y="-550"/>
                    <a:pt x="3099" y="57"/>
                    <a:pt x="1208" y="205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28" name="Freeform: Shape 127">
              <a:extLst>
                <a:ext uri="{FF2B5EF4-FFF2-40B4-BE49-F238E27FC236}">
                  <a16:creationId xmlns:a16="http://schemas.microsoft.com/office/drawing/2014/main" id="{AFF4E7B3-AD0A-4ACF-9D41-2372202890CE}"/>
                </a:ext>
              </a:extLst>
            </p:cNvPr>
            <p:cNvSpPr/>
            <p:nvPr/>
          </p:nvSpPr>
          <p:spPr>
            <a:xfrm>
              <a:off x="3972668" y="5453904"/>
              <a:ext cx="2412" cy="1003424"/>
            </a:xfrm>
            <a:custGeom>
              <a:avLst/>
              <a:gdLst>
                <a:gd name="connsiteX0" fmla="*/ 0 w 2412"/>
                <a:gd name="connsiteY0" fmla="*/ 1002155 h 1003424"/>
                <a:gd name="connsiteX1" fmla="*/ 1269 w 2412"/>
                <a:gd name="connsiteY1" fmla="*/ 1003424 h 1003424"/>
                <a:gd name="connsiteX2" fmla="*/ 1269 w 2412"/>
                <a:gd name="connsiteY2" fmla="*/ 1003424 h 1003424"/>
                <a:gd name="connsiteX3" fmla="*/ 2412 w 2412"/>
                <a:gd name="connsiteY3" fmla="*/ 1002155 h 1003424"/>
                <a:gd name="connsiteX4" fmla="*/ 2412 w 2412"/>
                <a:gd name="connsiteY4" fmla="*/ 1270 h 1003424"/>
                <a:gd name="connsiteX5" fmla="*/ 1269 w 2412"/>
                <a:gd name="connsiteY5" fmla="*/ 0 h 1003424"/>
                <a:gd name="connsiteX6" fmla="*/ 0 w 2412"/>
                <a:gd name="connsiteY6" fmla="*/ 1270 h 1003424"/>
                <a:gd name="connsiteX7" fmla="*/ 0 w 2412"/>
                <a:gd name="connsiteY7" fmla="*/ 1002155 h 1003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2" h="1003424">
                  <a:moveTo>
                    <a:pt x="0" y="1002155"/>
                  </a:moveTo>
                  <a:cubicBezTo>
                    <a:pt x="0" y="1002853"/>
                    <a:pt x="571" y="1003424"/>
                    <a:pt x="1269" y="1003424"/>
                  </a:cubicBezTo>
                  <a:lnTo>
                    <a:pt x="1269" y="1003424"/>
                  </a:lnTo>
                  <a:cubicBezTo>
                    <a:pt x="1917" y="1003361"/>
                    <a:pt x="2412" y="1002815"/>
                    <a:pt x="2412" y="1002155"/>
                  </a:cubicBezTo>
                  <a:lnTo>
                    <a:pt x="2412" y="1270"/>
                  </a:lnTo>
                  <a:cubicBezTo>
                    <a:pt x="2412" y="616"/>
                    <a:pt x="1917" y="66"/>
                    <a:pt x="1269" y="0"/>
                  </a:cubicBezTo>
                  <a:cubicBezTo>
                    <a:pt x="571" y="0"/>
                    <a:pt x="0" y="569"/>
                    <a:pt x="0" y="1270"/>
                  </a:cubicBezTo>
                  <a:lnTo>
                    <a:pt x="0" y="1002155"/>
                  </a:lnTo>
                  <a:close/>
                </a:path>
              </a:pathLst>
            </a:custGeom>
            <a:solidFill>
              <a:srgbClr val="000000"/>
            </a:solidFill>
            <a:ln w="12690" cap="flat">
              <a:noFill/>
              <a:prstDash val="solid"/>
              <a:miter/>
            </a:ln>
          </p:spPr>
          <p:txBody>
            <a:bodyPr rtlCol="0" anchor="ctr"/>
            <a:lstStyle/>
            <a:p>
              <a:pPr rtl="0"/>
              <a:endParaRPr lang="en-GB" sz="1934" noProof="0"/>
            </a:p>
          </p:txBody>
        </p:sp>
        <p:sp>
          <p:nvSpPr>
            <p:cNvPr id="129" name="Freeform: Shape 128">
              <a:extLst>
                <a:ext uri="{FF2B5EF4-FFF2-40B4-BE49-F238E27FC236}">
                  <a16:creationId xmlns:a16="http://schemas.microsoft.com/office/drawing/2014/main" id="{6D619F37-E1E9-4056-9798-82CAA1836001}"/>
                </a:ext>
              </a:extLst>
            </p:cNvPr>
            <p:cNvSpPr/>
            <p:nvPr/>
          </p:nvSpPr>
          <p:spPr>
            <a:xfrm>
              <a:off x="3457309" y="5738566"/>
              <a:ext cx="144488" cy="13712"/>
            </a:xfrm>
            <a:custGeom>
              <a:avLst/>
              <a:gdLst>
                <a:gd name="connsiteX0" fmla="*/ 6856 w 144488"/>
                <a:gd name="connsiteY0" fmla="*/ 6856 h 13712"/>
                <a:gd name="connsiteX1" fmla="*/ 6856 w 144488"/>
                <a:gd name="connsiteY1" fmla="*/ 13713 h 13712"/>
                <a:gd name="connsiteX2" fmla="*/ 144488 w 144488"/>
                <a:gd name="connsiteY2" fmla="*/ 13713 h 13712"/>
                <a:gd name="connsiteX3" fmla="*/ 144488 w 144488"/>
                <a:gd name="connsiteY3" fmla="*/ 0 h 13712"/>
                <a:gd name="connsiteX4" fmla="*/ 0 w 144488"/>
                <a:gd name="connsiteY4" fmla="*/ 0 h 13712"/>
                <a:gd name="connsiteX5" fmla="*/ 6856 w 144488"/>
                <a:gd name="connsiteY5" fmla="*/ 6856 h 13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488" h="13712">
                  <a:moveTo>
                    <a:pt x="6856" y="6856"/>
                  </a:moveTo>
                  <a:lnTo>
                    <a:pt x="6856" y="13713"/>
                  </a:lnTo>
                  <a:lnTo>
                    <a:pt x="144488" y="13713"/>
                  </a:lnTo>
                  <a:lnTo>
                    <a:pt x="144488" y="0"/>
                  </a:lnTo>
                  <a:lnTo>
                    <a:pt x="0" y="0"/>
                  </a:lnTo>
                  <a:cubicBezTo>
                    <a:pt x="3784" y="0"/>
                    <a:pt x="6856" y="3070"/>
                    <a:pt x="6856"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30" name="Freeform: Shape 129">
              <a:extLst>
                <a:ext uri="{FF2B5EF4-FFF2-40B4-BE49-F238E27FC236}">
                  <a16:creationId xmlns:a16="http://schemas.microsoft.com/office/drawing/2014/main" id="{279B3E02-FB6F-4AE1-AC05-7D1DEEC87B50}"/>
                </a:ext>
              </a:extLst>
            </p:cNvPr>
            <p:cNvSpPr/>
            <p:nvPr/>
          </p:nvSpPr>
          <p:spPr>
            <a:xfrm>
              <a:off x="4019265" y="5615026"/>
              <a:ext cx="24885" cy="22092"/>
            </a:xfrm>
            <a:custGeom>
              <a:avLst/>
              <a:gdLst>
                <a:gd name="connsiteX0" fmla="*/ 5587 w 24885"/>
                <a:gd name="connsiteY0" fmla="*/ 5079 h 22092"/>
                <a:gd name="connsiteX1" fmla="*/ 0 w 24885"/>
                <a:gd name="connsiteY1" fmla="*/ 11808 h 22092"/>
                <a:gd name="connsiteX2" fmla="*/ 0 w 24885"/>
                <a:gd name="connsiteY2" fmla="*/ 13840 h 22092"/>
                <a:gd name="connsiteX3" fmla="*/ 13966 w 24885"/>
                <a:gd name="connsiteY3" fmla="*/ 22092 h 22092"/>
                <a:gd name="connsiteX4" fmla="*/ 13966 w 24885"/>
                <a:gd name="connsiteY4" fmla="*/ 18156 h 22092"/>
                <a:gd name="connsiteX5" fmla="*/ 20823 w 24885"/>
                <a:gd name="connsiteY5" fmla="*/ 11173 h 22092"/>
                <a:gd name="connsiteX6" fmla="*/ 24885 w 24885"/>
                <a:gd name="connsiteY6" fmla="*/ 12697 h 22092"/>
                <a:gd name="connsiteX7" fmla="*/ 24885 w 24885"/>
                <a:gd name="connsiteY7" fmla="*/ 12697 h 22092"/>
                <a:gd name="connsiteX8" fmla="*/ 2666 w 24885"/>
                <a:gd name="connsiteY8" fmla="*/ 0 h 22092"/>
                <a:gd name="connsiteX9" fmla="*/ 2666 w 24885"/>
                <a:gd name="connsiteY9" fmla="*/ 0 h 22092"/>
                <a:gd name="connsiteX10" fmla="*/ 5587 w 24885"/>
                <a:gd name="connsiteY10" fmla="*/ 5079 h 2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885" h="22092">
                  <a:moveTo>
                    <a:pt x="5587" y="5079"/>
                  </a:moveTo>
                  <a:cubicBezTo>
                    <a:pt x="5587" y="8372"/>
                    <a:pt x="3238" y="11199"/>
                    <a:pt x="0" y="11808"/>
                  </a:cubicBezTo>
                  <a:lnTo>
                    <a:pt x="0" y="13840"/>
                  </a:lnTo>
                  <a:lnTo>
                    <a:pt x="13966" y="22092"/>
                  </a:lnTo>
                  <a:lnTo>
                    <a:pt x="13966" y="18156"/>
                  </a:lnTo>
                  <a:cubicBezTo>
                    <a:pt x="13966" y="14349"/>
                    <a:pt x="17014" y="11242"/>
                    <a:pt x="20823" y="11173"/>
                  </a:cubicBezTo>
                  <a:cubicBezTo>
                    <a:pt x="22308" y="11219"/>
                    <a:pt x="23743" y="11755"/>
                    <a:pt x="24885" y="12697"/>
                  </a:cubicBezTo>
                  <a:lnTo>
                    <a:pt x="24885" y="12697"/>
                  </a:lnTo>
                  <a:lnTo>
                    <a:pt x="2666" y="0"/>
                  </a:lnTo>
                  <a:lnTo>
                    <a:pt x="2666" y="0"/>
                  </a:lnTo>
                  <a:cubicBezTo>
                    <a:pt x="4368" y="1158"/>
                    <a:pt x="5434" y="3028"/>
                    <a:pt x="5587" y="5079"/>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31" name="Freeform: Shape 130">
              <a:extLst>
                <a:ext uri="{FF2B5EF4-FFF2-40B4-BE49-F238E27FC236}">
                  <a16:creationId xmlns:a16="http://schemas.microsoft.com/office/drawing/2014/main" id="{FFF529C8-4C9F-4AFA-8ABC-F6E71BCB3A93}"/>
                </a:ext>
              </a:extLst>
            </p:cNvPr>
            <p:cNvSpPr/>
            <p:nvPr/>
          </p:nvSpPr>
          <p:spPr>
            <a:xfrm>
              <a:off x="4045166" y="5628739"/>
              <a:ext cx="47" cy="1015"/>
            </a:xfrm>
            <a:custGeom>
              <a:avLst/>
              <a:gdLst>
                <a:gd name="connsiteX0" fmla="*/ 0 w 47"/>
                <a:gd name="connsiteY0" fmla="*/ 0 h 1015"/>
                <a:gd name="connsiteX1" fmla="*/ 0 w 47"/>
                <a:gd name="connsiteY1" fmla="*/ 1016 h 1015"/>
                <a:gd name="connsiteX2" fmla="*/ 0 w 47"/>
                <a:gd name="connsiteY2" fmla="*/ 0 h 1015"/>
              </a:gdLst>
              <a:ahLst/>
              <a:cxnLst>
                <a:cxn ang="0">
                  <a:pos x="connsiteX0" y="connsiteY0"/>
                </a:cxn>
                <a:cxn ang="0">
                  <a:pos x="connsiteX1" y="connsiteY1"/>
                </a:cxn>
                <a:cxn ang="0">
                  <a:pos x="connsiteX2" y="connsiteY2"/>
                </a:cxn>
              </a:cxnLst>
              <a:rect l="l" t="t" r="r" b="b"/>
              <a:pathLst>
                <a:path w="47" h="1015">
                  <a:moveTo>
                    <a:pt x="0" y="0"/>
                  </a:moveTo>
                  <a:cubicBezTo>
                    <a:pt x="64" y="335"/>
                    <a:pt x="64" y="681"/>
                    <a:pt x="0" y="1016"/>
                  </a:cubicBezTo>
                  <a:cubicBezTo>
                    <a:pt x="64" y="681"/>
                    <a:pt x="64" y="335"/>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32" name="Freeform: Shape 131">
              <a:extLst>
                <a:ext uri="{FF2B5EF4-FFF2-40B4-BE49-F238E27FC236}">
                  <a16:creationId xmlns:a16="http://schemas.microsoft.com/office/drawing/2014/main" id="{27CCD0C3-78E2-4C90-AE2D-4C9A20DB11C9}"/>
                </a:ext>
              </a:extLst>
            </p:cNvPr>
            <p:cNvSpPr/>
            <p:nvPr/>
          </p:nvSpPr>
          <p:spPr>
            <a:xfrm>
              <a:off x="4046436" y="5630897"/>
              <a:ext cx="47" cy="1396"/>
            </a:xfrm>
            <a:custGeom>
              <a:avLst/>
              <a:gdLst>
                <a:gd name="connsiteX0" fmla="*/ 0 w 47"/>
                <a:gd name="connsiteY0" fmla="*/ 0 h 1396"/>
                <a:gd name="connsiteX1" fmla="*/ 0 w 47"/>
                <a:gd name="connsiteY1" fmla="*/ 1397 h 1396"/>
                <a:gd name="connsiteX2" fmla="*/ 0 w 47"/>
                <a:gd name="connsiteY2" fmla="*/ 0 h 1396"/>
              </a:gdLst>
              <a:ahLst/>
              <a:cxnLst>
                <a:cxn ang="0">
                  <a:pos x="connsiteX0" y="connsiteY0"/>
                </a:cxn>
                <a:cxn ang="0">
                  <a:pos x="connsiteX1" y="connsiteY1"/>
                </a:cxn>
                <a:cxn ang="0">
                  <a:pos x="connsiteX2" y="connsiteY2"/>
                </a:cxn>
              </a:cxnLst>
              <a:rect l="l" t="t" r="r" b="b"/>
              <a:pathLst>
                <a:path w="47" h="1396">
                  <a:moveTo>
                    <a:pt x="0" y="0"/>
                  </a:moveTo>
                  <a:cubicBezTo>
                    <a:pt x="63" y="464"/>
                    <a:pt x="63" y="933"/>
                    <a:pt x="0" y="1397"/>
                  </a:cubicBezTo>
                  <a:cubicBezTo>
                    <a:pt x="63" y="933"/>
                    <a:pt x="63" y="464"/>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33" name="Freeform: Shape 132">
              <a:extLst>
                <a:ext uri="{FF2B5EF4-FFF2-40B4-BE49-F238E27FC236}">
                  <a16:creationId xmlns:a16="http://schemas.microsoft.com/office/drawing/2014/main" id="{FD3C7A58-3773-4CE3-8673-101BD915B83A}"/>
                </a:ext>
              </a:extLst>
            </p:cNvPr>
            <p:cNvSpPr/>
            <p:nvPr/>
          </p:nvSpPr>
          <p:spPr>
            <a:xfrm>
              <a:off x="4018249" y="5613376"/>
              <a:ext cx="1396" cy="12696"/>
            </a:xfrm>
            <a:custGeom>
              <a:avLst/>
              <a:gdLst>
                <a:gd name="connsiteX0" fmla="*/ 0 w 1396"/>
                <a:gd name="connsiteY0" fmla="*/ 0 h 12696"/>
                <a:gd name="connsiteX1" fmla="*/ 1396 w 1396"/>
                <a:gd name="connsiteY1" fmla="*/ 0 h 12696"/>
              </a:gdLst>
              <a:ahLst/>
              <a:cxnLst>
                <a:cxn ang="0">
                  <a:pos x="connsiteX0" y="connsiteY0"/>
                </a:cxn>
                <a:cxn ang="0">
                  <a:pos x="connsiteX1" y="connsiteY1"/>
                </a:cxn>
              </a:cxnLst>
              <a:rect l="l" t="t" r="r" b="b"/>
              <a:pathLst>
                <a:path w="1396" h="12696">
                  <a:moveTo>
                    <a:pt x="0" y="0"/>
                  </a:moveTo>
                  <a:lnTo>
                    <a:pt x="1396" y="0"/>
                  </a:lnTo>
                  <a:close/>
                </a:path>
              </a:pathLst>
            </a:custGeom>
            <a:solidFill>
              <a:srgbClr val="000000"/>
            </a:solidFill>
            <a:ln w="12690" cap="flat">
              <a:noFill/>
              <a:prstDash val="solid"/>
              <a:miter/>
            </a:ln>
          </p:spPr>
          <p:txBody>
            <a:bodyPr rtlCol="0" anchor="ctr"/>
            <a:lstStyle/>
            <a:p>
              <a:pPr rtl="0"/>
              <a:endParaRPr lang="en-GB" sz="1934" noProof="0"/>
            </a:p>
          </p:txBody>
        </p:sp>
        <p:sp>
          <p:nvSpPr>
            <p:cNvPr id="134" name="Freeform: Shape 133">
              <a:extLst>
                <a:ext uri="{FF2B5EF4-FFF2-40B4-BE49-F238E27FC236}">
                  <a16:creationId xmlns:a16="http://schemas.microsoft.com/office/drawing/2014/main" id="{7BEA1ED9-41CF-46FC-B7E4-554C6289413C}"/>
                </a:ext>
              </a:extLst>
            </p:cNvPr>
            <p:cNvSpPr/>
            <p:nvPr/>
          </p:nvSpPr>
          <p:spPr>
            <a:xfrm>
              <a:off x="4015963" y="5627088"/>
              <a:ext cx="635" cy="380"/>
            </a:xfrm>
            <a:custGeom>
              <a:avLst/>
              <a:gdLst>
                <a:gd name="connsiteX0" fmla="*/ 635 w 635"/>
                <a:gd name="connsiteY0" fmla="*/ 0 h 380"/>
                <a:gd name="connsiteX1" fmla="*/ 0 w 635"/>
                <a:gd name="connsiteY1" fmla="*/ 0 h 380"/>
                <a:gd name="connsiteX2" fmla="*/ 635 w 635"/>
                <a:gd name="connsiteY2" fmla="*/ 381 h 380"/>
                <a:gd name="connsiteX3" fmla="*/ 635 w 635"/>
                <a:gd name="connsiteY3" fmla="*/ 0 h 380"/>
              </a:gdLst>
              <a:ahLst/>
              <a:cxnLst>
                <a:cxn ang="0">
                  <a:pos x="connsiteX0" y="connsiteY0"/>
                </a:cxn>
                <a:cxn ang="0">
                  <a:pos x="connsiteX1" y="connsiteY1"/>
                </a:cxn>
                <a:cxn ang="0">
                  <a:pos x="connsiteX2" y="connsiteY2"/>
                </a:cxn>
                <a:cxn ang="0">
                  <a:pos x="connsiteX3" y="connsiteY3"/>
                </a:cxn>
              </a:cxnLst>
              <a:rect l="l" t="t" r="r" b="b"/>
              <a:pathLst>
                <a:path w="635" h="380">
                  <a:moveTo>
                    <a:pt x="635" y="0"/>
                  </a:moveTo>
                  <a:lnTo>
                    <a:pt x="0" y="0"/>
                  </a:lnTo>
                  <a:lnTo>
                    <a:pt x="635" y="381"/>
                  </a:lnTo>
                  <a:lnTo>
                    <a:pt x="635" y="0"/>
                  </a:lnTo>
                  <a:close/>
                </a:path>
              </a:pathLst>
            </a:custGeom>
            <a:solidFill>
              <a:srgbClr val="000000"/>
            </a:solidFill>
            <a:ln w="12690" cap="flat">
              <a:noFill/>
              <a:prstDash val="solid"/>
              <a:miter/>
            </a:ln>
          </p:spPr>
          <p:txBody>
            <a:bodyPr rtlCol="0" anchor="ctr"/>
            <a:lstStyle/>
            <a:p>
              <a:pPr rtl="0"/>
              <a:endParaRPr lang="en-GB" sz="1934" noProof="0"/>
            </a:p>
          </p:txBody>
        </p:sp>
        <p:sp>
          <p:nvSpPr>
            <p:cNvPr id="135" name="Freeform: Shape 134">
              <a:extLst>
                <a:ext uri="{FF2B5EF4-FFF2-40B4-BE49-F238E27FC236}">
                  <a16:creationId xmlns:a16="http://schemas.microsoft.com/office/drawing/2014/main" id="{ED22F8FE-F5F7-4149-AC67-BEBAB1321D57}"/>
                </a:ext>
              </a:extLst>
            </p:cNvPr>
            <p:cNvSpPr/>
            <p:nvPr/>
          </p:nvSpPr>
          <p:spPr>
            <a:xfrm>
              <a:off x="4005552" y="5614137"/>
              <a:ext cx="18924" cy="13839"/>
            </a:xfrm>
            <a:custGeom>
              <a:avLst/>
              <a:gdLst>
                <a:gd name="connsiteX0" fmla="*/ 0 w 18924"/>
                <a:gd name="connsiteY0" fmla="*/ 12951 h 13839"/>
                <a:gd name="connsiteX1" fmla="*/ 11046 w 18924"/>
                <a:gd name="connsiteY1" fmla="*/ 12951 h 13839"/>
                <a:gd name="connsiteX2" fmla="*/ 11046 w 18924"/>
                <a:gd name="connsiteY2" fmla="*/ 5967 h 13839"/>
                <a:gd name="connsiteX3" fmla="*/ 12316 w 18924"/>
                <a:gd name="connsiteY3" fmla="*/ 4698 h 13839"/>
                <a:gd name="connsiteX4" fmla="*/ 13585 w 18924"/>
                <a:gd name="connsiteY4" fmla="*/ 5967 h 13839"/>
                <a:gd name="connsiteX5" fmla="*/ 13585 w 18924"/>
                <a:gd name="connsiteY5" fmla="*/ 12697 h 13839"/>
                <a:gd name="connsiteX6" fmla="*/ 18753 w 18924"/>
                <a:gd name="connsiteY6" fmla="*/ 4491 h 13839"/>
                <a:gd name="connsiteX7" fmla="*/ 15363 w 18924"/>
                <a:gd name="connsiteY7" fmla="*/ 0 h 13839"/>
                <a:gd name="connsiteX8" fmla="*/ 14093 w 18924"/>
                <a:gd name="connsiteY8" fmla="*/ 0 h 13839"/>
                <a:gd name="connsiteX9" fmla="*/ 12697 w 18924"/>
                <a:gd name="connsiteY9" fmla="*/ 0 h 13839"/>
                <a:gd name="connsiteX10" fmla="*/ 0 w 18924"/>
                <a:gd name="connsiteY10" fmla="*/ 0 h 13839"/>
                <a:gd name="connsiteX11" fmla="*/ 0 w 18924"/>
                <a:gd name="connsiteY11" fmla="*/ 13840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924" h="13839">
                  <a:moveTo>
                    <a:pt x="0" y="12951"/>
                  </a:moveTo>
                  <a:lnTo>
                    <a:pt x="11046" y="12951"/>
                  </a:lnTo>
                  <a:lnTo>
                    <a:pt x="11046" y="5967"/>
                  </a:lnTo>
                  <a:cubicBezTo>
                    <a:pt x="11046" y="5267"/>
                    <a:pt x="11617" y="4698"/>
                    <a:pt x="12316" y="4698"/>
                  </a:cubicBezTo>
                  <a:cubicBezTo>
                    <a:pt x="13014" y="4698"/>
                    <a:pt x="13585" y="5267"/>
                    <a:pt x="13585" y="5967"/>
                  </a:cubicBezTo>
                  <a:lnTo>
                    <a:pt x="13585" y="12697"/>
                  </a:lnTo>
                  <a:cubicBezTo>
                    <a:pt x="17280" y="11858"/>
                    <a:pt x="19591" y="8183"/>
                    <a:pt x="18753" y="4491"/>
                  </a:cubicBezTo>
                  <a:cubicBezTo>
                    <a:pt x="18321" y="2579"/>
                    <a:pt x="17077" y="943"/>
                    <a:pt x="15363" y="0"/>
                  </a:cubicBezTo>
                  <a:lnTo>
                    <a:pt x="14093" y="0"/>
                  </a:lnTo>
                  <a:lnTo>
                    <a:pt x="12697" y="0"/>
                  </a:lnTo>
                  <a:lnTo>
                    <a:pt x="0" y="0"/>
                  </a:lnTo>
                  <a:lnTo>
                    <a:pt x="0" y="13840"/>
                  </a:lnTo>
                  <a:close/>
                </a:path>
              </a:pathLst>
            </a:custGeom>
            <a:solidFill>
              <a:srgbClr val="000000"/>
            </a:solidFill>
            <a:ln w="12690" cap="flat">
              <a:noFill/>
              <a:prstDash val="solid"/>
              <a:miter/>
            </a:ln>
          </p:spPr>
          <p:txBody>
            <a:bodyPr rtlCol="0" anchor="ctr"/>
            <a:lstStyle/>
            <a:p>
              <a:pPr rtl="0"/>
              <a:endParaRPr lang="en-GB" sz="1934" noProof="0"/>
            </a:p>
          </p:txBody>
        </p:sp>
        <p:sp>
          <p:nvSpPr>
            <p:cNvPr id="136" name="Freeform: Shape 135">
              <a:extLst>
                <a:ext uri="{FF2B5EF4-FFF2-40B4-BE49-F238E27FC236}">
                  <a16:creationId xmlns:a16="http://schemas.microsoft.com/office/drawing/2014/main" id="{4BE871FD-D0FB-4119-9EEF-B84128E69363}"/>
                </a:ext>
              </a:extLst>
            </p:cNvPr>
            <p:cNvSpPr/>
            <p:nvPr/>
          </p:nvSpPr>
          <p:spPr>
            <a:xfrm>
              <a:off x="4033104" y="5626773"/>
              <a:ext cx="13760" cy="819635"/>
            </a:xfrm>
            <a:custGeom>
              <a:avLst/>
              <a:gdLst>
                <a:gd name="connsiteX0" fmla="*/ 0 w 13760"/>
                <a:gd name="connsiteY0" fmla="*/ 6409 h 819635"/>
                <a:gd name="connsiteX1" fmla="*/ 0 w 13760"/>
                <a:gd name="connsiteY1" fmla="*/ 819636 h 819635"/>
                <a:gd name="connsiteX2" fmla="*/ 13713 w 13760"/>
                <a:gd name="connsiteY2" fmla="*/ 819636 h 819635"/>
                <a:gd name="connsiteX3" fmla="*/ 13713 w 13760"/>
                <a:gd name="connsiteY3" fmla="*/ 7044 h 819635"/>
                <a:gd name="connsiteX4" fmla="*/ 13713 w 13760"/>
                <a:gd name="connsiteY4" fmla="*/ 6155 h 819635"/>
                <a:gd name="connsiteX5" fmla="*/ 13713 w 13760"/>
                <a:gd name="connsiteY5" fmla="*/ 4759 h 819635"/>
                <a:gd name="connsiteX6" fmla="*/ 13078 w 13760"/>
                <a:gd name="connsiteY6" fmla="*/ 3616 h 819635"/>
                <a:gd name="connsiteX7" fmla="*/ 13078 w 13760"/>
                <a:gd name="connsiteY7" fmla="*/ 2600 h 819635"/>
                <a:gd name="connsiteX8" fmla="*/ 11935 w 13760"/>
                <a:gd name="connsiteY8" fmla="*/ 1584 h 819635"/>
                <a:gd name="connsiteX9" fmla="*/ 7872 w 13760"/>
                <a:gd name="connsiteY9" fmla="*/ 61 h 819635"/>
                <a:gd name="connsiteX10" fmla="*/ 38 w 13760"/>
                <a:gd name="connsiteY10" fmla="*/ 6071 h 819635"/>
                <a:gd name="connsiteX11" fmla="*/ 0 w 13760"/>
                <a:gd name="connsiteY11" fmla="*/ 6409 h 81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760" h="819635">
                  <a:moveTo>
                    <a:pt x="0" y="6409"/>
                  </a:moveTo>
                  <a:lnTo>
                    <a:pt x="0" y="819636"/>
                  </a:lnTo>
                  <a:lnTo>
                    <a:pt x="13713" y="819636"/>
                  </a:lnTo>
                  <a:lnTo>
                    <a:pt x="13713" y="7044"/>
                  </a:lnTo>
                  <a:cubicBezTo>
                    <a:pt x="13713" y="7044"/>
                    <a:pt x="13713" y="7044"/>
                    <a:pt x="13713" y="6155"/>
                  </a:cubicBezTo>
                  <a:cubicBezTo>
                    <a:pt x="13776" y="5692"/>
                    <a:pt x="13776" y="5222"/>
                    <a:pt x="13713" y="4759"/>
                  </a:cubicBezTo>
                  <a:cubicBezTo>
                    <a:pt x="13548" y="4352"/>
                    <a:pt x="13332" y="3969"/>
                    <a:pt x="13078" y="3616"/>
                  </a:cubicBezTo>
                  <a:cubicBezTo>
                    <a:pt x="13141" y="3281"/>
                    <a:pt x="13141" y="2935"/>
                    <a:pt x="13078" y="2600"/>
                  </a:cubicBezTo>
                  <a:lnTo>
                    <a:pt x="11935" y="1584"/>
                  </a:lnTo>
                  <a:cubicBezTo>
                    <a:pt x="10792" y="642"/>
                    <a:pt x="9357" y="106"/>
                    <a:pt x="7872" y="61"/>
                  </a:cubicBezTo>
                  <a:cubicBezTo>
                    <a:pt x="4050" y="-443"/>
                    <a:pt x="546" y="2248"/>
                    <a:pt x="38" y="6071"/>
                  </a:cubicBezTo>
                  <a:cubicBezTo>
                    <a:pt x="26" y="6184"/>
                    <a:pt x="13" y="6296"/>
                    <a:pt x="0" y="6409"/>
                  </a:cubicBezTo>
                  <a:close/>
                </a:path>
              </a:pathLst>
            </a:custGeom>
            <a:solidFill>
              <a:schemeClr val="accent5"/>
            </a:solidFill>
            <a:ln w="12690" cap="flat">
              <a:noFill/>
              <a:prstDash val="solid"/>
              <a:miter/>
            </a:ln>
          </p:spPr>
          <p:txBody>
            <a:bodyPr rtlCol="0" anchor="ctr"/>
            <a:lstStyle/>
            <a:p>
              <a:pPr rtl="0"/>
              <a:endParaRPr lang="en-GB" sz="1934" noProof="0"/>
            </a:p>
          </p:txBody>
        </p:sp>
        <p:sp>
          <p:nvSpPr>
            <p:cNvPr id="137" name="Freeform: Shape 136">
              <a:extLst>
                <a:ext uri="{FF2B5EF4-FFF2-40B4-BE49-F238E27FC236}">
                  <a16:creationId xmlns:a16="http://schemas.microsoft.com/office/drawing/2014/main" id="{D3FA2FBB-C9FB-4FF4-88FE-4BBB463CF3AE}"/>
                </a:ext>
              </a:extLst>
            </p:cNvPr>
            <p:cNvSpPr/>
            <p:nvPr/>
          </p:nvSpPr>
          <p:spPr>
            <a:xfrm>
              <a:off x="4016598" y="5618835"/>
              <a:ext cx="2539" cy="827574"/>
            </a:xfrm>
            <a:custGeom>
              <a:avLst/>
              <a:gdLst>
                <a:gd name="connsiteX0" fmla="*/ 0 w 2539"/>
                <a:gd name="connsiteY0" fmla="*/ 827574 h 827574"/>
                <a:gd name="connsiteX1" fmla="*/ 2539 w 2539"/>
                <a:gd name="connsiteY1" fmla="*/ 827574 h 827574"/>
                <a:gd name="connsiteX2" fmla="*/ 2539 w 2539"/>
                <a:gd name="connsiteY2" fmla="*/ 1270 h 827574"/>
                <a:gd name="connsiteX3" fmla="*/ 1270 w 2539"/>
                <a:gd name="connsiteY3" fmla="*/ 0 h 827574"/>
                <a:gd name="connsiteX4" fmla="*/ 0 w 2539"/>
                <a:gd name="connsiteY4" fmla="*/ 1270 h 827574"/>
                <a:gd name="connsiteX5" fmla="*/ 0 w 2539"/>
                <a:gd name="connsiteY5" fmla="*/ 827574 h 827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9" h="827574">
                  <a:moveTo>
                    <a:pt x="0" y="827574"/>
                  </a:moveTo>
                  <a:lnTo>
                    <a:pt x="2539" y="827574"/>
                  </a:lnTo>
                  <a:lnTo>
                    <a:pt x="2539" y="1270"/>
                  </a:lnTo>
                  <a:cubicBezTo>
                    <a:pt x="2539" y="569"/>
                    <a:pt x="1968" y="0"/>
                    <a:pt x="1270" y="0"/>
                  </a:cubicBezTo>
                  <a:cubicBezTo>
                    <a:pt x="571" y="0"/>
                    <a:pt x="0" y="569"/>
                    <a:pt x="0" y="1270"/>
                  </a:cubicBezTo>
                  <a:lnTo>
                    <a:pt x="0" y="827574"/>
                  </a:lnTo>
                  <a:close/>
                </a:path>
              </a:pathLst>
            </a:custGeom>
            <a:solidFill>
              <a:srgbClr val="000000"/>
            </a:solidFill>
            <a:ln w="12690" cap="flat">
              <a:noFill/>
              <a:prstDash val="solid"/>
              <a:miter/>
            </a:ln>
          </p:spPr>
          <p:txBody>
            <a:bodyPr rtlCol="0" anchor="ctr"/>
            <a:lstStyle/>
            <a:p>
              <a:pPr rtl="0"/>
              <a:endParaRPr lang="en-GB" sz="1934" noProof="0"/>
            </a:p>
          </p:txBody>
        </p:sp>
        <p:sp>
          <p:nvSpPr>
            <p:cNvPr id="138" name="Freeform: Shape 137">
              <a:extLst>
                <a:ext uri="{FF2B5EF4-FFF2-40B4-BE49-F238E27FC236}">
                  <a16:creationId xmlns:a16="http://schemas.microsoft.com/office/drawing/2014/main" id="{762454D1-1C40-4BE5-88A0-8441A245A828}"/>
                </a:ext>
              </a:extLst>
            </p:cNvPr>
            <p:cNvSpPr/>
            <p:nvPr/>
          </p:nvSpPr>
          <p:spPr>
            <a:xfrm>
              <a:off x="4143184" y="5621248"/>
              <a:ext cx="13839" cy="166327"/>
            </a:xfrm>
            <a:custGeom>
              <a:avLst/>
              <a:gdLst>
                <a:gd name="connsiteX0" fmla="*/ 13839 w 13839"/>
                <a:gd name="connsiteY0" fmla="*/ 166327 h 166327"/>
                <a:gd name="connsiteX1" fmla="*/ 13839 w 13839"/>
                <a:gd name="connsiteY1" fmla="*/ 6983 h 166327"/>
                <a:gd name="connsiteX2" fmla="*/ 6983 w 13839"/>
                <a:gd name="connsiteY2" fmla="*/ 6983 h 166327"/>
                <a:gd name="connsiteX3" fmla="*/ 0 w 13839"/>
                <a:gd name="connsiteY3" fmla="*/ 0 h 166327"/>
                <a:gd name="connsiteX4" fmla="*/ 0 w 13839"/>
                <a:gd name="connsiteY4" fmla="*/ 166327 h 166327"/>
                <a:gd name="connsiteX5" fmla="*/ 13839 w 13839"/>
                <a:gd name="connsiteY5" fmla="*/ 166327 h 16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39" h="166327">
                  <a:moveTo>
                    <a:pt x="13839" y="166327"/>
                  </a:moveTo>
                  <a:lnTo>
                    <a:pt x="13839" y="6983"/>
                  </a:lnTo>
                  <a:lnTo>
                    <a:pt x="6983" y="6983"/>
                  </a:lnTo>
                  <a:cubicBezTo>
                    <a:pt x="3123" y="6983"/>
                    <a:pt x="0" y="3857"/>
                    <a:pt x="0" y="0"/>
                  </a:cubicBezTo>
                  <a:lnTo>
                    <a:pt x="0" y="166327"/>
                  </a:lnTo>
                  <a:lnTo>
                    <a:pt x="13839" y="166327"/>
                  </a:lnTo>
                  <a:close/>
                </a:path>
              </a:pathLst>
            </a:custGeom>
            <a:solidFill>
              <a:srgbClr val="000000"/>
            </a:solidFill>
            <a:ln w="12690" cap="flat">
              <a:noFill/>
              <a:prstDash val="solid"/>
              <a:miter/>
            </a:ln>
          </p:spPr>
          <p:txBody>
            <a:bodyPr rtlCol="0" anchor="ctr"/>
            <a:lstStyle/>
            <a:p>
              <a:pPr rtl="0"/>
              <a:endParaRPr lang="en-GB" sz="1934" noProof="0"/>
            </a:p>
          </p:txBody>
        </p:sp>
        <p:sp>
          <p:nvSpPr>
            <p:cNvPr id="139" name="Freeform: Shape 138">
              <a:extLst>
                <a:ext uri="{FF2B5EF4-FFF2-40B4-BE49-F238E27FC236}">
                  <a16:creationId xmlns:a16="http://schemas.microsoft.com/office/drawing/2014/main" id="{B270ED67-FE41-4EBC-AB55-DEEFCB828B99}"/>
                </a:ext>
              </a:extLst>
            </p:cNvPr>
            <p:cNvSpPr/>
            <p:nvPr/>
          </p:nvSpPr>
          <p:spPr>
            <a:xfrm>
              <a:off x="4166927" y="6447806"/>
              <a:ext cx="25393" cy="5459"/>
            </a:xfrm>
            <a:custGeom>
              <a:avLst/>
              <a:gdLst>
                <a:gd name="connsiteX0" fmla="*/ 18791 w 25393"/>
                <a:gd name="connsiteY0" fmla="*/ 0 h 5459"/>
                <a:gd name="connsiteX1" fmla="*/ 0 w 25393"/>
                <a:gd name="connsiteY1" fmla="*/ 0 h 5459"/>
                <a:gd name="connsiteX2" fmla="*/ 0 w 25393"/>
                <a:gd name="connsiteY2" fmla="*/ 5460 h 5459"/>
                <a:gd name="connsiteX3" fmla="*/ 25393 w 25393"/>
                <a:gd name="connsiteY3" fmla="*/ 4698 h 5459"/>
                <a:gd name="connsiteX4" fmla="*/ 25393 w 25393"/>
                <a:gd name="connsiteY4" fmla="*/ 4698 h 5459"/>
                <a:gd name="connsiteX5" fmla="*/ 18791 w 25393"/>
                <a:gd name="connsiteY5" fmla="*/ 0 h 5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93" h="5459">
                  <a:moveTo>
                    <a:pt x="18791" y="0"/>
                  </a:moveTo>
                  <a:lnTo>
                    <a:pt x="0" y="0"/>
                  </a:lnTo>
                  <a:lnTo>
                    <a:pt x="0" y="5460"/>
                  </a:lnTo>
                  <a:lnTo>
                    <a:pt x="25393" y="4698"/>
                  </a:lnTo>
                  <a:lnTo>
                    <a:pt x="25393" y="4698"/>
                  </a:lnTo>
                  <a:cubicBezTo>
                    <a:pt x="22422" y="4660"/>
                    <a:pt x="19794" y="2793"/>
                    <a:pt x="18791"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40" name="Freeform: Shape 139">
              <a:extLst>
                <a:ext uri="{FF2B5EF4-FFF2-40B4-BE49-F238E27FC236}">
                  <a16:creationId xmlns:a16="http://schemas.microsoft.com/office/drawing/2014/main" id="{DE54CD47-4EF7-4B1B-80BF-37A52F32A542}"/>
                </a:ext>
              </a:extLst>
            </p:cNvPr>
            <p:cNvSpPr/>
            <p:nvPr/>
          </p:nvSpPr>
          <p:spPr>
            <a:xfrm>
              <a:off x="4158547" y="6438664"/>
              <a:ext cx="33519" cy="6729"/>
            </a:xfrm>
            <a:custGeom>
              <a:avLst/>
              <a:gdLst>
                <a:gd name="connsiteX0" fmla="*/ 33519 w 33519"/>
                <a:gd name="connsiteY0" fmla="*/ 0 h 6729"/>
                <a:gd name="connsiteX1" fmla="*/ 33519 w 33519"/>
                <a:gd name="connsiteY1" fmla="*/ 0 h 6729"/>
                <a:gd name="connsiteX2" fmla="*/ 1270 w 33519"/>
                <a:gd name="connsiteY2" fmla="*/ 1016 h 6729"/>
                <a:gd name="connsiteX3" fmla="*/ 0 w 33519"/>
                <a:gd name="connsiteY3" fmla="*/ 1016 h 6729"/>
                <a:gd name="connsiteX4" fmla="*/ 1397 w 33519"/>
                <a:gd name="connsiteY4" fmla="*/ 1016 h 6729"/>
                <a:gd name="connsiteX5" fmla="*/ 8126 w 33519"/>
                <a:gd name="connsiteY5" fmla="*/ 6729 h 6729"/>
                <a:gd name="connsiteX6" fmla="*/ 26790 w 33519"/>
                <a:gd name="connsiteY6" fmla="*/ 6729 h 6729"/>
                <a:gd name="connsiteX7" fmla="*/ 33519 w 33519"/>
                <a:gd name="connsiteY7" fmla="*/ 0 h 6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19" h="6729">
                  <a:moveTo>
                    <a:pt x="33519" y="0"/>
                  </a:moveTo>
                  <a:lnTo>
                    <a:pt x="33519" y="0"/>
                  </a:lnTo>
                  <a:lnTo>
                    <a:pt x="1270" y="1016"/>
                  </a:lnTo>
                  <a:lnTo>
                    <a:pt x="0" y="1016"/>
                  </a:lnTo>
                  <a:lnTo>
                    <a:pt x="1397" y="1016"/>
                  </a:lnTo>
                  <a:cubicBezTo>
                    <a:pt x="4736" y="1028"/>
                    <a:pt x="7567" y="3441"/>
                    <a:pt x="8126" y="6729"/>
                  </a:cubicBezTo>
                  <a:lnTo>
                    <a:pt x="26790" y="6729"/>
                  </a:lnTo>
                  <a:cubicBezTo>
                    <a:pt x="26917" y="3073"/>
                    <a:pt x="29862" y="127"/>
                    <a:pt x="33519"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41" name="Freeform: Shape 140">
              <a:extLst>
                <a:ext uri="{FF2B5EF4-FFF2-40B4-BE49-F238E27FC236}">
                  <a16:creationId xmlns:a16="http://schemas.microsoft.com/office/drawing/2014/main" id="{CBFAD628-4D57-4843-A93B-3F6BF7332CBE}"/>
                </a:ext>
              </a:extLst>
            </p:cNvPr>
            <p:cNvSpPr/>
            <p:nvPr/>
          </p:nvSpPr>
          <p:spPr>
            <a:xfrm>
              <a:off x="4157024" y="644031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pPr rtl="0"/>
              <a:endParaRPr lang="en-GB" sz="1934" noProof="0"/>
            </a:p>
          </p:txBody>
        </p:sp>
        <p:sp>
          <p:nvSpPr>
            <p:cNvPr id="142" name="Freeform: Shape 141">
              <a:extLst>
                <a:ext uri="{FF2B5EF4-FFF2-40B4-BE49-F238E27FC236}">
                  <a16:creationId xmlns:a16="http://schemas.microsoft.com/office/drawing/2014/main" id="{A0EDF3B2-A0C4-4970-98CC-3C5834EFFCB9}"/>
                </a:ext>
              </a:extLst>
            </p:cNvPr>
            <p:cNvSpPr/>
            <p:nvPr/>
          </p:nvSpPr>
          <p:spPr>
            <a:xfrm>
              <a:off x="4166673" y="6445521"/>
              <a:ext cx="18790" cy="2412"/>
            </a:xfrm>
            <a:custGeom>
              <a:avLst/>
              <a:gdLst>
                <a:gd name="connsiteX0" fmla="*/ 18664 w 18790"/>
                <a:gd name="connsiteY0" fmla="*/ 0 h 2412"/>
                <a:gd name="connsiteX1" fmla="*/ 0 w 18790"/>
                <a:gd name="connsiteY1" fmla="*/ 0 h 2412"/>
                <a:gd name="connsiteX2" fmla="*/ 0 w 18790"/>
                <a:gd name="connsiteY2" fmla="*/ 1143 h 2412"/>
                <a:gd name="connsiteX3" fmla="*/ 0 w 18790"/>
                <a:gd name="connsiteY3" fmla="*/ 2412 h 2412"/>
                <a:gd name="connsiteX4" fmla="*/ 18791 w 18790"/>
                <a:gd name="connsiteY4" fmla="*/ 2412 h 2412"/>
                <a:gd name="connsiteX5" fmla="*/ 18664 w 18790"/>
                <a:gd name="connsiteY5" fmla="*/ 0 h 2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90" h="2412">
                  <a:moveTo>
                    <a:pt x="18664" y="0"/>
                  </a:moveTo>
                  <a:lnTo>
                    <a:pt x="0" y="0"/>
                  </a:lnTo>
                  <a:cubicBezTo>
                    <a:pt x="0" y="0"/>
                    <a:pt x="0" y="762"/>
                    <a:pt x="0" y="1143"/>
                  </a:cubicBezTo>
                  <a:lnTo>
                    <a:pt x="0" y="2412"/>
                  </a:lnTo>
                  <a:lnTo>
                    <a:pt x="18791" y="2412"/>
                  </a:lnTo>
                  <a:cubicBezTo>
                    <a:pt x="18677" y="1613"/>
                    <a:pt x="18626" y="800"/>
                    <a:pt x="18664"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43" name="Freeform: Shape 142">
              <a:extLst>
                <a:ext uri="{FF2B5EF4-FFF2-40B4-BE49-F238E27FC236}">
                  <a16:creationId xmlns:a16="http://schemas.microsoft.com/office/drawing/2014/main" id="{9A4A74E7-B212-4F33-B8D5-429BAE0C04E5}"/>
                </a:ext>
              </a:extLst>
            </p:cNvPr>
            <p:cNvSpPr/>
            <p:nvPr/>
          </p:nvSpPr>
          <p:spPr>
            <a:xfrm>
              <a:off x="7960064" y="6518527"/>
              <a:ext cx="2412" cy="345986"/>
            </a:xfrm>
            <a:custGeom>
              <a:avLst/>
              <a:gdLst>
                <a:gd name="connsiteX0" fmla="*/ 0 w 2412"/>
                <a:gd name="connsiteY0" fmla="*/ 0 h 345986"/>
                <a:gd name="connsiteX1" fmla="*/ 2412 w 2412"/>
                <a:gd name="connsiteY1" fmla="*/ 0 h 345986"/>
                <a:gd name="connsiteX2" fmla="*/ 2412 w 2412"/>
                <a:gd name="connsiteY2" fmla="*/ 345986 h 345986"/>
                <a:gd name="connsiteX3" fmla="*/ 0 w 2412"/>
                <a:gd name="connsiteY3" fmla="*/ 345986 h 345986"/>
              </a:gdLst>
              <a:ahLst/>
              <a:cxnLst>
                <a:cxn ang="0">
                  <a:pos x="connsiteX0" y="connsiteY0"/>
                </a:cxn>
                <a:cxn ang="0">
                  <a:pos x="connsiteX1" y="connsiteY1"/>
                </a:cxn>
                <a:cxn ang="0">
                  <a:pos x="connsiteX2" y="connsiteY2"/>
                </a:cxn>
                <a:cxn ang="0">
                  <a:pos x="connsiteX3" y="connsiteY3"/>
                </a:cxn>
              </a:cxnLst>
              <a:rect l="l" t="t" r="r" b="b"/>
              <a:pathLst>
                <a:path w="2412" h="345986">
                  <a:moveTo>
                    <a:pt x="0" y="0"/>
                  </a:moveTo>
                  <a:lnTo>
                    <a:pt x="2412" y="0"/>
                  </a:lnTo>
                  <a:lnTo>
                    <a:pt x="2412" y="345986"/>
                  </a:lnTo>
                  <a:lnTo>
                    <a:pt x="0" y="345986"/>
                  </a:lnTo>
                  <a:close/>
                </a:path>
              </a:pathLst>
            </a:custGeom>
            <a:solidFill>
              <a:srgbClr val="000000"/>
            </a:solidFill>
            <a:ln w="12690" cap="flat">
              <a:noFill/>
              <a:prstDash val="solid"/>
              <a:miter/>
            </a:ln>
          </p:spPr>
          <p:txBody>
            <a:bodyPr rtlCol="0" anchor="ctr"/>
            <a:lstStyle/>
            <a:p>
              <a:pPr rtl="0"/>
              <a:endParaRPr lang="en-GB" sz="1934" noProof="0"/>
            </a:p>
          </p:txBody>
        </p:sp>
        <p:sp>
          <p:nvSpPr>
            <p:cNvPr id="144" name="Freeform: Shape 143">
              <a:extLst>
                <a:ext uri="{FF2B5EF4-FFF2-40B4-BE49-F238E27FC236}">
                  <a16:creationId xmlns:a16="http://schemas.microsoft.com/office/drawing/2014/main" id="{41AE6BAF-DD19-42FF-93BC-3E94A0D5F347}"/>
                </a:ext>
              </a:extLst>
            </p:cNvPr>
            <p:cNvSpPr/>
            <p:nvPr/>
          </p:nvSpPr>
          <p:spPr>
            <a:xfrm>
              <a:off x="5893804" y="6440061"/>
              <a:ext cx="65007" cy="11554"/>
            </a:xfrm>
            <a:custGeom>
              <a:avLst/>
              <a:gdLst>
                <a:gd name="connsiteX0" fmla="*/ 58024 w 65007"/>
                <a:gd name="connsiteY0" fmla="*/ 6983 h 11554"/>
                <a:gd name="connsiteX1" fmla="*/ 65007 w 65007"/>
                <a:gd name="connsiteY1" fmla="*/ 0 h 11554"/>
                <a:gd name="connsiteX2" fmla="*/ 0 w 65007"/>
                <a:gd name="connsiteY2" fmla="*/ 0 h 11554"/>
                <a:gd name="connsiteX3" fmla="*/ 3809 w 65007"/>
                <a:gd name="connsiteY3" fmla="*/ 0 h 11554"/>
                <a:gd name="connsiteX4" fmla="*/ 4952 w 65007"/>
                <a:gd name="connsiteY4" fmla="*/ 0 h 11554"/>
                <a:gd name="connsiteX5" fmla="*/ 6221 w 65007"/>
                <a:gd name="connsiteY5" fmla="*/ 0 h 11554"/>
                <a:gd name="connsiteX6" fmla="*/ 7364 w 65007"/>
                <a:gd name="connsiteY6" fmla="*/ 762 h 11554"/>
                <a:gd name="connsiteX7" fmla="*/ 8379 w 65007"/>
                <a:gd name="connsiteY7" fmla="*/ 1524 h 11554"/>
                <a:gd name="connsiteX8" fmla="*/ 9015 w 65007"/>
                <a:gd name="connsiteY8" fmla="*/ 2666 h 11554"/>
                <a:gd name="connsiteX9" fmla="*/ 9015 w 65007"/>
                <a:gd name="connsiteY9" fmla="*/ 3809 h 11554"/>
                <a:gd name="connsiteX10" fmla="*/ 9015 w 65007"/>
                <a:gd name="connsiteY10" fmla="*/ 5079 h 11554"/>
                <a:gd name="connsiteX11" fmla="*/ 9015 w 65007"/>
                <a:gd name="connsiteY11" fmla="*/ 6221 h 11554"/>
                <a:gd name="connsiteX12" fmla="*/ 9015 w 65007"/>
                <a:gd name="connsiteY12" fmla="*/ 6221 h 11554"/>
                <a:gd name="connsiteX13" fmla="*/ 9015 w 65007"/>
                <a:gd name="connsiteY13" fmla="*/ 7491 h 11554"/>
                <a:gd name="connsiteX14" fmla="*/ 9015 w 65007"/>
                <a:gd name="connsiteY14" fmla="*/ 8507 h 11554"/>
                <a:gd name="connsiteX15" fmla="*/ 8253 w 65007"/>
                <a:gd name="connsiteY15" fmla="*/ 9777 h 11554"/>
                <a:gd name="connsiteX16" fmla="*/ 7618 w 65007"/>
                <a:gd name="connsiteY16" fmla="*/ 10665 h 11554"/>
                <a:gd name="connsiteX17" fmla="*/ 6221 w 65007"/>
                <a:gd name="connsiteY17" fmla="*/ 11554 h 11554"/>
                <a:gd name="connsiteX18" fmla="*/ 5459 w 65007"/>
                <a:gd name="connsiteY18" fmla="*/ 11554 h 11554"/>
                <a:gd name="connsiteX19" fmla="*/ 4317 w 65007"/>
                <a:gd name="connsiteY19" fmla="*/ 11554 h 11554"/>
                <a:gd name="connsiteX20" fmla="*/ 57516 w 65007"/>
                <a:gd name="connsiteY20" fmla="*/ 11554 h 11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5007" h="11554">
                  <a:moveTo>
                    <a:pt x="58024" y="6983"/>
                  </a:moveTo>
                  <a:cubicBezTo>
                    <a:pt x="58024" y="3123"/>
                    <a:pt x="61147" y="0"/>
                    <a:pt x="65007" y="0"/>
                  </a:cubicBezTo>
                  <a:lnTo>
                    <a:pt x="0" y="0"/>
                  </a:lnTo>
                  <a:lnTo>
                    <a:pt x="3809" y="0"/>
                  </a:lnTo>
                  <a:lnTo>
                    <a:pt x="4952" y="0"/>
                  </a:lnTo>
                  <a:lnTo>
                    <a:pt x="6221" y="0"/>
                  </a:lnTo>
                  <a:lnTo>
                    <a:pt x="7364" y="762"/>
                  </a:lnTo>
                  <a:lnTo>
                    <a:pt x="8379" y="1524"/>
                  </a:lnTo>
                  <a:cubicBezTo>
                    <a:pt x="8634" y="1879"/>
                    <a:pt x="8849" y="2260"/>
                    <a:pt x="9015" y="2666"/>
                  </a:cubicBezTo>
                  <a:cubicBezTo>
                    <a:pt x="9078" y="3047"/>
                    <a:pt x="9078" y="3428"/>
                    <a:pt x="9015" y="3809"/>
                  </a:cubicBezTo>
                  <a:cubicBezTo>
                    <a:pt x="9065" y="4228"/>
                    <a:pt x="9065" y="4660"/>
                    <a:pt x="9015" y="5079"/>
                  </a:cubicBezTo>
                  <a:cubicBezTo>
                    <a:pt x="9015" y="5079"/>
                    <a:pt x="9015" y="5841"/>
                    <a:pt x="9015" y="6221"/>
                  </a:cubicBezTo>
                  <a:lnTo>
                    <a:pt x="9015" y="6221"/>
                  </a:lnTo>
                  <a:cubicBezTo>
                    <a:pt x="9015" y="6221"/>
                    <a:pt x="9015" y="6983"/>
                    <a:pt x="9015" y="7491"/>
                  </a:cubicBezTo>
                  <a:cubicBezTo>
                    <a:pt x="9015" y="7999"/>
                    <a:pt x="9015" y="8253"/>
                    <a:pt x="9015" y="8507"/>
                  </a:cubicBezTo>
                  <a:cubicBezTo>
                    <a:pt x="8837" y="8977"/>
                    <a:pt x="8583" y="9396"/>
                    <a:pt x="8253" y="9777"/>
                  </a:cubicBezTo>
                  <a:lnTo>
                    <a:pt x="7618" y="10665"/>
                  </a:lnTo>
                  <a:lnTo>
                    <a:pt x="6221" y="11554"/>
                  </a:lnTo>
                  <a:lnTo>
                    <a:pt x="5459" y="11554"/>
                  </a:lnTo>
                  <a:lnTo>
                    <a:pt x="4317" y="11554"/>
                  </a:lnTo>
                  <a:lnTo>
                    <a:pt x="57516" y="11554"/>
                  </a:lnTo>
                  <a:close/>
                </a:path>
              </a:pathLst>
            </a:custGeom>
            <a:solidFill>
              <a:srgbClr val="000000"/>
            </a:solidFill>
            <a:ln w="12690" cap="flat">
              <a:noFill/>
              <a:prstDash val="solid"/>
              <a:miter/>
            </a:ln>
          </p:spPr>
          <p:txBody>
            <a:bodyPr rtlCol="0" anchor="ctr"/>
            <a:lstStyle/>
            <a:p>
              <a:pPr rtl="0"/>
              <a:endParaRPr lang="en-GB" sz="1934" noProof="0"/>
            </a:p>
          </p:txBody>
        </p:sp>
        <p:sp>
          <p:nvSpPr>
            <p:cNvPr id="145" name="Freeform: Shape 144">
              <a:extLst>
                <a:ext uri="{FF2B5EF4-FFF2-40B4-BE49-F238E27FC236}">
                  <a16:creationId xmlns:a16="http://schemas.microsoft.com/office/drawing/2014/main" id="{261F751F-AE64-4D3F-9FC7-DA568974DBE2}"/>
                </a:ext>
              </a:extLst>
            </p:cNvPr>
            <p:cNvSpPr/>
            <p:nvPr/>
          </p:nvSpPr>
          <p:spPr>
            <a:xfrm>
              <a:off x="5211738" y="5852836"/>
              <a:ext cx="2412" cy="273741"/>
            </a:xfrm>
            <a:custGeom>
              <a:avLst/>
              <a:gdLst>
                <a:gd name="connsiteX0" fmla="*/ 1269 w 2412"/>
                <a:gd name="connsiteY0" fmla="*/ 273742 h 273741"/>
                <a:gd name="connsiteX1" fmla="*/ 2412 w 2412"/>
                <a:gd name="connsiteY1" fmla="*/ 273742 h 273741"/>
                <a:gd name="connsiteX2" fmla="*/ 2412 w 2412"/>
                <a:gd name="connsiteY2" fmla="*/ 0 h 273741"/>
                <a:gd name="connsiteX3" fmla="*/ 1269 w 2412"/>
                <a:gd name="connsiteY3" fmla="*/ 0 h 273741"/>
                <a:gd name="connsiteX4" fmla="*/ 0 w 2412"/>
                <a:gd name="connsiteY4" fmla="*/ 0 h 273741"/>
                <a:gd name="connsiteX5" fmla="*/ 0 w 2412"/>
                <a:gd name="connsiteY5" fmla="*/ 273488 h 27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2" h="273741">
                  <a:moveTo>
                    <a:pt x="1269" y="273742"/>
                  </a:moveTo>
                  <a:lnTo>
                    <a:pt x="2412" y="273742"/>
                  </a:lnTo>
                  <a:lnTo>
                    <a:pt x="2412" y="0"/>
                  </a:lnTo>
                  <a:lnTo>
                    <a:pt x="1269" y="0"/>
                  </a:lnTo>
                  <a:lnTo>
                    <a:pt x="0" y="0"/>
                  </a:lnTo>
                  <a:lnTo>
                    <a:pt x="0" y="273488"/>
                  </a:lnTo>
                  <a:close/>
                </a:path>
              </a:pathLst>
            </a:custGeom>
            <a:solidFill>
              <a:srgbClr val="000000"/>
            </a:solidFill>
            <a:ln w="12690" cap="flat">
              <a:noFill/>
              <a:prstDash val="solid"/>
              <a:miter/>
            </a:ln>
          </p:spPr>
          <p:txBody>
            <a:bodyPr rtlCol="0" anchor="ctr"/>
            <a:lstStyle/>
            <a:p>
              <a:pPr rtl="0"/>
              <a:endParaRPr lang="en-GB" sz="1934" noProof="0"/>
            </a:p>
          </p:txBody>
        </p:sp>
        <p:sp>
          <p:nvSpPr>
            <p:cNvPr id="146" name="Freeform: Shape 145">
              <a:extLst>
                <a:ext uri="{FF2B5EF4-FFF2-40B4-BE49-F238E27FC236}">
                  <a16:creationId xmlns:a16="http://schemas.microsoft.com/office/drawing/2014/main" id="{500BDD9D-3381-4679-BC4F-C40F9DAFEDB1}"/>
                </a:ext>
              </a:extLst>
            </p:cNvPr>
            <p:cNvSpPr/>
            <p:nvPr/>
          </p:nvSpPr>
          <p:spPr>
            <a:xfrm>
              <a:off x="5202977" y="5631262"/>
              <a:ext cx="16759" cy="21727"/>
            </a:xfrm>
            <a:custGeom>
              <a:avLst/>
              <a:gdLst>
                <a:gd name="connsiteX0" fmla="*/ 0 w 16759"/>
                <a:gd name="connsiteY0" fmla="*/ 5729 h 21727"/>
                <a:gd name="connsiteX1" fmla="*/ 1143 w 16759"/>
                <a:gd name="connsiteY1" fmla="*/ 11316 h 21727"/>
                <a:gd name="connsiteX2" fmla="*/ 3047 w 16759"/>
                <a:gd name="connsiteY2" fmla="*/ 21727 h 21727"/>
                <a:gd name="connsiteX3" fmla="*/ 3047 w 16759"/>
                <a:gd name="connsiteY3" fmla="*/ 20965 h 21727"/>
                <a:gd name="connsiteX4" fmla="*/ 5587 w 16759"/>
                <a:gd name="connsiteY4" fmla="*/ 15887 h 21727"/>
                <a:gd name="connsiteX5" fmla="*/ 5587 w 16759"/>
                <a:gd name="connsiteY5" fmla="*/ 4460 h 21727"/>
                <a:gd name="connsiteX6" fmla="*/ 6729 w 16759"/>
                <a:gd name="connsiteY6" fmla="*/ 3190 h 21727"/>
                <a:gd name="connsiteX7" fmla="*/ 7999 w 16759"/>
                <a:gd name="connsiteY7" fmla="*/ 4460 h 21727"/>
                <a:gd name="connsiteX8" fmla="*/ 7999 w 16759"/>
                <a:gd name="connsiteY8" fmla="*/ 14490 h 21727"/>
                <a:gd name="connsiteX9" fmla="*/ 10030 w 16759"/>
                <a:gd name="connsiteY9" fmla="*/ 14490 h 21727"/>
                <a:gd name="connsiteX10" fmla="*/ 16759 w 16759"/>
                <a:gd name="connsiteY10" fmla="*/ 20712 h 21727"/>
                <a:gd name="connsiteX11" fmla="*/ 16759 w 16759"/>
                <a:gd name="connsiteY11" fmla="*/ 20712 h 21727"/>
                <a:gd name="connsiteX12" fmla="*/ 13585 w 16759"/>
                <a:gd name="connsiteY12" fmla="*/ 4079 h 21727"/>
                <a:gd name="connsiteX13" fmla="*/ 13585 w 16759"/>
                <a:gd name="connsiteY13" fmla="*/ 4079 h 21727"/>
                <a:gd name="connsiteX14" fmla="*/ 13585 w 16759"/>
                <a:gd name="connsiteY14" fmla="*/ 2809 h 21727"/>
                <a:gd name="connsiteX15" fmla="*/ 12950 w 16759"/>
                <a:gd name="connsiteY15" fmla="*/ 1793 h 21727"/>
                <a:gd name="connsiteX16" fmla="*/ 11935 w 16759"/>
                <a:gd name="connsiteY16" fmla="*/ 778 h 21727"/>
                <a:gd name="connsiteX17" fmla="*/ 10919 w 16759"/>
                <a:gd name="connsiteY17" fmla="*/ 143 h 21727"/>
                <a:gd name="connsiteX18" fmla="*/ 9649 w 16759"/>
                <a:gd name="connsiteY18" fmla="*/ 143 h 21727"/>
                <a:gd name="connsiteX19" fmla="*/ 8380 w 16759"/>
                <a:gd name="connsiteY19" fmla="*/ 143 h 21727"/>
                <a:gd name="connsiteX20" fmla="*/ 6348 w 16759"/>
                <a:gd name="connsiteY20" fmla="*/ 143 h 21727"/>
                <a:gd name="connsiteX21" fmla="*/ 0 w 16759"/>
                <a:gd name="connsiteY21" fmla="*/ 5729 h 21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759" h="21727">
                  <a:moveTo>
                    <a:pt x="0" y="5729"/>
                  </a:moveTo>
                  <a:lnTo>
                    <a:pt x="1143" y="11316"/>
                  </a:lnTo>
                  <a:lnTo>
                    <a:pt x="3047" y="21727"/>
                  </a:lnTo>
                  <a:lnTo>
                    <a:pt x="3047" y="20965"/>
                  </a:lnTo>
                  <a:cubicBezTo>
                    <a:pt x="3085" y="18976"/>
                    <a:pt x="4012" y="17111"/>
                    <a:pt x="5587" y="15887"/>
                  </a:cubicBezTo>
                  <a:lnTo>
                    <a:pt x="5587" y="4460"/>
                  </a:lnTo>
                  <a:cubicBezTo>
                    <a:pt x="5587" y="3806"/>
                    <a:pt x="6082" y="3256"/>
                    <a:pt x="6729" y="3190"/>
                  </a:cubicBezTo>
                  <a:cubicBezTo>
                    <a:pt x="7427" y="3190"/>
                    <a:pt x="7999" y="3759"/>
                    <a:pt x="7999" y="4460"/>
                  </a:cubicBezTo>
                  <a:lnTo>
                    <a:pt x="7999" y="14490"/>
                  </a:lnTo>
                  <a:cubicBezTo>
                    <a:pt x="8672" y="14419"/>
                    <a:pt x="9357" y="14419"/>
                    <a:pt x="10030" y="14490"/>
                  </a:cubicBezTo>
                  <a:cubicBezTo>
                    <a:pt x="13534" y="14540"/>
                    <a:pt x="16442" y="17222"/>
                    <a:pt x="16759" y="20712"/>
                  </a:cubicBezTo>
                  <a:cubicBezTo>
                    <a:pt x="16759" y="20712"/>
                    <a:pt x="16759" y="20712"/>
                    <a:pt x="16759" y="20712"/>
                  </a:cubicBezTo>
                  <a:lnTo>
                    <a:pt x="13585" y="4079"/>
                  </a:lnTo>
                  <a:lnTo>
                    <a:pt x="13585" y="4079"/>
                  </a:lnTo>
                  <a:cubicBezTo>
                    <a:pt x="13636" y="3657"/>
                    <a:pt x="13636" y="3231"/>
                    <a:pt x="13585" y="2809"/>
                  </a:cubicBezTo>
                  <a:cubicBezTo>
                    <a:pt x="13446" y="2428"/>
                    <a:pt x="13230" y="2082"/>
                    <a:pt x="12950" y="1793"/>
                  </a:cubicBezTo>
                  <a:lnTo>
                    <a:pt x="11935" y="778"/>
                  </a:lnTo>
                  <a:lnTo>
                    <a:pt x="10919" y="143"/>
                  </a:lnTo>
                  <a:lnTo>
                    <a:pt x="9649" y="143"/>
                  </a:lnTo>
                  <a:lnTo>
                    <a:pt x="8380" y="143"/>
                  </a:lnTo>
                  <a:cubicBezTo>
                    <a:pt x="7720" y="-48"/>
                    <a:pt x="7009" y="-48"/>
                    <a:pt x="6348" y="143"/>
                  </a:cubicBezTo>
                  <a:cubicBezTo>
                    <a:pt x="3174" y="276"/>
                    <a:pt x="533" y="2603"/>
                    <a:pt x="0" y="5729"/>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47" name="Freeform: Shape 146">
              <a:extLst>
                <a:ext uri="{FF2B5EF4-FFF2-40B4-BE49-F238E27FC236}">
                  <a16:creationId xmlns:a16="http://schemas.microsoft.com/office/drawing/2014/main" id="{6CE4309A-833D-493D-873E-92C97354C54F}"/>
                </a:ext>
              </a:extLst>
            </p:cNvPr>
            <p:cNvSpPr/>
            <p:nvPr/>
          </p:nvSpPr>
          <p:spPr>
            <a:xfrm>
              <a:off x="5208564" y="5633817"/>
              <a:ext cx="2412" cy="12696"/>
            </a:xfrm>
            <a:custGeom>
              <a:avLst/>
              <a:gdLst>
                <a:gd name="connsiteX0" fmla="*/ 2412 w 2412"/>
                <a:gd name="connsiteY0" fmla="*/ 11300 h 12696"/>
                <a:gd name="connsiteX1" fmla="*/ 2412 w 2412"/>
                <a:gd name="connsiteY1" fmla="*/ 1270 h 12696"/>
                <a:gd name="connsiteX2" fmla="*/ 1143 w 2412"/>
                <a:gd name="connsiteY2" fmla="*/ 0 h 12696"/>
                <a:gd name="connsiteX3" fmla="*/ 0 w 2412"/>
                <a:gd name="connsiteY3" fmla="*/ 1270 h 12696"/>
                <a:gd name="connsiteX4" fmla="*/ 0 w 2412"/>
                <a:gd name="connsiteY4" fmla="*/ 12697 h 12696"/>
                <a:gd name="connsiteX5" fmla="*/ 2412 w 2412"/>
                <a:gd name="connsiteY5" fmla="*/ 11300 h 12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2" h="12696">
                  <a:moveTo>
                    <a:pt x="2412" y="11300"/>
                  </a:moveTo>
                  <a:lnTo>
                    <a:pt x="2412" y="1270"/>
                  </a:lnTo>
                  <a:cubicBezTo>
                    <a:pt x="2412" y="569"/>
                    <a:pt x="1841" y="0"/>
                    <a:pt x="1143" y="0"/>
                  </a:cubicBezTo>
                  <a:cubicBezTo>
                    <a:pt x="495" y="66"/>
                    <a:pt x="0" y="616"/>
                    <a:pt x="0" y="1270"/>
                  </a:cubicBezTo>
                  <a:lnTo>
                    <a:pt x="0" y="12697"/>
                  </a:lnTo>
                  <a:cubicBezTo>
                    <a:pt x="673" y="12039"/>
                    <a:pt x="1511" y="11559"/>
                    <a:pt x="2412" y="1130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48" name="Freeform: Shape 147">
              <a:extLst>
                <a:ext uri="{FF2B5EF4-FFF2-40B4-BE49-F238E27FC236}">
                  <a16:creationId xmlns:a16="http://schemas.microsoft.com/office/drawing/2014/main" id="{45FF7FA3-BEF9-4E7E-ACA9-42DE1B8D44C7}"/>
                </a:ext>
              </a:extLst>
            </p:cNvPr>
            <p:cNvSpPr/>
            <p:nvPr/>
          </p:nvSpPr>
          <p:spPr>
            <a:xfrm>
              <a:off x="8184923" y="6511925"/>
              <a:ext cx="1099" cy="987"/>
            </a:xfrm>
            <a:custGeom>
              <a:avLst/>
              <a:gdLst>
                <a:gd name="connsiteX0" fmla="*/ 0 w 1099"/>
                <a:gd name="connsiteY0" fmla="*/ 0 h 987"/>
                <a:gd name="connsiteX1" fmla="*/ 1015 w 1099"/>
                <a:gd name="connsiteY1" fmla="*/ 762 h 987"/>
                <a:gd name="connsiteX2" fmla="*/ 0 w 1099"/>
                <a:gd name="connsiteY2" fmla="*/ 0 h 987"/>
              </a:gdLst>
              <a:ahLst/>
              <a:cxnLst>
                <a:cxn ang="0">
                  <a:pos x="connsiteX0" y="connsiteY0"/>
                </a:cxn>
                <a:cxn ang="0">
                  <a:pos x="connsiteX1" y="connsiteY1"/>
                </a:cxn>
                <a:cxn ang="0">
                  <a:pos x="connsiteX2" y="connsiteY2"/>
                </a:cxn>
              </a:cxnLst>
              <a:rect l="l" t="t" r="r" b="b"/>
              <a:pathLst>
                <a:path w="1099" h="987">
                  <a:moveTo>
                    <a:pt x="0" y="0"/>
                  </a:moveTo>
                  <a:cubicBezTo>
                    <a:pt x="0" y="0"/>
                    <a:pt x="635" y="0"/>
                    <a:pt x="1015" y="762"/>
                  </a:cubicBezTo>
                  <a:cubicBezTo>
                    <a:pt x="1396" y="1524"/>
                    <a:pt x="380" y="127"/>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49" name="Freeform: Shape 148">
              <a:extLst>
                <a:ext uri="{FF2B5EF4-FFF2-40B4-BE49-F238E27FC236}">
                  <a16:creationId xmlns:a16="http://schemas.microsoft.com/office/drawing/2014/main" id="{5BAE7CA7-ECD1-4ACA-BF11-048453AEE2F0}"/>
                </a:ext>
              </a:extLst>
            </p:cNvPr>
            <p:cNvSpPr/>
            <p:nvPr/>
          </p:nvSpPr>
          <p:spPr>
            <a:xfrm>
              <a:off x="8187081" y="6513067"/>
              <a:ext cx="19" cy="1015"/>
            </a:xfrm>
            <a:custGeom>
              <a:avLst/>
              <a:gdLst>
                <a:gd name="connsiteX0" fmla="*/ 0 w 19"/>
                <a:gd name="connsiteY0" fmla="*/ 0 h 1015"/>
                <a:gd name="connsiteX1" fmla="*/ 0 w 19"/>
                <a:gd name="connsiteY1" fmla="*/ 1016 h 1015"/>
                <a:gd name="connsiteX2" fmla="*/ 0 w 19"/>
                <a:gd name="connsiteY2" fmla="*/ 0 h 1015"/>
              </a:gdLst>
              <a:ahLst/>
              <a:cxnLst>
                <a:cxn ang="0">
                  <a:pos x="connsiteX0" y="connsiteY0"/>
                </a:cxn>
                <a:cxn ang="0">
                  <a:pos x="connsiteX1" y="connsiteY1"/>
                </a:cxn>
                <a:cxn ang="0">
                  <a:pos x="connsiteX2" y="connsiteY2"/>
                </a:cxn>
              </a:cxnLst>
              <a:rect l="l" t="t" r="r" b="b"/>
              <a:pathLst>
                <a:path w="19" h="1015">
                  <a:moveTo>
                    <a:pt x="0" y="0"/>
                  </a:moveTo>
                  <a:cubicBezTo>
                    <a:pt x="26" y="343"/>
                    <a:pt x="26" y="673"/>
                    <a:pt x="0" y="1016"/>
                  </a:cubicBezTo>
                  <a:cubicBezTo>
                    <a:pt x="26" y="673"/>
                    <a:pt x="26" y="343"/>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50" name="Freeform: Shape 149">
              <a:extLst>
                <a:ext uri="{FF2B5EF4-FFF2-40B4-BE49-F238E27FC236}">
                  <a16:creationId xmlns:a16="http://schemas.microsoft.com/office/drawing/2014/main" id="{68429973-83DA-4A71-AEDC-9AA72B59E935}"/>
                </a:ext>
              </a:extLst>
            </p:cNvPr>
            <p:cNvSpPr/>
            <p:nvPr/>
          </p:nvSpPr>
          <p:spPr>
            <a:xfrm>
              <a:off x="8188477" y="6515607"/>
              <a:ext cx="56" cy="1499"/>
            </a:xfrm>
            <a:custGeom>
              <a:avLst/>
              <a:gdLst>
                <a:gd name="connsiteX0" fmla="*/ 0 w 56"/>
                <a:gd name="connsiteY0" fmla="*/ 0 h 1499"/>
                <a:gd name="connsiteX1" fmla="*/ 0 w 56"/>
                <a:gd name="connsiteY1" fmla="*/ 1397 h 1499"/>
                <a:gd name="connsiteX2" fmla="*/ 0 w 56"/>
                <a:gd name="connsiteY2" fmla="*/ 0 h 1499"/>
              </a:gdLst>
              <a:ahLst/>
              <a:cxnLst>
                <a:cxn ang="0">
                  <a:pos x="connsiteX0" y="connsiteY0"/>
                </a:cxn>
                <a:cxn ang="0">
                  <a:pos x="connsiteX1" y="connsiteY1"/>
                </a:cxn>
                <a:cxn ang="0">
                  <a:pos x="connsiteX2" y="connsiteY2"/>
                </a:cxn>
              </a:cxnLst>
              <a:rect l="l" t="t" r="r" b="b"/>
              <a:pathLst>
                <a:path w="56" h="1499">
                  <a:moveTo>
                    <a:pt x="0" y="0"/>
                  </a:moveTo>
                  <a:cubicBezTo>
                    <a:pt x="0" y="0"/>
                    <a:pt x="0" y="889"/>
                    <a:pt x="0" y="1397"/>
                  </a:cubicBezTo>
                  <a:cubicBezTo>
                    <a:pt x="0" y="1905"/>
                    <a:pt x="127" y="381"/>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51" name="Freeform: Shape 150">
              <a:extLst>
                <a:ext uri="{FF2B5EF4-FFF2-40B4-BE49-F238E27FC236}">
                  <a16:creationId xmlns:a16="http://schemas.microsoft.com/office/drawing/2014/main" id="{2B8C3639-31D3-4C2D-B7F7-C123FB87418F}"/>
                </a:ext>
              </a:extLst>
            </p:cNvPr>
            <p:cNvSpPr/>
            <p:nvPr/>
          </p:nvSpPr>
          <p:spPr>
            <a:xfrm>
              <a:off x="8121693" y="6508877"/>
              <a:ext cx="62087" cy="15870"/>
            </a:xfrm>
            <a:custGeom>
              <a:avLst/>
              <a:gdLst>
                <a:gd name="connsiteX0" fmla="*/ 6857 w 62087"/>
                <a:gd name="connsiteY0" fmla="*/ 6983 h 15870"/>
                <a:gd name="connsiteX1" fmla="*/ 0 w 62087"/>
                <a:gd name="connsiteY1" fmla="*/ 13839 h 15870"/>
                <a:gd name="connsiteX2" fmla="*/ 0 w 62087"/>
                <a:gd name="connsiteY2" fmla="*/ 13839 h 15870"/>
                <a:gd name="connsiteX3" fmla="*/ 53708 w 62087"/>
                <a:gd name="connsiteY3" fmla="*/ 15871 h 15870"/>
                <a:gd name="connsiteX4" fmla="*/ 53708 w 62087"/>
                <a:gd name="connsiteY4" fmla="*/ 9269 h 15870"/>
                <a:gd name="connsiteX5" fmla="*/ 60691 w 62087"/>
                <a:gd name="connsiteY5" fmla="*/ 2412 h 15870"/>
                <a:gd name="connsiteX6" fmla="*/ 62087 w 62087"/>
                <a:gd name="connsiteY6" fmla="*/ 2412 h 15870"/>
                <a:gd name="connsiteX7" fmla="*/ 60944 w 62087"/>
                <a:gd name="connsiteY7" fmla="*/ 2412 h 15870"/>
                <a:gd name="connsiteX8" fmla="*/ 508 w 62087"/>
                <a:gd name="connsiteY8" fmla="*/ 0 h 15870"/>
                <a:gd name="connsiteX9" fmla="*/ 508 w 62087"/>
                <a:gd name="connsiteY9" fmla="*/ 0 h 15870"/>
                <a:gd name="connsiteX10" fmla="*/ 6857 w 62087"/>
                <a:gd name="connsiteY10" fmla="*/ 6983 h 15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087" h="15870">
                  <a:moveTo>
                    <a:pt x="6857" y="6983"/>
                  </a:moveTo>
                  <a:cubicBezTo>
                    <a:pt x="6857" y="10767"/>
                    <a:pt x="3784" y="13839"/>
                    <a:pt x="0" y="13839"/>
                  </a:cubicBezTo>
                  <a:lnTo>
                    <a:pt x="0" y="13839"/>
                  </a:lnTo>
                  <a:lnTo>
                    <a:pt x="53708" y="15871"/>
                  </a:lnTo>
                  <a:lnTo>
                    <a:pt x="53708" y="9269"/>
                  </a:lnTo>
                  <a:cubicBezTo>
                    <a:pt x="53771" y="5460"/>
                    <a:pt x="56882" y="2412"/>
                    <a:pt x="60691" y="2412"/>
                  </a:cubicBezTo>
                  <a:lnTo>
                    <a:pt x="62087" y="2412"/>
                  </a:lnTo>
                  <a:lnTo>
                    <a:pt x="60944" y="2412"/>
                  </a:lnTo>
                  <a:lnTo>
                    <a:pt x="508" y="0"/>
                  </a:lnTo>
                  <a:lnTo>
                    <a:pt x="508" y="0"/>
                  </a:lnTo>
                  <a:cubicBezTo>
                    <a:pt x="4139" y="267"/>
                    <a:pt x="6933" y="3339"/>
                    <a:pt x="6857"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52" name="Freeform: Shape 151">
              <a:extLst>
                <a:ext uri="{FF2B5EF4-FFF2-40B4-BE49-F238E27FC236}">
                  <a16:creationId xmlns:a16="http://schemas.microsoft.com/office/drawing/2014/main" id="{421A0CD4-CFE4-46CF-8A61-21946E2C845E}"/>
                </a:ext>
              </a:extLst>
            </p:cNvPr>
            <p:cNvSpPr/>
            <p:nvPr/>
          </p:nvSpPr>
          <p:spPr>
            <a:xfrm>
              <a:off x="8039926" y="5953649"/>
              <a:ext cx="13839" cy="555228"/>
            </a:xfrm>
            <a:custGeom>
              <a:avLst/>
              <a:gdLst>
                <a:gd name="connsiteX0" fmla="*/ 6730 w 13839"/>
                <a:gd name="connsiteY0" fmla="*/ 6983 h 555228"/>
                <a:gd name="connsiteX1" fmla="*/ 0 w 13839"/>
                <a:gd name="connsiteY1" fmla="*/ 1270 h 555228"/>
                <a:gd name="connsiteX2" fmla="*/ 0 w 13839"/>
                <a:gd name="connsiteY2" fmla="*/ 1270 h 555228"/>
                <a:gd name="connsiteX3" fmla="*/ 0 w 13839"/>
                <a:gd name="connsiteY3" fmla="*/ 555229 h 555228"/>
                <a:gd name="connsiteX4" fmla="*/ 13840 w 13839"/>
                <a:gd name="connsiteY4" fmla="*/ 555229 h 555228"/>
                <a:gd name="connsiteX5" fmla="*/ 13840 w 13839"/>
                <a:gd name="connsiteY5" fmla="*/ 0 h 555228"/>
                <a:gd name="connsiteX6" fmla="*/ 6857 w 13839"/>
                <a:gd name="connsiteY6" fmla="*/ 6984 h 555228"/>
                <a:gd name="connsiteX7" fmla="*/ 6730 w 13839"/>
                <a:gd name="connsiteY7" fmla="*/ 6983 h 555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39" h="555228">
                  <a:moveTo>
                    <a:pt x="6730" y="6983"/>
                  </a:moveTo>
                  <a:cubicBezTo>
                    <a:pt x="3416" y="6917"/>
                    <a:pt x="597" y="4530"/>
                    <a:pt x="0" y="1270"/>
                  </a:cubicBezTo>
                  <a:lnTo>
                    <a:pt x="0" y="1270"/>
                  </a:lnTo>
                  <a:lnTo>
                    <a:pt x="0" y="555229"/>
                  </a:lnTo>
                  <a:lnTo>
                    <a:pt x="13840" y="555229"/>
                  </a:lnTo>
                  <a:lnTo>
                    <a:pt x="13840" y="0"/>
                  </a:lnTo>
                  <a:cubicBezTo>
                    <a:pt x="13840" y="3857"/>
                    <a:pt x="10716" y="6983"/>
                    <a:pt x="6857" y="6984"/>
                  </a:cubicBezTo>
                  <a:cubicBezTo>
                    <a:pt x="6819" y="6984"/>
                    <a:pt x="6768" y="6984"/>
                    <a:pt x="6730"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53" name="Freeform: Shape 152">
              <a:extLst>
                <a:ext uri="{FF2B5EF4-FFF2-40B4-BE49-F238E27FC236}">
                  <a16:creationId xmlns:a16="http://schemas.microsoft.com/office/drawing/2014/main" id="{3C8A81E7-0E45-491D-B90B-FE6EB6CD67ED}"/>
                </a:ext>
              </a:extLst>
            </p:cNvPr>
            <p:cNvSpPr/>
            <p:nvPr/>
          </p:nvSpPr>
          <p:spPr>
            <a:xfrm>
              <a:off x="5524076" y="5668860"/>
              <a:ext cx="635" cy="1269"/>
            </a:xfrm>
            <a:custGeom>
              <a:avLst/>
              <a:gdLst>
                <a:gd name="connsiteX0" fmla="*/ 0 w 635"/>
                <a:gd name="connsiteY0" fmla="*/ 1270 h 1269"/>
                <a:gd name="connsiteX1" fmla="*/ 635 w 635"/>
                <a:gd name="connsiteY1" fmla="*/ 0 h 1269"/>
                <a:gd name="connsiteX2" fmla="*/ 0 w 635"/>
                <a:gd name="connsiteY2" fmla="*/ 1270 h 1269"/>
              </a:gdLst>
              <a:ahLst/>
              <a:cxnLst>
                <a:cxn ang="0">
                  <a:pos x="connsiteX0" y="connsiteY0"/>
                </a:cxn>
                <a:cxn ang="0">
                  <a:pos x="connsiteX1" y="connsiteY1"/>
                </a:cxn>
                <a:cxn ang="0">
                  <a:pos x="connsiteX2" y="connsiteY2"/>
                </a:cxn>
              </a:cxnLst>
              <a:rect l="l" t="t" r="r" b="b"/>
              <a:pathLst>
                <a:path w="635" h="1269">
                  <a:moveTo>
                    <a:pt x="0" y="1270"/>
                  </a:moveTo>
                  <a:cubicBezTo>
                    <a:pt x="127" y="811"/>
                    <a:pt x="343" y="381"/>
                    <a:pt x="635" y="0"/>
                  </a:cubicBezTo>
                  <a:cubicBezTo>
                    <a:pt x="343" y="381"/>
                    <a:pt x="127" y="811"/>
                    <a:pt x="0" y="127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54" name="Freeform: Shape 153">
              <a:extLst>
                <a:ext uri="{FF2B5EF4-FFF2-40B4-BE49-F238E27FC236}">
                  <a16:creationId xmlns:a16="http://schemas.microsoft.com/office/drawing/2014/main" id="{A54B0C1D-9A74-48DE-B7ED-10098278D06A}"/>
                </a:ext>
              </a:extLst>
            </p:cNvPr>
            <p:cNvSpPr/>
            <p:nvPr/>
          </p:nvSpPr>
          <p:spPr>
            <a:xfrm>
              <a:off x="5525346" y="5666956"/>
              <a:ext cx="1015" cy="761"/>
            </a:xfrm>
            <a:custGeom>
              <a:avLst/>
              <a:gdLst>
                <a:gd name="connsiteX0" fmla="*/ 0 w 1015"/>
                <a:gd name="connsiteY0" fmla="*/ 762 h 761"/>
                <a:gd name="connsiteX1" fmla="*/ 1016 w 1015"/>
                <a:gd name="connsiteY1" fmla="*/ 0 h 761"/>
              </a:gdLst>
              <a:ahLst/>
              <a:cxnLst>
                <a:cxn ang="0">
                  <a:pos x="connsiteX0" y="connsiteY0"/>
                </a:cxn>
                <a:cxn ang="0">
                  <a:pos x="connsiteX1" y="connsiteY1"/>
                </a:cxn>
              </a:cxnLst>
              <a:rect l="l" t="t" r="r" b="b"/>
              <a:pathLst>
                <a:path w="1015" h="761">
                  <a:moveTo>
                    <a:pt x="0" y="762"/>
                  </a:moveTo>
                  <a:lnTo>
                    <a:pt x="1016" y="0"/>
                  </a:lnTo>
                  <a:close/>
                </a:path>
              </a:pathLst>
            </a:custGeom>
            <a:solidFill>
              <a:srgbClr val="000000"/>
            </a:solidFill>
            <a:ln w="12690" cap="flat">
              <a:noFill/>
              <a:prstDash val="solid"/>
              <a:miter/>
            </a:ln>
          </p:spPr>
          <p:txBody>
            <a:bodyPr rtlCol="0" anchor="ctr"/>
            <a:lstStyle/>
            <a:p>
              <a:pPr rtl="0"/>
              <a:endParaRPr lang="en-GB" sz="1934" noProof="0"/>
            </a:p>
          </p:txBody>
        </p:sp>
        <p:sp>
          <p:nvSpPr>
            <p:cNvPr id="155" name="Freeform: Shape 154">
              <a:extLst>
                <a:ext uri="{FF2B5EF4-FFF2-40B4-BE49-F238E27FC236}">
                  <a16:creationId xmlns:a16="http://schemas.microsoft.com/office/drawing/2014/main" id="{A3BD4B53-8685-4536-A993-529FC86A661D}"/>
                </a:ext>
              </a:extLst>
            </p:cNvPr>
            <p:cNvSpPr/>
            <p:nvPr/>
          </p:nvSpPr>
          <p:spPr>
            <a:xfrm>
              <a:off x="5532075" y="5665305"/>
              <a:ext cx="183467" cy="13839"/>
            </a:xfrm>
            <a:custGeom>
              <a:avLst/>
              <a:gdLst>
                <a:gd name="connsiteX0" fmla="*/ 5206 w 183467"/>
                <a:gd name="connsiteY0" fmla="*/ 8507 h 13839"/>
                <a:gd name="connsiteX1" fmla="*/ 3936 w 183467"/>
                <a:gd name="connsiteY1" fmla="*/ 13839 h 13839"/>
                <a:gd name="connsiteX2" fmla="*/ 176611 w 183467"/>
                <a:gd name="connsiteY2" fmla="*/ 13839 h 13839"/>
                <a:gd name="connsiteX3" fmla="*/ 176611 w 183467"/>
                <a:gd name="connsiteY3" fmla="*/ 6856 h 13839"/>
                <a:gd name="connsiteX4" fmla="*/ 183467 w 183467"/>
                <a:gd name="connsiteY4" fmla="*/ 0 h 13839"/>
                <a:gd name="connsiteX5" fmla="*/ 0 w 183467"/>
                <a:gd name="connsiteY5" fmla="*/ 0 h 13839"/>
                <a:gd name="connsiteX6" fmla="*/ 5295 w 183467"/>
                <a:gd name="connsiteY6" fmla="*/ 8121 h 13839"/>
                <a:gd name="connsiteX7" fmla="*/ 5206 w 183467"/>
                <a:gd name="connsiteY7" fmla="*/ 8507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467" h="13839">
                  <a:moveTo>
                    <a:pt x="5206" y="8507"/>
                  </a:moveTo>
                  <a:lnTo>
                    <a:pt x="3936" y="13839"/>
                  </a:lnTo>
                  <a:lnTo>
                    <a:pt x="176611" y="13839"/>
                  </a:lnTo>
                  <a:lnTo>
                    <a:pt x="176611" y="6856"/>
                  </a:lnTo>
                  <a:cubicBezTo>
                    <a:pt x="176611" y="3070"/>
                    <a:pt x="179684" y="0"/>
                    <a:pt x="183467" y="0"/>
                  </a:cubicBezTo>
                  <a:lnTo>
                    <a:pt x="0" y="0"/>
                  </a:lnTo>
                  <a:cubicBezTo>
                    <a:pt x="3708" y="780"/>
                    <a:pt x="6082" y="4415"/>
                    <a:pt x="5295" y="8121"/>
                  </a:cubicBezTo>
                  <a:cubicBezTo>
                    <a:pt x="5269" y="8250"/>
                    <a:pt x="5244" y="8379"/>
                    <a:pt x="5206" y="8507"/>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56" name="Freeform: Shape 155">
              <a:extLst>
                <a:ext uri="{FF2B5EF4-FFF2-40B4-BE49-F238E27FC236}">
                  <a16:creationId xmlns:a16="http://schemas.microsoft.com/office/drawing/2014/main" id="{8016EDE2-38D8-4F6A-B182-D9FFC8A64BE7}"/>
                </a:ext>
              </a:extLst>
            </p:cNvPr>
            <p:cNvSpPr/>
            <p:nvPr/>
          </p:nvSpPr>
          <p:spPr>
            <a:xfrm>
              <a:off x="5527378" y="5666194"/>
              <a:ext cx="1269" cy="12696"/>
            </a:xfrm>
            <a:custGeom>
              <a:avLst/>
              <a:gdLst>
                <a:gd name="connsiteX0" fmla="*/ 0 w 1269"/>
                <a:gd name="connsiteY0" fmla="*/ 0 h 12696"/>
                <a:gd name="connsiteX1" fmla="*/ 1270 w 1269"/>
                <a:gd name="connsiteY1" fmla="*/ 0 h 12696"/>
              </a:gdLst>
              <a:ahLst/>
              <a:cxnLst>
                <a:cxn ang="0">
                  <a:pos x="connsiteX0" y="connsiteY0"/>
                </a:cxn>
                <a:cxn ang="0">
                  <a:pos x="connsiteX1" y="connsiteY1"/>
                </a:cxn>
              </a:cxnLst>
              <a:rect l="l" t="t" r="r" b="b"/>
              <a:pathLst>
                <a:path w="1269" h="12696">
                  <a:moveTo>
                    <a:pt x="0" y="0"/>
                  </a:moveTo>
                  <a:lnTo>
                    <a:pt x="1270" y="0"/>
                  </a:lnTo>
                  <a:close/>
                </a:path>
              </a:pathLst>
            </a:custGeom>
            <a:solidFill>
              <a:srgbClr val="000000"/>
            </a:solidFill>
            <a:ln w="12690" cap="flat">
              <a:noFill/>
              <a:prstDash val="solid"/>
              <a:miter/>
            </a:ln>
          </p:spPr>
          <p:txBody>
            <a:bodyPr rtlCol="0" anchor="ctr"/>
            <a:lstStyle/>
            <a:p>
              <a:pPr rtl="0"/>
              <a:endParaRPr lang="en-GB" sz="1934" noProof="0"/>
            </a:p>
          </p:txBody>
        </p:sp>
        <p:sp>
          <p:nvSpPr>
            <p:cNvPr id="157" name="Freeform: Shape 156">
              <a:extLst>
                <a:ext uri="{FF2B5EF4-FFF2-40B4-BE49-F238E27FC236}">
                  <a16:creationId xmlns:a16="http://schemas.microsoft.com/office/drawing/2014/main" id="{71024B1C-C14F-4993-AE42-E0C7169680F2}"/>
                </a:ext>
              </a:extLst>
            </p:cNvPr>
            <p:cNvSpPr/>
            <p:nvPr/>
          </p:nvSpPr>
          <p:spPr>
            <a:xfrm>
              <a:off x="5521791" y="5665813"/>
              <a:ext cx="15065" cy="13712"/>
            </a:xfrm>
            <a:custGeom>
              <a:avLst/>
              <a:gdLst>
                <a:gd name="connsiteX0" fmla="*/ 7110 w 15065"/>
                <a:gd name="connsiteY0" fmla="*/ 6602 h 13712"/>
                <a:gd name="connsiteX1" fmla="*/ 7110 w 15065"/>
                <a:gd name="connsiteY1" fmla="*/ 6602 h 13712"/>
                <a:gd name="connsiteX2" fmla="*/ 7110 w 15065"/>
                <a:gd name="connsiteY2" fmla="*/ 6602 h 13712"/>
                <a:gd name="connsiteX3" fmla="*/ 8253 w 15065"/>
                <a:gd name="connsiteY3" fmla="*/ 5460 h 13712"/>
                <a:gd name="connsiteX4" fmla="*/ 9510 w 15065"/>
                <a:gd name="connsiteY4" fmla="*/ 6468 h 13712"/>
                <a:gd name="connsiteX5" fmla="*/ 9523 w 15065"/>
                <a:gd name="connsiteY5" fmla="*/ 6602 h 13712"/>
                <a:gd name="connsiteX6" fmla="*/ 9523 w 15065"/>
                <a:gd name="connsiteY6" fmla="*/ 7491 h 13712"/>
                <a:gd name="connsiteX7" fmla="*/ 13586 w 15065"/>
                <a:gd name="connsiteY7" fmla="*/ 13713 h 13712"/>
                <a:gd name="connsiteX8" fmla="*/ 13586 w 15065"/>
                <a:gd name="connsiteY8" fmla="*/ 13713 h 13712"/>
                <a:gd name="connsiteX9" fmla="*/ 14855 w 15065"/>
                <a:gd name="connsiteY9" fmla="*/ 8380 h 13712"/>
                <a:gd name="connsiteX10" fmla="*/ 9878 w 15065"/>
                <a:gd name="connsiteY10" fmla="*/ 55 h 13712"/>
                <a:gd name="connsiteX11" fmla="*/ 9650 w 15065"/>
                <a:gd name="connsiteY11" fmla="*/ 0 h 13712"/>
                <a:gd name="connsiteX12" fmla="*/ 7618 w 15065"/>
                <a:gd name="connsiteY12" fmla="*/ 0 h 13712"/>
                <a:gd name="connsiteX13" fmla="*/ 6222 w 15065"/>
                <a:gd name="connsiteY13" fmla="*/ 0 h 13712"/>
                <a:gd name="connsiteX14" fmla="*/ 4952 w 15065"/>
                <a:gd name="connsiteY14" fmla="*/ 0 h 13712"/>
                <a:gd name="connsiteX15" fmla="*/ 3936 w 15065"/>
                <a:gd name="connsiteY15" fmla="*/ 762 h 13712"/>
                <a:gd name="connsiteX16" fmla="*/ 2920 w 15065"/>
                <a:gd name="connsiteY16" fmla="*/ 1524 h 13712"/>
                <a:gd name="connsiteX17" fmla="*/ 2285 w 15065"/>
                <a:gd name="connsiteY17" fmla="*/ 2666 h 13712"/>
                <a:gd name="connsiteX18" fmla="*/ 1651 w 15065"/>
                <a:gd name="connsiteY18" fmla="*/ 3936 h 13712"/>
                <a:gd name="connsiteX19" fmla="*/ 0 w 15065"/>
                <a:gd name="connsiteY19" fmla="*/ 11046 h 13712"/>
                <a:gd name="connsiteX20" fmla="*/ 0 w 15065"/>
                <a:gd name="connsiteY20" fmla="*/ 11808 h 13712"/>
                <a:gd name="connsiteX21" fmla="*/ 7110 w 15065"/>
                <a:gd name="connsiteY21" fmla="*/ 6602 h 13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065" h="13712">
                  <a:moveTo>
                    <a:pt x="7110" y="6602"/>
                  </a:moveTo>
                  <a:lnTo>
                    <a:pt x="7110" y="6602"/>
                  </a:lnTo>
                  <a:lnTo>
                    <a:pt x="7110" y="6602"/>
                  </a:lnTo>
                  <a:cubicBezTo>
                    <a:pt x="7110" y="5971"/>
                    <a:pt x="7618" y="5460"/>
                    <a:pt x="8253" y="5460"/>
                  </a:cubicBezTo>
                  <a:cubicBezTo>
                    <a:pt x="8875" y="5390"/>
                    <a:pt x="9447" y="5841"/>
                    <a:pt x="9510" y="6468"/>
                  </a:cubicBezTo>
                  <a:cubicBezTo>
                    <a:pt x="9523" y="6513"/>
                    <a:pt x="9523" y="6558"/>
                    <a:pt x="9523" y="6602"/>
                  </a:cubicBezTo>
                  <a:lnTo>
                    <a:pt x="9523" y="7491"/>
                  </a:lnTo>
                  <a:cubicBezTo>
                    <a:pt x="11960" y="8612"/>
                    <a:pt x="13535" y="11031"/>
                    <a:pt x="13586" y="13713"/>
                  </a:cubicBezTo>
                  <a:lnTo>
                    <a:pt x="13586" y="13713"/>
                  </a:lnTo>
                  <a:lnTo>
                    <a:pt x="14855" y="8380"/>
                  </a:lnTo>
                  <a:cubicBezTo>
                    <a:pt x="15782" y="4708"/>
                    <a:pt x="13560" y="981"/>
                    <a:pt x="9878" y="55"/>
                  </a:cubicBezTo>
                  <a:cubicBezTo>
                    <a:pt x="9802" y="36"/>
                    <a:pt x="9726" y="17"/>
                    <a:pt x="9650" y="0"/>
                  </a:cubicBezTo>
                  <a:lnTo>
                    <a:pt x="7618" y="0"/>
                  </a:lnTo>
                  <a:lnTo>
                    <a:pt x="6222" y="0"/>
                  </a:lnTo>
                  <a:lnTo>
                    <a:pt x="4952" y="0"/>
                  </a:lnTo>
                  <a:cubicBezTo>
                    <a:pt x="4558" y="169"/>
                    <a:pt x="4203" y="429"/>
                    <a:pt x="3936" y="762"/>
                  </a:cubicBezTo>
                  <a:lnTo>
                    <a:pt x="2920" y="1524"/>
                  </a:lnTo>
                  <a:cubicBezTo>
                    <a:pt x="2666" y="1877"/>
                    <a:pt x="2450" y="2260"/>
                    <a:pt x="2285" y="2666"/>
                  </a:cubicBezTo>
                  <a:cubicBezTo>
                    <a:pt x="1994" y="3047"/>
                    <a:pt x="1778" y="3478"/>
                    <a:pt x="1651" y="3936"/>
                  </a:cubicBezTo>
                  <a:lnTo>
                    <a:pt x="0" y="11046"/>
                  </a:lnTo>
                  <a:lnTo>
                    <a:pt x="0" y="11808"/>
                  </a:lnTo>
                  <a:cubicBezTo>
                    <a:pt x="749" y="8546"/>
                    <a:pt x="3771" y="6328"/>
                    <a:pt x="7110" y="6602"/>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58" name="Freeform: Shape 157">
              <a:extLst>
                <a:ext uri="{FF2B5EF4-FFF2-40B4-BE49-F238E27FC236}">
                  <a16:creationId xmlns:a16="http://schemas.microsoft.com/office/drawing/2014/main" id="{1D7FF1B6-80E5-4561-B7AC-9C9EC18F9AF9}"/>
                </a:ext>
              </a:extLst>
            </p:cNvPr>
            <p:cNvSpPr/>
            <p:nvPr/>
          </p:nvSpPr>
          <p:spPr>
            <a:xfrm>
              <a:off x="5013035" y="5644737"/>
              <a:ext cx="151217" cy="13839"/>
            </a:xfrm>
            <a:custGeom>
              <a:avLst/>
              <a:gdLst>
                <a:gd name="connsiteX0" fmla="*/ 6856 w 151217"/>
                <a:gd name="connsiteY0" fmla="*/ 6856 h 13839"/>
                <a:gd name="connsiteX1" fmla="*/ 6856 w 151217"/>
                <a:gd name="connsiteY1" fmla="*/ 13839 h 13839"/>
                <a:gd name="connsiteX2" fmla="*/ 151218 w 151217"/>
                <a:gd name="connsiteY2" fmla="*/ 13839 h 13839"/>
                <a:gd name="connsiteX3" fmla="*/ 151218 w 151217"/>
                <a:gd name="connsiteY3" fmla="*/ 0 h 13839"/>
                <a:gd name="connsiteX4" fmla="*/ 0 w 151217"/>
                <a:gd name="connsiteY4" fmla="*/ 0 h 13839"/>
                <a:gd name="connsiteX5" fmla="*/ 6856 w 151217"/>
                <a:gd name="connsiteY5" fmla="*/ 6856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217" h="13839">
                  <a:moveTo>
                    <a:pt x="6856" y="6856"/>
                  </a:moveTo>
                  <a:lnTo>
                    <a:pt x="6856" y="13839"/>
                  </a:lnTo>
                  <a:lnTo>
                    <a:pt x="151218" y="13839"/>
                  </a:lnTo>
                  <a:lnTo>
                    <a:pt x="151218" y="0"/>
                  </a:lnTo>
                  <a:lnTo>
                    <a:pt x="0" y="0"/>
                  </a:lnTo>
                  <a:cubicBezTo>
                    <a:pt x="3784" y="0"/>
                    <a:pt x="6856" y="3070"/>
                    <a:pt x="6856"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59" name="Freeform: Shape 158">
              <a:extLst>
                <a:ext uri="{FF2B5EF4-FFF2-40B4-BE49-F238E27FC236}">
                  <a16:creationId xmlns:a16="http://schemas.microsoft.com/office/drawing/2014/main" id="{B7C622D0-D724-4E50-A101-EC33C0AD55BE}"/>
                </a:ext>
              </a:extLst>
            </p:cNvPr>
            <p:cNvSpPr/>
            <p:nvPr/>
          </p:nvSpPr>
          <p:spPr>
            <a:xfrm>
              <a:off x="5522680" y="5672542"/>
              <a:ext cx="6729" cy="167597"/>
            </a:xfrm>
            <a:custGeom>
              <a:avLst/>
              <a:gdLst>
                <a:gd name="connsiteX0" fmla="*/ 5967 w 6729"/>
                <a:gd name="connsiteY0" fmla="*/ 151853 h 167597"/>
                <a:gd name="connsiteX1" fmla="*/ 5967 w 6729"/>
                <a:gd name="connsiteY1" fmla="*/ 151853 h 167597"/>
                <a:gd name="connsiteX2" fmla="*/ 6729 w 6729"/>
                <a:gd name="connsiteY2" fmla="*/ 149695 h 167597"/>
                <a:gd name="connsiteX3" fmla="*/ 6729 w 6729"/>
                <a:gd name="connsiteY3" fmla="*/ 0 h 167597"/>
                <a:gd name="connsiteX4" fmla="*/ 6729 w 6729"/>
                <a:gd name="connsiteY4" fmla="*/ 0 h 167597"/>
                <a:gd name="connsiteX5" fmla="*/ 0 w 6729"/>
                <a:gd name="connsiteY5" fmla="*/ 6094 h 167597"/>
                <a:gd name="connsiteX6" fmla="*/ 0 w 6729"/>
                <a:gd name="connsiteY6" fmla="*/ 6856 h 167597"/>
                <a:gd name="connsiteX7" fmla="*/ 0 w 6729"/>
                <a:gd name="connsiteY7" fmla="*/ 167597 h 167597"/>
                <a:gd name="connsiteX8" fmla="*/ 2159 w 6729"/>
                <a:gd name="connsiteY8" fmla="*/ 167597 h 16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9" h="167597">
                  <a:moveTo>
                    <a:pt x="5967" y="151853"/>
                  </a:moveTo>
                  <a:lnTo>
                    <a:pt x="5967" y="151853"/>
                  </a:lnTo>
                  <a:lnTo>
                    <a:pt x="6729" y="149695"/>
                  </a:lnTo>
                  <a:lnTo>
                    <a:pt x="6729" y="0"/>
                  </a:lnTo>
                  <a:lnTo>
                    <a:pt x="6729" y="0"/>
                  </a:lnTo>
                  <a:cubicBezTo>
                    <a:pt x="3251" y="-15"/>
                    <a:pt x="330" y="2628"/>
                    <a:pt x="0" y="6094"/>
                  </a:cubicBezTo>
                  <a:cubicBezTo>
                    <a:pt x="0" y="6094"/>
                    <a:pt x="0" y="6094"/>
                    <a:pt x="0" y="6856"/>
                  </a:cubicBezTo>
                  <a:lnTo>
                    <a:pt x="0" y="167597"/>
                  </a:lnTo>
                  <a:lnTo>
                    <a:pt x="2159" y="167597"/>
                  </a:lnTo>
                  <a:close/>
                </a:path>
              </a:pathLst>
            </a:custGeom>
            <a:solidFill>
              <a:srgbClr val="000000"/>
            </a:solidFill>
            <a:ln w="12690" cap="flat">
              <a:noFill/>
              <a:prstDash val="solid"/>
              <a:miter/>
            </a:ln>
          </p:spPr>
          <p:txBody>
            <a:bodyPr rtlCol="0" anchor="ctr"/>
            <a:lstStyle/>
            <a:p>
              <a:pPr rtl="0"/>
              <a:endParaRPr lang="en-GB" sz="1934" noProof="0"/>
            </a:p>
          </p:txBody>
        </p:sp>
        <p:sp>
          <p:nvSpPr>
            <p:cNvPr id="160" name="Freeform: Shape 159">
              <a:extLst>
                <a:ext uri="{FF2B5EF4-FFF2-40B4-BE49-F238E27FC236}">
                  <a16:creationId xmlns:a16="http://schemas.microsoft.com/office/drawing/2014/main" id="{C6593BB5-E270-456C-BD06-18A6BADAF4AA}"/>
                </a:ext>
              </a:extLst>
            </p:cNvPr>
            <p:cNvSpPr/>
            <p:nvPr/>
          </p:nvSpPr>
          <p:spPr>
            <a:xfrm>
              <a:off x="5531568" y="5673050"/>
              <a:ext cx="4062" cy="141695"/>
            </a:xfrm>
            <a:custGeom>
              <a:avLst/>
              <a:gdLst>
                <a:gd name="connsiteX0" fmla="*/ 254 w 4062"/>
                <a:gd name="connsiteY0" fmla="*/ 141696 h 141695"/>
                <a:gd name="connsiteX1" fmla="*/ 888 w 4062"/>
                <a:gd name="connsiteY1" fmla="*/ 139283 h 141695"/>
                <a:gd name="connsiteX2" fmla="*/ 888 w 4062"/>
                <a:gd name="connsiteY2" fmla="*/ 139283 h 141695"/>
                <a:gd name="connsiteX3" fmla="*/ 1524 w 4062"/>
                <a:gd name="connsiteY3" fmla="*/ 138014 h 141695"/>
                <a:gd name="connsiteX4" fmla="*/ 2285 w 4062"/>
                <a:gd name="connsiteY4" fmla="*/ 136998 h 141695"/>
                <a:gd name="connsiteX5" fmla="*/ 3174 w 4062"/>
                <a:gd name="connsiteY5" fmla="*/ 136236 h 141695"/>
                <a:gd name="connsiteX6" fmla="*/ 4063 w 4062"/>
                <a:gd name="connsiteY6" fmla="*/ 136236 h 141695"/>
                <a:gd name="connsiteX7" fmla="*/ 4063 w 4062"/>
                <a:gd name="connsiteY7" fmla="*/ 6221 h 141695"/>
                <a:gd name="connsiteX8" fmla="*/ 0 w 4062"/>
                <a:gd name="connsiteY8" fmla="*/ 0 h 14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62" h="141695">
                  <a:moveTo>
                    <a:pt x="254" y="141696"/>
                  </a:moveTo>
                  <a:lnTo>
                    <a:pt x="888" y="139283"/>
                  </a:lnTo>
                  <a:lnTo>
                    <a:pt x="888" y="139283"/>
                  </a:lnTo>
                  <a:cubicBezTo>
                    <a:pt x="1079" y="138848"/>
                    <a:pt x="1282" y="138424"/>
                    <a:pt x="1524" y="138014"/>
                  </a:cubicBezTo>
                  <a:cubicBezTo>
                    <a:pt x="1524" y="138014"/>
                    <a:pt x="1524" y="138014"/>
                    <a:pt x="2285" y="136998"/>
                  </a:cubicBezTo>
                  <a:lnTo>
                    <a:pt x="3174" y="136236"/>
                  </a:lnTo>
                  <a:cubicBezTo>
                    <a:pt x="3174" y="136236"/>
                    <a:pt x="3174" y="136236"/>
                    <a:pt x="4063" y="136236"/>
                  </a:cubicBezTo>
                  <a:lnTo>
                    <a:pt x="4063" y="6221"/>
                  </a:lnTo>
                  <a:cubicBezTo>
                    <a:pt x="4012" y="3540"/>
                    <a:pt x="2438" y="1121"/>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61" name="Freeform: Shape 160">
              <a:extLst>
                <a:ext uri="{FF2B5EF4-FFF2-40B4-BE49-F238E27FC236}">
                  <a16:creationId xmlns:a16="http://schemas.microsoft.com/office/drawing/2014/main" id="{F0F4F682-E384-464E-8F0F-2D10B1EED6AA}"/>
                </a:ext>
              </a:extLst>
            </p:cNvPr>
            <p:cNvSpPr/>
            <p:nvPr/>
          </p:nvSpPr>
          <p:spPr>
            <a:xfrm>
              <a:off x="5205644" y="5835315"/>
              <a:ext cx="2539" cy="11046"/>
            </a:xfrm>
            <a:custGeom>
              <a:avLst/>
              <a:gdLst>
                <a:gd name="connsiteX0" fmla="*/ 0 w 2539"/>
                <a:gd name="connsiteY0" fmla="*/ 0 h 11046"/>
                <a:gd name="connsiteX1" fmla="*/ 0 w 2539"/>
                <a:gd name="connsiteY1" fmla="*/ 11046 h 11046"/>
                <a:gd name="connsiteX2" fmla="*/ 2539 w 2539"/>
                <a:gd name="connsiteY2" fmla="*/ 5967 h 11046"/>
                <a:gd name="connsiteX3" fmla="*/ 2539 w 2539"/>
                <a:gd name="connsiteY3" fmla="*/ 0 h 11046"/>
              </a:gdLst>
              <a:ahLst/>
              <a:cxnLst>
                <a:cxn ang="0">
                  <a:pos x="connsiteX0" y="connsiteY0"/>
                </a:cxn>
                <a:cxn ang="0">
                  <a:pos x="connsiteX1" y="connsiteY1"/>
                </a:cxn>
                <a:cxn ang="0">
                  <a:pos x="connsiteX2" y="connsiteY2"/>
                </a:cxn>
                <a:cxn ang="0">
                  <a:pos x="connsiteX3" y="connsiteY3"/>
                </a:cxn>
              </a:cxnLst>
              <a:rect l="l" t="t" r="r" b="b"/>
              <a:pathLst>
                <a:path w="2539" h="11046">
                  <a:moveTo>
                    <a:pt x="0" y="0"/>
                  </a:moveTo>
                  <a:lnTo>
                    <a:pt x="0" y="11046"/>
                  </a:lnTo>
                  <a:cubicBezTo>
                    <a:pt x="38" y="9057"/>
                    <a:pt x="965" y="7191"/>
                    <a:pt x="2539" y="5967"/>
                  </a:cubicBezTo>
                  <a:lnTo>
                    <a:pt x="2539" y="0"/>
                  </a:lnTo>
                  <a:close/>
                </a:path>
              </a:pathLst>
            </a:custGeom>
            <a:solidFill>
              <a:srgbClr val="000000"/>
            </a:solidFill>
            <a:ln w="12690" cap="flat">
              <a:noFill/>
              <a:prstDash val="solid"/>
              <a:miter/>
            </a:ln>
          </p:spPr>
          <p:txBody>
            <a:bodyPr rtlCol="0" anchor="ctr"/>
            <a:lstStyle/>
            <a:p>
              <a:pPr rtl="0"/>
              <a:endParaRPr lang="en-GB" sz="1934" noProof="0"/>
            </a:p>
          </p:txBody>
        </p:sp>
        <p:sp>
          <p:nvSpPr>
            <p:cNvPr id="162" name="Freeform: Shape 161">
              <a:extLst>
                <a:ext uri="{FF2B5EF4-FFF2-40B4-BE49-F238E27FC236}">
                  <a16:creationId xmlns:a16="http://schemas.microsoft.com/office/drawing/2014/main" id="{ECF4FF5E-C144-4224-884F-321FAA2EA7D9}"/>
                </a:ext>
              </a:extLst>
            </p:cNvPr>
            <p:cNvSpPr/>
            <p:nvPr/>
          </p:nvSpPr>
          <p:spPr>
            <a:xfrm>
              <a:off x="5206024" y="5644683"/>
              <a:ext cx="13839" cy="195456"/>
            </a:xfrm>
            <a:custGeom>
              <a:avLst/>
              <a:gdLst>
                <a:gd name="connsiteX0" fmla="*/ 6983 w 13839"/>
                <a:gd name="connsiteY0" fmla="*/ 53 h 195456"/>
                <a:gd name="connsiteX1" fmla="*/ 4952 w 13839"/>
                <a:gd name="connsiteY1" fmla="*/ 53 h 195456"/>
                <a:gd name="connsiteX2" fmla="*/ 2539 w 13839"/>
                <a:gd name="connsiteY2" fmla="*/ 1450 h 195456"/>
                <a:gd name="connsiteX3" fmla="*/ 0 w 13839"/>
                <a:gd name="connsiteY3" fmla="*/ 6529 h 195456"/>
                <a:gd name="connsiteX4" fmla="*/ 0 w 13839"/>
                <a:gd name="connsiteY4" fmla="*/ 188219 h 195456"/>
                <a:gd name="connsiteX5" fmla="*/ 3682 w 13839"/>
                <a:gd name="connsiteY5" fmla="*/ 188219 h 195456"/>
                <a:gd name="connsiteX6" fmla="*/ 4939 w 13839"/>
                <a:gd name="connsiteY6" fmla="*/ 189227 h 195456"/>
                <a:gd name="connsiteX7" fmla="*/ 4952 w 13839"/>
                <a:gd name="connsiteY7" fmla="*/ 189362 h 195456"/>
                <a:gd name="connsiteX8" fmla="*/ 4952 w 13839"/>
                <a:gd name="connsiteY8" fmla="*/ 195456 h 195456"/>
                <a:gd name="connsiteX9" fmla="*/ 6983 w 13839"/>
                <a:gd name="connsiteY9" fmla="*/ 195456 h 195456"/>
                <a:gd name="connsiteX10" fmla="*/ 13839 w 13839"/>
                <a:gd name="connsiteY10" fmla="*/ 195456 h 195456"/>
                <a:gd name="connsiteX11" fmla="*/ 13839 w 13839"/>
                <a:gd name="connsiteY11" fmla="*/ 6910 h 195456"/>
                <a:gd name="connsiteX12" fmla="*/ 13839 w 13839"/>
                <a:gd name="connsiteY12" fmla="*/ 6275 h 195456"/>
                <a:gd name="connsiteX13" fmla="*/ 6983 w 13839"/>
                <a:gd name="connsiteY13" fmla="*/ 53 h 195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839" h="195456">
                  <a:moveTo>
                    <a:pt x="6983" y="53"/>
                  </a:moveTo>
                  <a:cubicBezTo>
                    <a:pt x="6310" y="-18"/>
                    <a:pt x="5625" y="-18"/>
                    <a:pt x="4952" y="53"/>
                  </a:cubicBezTo>
                  <a:cubicBezTo>
                    <a:pt x="4050" y="312"/>
                    <a:pt x="3212" y="792"/>
                    <a:pt x="2539" y="1450"/>
                  </a:cubicBezTo>
                  <a:cubicBezTo>
                    <a:pt x="965" y="2674"/>
                    <a:pt x="38" y="4539"/>
                    <a:pt x="0" y="6529"/>
                  </a:cubicBezTo>
                  <a:lnTo>
                    <a:pt x="0" y="188219"/>
                  </a:lnTo>
                  <a:lnTo>
                    <a:pt x="3682" y="188219"/>
                  </a:lnTo>
                  <a:cubicBezTo>
                    <a:pt x="4304" y="188149"/>
                    <a:pt x="4876" y="188600"/>
                    <a:pt x="4939" y="189227"/>
                  </a:cubicBezTo>
                  <a:cubicBezTo>
                    <a:pt x="4952" y="189272"/>
                    <a:pt x="4952" y="189317"/>
                    <a:pt x="4952" y="189362"/>
                  </a:cubicBezTo>
                  <a:lnTo>
                    <a:pt x="4952" y="195456"/>
                  </a:lnTo>
                  <a:cubicBezTo>
                    <a:pt x="5625" y="195385"/>
                    <a:pt x="6310" y="195385"/>
                    <a:pt x="6983" y="195456"/>
                  </a:cubicBezTo>
                  <a:lnTo>
                    <a:pt x="13839" y="195456"/>
                  </a:lnTo>
                  <a:lnTo>
                    <a:pt x="13839" y="6910"/>
                  </a:lnTo>
                  <a:cubicBezTo>
                    <a:pt x="13839" y="6910"/>
                    <a:pt x="13839" y="6910"/>
                    <a:pt x="13839" y="6275"/>
                  </a:cubicBezTo>
                  <a:cubicBezTo>
                    <a:pt x="13509" y="2737"/>
                    <a:pt x="10538" y="38"/>
                    <a:pt x="6983" y="5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63" name="Freeform: Shape 162">
              <a:extLst>
                <a:ext uri="{FF2B5EF4-FFF2-40B4-BE49-F238E27FC236}">
                  <a16:creationId xmlns:a16="http://schemas.microsoft.com/office/drawing/2014/main" id="{6E6B850F-52E6-4537-93F0-1F5747AA2540}"/>
                </a:ext>
              </a:extLst>
            </p:cNvPr>
            <p:cNvSpPr/>
            <p:nvPr/>
          </p:nvSpPr>
          <p:spPr>
            <a:xfrm>
              <a:off x="5536519" y="5832902"/>
              <a:ext cx="1396" cy="7237"/>
            </a:xfrm>
            <a:custGeom>
              <a:avLst/>
              <a:gdLst>
                <a:gd name="connsiteX0" fmla="*/ 1397 w 1396"/>
                <a:gd name="connsiteY0" fmla="*/ 7237 h 7237"/>
                <a:gd name="connsiteX1" fmla="*/ 1397 w 1396"/>
                <a:gd name="connsiteY1" fmla="*/ 0 h 7237"/>
                <a:gd name="connsiteX2" fmla="*/ 0 w 1396"/>
                <a:gd name="connsiteY2" fmla="*/ 0 h 7237"/>
                <a:gd name="connsiteX3" fmla="*/ 0 w 1396"/>
                <a:gd name="connsiteY3" fmla="*/ 7237 h 7237"/>
              </a:gdLst>
              <a:ahLst/>
              <a:cxnLst>
                <a:cxn ang="0">
                  <a:pos x="connsiteX0" y="connsiteY0"/>
                </a:cxn>
                <a:cxn ang="0">
                  <a:pos x="connsiteX1" y="connsiteY1"/>
                </a:cxn>
                <a:cxn ang="0">
                  <a:pos x="connsiteX2" y="connsiteY2"/>
                </a:cxn>
                <a:cxn ang="0">
                  <a:pos x="connsiteX3" y="connsiteY3"/>
                </a:cxn>
              </a:cxnLst>
              <a:rect l="l" t="t" r="r" b="b"/>
              <a:pathLst>
                <a:path w="1396" h="7237">
                  <a:moveTo>
                    <a:pt x="1397" y="7237"/>
                  </a:moveTo>
                  <a:lnTo>
                    <a:pt x="1397" y="0"/>
                  </a:lnTo>
                  <a:lnTo>
                    <a:pt x="0" y="0"/>
                  </a:lnTo>
                  <a:lnTo>
                    <a:pt x="0" y="7237"/>
                  </a:lnTo>
                  <a:close/>
                </a:path>
              </a:pathLst>
            </a:custGeom>
            <a:solidFill>
              <a:srgbClr val="000000"/>
            </a:solidFill>
            <a:ln w="12690" cap="flat">
              <a:noFill/>
              <a:prstDash val="solid"/>
              <a:miter/>
            </a:ln>
          </p:spPr>
          <p:txBody>
            <a:bodyPr rtlCol="0" anchor="ctr"/>
            <a:lstStyle/>
            <a:p>
              <a:pPr rtl="0"/>
              <a:endParaRPr lang="en-GB" sz="1934" noProof="0"/>
            </a:p>
          </p:txBody>
        </p:sp>
        <p:sp>
          <p:nvSpPr>
            <p:cNvPr id="164" name="Freeform: Shape 163">
              <a:extLst>
                <a:ext uri="{FF2B5EF4-FFF2-40B4-BE49-F238E27FC236}">
                  <a16:creationId xmlns:a16="http://schemas.microsoft.com/office/drawing/2014/main" id="{DBE9A942-B59D-4CB7-920D-4F8780DBAE54}"/>
                </a:ext>
              </a:extLst>
            </p:cNvPr>
            <p:cNvSpPr/>
            <p:nvPr/>
          </p:nvSpPr>
          <p:spPr>
            <a:xfrm>
              <a:off x="5540328" y="5828332"/>
              <a:ext cx="1523" cy="5332"/>
            </a:xfrm>
            <a:custGeom>
              <a:avLst/>
              <a:gdLst>
                <a:gd name="connsiteX0" fmla="*/ 1524 w 1523"/>
                <a:gd name="connsiteY0" fmla="*/ 0 h 5332"/>
                <a:gd name="connsiteX1" fmla="*/ 0 w 1523"/>
                <a:gd name="connsiteY1" fmla="*/ 2666 h 5332"/>
                <a:gd name="connsiteX2" fmla="*/ 0 w 1523"/>
                <a:gd name="connsiteY2" fmla="*/ 5333 h 5332"/>
              </a:gdLst>
              <a:ahLst/>
              <a:cxnLst>
                <a:cxn ang="0">
                  <a:pos x="connsiteX0" y="connsiteY0"/>
                </a:cxn>
                <a:cxn ang="0">
                  <a:pos x="connsiteX1" y="connsiteY1"/>
                </a:cxn>
                <a:cxn ang="0">
                  <a:pos x="connsiteX2" y="connsiteY2"/>
                </a:cxn>
              </a:cxnLst>
              <a:rect l="l" t="t" r="r" b="b"/>
              <a:pathLst>
                <a:path w="1523" h="5332">
                  <a:moveTo>
                    <a:pt x="1524" y="0"/>
                  </a:moveTo>
                  <a:cubicBezTo>
                    <a:pt x="1257" y="1004"/>
                    <a:pt x="724" y="1922"/>
                    <a:pt x="0" y="2666"/>
                  </a:cubicBezTo>
                  <a:lnTo>
                    <a:pt x="0" y="5333"/>
                  </a:lnTo>
                  <a:close/>
                </a:path>
              </a:pathLst>
            </a:custGeom>
            <a:solidFill>
              <a:srgbClr val="000000"/>
            </a:solidFill>
            <a:ln w="12690" cap="flat">
              <a:noFill/>
              <a:prstDash val="solid"/>
              <a:miter/>
            </a:ln>
          </p:spPr>
          <p:txBody>
            <a:bodyPr rtlCol="0" anchor="ctr"/>
            <a:lstStyle/>
            <a:p>
              <a:pPr rtl="0"/>
              <a:endParaRPr lang="en-GB" sz="1934" noProof="0"/>
            </a:p>
          </p:txBody>
        </p:sp>
        <p:sp>
          <p:nvSpPr>
            <p:cNvPr id="165" name="Freeform: Shape 164">
              <a:extLst>
                <a:ext uri="{FF2B5EF4-FFF2-40B4-BE49-F238E27FC236}">
                  <a16:creationId xmlns:a16="http://schemas.microsoft.com/office/drawing/2014/main" id="{616569B5-E878-4EBB-ADA3-CFC8B1166BC8}"/>
                </a:ext>
              </a:extLst>
            </p:cNvPr>
            <p:cNvSpPr/>
            <p:nvPr/>
          </p:nvSpPr>
          <p:spPr>
            <a:xfrm>
              <a:off x="5524203" y="5825030"/>
              <a:ext cx="5205" cy="15109"/>
            </a:xfrm>
            <a:custGeom>
              <a:avLst/>
              <a:gdLst>
                <a:gd name="connsiteX0" fmla="*/ 5206 w 5205"/>
                <a:gd name="connsiteY0" fmla="*/ 15109 h 15109"/>
                <a:gd name="connsiteX1" fmla="*/ 5206 w 5205"/>
                <a:gd name="connsiteY1" fmla="*/ 5460 h 15109"/>
                <a:gd name="connsiteX2" fmla="*/ 4444 w 5205"/>
                <a:gd name="connsiteY2" fmla="*/ 0 h 15109"/>
                <a:gd name="connsiteX3" fmla="*/ 0 w 5205"/>
                <a:gd name="connsiteY3" fmla="*/ 15109 h 15109"/>
                <a:gd name="connsiteX4" fmla="*/ 5206 w 5205"/>
                <a:gd name="connsiteY4" fmla="*/ 15109 h 15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5" h="15109">
                  <a:moveTo>
                    <a:pt x="5206" y="15109"/>
                  </a:moveTo>
                  <a:lnTo>
                    <a:pt x="5206" y="5460"/>
                  </a:lnTo>
                  <a:cubicBezTo>
                    <a:pt x="4203" y="3827"/>
                    <a:pt x="3923" y="1846"/>
                    <a:pt x="4444" y="0"/>
                  </a:cubicBezTo>
                  <a:lnTo>
                    <a:pt x="0" y="15109"/>
                  </a:lnTo>
                  <a:lnTo>
                    <a:pt x="5206" y="15109"/>
                  </a:lnTo>
                  <a:close/>
                </a:path>
              </a:pathLst>
            </a:custGeom>
            <a:solidFill>
              <a:srgbClr val="000000"/>
            </a:solidFill>
            <a:ln w="12690" cap="flat">
              <a:noFill/>
              <a:prstDash val="solid"/>
              <a:miter/>
            </a:ln>
          </p:spPr>
          <p:txBody>
            <a:bodyPr rtlCol="0" anchor="ctr"/>
            <a:lstStyle/>
            <a:p>
              <a:pPr rtl="0"/>
              <a:endParaRPr lang="en-GB" sz="1934" noProof="0"/>
            </a:p>
          </p:txBody>
        </p:sp>
        <p:sp>
          <p:nvSpPr>
            <p:cNvPr id="166" name="Freeform: Shape 165">
              <a:extLst>
                <a:ext uri="{FF2B5EF4-FFF2-40B4-BE49-F238E27FC236}">
                  <a16:creationId xmlns:a16="http://schemas.microsoft.com/office/drawing/2014/main" id="{0811ED98-3DEF-4411-8AB6-F97E0522EC46}"/>
                </a:ext>
              </a:extLst>
            </p:cNvPr>
            <p:cNvSpPr/>
            <p:nvPr/>
          </p:nvSpPr>
          <p:spPr>
            <a:xfrm>
              <a:off x="5531822" y="5833029"/>
              <a:ext cx="2285" cy="7110"/>
            </a:xfrm>
            <a:custGeom>
              <a:avLst/>
              <a:gdLst>
                <a:gd name="connsiteX0" fmla="*/ 0 w 2285"/>
                <a:gd name="connsiteY0" fmla="*/ 7110 h 7110"/>
                <a:gd name="connsiteX1" fmla="*/ 2285 w 2285"/>
                <a:gd name="connsiteY1" fmla="*/ 7110 h 7110"/>
                <a:gd name="connsiteX2" fmla="*/ 2285 w 2285"/>
                <a:gd name="connsiteY2" fmla="*/ 762 h 7110"/>
                <a:gd name="connsiteX3" fmla="*/ 1524 w 2285"/>
                <a:gd name="connsiteY3" fmla="*/ 762 h 7110"/>
                <a:gd name="connsiteX4" fmla="*/ 0 w 2285"/>
                <a:gd name="connsiteY4" fmla="*/ 0 h 7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 h="7110">
                  <a:moveTo>
                    <a:pt x="0" y="7110"/>
                  </a:moveTo>
                  <a:lnTo>
                    <a:pt x="2285" y="7110"/>
                  </a:lnTo>
                  <a:lnTo>
                    <a:pt x="2285" y="762"/>
                  </a:lnTo>
                  <a:lnTo>
                    <a:pt x="1524" y="762"/>
                  </a:lnTo>
                  <a:cubicBezTo>
                    <a:pt x="978" y="585"/>
                    <a:pt x="470" y="329"/>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67" name="Freeform: Shape 166">
              <a:extLst>
                <a:ext uri="{FF2B5EF4-FFF2-40B4-BE49-F238E27FC236}">
                  <a16:creationId xmlns:a16="http://schemas.microsoft.com/office/drawing/2014/main" id="{25F93082-90B4-4E3C-9E9C-5DFDB94E4E35}"/>
                </a:ext>
              </a:extLst>
            </p:cNvPr>
            <p:cNvSpPr/>
            <p:nvPr/>
          </p:nvSpPr>
          <p:spPr>
            <a:xfrm>
              <a:off x="4247551" y="5581745"/>
              <a:ext cx="161247" cy="12458"/>
            </a:xfrm>
            <a:custGeom>
              <a:avLst/>
              <a:gdLst>
                <a:gd name="connsiteX0" fmla="*/ 8126 w 161247"/>
                <a:gd name="connsiteY0" fmla="*/ 5602 h 12458"/>
                <a:gd name="connsiteX1" fmla="*/ 8126 w 161247"/>
                <a:gd name="connsiteY1" fmla="*/ 9158 h 12458"/>
                <a:gd name="connsiteX2" fmla="*/ 12697 w 161247"/>
                <a:gd name="connsiteY2" fmla="*/ 12459 h 12458"/>
                <a:gd name="connsiteX3" fmla="*/ 155915 w 161247"/>
                <a:gd name="connsiteY3" fmla="*/ 12459 h 12458"/>
                <a:gd name="connsiteX4" fmla="*/ 155915 w 161247"/>
                <a:gd name="connsiteY4" fmla="*/ 5602 h 12458"/>
                <a:gd name="connsiteX5" fmla="*/ 155915 w 161247"/>
                <a:gd name="connsiteY5" fmla="*/ 4587 h 12458"/>
                <a:gd name="connsiteX6" fmla="*/ 155915 w 161247"/>
                <a:gd name="connsiteY6" fmla="*/ 3190 h 12458"/>
                <a:gd name="connsiteX7" fmla="*/ 156550 w 161247"/>
                <a:gd name="connsiteY7" fmla="*/ 1920 h 12458"/>
                <a:gd name="connsiteX8" fmla="*/ 156550 w 161247"/>
                <a:gd name="connsiteY8" fmla="*/ 1032 h 12458"/>
                <a:gd name="connsiteX9" fmla="*/ 156550 w 161247"/>
                <a:gd name="connsiteY9" fmla="*/ 1032 h 12458"/>
                <a:gd name="connsiteX10" fmla="*/ 157693 w 161247"/>
                <a:gd name="connsiteY10" fmla="*/ 143 h 12458"/>
                <a:gd name="connsiteX11" fmla="*/ 158709 w 161247"/>
                <a:gd name="connsiteY11" fmla="*/ 143 h 12458"/>
                <a:gd name="connsiteX12" fmla="*/ 159851 w 161247"/>
                <a:gd name="connsiteY12" fmla="*/ 143 h 12458"/>
                <a:gd name="connsiteX13" fmla="*/ 161248 w 161247"/>
                <a:gd name="connsiteY13" fmla="*/ 143 h 12458"/>
                <a:gd name="connsiteX14" fmla="*/ 0 w 161247"/>
                <a:gd name="connsiteY14" fmla="*/ 143 h 12458"/>
                <a:gd name="connsiteX15" fmla="*/ 8100 w 161247"/>
                <a:gd name="connsiteY15" fmla="*/ 5472 h 12458"/>
                <a:gd name="connsiteX16" fmla="*/ 8126 w 161247"/>
                <a:gd name="connsiteY16" fmla="*/ 5602 h 12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1247" h="12458">
                  <a:moveTo>
                    <a:pt x="8126" y="5602"/>
                  </a:moveTo>
                  <a:lnTo>
                    <a:pt x="8126" y="9158"/>
                  </a:lnTo>
                  <a:lnTo>
                    <a:pt x="12697" y="12459"/>
                  </a:lnTo>
                  <a:lnTo>
                    <a:pt x="155915" y="12459"/>
                  </a:lnTo>
                  <a:lnTo>
                    <a:pt x="155915" y="5602"/>
                  </a:lnTo>
                  <a:cubicBezTo>
                    <a:pt x="155915" y="5602"/>
                    <a:pt x="155915" y="5602"/>
                    <a:pt x="155915" y="4587"/>
                  </a:cubicBezTo>
                  <a:cubicBezTo>
                    <a:pt x="155877" y="4122"/>
                    <a:pt x="155877" y="3655"/>
                    <a:pt x="155915" y="3190"/>
                  </a:cubicBezTo>
                  <a:cubicBezTo>
                    <a:pt x="156042" y="2732"/>
                    <a:pt x="156258" y="2301"/>
                    <a:pt x="156550" y="1920"/>
                  </a:cubicBezTo>
                  <a:cubicBezTo>
                    <a:pt x="156550" y="1920"/>
                    <a:pt x="156550" y="1920"/>
                    <a:pt x="156550" y="1032"/>
                  </a:cubicBezTo>
                  <a:lnTo>
                    <a:pt x="156550" y="1032"/>
                  </a:lnTo>
                  <a:cubicBezTo>
                    <a:pt x="156867" y="667"/>
                    <a:pt x="157261" y="366"/>
                    <a:pt x="157693" y="143"/>
                  </a:cubicBezTo>
                  <a:lnTo>
                    <a:pt x="158709" y="143"/>
                  </a:lnTo>
                  <a:lnTo>
                    <a:pt x="159851" y="143"/>
                  </a:lnTo>
                  <a:lnTo>
                    <a:pt x="161248" y="143"/>
                  </a:lnTo>
                  <a:lnTo>
                    <a:pt x="0" y="143"/>
                  </a:lnTo>
                  <a:cubicBezTo>
                    <a:pt x="3707" y="-623"/>
                    <a:pt x="7339" y="1764"/>
                    <a:pt x="8100" y="5472"/>
                  </a:cubicBezTo>
                  <a:cubicBezTo>
                    <a:pt x="8113" y="5516"/>
                    <a:pt x="8113" y="5559"/>
                    <a:pt x="8126" y="5602"/>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68" name="Freeform: Shape 167">
              <a:extLst>
                <a:ext uri="{FF2B5EF4-FFF2-40B4-BE49-F238E27FC236}">
                  <a16:creationId xmlns:a16="http://schemas.microsoft.com/office/drawing/2014/main" id="{5280DA73-1E67-4587-B420-A3EF4D93A9C8}"/>
                </a:ext>
              </a:extLst>
            </p:cNvPr>
            <p:cNvSpPr/>
            <p:nvPr/>
          </p:nvSpPr>
          <p:spPr>
            <a:xfrm>
              <a:off x="4255677" y="5593950"/>
              <a:ext cx="380" cy="253"/>
            </a:xfrm>
            <a:custGeom>
              <a:avLst/>
              <a:gdLst>
                <a:gd name="connsiteX0" fmla="*/ 0 w 380"/>
                <a:gd name="connsiteY0" fmla="*/ 0 h 253"/>
                <a:gd name="connsiteX1" fmla="*/ 0 w 380"/>
                <a:gd name="connsiteY1" fmla="*/ 254 h 253"/>
                <a:gd name="connsiteX2" fmla="*/ 381 w 380"/>
                <a:gd name="connsiteY2" fmla="*/ 254 h 253"/>
                <a:gd name="connsiteX3" fmla="*/ 0 w 380"/>
                <a:gd name="connsiteY3" fmla="*/ 0 h 253"/>
              </a:gdLst>
              <a:ahLst/>
              <a:cxnLst>
                <a:cxn ang="0">
                  <a:pos x="connsiteX0" y="connsiteY0"/>
                </a:cxn>
                <a:cxn ang="0">
                  <a:pos x="connsiteX1" y="connsiteY1"/>
                </a:cxn>
                <a:cxn ang="0">
                  <a:pos x="connsiteX2" y="connsiteY2"/>
                </a:cxn>
                <a:cxn ang="0">
                  <a:pos x="connsiteX3" y="connsiteY3"/>
                </a:cxn>
              </a:cxnLst>
              <a:rect l="l" t="t" r="r" b="b"/>
              <a:pathLst>
                <a:path w="380" h="253">
                  <a:moveTo>
                    <a:pt x="0" y="0"/>
                  </a:moveTo>
                  <a:lnTo>
                    <a:pt x="0" y="254"/>
                  </a:lnTo>
                  <a:lnTo>
                    <a:pt x="381" y="254"/>
                  </a:lnTo>
                  <a:lnTo>
                    <a:pt x="0" y="0"/>
                  </a:lnTo>
                  <a:close/>
                </a:path>
              </a:pathLst>
            </a:custGeom>
            <a:solidFill>
              <a:srgbClr val="000000"/>
            </a:solidFill>
            <a:ln w="12690" cap="flat">
              <a:noFill/>
              <a:prstDash val="solid"/>
              <a:miter/>
            </a:ln>
          </p:spPr>
          <p:txBody>
            <a:bodyPr rtlCol="0" anchor="ctr"/>
            <a:lstStyle/>
            <a:p>
              <a:pPr rtl="0"/>
              <a:endParaRPr lang="en-GB" sz="1934" noProof="0"/>
            </a:p>
          </p:txBody>
        </p:sp>
        <p:sp>
          <p:nvSpPr>
            <p:cNvPr id="169" name="Freeform: Shape 168">
              <a:extLst>
                <a:ext uri="{FF2B5EF4-FFF2-40B4-BE49-F238E27FC236}">
                  <a16:creationId xmlns:a16="http://schemas.microsoft.com/office/drawing/2014/main" id="{E27B8804-D3DB-4F3D-901D-34C3E00838A4}"/>
                </a:ext>
              </a:extLst>
            </p:cNvPr>
            <p:cNvSpPr/>
            <p:nvPr/>
          </p:nvSpPr>
          <p:spPr>
            <a:xfrm>
              <a:off x="4255677" y="5590902"/>
              <a:ext cx="31868" cy="23488"/>
            </a:xfrm>
            <a:custGeom>
              <a:avLst/>
              <a:gdLst>
                <a:gd name="connsiteX0" fmla="*/ 27806 w 31868"/>
                <a:gd name="connsiteY0" fmla="*/ 23489 h 23488"/>
                <a:gd name="connsiteX1" fmla="*/ 31869 w 31868"/>
                <a:gd name="connsiteY1" fmla="*/ 23489 h 23488"/>
                <a:gd name="connsiteX2" fmla="*/ 4571 w 31868"/>
                <a:gd name="connsiteY2" fmla="*/ 3301 h 23488"/>
                <a:gd name="connsiteX3" fmla="*/ 0 w 31868"/>
                <a:gd name="connsiteY3" fmla="*/ 0 h 23488"/>
                <a:gd name="connsiteX4" fmla="*/ 0 w 31868"/>
                <a:gd name="connsiteY4" fmla="*/ 3047 h 23488"/>
                <a:gd name="connsiteX5" fmla="*/ 381 w 31868"/>
                <a:gd name="connsiteY5" fmla="*/ 3301 h 23488"/>
                <a:gd name="connsiteX6" fmla="*/ 27806 w 31868"/>
                <a:gd name="connsiteY6" fmla="*/ 23489 h 2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68" h="23488">
                  <a:moveTo>
                    <a:pt x="27806" y="23489"/>
                  </a:moveTo>
                  <a:lnTo>
                    <a:pt x="31869" y="23489"/>
                  </a:lnTo>
                  <a:lnTo>
                    <a:pt x="4571" y="3301"/>
                  </a:lnTo>
                  <a:lnTo>
                    <a:pt x="0" y="0"/>
                  </a:lnTo>
                  <a:lnTo>
                    <a:pt x="0" y="3047"/>
                  </a:lnTo>
                  <a:lnTo>
                    <a:pt x="381" y="3301"/>
                  </a:lnTo>
                  <a:lnTo>
                    <a:pt x="27806" y="23489"/>
                  </a:lnTo>
                  <a:close/>
                </a:path>
              </a:pathLst>
            </a:custGeom>
            <a:solidFill>
              <a:srgbClr val="000000"/>
            </a:solidFill>
            <a:ln w="12690" cap="flat">
              <a:noFill/>
              <a:prstDash val="solid"/>
              <a:miter/>
            </a:ln>
          </p:spPr>
          <p:txBody>
            <a:bodyPr rtlCol="0" anchor="ctr"/>
            <a:lstStyle/>
            <a:p>
              <a:pPr rtl="0"/>
              <a:endParaRPr lang="en-GB" sz="1934" noProof="0"/>
            </a:p>
          </p:txBody>
        </p:sp>
        <p:sp>
          <p:nvSpPr>
            <p:cNvPr id="170" name="Freeform: Shape 169">
              <a:extLst>
                <a:ext uri="{FF2B5EF4-FFF2-40B4-BE49-F238E27FC236}">
                  <a16:creationId xmlns:a16="http://schemas.microsoft.com/office/drawing/2014/main" id="{3E36D31D-F52A-4F06-84BC-A82E5CD4C3F9}"/>
                </a:ext>
              </a:extLst>
            </p:cNvPr>
            <p:cNvSpPr/>
            <p:nvPr/>
          </p:nvSpPr>
          <p:spPr>
            <a:xfrm>
              <a:off x="4241965" y="5580491"/>
              <a:ext cx="13712" cy="33900"/>
            </a:xfrm>
            <a:custGeom>
              <a:avLst/>
              <a:gdLst>
                <a:gd name="connsiteX0" fmla="*/ 6856 w 13712"/>
                <a:gd name="connsiteY0" fmla="*/ 33900 h 33900"/>
                <a:gd name="connsiteX1" fmla="*/ 13712 w 13712"/>
                <a:gd name="connsiteY1" fmla="*/ 33900 h 33900"/>
                <a:gd name="connsiteX2" fmla="*/ 13712 w 13712"/>
                <a:gd name="connsiteY2" fmla="*/ 6856 h 33900"/>
                <a:gd name="connsiteX3" fmla="*/ 6856 w 13712"/>
                <a:gd name="connsiteY3" fmla="*/ 0 h 33900"/>
                <a:gd name="connsiteX4" fmla="*/ 0 w 13712"/>
                <a:gd name="connsiteY4" fmla="*/ 6856 h 33900"/>
                <a:gd name="connsiteX5" fmla="*/ 0 w 13712"/>
                <a:gd name="connsiteY5" fmla="*/ 33900 h 3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12" h="33900">
                  <a:moveTo>
                    <a:pt x="6856" y="33900"/>
                  </a:moveTo>
                  <a:lnTo>
                    <a:pt x="13712" y="33900"/>
                  </a:lnTo>
                  <a:lnTo>
                    <a:pt x="13712" y="6856"/>
                  </a:lnTo>
                  <a:cubicBezTo>
                    <a:pt x="13712" y="3070"/>
                    <a:pt x="10640" y="0"/>
                    <a:pt x="6856" y="0"/>
                  </a:cubicBezTo>
                  <a:cubicBezTo>
                    <a:pt x="3073" y="0"/>
                    <a:pt x="0" y="3070"/>
                    <a:pt x="0" y="6856"/>
                  </a:cubicBezTo>
                  <a:lnTo>
                    <a:pt x="0" y="33900"/>
                  </a:lnTo>
                  <a:close/>
                </a:path>
              </a:pathLst>
            </a:custGeom>
            <a:solidFill>
              <a:srgbClr val="000000"/>
            </a:solidFill>
            <a:ln w="12690" cap="flat">
              <a:noFill/>
              <a:prstDash val="solid"/>
              <a:miter/>
            </a:ln>
          </p:spPr>
          <p:txBody>
            <a:bodyPr rtlCol="0" anchor="ctr"/>
            <a:lstStyle/>
            <a:p>
              <a:pPr rtl="0"/>
              <a:endParaRPr lang="en-GB" sz="1934" noProof="0"/>
            </a:p>
          </p:txBody>
        </p:sp>
        <p:sp>
          <p:nvSpPr>
            <p:cNvPr id="171" name="Freeform: Shape 170">
              <a:extLst>
                <a:ext uri="{FF2B5EF4-FFF2-40B4-BE49-F238E27FC236}">
                  <a16:creationId xmlns:a16="http://schemas.microsoft.com/office/drawing/2014/main" id="{93794D88-4958-4E7B-83AD-00FB676ED627}"/>
                </a:ext>
              </a:extLst>
            </p:cNvPr>
            <p:cNvSpPr/>
            <p:nvPr/>
          </p:nvSpPr>
          <p:spPr>
            <a:xfrm>
              <a:off x="7904325" y="6522717"/>
              <a:ext cx="2539" cy="341796"/>
            </a:xfrm>
            <a:custGeom>
              <a:avLst/>
              <a:gdLst>
                <a:gd name="connsiteX0" fmla="*/ 1270 w 2539"/>
                <a:gd name="connsiteY0" fmla="*/ 0 h 341796"/>
                <a:gd name="connsiteX1" fmla="*/ 0 w 2539"/>
                <a:gd name="connsiteY1" fmla="*/ 0 h 341796"/>
                <a:gd name="connsiteX2" fmla="*/ 0 w 2539"/>
                <a:gd name="connsiteY2" fmla="*/ 341797 h 341796"/>
                <a:gd name="connsiteX3" fmla="*/ 2539 w 2539"/>
                <a:gd name="connsiteY3" fmla="*/ 341797 h 341796"/>
                <a:gd name="connsiteX4" fmla="*/ 2539 w 2539"/>
                <a:gd name="connsiteY4" fmla="*/ 0 h 3417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9" h="341796">
                  <a:moveTo>
                    <a:pt x="1270" y="0"/>
                  </a:moveTo>
                  <a:lnTo>
                    <a:pt x="0" y="0"/>
                  </a:lnTo>
                  <a:lnTo>
                    <a:pt x="0" y="341797"/>
                  </a:lnTo>
                  <a:lnTo>
                    <a:pt x="2539" y="341797"/>
                  </a:lnTo>
                  <a:lnTo>
                    <a:pt x="2539" y="0"/>
                  </a:lnTo>
                  <a:close/>
                </a:path>
              </a:pathLst>
            </a:custGeom>
            <a:solidFill>
              <a:srgbClr val="000000"/>
            </a:solidFill>
            <a:ln w="12690" cap="flat">
              <a:noFill/>
              <a:prstDash val="solid"/>
              <a:miter/>
            </a:ln>
          </p:spPr>
          <p:txBody>
            <a:bodyPr rtlCol="0" anchor="ctr"/>
            <a:lstStyle/>
            <a:p>
              <a:pPr rtl="0"/>
              <a:endParaRPr lang="en-GB" sz="1934" noProof="0"/>
            </a:p>
          </p:txBody>
        </p:sp>
        <p:sp>
          <p:nvSpPr>
            <p:cNvPr id="172" name="Freeform: Shape 171">
              <a:extLst>
                <a:ext uri="{FF2B5EF4-FFF2-40B4-BE49-F238E27FC236}">
                  <a16:creationId xmlns:a16="http://schemas.microsoft.com/office/drawing/2014/main" id="{B83AFB77-1D01-4974-AA4F-E777ADA3A7E2}"/>
                </a:ext>
              </a:extLst>
            </p:cNvPr>
            <p:cNvSpPr/>
            <p:nvPr/>
          </p:nvSpPr>
          <p:spPr>
            <a:xfrm>
              <a:off x="7838684" y="6506338"/>
              <a:ext cx="67926" cy="15200"/>
            </a:xfrm>
            <a:custGeom>
              <a:avLst/>
              <a:gdLst>
                <a:gd name="connsiteX0" fmla="*/ 60055 w 67926"/>
                <a:gd name="connsiteY0" fmla="*/ 9523 h 15200"/>
                <a:gd name="connsiteX1" fmla="*/ 66912 w 67926"/>
                <a:gd name="connsiteY1" fmla="*/ 2539 h 15200"/>
                <a:gd name="connsiteX2" fmla="*/ 66912 w 67926"/>
                <a:gd name="connsiteY2" fmla="*/ 2539 h 15200"/>
                <a:gd name="connsiteX3" fmla="*/ 4444 w 67926"/>
                <a:gd name="connsiteY3" fmla="*/ 0 h 15200"/>
                <a:gd name="connsiteX4" fmla="*/ 4444 w 67926"/>
                <a:gd name="connsiteY4" fmla="*/ 6729 h 15200"/>
                <a:gd name="connsiteX5" fmla="*/ 4444 w 67926"/>
                <a:gd name="connsiteY5" fmla="*/ 6729 h 15200"/>
                <a:gd name="connsiteX6" fmla="*/ 4444 w 67926"/>
                <a:gd name="connsiteY6" fmla="*/ 8126 h 15200"/>
                <a:gd name="connsiteX7" fmla="*/ 4444 w 67926"/>
                <a:gd name="connsiteY7" fmla="*/ 9269 h 15200"/>
                <a:gd name="connsiteX8" fmla="*/ 3555 w 67926"/>
                <a:gd name="connsiteY8" fmla="*/ 10538 h 15200"/>
                <a:gd name="connsiteX9" fmla="*/ 3555 w 67926"/>
                <a:gd name="connsiteY9" fmla="*/ 11427 h 15200"/>
                <a:gd name="connsiteX10" fmla="*/ 2158 w 67926"/>
                <a:gd name="connsiteY10" fmla="*/ 12316 h 15200"/>
                <a:gd name="connsiteX11" fmla="*/ 1396 w 67926"/>
                <a:gd name="connsiteY11" fmla="*/ 12316 h 15200"/>
                <a:gd name="connsiteX12" fmla="*/ 0 w 67926"/>
                <a:gd name="connsiteY12" fmla="*/ 12316 h 15200"/>
                <a:gd name="connsiteX13" fmla="*/ 0 w 67926"/>
                <a:gd name="connsiteY13" fmla="*/ 12316 h 15200"/>
                <a:gd name="connsiteX14" fmla="*/ 66658 w 67926"/>
                <a:gd name="connsiteY14" fmla="*/ 15109 h 15200"/>
                <a:gd name="connsiteX15" fmla="*/ 67927 w 67926"/>
                <a:gd name="connsiteY15" fmla="*/ 15109 h 15200"/>
                <a:gd name="connsiteX16" fmla="*/ 60055 w 67926"/>
                <a:gd name="connsiteY16" fmla="*/ 9523 h 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926" h="15200">
                  <a:moveTo>
                    <a:pt x="60055" y="9523"/>
                  </a:moveTo>
                  <a:cubicBezTo>
                    <a:pt x="60055" y="5713"/>
                    <a:pt x="63102" y="2603"/>
                    <a:pt x="66912" y="2539"/>
                  </a:cubicBezTo>
                  <a:lnTo>
                    <a:pt x="66912" y="2539"/>
                  </a:lnTo>
                  <a:lnTo>
                    <a:pt x="4444" y="0"/>
                  </a:lnTo>
                  <a:lnTo>
                    <a:pt x="4444" y="6729"/>
                  </a:lnTo>
                  <a:lnTo>
                    <a:pt x="4444" y="6729"/>
                  </a:lnTo>
                  <a:cubicBezTo>
                    <a:pt x="4507" y="7199"/>
                    <a:pt x="4507" y="7656"/>
                    <a:pt x="4444" y="8126"/>
                  </a:cubicBezTo>
                  <a:cubicBezTo>
                    <a:pt x="4444" y="8126"/>
                    <a:pt x="4444" y="8888"/>
                    <a:pt x="4444" y="9269"/>
                  </a:cubicBezTo>
                  <a:lnTo>
                    <a:pt x="3555" y="10538"/>
                  </a:lnTo>
                  <a:lnTo>
                    <a:pt x="3555" y="11427"/>
                  </a:lnTo>
                  <a:cubicBezTo>
                    <a:pt x="3136" y="11795"/>
                    <a:pt x="2667" y="12100"/>
                    <a:pt x="2158" y="12316"/>
                  </a:cubicBezTo>
                  <a:lnTo>
                    <a:pt x="1396" y="12316"/>
                  </a:lnTo>
                  <a:lnTo>
                    <a:pt x="0" y="12316"/>
                  </a:lnTo>
                  <a:lnTo>
                    <a:pt x="0" y="12316"/>
                  </a:lnTo>
                  <a:lnTo>
                    <a:pt x="66658" y="15109"/>
                  </a:lnTo>
                  <a:lnTo>
                    <a:pt x="67927" y="15109"/>
                  </a:lnTo>
                  <a:cubicBezTo>
                    <a:pt x="64220" y="15718"/>
                    <a:pt x="60703" y="13230"/>
                    <a:pt x="60055" y="952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73" name="Freeform: Shape 172">
              <a:extLst>
                <a:ext uri="{FF2B5EF4-FFF2-40B4-BE49-F238E27FC236}">
                  <a16:creationId xmlns:a16="http://schemas.microsoft.com/office/drawing/2014/main" id="{493D292F-5CCE-40A5-A394-D04E1AC6BF8A}"/>
                </a:ext>
              </a:extLst>
            </p:cNvPr>
            <p:cNvSpPr/>
            <p:nvPr/>
          </p:nvSpPr>
          <p:spPr>
            <a:xfrm>
              <a:off x="5965667" y="6511671"/>
              <a:ext cx="89639" cy="2412"/>
            </a:xfrm>
            <a:custGeom>
              <a:avLst/>
              <a:gdLst>
                <a:gd name="connsiteX0" fmla="*/ 0 w 89639"/>
                <a:gd name="connsiteY0" fmla="*/ 2412 h 2412"/>
                <a:gd name="connsiteX1" fmla="*/ 89639 w 89639"/>
                <a:gd name="connsiteY1" fmla="*/ 2412 h 2412"/>
                <a:gd name="connsiteX2" fmla="*/ 89639 w 89639"/>
                <a:gd name="connsiteY2" fmla="*/ 1270 h 2412"/>
                <a:gd name="connsiteX3" fmla="*/ 89639 w 89639"/>
                <a:gd name="connsiteY3" fmla="*/ 0 h 2412"/>
                <a:gd name="connsiteX4" fmla="*/ 762 w 89639"/>
                <a:gd name="connsiteY4" fmla="*/ 0 h 2412"/>
                <a:gd name="connsiteX5" fmla="*/ 762 w 89639"/>
                <a:gd name="connsiteY5" fmla="*/ 2412 h 2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639" h="2412">
                  <a:moveTo>
                    <a:pt x="0" y="2412"/>
                  </a:moveTo>
                  <a:lnTo>
                    <a:pt x="89639" y="2412"/>
                  </a:lnTo>
                  <a:cubicBezTo>
                    <a:pt x="89639" y="2412"/>
                    <a:pt x="89639" y="1651"/>
                    <a:pt x="89639" y="1270"/>
                  </a:cubicBezTo>
                  <a:lnTo>
                    <a:pt x="89639" y="0"/>
                  </a:lnTo>
                  <a:lnTo>
                    <a:pt x="762" y="0"/>
                  </a:lnTo>
                  <a:lnTo>
                    <a:pt x="762" y="2412"/>
                  </a:lnTo>
                  <a:close/>
                </a:path>
              </a:pathLst>
            </a:custGeom>
            <a:solidFill>
              <a:srgbClr val="000000"/>
            </a:solidFill>
            <a:ln w="12690" cap="flat">
              <a:noFill/>
              <a:prstDash val="solid"/>
              <a:miter/>
            </a:ln>
          </p:spPr>
          <p:txBody>
            <a:bodyPr rtlCol="0" anchor="ctr"/>
            <a:lstStyle/>
            <a:p>
              <a:pPr rtl="0"/>
              <a:endParaRPr lang="en-GB" sz="1934" noProof="0"/>
            </a:p>
          </p:txBody>
        </p:sp>
        <p:sp>
          <p:nvSpPr>
            <p:cNvPr id="174" name="Freeform: Shape 173">
              <a:extLst>
                <a:ext uri="{FF2B5EF4-FFF2-40B4-BE49-F238E27FC236}">
                  <a16:creationId xmlns:a16="http://schemas.microsoft.com/office/drawing/2014/main" id="{135C3281-3002-4B62-85C1-12DA87D37CCB}"/>
                </a:ext>
              </a:extLst>
            </p:cNvPr>
            <p:cNvSpPr/>
            <p:nvPr/>
          </p:nvSpPr>
          <p:spPr>
            <a:xfrm>
              <a:off x="4411338" y="5580618"/>
              <a:ext cx="1396" cy="12696"/>
            </a:xfrm>
            <a:custGeom>
              <a:avLst/>
              <a:gdLst>
                <a:gd name="connsiteX0" fmla="*/ 0 w 1396"/>
                <a:gd name="connsiteY0" fmla="*/ 0 h 12696"/>
                <a:gd name="connsiteX1" fmla="*/ 1396 w 1396"/>
                <a:gd name="connsiteY1" fmla="*/ 0 h 12696"/>
              </a:gdLst>
              <a:ahLst/>
              <a:cxnLst>
                <a:cxn ang="0">
                  <a:pos x="connsiteX0" y="connsiteY0"/>
                </a:cxn>
                <a:cxn ang="0">
                  <a:pos x="connsiteX1" y="connsiteY1"/>
                </a:cxn>
              </a:cxnLst>
              <a:rect l="l" t="t" r="r" b="b"/>
              <a:pathLst>
                <a:path w="1396" h="12696">
                  <a:moveTo>
                    <a:pt x="0" y="0"/>
                  </a:moveTo>
                  <a:lnTo>
                    <a:pt x="1396" y="0"/>
                  </a:lnTo>
                  <a:close/>
                </a:path>
              </a:pathLst>
            </a:custGeom>
            <a:solidFill>
              <a:srgbClr val="000000"/>
            </a:solidFill>
            <a:ln w="12690" cap="flat">
              <a:noFill/>
              <a:prstDash val="solid"/>
              <a:miter/>
            </a:ln>
          </p:spPr>
          <p:txBody>
            <a:bodyPr rtlCol="0" anchor="ctr"/>
            <a:lstStyle/>
            <a:p>
              <a:pPr rtl="0"/>
              <a:endParaRPr lang="en-GB" sz="1934" noProof="0"/>
            </a:p>
          </p:txBody>
        </p:sp>
        <p:sp>
          <p:nvSpPr>
            <p:cNvPr id="175" name="Freeform: Shape 174">
              <a:extLst>
                <a:ext uri="{FF2B5EF4-FFF2-40B4-BE49-F238E27FC236}">
                  <a16:creationId xmlns:a16="http://schemas.microsoft.com/office/drawing/2014/main" id="{9612B138-9421-4AC4-8DF6-4B24EE135A13}"/>
                </a:ext>
              </a:extLst>
            </p:cNvPr>
            <p:cNvSpPr/>
            <p:nvPr/>
          </p:nvSpPr>
          <p:spPr>
            <a:xfrm>
              <a:off x="4414005" y="5582142"/>
              <a:ext cx="38217" cy="32249"/>
            </a:xfrm>
            <a:custGeom>
              <a:avLst/>
              <a:gdLst>
                <a:gd name="connsiteX0" fmla="*/ 3301 w 38217"/>
                <a:gd name="connsiteY0" fmla="*/ 5206 h 32249"/>
                <a:gd name="connsiteX1" fmla="*/ 3301 w 38217"/>
                <a:gd name="connsiteY1" fmla="*/ 20315 h 32249"/>
                <a:gd name="connsiteX2" fmla="*/ 17141 w 38217"/>
                <a:gd name="connsiteY2" fmla="*/ 32250 h 32249"/>
                <a:gd name="connsiteX3" fmla="*/ 38217 w 38217"/>
                <a:gd name="connsiteY3" fmla="*/ 32250 h 32249"/>
                <a:gd name="connsiteX4" fmla="*/ 889 w 38217"/>
                <a:gd name="connsiteY4" fmla="*/ 0 h 32249"/>
                <a:gd name="connsiteX5" fmla="*/ 0 w 38217"/>
                <a:gd name="connsiteY5" fmla="*/ 0 h 32249"/>
                <a:gd name="connsiteX6" fmla="*/ 3301 w 38217"/>
                <a:gd name="connsiteY6" fmla="*/ 5206 h 3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217" h="32249">
                  <a:moveTo>
                    <a:pt x="3301" y="5206"/>
                  </a:moveTo>
                  <a:lnTo>
                    <a:pt x="3301" y="20315"/>
                  </a:lnTo>
                  <a:lnTo>
                    <a:pt x="17141" y="32250"/>
                  </a:lnTo>
                  <a:lnTo>
                    <a:pt x="38217" y="32250"/>
                  </a:lnTo>
                  <a:lnTo>
                    <a:pt x="889" y="0"/>
                  </a:lnTo>
                  <a:lnTo>
                    <a:pt x="0" y="0"/>
                  </a:lnTo>
                  <a:cubicBezTo>
                    <a:pt x="1854" y="1130"/>
                    <a:pt x="3073" y="3052"/>
                    <a:pt x="3301" y="520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76" name="Freeform: Shape 175">
              <a:extLst>
                <a:ext uri="{FF2B5EF4-FFF2-40B4-BE49-F238E27FC236}">
                  <a16:creationId xmlns:a16="http://schemas.microsoft.com/office/drawing/2014/main" id="{7D3E6618-D02A-4272-9E99-1E064351F888}"/>
                </a:ext>
              </a:extLst>
            </p:cNvPr>
            <p:cNvSpPr/>
            <p:nvPr/>
          </p:nvSpPr>
          <p:spPr>
            <a:xfrm>
              <a:off x="4405752" y="5582650"/>
              <a:ext cx="761" cy="1015"/>
            </a:xfrm>
            <a:custGeom>
              <a:avLst/>
              <a:gdLst>
                <a:gd name="connsiteX0" fmla="*/ 0 w 761"/>
                <a:gd name="connsiteY0" fmla="*/ 127 h 1015"/>
                <a:gd name="connsiteX1" fmla="*/ 0 w 761"/>
                <a:gd name="connsiteY1" fmla="*/ 1016 h 1015"/>
                <a:gd name="connsiteX2" fmla="*/ 762 w 761"/>
                <a:gd name="connsiteY2" fmla="*/ 0 h 1015"/>
              </a:gdLst>
              <a:ahLst/>
              <a:cxnLst>
                <a:cxn ang="0">
                  <a:pos x="connsiteX0" y="connsiteY0"/>
                </a:cxn>
                <a:cxn ang="0">
                  <a:pos x="connsiteX1" y="connsiteY1"/>
                </a:cxn>
                <a:cxn ang="0">
                  <a:pos x="connsiteX2" y="connsiteY2"/>
                </a:cxn>
              </a:cxnLst>
              <a:rect l="l" t="t" r="r" b="b"/>
              <a:pathLst>
                <a:path w="761" h="1015">
                  <a:moveTo>
                    <a:pt x="0" y="127"/>
                  </a:moveTo>
                  <a:cubicBezTo>
                    <a:pt x="0" y="127"/>
                    <a:pt x="0" y="762"/>
                    <a:pt x="0" y="1016"/>
                  </a:cubicBezTo>
                  <a:cubicBezTo>
                    <a:pt x="178" y="627"/>
                    <a:pt x="444" y="282"/>
                    <a:pt x="762"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77" name="Freeform: Shape 176">
              <a:extLst>
                <a:ext uri="{FF2B5EF4-FFF2-40B4-BE49-F238E27FC236}">
                  <a16:creationId xmlns:a16="http://schemas.microsoft.com/office/drawing/2014/main" id="{DC363C44-AEAA-4067-A209-6996D0739EBE}"/>
                </a:ext>
              </a:extLst>
            </p:cNvPr>
            <p:cNvSpPr/>
            <p:nvPr/>
          </p:nvSpPr>
          <p:spPr>
            <a:xfrm>
              <a:off x="4408672" y="5580745"/>
              <a:ext cx="1396" cy="12696"/>
            </a:xfrm>
            <a:custGeom>
              <a:avLst/>
              <a:gdLst>
                <a:gd name="connsiteX0" fmla="*/ 0 w 1396"/>
                <a:gd name="connsiteY0" fmla="*/ 0 h 12696"/>
                <a:gd name="connsiteX1" fmla="*/ 1396 w 1396"/>
                <a:gd name="connsiteY1" fmla="*/ 0 h 12696"/>
              </a:gdLst>
              <a:ahLst/>
              <a:cxnLst>
                <a:cxn ang="0">
                  <a:pos x="connsiteX0" y="connsiteY0"/>
                </a:cxn>
                <a:cxn ang="0">
                  <a:pos x="connsiteX1" y="connsiteY1"/>
                </a:cxn>
              </a:cxnLst>
              <a:rect l="l" t="t" r="r" b="b"/>
              <a:pathLst>
                <a:path w="1396" h="12696">
                  <a:moveTo>
                    <a:pt x="0" y="0"/>
                  </a:moveTo>
                  <a:lnTo>
                    <a:pt x="1396" y="0"/>
                  </a:lnTo>
                  <a:close/>
                </a:path>
              </a:pathLst>
            </a:custGeom>
            <a:solidFill>
              <a:srgbClr val="000000"/>
            </a:solidFill>
            <a:ln w="12690" cap="flat">
              <a:noFill/>
              <a:prstDash val="solid"/>
              <a:miter/>
            </a:ln>
          </p:spPr>
          <p:txBody>
            <a:bodyPr rtlCol="0" anchor="ctr"/>
            <a:lstStyle/>
            <a:p>
              <a:pPr rtl="0"/>
              <a:endParaRPr lang="en-GB" sz="1934" noProof="0"/>
            </a:p>
          </p:txBody>
        </p:sp>
        <p:sp>
          <p:nvSpPr>
            <p:cNvPr id="178" name="Freeform: Shape 177">
              <a:extLst>
                <a:ext uri="{FF2B5EF4-FFF2-40B4-BE49-F238E27FC236}">
                  <a16:creationId xmlns:a16="http://schemas.microsoft.com/office/drawing/2014/main" id="{2CFC9898-093A-4175-BEA4-1D4B924C9A89}"/>
                </a:ext>
              </a:extLst>
            </p:cNvPr>
            <p:cNvSpPr/>
            <p:nvPr/>
          </p:nvSpPr>
          <p:spPr>
            <a:xfrm>
              <a:off x="4406514" y="5581761"/>
              <a:ext cx="1015" cy="12696"/>
            </a:xfrm>
            <a:custGeom>
              <a:avLst/>
              <a:gdLst>
                <a:gd name="connsiteX0" fmla="*/ 0 w 1015"/>
                <a:gd name="connsiteY0" fmla="*/ 0 h 12696"/>
                <a:gd name="connsiteX1" fmla="*/ 1016 w 1015"/>
                <a:gd name="connsiteY1" fmla="*/ 0 h 12696"/>
              </a:gdLst>
              <a:ahLst/>
              <a:cxnLst>
                <a:cxn ang="0">
                  <a:pos x="connsiteX0" y="connsiteY0"/>
                </a:cxn>
                <a:cxn ang="0">
                  <a:pos x="connsiteX1" y="connsiteY1"/>
                </a:cxn>
              </a:cxnLst>
              <a:rect l="l" t="t" r="r" b="b"/>
              <a:pathLst>
                <a:path w="1015" h="12696">
                  <a:moveTo>
                    <a:pt x="0" y="0"/>
                  </a:moveTo>
                  <a:lnTo>
                    <a:pt x="1016" y="0"/>
                  </a:lnTo>
                  <a:close/>
                </a:path>
              </a:pathLst>
            </a:custGeom>
            <a:solidFill>
              <a:srgbClr val="000000"/>
            </a:solidFill>
            <a:ln w="12690" cap="flat">
              <a:noFill/>
              <a:prstDash val="solid"/>
              <a:miter/>
            </a:ln>
          </p:spPr>
          <p:txBody>
            <a:bodyPr rtlCol="0" anchor="ctr"/>
            <a:lstStyle/>
            <a:p>
              <a:pPr rtl="0"/>
              <a:endParaRPr lang="en-GB" sz="1934" noProof="0"/>
            </a:p>
          </p:txBody>
        </p:sp>
        <p:sp>
          <p:nvSpPr>
            <p:cNvPr id="179" name="Freeform: Shape 178">
              <a:extLst>
                <a:ext uri="{FF2B5EF4-FFF2-40B4-BE49-F238E27FC236}">
                  <a16:creationId xmlns:a16="http://schemas.microsoft.com/office/drawing/2014/main" id="{8B297678-E894-41EE-888C-FA7F6C9C2341}"/>
                </a:ext>
              </a:extLst>
            </p:cNvPr>
            <p:cNvSpPr/>
            <p:nvPr/>
          </p:nvSpPr>
          <p:spPr>
            <a:xfrm>
              <a:off x="4403565" y="5584808"/>
              <a:ext cx="28" cy="1396"/>
            </a:xfrm>
            <a:custGeom>
              <a:avLst/>
              <a:gdLst>
                <a:gd name="connsiteX0" fmla="*/ 28 w 28"/>
                <a:gd name="connsiteY0" fmla="*/ 1397 h 1396"/>
                <a:gd name="connsiteX1" fmla="*/ 28 w 28"/>
                <a:gd name="connsiteY1" fmla="*/ 0 h 1396"/>
                <a:gd name="connsiteX2" fmla="*/ 28 w 28"/>
                <a:gd name="connsiteY2" fmla="*/ 1397 h 1396"/>
              </a:gdLst>
              <a:ahLst/>
              <a:cxnLst>
                <a:cxn ang="0">
                  <a:pos x="connsiteX0" y="connsiteY0"/>
                </a:cxn>
                <a:cxn ang="0">
                  <a:pos x="connsiteX1" y="connsiteY1"/>
                </a:cxn>
                <a:cxn ang="0">
                  <a:pos x="connsiteX2" y="connsiteY2"/>
                </a:cxn>
              </a:cxnLst>
              <a:rect l="l" t="t" r="r" b="b"/>
              <a:pathLst>
                <a:path w="28" h="1396">
                  <a:moveTo>
                    <a:pt x="28" y="1397"/>
                  </a:moveTo>
                  <a:cubicBezTo>
                    <a:pt x="-9" y="932"/>
                    <a:pt x="-9" y="465"/>
                    <a:pt x="28" y="0"/>
                  </a:cubicBezTo>
                  <a:cubicBezTo>
                    <a:pt x="-9" y="465"/>
                    <a:pt x="-9" y="932"/>
                    <a:pt x="28" y="1397"/>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80" name="Freeform: Shape 179">
              <a:extLst>
                <a:ext uri="{FF2B5EF4-FFF2-40B4-BE49-F238E27FC236}">
                  <a16:creationId xmlns:a16="http://schemas.microsoft.com/office/drawing/2014/main" id="{B2BC9CD7-FD6A-4D12-8458-D8F0E47E0001}"/>
                </a:ext>
              </a:extLst>
            </p:cNvPr>
            <p:cNvSpPr/>
            <p:nvPr/>
          </p:nvSpPr>
          <p:spPr>
            <a:xfrm>
              <a:off x="5006051" y="5644737"/>
              <a:ext cx="13778" cy="202767"/>
            </a:xfrm>
            <a:custGeom>
              <a:avLst/>
              <a:gdLst>
                <a:gd name="connsiteX0" fmla="*/ 2666 w 13778"/>
                <a:gd name="connsiteY0" fmla="*/ 181564 h 202767"/>
                <a:gd name="connsiteX1" fmla="*/ 5206 w 13778"/>
                <a:gd name="connsiteY1" fmla="*/ 185753 h 202767"/>
                <a:gd name="connsiteX2" fmla="*/ 5206 w 13778"/>
                <a:gd name="connsiteY2" fmla="*/ 185753 h 202767"/>
                <a:gd name="connsiteX3" fmla="*/ 12824 w 13778"/>
                <a:gd name="connsiteY3" fmla="*/ 198450 h 202767"/>
                <a:gd name="connsiteX4" fmla="*/ 13712 w 13778"/>
                <a:gd name="connsiteY4" fmla="*/ 202767 h 202767"/>
                <a:gd name="connsiteX5" fmla="*/ 13712 w 13778"/>
                <a:gd name="connsiteY5" fmla="*/ 202005 h 202767"/>
                <a:gd name="connsiteX6" fmla="*/ 13712 w 13778"/>
                <a:gd name="connsiteY6" fmla="*/ 6856 h 202767"/>
                <a:gd name="connsiteX7" fmla="*/ 6856 w 13778"/>
                <a:gd name="connsiteY7" fmla="*/ 0 h 202767"/>
                <a:gd name="connsiteX8" fmla="*/ 0 w 13778"/>
                <a:gd name="connsiteY8" fmla="*/ 6856 h 202767"/>
                <a:gd name="connsiteX9" fmla="*/ 0 w 13778"/>
                <a:gd name="connsiteY9" fmla="*/ 177374 h 202767"/>
                <a:gd name="connsiteX10" fmla="*/ 2539 w 13778"/>
                <a:gd name="connsiteY10" fmla="*/ 181564 h 202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778" h="202767">
                  <a:moveTo>
                    <a:pt x="2666" y="181564"/>
                  </a:moveTo>
                  <a:lnTo>
                    <a:pt x="5206" y="185753"/>
                  </a:lnTo>
                  <a:lnTo>
                    <a:pt x="5206" y="185753"/>
                  </a:lnTo>
                  <a:lnTo>
                    <a:pt x="12824" y="198450"/>
                  </a:lnTo>
                  <a:cubicBezTo>
                    <a:pt x="13611" y="199741"/>
                    <a:pt x="13928" y="201269"/>
                    <a:pt x="13712" y="202767"/>
                  </a:cubicBezTo>
                  <a:cubicBezTo>
                    <a:pt x="13712" y="202767"/>
                    <a:pt x="13712" y="202767"/>
                    <a:pt x="13712" y="202005"/>
                  </a:cubicBezTo>
                  <a:lnTo>
                    <a:pt x="13712" y="6856"/>
                  </a:lnTo>
                  <a:cubicBezTo>
                    <a:pt x="13712" y="3070"/>
                    <a:pt x="10640" y="0"/>
                    <a:pt x="6856" y="0"/>
                  </a:cubicBezTo>
                  <a:cubicBezTo>
                    <a:pt x="3073" y="0"/>
                    <a:pt x="0" y="3070"/>
                    <a:pt x="0" y="6856"/>
                  </a:cubicBezTo>
                  <a:lnTo>
                    <a:pt x="0" y="177374"/>
                  </a:lnTo>
                  <a:lnTo>
                    <a:pt x="2539" y="181564"/>
                  </a:lnTo>
                  <a:close/>
                </a:path>
              </a:pathLst>
            </a:custGeom>
            <a:solidFill>
              <a:srgbClr val="000000"/>
            </a:solidFill>
            <a:ln w="12690" cap="flat">
              <a:noFill/>
              <a:prstDash val="solid"/>
              <a:miter/>
            </a:ln>
          </p:spPr>
          <p:txBody>
            <a:bodyPr rtlCol="0" anchor="ctr"/>
            <a:lstStyle/>
            <a:p>
              <a:pPr rtl="0"/>
              <a:endParaRPr lang="en-GB" sz="1934" noProof="0"/>
            </a:p>
          </p:txBody>
        </p:sp>
        <p:sp>
          <p:nvSpPr>
            <p:cNvPr id="181" name="Freeform: Shape 180">
              <a:extLst>
                <a:ext uri="{FF2B5EF4-FFF2-40B4-BE49-F238E27FC236}">
                  <a16:creationId xmlns:a16="http://schemas.microsoft.com/office/drawing/2014/main" id="{1AB6C6E5-36A5-443B-933D-2D1603CE9136}"/>
                </a:ext>
              </a:extLst>
            </p:cNvPr>
            <p:cNvSpPr/>
            <p:nvPr/>
          </p:nvSpPr>
          <p:spPr>
            <a:xfrm>
              <a:off x="5019002" y="5848520"/>
              <a:ext cx="12696" cy="1142"/>
            </a:xfrm>
            <a:custGeom>
              <a:avLst/>
              <a:gdLst>
                <a:gd name="connsiteX0" fmla="*/ 0 w 12696"/>
                <a:gd name="connsiteY0" fmla="*/ 1143 h 1142"/>
                <a:gd name="connsiteX1" fmla="*/ 0 w 12696"/>
                <a:gd name="connsiteY1" fmla="*/ 0 h 1142"/>
              </a:gdLst>
              <a:ahLst/>
              <a:cxnLst>
                <a:cxn ang="0">
                  <a:pos x="connsiteX0" y="connsiteY0"/>
                </a:cxn>
                <a:cxn ang="0">
                  <a:pos x="connsiteX1" y="connsiteY1"/>
                </a:cxn>
              </a:cxnLst>
              <a:rect l="l" t="t" r="r" b="b"/>
              <a:pathLst>
                <a:path w="12696" h="1142">
                  <a:moveTo>
                    <a:pt x="0" y="1143"/>
                  </a:moveTo>
                  <a:lnTo>
                    <a:pt x="0" y="0"/>
                  </a:lnTo>
                  <a:close/>
                </a:path>
              </a:pathLst>
            </a:custGeom>
            <a:solidFill>
              <a:srgbClr val="000000"/>
            </a:solidFill>
            <a:ln w="12690" cap="flat">
              <a:noFill/>
              <a:prstDash val="solid"/>
              <a:miter/>
            </a:ln>
          </p:spPr>
          <p:txBody>
            <a:bodyPr rtlCol="0" anchor="ctr"/>
            <a:lstStyle/>
            <a:p>
              <a:pPr rtl="0"/>
              <a:endParaRPr lang="en-GB" sz="1934" noProof="0"/>
            </a:p>
          </p:txBody>
        </p:sp>
        <p:sp>
          <p:nvSpPr>
            <p:cNvPr id="182" name="Freeform: Shape 181">
              <a:extLst>
                <a:ext uri="{FF2B5EF4-FFF2-40B4-BE49-F238E27FC236}">
                  <a16:creationId xmlns:a16="http://schemas.microsoft.com/office/drawing/2014/main" id="{A48FE129-14A7-4BDC-88D3-2F1405915E75}"/>
                </a:ext>
              </a:extLst>
            </p:cNvPr>
            <p:cNvSpPr/>
            <p:nvPr/>
          </p:nvSpPr>
          <p:spPr>
            <a:xfrm>
              <a:off x="5014304" y="5852836"/>
              <a:ext cx="2031" cy="634"/>
            </a:xfrm>
            <a:custGeom>
              <a:avLst/>
              <a:gdLst>
                <a:gd name="connsiteX0" fmla="*/ 2032 w 2031"/>
                <a:gd name="connsiteY0" fmla="*/ 0 h 634"/>
                <a:gd name="connsiteX1" fmla="*/ 0 w 2031"/>
                <a:gd name="connsiteY1" fmla="*/ 635 h 634"/>
                <a:gd name="connsiteX2" fmla="*/ 0 w 2031"/>
                <a:gd name="connsiteY2" fmla="*/ 635 h 634"/>
                <a:gd name="connsiteX3" fmla="*/ 2032 w 2031"/>
                <a:gd name="connsiteY3" fmla="*/ 0 h 634"/>
              </a:gdLst>
              <a:ahLst/>
              <a:cxnLst>
                <a:cxn ang="0">
                  <a:pos x="connsiteX0" y="connsiteY0"/>
                </a:cxn>
                <a:cxn ang="0">
                  <a:pos x="connsiteX1" y="connsiteY1"/>
                </a:cxn>
                <a:cxn ang="0">
                  <a:pos x="connsiteX2" y="connsiteY2"/>
                </a:cxn>
                <a:cxn ang="0">
                  <a:pos x="connsiteX3" y="connsiteY3"/>
                </a:cxn>
              </a:cxnLst>
              <a:rect l="l" t="t" r="r" b="b"/>
              <a:pathLst>
                <a:path w="2031" h="634">
                  <a:moveTo>
                    <a:pt x="2032" y="0"/>
                  </a:moveTo>
                  <a:cubicBezTo>
                    <a:pt x="1397" y="326"/>
                    <a:pt x="711" y="541"/>
                    <a:pt x="0" y="635"/>
                  </a:cubicBezTo>
                  <a:lnTo>
                    <a:pt x="0" y="635"/>
                  </a:lnTo>
                  <a:cubicBezTo>
                    <a:pt x="711" y="535"/>
                    <a:pt x="1397" y="320"/>
                    <a:pt x="2032"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83" name="Freeform: Shape 182">
              <a:extLst>
                <a:ext uri="{FF2B5EF4-FFF2-40B4-BE49-F238E27FC236}">
                  <a16:creationId xmlns:a16="http://schemas.microsoft.com/office/drawing/2014/main" id="{BD66A463-C0F5-4F73-BDDE-2F5A43F88599}"/>
                </a:ext>
              </a:extLst>
            </p:cNvPr>
            <p:cNvSpPr/>
            <p:nvPr/>
          </p:nvSpPr>
          <p:spPr>
            <a:xfrm>
              <a:off x="5017225" y="5850805"/>
              <a:ext cx="1015" cy="888"/>
            </a:xfrm>
            <a:custGeom>
              <a:avLst/>
              <a:gdLst>
                <a:gd name="connsiteX0" fmla="*/ 1016 w 1015"/>
                <a:gd name="connsiteY0" fmla="*/ 0 h 888"/>
                <a:gd name="connsiteX1" fmla="*/ 0 w 1015"/>
                <a:gd name="connsiteY1" fmla="*/ 889 h 888"/>
                <a:gd name="connsiteX2" fmla="*/ 1016 w 1015"/>
                <a:gd name="connsiteY2" fmla="*/ 0 h 888"/>
              </a:gdLst>
              <a:ahLst/>
              <a:cxnLst>
                <a:cxn ang="0">
                  <a:pos x="connsiteX0" y="connsiteY0"/>
                </a:cxn>
                <a:cxn ang="0">
                  <a:pos x="connsiteX1" y="connsiteY1"/>
                </a:cxn>
                <a:cxn ang="0">
                  <a:pos x="connsiteX2" y="connsiteY2"/>
                </a:cxn>
              </a:cxnLst>
              <a:rect l="l" t="t" r="r" b="b"/>
              <a:pathLst>
                <a:path w="1015" h="888">
                  <a:moveTo>
                    <a:pt x="1016" y="0"/>
                  </a:moveTo>
                  <a:cubicBezTo>
                    <a:pt x="736" y="361"/>
                    <a:pt x="394" y="663"/>
                    <a:pt x="0" y="889"/>
                  </a:cubicBezTo>
                  <a:cubicBezTo>
                    <a:pt x="394" y="663"/>
                    <a:pt x="736" y="361"/>
                    <a:pt x="1016"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84" name="Freeform: Shape 183">
              <a:extLst>
                <a:ext uri="{FF2B5EF4-FFF2-40B4-BE49-F238E27FC236}">
                  <a16:creationId xmlns:a16="http://schemas.microsoft.com/office/drawing/2014/main" id="{93B32DAC-92A5-4988-B08A-EDDF473D1D62}"/>
                </a:ext>
              </a:extLst>
            </p:cNvPr>
            <p:cNvSpPr/>
            <p:nvPr/>
          </p:nvSpPr>
          <p:spPr>
            <a:xfrm>
              <a:off x="5009987" y="5852836"/>
              <a:ext cx="1777" cy="12696"/>
            </a:xfrm>
            <a:custGeom>
              <a:avLst/>
              <a:gdLst>
                <a:gd name="connsiteX0" fmla="*/ 1778 w 1777"/>
                <a:gd name="connsiteY0" fmla="*/ 0 h 12696"/>
                <a:gd name="connsiteX1" fmla="*/ 0 w 1777"/>
                <a:gd name="connsiteY1" fmla="*/ 0 h 12696"/>
                <a:gd name="connsiteX2" fmla="*/ 1778 w 1777"/>
                <a:gd name="connsiteY2" fmla="*/ 0 h 12696"/>
              </a:gdLst>
              <a:ahLst/>
              <a:cxnLst>
                <a:cxn ang="0">
                  <a:pos x="connsiteX0" y="connsiteY0"/>
                </a:cxn>
                <a:cxn ang="0">
                  <a:pos x="connsiteX1" y="connsiteY1"/>
                </a:cxn>
                <a:cxn ang="0">
                  <a:pos x="connsiteX2" y="connsiteY2"/>
                </a:cxn>
              </a:cxnLst>
              <a:rect l="l" t="t" r="r" b="b"/>
              <a:pathLst>
                <a:path w="1777" h="12696">
                  <a:moveTo>
                    <a:pt x="1778" y="0"/>
                  </a:moveTo>
                  <a:lnTo>
                    <a:pt x="0" y="0"/>
                  </a:lnTo>
                  <a:lnTo>
                    <a:pt x="1778" y="0"/>
                  </a:lnTo>
                  <a:close/>
                </a:path>
              </a:pathLst>
            </a:custGeom>
            <a:solidFill>
              <a:srgbClr val="000000"/>
            </a:solidFill>
            <a:ln w="12690" cap="flat">
              <a:noFill/>
              <a:prstDash val="solid"/>
              <a:miter/>
            </a:ln>
          </p:spPr>
          <p:txBody>
            <a:bodyPr rtlCol="0" anchor="ctr"/>
            <a:lstStyle/>
            <a:p>
              <a:pPr rtl="0"/>
              <a:endParaRPr lang="en-GB" sz="1934" noProof="0"/>
            </a:p>
          </p:txBody>
        </p:sp>
        <p:sp>
          <p:nvSpPr>
            <p:cNvPr id="185" name="Freeform: Shape 184">
              <a:extLst>
                <a:ext uri="{FF2B5EF4-FFF2-40B4-BE49-F238E27FC236}">
                  <a16:creationId xmlns:a16="http://schemas.microsoft.com/office/drawing/2014/main" id="{70EA4E5A-48AF-4EF4-B497-1C83C9615108}"/>
                </a:ext>
              </a:extLst>
            </p:cNvPr>
            <p:cNvSpPr/>
            <p:nvPr/>
          </p:nvSpPr>
          <p:spPr>
            <a:xfrm>
              <a:off x="5007575" y="5850424"/>
              <a:ext cx="1777" cy="1650"/>
            </a:xfrm>
            <a:custGeom>
              <a:avLst/>
              <a:gdLst>
                <a:gd name="connsiteX0" fmla="*/ 1778 w 1777"/>
                <a:gd name="connsiteY0" fmla="*/ 1651 h 1650"/>
                <a:gd name="connsiteX1" fmla="*/ 0 w 1777"/>
                <a:gd name="connsiteY1" fmla="*/ 0 h 1650"/>
                <a:gd name="connsiteX2" fmla="*/ 1778 w 1777"/>
                <a:gd name="connsiteY2" fmla="*/ 1651 h 1650"/>
              </a:gdLst>
              <a:ahLst/>
              <a:cxnLst>
                <a:cxn ang="0">
                  <a:pos x="connsiteX0" y="connsiteY0"/>
                </a:cxn>
                <a:cxn ang="0">
                  <a:pos x="connsiteX1" y="connsiteY1"/>
                </a:cxn>
                <a:cxn ang="0">
                  <a:pos x="connsiteX2" y="connsiteY2"/>
                </a:cxn>
              </a:cxnLst>
              <a:rect l="l" t="t" r="r" b="b"/>
              <a:pathLst>
                <a:path w="1777" h="1650">
                  <a:moveTo>
                    <a:pt x="1778" y="1651"/>
                  </a:moveTo>
                  <a:cubicBezTo>
                    <a:pt x="1092" y="1202"/>
                    <a:pt x="495" y="645"/>
                    <a:pt x="0" y="0"/>
                  </a:cubicBezTo>
                  <a:cubicBezTo>
                    <a:pt x="495" y="645"/>
                    <a:pt x="1092" y="1202"/>
                    <a:pt x="1778" y="1651"/>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86" name="Freeform: Shape 185">
              <a:extLst>
                <a:ext uri="{FF2B5EF4-FFF2-40B4-BE49-F238E27FC236}">
                  <a16:creationId xmlns:a16="http://schemas.microsoft.com/office/drawing/2014/main" id="{D2F2B091-ADC0-4823-8346-34C5F471B3B3}"/>
                </a:ext>
              </a:extLst>
            </p:cNvPr>
            <p:cNvSpPr/>
            <p:nvPr/>
          </p:nvSpPr>
          <p:spPr>
            <a:xfrm>
              <a:off x="5529409" y="5671011"/>
              <a:ext cx="2412" cy="151225"/>
            </a:xfrm>
            <a:custGeom>
              <a:avLst/>
              <a:gdLst>
                <a:gd name="connsiteX0" fmla="*/ 2412 w 2412"/>
                <a:gd name="connsiteY0" fmla="*/ 143735 h 151225"/>
                <a:gd name="connsiteX1" fmla="*/ 2412 w 2412"/>
                <a:gd name="connsiteY1" fmla="*/ 1150 h 151225"/>
                <a:gd name="connsiteX2" fmla="*/ 1283 w 2412"/>
                <a:gd name="connsiteY2" fmla="*/ 0 h 151225"/>
                <a:gd name="connsiteX3" fmla="*/ 1143 w 2412"/>
                <a:gd name="connsiteY3" fmla="*/ 8 h 151225"/>
                <a:gd name="connsiteX4" fmla="*/ 0 w 2412"/>
                <a:gd name="connsiteY4" fmla="*/ 1150 h 151225"/>
                <a:gd name="connsiteX5" fmla="*/ 0 w 2412"/>
                <a:gd name="connsiteY5" fmla="*/ 151226 h 15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2" h="151225">
                  <a:moveTo>
                    <a:pt x="2412" y="143735"/>
                  </a:moveTo>
                  <a:lnTo>
                    <a:pt x="2412" y="1150"/>
                  </a:lnTo>
                  <a:cubicBezTo>
                    <a:pt x="2412" y="519"/>
                    <a:pt x="1904" y="4"/>
                    <a:pt x="1283" y="0"/>
                  </a:cubicBezTo>
                  <a:cubicBezTo>
                    <a:pt x="1231" y="0"/>
                    <a:pt x="1193" y="3"/>
                    <a:pt x="1143" y="8"/>
                  </a:cubicBezTo>
                  <a:cubicBezTo>
                    <a:pt x="508" y="8"/>
                    <a:pt x="0" y="519"/>
                    <a:pt x="0" y="1150"/>
                  </a:cubicBezTo>
                  <a:lnTo>
                    <a:pt x="0" y="151226"/>
                  </a:lnTo>
                  <a:close/>
                </a:path>
              </a:pathLst>
            </a:custGeom>
            <a:solidFill>
              <a:srgbClr val="000000"/>
            </a:solidFill>
            <a:ln w="12690" cap="flat">
              <a:noFill/>
              <a:prstDash val="solid"/>
              <a:miter/>
            </a:ln>
          </p:spPr>
          <p:txBody>
            <a:bodyPr rtlCol="0" anchor="ctr"/>
            <a:lstStyle/>
            <a:p>
              <a:pPr rtl="0"/>
              <a:endParaRPr lang="en-GB" sz="1934" noProof="0"/>
            </a:p>
          </p:txBody>
        </p:sp>
        <p:sp>
          <p:nvSpPr>
            <p:cNvPr id="187" name="Freeform: Shape 186">
              <a:extLst>
                <a:ext uri="{FF2B5EF4-FFF2-40B4-BE49-F238E27FC236}">
                  <a16:creationId xmlns:a16="http://schemas.microsoft.com/office/drawing/2014/main" id="{481D7C70-0516-44AC-AFC7-2BF9ACBC7940}"/>
                </a:ext>
              </a:extLst>
            </p:cNvPr>
            <p:cNvSpPr/>
            <p:nvPr/>
          </p:nvSpPr>
          <p:spPr>
            <a:xfrm>
              <a:off x="5529409" y="5830490"/>
              <a:ext cx="2412" cy="9649"/>
            </a:xfrm>
            <a:custGeom>
              <a:avLst/>
              <a:gdLst>
                <a:gd name="connsiteX0" fmla="*/ 2412 w 2412"/>
                <a:gd name="connsiteY0" fmla="*/ 9650 h 9649"/>
                <a:gd name="connsiteX1" fmla="*/ 2412 w 2412"/>
                <a:gd name="connsiteY1" fmla="*/ 2412 h 9649"/>
                <a:gd name="connsiteX2" fmla="*/ 0 w 2412"/>
                <a:gd name="connsiteY2" fmla="*/ 0 h 9649"/>
                <a:gd name="connsiteX3" fmla="*/ 0 w 2412"/>
                <a:gd name="connsiteY3" fmla="*/ 9650 h 9649"/>
                <a:gd name="connsiteX4" fmla="*/ 2412 w 2412"/>
                <a:gd name="connsiteY4" fmla="*/ 9650 h 9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2" h="9649">
                  <a:moveTo>
                    <a:pt x="2412" y="9650"/>
                  </a:moveTo>
                  <a:lnTo>
                    <a:pt x="2412" y="2412"/>
                  </a:lnTo>
                  <a:cubicBezTo>
                    <a:pt x="1409" y="1844"/>
                    <a:pt x="572" y="1009"/>
                    <a:pt x="0" y="0"/>
                  </a:cubicBezTo>
                  <a:lnTo>
                    <a:pt x="0" y="9650"/>
                  </a:lnTo>
                  <a:lnTo>
                    <a:pt x="2412" y="9650"/>
                  </a:lnTo>
                  <a:close/>
                </a:path>
              </a:pathLst>
            </a:custGeom>
            <a:solidFill>
              <a:srgbClr val="000000"/>
            </a:solidFill>
            <a:ln w="12690" cap="flat">
              <a:noFill/>
              <a:prstDash val="solid"/>
              <a:miter/>
            </a:ln>
          </p:spPr>
          <p:txBody>
            <a:bodyPr rtlCol="0" anchor="ctr"/>
            <a:lstStyle/>
            <a:p>
              <a:pPr rtl="0"/>
              <a:endParaRPr lang="en-GB" sz="1934" noProof="0"/>
            </a:p>
          </p:txBody>
        </p:sp>
        <p:sp>
          <p:nvSpPr>
            <p:cNvPr id="188" name="Freeform: Shape 187">
              <a:extLst>
                <a:ext uri="{FF2B5EF4-FFF2-40B4-BE49-F238E27FC236}">
                  <a16:creationId xmlns:a16="http://schemas.microsoft.com/office/drawing/2014/main" id="{29D7230F-C6C1-46DB-9695-A167BE615C75}"/>
                </a:ext>
              </a:extLst>
            </p:cNvPr>
            <p:cNvSpPr/>
            <p:nvPr/>
          </p:nvSpPr>
          <p:spPr>
            <a:xfrm>
              <a:off x="5177965" y="5832902"/>
              <a:ext cx="31741" cy="2412"/>
            </a:xfrm>
            <a:custGeom>
              <a:avLst/>
              <a:gdLst>
                <a:gd name="connsiteX0" fmla="*/ 0 w 31741"/>
                <a:gd name="connsiteY0" fmla="*/ 1143 h 2412"/>
                <a:gd name="connsiteX1" fmla="*/ 0 w 31741"/>
                <a:gd name="connsiteY1" fmla="*/ 2412 h 2412"/>
                <a:gd name="connsiteX2" fmla="*/ 30599 w 31741"/>
                <a:gd name="connsiteY2" fmla="*/ 2412 h 2412"/>
                <a:gd name="connsiteX3" fmla="*/ 30599 w 31741"/>
                <a:gd name="connsiteY3" fmla="*/ 1143 h 2412"/>
                <a:gd name="connsiteX4" fmla="*/ 31742 w 31741"/>
                <a:gd name="connsiteY4" fmla="*/ 0 h 2412"/>
                <a:gd name="connsiteX5" fmla="*/ 0 w 31741"/>
                <a:gd name="connsiteY5" fmla="*/ 0 h 2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41" h="2412">
                  <a:moveTo>
                    <a:pt x="0" y="1143"/>
                  </a:moveTo>
                  <a:lnTo>
                    <a:pt x="0" y="2412"/>
                  </a:lnTo>
                  <a:lnTo>
                    <a:pt x="30599" y="2412"/>
                  </a:lnTo>
                  <a:lnTo>
                    <a:pt x="30599" y="1143"/>
                  </a:lnTo>
                  <a:cubicBezTo>
                    <a:pt x="30599" y="512"/>
                    <a:pt x="31107" y="0"/>
                    <a:pt x="31742" y="0"/>
                  </a:cubicBezTo>
                  <a:lnTo>
                    <a:pt x="0" y="0"/>
                  </a:lnTo>
                  <a:close/>
                </a:path>
              </a:pathLst>
            </a:custGeom>
            <a:solidFill>
              <a:srgbClr val="000000"/>
            </a:solidFill>
            <a:ln w="12690" cap="flat">
              <a:noFill/>
              <a:prstDash val="solid"/>
              <a:miter/>
            </a:ln>
          </p:spPr>
          <p:txBody>
            <a:bodyPr rtlCol="0" anchor="ctr"/>
            <a:lstStyle/>
            <a:p>
              <a:pPr rtl="0"/>
              <a:endParaRPr lang="en-GB" sz="1934" noProof="0"/>
            </a:p>
          </p:txBody>
        </p:sp>
        <p:sp>
          <p:nvSpPr>
            <p:cNvPr id="189" name="Freeform: Shape 188">
              <a:extLst>
                <a:ext uri="{FF2B5EF4-FFF2-40B4-BE49-F238E27FC236}">
                  <a16:creationId xmlns:a16="http://schemas.microsoft.com/office/drawing/2014/main" id="{7D5C036D-A811-4E08-8A40-F2FA829C9E05}"/>
                </a:ext>
              </a:extLst>
            </p:cNvPr>
            <p:cNvSpPr/>
            <p:nvPr/>
          </p:nvSpPr>
          <p:spPr>
            <a:xfrm>
              <a:off x="5164252" y="5834553"/>
              <a:ext cx="13712" cy="292025"/>
            </a:xfrm>
            <a:custGeom>
              <a:avLst/>
              <a:gdLst>
                <a:gd name="connsiteX0" fmla="*/ 6856 w 13712"/>
                <a:gd name="connsiteY0" fmla="*/ 292025 h 292025"/>
                <a:gd name="connsiteX1" fmla="*/ 13713 w 13712"/>
                <a:gd name="connsiteY1" fmla="*/ 292025 h 292025"/>
                <a:gd name="connsiteX2" fmla="*/ 13713 w 13712"/>
                <a:gd name="connsiteY2" fmla="*/ 0 h 292025"/>
                <a:gd name="connsiteX3" fmla="*/ 6856 w 13712"/>
                <a:gd name="connsiteY3" fmla="*/ 6856 h 292025"/>
                <a:gd name="connsiteX4" fmla="*/ 0 w 13712"/>
                <a:gd name="connsiteY4" fmla="*/ 0 h 292025"/>
                <a:gd name="connsiteX5" fmla="*/ 0 w 13712"/>
                <a:gd name="connsiteY5" fmla="*/ 292025 h 29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12" h="292025">
                  <a:moveTo>
                    <a:pt x="6856" y="292025"/>
                  </a:moveTo>
                  <a:lnTo>
                    <a:pt x="13713" y="292025"/>
                  </a:lnTo>
                  <a:lnTo>
                    <a:pt x="13713" y="0"/>
                  </a:lnTo>
                  <a:cubicBezTo>
                    <a:pt x="13713" y="3786"/>
                    <a:pt x="10640" y="6856"/>
                    <a:pt x="6856" y="6856"/>
                  </a:cubicBezTo>
                  <a:cubicBezTo>
                    <a:pt x="3073" y="6856"/>
                    <a:pt x="0" y="3786"/>
                    <a:pt x="0" y="0"/>
                  </a:cubicBezTo>
                  <a:lnTo>
                    <a:pt x="0" y="292025"/>
                  </a:lnTo>
                  <a:close/>
                </a:path>
              </a:pathLst>
            </a:custGeom>
            <a:solidFill>
              <a:schemeClr val="accent2"/>
            </a:solidFill>
            <a:ln w="12690" cap="flat">
              <a:noFill/>
              <a:prstDash val="solid"/>
              <a:miter/>
            </a:ln>
          </p:spPr>
          <p:txBody>
            <a:bodyPr rtlCol="0" anchor="ctr"/>
            <a:lstStyle/>
            <a:p>
              <a:pPr rtl="0"/>
              <a:endParaRPr lang="en-GB" sz="1934" noProof="0"/>
            </a:p>
          </p:txBody>
        </p:sp>
        <p:sp>
          <p:nvSpPr>
            <p:cNvPr id="190" name="Freeform: Shape 189">
              <a:extLst>
                <a:ext uri="{FF2B5EF4-FFF2-40B4-BE49-F238E27FC236}">
                  <a16:creationId xmlns:a16="http://schemas.microsoft.com/office/drawing/2014/main" id="{0E2B68F9-EDD2-4433-826B-9A20CF585D96}"/>
                </a:ext>
              </a:extLst>
            </p:cNvPr>
            <p:cNvSpPr/>
            <p:nvPr/>
          </p:nvSpPr>
          <p:spPr>
            <a:xfrm>
              <a:off x="7799705" y="6512813"/>
              <a:ext cx="6602" cy="1142"/>
            </a:xfrm>
            <a:custGeom>
              <a:avLst/>
              <a:gdLst>
                <a:gd name="connsiteX0" fmla="*/ 0 w 6602"/>
                <a:gd name="connsiteY0" fmla="*/ 254 h 1142"/>
                <a:gd name="connsiteX1" fmla="*/ 0 w 6602"/>
                <a:gd name="connsiteY1" fmla="*/ 1143 h 1142"/>
                <a:gd name="connsiteX2" fmla="*/ 0 w 6602"/>
                <a:gd name="connsiteY2" fmla="*/ 1143 h 1142"/>
                <a:gd name="connsiteX3" fmla="*/ 6603 w 6602"/>
                <a:gd name="connsiteY3" fmla="*/ 1143 h 1142"/>
                <a:gd name="connsiteX4" fmla="*/ 6603 w 6602"/>
                <a:gd name="connsiteY4" fmla="*/ 0 h 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2" h="1142">
                  <a:moveTo>
                    <a:pt x="0" y="254"/>
                  </a:moveTo>
                  <a:cubicBezTo>
                    <a:pt x="64" y="546"/>
                    <a:pt x="64" y="851"/>
                    <a:pt x="0" y="1143"/>
                  </a:cubicBezTo>
                  <a:lnTo>
                    <a:pt x="0" y="1143"/>
                  </a:lnTo>
                  <a:lnTo>
                    <a:pt x="6603" y="1143"/>
                  </a:lnTo>
                  <a:cubicBezTo>
                    <a:pt x="6539" y="762"/>
                    <a:pt x="6539" y="381"/>
                    <a:pt x="6603"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91" name="Freeform: Shape 190">
              <a:extLst>
                <a:ext uri="{FF2B5EF4-FFF2-40B4-BE49-F238E27FC236}">
                  <a16:creationId xmlns:a16="http://schemas.microsoft.com/office/drawing/2014/main" id="{156AD20E-9216-4725-AAB5-120A8D3C4861}"/>
                </a:ext>
              </a:extLst>
            </p:cNvPr>
            <p:cNvSpPr/>
            <p:nvPr/>
          </p:nvSpPr>
          <p:spPr>
            <a:xfrm>
              <a:off x="7103418" y="6511671"/>
              <a:ext cx="71863" cy="2412"/>
            </a:xfrm>
            <a:custGeom>
              <a:avLst/>
              <a:gdLst>
                <a:gd name="connsiteX0" fmla="*/ 43042 w 71863"/>
                <a:gd name="connsiteY0" fmla="*/ 0 h 2412"/>
                <a:gd name="connsiteX1" fmla="*/ 23235 w 71863"/>
                <a:gd name="connsiteY1" fmla="*/ 0 h 2412"/>
                <a:gd name="connsiteX2" fmla="*/ 21966 w 71863"/>
                <a:gd name="connsiteY2" fmla="*/ 1270 h 2412"/>
                <a:gd name="connsiteX3" fmla="*/ 763 w 71863"/>
                <a:gd name="connsiteY3" fmla="*/ 1270 h 2412"/>
                <a:gd name="connsiteX4" fmla="*/ 0 w 71863"/>
                <a:gd name="connsiteY4" fmla="*/ 2412 h 2412"/>
                <a:gd name="connsiteX5" fmla="*/ 71864 w 71863"/>
                <a:gd name="connsiteY5" fmla="*/ 2412 h 2412"/>
                <a:gd name="connsiteX6" fmla="*/ 71864 w 71863"/>
                <a:gd name="connsiteY6" fmla="*/ 0 h 2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63" h="2412">
                  <a:moveTo>
                    <a:pt x="43042" y="0"/>
                  </a:moveTo>
                  <a:lnTo>
                    <a:pt x="23235" y="0"/>
                  </a:lnTo>
                  <a:cubicBezTo>
                    <a:pt x="23235" y="698"/>
                    <a:pt x="22664" y="1270"/>
                    <a:pt x="21966" y="1270"/>
                  </a:cubicBezTo>
                  <a:lnTo>
                    <a:pt x="763" y="1270"/>
                  </a:lnTo>
                  <a:cubicBezTo>
                    <a:pt x="559" y="1676"/>
                    <a:pt x="292" y="2057"/>
                    <a:pt x="0" y="2412"/>
                  </a:cubicBezTo>
                  <a:lnTo>
                    <a:pt x="71864" y="2412"/>
                  </a:lnTo>
                  <a:lnTo>
                    <a:pt x="71864" y="0"/>
                  </a:lnTo>
                  <a:close/>
                </a:path>
              </a:pathLst>
            </a:custGeom>
            <a:solidFill>
              <a:srgbClr val="000000"/>
            </a:solidFill>
            <a:ln w="12690" cap="flat">
              <a:noFill/>
              <a:prstDash val="solid"/>
              <a:miter/>
            </a:ln>
          </p:spPr>
          <p:txBody>
            <a:bodyPr rtlCol="0" anchor="ctr"/>
            <a:lstStyle/>
            <a:p>
              <a:pPr rtl="0"/>
              <a:endParaRPr lang="en-GB" sz="1934" noProof="0"/>
            </a:p>
          </p:txBody>
        </p:sp>
        <p:sp>
          <p:nvSpPr>
            <p:cNvPr id="192" name="Freeform: Shape 191">
              <a:extLst>
                <a:ext uri="{FF2B5EF4-FFF2-40B4-BE49-F238E27FC236}">
                  <a16:creationId xmlns:a16="http://schemas.microsoft.com/office/drawing/2014/main" id="{585AF24B-B5B1-498B-B054-094D87EED81F}"/>
                </a:ext>
              </a:extLst>
            </p:cNvPr>
            <p:cNvSpPr/>
            <p:nvPr/>
          </p:nvSpPr>
          <p:spPr>
            <a:xfrm>
              <a:off x="5537916" y="5851059"/>
              <a:ext cx="2412" cy="588621"/>
            </a:xfrm>
            <a:custGeom>
              <a:avLst/>
              <a:gdLst>
                <a:gd name="connsiteX0" fmla="*/ 0 w 2412"/>
                <a:gd name="connsiteY0" fmla="*/ 1778 h 588621"/>
                <a:gd name="connsiteX1" fmla="*/ 0 w 2412"/>
                <a:gd name="connsiteY1" fmla="*/ 588621 h 588621"/>
                <a:gd name="connsiteX2" fmla="*/ 2412 w 2412"/>
                <a:gd name="connsiteY2" fmla="*/ 588621 h 588621"/>
                <a:gd name="connsiteX3" fmla="*/ 2412 w 2412"/>
                <a:gd name="connsiteY3" fmla="*/ 0 h 588621"/>
                <a:gd name="connsiteX4" fmla="*/ 0 w 2412"/>
                <a:gd name="connsiteY4" fmla="*/ 1778 h 58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2" h="588621">
                  <a:moveTo>
                    <a:pt x="0" y="1778"/>
                  </a:moveTo>
                  <a:lnTo>
                    <a:pt x="0" y="588621"/>
                  </a:lnTo>
                  <a:lnTo>
                    <a:pt x="2412" y="588621"/>
                  </a:lnTo>
                  <a:lnTo>
                    <a:pt x="2412" y="0"/>
                  </a:lnTo>
                  <a:cubicBezTo>
                    <a:pt x="1752" y="769"/>
                    <a:pt x="927" y="1378"/>
                    <a:pt x="0" y="1778"/>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93" name="Freeform: Shape 192">
              <a:extLst>
                <a:ext uri="{FF2B5EF4-FFF2-40B4-BE49-F238E27FC236}">
                  <a16:creationId xmlns:a16="http://schemas.microsoft.com/office/drawing/2014/main" id="{58D45FDB-ED3A-4894-B461-AA6618B3A5E0}"/>
                </a:ext>
              </a:extLst>
            </p:cNvPr>
            <p:cNvSpPr/>
            <p:nvPr/>
          </p:nvSpPr>
          <p:spPr>
            <a:xfrm>
              <a:off x="5537916" y="5830998"/>
              <a:ext cx="2412" cy="10792"/>
            </a:xfrm>
            <a:custGeom>
              <a:avLst/>
              <a:gdLst>
                <a:gd name="connsiteX0" fmla="*/ 2412 w 2412"/>
                <a:gd name="connsiteY0" fmla="*/ 10792 h 10792"/>
                <a:gd name="connsiteX1" fmla="*/ 2412 w 2412"/>
                <a:gd name="connsiteY1" fmla="*/ 0 h 10792"/>
                <a:gd name="connsiteX2" fmla="*/ 0 w 2412"/>
                <a:gd name="connsiteY2" fmla="*/ 1778 h 10792"/>
                <a:gd name="connsiteX3" fmla="*/ 0 w 2412"/>
                <a:gd name="connsiteY3" fmla="*/ 9142 h 10792"/>
                <a:gd name="connsiteX4" fmla="*/ 2412 w 2412"/>
                <a:gd name="connsiteY4" fmla="*/ 10792 h 10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2" h="10792">
                  <a:moveTo>
                    <a:pt x="2412" y="10792"/>
                  </a:moveTo>
                  <a:lnTo>
                    <a:pt x="2412" y="0"/>
                  </a:lnTo>
                  <a:cubicBezTo>
                    <a:pt x="1752" y="769"/>
                    <a:pt x="927" y="1378"/>
                    <a:pt x="0" y="1778"/>
                  </a:cubicBezTo>
                  <a:lnTo>
                    <a:pt x="0" y="9142"/>
                  </a:lnTo>
                  <a:cubicBezTo>
                    <a:pt x="914" y="9505"/>
                    <a:pt x="1739" y="10069"/>
                    <a:pt x="2412" y="10792"/>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94" name="Freeform: Shape 193">
              <a:extLst>
                <a:ext uri="{FF2B5EF4-FFF2-40B4-BE49-F238E27FC236}">
                  <a16:creationId xmlns:a16="http://schemas.microsoft.com/office/drawing/2014/main" id="{84D118BC-019C-4833-A6AD-AC1A8A321CC6}"/>
                </a:ext>
              </a:extLst>
            </p:cNvPr>
            <p:cNvSpPr/>
            <p:nvPr/>
          </p:nvSpPr>
          <p:spPr>
            <a:xfrm>
              <a:off x="5534615" y="5833537"/>
              <a:ext cx="2412" cy="6602"/>
            </a:xfrm>
            <a:custGeom>
              <a:avLst/>
              <a:gdLst>
                <a:gd name="connsiteX0" fmla="*/ 1143 w 2412"/>
                <a:gd name="connsiteY0" fmla="*/ 6602 h 6602"/>
                <a:gd name="connsiteX1" fmla="*/ 2412 w 2412"/>
                <a:gd name="connsiteY1" fmla="*/ 6602 h 6602"/>
                <a:gd name="connsiteX2" fmla="*/ 2412 w 2412"/>
                <a:gd name="connsiteY2" fmla="*/ 0 h 6602"/>
                <a:gd name="connsiteX3" fmla="*/ 0 w 2412"/>
                <a:gd name="connsiteY3" fmla="*/ 0 h 6602"/>
                <a:gd name="connsiteX4" fmla="*/ 0 w 2412"/>
                <a:gd name="connsiteY4" fmla="*/ 6602 h 6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2" h="6602">
                  <a:moveTo>
                    <a:pt x="1143" y="6602"/>
                  </a:moveTo>
                  <a:lnTo>
                    <a:pt x="2412" y="6602"/>
                  </a:lnTo>
                  <a:lnTo>
                    <a:pt x="2412" y="0"/>
                  </a:lnTo>
                  <a:lnTo>
                    <a:pt x="0" y="0"/>
                  </a:lnTo>
                  <a:lnTo>
                    <a:pt x="0" y="6602"/>
                  </a:lnTo>
                  <a:close/>
                </a:path>
              </a:pathLst>
            </a:custGeom>
            <a:solidFill>
              <a:srgbClr val="000000"/>
            </a:solidFill>
            <a:ln w="12690" cap="flat">
              <a:noFill/>
              <a:prstDash val="solid"/>
              <a:miter/>
            </a:ln>
          </p:spPr>
          <p:txBody>
            <a:bodyPr rtlCol="0" anchor="ctr"/>
            <a:lstStyle/>
            <a:p>
              <a:pPr rtl="0"/>
              <a:endParaRPr lang="en-GB" sz="1934" noProof="0"/>
            </a:p>
          </p:txBody>
        </p:sp>
        <p:sp>
          <p:nvSpPr>
            <p:cNvPr id="195" name="Freeform: Shape 194">
              <a:extLst>
                <a:ext uri="{FF2B5EF4-FFF2-40B4-BE49-F238E27FC236}">
                  <a16:creationId xmlns:a16="http://schemas.microsoft.com/office/drawing/2014/main" id="{17AF79F1-4C2A-4039-A0D1-0D927AB9D251}"/>
                </a:ext>
              </a:extLst>
            </p:cNvPr>
            <p:cNvSpPr/>
            <p:nvPr/>
          </p:nvSpPr>
          <p:spPr>
            <a:xfrm>
              <a:off x="5534869" y="5807509"/>
              <a:ext cx="888" cy="12696"/>
            </a:xfrm>
            <a:custGeom>
              <a:avLst/>
              <a:gdLst>
                <a:gd name="connsiteX0" fmla="*/ 889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889" y="0"/>
                  </a:lnTo>
                  <a:cubicBezTo>
                    <a:pt x="889" y="0"/>
                    <a:pt x="889" y="0"/>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96" name="Freeform: Shape 195">
              <a:extLst>
                <a:ext uri="{FF2B5EF4-FFF2-40B4-BE49-F238E27FC236}">
                  <a16:creationId xmlns:a16="http://schemas.microsoft.com/office/drawing/2014/main" id="{95CC52A9-ED9C-4DE8-A8A2-5D6F1EF15F1D}"/>
                </a:ext>
              </a:extLst>
            </p:cNvPr>
            <p:cNvSpPr/>
            <p:nvPr/>
          </p:nvSpPr>
          <p:spPr>
            <a:xfrm>
              <a:off x="5537281" y="5807128"/>
              <a:ext cx="1523" cy="12696"/>
            </a:xfrm>
            <a:custGeom>
              <a:avLst/>
              <a:gdLst>
                <a:gd name="connsiteX0" fmla="*/ 0 w 1523"/>
                <a:gd name="connsiteY0" fmla="*/ 0 h 12696"/>
                <a:gd name="connsiteX1" fmla="*/ 1524 w 1523"/>
                <a:gd name="connsiteY1" fmla="*/ 0 h 12696"/>
              </a:gdLst>
              <a:ahLst/>
              <a:cxnLst>
                <a:cxn ang="0">
                  <a:pos x="connsiteX0" y="connsiteY0"/>
                </a:cxn>
                <a:cxn ang="0">
                  <a:pos x="connsiteX1" y="connsiteY1"/>
                </a:cxn>
              </a:cxnLst>
              <a:rect l="l" t="t" r="r" b="b"/>
              <a:pathLst>
                <a:path w="1523" h="12696">
                  <a:moveTo>
                    <a:pt x="0" y="0"/>
                  </a:moveTo>
                  <a:lnTo>
                    <a:pt x="1524" y="0"/>
                  </a:lnTo>
                  <a:close/>
                </a:path>
              </a:pathLst>
            </a:custGeom>
            <a:solidFill>
              <a:srgbClr val="000000"/>
            </a:solidFill>
            <a:ln w="12690" cap="flat">
              <a:noFill/>
              <a:prstDash val="solid"/>
              <a:miter/>
            </a:ln>
          </p:spPr>
          <p:txBody>
            <a:bodyPr rtlCol="0" anchor="ctr"/>
            <a:lstStyle/>
            <a:p>
              <a:pPr rtl="0"/>
              <a:endParaRPr lang="en-GB" sz="1934" noProof="0"/>
            </a:p>
          </p:txBody>
        </p:sp>
        <p:sp>
          <p:nvSpPr>
            <p:cNvPr id="197" name="Freeform: Shape 196">
              <a:extLst>
                <a:ext uri="{FF2B5EF4-FFF2-40B4-BE49-F238E27FC236}">
                  <a16:creationId xmlns:a16="http://schemas.microsoft.com/office/drawing/2014/main" id="{C35C6B26-FF17-4760-AAD1-E299B8BC91EA}"/>
                </a:ext>
              </a:extLst>
            </p:cNvPr>
            <p:cNvSpPr/>
            <p:nvPr/>
          </p:nvSpPr>
          <p:spPr>
            <a:xfrm>
              <a:off x="5533345" y="5808722"/>
              <a:ext cx="1002" cy="1326"/>
            </a:xfrm>
            <a:custGeom>
              <a:avLst/>
              <a:gdLst>
                <a:gd name="connsiteX0" fmla="*/ 0 w 1002"/>
                <a:gd name="connsiteY0" fmla="*/ 1326 h 1326"/>
                <a:gd name="connsiteX1" fmla="*/ 762 w 1002"/>
                <a:gd name="connsiteY1" fmla="*/ 311 h 1326"/>
                <a:gd name="connsiteX2" fmla="*/ 0 w 1002"/>
                <a:gd name="connsiteY2" fmla="*/ 1326 h 1326"/>
              </a:gdLst>
              <a:ahLst/>
              <a:cxnLst>
                <a:cxn ang="0">
                  <a:pos x="connsiteX0" y="connsiteY0"/>
                </a:cxn>
                <a:cxn ang="0">
                  <a:pos x="connsiteX1" y="connsiteY1"/>
                </a:cxn>
                <a:cxn ang="0">
                  <a:pos x="connsiteX2" y="connsiteY2"/>
                </a:cxn>
              </a:cxnLst>
              <a:rect l="l" t="t" r="r" b="b"/>
              <a:pathLst>
                <a:path w="1002" h="1326">
                  <a:moveTo>
                    <a:pt x="0" y="1326"/>
                  </a:moveTo>
                  <a:cubicBezTo>
                    <a:pt x="0" y="1326"/>
                    <a:pt x="0" y="1326"/>
                    <a:pt x="762" y="311"/>
                  </a:cubicBezTo>
                  <a:cubicBezTo>
                    <a:pt x="1524" y="-705"/>
                    <a:pt x="254" y="1073"/>
                    <a:pt x="0" y="132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98" name="Freeform: Shape 197">
              <a:extLst>
                <a:ext uri="{FF2B5EF4-FFF2-40B4-BE49-F238E27FC236}">
                  <a16:creationId xmlns:a16="http://schemas.microsoft.com/office/drawing/2014/main" id="{5D982F9D-4150-4E6B-9269-E27AAFFCF4E9}"/>
                </a:ext>
              </a:extLst>
            </p:cNvPr>
            <p:cNvSpPr/>
            <p:nvPr/>
          </p:nvSpPr>
          <p:spPr>
            <a:xfrm>
              <a:off x="5528093" y="5811572"/>
              <a:ext cx="16044" cy="21457"/>
            </a:xfrm>
            <a:custGeom>
              <a:avLst/>
              <a:gdLst>
                <a:gd name="connsiteX0" fmla="*/ 1316 w 16044"/>
                <a:gd name="connsiteY0" fmla="*/ 18283 h 21457"/>
                <a:gd name="connsiteX1" fmla="*/ 3729 w 16044"/>
                <a:gd name="connsiteY1" fmla="*/ 20696 h 21457"/>
                <a:gd name="connsiteX2" fmla="*/ 5252 w 16044"/>
                <a:gd name="connsiteY2" fmla="*/ 21458 h 21457"/>
                <a:gd name="connsiteX3" fmla="*/ 8426 w 16044"/>
                <a:gd name="connsiteY3" fmla="*/ 21458 h 21457"/>
                <a:gd name="connsiteX4" fmla="*/ 9823 w 16044"/>
                <a:gd name="connsiteY4" fmla="*/ 21458 h 21457"/>
                <a:gd name="connsiteX5" fmla="*/ 12235 w 16044"/>
                <a:gd name="connsiteY5" fmla="*/ 19680 h 21457"/>
                <a:gd name="connsiteX6" fmla="*/ 13759 w 16044"/>
                <a:gd name="connsiteY6" fmla="*/ 17014 h 21457"/>
                <a:gd name="connsiteX7" fmla="*/ 13759 w 16044"/>
                <a:gd name="connsiteY7" fmla="*/ 17014 h 21457"/>
                <a:gd name="connsiteX8" fmla="*/ 16044 w 16044"/>
                <a:gd name="connsiteY8" fmla="*/ 9269 h 21457"/>
                <a:gd name="connsiteX9" fmla="*/ 10839 w 16044"/>
                <a:gd name="connsiteY9" fmla="*/ 9269 h 21457"/>
                <a:gd name="connsiteX10" fmla="*/ 3982 w 16044"/>
                <a:gd name="connsiteY10" fmla="*/ 2412 h 21457"/>
                <a:gd name="connsiteX11" fmla="*/ 3982 w 16044"/>
                <a:gd name="connsiteY11" fmla="*/ 0 h 21457"/>
                <a:gd name="connsiteX12" fmla="*/ 3982 w 16044"/>
                <a:gd name="connsiteY12" fmla="*/ 0 h 21457"/>
                <a:gd name="connsiteX13" fmla="*/ 3348 w 16044"/>
                <a:gd name="connsiteY13" fmla="*/ 2412 h 21457"/>
                <a:gd name="connsiteX14" fmla="*/ 935 w 16044"/>
                <a:gd name="connsiteY14" fmla="*/ 10538 h 21457"/>
                <a:gd name="connsiteX15" fmla="*/ 174 w 16044"/>
                <a:gd name="connsiteY15" fmla="*/ 12697 h 21457"/>
                <a:gd name="connsiteX16" fmla="*/ 174 w 16044"/>
                <a:gd name="connsiteY16" fmla="*/ 12697 h 21457"/>
                <a:gd name="connsiteX17" fmla="*/ 1316 w 16044"/>
                <a:gd name="connsiteY17" fmla="*/ 18283 h 2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044" h="21457">
                  <a:moveTo>
                    <a:pt x="1316" y="18283"/>
                  </a:moveTo>
                  <a:cubicBezTo>
                    <a:pt x="1888" y="19293"/>
                    <a:pt x="2725" y="20127"/>
                    <a:pt x="3729" y="20696"/>
                  </a:cubicBezTo>
                  <a:cubicBezTo>
                    <a:pt x="4198" y="21025"/>
                    <a:pt x="4706" y="21281"/>
                    <a:pt x="5252" y="21458"/>
                  </a:cubicBezTo>
                  <a:lnTo>
                    <a:pt x="8426" y="21458"/>
                  </a:lnTo>
                  <a:lnTo>
                    <a:pt x="9823" y="21458"/>
                  </a:lnTo>
                  <a:cubicBezTo>
                    <a:pt x="10750" y="21058"/>
                    <a:pt x="11575" y="20449"/>
                    <a:pt x="12235" y="19680"/>
                  </a:cubicBezTo>
                  <a:cubicBezTo>
                    <a:pt x="12959" y="18936"/>
                    <a:pt x="13493" y="18018"/>
                    <a:pt x="13759" y="17014"/>
                  </a:cubicBezTo>
                  <a:lnTo>
                    <a:pt x="13759" y="17014"/>
                  </a:lnTo>
                  <a:lnTo>
                    <a:pt x="16044" y="9269"/>
                  </a:lnTo>
                  <a:lnTo>
                    <a:pt x="10839" y="9269"/>
                  </a:lnTo>
                  <a:cubicBezTo>
                    <a:pt x="7055" y="9269"/>
                    <a:pt x="3982" y="6199"/>
                    <a:pt x="3982" y="2412"/>
                  </a:cubicBezTo>
                  <a:cubicBezTo>
                    <a:pt x="3856" y="1614"/>
                    <a:pt x="3856" y="799"/>
                    <a:pt x="3982" y="0"/>
                  </a:cubicBezTo>
                  <a:lnTo>
                    <a:pt x="3982" y="0"/>
                  </a:lnTo>
                  <a:lnTo>
                    <a:pt x="3348" y="2412"/>
                  </a:lnTo>
                  <a:lnTo>
                    <a:pt x="935" y="10538"/>
                  </a:lnTo>
                  <a:lnTo>
                    <a:pt x="174" y="12697"/>
                  </a:lnTo>
                  <a:lnTo>
                    <a:pt x="174" y="12697"/>
                  </a:lnTo>
                  <a:cubicBezTo>
                    <a:pt x="-271" y="14637"/>
                    <a:pt x="148" y="16676"/>
                    <a:pt x="1316" y="182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99" name="Freeform: Shape 198">
              <a:extLst>
                <a:ext uri="{FF2B5EF4-FFF2-40B4-BE49-F238E27FC236}">
                  <a16:creationId xmlns:a16="http://schemas.microsoft.com/office/drawing/2014/main" id="{FCF95557-81CB-421B-8C72-2E2D8F2868B4}"/>
                </a:ext>
              </a:extLst>
            </p:cNvPr>
            <p:cNvSpPr/>
            <p:nvPr/>
          </p:nvSpPr>
          <p:spPr>
            <a:xfrm>
              <a:off x="5965667" y="6829344"/>
              <a:ext cx="119983" cy="2539"/>
            </a:xfrm>
            <a:custGeom>
              <a:avLst/>
              <a:gdLst>
                <a:gd name="connsiteX0" fmla="*/ 115794 w 119983"/>
                <a:gd name="connsiteY0" fmla="*/ 0 h 2539"/>
                <a:gd name="connsiteX1" fmla="*/ 0 w 119983"/>
                <a:gd name="connsiteY1" fmla="*/ 0 h 2539"/>
                <a:gd name="connsiteX2" fmla="*/ 0 w 119983"/>
                <a:gd name="connsiteY2" fmla="*/ 1270 h 2539"/>
                <a:gd name="connsiteX3" fmla="*/ 0 w 119983"/>
                <a:gd name="connsiteY3" fmla="*/ 2539 h 2539"/>
                <a:gd name="connsiteX4" fmla="*/ 119984 w 119983"/>
                <a:gd name="connsiteY4" fmla="*/ 2539 h 2539"/>
                <a:gd name="connsiteX5" fmla="*/ 115794 w 119983"/>
                <a:gd name="connsiteY5" fmla="*/ 0 h 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983" h="2539">
                  <a:moveTo>
                    <a:pt x="115794" y="0"/>
                  </a:moveTo>
                  <a:lnTo>
                    <a:pt x="0" y="0"/>
                  </a:lnTo>
                  <a:lnTo>
                    <a:pt x="0" y="1270"/>
                  </a:lnTo>
                  <a:lnTo>
                    <a:pt x="0" y="2539"/>
                  </a:lnTo>
                  <a:lnTo>
                    <a:pt x="119984" y="2539"/>
                  </a:lnTo>
                  <a:lnTo>
                    <a:pt x="115794" y="0"/>
                  </a:lnTo>
                  <a:close/>
                </a:path>
              </a:pathLst>
            </a:custGeom>
            <a:solidFill>
              <a:srgbClr val="000000"/>
            </a:solidFill>
            <a:ln w="12690" cap="flat">
              <a:noFill/>
              <a:prstDash val="solid"/>
              <a:miter/>
            </a:ln>
          </p:spPr>
          <p:txBody>
            <a:bodyPr rtlCol="0" anchor="ctr"/>
            <a:lstStyle/>
            <a:p>
              <a:pPr rtl="0"/>
              <a:endParaRPr lang="en-GB" sz="1934" noProof="0"/>
            </a:p>
          </p:txBody>
        </p:sp>
        <p:sp>
          <p:nvSpPr>
            <p:cNvPr id="200" name="Freeform: Shape 199">
              <a:extLst>
                <a:ext uri="{FF2B5EF4-FFF2-40B4-BE49-F238E27FC236}">
                  <a16:creationId xmlns:a16="http://schemas.microsoft.com/office/drawing/2014/main" id="{08AD929E-654F-4635-BBC3-E4611C90EE13}"/>
                </a:ext>
              </a:extLst>
            </p:cNvPr>
            <p:cNvSpPr/>
            <p:nvPr/>
          </p:nvSpPr>
          <p:spPr>
            <a:xfrm>
              <a:off x="5965667" y="6813346"/>
              <a:ext cx="93574" cy="2539"/>
            </a:xfrm>
            <a:custGeom>
              <a:avLst/>
              <a:gdLst>
                <a:gd name="connsiteX0" fmla="*/ 0 w 93574"/>
                <a:gd name="connsiteY0" fmla="*/ 1270 h 2539"/>
                <a:gd name="connsiteX1" fmla="*/ 0 w 93574"/>
                <a:gd name="connsiteY1" fmla="*/ 2540 h 2539"/>
                <a:gd name="connsiteX2" fmla="*/ 93575 w 93574"/>
                <a:gd name="connsiteY2" fmla="*/ 2540 h 2539"/>
                <a:gd name="connsiteX3" fmla="*/ 93575 w 93574"/>
                <a:gd name="connsiteY3" fmla="*/ 0 h 2539"/>
                <a:gd name="connsiteX4" fmla="*/ 0 w 93574"/>
                <a:gd name="connsiteY4" fmla="*/ 0 h 2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74" h="2539">
                  <a:moveTo>
                    <a:pt x="0" y="1270"/>
                  </a:moveTo>
                  <a:lnTo>
                    <a:pt x="0" y="2540"/>
                  </a:lnTo>
                  <a:lnTo>
                    <a:pt x="93575" y="2540"/>
                  </a:lnTo>
                  <a:cubicBezTo>
                    <a:pt x="93448" y="1701"/>
                    <a:pt x="93448" y="838"/>
                    <a:pt x="93575" y="0"/>
                  </a:cubicBezTo>
                  <a:lnTo>
                    <a:pt x="0" y="0"/>
                  </a:lnTo>
                  <a:close/>
                </a:path>
              </a:pathLst>
            </a:custGeom>
            <a:solidFill>
              <a:srgbClr val="000000"/>
            </a:solidFill>
            <a:ln w="12690" cap="flat">
              <a:noFill/>
              <a:prstDash val="solid"/>
              <a:miter/>
            </a:ln>
          </p:spPr>
          <p:txBody>
            <a:bodyPr rtlCol="0" anchor="ctr"/>
            <a:lstStyle/>
            <a:p>
              <a:pPr rtl="0"/>
              <a:endParaRPr lang="en-GB" sz="1934" noProof="0"/>
            </a:p>
          </p:txBody>
        </p:sp>
        <p:sp>
          <p:nvSpPr>
            <p:cNvPr id="201" name="Freeform: Shape 200">
              <a:extLst>
                <a:ext uri="{FF2B5EF4-FFF2-40B4-BE49-F238E27FC236}">
                  <a16:creationId xmlns:a16="http://schemas.microsoft.com/office/drawing/2014/main" id="{0B761B51-9C94-4762-84D5-0E35B3EFB0D3}"/>
                </a:ext>
              </a:extLst>
            </p:cNvPr>
            <p:cNvSpPr/>
            <p:nvPr/>
          </p:nvSpPr>
          <p:spPr>
            <a:xfrm>
              <a:off x="6102538" y="6830486"/>
              <a:ext cx="634" cy="1142"/>
            </a:xfrm>
            <a:custGeom>
              <a:avLst/>
              <a:gdLst>
                <a:gd name="connsiteX0" fmla="*/ 0 w 634"/>
                <a:gd name="connsiteY0" fmla="*/ 0 h 1142"/>
                <a:gd name="connsiteX1" fmla="*/ 635 w 634"/>
                <a:gd name="connsiteY1" fmla="*/ 1143 h 1142"/>
                <a:gd name="connsiteX2" fmla="*/ 0 w 634"/>
                <a:gd name="connsiteY2" fmla="*/ 0 h 1142"/>
              </a:gdLst>
              <a:ahLst/>
              <a:cxnLst>
                <a:cxn ang="0">
                  <a:pos x="connsiteX0" y="connsiteY0"/>
                </a:cxn>
                <a:cxn ang="0">
                  <a:pos x="connsiteX1" y="connsiteY1"/>
                </a:cxn>
                <a:cxn ang="0">
                  <a:pos x="connsiteX2" y="connsiteY2"/>
                </a:cxn>
              </a:cxnLst>
              <a:rect l="l" t="t" r="r" b="b"/>
              <a:pathLst>
                <a:path w="634" h="1142">
                  <a:moveTo>
                    <a:pt x="0" y="0"/>
                  </a:moveTo>
                  <a:cubicBezTo>
                    <a:pt x="254" y="356"/>
                    <a:pt x="470" y="736"/>
                    <a:pt x="635" y="1143"/>
                  </a:cubicBezTo>
                  <a:cubicBezTo>
                    <a:pt x="470" y="736"/>
                    <a:pt x="254" y="356"/>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202" name="Freeform: Shape 201">
              <a:extLst>
                <a:ext uri="{FF2B5EF4-FFF2-40B4-BE49-F238E27FC236}">
                  <a16:creationId xmlns:a16="http://schemas.microsoft.com/office/drawing/2014/main" id="{2A1CB6A0-A49F-4FB1-8DA7-897231B0F19F}"/>
                </a:ext>
              </a:extLst>
            </p:cNvPr>
            <p:cNvSpPr/>
            <p:nvPr/>
          </p:nvSpPr>
          <p:spPr>
            <a:xfrm>
              <a:off x="6103807" y="6832899"/>
              <a:ext cx="56" cy="1499"/>
            </a:xfrm>
            <a:custGeom>
              <a:avLst/>
              <a:gdLst>
                <a:gd name="connsiteX0" fmla="*/ 0 w 56"/>
                <a:gd name="connsiteY0" fmla="*/ 0 h 1499"/>
                <a:gd name="connsiteX1" fmla="*/ 0 w 56"/>
                <a:gd name="connsiteY1" fmla="*/ 1397 h 1499"/>
                <a:gd name="connsiteX2" fmla="*/ 0 w 56"/>
                <a:gd name="connsiteY2" fmla="*/ 0 h 1499"/>
              </a:gdLst>
              <a:ahLst/>
              <a:cxnLst>
                <a:cxn ang="0">
                  <a:pos x="connsiteX0" y="connsiteY0"/>
                </a:cxn>
                <a:cxn ang="0">
                  <a:pos x="connsiteX1" y="connsiteY1"/>
                </a:cxn>
                <a:cxn ang="0">
                  <a:pos x="connsiteX2" y="connsiteY2"/>
                </a:cxn>
              </a:cxnLst>
              <a:rect l="l" t="t" r="r" b="b"/>
              <a:pathLst>
                <a:path w="56" h="1499">
                  <a:moveTo>
                    <a:pt x="0" y="0"/>
                  </a:moveTo>
                  <a:cubicBezTo>
                    <a:pt x="0" y="0"/>
                    <a:pt x="0" y="889"/>
                    <a:pt x="0" y="1397"/>
                  </a:cubicBezTo>
                  <a:cubicBezTo>
                    <a:pt x="0" y="1904"/>
                    <a:pt x="127" y="381"/>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203" name="Freeform: Shape 202">
              <a:extLst>
                <a:ext uri="{FF2B5EF4-FFF2-40B4-BE49-F238E27FC236}">
                  <a16:creationId xmlns:a16="http://schemas.microsoft.com/office/drawing/2014/main" id="{9505B1E1-B3CE-43FB-9FD6-E6FF8284C54C}"/>
                </a:ext>
              </a:extLst>
            </p:cNvPr>
            <p:cNvSpPr/>
            <p:nvPr/>
          </p:nvSpPr>
          <p:spPr>
            <a:xfrm>
              <a:off x="6060766" y="6519543"/>
              <a:ext cx="2412" cy="296342"/>
            </a:xfrm>
            <a:custGeom>
              <a:avLst/>
              <a:gdLst>
                <a:gd name="connsiteX0" fmla="*/ 0 w 2412"/>
                <a:gd name="connsiteY0" fmla="*/ 0 h 296342"/>
                <a:gd name="connsiteX1" fmla="*/ 0 w 2412"/>
                <a:gd name="connsiteY1" fmla="*/ 295073 h 296342"/>
                <a:gd name="connsiteX2" fmla="*/ 1270 w 2412"/>
                <a:gd name="connsiteY2" fmla="*/ 296342 h 296342"/>
                <a:gd name="connsiteX3" fmla="*/ 2412 w 2412"/>
                <a:gd name="connsiteY3" fmla="*/ 295073 h 296342"/>
                <a:gd name="connsiteX4" fmla="*/ 2412 w 2412"/>
                <a:gd name="connsiteY4" fmla="*/ 0 h 296342"/>
                <a:gd name="connsiteX5" fmla="*/ 1270 w 2412"/>
                <a:gd name="connsiteY5" fmla="*/ 0 h 296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2" h="296342">
                  <a:moveTo>
                    <a:pt x="0" y="0"/>
                  </a:moveTo>
                  <a:lnTo>
                    <a:pt x="0" y="295073"/>
                  </a:lnTo>
                  <a:cubicBezTo>
                    <a:pt x="0" y="295771"/>
                    <a:pt x="571" y="296342"/>
                    <a:pt x="1270" y="296342"/>
                  </a:cubicBezTo>
                  <a:cubicBezTo>
                    <a:pt x="1917" y="296279"/>
                    <a:pt x="2412" y="295733"/>
                    <a:pt x="2412" y="295073"/>
                  </a:cubicBezTo>
                  <a:lnTo>
                    <a:pt x="2412" y="0"/>
                  </a:lnTo>
                  <a:lnTo>
                    <a:pt x="1270" y="0"/>
                  </a:lnTo>
                  <a:close/>
                </a:path>
              </a:pathLst>
            </a:custGeom>
            <a:solidFill>
              <a:srgbClr val="000000"/>
            </a:solidFill>
            <a:ln w="12690" cap="flat">
              <a:noFill/>
              <a:prstDash val="solid"/>
              <a:miter/>
            </a:ln>
          </p:spPr>
          <p:txBody>
            <a:bodyPr rtlCol="0" anchor="ctr"/>
            <a:lstStyle/>
            <a:p>
              <a:pPr rtl="0"/>
              <a:endParaRPr lang="en-GB" sz="1934" noProof="0"/>
            </a:p>
          </p:txBody>
        </p:sp>
        <p:sp>
          <p:nvSpPr>
            <p:cNvPr id="204" name="Freeform: Shape 203">
              <a:extLst>
                <a:ext uri="{FF2B5EF4-FFF2-40B4-BE49-F238E27FC236}">
                  <a16:creationId xmlns:a16="http://schemas.microsoft.com/office/drawing/2014/main" id="{3D98C1BB-F72A-4AE4-BF13-13C199905167}"/>
                </a:ext>
              </a:extLst>
            </p:cNvPr>
            <p:cNvSpPr/>
            <p:nvPr/>
          </p:nvSpPr>
          <p:spPr>
            <a:xfrm>
              <a:off x="4524212" y="6249356"/>
              <a:ext cx="245173" cy="1142"/>
            </a:xfrm>
            <a:custGeom>
              <a:avLst/>
              <a:gdLst>
                <a:gd name="connsiteX0" fmla="*/ 0 w 245173"/>
                <a:gd name="connsiteY0" fmla="*/ 0 h 1142"/>
                <a:gd name="connsiteX1" fmla="*/ 245173 w 245173"/>
                <a:gd name="connsiteY1" fmla="*/ 0 h 1142"/>
                <a:gd name="connsiteX2" fmla="*/ 245173 w 245173"/>
                <a:gd name="connsiteY2" fmla="*/ 1143 h 1142"/>
                <a:gd name="connsiteX3" fmla="*/ 0 w 245173"/>
                <a:gd name="connsiteY3" fmla="*/ 1143 h 1142"/>
              </a:gdLst>
              <a:ahLst/>
              <a:cxnLst>
                <a:cxn ang="0">
                  <a:pos x="connsiteX0" y="connsiteY0"/>
                </a:cxn>
                <a:cxn ang="0">
                  <a:pos x="connsiteX1" y="connsiteY1"/>
                </a:cxn>
                <a:cxn ang="0">
                  <a:pos x="connsiteX2" y="connsiteY2"/>
                </a:cxn>
                <a:cxn ang="0">
                  <a:pos x="connsiteX3" y="connsiteY3"/>
                </a:cxn>
              </a:cxnLst>
              <a:rect l="l" t="t" r="r" b="b"/>
              <a:pathLst>
                <a:path w="245173" h="1142">
                  <a:moveTo>
                    <a:pt x="0" y="0"/>
                  </a:moveTo>
                  <a:lnTo>
                    <a:pt x="245173" y="0"/>
                  </a:lnTo>
                  <a:lnTo>
                    <a:pt x="245173" y="1143"/>
                  </a:lnTo>
                  <a:lnTo>
                    <a:pt x="0" y="1143"/>
                  </a:lnTo>
                  <a:close/>
                </a:path>
              </a:pathLst>
            </a:custGeom>
            <a:solidFill>
              <a:srgbClr val="000000"/>
            </a:solidFill>
            <a:ln w="12690" cap="flat">
              <a:noFill/>
              <a:prstDash val="solid"/>
              <a:miter/>
            </a:ln>
          </p:spPr>
          <p:txBody>
            <a:bodyPr rtlCol="0" anchor="ctr"/>
            <a:lstStyle/>
            <a:p>
              <a:pPr rtl="0"/>
              <a:endParaRPr lang="en-GB" sz="1934" noProof="0"/>
            </a:p>
          </p:txBody>
        </p:sp>
        <p:sp>
          <p:nvSpPr>
            <p:cNvPr id="205" name="Freeform: Shape 204">
              <a:extLst>
                <a:ext uri="{FF2B5EF4-FFF2-40B4-BE49-F238E27FC236}">
                  <a16:creationId xmlns:a16="http://schemas.microsoft.com/office/drawing/2014/main" id="{07580966-F53C-4314-BA6E-4947C2F53F08}"/>
                </a:ext>
              </a:extLst>
            </p:cNvPr>
            <p:cNvSpPr/>
            <p:nvPr/>
          </p:nvSpPr>
          <p:spPr>
            <a:xfrm>
              <a:off x="5208564" y="5851567"/>
              <a:ext cx="2412" cy="275011"/>
            </a:xfrm>
            <a:custGeom>
              <a:avLst/>
              <a:gdLst>
                <a:gd name="connsiteX0" fmla="*/ 1143 w 2412"/>
                <a:gd name="connsiteY0" fmla="*/ 275012 h 275011"/>
                <a:gd name="connsiteX1" fmla="*/ 2412 w 2412"/>
                <a:gd name="connsiteY1" fmla="*/ 275012 h 275011"/>
                <a:gd name="connsiteX2" fmla="*/ 2412 w 2412"/>
                <a:gd name="connsiteY2" fmla="*/ 1270 h 275011"/>
                <a:gd name="connsiteX3" fmla="*/ 0 w 2412"/>
                <a:gd name="connsiteY3" fmla="*/ 0 h 275011"/>
                <a:gd name="connsiteX4" fmla="*/ 0 w 2412"/>
                <a:gd name="connsiteY4" fmla="*/ 275012 h 275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2" h="275011">
                  <a:moveTo>
                    <a:pt x="1143" y="275012"/>
                  </a:moveTo>
                  <a:lnTo>
                    <a:pt x="2412" y="275012"/>
                  </a:lnTo>
                  <a:lnTo>
                    <a:pt x="2412" y="1270"/>
                  </a:lnTo>
                  <a:cubicBezTo>
                    <a:pt x="1511" y="1053"/>
                    <a:pt x="685" y="616"/>
                    <a:pt x="0" y="0"/>
                  </a:cubicBezTo>
                  <a:lnTo>
                    <a:pt x="0" y="275012"/>
                  </a:lnTo>
                  <a:close/>
                </a:path>
              </a:pathLst>
            </a:custGeom>
            <a:solidFill>
              <a:srgbClr val="000000"/>
            </a:solidFill>
            <a:ln w="12690" cap="flat">
              <a:noFill/>
              <a:prstDash val="solid"/>
              <a:miter/>
            </a:ln>
          </p:spPr>
          <p:txBody>
            <a:bodyPr rtlCol="0" anchor="ctr"/>
            <a:lstStyle/>
            <a:p>
              <a:pPr rtl="0"/>
              <a:endParaRPr lang="en-GB" sz="1934" noProof="0"/>
            </a:p>
          </p:txBody>
        </p:sp>
        <p:sp>
          <p:nvSpPr>
            <p:cNvPr id="206" name="Freeform: Shape 205">
              <a:extLst>
                <a:ext uri="{FF2B5EF4-FFF2-40B4-BE49-F238E27FC236}">
                  <a16:creationId xmlns:a16="http://schemas.microsoft.com/office/drawing/2014/main" id="{10CAA6DF-6492-4E68-8E63-E8C12C8A34F1}"/>
                </a:ext>
              </a:extLst>
            </p:cNvPr>
            <p:cNvSpPr/>
            <p:nvPr/>
          </p:nvSpPr>
          <p:spPr>
            <a:xfrm>
              <a:off x="5208564" y="5832895"/>
              <a:ext cx="2412" cy="8387"/>
            </a:xfrm>
            <a:custGeom>
              <a:avLst/>
              <a:gdLst>
                <a:gd name="connsiteX0" fmla="*/ 0 w 2412"/>
                <a:gd name="connsiteY0" fmla="*/ 1150 h 8387"/>
                <a:gd name="connsiteX1" fmla="*/ 0 w 2412"/>
                <a:gd name="connsiteY1" fmla="*/ 8387 h 8387"/>
                <a:gd name="connsiteX2" fmla="*/ 2412 w 2412"/>
                <a:gd name="connsiteY2" fmla="*/ 6991 h 8387"/>
                <a:gd name="connsiteX3" fmla="*/ 2412 w 2412"/>
                <a:gd name="connsiteY3" fmla="*/ 1150 h 8387"/>
                <a:gd name="connsiteX4" fmla="*/ 1282 w 2412"/>
                <a:gd name="connsiteY4" fmla="*/ 0 h 8387"/>
                <a:gd name="connsiteX5" fmla="*/ 1143 w 2412"/>
                <a:gd name="connsiteY5" fmla="*/ 8 h 8387"/>
                <a:gd name="connsiteX6" fmla="*/ 0 w 2412"/>
                <a:gd name="connsiteY6" fmla="*/ 1150 h 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2" h="8387">
                  <a:moveTo>
                    <a:pt x="0" y="1150"/>
                  </a:moveTo>
                  <a:lnTo>
                    <a:pt x="0" y="8387"/>
                  </a:lnTo>
                  <a:cubicBezTo>
                    <a:pt x="673" y="7730"/>
                    <a:pt x="1511" y="7250"/>
                    <a:pt x="2412" y="6991"/>
                  </a:cubicBezTo>
                  <a:lnTo>
                    <a:pt x="2412" y="1150"/>
                  </a:lnTo>
                  <a:cubicBezTo>
                    <a:pt x="2412" y="519"/>
                    <a:pt x="1904" y="4"/>
                    <a:pt x="1282" y="0"/>
                  </a:cubicBezTo>
                  <a:cubicBezTo>
                    <a:pt x="1231" y="0"/>
                    <a:pt x="1193" y="3"/>
                    <a:pt x="1143" y="8"/>
                  </a:cubicBezTo>
                  <a:cubicBezTo>
                    <a:pt x="508" y="8"/>
                    <a:pt x="0" y="519"/>
                    <a:pt x="0" y="115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207" name="Freeform: Shape 206">
              <a:extLst>
                <a:ext uri="{FF2B5EF4-FFF2-40B4-BE49-F238E27FC236}">
                  <a16:creationId xmlns:a16="http://schemas.microsoft.com/office/drawing/2014/main" id="{E1065149-0185-4CF5-B58A-2D3B4A09E82C}"/>
                </a:ext>
              </a:extLst>
            </p:cNvPr>
            <p:cNvSpPr/>
            <p:nvPr/>
          </p:nvSpPr>
          <p:spPr>
            <a:xfrm>
              <a:off x="5534107" y="5852836"/>
              <a:ext cx="2412" cy="586843"/>
            </a:xfrm>
            <a:custGeom>
              <a:avLst/>
              <a:gdLst>
                <a:gd name="connsiteX0" fmla="*/ 2412 w 2412"/>
                <a:gd name="connsiteY0" fmla="*/ 586844 h 586843"/>
                <a:gd name="connsiteX1" fmla="*/ 2412 w 2412"/>
                <a:gd name="connsiteY1" fmla="*/ 0 h 586843"/>
                <a:gd name="connsiteX2" fmla="*/ 1143 w 2412"/>
                <a:gd name="connsiteY2" fmla="*/ 0 h 586843"/>
                <a:gd name="connsiteX3" fmla="*/ 0 w 2412"/>
                <a:gd name="connsiteY3" fmla="*/ 0 h 586843"/>
                <a:gd name="connsiteX4" fmla="*/ 0 w 2412"/>
                <a:gd name="connsiteY4" fmla="*/ 586336 h 586843"/>
                <a:gd name="connsiteX5" fmla="*/ 2412 w 2412"/>
                <a:gd name="connsiteY5" fmla="*/ 586336 h 586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2" h="586843">
                  <a:moveTo>
                    <a:pt x="2412" y="586844"/>
                  </a:moveTo>
                  <a:lnTo>
                    <a:pt x="2412" y="0"/>
                  </a:lnTo>
                  <a:lnTo>
                    <a:pt x="1143" y="0"/>
                  </a:lnTo>
                  <a:lnTo>
                    <a:pt x="0" y="0"/>
                  </a:lnTo>
                  <a:lnTo>
                    <a:pt x="0" y="586336"/>
                  </a:lnTo>
                  <a:lnTo>
                    <a:pt x="2412" y="586336"/>
                  </a:lnTo>
                  <a:close/>
                </a:path>
              </a:pathLst>
            </a:custGeom>
            <a:solidFill>
              <a:srgbClr val="000000"/>
            </a:solidFill>
            <a:ln w="12690" cap="flat">
              <a:noFill/>
              <a:prstDash val="solid"/>
              <a:miter/>
            </a:ln>
          </p:spPr>
          <p:txBody>
            <a:bodyPr rtlCol="0" anchor="ctr"/>
            <a:lstStyle/>
            <a:p>
              <a:pPr rtl="0"/>
              <a:endParaRPr lang="en-GB" sz="1934" noProof="0"/>
            </a:p>
          </p:txBody>
        </p:sp>
        <p:sp>
          <p:nvSpPr>
            <p:cNvPr id="208" name="Freeform: Shape 207">
              <a:extLst>
                <a:ext uri="{FF2B5EF4-FFF2-40B4-BE49-F238E27FC236}">
                  <a16:creationId xmlns:a16="http://schemas.microsoft.com/office/drawing/2014/main" id="{B5B8EC6C-D7EC-454D-AF65-6B81F6D685B4}"/>
                </a:ext>
              </a:extLst>
            </p:cNvPr>
            <p:cNvSpPr/>
            <p:nvPr/>
          </p:nvSpPr>
          <p:spPr>
            <a:xfrm>
              <a:off x="7090595" y="6473454"/>
              <a:ext cx="13331" cy="34535"/>
            </a:xfrm>
            <a:custGeom>
              <a:avLst/>
              <a:gdLst>
                <a:gd name="connsiteX0" fmla="*/ 6856 w 13331"/>
                <a:gd name="connsiteY0" fmla="*/ 29710 h 34535"/>
                <a:gd name="connsiteX1" fmla="*/ 13331 w 13331"/>
                <a:gd name="connsiteY1" fmla="*/ 34535 h 34535"/>
                <a:gd name="connsiteX2" fmla="*/ 13331 w 13331"/>
                <a:gd name="connsiteY2" fmla="*/ 6856 h 34535"/>
                <a:gd name="connsiteX3" fmla="*/ 6856 w 13331"/>
                <a:gd name="connsiteY3" fmla="*/ 6856 h 34535"/>
                <a:gd name="connsiteX4" fmla="*/ 0 w 13331"/>
                <a:gd name="connsiteY4" fmla="*/ 0 h 34535"/>
                <a:gd name="connsiteX5" fmla="*/ 0 w 13331"/>
                <a:gd name="connsiteY5" fmla="*/ 29710 h 34535"/>
                <a:gd name="connsiteX6" fmla="*/ 6856 w 13331"/>
                <a:gd name="connsiteY6" fmla="*/ 29710 h 3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31" h="34535">
                  <a:moveTo>
                    <a:pt x="6856" y="29710"/>
                  </a:moveTo>
                  <a:cubicBezTo>
                    <a:pt x="9814" y="29786"/>
                    <a:pt x="12417" y="31716"/>
                    <a:pt x="13331" y="34535"/>
                  </a:cubicBezTo>
                  <a:lnTo>
                    <a:pt x="13331" y="6856"/>
                  </a:lnTo>
                  <a:lnTo>
                    <a:pt x="6856" y="6856"/>
                  </a:lnTo>
                  <a:cubicBezTo>
                    <a:pt x="3073" y="6856"/>
                    <a:pt x="0" y="3783"/>
                    <a:pt x="0" y="0"/>
                  </a:cubicBezTo>
                  <a:lnTo>
                    <a:pt x="0" y="29710"/>
                  </a:lnTo>
                  <a:lnTo>
                    <a:pt x="6856" y="29710"/>
                  </a:lnTo>
                  <a:close/>
                </a:path>
              </a:pathLst>
            </a:custGeom>
            <a:solidFill>
              <a:srgbClr val="000000"/>
            </a:solidFill>
            <a:ln w="12690" cap="flat">
              <a:noFill/>
              <a:prstDash val="solid"/>
              <a:miter/>
            </a:ln>
          </p:spPr>
          <p:txBody>
            <a:bodyPr rtlCol="0" anchor="ctr"/>
            <a:lstStyle/>
            <a:p>
              <a:pPr rtl="0"/>
              <a:endParaRPr lang="en-GB" sz="1934" noProof="0"/>
            </a:p>
          </p:txBody>
        </p:sp>
        <p:sp>
          <p:nvSpPr>
            <p:cNvPr id="209" name="Freeform: Shape 208">
              <a:extLst>
                <a:ext uri="{FF2B5EF4-FFF2-40B4-BE49-F238E27FC236}">
                  <a16:creationId xmlns:a16="http://schemas.microsoft.com/office/drawing/2014/main" id="{0F3CCD3A-DD34-465B-864F-4AECE792BA45}"/>
                </a:ext>
              </a:extLst>
            </p:cNvPr>
            <p:cNvSpPr/>
            <p:nvPr/>
          </p:nvSpPr>
          <p:spPr>
            <a:xfrm>
              <a:off x="5708686" y="5665305"/>
              <a:ext cx="13712" cy="141441"/>
            </a:xfrm>
            <a:custGeom>
              <a:avLst/>
              <a:gdLst>
                <a:gd name="connsiteX0" fmla="*/ 0 w 13712"/>
                <a:gd name="connsiteY0" fmla="*/ 6856 h 141441"/>
                <a:gd name="connsiteX1" fmla="*/ 0 w 13712"/>
                <a:gd name="connsiteY1" fmla="*/ 141442 h 141441"/>
                <a:gd name="connsiteX2" fmla="*/ 13713 w 13712"/>
                <a:gd name="connsiteY2" fmla="*/ 141442 h 141441"/>
                <a:gd name="connsiteX3" fmla="*/ 13713 w 13712"/>
                <a:gd name="connsiteY3" fmla="*/ 6856 h 141441"/>
                <a:gd name="connsiteX4" fmla="*/ 6856 w 13712"/>
                <a:gd name="connsiteY4" fmla="*/ 0 h 141441"/>
                <a:gd name="connsiteX5" fmla="*/ 0 w 13712"/>
                <a:gd name="connsiteY5" fmla="*/ 6856 h 141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12" h="141441">
                  <a:moveTo>
                    <a:pt x="0" y="6856"/>
                  </a:moveTo>
                  <a:lnTo>
                    <a:pt x="0" y="141442"/>
                  </a:lnTo>
                  <a:lnTo>
                    <a:pt x="13713" y="141442"/>
                  </a:lnTo>
                  <a:lnTo>
                    <a:pt x="13713" y="6856"/>
                  </a:lnTo>
                  <a:cubicBezTo>
                    <a:pt x="13713" y="3070"/>
                    <a:pt x="10640" y="0"/>
                    <a:pt x="6856" y="0"/>
                  </a:cubicBezTo>
                  <a:cubicBezTo>
                    <a:pt x="3073" y="0"/>
                    <a:pt x="0" y="3070"/>
                    <a:pt x="0"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210" name="Freeform: Shape 209">
              <a:extLst>
                <a:ext uri="{FF2B5EF4-FFF2-40B4-BE49-F238E27FC236}">
                  <a16:creationId xmlns:a16="http://schemas.microsoft.com/office/drawing/2014/main" id="{423E1B66-912B-43D1-8CF5-EFEB6FA737F8}"/>
                </a:ext>
              </a:extLst>
            </p:cNvPr>
            <p:cNvSpPr/>
            <p:nvPr/>
          </p:nvSpPr>
          <p:spPr>
            <a:xfrm>
              <a:off x="7241939" y="5894619"/>
              <a:ext cx="470666" cy="13956"/>
            </a:xfrm>
            <a:custGeom>
              <a:avLst/>
              <a:gdLst>
                <a:gd name="connsiteX0" fmla="*/ 7872 w 470666"/>
                <a:gd name="connsiteY0" fmla="*/ 5576 h 13956"/>
                <a:gd name="connsiteX1" fmla="*/ 2971 w 470666"/>
                <a:gd name="connsiteY1" fmla="*/ 13943 h 13956"/>
                <a:gd name="connsiteX2" fmla="*/ 2920 w 470666"/>
                <a:gd name="connsiteY2" fmla="*/ 13956 h 13956"/>
                <a:gd name="connsiteX3" fmla="*/ 463810 w 470666"/>
                <a:gd name="connsiteY3" fmla="*/ 13956 h 13956"/>
                <a:gd name="connsiteX4" fmla="*/ 463810 w 470666"/>
                <a:gd name="connsiteY4" fmla="*/ 7100 h 13956"/>
                <a:gd name="connsiteX5" fmla="*/ 470667 w 470666"/>
                <a:gd name="connsiteY5" fmla="*/ 117 h 13956"/>
                <a:gd name="connsiteX6" fmla="*/ 889 w 470666"/>
                <a:gd name="connsiteY6" fmla="*/ 117 h 13956"/>
                <a:gd name="connsiteX7" fmla="*/ 0 w 470666"/>
                <a:gd name="connsiteY7" fmla="*/ 117 h 13956"/>
                <a:gd name="connsiteX8" fmla="*/ 7859 w 470666"/>
                <a:gd name="connsiteY8" fmla="*/ 5487 h 13956"/>
                <a:gd name="connsiteX9" fmla="*/ 7872 w 470666"/>
                <a:gd name="connsiteY9" fmla="*/ 5576 h 13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666" h="13956">
                  <a:moveTo>
                    <a:pt x="7872" y="5576"/>
                  </a:moveTo>
                  <a:cubicBezTo>
                    <a:pt x="8824" y="9241"/>
                    <a:pt x="6641" y="12986"/>
                    <a:pt x="2971" y="13943"/>
                  </a:cubicBezTo>
                  <a:cubicBezTo>
                    <a:pt x="2958" y="13947"/>
                    <a:pt x="2933" y="13952"/>
                    <a:pt x="2920" y="13956"/>
                  </a:cubicBezTo>
                  <a:lnTo>
                    <a:pt x="463810" y="13956"/>
                  </a:lnTo>
                  <a:lnTo>
                    <a:pt x="463810" y="7100"/>
                  </a:lnTo>
                  <a:cubicBezTo>
                    <a:pt x="463810" y="3292"/>
                    <a:pt x="466858" y="186"/>
                    <a:pt x="470667" y="117"/>
                  </a:cubicBezTo>
                  <a:lnTo>
                    <a:pt x="889" y="117"/>
                  </a:lnTo>
                  <a:lnTo>
                    <a:pt x="0" y="117"/>
                  </a:lnTo>
                  <a:cubicBezTo>
                    <a:pt x="3657" y="-569"/>
                    <a:pt x="7174" y="1836"/>
                    <a:pt x="7859" y="5487"/>
                  </a:cubicBezTo>
                  <a:cubicBezTo>
                    <a:pt x="7859" y="5518"/>
                    <a:pt x="7872" y="5547"/>
                    <a:pt x="7872" y="557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211" name="Freeform: Shape 210">
              <a:extLst>
                <a:ext uri="{FF2B5EF4-FFF2-40B4-BE49-F238E27FC236}">
                  <a16:creationId xmlns:a16="http://schemas.microsoft.com/office/drawing/2014/main" id="{2E639BB0-A4FD-4870-929F-90D4DC8DDE11}"/>
                </a:ext>
              </a:extLst>
            </p:cNvPr>
            <p:cNvSpPr/>
            <p:nvPr/>
          </p:nvSpPr>
          <p:spPr>
            <a:xfrm>
              <a:off x="7176043" y="5914035"/>
              <a:ext cx="761" cy="1142"/>
            </a:xfrm>
            <a:custGeom>
              <a:avLst/>
              <a:gdLst>
                <a:gd name="connsiteX0" fmla="*/ 0 w 761"/>
                <a:gd name="connsiteY0" fmla="*/ 1143 h 1142"/>
                <a:gd name="connsiteX1" fmla="*/ 762 w 761"/>
                <a:gd name="connsiteY1" fmla="*/ 0 h 1142"/>
              </a:gdLst>
              <a:ahLst/>
              <a:cxnLst>
                <a:cxn ang="0">
                  <a:pos x="connsiteX0" y="connsiteY0"/>
                </a:cxn>
                <a:cxn ang="0">
                  <a:pos x="connsiteX1" y="connsiteY1"/>
                </a:cxn>
              </a:cxnLst>
              <a:rect l="l" t="t" r="r" b="b"/>
              <a:pathLst>
                <a:path w="761" h="1142">
                  <a:moveTo>
                    <a:pt x="0" y="1143"/>
                  </a:moveTo>
                  <a:lnTo>
                    <a:pt x="762" y="0"/>
                  </a:lnTo>
                  <a:close/>
                </a:path>
              </a:pathLst>
            </a:custGeom>
            <a:solidFill>
              <a:srgbClr val="000000"/>
            </a:solidFill>
            <a:ln w="12690" cap="flat">
              <a:noFill/>
              <a:prstDash val="solid"/>
              <a:miter/>
            </a:ln>
          </p:spPr>
          <p:txBody>
            <a:bodyPr rtlCol="0" anchor="ctr"/>
            <a:lstStyle/>
            <a:p>
              <a:pPr rtl="0"/>
              <a:endParaRPr lang="en-GB" sz="1934" noProof="0"/>
            </a:p>
          </p:txBody>
        </p:sp>
        <p:sp>
          <p:nvSpPr>
            <p:cNvPr id="212" name="Freeform: Shape 211">
              <a:extLst>
                <a:ext uri="{FF2B5EF4-FFF2-40B4-BE49-F238E27FC236}">
                  <a16:creationId xmlns:a16="http://schemas.microsoft.com/office/drawing/2014/main" id="{61E86387-C1D4-4811-BAED-85276C9FA6D5}"/>
                </a:ext>
              </a:extLst>
            </p:cNvPr>
            <p:cNvSpPr/>
            <p:nvPr/>
          </p:nvSpPr>
          <p:spPr>
            <a:xfrm>
              <a:off x="7179852" y="5895279"/>
              <a:ext cx="69039" cy="28151"/>
            </a:xfrm>
            <a:custGeom>
              <a:avLst/>
              <a:gdLst>
                <a:gd name="connsiteX0" fmla="*/ 9268 w 69039"/>
                <a:gd name="connsiteY0" fmla="*/ 22946 h 28151"/>
                <a:gd name="connsiteX1" fmla="*/ 9268 w 69039"/>
                <a:gd name="connsiteY1" fmla="*/ 28152 h 28151"/>
                <a:gd name="connsiteX2" fmla="*/ 61452 w 69039"/>
                <a:gd name="connsiteY2" fmla="*/ 14185 h 28151"/>
                <a:gd name="connsiteX3" fmla="*/ 61452 w 69039"/>
                <a:gd name="connsiteY3" fmla="*/ 6694 h 28151"/>
                <a:gd name="connsiteX4" fmla="*/ 62455 w 69039"/>
                <a:gd name="connsiteY4" fmla="*/ 5432 h 28151"/>
                <a:gd name="connsiteX5" fmla="*/ 62595 w 69039"/>
                <a:gd name="connsiteY5" fmla="*/ 5424 h 28151"/>
                <a:gd name="connsiteX6" fmla="*/ 63865 w 69039"/>
                <a:gd name="connsiteY6" fmla="*/ 6424 h 28151"/>
                <a:gd name="connsiteX7" fmla="*/ 63865 w 69039"/>
                <a:gd name="connsiteY7" fmla="*/ 6694 h 28151"/>
                <a:gd name="connsiteX8" fmla="*/ 63865 w 69039"/>
                <a:gd name="connsiteY8" fmla="*/ 13423 h 28151"/>
                <a:gd name="connsiteX9" fmla="*/ 63865 w 69039"/>
                <a:gd name="connsiteY9" fmla="*/ 13423 h 28151"/>
                <a:gd name="connsiteX10" fmla="*/ 68829 w 69039"/>
                <a:gd name="connsiteY10" fmla="*/ 5094 h 28151"/>
                <a:gd name="connsiteX11" fmla="*/ 68816 w 69039"/>
                <a:gd name="connsiteY11" fmla="*/ 5044 h 28151"/>
                <a:gd name="connsiteX12" fmla="*/ 61198 w 69039"/>
                <a:gd name="connsiteY12" fmla="*/ 92 h 28151"/>
                <a:gd name="connsiteX13" fmla="*/ 60309 w 69039"/>
                <a:gd name="connsiteY13" fmla="*/ 92 h 28151"/>
                <a:gd name="connsiteX14" fmla="*/ 0 w 69039"/>
                <a:gd name="connsiteY14" fmla="*/ 16344 h 28151"/>
                <a:gd name="connsiteX15" fmla="*/ 0 w 69039"/>
                <a:gd name="connsiteY15" fmla="*/ 16344 h 28151"/>
                <a:gd name="connsiteX16" fmla="*/ 2158 w 69039"/>
                <a:gd name="connsiteY16" fmla="*/ 16344 h 28151"/>
                <a:gd name="connsiteX17" fmla="*/ 9268 w 69039"/>
                <a:gd name="connsiteY17" fmla="*/ 22946 h 2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9039" h="28151">
                  <a:moveTo>
                    <a:pt x="9268" y="22946"/>
                  </a:moveTo>
                  <a:lnTo>
                    <a:pt x="9268" y="28152"/>
                  </a:lnTo>
                  <a:lnTo>
                    <a:pt x="61452" y="14185"/>
                  </a:lnTo>
                  <a:lnTo>
                    <a:pt x="61452" y="6694"/>
                  </a:lnTo>
                  <a:cubicBezTo>
                    <a:pt x="61376" y="6067"/>
                    <a:pt x="61833" y="5502"/>
                    <a:pt x="62455" y="5432"/>
                  </a:cubicBezTo>
                  <a:cubicBezTo>
                    <a:pt x="62506" y="5427"/>
                    <a:pt x="62557" y="5424"/>
                    <a:pt x="62595" y="5424"/>
                  </a:cubicBezTo>
                  <a:cubicBezTo>
                    <a:pt x="63217" y="5350"/>
                    <a:pt x="63788" y="5798"/>
                    <a:pt x="63865" y="6424"/>
                  </a:cubicBezTo>
                  <a:cubicBezTo>
                    <a:pt x="63877" y="6514"/>
                    <a:pt x="63877" y="6604"/>
                    <a:pt x="63865" y="6694"/>
                  </a:cubicBezTo>
                  <a:lnTo>
                    <a:pt x="63865" y="13423"/>
                  </a:lnTo>
                  <a:lnTo>
                    <a:pt x="63865" y="13423"/>
                  </a:lnTo>
                  <a:cubicBezTo>
                    <a:pt x="67534" y="12494"/>
                    <a:pt x="69756" y="8766"/>
                    <a:pt x="68829" y="5094"/>
                  </a:cubicBezTo>
                  <a:cubicBezTo>
                    <a:pt x="68829" y="5078"/>
                    <a:pt x="68816" y="5060"/>
                    <a:pt x="68816" y="5044"/>
                  </a:cubicBezTo>
                  <a:cubicBezTo>
                    <a:pt x="67940" y="1669"/>
                    <a:pt x="64639" y="-480"/>
                    <a:pt x="61198" y="92"/>
                  </a:cubicBezTo>
                  <a:lnTo>
                    <a:pt x="60309" y="92"/>
                  </a:lnTo>
                  <a:lnTo>
                    <a:pt x="0" y="16344"/>
                  </a:lnTo>
                  <a:lnTo>
                    <a:pt x="0" y="16344"/>
                  </a:lnTo>
                  <a:cubicBezTo>
                    <a:pt x="711" y="16213"/>
                    <a:pt x="1448" y="16213"/>
                    <a:pt x="2158" y="16344"/>
                  </a:cubicBezTo>
                  <a:cubicBezTo>
                    <a:pt x="5917" y="16270"/>
                    <a:pt x="9065" y="19189"/>
                    <a:pt x="9268" y="2294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213" name="Freeform: Shape 212">
              <a:extLst>
                <a:ext uri="{FF2B5EF4-FFF2-40B4-BE49-F238E27FC236}">
                  <a16:creationId xmlns:a16="http://schemas.microsoft.com/office/drawing/2014/main" id="{6A395733-878F-4EEF-B5BC-FBD0403AAB88}"/>
                </a:ext>
              </a:extLst>
            </p:cNvPr>
            <p:cNvSpPr/>
            <p:nvPr/>
          </p:nvSpPr>
          <p:spPr>
            <a:xfrm>
              <a:off x="7177694" y="5913019"/>
              <a:ext cx="1015" cy="12696"/>
            </a:xfrm>
            <a:custGeom>
              <a:avLst/>
              <a:gdLst>
                <a:gd name="connsiteX0" fmla="*/ 0 w 1015"/>
                <a:gd name="connsiteY0" fmla="*/ 0 h 12696"/>
                <a:gd name="connsiteX1" fmla="*/ 1016 w 1015"/>
                <a:gd name="connsiteY1" fmla="*/ 0 h 12696"/>
              </a:gdLst>
              <a:ahLst/>
              <a:cxnLst>
                <a:cxn ang="0">
                  <a:pos x="connsiteX0" y="connsiteY0"/>
                </a:cxn>
                <a:cxn ang="0">
                  <a:pos x="connsiteX1" y="connsiteY1"/>
                </a:cxn>
              </a:cxnLst>
              <a:rect l="l" t="t" r="r" b="b"/>
              <a:pathLst>
                <a:path w="1015" h="12696">
                  <a:moveTo>
                    <a:pt x="0" y="0"/>
                  </a:moveTo>
                  <a:lnTo>
                    <a:pt x="1016" y="0"/>
                  </a:lnTo>
                  <a:close/>
                </a:path>
              </a:pathLst>
            </a:custGeom>
            <a:solidFill>
              <a:srgbClr val="000000"/>
            </a:solidFill>
            <a:ln w="12690" cap="flat">
              <a:noFill/>
              <a:prstDash val="solid"/>
              <a:miter/>
            </a:ln>
          </p:spPr>
          <p:txBody>
            <a:bodyPr rtlCol="0" anchor="ctr"/>
            <a:lstStyle/>
            <a:p>
              <a:pPr rtl="0"/>
              <a:endParaRPr lang="en-GB" sz="1934" noProof="0"/>
            </a:p>
          </p:txBody>
        </p:sp>
        <p:sp>
          <p:nvSpPr>
            <p:cNvPr id="214" name="Freeform: Shape 213">
              <a:extLst>
                <a:ext uri="{FF2B5EF4-FFF2-40B4-BE49-F238E27FC236}">
                  <a16:creationId xmlns:a16="http://schemas.microsoft.com/office/drawing/2014/main" id="{2432AD0E-5D22-425C-A675-DE2A1A8B9A9A}"/>
                </a:ext>
              </a:extLst>
            </p:cNvPr>
            <p:cNvSpPr/>
            <p:nvPr/>
          </p:nvSpPr>
          <p:spPr>
            <a:xfrm>
              <a:off x="7175361" y="5916320"/>
              <a:ext cx="47" cy="1396"/>
            </a:xfrm>
            <a:custGeom>
              <a:avLst/>
              <a:gdLst>
                <a:gd name="connsiteX0" fmla="*/ 48 w 47"/>
                <a:gd name="connsiteY0" fmla="*/ 1397 h 1396"/>
                <a:gd name="connsiteX1" fmla="*/ 48 w 47"/>
                <a:gd name="connsiteY1" fmla="*/ 0 h 1396"/>
                <a:gd name="connsiteX2" fmla="*/ 48 w 47"/>
                <a:gd name="connsiteY2" fmla="*/ 1397 h 1396"/>
              </a:gdLst>
              <a:ahLst/>
              <a:cxnLst>
                <a:cxn ang="0">
                  <a:pos x="connsiteX0" y="connsiteY0"/>
                </a:cxn>
                <a:cxn ang="0">
                  <a:pos x="connsiteX1" y="connsiteY1"/>
                </a:cxn>
                <a:cxn ang="0">
                  <a:pos x="connsiteX2" y="connsiteY2"/>
                </a:cxn>
              </a:cxnLst>
              <a:rect l="l" t="t" r="r" b="b"/>
              <a:pathLst>
                <a:path w="47" h="1396">
                  <a:moveTo>
                    <a:pt x="48" y="1397"/>
                  </a:moveTo>
                  <a:cubicBezTo>
                    <a:pt x="-16" y="933"/>
                    <a:pt x="-16" y="463"/>
                    <a:pt x="48" y="0"/>
                  </a:cubicBezTo>
                  <a:cubicBezTo>
                    <a:pt x="-16" y="463"/>
                    <a:pt x="-16" y="933"/>
                    <a:pt x="48" y="1397"/>
                  </a:cubicBezTo>
                  <a:close/>
                </a:path>
              </a:pathLst>
            </a:custGeom>
            <a:solidFill>
              <a:srgbClr val="000000"/>
            </a:solidFill>
            <a:ln w="12690" cap="flat">
              <a:noFill/>
              <a:prstDash val="solid"/>
              <a:miter/>
            </a:ln>
          </p:spPr>
          <p:txBody>
            <a:bodyPr rtlCol="0" anchor="ctr"/>
            <a:lstStyle/>
            <a:p>
              <a:pPr rtl="0"/>
              <a:endParaRPr lang="en-GB" sz="1934" noProof="0"/>
            </a:p>
          </p:txBody>
        </p:sp>
        <p:sp>
          <p:nvSpPr>
            <p:cNvPr id="215" name="Freeform: Shape 214">
              <a:extLst>
                <a:ext uri="{FF2B5EF4-FFF2-40B4-BE49-F238E27FC236}">
                  <a16:creationId xmlns:a16="http://schemas.microsoft.com/office/drawing/2014/main" id="{E41EA42D-0CFA-4072-A5D1-85E3EBE7D989}"/>
                </a:ext>
              </a:extLst>
            </p:cNvPr>
            <p:cNvSpPr/>
            <p:nvPr/>
          </p:nvSpPr>
          <p:spPr>
            <a:xfrm>
              <a:off x="7241291" y="5900696"/>
              <a:ext cx="2434" cy="963817"/>
            </a:xfrm>
            <a:custGeom>
              <a:avLst/>
              <a:gdLst>
                <a:gd name="connsiteX0" fmla="*/ 2426 w 2434"/>
                <a:gd name="connsiteY0" fmla="*/ 8007 h 963817"/>
                <a:gd name="connsiteX1" fmla="*/ 2426 w 2434"/>
                <a:gd name="connsiteY1" fmla="*/ 1277 h 963817"/>
                <a:gd name="connsiteX2" fmla="*/ 1422 w 2434"/>
                <a:gd name="connsiteY2" fmla="*/ 8 h 963817"/>
                <a:gd name="connsiteX3" fmla="*/ 1155 w 2434"/>
                <a:gd name="connsiteY3" fmla="*/ 8 h 963817"/>
                <a:gd name="connsiteX4" fmla="*/ 0 w 2434"/>
                <a:gd name="connsiteY4" fmla="*/ 1143 h 963817"/>
                <a:gd name="connsiteX5" fmla="*/ 13 w 2434"/>
                <a:gd name="connsiteY5" fmla="*/ 1277 h 963817"/>
                <a:gd name="connsiteX6" fmla="*/ 13 w 2434"/>
                <a:gd name="connsiteY6" fmla="*/ 963818 h 963817"/>
                <a:gd name="connsiteX7" fmla="*/ 2426 w 2434"/>
                <a:gd name="connsiteY7" fmla="*/ 963818 h 963817"/>
                <a:gd name="connsiteX8" fmla="*/ 2426 w 2434"/>
                <a:gd name="connsiteY8" fmla="*/ 8134 h 963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4" h="963817">
                  <a:moveTo>
                    <a:pt x="2426" y="8007"/>
                  </a:moveTo>
                  <a:lnTo>
                    <a:pt x="2426" y="1277"/>
                  </a:lnTo>
                  <a:cubicBezTo>
                    <a:pt x="2502" y="650"/>
                    <a:pt x="2057" y="83"/>
                    <a:pt x="1422" y="8"/>
                  </a:cubicBezTo>
                  <a:cubicBezTo>
                    <a:pt x="1334" y="-3"/>
                    <a:pt x="1245" y="-3"/>
                    <a:pt x="1155" y="8"/>
                  </a:cubicBezTo>
                  <a:cubicBezTo>
                    <a:pt x="521" y="4"/>
                    <a:pt x="13" y="512"/>
                    <a:pt x="0" y="1143"/>
                  </a:cubicBezTo>
                  <a:cubicBezTo>
                    <a:pt x="0" y="1188"/>
                    <a:pt x="13" y="1233"/>
                    <a:pt x="13" y="1277"/>
                  </a:cubicBezTo>
                  <a:lnTo>
                    <a:pt x="13" y="963818"/>
                  </a:lnTo>
                  <a:lnTo>
                    <a:pt x="2426" y="963818"/>
                  </a:lnTo>
                  <a:lnTo>
                    <a:pt x="2426" y="8134"/>
                  </a:lnTo>
                  <a:close/>
                </a:path>
              </a:pathLst>
            </a:custGeom>
            <a:solidFill>
              <a:srgbClr val="000000"/>
            </a:solidFill>
            <a:ln w="12690" cap="flat">
              <a:noFill/>
              <a:prstDash val="solid"/>
              <a:miter/>
            </a:ln>
          </p:spPr>
          <p:txBody>
            <a:bodyPr rtlCol="0" anchor="ctr"/>
            <a:lstStyle/>
            <a:p>
              <a:pPr rtl="0"/>
              <a:endParaRPr lang="en-GB" sz="1934" noProof="0"/>
            </a:p>
          </p:txBody>
        </p:sp>
        <p:sp>
          <p:nvSpPr>
            <p:cNvPr id="216" name="Freeform: Shape 215">
              <a:extLst>
                <a:ext uri="{FF2B5EF4-FFF2-40B4-BE49-F238E27FC236}">
                  <a16:creationId xmlns:a16="http://schemas.microsoft.com/office/drawing/2014/main" id="{451C2A6E-5093-4664-A947-74AA8A21EBDD}"/>
                </a:ext>
              </a:extLst>
            </p:cNvPr>
            <p:cNvSpPr/>
            <p:nvPr/>
          </p:nvSpPr>
          <p:spPr>
            <a:xfrm>
              <a:off x="5011257" y="5852836"/>
              <a:ext cx="2539" cy="273741"/>
            </a:xfrm>
            <a:custGeom>
              <a:avLst/>
              <a:gdLst>
                <a:gd name="connsiteX0" fmla="*/ 508 w 2539"/>
                <a:gd name="connsiteY0" fmla="*/ 267648 h 273741"/>
                <a:gd name="connsiteX1" fmla="*/ 508 w 2539"/>
                <a:gd name="connsiteY1" fmla="*/ 268409 h 273741"/>
                <a:gd name="connsiteX2" fmla="*/ 508 w 2539"/>
                <a:gd name="connsiteY2" fmla="*/ 269806 h 273741"/>
                <a:gd name="connsiteX3" fmla="*/ 508 w 2539"/>
                <a:gd name="connsiteY3" fmla="*/ 273742 h 273741"/>
                <a:gd name="connsiteX4" fmla="*/ 2539 w 2539"/>
                <a:gd name="connsiteY4" fmla="*/ 273742 h 273741"/>
                <a:gd name="connsiteX5" fmla="*/ 2539 w 2539"/>
                <a:gd name="connsiteY5" fmla="*/ 0 h 273741"/>
                <a:gd name="connsiteX6" fmla="*/ 2539 w 2539"/>
                <a:gd name="connsiteY6" fmla="*/ 0 h 273741"/>
                <a:gd name="connsiteX7" fmla="*/ 1270 w 2539"/>
                <a:gd name="connsiteY7" fmla="*/ 0 h 273741"/>
                <a:gd name="connsiteX8" fmla="*/ 0 w 2539"/>
                <a:gd name="connsiteY8" fmla="*/ 0 h 273741"/>
                <a:gd name="connsiteX9" fmla="*/ 0 w 2539"/>
                <a:gd name="connsiteY9" fmla="*/ 0 h 27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39" h="273741">
                  <a:moveTo>
                    <a:pt x="508" y="267648"/>
                  </a:moveTo>
                  <a:cubicBezTo>
                    <a:pt x="508" y="267648"/>
                    <a:pt x="508" y="267648"/>
                    <a:pt x="508" y="268409"/>
                  </a:cubicBezTo>
                  <a:cubicBezTo>
                    <a:pt x="508" y="269171"/>
                    <a:pt x="508" y="269298"/>
                    <a:pt x="508" y="269806"/>
                  </a:cubicBezTo>
                  <a:lnTo>
                    <a:pt x="508" y="273742"/>
                  </a:lnTo>
                  <a:lnTo>
                    <a:pt x="2539" y="273742"/>
                  </a:lnTo>
                  <a:lnTo>
                    <a:pt x="2539" y="0"/>
                  </a:lnTo>
                  <a:lnTo>
                    <a:pt x="2539" y="0"/>
                  </a:lnTo>
                  <a:lnTo>
                    <a:pt x="1270" y="0"/>
                  </a:lnTo>
                  <a:lnTo>
                    <a:pt x="0" y="0"/>
                  </a:lnTo>
                  <a:lnTo>
                    <a:pt x="0" y="0"/>
                  </a:lnTo>
                  <a:close/>
                </a:path>
              </a:pathLst>
            </a:custGeom>
            <a:solidFill>
              <a:srgbClr val="000000"/>
            </a:solidFill>
            <a:ln w="12690" cap="flat">
              <a:noFill/>
              <a:prstDash val="solid"/>
              <a:miter/>
            </a:ln>
          </p:spPr>
          <p:txBody>
            <a:bodyPr rtlCol="0" anchor="ctr"/>
            <a:lstStyle/>
            <a:p>
              <a:pPr rtl="0"/>
              <a:endParaRPr lang="en-GB" sz="1934" noProof="0"/>
            </a:p>
          </p:txBody>
        </p:sp>
        <p:sp>
          <p:nvSpPr>
            <p:cNvPr id="217" name="Freeform: Shape 216">
              <a:extLst>
                <a:ext uri="{FF2B5EF4-FFF2-40B4-BE49-F238E27FC236}">
                  <a16:creationId xmlns:a16="http://schemas.microsoft.com/office/drawing/2014/main" id="{5A3F018D-58BE-4241-BE44-D6FF9984DAEA}"/>
                </a:ext>
              </a:extLst>
            </p:cNvPr>
            <p:cNvSpPr/>
            <p:nvPr/>
          </p:nvSpPr>
          <p:spPr>
            <a:xfrm>
              <a:off x="5003893" y="5843949"/>
              <a:ext cx="2539" cy="270567"/>
            </a:xfrm>
            <a:custGeom>
              <a:avLst/>
              <a:gdLst>
                <a:gd name="connsiteX0" fmla="*/ 1270 w 2539"/>
                <a:gd name="connsiteY0" fmla="*/ 270568 h 270567"/>
                <a:gd name="connsiteX1" fmla="*/ 2539 w 2539"/>
                <a:gd name="connsiteY1" fmla="*/ 270568 h 270567"/>
                <a:gd name="connsiteX2" fmla="*/ 2539 w 2539"/>
                <a:gd name="connsiteY2" fmla="*/ 270568 h 270567"/>
                <a:gd name="connsiteX3" fmla="*/ 2539 w 2539"/>
                <a:gd name="connsiteY3" fmla="*/ 3936 h 270567"/>
                <a:gd name="connsiteX4" fmla="*/ 0 w 2539"/>
                <a:gd name="connsiteY4" fmla="*/ 0 h 270567"/>
                <a:gd name="connsiteX5" fmla="*/ 0 w 2539"/>
                <a:gd name="connsiteY5" fmla="*/ 269044 h 270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9" h="270567">
                  <a:moveTo>
                    <a:pt x="1270" y="270568"/>
                  </a:moveTo>
                  <a:lnTo>
                    <a:pt x="2539" y="270568"/>
                  </a:lnTo>
                  <a:lnTo>
                    <a:pt x="2539" y="270568"/>
                  </a:lnTo>
                  <a:lnTo>
                    <a:pt x="2539" y="3936"/>
                  </a:lnTo>
                  <a:lnTo>
                    <a:pt x="0" y="0"/>
                  </a:lnTo>
                  <a:lnTo>
                    <a:pt x="0" y="269044"/>
                  </a:lnTo>
                  <a:close/>
                </a:path>
              </a:pathLst>
            </a:custGeom>
            <a:solidFill>
              <a:srgbClr val="000000"/>
            </a:solidFill>
            <a:ln w="12690" cap="flat">
              <a:noFill/>
              <a:prstDash val="solid"/>
              <a:miter/>
            </a:ln>
          </p:spPr>
          <p:txBody>
            <a:bodyPr rtlCol="0" anchor="ctr"/>
            <a:lstStyle/>
            <a:p>
              <a:pPr rtl="0"/>
              <a:endParaRPr lang="en-GB" sz="1934" noProof="0"/>
            </a:p>
          </p:txBody>
        </p:sp>
        <p:sp>
          <p:nvSpPr>
            <p:cNvPr id="218" name="Freeform: Shape 217">
              <a:extLst>
                <a:ext uri="{FF2B5EF4-FFF2-40B4-BE49-F238E27FC236}">
                  <a16:creationId xmlns:a16="http://schemas.microsoft.com/office/drawing/2014/main" id="{A9871EC4-C6DB-4B64-909A-6312B4D56A4F}"/>
                </a:ext>
              </a:extLst>
            </p:cNvPr>
            <p:cNvSpPr/>
            <p:nvPr/>
          </p:nvSpPr>
          <p:spPr>
            <a:xfrm>
              <a:off x="4978373" y="5805604"/>
              <a:ext cx="2412" cy="296469"/>
            </a:xfrm>
            <a:custGeom>
              <a:avLst/>
              <a:gdLst>
                <a:gd name="connsiteX0" fmla="*/ 2412 w 2412"/>
                <a:gd name="connsiteY0" fmla="*/ 296469 h 296469"/>
                <a:gd name="connsiteX1" fmla="*/ 2412 w 2412"/>
                <a:gd name="connsiteY1" fmla="*/ 296469 h 296469"/>
                <a:gd name="connsiteX2" fmla="*/ 2412 w 2412"/>
                <a:gd name="connsiteY2" fmla="*/ 296469 h 296469"/>
                <a:gd name="connsiteX3" fmla="*/ 2412 w 2412"/>
                <a:gd name="connsiteY3" fmla="*/ 296469 h 296469"/>
                <a:gd name="connsiteX4" fmla="*/ 2412 w 2412"/>
                <a:gd name="connsiteY4" fmla="*/ 3936 h 296469"/>
                <a:gd name="connsiteX5" fmla="*/ 0 w 2412"/>
                <a:gd name="connsiteY5" fmla="*/ 0 h 296469"/>
                <a:gd name="connsiteX6" fmla="*/ 0 w 2412"/>
                <a:gd name="connsiteY6" fmla="*/ 296469 h 296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2" h="296469">
                  <a:moveTo>
                    <a:pt x="2412" y="296469"/>
                  </a:moveTo>
                  <a:lnTo>
                    <a:pt x="2412" y="296469"/>
                  </a:lnTo>
                  <a:cubicBezTo>
                    <a:pt x="2412" y="296469"/>
                    <a:pt x="2412" y="296469"/>
                    <a:pt x="2412" y="296469"/>
                  </a:cubicBezTo>
                  <a:lnTo>
                    <a:pt x="2412" y="296469"/>
                  </a:lnTo>
                  <a:lnTo>
                    <a:pt x="2412" y="3936"/>
                  </a:lnTo>
                  <a:lnTo>
                    <a:pt x="0" y="0"/>
                  </a:lnTo>
                  <a:lnTo>
                    <a:pt x="0" y="296469"/>
                  </a:lnTo>
                  <a:close/>
                </a:path>
              </a:pathLst>
            </a:custGeom>
            <a:solidFill>
              <a:srgbClr val="000000"/>
            </a:solidFill>
            <a:ln w="12690" cap="flat">
              <a:noFill/>
              <a:prstDash val="solid"/>
              <a:miter/>
            </a:ln>
          </p:spPr>
          <p:txBody>
            <a:bodyPr rtlCol="0" anchor="ctr"/>
            <a:lstStyle/>
            <a:p>
              <a:pPr rtl="0"/>
              <a:endParaRPr lang="en-GB" sz="1934" noProof="0"/>
            </a:p>
          </p:txBody>
        </p:sp>
        <p:sp>
          <p:nvSpPr>
            <p:cNvPr id="219" name="Freeform: Shape 218">
              <a:extLst>
                <a:ext uri="{FF2B5EF4-FFF2-40B4-BE49-F238E27FC236}">
                  <a16:creationId xmlns:a16="http://schemas.microsoft.com/office/drawing/2014/main" id="{F7553E19-EAD6-40B1-B962-9D9DD379EAB9}"/>
                </a:ext>
              </a:extLst>
            </p:cNvPr>
            <p:cNvSpPr/>
            <p:nvPr/>
          </p:nvSpPr>
          <p:spPr>
            <a:xfrm>
              <a:off x="4124139" y="6102074"/>
              <a:ext cx="21711" cy="2412"/>
            </a:xfrm>
            <a:custGeom>
              <a:avLst/>
              <a:gdLst>
                <a:gd name="connsiteX0" fmla="*/ 21711 w 21711"/>
                <a:gd name="connsiteY0" fmla="*/ 0 h 2412"/>
                <a:gd name="connsiteX1" fmla="*/ 0 w 21711"/>
                <a:gd name="connsiteY1" fmla="*/ 0 h 2412"/>
                <a:gd name="connsiteX2" fmla="*/ 10030 w 21711"/>
                <a:gd name="connsiteY2" fmla="*/ 2412 h 2412"/>
                <a:gd name="connsiteX3" fmla="*/ 19807 w 21711"/>
                <a:gd name="connsiteY3" fmla="*/ 2412 h 2412"/>
                <a:gd name="connsiteX4" fmla="*/ 21711 w 21711"/>
                <a:gd name="connsiteY4" fmla="*/ 0 h 2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11" h="2412">
                  <a:moveTo>
                    <a:pt x="21711" y="0"/>
                  </a:moveTo>
                  <a:lnTo>
                    <a:pt x="0" y="0"/>
                  </a:lnTo>
                  <a:lnTo>
                    <a:pt x="10030" y="2412"/>
                  </a:lnTo>
                  <a:lnTo>
                    <a:pt x="19807" y="2412"/>
                  </a:lnTo>
                  <a:cubicBezTo>
                    <a:pt x="20226" y="1460"/>
                    <a:pt x="20873" y="622"/>
                    <a:pt x="21711"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220" name="Freeform: Shape 219">
              <a:extLst>
                <a:ext uri="{FF2B5EF4-FFF2-40B4-BE49-F238E27FC236}">
                  <a16:creationId xmlns:a16="http://schemas.microsoft.com/office/drawing/2014/main" id="{3F81AB62-3384-4C31-BDEC-0A4F58A166C4}"/>
                </a:ext>
              </a:extLst>
            </p:cNvPr>
            <p:cNvSpPr/>
            <p:nvPr/>
          </p:nvSpPr>
          <p:spPr>
            <a:xfrm>
              <a:off x="4154611" y="6102074"/>
              <a:ext cx="38343" cy="2412"/>
            </a:xfrm>
            <a:custGeom>
              <a:avLst/>
              <a:gdLst>
                <a:gd name="connsiteX0" fmla="*/ 38090 w 38343"/>
                <a:gd name="connsiteY0" fmla="*/ 0 h 2412"/>
                <a:gd name="connsiteX1" fmla="*/ 0 w 38343"/>
                <a:gd name="connsiteY1" fmla="*/ 0 h 2412"/>
                <a:gd name="connsiteX2" fmla="*/ 2032 w 38343"/>
                <a:gd name="connsiteY2" fmla="*/ 2412 h 2412"/>
                <a:gd name="connsiteX3" fmla="*/ 38344 w 38343"/>
                <a:gd name="connsiteY3" fmla="*/ 2412 h 2412"/>
                <a:gd name="connsiteX4" fmla="*/ 38344 w 38343"/>
                <a:gd name="connsiteY4" fmla="*/ 0 h 2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43" h="2412">
                  <a:moveTo>
                    <a:pt x="38090" y="0"/>
                  </a:moveTo>
                  <a:lnTo>
                    <a:pt x="0" y="0"/>
                  </a:lnTo>
                  <a:cubicBezTo>
                    <a:pt x="876" y="622"/>
                    <a:pt x="1574" y="1448"/>
                    <a:pt x="2032" y="2412"/>
                  </a:cubicBezTo>
                  <a:lnTo>
                    <a:pt x="38344" y="2412"/>
                  </a:lnTo>
                  <a:lnTo>
                    <a:pt x="38344" y="0"/>
                  </a:lnTo>
                  <a:close/>
                </a:path>
              </a:pathLst>
            </a:custGeom>
            <a:solidFill>
              <a:srgbClr val="000000"/>
            </a:solidFill>
            <a:ln w="12690" cap="flat">
              <a:noFill/>
              <a:prstDash val="solid"/>
              <a:miter/>
            </a:ln>
          </p:spPr>
          <p:txBody>
            <a:bodyPr rtlCol="0" anchor="ctr"/>
            <a:lstStyle/>
            <a:p>
              <a:pPr rtl="0"/>
              <a:endParaRPr lang="en-GB" sz="1934" noProof="0"/>
            </a:p>
          </p:txBody>
        </p:sp>
        <p:sp>
          <p:nvSpPr>
            <p:cNvPr id="221" name="Freeform: Shape 220">
              <a:extLst>
                <a:ext uri="{FF2B5EF4-FFF2-40B4-BE49-F238E27FC236}">
                  <a16:creationId xmlns:a16="http://schemas.microsoft.com/office/drawing/2014/main" id="{AF1ECBAE-7F2E-4F36-89B8-A6AC657B39E1}"/>
                </a:ext>
              </a:extLst>
            </p:cNvPr>
            <p:cNvSpPr/>
            <p:nvPr/>
          </p:nvSpPr>
          <p:spPr>
            <a:xfrm>
              <a:off x="4806713" y="6102616"/>
              <a:ext cx="174960" cy="2631"/>
            </a:xfrm>
            <a:custGeom>
              <a:avLst/>
              <a:gdLst>
                <a:gd name="connsiteX0" fmla="*/ 0 w 174960"/>
                <a:gd name="connsiteY0" fmla="*/ 1870 h 2631"/>
                <a:gd name="connsiteX1" fmla="*/ 173691 w 174960"/>
                <a:gd name="connsiteY1" fmla="*/ 1870 h 2631"/>
                <a:gd name="connsiteX2" fmla="*/ 173691 w 174960"/>
                <a:gd name="connsiteY2" fmla="*/ 1870 h 2631"/>
                <a:gd name="connsiteX3" fmla="*/ 173653 w 174960"/>
                <a:gd name="connsiteY3" fmla="*/ 257 h 2631"/>
                <a:gd name="connsiteX4" fmla="*/ 173691 w 174960"/>
                <a:gd name="connsiteY4" fmla="*/ 219 h 2631"/>
                <a:gd name="connsiteX5" fmla="*/ 174960 w 174960"/>
                <a:gd name="connsiteY5" fmla="*/ 219 h 2631"/>
                <a:gd name="connsiteX6" fmla="*/ 0 w 174960"/>
                <a:gd name="connsiteY6" fmla="*/ 219 h 2631"/>
                <a:gd name="connsiteX7" fmla="*/ 0 w 174960"/>
                <a:gd name="connsiteY7" fmla="*/ 2631 h 2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960" h="2631">
                  <a:moveTo>
                    <a:pt x="0" y="1870"/>
                  </a:moveTo>
                  <a:lnTo>
                    <a:pt x="173691" y="1870"/>
                  </a:lnTo>
                  <a:lnTo>
                    <a:pt x="173691" y="1870"/>
                  </a:lnTo>
                  <a:cubicBezTo>
                    <a:pt x="173234" y="1438"/>
                    <a:pt x="173221" y="714"/>
                    <a:pt x="173653" y="257"/>
                  </a:cubicBezTo>
                  <a:cubicBezTo>
                    <a:pt x="173665" y="244"/>
                    <a:pt x="173678" y="232"/>
                    <a:pt x="173691" y="219"/>
                  </a:cubicBezTo>
                  <a:cubicBezTo>
                    <a:pt x="174059" y="-73"/>
                    <a:pt x="174592" y="-73"/>
                    <a:pt x="174960" y="219"/>
                  </a:cubicBezTo>
                  <a:lnTo>
                    <a:pt x="0" y="219"/>
                  </a:lnTo>
                  <a:lnTo>
                    <a:pt x="0" y="2631"/>
                  </a:lnTo>
                  <a:close/>
                </a:path>
              </a:pathLst>
            </a:custGeom>
            <a:solidFill>
              <a:srgbClr val="000000"/>
            </a:solidFill>
            <a:ln w="12690" cap="flat">
              <a:noFill/>
              <a:prstDash val="solid"/>
              <a:miter/>
            </a:ln>
          </p:spPr>
          <p:txBody>
            <a:bodyPr rtlCol="0" anchor="ctr"/>
            <a:lstStyle/>
            <a:p>
              <a:pPr rtl="0"/>
              <a:endParaRPr lang="en-GB" sz="1934" noProof="0"/>
            </a:p>
          </p:txBody>
        </p:sp>
        <p:sp>
          <p:nvSpPr>
            <p:cNvPr id="222" name="Freeform: Shape 221">
              <a:extLst>
                <a:ext uri="{FF2B5EF4-FFF2-40B4-BE49-F238E27FC236}">
                  <a16:creationId xmlns:a16="http://schemas.microsoft.com/office/drawing/2014/main" id="{5CCE5A3D-0233-4A86-81F0-BD2F62A67516}"/>
                </a:ext>
              </a:extLst>
            </p:cNvPr>
            <p:cNvSpPr/>
            <p:nvPr/>
          </p:nvSpPr>
          <p:spPr>
            <a:xfrm>
              <a:off x="4096461" y="6109819"/>
              <a:ext cx="1269" cy="12696"/>
            </a:xfrm>
            <a:custGeom>
              <a:avLst/>
              <a:gdLst>
                <a:gd name="connsiteX0" fmla="*/ 1269 w 1269"/>
                <a:gd name="connsiteY0" fmla="*/ 0 h 12696"/>
                <a:gd name="connsiteX1" fmla="*/ 0 w 1269"/>
                <a:gd name="connsiteY1" fmla="*/ 0 h 12696"/>
              </a:gdLst>
              <a:ahLst/>
              <a:cxnLst>
                <a:cxn ang="0">
                  <a:pos x="connsiteX0" y="connsiteY0"/>
                </a:cxn>
                <a:cxn ang="0">
                  <a:pos x="connsiteX1" y="connsiteY1"/>
                </a:cxn>
              </a:cxnLst>
              <a:rect l="l" t="t" r="r" b="b"/>
              <a:pathLst>
                <a:path w="1269" h="12696">
                  <a:moveTo>
                    <a:pt x="1269" y="0"/>
                  </a:moveTo>
                  <a:lnTo>
                    <a:pt x="0" y="0"/>
                  </a:lnTo>
                  <a:close/>
                </a:path>
              </a:pathLst>
            </a:custGeom>
            <a:solidFill>
              <a:srgbClr val="000000"/>
            </a:solidFill>
            <a:ln w="12690" cap="flat">
              <a:noFill/>
              <a:prstDash val="solid"/>
              <a:miter/>
            </a:ln>
          </p:spPr>
          <p:txBody>
            <a:bodyPr rtlCol="0" anchor="ctr"/>
            <a:lstStyle/>
            <a:p>
              <a:pPr rtl="0"/>
              <a:endParaRPr lang="en-GB" sz="1934" noProof="0"/>
            </a:p>
          </p:txBody>
        </p:sp>
        <p:sp>
          <p:nvSpPr>
            <p:cNvPr id="223" name="Freeform: Shape 222">
              <a:extLst>
                <a:ext uri="{FF2B5EF4-FFF2-40B4-BE49-F238E27FC236}">
                  <a16:creationId xmlns:a16="http://schemas.microsoft.com/office/drawing/2014/main" id="{ABDD4BCA-9C18-44F7-90B5-7F84F3FAE3D6}"/>
                </a:ext>
              </a:extLst>
            </p:cNvPr>
            <p:cNvSpPr/>
            <p:nvPr/>
          </p:nvSpPr>
          <p:spPr>
            <a:xfrm>
              <a:off x="4092382" y="5794431"/>
              <a:ext cx="13982" cy="308911"/>
            </a:xfrm>
            <a:custGeom>
              <a:avLst/>
              <a:gdLst>
                <a:gd name="connsiteX0" fmla="*/ 8650 w 13982"/>
                <a:gd name="connsiteY0" fmla="*/ 302183 h 308911"/>
                <a:gd name="connsiteX1" fmla="*/ 13982 w 13982"/>
                <a:gd name="connsiteY1" fmla="*/ 303452 h 308911"/>
                <a:gd name="connsiteX2" fmla="*/ 13982 w 13982"/>
                <a:gd name="connsiteY2" fmla="*/ 6856 h 308911"/>
                <a:gd name="connsiteX3" fmla="*/ 6999 w 13982"/>
                <a:gd name="connsiteY3" fmla="*/ 6856 h 308911"/>
                <a:gd name="connsiteX4" fmla="*/ 143 w 13982"/>
                <a:gd name="connsiteY4" fmla="*/ 0 h 308911"/>
                <a:gd name="connsiteX5" fmla="*/ 143 w 13982"/>
                <a:gd name="connsiteY5" fmla="*/ 308912 h 308911"/>
                <a:gd name="connsiteX6" fmla="*/ 143 w 13982"/>
                <a:gd name="connsiteY6" fmla="*/ 308912 h 308911"/>
                <a:gd name="connsiteX7" fmla="*/ 143 w 13982"/>
                <a:gd name="connsiteY7" fmla="*/ 306753 h 308911"/>
                <a:gd name="connsiteX8" fmla="*/ 8650 w 13982"/>
                <a:gd name="connsiteY8" fmla="*/ 302183 h 30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82" h="308911">
                  <a:moveTo>
                    <a:pt x="8650" y="302183"/>
                  </a:moveTo>
                  <a:lnTo>
                    <a:pt x="13982" y="303452"/>
                  </a:lnTo>
                  <a:lnTo>
                    <a:pt x="13982" y="6856"/>
                  </a:lnTo>
                  <a:lnTo>
                    <a:pt x="6999" y="6856"/>
                  </a:lnTo>
                  <a:cubicBezTo>
                    <a:pt x="3215" y="6856"/>
                    <a:pt x="143" y="3786"/>
                    <a:pt x="143" y="0"/>
                  </a:cubicBezTo>
                  <a:lnTo>
                    <a:pt x="143" y="308912"/>
                  </a:lnTo>
                  <a:cubicBezTo>
                    <a:pt x="143" y="308912"/>
                    <a:pt x="143" y="308912"/>
                    <a:pt x="143" y="308912"/>
                  </a:cubicBezTo>
                  <a:cubicBezTo>
                    <a:pt x="-48" y="308201"/>
                    <a:pt x="-48" y="307464"/>
                    <a:pt x="143" y="306753"/>
                  </a:cubicBezTo>
                  <a:cubicBezTo>
                    <a:pt x="1247" y="303148"/>
                    <a:pt x="5044" y="301116"/>
                    <a:pt x="8650" y="3021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224" name="Freeform: Shape 223">
              <a:extLst>
                <a:ext uri="{FF2B5EF4-FFF2-40B4-BE49-F238E27FC236}">
                  <a16:creationId xmlns:a16="http://schemas.microsoft.com/office/drawing/2014/main" id="{139815AE-F8AE-476E-9940-150013723B68}"/>
                </a:ext>
              </a:extLst>
            </p:cNvPr>
            <p:cNvSpPr/>
            <p:nvPr/>
          </p:nvSpPr>
          <p:spPr>
            <a:xfrm>
              <a:off x="4094429" y="6107533"/>
              <a:ext cx="888" cy="888"/>
            </a:xfrm>
            <a:custGeom>
              <a:avLst/>
              <a:gdLst>
                <a:gd name="connsiteX0" fmla="*/ 888 w 888"/>
                <a:gd name="connsiteY0" fmla="*/ 889 h 888"/>
                <a:gd name="connsiteX1" fmla="*/ 0 w 888"/>
                <a:gd name="connsiteY1" fmla="*/ 0 h 888"/>
              </a:gdLst>
              <a:ahLst/>
              <a:cxnLst>
                <a:cxn ang="0">
                  <a:pos x="connsiteX0" y="connsiteY0"/>
                </a:cxn>
                <a:cxn ang="0">
                  <a:pos x="connsiteX1" y="connsiteY1"/>
                </a:cxn>
              </a:cxnLst>
              <a:rect l="l" t="t" r="r" b="b"/>
              <a:pathLst>
                <a:path w="888" h="888">
                  <a:moveTo>
                    <a:pt x="888" y="889"/>
                  </a:moveTo>
                  <a:lnTo>
                    <a:pt x="0" y="0"/>
                  </a:lnTo>
                  <a:close/>
                </a:path>
              </a:pathLst>
            </a:custGeom>
            <a:solidFill>
              <a:srgbClr val="000000"/>
            </a:solidFill>
            <a:ln w="12690" cap="flat">
              <a:noFill/>
              <a:prstDash val="solid"/>
              <a:miter/>
            </a:ln>
          </p:spPr>
          <p:txBody>
            <a:bodyPr rtlCol="0" anchor="ctr"/>
            <a:lstStyle/>
            <a:p>
              <a:pPr rtl="0"/>
              <a:endParaRPr lang="en-GB" sz="1934" noProof="0"/>
            </a:p>
          </p:txBody>
        </p:sp>
        <p:sp>
          <p:nvSpPr>
            <p:cNvPr id="225" name="Freeform: Shape 224">
              <a:extLst>
                <a:ext uri="{FF2B5EF4-FFF2-40B4-BE49-F238E27FC236}">
                  <a16:creationId xmlns:a16="http://schemas.microsoft.com/office/drawing/2014/main" id="{94A23EC5-F26E-4018-B9A8-6E4D2BDB7DEB}"/>
                </a:ext>
              </a:extLst>
            </p:cNvPr>
            <p:cNvSpPr/>
            <p:nvPr/>
          </p:nvSpPr>
          <p:spPr>
            <a:xfrm>
              <a:off x="4093756" y="6105629"/>
              <a:ext cx="38" cy="1142"/>
            </a:xfrm>
            <a:custGeom>
              <a:avLst/>
              <a:gdLst>
                <a:gd name="connsiteX0" fmla="*/ 38 w 38"/>
                <a:gd name="connsiteY0" fmla="*/ 1143 h 1142"/>
                <a:gd name="connsiteX1" fmla="*/ 38 w 38"/>
                <a:gd name="connsiteY1" fmla="*/ 0 h 1142"/>
                <a:gd name="connsiteX2" fmla="*/ 38 w 38"/>
                <a:gd name="connsiteY2" fmla="*/ 1143 h 1142"/>
              </a:gdLst>
              <a:ahLst/>
              <a:cxnLst>
                <a:cxn ang="0">
                  <a:pos x="connsiteX0" y="connsiteY0"/>
                </a:cxn>
                <a:cxn ang="0">
                  <a:pos x="connsiteX1" y="connsiteY1"/>
                </a:cxn>
                <a:cxn ang="0">
                  <a:pos x="connsiteX2" y="connsiteY2"/>
                </a:cxn>
              </a:cxnLst>
              <a:rect l="l" t="t" r="r" b="b"/>
              <a:pathLst>
                <a:path w="38" h="1142">
                  <a:moveTo>
                    <a:pt x="38" y="1143"/>
                  </a:moveTo>
                  <a:cubicBezTo>
                    <a:pt x="-13" y="762"/>
                    <a:pt x="-13" y="381"/>
                    <a:pt x="38" y="0"/>
                  </a:cubicBezTo>
                  <a:cubicBezTo>
                    <a:pt x="-13" y="381"/>
                    <a:pt x="-13" y="762"/>
                    <a:pt x="38" y="114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226" name="Freeform: Shape 225">
              <a:extLst>
                <a:ext uri="{FF2B5EF4-FFF2-40B4-BE49-F238E27FC236}">
                  <a16:creationId xmlns:a16="http://schemas.microsoft.com/office/drawing/2014/main" id="{9B128AF0-3268-4091-AB18-D86709A94796}"/>
                </a:ext>
              </a:extLst>
            </p:cNvPr>
            <p:cNvSpPr/>
            <p:nvPr/>
          </p:nvSpPr>
          <p:spPr>
            <a:xfrm>
              <a:off x="4996275" y="6114262"/>
              <a:ext cx="5332" cy="1777"/>
            </a:xfrm>
            <a:custGeom>
              <a:avLst/>
              <a:gdLst>
                <a:gd name="connsiteX0" fmla="*/ 5332 w 5332"/>
                <a:gd name="connsiteY0" fmla="*/ 0 h 1777"/>
                <a:gd name="connsiteX1" fmla="*/ 5332 w 5332"/>
                <a:gd name="connsiteY1" fmla="*/ 0 h 1777"/>
                <a:gd name="connsiteX2" fmla="*/ 0 w 5332"/>
                <a:gd name="connsiteY2" fmla="*/ 0 h 1777"/>
                <a:gd name="connsiteX3" fmla="*/ 2158 w 5332"/>
                <a:gd name="connsiteY3" fmla="*/ 1778 h 1777"/>
                <a:gd name="connsiteX4" fmla="*/ 5332 w 5332"/>
                <a:gd name="connsiteY4" fmla="*/ 0 h 1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2" h="1777">
                  <a:moveTo>
                    <a:pt x="5332" y="0"/>
                  </a:moveTo>
                  <a:lnTo>
                    <a:pt x="5332" y="0"/>
                  </a:lnTo>
                  <a:lnTo>
                    <a:pt x="0" y="0"/>
                  </a:lnTo>
                  <a:lnTo>
                    <a:pt x="2158" y="1778"/>
                  </a:lnTo>
                  <a:cubicBezTo>
                    <a:pt x="3022" y="876"/>
                    <a:pt x="4126" y="267"/>
                    <a:pt x="5332"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227" name="Freeform: Shape 226">
              <a:extLst>
                <a:ext uri="{FF2B5EF4-FFF2-40B4-BE49-F238E27FC236}">
                  <a16:creationId xmlns:a16="http://schemas.microsoft.com/office/drawing/2014/main" id="{ED34CE87-27CD-4F87-97E2-BDECC5CEE2BD}"/>
                </a:ext>
              </a:extLst>
            </p:cNvPr>
            <p:cNvSpPr/>
            <p:nvPr/>
          </p:nvSpPr>
          <p:spPr>
            <a:xfrm>
              <a:off x="4806713" y="6114009"/>
              <a:ext cx="190196" cy="8252"/>
            </a:xfrm>
            <a:custGeom>
              <a:avLst/>
              <a:gdLst>
                <a:gd name="connsiteX0" fmla="*/ 0 w 190196"/>
                <a:gd name="connsiteY0" fmla="*/ 6983 h 8252"/>
                <a:gd name="connsiteX1" fmla="*/ 0 w 190196"/>
                <a:gd name="connsiteY1" fmla="*/ 8253 h 8252"/>
                <a:gd name="connsiteX2" fmla="*/ 189435 w 190196"/>
                <a:gd name="connsiteY2" fmla="*/ 8253 h 8252"/>
                <a:gd name="connsiteX3" fmla="*/ 190197 w 190196"/>
                <a:gd name="connsiteY3" fmla="*/ 3682 h 8252"/>
                <a:gd name="connsiteX4" fmla="*/ 185626 w 190196"/>
                <a:gd name="connsiteY4" fmla="*/ 0 h 8252"/>
                <a:gd name="connsiteX5" fmla="*/ 0 w 190196"/>
                <a:gd name="connsiteY5" fmla="*/ 0 h 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196" h="8252">
                  <a:moveTo>
                    <a:pt x="0" y="6983"/>
                  </a:moveTo>
                  <a:lnTo>
                    <a:pt x="0" y="8253"/>
                  </a:lnTo>
                  <a:lnTo>
                    <a:pt x="189435" y="8253"/>
                  </a:lnTo>
                  <a:cubicBezTo>
                    <a:pt x="189193" y="6691"/>
                    <a:pt x="189460" y="5079"/>
                    <a:pt x="190197" y="3682"/>
                  </a:cubicBezTo>
                  <a:lnTo>
                    <a:pt x="185626" y="0"/>
                  </a:lnTo>
                  <a:lnTo>
                    <a:pt x="0" y="0"/>
                  </a:lnTo>
                  <a:close/>
                </a:path>
              </a:pathLst>
            </a:custGeom>
            <a:solidFill>
              <a:srgbClr val="000000"/>
            </a:solidFill>
            <a:ln w="12690" cap="flat">
              <a:noFill/>
              <a:prstDash val="solid"/>
              <a:miter/>
            </a:ln>
          </p:spPr>
          <p:txBody>
            <a:bodyPr rtlCol="0" anchor="ctr"/>
            <a:lstStyle/>
            <a:p>
              <a:pPr rtl="0"/>
              <a:endParaRPr lang="en-GB" sz="1934" noProof="0"/>
            </a:p>
          </p:txBody>
        </p:sp>
        <p:sp>
          <p:nvSpPr>
            <p:cNvPr id="228" name="Freeform: Shape 227">
              <a:extLst>
                <a:ext uri="{FF2B5EF4-FFF2-40B4-BE49-F238E27FC236}">
                  <a16:creationId xmlns:a16="http://schemas.microsoft.com/office/drawing/2014/main" id="{FAD04B04-2BB2-4C33-8BF6-FCCF773288F6}"/>
                </a:ext>
              </a:extLst>
            </p:cNvPr>
            <p:cNvSpPr/>
            <p:nvPr/>
          </p:nvSpPr>
          <p:spPr>
            <a:xfrm>
              <a:off x="5005163" y="6115151"/>
              <a:ext cx="1269" cy="12696"/>
            </a:xfrm>
            <a:custGeom>
              <a:avLst/>
              <a:gdLst>
                <a:gd name="connsiteX0" fmla="*/ 1270 w 1269"/>
                <a:gd name="connsiteY0" fmla="*/ 0 h 12696"/>
                <a:gd name="connsiteX1" fmla="*/ 0 w 1269"/>
                <a:gd name="connsiteY1" fmla="*/ 0 h 12696"/>
              </a:gdLst>
              <a:ahLst/>
              <a:cxnLst>
                <a:cxn ang="0">
                  <a:pos x="connsiteX0" y="connsiteY0"/>
                </a:cxn>
                <a:cxn ang="0">
                  <a:pos x="connsiteX1" y="connsiteY1"/>
                </a:cxn>
              </a:cxnLst>
              <a:rect l="l" t="t" r="r" b="b"/>
              <a:pathLst>
                <a:path w="1269" h="12696">
                  <a:moveTo>
                    <a:pt x="1270" y="0"/>
                  </a:moveTo>
                  <a:lnTo>
                    <a:pt x="0" y="0"/>
                  </a:lnTo>
                  <a:close/>
                </a:path>
              </a:pathLst>
            </a:custGeom>
            <a:solidFill>
              <a:srgbClr val="000000"/>
            </a:solidFill>
            <a:ln w="12690" cap="flat">
              <a:noFill/>
              <a:prstDash val="solid"/>
              <a:miter/>
            </a:ln>
          </p:spPr>
          <p:txBody>
            <a:bodyPr rtlCol="0" anchor="ctr"/>
            <a:lstStyle/>
            <a:p>
              <a:pPr rtl="0"/>
              <a:endParaRPr lang="en-GB" sz="1934" noProof="0"/>
            </a:p>
          </p:txBody>
        </p:sp>
        <p:sp>
          <p:nvSpPr>
            <p:cNvPr id="229" name="Freeform: Shape 228">
              <a:extLst>
                <a:ext uri="{FF2B5EF4-FFF2-40B4-BE49-F238E27FC236}">
                  <a16:creationId xmlns:a16="http://schemas.microsoft.com/office/drawing/2014/main" id="{64290CBF-AE1F-4EF1-BCD7-759317B2095F}"/>
                </a:ext>
              </a:extLst>
            </p:cNvPr>
            <p:cNvSpPr/>
            <p:nvPr/>
          </p:nvSpPr>
          <p:spPr>
            <a:xfrm>
              <a:off x="5001608" y="5841155"/>
              <a:ext cx="2539" cy="273107"/>
            </a:xfrm>
            <a:custGeom>
              <a:avLst/>
              <a:gdLst>
                <a:gd name="connsiteX0" fmla="*/ 2539 w 2539"/>
                <a:gd name="connsiteY0" fmla="*/ 273107 h 273107"/>
                <a:gd name="connsiteX1" fmla="*/ 2539 w 2539"/>
                <a:gd name="connsiteY1" fmla="*/ 3936 h 273107"/>
                <a:gd name="connsiteX2" fmla="*/ 0 w 2539"/>
                <a:gd name="connsiteY2" fmla="*/ 0 h 273107"/>
                <a:gd name="connsiteX3" fmla="*/ 0 w 2539"/>
                <a:gd name="connsiteY3" fmla="*/ 273107 h 273107"/>
                <a:gd name="connsiteX4" fmla="*/ 2539 w 2539"/>
                <a:gd name="connsiteY4" fmla="*/ 273107 h 27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9" h="273107">
                  <a:moveTo>
                    <a:pt x="2539" y="273107"/>
                  </a:moveTo>
                  <a:lnTo>
                    <a:pt x="2539" y="3936"/>
                  </a:lnTo>
                  <a:lnTo>
                    <a:pt x="0" y="0"/>
                  </a:lnTo>
                  <a:lnTo>
                    <a:pt x="0" y="273107"/>
                  </a:lnTo>
                  <a:cubicBezTo>
                    <a:pt x="838" y="272980"/>
                    <a:pt x="1701" y="272980"/>
                    <a:pt x="2539" y="273107"/>
                  </a:cubicBezTo>
                  <a:close/>
                </a:path>
              </a:pathLst>
            </a:custGeom>
            <a:solidFill>
              <a:srgbClr val="000000"/>
            </a:solidFill>
            <a:ln w="12690" cap="flat">
              <a:noFill/>
              <a:prstDash val="solid"/>
              <a:miter/>
            </a:ln>
          </p:spPr>
          <p:txBody>
            <a:bodyPr rtlCol="0" anchor="ctr"/>
            <a:lstStyle/>
            <a:p>
              <a:pPr rtl="0"/>
              <a:endParaRPr lang="en-GB" sz="1934" noProof="0"/>
            </a:p>
          </p:txBody>
        </p:sp>
        <p:sp>
          <p:nvSpPr>
            <p:cNvPr id="230" name="Freeform: Shape 229">
              <a:extLst>
                <a:ext uri="{FF2B5EF4-FFF2-40B4-BE49-F238E27FC236}">
                  <a16:creationId xmlns:a16="http://schemas.microsoft.com/office/drawing/2014/main" id="{A83F41B4-326F-44B9-9A86-9EDC0C909641}"/>
                </a:ext>
              </a:extLst>
            </p:cNvPr>
            <p:cNvSpPr/>
            <p:nvPr/>
          </p:nvSpPr>
          <p:spPr>
            <a:xfrm>
              <a:off x="4999576" y="5829474"/>
              <a:ext cx="17079" cy="22219"/>
            </a:xfrm>
            <a:custGeom>
              <a:avLst/>
              <a:gdLst>
                <a:gd name="connsiteX0" fmla="*/ 9523 w 17079"/>
                <a:gd name="connsiteY0" fmla="*/ 10665 h 22219"/>
                <a:gd name="connsiteX1" fmla="*/ 5841 w 17079"/>
                <a:gd name="connsiteY1" fmla="*/ 11681 h 22219"/>
                <a:gd name="connsiteX2" fmla="*/ 0 w 17079"/>
                <a:gd name="connsiteY2" fmla="*/ 8380 h 22219"/>
                <a:gd name="connsiteX3" fmla="*/ 2032 w 17079"/>
                <a:gd name="connsiteY3" fmla="*/ 11808 h 22219"/>
                <a:gd name="connsiteX4" fmla="*/ 4571 w 17079"/>
                <a:gd name="connsiteY4" fmla="*/ 15744 h 22219"/>
                <a:gd name="connsiteX5" fmla="*/ 4571 w 17079"/>
                <a:gd name="connsiteY5" fmla="*/ 15744 h 22219"/>
                <a:gd name="connsiteX6" fmla="*/ 7110 w 17079"/>
                <a:gd name="connsiteY6" fmla="*/ 19680 h 22219"/>
                <a:gd name="connsiteX7" fmla="*/ 7110 w 17079"/>
                <a:gd name="connsiteY7" fmla="*/ 20569 h 22219"/>
                <a:gd name="connsiteX8" fmla="*/ 7110 w 17079"/>
                <a:gd name="connsiteY8" fmla="*/ 20569 h 22219"/>
                <a:gd name="connsiteX9" fmla="*/ 8888 w 17079"/>
                <a:gd name="connsiteY9" fmla="*/ 22219 h 22219"/>
                <a:gd name="connsiteX10" fmla="*/ 8888 w 17079"/>
                <a:gd name="connsiteY10" fmla="*/ 22219 h 22219"/>
                <a:gd name="connsiteX11" fmla="*/ 10665 w 17079"/>
                <a:gd name="connsiteY11" fmla="*/ 22219 h 22219"/>
                <a:gd name="connsiteX12" fmla="*/ 11935 w 17079"/>
                <a:gd name="connsiteY12" fmla="*/ 22219 h 22219"/>
                <a:gd name="connsiteX13" fmla="*/ 13205 w 17079"/>
                <a:gd name="connsiteY13" fmla="*/ 22219 h 22219"/>
                <a:gd name="connsiteX14" fmla="*/ 15236 w 17079"/>
                <a:gd name="connsiteY14" fmla="*/ 21584 h 22219"/>
                <a:gd name="connsiteX15" fmla="*/ 15236 w 17079"/>
                <a:gd name="connsiteY15" fmla="*/ 21584 h 22219"/>
                <a:gd name="connsiteX16" fmla="*/ 15236 w 17079"/>
                <a:gd name="connsiteY16" fmla="*/ 21584 h 22219"/>
                <a:gd name="connsiteX17" fmla="*/ 16252 w 17079"/>
                <a:gd name="connsiteY17" fmla="*/ 20696 h 22219"/>
                <a:gd name="connsiteX18" fmla="*/ 17014 w 17079"/>
                <a:gd name="connsiteY18" fmla="*/ 19553 h 22219"/>
                <a:gd name="connsiteX19" fmla="*/ 17014 w 17079"/>
                <a:gd name="connsiteY19" fmla="*/ 18410 h 22219"/>
                <a:gd name="connsiteX20" fmla="*/ 17014 w 17079"/>
                <a:gd name="connsiteY20" fmla="*/ 17014 h 22219"/>
                <a:gd name="connsiteX21" fmla="*/ 16125 w 17079"/>
                <a:gd name="connsiteY21" fmla="*/ 12697 h 22219"/>
                <a:gd name="connsiteX22" fmla="*/ 8507 w 17079"/>
                <a:gd name="connsiteY22" fmla="*/ 0 h 22219"/>
                <a:gd name="connsiteX23" fmla="*/ 10310 w 17079"/>
                <a:gd name="connsiteY23" fmla="*/ 9709 h 22219"/>
                <a:gd name="connsiteX24" fmla="*/ 9523 w 17079"/>
                <a:gd name="connsiteY24" fmla="*/ 10665 h 22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7079" h="22219">
                  <a:moveTo>
                    <a:pt x="9523" y="10665"/>
                  </a:moveTo>
                  <a:cubicBezTo>
                    <a:pt x="8405" y="11312"/>
                    <a:pt x="7136" y="11661"/>
                    <a:pt x="5841" y="11681"/>
                  </a:cubicBezTo>
                  <a:cubicBezTo>
                    <a:pt x="3441" y="11699"/>
                    <a:pt x="1219" y="10442"/>
                    <a:pt x="0" y="8380"/>
                  </a:cubicBezTo>
                  <a:lnTo>
                    <a:pt x="2032" y="11808"/>
                  </a:lnTo>
                  <a:lnTo>
                    <a:pt x="4571" y="15744"/>
                  </a:lnTo>
                  <a:lnTo>
                    <a:pt x="4571" y="15744"/>
                  </a:lnTo>
                  <a:lnTo>
                    <a:pt x="7110" y="19680"/>
                  </a:lnTo>
                  <a:lnTo>
                    <a:pt x="7110" y="20569"/>
                  </a:lnTo>
                  <a:lnTo>
                    <a:pt x="7110" y="20569"/>
                  </a:lnTo>
                  <a:cubicBezTo>
                    <a:pt x="7605" y="21214"/>
                    <a:pt x="8202" y="21771"/>
                    <a:pt x="8888" y="22219"/>
                  </a:cubicBezTo>
                  <a:lnTo>
                    <a:pt x="8888" y="22219"/>
                  </a:lnTo>
                  <a:lnTo>
                    <a:pt x="10665" y="22219"/>
                  </a:lnTo>
                  <a:lnTo>
                    <a:pt x="11935" y="22219"/>
                  </a:lnTo>
                  <a:lnTo>
                    <a:pt x="13205" y="22219"/>
                  </a:lnTo>
                  <a:cubicBezTo>
                    <a:pt x="13916" y="22125"/>
                    <a:pt x="14602" y="21911"/>
                    <a:pt x="15236" y="21584"/>
                  </a:cubicBezTo>
                  <a:lnTo>
                    <a:pt x="15236" y="21584"/>
                  </a:lnTo>
                  <a:lnTo>
                    <a:pt x="15236" y="21584"/>
                  </a:lnTo>
                  <a:cubicBezTo>
                    <a:pt x="15630" y="21358"/>
                    <a:pt x="15973" y="21056"/>
                    <a:pt x="16252" y="20696"/>
                  </a:cubicBezTo>
                  <a:lnTo>
                    <a:pt x="17014" y="19553"/>
                  </a:lnTo>
                  <a:lnTo>
                    <a:pt x="17014" y="18410"/>
                  </a:lnTo>
                  <a:cubicBezTo>
                    <a:pt x="17090" y="17947"/>
                    <a:pt x="17090" y="17477"/>
                    <a:pt x="17014" y="17014"/>
                  </a:cubicBezTo>
                  <a:cubicBezTo>
                    <a:pt x="17230" y="15515"/>
                    <a:pt x="16912" y="13988"/>
                    <a:pt x="16125" y="12697"/>
                  </a:cubicBezTo>
                  <a:lnTo>
                    <a:pt x="8507" y="0"/>
                  </a:lnTo>
                  <a:cubicBezTo>
                    <a:pt x="11681" y="2183"/>
                    <a:pt x="12494" y="6530"/>
                    <a:pt x="10310" y="9709"/>
                  </a:cubicBezTo>
                  <a:cubicBezTo>
                    <a:pt x="10081" y="10051"/>
                    <a:pt x="9815" y="10371"/>
                    <a:pt x="9523" y="10665"/>
                  </a:cubicBezTo>
                  <a:close/>
                </a:path>
              </a:pathLst>
            </a:custGeom>
            <a:solidFill>
              <a:srgbClr val="000000"/>
            </a:solidFill>
            <a:ln w="12690" cap="flat">
              <a:noFill/>
              <a:prstDash val="solid"/>
              <a:miter/>
            </a:ln>
          </p:spPr>
          <p:txBody>
            <a:bodyPr rtlCol="0" anchor="ctr"/>
            <a:lstStyle/>
            <a:p>
              <a:pPr rtl="0"/>
              <a:endParaRPr lang="en-GB" sz="1934" noProof="0"/>
            </a:p>
          </p:txBody>
        </p:sp>
        <p:sp>
          <p:nvSpPr>
            <p:cNvPr id="231" name="Freeform: Shape 230">
              <a:extLst>
                <a:ext uri="{FF2B5EF4-FFF2-40B4-BE49-F238E27FC236}">
                  <a16:creationId xmlns:a16="http://schemas.microsoft.com/office/drawing/2014/main" id="{FC0F4AF7-D289-4F7D-8D32-F66D8716B5D0}"/>
                </a:ext>
              </a:extLst>
            </p:cNvPr>
            <p:cNvSpPr/>
            <p:nvPr/>
          </p:nvSpPr>
          <p:spPr>
            <a:xfrm>
              <a:off x="4092890" y="6097061"/>
              <a:ext cx="50294" cy="23676"/>
            </a:xfrm>
            <a:custGeom>
              <a:avLst/>
              <a:gdLst>
                <a:gd name="connsiteX0" fmla="*/ 50295 w 50294"/>
                <a:gd name="connsiteY0" fmla="*/ 10345 h 23676"/>
                <a:gd name="connsiteX1" fmla="*/ 41153 w 50294"/>
                <a:gd name="connsiteY1" fmla="*/ 8060 h 23676"/>
                <a:gd name="connsiteX2" fmla="*/ 31123 w 50294"/>
                <a:gd name="connsiteY2" fmla="*/ 5647 h 23676"/>
                <a:gd name="connsiteX3" fmla="*/ 13728 w 50294"/>
                <a:gd name="connsiteY3" fmla="*/ 1457 h 23676"/>
                <a:gd name="connsiteX4" fmla="*/ 8395 w 50294"/>
                <a:gd name="connsiteY4" fmla="*/ 188 h 23676"/>
                <a:gd name="connsiteX5" fmla="*/ 143 w 50294"/>
                <a:gd name="connsiteY5" fmla="*/ 5267 h 23676"/>
                <a:gd name="connsiteX6" fmla="*/ 143 w 50294"/>
                <a:gd name="connsiteY6" fmla="*/ 7425 h 23676"/>
                <a:gd name="connsiteX7" fmla="*/ 143 w 50294"/>
                <a:gd name="connsiteY7" fmla="*/ 8822 h 23676"/>
                <a:gd name="connsiteX8" fmla="*/ 143 w 50294"/>
                <a:gd name="connsiteY8" fmla="*/ 9964 h 23676"/>
                <a:gd name="connsiteX9" fmla="*/ 778 w 50294"/>
                <a:gd name="connsiteY9" fmla="*/ 11107 h 23676"/>
                <a:gd name="connsiteX10" fmla="*/ 1666 w 50294"/>
                <a:gd name="connsiteY10" fmla="*/ 11996 h 23676"/>
                <a:gd name="connsiteX11" fmla="*/ 2809 w 50294"/>
                <a:gd name="connsiteY11" fmla="*/ 12758 h 23676"/>
                <a:gd name="connsiteX12" fmla="*/ 4079 w 50294"/>
                <a:gd name="connsiteY12" fmla="*/ 12758 h 23676"/>
                <a:gd name="connsiteX13" fmla="*/ 4079 w 50294"/>
                <a:gd name="connsiteY13" fmla="*/ 12758 h 23676"/>
                <a:gd name="connsiteX14" fmla="*/ 49025 w 50294"/>
                <a:gd name="connsiteY14" fmla="*/ 23677 h 23676"/>
                <a:gd name="connsiteX15" fmla="*/ 49025 w 50294"/>
                <a:gd name="connsiteY15" fmla="*/ 10218 h 23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294" h="23676">
                  <a:moveTo>
                    <a:pt x="50295" y="10345"/>
                  </a:moveTo>
                  <a:lnTo>
                    <a:pt x="41153" y="8060"/>
                  </a:lnTo>
                  <a:lnTo>
                    <a:pt x="31123" y="5647"/>
                  </a:lnTo>
                  <a:lnTo>
                    <a:pt x="13728" y="1457"/>
                  </a:lnTo>
                  <a:lnTo>
                    <a:pt x="8395" y="188"/>
                  </a:lnTo>
                  <a:cubicBezTo>
                    <a:pt x="4714" y="-688"/>
                    <a:pt x="1019" y="1584"/>
                    <a:pt x="143" y="5267"/>
                  </a:cubicBezTo>
                  <a:cubicBezTo>
                    <a:pt x="-48" y="5978"/>
                    <a:pt x="-48" y="6714"/>
                    <a:pt x="143" y="7425"/>
                  </a:cubicBezTo>
                  <a:cubicBezTo>
                    <a:pt x="79" y="7895"/>
                    <a:pt x="79" y="8352"/>
                    <a:pt x="143" y="8822"/>
                  </a:cubicBezTo>
                  <a:cubicBezTo>
                    <a:pt x="92" y="9202"/>
                    <a:pt x="92" y="9583"/>
                    <a:pt x="143" y="9964"/>
                  </a:cubicBezTo>
                  <a:cubicBezTo>
                    <a:pt x="308" y="10371"/>
                    <a:pt x="524" y="10751"/>
                    <a:pt x="778" y="11107"/>
                  </a:cubicBezTo>
                  <a:lnTo>
                    <a:pt x="1666" y="11996"/>
                  </a:lnTo>
                  <a:lnTo>
                    <a:pt x="2809" y="12758"/>
                  </a:lnTo>
                  <a:lnTo>
                    <a:pt x="4079" y="12758"/>
                  </a:lnTo>
                  <a:lnTo>
                    <a:pt x="4079" y="12758"/>
                  </a:lnTo>
                  <a:lnTo>
                    <a:pt x="49025" y="23677"/>
                  </a:lnTo>
                  <a:lnTo>
                    <a:pt x="49025" y="10218"/>
                  </a:lnTo>
                  <a:close/>
                </a:path>
              </a:pathLst>
            </a:custGeom>
            <a:solidFill>
              <a:srgbClr val="000000"/>
            </a:solidFill>
            <a:ln w="12690" cap="flat">
              <a:noFill/>
              <a:prstDash val="solid"/>
              <a:miter/>
            </a:ln>
          </p:spPr>
          <p:txBody>
            <a:bodyPr rtlCol="0" anchor="ctr"/>
            <a:lstStyle/>
            <a:p>
              <a:pPr rtl="0"/>
              <a:endParaRPr lang="en-GB" sz="1934" noProof="0"/>
            </a:p>
          </p:txBody>
        </p:sp>
        <p:sp>
          <p:nvSpPr>
            <p:cNvPr id="232" name="Freeform: Shape 231">
              <a:extLst>
                <a:ext uri="{FF2B5EF4-FFF2-40B4-BE49-F238E27FC236}">
                  <a16:creationId xmlns:a16="http://schemas.microsoft.com/office/drawing/2014/main" id="{20C10BD1-1C8A-4F38-905C-96CD14DCE56C}"/>
                </a:ext>
              </a:extLst>
            </p:cNvPr>
            <p:cNvSpPr/>
            <p:nvPr/>
          </p:nvSpPr>
          <p:spPr>
            <a:xfrm>
              <a:off x="5010876" y="6119468"/>
              <a:ext cx="761" cy="1015"/>
            </a:xfrm>
            <a:custGeom>
              <a:avLst/>
              <a:gdLst>
                <a:gd name="connsiteX0" fmla="*/ 0 w 761"/>
                <a:gd name="connsiteY0" fmla="*/ 0 h 1015"/>
                <a:gd name="connsiteX1" fmla="*/ 762 w 761"/>
                <a:gd name="connsiteY1" fmla="*/ 1016 h 1015"/>
              </a:gdLst>
              <a:ahLst/>
              <a:cxnLst>
                <a:cxn ang="0">
                  <a:pos x="connsiteX0" y="connsiteY0"/>
                </a:cxn>
                <a:cxn ang="0">
                  <a:pos x="connsiteX1" y="connsiteY1"/>
                </a:cxn>
              </a:cxnLst>
              <a:rect l="l" t="t" r="r" b="b"/>
              <a:pathLst>
                <a:path w="761" h="1015">
                  <a:moveTo>
                    <a:pt x="0" y="0"/>
                  </a:moveTo>
                  <a:lnTo>
                    <a:pt x="762" y="1016"/>
                  </a:lnTo>
                  <a:close/>
                </a:path>
              </a:pathLst>
            </a:custGeom>
            <a:solidFill>
              <a:srgbClr val="000000"/>
            </a:solidFill>
            <a:ln w="12690" cap="flat">
              <a:noFill/>
              <a:prstDash val="solid"/>
              <a:miter/>
            </a:ln>
          </p:spPr>
          <p:txBody>
            <a:bodyPr rtlCol="0" anchor="ctr"/>
            <a:lstStyle/>
            <a:p>
              <a:pPr rtl="0"/>
              <a:endParaRPr lang="en-GB" sz="1934" noProof="0"/>
            </a:p>
          </p:txBody>
        </p:sp>
        <p:sp>
          <p:nvSpPr>
            <p:cNvPr id="233" name="Freeform: Shape 232">
              <a:extLst>
                <a:ext uri="{FF2B5EF4-FFF2-40B4-BE49-F238E27FC236}">
                  <a16:creationId xmlns:a16="http://schemas.microsoft.com/office/drawing/2014/main" id="{C627ED4E-88B3-46B3-B141-DC6DA5B41741}"/>
                </a:ext>
              </a:extLst>
            </p:cNvPr>
            <p:cNvSpPr/>
            <p:nvPr/>
          </p:nvSpPr>
          <p:spPr>
            <a:xfrm>
              <a:off x="5012019" y="6121246"/>
              <a:ext cx="12696" cy="1506"/>
            </a:xfrm>
            <a:custGeom>
              <a:avLst/>
              <a:gdLst>
                <a:gd name="connsiteX0" fmla="*/ 0 w 12696"/>
                <a:gd name="connsiteY0" fmla="*/ 0 h 1506"/>
                <a:gd name="connsiteX1" fmla="*/ 0 w 12696"/>
                <a:gd name="connsiteY1" fmla="*/ 1397 h 1506"/>
                <a:gd name="connsiteX2" fmla="*/ 0 w 12696"/>
                <a:gd name="connsiteY2" fmla="*/ 0 h 1506"/>
              </a:gdLst>
              <a:ahLst/>
              <a:cxnLst>
                <a:cxn ang="0">
                  <a:pos x="connsiteX0" y="connsiteY0"/>
                </a:cxn>
                <a:cxn ang="0">
                  <a:pos x="connsiteX1" y="connsiteY1"/>
                </a:cxn>
                <a:cxn ang="0">
                  <a:pos x="connsiteX2" y="connsiteY2"/>
                </a:cxn>
              </a:cxnLst>
              <a:rect l="l" t="t" r="r" b="b"/>
              <a:pathLst>
                <a:path w="12696" h="1506">
                  <a:moveTo>
                    <a:pt x="0" y="0"/>
                  </a:moveTo>
                  <a:cubicBezTo>
                    <a:pt x="0" y="0"/>
                    <a:pt x="0" y="889"/>
                    <a:pt x="0" y="1397"/>
                  </a:cubicBezTo>
                  <a:cubicBezTo>
                    <a:pt x="0" y="1905"/>
                    <a:pt x="0" y="508"/>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234" name="Freeform: Shape 233">
              <a:extLst>
                <a:ext uri="{FF2B5EF4-FFF2-40B4-BE49-F238E27FC236}">
                  <a16:creationId xmlns:a16="http://schemas.microsoft.com/office/drawing/2014/main" id="{C9876EAE-90E6-44AF-B4B7-6664CCA2E45E}"/>
                </a:ext>
              </a:extLst>
            </p:cNvPr>
            <p:cNvSpPr/>
            <p:nvPr/>
          </p:nvSpPr>
          <p:spPr>
            <a:xfrm>
              <a:off x="4996062" y="6117691"/>
              <a:ext cx="3387" cy="4570"/>
            </a:xfrm>
            <a:custGeom>
              <a:avLst/>
              <a:gdLst>
                <a:gd name="connsiteX0" fmla="*/ 87 w 3387"/>
                <a:gd name="connsiteY0" fmla="*/ 4571 h 4570"/>
                <a:gd name="connsiteX1" fmla="*/ 2626 w 3387"/>
                <a:gd name="connsiteY1" fmla="*/ 4571 h 4570"/>
                <a:gd name="connsiteX2" fmla="*/ 3388 w 3387"/>
                <a:gd name="connsiteY2" fmla="*/ 2031 h 4570"/>
                <a:gd name="connsiteX3" fmla="*/ 848 w 3387"/>
                <a:gd name="connsiteY3" fmla="*/ 0 h 4570"/>
                <a:gd name="connsiteX4" fmla="*/ 87 w 3387"/>
                <a:gd name="connsiteY4" fmla="*/ 4571 h 4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87" h="4570">
                  <a:moveTo>
                    <a:pt x="87" y="4571"/>
                  </a:moveTo>
                  <a:lnTo>
                    <a:pt x="2626" y="4571"/>
                  </a:lnTo>
                  <a:cubicBezTo>
                    <a:pt x="2740" y="3695"/>
                    <a:pt x="3007" y="2831"/>
                    <a:pt x="3388" y="2031"/>
                  </a:cubicBezTo>
                  <a:lnTo>
                    <a:pt x="848" y="0"/>
                  </a:lnTo>
                  <a:cubicBezTo>
                    <a:pt x="112" y="1397"/>
                    <a:pt x="-155" y="3009"/>
                    <a:pt x="87" y="4571"/>
                  </a:cubicBezTo>
                  <a:close/>
                </a:path>
              </a:pathLst>
            </a:custGeom>
            <a:solidFill>
              <a:srgbClr val="000000"/>
            </a:solidFill>
            <a:ln w="12690" cap="flat">
              <a:noFill/>
              <a:prstDash val="solid"/>
              <a:miter/>
            </a:ln>
          </p:spPr>
          <p:txBody>
            <a:bodyPr rtlCol="0" anchor="ctr"/>
            <a:lstStyle/>
            <a:p>
              <a:pPr rtl="0"/>
              <a:endParaRPr lang="en-GB" sz="1934" noProof="0"/>
            </a:p>
          </p:txBody>
        </p:sp>
        <p:sp>
          <p:nvSpPr>
            <p:cNvPr id="235" name="Freeform: Shape 234">
              <a:extLst>
                <a:ext uri="{FF2B5EF4-FFF2-40B4-BE49-F238E27FC236}">
                  <a16:creationId xmlns:a16="http://schemas.microsoft.com/office/drawing/2014/main" id="{B1E0F185-07DF-482D-853D-65BEBBD0B53B}"/>
                </a:ext>
              </a:extLst>
            </p:cNvPr>
            <p:cNvSpPr/>
            <p:nvPr/>
          </p:nvSpPr>
          <p:spPr>
            <a:xfrm>
              <a:off x="4999449" y="6115818"/>
              <a:ext cx="10538" cy="3650"/>
            </a:xfrm>
            <a:custGeom>
              <a:avLst/>
              <a:gdLst>
                <a:gd name="connsiteX0" fmla="*/ 5967 w 10538"/>
                <a:gd name="connsiteY0" fmla="*/ 222 h 3650"/>
                <a:gd name="connsiteX1" fmla="*/ 10538 w 10538"/>
                <a:gd name="connsiteY1" fmla="*/ 2127 h 3650"/>
                <a:gd name="connsiteX2" fmla="*/ 10538 w 10538"/>
                <a:gd name="connsiteY2" fmla="*/ 2127 h 3650"/>
                <a:gd name="connsiteX3" fmla="*/ 7999 w 10538"/>
                <a:gd name="connsiteY3" fmla="*/ 95 h 3650"/>
                <a:gd name="connsiteX4" fmla="*/ 7999 w 10538"/>
                <a:gd name="connsiteY4" fmla="*/ 95 h 3650"/>
                <a:gd name="connsiteX5" fmla="*/ 7999 w 10538"/>
                <a:gd name="connsiteY5" fmla="*/ 95 h 3650"/>
                <a:gd name="connsiteX6" fmla="*/ 6729 w 10538"/>
                <a:gd name="connsiteY6" fmla="*/ 95 h 3650"/>
                <a:gd name="connsiteX7" fmla="*/ 5713 w 10538"/>
                <a:gd name="connsiteY7" fmla="*/ 95 h 3650"/>
                <a:gd name="connsiteX8" fmla="*/ 5713 w 10538"/>
                <a:gd name="connsiteY8" fmla="*/ 95 h 3650"/>
                <a:gd name="connsiteX9" fmla="*/ 3174 w 10538"/>
                <a:gd name="connsiteY9" fmla="*/ 95 h 3650"/>
                <a:gd name="connsiteX10" fmla="*/ 0 w 10538"/>
                <a:gd name="connsiteY10" fmla="*/ 1619 h 3650"/>
                <a:gd name="connsiteX11" fmla="*/ 2539 w 10538"/>
                <a:gd name="connsiteY11" fmla="*/ 3650 h 3650"/>
                <a:gd name="connsiteX12" fmla="*/ 5967 w 10538"/>
                <a:gd name="connsiteY12" fmla="*/ 222 h 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8" h="3650">
                  <a:moveTo>
                    <a:pt x="5967" y="222"/>
                  </a:moveTo>
                  <a:cubicBezTo>
                    <a:pt x="7681" y="248"/>
                    <a:pt x="9307" y="933"/>
                    <a:pt x="10538" y="2127"/>
                  </a:cubicBezTo>
                  <a:lnTo>
                    <a:pt x="10538" y="2127"/>
                  </a:lnTo>
                  <a:lnTo>
                    <a:pt x="7999" y="95"/>
                  </a:lnTo>
                  <a:lnTo>
                    <a:pt x="7999" y="95"/>
                  </a:lnTo>
                  <a:lnTo>
                    <a:pt x="7999" y="95"/>
                  </a:lnTo>
                  <a:lnTo>
                    <a:pt x="6729" y="95"/>
                  </a:lnTo>
                  <a:lnTo>
                    <a:pt x="5713" y="95"/>
                  </a:lnTo>
                  <a:lnTo>
                    <a:pt x="5713" y="95"/>
                  </a:lnTo>
                  <a:cubicBezTo>
                    <a:pt x="4876" y="-32"/>
                    <a:pt x="4012" y="-32"/>
                    <a:pt x="3174" y="95"/>
                  </a:cubicBezTo>
                  <a:cubicBezTo>
                    <a:pt x="1993" y="286"/>
                    <a:pt x="888" y="819"/>
                    <a:pt x="0" y="1619"/>
                  </a:cubicBezTo>
                  <a:lnTo>
                    <a:pt x="2539" y="3650"/>
                  </a:lnTo>
                  <a:cubicBezTo>
                    <a:pt x="3212" y="2127"/>
                    <a:pt x="4444" y="895"/>
                    <a:pt x="5967" y="222"/>
                  </a:cubicBezTo>
                  <a:close/>
                </a:path>
              </a:pathLst>
            </a:custGeom>
            <a:solidFill>
              <a:srgbClr val="000000"/>
            </a:solidFill>
            <a:ln w="12690" cap="flat">
              <a:noFill/>
              <a:prstDash val="solid"/>
              <a:miter/>
            </a:ln>
          </p:spPr>
          <p:txBody>
            <a:bodyPr rtlCol="0" anchor="ctr"/>
            <a:lstStyle/>
            <a:p>
              <a:pPr rtl="0"/>
              <a:endParaRPr lang="en-GB" sz="1934" noProof="0"/>
            </a:p>
          </p:txBody>
        </p:sp>
        <p:sp>
          <p:nvSpPr>
            <p:cNvPr id="236" name="Freeform: Shape 235">
              <a:extLst>
                <a:ext uri="{FF2B5EF4-FFF2-40B4-BE49-F238E27FC236}">
                  <a16:creationId xmlns:a16="http://schemas.microsoft.com/office/drawing/2014/main" id="{2E0AF8A1-BF4D-47B9-A922-B021301AEBC6}"/>
                </a:ext>
              </a:extLst>
            </p:cNvPr>
            <p:cNvSpPr/>
            <p:nvPr/>
          </p:nvSpPr>
          <p:spPr>
            <a:xfrm>
              <a:off x="4979544" y="6102087"/>
              <a:ext cx="20921" cy="17381"/>
            </a:xfrm>
            <a:custGeom>
              <a:avLst/>
              <a:gdLst>
                <a:gd name="connsiteX0" fmla="*/ 353 w 20921"/>
                <a:gd name="connsiteY0" fmla="*/ 495 h 17381"/>
                <a:gd name="connsiteX1" fmla="*/ 315 w 20921"/>
                <a:gd name="connsiteY1" fmla="*/ 2107 h 17381"/>
                <a:gd name="connsiteX2" fmla="*/ 353 w 20921"/>
                <a:gd name="connsiteY2" fmla="*/ 2145 h 17381"/>
                <a:gd name="connsiteX3" fmla="*/ 353 w 20921"/>
                <a:gd name="connsiteY3" fmla="*/ 2145 h 17381"/>
                <a:gd name="connsiteX4" fmla="*/ 12287 w 20921"/>
                <a:gd name="connsiteY4" fmla="*/ 11668 h 17381"/>
                <a:gd name="connsiteX5" fmla="*/ 16858 w 20921"/>
                <a:gd name="connsiteY5" fmla="*/ 15350 h 17381"/>
                <a:gd name="connsiteX6" fmla="*/ 19398 w 20921"/>
                <a:gd name="connsiteY6" fmla="*/ 17381 h 17381"/>
                <a:gd name="connsiteX7" fmla="*/ 20921 w 20921"/>
                <a:gd name="connsiteY7" fmla="*/ 15477 h 17381"/>
                <a:gd name="connsiteX8" fmla="*/ 18382 w 20921"/>
                <a:gd name="connsiteY8" fmla="*/ 13445 h 17381"/>
                <a:gd name="connsiteX9" fmla="*/ 16223 w 20921"/>
                <a:gd name="connsiteY9" fmla="*/ 11668 h 17381"/>
                <a:gd name="connsiteX10" fmla="*/ 2003 w 20921"/>
                <a:gd name="connsiteY10" fmla="*/ 368 h 17381"/>
                <a:gd name="connsiteX11" fmla="*/ 2003 w 20921"/>
                <a:gd name="connsiteY11" fmla="*/ 368 h 17381"/>
                <a:gd name="connsiteX12" fmla="*/ 2003 w 20921"/>
                <a:gd name="connsiteY12" fmla="*/ 368 h 17381"/>
                <a:gd name="connsiteX13" fmla="*/ 568 w 20921"/>
                <a:gd name="connsiteY13" fmla="*/ 241 h 17381"/>
                <a:gd name="connsiteX14" fmla="*/ 353 w 20921"/>
                <a:gd name="connsiteY14" fmla="*/ 495 h 1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921" h="17381">
                  <a:moveTo>
                    <a:pt x="353" y="495"/>
                  </a:moveTo>
                  <a:cubicBezTo>
                    <a:pt x="-105" y="926"/>
                    <a:pt x="-117" y="1650"/>
                    <a:pt x="315" y="2107"/>
                  </a:cubicBezTo>
                  <a:cubicBezTo>
                    <a:pt x="327" y="2120"/>
                    <a:pt x="340" y="2133"/>
                    <a:pt x="353" y="2145"/>
                  </a:cubicBezTo>
                  <a:lnTo>
                    <a:pt x="353" y="2145"/>
                  </a:lnTo>
                  <a:lnTo>
                    <a:pt x="12287" y="11668"/>
                  </a:lnTo>
                  <a:lnTo>
                    <a:pt x="16858" y="15350"/>
                  </a:lnTo>
                  <a:lnTo>
                    <a:pt x="19398" y="17381"/>
                  </a:lnTo>
                  <a:cubicBezTo>
                    <a:pt x="19791" y="16670"/>
                    <a:pt x="20312" y="16023"/>
                    <a:pt x="20921" y="15477"/>
                  </a:cubicBezTo>
                  <a:lnTo>
                    <a:pt x="18382" y="13445"/>
                  </a:lnTo>
                  <a:lnTo>
                    <a:pt x="16223" y="11668"/>
                  </a:lnTo>
                  <a:lnTo>
                    <a:pt x="2003" y="368"/>
                  </a:lnTo>
                  <a:lnTo>
                    <a:pt x="2003" y="368"/>
                  </a:lnTo>
                  <a:cubicBezTo>
                    <a:pt x="2003" y="368"/>
                    <a:pt x="2003" y="368"/>
                    <a:pt x="2003" y="368"/>
                  </a:cubicBezTo>
                  <a:cubicBezTo>
                    <a:pt x="1648" y="-64"/>
                    <a:pt x="1000" y="-127"/>
                    <a:pt x="568" y="241"/>
                  </a:cubicBezTo>
                  <a:cubicBezTo>
                    <a:pt x="480" y="317"/>
                    <a:pt x="416" y="393"/>
                    <a:pt x="353" y="495"/>
                  </a:cubicBezTo>
                  <a:close/>
                </a:path>
              </a:pathLst>
            </a:custGeom>
            <a:solidFill>
              <a:srgbClr val="000000"/>
            </a:solidFill>
            <a:ln w="12690" cap="flat">
              <a:noFill/>
              <a:prstDash val="solid"/>
              <a:miter/>
            </a:ln>
          </p:spPr>
          <p:txBody>
            <a:bodyPr rtlCol="0" anchor="ctr"/>
            <a:lstStyle/>
            <a:p>
              <a:pPr rtl="0"/>
              <a:endParaRPr lang="en-GB" sz="1934" noProof="0"/>
            </a:p>
          </p:txBody>
        </p:sp>
        <p:sp>
          <p:nvSpPr>
            <p:cNvPr id="237" name="Freeform: Shape 236">
              <a:extLst>
                <a:ext uri="{FF2B5EF4-FFF2-40B4-BE49-F238E27FC236}">
                  <a16:creationId xmlns:a16="http://schemas.microsoft.com/office/drawing/2014/main" id="{51AEA080-5077-434D-9031-2B24B03B95AD}"/>
                </a:ext>
              </a:extLst>
            </p:cNvPr>
            <p:cNvSpPr/>
            <p:nvPr/>
          </p:nvSpPr>
          <p:spPr>
            <a:xfrm>
              <a:off x="4984086" y="5788464"/>
              <a:ext cx="1143" cy="761"/>
            </a:xfrm>
            <a:custGeom>
              <a:avLst/>
              <a:gdLst>
                <a:gd name="connsiteX0" fmla="*/ 0 w 1143"/>
                <a:gd name="connsiteY0" fmla="*/ 0 h 761"/>
                <a:gd name="connsiteX1" fmla="*/ 1143 w 1143"/>
                <a:gd name="connsiteY1" fmla="*/ 762 h 761"/>
              </a:gdLst>
              <a:ahLst/>
              <a:cxnLst>
                <a:cxn ang="0">
                  <a:pos x="connsiteX0" y="connsiteY0"/>
                </a:cxn>
                <a:cxn ang="0">
                  <a:pos x="connsiteX1" y="connsiteY1"/>
                </a:cxn>
              </a:cxnLst>
              <a:rect l="l" t="t" r="r" b="b"/>
              <a:pathLst>
                <a:path w="1143" h="761">
                  <a:moveTo>
                    <a:pt x="0" y="0"/>
                  </a:moveTo>
                  <a:lnTo>
                    <a:pt x="1143" y="762"/>
                  </a:lnTo>
                  <a:close/>
                </a:path>
              </a:pathLst>
            </a:custGeom>
            <a:solidFill>
              <a:srgbClr val="000000"/>
            </a:solidFill>
            <a:ln w="12690" cap="flat">
              <a:noFill/>
              <a:prstDash val="solid"/>
              <a:miter/>
            </a:ln>
          </p:spPr>
          <p:txBody>
            <a:bodyPr rtlCol="0" anchor="ctr"/>
            <a:lstStyle/>
            <a:p>
              <a:pPr rtl="0"/>
              <a:endParaRPr lang="en-GB" sz="1934" noProof="0"/>
            </a:p>
          </p:txBody>
        </p:sp>
        <p:sp>
          <p:nvSpPr>
            <p:cNvPr id="238" name="Freeform: Shape 237">
              <a:extLst>
                <a:ext uri="{FF2B5EF4-FFF2-40B4-BE49-F238E27FC236}">
                  <a16:creationId xmlns:a16="http://schemas.microsoft.com/office/drawing/2014/main" id="{1ED7FA38-5C03-4592-8262-6F6C65F21F8C}"/>
                </a:ext>
              </a:extLst>
            </p:cNvPr>
            <p:cNvSpPr/>
            <p:nvPr/>
          </p:nvSpPr>
          <p:spPr>
            <a:xfrm>
              <a:off x="4977103" y="5790749"/>
              <a:ext cx="31741" cy="42914"/>
            </a:xfrm>
            <a:custGeom>
              <a:avLst/>
              <a:gdLst>
                <a:gd name="connsiteX0" fmla="*/ 3682 w 31741"/>
                <a:gd name="connsiteY0" fmla="*/ 10538 h 42914"/>
                <a:gd name="connsiteX1" fmla="*/ 0 w 31741"/>
                <a:gd name="connsiteY1" fmla="*/ 10538 h 42914"/>
                <a:gd name="connsiteX2" fmla="*/ 2666 w 31741"/>
                <a:gd name="connsiteY2" fmla="*/ 14855 h 42914"/>
                <a:gd name="connsiteX3" fmla="*/ 5079 w 31741"/>
                <a:gd name="connsiteY3" fmla="*/ 18791 h 42914"/>
                <a:gd name="connsiteX4" fmla="*/ 20061 w 31741"/>
                <a:gd name="connsiteY4" fmla="*/ 42915 h 42914"/>
                <a:gd name="connsiteX5" fmla="*/ 20061 w 31741"/>
                <a:gd name="connsiteY5" fmla="*/ 42915 h 42914"/>
                <a:gd name="connsiteX6" fmla="*/ 22219 w 31741"/>
                <a:gd name="connsiteY6" fmla="*/ 33392 h 42914"/>
                <a:gd name="connsiteX7" fmla="*/ 31742 w 31741"/>
                <a:gd name="connsiteY7" fmla="*/ 35551 h 42914"/>
                <a:gd name="connsiteX8" fmla="*/ 29202 w 31741"/>
                <a:gd name="connsiteY8" fmla="*/ 31361 h 42914"/>
                <a:gd name="connsiteX9" fmla="*/ 9776 w 31741"/>
                <a:gd name="connsiteY9" fmla="*/ 0 h 42914"/>
                <a:gd name="connsiteX10" fmla="*/ 9142 w 31741"/>
                <a:gd name="connsiteY10" fmla="*/ 0 h 42914"/>
                <a:gd name="connsiteX11" fmla="*/ 10792 w 31741"/>
                <a:gd name="connsiteY11" fmla="*/ 4190 h 42914"/>
                <a:gd name="connsiteX12" fmla="*/ 3682 w 31741"/>
                <a:gd name="connsiteY12" fmla="*/ 10538 h 42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741" h="42914">
                  <a:moveTo>
                    <a:pt x="3682" y="10538"/>
                  </a:moveTo>
                  <a:lnTo>
                    <a:pt x="0" y="10538"/>
                  </a:lnTo>
                  <a:lnTo>
                    <a:pt x="2666" y="14855"/>
                  </a:lnTo>
                  <a:lnTo>
                    <a:pt x="5079" y="18791"/>
                  </a:lnTo>
                  <a:lnTo>
                    <a:pt x="20061" y="42915"/>
                  </a:lnTo>
                  <a:lnTo>
                    <a:pt x="20061" y="42915"/>
                  </a:lnTo>
                  <a:cubicBezTo>
                    <a:pt x="18029" y="39689"/>
                    <a:pt x="18994" y="35426"/>
                    <a:pt x="22219" y="33392"/>
                  </a:cubicBezTo>
                  <a:cubicBezTo>
                    <a:pt x="25444" y="31358"/>
                    <a:pt x="29710" y="32325"/>
                    <a:pt x="31742" y="35551"/>
                  </a:cubicBezTo>
                  <a:lnTo>
                    <a:pt x="29202" y="31361"/>
                  </a:lnTo>
                  <a:lnTo>
                    <a:pt x="9776" y="0"/>
                  </a:lnTo>
                  <a:lnTo>
                    <a:pt x="9142" y="0"/>
                  </a:lnTo>
                  <a:cubicBezTo>
                    <a:pt x="10196" y="1141"/>
                    <a:pt x="10779" y="2636"/>
                    <a:pt x="10792" y="4190"/>
                  </a:cubicBezTo>
                  <a:cubicBezTo>
                    <a:pt x="10462" y="7847"/>
                    <a:pt x="7352" y="10620"/>
                    <a:pt x="3682" y="10538"/>
                  </a:cubicBezTo>
                  <a:close/>
                </a:path>
              </a:pathLst>
            </a:custGeom>
            <a:solidFill>
              <a:srgbClr val="000000"/>
            </a:solidFill>
            <a:ln w="12690" cap="flat">
              <a:noFill/>
              <a:prstDash val="solid"/>
              <a:miter/>
            </a:ln>
          </p:spPr>
          <p:txBody>
            <a:bodyPr rtlCol="0" anchor="ctr"/>
            <a:lstStyle/>
            <a:p>
              <a:pPr rtl="0"/>
              <a:endParaRPr lang="en-GB" sz="1934" noProof="0"/>
            </a:p>
          </p:txBody>
        </p:sp>
        <p:sp>
          <p:nvSpPr>
            <p:cNvPr id="239" name="Freeform: Shape 238">
              <a:extLst>
                <a:ext uri="{FF2B5EF4-FFF2-40B4-BE49-F238E27FC236}">
                  <a16:creationId xmlns:a16="http://schemas.microsoft.com/office/drawing/2014/main" id="{29B1D37C-9641-4F52-B9EA-804C5BB04081}"/>
                </a:ext>
              </a:extLst>
            </p:cNvPr>
            <p:cNvSpPr/>
            <p:nvPr/>
          </p:nvSpPr>
          <p:spPr>
            <a:xfrm>
              <a:off x="4981547" y="5787702"/>
              <a:ext cx="1396" cy="12696"/>
            </a:xfrm>
            <a:custGeom>
              <a:avLst/>
              <a:gdLst>
                <a:gd name="connsiteX0" fmla="*/ 0 w 1396"/>
                <a:gd name="connsiteY0" fmla="*/ 0 h 12696"/>
                <a:gd name="connsiteX1" fmla="*/ 1396 w 1396"/>
                <a:gd name="connsiteY1" fmla="*/ 0 h 12696"/>
              </a:gdLst>
              <a:ahLst/>
              <a:cxnLst>
                <a:cxn ang="0">
                  <a:pos x="connsiteX0" y="connsiteY0"/>
                </a:cxn>
                <a:cxn ang="0">
                  <a:pos x="connsiteX1" y="connsiteY1"/>
                </a:cxn>
              </a:cxnLst>
              <a:rect l="l" t="t" r="r" b="b"/>
              <a:pathLst>
                <a:path w="1396" h="12696">
                  <a:moveTo>
                    <a:pt x="0" y="0"/>
                  </a:moveTo>
                  <a:lnTo>
                    <a:pt x="1396" y="0"/>
                  </a:lnTo>
                  <a:close/>
                </a:path>
              </a:pathLst>
            </a:custGeom>
            <a:solidFill>
              <a:srgbClr val="000000"/>
            </a:solidFill>
            <a:ln w="12690" cap="flat">
              <a:noFill/>
              <a:prstDash val="solid"/>
              <a:miter/>
            </a:ln>
          </p:spPr>
          <p:txBody>
            <a:bodyPr rtlCol="0" anchor="ctr"/>
            <a:lstStyle/>
            <a:p>
              <a:pPr rtl="0"/>
              <a:endParaRPr lang="en-GB" sz="1934" noProof="0"/>
            </a:p>
          </p:txBody>
        </p:sp>
        <p:sp>
          <p:nvSpPr>
            <p:cNvPr id="240" name="Freeform: Shape 239">
              <a:extLst>
                <a:ext uri="{FF2B5EF4-FFF2-40B4-BE49-F238E27FC236}">
                  <a16:creationId xmlns:a16="http://schemas.microsoft.com/office/drawing/2014/main" id="{0064471D-9807-4A0D-AE8E-01EC45264296}"/>
                </a:ext>
              </a:extLst>
            </p:cNvPr>
            <p:cNvSpPr/>
            <p:nvPr/>
          </p:nvSpPr>
          <p:spPr>
            <a:xfrm>
              <a:off x="4995973" y="5823077"/>
              <a:ext cx="16321" cy="17951"/>
            </a:xfrm>
            <a:custGeom>
              <a:avLst/>
              <a:gdLst>
                <a:gd name="connsiteX0" fmla="*/ 3603 w 16321"/>
                <a:gd name="connsiteY0" fmla="*/ 14650 h 17951"/>
                <a:gd name="connsiteX1" fmla="*/ 9444 w 16321"/>
                <a:gd name="connsiteY1" fmla="*/ 17951 h 17951"/>
                <a:gd name="connsiteX2" fmla="*/ 13125 w 16321"/>
                <a:gd name="connsiteY2" fmla="*/ 16936 h 17951"/>
                <a:gd name="connsiteX3" fmla="*/ 15284 w 16321"/>
                <a:gd name="connsiteY3" fmla="*/ 7413 h 17951"/>
                <a:gd name="connsiteX4" fmla="*/ 15284 w 16321"/>
                <a:gd name="connsiteY4" fmla="*/ 7413 h 17951"/>
                <a:gd name="connsiteX5" fmla="*/ 12744 w 16321"/>
                <a:gd name="connsiteY5" fmla="*/ 3223 h 17951"/>
                <a:gd name="connsiteX6" fmla="*/ 12744 w 16321"/>
                <a:gd name="connsiteY6" fmla="*/ 3223 h 17951"/>
                <a:gd name="connsiteX7" fmla="*/ 3222 w 16321"/>
                <a:gd name="connsiteY7" fmla="*/ 1065 h 17951"/>
                <a:gd name="connsiteX8" fmla="*/ 1064 w 16321"/>
                <a:gd name="connsiteY8" fmla="*/ 10587 h 17951"/>
                <a:gd name="connsiteX9" fmla="*/ 1064 w 16321"/>
                <a:gd name="connsiteY9" fmla="*/ 10587 h 17951"/>
                <a:gd name="connsiteX10" fmla="*/ 3603 w 16321"/>
                <a:gd name="connsiteY10" fmla="*/ 14650 h 17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21" h="17951">
                  <a:moveTo>
                    <a:pt x="3603" y="14650"/>
                  </a:moveTo>
                  <a:cubicBezTo>
                    <a:pt x="4822" y="16712"/>
                    <a:pt x="7044" y="17969"/>
                    <a:pt x="9444" y="17951"/>
                  </a:cubicBezTo>
                  <a:cubicBezTo>
                    <a:pt x="10738" y="17931"/>
                    <a:pt x="12008" y="17582"/>
                    <a:pt x="13125" y="16936"/>
                  </a:cubicBezTo>
                  <a:cubicBezTo>
                    <a:pt x="16312" y="14875"/>
                    <a:pt x="17277" y="10647"/>
                    <a:pt x="15284" y="7413"/>
                  </a:cubicBezTo>
                  <a:lnTo>
                    <a:pt x="15284" y="7413"/>
                  </a:lnTo>
                  <a:lnTo>
                    <a:pt x="12744" y="3223"/>
                  </a:lnTo>
                  <a:lnTo>
                    <a:pt x="12744" y="3223"/>
                  </a:lnTo>
                  <a:cubicBezTo>
                    <a:pt x="10713" y="-2"/>
                    <a:pt x="6447" y="-969"/>
                    <a:pt x="3222" y="1065"/>
                  </a:cubicBezTo>
                  <a:cubicBezTo>
                    <a:pt x="-3" y="3099"/>
                    <a:pt x="-968" y="7362"/>
                    <a:pt x="1064" y="10587"/>
                  </a:cubicBezTo>
                  <a:lnTo>
                    <a:pt x="1064" y="10587"/>
                  </a:lnTo>
                  <a:lnTo>
                    <a:pt x="3603" y="14650"/>
                  </a:lnTo>
                  <a:close/>
                </a:path>
              </a:pathLst>
            </a:custGeom>
            <a:solidFill>
              <a:srgbClr val="000000"/>
            </a:solidFill>
            <a:ln w="12690" cap="flat">
              <a:noFill/>
              <a:prstDash val="solid"/>
              <a:miter/>
            </a:ln>
          </p:spPr>
          <p:txBody>
            <a:bodyPr rtlCol="0" anchor="ctr"/>
            <a:lstStyle/>
            <a:p>
              <a:pPr rtl="0"/>
              <a:endParaRPr lang="en-GB" sz="1934" noProof="0"/>
            </a:p>
          </p:txBody>
        </p:sp>
        <p:sp>
          <p:nvSpPr>
            <p:cNvPr id="241" name="Freeform: Shape 240">
              <a:extLst>
                <a:ext uri="{FF2B5EF4-FFF2-40B4-BE49-F238E27FC236}">
                  <a16:creationId xmlns:a16="http://schemas.microsoft.com/office/drawing/2014/main" id="{B59E9BEC-3724-42DE-BFD8-06B4DFB07667}"/>
                </a:ext>
              </a:extLst>
            </p:cNvPr>
            <p:cNvSpPr/>
            <p:nvPr/>
          </p:nvSpPr>
          <p:spPr>
            <a:xfrm>
              <a:off x="7799832" y="6513067"/>
              <a:ext cx="5967" cy="12696"/>
            </a:xfrm>
            <a:custGeom>
              <a:avLst/>
              <a:gdLst>
                <a:gd name="connsiteX0" fmla="*/ 5967 w 5967"/>
                <a:gd name="connsiteY0" fmla="*/ 0 h 12696"/>
                <a:gd name="connsiteX1" fmla="*/ 0 w 5967"/>
                <a:gd name="connsiteY1" fmla="*/ 0 h 12696"/>
                <a:gd name="connsiteX2" fmla="*/ 0 w 5967"/>
                <a:gd name="connsiteY2" fmla="*/ 0 h 12696"/>
                <a:gd name="connsiteX3" fmla="*/ 5967 w 5967"/>
                <a:gd name="connsiteY3" fmla="*/ 0 h 12696"/>
              </a:gdLst>
              <a:ahLst/>
              <a:cxnLst>
                <a:cxn ang="0">
                  <a:pos x="connsiteX0" y="connsiteY0"/>
                </a:cxn>
                <a:cxn ang="0">
                  <a:pos x="connsiteX1" y="connsiteY1"/>
                </a:cxn>
                <a:cxn ang="0">
                  <a:pos x="connsiteX2" y="connsiteY2"/>
                </a:cxn>
                <a:cxn ang="0">
                  <a:pos x="connsiteX3" y="connsiteY3"/>
                </a:cxn>
              </a:cxnLst>
              <a:rect l="l" t="t" r="r" b="b"/>
              <a:pathLst>
                <a:path w="5967" h="12696">
                  <a:moveTo>
                    <a:pt x="5967" y="0"/>
                  </a:moveTo>
                  <a:lnTo>
                    <a:pt x="0" y="0"/>
                  </a:lnTo>
                  <a:lnTo>
                    <a:pt x="0" y="0"/>
                  </a:lnTo>
                  <a:lnTo>
                    <a:pt x="5967" y="0"/>
                  </a:lnTo>
                  <a:close/>
                </a:path>
              </a:pathLst>
            </a:custGeom>
            <a:solidFill>
              <a:srgbClr val="000000"/>
            </a:solidFill>
            <a:ln w="12690" cap="flat">
              <a:noFill/>
              <a:prstDash val="solid"/>
              <a:miter/>
            </a:ln>
          </p:spPr>
          <p:txBody>
            <a:bodyPr rtlCol="0" anchor="ctr"/>
            <a:lstStyle/>
            <a:p>
              <a:pPr rtl="0"/>
              <a:endParaRPr lang="en-GB" sz="1934" noProof="0"/>
            </a:p>
          </p:txBody>
        </p:sp>
        <p:sp>
          <p:nvSpPr>
            <p:cNvPr id="242" name="Freeform: Shape 241">
              <a:extLst>
                <a:ext uri="{FF2B5EF4-FFF2-40B4-BE49-F238E27FC236}">
                  <a16:creationId xmlns:a16="http://schemas.microsoft.com/office/drawing/2014/main" id="{674413FE-DD2C-4024-869D-9EC340779647}"/>
                </a:ext>
              </a:extLst>
            </p:cNvPr>
            <p:cNvSpPr/>
            <p:nvPr/>
          </p:nvSpPr>
          <p:spPr>
            <a:xfrm>
              <a:off x="7104307" y="6510528"/>
              <a:ext cx="22346" cy="1904"/>
            </a:xfrm>
            <a:custGeom>
              <a:avLst/>
              <a:gdLst>
                <a:gd name="connsiteX0" fmla="*/ 22346 w 22346"/>
                <a:gd name="connsiteY0" fmla="*/ 1143 h 1904"/>
                <a:gd name="connsiteX1" fmla="*/ 22346 w 22346"/>
                <a:gd name="connsiteY1" fmla="*/ 1143 h 1904"/>
                <a:gd name="connsiteX2" fmla="*/ 21204 w 22346"/>
                <a:gd name="connsiteY2" fmla="*/ 0 h 1904"/>
                <a:gd name="connsiteX3" fmla="*/ 11427 w 22346"/>
                <a:gd name="connsiteY3" fmla="*/ 0 h 1904"/>
                <a:gd name="connsiteX4" fmla="*/ 10158 w 22346"/>
                <a:gd name="connsiteY4" fmla="*/ 1270 h 1904"/>
                <a:gd name="connsiteX5" fmla="*/ 0 w 22346"/>
                <a:gd name="connsiteY5" fmla="*/ 1270 h 1904"/>
                <a:gd name="connsiteX6" fmla="*/ 0 w 22346"/>
                <a:gd name="connsiteY6" fmla="*/ 1904 h 1904"/>
                <a:gd name="connsiteX7" fmla="*/ 21204 w 22346"/>
                <a:gd name="connsiteY7" fmla="*/ 1904 h 1904"/>
                <a:gd name="connsiteX8" fmla="*/ 22346 w 22346"/>
                <a:gd name="connsiteY8" fmla="*/ 1143 h 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46" h="1904">
                  <a:moveTo>
                    <a:pt x="22346" y="1143"/>
                  </a:moveTo>
                  <a:lnTo>
                    <a:pt x="22346" y="1143"/>
                  </a:lnTo>
                  <a:cubicBezTo>
                    <a:pt x="22346" y="508"/>
                    <a:pt x="21839" y="0"/>
                    <a:pt x="21204" y="0"/>
                  </a:cubicBezTo>
                  <a:lnTo>
                    <a:pt x="11427" y="0"/>
                  </a:lnTo>
                  <a:cubicBezTo>
                    <a:pt x="11427" y="698"/>
                    <a:pt x="10856" y="1270"/>
                    <a:pt x="10158" y="1270"/>
                  </a:cubicBezTo>
                  <a:lnTo>
                    <a:pt x="0" y="1270"/>
                  </a:lnTo>
                  <a:lnTo>
                    <a:pt x="0" y="1904"/>
                  </a:lnTo>
                  <a:lnTo>
                    <a:pt x="21204" y="1904"/>
                  </a:lnTo>
                  <a:cubicBezTo>
                    <a:pt x="21699" y="1892"/>
                    <a:pt x="22143" y="1600"/>
                    <a:pt x="22346" y="114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243" name="Freeform: Shape 242">
              <a:extLst>
                <a:ext uri="{FF2B5EF4-FFF2-40B4-BE49-F238E27FC236}">
                  <a16:creationId xmlns:a16="http://schemas.microsoft.com/office/drawing/2014/main" id="{910FE2B4-B4F7-455D-91C9-D9F93D5DEA90}"/>
                </a:ext>
              </a:extLst>
            </p:cNvPr>
            <p:cNvSpPr/>
            <p:nvPr/>
          </p:nvSpPr>
          <p:spPr>
            <a:xfrm>
              <a:off x="5740301" y="5854741"/>
              <a:ext cx="321734" cy="13839"/>
            </a:xfrm>
            <a:custGeom>
              <a:avLst/>
              <a:gdLst>
                <a:gd name="connsiteX0" fmla="*/ 0 w 321734"/>
                <a:gd name="connsiteY0" fmla="*/ 13839 h 13839"/>
                <a:gd name="connsiteX1" fmla="*/ 314751 w 321734"/>
                <a:gd name="connsiteY1" fmla="*/ 13839 h 13839"/>
                <a:gd name="connsiteX2" fmla="*/ 314751 w 321734"/>
                <a:gd name="connsiteY2" fmla="*/ 6983 h 13839"/>
                <a:gd name="connsiteX3" fmla="*/ 321735 w 321734"/>
                <a:gd name="connsiteY3" fmla="*/ 0 h 13839"/>
                <a:gd name="connsiteX4" fmla="*/ 0 w 321734"/>
                <a:gd name="connsiteY4" fmla="*/ 0 h 13839"/>
                <a:gd name="connsiteX5" fmla="*/ 0 w 321734"/>
                <a:gd name="connsiteY5" fmla="*/ 13839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734" h="13839">
                  <a:moveTo>
                    <a:pt x="0" y="13839"/>
                  </a:moveTo>
                  <a:lnTo>
                    <a:pt x="314751" y="13839"/>
                  </a:lnTo>
                  <a:lnTo>
                    <a:pt x="314751" y="6983"/>
                  </a:lnTo>
                  <a:cubicBezTo>
                    <a:pt x="314751" y="3126"/>
                    <a:pt x="317875" y="0"/>
                    <a:pt x="321735" y="0"/>
                  </a:cubicBezTo>
                  <a:lnTo>
                    <a:pt x="0" y="0"/>
                  </a:lnTo>
                  <a:lnTo>
                    <a:pt x="0" y="13839"/>
                  </a:lnTo>
                  <a:close/>
                </a:path>
              </a:pathLst>
            </a:custGeom>
            <a:solidFill>
              <a:srgbClr val="000000"/>
            </a:solidFill>
            <a:ln w="12690" cap="flat">
              <a:noFill/>
              <a:prstDash val="solid"/>
              <a:miter/>
            </a:ln>
          </p:spPr>
          <p:txBody>
            <a:bodyPr rtlCol="0" anchor="ctr"/>
            <a:lstStyle/>
            <a:p>
              <a:pPr rtl="0"/>
              <a:endParaRPr lang="en-GB" sz="1934" noProof="0"/>
            </a:p>
          </p:txBody>
        </p:sp>
        <p:sp>
          <p:nvSpPr>
            <p:cNvPr id="244" name="Freeform: Shape 243">
              <a:extLst>
                <a:ext uri="{FF2B5EF4-FFF2-40B4-BE49-F238E27FC236}">
                  <a16:creationId xmlns:a16="http://schemas.microsoft.com/office/drawing/2014/main" id="{323A32F1-5511-44A2-95A0-48A789A3DDDF}"/>
                </a:ext>
              </a:extLst>
            </p:cNvPr>
            <p:cNvSpPr/>
            <p:nvPr/>
          </p:nvSpPr>
          <p:spPr>
            <a:xfrm>
              <a:off x="7835637" y="5854697"/>
              <a:ext cx="211018" cy="13756"/>
            </a:xfrm>
            <a:custGeom>
              <a:avLst/>
              <a:gdLst>
                <a:gd name="connsiteX0" fmla="*/ 7491 w 211018"/>
                <a:gd name="connsiteY0" fmla="*/ 5504 h 13756"/>
                <a:gd name="connsiteX1" fmla="*/ 2285 w 211018"/>
                <a:gd name="connsiteY1" fmla="*/ 13756 h 13756"/>
                <a:gd name="connsiteX2" fmla="*/ 204036 w 211018"/>
                <a:gd name="connsiteY2" fmla="*/ 13756 h 13756"/>
                <a:gd name="connsiteX3" fmla="*/ 204036 w 211018"/>
                <a:gd name="connsiteY3" fmla="*/ 7027 h 13756"/>
                <a:gd name="connsiteX4" fmla="*/ 211019 w 211018"/>
                <a:gd name="connsiteY4" fmla="*/ 44 h 13756"/>
                <a:gd name="connsiteX5" fmla="*/ 762 w 211018"/>
                <a:gd name="connsiteY5" fmla="*/ 44 h 13756"/>
                <a:gd name="connsiteX6" fmla="*/ 0 w 211018"/>
                <a:gd name="connsiteY6" fmla="*/ 44 h 13756"/>
                <a:gd name="connsiteX7" fmla="*/ 7491 w 211018"/>
                <a:gd name="connsiteY7" fmla="*/ 5504 h 1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18" h="13756">
                  <a:moveTo>
                    <a:pt x="7491" y="5504"/>
                  </a:moveTo>
                  <a:cubicBezTo>
                    <a:pt x="8278" y="9211"/>
                    <a:pt x="5967" y="12875"/>
                    <a:pt x="2285" y="13756"/>
                  </a:cubicBezTo>
                  <a:lnTo>
                    <a:pt x="204036" y="13756"/>
                  </a:lnTo>
                  <a:lnTo>
                    <a:pt x="204036" y="7027"/>
                  </a:lnTo>
                  <a:cubicBezTo>
                    <a:pt x="204036" y="3170"/>
                    <a:pt x="207159" y="44"/>
                    <a:pt x="211019" y="44"/>
                  </a:cubicBezTo>
                  <a:lnTo>
                    <a:pt x="762" y="44"/>
                  </a:lnTo>
                  <a:lnTo>
                    <a:pt x="0" y="44"/>
                  </a:lnTo>
                  <a:cubicBezTo>
                    <a:pt x="3530" y="-356"/>
                    <a:pt x="6792" y="2016"/>
                    <a:pt x="7491" y="5504"/>
                  </a:cubicBezTo>
                  <a:close/>
                </a:path>
              </a:pathLst>
            </a:custGeom>
            <a:solidFill>
              <a:srgbClr val="000000"/>
            </a:solidFill>
            <a:ln w="12690" cap="flat">
              <a:noFill/>
              <a:prstDash val="solid"/>
              <a:miter/>
            </a:ln>
          </p:spPr>
          <p:txBody>
            <a:bodyPr rtlCol="0" anchor="ctr"/>
            <a:lstStyle/>
            <a:p>
              <a:pPr rtl="0"/>
              <a:endParaRPr lang="en-GB" sz="1934" noProof="0"/>
            </a:p>
          </p:txBody>
        </p:sp>
        <p:sp>
          <p:nvSpPr>
            <p:cNvPr id="245" name="Freeform: Shape 244">
              <a:extLst>
                <a:ext uri="{FF2B5EF4-FFF2-40B4-BE49-F238E27FC236}">
                  <a16:creationId xmlns:a16="http://schemas.microsoft.com/office/drawing/2014/main" id="{6824376C-CBC2-4287-8996-90CCBD186147}"/>
                </a:ext>
              </a:extLst>
            </p:cNvPr>
            <p:cNvSpPr/>
            <p:nvPr/>
          </p:nvSpPr>
          <p:spPr>
            <a:xfrm>
              <a:off x="7802117" y="5863629"/>
              <a:ext cx="761" cy="1142"/>
            </a:xfrm>
            <a:custGeom>
              <a:avLst/>
              <a:gdLst>
                <a:gd name="connsiteX0" fmla="*/ 0 w 761"/>
                <a:gd name="connsiteY0" fmla="*/ 1143 h 1142"/>
                <a:gd name="connsiteX1" fmla="*/ 762 w 761"/>
                <a:gd name="connsiteY1" fmla="*/ 0 h 1142"/>
              </a:gdLst>
              <a:ahLst/>
              <a:cxnLst>
                <a:cxn ang="0">
                  <a:pos x="connsiteX0" y="connsiteY0"/>
                </a:cxn>
                <a:cxn ang="0">
                  <a:pos x="connsiteX1" y="connsiteY1"/>
                </a:cxn>
              </a:cxnLst>
              <a:rect l="l" t="t" r="r" b="b"/>
              <a:pathLst>
                <a:path w="761" h="1142">
                  <a:moveTo>
                    <a:pt x="0" y="1143"/>
                  </a:moveTo>
                  <a:lnTo>
                    <a:pt x="762" y="0"/>
                  </a:lnTo>
                  <a:close/>
                </a:path>
              </a:pathLst>
            </a:custGeom>
            <a:solidFill>
              <a:srgbClr val="000000"/>
            </a:solidFill>
            <a:ln w="12690" cap="flat">
              <a:noFill/>
              <a:prstDash val="solid"/>
              <a:miter/>
            </a:ln>
          </p:spPr>
          <p:txBody>
            <a:bodyPr rtlCol="0" anchor="ctr"/>
            <a:lstStyle/>
            <a:p>
              <a:pPr rtl="0"/>
              <a:endParaRPr lang="en-GB" sz="1934" noProof="0"/>
            </a:p>
          </p:txBody>
        </p:sp>
        <p:sp>
          <p:nvSpPr>
            <p:cNvPr id="246" name="Freeform: Shape 245">
              <a:extLst>
                <a:ext uri="{FF2B5EF4-FFF2-40B4-BE49-F238E27FC236}">
                  <a16:creationId xmlns:a16="http://schemas.microsoft.com/office/drawing/2014/main" id="{56A52E49-D639-403D-A16F-CAFB75CB8BA0}"/>
                </a:ext>
              </a:extLst>
            </p:cNvPr>
            <p:cNvSpPr/>
            <p:nvPr/>
          </p:nvSpPr>
          <p:spPr>
            <a:xfrm>
              <a:off x="7803768" y="5861978"/>
              <a:ext cx="1015" cy="761"/>
            </a:xfrm>
            <a:custGeom>
              <a:avLst/>
              <a:gdLst>
                <a:gd name="connsiteX0" fmla="*/ 0 w 1015"/>
                <a:gd name="connsiteY0" fmla="*/ 762 h 761"/>
                <a:gd name="connsiteX1" fmla="*/ 1016 w 1015"/>
                <a:gd name="connsiteY1" fmla="*/ 0 h 761"/>
              </a:gdLst>
              <a:ahLst/>
              <a:cxnLst>
                <a:cxn ang="0">
                  <a:pos x="connsiteX0" y="connsiteY0"/>
                </a:cxn>
                <a:cxn ang="0">
                  <a:pos x="connsiteX1" y="connsiteY1"/>
                </a:cxn>
              </a:cxnLst>
              <a:rect l="l" t="t" r="r" b="b"/>
              <a:pathLst>
                <a:path w="1015" h="761">
                  <a:moveTo>
                    <a:pt x="0" y="762"/>
                  </a:moveTo>
                  <a:lnTo>
                    <a:pt x="1016" y="0"/>
                  </a:lnTo>
                  <a:close/>
                </a:path>
              </a:pathLst>
            </a:custGeom>
            <a:solidFill>
              <a:srgbClr val="000000"/>
            </a:solidFill>
            <a:ln w="12690" cap="flat">
              <a:noFill/>
              <a:prstDash val="solid"/>
              <a:miter/>
            </a:ln>
          </p:spPr>
          <p:txBody>
            <a:bodyPr rtlCol="0" anchor="ctr"/>
            <a:lstStyle/>
            <a:p>
              <a:pPr rtl="0"/>
              <a:endParaRPr lang="en-GB" sz="1934" noProof="0"/>
            </a:p>
          </p:txBody>
        </p:sp>
        <p:sp>
          <p:nvSpPr>
            <p:cNvPr id="247" name="Freeform: Shape 246">
              <a:extLst>
                <a:ext uri="{FF2B5EF4-FFF2-40B4-BE49-F238E27FC236}">
                  <a16:creationId xmlns:a16="http://schemas.microsoft.com/office/drawing/2014/main" id="{CD208C65-66B8-441D-888F-5660F5F92C2E}"/>
                </a:ext>
              </a:extLst>
            </p:cNvPr>
            <p:cNvSpPr/>
            <p:nvPr/>
          </p:nvSpPr>
          <p:spPr>
            <a:xfrm>
              <a:off x="7801355" y="5865805"/>
              <a:ext cx="56" cy="1506"/>
            </a:xfrm>
            <a:custGeom>
              <a:avLst/>
              <a:gdLst>
                <a:gd name="connsiteX0" fmla="*/ 0 w 56"/>
                <a:gd name="connsiteY0" fmla="*/ 1506 h 1506"/>
                <a:gd name="connsiteX1" fmla="*/ 0 w 56"/>
                <a:gd name="connsiteY1" fmla="*/ 109 h 1506"/>
                <a:gd name="connsiteX2" fmla="*/ 0 w 56"/>
                <a:gd name="connsiteY2" fmla="*/ 1506 h 1506"/>
              </a:gdLst>
              <a:ahLst/>
              <a:cxnLst>
                <a:cxn ang="0">
                  <a:pos x="connsiteX0" y="connsiteY0"/>
                </a:cxn>
                <a:cxn ang="0">
                  <a:pos x="connsiteX1" y="connsiteY1"/>
                </a:cxn>
                <a:cxn ang="0">
                  <a:pos x="connsiteX2" y="connsiteY2"/>
                </a:cxn>
              </a:cxnLst>
              <a:rect l="l" t="t" r="r" b="b"/>
              <a:pathLst>
                <a:path w="56" h="1506">
                  <a:moveTo>
                    <a:pt x="0" y="1506"/>
                  </a:moveTo>
                  <a:cubicBezTo>
                    <a:pt x="0" y="1506"/>
                    <a:pt x="0" y="617"/>
                    <a:pt x="0" y="109"/>
                  </a:cubicBezTo>
                  <a:cubicBezTo>
                    <a:pt x="0" y="-398"/>
                    <a:pt x="127" y="998"/>
                    <a:pt x="0" y="150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248" name="Freeform: Shape 247">
              <a:extLst>
                <a:ext uri="{FF2B5EF4-FFF2-40B4-BE49-F238E27FC236}">
                  <a16:creationId xmlns:a16="http://schemas.microsoft.com/office/drawing/2014/main" id="{7D4EEE00-BAA9-4F39-9E15-3F1B7B040697}"/>
                </a:ext>
              </a:extLst>
            </p:cNvPr>
            <p:cNvSpPr/>
            <p:nvPr/>
          </p:nvSpPr>
          <p:spPr>
            <a:xfrm>
              <a:off x="7805418" y="5860581"/>
              <a:ext cx="4951" cy="1015"/>
            </a:xfrm>
            <a:custGeom>
              <a:avLst/>
              <a:gdLst>
                <a:gd name="connsiteX0" fmla="*/ 3047 w 4951"/>
                <a:gd name="connsiteY0" fmla="*/ 635 h 1015"/>
                <a:gd name="connsiteX1" fmla="*/ 3047 w 4951"/>
                <a:gd name="connsiteY1" fmla="*/ 635 h 1015"/>
                <a:gd name="connsiteX2" fmla="*/ 4316 w 4951"/>
                <a:gd name="connsiteY2" fmla="*/ 0 h 1015"/>
                <a:gd name="connsiteX3" fmla="*/ 4952 w 4951"/>
                <a:gd name="connsiteY3" fmla="*/ 0 h 1015"/>
                <a:gd name="connsiteX4" fmla="*/ 635 w 4951"/>
                <a:gd name="connsiteY4" fmla="*/ 1016 h 1015"/>
                <a:gd name="connsiteX5" fmla="*/ 0 w 4951"/>
                <a:gd name="connsiteY5" fmla="*/ 1016 h 1015"/>
                <a:gd name="connsiteX6" fmla="*/ 2158 w 4951"/>
                <a:gd name="connsiteY6" fmla="*/ 1016 h 1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1" h="1015">
                  <a:moveTo>
                    <a:pt x="3047" y="635"/>
                  </a:moveTo>
                  <a:lnTo>
                    <a:pt x="3047" y="635"/>
                  </a:lnTo>
                  <a:lnTo>
                    <a:pt x="4316" y="0"/>
                  </a:lnTo>
                  <a:lnTo>
                    <a:pt x="4952" y="0"/>
                  </a:lnTo>
                  <a:lnTo>
                    <a:pt x="635" y="1016"/>
                  </a:lnTo>
                  <a:lnTo>
                    <a:pt x="0" y="1016"/>
                  </a:lnTo>
                  <a:cubicBezTo>
                    <a:pt x="711" y="895"/>
                    <a:pt x="1448" y="895"/>
                    <a:pt x="2158" y="101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249" name="Freeform: Shape 248">
              <a:extLst>
                <a:ext uri="{FF2B5EF4-FFF2-40B4-BE49-F238E27FC236}">
                  <a16:creationId xmlns:a16="http://schemas.microsoft.com/office/drawing/2014/main" id="{39D09D68-992E-4539-B724-AB0193B40A74}"/>
                </a:ext>
              </a:extLst>
            </p:cNvPr>
            <p:cNvSpPr/>
            <p:nvPr/>
          </p:nvSpPr>
          <p:spPr>
            <a:xfrm>
              <a:off x="7835128" y="5868580"/>
              <a:ext cx="2539" cy="78212"/>
            </a:xfrm>
            <a:custGeom>
              <a:avLst/>
              <a:gdLst>
                <a:gd name="connsiteX0" fmla="*/ 1270 w 2539"/>
                <a:gd name="connsiteY0" fmla="*/ 78212 h 78212"/>
                <a:gd name="connsiteX1" fmla="*/ 2539 w 2539"/>
                <a:gd name="connsiteY1" fmla="*/ 78212 h 78212"/>
                <a:gd name="connsiteX2" fmla="*/ 2539 w 2539"/>
                <a:gd name="connsiteY2" fmla="*/ 0 h 78212"/>
                <a:gd name="connsiteX3" fmla="*/ 2539 w 2539"/>
                <a:gd name="connsiteY3" fmla="*/ 0 h 78212"/>
                <a:gd name="connsiteX4" fmla="*/ 0 w 2539"/>
                <a:gd name="connsiteY4" fmla="*/ 0 h 78212"/>
                <a:gd name="connsiteX5" fmla="*/ 0 w 2539"/>
                <a:gd name="connsiteY5" fmla="*/ 77958 h 78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9" h="78212">
                  <a:moveTo>
                    <a:pt x="1270" y="78212"/>
                  </a:moveTo>
                  <a:lnTo>
                    <a:pt x="2539" y="78212"/>
                  </a:lnTo>
                  <a:lnTo>
                    <a:pt x="2539" y="0"/>
                  </a:lnTo>
                  <a:lnTo>
                    <a:pt x="2539" y="0"/>
                  </a:lnTo>
                  <a:lnTo>
                    <a:pt x="0" y="0"/>
                  </a:lnTo>
                  <a:lnTo>
                    <a:pt x="0" y="77958"/>
                  </a:lnTo>
                  <a:close/>
                </a:path>
              </a:pathLst>
            </a:custGeom>
            <a:solidFill>
              <a:srgbClr val="000000"/>
            </a:solidFill>
            <a:ln w="12690" cap="flat">
              <a:noFill/>
              <a:prstDash val="solid"/>
              <a:miter/>
            </a:ln>
          </p:spPr>
          <p:txBody>
            <a:bodyPr rtlCol="0" anchor="ctr"/>
            <a:lstStyle/>
            <a:p>
              <a:pPr rtl="0"/>
              <a:endParaRPr lang="en-GB" sz="1934" noProof="0"/>
            </a:p>
          </p:txBody>
        </p:sp>
        <p:sp>
          <p:nvSpPr>
            <p:cNvPr id="250" name="Freeform: Shape 249">
              <a:extLst>
                <a:ext uri="{FF2B5EF4-FFF2-40B4-BE49-F238E27FC236}">
                  <a16:creationId xmlns:a16="http://schemas.microsoft.com/office/drawing/2014/main" id="{657477E7-BAEB-4127-8861-BAEC2A13EACE}"/>
                </a:ext>
              </a:extLst>
            </p:cNvPr>
            <p:cNvSpPr/>
            <p:nvPr/>
          </p:nvSpPr>
          <p:spPr>
            <a:xfrm>
              <a:off x="6068892" y="6503164"/>
              <a:ext cx="431306" cy="6602"/>
            </a:xfrm>
            <a:custGeom>
              <a:avLst/>
              <a:gdLst>
                <a:gd name="connsiteX0" fmla="*/ 0 w 431306"/>
                <a:gd name="connsiteY0" fmla="*/ 0 h 6602"/>
                <a:gd name="connsiteX1" fmla="*/ 431307 w 431306"/>
                <a:gd name="connsiteY1" fmla="*/ 0 h 6602"/>
                <a:gd name="connsiteX2" fmla="*/ 431307 w 431306"/>
                <a:gd name="connsiteY2" fmla="*/ 6602 h 6602"/>
                <a:gd name="connsiteX3" fmla="*/ 0 w 431306"/>
                <a:gd name="connsiteY3" fmla="*/ 6602 h 6602"/>
              </a:gdLst>
              <a:ahLst/>
              <a:cxnLst>
                <a:cxn ang="0">
                  <a:pos x="connsiteX0" y="connsiteY0"/>
                </a:cxn>
                <a:cxn ang="0">
                  <a:pos x="connsiteX1" y="connsiteY1"/>
                </a:cxn>
                <a:cxn ang="0">
                  <a:pos x="connsiteX2" y="connsiteY2"/>
                </a:cxn>
                <a:cxn ang="0">
                  <a:pos x="connsiteX3" y="connsiteY3"/>
                </a:cxn>
              </a:cxnLst>
              <a:rect l="l" t="t" r="r" b="b"/>
              <a:pathLst>
                <a:path w="431306" h="6602">
                  <a:moveTo>
                    <a:pt x="0" y="0"/>
                  </a:moveTo>
                  <a:lnTo>
                    <a:pt x="431307" y="0"/>
                  </a:lnTo>
                  <a:lnTo>
                    <a:pt x="431307" y="6602"/>
                  </a:lnTo>
                  <a:lnTo>
                    <a:pt x="0" y="6602"/>
                  </a:lnTo>
                  <a:close/>
                </a:path>
              </a:pathLst>
            </a:custGeom>
            <a:solidFill>
              <a:srgbClr val="000000"/>
            </a:solidFill>
            <a:ln w="12690" cap="flat">
              <a:noFill/>
              <a:prstDash val="solid"/>
              <a:miter/>
            </a:ln>
          </p:spPr>
          <p:txBody>
            <a:bodyPr rtlCol="0" anchor="ctr"/>
            <a:lstStyle/>
            <a:p>
              <a:pPr rtl="0"/>
              <a:endParaRPr lang="en-GB" sz="1934" noProof="0"/>
            </a:p>
          </p:txBody>
        </p:sp>
        <p:sp>
          <p:nvSpPr>
            <p:cNvPr id="251" name="Freeform: Shape 250">
              <a:extLst>
                <a:ext uri="{FF2B5EF4-FFF2-40B4-BE49-F238E27FC236}">
                  <a16:creationId xmlns:a16="http://schemas.microsoft.com/office/drawing/2014/main" id="{941F6625-6B07-4A99-8FB0-F824CB7C4256}"/>
                </a:ext>
              </a:extLst>
            </p:cNvPr>
            <p:cNvSpPr/>
            <p:nvPr/>
          </p:nvSpPr>
          <p:spPr>
            <a:xfrm>
              <a:off x="6067495" y="6512306"/>
              <a:ext cx="433211" cy="4824"/>
            </a:xfrm>
            <a:custGeom>
              <a:avLst/>
              <a:gdLst>
                <a:gd name="connsiteX0" fmla="*/ 1524 w 433211"/>
                <a:gd name="connsiteY0" fmla="*/ 0 h 4824"/>
                <a:gd name="connsiteX1" fmla="*/ 1524 w 433211"/>
                <a:gd name="connsiteY1" fmla="*/ 762 h 4824"/>
                <a:gd name="connsiteX2" fmla="*/ 0 w 433211"/>
                <a:gd name="connsiteY2" fmla="*/ 4825 h 4824"/>
                <a:gd name="connsiteX3" fmla="*/ 433211 w 433211"/>
                <a:gd name="connsiteY3" fmla="*/ 4825 h 4824"/>
                <a:gd name="connsiteX4" fmla="*/ 433211 w 433211"/>
                <a:gd name="connsiteY4" fmla="*/ 127 h 4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211" h="4824">
                  <a:moveTo>
                    <a:pt x="1524" y="0"/>
                  </a:moveTo>
                  <a:lnTo>
                    <a:pt x="1524" y="762"/>
                  </a:lnTo>
                  <a:cubicBezTo>
                    <a:pt x="1473" y="2247"/>
                    <a:pt x="940" y="3682"/>
                    <a:pt x="0" y="4825"/>
                  </a:cubicBezTo>
                  <a:lnTo>
                    <a:pt x="433211" y="4825"/>
                  </a:lnTo>
                  <a:lnTo>
                    <a:pt x="433211" y="127"/>
                  </a:lnTo>
                  <a:close/>
                </a:path>
              </a:pathLst>
            </a:custGeom>
            <a:solidFill>
              <a:srgbClr val="000000"/>
            </a:solidFill>
            <a:ln w="12690" cap="flat">
              <a:noFill/>
              <a:prstDash val="solid"/>
              <a:miter/>
            </a:ln>
          </p:spPr>
          <p:txBody>
            <a:bodyPr rtlCol="0" anchor="ctr"/>
            <a:lstStyle/>
            <a:p>
              <a:pPr rtl="0"/>
              <a:endParaRPr lang="en-GB" sz="1934" noProof="0"/>
            </a:p>
          </p:txBody>
        </p:sp>
        <p:sp>
          <p:nvSpPr>
            <p:cNvPr id="252" name="Freeform: Shape 251">
              <a:extLst>
                <a:ext uri="{FF2B5EF4-FFF2-40B4-BE49-F238E27FC236}">
                  <a16:creationId xmlns:a16="http://schemas.microsoft.com/office/drawing/2014/main" id="{C744749C-DD72-435C-8BE2-AF822A637CE6}"/>
                </a:ext>
              </a:extLst>
            </p:cNvPr>
            <p:cNvSpPr/>
            <p:nvPr/>
          </p:nvSpPr>
          <p:spPr>
            <a:xfrm>
              <a:off x="7717938" y="6504640"/>
              <a:ext cx="50786" cy="6776"/>
            </a:xfrm>
            <a:custGeom>
              <a:avLst/>
              <a:gdLst>
                <a:gd name="connsiteX0" fmla="*/ 45327 w 50786"/>
                <a:gd name="connsiteY0" fmla="*/ 5253 h 6776"/>
                <a:gd name="connsiteX1" fmla="*/ 45327 w 50786"/>
                <a:gd name="connsiteY1" fmla="*/ 5253 h 6776"/>
                <a:gd name="connsiteX2" fmla="*/ 45327 w 50786"/>
                <a:gd name="connsiteY2" fmla="*/ 3983 h 6776"/>
                <a:gd name="connsiteX3" fmla="*/ 45327 w 50786"/>
                <a:gd name="connsiteY3" fmla="*/ 2841 h 6776"/>
                <a:gd name="connsiteX4" fmla="*/ 46470 w 50786"/>
                <a:gd name="connsiteY4" fmla="*/ 1190 h 6776"/>
                <a:gd name="connsiteX5" fmla="*/ 46470 w 50786"/>
                <a:gd name="connsiteY5" fmla="*/ 1190 h 6776"/>
                <a:gd name="connsiteX6" fmla="*/ 48120 w 50786"/>
                <a:gd name="connsiteY6" fmla="*/ 48 h 6776"/>
                <a:gd name="connsiteX7" fmla="*/ 48120 w 50786"/>
                <a:gd name="connsiteY7" fmla="*/ 48 h 6776"/>
                <a:gd name="connsiteX8" fmla="*/ 49771 w 50786"/>
                <a:gd name="connsiteY8" fmla="*/ 48 h 6776"/>
                <a:gd name="connsiteX9" fmla="*/ 50787 w 50786"/>
                <a:gd name="connsiteY9" fmla="*/ 48 h 6776"/>
                <a:gd name="connsiteX10" fmla="*/ 0 w 50786"/>
                <a:gd name="connsiteY10" fmla="*/ 48 h 6776"/>
                <a:gd name="connsiteX11" fmla="*/ 0 w 50786"/>
                <a:gd name="connsiteY11" fmla="*/ 6777 h 6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786" h="6776">
                  <a:moveTo>
                    <a:pt x="45327" y="5253"/>
                  </a:moveTo>
                  <a:lnTo>
                    <a:pt x="45327" y="5253"/>
                  </a:lnTo>
                  <a:cubicBezTo>
                    <a:pt x="45264" y="4834"/>
                    <a:pt x="45264" y="4403"/>
                    <a:pt x="45327" y="3983"/>
                  </a:cubicBezTo>
                  <a:cubicBezTo>
                    <a:pt x="45327" y="3983"/>
                    <a:pt x="45327" y="3222"/>
                    <a:pt x="45327" y="2841"/>
                  </a:cubicBezTo>
                  <a:cubicBezTo>
                    <a:pt x="45632" y="2244"/>
                    <a:pt x="46013" y="1685"/>
                    <a:pt x="46470" y="1190"/>
                  </a:cubicBezTo>
                  <a:lnTo>
                    <a:pt x="46470" y="1190"/>
                  </a:lnTo>
                  <a:cubicBezTo>
                    <a:pt x="46940" y="695"/>
                    <a:pt x="47499" y="314"/>
                    <a:pt x="48120" y="48"/>
                  </a:cubicBezTo>
                  <a:lnTo>
                    <a:pt x="48120" y="48"/>
                  </a:lnTo>
                  <a:cubicBezTo>
                    <a:pt x="48667" y="-16"/>
                    <a:pt x="49225" y="-16"/>
                    <a:pt x="49771" y="48"/>
                  </a:cubicBezTo>
                  <a:lnTo>
                    <a:pt x="50787" y="48"/>
                  </a:lnTo>
                  <a:lnTo>
                    <a:pt x="0" y="48"/>
                  </a:lnTo>
                  <a:lnTo>
                    <a:pt x="0" y="6777"/>
                  </a:lnTo>
                  <a:close/>
                </a:path>
              </a:pathLst>
            </a:custGeom>
            <a:solidFill>
              <a:srgbClr val="000000"/>
            </a:solidFill>
            <a:ln w="12690" cap="flat">
              <a:noFill/>
              <a:prstDash val="solid"/>
              <a:miter/>
            </a:ln>
          </p:spPr>
          <p:txBody>
            <a:bodyPr rtlCol="0" anchor="ctr"/>
            <a:lstStyle/>
            <a:p>
              <a:pPr rtl="0"/>
              <a:endParaRPr lang="en-GB" sz="1934" noProof="0"/>
            </a:p>
          </p:txBody>
        </p:sp>
        <p:sp>
          <p:nvSpPr>
            <p:cNvPr id="253" name="Freeform: Shape 252">
              <a:extLst>
                <a:ext uri="{FF2B5EF4-FFF2-40B4-BE49-F238E27FC236}">
                  <a16:creationId xmlns:a16="http://schemas.microsoft.com/office/drawing/2014/main" id="{0761EC6E-7C86-49FF-B7C9-0018BD4565D1}"/>
                </a:ext>
              </a:extLst>
            </p:cNvPr>
            <p:cNvSpPr/>
            <p:nvPr/>
          </p:nvSpPr>
          <p:spPr>
            <a:xfrm>
              <a:off x="7719589" y="6513067"/>
              <a:ext cx="50786" cy="4697"/>
            </a:xfrm>
            <a:custGeom>
              <a:avLst/>
              <a:gdLst>
                <a:gd name="connsiteX0" fmla="*/ 49009 w 50786"/>
                <a:gd name="connsiteY0" fmla="*/ 3682 h 4697"/>
                <a:gd name="connsiteX1" fmla="*/ 47740 w 50786"/>
                <a:gd name="connsiteY1" fmla="*/ 3682 h 4697"/>
                <a:gd name="connsiteX2" fmla="*/ 46597 w 50786"/>
                <a:gd name="connsiteY2" fmla="*/ 2920 h 4697"/>
                <a:gd name="connsiteX3" fmla="*/ 45581 w 50786"/>
                <a:gd name="connsiteY3" fmla="*/ 2158 h 4697"/>
                <a:gd name="connsiteX4" fmla="*/ 44820 w 50786"/>
                <a:gd name="connsiteY4" fmla="*/ 1143 h 4697"/>
                <a:gd name="connsiteX5" fmla="*/ 44820 w 50786"/>
                <a:gd name="connsiteY5" fmla="*/ 0 h 4697"/>
                <a:gd name="connsiteX6" fmla="*/ 44820 w 50786"/>
                <a:gd name="connsiteY6" fmla="*/ 0 h 4697"/>
                <a:gd name="connsiteX7" fmla="*/ 0 w 50786"/>
                <a:gd name="connsiteY7" fmla="*/ 0 h 4697"/>
                <a:gd name="connsiteX8" fmla="*/ 0 w 50786"/>
                <a:gd name="connsiteY8" fmla="*/ 4698 h 4697"/>
                <a:gd name="connsiteX9" fmla="*/ 50787 w 50786"/>
                <a:gd name="connsiteY9" fmla="*/ 4698 h 4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786" h="4697">
                  <a:moveTo>
                    <a:pt x="49009" y="3682"/>
                  </a:moveTo>
                  <a:cubicBezTo>
                    <a:pt x="48591" y="3733"/>
                    <a:pt x="48159" y="3733"/>
                    <a:pt x="47740" y="3682"/>
                  </a:cubicBezTo>
                  <a:cubicBezTo>
                    <a:pt x="47740" y="3682"/>
                    <a:pt x="46978" y="3682"/>
                    <a:pt x="46597" y="2920"/>
                  </a:cubicBezTo>
                  <a:cubicBezTo>
                    <a:pt x="46203" y="2743"/>
                    <a:pt x="45860" y="2476"/>
                    <a:pt x="45581" y="2158"/>
                  </a:cubicBezTo>
                  <a:cubicBezTo>
                    <a:pt x="45581" y="2158"/>
                    <a:pt x="45581" y="1397"/>
                    <a:pt x="44820" y="1143"/>
                  </a:cubicBezTo>
                  <a:cubicBezTo>
                    <a:pt x="44781" y="762"/>
                    <a:pt x="44781" y="381"/>
                    <a:pt x="44820" y="0"/>
                  </a:cubicBezTo>
                  <a:lnTo>
                    <a:pt x="44820" y="0"/>
                  </a:lnTo>
                  <a:lnTo>
                    <a:pt x="0" y="0"/>
                  </a:lnTo>
                  <a:lnTo>
                    <a:pt x="0" y="4698"/>
                  </a:lnTo>
                  <a:lnTo>
                    <a:pt x="50787" y="4698"/>
                  </a:lnTo>
                  <a:close/>
                </a:path>
              </a:pathLst>
            </a:custGeom>
            <a:solidFill>
              <a:srgbClr val="000000"/>
            </a:solidFill>
            <a:ln w="12690" cap="flat">
              <a:noFill/>
              <a:prstDash val="solid"/>
              <a:miter/>
            </a:ln>
          </p:spPr>
          <p:txBody>
            <a:bodyPr rtlCol="0" anchor="ctr"/>
            <a:lstStyle/>
            <a:p>
              <a:pPr rtl="0"/>
              <a:endParaRPr lang="en-GB" sz="1934" noProof="0"/>
            </a:p>
          </p:txBody>
        </p:sp>
        <p:sp>
          <p:nvSpPr>
            <p:cNvPr id="254" name="Freeform: Shape 253">
              <a:extLst>
                <a:ext uri="{FF2B5EF4-FFF2-40B4-BE49-F238E27FC236}">
                  <a16:creationId xmlns:a16="http://schemas.microsoft.com/office/drawing/2014/main" id="{040C51F0-1E87-44B0-8F43-565449E41E40}"/>
                </a:ext>
              </a:extLst>
            </p:cNvPr>
            <p:cNvSpPr/>
            <p:nvPr/>
          </p:nvSpPr>
          <p:spPr>
            <a:xfrm>
              <a:off x="7788913" y="5955553"/>
              <a:ext cx="1142" cy="761"/>
            </a:xfrm>
            <a:custGeom>
              <a:avLst/>
              <a:gdLst>
                <a:gd name="connsiteX0" fmla="*/ 0 w 1142"/>
                <a:gd name="connsiteY0" fmla="*/ 762 h 761"/>
                <a:gd name="connsiteX1" fmla="*/ 1142 w 1142"/>
                <a:gd name="connsiteY1" fmla="*/ 0 h 761"/>
              </a:gdLst>
              <a:ahLst/>
              <a:cxnLst>
                <a:cxn ang="0">
                  <a:pos x="connsiteX0" y="connsiteY0"/>
                </a:cxn>
                <a:cxn ang="0">
                  <a:pos x="connsiteX1" y="connsiteY1"/>
                </a:cxn>
              </a:cxnLst>
              <a:rect l="l" t="t" r="r" b="b"/>
              <a:pathLst>
                <a:path w="1142" h="761">
                  <a:moveTo>
                    <a:pt x="0" y="762"/>
                  </a:moveTo>
                  <a:lnTo>
                    <a:pt x="1142" y="0"/>
                  </a:lnTo>
                  <a:close/>
                </a:path>
              </a:pathLst>
            </a:custGeom>
            <a:solidFill>
              <a:srgbClr val="000000"/>
            </a:solidFill>
            <a:ln w="12690" cap="flat">
              <a:noFill/>
              <a:prstDash val="solid"/>
              <a:miter/>
            </a:ln>
          </p:spPr>
          <p:txBody>
            <a:bodyPr rtlCol="0" anchor="ctr"/>
            <a:lstStyle/>
            <a:p>
              <a:pPr rtl="0"/>
              <a:endParaRPr lang="en-GB" sz="1934" noProof="0"/>
            </a:p>
          </p:txBody>
        </p:sp>
        <p:sp>
          <p:nvSpPr>
            <p:cNvPr id="255" name="Freeform: Shape 254">
              <a:extLst>
                <a:ext uri="{FF2B5EF4-FFF2-40B4-BE49-F238E27FC236}">
                  <a16:creationId xmlns:a16="http://schemas.microsoft.com/office/drawing/2014/main" id="{FC9ACDAF-91F2-4F79-9178-40D3C19EF310}"/>
                </a:ext>
              </a:extLst>
            </p:cNvPr>
            <p:cNvSpPr/>
            <p:nvPr/>
          </p:nvSpPr>
          <p:spPr>
            <a:xfrm>
              <a:off x="7787262" y="5957204"/>
              <a:ext cx="761" cy="1142"/>
            </a:xfrm>
            <a:custGeom>
              <a:avLst/>
              <a:gdLst>
                <a:gd name="connsiteX0" fmla="*/ 0 w 761"/>
                <a:gd name="connsiteY0" fmla="*/ 1143 h 1142"/>
                <a:gd name="connsiteX1" fmla="*/ 762 w 761"/>
                <a:gd name="connsiteY1" fmla="*/ 0 h 1142"/>
                <a:gd name="connsiteX2" fmla="*/ 0 w 761"/>
                <a:gd name="connsiteY2" fmla="*/ 1143 h 1142"/>
              </a:gdLst>
              <a:ahLst/>
              <a:cxnLst>
                <a:cxn ang="0">
                  <a:pos x="connsiteX0" y="connsiteY0"/>
                </a:cxn>
                <a:cxn ang="0">
                  <a:pos x="connsiteX1" y="connsiteY1"/>
                </a:cxn>
                <a:cxn ang="0">
                  <a:pos x="connsiteX2" y="connsiteY2"/>
                </a:cxn>
              </a:cxnLst>
              <a:rect l="l" t="t" r="r" b="b"/>
              <a:pathLst>
                <a:path w="761" h="1142">
                  <a:moveTo>
                    <a:pt x="0" y="1143"/>
                  </a:moveTo>
                  <a:lnTo>
                    <a:pt x="762" y="0"/>
                  </a:lnTo>
                  <a:cubicBezTo>
                    <a:pt x="470" y="350"/>
                    <a:pt x="203" y="734"/>
                    <a:pt x="0" y="114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256" name="Freeform: Shape 255">
              <a:extLst>
                <a:ext uri="{FF2B5EF4-FFF2-40B4-BE49-F238E27FC236}">
                  <a16:creationId xmlns:a16="http://schemas.microsoft.com/office/drawing/2014/main" id="{9087AD2F-8F8F-40AC-B6C9-4679422C1BE7}"/>
                </a:ext>
              </a:extLst>
            </p:cNvPr>
            <p:cNvSpPr/>
            <p:nvPr/>
          </p:nvSpPr>
          <p:spPr>
            <a:xfrm>
              <a:off x="7792213" y="5953141"/>
              <a:ext cx="14728" cy="13966"/>
            </a:xfrm>
            <a:custGeom>
              <a:avLst/>
              <a:gdLst>
                <a:gd name="connsiteX0" fmla="*/ 7873 w 14728"/>
                <a:gd name="connsiteY0" fmla="*/ 8507 h 13966"/>
                <a:gd name="connsiteX1" fmla="*/ 7873 w 14728"/>
                <a:gd name="connsiteY1" fmla="*/ 13966 h 13966"/>
                <a:gd name="connsiteX2" fmla="*/ 14729 w 14728"/>
                <a:gd name="connsiteY2" fmla="*/ 12697 h 13966"/>
                <a:gd name="connsiteX3" fmla="*/ 14729 w 14728"/>
                <a:gd name="connsiteY3" fmla="*/ 12697 h 13966"/>
                <a:gd name="connsiteX4" fmla="*/ 13459 w 14728"/>
                <a:gd name="connsiteY4" fmla="*/ 12697 h 13966"/>
                <a:gd name="connsiteX5" fmla="*/ 12697 w 14728"/>
                <a:gd name="connsiteY5" fmla="*/ 12697 h 13966"/>
                <a:gd name="connsiteX6" fmla="*/ 11300 w 14728"/>
                <a:gd name="connsiteY6" fmla="*/ 11808 h 13966"/>
                <a:gd name="connsiteX7" fmla="*/ 10666 w 14728"/>
                <a:gd name="connsiteY7" fmla="*/ 11046 h 13966"/>
                <a:gd name="connsiteX8" fmla="*/ 9904 w 14728"/>
                <a:gd name="connsiteY8" fmla="*/ 9776 h 13966"/>
                <a:gd name="connsiteX9" fmla="*/ 9904 w 14728"/>
                <a:gd name="connsiteY9" fmla="*/ 8761 h 13966"/>
                <a:gd name="connsiteX10" fmla="*/ 9904 w 14728"/>
                <a:gd name="connsiteY10" fmla="*/ 7999 h 13966"/>
                <a:gd name="connsiteX11" fmla="*/ 9904 w 14728"/>
                <a:gd name="connsiteY11" fmla="*/ 7999 h 13966"/>
                <a:gd name="connsiteX12" fmla="*/ 9904 w 14728"/>
                <a:gd name="connsiteY12" fmla="*/ 7364 h 13966"/>
                <a:gd name="connsiteX13" fmla="*/ 9904 w 14728"/>
                <a:gd name="connsiteY13" fmla="*/ 0 h 13966"/>
                <a:gd name="connsiteX14" fmla="*/ 635 w 14728"/>
                <a:gd name="connsiteY14" fmla="*/ 1651 h 13966"/>
                <a:gd name="connsiteX15" fmla="*/ 0 w 14728"/>
                <a:gd name="connsiteY15" fmla="*/ 1651 h 13966"/>
                <a:gd name="connsiteX16" fmla="*/ 1905 w 14728"/>
                <a:gd name="connsiteY16" fmla="*/ 1651 h 13966"/>
                <a:gd name="connsiteX17" fmla="*/ 7873 w 14728"/>
                <a:gd name="connsiteY17" fmla="*/ 8507 h 13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28" h="13966">
                  <a:moveTo>
                    <a:pt x="7873" y="8507"/>
                  </a:moveTo>
                  <a:lnTo>
                    <a:pt x="7873" y="13966"/>
                  </a:lnTo>
                  <a:lnTo>
                    <a:pt x="14729" y="12697"/>
                  </a:lnTo>
                  <a:lnTo>
                    <a:pt x="14729" y="12697"/>
                  </a:lnTo>
                  <a:cubicBezTo>
                    <a:pt x="14309" y="12770"/>
                    <a:pt x="13878" y="12770"/>
                    <a:pt x="13459" y="12697"/>
                  </a:cubicBezTo>
                  <a:cubicBezTo>
                    <a:pt x="13459" y="12697"/>
                    <a:pt x="13459" y="12697"/>
                    <a:pt x="12697" y="12697"/>
                  </a:cubicBezTo>
                  <a:cubicBezTo>
                    <a:pt x="12189" y="12477"/>
                    <a:pt x="11719" y="12177"/>
                    <a:pt x="11300" y="11808"/>
                  </a:cubicBezTo>
                  <a:lnTo>
                    <a:pt x="10666" y="11046"/>
                  </a:lnTo>
                  <a:cubicBezTo>
                    <a:pt x="10335" y="10672"/>
                    <a:pt x="10081" y="10241"/>
                    <a:pt x="9904" y="9776"/>
                  </a:cubicBezTo>
                  <a:cubicBezTo>
                    <a:pt x="9777" y="9450"/>
                    <a:pt x="9777" y="9087"/>
                    <a:pt x="9904" y="8761"/>
                  </a:cubicBezTo>
                  <a:lnTo>
                    <a:pt x="9904" y="7999"/>
                  </a:lnTo>
                  <a:lnTo>
                    <a:pt x="9904" y="7999"/>
                  </a:lnTo>
                  <a:cubicBezTo>
                    <a:pt x="9904" y="7999"/>
                    <a:pt x="9904" y="7999"/>
                    <a:pt x="9904" y="7364"/>
                  </a:cubicBezTo>
                  <a:lnTo>
                    <a:pt x="9904" y="0"/>
                  </a:lnTo>
                  <a:lnTo>
                    <a:pt x="635" y="1651"/>
                  </a:lnTo>
                  <a:lnTo>
                    <a:pt x="0" y="1651"/>
                  </a:lnTo>
                  <a:lnTo>
                    <a:pt x="1905" y="1651"/>
                  </a:lnTo>
                  <a:cubicBezTo>
                    <a:pt x="5308" y="2152"/>
                    <a:pt x="7847" y="5062"/>
                    <a:pt x="7873" y="8507"/>
                  </a:cubicBezTo>
                  <a:close/>
                </a:path>
              </a:pathLst>
            </a:custGeom>
            <a:solidFill>
              <a:srgbClr val="000000"/>
            </a:solidFill>
            <a:ln w="12690" cap="flat">
              <a:noFill/>
              <a:prstDash val="solid"/>
              <a:miter/>
            </a:ln>
          </p:spPr>
          <p:txBody>
            <a:bodyPr rtlCol="0" anchor="ctr"/>
            <a:lstStyle/>
            <a:p>
              <a:pPr rtl="0"/>
              <a:endParaRPr lang="en-GB" sz="1934" noProof="0"/>
            </a:p>
          </p:txBody>
        </p:sp>
        <p:sp>
          <p:nvSpPr>
            <p:cNvPr id="257" name="Freeform: Shape 256">
              <a:extLst>
                <a:ext uri="{FF2B5EF4-FFF2-40B4-BE49-F238E27FC236}">
                  <a16:creationId xmlns:a16="http://schemas.microsoft.com/office/drawing/2014/main" id="{5F2BA1C2-AAE7-4813-A73A-1825122B457A}"/>
                </a:ext>
              </a:extLst>
            </p:cNvPr>
            <p:cNvSpPr/>
            <p:nvPr/>
          </p:nvSpPr>
          <p:spPr>
            <a:xfrm>
              <a:off x="7786453" y="5959489"/>
              <a:ext cx="47" cy="1396"/>
            </a:xfrm>
            <a:custGeom>
              <a:avLst/>
              <a:gdLst>
                <a:gd name="connsiteX0" fmla="*/ 48 w 47"/>
                <a:gd name="connsiteY0" fmla="*/ 1397 h 1396"/>
                <a:gd name="connsiteX1" fmla="*/ 48 w 47"/>
                <a:gd name="connsiteY1" fmla="*/ 0 h 1396"/>
                <a:gd name="connsiteX2" fmla="*/ 48 w 47"/>
                <a:gd name="connsiteY2" fmla="*/ 1397 h 1396"/>
              </a:gdLst>
              <a:ahLst/>
              <a:cxnLst>
                <a:cxn ang="0">
                  <a:pos x="connsiteX0" y="connsiteY0"/>
                </a:cxn>
                <a:cxn ang="0">
                  <a:pos x="connsiteX1" y="connsiteY1"/>
                </a:cxn>
                <a:cxn ang="0">
                  <a:pos x="connsiteX2" y="connsiteY2"/>
                </a:cxn>
              </a:cxnLst>
              <a:rect l="l" t="t" r="r" b="b"/>
              <a:pathLst>
                <a:path w="47" h="1396">
                  <a:moveTo>
                    <a:pt x="48" y="1397"/>
                  </a:moveTo>
                  <a:cubicBezTo>
                    <a:pt x="-16" y="933"/>
                    <a:pt x="-16" y="463"/>
                    <a:pt x="48" y="0"/>
                  </a:cubicBezTo>
                  <a:cubicBezTo>
                    <a:pt x="-16" y="463"/>
                    <a:pt x="-16" y="933"/>
                    <a:pt x="48" y="1397"/>
                  </a:cubicBezTo>
                  <a:close/>
                </a:path>
              </a:pathLst>
            </a:custGeom>
            <a:solidFill>
              <a:srgbClr val="000000"/>
            </a:solidFill>
            <a:ln w="12690" cap="flat">
              <a:noFill/>
              <a:prstDash val="solid"/>
              <a:miter/>
            </a:ln>
          </p:spPr>
          <p:txBody>
            <a:bodyPr rtlCol="0" anchor="ctr"/>
            <a:lstStyle/>
            <a:p>
              <a:pPr rtl="0"/>
              <a:endParaRPr lang="en-GB" sz="1934" noProof="0"/>
            </a:p>
          </p:txBody>
        </p:sp>
        <p:sp>
          <p:nvSpPr>
            <p:cNvPr id="258" name="Freeform: Shape 257">
              <a:extLst>
                <a:ext uri="{FF2B5EF4-FFF2-40B4-BE49-F238E27FC236}">
                  <a16:creationId xmlns:a16="http://schemas.microsoft.com/office/drawing/2014/main" id="{855B5DDC-7567-4426-A1B0-DD982E94235E}"/>
                </a:ext>
              </a:extLst>
            </p:cNvPr>
            <p:cNvSpPr/>
            <p:nvPr/>
          </p:nvSpPr>
          <p:spPr>
            <a:xfrm>
              <a:off x="7809354" y="5965710"/>
              <a:ext cx="127" cy="12696"/>
            </a:xfrm>
            <a:custGeom>
              <a:avLst/>
              <a:gdLst>
                <a:gd name="connsiteX0" fmla="*/ 127 w 127"/>
                <a:gd name="connsiteY0" fmla="*/ 0 h 12696"/>
                <a:gd name="connsiteX1" fmla="*/ 0 w 127"/>
                <a:gd name="connsiteY1" fmla="*/ 0 h 12696"/>
                <a:gd name="connsiteX2" fmla="*/ 0 w 127"/>
                <a:gd name="connsiteY2" fmla="*/ 0 h 12696"/>
                <a:gd name="connsiteX3" fmla="*/ 0 w 127"/>
                <a:gd name="connsiteY3" fmla="*/ 0 h 12696"/>
                <a:gd name="connsiteX4" fmla="*/ 127 w 127"/>
                <a:gd name="connsiteY4" fmla="*/ 0 h 12696"/>
                <a:gd name="connsiteX5" fmla="*/ 127 w 127"/>
                <a:gd name="connsiteY5" fmla="*/ 0 h 12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 h="12696">
                  <a:moveTo>
                    <a:pt x="127" y="0"/>
                  </a:moveTo>
                  <a:lnTo>
                    <a:pt x="0" y="0"/>
                  </a:lnTo>
                  <a:lnTo>
                    <a:pt x="0" y="0"/>
                  </a:lnTo>
                  <a:lnTo>
                    <a:pt x="0" y="0"/>
                  </a:lnTo>
                  <a:lnTo>
                    <a:pt x="127" y="0"/>
                  </a:lnTo>
                  <a:lnTo>
                    <a:pt x="127" y="0"/>
                  </a:lnTo>
                  <a:close/>
                </a:path>
              </a:pathLst>
            </a:custGeom>
            <a:solidFill>
              <a:srgbClr val="000000"/>
            </a:solidFill>
            <a:ln w="12690" cap="flat">
              <a:noFill/>
              <a:prstDash val="solid"/>
              <a:miter/>
            </a:ln>
          </p:spPr>
          <p:txBody>
            <a:bodyPr rtlCol="0" anchor="ctr"/>
            <a:lstStyle/>
            <a:p>
              <a:pPr rtl="0"/>
              <a:endParaRPr lang="en-GB" sz="1934" noProof="0"/>
            </a:p>
          </p:txBody>
        </p:sp>
        <p:sp>
          <p:nvSpPr>
            <p:cNvPr id="259" name="Freeform: Shape 258">
              <a:extLst>
                <a:ext uri="{FF2B5EF4-FFF2-40B4-BE49-F238E27FC236}">
                  <a16:creationId xmlns:a16="http://schemas.microsoft.com/office/drawing/2014/main" id="{E92C8F67-5C10-47FD-A311-A10CFE3E7A43}"/>
                </a:ext>
              </a:extLst>
            </p:cNvPr>
            <p:cNvSpPr/>
            <p:nvPr/>
          </p:nvSpPr>
          <p:spPr>
            <a:xfrm>
              <a:off x="7763520" y="6507277"/>
              <a:ext cx="56" cy="1219"/>
            </a:xfrm>
            <a:custGeom>
              <a:avLst/>
              <a:gdLst>
                <a:gd name="connsiteX0" fmla="*/ 0 w 56"/>
                <a:gd name="connsiteY0" fmla="*/ 1219 h 1219"/>
                <a:gd name="connsiteX1" fmla="*/ 0 w 56"/>
                <a:gd name="connsiteY1" fmla="*/ 77 h 1219"/>
                <a:gd name="connsiteX2" fmla="*/ 0 w 56"/>
                <a:gd name="connsiteY2" fmla="*/ 1219 h 1219"/>
              </a:gdLst>
              <a:ahLst/>
              <a:cxnLst>
                <a:cxn ang="0">
                  <a:pos x="connsiteX0" y="connsiteY0"/>
                </a:cxn>
                <a:cxn ang="0">
                  <a:pos x="connsiteX1" y="connsiteY1"/>
                </a:cxn>
                <a:cxn ang="0">
                  <a:pos x="connsiteX2" y="connsiteY2"/>
                </a:cxn>
              </a:cxnLst>
              <a:rect l="l" t="t" r="r" b="b"/>
              <a:pathLst>
                <a:path w="56" h="1219">
                  <a:moveTo>
                    <a:pt x="0" y="1219"/>
                  </a:moveTo>
                  <a:cubicBezTo>
                    <a:pt x="0" y="1219"/>
                    <a:pt x="0" y="458"/>
                    <a:pt x="0" y="77"/>
                  </a:cubicBezTo>
                  <a:cubicBezTo>
                    <a:pt x="0" y="-304"/>
                    <a:pt x="126" y="838"/>
                    <a:pt x="0" y="1219"/>
                  </a:cubicBezTo>
                  <a:close/>
                </a:path>
              </a:pathLst>
            </a:custGeom>
            <a:solidFill>
              <a:srgbClr val="000000"/>
            </a:solidFill>
            <a:ln w="12690" cap="flat">
              <a:noFill/>
              <a:prstDash val="solid"/>
              <a:miter/>
            </a:ln>
          </p:spPr>
          <p:txBody>
            <a:bodyPr rtlCol="0" anchor="ctr"/>
            <a:lstStyle/>
            <a:p>
              <a:pPr rtl="0"/>
              <a:endParaRPr lang="en-GB" sz="1934" noProof="0"/>
            </a:p>
          </p:txBody>
        </p:sp>
        <p:sp>
          <p:nvSpPr>
            <p:cNvPr id="260" name="Freeform: Shape 259">
              <a:extLst>
                <a:ext uri="{FF2B5EF4-FFF2-40B4-BE49-F238E27FC236}">
                  <a16:creationId xmlns:a16="http://schemas.microsoft.com/office/drawing/2014/main" id="{4EE2E9DA-03A5-45F8-AA3C-5518910B76A0}"/>
                </a:ext>
              </a:extLst>
            </p:cNvPr>
            <p:cNvSpPr/>
            <p:nvPr/>
          </p:nvSpPr>
          <p:spPr>
            <a:xfrm>
              <a:off x="7764916" y="650570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pPr rtl="0"/>
              <a:endParaRPr lang="en-GB" sz="1934" noProof="0"/>
            </a:p>
          </p:txBody>
        </p:sp>
        <p:sp>
          <p:nvSpPr>
            <p:cNvPr id="261" name="Freeform: Shape 260">
              <a:extLst>
                <a:ext uri="{FF2B5EF4-FFF2-40B4-BE49-F238E27FC236}">
                  <a16:creationId xmlns:a16="http://schemas.microsoft.com/office/drawing/2014/main" id="{6DD187C4-DE87-4202-85F1-C38969D79F73}"/>
                </a:ext>
              </a:extLst>
            </p:cNvPr>
            <p:cNvSpPr/>
            <p:nvPr/>
          </p:nvSpPr>
          <p:spPr>
            <a:xfrm>
              <a:off x="7766947" y="650405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pPr rtl="0"/>
              <a:endParaRPr lang="en-GB" sz="1934" noProof="0"/>
            </a:p>
          </p:txBody>
        </p:sp>
        <p:sp>
          <p:nvSpPr>
            <p:cNvPr id="262" name="Freeform: Shape 261">
              <a:extLst>
                <a:ext uri="{FF2B5EF4-FFF2-40B4-BE49-F238E27FC236}">
                  <a16:creationId xmlns:a16="http://schemas.microsoft.com/office/drawing/2014/main" id="{C0252AE8-468A-4E0C-AEAA-BE4FECC29356}"/>
                </a:ext>
              </a:extLst>
            </p:cNvPr>
            <p:cNvSpPr/>
            <p:nvPr/>
          </p:nvSpPr>
          <p:spPr>
            <a:xfrm>
              <a:off x="7769359" y="6503164"/>
              <a:ext cx="17013" cy="761"/>
            </a:xfrm>
            <a:custGeom>
              <a:avLst/>
              <a:gdLst>
                <a:gd name="connsiteX0" fmla="*/ 1016 w 17013"/>
                <a:gd name="connsiteY0" fmla="*/ 0 h 761"/>
                <a:gd name="connsiteX1" fmla="*/ 17014 w 17013"/>
                <a:gd name="connsiteY1" fmla="*/ 762 h 761"/>
                <a:gd name="connsiteX2" fmla="*/ 17014 w 17013"/>
                <a:gd name="connsiteY2" fmla="*/ 0 h 761"/>
                <a:gd name="connsiteX3" fmla="*/ 1016 w 17013"/>
                <a:gd name="connsiteY3" fmla="*/ 0 h 761"/>
                <a:gd name="connsiteX4" fmla="*/ 0 w 17013"/>
                <a:gd name="connsiteY4" fmla="*/ 0 h 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13" h="761">
                  <a:moveTo>
                    <a:pt x="1016" y="0"/>
                  </a:moveTo>
                  <a:lnTo>
                    <a:pt x="17014" y="762"/>
                  </a:lnTo>
                  <a:lnTo>
                    <a:pt x="17014" y="0"/>
                  </a:lnTo>
                  <a:lnTo>
                    <a:pt x="1016" y="0"/>
                  </a:lnTo>
                  <a:lnTo>
                    <a:pt x="0" y="0"/>
                  </a:lnTo>
                  <a:close/>
                </a:path>
              </a:pathLst>
            </a:custGeom>
            <a:solidFill>
              <a:srgbClr val="000000"/>
            </a:solidFill>
            <a:ln w="12690" cap="flat">
              <a:noFill/>
              <a:prstDash val="solid"/>
              <a:miter/>
            </a:ln>
          </p:spPr>
          <p:txBody>
            <a:bodyPr rtlCol="0" anchor="ctr"/>
            <a:lstStyle/>
            <a:p>
              <a:pPr rtl="0"/>
              <a:endParaRPr lang="en-GB" sz="1934" noProof="0"/>
            </a:p>
          </p:txBody>
        </p:sp>
        <p:sp>
          <p:nvSpPr>
            <p:cNvPr id="263" name="Freeform: Shape 262">
              <a:extLst>
                <a:ext uri="{FF2B5EF4-FFF2-40B4-BE49-F238E27FC236}">
                  <a16:creationId xmlns:a16="http://schemas.microsoft.com/office/drawing/2014/main" id="{68CEBA0A-E42C-4D04-BE34-D1477725F2A1}"/>
                </a:ext>
              </a:extLst>
            </p:cNvPr>
            <p:cNvSpPr/>
            <p:nvPr/>
          </p:nvSpPr>
          <p:spPr>
            <a:xfrm>
              <a:off x="7767328" y="6516369"/>
              <a:ext cx="1269" cy="38"/>
            </a:xfrm>
            <a:custGeom>
              <a:avLst/>
              <a:gdLst>
                <a:gd name="connsiteX0" fmla="*/ 0 w 1269"/>
                <a:gd name="connsiteY0" fmla="*/ 0 h 38"/>
                <a:gd name="connsiteX1" fmla="*/ 1269 w 1269"/>
                <a:gd name="connsiteY1" fmla="*/ 0 h 38"/>
                <a:gd name="connsiteX2" fmla="*/ 0 w 1269"/>
                <a:gd name="connsiteY2" fmla="*/ 0 h 38"/>
              </a:gdLst>
              <a:ahLst/>
              <a:cxnLst>
                <a:cxn ang="0">
                  <a:pos x="connsiteX0" y="connsiteY0"/>
                </a:cxn>
                <a:cxn ang="0">
                  <a:pos x="connsiteX1" y="connsiteY1"/>
                </a:cxn>
                <a:cxn ang="0">
                  <a:pos x="connsiteX2" y="connsiteY2"/>
                </a:cxn>
              </a:cxnLst>
              <a:rect l="l" t="t" r="r" b="b"/>
              <a:pathLst>
                <a:path w="1269" h="38">
                  <a:moveTo>
                    <a:pt x="0" y="0"/>
                  </a:moveTo>
                  <a:cubicBezTo>
                    <a:pt x="419" y="51"/>
                    <a:pt x="851" y="51"/>
                    <a:pt x="1269" y="0"/>
                  </a:cubicBezTo>
                  <a:cubicBezTo>
                    <a:pt x="851" y="51"/>
                    <a:pt x="419" y="51"/>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264" name="Freeform: Shape 263">
              <a:extLst>
                <a:ext uri="{FF2B5EF4-FFF2-40B4-BE49-F238E27FC236}">
                  <a16:creationId xmlns:a16="http://schemas.microsoft.com/office/drawing/2014/main" id="{3BB2809D-555D-4DEE-BE0F-9E372EADD57D}"/>
                </a:ext>
              </a:extLst>
            </p:cNvPr>
            <p:cNvSpPr/>
            <p:nvPr/>
          </p:nvSpPr>
          <p:spPr>
            <a:xfrm>
              <a:off x="7765170" y="6514845"/>
              <a:ext cx="1015" cy="761"/>
            </a:xfrm>
            <a:custGeom>
              <a:avLst/>
              <a:gdLst>
                <a:gd name="connsiteX0" fmla="*/ 1015 w 1015"/>
                <a:gd name="connsiteY0" fmla="*/ 762 h 761"/>
                <a:gd name="connsiteX1" fmla="*/ 0 w 1015"/>
                <a:gd name="connsiteY1" fmla="*/ 0 h 761"/>
                <a:gd name="connsiteX2" fmla="*/ 1015 w 1015"/>
                <a:gd name="connsiteY2" fmla="*/ 762 h 761"/>
              </a:gdLst>
              <a:ahLst/>
              <a:cxnLst>
                <a:cxn ang="0">
                  <a:pos x="connsiteX0" y="connsiteY0"/>
                </a:cxn>
                <a:cxn ang="0">
                  <a:pos x="connsiteX1" y="connsiteY1"/>
                </a:cxn>
                <a:cxn ang="0">
                  <a:pos x="connsiteX2" y="connsiteY2"/>
                </a:cxn>
              </a:cxnLst>
              <a:rect l="l" t="t" r="r" b="b"/>
              <a:pathLst>
                <a:path w="1015" h="761">
                  <a:moveTo>
                    <a:pt x="1015" y="762"/>
                  </a:moveTo>
                  <a:cubicBezTo>
                    <a:pt x="622" y="584"/>
                    <a:pt x="279" y="317"/>
                    <a:pt x="0" y="0"/>
                  </a:cubicBezTo>
                  <a:cubicBezTo>
                    <a:pt x="279" y="317"/>
                    <a:pt x="622" y="584"/>
                    <a:pt x="1015" y="762"/>
                  </a:cubicBezTo>
                  <a:close/>
                </a:path>
              </a:pathLst>
            </a:custGeom>
            <a:solidFill>
              <a:srgbClr val="000000"/>
            </a:solidFill>
            <a:ln w="12690" cap="flat">
              <a:noFill/>
              <a:prstDash val="solid"/>
              <a:miter/>
            </a:ln>
          </p:spPr>
          <p:txBody>
            <a:bodyPr rtlCol="0" anchor="ctr"/>
            <a:lstStyle/>
            <a:p>
              <a:pPr rtl="0"/>
              <a:endParaRPr lang="en-GB" sz="1934" noProof="0"/>
            </a:p>
          </p:txBody>
        </p:sp>
        <p:sp>
          <p:nvSpPr>
            <p:cNvPr id="265" name="Freeform: Shape 264">
              <a:extLst>
                <a:ext uri="{FF2B5EF4-FFF2-40B4-BE49-F238E27FC236}">
                  <a16:creationId xmlns:a16="http://schemas.microsoft.com/office/drawing/2014/main" id="{3C4F595C-CE18-4ECC-9133-52FD6F9013D8}"/>
                </a:ext>
              </a:extLst>
            </p:cNvPr>
            <p:cNvSpPr/>
            <p:nvPr/>
          </p:nvSpPr>
          <p:spPr>
            <a:xfrm>
              <a:off x="7764379" y="6512687"/>
              <a:ext cx="29" cy="1142"/>
            </a:xfrm>
            <a:custGeom>
              <a:avLst/>
              <a:gdLst>
                <a:gd name="connsiteX0" fmla="*/ 29 w 29"/>
                <a:gd name="connsiteY0" fmla="*/ 1143 h 1142"/>
                <a:gd name="connsiteX1" fmla="*/ 29 w 29"/>
                <a:gd name="connsiteY1" fmla="*/ 0 h 1142"/>
                <a:gd name="connsiteX2" fmla="*/ 29 w 29"/>
                <a:gd name="connsiteY2" fmla="*/ 1143 h 1142"/>
              </a:gdLst>
              <a:ahLst/>
              <a:cxnLst>
                <a:cxn ang="0">
                  <a:pos x="connsiteX0" y="connsiteY0"/>
                </a:cxn>
                <a:cxn ang="0">
                  <a:pos x="connsiteX1" y="connsiteY1"/>
                </a:cxn>
                <a:cxn ang="0">
                  <a:pos x="connsiteX2" y="connsiteY2"/>
                </a:cxn>
              </a:cxnLst>
              <a:rect l="l" t="t" r="r" b="b"/>
              <a:pathLst>
                <a:path w="29" h="1142">
                  <a:moveTo>
                    <a:pt x="29" y="1143"/>
                  </a:moveTo>
                  <a:cubicBezTo>
                    <a:pt x="-10" y="762"/>
                    <a:pt x="-10" y="381"/>
                    <a:pt x="29" y="0"/>
                  </a:cubicBezTo>
                  <a:cubicBezTo>
                    <a:pt x="-10" y="381"/>
                    <a:pt x="-10" y="762"/>
                    <a:pt x="29" y="114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266" name="Freeform: Shape 265">
              <a:extLst>
                <a:ext uri="{FF2B5EF4-FFF2-40B4-BE49-F238E27FC236}">
                  <a16:creationId xmlns:a16="http://schemas.microsoft.com/office/drawing/2014/main" id="{2B7869E4-7F75-45FD-BBED-2504EF478E20}"/>
                </a:ext>
              </a:extLst>
            </p:cNvPr>
            <p:cNvSpPr/>
            <p:nvPr/>
          </p:nvSpPr>
          <p:spPr>
            <a:xfrm>
              <a:off x="7800086" y="6510147"/>
              <a:ext cx="5967" cy="2412"/>
            </a:xfrm>
            <a:custGeom>
              <a:avLst/>
              <a:gdLst>
                <a:gd name="connsiteX0" fmla="*/ 0 w 5967"/>
                <a:gd name="connsiteY0" fmla="*/ 1270 h 2412"/>
                <a:gd name="connsiteX1" fmla="*/ 0 w 5967"/>
                <a:gd name="connsiteY1" fmla="*/ 2412 h 2412"/>
                <a:gd name="connsiteX2" fmla="*/ 5967 w 5967"/>
                <a:gd name="connsiteY2" fmla="*/ 2412 h 2412"/>
                <a:gd name="connsiteX3" fmla="*/ 5967 w 5967"/>
                <a:gd name="connsiteY3" fmla="*/ 1270 h 2412"/>
                <a:gd name="connsiteX4" fmla="*/ 5967 w 5967"/>
                <a:gd name="connsiteY4" fmla="*/ 0 h 2412"/>
                <a:gd name="connsiteX5" fmla="*/ 253 w 5967"/>
                <a:gd name="connsiteY5" fmla="*/ 0 h 2412"/>
                <a:gd name="connsiteX6" fmla="*/ 253 w 5967"/>
                <a:gd name="connsiteY6" fmla="*/ 1143 h 2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67" h="2412">
                  <a:moveTo>
                    <a:pt x="0" y="1270"/>
                  </a:moveTo>
                  <a:cubicBezTo>
                    <a:pt x="63" y="1650"/>
                    <a:pt x="63" y="2031"/>
                    <a:pt x="0" y="2412"/>
                  </a:cubicBezTo>
                  <a:lnTo>
                    <a:pt x="5967" y="2412"/>
                  </a:lnTo>
                  <a:cubicBezTo>
                    <a:pt x="5904" y="2031"/>
                    <a:pt x="5904" y="1650"/>
                    <a:pt x="5967" y="1270"/>
                  </a:cubicBezTo>
                  <a:cubicBezTo>
                    <a:pt x="5967" y="1270"/>
                    <a:pt x="5967" y="381"/>
                    <a:pt x="5967" y="0"/>
                  </a:cubicBezTo>
                  <a:lnTo>
                    <a:pt x="253" y="0"/>
                  </a:lnTo>
                  <a:lnTo>
                    <a:pt x="253" y="1143"/>
                  </a:lnTo>
                  <a:close/>
                </a:path>
              </a:pathLst>
            </a:custGeom>
            <a:solidFill>
              <a:srgbClr val="000000"/>
            </a:solidFill>
            <a:ln w="12690" cap="flat">
              <a:noFill/>
              <a:prstDash val="solid"/>
              <a:miter/>
            </a:ln>
          </p:spPr>
          <p:txBody>
            <a:bodyPr rtlCol="0" anchor="ctr"/>
            <a:lstStyle/>
            <a:p>
              <a:pPr rtl="0"/>
              <a:endParaRPr lang="en-GB" sz="1934" noProof="0"/>
            </a:p>
          </p:txBody>
        </p:sp>
        <p:sp>
          <p:nvSpPr>
            <p:cNvPr id="267" name="Freeform: Shape 266">
              <a:extLst>
                <a:ext uri="{FF2B5EF4-FFF2-40B4-BE49-F238E27FC236}">
                  <a16:creationId xmlns:a16="http://schemas.microsoft.com/office/drawing/2014/main" id="{3CA55B2E-3575-4404-865E-B91548DBCF21}"/>
                </a:ext>
              </a:extLst>
            </p:cNvPr>
            <p:cNvSpPr/>
            <p:nvPr/>
          </p:nvSpPr>
          <p:spPr>
            <a:xfrm>
              <a:off x="7806942" y="5965710"/>
              <a:ext cx="2412" cy="542278"/>
            </a:xfrm>
            <a:custGeom>
              <a:avLst/>
              <a:gdLst>
                <a:gd name="connsiteX0" fmla="*/ 2412 w 2412"/>
                <a:gd name="connsiteY0" fmla="*/ 540120 h 542278"/>
                <a:gd name="connsiteX1" fmla="*/ 2412 w 2412"/>
                <a:gd name="connsiteY1" fmla="*/ 0 h 542278"/>
                <a:gd name="connsiteX2" fmla="*/ 0 w 2412"/>
                <a:gd name="connsiteY2" fmla="*/ 0 h 542278"/>
                <a:gd name="connsiteX3" fmla="*/ 0 w 2412"/>
                <a:gd name="connsiteY3" fmla="*/ 542278 h 542278"/>
                <a:gd name="connsiteX4" fmla="*/ 2412 w 2412"/>
                <a:gd name="connsiteY4" fmla="*/ 540120 h 542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2" h="542278">
                  <a:moveTo>
                    <a:pt x="2412" y="540120"/>
                  </a:moveTo>
                  <a:lnTo>
                    <a:pt x="2412" y="0"/>
                  </a:lnTo>
                  <a:lnTo>
                    <a:pt x="0" y="0"/>
                  </a:lnTo>
                  <a:lnTo>
                    <a:pt x="0" y="542278"/>
                  </a:lnTo>
                  <a:cubicBezTo>
                    <a:pt x="609" y="541364"/>
                    <a:pt x="1448" y="540628"/>
                    <a:pt x="2412" y="54012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268" name="Freeform: Shape 267">
              <a:extLst>
                <a:ext uri="{FF2B5EF4-FFF2-40B4-BE49-F238E27FC236}">
                  <a16:creationId xmlns:a16="http://schemas.microsoft.com/office/drawing/2014/main" id="{74868FBB-E86F-4132-99DD-2AEB8946A5FF}"/>
                </a:ext>
              </a:extLst>
            </p:cNvPr>
            <p:cNvSpPr/>
            <p:nvPr/>
          </p:nvSpPr>
          <p:spPr>
            <a:xfrm>
              <a:off x="7843000" y="5951871"/>
              <a:ext cx="196925" cy="2539"/>
            </a:xfrm>
            <a:custGeom>
              <a:avLst/>
              <a:gdLst>
                <a:gd name="connsiteX0" fmla="*/ 254 w 196925"/>
                <a:gd name="connsiteY0" fmla="*/ 1778 h 2539"/>
                <a:gd name="connsiteX1" fmla="*/ 254 w 196925"/>
                <a:gd name="connsiteY1" fmla="*/ 2539 h 2539"/>
                <a:gd name="connsiteX2" fmla="*/ 196926 w 196925"/>
                <a:gd name="connsiteY2" fmla="*/ 2539 h 2539"/>
                <a:gd name="connsiteX3" fmla="*/ 196926 w 196925"/>
                <a:gd name="connsiteY3" fmla="*/ 1270 h 2539"/>
                <a:gd name="connsiteX4" fmla="*/ 196926 w 196925"/>
                <a:gd name="connsiteY4" fmla="*/ 0 h 2539"/>
                <a:gd name="connsiteX5" fmla="*/ 0 w 196925"/>
                <a:gd name="connsiteY5" fmla="*/ 0 h 2539"/>
                <a:gd name="connsiteX6" fmla="*/ 254 w 196925"/>
                <a:gd name="connsiteY6" fmla="*/ 1778 h 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6925" h="2539">
                  <a:moveTo>
                    <a:pt x="254" y="1778"/>
                  </a:moveTo>
                  <a:lnTo>
                    <a:pt x="254" y="2539"/>
                  </a:lnTo>
                  <a:lnTo>
                    <a:pt x="196926" y="2539"/>
                  </a:lnTo>
                  <a:cubicBezTo>
                    <a:pt x="196926" y="2539"/>
                    <a:pt x="196926" y="1778"/>
                    <a:pt x="196926" y="1270"/>
                  </a:cubicBezTo>
                  <a:lnTo>
                    <a:pt x="196926" y="0"/>
                  </a:lnTo>
                  <a:lnTo>
                    <a:pt x="0" y="0"/>
                  </a:lnTo>
                  <a:cubicBezTo>
                    <a:pt x="178" y="575"/>
                    <a:pt x="267" y="1176"/>
                    <a:pt x="254" y="1778"/>
                  </a:cubicBezTo>
                  <a:close/>
                </a:path>
              </a:pathLst>
            </a:custGeom>
            <a:solidFill>
              <a:srgbClr val="000000"/>
            </a:solidFill>
            <a:ln w="12690" cap="flat">
              <a:noFill/>
              <a:prstDash val="solid"/>
              <a:miter/>
            </a:ln>
          </p:spPr>
          <p:txBody>
            <a:bodyPr rtlCol="0" anchor="ctr"/>
            <a:lstStyle/>
            <a:p>
              <a:pPr rtl="0"/>
              <a:endParaRPr lang="en-GB" sz="1934" noProof="0"/>
            </a:p>
          </p:txBody>
        </p:sp>
        <p:sp>
          <p:nvSpPr>
            <p:cNvPr id="269" name="Freeform: Shape 268">
              <a:extLst>
                <a:ext uri="{FF2B5EF4-FFF2-40B4-BE49-F238E27FC236}">
                  <a16:creationId xmlns:a16="http://schemas.microsoft.com/office/drawing/2014/main" id="{F6694DB0-BF96-480F-8675-DA2C1F07B4ED}"/>
                </a:ext>
              </a:extLst>
            </p:cNvPr>
            <p:cNvSpPr/>
            <p:nvPr/>
          </p:nvSpPr>
          <p:spPr>
            <a:xfrm>
              <a:off x="7815703" y="5963298"/>
              <a:ext cx="1015" cy="761"/>
            </a:xfrm>
            <a:custGeom>
              <a:avLst/>
              <a:gdLst>
                <a:gd name="connsiteX0" fmla="*/ 0 w 1015"/>
                <a:gd name="connsiteY0" fmla="*/ 762 h 761"/>
                <a:gd name="connsiteX1" fmla="*/ 1016 w 1015"/>
                <a:gd name="connsiteY1" fmla="*/ 0 h 761"/>
              </a:gdLst>
              <a:ahLst/>
              <a:cxnLst>
                <a:cxn ang="0">
                  <a:pos x="connsiteX0" y="connsiteY0"/>
                </a:cxn>
                <a:cxn ang="0">
                  <a:pos x="connsiteX1" y="connsiteY1"/>
                </a:cxn>
              </a:cxnLst>
              <a:rect l="l" t="t" r="r" b="b"/>
              <a:pathLst>
                <a:path w="1015" h="761">
                  <a:moveTo>
                    <a:pt x="0" y="762"/>
                  </a:moveTo>
                  <a:lnTo>
                    <a:pt x="1016" y="0"/>
                  </a:lnTo>
                  <a:close/>
                </a:path>
              </a:pathLst>
            </a:custGeom>
            <a:solidFill>
              <a:srgbClr val="000000"/>
            </a:solidFill>
            <a:ln w="12690" cap="flat">
              <a:noFill/>
              <a:prstDash val="solid"/>
              <a:miter/>
            </a:ln>
          </p:spPr>
          <p:txBody>
            <a:bodyPr rtlCol="0" anchor="ctr"/>
            <a:lstStyle/>
            <a:p>
              <a:pPr rtl="0"/>
              <a:endParaRPr lang="en-GB" sz="1934" noProof="0"/>
            </a:p>
          </p:txBody>
        </p:sp>
        <p:sp>
          <p:nvSpPr>
            <p:cNvPr id="270" name="Freeform: Shape 269">
              <a:extLst>
                <a:ext uri="{FF2B5EF4-FFF2-40B4-BE49-F238E27FC236}">
                  <a16:creationId xmlns:a16="http://schemas.microsoft.com/office/drawing/2014/main" id="{7F12BA9F-46F6-4E71-9811-BCA6843EB548}"/>
                </a:ext>
              </a:extLst>
            </p:cNvPr>
            <p:cNvSpPr/>
            <p:nvPr/>
          </p:nvSpPr>
          <p:spPr>
            <a:xfrm>
              <a:off x="7819093" y="5959235"/>
              <a:ext cx="38" cy="888"/>
            </a:xfrm>
            <a:custGeom>
              <a:avLst/>
              <a:gdLst>
                <a:gd name="connsiteX0" fmla="*/ 38 w 38"/>
                <a:gd name="connsiteY0" fmla="*/ 0 h 888"/>
                <a:gd name="connsiteX1" fmla="*/ 38 w 38"/>
                <a:gd name="connsiteY1" fmla="*/ 889 h 888"/>
                <a:gd name="connsiteX2" fmla="*/ 38 w 38"/>
                <a:gd name="connsiteY2" fmla="*/ 0 h 888"/>
              </a:gdLst>
              <a:ahLst/>
              <a:cxnLst>
                <a:cxn ang="0">
                  <a:pos x="connsiteX0" y="connsiteY0"/>
                </a:cxn>
                <a:cxn ang="0">
                  <a:pos x="connsiteX1" y="connsiteY1"/>
                </a:cxn>
                <a:cxn ang="0">
                  <a:pos x="connsiteX2" y="connsiteY2"/>
                </a:cxn>
              </a:cxnLst>
              <a:rect l="l" t="t" r="r" b="b"/>
              <a:pathLst>
                <a:path w="38" h="888">
                  <a:moveTo>
                    <a:pt x="38" y="0"/>
                  </a:moveTo>
                  <a:cubicBezTo>
                    <a:pt x="-13" y="295"/>
                    <a:pt x="-13" y="594"/>
                    <a:pt x="38" y="889"/>
                  </a:cubicBezTo>
                  <a:cubicBezTo>
                    <a:pt x="0" y="594"/>
                    <a:pt x="0" y="295"/>
                    <a:pt x="38"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271" name="Freeform: Shape 270">
              <a:extLst>
                <a:ext uri="{FF2B5EF4-FFF2-40B4-BE49-F238E27FC236}">
                  <a16:creationId xmlns:a16="http://schemas.microsoft.com/office/drawing/2014/main" id="{DBA4CAB0-C84D-46D4-97F3-54823A9916C4}"/>
                </a:ext>
              </a:extLst>
            </p:cNvPr>
            <p:cNvSpPr/>
            <p:nvPr/>
          </p:nvSpPr>
          <p:spPr>
            <a:xfrm>
              <a:off x="7813671" y="5964568"/>
              <a:ext cx="761" cy="12696"/>
            </a:xfrm>
            <a:custGeom>
              <a:avLst/>
              <a:gdLst>
                <a:gd name="connsiteX0" fmla="*/ 762 w 761"/>
                <a:gd name="connsiteY0" fmla="*/ 0 h 12696"/>
                <a:gd name="connsiteX1" fmla="*/ 0 w 761"/>
                <a:gd name="connsiteY1" fmla="*/ 0 h 12696"/>
              </a:gdLst>
              <a:ahLst/>
              <a:cxnLst>
                <a:cxn ang="0">
                  <a:pos x="connsiteX0" y="connsiteY0"/>
                </a:cxn>
                <a:cxn ang="0">
                  <a:pos x="connsiteX1" y="connsiteY1"/>
                </a:cxn>
              </a:cxnLst>
              <a:rect l="l" t="t" r="r" b="b"/>
              <a:pathLst>
                <a:path w="761" h="12696">
                  <a:moveTo>
                    <a:pt x="762" y="0"/>
                  </a:moveTo>
                  <a:lnTo>
                    <a:pt x="0" y="0"/>
                  </a:lnTo>
                  <a:close/>
                </a:path>
              </a:pathLst>
            </a:custGeom>
            <a:solidFill>
              <a:srgbClr val="000000"/>
            </a:solidFill>
            <a:ln w="12690" cap="flat">
              <a:noFill/>
              <a:prstDash val="solid"/>
              <a:miter/>
            </a:ln>
          </p:spPr>
          <p:txBody>
            <a:bodyPr rtlCol="0" anchor="ctr"/>
            <a:lstStyle/>
            <a:p>
              <a:pPr rtl="0"/>
              <a:endParaRPr lang="en-GB" sz="1934" noProof="0"/>
            </a:p>
          </p:txBody>
        </p:sp>
        <p:sp>
          <p:nvSpPr>
            <p:cNvPr id="272" name="Freeform: Shape 271">
              <a:extLst>
                <a:ext uri="{FF2B5EF4-FFF2-40B4-BE49-F238E27FC236}">
                  <a16:creationId xmlns:a16="http://schemas.microsoft.com/office/drawing/2014/main" id="{DFB56488-E96F-40F2-910B-4903FD5756D6}"/>
                </a:ext>
              </a:extLst>
            </p:cNvPr>
            <p:cNvSpPr/>
            <p:nvPr/>
          </p:nvSpPr>
          <p:spPr>
            <a:xfrm>
              <a:off x="7818369" y="5961394"/>
              <a:ext cx="28" cy="1015"/>
            </a:xfrm>
            <a:custGeom>
              <a:avLst/>
              <a:gdLst>
                <a:gd name="connsiteX0" fmla="*/ 0 w 28"/>
                <a:gd name="connsiteY0" fmla="*/ 0 h 1015"/>
                <a:gd name="connsiteX1" fmla="*/ 0 w 28"/>
                <a:gd name="connsiteY1" fmla="*/ 1016 h 1015"/>
                <a:gd name="connsiteX2" fmla="*/ 0 w 28"/>
                <a:gd name="connsiteY2" fmla="*/ 0 h 1015"/>
              </a:gdLst>
              <a:ahLst/>
              <a:cxnLst>
                <a:cxn ang="0">
                  <a:pos x="connsiteX0" y="connsiteY0"/>
                </a:cxn>
                <a:cxn ang="0">
                  <a:pos x="connsiteX1" y="connsiteY1"/>
                </a:cxn>
                <a:cxn ang="0">
                  <a:pos x="connsiteX2" y="connsiteY2"/>
                </a:cxn>
              </a:cxnLst>
              <a:rect l="l" t="t" r="r" b="b"/>
              <a:pathLst>
                <a:path w="28" h="1015">
                  <a:moveTo>
                    <a:pt x="0" y="0"/>
                  </a:moveTo>
                  <a:cubicBezTo>
                    <a:pt x="38" y="338"/>
                    <a:pt x="38" y="678"/>
                    <a:pt x="0" y="1016"/>
                  </a:cubicBezTo>
                  <a:cubicBezTo>
                    <a:pt x="38" y="678"/>
                    <a:pt x="38" y="338"/>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273" name="Freeform: Shape 272">
              <a:extLst>
                <a:ext uri="{FF2B5EF4-FFF2-40B4-BE49-F238E27FC236}">
                  <a16:creationId xmlns:a16="http://schemas.microsoft.com/office/drawing/2014/main" id="{8097E81B-4BA0-4FC6-9757-C53A7FD9033B}"/>
                </a:ext>
              </a:extLst>
            </p:cNvPr>
            <p:cNvSpPr/>
            <p:nvPr/>
          </p:nvSpPr>
          <p:spPr>
            <a:xfrm>
              <a:off x="7801336" y="5959489"/>
              <a:ext cx="19" cy="761"/>
            </a:xfrm>
            <a:custGeom>
              <a:avLst/>
              <a:gdLst>
                <a:gd name="connsiteX0" fmla="*/ 19 w 19"/>
                <a:gd name="connsiteY0" fmla="*/ 0 h 761"/>
                <a:gd name="connsiteX1" fmla="*/ 19 w 19"/>
                <a:gd name="connsiteY1" fmla="*/ 0 h 761"/>
                <a:gd name="connsiteX2" fmla="*/ 19 w 19"/>
                <a:gd name="connsiteY2" fmla="*/ 762 h 761"/>
                <a:gd name="connsiteX3" fmla="*/ 19 w 19"/>
                <a:gd name="connsiteY3" fmla="*/ 0 h 761"/>
              </a:gdLst>
              <a:ahLst/>
              <a:cxnLst>
                <a:cxn ang="0">
                  <a:pos x="connsiteX0" y="connsiteY0"/>
                </a:cxn>
                <a:cxn ang="0">
                  <a:pos x="connsiteX1" y="connsiteY1"/>
                </a:cxn>
                <a:cxn ang="0">
                  <a:pos x="connsiteX2" y="connsiteY2"/>
                </a:cxn>
                <a:cxn ang="0">
                  <a:pos x="connsiteX3" y="connsiteY3"/>
                </a:cxn>
              </a:cxnLst>
              <a:rect l="l" t="t" r="r" b="b"/>
              <a:pathLst>
                <a:path w="19" h="761">
                  <a:moveTo>
                    <a:pt x="19" y="0"/>
                  </a:moveTo>
                  <a:lnTo>
                    <a:pt x="19" y="0"/>
                  </a:lnTo>
                  <a:lnTo>
                    <a:pt x="19" y="762"/>
                  </a:lnTo>
                  <a:cubicBezTo>
                    <a:pt x="-6" y="508"/>
                    <a:pt x="-6" y="254"/>
                    <a:pt x="19"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274" name="Freeform: Shape 273">
              <a:extLst>
                <a:ext uri="{FF2B5EF4-FFF2-40B4-BE49-F238E27FC236}">
                  <a16:creationId xmlns:a16="http://schemas.microsoft.com/office/drawing/2014/main" id="{DE1CB5D6-1E4E-4356-A9F5-82985999EE17}"/>
                </a:ext>
              </a:extLst>
            </p:cNvPr>
            <p:cNvSpPr/>
            <p:nvPr/>
          </p:nvSpPr>
          <p:spPr>
            <a:xfrm>
              <a:off x="7802117" y="5961901"/>
              <a:ext cx="761" cy="1269"/>
            </a:xfrm>
            <a:custGeom>
              <a:avLst/>
              <a:gdLst>
                <a:gd name="connsiteX0" fmla="*/ 762 w 761"/>
                <a:gd name="connsiteY0" fmla="*/ 1270 h 1269"/>
                <a:gd name="connsiteX1" fmla="*/ 0 w 761"/>
                <a:gd name="connsiteY1" fmla="*/ 0 h 1269"/>
                <a:gd name="connsiteX2" fmla="*/ 762 w 761"/>
                <a:gd name="connsiteY2" fmla="*/ 1270 h 1269"/>
              </a:gdLst>
              <a:ahLst/>
              <a:cxnLst>
                <a:cxn ang="0">
                  <a:pos x="connsiteX0" y="connsiteY0"/>
                </a:cxn>
                <a:cxn ang="0">
                  <a:pos x="connsiteX1" y="connsiteY1"/>
                </a:cxn>
                <a:cxn ang="0">
                  <a:pos x="connsiteX2" y="connsiteY2"/>
                </a:cxn>
              </a:cxnLst>
              <a:rect l="l" t="t" r="r" b="b"/>
              <a:pathLst>
                <a:path w="761" h="1269">
                  <a:moveTo>
                    <a:pt x="762" y="1270"/>
                  </a:moveTo>
                  <a:cubicBezTo>
                    <a:pt x="432" y="895"/>
                    <a:pt x="177" y="465"/>
                    <a:pt x="0" y="0"/>
                  </a:cubicBezTo>
                  <a:cubicBezTo>
                    <a:pt x="177" y="465"/>
                    <a:pt x="432" y="895"/>
                    <a:pt x="762" y="127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275" name="Freeform: Shape 274">
              <a:extLst>
                <a:ext uri="{FF2B5EF4-FFF2-40B4-BE49-F238E27FC236}">
                  <a16:creationId xmlns:a16="http://schemas.microsoft.com/office/drawing/2014/main" id="{FAD47024-FBF8-497A-9D84-368C8A157E2F}"/>
                </a:ext>
              </a:extLst>
            </p:cNvPr>
            <p:cNvSpPr/>
            <p:nvPr/>
          </p:nvSpPr>
          <p:spPr>
            <a:xfrm>
              <a:off x="7803514" y="5963933"/>
              <a:ext cx="1396" cy="888"/>
            </a:xfrm>
            <a:custGeom>
              <a:avLst/>
              <a:gdLst>
                <a:gd name="connsiteX0" fmla="*/ 1396 w 1396"/>
                <a:gd name="connsiteY0" fmla="*/ 889 h 888"/>
                <a:gd name="connsiteX1" fmla="*/ 0 w 1396"/>
                <a:gd name="connsiteY1" fmla="*/ 0 h 888"/>
                <a:gd name="connsiteX2" fmla="*/ 1396 w 1396"/>
                <a:gd name="connsiteY2" fmla="*/ 889 h 888"/>
              </a:gdLst>
              <a:ahLst/>
              <a:cxnLst>
                <a:cxn ang="0">
                  <a:pos x="connsiteX0" y="connsiteY0"/>
                </a:cxn>
                <a:cxn ang="0">
                  <a:pos x="connsiteX1" y="connsiteY1"/>
                </a:cxn>
                <a:cxn ang="0">
                  <a:pos x="connsiteX2" y="connsiteY2"/>
                </a:cxn>
              </a:cxnLst>
              <a:rect l="l" t="t" r="r" b="b"/>
              <a:pathLst>
                <a:path w="1396" h="888">
                  <a:moveTo>
                    <a:pt x="1396" y="889"/>
                  </a:moveTo>
                  <a:cubicBezTo>
                    <a:pt x="889" y="669"/>
                    <a:pt x="419" y="369"/>
                    <a:pt x="0" y="0"/>
                  </a:cubicBezTo>
                  <a:cubicBezTo>
                    <a:pt x="419" y="369"/>
                    <a:pt x="889" y="669"/>
                    <a:pt x="1396" y="889"/>
                  </a:cubicBezTo>
                  <a:close/>
                </a:path>
              </a:pathLst>
            </a:custGeom>
            <a:solidFill>
              <a:srgbClr val="000000"/>
            </a:solidFill>
            <a:ln w="12690" cap="flat">
              <a:noFill/>
              <a:prstDash val="solid"/>
              <a:miter/>
            </a:ln>
          </p:spPr>
          <p:txBody>
            <a:bodyPr rtlCol="0" anchor="ctr"/>
            <a:lstStyle/>
            <a:p>
              <a:pPr rtl="0"/>
              <a:endParaRPr lang="en-GB" sz="1934" noProof="0"/>
            </a:p>
          </p:txBody>
        </p:sp>
        <p:sp>
          <p:nvSpPr>
            <p:cNvPr id="276" name="Freeform: Shape 275">
              <a:extLst>
                <a:ext uri="{FF2B5EF4-FFF2-40B4-BE49-F238E27FC236}">
                  <a16:creationId xmlns:a16="http://schemas.microsoft.com/office/drawing/2014/main" id="{3DD5A297-1BFB-4775-905C-C7DB8B346148}"/>
                </a:ext>
              </a:extLst>
            </p:cNvPr>
            <p:cNvSpPr/>
            <p:nvPr/>
          </p:nvSpPr>
          <p:spPr>
            <a:xfrm>
              <a:off x="7805673" y="5965710"/>
              <a:ext cx="5585" cy="904"/>
            </a:xfrm>
            <a:custGeom>
              <a:avLst/>
              <a:gdLst>
                <a:gd name="connsiteX0" fmla="*/ 3682 w 5585"/>
                <a:gd name="connsiteY0" fmla="*/ 0 h 904"/>
                <a:gd name="connsiteX1" fmla="*/ 3682 w 5585"/>
                <a:gd name="connsiteY1" fmla="*/ 0 h 904"/>
                <a:gd name="connsiteX2" fmla="*/ 5586 w 5585"/>
                <a:gd name="connsiteY2" fmla="*/ 0 h 904"/>
                <a:gd name="connsiteX3" fmla="*/ 5586 w 5585"/>
                <a:gd name="connsiteY3" fmla="*/ 0 h 904"/>
                <a:gd name="connsiteX4" fmla="*/ 2539 w 5585"/>
                <a:gd name="connsiteY4" fmla="*/ 762 h 904"/>
                <a:gd name="connsiteX5" fmla="*/ 0 w 5585"/>
                <a:gd name="connsiteY5" fmla="*/ 762 h 904"/>
                <a:gd name="connsiteX6" fmla="*/ 1269 w 5585"/>
                <a:gd name="connsiteY6" fmla="*/ 762 h 904"/>
                <a:gd name="connsiteX7" fmla="*/ 3682 w 5585"/>
                <a:gd name="connsiteY7" fmla="*/ 762 h 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85" h="904">
                  <a:moveTo>
                    <a:pt x="3682" y="0"/>
                  </a:moveTo>
                  <a:lnTo>
                    <a:pt x="3682" y="0"/>
                  </a:lnTo>
                  <a:lnTo>
                    <a:pt x="5586" y="0"/>
                  </a:lnTo>
                  <a:lnTo>
                    <a:pt x="5586" y="0"/>
                  </a:lnTo>
                  <a:cubicBezTo>
                    <a:pt x="4647" y="505"/>
                    <a:pt x="3606" y="767"/>
                    <a:pt x="2539" y="762"/>
                  </a:cubicBezTo>
                  <a:cubicBezTo>
                    <a:pt x="1701" y="952"/>
                    <a:pt x="838" y="952"/>
                    <a:pt x="0" y="762"/>
                  </a:cubicBezTo>
                  <a:cubicBezTo>
                    <a:pt x="418" y="835"/>
                    <a:pt x="850" y="835"/>
                    <a:pt x="1269" y="762"/>
                  </a:cubicBezTo>
                  <a:lnTo>
                    <a:pt x="3682" y="762"/>
                  </a:lnTo>
                  <a:close/>
                </a:path>
              </a:pathLst>
            </a:custGeom>
            <a:solidFill>
              <a:srgbClr val="000000"/>
            </a:solidFill>
            <a:ln w="12690" cap="flat">
              <a:noFill/>
              <a:prstDash val="solid"/>
              <a:miter/>
            </a:ln>
          </p:spPr>
          <p:txBody>
            <a:bodyPr rtlCol="0" anchor="ctr"/>
            <a:lstStyle/>
            <a:p>
              <a:pPr rtl="0"/>
              <a:endParaRPr lang="en-GB" sz="1934" noProof="0"/>
            </a:p>
          </p:txBody>
        </p:sp>
        <p:sp>
          <p:nvSpPr>
            <p:cNvPr id="277" name="Freeform: Shape 276">
              <a:extLst>
                <a:ext uri="{FF2B5EF4-FFF2-40B4-BE49-F238E27FC236}">
                  <a16:creationId xmlns:a16="http://schemas.microsoft.com/office/drawing/2014/main" id="{E553FB73-745B-47EA-A312-B8C5C2DAF103}"/>
                </a:ext>
              </a:extLst>
            </p:cNvPr>
            <p:cNvSpPr/>
            <p:nvPr/>
          </p:nvSpPr>
          <p:spPr>
            <a:xfrm>
              <a:off x="8039673" y="5854741"/>
              <a:ext cx="13585" cy="105721"/>
            </a:xfrm>
            <a:custGeom>
              <a:avLst/>
              <a:gdLst>
                <a:gd name="connsiteX0" fmla="*/ 0 w 13585"/>
                <a:gd name="connsiteY0" fmla="*/ 6983 h 105721"/>
                <a:gd name="connsiteX1" fmla="*/ 0 w 13585"/>
                <a:gd name="connsiteY1" fmla="*/ 98908 h 105721"/>
                <a:gd name="connsiteX2" fmla="*/ 0 w 13585"/>
                <a:gd name="connsiteY2" fmla="*/ 100177 h 105721"/>
                <a:gd name="connsiteX3" fmla="*/ 8037 w 13585"/>
                <a:gd name="connsiteY3" fmla="*/ 105594 h 105721"/>
                <a:gd name="connsiteX4" fmla="*/ 13586 w 13585"/>
                <a:gd name="connsiteY4" fmla="*/ 98908 h 105721"/>
                <a:gd name="connsiteX5" fmla="*/ 13586 w 13585"/>
                <a:gd name="connsiteY5" fmla="*/ 6983 h 105721"/>
                <a:gd name="connsiteX6" fmla="*/ 6729 w 13585"/>
                <a:gd name="connsiteY6" fmla="*/ 0 h 105721"/>
                <a:gd name="connsiteX7" fmla="*/ 0 w 13585"/>
                <a:gd name="connsiteY7" fmla="*/ 6983 h 10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85" h="105721">
                  <a:moveTo>
                    <a:pt x="0" y="6983"/>
                  </a:moveTo>
                  <a:lnTo>
                    <a:pt x="0" y="98908"/>
                  </a:lnTo>
                  <a:cubicBezTo>
                    <a:pt x="0" y="98908"/>
                    <a:pt x="0" y="99796"/>
                    <a:pt x="0" y="100177"/>
                  </a:cubicBezTo>
                  <a:cubicBezTo>
                    <a:pt x="724" y="103894"/>
                    <a:pt x="4330" y="106319"/>
                    <a:pt x="8037" y="105594"/>
                  </a:cubicBezTo>
                  <a:cubicBezTo>
                    <a:pt x="11249" y="104969"/>
                    <a:pt x="13560" y="102172"/>
                    <a:pt x="13586" y="98908"/>
                  </a:cubicBezTo>
                  <a:lnTo>
                    <a:pt x="13586" y="6983"/>
                  </a:lnTo>
                  <a:cubicBezTo>
                    <a:pt x="13586" y="3175"/>
                    <a:pt x="10538" y="69"/>
                    <a:pt x="6729" y="0"/>
                  </a:cubicBezTo>
                  <a:cubicBezTo>
                    <a:pt x="2970" y="137"/>
                    <a:pt x="0" y="3224"/>
                    <a:pt x="0"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278" name="Freeform: Shape 277">
              <a:extLst>
                <a:ext uri="{FF2B5EF4-FFF2-40B4-BE49-F238E27FC236}">
                  <a16:creationId xmlns:a16="http://schemas.microsoft.com/office/drawing/2014/main" id="{C5601ACD-3341-4D12-B1A6-9275F598A3E5}"/>
                </a:ext>
              </a:extLst>
            </p:cNvPr>
            <p:cNvSpPr/>
            <p:nvPr/>
          </p:nvSpPr>
          <p:spPr>
            <a:xfrm>
              <a:off x="7819384" y="5956823"/>
              <a:ext cx="10411" cy="2412"/>
            </a:xfrm>
            <a:custGeom>
              <a:avLst/>
              <a:gdLst>
                <a:gd name="connsiteX0" fmla="*/ 10157 w 10411"/>
                <a:gd name="connsiteY0" fmla="*/ 2412 h 2412"/>
                <a:gd name="connsiteX1" fmla="*/ 10157 w 10411"/>
                <a:gd name="connsiteY1" fmla="*/ 0 h 2412"/>
                <a:gd name="connsiteX2" fmla="*/ 6475 w 10411"/>
                <a:gd name="connsiteY2" fmla="*/ 0 h 2412"/>
                <a:gd name="connsiteX3" fmla="*/ 0 w 10411"/>
                <a:gd name="connsiteY3" fmla="*/ 1270 h 2412"/>
                <a:gd name="connsiteX4" fmla="*/ 0 w 10411"/>
                <a:gd name="connsiteY4" fmla="*/ 1270 h 2412"/>
                <a:gd name="connsiteX5" fmla="*/ 0 w 10411"/>
                <a:gd name="connsiteY5" fmla="*/ 2412 h 2412"/>
                <a:gd name="connsiteX6" fmla="*/ 10411 w 10411"/>
                <a:gd name="connsiteY6" fmla="*/ 2412 h 2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11" h="2412">
                  <a:moveTo>
                    <a:pt x="10157" y="2412"/>
                  </a:moveTo>
                  <a:lnTo>
                    <a:pt x="10157" y="0"/>
                  </a:lnTo>
                  <a:lnTo>
                    <a:pt x="6475" y="0"/>
                  </a:lnTo>
                  <a:lnTo>
                    <a:pt x="0" y="1270"/>
                  </a:lnTo>
                  <a:lnTo>
                    <a:pt x="0" y="1270"/>
                  </a:lnTo>
                  <a:cubicBezTo>
                    <a:pt x="64" y="1648"/>
                    <a:pt x="64" y="2034"/>
                    <a:pt x="0" y="2412"/>
                  </a:cubicBezTo>
                  <a:lnTo>
                    <a:pt x="10411" y="2412"/>
                  </a:lnTo>
                  <a:close/>
                </a:path>
              </a:pathLst>
            </a:custGeom>
            <a:solidFill>
              <a:srgbClr val="000000"/>
            </a:solidFill>
            <a:ln w="12690" cap="flat">
              <a:noFill/>
              <a:prstDash val="solid"/>
              <a:miter/>
            </a:ln>
          </p:spPr>
          <p:txBody>
            <a:bodyPr rtlCol="0" anchor="ctr"/>
            <a:lstStyle/>
            <a:p>
              <a:pPr rtl="0"/>
              <a:endParaRPr lang="en-GB" sz="1934" noProof="0"/>
            </a:p>
          </p:txBody>
        </p:sp>
        <p:sp>
          <p:nvSpPr>
            <p:cNvPr id="279" name="Freeform: Shape 278">
              <a:extLst>
                <a:ext uri="{FF2B5EF4-FFF2-40B4-BE49-F238E27FC236}">
                  <a16:creationId xmlns:a16="http://schemas.microsoft.com/office/drawing/2014/main" id="{9FB45487-301C-4FA2-BB97-F555232858E8}"/>
                </a:ext>
              </a:extLst>
            </p:cNvPr>
            <p:cNvSpPr/>
            <p:nvPr/>
          </p:nvSpPr>
          <p:spPr>
            <a:xfrm>
              <a:off x="7811258" y="5964822"/>
              <a:ext cx="2412" cy="540373"/>
            </a:xfrm>
            <a:custGeom>
              <a:avLst/>
              <a:gdLst>
                <a:gd name="connsiteX0" fmla="*/ 0 w 2412"/>
                <a:gd name="connsiteY0" fmla="*/ 540374 h 540373"/>
                <a:gd name="connsiteX1" fmla="*/ 1524 w 2412"/>
                <a:gd name="connsiteY1" fmla="*/ 540374 h 540373"/>
                <a:gd name="connsiteX2" fmla="*/ 2412 w 2412"/>
                <a:gd name="connsiteY2" fmla="*/ 540374 h 540373"/>
                <a:gd name="connsiteX3" fmla="*/ 2412 w 2412"/>
                <a:gd name="connsiteY3" fmla="*/ 0 h 540373"/>
                <a:gd name="connsiteX4" fmla="*/ 2412 w 2412"/>
                <a:gd name="connsiteY4" fmla="*/ 0 h 540373"/>
                <a:gd name="connsiteX5" fmla="*/ 1270 w 2412"/>
                <a:gd name="connsiteY5" fmla="*/ 0 h 540373"/>
                <a:gd name="connsiteX6" fmla="*/ 0 w 2412"/>
                <a:gd name="connsiteY6" fmla="*/ 0 h 540373"/>
                <a:gd name="connsiteX7" fmla="*/ 0 w 2412"/>
                <a:gd name="connsiteY7" fmla="*/ 540247 h 540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2" h="540373">
                  <a:moveTo>
                    <a:pt x="0" y="540374"/>
                  </a:moveTo>
                  <a:lnTo>
                    <a:pt x="1524" y="540374"/>
                  </a:lnTo>
                  <a:lnTo>
                    <a:pt x="2412" y="540374"/>
                  </a:lnTo>
                  <a:lnTo>
                    <a:pt x="2412" y="0"/>
                  </a:lnTo>
                  <a:lnTo>
                    <a:pt x="2412" y="0"/>
                  </a:lnTo>
                  <a:lnTo>
                    <a:pt x="1270" y="0"/>
                  </a:lnTo>
                  <a:lnTo>
                    <a:pt x="0" y="0"/>
                  </a:lnTo>
                  <a:lnTo>
                    <a:pt x="0" y="540247"/>
                  </a:lnTo>
                  <a:close/>
                </a:path>
              </a:pathLst>
            </a:custGeom>
            <a:solidFill>
              <a:srgbClr val="000000"/>
            </a:solidFill>
            <a:ln w="12690" cap="flat">
              <a:noFill/>
              <a:prstDash val="solid"/>
              <a:miter/>
            </a:ln>
          </p:spPr>
          <p:txBody>
            <a:bodyPr rtlCol="0" anchor="ctr"/>
            <a:lstStyle/>
            <a:p>
              <a:pPr rtl="0"/>
              <a:endParaRPr lang="en-GB" sz="1934" noProof="0"/>
            </a:p>
          </p:txBody>
        </p:sp>
        <p:sp>
          <p:nvSpPr>
            <p:cNvPr id="280" name="Freeform: Shape 279">
              <a:extLst>
                <a:ext uri="{FF2B5EF4-FFF2-40B4-BE49-F238E27FC236}">
                  <a16:creationId xmlns:a16="http://schemas.microsoft.com/office/drawing/2014/main" id="{23C6EAFE-90A9-4153-91BC-73BD80D23544}"/>
                </a:ext>
              </a:extLst>
            </p:cNvPr>
            <p:cNvSpPr/>
            <p:nvPr/>
          </p:nvSpPr>
          <p:spPr>
            <a:xfrm>
              <a:off x="7805751" y="6505830"/>
              <a:ext cx="29250" cy="14474"/>
            </a:xfrm>
            <a:custGeom>
              <a:avLst/>
              <a:gdLst>
                <a:gd name="connsiteX0" fmla="*/ 23790 w 29250"/>
                <a:gd name="connsiteY0" fmla="*/ 7237 h 14474"/>
                <a:gd name="connsiteX1" fmla="*/ 23790 w 29250"/>
                <a:gd name="connsiteY1" fmla="*/ 0 h 14474"/>
                <a:gd name="connsiteX2" fmla="*/ 7920 w 29250"/>
                <a:gd name="connsiteY2" fmla="*/ 0 h 14474"/>
                <a:gd name="connsiteX3" fmla="*/ 7031 w 29250"/>
                <a:gd name="connsiteY3" fmla="*/ 0 h 14474"/>
                <a:gd name="connsiteX4" fmla="*/ 5507 w 29250"/>
                <a:gd name="connsiteY4" fmla="*/ 0 h 14474"/>
                <a:gd name="connsiteX5" fmla="*/ 3603 w 29250"/>
                <a:gd name="connsiteY5" fmla="*/ 635 h 14474"/>
                <a:gd name="connsiteX6" fmla="*/ 1191 w 29250"/>
                <a:gd name="connsiteY6" fmla="*/ 2793 h 14474"/>
                <a:gd name="connsiteX7" fmla="*/ 48 w 29250"/>
                <a:gd name="connsiteY7" fmla="*/ 5206 h 14474"/>
                <a:gd name="connsiteX8" fmla="*/ 48 w 29250"/>
                <a:gd name="connsiteY8" fmla="*/ 6475 h 14474"/>
                <a:gd name="connsiteX9" fmla="*/ 48 w 29250"/>
                <a:gd name="connsiteY9" fmla="*/ 7618 h 14474"/>
                <a:gd name="connsiteX10" fmla="*/ 48 w 29250"/>
                <a:gd name="connsiteY10" fmla="*/ 7618 h 14474"/>
                <a:gd name="connsiteX11" fmla="*/ 48 w 29250"/>
                <a:gd name="connsiteY11" fmla="*/ 8761 h 14474"/>
                <a:gd name="connsiteX12" fmla="*/ 6270 w 29250"/>
                <a:gd name="connsiteY12" fmla="*/ 13459 h 14474"/>
                <a:gd name="connsiteX13" fmla="*/ 29251 w 29250"/>
                <a:gd name="connsiteY13" fmla="*/ 14474 h 14474"/>
                <a:gd name="connsiteX14" fmla="*/ 29251 w 29250"/>
                <a:gd name="connsiteY14" fmla="*/ 14474 h 14474"/>
                <a:gd name="connsiteX15" fmla="*/ 23790 w 29250"/>
                <a:gd name="connsiteY15" fmla="*/ 7237 h 14474"/>
                <a:gd name="connsiteX16" fmla="*/ 2714 w 29250"/>
                <a:gd name="connsiteY16" fmla="*/ 7237 h 14474"/>
                <a:gd name="connsiteX17" fmla="*/ 1571 w 29250"/>
                <a:gd name="connsiteY17" fmla="*/ 5967 h 14474"/>
                <a:gd name="connsiteX18" fmla="*/ 2702 w 29250"/>
                <a:gd name="connsiteY18" fmla="*/ 4812 h 14474"/>
                <a:gd name="connsiteX19" fmla="*/ 2841 w 29250"/>
                <a:gd name="connsiteY19" fmla="*/ 4825 h 14474"/>
                <a:gd name="connsiteX20" fmla="*/ 7158 w 29250"/>
                <a:gd name="connsiteY20" fmla="*/ 4825 h 14474"/>
                <a:gd name="connsiteX21" fmla="*/ 8301 w 29250"/>
                <a:gd name="connsiteY21" fmla="*/ 6095 h 14474"/>
                <a:gd name="connsiteX22" fmla="*/ 7158 w 29250"/>
                <a:gd name="connsiteY22" fmla="*/ 7237 h 14474"/>
                <a:gd name="connsiteX23" fmla="*/ 2714 w 29250"/>
                <a:gd name="connsiteY23" fmla="*/ 7237 h 14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250" h="14474">
                  <a:moveTo>
                    <a:pt x="23790" y="7237"/>
                  </a:moveTo>
                  <a:lnTo>
                    <a:pt x="23790" y="0"/>
                  </a:lnTo>
                  <a:lnTo>
                    <a:pt x="7920" y="0"/>
                  </a:lnTo>
                  <a:lnTo>
                    <a:pt x="7031" y="0"/>
                  </a:lnTo>
                  <a:lnTo>
                    <a:pt x="5507" y="0"/>
                  </a:lnTo>
                  <a:lnTo>
                    <a:pt x="3603" y="635"/>
                  </a:lnTo>
                  <a:cubicBezTo>
                    <a:pt x="2638" y="1143"/>
                    <a:pt x="1800" y="1879"/>
                    <a:pt x="1191" y="2793"/>
                  </a:cubicBezTo>
                  <a:cubicBezTo>
                    <a:pt x="658" y="3517"/>
                    <a:pt x="276" y="4342"/>
                    <a:pt x="48" y="5206"/>
                  </a:cubicBezTo>
                  <a:cubicBezTo>
                    <a:pt x="48" y="5206"/>
                    <a:pt x="48" y="5967"/>
                    <a:pt x="48" y="6475"/>
                  </a:cubicBezTo>
                  <a:cubicBezTo>
                    <a:pt x="-16" y="6856"/>
                    <a:pt x="-16" y="7237"/>
                    <a:pt x="48" y="7618"/>
                  </a:cubicBezTo>
                  <a:lnTo>
                    <a:pt x="48" y="7618"/>
                  </a:lnTo>
                  <a:cubicBezTo>
                    <a:pt x="-16" y="7999"/>
                    <a:pt x="-16" y="8380"/>
                    <a:pt x="48" y="8761"/>
                  </a:cubicBezTo>
                  <a:cubicBezTo>
                    <a:pt x="937" y="11465"/>
                    <a:pt x="3426" y="13344"/>
                    <a:pt x="6270" y="13459"/>
                  </a:cubicBezTo>
                  <a:lnTo>
                    <a:pt x="29251" y="14474"/>
                  </a:lnTo>
                  <a:lnTo>
                    <a:pt x="29251" y="14474"/>
                  </a:lnTo>
                  <a:cubicBezTo>
                    <a:pt x="25835" y="13840"/>
                    <a:pt x="23473" y="10703"/>
                    <a:pt x="23790" y="7237"/>
                  </a:cubicBezTo>
                  <a:close/>
                  <a:moveTo>
                    <a:pt x="2714" y="7237"/>
                  </a:moveTo>
                  <a:cubicBezTo>
                    <a:pt x="2066" y="7174"/>
                    <a:pt x="1571" y="6628"/>
                    <a:pt x="1571" y="5967"/>
                  </a:cubicBezTo>
                  <a:cubicBezTo>
                    <a:pt x="1571" y="5333"/>
                    <a:pt x="2080" y="4825"/>
                    <a:pt x="2702" y="4812"/>
                  </a:cubicBezTo>
                  <a:cubicBezTo>
                    <a:pt x="2752" y="4812"/>
                    <a:pt x="2790" y="4825"/>
                    <a:pt x="2841" y="4825"/>
                  </a:cubicBezTo>
                  <a:lnTo>
                    <a:pt x="7158" y="4825"/>
                  </a:lnTo>
                  <a:cubicBezTo>
                    <a:pt x="7806" y="4888"/>
                    <a:pt x="8301" y="5434"/>
                    <a:pt x="8301" y="6095"/>
                  </a:cubicBezTo>
                  <a:cubicBezTo>
                    <a:pt x="8301" y="6729"/>
                    <a:pt x="7793" y="7237"/>
                    <a:pt x="7158" y="7237"/>
                  </a:cubicBezTo>
                  <a:lnTo>
                    <a:pt x="2714" y="7237"/>
                  </a:lnTo>
                  <a:close/>
                </a:path>
              </a:pathLst>
            </a:custGeom>
            <a:solidFill>
              <a:srgbClr val="000000"/>
            </a:solidFill>
            <a:ln w="12690" cap="flat">
              <a:noFill/>
              <a:prstDash val="solid"/>
              <a:miter/>
            </a:ln>
          </p:spPr>
          <p:txBody>
            <a:bodyPr rtlCol="0" anchor="ctr"/>
            <a:lstStyle/>
            <a:p>
              <a:pPr rtl="0"/>
              <a:endParaRPr lang="en-GB" sz="1934" noProof="0"/>
            </a:p>
          </p:txBody>
        </p:sp>
        <p:sp>
          <p:nvSpPr>
            <p:cNvPr id="281" name="Freeform: Shape 280">
              <a:extLst>
                <a:ext uri="{FF2B5EF4-FFF2-40B4-BE49-F238E27FC236}">
                  <a16:creationId xmlns:a16="http://schemas.microsoft.com/office/drawing/2014/main" id="{191E6A69-688A-4858-BB09-D84595A67672}"/>
                </a:ext>
              </a:extLst>
            </p:cNvPr>
            <p:cNvSpPr/>
            <p:nvPr/>
          </p:nvSpPr>
          <p:spPr>
            <a:xfrm>
              <a:off x="7843000" y="6513194"/>
              <a:ext cx="47" cy="1396"/>
            </a:xfrm>
            <a:custGeom>
              <a:avLst/>
              <a:gdLst>
                <a:gd name="connsiteX0" fmla="*/ 0 w 47"/>
                <a:gd name="connsiteY0" fmla="*/ 1397 h 1396"/>
                <a:gd name="connsiteX1" fmla="*/ 0 w 47"/>
                <a:gd name="connsiteY1" fmla="*/ 0 h 1396"/>
                <a:gd name="connsiteX2" fmla="*/ 0 w 47"/>
                <a:gd name="connsiteY2" fmla="*/ 0 h 1396"/>
                <a:gd name="connsiteX3" fmla="*/ 0 w 47"/>
                <a:gd name="connsiteY3" fmla="*/ 1397 h 1396"/>
              </a:gdLst>
              <a:ahLst/>
              <a:cxnLst>
                <a:cxn ang="0">
                  <a:pos x="connsiteX0" y="connsiteY0"/>
                </a:cxn>
                <a:cxn ang="0">
                  <a:pos x="connsiteX1" y="connsiteY1"/>
                </a:cxn>
                <a:cxn ang="0">
                  <a:pos x="connsiteX2" y="connsiteY2"/>
                </a:cxn>
                <a:cxn ang="0">
                  <a:pos x="connsiteX3" y="connsiteY3"/>
                </a:cxn>
              </a:cxnLst>
              <a:rect l="l" t="t" r="r" b="b"/>
              <a:pathLst>
                <a:path w="47" h="1396">
                  <a:moveTo>
                    <a:pt x="0" y="1397"/>
                  </a:moveTo>
                  <a:cubicBezTo>
                    <a:pt x="64" y="927"/>
                    <a:pt x="64" y="470"/>
                    <a:pt x="0" y="0"/>
                  </a:cubicBezTo>
                  <a:lnTo>
                    <a:pt x="0" y="0"/>
                  </a:lnTo>
                  <a:cubicBezTo>
                    <a:pt x="51" y="470"/>
                    <a:pt x="51" y="927"/>
                    <a:pt x="0" y="1397"/>
                  </a:cubicBezTo>
                  <a:close/>
                </a:path>
              </a:pathLst>
            </a:custGeom>
            <a:solidFill>
              <a:srgbClr val="000000"/>
            </a:solidFill>
            <a:ln w="12690" cap="flat">
              <a:noFill/>
              <a:prstDash val="solid"/>
              <a:miter/>
            </a:ln>
          </p:spPr>
          <p:txBody>
            <a:bodyPr rtlCol="0" anchor="ctr"/>
            <a:lstStyle/>
            <a:p>
              <a:pPr rtl="0"/>
              <a:endParaRPr lang="en-GB" sz="1934" noProof="0"/>
            </a:p>
          </p:txBody>
        </p:sp>
        <p:sp>
          <p:nvSpPr>
            <p:cNvPr id="282" name="Freeform: Shape 281">
              <a:extLst>
                <a:ext uri="{FF2B5EF4-FFF2-40B4-BE49-F238E27FC236}">
                  <a16:creationId xmlns:a16="http://schemas.microsoft.com/office/drawing/2014/main" id="{544D77D0-C447-47DB-AE75-E64F2BA4A45C}"/>
                </a:ext>
              </a:extLst>
            </p:cNvPr>
            <p:cNvSpPr/>
            <p:nvPr/>
          </p:nvSpPr>
          <p:spPr>
            <a:xfrm>
              <a:off x="7837668" y="6519543"/>
              <a:ext cx="1396" cy="12696"/>
            </a:xfrm>
            <a:custGeom>
              <a:avLst/>
              <a:gdLst>
                <a:gd name="connsiteX0" fmla="*/ 0 w 1396"/>
                <a:gd name="connsiteY0" fmla="*/ 0 h 12696"/>
                <a:gd name="connsiteX1" fmla="*/ 0 w 1396"/>
                <a:gd name="connsiteY1" fmla="*/ 0 h 12696"/>
                <a:gd name="connsiteX2" fmla="*/ 1396 w 1396"/>
                <a:gd name="connsiteY2" fmla="*/ 0 h 12696"/>
              </a:gdLst>
              <a:ahLst/>
              <a:cxnLst>
                <a:cxn ang="0">
                  <a:pos x="connsiteX0" y="connsiteY0"/>
                </a:cxn>
                <a:cxn ang="0">
                  <a:pos x="connsiteX1" y="connsiteY1"/>
                </a:cxn>
                <a:cxn ang="0">
                  <a:pos x="connsiteX2" y="connsiteY2"/>
                </a:cxn>
              </a:cxnLst>
              <a:rect l="l" t="t" r="r" b="b"/>
              <a:pathLst>
                <a:path w="1396" h="12696">
                  <a:moveTo>
                    <a:pt x="0" y="0"/>
                  </a:moveTo>
                  <a:lnTo>
                    <a:pt x="0" y="0"/>
                  </a:lnTo>
                  <a:lnTo>
                    <a:pt x="1396" y="0"/>
                  </a:lnTo>
                  <a:close/>
                </a:path>
              </a:pathLst>
            </a:custGeom>
            <a:solidFill>
              <a:srgbClr val="000000"/>
            </a:solidFill>
            <a:ln w="12690" cap="flat">
              <a:noFill/>
              <a:prstDash val="solid"/>
              <a:miter/>
            </a:ln>
          </p:spPr>
          <p:txBody>
            <a:bodyPr rtlCol="0" anchor="ctr"/>
            <a:lstStyle/>
            <a:p>
              <a:pPr rtl="0"/>
              <a:endParaRPr lang="en-GB" sz="1934" noProof="0"/>
            </a:p>
          </p:txBody>
        </p:sp>
        <p:sp>
          <p:nvSpPr>
            <p:cNvPr id="283" name="Freeform: Shape 282">
              <a:extLst>
                <a:ext uri="{FF2B5EF4-FFF2-40B4-BE49-F238E27FC236}">
                  <a16:creationId xmlns:a16="http://schemas.microsoft.com/office/drawing/2014/main" id="{995D93AC-8E7D-4C62-AD1E-3F39D5F7EEEF}"/>
                </a:ext>
              </a:extLst>
            </p:cNvPr>
            <p:cNvSpPr/>
            <p:nvPr/>
          </p:nvSpPr>
          <p:spPr>
            <a:xfrm>
              <a:off x="7841858" y="6515734"/>
              <a:ext cx="888" cy="1269"/>
            </a:xfrm>
            <a:custGeom>
              <a:avLst/>
              <a:gdLst>
                <a:gd name="connsiteX0" fmla="*/ 889 w 888"/>
                <a:gd name="connsiteY0" fmla="*/ 0 h 1269"/>
                <a:gd name="connsiteX1" fmla="*/ 0 w 888"/>
                <a:gd name="connsiteY1" fmla="*/ 1270 h 1269"/>
              </a:gdLst>
              <a:ahLst/>
              <a:cxnLst>
                <a:cxn ang="0">
                  <a:pos x="connsiteX0" y="connsiteY0"/>
                </a:cxn>
                <a:cxn ang="0">
                  <a:pos x="connsiteX1" y="connsiteY1"/>
                </a:cxn>
              </a:cxnLst>
              <a:rect l="l" t="t" r="r" b="b"/>
              <a:pathLst>
                <a:path w="888" h="1269">
                  <a:moveTo>
                    <a:pt x="889" y="0"/>
                  </a:moveTo>
                  <a:lnTo>
                    <a:pt x="0" y="1270"/>
                  </a:lnTo>
                  <a:close/>
                </a:path>
              </a:pathLst>
            </a:custGeom>
            <a:solidFill>
              <a:srgbClr val="000000"/>
            </a:solidFill>
            <a:ln w="12690" cap="flat">
              <a:noFill/>
              <a:prstDash val="solid"/>
              <a:miter/>
            </a:ln>
          </p:spPr>
          <p:txBody>
            <a:bodyPr rtlCol="0" anchor="ctr"/>
            <a:lstStyle/>
            <a:p>
              <a:pPr rtl="0"/>
              <a:endParaRPr lang="en-GB" sz="1934" noProof="0"/>
            </a:p>
          </p:txBody>
        </p:sp>
        <p:sp>
          <p:nvSpPr>
            <p:cNvPr id="284" name="Freeform: Shape 283">
              <a:extLst>
                <a:ext uri="{FF2B5EF4-FFF2-40B4-BE49-F238E27FC236}">
                  <a16:creationId xmlns:a16="http://schemas.microsoft.com/office/drawing/2014/main" id="{73CF4B3D-BCFA-491E-9D85-28EA64B3C7CF}"/>
                </a:ext>
              </a:extLst>
            </p:cNvPr>
            <p:cNvSpPr/>
            <p:nvPr/>
          </p:nvSpPr>
          <p:spPr>
            <a:xfrm>
              <a:off x="7839826" y="6517892"/>
              <a:ext cx="1397" cy="888"/>
            </a:xfrm>
            <a:custGeom>
              <a:avLst/>
              <a:gdLst>
                <a:gd name="connsiteX0" fmla="*/ 1397 w 1397"/>
                <a:gd name="connsiteY0" fmla="*/ 0 h 888"/>
                <a:gd name="connsiteX1" fmla="*/ 0 w 1397"/>
                <a:gd name="connsiteY1" fmla="*/ 889 h 888"/>
                <a:gd name="connsiteX2" fmla="*/ 1397 w 1397"/>
                <a:gd name="connsiteY2" fmla="*/ 0 h 888"/>
              </a:gdLst>
              <a:ahLst/>
              <a:cxnLst>
                <a:cxn ang="0">
                  <a:pos x="connsiteX0" y="connsiteY0"/>
                </a:cxn>
                <a:cxn ang="0">
                  <a:pos x="connsiteX1" y="connsiteY1"/>
                </a:cxn>
                <a:cxn ang="0">
                  <a:pos x="connsiteX2" y="connsiteY2"/>
                </a:cxn>
              </a:cxnLst>
              <a:rect l="l" t="t" r="r" b="b"/>
              <a:pathLst>
                <a:path w="1397" h="888">
                  <a:moveTo>
                    <a:pt x="1397" y="0"/>
                  </a:moveTo>
                  <a:cubicBezTo>
                    <a:pt x="978" y="368"/>
                    <a:pt x="508" y="673"/>
                    <a:pt x="0" y="889"/>
                  </a:cubicBezTo>
                  <a:cubicBezTo>
                    <a:pt x="508" y="673"/>
                    <a:pt x="978" y="368"/>
                    <a:pt x="1397"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285" name="Freeform: Shape 284">
              <a:extLst>
                <a:ext uri="{FF2B5EF4-FFF2-40B4-BE49-F238E27FC236}">
                  <a16:creationId xmlns:a16="http://schemas.microsoft.com/office/drawing/2014/main" id="{1B39AB4B-BCE8-44A1-A662-49DC72D84D94}"/>
                </a:ext>
              </a:extLst>
            </p:cNvPr>
            <p:cNvSpPr/>
            <p:nvPr/>
          </p:nvSpPr>
          <p:spPr>
            <a:xfrm>
              <a:off x="7819384" y="5953649"/>
              <a:ext cx="10157" cy="4443"/>
            </a:xfrm>
            <a:custGeom>
              <a:avLst/>
              <a:gdLst>
                <a:gd name="connsiteX0" fmla="*/ 10157 w 10157"/>
                <a:gd name="connsiteY0" fmla="*/ 2539 h 4443"/>
                <a:gd name="connsiteX1" fmla="*/ 10157 w 10157"/>
                <a:gd name="connsiteY1" fmla="*/ 0 h 4443"/>
                <a:gd name="connsiteX2" fmla="*/ 0 w 10157"/>
                <a:gd name="connsiteY2" fmla="*/ 1904 h 4443"/>
                <a:gd name="connsiteX3" fmla="*/ 0 w 10157"/>
                <a:gd name="connsiteY3" fmla="*/ 4444 h 4443"/>
                <a:gd name="connsiteX4" fmla="*/ 6475 w 10157"/>
                <a:gd name="connsiteY4" fmla="*/ 3174 h 4443"/>
                <a:gd name="connsiteX5" fmla="*/ 10157 w 10157"/>
                <a:gd name="connsiteY5" fmla="*/ 2539 h 4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57" h="4443">
                  <a:moveTo>
                    <a:pt x="10157" y="2539"/>
                  </a:moveTo>
                  <a:lnTo>
                    <a:pt x="10157" y="0"/>
                  </a:lnTo>
                  <a:lnTo>
                    <a:pt x="0" y="1904"/>
                  </a:lnTo>
                  <a:lnTo>
                    <a:pt x="0" y="4444"/>
                  </a:lnTo>
                  <a:lnTo>
                    <a:pt x="6475" y="3174"/>
                  </a:lnTo>
                  <a:lnTo>
                    <a:pt x="10157" y="2539"/>
                  </a:lnTo>
                  <a:close/>
                </a:path>
              </a:pathLst>
            </a:custGeom>
            <a:solidFill>
              <a:srgbClr val="000000"/>
            </a:solidFill>
            <a:ln w="12690" cap="flat">
              <a:noFill/>
              <a:prstDash val="solid"/>
              <a:miter/>
            </a:ln>
          </p:spPr>
          <p:txBody>
            <a:bodyPr rtlCol="0" anchor="ctr"/>
            <a:lstStyle/>
            <a:p>
              <a:pPr rtl="0"/>
              <a:endParaRPr lang="en-GB" sz="1934" noProof="0"/>
            </a:p>
          </p:txBody>
        </p:sp>
        <p:sp>
          <p:nvSpPr>
            <p:cNvPr id="286" name="Freeform: Shape 285">
              <a:extLst>
                <a:ext uri="{FF2B5EF4-FFF2-40B4-BE49-F238E27FC236}">
                  <a16:creationId xmlns:a16="http://schemas.microsoft.com/office/drawing/2014/main" id="{97598FEB-FAD4-4979-BE1F-094039770BC3}"/>
                </a:ext>
              </a:extLst>
            </p:cNvPr>
            <p:cNvSpPr/>
            <p:nvPr/>
          </p:nvSpPr>
          <p:spPr>
            <a:xfrm>
              <a:off x="7807196" y="6510647"/>
              <a:ext cx="6474" cy="2420"/>
            </a:xfrm>
            <a:custGeom>
              <a:avLst/>
              <a:gdLst>
                <a:gd name="connsiteX0" fmla="*/ 5332 w 6474"/>
                <a:gd name="connsiteY0" fmla="*/ 2421 h 2420"/>
                <a:gd name="connsiteX1" fmla="*/ 6475 w 6474"/>
                <a:gd name="connsiteY1" fmla="*/ 1278 h 2420"/>
                <a:gd name="connsiteX2" fmla="*/ 5332 w 6474"/>
                <a:gd name="connsiteY2" fmla="*/ 8 h 2420"/>
                <a:gd name="connsiteX3" fmla="*/ 1269 w 6474"/>
                <a:gd name="connsiteY3" fmla="*/ 8 h 2420"/>
                <a:gd name="connsiteX4" fmla="*/ 12 w 6474"/>
                <a:gd name="connsiteY4" fmla="*/ 1011 h 2420"/>
                <a:gd name="connsiteX5" fmla="*/ 0 w 6474"/>
                <a:gd name="connsiteY5" fmla="*/ 1151 h 2420"/>
                <a:gd name="connsiteX6" fmla="*/ 1142 w 6474"/>
                <a:gd name="connsiteY6" fmla="*/ 2421 h 2420"/>
                <a:gd name="connsiteX7" fmla="*/ 5587 w 6474"/>
                <a:gd name="connsiteY7" fmla="*/ 2421 h 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74" h="2420">
                  <a:moveTo>
                    <a:pt x="5332" y="2421"/>
                  </a:moveTo>
                  <a:cubicBezTo>
                    <a:pt x="5967" y="2421"/>
                    <a:pt x="6475" y="1913"/>
                    <a:pt x="6475" y="1278"/>
                  </a:cubicBezTo>
                  <a:cubicBezTo>
                    <a:pt x="6475" y="618"/>
                    <a:pt x="5979" y="72"/>
                    <a:pt x="5332" y="8"/>
                  </a:cubicBezTo>
                  <a:lnTo>
                    <a:pt x="1269" y="8"/>
                  </a:lnTo>
                  <a:cubicBezTo>
                    <a:pt x="647" y="-68"/>
                    <a:pt x="76" y="389"/>
                    <a:pt x="12" y="1011"/>
                  </a:cubicBezTo>
                  <a:cubicBezTo>
                    <a:pt x="0" y="1062"/>
                    <a:pt x="0" y="1100"/>
                    <a:pt x="0" y="1151"/>
                  </a:cubicBezTo>
                  <a:cubicBezTo>
                    <a:pt x="0" y="1811"/>
                    <a:pt x="495" y="2357"/>
                    <a:pt x="1142" y="2421"/>
                  </a:cubicBezTo>
                  <a:lnTo>
                    <a:pt x="5587" y="2421"/>
                  </a:lnTo>
                  <a:close/>
                </a:path>
              </a:pathLst>
            </a:custGeom>
            <a:solidFill>
              <a:srgbClr val="000000"/>
            </a:solidFill>
            <a:ln w="12690" cap="flat">
              <a:noFill/>
              <a:prstDash val="solid"/>
              <a:miter/>
            </a:ln>
          </p:spPr>
          <p:txBody>
            <a:bodyPr rtlCol="0" anchor="ctr"/>
            <a:lstStyle/>
            <a:p>
              <a:pPr rtl="0"/>
              <a:endParaRPr lang="en-GB" sz="1934" noProof="0"/>
            </a:p>
          </p:txBody>
        </p:sp>
        <p:sp>
          <p:nvSpPr>
            <p:cNvPr id="287" name="Freeform: Shape 286">
              <a:extLst>
                <a:ext uri="{FF2B5EF4-FFF2-40B4-BE49-F238E27FC236}">
                  <a16:creationId xmlns:a16="http://schemas.microsoft.com/office/drawing/2014/main" id="{E0B84E95-80BD-4C33-91BC-05519480ADDA}"/>
                </a:ext>
              </a:extLst>
            </p:cNvPr>
            <p:cNvSpPr/>
            <p:nvPr/>
          </p:nvSpPr>
          <p:spPr>
            <a:xfrm>
              <a:off x="7810116" y="5855579"/>
              <a:ext cx="32911" cy="16937"/>
            </a:xfrm>
            <a:custGeom>
              <a:avLst/>
              <a:gdLst>
                <a:gd name="connsiteX0" fmla="*/ 2412 w 32911"/>
                <a:gd name="connsiteY0" fmla="*/ 4494 h 16937"/>
                <a:gd name="connsiteX1" fmla="*/ 9268 w 32911"/>
                <a:gd name="connsiteY1" fmla="*/ 11350 h 16937"/>
                <a:gd name="connsiteX2" fmla="*/ 9268 w 32911"/>
                <a:gd name="connsiteY2" fmla="*/ 16937 h 16937"/>
                <a:gd name="connsiteX3" fmla="*/ 25012 w 32911"/>
                <a:gd name="connsiteY3" fmla="*/ 13509 h 16937"/>
                <a:gd name="connsiteX4" fmla="*/ 27552 w 32911"/>
                <a:gd name="connsiteY4" fmla="*/ 13509 h 16937"/>
                <a:gd name="connsiteX5" fmla="*/ 27552 w 32911"/>
                <a:gd name="connsiteY5" fmla="*/ 13509 h 16937"/>
                <a:gd name="connsiteX6" fmla="*/ 32758 w 32911"/>
                <a:gd name="connsiteY6" fmla="*/ 5256 h 16937"/>
                <a:gd name="connsiteX7" fmla="*/ 25266 w 32911"/>
                <a:gd name="connsiteY7" fmla="*/ 50 h 16937"/>
                <a:gd name="connsiteX8" fmla="*/ 24505 w 32911"/>
                <a:gd name="connsiteY8" fmla="*/ 50 h 16937"/>
                <a:gd name="connsiteX9" fmla="*/ 635 w 32911"/>
                <a:gd name="connsiteY9" fmla="*/ 5256 h 16937"/>
                <a:gd name="connsiteX10" fmla="*/ 0 w 32911"/>
                <a:gd name="connsiteY10" fmla="*/ 5256 h 16937"/>
                <a:gd name="connsiteX11" fmla="*/ 2412 w 32911"/>
                <a:gd name="connsiteY11" fmla="*/ 4494 h 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1" h="16937">
                  <a:moveTo>
                    <a:pt x="2412" y="4494"/>
                  </a:moveTo>
                  <a:cubicBezTo>
                    <a:pt x="6196" y="4494"/>
                    <a:pt x="9268" y="7564"/>
                    <a:pt x="9268" y="11350"/>
                  </a:cubicBezTo>
                  <a:lnTo>
                    <a:pt x="9268" y="16937"/>
                  </a:lnTo>
                  <a:lnTo>
                    <a:pt x="25012" y="13509"/>
                  </a:lnTo>
                  <a:lnTo>
                    <a:pt x="27552" y="13509"/>
                  </a:lnTo>
                  <a:lnTo>
                    <a:pt x="27552" y="13509"/>
                  </a:lnTo>
                  <a:cubicBezTo>
                    <a:pt x="31234" y="12628"/>
                    <a:pt x="33544" y="8963"/>
                    <a:pt x="32758" y="5256"/>
                  </a:cubicBezTo>
                  <a:cubicBezTo>
                    <a:pt x="31945" y="1870"/>
                    <a:pt x="28720" y="-369"/>
                    <a:pt x="25266" y="50"/>
                  </a:cubicBezTo>
                  <a:cubicBezTo>
                    <a:pt x="25266" y="50"/>
                    <a:pt x="25266" y="50"/>
                    <a:pt x="24505" y="50"/>
                  </a:cubicBezTo>
                  <a:lnTo>
                    <a:pt x="635" y="5256"/>
                  </a:lnTo>
                  <a:lnTo>
                    <a:pt x="0" y="5256"/>
                  </a:lnTo>
                  <a:cubicBezTo>
                    <a:pt x="774" y="4922"/>
                    <a:pt x="1587" y="4667"/>
                    <a:pt x="2412" y="4494"/>
                  </a:cubicBezTo>
                  <a:close/>
                </a:path>
              </a:pathLst>
            </a:custGeom>
            <a:solidFill>
              <a:srgbClr val="000000"/>
            </a:solidFill>
            <a:ln w="12690" cap="flat">
              <a:noFill/>
              <a:prstDash val="solid"/>
              <a:miter/>
            </a:ln>
          </p:spPr>
          <p:txBody>
            <a:bodyPr rtlCol="0" anchor="ctr"/>
            <a:lstStyle/>
            <a:p>
              <a:pPr rtl="0"/>
              <a:endParaRPr lang="en-GB" sz="1934" noProof="0"/>
            </a:p>
          </p:txBody>
        </p:sp>
        <p:sp>
          <p:nvSpPr>
            <p:cNvPr id="288" name="Freeform: Shape 287">
              <a:extLst>
                <a:ext uri="{FF2B5EF4-FFF2-40B4-BE49-F238E27FC236}">
                  <a16:creationId xmlns:a16="http://schemas.microsoft.com/office/drawing/2014/main" id="{E24540C7-0E5C-4BE0-A7E4-C462C6181DA2}"/>
                </a:ext>
              </a:extLst>
            </p:cNvPr>
            <p:cNvSpPr/>
            <p:nvPr/>
          </p:nvSpPr>
          <p:spPr>
            <a:xfrm>
              <a:off x="7808466" y="586121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pPr rtl="0"/>
              <a:endParaRPr lang="en-GB" sz="1934" noProof="0"/>
            </a:p>
          </p:txBody>
        </p:sp>
        <p:sp>
          <p:nvSpPr>
            <p:cNvPr id="289" name="Freeform: Shape 288">
              <a:extLst>
                <a:ext uri="{FF2B5EF4-FFF2-40B4-BE49-F238E27FC236}">
                  <a16:creationId xmlns:a16="http://schemas.microsoft.com/office/drawing/2014/main" id="{3F14CDD7-5CCD-4A52-99C2-6A57C0C2D72A}"/>
                </a:ext>
              </a:extLst>
            </p:cNvPr>
            <p:cNvSpPr/>
            <p:nvPr/>
          </p:nvSpPr>
          <p:spPr>
            <a:xfrm>
              <a:off x="6068892" y="6294048"/>
              <a:ext cx="431306" cy="4951"/>
            </a:xfrm>
            <a:custGeom>
              <a:avLst/>
              <a:gdLst>
                <a:gd name="connsiteX0" fmla="*/ 0 w 431306"/>
                <a:gd name="connsiteY0" fmla="*/ 2412 h 4951"/>
                <a:gd name="connsiteX1" fmla="*/ 0 w 431306"/>
                <a:gd name="connsiteY1" fmla="*/ 3682 h 4951"/>
                <a:gd name="connsiteX2" fmla="*/ 0 w 431306"/>
                <a:gd name="connsiteY2" fmla="*/ 4952 h 4951"/>
                <a:gd name="connsiteX3" fmla="*/ 431307 w 431306"/>
                <a:gd name="connsiteY3" fmla="*/ 4952 h 4951"/>
                <a:gd name="connsiteX4" fmla="*/ 431307 w 431306"/>
                <a:gd name="connsiteY4" fmla="*/ 3682 h 4951"/>
                <a:gd name="connsiteX5" fmla="*/ 431307 w 431306"/>
                <a:gd name="connsiteY5" fmla="*/ 2412 h 4951"/>
                <a:gd name="connsiteX6" fmla="*/ 431307 w 431306"/>
                <a:gd name="connsiteY6" fmla="*/ 508 h 4951"/>
                <a:gd name="connsiteX7" fmla="*/ 431307 w 431306"/>
                <a:gd name="connsiteY7" fmla="*/ 0 h 4951"/>
                <a:gd name="connsiteX8" fmla="*/ 0 w 431306"/>
                <a:gd name="connsiteY8" fmla="*/ 0 h 4951"/>
                <a:gd name="connsiteX9" fmla="*/ 0 w 431306"/>
                <a:gd name="connsiteY9" fmla="*/ 508 h 4951"/>
                <a:gd name="connsiteX10" fmla="*/ 0 w 431306"/>
                <a:gd name="connsiteY10" fmla="*/ 2412 h 4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1306" h="4951">
                  <a:moveTo>
                    <a:pt x="0" y="2412"/>
                  </a:moveTo>
                  <a:lnTo>
                    <a:pt x="0" y="3682"/>
                  </a:lnTo>
                  <a:lnTo>
                    <a:pt x="0" y="4952"/>
                  </a:lnTo>
                  <a:lnTo>
                    <a:pt x="431307" y="4952"/>
                  </a:lnTo>
                  <a:lnTo>
                    <a:pt x="431307" y="3682"/>
                  </a:lnTo>
                  <a:lnTo>
                    <a:pt x="431307" y="2412"/>
                  </a:lnTo>
                  <a:lnTo>
                    <a:pt x="431307" y="508"/>
                  </a:lnTo>
                  <a:lnTo>
                    <a:pt x="431307" y="0"/>
                  </a:lnTo>
                  <a:lnTo>
                    <a:pt x="0" y="0"/>
                  </a:lnTo>
                  <a:lnTo>
                    <a:pt x="0" y="508"/>
                  </a:lnTo>
                  <a:lnTo>
                    <a:pt x="0" y="2412"/>
                  </a:lnTo>
                  <a:close/>
                </a:path>
              </a:pathLst>
            </a:custGeom>
            <a:solidFill>
              <a:srgbClr val="000000"/>
            </a:solidFill>
            <a:ln w="12690" cap="flat">
              <a:noFill/>
              <a:prstDash val="solid"/>
              <a:miter/>
            </a:ln>
          </p:spPr>
          <p:txBody>
            <a:bodyPr rtlCol="0" anchor="ctr"/>
            <a:lstStyle/>
            <a:p>
              <a:pPr rtl="0"/>
              <a:endParaRPr lang="en-GB" sz="1934" noProof="0"/>
            </a:p>
          </p:txBody>
        </p:sp>
        <p:sp>
          <p:nvSpPr>
            <p:cNvPr id="290" name="Freeform: Shape 289">
              <a:extLst>
                <a:ext uri="{FF2B5EF4-FFF2-40B4-BE49-F238E27FC236}">
                  <a16:creationId xmlns:a16="http://schemas.microsoft.com/office/drawing/2014/main" id="{DCB091C8-3438-41A9-9318-82F356DE9711}"/>
                </a:ext>
              </a:extLst>
            </p:cNvPr>
            <p:cNvSpPr/>
            <p:nvPr/>
          </p:nvSpPr>
          <p:spPr>
            <a:xfrm>
              <a:off x="7105068" y="6510401"/>
              <a:ext cx="10853" cy="2158"/>
            </a:xfrm>
            <a:custGeom>
              <a:avLst/>
              <a:gdLst>
                <a:gd name="connsiteX0" fmla="*/ 10793 w 10853"/>
                <a:gd name="connsiteY0" fmla="*/ 635 h 2158"/>
                <a:gd name="connsiteX1" fmla="*/ 9777 w 10853"/>
                <a:gd name="connsiteY1" fmla="*/ 0 h 2158"/>
                <a:gd name="connsiteX2" fmla="*/ 0 w 10853"/>
                <a:gd name="connsiteY2" fmla="*/ 0 h 2158"/>
                <a:gd name="connsiteX3" fmla="*/ 0 w 10853"/>
                <a:gd name="connsiteY3" fmla="*/ 0 h 2158"/>
                <a:gd name="connsiteX4" fmla="*/ 0 w 10853"/>
                <a:gd name="connsiteY4" fmla="*/ 2159 h 2158"/>
                <a:gd name="connsiteX5" fmla="*/ 10158 w 10853"/>
                <a:gd name="connsiteY5" fmla="*/ 2159 h 2158"/>
                <a:gd name="connsiteX6" fmla="*/ 10793 w 10853"/>
                <a:gd name="connsiteY6" fmla="*/ 635 h 2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53" h="2158">
                  <a:moveTo>
                    <a:pt x="10793" y="635"/>
                  </a:moveTo>
                  <a:cubicBezTo>
                    <a:pt x="10602" y="254"/>
                    <a:pt x="10208" y="0"/>
                    <a:pt x="9777" y="0"/>
                  </a:cubicBezTo>
                  <a:lnTo>
                    <a:pt x="0" y="0"/>
                  </a:lnTo>
                  <a:lnTo>
                    <a:pt x="0" y="0"/>
                  </a:lnTo>
                  <a:cubicBezTo>
                    <a:pt x="127" y="711"/>
                    <a:pt x="127" y="1448"/>
                    <a:pt x="0" y="2159"/>
                  </a:cubicBezTo>
                  <a:lnTo>
                    <a:pt x="10158" y="2159"/>
                  </a:lnTo>
                  <a:cubicBezTo>
                    <a:pt x="10716" y="1879"/>
                    <a:pt x="10983" y="1232"/>
                    <a:pt x="10793" y="635"/>
                  </a:cubicBezTo>
                  <a:close/>
                </a:path>
              </a:pathLst>
            </a:custGeom>
            <a:solidFill>
              <a:srgbClr val="000000"/>
            </a:solidFill>
            <a:ln w="12690" cap="flat">
              <a:noFill/>
              <a:prstDash val="solid"/>
              <a:miter/>
            </a:ln>
          </p:spPr>
          <p:txBody>
            <a:bodyPr rtlCol="0" anchor="ctr"/>
            <a:lstStyle/>
            <a:p>
              <a:pPr rtl="0"/>
              <a:endParaRPr lang="en-GB" sz="1934" noProof="0"/>
            </a:p>
          </p:txBody>
        </p:sp>
        <p:sp>
          <p:nvSpPr>
            <p:cNvPr id="291" name="Freeform: Shape 290">
              <a:extLst>
                <a:ext uri="{FF2B5EF4-FFF2-40B4-BE49-F238E27FC236}">
                  <a16:creationId xmlns:a16="http://schemas.microsoft.com/office/drawing/2014/main" id="{A9A86A4E-2DB6-4DBD-849C-651A1CD7C824}"/>
                </a:ext>
              </a:extLst>
            </p:cNvPr>
            <p:cNvSpPr/>
            <p:nvPr/>
          </p:nvSpPr>
          <p:spPr>
            <a:xfrm>
              <a:off x="7718827" y="6509893"/>
              <a:ext cx="44818" cy="2412"/>
            </a:xfrm>
            <a:custGeom>
              <a:avLst/>
              <a:gdLst>
                <a:gd name="connsiteX0" fmla="*/ 0 w 44818"/>
                <a:gd name="connsiteY0" fmla="*/ 1143 h 2412"/>
                <a:gd name="connsiteX1" fmla="*/ 0 w 44818"/>
                <a:gd name="connsiteY1" fmla="*/ 2412 h 2412"/>
                <a:gd name="connsiteX2" fmla="*/ 44819 w 44818"/>
                <a:gd name="connsiteY2" fmla="*/ 2412 h 2412"/>
                <a:gd name="connsiteX3" fmla="*/ 44819 w 44818"/>
                <a:gd name="connsiteY3" fmla="*/ 0 h 2412"/>
                <a:gd name="connsiteX4" fmla="*/ 380 w 44818"/>
                <a:gd name="connsiteY4" fmla="*/ 0 h 2412"/>
                <a:gd name="connsiteX5" fmla="*/ 380 w 44818"/>
                <a:gd name="connsiteY5" fmla="*/ 1143 h 2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18" h="2412">
                  <a:moveTo>
                    <a:pt x="0" y="1143"/>
                  </a:moveTo>
                  <a:lnTo>
                    <a:pt x="0" y="2412"/>
                  </a:lnTo>
                  <a:lnTo>
                    <a:pt x="44819" y="2412"/>
                  </a:lnTo>
                  <a:cubicBezTo>
                    <a:pt x="44629" y="1625"/>
                    <a:pt x="44629" y="787"/>
                    <a:pt x="44819" y="0"/>
                  </a:cubicBezTo>
                  <a:lnTo>
                    <a:pt x="380" y="0"/>
                  </a:lnTo>
                  <a:lnTo>
                    <a:pt x="380" y="1143"/>
                  </a:lnTo>
                  <a:close/>
                </a:path>
              </a:pathLst>
            </a:custGeom>
            <a:solidFill>
              <a:srgbClr val="000000"/>
            </a:solidFill>
            <a:ln w="12690" cap="flat">
              <a:noFill/>
              <a:prstDash val="solid"/>
              <a:miter/>
            </a:ln>
          </p:spPr>
          <p:txBody>
            <a:bodyPr rtlCol="0" anchor="ctr"/>
            <a:lstStyle/>
            <a:p>
              <a:pPr rtl="0"/>
              <a:endParaRPr lang="en-GB" sz="1934" noProof="0"/>
            </a:p>
          </p:txBody>
        </p:sp>
        <p:sp>
          <p:nvSpPr>
            <p:cNvPr id="292" name="Freeform: Shape 291">
              <a:extLst>
                <a:ext uri="{FF2B5EF4-FFF2-40B4-BE49-F238E27FC236}">
                  <a16:creationId xmlns:a16="http://schemas.microsoft.com/office/drawing/2014/main" id="{04992B5B-BC17-4D78-9469-0D11CB557AF1}"/>
                </a:ext>
              </a:extLst>
            </p:cNvPr>
            <p:cNvSpPr/>
            <p:nvPr/>
          </p:nvSpPr>
          <p:spPr>
            <a:xfrm>
              <a:off x="7796658" y="6515988"/>
              <a:ext cx="1396" cy="1015"/>
            </a:xfrm>
            <a:custGeom>
              <a:avLst/>
              <a:gdLst>
                <a:gd name="connsiteX0" fmla="*/ 1396 w 1396"/>
                <a:gd name="connsiteY0" fmla="*/ 0 h 1015"/>
                <a:gd name="connsiteX1" fmla="*/ 0 w 1396"/>
                <a:gd name="connsiteY1" fmla="*/ 1016 h 1015"/>
              </a:gdLst>
              <a:ahLst/>
              <a:cxnLst>
                <a:cxn ang="0">
                  <a:pos x="connsiteX0" y="connsiteY0"/>
                </a:cxn>
                <a:cxn ang="0">
                  <a:pos x="connsiteX1" y="connsiteY1"/>
                </a:cxn>
              </a:cxnLst>
              <a:rect l="l" t="t" r="r" b="b"/>
              <a:pathLst>
                <a:path w="1396" h="1015">
                  <a:moveTo>
                    <a:pt x="1396" y="0"/>
                  </a:moveTo>
                  <a:lnTo>
                    <a:pt x="0" y="1016"/>
                  </a:lnTo>
                  <a:close/>
                </a:path>
              </a:pathLst>
            </a:custGeom>
            <a:solidFill>
              <a:srgbClr val="000000"/>
            </a:solidFill>
            <a:ln w="12690" cap="flat">
              <a:noFill/>
              <a:prstDash val="solid"/>
              <a:miter/>
            </a:ln>
          </p:spPr>
          <p:txBody>
            <a:bodyPr rtlCol="0" anchor="ctr"/>
            <a:lstStyle/>
            <a:p>
              <a:pPr rtl="0"/>
              <a:endParaRPr lang="en-GB" sz="1934" noProof="0"/>
            </a:p>
          </p:txBody>
        </p:sp>
        <p:sp>
          <p:nvSpPr>
            <p:cNvPr id="293" name="Freeform: Shape 292">
              <a:extLst>
                <a:ext uri="{FF2B5EF4-FFF2-40B4-BE49-F238E27FC236}">
                  <a16:creationId xmlns:a16="http://schemas.microsoft.com/office/drawing/2014/main" id="{5658EDAF-666F-45C2-B2F7-F7444A18FDB3}"/>
                </a:ext>
              </a:extLst>
            </p:cNvPr>
            <p:cNvSpPr/>
            <p:nvPr/>
          </p:nvSpPr>
          <p:spPr>
            <a:xfrm>
              <a:off x="7793229" y="6518019"/>
              <a:ext cx="2666" cy="85"/>
            </a:xfrm>
            <a:custGeom>
              <a:avLst/>
              <a:gdLst>
                <a:gd name="connsiteX0" fmla="*/ 0 w 2666"/>
                <a:gd name="connsiteY0" fmla="*/ 0 h 85"/>
                <a:gd name="connsiteX1" fmla="*/ 2667 w 2666"/>
                <a:gd name="connsiteY1" fmla="*/ 0 h 85"/>
                <a:gd name="connsiteX2" fmla="*/ 0 w 2666"/>
                <a:gd name="connsiteY2" fmla="*/ 0 h 85"/>
              </a:gdLst>
              <a:ahLst/>
              <a:cxnLst>
                <a:cxn ang="0">
                  <a:pos x="connsiteX0" y="connsiteY0"/>
                </a:cxn>
                <a:cxn ang="0">
                  <a:pos x="connsiteX1" y="connsiteY1"/>
                </a:cxn>
                <a:cxn ang="0">
                  <a:pos x="connsiteX2" y="connsiteY2"/>
                </a:cxn>
              </a:cxnLst>
              <a:rect l="l" t="t" r="r" b="b"/>
              <a:pathLst>
                <a:path w="2666" h="85">
                  <a:moveTo>
                    <a:pt x="0" y="0"/>
                  </a:moveTo>
                  <a:cubicBezTo>
                    <a:pt x="889" y="114"/>
                    <a:pt x="1778" y="114"/>
                    <a:pt x="2667" y="0"/>
                  </a:cubicBezTo>
                  <a:cubicBezTo>
                    <a:pt x="1778" y="114"/>
                    <a:pt x="889" y="114"/>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294" name="Freeform: Shape 293">
              <a:extLst>
                <a:ext uri="{FF2B5EF4-FFF2-40B4-BE49-F238E27FC236}">
                  <a16:creationId xmlns:a16="http://schemas.microsoft.com/office/drawing/2014/main" id="{E176994C-14A5-4C7D-B4D1-8BE8561360A3}"/>
                </a:ext>
              </a:extLst>
            </p:cNvPr>
            <p:cNvSpPr/>
            <p:nvPr/>
          </p:nvSpPr>
          <p:spPr>
            <a:xfrm>
              <a:off x="7798689" y="6514083"/>
              <a:ext cx="47" cy="1015"/>
            </a:xfrm>
            <a:custGeom>
              <a:avLst/>
              <a:gdLst>
                <a:gd name="connsiteX0" fmla="*/ 0 w 47"/>
                <a:gd name="connsiteY0" fmla="*/ 1016 h 1015"/>
                <a:gd name="connsiteX1" fmla="*/ 0 w 47"/>
                <a:gd name="connsiteY1" fmla="*/ 0 h 1015"/>
                <a:gd name="connsiteX2" fmla="*/ 0 w 47"/>
                <a:gd name="connsiteY2" fmla="*/ 0 h 1015"/>
                <a:gd name="connsiteX3" fmla="*/ 0 w 47"/>
                <a:gd name="connsiteY3" fmla="*/ 1016 h 1015"/>
              </a:gdLst>
              <a:ahLst/>
              <a:cxnLst>
                <a:cxn ang="0">
                  <a:pos x="connsiteX0" y="connsiteY0"/>
                </a:cxn>
                <a:cxn ang="0">
                  <a:pos x="connsiteX1" y="connsiteY1"/>
                </a:cxn>
                <a:cxn ang="0">
                  <a:pos x="connsiteX2" y="connsiteY2"/>
                </a:cxn>
                <a:cxn ang="0">
                  <a:pos x="connsiteX3" y="connsiteY3"/>
                </a:cxn>
              </a:cxnLst>
              <a:rect l="l" t="t" r="r" b="b"/>
              <a:pathLst>
                <a:path w="47" h="1015">
                  <a:moveTo>
                    <a:pt x="0" y="1016"/>
                  </a:moveTo>
                  <a:cubicBezTo>
                    <a:pt x="64" y="686"/>
                    <a:pt x="64" y="330"/>
                    <a:pt x="0" y="0"/>
                  </a:cubicBezTo>
                  <a:lnTo>
                    <a:pt x="0" y="0"/>
                  </a:lnTo>
                  <a:cubicBezTo>
                    <a:pt x="13" y="343"/>
                    <a:pt x="13" y="673"/>
                    <a:pt x="0" y="101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295" name="Freeform: Shape 294">
              <a:extLst>
                <a:ext uri="{FF2B5EF4-FFF2-40B4-BE49-F238E27FC236}">
                  <a16:creationId xmlns:a16="http://schemas.microsoft.com/office/drawing/2014/main" id="{6DFFBB4C-942E-4DFD-9F55-A29076026FC9}"/>
                </a:ext>
              </a:extLst>
            </p:cNvPr>
            <p:cNvSpPr/>
            <p:nvPr/>
          </p:nvSpPr>
          <p:spPr>
            <a:xfrm>
              <a:off x="7800086" y="6511417"/>
              <a:ext cx="76" cy="1523"/>
            </a:xfrm>
            <a:custGeom>
              <a:avLst/>
              <a:gdLst>
                <a:gd name="connsiteX0" fmla="*/ 0 w 76"/>
                <a:gd name="connsiteY0" fmla="*/ 0 h 1523"/>
                <a:gd name="connsiteX1" fmla="*/ 0 w 76"/>
                <a:gd name="connsiteY1" fmla="*/ 0 h 1523"/>
                <a:gd name="connsiteX2" fmla="*/ 0 w 76"/>
                <a:gd name="connsiteY2" fmla="*/ 1524 h 1523"/>
                <a:gd name="connsiteX3" fmla="*/ 0 w 76"/>
                <a:gd name="connsiteY3" fmla="*/ 1524 h 1523"/>
                <a:gd name="connsiteX4" fmla="*/ 0 w 76"/>
                <a:gd name="connsiteY4" fmla="*/ 0 h 1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 h="1523">
                  <a:moveTo>
                    <a:pt x="0" y="0"/>
                  </a:moveTo>
                  <a:lnTo>
                    <a:pt x="0" y="0"/>
                  </a:lnTo>
                  <a:cubicBezTo>
                    <a:pt x="63" y="508"/>
                    <a:pt x="63" y="1016"/>
                    <a:pt x="0" y="1524"/>
                  </a:cubicBezTo>
                  <a:lnTo>
                    <a:pt x="0" y="1524"/>
                  </a:lnTo>
                  <a:cubicBezTo>
                    <a:pt x="102" y="1016"/>
                    <a:pt x="102" y="508"/>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296" name="Freeform: Shape 295">
              <a:extLst>
                <a:ext uri="{FF2B5EF4-FFF2-40B4-BE49-F238E27FC236}">
                  <a16:creationId xmlns:a16="http://schemas.microsoft.com/office/drawing/2014/main" id="{75AE665C-53B6-4902-BB8F-9928197423A0}"/>
                </a:ext>
              </a:extLst>
            </p:cNvPr>
            <p:cNvSpPr/>
            <p:nvPr/>
          </p:nvSpPr>
          <p:spPr>
            <a:xfrm>
              <a:off x="7762933" y="6502101"/>
              <a:ext cx="29153" cy="14902"/>
            </a:xfrm>
            <a:custGeom>
              <a:avLst/>
              <a:gdLst>
                <a:gd name="connsiteX0" fmla="*/ 712 w 29153"/>
                <a:gd name="connsiteY0" fmla="*/ 10205 h 14902"/>
                <a:gd name="connsiteX1" fmla="*/ 712 w 29153"/>
                <a:gd name="connsiteY1" fmla="*/ 10205 h 14902"/>
                <a:gd name="connsiteX2" fmla="*/ 712 w 29153"/>
                <a:gd name="connsiteY2" fmla="*/ 11348 h 14902"/>
                <a:gd name="connsiteX3" fmla="*/ 1475 w 29153"/>
                <a:gd name="connsiteY3" fmla="*/ 12364 h 14902"/>
                <a:gd name="connsiteX4" fmla="*/ 2490 w 29153"/>
                <a:gd name="connsiteY4" fmla="*/ 13125 h 14902"/>
                <a:gd name="connsiteX5" fmla="*/ 3633 w 29153"/>
                <a:gd name="connsiteY5" fmla="*/ 13887 h 14902"/>
                <a:gd name="connsiteX6" fmla="*/ 4902 w 29153"/>
                <a:gd name="connsiteY6" fmla="*/ 13887 h 14902"/>
                <a:gd name="connsiteX7" fmla="*/ 6173 w 29153"/>
                <a:gd name="connsiteY7" fmla="*/ 13887 h 14902"/>
                <a:gd name="connsiteX8" fmla="*/ 6173 w 29153"/>
                <a:gd name="connsiteY8" fmla="*/ 13887 h 14902"/>
                <a:gd name="connsiteX9" fmla="*/ 29154 w 29153"/>
                <a:gd name="connsiteY9" fmla="*/ 14903 h 14902"/>
                <a:gd name="connsiteX10" fmla="*/ 29154 w 29153"/>
                <a:gd name="connsiteY10" fmla="*/ 14903 h 14902"/>
                <a:gd name="connsiteX11" fmla="*/ 22297 w 29153"/>
                <a:gd name="connsiteY11" fmla="*/ 7920 h 14902"/>
                <a:gd name="connsiteX12" fmla="*/ 22297 w 29153"/>
                <a:gd name="connsiteY12" fmla="*/ 809 h 14902"/>
                <a:gd name="connsiteX13" fmla="*/ 6299 w 29153"/>
                <a:gd name="connsiteY13" fmla="*/ 48 h 14902"/>
                <a:gd name="connsiteX14" fmla="*/ 5030 w 29153"/>
                <a:gd name="connsiteY14" fmla="*/ 48 h 14902"/>
                <a:gd name="connsiteX15" fmla="*/ 3379 w 29153"/>
                <a:gd name="connsiteY15" fmla="*/ 48 h 14902"/>
                <a:gd name="connsiteX16" fmla="*/ 3379 w 29153"/>
                <a:gd name="connsiteY16" fmla="*/ 48 h 14902"/>
                <a:gd name="connsiteX17" fmla="*/ 1728 w 29153"/>
                <a:gd name="connsiteY17" fmla="*/ 1190 h 14902"/>
                <a:gd name="connsiteX18" fmla="*/ 1728 w 29153"/>
                <a:gd name="connsiteY18" fmla="*/ 1190 h 14902"/>
                <a:gd name="connsiteX19" fmla="*/ 586 w 29153"/>
                <a:gd name="connsiteY19" fmla="*/ 2841 h 14902"/>
                <a:gd name="connsiteX20" fmla="*/ 586 w 29153"/>
                <a:gd name="connsiteY20" fmla="*/ 3984 h 14902"/>
                <a:gd name="connsiteX21" fmla="*/ 586 w 29153"/>
                <a:gd name="connsiteY21" fmla="*/ 5253 h 14902"/>
                <a:gd name="connsiteX22" fmla="*/ 586 w 29153"/>
                <a:gd name="connsiteY22" fmla="*/ 5253 h 14902"/>
                <a:gd name="connsiteX23" fmla="*/ 712 w 29153"/>
                <a:gd name="connsiteY23" fmla="*/ 10205 h 14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153" h="14902">
                  <a:moveTo>
                    <a:pt x="712" y="10205"/>
                  </a:moveTo>
                  <a:lnTo>
                    <a:pt x="712" y="10205"/>
                  </a:lnTo>
                  <a:cubicBezTo>
                    <a:pt x="674" y="10586"/>
                    <a:pt x="674" y="10967"/>
                    <a:pt x="712" y="11348"/>
                  </a:cubicBezTo>
                  <a:cubicBezTo>
                    <a:pt x="712" y="11348"/>
                    <a:pt x="712" y="12110"/>
                    <a:pt x="1475" y="12364"/>
                  </a:cubicBezTo>
                  <a:cubicBezTo>
                    <a:pt x="1754" y="12681"/>
                    <a:pt x="2096" y="12948"/>
                    <a:pt x="2490" y="13125"/>
                  </a:cubicBezTo>
                  <a:cubicBezTo>
                    <a:pt x="2490" y="13125"/>
                    <a:pt x="3125" y="13760"/>
                    <a:pt x="3633" y="13887"/>
                  </a:cubicBezTo>
                  <a:cubicBezTo>
                    <a:pt x="4052" y="13938"/>
                    <a:pt x="4484" y="13938"/>
                    <a:pt x="4902" y="13887"/>
                  </a:cubicBezTo>
                  <a:lnTo>
                    <a:pt x="6173" y="13887"/>
                  </a:lnTo>
                  <a:lnTo>
                    <a:pt x="6173" y="13887"/>
                  </a:lnTo>
                  <a:lnTo>
                    <a:pt x="29154" y="14903"/>
                  </a:lnTo>
                  <a:lnTo>
                    <a:pt x="29154" y="14903"/>
                  </a:lnTo>
                  <a:cubicBezTo>
                    <a:pt x="25344" y="14839"/>
                    <a:pt x="22297" y="11729"/>
                    <a:pt x="22297" y="7920"/>
                  </a:cubicBezTo>
                  <a:lnTo>
                    <a:pt x="22297" y="809"/>
                  </a:lnTo>
                  <a:lnTo>
                    <a:pt x="6299" y="48"/>
                  </a:lnTo>
                  <a:lnTo>
                    <a:pt x="5030" y="48"/>
                  </a:lnTo>
                  <a:cubicBezTo>
                    <a:pt x="4484" y="-16"/>
                    <a:pt x="3925" y="-16"/>
                    <a:pt x="3379" y="48"/>
                  </a:cubicBezTo>
                  <a:lnTo>
                    <a:pt x="3379" y="48"/>
                  </a:lnTo>
                  <a:cubicBezTo>
                    <a:pt x="2757" y="314"/>
                    <a:pt x="2198" y="695"/>
                    <a:pt x="1728" y="1190"/>
                  </a:cubicBezTo>
                  <a:lnTo>
                    <a:pt x="1728" y="1190"/>
                  </a:lnTo>
                  <a:cubicBezTo>
                    <a:pt x="1271" y="1686"/>
                    <a:pt x="891" y="2244"/>
                    <a:pt x="586" y="2841"/>
                  </a:cubicBezTo>
                  <a:cubicBezTo>
                    <a:pt x="586" y="2841"/>
                    <a:pt x="586" y="3603"/>
                    <a:pt x="586" y="3984"/>
                  </a:cubicBezTo>
                  <a:cubicBezTo>
                    <a:pt x="522" y="4403"/>
                    <a:pt x="522" y="4834"/>
                    <a:pt x="586" y="5253"/>
                  </a:cubicBezTo>
                  <a:lnTo>
                    <a:pt x="586" y="5253"/>
                  </a:lnTo>
                  <a:cubicBezTo>
                    <a:pt x="-239" y="6815"/>
                    <a:pt x="-189" y="8694"/>
                    <a:pt x="712" y="10205"/>
                  </a:cubicBezTo>
                  <a:close/>
                </a:path>
              </a:pathLst>
            </a:custGeom>
            <a:solidFill>
              <a:srgbClr val="000000"/>
            </a:solidFill>
            <a:ln w="12690" cap="flat">
              <a:noFill/>
              <a:prstDash val="solid"/>
              <a:miter/>
            </a:ln>
          </p:spPr>
          <p:txBody>
            <a:bodyPr rtlCol="0" anchor="ctr"/>
            <a:lstStyle/>
            <a:p>
              <a:pPr rtl="0"/>
              <a:endParaRPr lang="en-GB" sz="1934" noProof="0"/>
            </a:p>
          </p:txBody>
        </p:sp>
        <p:sp>
          <p:nvSpPr>
            <p:cNvPr id="297" name="Freeform: Shape 296">
              <a:extLst>
                <a:ext uri="{FF2B5EF4-FFF2-40B4-BE49-F238E27FC236}">
                  <a16:creationId xmlns:a16="http://schemas.microsoft.com/office/drawing/2014/main" id="{7C096868-C622-47AB-B104-14D491ADBC48}"/>
                </a:ext>
              </a:extLst>
            </p:cNvPr>
            <p:cNvSpPr/>
            <p:nvPr/>
          </p:nvSpPr>
          <p:spPr>
            <a:xfrm>
              <a:off x="4806332" y="6030591"/>
              <a:ext cx="57" cy="1396"/>
            </a:xfrm>
            <a:custGeom>
              <a:avLst/>
              <a:gdLst>
                <a:gd name="connsiteX0" fmla="*/ 0 w 57"/>
                <a:gd name="connsiteY0" fmla="*/ 0 h 1396"/>
                <a:gd name="connsiteX1" fmla="*/ 0 w 57"/>
                <a:gd name="connsiteY1" fmla="*/ 1397 h 1396"/>
                <a:gd name="connsiteX2" fmla="*/ 0 w 57"/>
                <a:gd name="connsiteY2" fmla="*/ 0 h 1396"/>
              </a:gdLst>
              <a:ahLst/>
              <a:cxnLst>
                <a:cxn ang="0">
                  <a:pos x="connsiteX0" y="connsiteY0"/>
                </a:cxn>
                <a:cxn ang="0">
                  <a:pos x="connsiteX1" y="connsiteY1"/>
                </a:cxn>
                <a:cxn ang="0">
                  <a:pos x="connsiteX2" y="connsiteY2"/>
                </a:cxn>
              </a:cxnLst>
              <a:rect l="l" t="t" r="r" b="b"/>
              <a:pathLst>
                <a:path w="57" h="1396">
                  <a:moveTo>
                    <a:pt x="0" y="0"/>
                  </a:moveTo>
                  <a:cubicBezTo>
                    <a:pt x="76" y="463"/>
                    <a:pt x="76" y="933"/>
                    <a:pt x="0" y="1397"/>
                  </a:cubicBezTo>
                  <a:cubicBezTo>
                    <a:pt x="76" y="933"/>
                    <a:pt x="76" y="463"/>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298" name="Freeform: Shape 297">
              <a:extLst>
                <a:ext uri="{FF2B5EF4-FFF2-40B4-BE49-F238E27FC236}">
                  <a16:creationId xmlns:a16="http://schemas.microsoft.com/office/drawing/2014/main" id="{DE0A3351-477C-4DCB-AF41-16CA4EB1F63B}"/>
                </a:ext>
              </a:extLst>
            </p:cNvPr>
            <p:cNvSpPr/>
            <p:nvPr/>
          </p:nvSpPr>
          <p:spPr>
            <a:xfrm>
              <a:off x="4788430" y="6020814"/>
              <a:ext cx="15743" cy="15363"/>
            </a:xfrm>
            <a:custGeom>
              <a:avLst/>
              <a:gdLst>
                <a:gd name="connsiteX0" fmla="*/ 0 w 15743"/>
                <a:gd name="connsiteY0" fmla="*/ 9776 h 15363"/>
                <a:gd name="connsiteX1" fmla="*/ 0 w 15743"/>
                <a:gd name="connsiteY1" fmla="*/ 12316 h 15363"/>
                <a:gd name="connsiteX2" fmla="*/ 4444 w 15743"/>
                <a:gd name="connsiteY2" fmla="*/ 15363 h 15363"/>
                <a:gd name="connsiteX3" fmla="*/ 4444 w 15743"/>
                <a:gd name="connsiteY3" fmla="*/ 11681 h 15363"/>
                <a:gd name="connsiteX4" fmla="*/ 11427 w 15743"/>
                <a:gd name="connsiteY4" fmla="*/ 4698 h 15363"/>
                <a:gd name="connsiteX5" fmla="*/ 15744 w 15743"/>
                <a:gd name="connsiteY5" fmla="*/ 6348 h 15363"/>
                <a:gd name="connsiteX6" fmla="*/ 15744 w 15743"/>
                <a:gd name="connsiteY6" fmla="*/ 6348 h 15363"/>
                <a:gd name="connsiteX7" fmla="*/ 6221 w 15743"/>
                <a:gd name="connsiteY7" fmla="*/ 0 h 15363"/>
                <a:gd name="connsiteX8" fmla="*/ 6221 w 15743"/>
                <a:gd name="connsiteY8" fmla="*/ 3682 h 15363"/>
                <a:gd name="connsiteX9" fmla="*/ 0 w 15743"/>
                <a:gd name="connsiteY9" fmla="*/ 9776 h 15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43" h="15363">
                  <a:moveTo>
                    <a:pt x="0" y="9776"/>
                  </a:moveTo>
                  <a:lnTo>
                    <a:pt x="0" y="12316"/>
                  </a:lnTo>
                  <a:lnTo>
                    <a:pt x="4444" y="15363"/>
                  </a:lnTo>
                  <a:lnTo>
                    <a:pt x="4444" y="11681"/>
                  </a:lnTo>
                  <a:cubicBezTo>
                    <a:pt x="4444" y="7824"/>
                    <a:pt x="7567" y="4698"/>
                    <a:pt x="11427" y="4698"/>
                  </a:cubicBezTo>
                  <a:cubicBezTo>
                    <a:pt x="13001" y="4779"/>
                    <a:pt x="14512" y="5357"/>
                    <a:pt x="15744" y="6348"/>
                  </a:cubicBezTo>
                  <a:cubicBezTo>
                    <a:pt x="15744" y="6348"/>
                    <a:pt x="15744" y="6348"/>
                    <a:pt x="15744" y="6348"/>
                  </a:cubicBezTo>
                  <a:lnTo>
                    <a:pt x="6221" y="0"/>
                  </a:lnTo>
                  <a:lnTo>
                    <a:pt x="6221" y="3682"/>
                  </a:lnTo>
                  <a:cubicBezTo>
                    <a:pt x="5916" y="6963"/>
                    <a:pt x="3288" y="9542"/>
                    <a:pt x="0" y="977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299" name="Freeform: Shape 298">
              <a:extLst>
                <a:ext uri="{FF2B5EF4-FFF2-40B4-BE49-F238E27FC236}">
                  <a16:creationId xmlns:a16="http://schemas.microsoft.com/office/drawing/2014/main" id="{2F21A04D-06D7-4FF8-9870-01F4E3AEB7F3}"/>
                </a:ext>
              </a:extLst>
            </p:cNvPr>
            <p:cNvSpPr/>
            <p:nvPr/>
          </p:nvSpPr>
          <p:spPr>
            <a:xfrm>
              <a:off x="4805063" y="6028052"/>
              <a:ext cx="761" cy="1015"/>
            </a:xfrm>
            <a:custGeom>
              <a:avLst/>
              <a:gdLst>
                <a:gd name="connsiteX0" fmla="*/ 0 w 761"/>
                <a:gd name="connsiteY0" fmla="*/ 0 h 1015"/>
                <a:gd name="connsiteX1" fmla="*/ 762 w 761"/>
                <a:gd name="connsiteY1" fmla="*/ 1016 h 1015"/>
                <a:gd name="connsiteX2" fmla="*/ 0 w 761"/>
                <a:gd name="connsiteY2" fmla="*/ 0 h 1015"/>
              </a:gdLst>
              <a:ahLst/>
              <a:cxnLst>
                <a:cxn ang="0">
                  <a:pos x="connsiteX0" y="connsiteY0"/>
                </a:cxn>
                <a:cxn ang="0">
                  <a:pos x="connsiteX1" y="connsiteY1"/>
                </a:cxn>
                <a:cxn ang="0">
                  <a:pos x="connsiteX2" y="connsiteY2"/>
                </a:cxn>
              </a:cxnLst>
              <a:rect l="l" t="t" r="r" b="b"/>
              <a:pathLst>
                <a:path w="761" h="1015">
                  <a:moveTo>
                    <a:pt x="0" y="0"/>
                  </a:moveTo>
                  <a:cubicBezTo>
                    <a:pt x="330" y="272"/>
                    <a:pt x="597" y="621"/>
                    <a:pt x="762" y="1016"/>
                  </a:cubicBezTo>
                  <a:cubicBezTo>
                    <a:pt x="597" y="621"/>
                    <a:pt x="330" y="272"/>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00" name="Freeform: Shape 299">
              <a:extLst>
                <a:ext uri="{FF2B5EF4-FFF2-40B4-BE49-F238E27FC236}">
                  <a16:creationId xmlns:a16="http://schemas.microsoft.com/office/drawing/2014/main" id="{21733AAA-0F6C-439A-B160-08A082E38962}"/>
                </a:ext>
              </a:extLst>
            </p:cNvPr>
            <p:cNvSpPr/>
            <p:nvPr/>
          </p:nvSpPr>
          <p:spPr>
            <a:xfrm>
              <a:off x="4783606" y="6029321"/>
              <a:ext cx="3047" cy="2031"/>
            </a:xfrm>
            <a:custGeom>
              <a:avLst/>
              <a:gdLst>
                <a:gd name="connsiteX0" fmla="*/ 3047 w 3047"/>
                <a:gd name="connsiteY0" fmla="*/ 2031 h 2031"/>
                <a:gd name="connsiteX1" fmla="*/ 3047 w 3047"/>
                <a:gd name="connsiteY1" fmla="*/ 1270 h 2031"/>
                <a:gd name="connsiteX2" fmla="*/ 0 w 3047"/>
                <a:gd name="connsiteY2" fmla="*/ 0 h 2031"/>
                <a:gd name="connsiteX3" fmla="*/ 0 w 3047"/>
                <a:gd name="connsiteY3" fmla="*/ 0 h 2031"/>
              </a:gdLst>
              <a:ahLst/>
              <a:cxnLst>
                <a:cxn ang="0">
                  <a:pos x="connsiteX0" y="connsiteY0"/>
                </a:cxn>
                <a:cxn ang="0">
                  <a:pos x="connsiteX1" y="connsiteY1"/>
                </a:cxn>
                <a:cxn ang="0">
                  <a:pos x="connsiteX2" y="connsiteY2"/>
                </a:cxn>
                <a:cxn ang="0">
                  <a:pos x="connsiteX3" y="connsiteY3"/>
                </a:cxn>
              </a:cxnLst>
              <a:rect l="l" t="t" r="r" b="b"/>
              <a:pathLst>
                <a:path w="3047" h="2031">
                  <a:moveTo>
                    <a:pt x="3047" y="2031"/>
                  </a:moveTo>
                  <a:lnTo>
                    <a:pt x="3047" y="1270"/>
                  </a:lnTo>
                  <a:cubicBezTo>
                    <a:pt x="1930" y="1141"/>
                    <a:pt x="876" y="701"/>
                    <a:pt x="0" y="0"/>
                  </a:cubicBezTo>
                  <a:lnTo>
                    <a:pt x="0" y="0"/>
                  </a:lnTo>
                  <a:close/>
                </a:path>
              </a:pathLst>
            </a:custGeom>
            <a:solidFill>
              <a:srgbClr val="000000"/>
            </a:solidFill>
            <a:ln w="12690" cap="flat">
              <a:noFill/>
              <a:prstDash val="solid"/>
              <a:miter/>
            </a:ln>
          </p:spPr>
          <p:txBody>
            <a:bodyPr rtlCol="0" anchor="ctr"/>
            <a:lstStyle/>
            <a:p>
              <a:pPr rtl="0"/>
              <a:endParaRPr lang="en-GB" sz="1934" noProof="0"/>
            </a:p>
          </p:txBody>
        </p:sp>
        <p:sp>
          <p:nvSpPr>
            <p:cNvPr id="301" name="Freeform: Shape 300">
              <a:extLst>
                <a:ext uri="{FF2B5EF4-FFF2-40B4-BE49-F238E27FC236}">
                  <a16:creationId xmlns:a16="http://schemas.microsoft.com/office/drawing/2014/main" id="{584BF35A-6F78-4CB0-BEAE-9C23B80FDA6A}"/>
                </a:ext>
              </a:extLst>
            </p:cNvPr>
            <p:cNvSpPr/>
            <p:nvPr/>
          </p:nvSpPr>
          <p:spPr>
            <a:xfrm>
              <a:off x="4781828" y="602792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pPr rtl="0"/>
              <a:endParaRPr lang="en-GB" sz="1934" noProof="0"/>
            </a:p>
          </p:txBody>
        </p:sp>
        <p:sp>
          <p:nvSpPr>
            <p:cNvPr id="302" name="Freeform: Shape 301">
              <a:extLst>
                <a:ext uri="{FF2B5EF4-FFF2-40B4-BE49-F238E27FC236}">
                  <a16:creationId xmlns:a16="http://schemas.microsoft.com/office/drawing/2014/main" id="{4DF9FEB4-2465-4668-86E3-EBE92A6D9761}"/>
                </a:ext>
              </a:extLst>
            </p:cNvPr>
            <p:cNvSpPr/>
            <p:nvPr/>
          </p:nvSpPr>
          <p:spPr>
            <a:xfrm>
              <a:off x="5823973" y="6440512"/>
              <a:ext cx="69070" cy="57"/>
            </a:xfrm>
            <a:custGeom>
              <a:avLst/>
              <a:gdLst>
                <a:gd name="connsiteX0" fmla="*/ 1650 w 69070"/>
                <a:gd name="connsiteY0" fmla="*/ 57 h 57"/>
                <a:gd name="connsiteX1" fmla="*/ 67292 w 69070"/>
                <a:gd name="connsiteY1" fmla="*/ 57 h 57"/>
                <a:gd name="connsiteX2" fmla="*/ 69070 w 69070"/>
                <a:gd name="connsiteY2" fmla="*/ 57 h 57"/>
                <a:gd name="connsiteX3" fmla="*/ 0 w 69070"/>
                <a:gd name="connsiteY3" fmla="*/ 57 h 57"/>
                <a:gd name="connsiteX4" fmla="*/ 1650 w 69070"/>
                <a:gd name="connsiteY4" fmla="*/ 57 h 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70" h="57">
                  <a:moveTo>
                    <a:pt x="1650" y="57"/>
                  </a:moveTo>
                  <a:lnTo>
                    <a:pt x="67292" y="57"/>
                  </a:lnTo>
                  <a:lnTo>
                    <a:pt x="69070" y="57"/>
                  </a:lnTo>
                  <a:lnTo>
                    <a:pt x="0" y="57"/>
                  </a:lnTo>
                  <a:cubicBezTo>
                    <a:pt x="546" y="-19"/>
                    <a:pt x="1104" y="-19"/>
                    <a:pt x="1650" y="57"/>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03" name="Freeform: Shape 302">
              <a:extLst>
                <a:ext uri="{FF2B5EF4-FFF2-40B4-BE49-F238E27FC236}">
                  <a16:creationId xmlns:a16="http://schemas.microsoft.com/office/drawing/2014/main" id="{1EEF28F6-7BD8-4545-9ECD-16F71C503274}"/>
                </a:ext>
              </a:extLst>
            </p:cNvPr>
            <p:cNvSpPr/>
            <p:nvPr/>
          </p:nvSpPr>
          <p:spPr>
            <a:xfrm>
              <a:off x="4505167" y="6250245"/>
              <a:ext cx="38" cy="1142"/>
            </a:xfrm>
            <a:custGeom>
              <a:avLst/>
              <a:gdLst>
                <a:gd name="connsiteX0" fmla="*/ 0 w 38"/>
                <a:gd name="connsiteY0" fmla="*/ 1143 h 1142"/>
                <a:gd name="connsiteX1" fmla="*/ 0 w 38"/>
                <a:gd name="connsiteY1" fmla="*/ 0 h 1142"/>
                <a:gd name="connsiteX2" fmla="*/ 0 w 38"/>
                <a:gd name="connsiteY2" fmla="*/ 1143 h 1142"/>
              </a:gdLst>
              <a:ahLst/>
              <a:cxnLst>
                <a:cxn ang="0">
                  <a:pos x="connsiteX0" y="connsiteY0"/>
                </a:cxn>
                <a:cxn ang="0">
                  <a:pos x="connsiteX1" y="connsiteY1"/>
                </a:cxn>
                <a:cxn ang="0">
                  <a:pos x="connsiteX2" y="connsiteY2"/>
                </a:cxn>
              </a:cxnLst>
              <a:rect l="l" t="t" r="r" b="b"/>
              <a:pathLst>
                <a:path w="38" h="1142">
                  <a:moveTo>
                    <a:pt x="0" y="1143"/>
                  </a:moveTo>
                  <a:cubicBezTo>
                    <a:pt x="51" y="762"/>
                    <a:pt x="51" y="381"/>
                    <a:pt x="0" y="0"/>
                  </a:cubicBezTo>
                  <a:cubicBezTo>
                    <a:pt x="51" y="381"/>
                    <a:pt x="51" y="762"/>
                    <a:pt x="0" y="114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04" name="Freeform: Shape 303">
              <a:extLst>
                <a:ext uri="{FF2B5EF4-FFF2-40B4-BE49-F238E27FC236}">
                  <a16:creationId xmlns:a16="http://schemas.microsoft.com/office/drawing/2014/main" id="{7CEA7F16-30BA-4512-A046-FCB8B0F5EE97}"/>
                </a:ext>
              </a:extLst>
            </p:cNvPr>
            <p:cNvSpPr/>
            <p:nvPr/>
          </p:nvSpPr>
          <p:spPr>
            <a:xfrm>
              <a:off x="4507960" y="6254689"/>
              <a:ext cx="1269" cy="12696"/>
            </a:xfrm>
            <a:custGeom>
              <a:avLst/>
              <a:gdLst>
                <a:gd name="connsiteX0" fmla="*/ 1270 w 1269"/>
                <a:gd name="connsiteY0" fmla="*/ 0 h 12696"/>
                <a:gd name="connsiteX1" fmla="*/ 0 w 1269"/>
                <a:gd name="connsiteY1" fmla="*/ 0 h 12696"/>
              </a:gdLst>
              <a:ahLst/>
              <a:cxnLst>
                <a:cxn ang="0">
                  <a:pos x="connsiteX0" y="connsiteY0"/>
                </a:cxn>
                <a:cxn ang="0">
                  <a:pos x="connsiteX1" y="connsiteY1"/>
                </a:cxn>
              </a:cxnLst>
              <a:rect l="l" t="t" r="r" b="b"/>
              <a:pathLst>
                <a:path w="1269" h="12696">
                  <a:moveTo>
                    <a:pt x="1270" y="0"/>
                  </a:moveTo>
                  <a:lnTo>
                    <a:pt x="0" y="0"/>
                  </a:lnTo>
                  <a:close/>
                </a:path>
              </a:pathLst>
            </a:custGeom>
            <a:solidFill>
              <a:srgbClr val="000000"/>
            </a:solidFill>
            <a:ln w="12690" cap="flat">
              <a:noFill/>
              <a:prstDash val="solid"/>
              <a:miter/>
            </a:ln>
          </p:spPr>
          <p:txBody>
            <a:bodyPr rtlCol="0" anchor="ctr"/>
            <a:lstStyle/>
            <a:p>
              <a:pPr rtl="0"/>
              <a:endParaRPr lang="en-GB" sz="1934" noProof="0"/>
            </a:p>
          </p:txBody>
        </p:sp>
        <p:sp>
          <p:nvSpPr>
            <p:cNvPr id="305" name="Freeform: Shape 304">
              <a:extLst>
                <a:ext uri="{FF2B5EF4-FFF2-40B4-BE49-F238E27FC236}">
                  <a16:creationId xmlns:a16="http://schemas.microsoft.com/office/drawing/2014/main" id="{B6EB0895-4B2A-4F5D-8A53-DFAC6DC9D0F0}"/>
                </a:ext>
              </a:extLst>
            </p:cNvPr>
            <p:cNvSpPr/>
            <p:nvPr/>
          </p:nvSpPr>
          <p:spPr>
            <a:xfrm>
              <a:off x="4506310" y="6252530"/>
              <a:ext cx="1015" cy="888"/>
            </a:xfrm>
            <a:custGeom>
              <a:avLst/>
              <a:gdLst>
                <a:gd name="connsiteX0" fmla="*/ 1016 w 1015"/>
                <a:gd name="connsiteY0" fmla="*/ 889 h 888"/>
                <a:gd name="connsiteX1" fmla="*/ 0 w 1015"/>
                <a:gd name="connsiteY1" fmla="*/ 0 h 888"/>
              </a:gdLst>
              <a:ahLst/>
              <a:cxnLst>
                <a:cxn ang="0">
                  <a:pos x="connsiteX0" y="connsiteY0"/>
                </a:cxn>
                <a:cxn ang="0">
                  <a:pos x="connsiteX1" y="connsiteY1"/>
                </a:cxn>
              </a:cxnLst>
              <a:rect l="l" t="t" r="r" b="b"/>
              <a:pathLst>
                <a:path w="1015" h="888">
                  <a:moveTo>
                    <a:pt x="1016" y="889"/>
                  </a:moveTo>
                  <a:lnTo>
                    <a:pt x="0" y="0"/>
                  </a:lnTo>
                  <a:close/>
                </a:path>
              </a:pathLst>
            </a:custGeom>
            <a:solidFill>
              <a:srgbClr val="000000"/>
            </a:solidFill>
            <a:ln w="12690" cap="flat">
              <a:noFill/>
              <a:prstDash val="solid"/>
              <a:miter/>
            </a:ln>
          </p:spPr>
          <p:txBody>
            <a:bodyPr rtlCol="0" anchor="ctr"/>
            <a:lstStyle/>
            <a:p>
              <a:pPr rtl="0"/>
              <a:endParaRPr lang="en-GB" sz="1934" noProof="0"/>
            </a:p>
          </p:txBody>
        </p:sp>
        <p:sp>
          <p:nvSpPr>
            <p:cNvPr id="306" name="Freeform: Shape 305">
              <a:extLst>
                <a:ext uri="{FF2B5EF4-FFF2-40B4-BE49-F238E27FC236}">
                  <a16:creationId xmlns:a16="http://schemas.microsoft.com/office/drawing/2014/main" id="{3CAF5960-4947-41E1-A895-2BB9887EBEA7}"/>
                </a:ext>
              </a:extLst>
            </p:cNvPr>
            <p:cNvSpPr/>
            <p:nvPr/>
          </p:nvSpPr>
          <p:spPr>
            <a:xfrm>
              <a:off x="4504231" y="6133562"/>
              <a:ext cx="13759" cy="114270"/>
            </a:xfrm>
            <a:custGeom>
              <a:avLst/>
              <a:gdLst>
                <a:gd name="connsiteX0" fmla="*/ 48 w 13759"/>
                <a:gd name="connsiteY0" fmla="*/ 0 h 114270"/>
                <a:gd name="connsiteX1" fmla="*/ 48 w 13759"/>
                <a:gd name="connsiteY1" fmla="*/ 114271 h 114270"/>
                <a:gd name="connsiteX2" fmla="*/ 48 w 13759"/>
                <a:gd name="connsiteY2" fmla="*/ 114271 h 114270"/>
                <a:gd name="connsiteX3" fmla="*/ 48 w 13759"/>
                <a:gd name="connsiteY3" fmla="*/ 112239 h 114270"/>
                <a:gd name="connsiteX4" fmla="*/ 8173 w 13759"/>
                <a:gd name="connsiteY4" fmla="*/ 106780 h 114270"/>
                <a:gd name="connsiteX5" fmla="*/ 13760 w 13759"/>
                <a:gd name="connsiteY5" fmla="*/ 107795 h 114270"/>
                <a:gd name="connsiteX6" fmla="*/ 13760 w 13759"/>
                <a:gd name="connsiteY6" fmla="*/ 6221 h 114270"/>
                <a:gd name="connsiteX7" fmla="*/ 6904 w 13759"/>
                <a:gd name="connsiteY7" fmla="*/ 6221 h 114270"/>
                <a:gd name="connsiteX8" fmla="*/ 48 w 13759"/>
                <a:gd name="connsiteY8" fmla="*/ 0 h 114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59" h="114270">
                  <a:moveTo>
                    <a:pt x="48" y="0"/>
                  </a:moveTo>
                  <a:lnTo>
                    <a:pt x="48" y="114271"/>
                  </a:lnTo>
                  <a:cubicBezTo>
                    <a:pt x="48" y="114271"/>
                    <a:pt x="48" y="114271"/>
                    <a:pt x="48" y="114271"/>
                  </a:cubicBezTo>
                  <a:cubicBezTo>
                    <a:pt x="-16" y="113598"/>
                    <a:pt x="-16" y="112912"/>
                    <a:pt x="48" y="112239"/>
                  </a:cubicBezTo>
                  <a:cubicBezTo>
                    <a:pt x="809" y="108506"/>
                    <a:pt x="4428" y="106081"/>
                    <a:pt x="8173" y="106780"/>
                  </a:cubicBezTo>
                  <a:lnTo>
                    <a:pt x="13760" y="107795"/>
                  </a:lnTo>
                  <a:lnTo>
                    <a:pt x="13760" y="6221"/>
                  </a:lnTo>
                  <a:lnTo>
                    <a:pt x="6904" y="6221"/>
                  </a:lnTo>
                  <a:cubicBezTo>
                    <a:pt x="3374" y="6183"/>
                    <a:pt x="429" y="3504"/>
                    <a:pt x="48"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07" name="Freeform: Shape 306">
              <a:extLst>
                <a:ext uri="{FF2B5EF4-FFF2-40B4-BE49-F238E27FC236}">
                  <a16:creationId xmlns:a16="http://schemas.microsoft.com/office/drawing/2014/main" id="{667801CE-5D96-47D0-95F5-4AD91EC85509}"/>
                </a:ext>
              </a:extLst>
            </p:cNvPr>
            <p:cNvSpPr/>
            <p:nvPr/>
          </p:nvSpPr>
          <p:spPr>
            <a:xfrm>
              <a:off x="4523704" y="6246944"/>
              <a:ext cx="245553" cy="2412"/>
            </a:xfrm>
            <a:custGeom>
              <a:avLst/>
              <a:gdLst>
                <a:gd name="connsiteX0" fmla="*/ 381 w 245553"/>
                <a:gd name="connsiteY0" fmla="*/ 1651 h 2412"/>
                <a:gd name="connsiteX1" fmla="*/ 381 w 245553"/>
                <a:gd name="connsiteY1" fmla="*/ 2412 h 2412"/>
                <a:gd name="connsiteX2" fmla="*/ 245554 w 245553"/>
                <a:gd name="connsiteY2" fmla="*/ 2412 h 2412"/>
                <a:gd name="connsiteX3" fmla="*/ 245554 w 245553"/>
                <a:gd name="connsiteY3" fmla="*/ 1270 h 2412"/>
                <a:gd name="connsiteX4" fmla="*/ 245554 w 245553"/>
                <a:gd name="connsiteY4" fmla="*/ 0 h 2412"/>
                <a:gd name="connsiteX5" fmla="*/ 0 w 245553"/>
                <a:gd name="connsiteY5" fmla="*/ 0 h 2412"/>
                <a:gd name="connsiteX6" fmla="*/ 0 w 245553"/>
                <a:gd name="connsiteY6" fmla="*/ 0 h 2412"/>
                <a:gd name="connsiteX7" fmla="*/ 381 w 245553"/>
                <a:gd name="connsiteY7" fmla="*/ 1651 h 2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5553" h="2412">
                  <a:moveTo>
                    <a:pt x="381" y="1651"/>
                  </a:moveTo>
                  <a:cubicBezTo>
                    <a:pt x="381" y="1651"/>
                    <a:pt x="381" y="1651"/>
                    <a:pt x="381" y="2412"/>
                  </a:cubicBezTo>
                  <a:lnTo>
                    <a:pt x="245554" y="2412"/>
                  </a:lnTo>
                  <a:lnTo>
                    <a:pt x="245554" y="1270"/>
                  </a:lnTo>
                  <a:cubicBezTo>
                    <a:pt x="245554" y="1270"/>
                    <a:pt x="245554" y="381"/>
                    <a:pt x="245554" y="0"/>
                  </a:cubicBezTo>
                  <a:lnTo>
                    <a:pt x="0" y="0"/>
                  </a:lnTo>
                  <a:lnTo>
                    <a:pt x="0" y="0"/>
                  </a:lnTo>
                  <a:cubicBezTo>
                    <a:pt x="216" y="533"/>
                    <a:pt x="343" y="1079"/>
                    <a:pt x="381" y="1651"/>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08" name="Freeform: Shape 307">
              <a:extLst>
                <a:ext uri="{FF2B5EF4-FFF2-40B4-BE49-F238E27FC236}">
                  <a16:creationId xmlns:a16="http://schemas.microsoft.com/office/drawing/2014/main" id="{72D70AD7-6DF7-4336-BC4D-DFAA580D85F6}"/>
                </a:ext>
              </a:extLst>
            </p:cNvPr>
            <p:cNvSpPr/>
            <p:nvPr/>
          </p:nvSpPr>
          <p:spPr>
            <a:xfrm>
              <a:off x="4522562" y="6244912"/>
              <a:ext cx="761" cy="1142"/>
            </a:xfrm>
            <a:custGeom>
              <a:avLst/>
              <a:gdLst>
                <a:gd name="connsiteX0" fmla="*/ 0 w 761"/>
                <a:gd name="connsiteY0" fmla="*/ 0 h 1142"/>
                <a:gd name="connsiteX1" fmla="*/ 762 w 761"/>
                <a:gd name="connsiteY1" fmla="*/ 1143 h 1142"/>
              </a:gdLst>
              <a:ahLst/>
              <a:cxnLst>
                <a:cxn ang="0">
                  <a:pos x="connsiteX0" y="connsiteY0"/>
                </a:cxn>
                <a:cxn ang="0">
                  <a:pos x="connsiteX1" y="connsiteY1"/>
                </a:cxn>
              </a:cxnLst>
              <a:rect l="l" t="t" r="r" b="b"/>
              <a:pathLst>
                <a:path w="761" h="1142">
                  <a:moveTo>
                    <a:pt x="0" y="0"/>
                  </a:moveTo>
                  <a:lnTo>
                    <a:pt x="762" y="1143"/>
                  </a:lnTo>
                  <a:close/>
                </a:path>
              </a:pathLst>
            </a:custGeom>
            <a:solidFill>
              <a:srgbClr val="000000"/>
            </a:solidFill>
            <a:ln w="12690" cap="flat">
              <a:noFill/>
              <a:prstDash val="solid"/>
              <a:miter/>
            </a:ln>
          </p:spPr>
          <p:txBody>
            <a:bodyPr rtlCol="0" anchor="ctr"/>
            <a:lstStyle/>
            <a:p>
              <a:pPr rtl="0"/>
              <a:endParaRPr lang="en-GB" sz="1934" noProof="0"/>
            </a:p>
          </p:txBody>
        </p:sp>
        <p:sp>
          <p:nvSpPr>
            <p:cNvPr id="309" name="Freeform: Shape 308">
              <a:extLst>
                <a:ext uri="{FF2B5EF4-FFF2-40B4-BE49-F238E27FC236}">
                  <a16:creationId xmlns:a16="http://schemas.microsoft.com/office/drawing/2014/main" id="{344FEB27-DF63-4349-9D81-0B40FAFFE35C}"/>
                </a:ext>
              </a:extLst>
            </p:cNvPr>
            <p:cNvSpPr/>
            <p:nvPr/>
          </p:nvSpPr>
          <p:spPr>
            <a:xfrm>
              <a:off x="4520022" y="6243261"/>
              <a:ext cx="1142" cy="761"/>
            </a:xfrm>
            <a:custGeom>
              <a:avLst/>
              <a:gdLst>
                <a:gd name="connsiteX0" fmla="*/ 0 w 1142"/>
                <a:gd name="connsiteY0" fmla="*/ 0 h 761"/>
                <a:gd name="connsiteX1" fmla="*/ 1143 w 1142"/>
                <a:gd name="connsiteY1" fmla="*/ 762 h 761"/>
              </a:gdLst>
              <a:ahLst/>
              <a:cxnLst>
                <a:cxn ang="0">
                  <a:pos x="connsiteX0" y="connsiteY0"/>
                </a:cxn>
                <a:cxn ang="0">
                  <a:pos x="connsiteX1" y="connsiteY1"/>
                </a:cxn>
              </a:cxnLst>
              <a:rect l="l" t="t" r="r" b="b"/>
              <a:pathLst>
                <a:path w="1142" h="761">
                  <a:moveTo>
                    <a:pt x="0" y="0"/>
                  </a:moveTo>
                  <a:lnTo>
                    <a:pt x="1143" y="762"/>
                  </a:lnTo>
                  <a:close/>
                </a:path>
              </a:pathLst>
            </a:custGeom>
            <a:solidFill>
              <a:srgbClr val="000000"/>
            </a:solidFill>
            <a:ln w="12690" cap="flat">
              <a:noFill/>
              <a:prstDash val="solid"/>
              <a:miter/>
            </a:ln>
          </p:spPr>
          <p:txBody>
            <a:bodyPr rtlCol="0" anchor="ctr"/>
            <a:lstStyle/>
            <a:p>
              <a:pPr rtl="0"/>
              <a:endParaRPr lang="en-GB" sz="1934" noProof="0"/>
            </a:p>
          </p:txBody>
        </p:sp>
        <p:sp>
          <p:nvSpPr>
            <p:cNvPr id="310" name="Freeform: Shape 309">
              <a:extLst>
                <a:ext uri="{FF2B5EF4-FFF2-40B4-BE49-F238E27FC236}">
                  <a16:creationId xmlns:a16="http://schemas.microsoft.com/office/drawing/2014/main" id="{AB902DB5-5449-4754-AFCA-29ED6FAA288E}"/>
                </a:ext>
              </a:extLst>
            </p:cNvPr>
            <p:cNvSpPr/>
            <p:nvPr/>
          </p:nvSpPr>
          <p:spPr>
            <a:xfrm>
              <a:off x="4504358" y="6240076"/>
              <a:ext cx="13632" cy="13724"/>
            </a:xfrm>
            <a:custGeom>
              <a:avLst/>
              <a:gdLst>
                <a:gd name="connsiteX0" fmla="*/ 47 w 13632"/>
                <a:gd name="connsiteY0" fmla="*/ 6360 h 13724"/>
                <a:gd name="connsiteX1" fmla="*/ 47 w 13632"/>
                <a:gd name="connsiteY1" fmla="*/ 8392 h 13724"/>
                <a:gd name="connsiteX2" fmla="*/ 47 w 13632"/>
                <a:gd name="connsiteY2" fmla="*/ 9788 h 13724"/>
                <a:gd name="connsiteX3" fmla="*/ 47 w 13632"/>
                <a:gd name="connsiteY3" fmla="*/ 10931 h 13724"/>
                <a:gd name="connsiteX4" fmla="*/ 809 w 13632"/>
                <a:gd name="connsiteY4" fmla="*/ 12074 h 13724"/>
                <a:gd name="connsiteX5" fmla="*/ 1825 w 13632"/>
                <a:gd name="connsiteY5" fmla="*/ 12962 h 13724"/>
                <a:gd name="connsiteX6" fmla="*/ 2841 w 13632"/>
                <a:gd name="connsiteY6" fmla="*/ 13724 h 13724"/>
                <a:gd name="connsiteX7" fmla="*/ 4110 w 13632"/>
                <a:gd name="connsiteY7" fmla="*/ 13724 h 13724"/>
                <a:gd name="connsiteX8" fmla="*/ 4745 w 13632"/>
                <a:gd name="connsiteY8" fmla="*/ 13724 h 13724"/>
                <a:gd name="connsiteX9" fmla="*/ 4745 w 13632"/>
                <a:gd name="connsiteY9" fmla="*/ 13724 h 13724"/>
                <a:gd name="connsiteX10" fmla="*/ 4745 w 13632"/>
                <a:gd name="connsiteY10" fmla="*/ 8011 h 13724"/>
                <a:gd name="connsiteX11" fmla="*/ 11728 w 13632"/>
                <a:gd name="connsiteY11" fmla="*/ 1027 h 13724"/>
                <a:gd name="connsiteX12" fmla="*/ 13633 w 13632"/>
                <a:gd name="connsiteY12" fmla="*/ 1027 h 13724"/>
                <a:gd name="connsiteX13" fmla="*/ 12998 w 13632"/>
                <a:gd name="connsiteY13" fmla="*/ 1027 h 13724"/>
                <a:gd name="connsiteX14" fmla="*/ 12998 w 13632"/>
                <a:gd name="connsiteY14" fmla="*/ 1027 h 13724"/>
                <a:gd name="connsiteX15" fmla="*/ 7412 w 13632"/>
                <a:gd name="connsiteY15" fmla="*/ 12 h 13724"/>
                <a:gd name="connsiteX16" fmla="*/ 47 w 13632"/>
                <a:gd name="connsiteY16" fmla="*/ 6360 h 13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632" h="13724">
                  <a:moveTo>
                    <a:pt x="47" y="6360"/>
                  </a:moveTo>
                  <a:cubicBezTo>
                    <a:pt x="-16" y="7033"/>
                    <a:pt x="-16" y="7719"/>
                    <a:pt x="47" y="8392"/>
                  </a:cubicBezTo>
                  <a:cubicBezTo>
                    <a:pt x="47" y="8392"/>
                    <a:pt x="47" y="9280"/>
                    <a:pt x="47" y="9788"/>
                  </a:cubicBezTo>
                  <a:cubicBezTo>
                    <a:pt x="98" y="10169"/>
                    <a:pt x="98" y="10550"/>
                    <a:pt x="47" y="10931"/>
                  </a:cubicBezTo>
                  <a:lnTo>
                    <a:pt x="809" y="12074"/>
                  </a:lnTo>
                  <a:lnTo>
                    <a:pt x="1825" y="12962"/>
                  </a:lnTo>
                  <a:lnTo>
                    <a:pt x="2841" y="13724"/>
                  </a:lnTo>
                  <a:lnTo>
                    <a:pt x="4110" y="13724"/>
                  </a:lnTo>
                  <a:lnTo>
                    <a:pt x="4745" y="13724"/>
                  </a:lnTo>
                  <a:lnTo>
                    <a:pt x="4745" y="13724"/>
                  </a:lnTo>
                  <a:lnTo>
                    <a:pt x="4745" y="8011"/>
                  </a:lnTo>
                  <a:cubicBezTo>
                    <a:pt x="4745" y="4151"/>
                    <a:pt x="7868" y="1027"/>
                    <a:pt x="11728" y="1027"/>
                  </a:cubicBezTo>
                  <a:lnTo>
                    <a:pt x="13633" y="1027"/>
                  </a:lnTo>
                  <a:lnTo>
                    <a:pt x="12998" y="1027"/>
                  </a:lnTo>
                  <a:lnTo>
                    <a:pt x="12998" y="1027"/>
                  </a:lnTo>
                  <a:lnTo>
                    <a:pt x="7412" y="12"/>
                  </a:lnTo>
                  <a:cubicBezTo>
                    <a:pt x="3641" y="-204"/>
                    <a:pt x="390" y="2602"/>
                    <a:pt x="47" y="636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11" name="Freeform: Shape 310">
              <a:extLst>
                <a:ext uri="{FF2B5EF4-FFF2-40B4-BE49-F238E27FC236}">
                  <a16:creationId xmlns:a16="http://schemas.microsoft.com/office/drawing/2014/main" id="{AE7BD140-1DD8-4917-A76B-BD550FB93683}"/>
                </a:ext>
              </a:extLst>
            </p:cNvPr>
            <p:cNvSpPr/>
            <p:nvPr/>
          </p:nvSpPr>
          <p:spPr>
            <a:xfrm>
              <a:off x="4523831" y="6247197"/>
              <a:ext cx="47" cy="1396"/>
            </a:xfrm>
            <a:custGeom>
              <a:avLst/>
              <a:gdLst>
                <a:gd name="connsiteX0" fmla="*/ 0 w 47"/>
                <a:gd name="connsiteY0" fmla="*/ 0 h 1396"/>
                <a:gd name="connsiteX1" fmla="*/ 0 w 47"/>
                <a:gd name="connsiteY1" fmla="*/ 1397 h 1396"/>
                <a:gd name="connsiteX2" fmla="*/ 0 w 47"/>
                <a:gd name="connsiteY2" fmla="*/ 0 h 1396"/>
              </a:gdLst>
              <a:ahLst/>
              <a:cxnLst>
                <a:cxn ang="0">
                  <a:pos x="connsiteX0" y="connsiteY0"/>
                </a:cxn>
                <a:cxn ang="0">
                  <a:pos x="connsiteX1" y="connsiteY1"/>
                </a:cxn>
                <a:cxn ang="0">
                  <a:pos x="connsiteX2" y="connsiteY2"/>
                </a:cxn>
              </a:cxnLst>
              <a:rect l="l" t="t" r="r" b="b"/>
              <a:pathLst>
                <a:path w="47" h="1396">
                  <a:moveTo>
                    <a:pt x="0" y="0"/>
                  </a:moveTo>
                  <a:cubicBezTo>
                    <a:pt x="64" y="470"/>
                    <a:pt x="64" y="927"/>
                    <a:pt x="0" y="1397"/>
                  </a:cubicBezTo>
                  <a:cubicBezTo>
                    <a:pt x="64" y="927"/>
                    <a:pt x="64" y="470"/>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12" name="Freeform: Shape 311">
              <a:extLst>
                <a:ext uri="{FF2B5EF4-FFF2-40B4-BE49-F238E27FC236}">
                  <a16:creationId xmlns:a16="http://schemas.microsoft.com/office/drawing/2014/main" id="{C8607710-1C2B-4CC4-A53D-AE651F7D698A}"/>
                </a:ext>
              </a:extLst>
            </p:cNvPr>
            <p:cNvSpPr/>
            <p:nvPr/>
          </p:nvSpPr>
          <p:spPr>
            <a:xfrm>
              <a:off x="5226466" y="6129372"/>
              <a:ext cx="1650" cy="2793"/>
            </a:xfrm>
            <a:custGeom>
              <a:avLst/>
              <a:gdLst>
                <a:gd name="connsiteX0" fmla="*/ 1650 w 1650"/>
                <a:gd name="connsiteY0" fmla="*/ 2793 h 2793"/>
                <a:gd name="connsiteX1" fmla="*/ 1650 w 1650"/>
                <a:gd name="connsiteY1" fmla="*/ 2793 h 2793"/>
                <a:gd name="connsiteX2" fmla="*/ 635 w 1650"/>
                <a:gd name="connsiteY2" fmla="*/ 762 h 2793"/>
                <a:gd name="connsiteX3" fmla="*/ 0 w 1650"/>
                <a:gd name="connsiteY3" fmla="*/ 0 h 2793"/>
                <a:gd name="connsiteX4" fmla="*/ 1016 w 1650"/>
                <a:gd name="connsiteY4" fmla="*/ 1905 h 2793"/>
                <a:gd name="connsiteX5" fmla="*/ 1650 w 1650"/>
                <a:gd name="connsiteY5" fmla="*/ 2793 h 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0" h="2793">
                  <a:moveTo>
                    <a:pt x="1650" y="2793"/>
                  </a:moveTo>
                  <a:lnTo>
                    <a:pt x="1650" y="2793"/>
                  </a:lnTo>
                  <a:lnTo>
                    <a:pt x="635" y="762"/>
                  </a:lnTo>
                  <a:lnTo>
                    <a:pt x="0" y="0"/>
                  </a:lnTo>
                  <a:cubicBezTo>
                    <a:pt x="419" y="597"/>
                    <a:pt x="749" y="1232"/>
                    <a:pt x="1016" y="1905"/>
                  </a:cubicBezTo>
                  <a:cubicBezTo>
                    <a:pt x="1269" y="2158"/>
                    <a:pt x="1485" y="2463"/>
                    <a:pt x="1650" y="279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13" name="Freeform: Shape 312">
              <a:extLst>
                <a:ext uri="{FF2B5EF4-FFF2-40B4-BE49-F238E27FC236}">
                  <a16:creationId xmlns:a16="http://schemas.microsoft.com/office/drawing/2014/main" id="{C28ED44C-8B06-4CC7-9243-FCC09C70093E}"/>
                </a:ext>
              </a:extLst>
            </p:cNvPr>
            <p:cNvSpPr/>
            <p:nvPr/>
          </p:nvSpPr>
          <p:spPr>
            <a:xfrm>
              <a:off x="5221895" y="6126832"/>
              <a:ext cx="1396" cy="12696"/>
            </a:xfrm>
            <a:custGeom>
              <a:avLst/>
              <a:gdLst>
                <a:gd name="connsiteX0" fmla="*/ 0 w 1396"/>
                <a:gd name="connsiteY0" fmla="*/ 0 h 12696"/>
                <a:gd name="connsiteX1" fmla="*/ 1397 w 1396"/>
                <a:gd name="connsiteY1" fmla="*/ 0 h 12696"/>
              </a:gdLst>
              <a:ahLst/>
              <a:cxnLst>
                <a:cxn ang="0">
                  <a:pos x="connsiteX0" y="connsiteY0"/>
                </a:cxn>
                <a:cxn ang="0">
                  <a:pos x="connsiteX1" y="connsiteY1"/>
                </a:cxn>
              </a:cxnLst>
              <a:rect l="l" t="t" r="r" b="b"/>
              <a:pathLst>
                <a:path w="1396" h="12696">
                  <a:moveTo>
                    <a:pt x="0" y="0"/>
                  </a:moveTo>
                  <a:lnTo>
                    <a:pt x="1397" y="0"/>
                  </a:lnTo>
                  <a:close/>
                </a:path>
              </a:pathLst>
            </a:custGeom>
            <a:solidFill>
              <a:srgbClr val="000000"/>
            </a:solidFill>
            <a:ln w="12690" cap="flat">
              <a:noFill/>
              <a:prstDash val="solid"/>
              <a:miter/>
            </a:ln>
          </p:spPr>
          <p:txBody>
            <a:bodyPr rtlCol="0" anchor="ctr"/>
            <a:lstStyle/>
            <a:p>
              <a:pPr rtl="0"/>
              <a:endParaRPr lang="en-GB" sz="1934" noProof="0"/>
            </a:p>
          </p:txBody>
        </p:sp>
        <p:sp>
          <p:nvSpPr>
            <p:cNvPr id="314" name="Freeform: Shape 313">
              <a:extLst>
                <a:ext uri="{FF2B5EF4-FFF2-40B4-BE49-F238E27FC236}">
                  <a16:creationId xmlns:a16="http://schemas.microsoft.com/office/drawing/2014/main" id="{F8B6E57A-4330-4616-8FEA-73A31AA5E1D8}"/>
                </a:ext>
              </a:extLst>
            </p:cNvPr>
            <p:cNvSpPr/>
            <p:nvPr/>
          </p:nvSpPr>
          <p:spPr>
            <a:xfrm>
              <a:off x="5224435" y="6127721"/>
              <a:ext cx="1142" cy="761"/>
            </a:xfrm>
            <a:custGeom>
              <a:avLst/>
              <a:gdLst>
                <a:gd name="connsiteX0" fmla="*/ 0 w 1142"/>
                <a:gd name="connsiteY0" fmla="*/ 0 h 761"/>
                <a:gd name="connsiteX1" fmla="*/ 1143 w 1142"/>
                <a:gd name="connsiteY1" fmla="*/ 762 h 761"/>
              </a:gdLst>
              <a:ahLst/>
              <a:cxnLst>
                <a:cxn ang="0">
                  <a:pos x="connsiteX0" y="connsiteY0"/>
                </a:cxn>
                <a:cxn ang="0">
                  <a:pos x="connsiteX1" y="connsiteY1"/>
                </a:cxn>
              </a:cxnLst>
              <a:rect l="l" t="t" r="r" b="b"/>
              <a:pathLst>
                <a:path w="1142" h="761">
                  <a:moveTo>
                    <a:pt x="0" y="0"/>
                  </a:moveTo>
                  <a:lnTo>
                    <a:pt x="1143" y="762"/>
                  </a:lnTo>
                  <a:close/>
                </a:path>
              </a:pathLst>
            </a:custGeom>
            <a:solidFill>
              <a:srgbClr val="000000"/>
            </a:solidFill>
            <a:ln w="12690" cap="flat">
              <a:noFill/>
              <a:prstDash val="solid"/>
              <a:miter/>
            </a:ln>
          </p:spPr>
          <p:txBody>
            <a:bodyPr rtlCol="0" anchor="ctr"/>
            <a:lstStyle/>
            <a:p>
              <a:pPr rtl="0"/>
              <a:endParaRPr lang="en-GB" sz="1934" noProof="0"/>
            </a:p>
          </p:txBody>
        </p:sp>
        <p:sp>
          <p:nvSpPr>
            <p:cNvPr id="315" name="Freeform: Shape 314">
              <a:extLst>
                <a:ext uri="{FF2B5EF4-FFF2-40B4-BE49-F238E27FC236}">
                  <a16:creationId xmlns:a16="http://schemas.microsoft.com/office/drawing/2014/main" id="{FF282A08-FBEF-472C-B228-C3F75757CC63}"/>
                </a:ext>
              </a:extLst>
            </p:cNvPr>
            <p:cNvSpPr/>
            <p:nvPr/>
          </p:nvSpPr>
          <p:spPr>
            <a:xfrm>
              <a:off x="5228497" y="6133942"/>
              <a:ext cx="57" cy="1396"/>
            </a:xfrm>
            <a:custGeom>
              <a:avLst/>
              <a:gdLst>
                <a:gd name="connsiteX0" fmla="*/ 0 w 57"/>
                <a:gd name="connsiteY0" fmla="*/ 0 h 1396"/>
                <a:gd name="connsiteX1" fmla="*/ 0 w 57"/>
                <a:gd name="connsiteY1" fmla="*/ 1397 h 1396"/>
                <a:gd name="connsiteX2" fmla="*/ 0 w 57"/>
                <a:gd name="connsiteY2" fmla="*/ 0 h 1396"/>
              </a:gdLst>
              <a:ahLst/>
              <a:cxnLst>
                <a:cxn ang="0">
                  <a:pos x="connsiteX0" y="connsiteY0"/>
                </a:cxn>
                <a:cxn ang="0">
                  <a:pos x="connsiteX1" y="connsiteY1"/>
                </a:cxn>
                <a:cxn ang="0">
                  <a:pos x="connsiteX2" y="connsiteY2"/>
                </a:cxn>
              </a:cxnLst>
              <a:rect l="l" t="t" r="r" b="b"/>
              <a:pathLst>
                <a:path w="57" h="1396">
                  <a:moveTo>
                    <a:pt x="0" y="0"/>
                  </a:moveTo>
                  <a:cubicBezTo>
                    <a:pt x="76" y="457"/>
                    <a:pt x="76" y="940"/>
                    <a:pt x="0" y="1397"/>
                  </a:cubicBezTo>
                  <a:cubicBezTo>
                    <a:pt x="76" y="940"/>
                    <a:pt x="76" y="457"/>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16" name="Freeform: Shape 315">
              <a:extLst>
                <a:ext uri="{FF2B5EF4-FFF2-40B4-BE49-F238E27FC236}">
                  <a16:creationId xmlns:a16="http://schemas.microsoft.com/office/drawing/2014/main" id="{E9F63FAA-36C5-4DCD-900B-897A052C0228}"/>
                </a:ext>
              </a:extLst>
            </p:cNvPr>
            <p:cNvSpPr/>
            <p:nvPr/>
          </p:nvSpPr>
          <p:spPr>
            <a:xfrm>
              <a:off x="4784367" y="5002154"/>
              <a:ext cx="1015" cy="761"/>
            </a:xfrm>
            <a:custGeom>
              <a:avLst/>
              <a:gdLst>
                <a:gd name="connsiteX0" fmla="*/ 0 w 1015"/>
                <a:gd name="connsiteY0" fmla="*/ 0 h 761"/>
                <a:gd name="connsiteX1" fmla="*/ 1016 w 1015"/>
                <a:gd name="connsiteY1" fmla="*/ 762 h 761"/>
                <a:gd name="connsiteX2" fmla="*/ 0 w 1015"/>
                <a:gd name="connsiteY2" fmla="*/ 0 h 761"/>
              </a:gdLst>
              <a:ahLst/>
              <a:cxnLst>
                <a:cxn ang="0">
                  <a:pos x="connsiteX0" y="connsiteY0"/>
                </a:cxn>
                <a:cxn ang="0">
                  <a:pos x="connsiteX1" y="connsiteY1"/>
                </a:cxn>
                <a:cxn ang="0">
                  <a:pos x="connsiteX2" y="connsiteY2"/>
                </a:cxn>
              </a:cxnLst>
              <a:rect l="l" t="t" r="r" b="b"/>
              <a:pathLst>
                <a:path w="1015" h="761">
                  <a:moveTo>
                    <a:pt x="0" y="0"/>
                  </a:moveTo>
                  <a:cubicBezTo>
                    <a:pt x="394" y="180"/>
                    <a:pt x="736" y="439"/>
                    <a:pt x="1016" y="762"/>
                  </a:cubicBezTo>
                  <a:cubicBezTo>
                    <a:pt x="736" y="439"/>
                    <a:pt x="394" y="180"/>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17" name="Freeform: Shape 316">
              <a:extLst>
                <a:ext uri="{FF2B5EF4-FFF2-40B4-BE49-F238E27FC236}">
                  <a16:creationId xmlns:a16="http://schemas.microsoft.com/office/drawing/2014/main" id="{3C83D2C3-F6BC-484F-913F-E9F48033C815}"/>
                </a:ext>
              </a:extLst>
            </p:cNvPr>
            <p:cNvSpPr/>
            <p:nvPr/>
          </p:nvSpPr>
          <p:spPr>
            <a:xfrm>
              <a:off x="4780558" y="5000857"/>
              <a:ext cx="2666" cy="154"/>
            </a:xfrm>
            <a:custGeom>
              <a:avLst/>
              <a:gdLst>
                <a:gd name="connsiteX0" fmla="*/ 0 w 2666"/>
                <a:gd name="connsiteY0" fmla="*/ 154 h 154"/>
                <a:gd name="connsiteX1" fmla="*/ 2667 w 2666"/>
                <a:gd name="connsiteY1" fmla="*/ 154 h 154"/>
                <a:gd name="connsiteX2" fmla="*/ 0 w 2666"/>
                <a:gd name="connsiteY2" fmla="*/ 154 h 154"/>
              </a:gdLst>
              <a:ahLst/>
              <a:cxnLst>
                <a:cxn ang="0">
                  <a:pos x="connsiteX0" y="connsiteY0"/>
                </a:cxn>
                <a:cxn ang="0">
                  <a:pos x="connsiteX1" y="connsiteY1"/>
                </a:cxn>
                <a:cxn ang="0">
                  <a:pos x="connsiteX2" y="connsiteY2"/>
                </a:cxn>
              </a:cxnLst>
              <a:rect l="l" t="t" r="r" b="b"/>
              <a:pathLst>
                <a:path w="2666" h="154">
                  <a:moveTo>
                    <a:pt x="0" y="154"/>
                  </a:moveTo>
                  <a:cubicBezTo>
                    <a:pt x="876" y="-51"/>
                    <a:pt x="1791" y="-51"/>
                    <a:pt x="2667" y="154"/>
                  </a:cubicBezTo>
                  <a:cubicBezTo>
                    <a:pt x="1791" y="-27"/>
                    <a:pt x="876" y="-27"/>
                    <a:pt x="0" y="154"/>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18" name="Freeform: Shape 317">
              <a:extLst>
                <a:ext uri="{FF2B5EF4-FFF2-40B4-BE49-F238E27FC236}">
                  <a16:creationId xmlns:a16="http://schemas.microsoft.com/office/drawing/2014/main" id="{AF632C60-04D3-48C2-B894-470BD503EEA8}"/>
                </a:ext>
              </a:extLst>
            </p:cNvPr>
            <p:cNvSpPr/>
            <p:nvPr/>
          </p:nvSpPr>
          <p:spPr>
            <a:xfrm>
              <a:off x="4793636" y="5021326"/>
              <a:ext cx="57" cy="1269"/>
            </a:xfrm>
            <a:custGeom>
              <a:avLst/>
              <a:gdLst>
                <a:gd name="connsiteX0" fmla="*/ 0 w 57"/>
                <a:gd name="connsiteY0" fmla="*/ 0 h 1269"/>
                <a:gd name="connsiteX1" fmla="*/ 0 w 57"/>
                <a:gd name="connsiteY1" fmla="*/ 0 h 1269"/>
                <a:gd name="connsiteX2" fmla="*/ 0 w 57"/>
                <a:gd name="connsiteY2" fmla="*/ 1270 h 1269"/>
                <a:gd name="connsiteX3" fmla="*/ 0 w 57"/>
                <a:gd name="connsiteY3" fmla="*/ 0 h 1269"/>
              </a:gdLst>
              <a:ahLst/>
              <a:cxnLst>
                <a:cxn ang="0">
                  <a:pos x="connsiteX0" y="connsiteY0"/>
                </a:cxn>
                <a:cxn ang="0">
                  <a:pos x="connsiteX1" y="connsiteY1"/>
                </a:cxn>
                <a:cxn ang="0">
                  <a:pos x="connsiteX2" y="connsiteY2"/>
                </a:cxn>
                <a:cxn ang="0">
                  <a:pos x="connsiteX3" y="connsiteY3"/>
                </a:cxn>
              </a:cxnLst>
              <a:rect l="l" t="t" r="r" b="b"/>
              <a:pathLst>
                <a:path w="57" h="1269">
                  <a:moveTo>
                    <a:pt x="0" y="0"/>
                  </a:moveTo>
                  <a:lnTo>
                    <a:pt x="0" y="0"/>
                  </a:lnTo>
                  <a:cubicBezTo>
                    <a:pt x="64" y="422"/>
                    <a:pt x="64" y="848"/>
                    <a:pt x="0" y="1270"/>
                  </a:cubicBezTo>
                  <a:cubicBezTo>
                    <a:pt x="76" y="849"/>
                    <a:pt x="76" y="420"/>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19" name="Freeform: Shape 318">
              <a:extLst>
                <a:ext uri="{FF2B5EF4-FFF2-40B4-BE49-F238E27FC236}">
                  <a16:creationId xmlns:a16="http://schemas.microsoft.com/office/drawing/2014/main" id="{51D45DA5-70DC-46E4-8FA2-05B7F18B05BD}"/>
                </a:ext>
              </a:extLst>
            </p:cNvPr>
            <p:cNvSpPr/>
            <p:nvPr/>
          </p:nvSpPr>
          <p:spPr>
            <a:xfrm>
              <a:off x="0" y="4773613"/>
              <a:ext cx="12696" cy="12696"/>
            </a:xfrm>
            <a:custGeom>
              <a:avLst/>
              <a:gdLst/>
              <a:ahLst/>
              <a:cxnLst/>
              <a:rect l="l" t="t" r="r" b="b"/>
              <a:pathLst>
                <a:path w="12696" h="12696"/>
              </a:pathLst>
            </a:custGeom>
            <a:solidFill>
              <a:srgbClr val="000000"/>
            </a:solidFill>
            <a:ln w="12690" cap="flat">
              <a:noFill/>
              <a:prstDash val="solid"/>
              <a:miter/>
            </a:ln>
          </p:spPr>
          <p:txBody>
            <a:bodyPr rtlCol="0" anchor="ctr"/>
            <a:lstStyle/>
            <a:p>
              <a:pPr rtl="0"/>
              <a:endParaRPr lang="en-GB" sz="1934" noProof="0"/>
            </a:p>
          </p:txBody>
        </p:sp>
        <p:sp>
          <p:nvSpPr>
            <p:cNvPr id="320" name="Freeform: Shape 319">
              <a:extLst>
                <a:ext uri="{FF2B5EF4-FFF2-40B4-BE49-F238E27FC236}">
                  <a16:creationId xmlns:a16="http://schemas.microsoft.com/office/drawing/2014/main" id="{F1B11B29-06D9-4725-BB26-26ECCD5D93E9}"/>
                </a:ext>
              </a:extLst>
            </p:cNvPr>
            <p:cNvSpPr/>
            <p:nvPr/>
          </p:nvSpPr>
          <p:spPr>
            <a:xfrm>
              <a:off x="4781574" y="5005201"/>
              <a:ext cx="11426" cy="15997"/>
            </a:xfrm>
            <a:custGeom>
              <a:avLst/>
              <a:gdLst>
                <a:gd name="connsiteX0" fmla="*/ 5079 w 11426"/>
                <a:gd name="connsiteY0" fmla="*/ 11808 h 15997"/>
                <a:gd name="connsiteX1" fmla="*/ 11427 w 11426"/>
                <a:gd name="connsiteY1" fmla="*/ 15998 h 15997"/>
                <a:gd name="connsiteX2" fmla="*/ 5079 w 11426"/>
                <a:gd name="connsiteY2" fmla="*/ 0 h 15997"/>
                <a:gd name="connsiteX3" fmla="*/ 5079 w 11426"/>
                <a:gd name="connsiteY3" fmla="*/ 0 h 15997"/>
                <a:gd name="connsiteX4" fmla="*/ 1244 w 11426"/>
                <a:gd name="connsiteY4" fmla="*/ 8906 h 15997"/>
                <a:gd name="connsiteX5" fmla="*/ 0 w 11426"/>
                <a:gd name="connsiteY5" fmla="*/ 9269 h 15997"/>
                <a:gd name="connsiteX6" fmla="*/ 0 w 11426"/>
                <a:gd name="connsiteY6" fmla="*/ 14728 h 15997"/>
                <a:gd name="connsiteX7" fmla="*/ 5079 w 11426"/>
                <a:gd name="connsiteY7" fmla="*/ 11808 h 15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26" h="15997">
                  <a:moveTo>
                    <a:pt x="5079" y="11808"/>
                  </a:moveTo>
                  <a:cubicBezTo>
                    <a:pt x="7846" y="11795"/>
                    <a:pt x="10348" y="13448"/>
                    <a:pt x="11427" y="15998"/>
                  </a:cubicBezTo>
                  <a:lnTo>
                    <a:pt x="5079" y="0"/>
                  </a:lnTo>
                  <a:lnTo>
                    <a:pt x="5079" y="0"/>
                  </a:lnTo>
                  <a:cubicBezTo>
                    <a:pt x="6475" y="3518"/>
                    <a:pt x="4761" y="7505"/>
                    <a:pt x="1244" y="8906"/>
                  </a:cubicBezTo>
                  <a:cubicBezTo>
                    <a:pt x="838" y="9065"/>
                    <a:pt x="419" y="9187"/>
                    <a:pt x="0" y="9269"/>
                  </a:cubicBezTo>
                  <a:lnTo>
                    <a:pt x="0" y="14728"/>
                  </a:lnTo>
                  <a:cubicBezTo>
                    <a:pt x="1143" y="13015"/>
                    <a:pt x="3022" y="11936"/>
                    <a:pt x="5079" y="11808"/>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21" name="Freeform: Shape 320">
              <a:extLst>
                <a:ext uri="{FF2B5EF4-FFF2-40B4-BE49-F238E27FC236}">
                  <a16:creationId xmlns:a16="http://schemas.microsoft.com/office/drawing/2014/main" id="{FC9C9E30-12D6-4507-B3B6-F0B12CA22CE3}"/>
                </a:ext>
              </a:extLst>
            </p:cNvPr>
            <p:cNvSpPr/>
            <p:nvPr/>
          </p:nvSpPr>
          <p:spPr>
            <a:xfrm>
              <a:off x="4775987" y="5014724"/>
              <a:ext cx="3301" cy="8252"/>
            </a:xfrm>
            <a:custGeom>
              <a:avLst/>
              <a:gdLst>
                <a:gd name="connsiteX0" fmla="*/ 0 w 3301"/>
                <a:gd name="connsiteY0" fmla="*/ 0 h 8252"/>
                <a:gd name="connsiteX1" fmla="*/ 3301 w 3301"/>
                <a:gd name="connsiteY1" fmla="*/ 8253 h 8252"/>
                <a:gd name="connsiteX2" fmla="*/ 3301 w 3301"/>
                <a:gd name="connsiteY2" fmla="*/ 0 h 8252"/>
                <a:gd name="connsiteX3" fmla="*/ 0 w 3301"/>
                <a:gd name="connsiteY3" fmla="*/ 0 h 8252"/>
              </a:gdLst>
              <a:ahLst/>
              <a:cxnLst>
                <a:cxn ang="0">
                  <a:pos x="connsiteX0" y="connsiteY0"/>
                </a:cxn>
                <a:cxn ang="0">
                  <a:pos x="connsiteX1" y="connsiteY1"/>
                </a:cxn>
                <a:cxn ang="0">
                  <a:pos x="connsiteX2" y="connsiteY2"/>
                </a:cxn>
                <a:cxn ang="0">
                  <a:pos x="connsiteX3" y="connsiteY3"/>
                </a:cxn>
              </a:cxnLst>
              <a:rect l="l" t="t" r="r" b="b"/>
              <a:pathLst>
                <a:path w="3301" h="8252">
                  <a:moveTo>
                    <a:pt x="0" y="0"/>
                  </a:moveTo>
                  <a:lnTo>
                    <a:pt x="3301" y="8253"/>
                  </a:lnTo>
                  <a:lnTo>
                    <a:pt x="3301" y="0"/>
                  </a:lnTo>
                  <a:lnTo>
                    <a:pt x="0" y="0"/>
                  </a:lnTo>
                  <a:close/>
                </a:path>
              </a:pathLst>
            </a:custGeom>
            <a:solidFill>
              <a:srgbClr val="000000"/>
            </a:solidFill>
            <a:ln w="12690" cap="flat">
              <a:noFill/>
              <a:prstDash val="solid"/>
              <a:miter/>
            </a:ln>
          </p:spPr>
          <p:txBody>
            <a:bodyPr rtlCol="0" anchor="ctr"/>
            <a:lstStyle/>
            <a:p>
              <a:pPr rtl="0"/>
              <a:endParaRPr lang="en-GB" sz="1934" noProof="0"/>
            </a:p>
          </p:txBody>
        </p:sp>
        <p:sp>
          <p:nvSpPr>
            <p:cNvPr id="322" name="Freeform: Shape 321">
              <a:extLst>
                <a:ext uri="{FF2B5EF4-FFF2-40B4-BE49-F238E27FC236}">
                  <a16:creationId xmlns:a16="http://schemas.microsoft.com/office/drawing/2014/main" id="{E880B895-7CF1-4388-A666-96AD60F6F784}"/>
                </a:ext>
              </a:extLst>
            </p:cNvPr>
            <p:cNvSpPr/>
            <p:nvPr/>
          </p:nvSpPr>
          <p:spPr>
            <a:xfrm>
              <a:off x="4779289" y="5014851"/>
              <a:ext cx="2539" cy="1111854"/>
            </a:xfrm>
            <a:custGeom>
              <a:avLst/>
              <a:gdLst>
                <a:gd name="connsiteX0" fmla="*/ 2539 w 2539"/>
                <a:gd name="connsiteY0" fmla="*/ 1111728 h 1111854"/>
                <a:gd name="connsiteX1" fmla="*/ 2539 w 2539"/>
                <a:gd name="connsiteY1" fmla="*/ 1013201 h 1111854"/>
                <a:gd name="connsiteX2" fmla="*/ 2539 w 2539"/>
                <a:gd name="connsiteY2" fmla="*/ 1013201 h 1111854"/>
                <a:gd name="connsiteX3" fmla="*/ 1016 w 2539"/>
                <a:gd name="connsiteY3" fmla="*/ 1009138 h 1111854"/>
                <a:gd name="connsiteX4" fmla="*/ 1016 w 2539"/>
                <a:gd name="connsiteY4" fmla="*/ 9142 h 1111854"/>
                <a:gd name="connsiteX5" fmla="*/ 2539 w 2539"/>
                <a:gd name="connsiteY5" fmla="*/ 5079 h 1111854"/>
                <a:gd name="connsiteX6" fmla="*/ 2539 w 2539"/>
                <a:gd name="connsiteY6" fmla="*/ 0 h 1111854"/>
                <a:gd name="connsiteX7" fmla="*/ 1269 w 2539"/>
                <a:gd name="connsiteY7" fmla="*/ 0 h 1111854"/>
                <a:gd name="connsiteX8" fmla="*/ 0 w 2539"/>
                <a:gd name="connsiteY8" fmla="*/ 0 h 1111854"/>
                <a:gd name="connsiteX9" fmla="*/ 0 w 2539"/>
                <a:gd name="connsiteY9" fmla="*/ 1111855 h 1111854"/>
                <a:gd name="connsiteX10" fmla="*/ 2539 w 2539"/>
                <a:gd name="connsiteY10" fmla="*/ 1111855 h 111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39" h="1111854">
                  <a:moveTo>
                    <a:pt x="2539" y="1111728"/>
                  </a:moveTo>
                  <a:lnTo>
                    <a:pt x="2539" y="1013201"/>
                  </a:lnTo>
                  <a:lnTo>
                    <a:pt x="2539" y="1013201"/>
                  </a:lnTo>
                  <a:cubicBezTo>
                    <a:pt x="1599" y="1012052"/>
                    <a:pt x="1066" y="1010623"/>
                    <a:pt x="1016" y="1009138"/>
                  </a:cubicBezTo>
                  <a:lnTo>
                    <a:pt x="1016" y="9142"/>
                  </a:lnTo>
                  <a:cubicBezTo>
                    <a:pt x="1028" y="7650"/>
                    <a:pt x="1574" y="6213"/>
                    <a:pt x="2539" y="5079"/>
                  </a:cubicBezTo>
                  <a:lnTo>
                    <a:pt x="2539" y="0"/>
                  </a:lnTo>
                  <a:lnTo>
                    <a:pt x="1269" y="0"/>
                  </a:lnTo>
                  <a:lnTo>
                    <a:pt x="0" y="0"/>
                  </a:lnTo>
                  <a:lnTo>
                    <a:pt x="0" y="1111855"/>
                  </a:lnTo>
                  <a:lnTo>
                    <a:pt x="2539" y="1111855"/>
                  </a:lnTo>
                  <a:close/>
                </a:path>
              </a:pathLst>
            </a:custGeom>
            <a:solidFill>
              <a:srgbClr val="000000"/>
            </a:solidFill>
            <a:ln w="12690" cap="flat">
              <a:noFill/>
              <a:prstDash val="solid"/>
              <a:miter/>
            </a:ln>
          </p:spPr>
          <p:txBody>
            <a:bodyPr rtlCol="0" anchor="ctr"/>
            <a:lstStyle/>
            <a:p>
              <a:pPr rtl="0"/>
              <a:endParaRPr lang="en-GB" sz="1934" noProof="0"/>
            </a:p>
          </p:txBody>
        </p:sp>
        <p:sp>
          <p:nvSpPr>
            <p:cNvPr id="323" name="Freeform: Shape 322">
              <a:extLst>
                <a:ext uri="{FF2B5EF4-FFF2-40B4-BE49-F238E27FC236}">
                  <a16:creationId xmlns:a16="http://schemas.microsoft.com/office/drawing/2014/main" id="{5EA435EF-D275-42EA-BD18-C32487F0321F}"/>
                </a:ext>
              </a:extLst>
            </p:cNvPr>
            <p:cNvSpPr/>
            <p:nvPr/>
          </p:nvSpPr>
          <p:spPr>
            <a:xfrm>
              <a:off x="4786653" y="6030591"/>
              <a:ext cx="2412" cy="96114"/>
            </a:xfrm>
            <a:custGeom>
              <a:avLst/>
              <a:gdLst>
                <a:gd name="connsiteX0" fmla="*/ 0 w 2412"/>
                <a:gd name="connsiteY0" fmla="*/ 95987 h 96114"/>
                <a:gd name="connsiteX1" fmla="*/ 2412 w 2412"/>
                <a:gd name="connsiteY1" fmla="*/ 95987 h 96114"/>
                <a:gd name="connsiteX2" fmla="*/ 2412 w 2412"/>
                <a:gd name="connsiteY2" fmla="*/ 0 h 96114"/>
                <a:gd name="connsiteX3" fmla="*/ 1143 w 2412"/>
                <a:gd name="connsiteY3" fmla="*/ 0 h 96114"/>
                <a:gd name="connsiteX4" fmla="*/ 0 w 2412"/>
                <a:gd name="connsiteY4" fmla="*/ 0 h 96114"/>
                <a:gd name="connsiteX5" fmla="*/ 0 w 2412"/>
                <a:gd name="connsiteY5" fmla="*/ 96114 h 9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2" h="96114">
                  <a:moveTo>
                    <a:pt x="0" y="95987"/>
                  </a:moveTo>
                  <a:lnTo>
                    <a:pt x="2412" y="95987"/>
                  </a:lnTo>
                  <a:lnTo>
                    <a:pt x="2412" y="0"/>
                  </a:lnTo>
                  <a:lnTo>
                    <a:pt x="1143" y="0"/>
                  </a:lnTo>
                  <a:lnTo>
                    <a:pt x="0" y="0"/>
                  </a:lnTo>
                  <a:lnTo>
                    <a:pt x="0" y="96114"/>
                  </a:lnTo>
                  <a:close/>
                </a:path>
              </a:pathLst>
            </a:custGeom>
            <a:solidFill>
              <a:srgbClr val="000000"/>
            </a:solidFill>
            <a:ln w="12690" cap="flat">
              <a:noFill/>
              <a:prstDash val="solid"/>
              <a:miter/>
            </a:ln>
          </p:spPr>
          <p:txBody>
            <a:bodyPr rtlCol="0" anchor="ctr"/>
            <a:lstStyle/>
            <a:p>
              <a:pPr rtl="0"/>
              <a:endParaRPr lang="en-GB" sz="1934" noProof="0"/>
            </a:p>
          </p:txBody>
        </p:sp>
        <p:sp>
          <p:nvSpPr>
            <p:cNvPr id="324" name="Freeform: Shape 323">
              <a:extLst>
                <a:ext uri="{FF2B5EF4-FFF2-40B4-BE49-F238E27FC236}">
                  <a16:creationId xmlns:a16="http://schemas.microsoft.com/office/drawing/2014/main" id="{08FEFEF3-4D10-4FA4-AA1B-E23459B6C158}"/>
                </a:ext>
              </a:extLst>
            </p:cNvPr>
            <p:cNvSpPr/>
            <p:nvPr/>
          </p:nvSpPr>
          <p:spPr>
            <a:xfrm>
              <a:off x="5903200" y="6449584"/>
              <a:ext cx="761" cy="1269"/>
            </a:xfrm>
            <a:custGeom>
              <a:avLst/>
              <a:gdLst>
                <a:gd name="connsiteX0" fmla="*/ 762 w 761"/>
                <a:gd name="connsiteY0" fmla="*/ 0 h 1269"/>
                <a:gd name="connsiteX1" fmla="*/ 0 w 761"/>
                <a:gd name="connsiteY1" fmla="*/ 1270 h 1269"/>
                <a:gd name="connsiteX2" fmla="*/ 762 w 761"/>
                <a:gd name="connsiteY2" fmla="*/ 0 h 1269"/>
              </a:gdLst>
              <a:ahLst/>
              <a:cxnLst>
                <a:cxn ang="0">
                  <a:pos x="connsiteX0" y="connsiteY0"/>
                </a:cxn>
                <a:cxn ang="0">
                  <a:pos x="connsiteX1" y="connsiteY1"/>
                </a:cxn>
                <a:cxn ang="0">
                  <a:pos x="connsiteX2" y="connsiteY2"/>
                </a:cxn>
              </a:cxnLst>
              <a:rect l="l" t="t" r="r" b="b"/>
              <a:pathLst>
                <a:path w="761" h="1269">
                  <a:moveTo>
                    <a:pt x="762" y="0"/>
                  </a:moveTo>
                  <a:cubicBezTo>
                    <a:pt x="584" y="470"/>
                    <a:pt x="330" y="889"/>
                    <a:pt x="0" y="1270"/>
                  </a:cubicBezTo>
                  <a:cubicBezTo>
                    <a:pt x="330" y="889"/>
                    <a:pt x="584" y="470"/>
                    <a:pt x="762"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25" name="Freeform: Shape 324">
              <a:extLst>
                <a:ext uri="{FF2B5EF4-FFF2-40B4-BE49-F238E27FC236}">
                  <a16:creationId xmlns:a16="http://schemas.microsoft.com/office/drawing/2014/main" id="{04420A64-79A4-4E9E-A9D9-4446E90DCD45}"/>
                </a:ext>
              </a:extLst>
            </p:cNvPr>
            <p:cNvSpPr/>
            <p:nvPr/>
          </p:nvSpPr>
          <p:spPr>
            <a:xfrm>
              <a:off x="5900534" y="6452250"/>
              <a:ext cx="1396" cy="888"/>
            </a:xfrm>
            <a:custGeom>
              <a:avLst/>
              <a:gdLst>
                <a:gd name="connsiteX0" fmla="*/ 1396 w 1396"/>
                <a:gd name="connsiteY0" fmla="*/ 0 h 888"/>
                <a:gd name="connsiteX1" fmla="*/ 0 w 1396"/>
                <a:gd name="connsiteY1" fmla="*/ 889 h 888"/>
              </a:gdLst>
              <a:ahLst/>
              <a:cxnLst>
                <a:cxn ang="0">
                  <a:pos x="connsiteX0" y="connsiteY0"/>
                </a:cxn>
                <a:cxn ang="0">
                  <a:pos x="connsiteX1" y="connsiteY1"/>
                </a:cxn>
              </a:cxnLst>
              <a:rect l="l" t="t" r="r" b="b"/>
              <a:pathLst>
                <a:path w="1396" h="888">
                  <a:moveTo>
                    <a:pt x="1396" y="0"/>
                  </a:moveTo>
                  <a:lnTo>
                    <a:pt x="0" y="889"/>
                  </a:lnTo>
                  <a:close/>
                </a:path>
              </a:pathLst>
            </a:custGeom>
            <a:solidFill>
              <a:srgbClr val="000000"/>
            </a:solidFill>
            <a:ln w="12690" cap="flat">
              <a:noFill/>
              <a:prstDash val="solid"/>
              <a:miter/>
            </a:ln>
          </p:spPr>
          <p:txBody>
            <a:bodyPr rtlCol="0" anchor="ctr"/>
            <a:lstStyle/>
            <a:p>
              <a:pPr rtl="0"/>
              <a:endParaRPr lang="en-GB" sz="1934" noProof="0"/>
            </a:p>
          </p:txBody>
        </p:sp>
        <p:sp>
          <p:nvSpPr>
            <p:cNvPr id="326" name="Freeform: Shape 325">
              <a:extLst>
                <a:ext uri="{FF2B5EF4-FFF2-40B4-BE49-F238E27FC236}">
                  <a16:creationId xmlns:a16="http://schemas.microsoft.com/office/drawing/2014/main" id="{34793969-6B71-4648-B1D5-A9D0801B9B43}"/>
                </a:ext>
              </a:extLst>
            </p:cNvPr>
            <p:cNvSpPr/>
            <p:nvPr/>
          </p:nvSpPr>
          <p:spPr>
            <a:xfrm>
              <a:off x="5897105" y="6454154"/>
              <a:ext cx="2666" cy="133"/>
            </a:xfrm>
            <a:custGeom>
              <a:avLst/>
              <a:gdLst>
                <a:gd name="connsiteX0" fmla="*/ 0 w 2666"/>
                <a:gd name="connsiteY0" fmla="*/ 0 h 133"/>
                <a:gd name="connsiteX1" fmla="*/ 0 w 2666"/>
                <a:gd name="connsiteY1" fmla="*/ 0 h 133"/>
                <a:gd name="connsiteX2" fmla="*/ 1524 w 2666"/>
                <a:gd name="connsiteY2" fmla="*/ 0 h 133"/>
                <a:gd name="connsiteX3" fmla="*/ 2667 w 2666"/>
                <a:gd name="connsiteY3" fmla="*/ 0 h 133"/>
                <a:gd name="connsiteX4" fmla="*/ 0 w 2666"/>
                <a:gd name="connsiteY4" fmla="*/ 0 h 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6" h="133">
                  <a:moveTo>
                    <a:pt x="0" y="0"/>
                  </a:moveTo>
                  <a:lnTo>
                    <a:pt x="0" y="0"/>
                  </a:lnTo>
                  <a:lnTo>
                    <a:pt x="1524" y="0"/>
                  </a:lnTo>
                  <a:lnTo>
                    <a:pt x="2667" y="0"/>
                  </a:lnTo>
                  <a:cubicBezTo>
                    <a:pt x="1791" y="178"/>
                    <a:pt x="876" y="178"/>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27" name="Freeform: Shape 326">
              <a:extLst>
                <a:ext uri="{FF2B5EF4-FFF2-40B4-BE49-F238E27FC236}">
                  <a16:creationId xmlns:a16="http://schemas.microsoft.com/office/drawing/2014/main" id="{E228F607-7F4D-4839-9F20-C0520C8630BF}"/>
                </a:ext>
              </a:extLst>
            </p:cNvPr>
            <p:cNvSpPr/>
            <p:nvPr/>
          </p:nvSpPr>
          <p:spPr>
            <a:xfrm>
              <a:off x="5903962" y="6447806"/>
              <a:ext cx="47" cy="1523"/>
            </a:xfrm>
            <a:custGeom>
              <a:avLst/>
              <a:gdLst>
                <a:gd name="connsiteX0" fmla="*/ 0 w 47"/>
                <a:gd name="connsiteY0" fmla="*/ 0 h 1523"/>
                <a:gd name="connsiteX1" fmla="*/ 0 w 47"/>
                <a:gd name="connsiteY1" fmla="*/ 0 h 1523"/>
                <a:gd name="connsiteX2" fmla="*/ 0 w 47"/>
                <a:gd name="connsiteY2" fmla="*/ 1524 h 1523"/>
                <a:gd name="connsiteX3" fmla="*/ 0 w 47"/>
                <a:gd name="connsiteY3" fmla="*/ 0 h 1523"/>
              </a:gdLst>
              <a:ahLst/>
              <a:cxnLst>
                <a:cxn ang="0">
                  <a:pos x="connsiteX0" y="connsiteY0"/>
                </a:cxn>
                <a:cxn ang="0">
                  <a:pos x="connsiteX1" y="connsiteY1"/>
                </a:cxn>
                <a:cxn ang="0">
                  <a:pos x="connsiteX2" y="connsiteY2"/>
                </a:cxn>
                <a:cxn ang="0">
                  <a:pos x="connsiteX3" y="connsiteY3"/>
                </a:cxn>
              </a:cxnLst>
              <a:rect l="l" t="t" r="r" b="b"/>
              <a:pathLst>
                <a:path w="47" h="1523">
                  <a:moveTo>
                    <a:pt x="0" y="0"/>
                  </a:moveTo>
                  <a:lnTo>
                    <a:pt x="0" y="0"/>
                  </a:lnTo>
                  <a:cubicBezTo>
                    <a:pt x="64" y="508"/>
                    <a:pt x="64" y="1016"/>
                    <a:pt x="0" y="1524"/>
                  </a:cubicBezTo>
                  <a:cubicBezTo>
                    <a:pt x="0" y="1524"/>
                    <a:pt x="0" y="381"/>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28" name="Freeform: Shape 327">
              <a:extLst>
                <a:ext uri="{FF2B5EF4-FFF2-40B4-BE49-F238E27FC236}">
                  <a16:creationId xmlns:a16="http://schemas.microsoft.com/office/drawing/2014/main" id="{6FDE798B-526B-495D-91AD-FDBE8A3DF543}"/>
                </a:ext>
              </a:extLst>
            </p:cNvPr>
            <p:cNvSpPr/>
            <p:nvPr/>
          </p:nvSpPr>
          <p:spPr>
            <a:xfrm>
              <a:off x="5900026" y="6441077"/>
              <a:ext cx="1142" cy="761"/>
            </a:xfrm>
            <a:custGeom>
              <a:avLst/>
              <a:gdLst>
                <a:gd name="connsiteX0" fmla="*/ 0 w 1142"/>
                <a:gd name="connsiteY0" fmla="*/ 0 h 761"/>
                <a:gd name="connsiteX1" fmla="*/ 1143 w 1142"/>
                <a:gd name="connsiteY1" fmla="*/ 762 h 761"/>
              </a:gdLst>
              <a:ahLst/>
              <a:cxnLst>
                <a:cxn ang="0">
                  <a:pos x="connsiteX0" y="connsiteY0"/>
                </a:cxn>
                <a:cxn ang="0">
                  <a:pos x="connsiteX1" y="connsiteY1"/>
                </a:cxn>
              </a:cxnLst>
              <a:rect l="l" t="t" r="r" b="b"/>
              <a:pathLst>
                <a:path w="1142" h="761">
                  <a:moveTo>
                    <a:pt x="0" y="0"/>
                  </a:moveTo>
                  <a:lnTo>
                    <a:pt x="1143" y="762"/>
                  </a:lnTo>
                  <a:close/>
                </a:path>
              </a:pathLst>
            </a:custGeom>
            <a:solidFill>
              <a:srgbClr val="000000"/>
            </a:solidFill>
            <a:ln w="12690" cap="flat">
              <a:noFill/>
              <a:prstDash val="solid"/>
              <a:miter/>
            </a:ln>
          </p:spPr>
          <p:txBody>
            <a:bodyPr rtlCol="0" anchor="ctr"/>
            <a:lstStyle/>
            <a:p>
              <a:pPr rtl="0"/>
              <a:endParaRPr lang="en-GB" sz="1934" noProof="0"/>
            </a:p>
          </p:txBody>
        </p:sp>
        <p:sp>
          <p:nvSpPr>
            <p:cNvPr id="329" name="Freeform: Shape 328">
              <a:extLst>
                <a:ext uri="{FF2B5EF4-FFF2-40B4-BE49-F238E27FC236}">
                  <a16:creationId xmlns:a16="http://schemas.microsoft.com/office/drawing/2014/main" id="{373B91D5-97BC-42AD-92D5-467092FE7B02}"/>
                </a:ext>
              </a:extLst>
            </p:cNvPr>
            <p:cNvSpPr/>
            <p:nvPr/>
          </p:nvSpPr>
          <p:spPr>
            <a:xfrm>
              <a:off x="5902184" y="6442600"/>
              <a:ext cx="635" cy="1142"/>
            </a:xfrm>
            <a:custGeom>
              <a:avLst/>
              <a:gdLst>
                <a:gd name="connsiteX0" fmla="*/ 0 w 635"/>
                <a:gd name="connsiteY0" fmla="*/ 0 h 1142"/>
                <a:gd name="connsiteX1" fmla="*/ 635 w 635"/>
                <a:gd name="connsiteY1" fmla="*/ 1143 h 1142"/>
                <a:gd name="connsiteX2" fmla="*/ 0 w 635"/>
                <a:gd name="connsiteY2" fmla="*/ 0 h 1142"/>
              </a:gdLst>
              <a:ahLst/>
              <a:cxnLst>
                <a:cxn ang="0">
                  <a:pos x="connsiteX0" y="connsiteY0"/>
                </a:cxn>
                <a:cxn ang="0">
                  <a:pos x="connsiteX1" y="connsiteY1"/>
                </a:cxn>
                <a:cxn ang="0">
                  <a:pos x="connsiteX2" y="connsiteY2"/>
                </a:cxn>
              </a:cxnLst>
              <a:rect l="l" t="t" r="r" b="b"/>
              <a:pathLst>
                <a:path w="635" h="1142">
                  <a:moveTo>
                    <a:pt x="0" y="0"/>
                  </a:moveTo>
                  <a:cubicBezTo>
                    <a:pt x="254" y="356"/>
                    <a:pt x="470" y="736"/>
                    <a:pt x="635" y="1143"/>
                  </a:cubicBezTo>
                  <a:cubicBezTo>
                    <a:pt x="470" y="736"/>
                    <a:pt x="254" y="356"/>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30" name="Freeform: Shape 329">
              <a:extLst>
                <a:ext uri="{FF2B5EF4-FFF2-40B4-BE49-F238E27FC236}">
                  <a16:creationId xmlns:a16="http://schemas.microsoft.com/office/drawing/2014/main" id="{3172A286-5959-47D0-95A3-267D3C521085}"/>
                </a:ext>
              </a:extLst>
            </p:cNvPr>
            <p:cNvSpPr/>
            <p:nvPr/>
          </p:nvSpPr>
          <p:spPr>
            <a:xfrm>
              <a:off x="5903962" y="6444886"/>
              <a:ext cx="38" cy="1269"/>
            </a:xfrm>
            <a:custGeom>
              <a:avLst/>
              <a:gdLst>
                <a:gd name="connsiteX0" fmla="*/ 0 w 38"/>
                <a:gd name="connsiteY0" fmla="*/ 0 h 1269"/>
                <a:gd name="connsiteX1" fmla="*/ 0 w 38"/>
                <a:gd name="connsiteY1" fmla="*/ 1270 h 1269"/>
                <a:gd name="connsiteX2" fmla="*/ 0 w 38"/>
                <a:gd name="connsiteY2" fmla="*/ 0 h 1269"/>
              </a:gdLst>
              <a:ahLst/>
              <a:cxnLst>
                <a:cxn ang="0">
                  <a:pos x="connsiteX0" y="connsiteY0"/>
                </a:cxn>
                <a:cxn ang="0">
                  <a:pos x="connsiteX1" y="connsiteY1"/>
                </a:cxn>
                <a:cxn ang="0">
                  <a:pos x="connsiteX2" y="connsiteY2"/>
                </a:cxn>
              </a:cxnLst>
              <a:rect l="l" t="t" r="r" b="b"/>
              <a:pathLst>
                <a:path w="38" h="1269">
                  <a:moveTo>
                    <a:pt x="0" y="0"/>
                  </a:moveTo>
                  <a:cubicBezTo>
                    <a:pt x="51" y="419"/>
                    <a:pt x="51" y="851"/>
                    <a:pt x="0" y="1270"/>
                  </a:cubicBezTo>
                  <a:cubicBezTo>
                    <a:pt x="51" y="851"/>
                    <a:pt x="51" y="419"/>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31" name="Freeform: Shape 330">
              <a:extLst>
                <a:ext uri="{FF2B5EF4-FFF2-40B4-BE49-F238E27FC236}">
                  <a16:creationId xmlns:a16="http://schemas.microsoft.com/office/drawing/2014/main" id="{51CDA489-C689-450D-AA28-E12E381846CA}"/>
                </a:ext>
              </a:extLst>
            </p:cNvPr>
            <p:cNvSpPr/>
            <p:nvPr/>
          </p:nvSpPr>
          <p:spPr>
            <a:xfrm>
              <a:off x="5891265" y="6440442"/>
              <a:ext cx="6983" cy="12696"/>
            </a:xfrm>
            <a:custGeom>
              <a:avLst/>
              <a:gdLst>
                <a:gd name="connsiteX0" fmla="*/ 0 w 6983"/>
                <a:gd name="connsiteY0" fmla="*/ 0 h 12696"/>
                <a:gd name="connsiteX1" fmla="*/ 5333 w 6983"/>
                <a:gd name="connsiteY1" fmla="*/ 0 h 12696"/>
                <a:gd name="connsiteX2" fmla="*/ 6983 w 6983"/>
                <a:gd name="connsiteY2" fmla="*/ 0 h 12696"/>
                <a:gd name="connsiteX3" fmla="*/ 5840 w 6983"/>
                <a:gd name="connsiteY3" fmla="*/ 0 h 12696"/>
                <a:gd name="connsiteX4" fmla="*/ 2032 w 6983"/>
                <a:gd name="connsiteY4" fmla="*/ 0 h 12696"/>
                <a:gd name="connsiteX5" fmla="*/ 2032 w 6983"/>
                <a:gd name="connsiteY5" fmla="*/ 0 h 12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83" h="12696">
                  <a:moveTo>
                    <a:pt x="0" y="0"/>
                  </a:moveTo>
                  <a:lnTo>
                    <a:pt x="5333" y="0"/>
                  </a:lnTo>
                  <a:lnTo>
                    <a:pt x="6983" y="0"/>
                  </a:lnTo>
                  <a:lnTo>
                    <a:pt x="5840" y="0"/>
                  </a:lnTo>
                  <a:lnTo>
                    <a:pt x="2032" y="0"/>
                  </a:lnTo>
                  <a:lnTo>
                    <a:pt x="2032" y="0"/>
                  </a:lnTo>
                  <a:close/>
                </a:path>
              </a:pathLst>
            </a:custGeom>
            <a:solidFill>
              <a:srgbClr val="000000"/>
            </a:solidFill>
            <a:ln w="12690" cap="flat">
              <a:noFill/>
              <a:prstDash val="solid"/>
              <a:miter/>
            </a:ln>
          </p:spPr>
          <p:txBody>
            <a:bodyPr rtlCol="0" anchor="ctr"/>
            <a:lstStyle/>
            <a:p>
              <a:pPr rtl="0"/>
              <a:endParaRPr lang="en-GB" sz="1934" noProof="0"/>
            </a:p>
          </p:txBody>
        </p:sp>
        <p:sp>
          <p:nvSpPr>
            <p:cNvPr id="332" name="Freeform: Shape 331">
              <a:extLst>
                <a:ext uri="{FF2B5EF4-FFF2-40B4-BE49-F238E27FC236}">
                  <a16:creationId xmlns:a16="http://schemas.microsoft.com/office/drawing/2014/main" id="{9E475380-E7B6-4DAA-AC13-A6786FF6D3F1}"/>
                </a:ext>
              </a:extLst>
            </p:cNvPr>
            <p:cNvSpPr/>
            <p:nvPr/>
          </p:nvSpPr>
          <p:spPr>
            <a:xfrm>
              <a:off x="5826258" y="6441753"/>
              <a:ext cx="77116" cy="12401"/>
            </a:xfrm>
            <a:custGeom>
              <a:avLst/>
              <a:gdLst>
                <a:gd name="connsiteX0" fmla="*/ 73514 w 77116"/>
                <a:gd name="connsiteY0" fmla="*/ 11894 h 12401"/>
                <a:gd name="connsiteX1" fmla="*/ 74276 w 77116"/>
                <a:gd name="connsiteY1" fmla="*/ 11894 h 12401"/>
                <a:gd name="connsiteX2" fmla="*/ 75672 w 77116"/>
                <a:gd name="connsiteY2" fmla="*/ 11005 h 12401"/>
                <a:gd name="connsiteX3" fmla="*/ 76307 w 77116"/>
                <a:gd name="connsiteY3" fmla="*/ 10116 h 12401"/>
                <a:gd name="connsiteX4" fmla="*/ 77069 w 77116"/>
                <a:gd name="connsiteY4" fmla="*/ 8847 h 12401"/>
                <a:gd name="connsiteX5" fmla="*/ 77069 w 77116"/>
                <a:gd name="connsiteY5" fmla="*/ 7831 h 12401"/>
                <a:gd name="connsiteX6" fmla="*/ 77069 w 77116"/>
                <a:gd name="connsiteY6" fmla="*/ 6307 h 12401"/>
                <a:gd name="connsiteX7" fmla="*/ 77069 w 77116"/>
                <a:gd name="connsiteY7" fmla="*/ 6307 h 12401"/>
                <a:gd name="connsiteX8" fmla="*/ 77069 w 77116"/>
                <a:gd name="connsiteY8" fmla="*/ 5164 h 12401"/>
                <a:gd name="connsiteX9" fmla="*/ 77069 w 77116"/>
                <a:gd name="connsiteY9" fmla="*/ 3895 h 12401"/>
                <a:gd name="connsiteX10" fmla="*/ 77069 w 77116"/>
                <a:gd name="connsiteY10" fmla="*/ 2752 h 12401"/>
                <a:gd name="connsiteX11" fmla="*/ 76434 w 77116"/>
                <a:gd name="connsiteY11" fmla="*/ 1609 h 12401"/>
                <a:gd name="connsiteX12" fmla="*/ 75418 w 77116"/>
                <a:gd name="connsiteY12" fmla="*/ 848 h 12401"/>
                <a:gd name="connsiteX13" fmla="*/ 74276 w 77116"/>
                <a:gd name="connsiteY13" fmla="*/ 86 h 12401"/>
                <a:gd name="connsiteX14" fmla="*/ 73006 w 77116"/>
                <a:gd name="connsiteY14" fmla="*/ 86 h 12401"/>
                <a:gd name="connsiteX15" fmla="*/ 71355 w 77116"/>
                <a:gd name="connsiteY15" fmla="*/ 86 h 12401"/>
                <a:gd name="connsiteX16" fmla="*/ 0 w 77116"/>
                <a:gd name="connsiteY16" fmla="*/ 86 h 12401"/>
                <a:gd name="connsiteX17" fmla="*/ 1651 w 77116"/>
                <a:gd name="connsiteY17" fmla="*/ 86 h 12401"/>
                <a:gd name="connsiteX18" fmla="*/ 1651 w 77116"/>
                <a:gd name="connsiteY18" fmla="*/ 86 h 12401"/>
                <a:gd name="connsiteX19" fmla="*/ 2666 w 77116"/>
                <a:gd name="connsiteY19" fmla="*/ 86 h 12401"/>
                <a:gd name="connsiteX20" fmla="*/ 3936 w 77116"/>
                <a:gd name="connsiteY20" fmla="*/ 86 h 12401"/>
                <a:gd name="connsiteX21" fmla="*/ 5079 w 77116"/>
                <a:gd name="connsiteY21" fmla="*/ 86 h 12401"/>
                <a:gd name="connsiteX22" fmla="*/ 6094 w 77116"/>
                <a:gd name="connsiteY22" fmla="*/ 975 h 12401"/>
                <a:gd name="connsiteX23" fmla="*/ 6856 w 77116"/>
                <a:gd name="connsiteY23" fmla="*/ 1990 h 12401"/>
                <a:gd name="connsiteX24" fmla="*/ 7491 w 77116"/>
                <a:gd name="connsiteY24" fmla="*/ 3133 h 12401"/>
                <a:gd name="connsiteX25" fmla="*/ 7491 w 77116"/>
                <a:gd name="connsiteY25" fmla="*/ 4530 h 12401"/>
                <a:gd name="connsiteX26" fmla="*/ 7491 w 77116"/>
                <a:gd name="connsiteY26" fmla="*/ 5545 h 12401"/>
                <a:gd name="connsiteX27" fmla="*/ 7491 w 77116"/>
                <a:gd name="connsiteY27" fmla="*/ 12402 h 12401"/>
                <a:gd name="connsiteX28" fmla="*/ 70974 w 77116"/>
                <a:gd name="connsiteY28" fmla="*/ 12402 h 12401"/>
                <a:gd name="connsiteX29" fmla="*/ 73514 w 77116"/>
                <a:gd name="connsiteY29" fmla="*/ 11894 h 12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7116" h="12401">
                  <a:moveTo>
                    <a:pt x="73514" y="11894"/>
                  </a:moveTo>
                  <a:lnTo>
                    <a:pt x="74276" y="11894"/>
                  </a:lnTo>
                  <a:lnTo>
                    <a:pt x="75672" y="11005"/>
                  </a:lnTo>
                  <a:lnTo>
                    <a:pt x="76307" y="10116"/>
                  </a:lnTo>
                  <a:cubicBezTo>
                    <a:pt x="76637" y="9735"/>
                    <a:pt x="76891" y="9316"/>
                    <a:pt x="77069" y="8847"/>
                  </a:cubicBezTo>
                  <a:cubicBezTo>
                    <a:pt x="77069" y="8847"/>
                    <a:pt x="77069" y="8847"/>
                    <a:pt x="77069" y="7831"/>
                  </a:cubicBezTo>
                  <a:cubicBezTo>
                    <a:pt x="77132" y="7323"/>
                    <a:pt x="77132" y="6815"/>
                    <a:pt x="77069" y="6307"/>
                  </a:cubicBezTo>
                  <a:lnTo>
                    <a:pt x="77069" y="6307"/>
                  </a:lnTo>
                  <a:cubicBezTo>
                    <a:pt x="77069" y="6307"/>
                    <a:pt x="77069" y="5545"/>
                    <a:pt x="77069" y="5164"/>
                  </a:cubicBezTo>
                  <a:cubicBezTo>
                    <a:pt x="77120" y="4745"/>
                    <a:pt x="77120" y="4314"/>
                    <a:pt x="77069" y="3895"/>
                  </a:cubicBezTo>
                  <a:cubicBezTo>
                    <a:pt x="77132" y="3514"/>
                    <a:pt x="77132" y="3133"/>
                    <a:pt x="77069" y="2752"/>
                  </a:cubicBezTo>
                  <a:cubicBezTo>
                    <a:pt x="76904" y="2346"/>
                    <a:pt x="76688" y="1965"/>
                    <a:pt x="76434" y="1609"/>
                  </a:cubicBezTo>
                  <a:lnTo>
                    <a:pt x="75418" y="848"/>
                  </a:lnTo>
                  <a:lnTo>
                    <a:pt x="74276" y="86"/>
                  </a:lnTo>
                  <a:lnTo>
                    <a:pt x="73006" y="86"/>
                  </a:lnTo>
                  <a:lnTo>
                    <a:pt x="71355" y="86"/>
                  </a:lnTo>
                  <a:lnTo>
                    <a:pt x="0" y="86"/>
                  </a:lnTo>
                  <a:cubicBezTo>
                    <a:pt x="546" y="22"/>
                    <a:pt x="1105" y="22"/>
                    <a:pt x="1651" y="86"/>
                  </a:cubicBezTo>
                  <a:lnTo>
                    <a:pt x="1651" y="86"/>
                  </a:lnTo>
                  <a:cubicBezTo>
                    <a:pt x="1651" y="86"/>
                    <a:pt x="2285" y="86"/>
                    <a:pt x="2666" y="86"/>
                  </a:cubicBezTo>
                  <a:cubicBezTo>
                    <a:pt x="3085" y="-29"/>
                    <a:pt x="3517" y="-29"/>
                    <a:pt x="3936" y="86"/>
                  </a:cubicBezTo>
                  <a:lnTo>
                    <a:pt x="5079" y="86"/>
                  </a:lnTo>
                  <a:lnTo>
                    <a:pt x="6094" y="975"/>
                  </a:lnTo>
                  <a:lnTo>
                    <a:pt x="6856" y="1990"/>
                  </a:lnTo>
                  <a:cubicBezTo>
                    <a:pt x="7021" y="2397"/>
                    <a:pt x="7237" y="2778"/>
                    <a:pt x="7491" y="3133"/>
                  </a:cubicBezTo>
                  <a:cubicBezTo>
                    <a:pt x="7491" y="3133"/>
                    <a:pt x="7491" y="4022"/>
                    <a:pt x="7491" y="4530"/>
                  </a:cubicBezTo>
                  <a:cubicBezTo>
                    <a:pt x="7491" y="5037"/>
                    <a:pt x="7491" y="4530"/>
                    <a:pt x="7491" y="5545"/>
                  </a:cubicBezTo>
                  <a:lnTo>
                    <a:pt x="7491" y="12402"/>
                  </a:lnTo>
                  <a:lnTo>
                    <a:pt x="70974" y="12402"/>
                  </a:lnTo>
                  <a:cubicBezTo>
                    <a:pt x="71851" y="12402"/>
                    <a:pt x="72714" y="12224"/>
                    <a:pt x="73514" y="11894"/>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33" name="Freeform: Shape 332">
              <a:extLst>
                <a:ext uri="{FF2B5EF4-FFF2-40B4-BE49-F238E27FC236}">
                  <a16:creationId xmlns:a16="http://schemas.microsoft.com/office/drawing/2014/main" id="{9FBA9F34-A80F-4174-B68D-90F5693E47A8}"/>
                </a:ext>
              </a:extLst>
            </p:cNvPr>
            <p:cNvSpPr/>
            <p:nvPr/>
          </p:nvSpPr>
          <p:spPr>
            <a:xfrm>
              <a:off x="5820418" y="6441905"/>
              <a:ext cx="13712" cy="423116"/>
            </a:xfrm>
            <a:custGeom>
              <a:avLst/>
              <a:gdLst>
                <a:gd name="connsiteX0" fmla="*/ 13712 w 13712"/>
                <a:gd name="connsiteY0" fmla="*/ 1203 h 423116"/>
                <a:gd name="connsiteX1" fmla="*/ 13712 w 13712"/>
                <a:gd name="connsiteY1" fmla="*/ 60 h 423116"/>
                <a:gd name="connsiteX2" fmla="*/ 13712 w 13712"/>
                <a:gd name="connsiteY2" fmla="*/ 1711 h 423116"/>
                <a:gd name="connsiteX3" fmla="*/ 6856 w 13712"/>
                <a:gd name="connsiteY3" fmla="*/ 8059 h 423116"/>
                <a:gd name="connsiteX4" fmla="*/ 5840 w 13712"/>
                <a:gd name="connsiteY4" fmla="*/ 8059 h 423116"/>
                <a:gd name="connsiteX5" fmla="*/ 4190 w 13712"/>
                <a:gd name="connsiteY5" fmla="*/ 8059 h 423116"/>
                <a:gd name="connsiteX6" fmla="*/ 3047 w 13712"/>
                <a:gd name="connsiteY6" fmla="*/ 8059 h 423116"/>
                <a:gd name="connsiteX7" fmla="*/ 0 w 13712"/>
                <a:gd name="connsiteY7" fmla="*/ 8059 h 423116"/>
                <a:gd name="connsiteX8" fmla="*/ 0 w 13712"/>
                <a:gd name="connsiteY8" fmla="*/ 423116 h 423116"/>
                <a:gd name="connsiteX9" fmla="*/ 13712 w 13712"/>
                <a:gd name="connsiteY9" fmla="*/ 423116 h 423116"/>
                <a:gd name="connsiteX10" fmla="*/ 13712 w 13712"/>
                <a:gd name="connsiteY10" fmla="*/ 1203 h 42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712" h="423116">
                  <a:moveTo>
                    <a:pt x="13712" y="1203"/>
                  </a:moveTo>
                  <a:cubicBezTo>
                    <a:pt x="13712" y="1203"/>
                    <a:pt x="13712" y="441"/>
                    <a:pt x="13712" y="60"/>
                  </a:cubicBezTo>
                  <a:cubicBezTo>
                    <a:pt x="13712" y="-320"/>
                    <a:pt x="13712" y="1203"/>
                    <a:pt x="13712" y="1711"/>
                  </a:cubicBezTo>
                  <a:cubicBezTo>
                    <a:pt x="13446" y="5304"/>
                    <a:pt x="10449" y="8072"/>
                    <a:pt x="6856" y="8059"/>
                  </a:cubicBezTo>
                  <a:lnTo>
                    <a:pt x="5840" y="8059"/>
                  </a:lnTo>
                  <a:lnTo>
                    <a:pt x="4190" y="8059"/>
                  </a:lnTo>
                  <a:lnTo>
                    <a:pt x="3047" y="8059"/>
                  </a:lnTo>
                  <a:lnTo>
                    <a:pt x="0" y="8059"/>
                  </a:lnTo>
                  <a:lnTo>
                    <a:pt x="0" y="423116"/>
                  </a:lnTo>
                  <a:lnTo>
                    <a:pt x="13712" y="423116"/>
                  </a:lnTo>
                  <a:lnTo>
                    <a:pt x="13712" y="1203"/>
                  </a:lnTo>
                  <a:close/>
                </a:path>
              </a:pathLst>
            </a:custGeom>
            <a:solidFill>
              <a:srgbClr val="000000"/>
            </a:solidFill>
            <a:ln w="12690" cap="flat">
              <a:noFill/>
              <a:prstDash val="solid"/>
              <a:miter/>
            </a:ln>
          </p:spPr>
          <p:txBody>
            <a:bodyPr rtlCol="0" anchor="ctr"/>
            <a:lstStyle/>
            <a:p>
              <a:pPr rtl="0"/>
              <a:endParaRPr lang="en-GB" sz="1934" noProof="0"/>
            </a:p>
          </p:txBody>
        </p:sp>
        <p:sp>
          <p:nvSpPr>
            <p:cNvPr id="334" name="Freeform: Shape 333">
              <a:extLst>
                <a:ext uri="{FF2B5EF4-FFF2-40B4-BE49-F238E27FC236}">
                  <a16:creationId xmlns:a16="http://schemas.microsoft.com/office/drawing/2014/main" id="{27033856-561D-4953-9FDF-81BCDC9D4503}"/>
                </a:ext>
              </a:extLst>
            </p:cNvPr>
            <p:cNvSpPr/>
            <p:nvPr/>
          </p:nvSpPr>
          <p:spPr>
            <a:xfrm>
              <a:off x="5833114" y="6443743"/>
              <a:ext cx="634" cy="1142"/>
            </a:xfrm>
            <a:custGeom>
              <a:avLst/>
              <a:gdLst>
                <a:gd name="connsiteX0" fmla="*/ 0 w 634"/>
                <a:gd name="connsiteY0" fmla="*/ 0 h 1142"/>
                <a:gd name="connsiteX1" fmla="*/ 635 w 634"/>
                <a:gd name="connsiteY1" fmla="*/ 1143 h 1142"/>
                <a:gd name="connsiteX2" fmla="*/ 0 w 634"/>
                <a:gd name="connsiteY2" fmla="*/ 0 h 1142"/>
              </a:gdLst>
              <a:ahLst/>
              <a:cxnLst>
                <a:cxn ang="0">
                  <a:pos x="connsiteX0" y="connsiteY0"/>
                </a:cxn>
                <a:cxn ang="0">
                  <a:pos x="connsiteX1" y="connsiteY1"/>
                </a:cxn>
                <a:cxn ang="0">
                  <a:pos x="connsiteX2" y="connsiteY2"/>
                </a:cxn>
              </a:cxnLst>
              <a:rect l="l" t="t" r="r" b="b"/>
              <a:pathLst>
                <a:path w="634" h="1142">
                  <a:moveTo>
                    <a:pt x="0" y="0"/>
                  </a:moveTo>
                  <a:cubicBezTo>
                    <a:pt x="165" y="406"/>
                    <a:pt x="381" y="787"/>
                    <a:pt x="635" y="1143"/>
                  </a:cubicBezTo>
                  <a:cubicBezTo>
                    <a:pt x="381" y="787"/>
                    <a:pt x="165" y="406"/>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35" name="Freeform: Shape 334">
              <a:extLst>
                <a:ext uri="{FF2B5EF4-FFF2-40B4-BE49-F238E27FC236}">
                  <a16:creationId xmlns:a16="http://schemas.microsoft.com/office/drawing/2014/main" id="{9E0F6D8C-F54D-4A93-8597-DA46AA8EFD8B}"/>
                </a:ext>
              </a:extLst>
            </p:cNvPr>
            <p:cNvSpPr/>
            <p:nvPr/>
          </p:nvSpPr>
          <p:spPr>
            <a:xfrm>
              <a:off x="5831337" y="6441839"/>
              <a:ext cx="1015" cy="888"/>
            </a:xfrm>
            <a:custGeom>
              <a:avLst/>
              <a:gdLst>
                <a:gd name="connsiteX0" fmla="*/ 0 w 1015"/>
                <a:gd name="connsiteY0" fmla="*/ 0 h 888"/>
                <a:gd name="connsiteX1" fmla="*/ 1016 w 1015"/>
                <a:gd name="connsiteY1" fmla="*/ 889 h 888"/>
              </a:gdLst>
              <a:ahLst/>
              <a:cxnLst>
                <a:cxn ang="0">
                  <a:pos x="connsiteX0" y="connsiteY0"/>
                </a:cxn>
                <a:cxn ang="0">
                  <a:pos x="connsiteX1" y="connsiteY1"/>
                </a:cxn>
              </a:cxnLst>
              <a:rect l="l" t="t" r="r" b="b"/>
              <a:pathLst>
                <a:path w="1015" h="888">
                  <a:moveTo>
                    <a:pt x="0" y="0"/>
                  </a:moveTo>
                  <a:lnTo>
                    <a:pt x="1016" y="889"/>
                  </a:lnTo>
                  <a:close/>
                </a:path>
              </a:pathLst>
            </a:custGeom>
            <a:solidFill>
              <a:srgbClr val="000000"/>
            </a:solidFill>
            <a:ln w="12690" cap="flat">
              <a:noFill/>
              <a:prstDash val="solid"/>
              <a:miter/>
            </a:ln>
          </p:spPr>
          <p:txBody>
            <a:bodyPr rtlCol="0" anchor="ctr"/>
            <a:lstStyle/>
            <a:p>
              <a:pPr rtl="0"/>
              <a:endParaRPr lang="en-GB" sz="1934" noProof="0"/>
            </a:p>
          </p:txBody>
        </p:sp>
        <p:sp>
          <p:nvSpPr>
            <p:cNvPr id="336" name="Freeform: Shape 335">
              <a:extLst>
                <a:ext uri="{FF2B5EF4-FFF2-40B4-BE49-F238E27FC236}">
                  <a16:creationId xmlns:a16="http://schemas.microsoft.com/office/drawing/2014/main" id="{CC3427AC-2DB6-4C3F-9E78-E43EA40C8A8B}"/>
                </a:ext>
              </a:extLst>
            </p:cNvPr>
            <p:cNvSpPr/>
            <p:nvPr/>
          </p:nvSpPr>
          <p:spPr>
            <a:xfrm>
              <a:off x="5828924" y="6440737"/>
              <a:ext cx="1269" cy="85"/>
            </a:xfrm>
            <a:custGeom>
              <a:avLst/>
              <a:gdLst>
                <a:gd name="connsiteX0" fmla="*/ 0 w 1269"/>
                <a:gd name="connsiteY0" fmla="*/ 86 h 85"/>
                <a:gd name="connsiteX1" fmla="*/ 1270 w 1269"/>
                <a:gd name="connsiteY1" fmla="*/ 86 h 85"/>
                <a:gd name="connsiteX2" fmla="*/ 0 w 1269"/>
                <a:gd name="connsiteY2" fmla="*/ 86 h 85"/>
              </a:gdLst>
              <a:ahLst/>
              <a:cxnLst>
                <a:cxn ang="0">
                  <a:pos x="connsiteX0" y="connsiteY0"/>
                </a:cxn>
                <a:cxn ang="0">
                  <a:pos x="connsiteX1" y="connsiteY1"/>
                </a:cxn>
                <a:cxn ang="0">
                  <a:pos x="connsiteX2" y="connsiteY2"/>
                </a:cxn>
              </a:cxnLst>
              <a:rect l="l" t="t" r="r" b="b"/>
              <a:pathLst>
                <a:path w="1269" h="85">
                  <a:moveTo>
                    <a:pt x="0" y="86"/>
                  </a:moveTo>
                  <a:cubicBezTo>
                    <a:pt x="419" y="-29"/>
                    <a:pt x="851" y="-29"/>
                    <a:pt x="1270" y="86"/>
                  </a:cubicBezTo>
                  <a:cubicBezTo>
                    <a:pt x="851" y="-29"/>
                    <a:pt x="419" y="-29"/>
                    <a:pt x="0" y="8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37" name="Freeform: Shape 336">
              <a:extLst>
                <a:ext uri="{FF2B5EF4-FFF2-40B4-BE49-F238E27FC236}">
                  <a16:creationId xmlns:a16="http://schemas.microsoft.com/office/drawing/2014/main" id="{9960FE20-B7B5-45BA-8696-419FCA4A2FAF}"/>
                </a:ext>
              </a:extLst>
            </p:cNvPr>
            <p:cNvSpPr/>
            <p:nvPr/>
          </p:nvSpPr>
          <p:spPr>
            <a:xfrm>
              <a:off x="4783351" y="6446155"/>
              <a:ext cx="432449" cy="2285"/>
            </a:xfrm>
            <a:custGeom>
              <a:avLst/>
              <a:gdLst>
                <a:gd name="connsiteX0" fmla="*/ 431688 w 432449"/>
                <a:gd name="connsiteY0" fmla="*/ 889 h 2285"/>
                <a:gd name="connsiteX1" fmla="*/ 431688 w 432449"/>
                <a:gd name="connsiteY1" fmla="*/ 0 h 2285"/>
                <a:gd name="connsiteX2" fmla="*/ 0 w 432449"/>
                <a:gd name="connsiteY2" fmla="*/ 0 h 2285"/>
                <a:gd name="connsiteX3" fmla="*/ 0 w 432449"/>
                <a:gd name="connsiteY3" fmla="*/ 1143 h 2285"/>
                <a:gd name="connsiteX4" fmla="*/ 0 w 432449"/>
                <a:gd name="connsiteY4" fmla="*/ 2286 h 2285"/>
                <a:gd name="connsiteX5" fmla="*/ 432449 w 432449"/>
                <a:gd name="connsiteY5" fmla="*/ 2286 h 2285"/>
                <a:gd name="connsiteX6" fmla="*/ 431688 w 432449"/>
                <a:gd name="connsiteY6" fmla="*/ 889 h 2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449" h="2285">
                  <a:moveTo>
                    <a:pt x="431688" y="889"/>
                  </a:moveTo>
                  <a:lnTo>
                    <a:pt x="431688" y="0"/>
                  </a:lnTo>
                  <a:lnTo>
                    <a:pt x="0" y="0"/>
                  </a:lnTo>
                  <a:lnTo>
                    <a:pt x="0" y="1143"/>
                  </a:lnTo>
                  <a:cubicBezTo>
                    <a:pt x="64" y="1524"/>
                    <a:pt x="64" y="1905"/>
                    <a:pt x="0" y="2286"/>
                  </a:cubicBezTo>
                  <a:lnTo>
                    <a:pt x="432449" y="2286"/>
                  </a:lnTo>
                  <a:cubicBezTo>
                    <a:pt x="432145" y="1854"/>
                    <a:pt x="431891" y="1384"/>
                    <a:pt x="431688" y="889"/>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38" name="Freeform: Shape 337">
              <a:extLst>
                <a:ext uri="{FF2B5EF4-FFF2-40B4-BE49-F238E27FC236}">
                  <a16:creationId xmlns:a16="http://schemas.microsoft.com/office/drawing/2014/main" id="{5E3AD144-C7B6-4A10-93B5-173101BFEE3C}"/>
                </a:ext>
              </a:extLst>
            </p:cNvPr>
            <p:cNvSpPr/>
            <p:nvPr/>
          </p:nvSpPr>
          <p:spPr>
            <a:xfrm>
              <a:off x="4768750" y="6445140"/>
              <a:ext cx="13839" cy="418992"/>
            </a:xfrm>
            <a:custGeom>
              <a:avLst/>
              <a:gdLst>
                <a:gd name="connsiteX0" fmla="*/ 13332 w 13839"/>
                <a:gd name="connsiteY0" fmla="*/ 1524 h 418992"/>
                <a:gd name="connsiteX1" fmla="*/ 12570 w 13839"/>
                <a:gd name="connsiteY1" fmla="*/ 2540 h 418992"/>
                <a:gd name="connsiteX2" fmla="*/ 11554 w 13839"/>
                <a:gd name="connsiteY2" fmla="*/ 3428 h 418992"/>
                <a:gd name="connsiteX3" fmla="*/ 10538 w 13839"/>
                <a:gd name="connsiteY3" fmla="*/ 4190 h 418992"/>
                <a:gd name="connsiteX4" fmla="*/ 9142 w 13839"/>
                <a:gd name="connsiteY4" fmla="*/ 4190 h 418992"/>
                <a:gd name="connsiteX5" fmla="*/ 7999 w 13839"/>
                <a:gd name="connsiteY5" fmla="*/ 4190 h 418992"/>
                <a:gd name="connsiteX6" fmla="*/ 6983 w 13839"/>
                <a:gd name="connsiteY6" fmla="*/ 4190 h 418992"/>
                <a:gd name="connsiteX7" fmla="*/ 5333 w 13839"/>
                <a:gd name="connsiteY7" fmla="*/ 4190 h 418992"/>
                <a:gd name="connsiteX8" fmla="*/ 0 w 13839"/>
                <a:gd name="connsiteY8" fmla="*/ 4190 h 418992"/>
                <a:gd name="connsiteX9" fmla="*/ 0 w 13839"/>
                <a:gd name="connsiteY9" fmla="*/ 418993 h 418992"/>
                <a:gd name="connsiteX10" fmla="*/ 13839 w 13839"/>
                <a:gd name="connsiteY10" fmla="*/ 418993 h 418992"/>
                <a:gd name="connsiteX11" fmla="*/ 13839 w 13839"/>
                <a:gd name="connsiteY11" fmla="*/ 0 h 41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39" h="418992">
                  <a:moveTo>
                    <a:pt x="13332" y="1524"/>
                  </a:moveTo>
                  <a:cubicBezTo>
                    <a:pt x="13154" y="1917"/>
                    <a:pt x="12887" y="2260"/>
                    <a:pt x="12570" y="2540"/>
                  </a:cubicBezTo>
                  <a:cubicBezTo>
                    <a:pt x="12291" y="2895"/>
                    <a:pt x="11948" y="3200"/>
                    <a:pt x="11554" y="3428"/>
                  </a:cubicBezTo>
                  <a:lnTo>
                    <a:pt x="10538" y="4190"/>
                  </a:lnTo>
                  <a:lnTo>
                    <a:pt x="9142" y="4190"/>
                  </a:lnTo>
                  <a:cubicBezTo>
                    <a:pt x="8761" y="4266"/>
                    <a:pt x="8380" y="4266"/>
                    <a:pt x="7999" y="4190"/>
                  </a:cubicBezTo>
                  <a:lnTo>
                    <a:pt x="6983" y="4190"/>
                  </a:lnTo>
                  <a:lnTo>
                    <a:pt x="5333" y="4190"/>
                  </a:lnTo>
                  <a:lnTo>
                    <a:pt x="0" y="4190"/>
                  </a:lnTo>
                  <a:lnTo>
                    <a:pt x="0" y="418993"/>
                  </a:lnTo>
                  <a:lnTo>
                    <a:pt x="13839" y="418993"/>
                  </a:lnTo>
                  <a:lnTo>
                    <a:pt x="13839" y="0"/>
                  </a:lnTo>
                  <a:close/>
                </a:path>
              </a:pathLst>
            </a:custGeom>
            <a:solidFill>
              <a:srgbClr val="000000"/>
            </a:solidFill>
            <a:ln w="12690" cap="flat">
              <a:noFill/>
              <a:prstDash val="solid"/>
              <a:miter/>
            </a:ln>
          </p:spPr>
          <p:txBody>
            <a:bodyPr rtlCol="0" anchor="ctr"/>
            <a:lstStyle/>
            <a:p>
              <a:pPr rtl="0"/>
              <a:endParaRPr lang="en-GB" sz="1934" noProof="0"/>
            </a:p>
          </p:txBody>
        </p:sp>
        <p:sp>
          <p:nvSpPr>
            <p:cNvPr id="339" name="Freeform: Shape 338">
              <a:extLst>
                <a:ext uri="{FF2B5EF4-FFF2-40B4-BE49-F238E27FC236}">
                  <a16:creationId xmlns:a16="http://schemas.microsoft.com/office/drawing/2014/main" id="{64002D11-3CE9-4000-B290-2D51686D1EFB}"/>
                </a:ext>
              </a:extLst>
            </p:cNvPr>
            <p:cNvSpPr/>
            <p:nvPr/>
          </p:nvSpPr>
          <p:spPr>
            <a:xfrm>
              <a:off x="5818894" y="6440512"/>
              <a:ext cx="6729" cy="1199"/>
            </a:xfrm>
            <a:custGeom>
              <a:avLst/>
              <a:gdLst>
                <a:gd name="connsiteX0" fmla="*/ 4063 w 6729"/>
                <a:gd name="connsiteY0" fmla="*/ 1200 h 1199"/>
                <a:gd name="connsiteX1" fmla="*/ 6729 w 6729"/>
                <a:gd name="connsiteY1" fmla="*/ 57 h 1199"/>
                <a:gd name="connsiteX2" fmla="*/ 5079 w 6729"/>
                <a:gd name="connsiteY2" fmla="*/ 57 h 1199"/>
                <a:gd name="connsiteX3" fmla="*/ 5079 w 6729"/>
                <a:gd name="connsiteY3" fmla="*/ 57 h 1199"/>
                <a:gd name="connsiteX4" fmla="*/ 0 w 6729"/>
                <a:gd name="connsiteY4" fmla="*/ 57 h 1199"/>
                <a:gd name="connsiteX5" fmla="*/ 0 w 6729"/>
                <a:gd name="connsiteY5" fmla="*/ 57 h 1199"/>
                <a:gd name="connsiteX6" fmla="*/ 4063 w 6729"/>
                <a:gd name="connsiteY6" fmla="*/ 1200 h 1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 h="1199">
                  <a:moveTo>
                    <a:pt x="4063" y="1200"/>
                  </a:moveTo>
                  <a:cubicBezTo>
                    <a:pt x="4850" y="616"/>
                    <a:pt x="5764" y="222"/>
                    <a:pt x="6729" y="57"/>
                  </a:cubicBezTo>
                  <a:cubicBezTo>
                    <a:pt x="6183" y="-19"/>
                    <a:pt x="5625" y="-19"/>
                    <a:pt x="5079" y="57"/>
                  </a:cubicBezTo>
                  <a:lnTo>
                    <a:pt x="5079" y="57"/>
                  </a:lnTo>
                  <a:lnTo>
                    <a:pt x="0" y="57"/>
                  </a:lnTo>
                  <a:lnTo>
                    <a:pt x="0" y="57"/>
                  </a:lnTo>
                  <a:cubicBezTo>
                    <a:pt x="1435" y="32"/>
                    <a:pt x="2857" y="425"/>
                    <a:pt x="4063" y="120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40" name="Freeform: Shape 339">
              <a:extLst>
                <a:ext uri="{FF2B5EF4-FFF2-40B4-BE49-F238E27FC236}">
                  <a16:creationId xmlns:a16="http://schemas.microsoft.com/office/drawing/2014/main" id="{7342CE50-B9F2-4DCD-AE5A-00BBEF1ACF10}"/>
                </a:ext>
              </a:extLst>
            </p:cNvPr>
            <p:cNvSpPr/>
            <p:nvPr/>
          </p:nvSpPr>
          <p:spPr>
            <a:xfrm>
              <a:off x="5818132" y="6452123"/>
              <a:ext cx="6475" cy="1396"/>
            </a:xfrm>
            <a:custGeom>
              <a:avLst/>
              <a:gdLst>
                <a:gd name="connsiteX0" fmla="*/ 3809 w 6475"/>
                <a:gd name="connsiteY0" fmla="*/ 0 h 1396"/>
                <a:gd name="connsiteX1" fmla="*/ 0 w 6475"/>
                <a:gd name="connsiteY1" fmla="*/ 1397 h 1396"/>
                <a:gd name="connsiteX2" fmla="*/ 2286 w 6475"/>
                <a:gd name="connsiteY2" fmla="*/ 1397 h 1396"/>
                <a:gd name="connsiteX3" fmla="*/ 4698 w 6475"/>
                <a:gd name="connsiteY3" fmla="*/ 1397 h 1396"/>
                <a:gd name="connsiteX4" fmla="*/ 5333 w 6475"/>
                <a:gd name="connsiteY4" fmla="*/ 1397 h 1396"/>
                <a:gd name="connsiteX5" fmla="*/ 6475 w 6475"/>
                <a:gd name="connsiteY5" fmla="*/ 1397 h 1396"/>
                <a:gd name="connsiteX6" fmla="*/ 3809 w 6475"/>
                <a:gd name="connsiteY6" fmla="*/ 0 h 1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75" h="1396">
                  <a:moveTo>
                    <a:pt x="3809" y="0"/>
                  </a:moveTo>
                  <a:cubicBezTo>
                    <a:pt x="2717" y="851"/>
                    <a:pt x="1384" y="1346"/>
                    <a:pt x="0" y="1397"/>
                  </a:cubicBezTo>
                  <a:lnTo>
                    <a:pt x="2286" y="1397"/>
                  </a:lnTo>
                  <a:lnTo>
                    <a:pt x="4698" y="1397"/>
                  </a:lnTo>
                  <a:lnTo>
                    <a:pt x="5333" y="1397"/>
                  </a:lnTo>
                  <a:lnTo>
                    <a:pt x="6475" y="1397"/>
                  </a:lnTo>
                  <a:cubicBezTo>
                    <a:pt x="5472" y="1181"/>
                    <a:pt x="4558" y="698"/>
                    <a:pt x="3809"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41" name="Freeform: Shape 340">
              <a:extLst>
                <a:ext uri="{FF2B5EF4-FFF2-40B4-BE49-F238E27FC236}">
                  <a16:creationId xmlns:a16="http://schemas.microsoft.com/office/drawing/2014/main" id="{3625B157-0455-4F4C-82E3-394E61B16D11}"/>
                </a:ext>
              </a:extLst>
            </p:cNvPr>
            <p:cNvSpPr/>
            <p:nvPr/>
          </p:nvSpPr>
          <p:spPr>
            <a:xfrm>
              <a:off x="5822576" y="6441753"/>
              <a:ext cx="12109" cy="13258"/>
            </a:xfrm>
            <a:custGeom>
              <a:avLst/>
              <a:gdLst>
                <a:gd name="connsiteX0" fmla="*/ 10538 w 12109"/>
                <a:gd name="connsiteY0" fmla="*/ 1990 h 13258"/>
                <a:gd name="connsiteX1" fmla="*/ 9776 w 12109"/>
                <a:gd name="connsiteY1" fmla="*/ 975 h 13258"/>
                <a:gd name="connsiteX2" fmla="*/ 8761 w 12109"/>
                <a:gd name="connsiteY2" fmla="*/ 86 h 13258"/>
                <a:gd name="connsiteX3" fmla="*/ 7618 w 12109"/>
                <a:gd name="connsiteY3" fmla="*/ 86 h 13258"/>
                <a:gd name="connsiteX4" fmla="*/ 6348 w 12109"/>
                <a:gd name="connsiteY4" fmla="*/ 86 h 13258"/>
                <a:gd name="connsiteX5" fmla="*/ 5333 w 12109"/>
                <a:gd name="connsiteY5" fmla="*/ 86 h 13258"/>
                <a:gd name="connsiteX6" fmla="*/ 5333 w 12109"/>
                <a:gd name="connsiteY6" fmla="*/ 86 h 13258"/>
                <a:gd name="connsiteX7" fmla="*/ 3682 w 12109"/>
                <a:gd name="connsiteY7" fmla="*/ 86 h 13258"/>
                <a:gd name="connsiteX8" fmla="*/ 3682 w 12109"/>
                <a:gd name="connsiteY8" fmla="*/ 86 h 13258"/>
                <a:gd name="connsiteX9" fmla="*/ 1016 w 12109"/>
                <a:gd name="connsiteY9" fmla="*/ 1228 h 13258"/>
                <a:gd name="connsiteX10" fmla="*/ 3047 w 12109"/>
                <a:gd name="connsiteY10" fmla="*/ 6053 h 13258"/>
                <a:gd name="connsiteX11" fmla="*/ 0 w 12109"/>
                <a:gd name="connsiteY11" fmla="*/ 11640 h 13258"/>
                <a:gd name="connsiteX12" fmla="*/ 2666 w 12109"/>
                <a:gd name="connsiteY12" fmla="*/ 13163 h 13258"/>
                <a:gd name="connsiteX13" fmla="*/ 4317 w 12109"/>
                <a:gd name="connsiteY13" fmla="*/ 13163 h 13258"/>
                <a:gd name="connsiteX14" fmla="*/ 5206 w 12109"/>
                <a:gd name="connsiteY14" fmla="*/ 13163 h 13258"/>
                <a:gd name="connsiteX15" fmla="*/ 12062 w 12109"/>
                <a:gd name="connsiteY15" fmla="*/ 6815 h 13258"/>
                <a:gd name="connsiteX16" fmla="*/ 12062 w 12109"/>
                <a:gd name="connsiteY16" fmla="*/ 5164 h 13258"/>
                <a:gd name="connsiteX17" fmla="*/ 12062 w 12109"/>
                <a:gd name="connsiteY17" fmla="*/ 3768 h 13258"/>
                <a:gd name="connsiteX18" fmla="*/ 10538 w 12109"/>
                <a:gd name="connsiteY18" fmla="*/ 1990 h 13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09" h="13258">
                  <a:moveTo>
                    <a:pt x="10538" y="1990"/>
                  </a:moveTo>
                  <a:lnTo>
                    <a:pt x="9776" y="975"/>
                  </a:lnTo>
                  <a:lnTo>
                    <a:pt x="8761" y="86"/>
                  </a:lnTo>
                  <a:lnTo>
                    <a:pt x="7618" y="86"/>
                  </a:lnTo>
                  <a:cubicBezTo>
                    <a:pt x="7199" y="-29"/>
                    <a:pt x="6767" y="-29"/>
                    <a:pt x="6348" y="86"/>
                  </a:cubicBezTo>
                  <a:cubicBezTo>
                    <a:pt x="6348" y="86"/>
                    <a:pt x="6348" y="86"/>
                    <a:pt x="5333" y="86"/>
                  </a:cubicBezTo>
                  <a:lnTo>
                    <a:pt x="5333" y="86"/>
                  </a:lnTo>
                  <a:cubicBezTo>
                    <a:pt x="4787" y="22"/>
                    <a:pt x="4228" y="22"/>
                    <a:pt x="3682" y="86"/>
                  </a:cubicBezTo>
                  <a:lnTo>
                    <a:pt x="3682" y="86"/>
                  </a:lnTo>
                  <a:cubicBezTo>
                    <a:pt x="2717" y="251"/>
                    <a:pt x="1803" y="644"/>
                    <a:pt x="1016" y="1228"/>
                  </a:cubicBezTo>
                  <a:cubicBezTo>
                    <a:pt x="2311" y="2498"/>
                    <a:pt x="3047" y="4238"/>
                    <a:pt x="3047" y="6053"/>
                  </a:cubicBezTo>
                  <a:cubicBezTo>
                    <a:pt x="3085" y="8326"/>
                    <a:pt x="1930" y="10434"/>
                    <a:pt x="0" y="11640"/>
                  </a:cubicBezTo>
                  <a:cubicBezTo>
                    <a:pt x="737" y="12376"/>
                    <a:pt x="1651" y="12909"/>
                    <a:pt x="2666" y="13163"/>
                  </a:cubicBezTo>
                  <a:cubicBezTo>
                    <a:pt x="3212" y="13290"/>
                    <a:pt x="3771" y="13290"/>
                    <a:pt x="4317" y="13163"/>
                  </a:cubicBezTo>
                  <a:lnTo>
                    <a:pt x="5206" y="13163"/>
                  </a:lnTo>
                  <a:cubicBezTo>
                    <a:pt x="8799" y="13176"/>
                    <a:pt x="11795" y="10408"/>
                    <a:pt x="12062" y="6815"/>
                  </a:cubicBezTo>
                  <a:cubicBezTo>
                    <a:pt x="12126" y="6269"/>
                    <a:pt x="12126" y="5710"/>
                    <a:pt x="12062" y="5164"/>
                  </a:cubicBezTo>
                  <a:cubicBezTo>
                    <a:pt x="12062" y="5164"/>
                    <a:pt x="12062" y="4276"/>
                    <a:pt x="12062" y="3768"/>
                  </a:cubicBezTo>
                  <a:cubicBezTo>
                    <a:pt x="11427" y="3298"/>
                    <a:pt x="10907" y="2689"/>
                    <a:pt x="10538" y="199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42" name="Freeform: Shape 341">
              <a:extLst>
                <a:ext uri="{FF2B5EF4-FFF2-40B4-BE49-F238E27FC236}">
                  <a16:creationId xmlns:a16="http://schemas.microsoft.com/office/drawing/2014/main" id="{EBEC7AA1-09EF-4304-BD1E-E7784D3AC79C}"/>
                </a:ext>
              </a:extLst>
            </p:cNvPr>
            <p:cNvSpPr/>
            <p:nvPr/>
          </p:nvSpPr>
          <p:spPr>
            <a:xfrm>
              <a:off x="4782717" y="6448441"/>
              <a:ext cx="76" cy="1142"/>
            </a:xfrm>
            <a:custGeom>
              <a:avLst/>
              <a:gdLst>
                <a:gd name="connsiteX0" fmla="*/ 0 w 76"/>
                <a:gd name="connsiteY0" fmla="*/ 1143 h 1142"/>
                <a:gd name="connsiteX1" fmla="*/ 0 w 76"/>
                <a:gd name="connsiteY1" fmla="*/ 0 h 1142"/>
                <a:gd name="connsiteX2" fmla="*/ 0 w 76"/>
                <a:gd name="connsiteY2" fmla="*/ 0 h 1142"/>
                <a:gd name="connsiteX3" fmla="*/ 0 w 76"/>
                <a:gd name="connsiteY3" fmla="*/ 1143 h 1142"/>
              </a:gdLst>
              <a:ahLst/>
              <a:cxnLst>
                <a:cxn ang="0">
                  <a:pos x="connsiteX0" y="connsiteY0"/>
                </a:cxn>
                <a:cxn ang="0">
                  <a:pos x="connsiteX1" y="connsiteY1"/>
                </a:cxn>
                <a:cxn ang="0">
                  <a:pos x="connsiteX2" y="connsiteY2"/>
                </a:cxn>
                <a:cxn ang="0">
                  <a:pos x="connsiteX3" y="connsiteY3"/>
                </a:cxn>
              </a:cxnLst>
              <a:rect l="l" t="t" r="r" b="b"/>
              <a:pathLst>
                <a:path w="76" h="1142">
                  <a:moveTo>
                    <a:pt x="0" y="1143"/>
                  </a:moveTo>
                  <a:cubicBezTo>
                    <a:pt x="64" y="762"/>
                    <a:pt x="64" y="381"/>
                    <a:pt x="0" y="0"/>
                  </a:cubicBezTo>
                  <a:lnTo>
                    <a:pt x="0" y="0"/>
                  </a:lnTo>
                  <a:cubicBezTo>
                    <a:pt x="102" y="381"/>
                    <a:pt x="102" y="762"/>
                    <a:pt x="0" y="114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43" name="Freeform: Shape 342">
              <a:extLst>
                <a:ext uri="{FF2B5EF4-FFF2-40B4-BE49-F238E27FC236}">
                  <a16:creationId xmlns:a16="http://schemas.microsoft.com/office/drawing/2014/main" id="{FD9C6B1A-CF75-4EB2-9B84-B4CE218D9155}"/>
                </a:ext>
              </a:extLst>
            </p:cNvPr>
            <p:cNvSpPr/>
            <p:nvPr/>
          </p:nvSpPr>
          <p:spPr>
            <a:xfrm>
              <a:off x="4779205" y="6452758"/>
              <a:ext cx="1099" cy="778"/>
            </a:xfrm>
            <a:custGeom>
              <a:avLst/>
              <a:gdLst>
                <a:gd name="connsiteX0" fmla="*/ 1100 w 1099"/>
                <a:gd name="connsiteY0" fmla="*/ 0 h 778"/>
                <a:gd name="connsiteX1" fmla="*/ 84 w 1099"/>
                <a:gd name="connsiteY1" fmla="*/ 762 h 778"/>
                <a:gd name="connsiteX2" fmla="*/ 1100 w 1099"/>
                <a:gd name="connsiteY2" fmla="*/ 0 h 778"/>
              </a:gdLst>
              <a:ahLst/>
              <a:cxnLst>
                <a:cxn ang="0">
                  <a:pos x="connsiteX0" y="connsiteY0"/>
                </a:cxn>
                <a:cxn ang="0">
                  <a:pos x="connsiteX1" y="connsiteY1"/>
                </a:cxn>
                <a:cxn ang="0">
                  <a:pos x="connsiteX2" y="connsiteY2"/>
                </a:cxn>
              </a:cxnLst>
              <a:rect l="l" t="t" r="r" b="b"/>
              <a:pathLst>
                <a:path w="1099" h="778">
                  <a:moveTo>
                    <a:pt x="1100" y="0"/>
                  </a:moveTo>
                  <a:cubicBezTo>
                    <a:pt x="1100" y="0"/>
                    <a:pt x="465" y="635"/>
                    <a:pt x="84" y="762"/>
                  </a:cubicBezTo>
                  <a:cubicBezTo>
                    <a:pt x="-297" y="889"/>
                    <a:pt x="719" y="254"/>
                    <a:pt x="110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44" name="Freeform: Shape 343">
              <a:extLst>
                <a:ext uri="{FF2B5EF4-FFF2-40B4-BE49-F238E27FC236}">
                  <a16:creationId xmlns:a16="http://schemas.microsoft.com/office/drawing/2014/main" id="{2A8E2FB8-205A-4940-B013-9E887D7CFBE9}"/>
                </a:ext>
              </a:extLst>
            </p:cNvPr>
            <p:cNvSpPr/>
            <p:nvPr/>
          </p:nvSpPr>
          <p:spPr>
            <a:xfrm>
              <a:off x="4781320" y="6450853"/>
              <a:ext cx="762" cy="1142"/>
            </a:xfrm>
            <a:custGeom>
              <a:avLst/>
              <a:gdLst>
                <a:gd name="connsiteX0" fmla="*/ 762 w 762"/>
                <a:gd name="connsiteY0" fmla="*/ 0 h 1142"/>
                <a:gd name="connsiteX1" fmla="*/ 0 w 762"/>
                <a:gd name="connsiteY1" fmla="*/ 1143 h 1142"/>
                <a:gd name="connsiteX2" fmla="*/ 762 w 762"/>
                <a:gd name="connsiteY2" fmla="*/ 0 h 1142"/>
              </a:gdLst>
              <a:ahLst/>
              <a:cxnLst>
                <a:cxn ang="0">
                  <a:pos x="connsiteX0" y="connsiteY0"/>
                </a:cxn>
                <a:cxn ang="0">
                  <a:pos x="connsiteX1" y="connsiteY1"/>
                </a:cxn>
                <a:cxn ang="0">
                  <a:pos x="connsiteX2" y="connsiteY2"/>
                </a:cxn>
              </a:cxnLst>
              <a:rect l="l" t="t" r="r" b="b"/>
              <a:pathLst>
                <a:path w="762" h="1142">
                  <a:moveTo>
                    <a:pt x="762" y="0"/>
                  </a:moveTo>
                  <a:cubicBezTo>
                    <a:pt x="559" y="406"/>
                    <a:pt x="292" y="787"/>
                    <a:pt x="0" y="1143"/>
                  </a:cubicBezTo>
                  <a:cubicBezTo>
                    <a:pt x="292" y="787"/>
                    <a:pt x="559" y="406"/>
                    <a:pt x="762"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45" name="Freeform: Shape 344">
              <a:extLst>
                <a:ext uri="{FF2B5EF4-FFF2-40B4-BE49-F238E27FC236}">
                  <a16:creationId xmlns:a16="http://schemas.microsoft.com/office/drawing/2014/main" id="{C07B04C8-A3B2-4AE5-888B-F0F4E42E1717}"/>
                </a:ext>
              </a:extLst>
            </p:cNvPr>
            <p:cNvSpPr/>
            <p:nvPr/>
          </p:nvSpPr>
          <p:spPr>
            <a:xfrm>
              <a:off x="4773956" y="6453901"/>
              <a:ext cx="3808" cy="57"/>
            </a:xfrm>
            <a:custGeom>
              <a:avLst/>
              <a:gdLst>
                <a:gd name="connsiteX0" fmla="*/ 1016 w 3808"/>
                <a:gd name="connsiteY0" fmla="*/ 0 h 57"/>
                <a:gd name="connsiteX1" fmla="*/ 0 w 3808"/>
                <a:gd name="connsiteY1" fmla="*/ 0 h 57"/>
                <a:gd name="connsiteX2" fmla="*/ 1651 w 3808"/>
                <a:gd name="connsiteY2" fmla="*/ 0 h 57"/>
                <a:gd name="connsiteX3" fmla="*/ 2666 w 3808"/>
                <a:gd name="connsiteY3" fmla="*/ 0 h 57"/>
                <a:gd name="connsiteX4" fmla="*/ 3809 w 3808"/>
                <a:gd name="connsiteY4" fmla="*/ 0 h 57"/>
                <a:gd name="connsiteX5" fmla="*/ 2285 w 3808"/>
                <a:gd name="connsiteY5" fmla="*/ 0 h 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08" h="57">
                  <a:moveTo>
                    <a:pt x="1016" y="0"/>
                  </a:moveTo>
                  <a:lnTo>
                    <a:pt x="0" y="0"/>
                  </a:lnTo>
                  <a:cubicBezTo>
                    <a:pt x="546" y="76"/>
                    <a:pt x="1105" y="76"/>
                    <a:pt x="1651" y="0"/>
                  </a:cubicBezTo>
                  <a:lnTo>
                    <a:pt x="2666" y="0"/>
                  </a:lnTo>
                  <a:lnTo>
                    <a:pt x="3809" y="0"/>
                  </a:lnTo>
                  <a:lnTo>
                    <a:pt x="2285" y="0"/>
                  </a:lnTo>
                  <a:close/>
                </a:path>
              </a:pathLst>
            </a:custGeom>
            <a:solidFill>
              <a:srgbClr val="000000"/>
            </a:solidFill>
            <a:ln w="12690" cap="flat">
              <a:noFill/>
              <a:prstDash val="solid"/>
              <a:miter/>
            </a:ln>
          </p:spPr>
          <p:txBody>
            <a:bodyPr rtlCol="0" anchor="ctr"/>
            <a:lstStyle/>
            <a:p>
              <a:pPr rtl="0"/>
              <a:endParaRPr lang="en-GB" sz="1934" noProof="0"/>
            </a:p>
          </p:txBody>
        </p:sp>
        <p:sp>
          <p:nvSpPr>
            <p:cNvPr id="346" name="Freeform: Shape 345">
              <a:extLst>
                <a:ext uri="{FF2B5EF4-FFF2-40B4-BE49-F238E27FC236}">
                  <a16:creationId xmlns:a16="http://schemas.microsoft.com/office/drawing/2014/main" id="{3DB55179-E60B-4E0D-8787-F56A4248AB46}"/>
                </a:ext>
              </a:extLst>
            </p:cNvPr>
            <p:cNvSpPr/>
            <p:nvPr/>
          </p:nvSpPr>
          <p:spPr>
            <a:xfrm>
              <a:off x="6530163" y="6510528"/>
              <a:ext cx="13838" cy="353985"/>
            </a:xfrm>
            <a:custGeom>
              <a:avLst/>
              <a:gdLst>
                <a:gd name="connsiteX0" fmla="*/ 6856 w 13838"/>
                <a:gd name="connsiteY0" fmla="*/ 6856 h 353985"/>
                <a:gd name="connsiteX1" fmla="*/ 0 w 13838"/>
                <a:gd name="connsiteY1" fmla="*/ 0 h 353985"/>
                <a:gd name="connsiteX2" fmla="*/ 0 w 13838"/>
                <a:gd name="connsiteY2" fmla="*/ 353985 h 353985"/>
                <a:gd name="connsiteX3" fmla="*/ 13839 w 13838"/>
                <a:gd name="connsiteY3" fmla="*/ 353985 h 353985"/>
                <a:gd name="connsiteX4" fmla="*/ 13839 w 13838"/>
                <a:gd name="connsiteY4" fmla="*/ 6856 h 3539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38" h="353985">
                  <a:moveTo>
                    <a:pt x="6856" y="6856"/>
                  </a:moveTo>
                  <a:cubicBezTo>
                    <a:pt x="3073" y="6856"/>
                    <a:pt x="0" y="3784"/>
                    <a:pt x="0" y="0"/>
                  </a:cubicBezTo>
                  <a:lnTo>
                    <a:pt x="0" y="353985"/>
                  </a:lnTo>
                  <a:lnTo>
                    <a:pt x="13839" y="353985"/>
                  </a:lnTo>
                  <a:lnTo>
                    <a:pt x="13839" y="6856"/>
                  </a:lnTo>
                  <a:close/>
                </a:path>
              </a:pathLst>
            </a:custGeom>
            <a:solidFill>
              <a:schemeClr val="tx2"/>
            </a:solidFill>
            <a:ln w="12690" cap="flat">
              <a:noFill/>
              <a:prstDash val="solid"/>
              <a:miter/>
            </a:ln>
          </p:spPr>
          <p:txBody>
            <a:bodyPr rtlCol="0" anchor="ctr"/>
            <a:lstStyle/>
            <a:p>
              <a:pPr rtl="0"/>
              <a:endParaRPr lang="en-GB" sz="1934" noProof="0"/>
            </a:p>
          </p:txBody>
        </p:sp>
        <p:sp>
          <p:nvSpPr>
            <p:cNvPr id="347" name="Freeform: Shape 346">
              <a:extLst>
                <a:ext uri="{FF2B5EF4-FFF2-40B4-BE49-F238E27FC236}">
                  <a16:creationId xmlns:a16="http://schemas.microsoft.com/office/drawing/2014/main" id="{D6535FD8-4375-4EF0-926E-FCFB9D3EED84}"/>
                </a:ext>
              </a:extLst>
            </p:cNvPr>
            <p:cNvSpPr/>
            <p:nvPr/>
          </p:nvSpPr>
          <p:spPr>
            <a:xfrm>
              <a:off x="6530163" y="6507862"/>
              <a:ext cx="346492" cy="13585"/>
            </a:xfrm>
            <a:custGeom>
              <a:avLst/>
              <a:gdLst>
                <a:gd name="connsiteX0" fmla="*/ 339509 w 346492"/>
                <a:gd name="connsiteY0" fmla="*/ 6856 h 13585"/>
                <a:gd name="connsiteX1" fmla="*/ 346492 w 346492"/>
                <a:gd name="connsiteY1" fmla="*/ 0 h 13585"/>
                <a:gd name="connsiteX2" fmla="*/ 6856 w 346492"/>
                <a:gd name="connsiteY2" fmla="*/ 0 h 13585"/>
                <a:gd name="connsiteX3" fmla="*/ 5714 w 346492"/>
                <a:gd name="connsiteY3" fmla="*/ 0 h 13585"/>
                <a:gd name="connsiteX4" fmla="*/ 0 w 346492"/>
                <a:gd name="connsiteY4" fmla="*/ 6602 h 13585"/>
                <a:gd name="connsiteX5" fmla="*/ 6856 w 346492"/>
                <a:gd name="connsiteY5" fmla="*/ 13586 h 13585"/>
                <a:gd name="connsiteX6" fmla="*/ 346492 w 346492"/>
                <a:gd name="connsiteY6" fmla="*/ 13586 h 13585"/>
                <a:gd name="connsiteX7" fmla="*/ 339509 w 346492"/>
                <a:gd name="connsiteY7" fmla="*/ 6856 h 13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492" h="13585">
                  <a:moveTo>
                    <a:pt x="339509" y="6856"/>
                  </a:moveTo>
                  <a:cubicBezTo>
                    <a:pt x="339573" y="3047"/>
                    <a:pt x="342684" y="0"/>
                    <a:pt x="346492" y="0"/>
                  </a:cubicBezTo>
                  <a:lnTo>
                    <a:pt x="6856" y="0"/>
                  </a:lnTo>
                  <a:lnTo>
                    <a:pt x="5714" y="0"/>
                  </a:lnTo>
                  <a:cubicBezTo>
                    <a:pt x="2450" y="495"/>
                    <a:pt x="26" y="3301"/>
                    <a:pt x="0" y="6602"/>
                  </a:cubicBezTo>
                  <a:cubicBezTo>
                    <a:pt x="0" y="10411"/>
                    <a:pt x="3047" y="13522"/>
                    <a:pt x="6856" y="13586"/>
                  </a:cubicBezTo>
                  <a:lnTo>
                    <a:pt x="346492" y="13586"/>
                  </a:lnTo>
                  <a:cubicBezTo>
                    <a:pt x="342735" y="13586"/>
                    <a:pt x="339649" y="10614"/>
                    <a:pt x="339509"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48" name="Freeform: Shape 347">
              <a:extLst>
                <a:ext uri="{FF2B5EF4-FFF2-40B4-BE49-F238E27FC236}">
                  <a16:creationId xmlns:a16="http://schemas.microsoft.com/office/drawing/2014/main" id="{616A9597-C3AC-4CF2-A105-E8C11CE147CF}"/>
                </a:ext>
              </a:extLst>
            </p:cNvPr>
            <p:cNvSpPr/>
            <p:nvPr/>
          </p:nvSpPr>
          <p:spPr>
            <a:xfrm>
              <a:off x="6869672" y="6507862"/>
              <a:ext cx="39613" cy="13839"/>
            </a:xfrm>
            <a:custGeom>
              <a:avLst/>
              <a:gdLst>
                <a:gd name="connsiteX0" fmla="*/ 0 w 39613"/>
                <a:gd name="connsiteY0" fmla="*/ 6856 h 13839"/>
                <a:gd name="connsiteX1" fmla="*/ 6983 w 39613"/>
                <a:gd name="connsiteY1" fmla="*/ 13839 h 13839"/>
                <a:gd name="connsiteX2" fmla="*/ 39614 w 39613"/>
                <a:gd name="connsiteY2" fmla="*/ 13839 h 13839"/>
                <a:gd name="connsiteX3" fmla="*/ 39614 w 39613"/>
                <a:gd name="connsiteY3" fmla="*/ 0 h 13839"/>
                <a:gd name="connsiteX4" fmla="*/ 6983 w 39613"/>
                <a:gd name="connsiteY4" fmla="*/ 0 h 13839"/>
                <a:gd name="connsiteX5" fmla="*/ 0 w 39613"/>
                <a:gd name="connsiteY5" fmla="*/ 6856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613" h="13839">
                  <a:moveTo>
                    <a:pt x="0" y="6856"/>
                  </a:moveTo>
                  <a:cubicBezTo>
                    <a:pt x="0" y="10716"/>
                    <a:pt x="3124" y="13839"/>
                    <a:pt x="6983" y="13839"/>
                  </a:cubicBezTo>
                  <a:lnTo>
                    <a:pt x="39614" y="13839"/>
                  </a:lnTo>
                  <a:lnTo>
                    <a:pt x="39614" y="0"/>
                  </a:lnTo>
                  <a:lnTo>
                    <a:pt x="6983" y="0"/>
                  </a:lnTo>
                  <a:cubicBezTo>
                    <a:pt x="3174" y="0"/>
                    <a:pt x="64" y="3047"/>
                    <a:pt x="0"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49" name="Freeform: Shape 348">
              <a:extLst>
                <a:ext uri="{FF2B5EF4-FFF2-40B4-BE49-F238E27FC236}">
                  <a16:creationId xmlns:a16="http://schemas.microsoft.com/office/drawing/2014/main" id="{C6C2EB5D-F901-477B-8016-E2A8B68984F1}"/>
                </a:ext>
              </a:extLst>
            </p:cNvPr>
            <p:cNvSpPr/>
            <p:nvPr/>
          </p:nvSpPr>
          <p:spPr>
            <a:xfrm>
              <a:off x="4143184" y="5614391"/>
              <a:ext cx="105636" cy="13839"/>
            </a:xfrm>
            <a:custGeom>
              <a:avLst/>
              <a:gdLst>
                <a:gd name="connsiteX0" fmla="*/ 6983 w 105636"/>
                <a:gd name="connsiteY0" fmla="*/ 13839 h 13839"/>
                <a:gd name="connsiteX1" fmla="*/ 105637 w 105636"/>
                <a:gd name="connsiteY1" fmla="*/ 13839 h 13839"/>
                <a:gd name="connsiteX2" fmla="*/ 98780 w 105636"/>
                <a:gd name="connsiteY2" fmla="*/ 6856 h 13839"/>
                <a:gd name="connsiteX3" fmla="*/ 105637 w 105636"/>
                <a:gd name="connsiteY3" fmla="*/ 0 h 13839"/>
                <a:gd name="connsiteX4" fmla="*/ 6983 w 105636"/>
                <a:gd name="connsiteY4" fmla="*/ 0 h 13839"/>
                <a:gd name="connsiteX5" fmla="*/ 0 w 105636"/>
                <a:gd name="connsiteY5" fmla="*/ 6856 h 13839"/>
                <a:gd name="connsiteX6" fmla="*/ 6983 w 105636"/>
                <a:gd name="connsiteY6" fmla="*/ 13839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36" h="13839">
                  <a:moveTo>
                    <a:pt x="6983" y="13839"/>
                  </a:moveTo>
                  <a:lnTo>
                    <a:pt x="105637" y="13839"/>
                  </a:lnTo>
                  <a:cubicBezTo>
                    <a:pt x="101827" y="13770"/>
                    <a:pt x="98780" y="10664"/>
                    <a:pt x="98780" y="6856"/>
                  </a:cubicBezTo>
                  <a:cubicBezTo>
                    <a:pt x="98780" y="3070"/>
                    <a:pt x="101853" y="0"/>
                    <a:pt x="105637" y="0"/>
                  </a:cubicBezTo>
                  <a:lnTo>
                    <a:pt x="6983" y="0"/>
                  </a:lnTo>
                  <a:cubicBezTo>
                    <a:pt x="3174" y="0"/>
                    <a:pt x="64" y="3050"/>
                    <a:pt x="0" y="6856"/>
                  </a:cubicBezTo>
                  <a:cubicBezTo>
                    <a:pt x="0" y="10713"/>
                    <a:pt x="3123" y="13839"/>
                    <a:pt x="6983" y="13839"/>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50" name="Freeform: Shape 349">
              <a:extLst>
                <a:ext uri="{FF2B5EF4-FFF2-40B4-BE49-F238E27FC236}">
                  <a16:creationId xmlns:a16="http://schemas.microsoft.com/office/drawing/2014/main" id="{91255853-46A6-49BF-83D1-47482CE23CBC}"/>
                </a:ext>
              </a:extLst>
            </p:cNvPr>
            <p:cNvSpPr/>
            <p:nvPr/>
          </p:nvSpPr>
          <p:spPr>
            <a:xfrm>
              <a:off x="4192690" y="5985517"/>
              <a:ext cx="13850" cy="118206"/>
            </a:xfrm>
            <a:custGeom>
              <a:avLst/>
              <a:gdLst>
                <a:gd name="connsiteX0" fmla="*/ 6867 w 13850"/>
                <a:gd name="connsiteY0" fmla="*/ 110843 h 118206"/>
                <a:gd name="connsiteX1" fmla="*/ 13850 w 13850"/>
                <a:gd name="connsiteY1" fmla="*/ 117826 h 118206"/>
                <a:gd name="connsiteX2" fmla="*/ 13850 w 13850"/>
                <a:gd name="connsiteY2" fmla="*/ 6983 h 118206"/>
                <a:gd name="connsiteX3" fmla="*/ 6867 w 13850"/>
                <a:gd name="connsiteY3" fmla="*/ 0 h 118206"/>
                <a:gd name="connsiteX4" fmla="*/ 11 w 13850"/>
                <a:gd name="connsiteY4" fmla="*/ 6983 h 118206"/>
                <a:gd name="connsiteX5" fmla="*/ 11 w 13850"/>
                <a:gd name="connsiteY5" fmla="*/ 118207 h 118206"/>
                <a:gd name="connsiteX6" fmla="*/ 6601 w 13850"/>
                <a:gd name="connsiteY6" fmla="*/ 110855 h 118206"/>
                <a:gd name="connsiteX7" fmla="*/ 6867 w 13850"/>
                <a:gd name="connsiteY7" fmla="*/ 110843 h 118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50" h="118206">
                  <a:moveTo>
                    <a:pt x="6867" y="110843"/>
                  </a:moveTo>
                  <a:cubicBezTo>
                    <a:pt x="10727" y="110843"/>
                    <a:pt x="13850" y="113966"/>
                    <a:pt x="13850" y="117826"/>
                  </a:cubicBezTo>
                  <a:lnTo>
                    <a:pt x="13850" y="6983"/>
                  </a:lnTo>
                  <a:cubicBezTo>
                    <a:pt x="13850" y="3126"/>
                    <a:pt x="10727" y="0"/>
                    <a:pt x="6867" y="0"/>
                  </a:cubicBezTo>
                  <a:cubicBezTo>
                    <a:pt x="3058" y="70"/>
                    <a:pt x="11" y="3176"/>
                    <a:pt x="11" y="6983"/>
                  </a:cubicBezTo>
                  <a:lnTo>
                    <a:pt x="11" y="118207"/>
                  </a:lnTo>
                  <a:cubicBezTo>
                    <a:pt x="-205" y="114360"/>
                    <a:pt x="2754" y="111059"/>
                    <a:pt x="6601" y="110855"/>
                  </a:cubicBezTo>
                  <a:cubicBezTo>
                    <a:pt x="6690" y="110843"/>
                    <a:pt x="6778" y="110843"/>
                    <a:pt x="6867" y="11084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51" name="Freeform: Shape 350">
              <a:extLst>
                <a:ext uri="{FF2B5EF4-FFF2-40B4-BE49-F238E27FC236}">
                  <a16:creationId xmlns:a16="http://schemas.microsoft.com/office/drawing/2014/main" id="{FC1DB8CB-94EB-42E4-8220-723DA7D09DCB}"/>
                </a:ext>
              </a:extLst>
            </p:cNvPr>
            <p:cNvSpPr/>
            <p:nvPr/>
          </p:nvSpPr>
          <p:spPr>
            <a:xfrm>
              <a:off x="4192701" y="6096360"/>
              <a:ext cx="13839" cy="342304"/>
            </a:xfrm>
            <a:custGeom>
              <a:avLst/>
              <a:gdLst>
                <a:gd name="connsiteX0" fmla="*/ 13839 w 13839"/>
                <a:gd name="connsiteY0" fmla="*/ 342304 h 342304"/>
                <a:gd name="connsiteX1" fmla="*/ 13839 w 13839"/>
                <a:gd name="connsiteY1" fmla="*/ 6983 h 342304"/>
                <a:gd name="connsiteX2" fmla="*/ 6856 w 13839"/>
                <a:gd name="connsiteY2" fmla="*/ 0 h 342304"/>
                <a:gd name="connsiteX3" fmla="*/ 0 w 13839"/>
                <a:gd name="connsiteY3" fmla="*/ 6983 h 342304"/>
                <a:gd name="connsiteX4" fmla="*/ 0 w 13839"/>
                <a:gd name="connsiteY4" fmla="*/ 342304 h 342304"/>
                <a:gd name="connsiteX5" fmla="*/ 13839 w 13839"/>
                <a:gd name="connsiteY5" fmla="*/ 342304 h 342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39" h="342304">
                  <a:moveTo>
                    <a:pt x="13839" y="342304"/>
                  </a:moveTo>
                  <a:lnTo>
                    <a:pt x="13839" y="6983"/>
                  </a:lnTo>
                  <a:cubicBezTo>
                    <a:pt x="13839" y="3123"/>
                    <a:pt x="10716" y="0"/>
                    <a:pt x="6856" y="0"/>
                  </a:cubicBezTo>
                  <a:cubicBezTo>
                    <a:pt x="3047" y="63"/>
                    <a:pt x="0" y="3174"/>
                    <a:pt x="0" y="6983"/>
                  </a:cubicBezTo>
                  <a:lnTo>
                    <a:pt x="0" y="342304"/>
                  </a:lnTo>
                  <a:lnTo>
                    <a:pt x="13839" y="342304"/>
                  </a:lnTo>
                  <a:close/>
                </a:path>
              </a:pathLst>
            </a:custGeom>
            <a:solidFill>
              <a:srgbClr val="000000"/>
            </a:solidFill>
            <a:ln w="12690" cap="flat">
              <a:noFill/>
              <a:prstDash val="solid"/>
              <a:miter/>
            </a:ln>
          </p:spPr>
          <p:txBody>
            <a:bodyPr rtlCol="0" anchor="ctr"/>
            <a:lstStyle/>
            <a:p>
              <a:pPr rtl="0"/>
              <a:endParaRPr lang="en-GB" sz="1934" noProof="0"/>
            </a:p>
          </p:txBody>
        </p:sp>
        <p:sp>
          <p:nvSpPr>
            <p:cNvPr id="352" name="Freeform: Shape 351">
              <a:extLst>
                <a:ext uri="{FF2B5EF4-FFF2-40B4-BE49-F238E27FC236}">
                  <a16:creationId xmlns:a16="http://schemas.microsoft.com/office/drawing/2014/main" id="{80025A19-2CB5-4613-80D8-90EB97E5F3DA}"/>
                </a:ext>
              </a:extLst>
            </p:cNvPr>
            <p:cNvSpPr/>
            <p:nvPr/>
          </p:nvSpPr>
          <p:spPr>
            <a:xfrm>
              <a:off x="6909248" y="6512941"/>
              <a:ext cx="37" cy="1777"/>
            </a:xfrm>
            <a:custGeom>
              <a:avLst/>
              <a:gdLst>
                <a:gd name="connsiteX0" fmla="*/ 38 w 37"/>
                <a:gd name="connsiteY0" fmla="*/ 1778 h 1777"/>
                <a:gd name="connsiteX1" fmla="*/ 38 w 37"/>
                <a:gd name="connsiteY1" fmla="*/ 889 h 1777"/>
                <a:gd name="connsiteX2" fmla="*/ 38 w 37"/>
                <a:gd name="connsiteY2" fmla="*/ 0 h 1777"/>
              </a:gdLst>
              <a:ahLst/>
              <a:cxnLst>
                <a:cxn ang="0">
                  <a:pos x="connsiteX0" y="connsiteY0"/>
                </a:cxn>
                <a:cxn ang="0">
                  <a:pos x="connsiteX1" y="connsiteY1"/>
                </a:cxn>
                <a:cxn ang="0">
                  <a:pos x="connsiteX2" y="connsiteY2"/>
                </a:cxn>
              </a:cxnLst>
              <a:rect l="l" t="t" r="r" b="b"/>
              <a:pathLst>
                <a:path w="37" h="1777">
                  <a:moveTo>
                    <a:pt x="38" y="1778"/>
                  </a:moveTo>
                  <a:cubicBezTo>
                    <a:pt x="0" y="1485"/>
                    <a:pt x="0" y="1181"/>
                    <a:pt x="38" y="889"/>
                  </a:cubicBezTo>
                  <a:cubicBezTo>
                    <a:pt x="-13" y="597"/>
                    <a:pt x="-13" y="292"/>
                    <a:pt x="38"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53" name="Freeform: Shape 352">
              <a:extLst>
                <a:ext uri="{FF2B5EF4-FFF2-40B4-BE49-F238E27FC236}">
                  <a16:creationId xmlns:a16="http://schemas.microsoft.com/office/drawing/2014/main" id="{D0615170-7655-4FD6-93CB-6E4517B57491}"/>
                </a:ext>
              </a:extLst>
            </p:cNvPr>
            <p:cNvSpPr/>
            <p:nvPr/>
          </p:nvSpPr>
          <p:spPr>
            <a:xfrm>
              <a:off x="4039960" y="6446409"/>
              <a:ext cx="106017" cy="13839"/>
            </a:xfrm>
            <a:custGeom>
              <a:avLst/>
              <a:gdLst>
                <a:gd name="connsiteX0" fmla="*/ 6856 w 106017"/>
                <a:gd name="connsiteY0" fmla="*/ 6856 h 13839"/>
                <a:gd name="connsiteX1" fmla="*/ 0 w 106017"/>
                <a:gd name="connsiteY1" fmla="*/ 13839 h 13839"/>
                <a:gd name="connsiteX2" fmla="*/ 106017 w 106017"/>
                <a:gd name="connsiteY2" fmla="*/ 13839 h 13839"/>
                <a:gd name="connsiteX3" fmla="*/ 103224 w 106017"/>
                <a:gd name="connsiteY3" fmla="*/ 8507 h 13839"/>
                <a:gd name="connsiteX4" fmla="*/ 103224 w 106017"/>
                <a:gd name="connsiteY4" fmla="*/ 0 h 13839"/>
                <a:gd name="connsiteX5" fmla="*/ 0 w 106017"/>
                <a:gd name="connsiteY5" fmla="*/ 0 h 13839"/>
                <a:gd name="connsiteX6" fmla="*/ 6856 w 106017"/>
                <a:gd name="connsiteY6" fmla="*/ 6856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017" h="13839">
                  <a:moveTo>
                    <a:pt x="6856" y="6856"/>
                  </a:moveTo>
                  <a:cubicBezTo>
                    <a:pt x="6856" y="10665"/>
                    <a:pt x="3809" y="13776"/>
                    <a:pt x="0" y="13839"/>
                  </a:cubicBezTo>
                  <a:lnTo>
                    <a:pt x="106017" y="13839"/>
                  </a:lnTo>
                  <a:cubicBezTo>
                    <a:pt x="104316" y="12582"/>
                    <a:pt x="103288" y="10614"/>
                    <a:pt x="103224" y="8507"/>
                  </a:cubicBezTo>
                  <a:lnTo>
                    <a:pt x="103224" y="0"/>
                  </a:lnTo>
                  <a:lnTo>
                    <a:pt x="0" y="0"/>
                  </a:lnTo>
                  <a:cubicBezTo>
                    <a:pt x="3784" y="0"/>
                    <a:pt x="6856" y="3073"/>
                    <a:pt x="6856"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54" name="Freeform: Shape 353">
              <a:extLst>
                <a:ext uri="{FF2B5EF4-FFF2-40B4-BE49-F238E27FC236}">
                  <a16:creationId xmlns:a16="http://schemas.microsoft.com/office/drawing/2014/main" id="{84A9ABD9-42D8-49C7-9A3B-31532B9D780D}"/>
                </a:ext>
              </a:extLst>
            </p:cNvPr>
            <p:cNvSpPr/>
            <p:nvPr/>
          </p:nvSpPr>
          <p:spPr>
            <a:xfrm>
              <a:off x="3601740" y="6454789"/>
              <a:ext cx="13896" cy="7617"/>
            </a:xfrm>
            <a:custGeom>
              <a:avLst/>
              <a:gdLst>
                <a:gd name="connsiteX0" fmla="*/ 13896 w 13896"/>
                <a:gd name="connsiteY0" fmla="*/ 1270 h 7617"/>
                <a:gd name="connsiteX1" fmla="*/ 13896 w 13896"/>
                <a:gd name="connsiteY1" fmla="*/ 0 h 7617"/>
                <a:gd name="connsiteX2" fmla="*/ 13896 w 13896"/>
                <a:gd name="connsiteY2" fmla="*/ 0 h 7617"/>
                <a:gd name="connsiteX3" fmla="*/ 7040 w 13896"/>
                <a:gd name="connsiteY3" fmla="*/ 6856 h 7617"/>
                <a:gd name="connsiteX4" fmla="*/ 57 w 13896"/>
                <a:gd name="connsiteY4" fmla="*/ 0 h 7617"/>
                <a:gd name="connsiteX5" fmla="*/ 57 w 13896"/>
                <a:gd name="connsiteY5" fmla="*/ 1397 h 7617"/>
                <a:gd name="connsiteX6" fmla="*/ 57 w 13896"/>
                <a:gd name="connsiteY6" fmla="*/ 3047 h 7617"/>
                <a:gd name="connsiteX7" fmla="*/ 3739 w 13896"/>
                <a:gd name="connsiteY7" fmla="*/ 7618 h 7617"/>
                <a:gd name="connsiteX8" fmla="*/ 8945 w 13896"/>
                <a:gd name="connsiteY8" fmla="*/ 7618 h 7617"/>
                <a:gd name="connsiteX9" fmla="*/ 13135 w 13896"/>
                <a:gd name="connsiteY9" fmla="*/ 2793 h 7617"/>
                <a:gd name="connsiteX10" fmla="*/ 13135 w 13896"/>
                <a:gd name="connsiteY10" fmla="*/ 2793 h 7617"/>
                <a:gd name="connsiteX11" fmla="*/ 13896 w 13896"/>
                <a:gd name="connsiteY11" fmla="*/ 1270 h 7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96" h="7617">
                  <a:moveTo>
                    <a:pt x="13896" y="1270"/>
                  </a:moveTo>
                  <a:lnTo>
                    <a:pt x="13896" y="0"/>
                  </a:lnTo>
                  <a:lnTo>
                    <a:pt x="13896" y="0"/>
                  </a:lnTo>
                  <a:cubicBezTo>
                    <a:pt x="13896" y="3783"/>
                    <a:pt x="10824" y="6856"/>
                    <a:pt x="7040" y="6856"/>
                  </a:cubicBezTo>
                  <a:cubicBezTo>
                    <a:pt x="3231" y="6856"/>
                    <a:pt x="121" y="3809"/>
                    <a:pt x="57" y="0"/>
                  </a:cubicBezTo>
                  <a:lnTo>
                    <a:pt x="57" y="1397"/>
                  </a:lnTo>
                  <a:cubicBezTo>
                    <a:pt x="-19" y="1943"/>
                    <a:pt x="-19" y="2501"/>
                    <a:pt x="57" y="3047"/>
                  </a:cubicBezTo>
                  <a:cubicBezTo>
                    <a:pt x="565" y="5028"/>
                    <a:pt x="1911" y="6691"/>
                    <a:pt x="3739" y="7618"/>
                  </a:cubicBezTo>
                  <a:lnTo>
                    <a:pt x="8945" y="7618"/>
                  </a:lnTo>
                  <a:cubicBezTo>
                    <a:pt x="11065" y="6818"/>
                    <a:pt x="12639" y="5002"/>
                    <a:pt x="13135" y="2793"/>
                  </a:cubicBezTo>
                  <a:lnTo>
                    <a:pt x="13135" y="2793"/>
                  </a:lnTo>
                  <a:cubicBezTo>
                    <a:pt x="13465" y="2323"/>
                    <a:pt x="13719" y="1816"/>
                    <a:pt x="13896" y="127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55" name="Freeform: Shape 354">
              <a:extLst>
                <a:ext uri="{FF2B5EF4-FFF2-40B4-BE49-F238E27FC236}">
                  <a16:creationId xmlns:a16="http://schemas.microsoft.com/office/drawing/2014/main" id="{B2CDD18E-5C40-4024-889E-3678BC6018A5}"/>
                </a:ext>
              </a:extLst>
            </p:cNvPr>
            <p:cNvSpPr/>
            <p:nvPr/>
          </p:nvSpPr>
          <p:spPr>
            <a:xfrm>
              <a:off x="3991713" y="6453266"/>
              <a:ext cx="11046" cy="8887"/>
            </a:xfrm>
            <a:custGeom>
              <a:avLst/>
              <a:gdLst>
                <a:gd name="connsiteX0" fmla="*/ 0 w 11046"/>
                <a:gd name="connsiteY0" fmla="*/ 0 h 8887"/>
                <a:gd name="connsiteX1" fmla="*/ 0 w 11046"/>
                <a:gd name="connsiteY1" fmla="*/ 1905 h 8887"/>
                <a:gd name="connsiteX2" fmla="*/ 0 w 11046"/>
                <a:gd name="connsiteY2" fmla="*/ 3428 h 8887"/>
                <a:gd name="connsiteX3" fmla="*/ 0 w 11046"/>
                <a:gd name="connsiteY3" fmla="*/ 4444 h 8887"/>
                <a:gd name="connsiteX4" fmla="*/ 6348 w 11046"/>
                <a:gd name="connsiteY4" fmla="*/ 8888 h 8887"/>
                <a:gd name="connsiteX5" fmla="*/ 11046 w 11046"/>
                <a:gd name="connsiteY5" fmla="*/ 6983 h 8887"/>
                <a:gd name="connsiteX6" fmla="*/ 6348 w 11046"/>
                <a:gd name="connsiteY6" fmla="*/ 6983 h 8887"/>
                <a:gd name="connsiteX7" fmla="*/ 0 w 11046"/>
                <a:gd name="connsiteY7" fmla="*/ 0 h 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46" h="8887">
                  <a:moveTo>
                    <a:pt x="0" y="0"/>
                  </a:moveTo>
                  <a:lnTo>
                    <a:pt x="0" y="1905"/>
                  </a:lnTo>
                  <a:cubicBezTo>
                    <a:pt x="0" y="1905"/>
                    <a:pt x="0" y="2920"/>
                    <a:pt x="0" y="3428"/>
                  </a:cubicBezTo>
                  <a:cubicBezTo>
                    <a:pt x="0" y="3936"/>
                    <a:pt x="0" y="4190"/>
                    <a:pt x="0" y="4444"/>
                  </a:cubicBezTo>
                  <a:cubicBezTo>
                    <a:pt x="1028" y="7072"/>
                    <a:pt x="3530" y="8824"/>
                    <a:pt x="6348" y="8888"/>
                  </a:cubicBezTo>
                  <a:cubicBezTo>
                    <a:pt x="8101" y="8875"/>
                    <a:pt x="9776" y="8189"/>
                    <a:pt x="11046" y="6983"/>
                  </a:cubicBezTo>
                  <a:lnTo>
                    <a:pt x="6348" y="6983"/>
                  </a:lnTo>
                  <a:cubicBezTo>
                    <a:pt x="2742" y="6653"/>
                    <a:pt x="-13" y="3619"/>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56" name="Freeform: Shape 355">
              <a:extLst>
                <a:ext uri="{FF2B5EF4-FFF2-40B4-BE49-F238E27FC236}">
                  <a16:creationId xmlns:a16="http://schemas.microsoft.com/office/drawing/2014/main" id="{7ACFB150-8D79-4774-A81E-F31BB9533D9D}"/>
                </a:ext>
              </a:extLst>
            </p:cNvPr>
            <p:cNvSpPr/>
            <p:nvPr/>
          </p:nvSpPr>
          <p:spPr>
            <a:xfrm>
              <a:off x="4143184" y="6453266"/>
              <a:ext cx="9903" cy="8506"/>
            </a:xfrm>
            <a:custGeom>
              <a:avLst/>
              <a:gdLst>
                <a:gd name="connsiteX0" fmla="*/ 9903 w 9903"/>
                <a:gd name="connsiteY0" fmla="*/ 7745 h 8506"/>
                <a:gd name="connsiteX1" fmla="*/ 9903 w 9903"/>
                <a:gd name="connsiteY1" fmla="*/ 6221 h 8506"/>
                <a:gd name="connsiteX2" fmla="*/ 6983 w 9903"/>
                <a:gd name="connsiteY2" fmla="*/ 6983 h 8506"/>
                <a:gd name="connsiteX3" fmla="*/ 0 w 9903"/>
                <a:gd name="connsiteY3" fmla="*/ 0 h 8506"/>
                <a:gd name="connsiteX4" fmla="*/ 0 w 9903"/>
                <a:gd name="connsiteY4" fmla="*/ 1651 h 8506"/>
                <a:gd name="connsiteX5" fmla="*/ 6983 w 9903"/>
                <a:gd name="connsiteY5" fmla="*/ 8507 h 8506"/>
                <a:gd name="connsiteX6" fmla="*/ 9903 w 9903"/>
                <a:gd name="connsiteY6" fmla="*/ 7745 h 8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3" h="8506">
                  <a:moveTo>
                    <a:pt x="9903" y="7745"/>
                  </a:moveTo>
                  <a:lnTo>
                    <a:pt x="9903" y="6221"/>
                  </a:lnTo>
                  <a:cubicBezTo>
                    <a:pt x="9015" y="6729"/>
                    <a:pt x="8011" y="6983"/>
                    <a:pt x="6983" y="6983"/>
                  </a:cubicBezTo>
                  <a:cubicBezTo>
                    <a:pt x="3123" y="6983"/>
                    <a:pt x="0" y="3860"/>
                    <a:pt x="0" y="0"/>
                  </a:cubicBezTo>
                  <a:lnTo>
                    <a:pt x="0" y="1651"/>
                  </a:lnTo>
                  <a:cubicBezTo>
                    <a:pt x="190" y="5396"/>
                    <a:pt x="3225" y="8380"/>
                    <a:pt x="6983" y="8507"/>
                  </a:cubicBezTo>
                  <a:cubicBezTo>
                    <a:pt x="8011" y="8507"/>
                    <a:pt x="9015" y="8253"/>
                    <a:pt x="9903" y="7745"/>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57" name="Freeform: Shape 356">
              <a:extLst>
                <a:ext uri="{FF2B5EF4-FFF2-40B4-BE49-F238E27FC236}">
                  <a16:creationId xmlns:a16="http://schemas.microsoft.com/office/drawing/2014/main" id="{3D0CC41C-DF7B-41D2-9B36-EBCB3101FD8B}"/>
                </a:ext>
              </a:extLst>
            </p:cNvPr>
            <p:cNvSpPr/>
            <p:nvPr/>
          </p:nvSpPr>
          <p:spPr>
            <a:xfrm>
              <a:off x="4185290" y="6438664"/>
              <a:ext cx="14267" cy="13712"/>
            </a:xfrm>
            <a:custGeom>
              <a:avLst/>
              <a:gdLst>
                <a:gd name="connsiteX0" fmla="*/ 7412 w 14267"/>
                <a:gd name="connsiteY0" fmla="*/ 6856 h 13712"/>
                <a:gd name="connsiteX1" fmla="*/ 14268 w 14267"/>
                <a:gd name="connsiteY1" fmla="*/ 0 h 13712"/>
                <a:gd name="connsiteX2" fmla="*/ 6777 w 14267"/>
                <a:gd name="connsiteY2" fmla="*/ 0 h 13712"/>
                <a:gd name="connsiteX3" fmla="*/ 48 w 14267"/>
                <a:gd name="connsiteY3" fmla="*/ 6729 h 13712"/>
                <a:gd name="connsiteX4" fmla="*/ 48 w 14267"/>
                <a:gd name="connsiteY4" fmla="*/ 6729 h 13712"/>
                <a:gd name="connsiteX5" fmla="*/ 48 w 14267"/>
                <a:gd name="connsiteY5" fmla="*/ 9015 h 13712"/>
                <a:gd name="connsiteX6" fmla="*/ 6523 w 14267"/>
                <a:gd name="connsiteY6" fmla="*/ 13713 h 13712"/>
                <a:gd name="connsiteX7" fmla="*/ 13887 w 14267"/>
                <a:gd name="connsiteY7" fmla="*/ 13713 h 13712"/>
                <a:gd name="connsiteX8" fmla="*/ 7412 w 14267"/>
                <a:gd name="connsiteY8" fmla="*/ 6856 h 13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67" h="13712">
                  <a:moveTo>
                    <a:pt x="7412" y="6856"/>
                  </a:moveTo>
                  <a:cubicBezTo>
                    <a:pt x="7412" y="3073"/>
                    <a:pt x="10484" y="0"/>
                    <a:pt x="14268" y="0"/>
                  </a:cubicBezTo>
                  <a:lnTo>
                    <a:pt x="6777" y="0"/>
                  </a:lnTo>
                  <a:cubicBezTo>
                    <a:pt x="3120" y="127"/>
                    <a:pt x="174" y="3073"/>
                    <a:pt x="48" y="6729"/>
                  </a:cubicBezTo>
                  <a:lnTo>
                    <a:pt x="48" y="6729"/>
                  </a:lnTo>
                  <a:cubicBezTo>
                    <a:pt x="-16" y="7491"/>
                    <a:pt x="-16" y="8253"/>
                    <a:pt x="48" y="9015"/>
                  </a:cubicBezTo>
                  <a:cubicBezTo>
                    <a:pt x="1038" y="11757"/>
                    <a:pt x="3603" y="13624"/>
                    <a:pt x="6523" y="13713"/>
                  </a:cubicBezTo>
                  <a:lnTo>
                    <a:pt x="13887" y="13713"/>
                  </a:lnTo>
                  <a:cubicBezTo>
                    <a:pt x="10281" y="13446"/>
                    <a:pt x="7462" y="10475"/>
                    <a:pt x="7412"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58" name="Freeform: Shape 357">
              <a:extLst>
                <a:ext uri="{FF2B5EF4-FFF2-40B4-BE49-F238E27FC236}">
                  <a16:creationId xmlns:a16="http://schemas.microsoft.com/office/drawing/2014/main" id="{4EC2E78C-41AC-41D4-907C-93A770033FC2}"/>
                </a:ext>
              </a:extLst>
            </p:cNvPr>
            <p:cNvSpPr/>
            <p:nvPr/>
          </p:nvSpPr>
          <p:spPr>
            <a:xfrm>
              <a:off x="4192701" y="6438664"/>
              <a:ext cx="317671" cy="13839"/>
            </a:xfrm>
            <a:custGeom>
              <a:avLst/>
              <a:gdLst>
                <a:gd name="connsiteX0" fmla="*/ 317671 w 317671"/>
                <a:gd name="connsiteY0" fmla="*/ 6856 h 13839"/>
                <a:gd name="connsiteX1" fmla="*/ 317671 w 317671"/>
                <a:gd name="connsiteY1" fmla="*/ 0 h 13839"/>
                <a:gd name="connsiteX2" fmla="*/ 6856 w 317671"/>
                <a:gd name="connsiteY2" fmla="*/ 0 h 13839"/>
                <a:gd name="connsiteX3" fmla="*/ 0 w 317671"/>
                <a:gd name="connsiteY3" fmla="*/ 6856 h 13839"/>
                <a:gd name="connsiteX4" fmla="*/ 6856 w 317671"/>
                <a:gd name="connsiteY4" fmla="*/ 13839 h 13839"/>
                <a:gd name="connsiteX5" fmla="*/ 317671 w 317671"/>
                <a:gd name="connsiteY5" fmla="*/ 13839 h 13839"/>
                <a:gd name="connsiteX6" fmla="*/ 317671 w 317671"/>
                <a:gd name="connsiteY6" fmla="*/ 6856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71" h="13839">
                  <a:moveTo>
                    <a:pt x="317671" y="6856"/>
                  </a:moveTo>
                  <a:lnTo>
                    <a:pt x="317671" y="0"/>
                  </a:lnTo>
                  <a:lnTo>
                    <a:pt x="6856" y="0"/>
                  </a:lnTo>
                  <a:cubicBezTo>
                    <a:pt x="3073" y="0"/>
                    <a:pt x="0" y="3073"/>
                    <a:pt x="0" y="6856"/>
                  </a:cubicBezTo>
                  <a:cubicBezTo>
                    <a:pt x="0" y="10665"/>
                    <a:pt x="3047" y="13776"/>
                    <a:pt x="6856" y="13839"/>
                  </a:cubicBezTo>
                  <a:lnTo>
                    <a:pt x="317671" y="13839"/>
                  </a:lnTo>
                  <a:lnTo>
                    <a:pt x="317671" y="6856"/>
                  </a:lnTo>
                  <a:close/>
                </a:path>
              </a:pathLst>
            </a:custGeom>
            <a:solidFill>
              <a:srgbClr val="000000"/>
            </a:solidFill>
            <a:ln w="12690" cap="flat">
              <a:noFill/>
              <a:prstDash val="solid"/>
              <a:miter/>
            </a:ln>
          </p:spPr>
          <p:txBody>
            <a:bodyPr rtlCol="0" anchor="ctr"/>
            <a:lstStyle/>
            <a:p>
              <a:pPr rtl="0"/>
              <a:endParaRPr lang="en-GB" sz="1934" noProof="0"/>
            </a:p>
          </p:txBody>
        </p:sp>
        <p:sp>
          <p:nvSpPr>
            <p:cNvPr id="359" name="Freeform: Shape 358">
              <a:extLst>
                <a:ext uri="{FF2B5EF4-FFF2-40B4-BE49-F238E27FC236}">
                  <a16:creationId xmlns:a16="http://schemas.microsoft.com/office/drawing/2014/main" id="{00819C64-1DE1-4B61-83E2-1E981D0271CD}"/>
                </a:ext>
              </a:extLst>
            </p:cNvPr>
            <p:cNvSpPr/>
            <p:nvPr/>
          </p:nvSpPr>
          <p:spPr>
            <a:xfrm>
              <a:off x="5206024" y="5839251"/>
              <a:ext cx="322877" cy="13839"/>
            </a:xfrm>
            <a:custGeom>
              <a:avLst/>
              <a:gdLst>
                <a:gd name="connsiteX0" fmla="*/ 4953 w 322877"/>
                <a:gd name="connsiteY0" fmla="*/ 889 h 13839"/>
                <a:gd name="connsiteX1" fmla="*/ 2540 w 322877"/>
                <a:gd name="connsiteY1" fmla="*/ 2285 h 13839"/>
                <a:gd name="connsiteX2" fmla="*/ 1334 w 322877"/>
                <a:gd name="connsiteY2" fmla="*/ 11364 h 13839"/>
                <a:gd name="connsiteX3" fmla="*/ 2540 w 322877"/>
                <a:gd name="connsiteY3" fmla="*/ 12570 h 13839"/>
                <a:gd name="connsiteX4" fmla="*/ 4953 w 322877"/>
                <a:gd name="connsiteY4" fmla="*/ 13839 h 13839"/>
                <a:gd name="connsiteX5" fmla="*/ 5714 w 322877"/>
                <a:gd name="connsiteY5" fmla="*/ 13839 h 13839"/>
                <a:gd name="connsiteX6" fmla="*/ 6984 w 322877"/>
                <a:gd name="connsiteY6" fmla="*/ 13839 h 13839"/>
                <a:gd name="connsiteX7" fmla="*/ 322878 w 322877"/>
                <a:gd name="connsiteY7" fmla="*/ 13839 h 13839"/>
                <a:gd name="connsiteX8" fmla="*/ 316022 w 322877"/>
                <a:gd name="connsiteY8" fmla="*/ 6856 h 13839"/>
                <a:gd name="connsiteX9" fmla="*/ 322878 w 322877"/>
                <a:gd name="connsiteY9" fmla="*/ 0 h 13839"/>
                <a:gd name="connsiteX10" fmla="*/ 6984 w 322877"/>
                <a:gd name="connsiteY10" fmla="*/ 0 h 13839"/>
                <a:gd name="connsiteX11" fmla="*/ 4953 w 322877"/>
                <a:gd name="connsiteY11" fmla="*/ 889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2877" h="13839">
                  <a:moveTo>
                    <a:pt x="4953" y="889"/>
                  </a:moveTo>
                  <a:cubicBezTo>
                    <a:pt x="4051" y="1148"/>
                    <a:pt x="3213" y="1628"/>
                    <a:pt x="2540" y="2285"/>
                  </a:cubicBezTo>
                  <a:cubicBezTo>
                    <a:pt x="-304" y="4459"/>
                    <a:pt x="-837" y="8523"/>
                    <a:pt x="1334" y="11364"/>
                  </a:cubicBezTo>
                  <a:cubicBezTo>
                    <a:pt x="1677" y="11817"/>
                    <a:pt x="2083" y="12222"/>
                    <a:pt x="2540" y="12570"/>
                  </a:cubicBezTo>
                  <a:cubicBezTo>
                    <a:pt x="3226" y="13186"/>
                    <a:pt x="4051" y="13622"/>
                    <a:pt x="4953" y="13839"/>
                  </a:cubicBezTo>
                  <a:lnTo>
                    <a:pt x="5714" y="13839"/>
                  </a:lnTo>
                  <a:lnTo>
                    <a:pt x="6984" y="13839"/>
                  </a:lnTo>
                  <a:lnTo>
                    <a:pt x="322878" y="13839"/>
                  </a:lnTo>
                  <a:cubicBezTo>
                    <a:pt x="319069" y="13770"/>
                    <a:pt x="316022" y="10664"/>
                    <a:pt x="316022" y="6856"/>
                  </a:cubicBezTo>
                  <a:cubicBezTo>
                    <a:pt x="316022" y="3070"/>
                    <a:pt x="319094" y="0"/>
                    <a:pt x="322878" y="0"/>
                  </a:cubicBezTo>
                  <a:lnTo>
                    <a:pt x="6984" y="0"/>
                  </a:lnTo>
                  <a:cubicBezTo>
                    <a:pt x="6273" y="217"/>
                    <a:pt x="5587" y="515"/>
                    <a:pt x="4953" y="889"/>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60" name="Freeform: Shape 359">
              <a:extLst>
                <a:ext uri="{FF2B5EF4-FFF2-40B4-BE49-F238E27FC236}">
                  <a16:creationId xmlns:a16="http://schemas.microsoft.com/office/drawing/2014/main" id="{434AF21D-3E91-4D13-9AA1-447621EC215C}"/>
                </a:ext>
              </a:extLst>
            </p:cNvPr>
            <p:cNvSpPr/>
            <p:nvPr/>
          </p:nvSpPr>
          <p:spPr>
            <a:xfrm>
              <a:off x="8046529" y="6509004"/>
              <a:ext cx="82020" cy="13712"/>
            </a:xfrm>
            <a:custGeom>
              <a:avLst/>
              <a:gdLst>
                <a:gd name="connsiteX0" fmla="*/ 6983 w 82020"/>
                <a:gd name="connsiteY0" fmla="*/ 6856 h 13712"/>
                <a:gd name="connsiteX1" fmla="*/ 127 w 82020"/>
                <a:gd name="connsiteY1" fmla="*/ 13713 h 13712"/>
                <a:gd name="connsiteX2" fmla="*/ 75164 w 82020"/>
                <a:gd name="connsiteY2" fmla="*/ 13713 h 13712"/>
                <a:gd name="connsiteX3" fmla="*/ 82021 w 82020"/>
                <a:gd name="connsiteY3" fmla="*/ 6856 h 13712"/>
                <a:gd name="connsiteX4" fmla="*/ 75164 w 82020"/>
                <a:gd name="connsiteY4" fmla="*/ 0 h 13712"/>
                <a:gd name="connsiteX5" fmla="*/ 0 w 82020"/>
                <a:gd name="connsiteY5" fmla="*/ 0 h 13712"/>
                <a:gd name="connsiteX6" fmla="*/ 6983 w 82020"/>
                <a:gd name="connsiteY6" fmla="*/ 6856 h 13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020" h="13712">
                  <a:moveTo>
                    <a:pt x="6983" y="6856"/>
                  </a:moveTo>
                  <a:cubicBezTo>
                    <a:pt x="6983" y="10640"/>
                    <a:pt x="3910" y="13713"/>
                    <a:pt x="127" y="13713"/>
                  </a:cubicBezTo>
                  <a:lnTo>
                    <a:pt x="75164" y="13713"/>
                  </a:lnTo>
                  <a:cubicBezTo>
                    <a:pt x="78948" y="13713"/>
                    <a:pt x="82021" y="10640"/>
                    <a:pt x="82021" y="6856"/>
                  </a:cubicBezTo>
                  <a:cubicBezTo>
                    <a:pt x="82021" y="3073"/>
                    <a:pt x="78948" y="0"/>
                    <a:pt x="75164" y="0"/>
                  </a:cubicBezTo>
                  <a:lnTo>
                    <a:pt x="0" y="0"/>
                  </a:lnTo>
                  <a:cubicBezTo>
                    <a:pt x="3809" y="0"/>
                    <a:pt x="6919" y="3047"/>
                    <a:pt x="6983"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61" name="Freeform: Shape 360">
              <a:extLst>
                <a:ext uri="{FF2B5EF4-FFF2-40B4-BE49-F238E27FC236}">
                  <a16:creationId xmlns:a16="http://schemas.microsoft.com/office/drawing/2014/main" id="{3B5CBB18-37E8-45F7-82EE-7482528B0E98}"/>
                </a:ext>
              </a:extLst>
            </p:cNvPr>
            <p:cNvSpPr/>
            <p:nvPr/>
          </p:nvSpPr>
          <p:spPr>
            <a:xfrm>
              <a:off x="7898739" y="6508877"/>
              <a:ext cx="154772" cy="13839"/>
            </a:xfrm>
            <a:custGeom>
              <a:avLst/>
              <a:gdLst>
                <a:gd name="connsiteX0" fmla="*/ 6857 w 154772"/>
                <a:gd name="connsiteY0" fmla="*/ 0 h 13839"/>
                <a:gd name="connsiteX1" fmla="*/ 0 w 154772"/>
                <a:gd name="connsiteY1" fmla="*/ 6983 h 13839"/>
                <a:gd name="connsiteX2" fmla="*/ 6857 w 154772"/>
                <a:gd name="connsiteY2" fmla="*/ 13839 h 13839"/>
                <a:gd name="connsiteX3" fmla="*/ 147917 w 154772"/>
                <a:gd name="connsiteY3" fmla="*/ 13839 h 13839"/>
                <a:gd name="connsiteX4" fmla="*/ 154773 w 154772"/>
                <a:gd name="connsiteY4" fmla="*/ 6983 h 13839"/>
                <a:gd name="connsiteX5" fmla="*/ 147917 w 154772"/>
                <a:gd name="connsiteY5" fmla="*/ 0 h 13839"/>
                <a:gd name="connsiteX6" fmla="*/ 6857 w 154772"/>
                <a:gd name="connsiteY6" fmla="*/ 0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772" h="13839">
                  <a:moveTo>
                    <a:pt x="6857" y="0"/>
                  </a:moveTo>
                  <a:cubicBezTo>
                    <a:pt x="3047" y="64"/>
                    <a:pt x="0" y="3174"/>
                    <a:pt x="0" y="6983"/>
                  </a:cubicBezTo>
                  <a:cubicBezTo>
                    <a:pt x="0" y="10767"/>
                    <a:pt x="3073" y="13839"/>
                    <a:pt x="6857" y="13839"/>
                  </a:cubicBezTo>
                  <a:lnTo>
                    <a:pt x="147917" y="13839"/>
                  </a:lnTo>
                  <a:cubicBezTo>
                    <a:pt x="151700" y="13839"/>
                    <a:pt x="154773" y="10767"/>
                    <a:pt x="154773" y="6983"/>
                  </a:cubicBezTo>
                  <a:cubicBezTo>
                    <a:pt x="154773" y="3174"/>
                    <a:pt x="151726" y="64"/>
                    <a:pt x="147917" y="0"/>
                  </a:cubicBezTo>
                  <a:lnTo>
                    <a:pt x="6857" y="0"/>
                  </a:lnTo>
                  <a:close/>
                </a:path>
              </a:pathLst>
            </a:custGeom>
            <a:solidFill>
              <a:srgbClr val="000000"/>
            </a:solidFill>
            <a:ln w="12690" cap="flat">
              <a:noFill/>
              <a:prstDash val="solid"/>
              <a:miter/>
            </a:ln>
          </p:spPr>
          <p:txBody>
            <a:bodyPr rtlCol="0" anchor="ctr"/>
            <a:lstStyle/>
            <a:p>
              <a:pPr rtl="0"/>
              <a:endParaRPr lang="en-GB" sz="1934" noProof="0"/>
            </a:p>
          </p:txBody>
        </p:sp>
        <p:sp>
          <p:nvSpPr>
            <p:cNvPr id="362" name="Freeform: Shape 361">
              <a:extLst>
                <a:ext uri="{FF2B5EF4-FFF2-40B4-BE49-F238E27FC236}">
                  <a16:creationId xmlns:a16="http://schemas.microsoft.com/office/drawing/2014/main" id="{B3C2E687-C35F-4C8F-9707-0BBB090DF6B2}"/>
                </a:ext>
              </a:extLst>
            </p:cNvPr>
            <p:cNvSpPr/>
            <p:nvPr/>
          </p:nvSpPr>
          <p:spPr>
            <a:xfrm>
              <a:off x="4403946" y="5580745"/>
              <a:ext cx="13868" cy="32630"/>
            </a:xfrm>
            <a:custGeom>
              <a:avLst/>
              <a:gdLst>
                <a:gd name="connsiteX0" fmla="*/ 4727 w 13868"/>
                <a:gd name="connsiteY0" fmla="*/ 0 h 32630"/>
                <a:gd name="connsiteX1" fmla="*/ 3584 w 13868"/>
                <a:gd name="connsiteY1" fmla="*/ 0 h 32630"/>
                <a:gd name="connsiteX2" fmla="*/ 2568 w 13868"/>
                <a:gd name="connsiteY2" fmla="*/ 0 h 32630"/>
                <a:gd name="connsiteX3" fmla="*/ 1425 w 13868"/>
                <a:gd name="connsiteY3" fmla="*/ 889 h 32630"/>
                <a:gd name="connsiteX4" fmla="*/ 664 w 13868"/>
                <a:gd name="connsiteY4" fmla="*/ 1905 h 32630"/>
                <a:gd name="connsiteX5" fmla="*/ 28 w 13868"/>
                <a:gd name="connsiteY5" fmla="*/ 3174 h 32630"/>
                <a:gd name="connsiteX6" fmla="*/ 28 w 13868"/>
                <a:gd name="connsiteY6" fmla="*/ 4571 h 32630"/>
                <a:gd name="connsiteX7" fmla="*/ 28 w 13868"/>
                <a:gd name="connsiteY7" fmla="*/ 5587 h 32630"/>
                <a:gd name="connsiteX8" fmla="*/ 28 w 13868"/>
                <a:gd name="connsiteY8" fmla="*/ 32631 h 32630"/>
                <a:gd name="connsiteX9" fmla="*/ 13868 w 13868"/>
                <a:gd name="connsiteY9" fmla="*/ 32631 h 32630"/>
                <a:gd name="connsiteX10" fmla="*/ 13868 w 13868"/>
                <a:gd name="connsiteY10" fmla="*/ 6602 h 32630"/>
                <a:gd name="connsiteX11" fmla="*/ 10567 w 13868"/>
                <a:gd name="connsiteY11" fmla="*/ 889 h 32630"/>
                <a:gd name="connsiteX12" fmla="*/ 9297 w 13868"/>
                <a:gd name="connsiteY12" fmla="*/ 127 h 32630"/>
                <a:gd name="connsiteX13" fmla="*/ 7901 w 13868"/>
                <a:gd name="connsiteY13" fmla="*/ 127 h 32630"/>
                <a:gd name="connsiteX14" fmla="*/ 6631 w 13868"/>
                <a:gd name="connsiteY14" fmla="*/ 127 h 32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868" h="32630">
                  <a:moveTo>
                    <a:pt x="4727" y="0"/>
                  </a:moveTo>
                  <a:lnTo>
                    <a:pt x="3584" y="0"/>
                  </a:lnTo>
                  <a:lnTo>
                    <a:pt x="2568" y="0"/>
                  </a:lnTo>
                  <a:cubicBezTo>
                    <a:pt x="2136" y="223"/>
                    <a:pt x="1743" y="524"/>
                    <a:pt x="1425" y="889"/>
                  </a:cubicBezTo>
                  <a:cubicBezTo>
                    <a:pt x="1108" y="1171"/>
                    <a:pt x="841" y="1516"/>
                    <a:pt x="664" y="1905"/>
                  </a:cubicBezTo>
                  <a:cubicBezTo>
                    <a:pt x="371" y="2285"/>
                    <a:pt x="156" y="2716"/>
                    <a:pt x="28" y="3174"/>
                  </a:cubicBezTo>
                  <a:cubicBezTo>
                    <a:pt x="-9" y="3639"/>
                    <a:pt x="-9" y="4106"/>
                    <a:pt x="28" y="4571"/>
                  </a:cubicBezTo>
                  <a:cubicBezTo>
                    <a:pt x="28" y="4571"/>
                    <a:pt x="28" y="4571"/>
                    <a:pt x="28" y="5587"/>
                  </a:cubicBezTo>
                  <a:lnTo>
                    <a:pt x="28" y="32631"/>
                  </a:lnTo>
                  <a:lnTo>
                    <a:pt x="13868" y="32631"/>
                  </a:lnTo>
                  <a:lnTo>
                    <a:pt x="13868" y="6602"/>
                  </a:lnTo>
                  <a:cubicBezTo>
                    <a:pt x="13792" y="4265"/>
                    <a:pt x="12560" y="2120"/>
                    <a:pt x="10567" y="889"/>
                  </a:cubicBezTo>
                  <a:lnTo>
                    <a:pt x="9297" y="127"/>
                  </a:lnTo>
                  <a:lnTo>
                    <a:pt x="7901" y="127"/>
                  </a:lnTo>
                  <a:lnTo>
                    <a:pt x="6631" y="127"/>
                  </a:lnTo>
                  <a:close/>
                </a:path>
              </a:pathLst>
            </a:custGeom>
            <a:solidFill>
              <a:srgbClr val="000000"/>
            </a:solidFill>
            <a:ln w="12690" cap="flat">
              <a:noFill/>
              <a:prstDash val="solid"/>
              <a:miter/>
            </a:ln>
          </p:spPr>
          <p:txBody>
            <a:bodyPr rtlCol="0" anchor="ctr"/>
            <a:lstStyle/>
            <a:p>
              <a:pPr rtl="0"/>
              <a:endParaRPr lang="en-GB" sz="1934" noProof="0"/>
            </a:p>
          </p:txBody>
        </p:sp>
        <p:sp>
          <p:nvSpPr>
            <p:cNvPr id="363" name="Freeform: Shape 362">
              <a:extLst>
                <a:ext uri="{FF2B5EF4-FFF2-40B4-BE49-F238E27FC236}">
                  <a16:creationId xmlns:a16="http://schemas.microsoft.com/office/drawing/2014/main" id="{067E661D-8E35-47F6-937A-9E1E085DA505}"/>
                </a:ext>
              </a:extLst>
            </p:cNvPr>
            <p:cNvSpPr/>
            <p:nvPr/>
          </p:nvSpPr>
          <p:spPr>
            <a:xfrm>
              <a:off x="5164252" y="5651593"/>
              <a:ext cx="13712" cy="189435"/>
            </a:xfrm>
            <a:custGeom>
              <a:avLst/>
              <a:gdLst>
                <a:gd name="connsiteX0" fmla="*/ 6856 w 13712"/>
                <a:gd name="connsiteY0" fmla="*/ 189436 h 189435"/>
                <a:gd name="connsiteX1" fmla="*/ 13713 w 13712"/>
                <a:gd name="connsiteY1" fmla="*/ 182452 h 189435"/>
                <a:gd name="connsiteX2" fmla="*/ 13713 w 13712"/>
                <a:gd name="connsiteY2" fmla="*/ 0 h 189435"/>
                <a:gd name="connsiteX3" fmla="*/ 6856 w 13712"/>
                <a:gd name="connsiteY3" fmla="*/ 6856 h 189435"/>
                <a:gd name="connsiteX4" fmla="*/ 0 w 13712"/>
                <a:gd name="connsiteY4" fmla="*/ 0 h 189435"/>
                <a:gd name="connsiteX5" fmla="*/ 0 w 13712"/>
                <a:gd name="connsiteY5" fmla="*/ 182452 h 189435"/>
                <a:gd name="connsiteX6" fmla="*/ 6856 w 13712"/>
                <a:gd name="connsiteY6" fmla="*/ 189436 h 189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2" h="189435">
                  <a:moveTo>
                    <a:pt x="6856" y="189436"/>
                  </a:moveTo>
                  <a:cubicBezTo>
                    <a:pt x="10665" y="189366"/>
                    <a:pt x="13713" y="186260"/>
                    <a:pt x="13713" y="182452"/>
                  </a:cubicBezTo>
                  <a:lnTo>
                    <a:pt x="13713" y="0"/>
                  </a:lnTo>
                  <a:cubicBezTo>
                    <a:pt x="13713" y="3786"/>
                    <a:pt x="10640" y="6856"/>
                    <a:pt x="6856" y="6856"/>
                  </a:cubicBezTo>
                  <a:cubicBezTo>
                    <a:pt x="3073" y="6856"/>
                    <a:pt x="0" y="3786"/>
                    <a:pt x="0" y="0"/>
                  </a:cubicBezTo>
                  <a:lnTo>
                    <a:pt x="0" y="182452"/>
                  </a:lnTo>
                  <a:cubicBezTo>
                    <a:pt x="0" y="186260"/>
                    <a:pt x="3047" y="189366"/>
                    <a:pt x="6856" y="18943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64" name="Freeform: Shape 363">
              <a:extLst>
                <a:ext uri="{FF2B5EF4-FFF2-40B4-BE49-F238E27FC236}">
                  <a16:creationId xmlns:a16="http://schemas.microsoft.com/office/drawing/2014/main" id="{32045AD2-E237-498F-B878-394E31D3D828}"/>
                </a:ext>
              </a:extLst>
            </p:cNvPr>
            <p:cNvSpPr/>
            <p:nvPr/>
          </p:nvSpPr>
          <p:spPr>
            <a:xfrm>
              <a:off x="5164252" y="5628231"/>
              <a:ext cx="13712" cy="30345"/>
            </a:xfrm>
            <a:custGeom>
              <a:avLst/>
              <a:gdLst>
                <a:gd name="connsiteX0" fmla="*/ 6856 w 13712"/>
                <a:gd name="connsiteY0" fmla="*/ 30345 h 30345"/>
                <a:gd name="connsiteX1" fmla="*/ 13713 w 13712"/>
                <a:gd name="connsiteY1" fmla="*/ 23362 h 30345"/>
                <a:gd name="connsiteX2" fmla="*/ 13713 w 13712"/>
                <a:gd name="connsiteY2" fmla="*/ 6856 h 30345"/>
                <a:gd name="connsiteX3" fmla="*/ 6856 w 13712"/>
                <a:gd name="connsiteY3" fmla="*/ 0 h 30345"/>
                <a:gd name="connsiteX4" fmla="*/ 0 w 13712"/>
                <a:gd name="connsiteY4" fmla="*/ 6856 h 30345"/>
                <a:gd name="connsiteX5" fmla="*/ 0 w 13712"/>
                <a:gd name="connsiteY5" fmla="*/ 23362 h 30345"/>
                <a:gd name="connsiteX6" fmla="*/ 6856 w 13712"/>
                <a:gd name="connsiteY6" fmla="*/ 30345 h 3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2" h="30345">
                  <a:moveTo>
                    <a:pt x="6856" y="30345"/>
                  </a:moveTo>
                  <a:cubicBezTo>
                    <a:pt x="10665" y="30275"/>
                    <a:pt x="13713" y="27170"/>
                    <a:pt x="13713" y="23362"/>
                  </a:cubicBezTo>
                  <a:lnTo>
                    <a:pt x="13713" y="6856"/>
                  </a:lnTo>
                  <a:cubicBezTo>
                    <a:pt x="13713" y="3070"/>
                    <a:pt x="10640" y="0"/>
                    <a:pt x="6856" y="0"/>
                  </a:cubicBezTo>
                  <a:cubicBezTo>
                    <a:pt x="3073" y="0"/>
                    <a:pt x="0" y="3070"/>
                    <a:pt x="0" y="6856"/>
                  </a:cubicBezTo>
                  <a:lnTo>
                    <a:pt x="0" y="23362"/>
                  </a:lnTo>
                  <a:cubicBezTo>
                    <a:pt x="0" y="27170"/>
                    <a:pt x="3047" y="30275"/>
                    <a:pt x="6856" y="30345"/>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65" name="Freeform: Shape 364">
              <a:extLst>
                <a:ext uri="{FF2B5EF4-FFF2-40B4-BE49-F238E27FC236}">
                  <a16:creationId xmlns:a16="http://schemas.microsoft.com/office/drawing/2014/main" id="{AF25097C-732B-4BA7-864B-05569C859670}"/>
                </a:ext>
              </a:extLst>
            </p:cNvPr>
            <p:cNvSpPr/>
            <p:nvPr/>
          </p:nvSpPr>
          <p:spPr>
            <a:xfrm>
              <a:off x="5532615" y="5806112"/>
              <a:ext cx="183435" cy="13839"/>
            </a:xfrm>
            <a:custGeom>
              <a:avLst/>
              <a:gdLst>
                <a:gd name="connsiteX0" fmla="*/ 6189 w 183435"/>
                <a:gd name="connsiteY0" fmla="*/ 762 h 13839"/>
                <a:gd name="connsiteX1" fmla="*/ 4666 w 183435"/>
                <a:gd name="connsiteY1" fmla="*/ 762 h 13839"/>
                <a:gd name="connsiteX2" fmla="*/ 3523 w 183435"/>
                <a:gd name="connsiteY2" fmla="*/ 762 h 13839"/>
                <a:gd name="connsiteX3" fmla="*/ 2381 w 183435"/>
                <a:gd name="connsiteY3" fmla="*/ 1524 h 13839"/>
                <a:gd name="connsiteX4" fmla="*/ 1492 w 183435"/>
                <a:gd name="connsiteY4" fmla="*/ 2285 h 13839"/>
                <a:gd name="connsiteX5" fmla="*/ 730 w 183435"/>
                <a:gd name="connsiteY5" fmla="*/ 3301 h 13839"/>
                <a:gd name="connsiteX6" fmla="*/ 95 w 183435"/>
                <a:gd name="connsiteY6" fmla="*/ 4571 h 13839"/>
                <a:gd name="connsiteX7" fmla="*/ 95 w 183435"/>
                <a:gd name="connsiteY7" fmla="*/ 6983 h 13839"/>
                <a:gd name="connsiteX8" fmla="*/ 6951 w 183435"/>
                <a:gd name="connsiteY8" fmla="*/ 13840 h 13839"/>
                <a:gd name="connsiteX9" fmla="*/ 183436 w 183435"/>
                <a:gd name="connsiteY9" fmla="*/ 13840 h 13839"/>
                <a:gd name="connsiteX10" fmla="*/ 176579 w 183435"/>
                <a:gd name="connsiteY10" fmla="*/ 6983 h 13839"/>
                <a:gd name="connsiteX11" fmla="*/ 183436 w 183435"/>
                <a:gd name="connsiteY11" fmla="*/ 0 h 13839"/>
                <a:gd name="connsiteX12" fmla="*/ 6189 w 183435"/>
                <a:gd name="connsiteY12" fmla="*/ 0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3435" h="13839">
                  <a:moveTo>
                    <a:pt x="6189" y="762"/>
                  </a:moveTo>
                  <a:lnTo>
                    <a:pt x="4666" y="762"/>
                  </a:lnTo>
                  <a:lnTo>
                    <a:pt x="3523" y="762"/>
                  </a:lnTo>
                  <a:lnTo>
                    <a:pt x="2381" y="1524"/>
                  </a:lnTo>
                  <a:lnTo>
                    <a:pt x="1492" y="2285"/>
                  </a:lnTo>
                  <a:cubicBezTo>
                    <a:pt x="1492" y="2285"/>
                    <a:pt x="1492" y="3047"/>
                    <a:pt x="730" y="3301"/>
                  </a:cubicBezTo>
                  <a:cubicBezTo>
                    <a:pt x="489" y="3711"/>
                    <a:pt x="286" y="4135"/>
                    <a:pt x="95" y="4571"/>
                  </a:cubicBezTo>
                  <a:cubicBezTo>
                    <a:pt x="-32" y="5369"/>
                    <a:pt x="-32" y="6185"/>
                    <a:pt x="95" y="6983"/>
                  </a:cubicBezTo>
                  <a:cubicBezTo>
                    <a:pt x="95" y="10769"/>
                    <a:pt x="3168" y="13840"/>
                    <a:pt x="6951" y="13840"/>
                  </a:cubicBezTo>
                  <a:lnTo>
                    <a:pt x="183436" y="13840"/>
                  </a:lnTo>
                  <a:cubicBezTo>
                    <a:pt x="179652" y="13840"/>
                    <a:pt x="176579" y="10769"/>
                    <a:pt x="176579" y="6983"/>
                  </a:cubicBezTo>
                  <a:cubicBezTo>
                    <a:pt x="176579" y="3175"/>
                    <a:pt x="179626" y="70"/>
                    <a:pt x="183436" y="0"/>
                  </a:cubicBezTo>
                  <a:lnTo>
                    <a:pt x="6189" y="0"/>
                  </a:lnTo>
                  <a:close/>
                </a:path>
              </a:pathLst>
            </a:custGeom>
            <a:solidFill>
              <a:srgbClr val="000000"/>
            </a:solidFill>
            <a:ln w="12690" cap="flat">
              <a:noFill/>
              <a:prstDash val="solid"/>
              <a:miter/>
            </a:ln>
          </p:spPr>
          <p:txBody>
            <a:bodyPr rtlCol="0" anchor="ctr"/>
            <a:lstStyle/>
            <a:p>
              <a:pPr rtl="0"/>
              <a:endParaRPr lang="en-GB" sz="1934" noProof="0"/>
            </a:p>
          </p:txBody>
        </p:sp>
        <p:sp>
          <p:nvSpPr>
            <p:cNvPr id="366" name="Freeform: Shape 365">
              <a:extLst>
                <a:ext uri="{FF2B5EF4-FFF2-40B4-BE49-F238E27FC236}">
                  <a16:creationId xmlns:a16="http://schemas.microsoft.com/office/drawing/2014/main" id="{A17FA6BD-4596-4D92-BACD-8F80F28F202A}"/>
                </a:ext>
              </a:extLst>
            </p:cNvPr>
            <p:cNvSpPr/>
            <p:nvPr/>
          </p:nvSpPr>
          <p:spPr>
            <a:xfrm>
              <a:off x="5708686" y="5806747"/>
              <a:ext cx="24504" cy="13839"/>
            </a:xfrm>
            <a:custGeom>
              <a:avLst/>
              <a:gdLst>
                <a:gd name="connsiteX0" fmla="*/ 0 w 24504"/>
                <a:gd name="connsiteY0" fmla="*/ 6983 h 13839"/>
                <a:gd name="connsiteX1" fmla="*/ 6856 w 24504"/>
                <a:gd name="connsiteY1" fmla="*/ 13839 h 13839"/>
                <a:gd name="connsiteX2" fmla="*/ 17521 w 24504"/>
                <a:gd name="connsiteY2" fmla="*/ 13839 h 13839"/>
                <a:gd name="connsiteX3" fmla="*/ 17521 w 24504"/>
                <a:gd name="connsiteY3" fmla="*/ 6983 h 13839"/>
                <a:gd name="connsiteX4" fmla="*/ 24505 w 24504"/>
                <a:gd name="connsiteY4" fmla="*/ 0 h 13839"/>
                <a:gd name="connsiteX5" fmla="*/ 6603 w 24504"/>
                <a:gd name="connsiteY5" fmla="*/ 0 h 13839"/>
                <a:gd name="connsiteX6" fmla="*/ 0 w 24504"/>
                <a:gd name="connsiteY6" fmla="*/ 6983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4" h="13839">
                  <a:moveTo>
                    <a:pt x="0" y="6983"/>
                  </a:moveTo>
                  <a:cubicBezTo>
                    <a:pt x="0" y="10769"/>
                    <a:pt x="3073" y="13839"/>
                    <a:pt x="6856" y="13839"/>
                  </a:cubicBezTo>
                  <a:lnTo>
                    <a:pt x="17521" y="13839"/>
                  </a:lnTo>
                  <a:lnTo>
                    <a:pt x="17521" y="6983"/>
                  </a:lnTo>
                  <a:cubicBezTo>
                    <a:pt x="17521" y="3126"/>
                    <a:pt x="20645" y="0"/>
                    <a:pt x="24505" y="0"/>
                  </a:cubicBezTo>
                  <a:lnTo>
                    <a:pt x="6603" y="0"/>
                  </a:lnTo>
                  <a:cubicBezTo>
                    <a:pt x="2895" y="203"/>
                    <a:pt x="0" y="3271"/>
                    <a:pt x="0"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67" name="Freeform: Shape 366">
              <a:extLst>
                <a:ext uri="{FF2B5EF4-FFF2-40B4-BE49-F238E27FC236}">
                  <a16:creationId xmlns:a16="http://schemas.microsoft.com/office/drawing/2014/main" id="{92EA6CA5-1207-4836-97EB-2782F403D3C0}"/>
                </a:ext>
              </a:extLst>
            </p:cNvPr>
            <p:cNvSpPr/>
            <p:nvPr/>
          </p:nvSpPr>
          <p:spPr>
            <a:xfrm>
              <a:off x="5726208" y="5806747"/>
              <a:ext cx="13839" cy="54976"/>
            </a:xfrm>
            <a:custGeom>
              <a:avLst/>
              <a:gdLst>
                <a:gd name="connsiteX0" fmla="*/ 0 w 13839"/>
                <a:gd name="connsiteY0" fmla="*/ 6983 h 54976"/>
                <a:gd name="connsiteX1" fmla="*/ 0 w 13839"/>
                <a:gd name="connsiteY1" fmla="*/ 54977 h 54976"/>
                <a:gd name="connsiteX2" fmla="*/ 6983 w 13839"/>
                <a:gd name="connsiteY2" fmla="*/ 47994 h 54976"/>
                <a:gd name="connsiteX3" fmla="*/ 13839 w 13839"/>
                <a:gd name="connsiteY3" fmla="*/ 54977 h 54976"/>
                <a:gd name="connsiteX4" fmla="*/ 13839 w 13839"/>
                <a:gd name="connsiteY4" fmla="*/ 6983 h 54976"/>
                <a:gd name="connsiteX5" fmla="*/ 6983 w 13839"/>
                <a:gd name="connsiteY5" fmla="*/ 0 h 54976"/>
                <a:gd name="connsiteX6" fmla="*/ 0 w 13839"/>
                <a:gd name="connsiteY6" fmla="*/ 6983 h 54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39" h="54976">
                  <a:moveTo>
                    <a:pt x="0" y="6983"/>
                  </a:moveTo>
                  <a:lnTo>
                    <a:pt x="0" y="54977"/>
                  </a:lnTo>
                  <a:cubicBezTo>
                    <a:pt x="0" y="51120"/>
                    <a:pt x="3123" y="47994"/>
                    <a:pt x="6983" y="47994"/>
                  </a:cubicBezTo>
                  <a:cubicBezTo>
                    <a:pt x="10792" y="48062"/>
                    <a:pt x="13839" y="51169"/>
                    <a:pt x="13839" y="54977"/>
                  </a:cubicBezTo>
                  <a:lnTo>
                    <a:pt x="13839" y="6983"/>
                  </a:lnTo>
                  <a:cubicBezTo>
                    <a:pt x="13839" y="3175"/>
                    <a:pt x="10792" y="70"/>
                    <a:pt x="6983" y="0"/>
                  </a:cubicBezTo>
                  <a:cubicBezTo>
                    <a:pt x="3123" y="0"/>
                    <a:pt x="0" y="3126"/>
                    <a:pt x="0"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68" name="Freeform: Shape 367">
              <a:extLst>
                <a:ext uri="{FF2B5EF4-FFF2-40B4-BE49-F238E27FC236}">
                  <a16:creationId xmlns:a16="http://schemas.microsoft.com/office/drawing/2014/main" id="{243479FA-2EFA-4A84-98C7-015EEF9FE87B}"/>
                </a:ext>
              </a:extLst>
            </p:cNvPr>
            <p:cNvSpPr/>
            <p:nvPr/>
          </p:nvSpPr>
          <p:spPr>
            <a:xfrm>
              <a:off x="5726462" y="5854741"/>
              <a:ext cx="13839" cy="584939"/>
            </a:xfrm>
            <a:custGeom>
              <a:avLst/>
              <a:gdLst>
                <a:gd name="connsiteX0" fmla="*/ 6983 w 13839"/>
                <a:gd name="connsiteY0" fmla="*/ 584939 h 584939"/>
                <a:gd name="connsiteX1" fmla="*/ 13839 w 13839"/>
                <a:gd name="connsiteY1" fmla="*/ 584939 h 584939"/>
                <a:gd name="connsiteX2" fmla="*/ 13839 w 13839"/>
                <a:gd name="connsiteY2" fmla="*/ 6983 h 584939"/>
                <a:gd name="connsiteX3" fmla="*/ 6983 w 13839"/>
                <a:gd name="connsiteY3" fmla="*/ 0 h 584939"/>
                <a:gd name="connsiteX4" fmla="*/ 0 w 13839"/>
                <a:gd name="connsiteY4" fmla="*/ 6983 h 584939"/>
                <a:gd name="connsiteX5" fmla="*/ 0 w 13839"/>
                <a:gd name="connsiteY5" fmla="*/ 584939 h 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39" h="584939">
                  <a:moveTo>
                    <a:pt x="6983" y="584939"/>
                  </a:moveTo>
                  <a:lnTo>
                    <a:pt x="13839" y="584939"/>
                  </a:lnTo>
                  <a:lnTo>
                    <a:pt x="13839" y="6983"/>
                  </a:lnTo>
                  <a:cubicBezTo>
                    <a:pt x="13839" y="3175"/>
                    <a:pt x="10792" y="69"/>
                    <a:pt x="6983" y="0"/>
                  </a:cubicBezTo>
                  <a:cubicBezTo>
                    <a:pt x="3123" y="0"/>
                    <a:pt x="0" y="3126"/>
                    <a:pt x="0" y="6983"/>
                  </a:cubicBezTo>
                  <a:lnTo>
                    <a:pt x="0" y="584939"/>
                  </a:lnTo>
                  <a:close/>
                </a:path>
              </a:pathLst>
            </a:custGeom>
            <a:solidFill>
              <a:srgbClr val="000000"/>
            </a:solidFill>
            <a:ln w="12690" cap="flat">
              <a:noFill/>
              <a:prstDash val="solid"/>
              <a:miter/>
            </a:ln>
          </p:spPr>
          <p:txBody>
            <a:bodyPr rtlCol="0" anchor="ctr"/>
            <a:lstStyle/>
            <a:p>
              <a:pPr rtl="0"/>
              <a:endParaRPr lang="en-GB" sz="1934" noProof="0"/>
            </a:p>
          </p:txBody>
        </p:sp>
        <p:sp>
          <p:nvSpPr>
            <p:cNvPr id="369" name="Freeform: Shape 368">
              <a:extLst>
                <a:ext uri="{FF2B5EF4-FFF2-40B4-BE49-F238E27FC236}">
                  <a16:creationId xmlns:a16="http://schemas.microsoft.com/office/drawing/2014/main" id="{2D35C065-AA3F-434C-A883-9D395FC163D2}"/>
                </a:ext>
              </a:extLst>
            </p:cNvPr>
            <p:cNvSpPr/>
            <p:nvPr/>
          </p:nvSpPr>
          <p:spPr>
            <a:xfrm>
              <a:off x="4511136" y="6243769"/>
              <a:ext cx="13123" cy="203147"/>
            </a:xfrm>
            <a:custGeom>
              <a:avLst/>
              <a:gdLst>
                <a:gd name="connsiteX0" fmla="*/ 6220 w 13123"/>
                <a:gd name="connsiteY0" fmla="*/ 194895 h 203147"/>
                <a:gd name="connsiteX1" fmla="*/ 10282 w 13123"/>
                <a:gd name="connsiteY1" fmla="*/ 196292 h 203147"/>
                <a:gd name="connsiteX2" fmla="*/ 13076 w 13123"/>
                <a:gd name="connsiteY2" fmla="*/ 196292 h 203147"/>
                <a:gd name="connsiteX3" fmla="*/ 13076 w 13123"/>
                <a:gd name="connsiteY3" fmla="*/ 5840 h 203147"/>
                <a:gd name="connsiteX4" fmla="*/ 13076 w 13123"/>
                <a:gd name="connsiteY4" fmla="*/ 5840 h 203147"/>
                <a:gd name="connsiteX5" fmla="*/ 13076 w 13123"/>
                <a:gd name="connsiteY5" fmla="*/ 5079 h 203147"/>
                <a:gd name="connsiteX6" fmla="*/ 13076 w 13123"/>
                <a:gd name="connsiteY6" fmla="*/ 3682 h 203147"/>
                <a:gd name="connsiteX7" fmla="*/ 13076 w 13123"/>
                <a:gd name="connsiteY7" fmla="*/ 3682 h 203147"/>
                <a:gd name="connsiteX8" fmla="*/ 13076 w 13123"/>
                <a:gd name="connsiteY8" fmla="*/ 2793 h 203147"/>
                <a:gd name="connsiteX9" fmla="*/ 12314 w 13123"/>
                <a:gd name="connsiteY9" fmla="*/ 1651 h 203147"/>
                <a:gd name="connsiteX10" fmla="*/ 11425 w 13123"/>
                <a:gd name="connsiteY10" fmla="*/ 762 h 203147"/>
                <a:gd name="connsiteX11" fmla="*/ 10282 w 13123"/>
                <a:gd name="connsiteY11" fmla="*/ 0 h 203147"/>
                <a:gd name="connsiteX12" fmla="*/ 9013 w 13123"/>
                <a:gd name="connsiteY12" fmla="*/ 0 h 203147"/>
                <a:gd name="connsiteX13" fmla="*/ 7108 w 13123"/>
                <a:gd name="connsiteY13" fmla="*/ 0 h 203147"/>
                <a:gd name="connsiteX14" fmla="*/ 125 w 13123"/>
                <a:gd name="connsiteY14" fmla="*/ 6983 h 203147"/>
                <a:gd name="connsiteX15" fmla="*/ 125 w 13123"/>
                <a:gd name="connsiteY15" fmla="*/ 203148 h 203147"/>
                <a:gd name="connsiteX16" fmla="*/ 5674 w 13123"/>
                <a:gd name="connsiteY16" fmla="*/ 194971 h 203147"/>
                <a:gd name="connsiteX17" fmla="*/ 6220 w 13123"/>
                <a:gd name="connsiteY17" fmla="*/ 194895 h 203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123" h="203147">
                  <a:moveTo>
                    <a:pt x="6220" y="194895"/>
                  </a:moveTo>
                  <a:cubicBezTo>
                    <a:pt x="7680" y="194959"/>
                    <a:pt x="9089" y="195441"/>
                    <a:pt x="10282" y="196292"/>
                  </a:cubicBezTo>
                  <a:lnTo>
                    <a:pt x="13076" y="196292"/>
                  </a:lnTo>
                  <a:lnTo>
                    <a:pt x="13076" y="5840"/>
                  </a:lnTo>
                  <a:lnTo>
                    <a:pt x="13076" y="5840"/>
                  </a:lnTo>
                  <a:cubicBezTo>
                    <a:pt x="13076" y="5840"/>
                    <a:pt x="13076" y="5840"/>
                    <a:pt x="13076" y="5079"/>
                  </a:cubicBezTo>
                  <a:cubicBezTo>
                    <a:pt x="13139" y="4609"/>
                    <a:pt x="13139" y="4152"/>
                    <a:pt x="13076" y="3682"/>
                  </a:cubicBezTo>
                  <a:lnTo>
                    <a:pt x="13076" y="3682"/>
                  </a:lnTo>
                  <a:lnTo>
                    <a:pt x="13076" y="2793"/>
                  </a:lnTo>
                  <a:lnTo>
                    <a:pt x="12314" y="1651"/>
                  </a:lnTo>
                  <a:lnTo>
                    <a:pt x="11425" y="762"/>
                  </a:lnTo>
                  <a:lnTo>
                    <a:pt x="10282" y="0"/>
                  </a:lnTo>
                  <a:lnTo>
                    <a:pt x="9013" y="0"/>
                  </a:lnTo>
                  <a:lnTo>
                    <a:pt x="7108" y="0"/>
                  </a:lnTo>
                  <a:cubicBezTo>
                    <a:pt x="3249" y="0"/>
                    <a:pt x="125" y="3123"/>
                    <a:pt x="125" y="6983"/>
                  </a:cubicBezTo>
                  <a:lnTo>
                    <a:pt x="125" y="203148"/>
                  </a:lnTo>
                  <a:cubicBezTo>
                    <a:pt x="-599" y="199364"/>
                    <a:pt x="1890" y="195708"/>
                    <a:pt x="5674" y="194971"/>
                  </a:cubicBezTo>
                  <a:cubicBezTo>
                    <a:pt x="5851" y="194946"/>
                    <a:pt x="6042" y="194920"/>
                    <a:pt x="6220" y="194895"/>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70" name="Freeform: Shape 369">
              <a:extLst>
                <a:ext uri="{FF2B5EF4-FFF2-40B4-BE49-F238E27FC236}">
                  <a16:creationId xmlns:a16="http://schemas.microsoft.com/office/drawing/2014/main" id="{1B028848-E566-43ED-A90B-EEBFDAA51BFC}"/>
                </a:ext>
              </a:extLst>
            </p:cNvPr>
            <p:cNvSpPr/>
            <p:nvPr/>
          </p:nvSpPr>
          <p:spPr>
            <a:xfrm>
              <a:off x="4524212" y="6453266"/>
              <a:ext cx="2793" cy="634"/>
            </a:xfrm>
            <a:custGeom>
              <a:avLst/>
              <a:gdLst>
                <a:gd name="connsiteX0" fmla="*/ 0 w 2793"/>
                <a:gd name="connsiteY0" fmla="*/ 0 h 634"/>
                <a:gd name="connsiteX1" fmla="*/ 0 w 2793"/>
                <a:gd name="connsiteY1" fmla="*/ 635 h 634"/>
                <a:gd name="connsiteX2" fmla="*/ 2793 w 2793"/>
                <a:gd name="connsiteY2" fmla="*/ 635 h 634"/>
                <a:gd name="connsiteX3" fmla="*/ 0 w 2793"/>
                <a:gd name="connsiteY3" fmla="*/ 0 h 634"/>
              </a:gdLst>
              <a:ahLst/>
              <a:cxnLst>
                <a:cxn ang="0">
                  <a:pos x="connsiteX0" y="connsiteY0"/>
                </a:cxn>
                <a:cxn ang="0">
                  <a:pos x="connsiteX1" y="connsiteY1"/>
                </a:cxn>
                <a:cxn ang="0">
                  <a:pos x="connsiteX2" y="connsiteY2"/>
                </a:cxn>
                <a:cxn ang="0">
                  <a:pos x="connsiteX3" y="connsiteY3"/>
                </a:cxn>
              </a:cxnLst>
              <a:rect l="l" t="t" r="r" b="b"/>
              <a:pathLst>
                <a:path w="2793" h="634">
                  <a:moveTo>
                    <a:pt x="0" y="0"/>
                  </a:moveTo>
                  <a:lnTo>
                    <a:pt x="0" y="635"/>
                  </a:lnTo>
                  <a:lnTo>
                    <a:pt x="2793" y="635"/>
                  </a:lnTo>
                  <a:cubicBezTo>
                    <a:pt x="1828" y="622"/>
                    <a:pt x="876" y="406"/>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71" name="Freeform: Shape 370">
              <a:extLst>
                <a:ext uri="{FF2B5EF4-FFF2-40B4-BE49-F238E27FC236}">
                  <a16:creationId xmlns:a16="http://schemas.microsoft.com/office/drawing/2014/main" id="{3E7EE53C-1227-42FD-B5AA-B923B0D005BE}"/>
                </a:ext>
              </a:extLst>
            </p:cNvPr>
            <p:cNvSpPr/>
            <p:nvPr/>
          </p:nvSpPr>
          <p:spPr>
            <a:xfrm>
              <a:off x="4521419" y="6440061"/>
              <a:ext cx="5586" cy="1523"/>
            </a:xfrm>
            <a:custGeom>
              <a:avLst/>
              <a:gdLst>
                <a:gd name="connsiteX0" fmla="*/ 0 w 5586"/>
                <a:gd name="connsiteY0" fmla="*/ 0 h 1523"/>
                <a:gd name="connsiteX1" fmla="*/ 1397 w 5586"/>
                <a:gd name="connsiteY1" fmla="*/ 1524 h 1523"/>
                <a:gd name="connsiteX2" fmla="*/ 5587 w 5586"/>
                <a:gd name="connsiteY2" fmla="*/ 0 h 1523"/>
                <a:gd name="connsiteX3" fmla="*/ 0 w 5586"/>
                <a:gd name="connsiteY3" fmla="*/ 0 h 1523"/>
              </a:gdLst>
              <a:ahLst/>
              <a:cxnLst>
                <a:cxn ang="0">
                  <a:pos x="connsiteX0" y="connsiteY0"/>
                </a:cxn>
                <a:cxn ang="0">
                  <a:pos x="connsiteX1" y="connsiteY1"/>
                </a:cxn>
                <a:cxn ang="0">
                  <a:pos x="connsiteX2" y="connsiteY2"/>
                </a:cxn>
                <a:cxn ang="0">
                  <a:pos x="connsiteX3" y="connsiteY3"/>
                </a:cxn>
              </a:cxnLst>
              <a:rect l="l" t="t" r="r" b="b"/>
              <a:pathLst>
                <a:path w="5586" h="1523">
                  <a:moveTo>
                    <a:pt x="0" y="0"/>
                  </a:moveTo>
                  <a:lnTo>
                    <a:pt x="1397" y="1524"/>
                  </a:lnTo>
                  <a:cubicBezTo>
                    <a:pt x="2603" y="597"/>
                    <a:pt x="4063" y="64"/>
                    <a:pt x="5587" y="0"/>
                  </a:cubicBezTo>
                  <a:lnTo>
                    <a:pt x="0" y="0"/>
                  </a:lnTo>
                  <a:close/>
                </a:path>
              </a:pathLst>
            </a:custGeom>
            <a:solidFill>
              <a:srgbClr val="000000"/>
            </a:solidFill>
            <a:ln w="12690" cap="flat">
              <a:noFill/>
              <a:prstDash val="solid"/>
              <a:miter/>
            </a:ln>
          </p:spPr>
          <p:txBody>
            <a:bodyPr rtlCol="0" anchor="ctr"/>
            <a:lstStyle/>
            <a:p>
              <a:pPr rtl="0"/>
              <a:endParaRPr lang="en-GB" sz="1934" noProof="0"/>
            </a:p>
          </p:txBody>
        </p:sp>
        <p:sp>
          <p:nvSpPr>
            <p:cNvPr id="372" name="Freeform: Shape 371">
              <a:extLst>
                <a:ext uri="{FF2B5EF4-FFF2-40B4-BE49-F238E27FC236}">
                  <a16:creationId xmlns:a16="http://schemas.microsoft.com/office/drawing/2014/main" id="{4DEDA032-1EB3-4FD5-B6B1-8D0F112624F2}"/>
                </a:ext>
              </a:extLst>
            </p:cNvPr>
            <p:cNvSpPr/>
            <p:nvPr/>
          </p:nvSpPr>
          <p:spPr>
            <a:xfrm>
              <a:off x="4522815" y="6440061"/>
              <a:ext cx="252156" cy="13839"/>
            </a:xfrm>
            <a:custGeom>
              <a:avLst/>
              <a:gdLst>
                <a:gd name="connsiteX0" fmla="*/ 246570 w 252156"/>
                <a:gd name="connsiteY0" fmla="*/ 7237 h 13839"/>
                <a:gd name="connsiteX1" fmla="*/ 246570 w 252156"/>
                <a:gd name="connsiteY1" fmla="*/ 0 h 13839"/>
                <a:gd name="connsiteX2" fmla="*/ 4190 w 252156"/>
                <a:gd name="connsiteY2" fmla="*/ 0 h 13839"/>
                <a:gd name="connsiteX3" fmla="*/ 0 w 252156"/>
                <a:gd name="connsiteY3" fmla="*/ 1524 h 13839"/>
                <a:gd name="connsiteX4" fmla="*/ 1396 w 252156"/>
                <a:gd name="connsiteY4" fmla="*/ 5460 h 13839"/>
                <a:gd name="connsiteX5" fmla="*/ 1396 w 252156"/>
                <a:gd name="connsiteY5" fmla="*/ 13205 h 13839"/>
                <a:gd name="connsiteX6" fmla="*/ 4190 w 252156"/>
                <a:gd name="connsiteY6" fmla="*/ 13839 h 13839"/>
                <a:gd name="connsiteX7" fmla="*/ 252156 w 252156"/>
                <a:gd name="connsiteY7" fmla="*/ 13839 h 13839"/>
                <a:gd name="connsiteX8" fmla="*/ 246570 w 252156"/>
                <a:gd name="connsiteY8" fmla="*/ 7237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2156" h="13839">
                  <a:moveTo>
                    <a:pt x="246570" y="7237"/>
                  </a:moveTo>
                  <a:lnTo>
                    <a:pt x="246570" y="0"/>
                  </a:lnTo>
                  <a:lnTo>
                    <a:pt x="4190" y="0"/>
                  </a:lnTo>
                  <a:cubicBezTo>
                    <a:pt x="2666" y="64"/>
                    <a:pt x="1206" y="597"/>
                    <a:pt x="0" y="1524"/>
                  </a:cubicBezTo>
                  <a:cubicBezTo>
                    <a:pt x="889" y="2641"/>
                    <a:pt x="1384" y="4025"/>
                    <a:pt x="1396" y="5460"/>
                  </a:cubicBezTo>
                  <a:lnTo>
                    <a:pt x="1396" y="13205"/>
                  </a:lnTo>
                  <a:cubicBezTo>
                    <a:pt x="2273" y="13611"/>
                    <a:pt x="3225" y="13827"/>
                    <a:pt x="4190" y="13839"/>
                  </a:cubicBezTo>
                  <a:lnTo>
                    <a:pt x="252156" y="13839"/>
                  </a:lnTo>
                  <a:cubicBezTo>
                    <a:pt x="248944" y="13281"/>
                    <a:pt x="246582" y="10500"/>
                    <a:pt x="246570" y="7237"/>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73" name="Freeform: Shape 372">
              <a:extLst>
                <a:ext uri="{FF2B5EF4-FFF2-40B4-BE49-F238E27FC236}">
                  <a16:creationId xmlns:a16="http://schemas.microsoft.com/office/drawing/2014/main" id="{CFCF1DCD-C468-43BD-9075-EBDEB6F7C6A7}"/>
                </a:ext>
              </a:extLst>
            </p:cNvPr>
            <p:cNvSpPr/>
            <p:nvPr/>
          </p:nvSpPr>
          <p:spPr>
            <a:xfrm>
              <a:off x="4510372" y="5992120"/>
              <a:ext cx="13585" cy="134712"/>
            </a:xfrm>
            <a:custGeom>
              <a:avLst/>
              <a:gdLst>
                <a:gd name="connsiteX0" fmla="*/ 6983 w 13585"/>
                <a:gd name="connsiteY0" fmla="*/ 6856 h 134712"/>
                <a:gd name="connsiteX1" fmla="*/ 0 w 13585"/>
                <a:gd name="connsiteY1" fmla="*/ 0 h 134712"/>
                <a:gd name="connsiteX2" fmla="*/ 0 w 13585"/>
                <a:gd name="connsiteY2" fmla="*/ 134713 h 134712"/>
                <a:gd name="connsiteX3" fmla="*/ 889 w 13585"/>
                <a:gd name="connsiteY3" fmla="*/ 134713 h 134712"/>
                <a:gd name="connsiteX4" fmla="*/ 13586 w 13585"/>
                <a:gd name="connsiteY4" fmla="*/ 134713 h 134712"/>
                <a:gd name="connsiteX5" fmla="*/ 13586 w 13585"/>
                <a:gd name="connsiteY5" fmla="*/ 381 h 134712"/>
                <a:gd name="connsiteX6" fmla="*/ 6983 w 13585"/>
                <a:gd name="connsiteY6" fmla="*/ 6856 h 134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85" h="134712">
                  <a:moveTo>
                    <a:pt x="6983" y="6856"/>
                  </a:moveTo>
                  <a:cubicBezTo>
                    <a:pt x="3174" y="6856"/>
                    <a:pt x="64" y="3806"/>
                    <a:pt x="0" y="0"/>
                  </a:cubicBezTo>
                  <a:lnTo>
                    <a:pt x="0" y="134713"/>
                  </a:lnTo>
                  <a:lnTo>
                    <a:pt x="889" y="134713"/>
                  </a:lnTo>
                  <a:lnTo>
                    <a:pt x="13586" y="134713"/>
                  </a:lnTo>
                  <a:lnTo>
                    <a:pt x="13586" y="381"/>
                  </a:lnTo>
                  <a:cubicBezTo>
                    <a:pt x="13395" y="3922"/>
                    <a:pt x="10526" y="6731"/>
                    <a:pt x="6983"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74" name="Freeform: Shape 373">
              <a:extLst>
                <a:ext uri="{FF2B5EF4-FFF2-40B4-BE49-F238E27FC236}">
                  <a16:creationId xmlns:a16="http://schemas.microsoft.com/office/drawing/2014/main" id="{AFAE29A8-D1DE-4BE8-8419-135353DFBC7C}"/>
                </a:ext>
              </a:extLst>
            </p:cNvPr>
            <p:cNvSpPr/>
            <p:nvPr/>
          </p:nvSpPr>
          <p:spPr>
            <a:xfrm>
              <a:off x="4517356" y="5001138"/>
              <a:ext cx="169754" cy="13712"/>
            </a:xfrm>
            <a:custGeom>
              <a:avLst/>
              <a:gdLst>
                <a:gd name="connsiteX0" fmla="*/ 6856 w 169754"/>
                <a:gd name="connsiteY0" fmla="*/ 6729 h 13712"/>
                <a:gd name="connsiteX1" fmla="*/ 6856 w 169754"/>
                <a:gd name="connsiteY1" fmla="*/ 13712 h 13712"/>
                <a:gd name="connsiteX2" fmla="*/ 169755 w 169754"/>
                <a:gd name="connsiteY2" fmla="*/ 13712 h 13712"/>
                <a:gd name="connsiteX3" fmla="*/ 162898 w 169754"/>
                <a:gd name="connsiteY3" fmla="*/ 6856 h 13712"/>
                <a:gd name="connsiteX4" fmla="*/ 169755 w 169754"/>
                <a:gd name="connsiteY4" fmla="*/ 0 h 13712"/>
                <a:gd name="connsiteX5" fmla="*/ 0 w 169754"/>
                <a:gd name="connsiteY5" fmla="*/ 0 h 13712"/>
                <a:gd name="connsiteX6" fmla="*/ 6856 w 169754"/>
                <a:gd name="connsiteY6" fmla="*/ 6729 h 13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754" h="13712">
                  <a:moveTo>
                    <a:pt x="6856" y="6729"/>
                  </a:moveTo>
                  <a:lnTo>
                    <a:pt x="6856" y="13712"/>
                  </a:lnTo>
                  <a:lnTo>
                    <a:pt x="169755" y="13712"/>
                  </a:lnTo>
                  <a:cubicBezTo>
                    <a:pt x="165971" y="13712"/>
                    <a:pt x="162898" y="10642"/>
                    <a:pt x="162898" y="6856"/>
                  </a:cubicBezTo>
                  <a:cubicBezTo>
                    <a:pt x="162898" y="3070"/>
                    <a:pt x="165971" y="0"/>
                    <a:pt x="169755" y="0"/>
                  </a:cubicBezTo>
                  <a:lnTo>
                    <a:pt x="0" y="0"/>
                  </a:lnTo>
                  <a:cubicBezTo>
                    <a:pt x="3733" y="0"/>
                    <a:pt x="6793" y="2993"/>
                    <a:pt x="6856" y="6729"/>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75" name="Freeform: Shape 374">
              <a:extLst>
                <a:ext uri="{FF2B5EF4-FFF2-40B4-BE49-F238E27FC236}">
                  <a16:creationId xmlns:a16="http://schemas.microsoft.com/office/drawing/2014/main" id="{4B45F822-39D7-4273-982B-307514BBF92C}"/>
                </a:ext>
              </a:extLst>
            </p:cNvPr>
            <p:cNvSpPr/>
            <p:nvPr/>
          </p:nvSpPr>
          <p:spPr>
            <a:xfrm>
              <a:off x="4680254" y="5001746"/>
              <a:ext cx="107285" cy="13866"/>
            </a:xfrm>
            <a:custGeom>
              <a:avLst/>
              <a:gdLst>
                <a:gd name="connsiteX0" fmla="*/ 99034 w 107285"/>
                <a:gd name="connsiteY0" fmla="*/ 13105 h 13866"/>
                <a:gd name="connsiteX1" fmla="*/ 100304 w 107285"/>
                <a:gd name="connsiteY1" fmla="*/ 13105 h 13866"/>
                <a:gd name="connsiteX2" fmla="*/ 101574 w 107285"/>
                <a:gd name="connsiteY2" fmla="*/ 13105 h 13866"/>
                <a:gd name="connsiteX3" fmla="*/ 107224 w 107285"/>
                <a:gd name="connsiteY3" fmla="*/ 5676 h 13866"/>
                <a:gd name="connsiteX4" fmla="*/ 105129 w 107285"/>
                <a:gd name="connsiteY4" fmla="*/ 1678 h 13866"/>
                <a:gd name="connsiteX5" fmla="*/ 104113 w 107285"/>
                <a:gd name="connsiteY5" fmla="*/ 916 h 13866"/>
                <a:gd name="connsiteX6" fmla="*/ 102970 w 107285"/>
                <a:gd name="connsiteY6" fmla="*/ 154 h 13866"/>
                <a:gd name="connsiteX7" fmla="*/ 100304 w 107285"/>
                <a:gd name="connsiteY7" fmla="*/ 154 h 13866"/>
                <a:gd name="connsiteX8" fmla="*/ 6856 w 107285"/>
                <a:gd name="connsiteY8" fmla="*/ 154 h 13866"/>
                <a:gd name="connsiteX9" fmla="*/ 0 w 107285"/>
                <a:gd name="connsiteY9" fmla="*/ 7011 h 13866"/>
                <a:gd name="connsiteX10" fmla="*/ 6856 w 107285"/>
                <a:gd name="connsiteY10" fmla="*/ 13867 h 13866"/>
                <a:gd name="connsiteX11" fmla="*/ 99034 w 107285"/>
                <a:gd name="connsiteY11" fmla="*/ 13867 h 13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7285" h="13866">
                  <a:moveTo>
                    <a:pt x="99034" y="13105"/>
                  </a:moveTo>
                  <a:lnTo>
                    <a:pt x="100304" y="13105"/>
                  </a:lnTo>
                  <a:lnTo>
                    <a:pt x="101574" y="13105"/>
                  </a:lnTo>
                  <a:cubicBezTo>
                    <a:pt x="105192" y="12615"/>
                    <a:pt x="107719" y="9288"/>
                    <a:pt x="107224" y="5676"/>
                  </a:cubicBezTo>
                  <a:cubicBezTo>
                    <a:pt x="107021" y="4137"/>
                    <a:pt x="106271" y="2722"/>
                    <a:pt x="105129" y="1678"/>
                  </a:cubicBezTo>
                  <a:cubicBezTo>
                    <a:pt x="104849" y="1355"/>
                    <a:pt x="104507" y="1096"/>
                    <a:pt x="104113" y="916"/>
                  </a:cubicBezTo>
                  <a:lnTo>
                    <a:pt x="102970" y="154"/>
                  </a:lnTo>
                  <a:cubicBezTo>
                    <a:pt x="102094" y="-51"/>
                    <a:pt x="101180" y="-51"/>
                    <a:pt x="100304" y="154"/>
                  </a:cubicBezTo>
                  <a:lnTo>
                    <a:pt x="6856" y="154"/>
                  </a:lnTo>
                  <a:cubicBezTo>
                    <a:pt x="3073" y="154"/>
                    <a:pt x="0" y="3224"/>
                    <a:pt x="0" y="7011"/>
                  </a:cubicBezTo>
                  <a:cubicBezTo>
                    <a:pt x="0" y="10797"/>
                    <a:pt x="3073" y="13867"/>
                    <a:pt x="6856" y="13867"/>
                  </a:cubicBezTo>
                  <a:lnTo>
                    <a:pt x="99034" y="13867"/>
                  </a:lnTo>
                  <a:close/>
                </a:path>
              </a:pathLst>
            </a:custGeom>
            <a:solidFill>
              <a:srgbClr val="000000"/>
            </a:solidFill>
            <a:ln w="12690" cap="flat">
              <a:noFill/>
              <a:prstDash val="solid"/>
              <a:miter/>
            </a:ln>
          </p:spPr>
          <p:txBody>
            <a:bodyPr rtlCol="0" anchor="ctr"/>
            <a:lstStyle/>
            <a:p>
              <a:pPr rtl="0"/>
              <a:endParaRPr lang="en-GB" sz="1934" noProof="0"/>
            </a:p>
          </p:txBody>
        </p:sp>
        <p:sp>
          <p:nvSpPr>
            <p:cNvPr id="376" name="Freeform: Shape 375">
              <a:extLst>
                <a:ext uri="{FF2B5EF4-FFF2-40B4-BE49-F238E27FC236}">
                  <a16:creationId xmlns:a16="http://schemas.microsoft.com/office/drawing/2014/main" id="{7EF18E3B-F1B8-43F1-9E9E-984CBB0ECAF5}"/>
                </a:ext>
              </a:extLst>
            </p:cNvPr>
            <p:cNvSpPr/>
            <p:nvPr/>
          </p:nvSpPr>
          <p:spPr>
            <a:xfrm>
              <a:off x="4806713" y="6122261"/>
              <a:ext cx="133442" cy="4316"/>
            </a:xfrm>
            <a:custGeom>
              <a:avLst/>
              <a:gdLst>
                <a:gd name="connsiteX0" fmla="*/ 0 w 133442"/>
                <a:gd name="connsiteY0" fmla="*/ 4317 h 4316"/>
                <a:gd name="connsiteX1" fmla="*/ 126967 w 133442"/>
                <a:gd name="connsiteY1" fmla="*/ 4317 h 4316"/>
                <a:gd name="connsiteX2" fmla="*/ 133442 w 133442"/>
                <a:gd name="connsiteY2" fmla="*/ 0 h 4316"/>
                <a:gd name="connsiteX3" fmla="*/ 0 w 133442"/>
                <a:gd name="connsiteY3" fmla="*/ 0 h 4316"/>
                <a:gd name="connsiteX4" fmla="*/ 0 w 133442"/>
                <a:gd name="connsiteY4" fmla="*/ 4317 h 4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42" h="4316">
                  <a:moveTo>
                    <a:pt x="0" y="4317"/>
                  </a:moveTo>
                  <a:lnTo>
                    <a:pt x="126967" y="4317"/>
                  </a:lnTo>
                  <a:cubicBezTo>
                    <a:pt x="128046" y="1701"/>
                    <a:pt x="130611" y="-13"/>
                    <a:pt x="133442" y="0"/>
                  </a:cubicBezTo>
                  <a:lnTo>
                    <a:pt x="0" y="0"/>
                  </a:lnTo>
                  <a:lnTo>
                    <a:pt x="0" y="4317"/>
                  </a:lnTo>
                  <a:close/>
                </a:path>
              </a:pathLst>
            </a:custGeom>
            <a:solidFill>
              <a:srgbClr val="000000"/>
            </a:solidFill>
            <a:ln w="12690" cap="flat">
              <a:noFill/>
              <a:prstDash val="solid"/>
              <a:miter/>
            </a:ln>
          </p:spPr>
          <p:txBody>
            <a:bodyPr rtlCol="0" anchor="ctr"/>
            <a:lstStyle/>
            <a:p>
              <a:pPr rtl="0"/>
              <a:endParaRPr lang="en-GB" sz="1934" noProof="0"/>
            </a:p>
          </p:txBody>
        </p:sp>
        <p:sp>
          <p:nvSpPr>
            <p:cNvPr id="377" name="Freeform: Shape 376">
              <a:extLst>
                <a:ext uri="{FF2B5EF4-FFF2-40B4-BE49-F238E27FC236}">
                  <a16:creationId xmlns:a16="http://schemas.microsoft.com/office/drawing/2014/main" id="{FA21DD11-EAF2-48B2-B7E9-2B0AAEC63318}"/>
                </a:ext>
              </a:extLst>
            </p:cNvPr>
            <p:cNvSpPr/>
            <p:nvPr/>
          </p:nvSpPr>
          <p:spPr>
            <a:xfrm>
              <a:off x="4998688" y="6116548"/>
              <a:ext cx="13077" cy="10030"/>
            </a:xfrm>
            <a:custGeom>
              <a:avLst/>
              <a:gdLst>
                <a:gd name="connsiteX0" fmla="*/ 0 w 13077"/>
                <a:gd name="connsiteY0" fmla="*/ 5714 h 10030"/>
                <a:gd name="connsiteX1" fmla="*/ 6729 w 13077"/>
                <a:gd name="connsiteY1" fmla="*/ 5714 h 10030"/>
                <a:gd name="connsiteX2" fmla="*/ 13078 w 13077"/>
                <a:gd name="connsiteY2" fmla="*/ 10030 h 10030"/>
                <a:gd name="connsiteX3" fmla="*/ 13078 w 13077"/>
                <a:gd name="connsiteY3" fmla="*/ 10030 h 10030"/>
                <a:gd name="connsiteX4" fmla="*/ 13078 w 13077"/>
                <a:gd name="connsiteY4" fmla="*/ 6094 h 10030"/>
                <a:gd name="connsiteX5" fmla="*/ 13078 w 13077"/>
                <a:gd name="connsiteY5" fmla="*/ 4698 h 10030"/>
                <a:gd name="connsiteX6" fmla="*/ 13078 w 13077"/>
                <a:gd name="connsiteY6" fmla="*/ 3936 h 10030"/>
                <a:gd name="connsiteX7" fmla="*/ 13078 w 13077"/>
                <a:gd name="connsiteY7" fmla="*/ 3936 h 10030"/>
                <a:gd name="connsiteX8" fmla="*/ 12316 w 13077"/>
                <a:gd name="connsiteY8" fmla="*/ 2920 h 10030"/>
                <a:gd name="connsiteX9" fmla="*/ 11427 w 13077"/>
                <a:gd name="connsiteY9" fmla="*/ 1905 h 10030"/>
                <a:gd name="connsiteX10" fmla="*/ 6856 w 13077"/>
                <a:gd name="connsiteY10" fmla="*/ 0 h 10030"/>
                <a:gd name="connsiteX11" fmla="*/ 2412 w 13077"/>
                <a:gd name="connsiteY11" fmla="*/ 1778 h 10030"/>
                <a:gd name="connsiteX12" fmla="*/ 888 w 13077"/>
                <a:gd name="connsiteY12" fmla="*/ 3682 h 10030"/>
                <a:gd name="connsiteX13" fmla="*/ 0 w 13077"/>
                <a:gd name="connsiteY13" fmla="*/ 5714 h 1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077" h="10030">
                  <a:moveTo>
                    <a:pt x="0" y="5714"/>
                  </a:moveTo>
                  <a:lnTo>
                    <a:pt x="6729" y="5714"/>
                  </a:lnTo>
                  <a:cubicBezTo>
                    <a:pt x="9535" y="5688"/>
                    <a:pt x="12074" y="7402"/>
                    <a:pt x="13078" y="10030"/>
                  </a:cubicBezTo>
                  <a:lnTo>
                    <a:pt x="13078" y="10030"/>
                  </a:lnTo>
                  <a:lnTo>
                    <a:pt x="13078" y="6094"/>
                  </a:lnTo>
                  <a:cubicBezTo>
                    <a:pt x="13078" y="6094"/>
                    <a:pt x="13078" y="5079"/>
                    <a:pt x="13078" y="4698"/>
                  </a:cubicBezTo>
                  <a:cubicBezTo>
                    <a:pt x="13078" y="4317"/>
                    <a:pt x="13078" y="4698"/>
                    <a:pt x="13078" y="3936"/>
                  </a:cubicBezTo>
                  <a:cubicBezTo>
                    <a:pt x="13078" y="3174"/>
                    <a:pt x="13078" y="3936"/>
                    <a:pt x="13078" y="3936"/>
                  </a:cubicBezTo>
                  <a:lnTo>
                    <a:pt x="12316" y="2920"/>
                  </a:lnTo>
                  <a:cubicBezTo>
                    <a:pt x="12087" y="2527"/>
                    <a:pt x="11782" y="2184"/>
                    <a:pt x="11427" y="1905"/>
                  </a:cubicBezTo>
                  <a:cubicBezTo>
                    <a:pt x="10195" y="711"/>
                    <a:pt x="8570" y="25"/>
                    <a:pt x="6856" y="0"/>
                  </a:cubicBezTo>
                  <a:cubicBezTo>
                    <a:pt x="5205" y="25"/>
                    <a:pt x="3631" y="660"/>
                    <a:pt x="2412" y="1778"/>
                  </a:cubicBezTo>
                  <a:cubicBezTo>
                    <a:pt x="1803" y="2324"/>
                    <a:pt x="1282" y="2971"/>
                    <a:pt x="888" y="3682"/>
                  </a:cubicBezTo>
                  <a:cubicBezTo>
                    <a:pt x="508" y="4317"/>
                    <a:pt x="203" y="5003"/>
                    <a:pt x="0" y="5714"/>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78" name="Freeform: Shape 377">
              <a:extLst>
                <a:ext uri="{FF2B5EF4-FFF2-40B4-BE49-F238E27FC236}">
                  <a16:creationId xmlns:a16="http://schemas.microsoft.com/office/drawing/2014/main" id="{CA102126-1530-43D4-81CE-560D7CCA9CF2}"/>
                </a:ext>
              </a:extLst>
            </p:cNvPr>
            <p:cNvSpPr/>
            <p:nvPr/>
          </p:nvSpPr>
          <p:spPr>
            <a:xfrm>
              <a:off x="4092905" y="5787575"/>
              <a:ext cx="57643" cy="13712"/>
            </a:xfrm>
            <a:custGeom>
              <a:avLst/>
              <a:gdLst>
                <a:gd name="connsiteX0" fmla="*/ 6856 w 57643"/>
                <a:gd name="connsiteY0" fmla="*/ 13713 h 13712"/>
                <a:gd name="connsiteX1" fmla="*/ 57643 w 57643"/>
                <a:gd name="connsiteY1" fmla="*/ 13713 h 13712"/>
                <a:gd name="connsiteX2" fmla="*/ 50787 w 57643"/>
                <a:gd name="connsiteY2" fmla="*/ 6856 h 13712"/>
                <a:gd name="connsiteX3" fmla="*/ 57643 w 57643"/>
                <a:gd name="connsiteY3" fmla="*/ 0 h 13712"/>
                <a:gd name="connsiteX4" fmla="*/ 6856 w 57643"/>
                <a:gd name="connsiteY4" fmla="*/ 0 h 13712"/>
                <a:gd name="connsiteX5" fmla="*/ 0 w 57643"/>
                <a:gd name="connsiteY5" fmla="*/ 6856 h 13712"/>
                <a:gd name="connsiteX6" fmla="*/ 6856 w 57643"/>
                <a:gd name="connsiteY6" fmla="*/ 13713 h 13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43" h="13712">
                  <a:moveTo>
                    <a:pt x="6856" y="13713"/>
                  </a:moveTo>
                  <a:lnTo>
                    <a:pt x="57643" y="13713"/>
                  </a:lnTo>
                  <a:cubicBezTo>
                    <a:pt x="53859" y="13713"/>
                    <a:pt x="50787" y="10642"/>
                    <a:pt x="50787" y="6856"/>
                  </a:cubicBezTo>
                  <a:cubicBezTo>
                    <a:pt x="50787" y="3070"/>
                    <a:pt x="53859" y="0"/>
                    <a:pt x="57643" y="0"/>
                  </a:cubicBezTo>
                  <a:lnTo>
                    <a:pt x="6856" y="0"/>
                  </a:lnTo>
                  <a:cubicBezTo>
                    <a:pt x="3073" y="0"/>
                    <a:pt x="0" y="3070"/>
                    <a:pt x="0" y="6856"/>
                  </a:cubicBezTo>
                  <a:cubicBezTo>
                    <a:pt x="0" y="10642"/>
                    <a:pt x="3073" y="13713"/>
                    <a:pt x="6856" y="1371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79" name="Freeform: Shape 378">
              <a:extLst>
                <a:ext uri="{FF2B5EF4-FFF2-40B4-BE49-F238E27FC236}">
                  <a16:creationId xmlns:a16="http://schemas.microsoft.com/office/drawing/2014/main" id="{416D78B7-5DF0-4008-9C9A-9741DBA8E3AC}"/>
                </a:ext>
              </a:extLst>
            </p:cNvPr>
            <p:cNvSpPr/>
            <p:nvPr/>
          </p:nvSpPr>
          <p:spPr>
            <a:xfrm>
              <a:off x="4143311" y="5787575"/>
              <a:ext cx="367061" cy="13712"/>
            </a:xfrm>
            <a:custGeom>
              <a:avLst/>
              <a:gdLst>
                <a:gd name="connsiteX0" fmla="*/ 367061 w 367061"/>
                <a:gd name="connsiteY0" fmla="*/ 6856 h 13712"/>
                <a:gd name="connsiteX1" fmla="*/ 367061 w 367061"/>
                <a:gd name="connsiteY1" fmla="*/ 0 h 13712"/>
                <a:gd name="connsiteX2" fmla="*/ 6856 w 367061"/>
                <a:gd name="connsiteY2" fmla="*/ 0 h 13712"/>
                <a:gd name="connsiteX3" fmla="*/ 0 w 367061"/>
                <a:gd name="connsiteY3" fmla="*/ 6856 h 13712"/>
                <a:gd name="connsiteX4" fmla="*/ 6856 w 367061"/>
                <a:gd name="connsiteY4" fmla="*/ 13713 h 13712"/>
                <a:gd name="connsiteX5" fmla="*/ 367061 w 367061"/>
                <a:gd name="connsiteY5" fmla="*/ 13713 h 13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7061" h="13712">
                  <a:moveTo>
                    <a:pt x="367061" y="6856"/>
                  </a:moveTo>
                  <a:lnTo>
                    <a:pt x="367061" y="0"/>
                  </a:lnTo>
                  <a:lnTo>
                    <a:pt x="6856" y="0"/>
                  </a:lnTo>
                  <a:cubicBezTo>
                    <a:pt x="3073" y="0"/>
                    <a:pt x="0" y="3070"/>
                    <a:pt x="0" y="6856"/>
                  </a:cubicBezTo>
                  <a:cubicBezTo>
                    <a:pt x="0" y="10642"/>
                    <a:pt x="3073" y="13713"/>
                    <a:pt x="6856" y="13713"/>
                  </a:cubicBezTo>
                  <a:lnTo>
                    <a:pt x="367061" y="13713"/>
                  </a:lnTo>
                  <a:close/>
                </a:path>
              </a:pathLst>
            </a:custGeom>
            <a:solidFill>
              <a:srgbClr val="000000"/>
            </a:solidFill>
            <a:ln w="12690" cap="flat">
              <a:noFill/>
              <a:prstDash val="solid"/>
              <a:miter/>
            </a:ln>
          </p:spPr>
          <p:txBody>
            <a:bodyPr rtlCol="0" anchor="ctr"/>
            <a:lstStyle/>
            <a:p>
              <a:pPr rtl="0"/>
              <a:endParaRPr lang="en-GB" sz="1934" noProof="0"/>
            </a:p>
          </p:txBody>
        </p:sp>
        <p:sp>
          <p:nvSpPr>
            <p:cNvPr id="380" name="Freeform: Shape 379">
              <a:extLst>
                <a:ext uri="{FF2B5EF4-FFF2-40B4-BE49-F238E27FC236}">
                  <a16:creationId xmlns:a16="http://schemas.microsoft.com/office/drawing/2014/main" id="{DBFDB50D-DB29-4C28-8286-E20235EFDD86}"/>
                </a:ext>
              </a:extLst>
            </p:cNvPr>
            <p:cNvSpPr/>
            <p:nvPr/>
          </p:nvSpPr>
          <p:spPr>
            <a:xfrm>
              <a:off x="4794144" y="5787575"/>
              <a:ext cx="145631" cy="13712"/>
            </a:xfrm>
            <a:custGeom>
              <a:avLst/>
              <a:gdLst>
                <a:gd name="connsiteX0" fmla="*/ 0 w 145631"/>
                <a:gd name="connsiteY0" fmla="*/ 13713 h 13712"/>
                <a:gd name="connsiteX1" fmla="*/ 145631 w 145631"/>
                <a:gd name="connsiteY1" fmla="*/ 13713 h 13712"/>
                <a:gd name="connsiteX2" fmla="*/ 138775 w 145631"/>
                <a:gd name="connsiteY2" fmla="*/ 6856 h 13712"/>
                <a:gd name="connsiteX3" fmla="*/ 145631 w 145631"/>
                <a:gd name="connsiteY3" fmla="*/ 0 h 13712"/>
                <a:gd name="connsiteX4" fmla="*/ 0 w 145631"/>
                <a:gd name="connsiteY4" fmla="*/ 0 h 13712"/>
                <a:gd name="connsiteX5" fmla="*/ 0 w 145631"/>
                <a:gd name="connsiteY5" fmla="*/ 13713 h 13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631" h="13712">
                  <a:moveTo>
                    <a:pt x="0" y="13713"/>
                  </a:moveTo>
                  <a:lnTo>
                    <a:pt x="145631" y="13713"/>
                  </a:lnTo>
                  <a:cubicBezTo>
                    <a:pt x="141847" y="13713"/>
                    <a:pt x="138775" y="10642"/>
                    <a:pt x="138775" y="6856"/>
                  </a:cubicBezTo>
                  <a:cubicBezTo>
                    <a:pt x="138775" y="3070"/>
                    <a:pt x="141847" y="0"/>
                    <a:pt x="145631" y="0"/>
                  </a:cubicBezTo>
                  <a:lnTo>
                    <a:pt x="0" y="0"/>
                  </a:lnTo>
                  <a:lnTo>
                    <a:pt x="0" y="13713"/>
                  </a:lnTo>
                  <a:close/>
                </a:path>
              </a:pathLst>
            </a:custGeom>
            <a:solidFill>
              <a:srgbClr val="000000"/>
            </a:solidFill>
            <a:ln w="12690" cap="flat">
              <a:noFill/>
              <a:prstDash val="solid"/>
              <a:miter/>
            </a:ln>
          </p:spPr>
          <p:txBody>
            <a:bodyPr rtlCol="0" anchor="ctr"/>
            <a:lstStyle/>
            <a:p>
              <a:pPr rtl="0"/>
              <a:endParaRPr lang="en-GB" sz="1934" noProof="0"/>
            </a:p>
          </p:txBody>
        </p:sp>
        <p:sp>
          <p:nvSpPr>
            <p:cNvPr id="381" name="Freeform: Shape 380">
              <a:extLst>
                <a:ext uri="{FF2B5EF4-FFF2-40B4-BE49-F238E27FC236}">
                  <a16:creationId xmlns:a16="http://schemas.microsoft.com/office/drawing/2014/main" id="{AC6D706E-2AF0-4A6F-AE77-CBF8328C89C0}"/>
                </a:ext>
              </a:extLst>
            </p:cNvPr>
            <p:cNvSpPr/>
            <p:nvPr/>
          </p:nvSpPr>
          <p:spPr>
            <a:xfrm>
              <a:off x="6055179" y="6511798"/>
              <a:ext cx="13839" cy="7872"/>
            </a:xfrm>
            <a:custGeom>
              <a:avLst/>
              <a:gdLst>
                <a:gd name="connsiteX0" fmla="*/ 13839 w 13839"/>
                <a:gd name="connsiteY0" fmla="*/ 1270 h 7872"/>
                <a:gd name="connsiteX1" fmla="*/ 13839 w 13839"/>
                <a:gd name="connsiteY1" fmla="*/ 0 h 7872"/>
                <a:gd name="connsiteX2" fmla="*/ 6983 w 13839"/>
                <a:gd name="connsiteY2" fmla="*/ 6983 h 7872"/>
                <a:gd name="connsiteX3" fmla="*/ 0 w 13839"/>
                <a:gd name="connsiteY3" fmla="*/ 0 h 7872"/>
                <a:gd name="connsiteX4" fmla="*/ 0 w 13839"/>
                <a:gd name="connsiteY4" fmla="*/ 1270 h 7872"/>
                <a:gd name="connsiteX5" fmla="*/ 0 w 13839"/>
                <a:gd name="connsiteY5" fmla="*/ 2412 h 7872"/>
                <a:gd name="connsiteX6" fmla="*/ 5459 w 13839"/>
                <a:gd name="connsiteY6" fmla="*/ 7872 h 7872"/>
                <a:gd name="connsiteX7" fmla="*/ 6729 w 13839"/>
                <a:gd name="connsiteY7" fmla="*/ 7872 h 7872"/>
                <a:gd name="connsiteX8" fmla="*/ 7872 w 13839"/>
                <a:gd name="connsiteY8" fmla="*/ 7872 h 7872"/>
                <a:gd name="connsiteX9" fmla="*/ 12062 w 13839"/>
                <a:gd name="connsiteY9" fmla="*/ 5333 h 7872"/>
                <a:gd name="connsiteX10" fmla="*/ 13839 w 13839"/>
                <a:gd name="connsiteY10" fmla="*/ 1270 h 7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39" h="7872">
                  <a:moveTo>
                    <a:pt x="13839" y="1270"/>
                  </a:moveTo>
                  <a:lnTo>
                    <a:pt x="13839" y="0"/>
                  </a:lnTo>
                  <a:cubicBezTo>
                    <a:pt x="13839" y="3809"/>
                    <a:pt x="10792" y="6920"/>
                    <a:pt x="6983" y="6983"/>
                  </a:cubicBezTo>
                  <a:cubicBezTo>
                    <a:pt x="3123" y="6983"/>
                    <a:pt x="0" y="3860"/>
                    <a:pt x="0" y="0"/>
                  </a:cubicBezTo>
                  <a:lnTo>
                    <a:pt x="0" y="1270"/>
                  </a:lnTo>
                  <a:cubicBezTo>
                    <a:pt x="0" y="1270"/>
                    <a:pt x="0" y="2032"/>
                    <a:pt x="0" y="2412"/>
                  </a:cubicBezTo>
                  <a:cubicBezTo>
                    <a:pt x="495" y="5193"/>
                    <a:pt x="2679" y="7377"/>
                    <a:pt x="5459" y="7872"/>
                  </a:cubicBezTo>
                  <a:lnTo>
                    <a:pt x="6729" y="7872"/>
                  </a:lnTo>
                  <a:lnTo>
                    <a:pt x="7872" y="7872"/>
                  </a:lnTo>
                  <a:cubicBezTo>
                    <a:pt x="9560" y="7644"/>
                    <a:pt x="11084" y="6729"/>
                    <a:pt x="12062" y="5333"/>
                  </a:cubicBezTo>
                  <a:cubicBezTo>
                    <a:pt x="13090" y="4215"/>
                    <a:pt x="13725" y="2781"/>
                    <a:pt x="13839" y="127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82" name="Freeform: Shape 381">
              <a:extLst>
                <a:ext uri="{FF2B5EF4-FFF2-40B4-BE49-F238E27FC236}">
                  <a16:creationId xmlns:a16="http://schemas.microsoft.com/office/drawing/2014/main" id="{624A2251-33B5-4B89-9064-2E8B4A4CF58E}"/>
                </a:ext>
              </a:extLst>
            </p:cNvPr>
            <p:cNvSpPr/>
            <p:nvPr/>
          </p:nvSpPr>
          <p:spPr>
            <a:xfrm>
              <a:off x="7829542" y="5947046"/>
              <a:ext cx="13751" cy="11046"/>
            </a:xfrm>
            <a:custGeom>
              <a:avLst/>
              <a:gdLst>
                <a:gd name="connsiteX0" fmla="*/ 0 w 13751"/>
                <a:gd name="connsiteY0" fmla="*/ 9142 h 11046"/>
                <a:gd name="connsiteX1" fmla="*/ 0 w 13751"/>
                <a:gd name="connsiteY1" fmla="*/ 11046 h 11046"/>
                <a:gd name="connsiteX2" fmla="*/ 6857 w 13751"/>
                <a:gd name="connsiteY2" fmla="*/ 4190 h 11046"/>
                <a:gd name="connsiteX3" fmla="*/ 13713 w 13751"/>
                <a:gd name="connsiteY3" fmla="*/ 11046 h 11046"/>
                <a:gd name="connsiteX4" fmla="*/ 13713 w 13751"/>
                <a:gd name="connsiteY4" fmla="*/ 6602 h 11046"/>
                <a:gd name="connsiteX5" fmla="*/ 13713 w 13751"/>
                <a:gd name="connsiteY5" fmla="*/ 5333 h 11046"/>
                <a:gd name="connsiteX6" fmla="*/ 8380 w 13751"/>
                <a:gd name="connsiteY6" fmla="*/ 0 h 11046"/>
                <a:gd name="connsiteX7" fmla="*/ 7110 w 13751"/>
                <a:gd name="connsiteY7" fmla="*/ 0 h 11046"/>
                <a:gd name="connsiteX8" fmla="*/ 5841 w 13751"/>
                <a:gd name="connsiteY8" fmla="*/ 0 h 11046"/>
                <a:gd name="connsiteX9" fmla="*/ 254 w 13751"/>
                <a:gd name="connsiteY9" fmla="*/ 6602 h 11046"/>
                <a:gd name="connsiteX10" fmla="*/ 254 w 13751"/>
                <a:gd name="connsiteY10" fmla="*/ 6602 h 1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751" h="11046">
                  <a:moveTo>
                    <a:pt x="0" y="9142"/>
                  </a:moveTo>
                  <a:lnTo>
                    <a:pt x="0" y="11046"/>
                  </a:lnTo>
                  <a:cubicBezTo>
                    <a:pt x="0" y="7260"/>
                    <a:pt x="3073" y="4190"/>
                    <a:pt x="6857" y="4190"/>
                  </a:cubicBezTo>
                  <a:cubicBezTo>
                    <a:pt x="10640" y="4190"/>
                    <a:pt x="13713" y="7260"/>
                    <a:pt x="13713" y="11046"/>
                  </a:cubicBezTo>
                  <a:lnTo>
                    <a:pt x="13713" y="6602"/>
                  </a:lnTo>
                  <a:cubicBezTo>
                    <a:pt x="13764" y="6181"/>
                    <a:pt x="13764" y="5754"/>
                    <a:pt x="13713" y="5333"/>
                  </a:cubicBezTo>
                  <a:cubicBezTo>
                    <a:pt x="13231" y="2616"/>
                    <a:pt x="11097" y="488"/>
                    <a:pt x="8380" y="0"/>
                  </a:cubicBezTo>
                  <a:lnTo>
                    <a:pt x="7110" y="0"/>
                  </a:lnTo>
                  <a:lnTo>
                    <a:pt x="5841" y="0"/>
                  </a:lnTo>
                  <a:cubicBezTo>
                    <a:pt x="2629" y="555"/>
                    <a:pt x="267" y="3338"/>
                    <a:pt x="254" y="6602"/>
                  </a:cubicBezTo>
                  <a:lnTo>
                    <a:pt x="254" y="6602"/>
                  </a:lnTo>
                  <a:close/>
                </a:path>
              </a:pathLst>
            </a:custGeom>
            <a:solidFill>
              <a:srgbClr val="000000"/>
            </a:solidFill>
            <a:ln w="12690" cap="flat">
              <a:noFill/>
              <a:prstDash val="solid"/>
              <a:miter/>
            </a:ln>
          </p:spPr>
          <p:txBody>
            <a:bodyPr rtlCol="0" anchor="ctr"/>
            <a:lstStyle/>
            <a:p>
              <a:pPr rtl="0"/>
              <a:endParaRPr lang="en-GB" sz="1934" noProof="0"/>
            </a:p>
          </p:txBody>
        </p:sp>
        <p:sp>
          <p:nvSpPr>
            <p:cNvPr id="383" name="Freeform: Shape 382">
              <a:extLst>
                <a:ext uri="{FF2B5EF4-FFF2-40B4-BE49-F238E27FC236}">
                  <a16:creationId xmlns:a16="http://schemas.microsoft.com/office/drawing/2014/main" id="{45CDA121-C738-40E9-B92E-CDEC09CCA136}"/>
                </a:ext>
              </a:extLst>
            </p:cNvPr>
            <p:cNvSpPr/>
            <p:nvPr/>
          </p:nvSpPr>
          <p:spPr>
            <a:xfrm>
              <a:off x="7828399" y="5951236"/>
              <a:ext cx="13760" cy="568433"/>
            </a:xfrm>
            <a:custGeom>
              <a:avLst/>
              <a:gdLst>
                <a:gd name="connsiteX0" fmla="*/ 11427 w 13760"/>
                <a:gd name="connsiteY0" fmla="*/ 567545 h 568433"/>
                <a:gd name="connsiteX1" fmla="*/ 12824 w 13760"/>
                <a:gd name="connsiteY1" fmla="*/ 566656 h 568433"/>
                <a:gd name="connsiteX2" fmla="*/ 12824 w 13760"/>
                <a:gd name="connsiteY2" fmla="*/ 565767 h 568433"/>
                <a:gd name="connsiteX3" fmla="*/ 13713 w 13760"/>
                <a:gd name="connsiteY3" fmla="*/ 564498 h 568433"/>
                <a:gd name="connsiteX4" fmla="*/ 13713 w 13760"/>
                <a:gd name="connsiteY4" fmla="*/ 563355 h 568433"/>
                <a:gd name="connsiteX5" fmla="*/ 13713 w 13760"/>
                <a:gd name="connsiteY5" fmla="*/ 561831 h 568433"/>
                <a:gd name="connsiteX6" fmla="*/ 13713 w 13760"/>
                <a:gd name="connsiteY6" fmla="*/ 561831 h 568433"/>
                <a:gd name="connsiteX7" fmla="*/ 13713 w 13760"/>
                <a:gd name="connsiteY7" fmla="*/ 6856 h 568433"/>
                <a:gd name="connsiteX8" fmla="*/ 6856 w 13760"/>
                <a:gd name="connsiteY8" fmla="*/ 0 h 568433"/>
                <a:gd name="connsiteX9" fmla="*/ 0 w 13760"/>
                <a:gd name="connsiteY9" fmla="*/ 6856 h 568433"/>
                <a:gd name="connsiteX10" fmla="*/ 0 w 13760"/>
                <a:gd name="connsiteY10" fmla="*/ 561831 h 568433"/>
                <a:gd name="connsiteX11" fmla="*/ 5587 w 13760"/>
                <a:gd name="connsiteY11" fmla="*/ 568434 h 568433"/>
                <a:gd name="connsiteX12" fmla="*/ 5587 w 13760"/>
                <a:gd name="connsiteY12" fmla="*/ 561831 h 568433"/>
                <a:gd name="connsiteX13" fmla="*/ 6856 w 13760"/>
                <a:gd name="connsiteY13" fmla="*/ 560562 h 568433"/>
                <a:gd name="connsiteX14" fmla="*/ 8126 w 13760"/>
                <a:gd name="connsiteY14" fmla="*/ 561831 h 568433"/>
                <a:gd name="connsiteX15" fmla="*/ 8126 w 13760"/>
                <a:gd name="connsiteY15" fmla="*/ 568434 h 568433"/>
                <a:gd name="connsiteX16" fmla="*/ 9523 w 13760"/>
                <a:gd name="connsiteY16" fmla="*/ 568434 h 568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760" h="568433">
                  <a:moveTo>
                    <a:pt x="11427" y="567545"/>
                  </a:moveTo>
                  <a:cubicBezTo>
                    <a:pt x="11935" y="567329"/>
                    <a:pt x="12405" y="567024"/>
                    <a:pt x="12824" y="566656"/>
                  </a:cubicBezTo>
                  <a:lnTo>
                    <a:pt x="12824" y="565767"/>
                  </a:lnTo>
                  <a:lnTo>
                    <a:pt x="13713" y="564498"/>
                  </a:lnTo>
                  <a:cubicBezTo>
                    <a:pt x="13713" y="564498"/>
                    <a:pt x="13713" y="563736"/>
                    <a:pt x="13713" y="563355"/>
                  </a:cubicBezTo>
                  <a:cubicBezTo>
                    <a:pt x="13776" y="562847"/>
                    <a:pt x="13776" y="562339"/>
                    <a:pt x="13713" y="561831"/>
                  </a:cubicBezTo>
                  <a:lnTo>
                    <a:pt x="13713" y="561831"/>
                  </a:lnTo>
                  <a:lnTo>
                    <a:pt x="13713" y="6856"/>
                  </a:lnTo>
                  <a:cubicBezTo>
                    <a:pt x="13713" y="3070"/>
                    <a:pt x="10640" y="0"/>
                    <a:pt x="6856" y="0"/>
                  </a:cubicBezTo>
                  <a:cubicBezTo>
                    <a:pt x="3073" y="0"/>
                    <a:pt x="0" y="3070"/>
                    <a:pt x="0" y="6856"/>
                  </a:cubicBezTo>
                  <a:lnTo>
                    <a:pt x="0" y="561831"/>
                  </a:lnTo>
                  <a:cubicBezTo>
                    <a:pt x="12" y="565094"/>
                    <a:pt x="2374" y="567875"/>
                    <a:pt x="5587" y="568434"/>
                  </a:cubicBezTo>
                  <a:lnTo>
                    <a:pt x="5587" y="561831"/>
                  </a:lnTo>
                  <a:cubicBezTo>
                    <a:pt x="5587" y="561133"/>
                    <a:pt x="6158" y="560562"/>
                    <a:pt x="6856" y="560562"/>
                  </a:cubicBezTo>
                  <a:cubicBezTo>
                    <a:pt x="7554" y="560562"/>
                    <a:pt x="8126" y="561133"/>
                    <a:pt x="8126" y="561831"/>
                  </a:cubicBezTo>
                  <a:lnTo>
                    <a:pt x="8126" y="568434"/>
                  </a:lnTo>
                  <a:lnTo>
                    <a:pt x="9523" y="568434"/>
                  </a:lnTo>
                  <a:close/>
                </a:path>
              </a:pathLst>
            </a:custGeom>
            <a:solidFill>
              <a:srgbClr val="000000"/>
            </a:solidFill>
            <a:ln w="12690" cap="flat">
              <a:noFill/>
              <a:prstDash val="solid"/>
              <a:miter/>
            </a:ln>
          </p:spPr>
          <p:txBody>
            <a:bodyPr rtlCol="0" anchor="ctr"/>
            <a:lstStyle/>
            <a:p>
              <a:pPr rtl="0"/>
              <a:endParaRPr lang="en-GB" sz="1934" noProof="0"/>
            </a:p>
          </p:txBody>
        </p:sp>
        <p:sp>
          <p:nvSpPr>
            <p:cNvPr id="384" name="Freeform: Shape 383">
              <a:extLst>
                <a:ext uri="{FF2B5EF4-FFF2-40B4-BE49-F238E27FC236}">
                  <a16:creationId xmlns:a16="http://schemas.microsoft.com/office/drawing/2014/main" id="{8780E7F0-7ECE-42B3-BC1A-0A9664574AD8}"/>
                </a:ext>
              </a:extLst>
            </p:cNvPr>
            <p:cNvSpPr/>
            <p:nvPr/>
          </p:nvSpPr>
          <p:spPr>
            <a:xfrm>
              <a:off x="6923125" y="6503291"/>
              <a:ext cx="174325" cy="13839"/>
            </a:xfrm>
            <a:custGeom>
              <a:avLst/>
              <a:gdLst>
                <a:gd name="connsiteX0" fmla="*/ 0 w 174325"/>
                <a:gd name="connsiteY0" fmla="*/ 6856 h 13839"/>
                <a:gd name="connsiteX1" fmla="*/ 0 w 174325"/>
                <a:gd name="connsiteY1" fmla="*/ 9777 h 13839"/>
                <a:gd name="connsiteX2" fmla="*/ 0 w 174325"/>
                <a:gd name="connsiteY2" fmla="*/ 10665 h 13839"/>
                <a:gd name="connsiteX3" fmla="*/ 0 w 174325"/>
                <a:gd name="connsiteY3" fmla="*/ 11554 h 13839"/>
                <a:gd name="connsiteX4" fmla="*/ 0 w 174325"/>
                <a:gd name="connsiteY4" fmla="*/ 13840 h 13839"/>
                <a:gd name="connsiteX5" fmla="*/ 174325 w 174325"/>
                <a:gd name="connsiteY5" fmla="*/ 13840 h 13839"/>
                <a:gd name="connsiteX6" fmla="*/ 167469 w 174325"/>
                <a:gd name="connsiteY6" fmla="*/ 6983 h 13839"/>
                <a:gd name="connsiteX7" fmla="*/ 174325 w 174325"/>
                <a:gd name="connsiteY7" fmla="*/ 0 h 13839"/>
                <a:gd name="connsiteX8" fmla="*/ 0 w 174325"/>
                <a:gd name="connsiteY8" fmla="*/ 0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325" h="13839">
                  <a:moveTo>
                    <a:pt x="0" y="6856"/>
                  </a:moveTo>
                  <a:lnTo>
                    <a:pt x="0" y="9777"/>
                  </a:lnTo>
                  <a:cubicBezTo>
                    <a:pt x="50" y="10069"/>
                    <a:pt x="50" y="10373"/>
                    <a:pt x="0" y="10665"/>
                  </a:cubicBezTo>
                  <a:cubicBezTo>
                    <a:pt x="38" y="10957"/>
                    <a:pt x="38" y="11262"/>
                    <a:pt x="0" y="11554"/>
                  </a:cubicBezTo>
                  <a:lnTo>
                    <a:pt x="0" y="13840"/>
                  </a:lnTo>
                  <a:lnTo>
                    <a:pt x="174325" y="13840"/>
                  </a:lnTo>
                  <a:cubicBezTo>
                    <a:pt x="170542" y="13840"/>
                    <a:pt x="167469" y="10767"/>
                    <a:pt x="167469" y="6983"/>
                  </a:cubicBezTo>
                  <a:cubicBezTo>
                    <a:pt x="167469" y="3174"/>
                    <a:pt x="170516" y="64"/>
                    <a:pt x="174325" y="0"/>
                  </a:cubicBezTo>
                  <a:lnTo>
                    <a:pt x="0" y="0"/>
                  </a:lnTo>
                  <a:close/>
                </a:path>
              </a:pathLst>
            </a:custGeom>
            <a:solidFill>
              <a:srgbClr val="000000"/>
            </a:solidFill>
            <a:ln w="12690" cap="flat">
              <a:noFill/>
              <a:prstDash val="solid"/>
              <a:miter/>
            </a:ln>
          </p:spPr>
          <p:txBody>
            <a:bodyPr rtlCol="0" anchor="ctr"/>
            <a:lstStyle/>
            <a:p>
              <a:pPr rtl="0"/>
              <a:endParaRPr lang="en-GB" sz="1934" noProof="0"/>
            </a:p>
          </p:txBody>
        </p:sp>
        <p:sp>
          <p:nvSpPr>
            <p:cNvPr id="385" name="Freeform: Shape 384">
              <a:extLst>
                <a:ext uri="{FF2B5EF4-FFF2-40B4-BE49-F238E27FC236}">
                  <a16:creationId xmlns:a16="http://schemas.microsoft.com/office/drawing/2014/main" id="{CAF5275D-4418-4970-BEF7-E2DA4F333447}"/>
                </a:ext>
              </a:extLst>
            </p:cNvPr>
            <p:cNvSpPr/>
            <p:nvPr/>
          </p:nvSpPr>
          <p:spPr>
            <a:xfrm>
              <a:off x="7090848" y="6503418"/>
              <a:ext cx="13426" cy="13839"/>
            </a:xfrm>
            <a:custGeom>
              <a:avLst/>
              <a:gdLst>
                <a:gd name="connsiteX0" fmla="*/ 12570 w 13426"/>
                <a:gd name="connsiteY0" fmla="*/ 10665 h 13839"/>
                <a:gd name="connsiteX1" fmla="*/ 13332 w 13426"/>
                <a:gd name="connsiteY1" fmla="*/ 9523 h 13839"/>
                <a:gd name="connsiteX2" fmla="*/ 13332 w 13426"/>
                <a:gd name="connsiteY2" fmla="*/ 8888 h 13839"/>
                <a:gd name="connsiteX3" fmla="*/ 13332 w 13426"/>
                <a:gd name="connsiteY3" fmla="*/ 6729 h 13839"/>
                <a:gd name="connsiteX4" fmla="*/ 13332 w 13426"/>
                <a:gd name="connsiteY4" fmla="*/ 6729 h 13839"/>
                <a:gd name="connsiteX5" fmla="*/ 13332 w 13426"/>
                <a:gd name="connsiteY5" fmla="*/ 4825 h 13839"/>
                <a:gd name="connsiteX6" fmla="*/ 6857 w 13426"/>
                <a:gd name="connsiteY6" fmla="*/ 0 h 13839"/>
                <a:gd name="connsiteX7" fmla="*/ 6857 w 13426"/>
                <a:gd name="connsiteY7" fmla="*/ 0 h 13839"/>
                <a:gd name="connsiteX8" fmla="*/ 0 w 13426"/>
                <a:gd name="connsiteY8" fmla="*/ 6983 h 13839"/>
                <a:gd name="connsiteX9" fmla="*/ 6857 w 13426"/>
                <a:gd name="connsiteY9" fmla="*/ 13839 h 13839"/>
                <a:gd name="connsiteX10" fmla="*/ 6857 w 13426"/>
                <a:gd name="connsiteY10" fmla="*/ 13839 h 13839"/>
                <a:gd name="connsiteX11" fmla="*/ 12570 w 13426"/>
                <a:gd name="connsiteY11" fmla="*/ 10665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426" h="13839">
                  <a:moveTo>
                    <a:pt x="12570" y="10665"/>
                  </a:moveTo>
                  <a:cubicBezTo>
                    <a:pt x="12862" y="10310"/>
                    <a:pt x="13116" y="9929"/>
                    <a:pt x="13332" y="9523"/>
                  </a:cubicBezTo>
                  <a:lnTo>
                    <a:pt x="13332" y="8888"/>
                  </a:lnTo>
                  <a:cubicBezTo>
                    <a:pt x="13458" y="8177"/>
                    <a:pt x="13458" y="7440"/>
                    <a:pt x="13332" y="6729"/>
                  </a:cubicBezTo>
                  <a:lnTo>
                    <a:pt x="13332" y="6729"/>
                  </a:lnTo>
                  <a:cubicBezTo>
                    <a:pt x="13420" y="6094"/>
                    <a:pt x="13420" y="5460"/>
                    <a:pt x="13332" y="4825"/>
                  </a:cubicBezTo>
                  <a:cubicBezTo>
                    <a:pt x="12418" y="2006"/>
                    <a:pt x="9815" y="76"/>
                    <a:pt x="6857" y="0"/>
                  </a:cubicBezTo>
                  <a:lnTo>
                    <a:pt x="6857" y="0"/>
                  </a:lnTo>
                  <a:cubicBezTo>
                    <a:pt x="3047" y="63"/>
                    <a:pt x="0" y="3174"/>
                    <a:pt x="0" y="6983"/>
                  </a:cubicBezTo>
                  <a:cubicBezTo>
                    <a:pt x="0" y="10767"/>
                    <a:pt x="3073" y="13839"/>
                    <a:pt x="6857" y="13839"/>
                  </a:cubicBezTo>
                  <a:lnTo>
                    <a:pt x="6857" y="13839"/>
                  </a:lnTo>
                  <a:cubicBezTo>
                    <a:pt x="9192" y="13865"/>
                    <a:pt x="11364" y="12659"/>
                    <a:pt x="12570" y="10665"/>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86" name="Freeform: Shape 385">
              <a:extLst>
                <a:ext uri="{FF2B5EF4-FFF2-40B4-BE49-F238E27FC236}">
                  <a16:creationId xmlns:a16="http://schemas.microsoft.com/office/drawing/2014/main" id="{54FFA399-1474-45D2-B331-CD8C7F8416ED}"/>
                </a:ext>
              </a:extLst>
            </p:cNvPr>
            <p:cNvSpPr/>
            <p:nvPr/>
          </p:nvSpPr>
          <p:spPr>
            <a:xfrm>
              <a:off x="7809100" y="5860028"/>
              <a:ext cx="10298" cy="7917"/>
            </a:xfrm>
            <a:custGeom>
              <a:avLst/>
              <a:gdLst>
                <a:gd name="connsiteX0" fmla="*/ 10284 w 10298"/>
                <a:gd name="connsiteY0" fmla="*/ 7918 h 7917"/>
                <a:gd name="connsiteX1" fmla="*/ 10284 w 10298"/>
                <a:gd name="connsiteY1" fmla="*/ 6902 h 7917"/>
                <a:gd name="connsiteX2" fmla="*/ 3428 w 10298"/>
                <a:gd name="connsiteY2" fmla="*/ 46 h 7917"/>
                <a:gd name="connsiteX3" fmla="*/ 1270 w 10298"/>
                <a:gd name="connsiteY3" fmla="*/ 46 h 7917"/>
                <a:gd name="connsiteX4" fmla="*/ 0 w 10298"/>
                <a:gd name="connsiteY4" fmla="*/ 681 h 7917"/>
                <a:gd name="connsiteX5" fmla="*/ 0 w 10298"/>
                <a:gd name="connsiteY5" fmla="*/ 681 h 7917"/>
                <a:gd name="connsiteX6" fmla="*/ 1396 w 10298"/>
                <a:gd name="connsiteY6" fmla="*/ 681 h 7917"/>
                <a:gd name="connsiteX7" fmla="*/ 3555 w 10298"/>
                <a:gd name="connsiteY7" fmla="*/ 681 h 7917"/>
                <a:gd name="connsiteX8" fmla="*/ 10297 w 10298"/>
                <a:gd name="connsiteY8" fmla="*/ 7652 h 7917"/>
                <a:gd name="connsiteX9" fmla="*/ 10284 w 10298"/>
                <a:gd name="connsiteY9" fmla="*/ 7918 h 7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98" h="7917">
                  <a:moveTo>
                    <a:pt x="10284" y="7918"/>
                  </a:moveTo>
                  <a:lnTo>
                    <a:pt x="10284" y="6902"/>
                  </a:lnTo>
                  <a:cubicBezTo>
                    <a:pt x="10284" y="3116"/>
                    <a:pt x="7212" y="46"/>
                    <a:pt x="3428" y="46"/>
                  </a:cubicBezTo>
                  <a:cubicBezTo>
                    <a:pt x="2705" y="-15"/>
                    <a:pt x="1993" y="-15"/>
                    <a:pt x="1270" y="46"/>
                  </a:cubicBezTo>
                  <a:lnTo>
                    <a:pt x="0" y="681"/>
                  </a:lnTo>
                  <a:lnTo>
                    <a:pt x="0" y="681"/>
                  </a:lnTo>
                  <a:lnTo>
                    <a:pt x="1396" y="681"/>
                  </a:lnTo>
                  <a:cubicBezTo>
                    <a:pt x="2108" y="537"/>
                    <a:pt x="2844" y="537"/>
                    <a:pt x="3555" y="681"/>
                  </a:cubicBezTo>
                  <a:cubicBezTo>
                    <a:pt x="7339" y="745"/>
                    <a:pt x="10361" y="3866"/>
                    <a:pt x="10297" y="7652"/>
                  </a:cubicBezTo>
                  <a:cubicBezTo>
                    <a:pt x="10297" y="7741"/>
                    <a:pt x="10284" y="7829"/>
                    <a:pt x="10284" y="7918"/>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87" name="Freeform: Shape 386">
              <a:extLst>
                <a:ext uri="{FF2B5EF4-FFF2-40B4-BE49-F238E27FC236}">
                  <a16:creationId xmlns:a16="http://schemas.microsoft.com/office/drawing/2014/main" id="{85012C6F-B269-439C-9B4E-D94AF9E2F881}"/>
                </a:ext>
              </a:extLst>
            </p:cNvPr>
            <p:cNvSpPr/>
            <p:nvPr/>
          </p:nvSpPr>
          <p:spPr>
            <a:xfrm>
              <a:off x="7809354" y="5861870"/>
              <a:ext cx="9062" cy="103459"/>
            </a:xfrm>
            <a:custGeom>
              <a:avLst/>
              <a:gdLst>
                <a:gd name="connsiteX0" fmla="*/ 3174 w 9062"/>
                <a:gd name="connsiteY0" fmla="*/ 103078 h 103459"/>
                <a:gd name="connsiteX1" fmla="*/ 4316 w 9062"/>
                <a:gd name="connsiteY1" fmla="*/ 103078 h 103459"/>
                <a:gd name="connsiteX2" fmla="*/ 5078 w 9062"/>
                <a:gd name="connsiteY2" fmla="*/ 103078 h 103459"/>
                <a:gd name="connsiteX3" fmla="*/ 6348 w 9062"/>
                <a:gd name="connsiteY3" fmla="*/ 103078 h 103459"/>
                <a:gd name="connsiteX4" fmla="*/ 7364 w 9062"/>
                <a:gd name="connsiteY4" fmla="*/ 102316 h 103459"/>
                <a:gd name="connsiteX5" fmla="*/ 8379 w 9062"/>
                <a:gd name="connsiteY5" fmla="*/ 101428 h 103459"/>
                <a:gd name="connsiteX6" fmla="*/ 8379 w 9062"/>
                <a:gd name="connsiteY6" fmla="*/ 100412 h 103459"/>
                <a:gd name="connsiteX7" fmla="*/ 9015 w 9062"/>
                <a:gd name="connsiteY7" fmla="*/ 99142 h 103459"/>
                <a:gd name="connsiteX8" fmla="*/ 9015 w 9062"/>
                <a:gd name="connsiteY8" fmla="*/ 98253 h 103459"/>
                <a:gd name="connsiteX9" fmla="*/ 9015 w 9062"/>
                <a:gd name="connsiteY9" fmla="*/ 97111 h 103459"/>
                <a:gd name="connsiteX10" fmla="*/ 9015 w 9062"/>
                <a:gd name="connsiteY10" fmla="*/ 97111 h 103459"/>
                <a:gd name="connsiteX11" fmla="*/ 9015 w 9062"/>
                <a:gd name="connsiteY11" fmla="*/ 6964 h 103459"/>
                <a:gd name="connsiteX12" fmla="*/ 2158 w 9062"/>
                <a:gd name="connsiteY12" fmla="*/ 108 h 103459"/>
                <a:gd name="connsiteX13" fmla="*/ 0 w 9062"/>
                <a:gd name="connsiteY13" fmla="*/ 108 h 103459"/>
                <a:gd name="connsiteX14" fmla="*/ 4698 w 9062"/>
                <a:gd name="connsiteY14" fmla="*/ 6583 h 103459"/>
                <a:gd name="connsiteX15" fmla="*/ 4698 w 9062"/>
                <a:gd name="connsiteY15" fmla="*/ 97492 h 103459"/>
                <a:gd name="connsiteX16" fmla="*/ 1142 w 9062"/>
                <a:gd name="connsiteY16" fmla="*/ 103459 h 103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062" h="103459">
                  <a:moveTo>
                    <a:pt x="3174" y="103078"/>
                  </a:moveTo>
                  <a:lnTo>
                    <a:pt x="4316" y="103078"/>
                  </a:lnTo>
                  <a:lnTo>
                    <a:pt x="5078" y="103078"/>
                  </a:lnTo>
                  <a:lnTo>
                    <a:pt x="6348" y="103078"/>
                  </a:lnTo>
                  <a:lnTo>
                    <a:pt x="7364" y="102316"/>
                  </a:lnTo>
                  <a:lnTo>
                    <a:pt x="8379" y="101428"/>
                  </a:lnTo>
                  <a:cubicBezTo>
                    <a:pt x="8417" y="101090"/>
                    <a:pt x="8417" y="100750"/>
                    <a:pt x="8379" y="100412"/>
                  </a:cubicBezTo>
                  <a:lnTo>
                    <a:pt x="9015" y="99142"/>
                  </a:lnTo>
                  <a:cubicBezTo>
                    <a:pt x="8964" y="98848"/>
                    <a:pt x="8964" y="98548"/>
                    <a:pt x="9015" y="98253"/>
                  </a:cubicBezTo>
                  <a:cubicBezTo>
                    <a:pt x="9078" y="97875"/>
                    <a:pt x="9078" y="97489"/>
                    <a:pt x="9015" y="97111"/>
                  </a:cubicBezTo>
                  <a:lnTo>
                    <a:pt x="9015" y="97111"/>
                  </a:lnTo>
                  <a:lnTo>
                    <a:pt x="9015" y="6964"/>
                  </a:lnTo>
                  <a:cubicBezTo>
                    <a:pt x="9015" y="3178"/>
                    <a:pt x="5942" y="108"/>
                    <a:pt x="2158" y="108"/>
                  </a:cubicBezTo>
                  <a:cubicBezTo>
                    <a:pt x="1448" y="-36"/>
                    <a:pt x="711" y="-36"/>
                    <a:pt x="0" y="108"/>
                  </a:cubicBezTo>
                  <a:cubicBezTo>
                    <a:pt x="2793" y="1034"/>
                    <a:pt x="4685" y="3640"/>
                    <a:pt x="4698" y="6583"/>
                  </a:cubicBezTo>
                  <a:lnTo>
                    <a:pt x="4698" y="97492"/>
                  </a:lnTo>
                  <a:cubicBezTo>
                    <a:pt x="4634" y="99964"/>
                    <a:pt x="3288" y="102224"/>
                    <a:pt x="1142" y="103459"/>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88" name="Freeform: Shape 387">
              <a:extLst>
                <a:ext uri="{FF2B5EF4-FFF2-40B4-BE49-F238E27FC236}">
                  <a16:creationId xmlns:a16="http://schemas.microsoft.com/office/drawing/2014/main" id="{2BEE97FF-D4B3-42B9-BA3E-13B83844A713}"/>
                </a:ext>
              </a:extLst>
            </p:cNvPr>
            <p:cNvSpPr/>
            <p:nvPr/>
          </p:nvSpPr>
          <p:spPr>
            <a:xfrm>
              <a:off x="7786373" y="5954664"/>
              <a:ext cx="13712" cy="555482"/>
            </a:xfrm>
            <a:custGeom>
              <a:avLst/>
              <a:gdLst>
                <a:gd name="connsiteX0" fmla="*/ 0 w 13712"/>
                <a:gd name="connsiteY0" fmla="*/ 555483 h 555482"/>
                <a:gd name="connsiteX1" fmla="*/ 6856 w 13712"/>
                <a:gd name="connsiteY1" fmla="*/ 548627 h 555482"/>
                <a:gd name="connsiteX2" fmla="*/ 13713 w 13712"/>
                <a:gd name="connsiteY2" fmla="*/ 555483 h 555482"/>
                <a:gd name="connsiteX3" fmla="*/ 13713 w 13712"/>
                <a:gd name="connsiteY3" fmla="*/ 6983 h 555482"/>
                <a:gd name="connsiteX4" fmla="*/ 6856 w 13712"/>
                <a:gd name="connsiteY4" fmla="*/ 0 h 555482"/>
                <a:gd name="connsiteX5" fmla="*/ 4952 w 13712"/>
                <a:gd name="connsiteY5" fmla="*/ 0 h 555482"/>
                <a:gd name="connsiteX6" fmla="*/ 3682 w 13712"/>
                <a:gd name="connsiteY6" fmla="*/ 0 h 555482"/>
                <a:gd name="connsiteX7" fmla="*/ 2539 w 13712"/>
                <a:gd name="connsiteY7" fmla="*/ 762 h 555482"/>
                <a:gd name="connsiteX8" fmla="*/ 1651 w 13712"/>
                <a:gd name="connsiteY8" fmla="*/ 1651 h 555482"/>
                <a:gd name="connsiteX9" fmla="*/ 889 w 13712"/>
                <a:gd name="connsiteY9" fmla="*/ 2793 h 555482"/>
                <a:gd name="connsiteX10" fmla="*/ 889 w 13712"/>
                <a:gd name="connsiteY10" fmla="*/ 3936 h 555482"/>
                <a:gd name="connsiteX11" fmla="*/ 889 w 13712"/>
                <a:gd name="connsiteY11" fmla="*/ 5333 h 555482"/>
                <a:gd name="connsiteX12" fmla="*/ 889 w 13712"/>
                <a:gd name="connsiteY12" fmla="*/ 6094 h 555482"/>
                <a:gd name="connsiteX13" fmla="*/ 889 w 13712"/>
                <a:gd name="connsiteY13" fmla="*/ 554594 h 555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712" h="555482">
                  <a:moveTo>
                    <a:pt x="0" y="555483"/>
                  </a:moveTo>
                  <a:cubicBezTo>
                    <a:pt x="0" y="551699"/>
                    <a:pt x="3073" y="548627"/>
                    <a:pt x="6856" y="548627"/>
                  </a:cubicBezTo>
                  <a:cubicBezTo>
                    <a:pt x="10640" y="548627"/>
                    <a:pt x="13713" y="551699"/>
                    <a:pt x="13713" y="555483"/>
                  </a:cubicBezTo>
                  <a:lnTo>
                    <a:pt x="13713" y="6983"/>
                  </a:lnTo>
                  <a:cubicBezTo>
                    <a:pt x="13713" y="3176"/>
                    <a:pt x="10665" y="70"/>
                    <a:pt x="6856" y="0"/>
                  </a:cubicBezTo>
                  <a:lnTo>
                    <a:pt x="4952" y="0"/>
                  </a:lnTo>
                  <a:lnTo>
                    <a:pt x="3682" y="0"/>
                  </a:lnTo>
                  <a:lnTo>
                    <a:pt x="2539" y="762"/>
                  </a:lnTo>
                  <a:cubicBezTo>
                    <a:pt x="2209" y="1025"/>
                    <a:pt x="1917" y="1323"/>
                    <a:pt x="1651" y="1651"/>
                  </a:cubicBezTo>
                  <a:lnTo>
                    <a:pt x="889" y="2793"/>
                  </a:lnTo>
                  <a:cubicBezTo>
                    <a:pt x="838" y="3173"/>
                    <a:pt x="838" y="3556"/>
                    <a:pt x="889" y="3936"/>
                  </a:cubicBezTo>
                  <a:cubicBezTo>
                    <a:pt x="825" y="4399"/>
                    <a:pt x="825" y="4869"/>
                    <a:pt x="889" y="5333"/>
                  </a:cubicBezTo>
                  <a:cubicBezTo>
                    <a:pt x="889" y="5333"/>
                    <a:pt x="889" y="5333"/>
                    <a:pt x="889" y="6094"/>
                  </a:cubicBezTo>
                  <a:lnTo>
                    <a:pt x="889" y="554594"/>
                  </a:lnTo>
                  <a:close/>
                </a:path>
              </a:pathLst>
            </a:custGeom>
            <a:solidFill>
              <a:srgbClr val="000000"/>
            </a:solidFill>
            <a:ln w="12690" cap="flat">
              <a:noFill/>
              <a:prstDash val="solid"/>
              <a:miter/>
            </a:ln>
          </p:spPr>
          <p:txBody>
            <a:bodyPr rtlCol="0" anchor="ctr"/>
            <a:lstStyle/>
            <a:p>
              <a:pPr rtl="0"/>
              <a:endParaRPr lang="en-GB" sz="1934" noProof="0"/>
            </a:p>
          </p:txBody>
        </p:sp>
        <p:sp>
          <p:nvSpPr>
            <p:cNvPr id="389" name="Freeform: Shape 388">
              <a:extLst>
                <a:ext uri="{FF2B5EF4-FFF2-40B4-BE49-F238E27FC236}">
                  <a16:creationId xmlns:a16="http://schemas.microsoft.com/office/drawing/2014/main" id="{1B7C2B5C-D576-4B06-ACA0-43ED8B521F71}"/>
                </a:ext>
              </a:extLst>
            </p:cNvPr>
            <p:cNvSpPr/>
            <p:nvPr/>
          </p:nvSpPr>
          <p:spPr>
            <a:xfrm>
              <a:off x="7785865" y="6504434"/>
              <a:ext cx="13760" cy="13671"/>
            </a:xfrm>
            <a:custGeom>
              <a:avLst/>
              <a:gdLst>
                <a:gd name="connsiteX0" fmla="*/ 508 w 13760"/>
                <a:gd name="connsiteY0" fmla="*/ 6602 h 13671"/>
                <a:gd name="connsiteX1" fmla="*/ 7364 w 13760"/>
                <a:gd name="connsiteY1" fmla="*/ 13585 h 13671"/>
                <a:gd name="connsiteX2" fmla="*/ 7364 w 13760"/>
                <a:gd name="connsiteY2" fmla="*/ 13585 h 13671"/>
                <a:gd name="connsiteX3" fmla="*/ 10031 w 13760"/>
                <a:gd name="connsiteY3" fmla="*/ 13585 h 13671"/>
                <a:gd name="connsiteX4" fmla="*/ 10793 w 13760"/>
                <a:gd name="connsiteY4" fmla="*/ 13585 h 13671"/>
                <a:gd name="connsiteX5" fmla="*/ 12189 w 13760"/>
                <a:gd name="connsiteY5" fmla="*/ 12570 h 13671"/>
                <a:gd name="connsiteX6" fmla="*/ 12824 w 13760"/>
                <a:gd name="connsiteY6" fmla="*/ 11681 h 13671"/>
                <a:gd name="connsiteX7" fmla="*/ 13713 w 13760"/>
                <a:gd name="connsiteY7" fmla="*/ 10411 h 13671"/>
                <a:gd name="connsiteX8" fmla="*/ 13713 w 13760"/>
                <a:gd name="connsiteY8" fmla="*/ 9523 h 13671"/>
                <a:gd name="connsiteX9" fmla="*/ 13713 w 13760"/>
                <a:gd name="connsiteY9" fmla="*/ 9523 h 13671"/>
                <a:gd name="connsiteX10" fmla="*/ 13713 w 13760"/>
                <a:gd name="connsiteY10" fmla="*/ 7999 h 13671"/>
                <a:gd name="connsiteX11" fmla="*/ 13713 w 13760"/>
                <a:gd name="connsiteY11" fmla="*/ 6856 h 13671"/>
                <a:gd name="connsiteX12" fmla="*/ 13713 w 13760"/>
                <a:gd name="connsiteY12" fmla="*/ 6856 h 13671"/>
                <a:gd name="connsiteX13" fmla="*/ 6857 w 13760"/>
                <a:gd name="connsiteY13" fmla="*/ 0 h 13671"/>
                <a:gd name="connsiteX14" fmla="*/ 0 w 13760"/>
                <a:gd name="connsiteY14" fmla="*/ 6856 h 13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760" h="13671">
                  <a:moveTo>
                    <a:pt x="508" y="6602"/>
                  </a:moveTo>
                  <a:cubicBezTo>
                    <a:pt x="508" y="10411"/>
                    <a:pt x="3555" y="13522"/>
                    <a:pt x="7364" y="13585"/>
                  </a:cubicBezTo>
                  <a:lnTo>
                    <a:pt x="7364" y="13585"/>
                  </a:lnTo>
                  <a:cubicBezTo>
                    <a:pt x="8253" y="13700"/>
                    <a:pt x="9142" y="13700"/>
                    <a:pt x="10031" y="13585"/>
                  </a:cubicBezTo>
                  <a:lnTo>
                    <a:pt x="10793" y="13585"/>
                  </a:lnTo>
                  <a:lnTo>
                    <a:pt x="12189" y="12570"/>
                  </a:lnTo>
                  <a:lnTo>
                    <a:pt x="12824" y="11681"/>
                  </a:lnTo>
                  <a:cubicBezTo>
                    <a:pt x="13154" y="11275"/>
                    <a:pt x="13446" y="10856"/>
                    <a:pt x="13713" y="10411"/>
                  </a:cubicBezTo>
                  <a:cubicBezTo>
                    <a:pt x="13776" y="10119"/>
                    <a:pt x="13776" y="9815"/>
                    <a:pt x="13713" y="9523"/>
                  </a:cubicBezTo>
                  <a:lnTo>
                    <a:pt x="13713" y="9523"/>
                  </a:lnTo>
                  <a:cubicBezTo>
                    <a:pt x="13776" y="9015"/>
                    <a:pt x="13776" y="8507"/>
                    <a:pt x="13713" y="7999"/>
                  </a:cubicBezTo>
                  <a:lnTo>
                    <a:pt x="13713" y="6856"/>
                  </a:lnTo>
                  <a:lnTo>
                    <a:pt x="13713" y="6856"/>
                  </a:lnTo>
                  <a:cubicBezTo>
                    <a:pt x="13713" y="3072"/>
                    <a:pt x="10640" y="0"/>
                    <a:pt x="6857" y="0"/>
                  </a:cubicBezTo>
                  <a:cubicBezTo>
                    <a:pt x="3073" y="0"/>
                    <a:pt x="0" y="3072"/>
                    <a:pt x="0"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90" name="Freeform: Shape 389">
              <a:extLst>
                <a:ext uri="{FF2B5EF4-FFF2-40B4-BE49-F238E27FC236}">
                  <a16:creationId xmlns:a16="http://schemas.microsoft.com/office/drawing/2014/main" id="{80A2B80E-F387-4BBD-8A54-19D5AEE03FA9}"/>
                </a:ext>
              </a:extLst>
            </p:cNvPr>
            <p:cNvSpPr/>
            <p:nvPr/>
          </p:nvSpPr>
          <p:spPr>
            <a:xfrm>
              <a:off x="4504272" y="6126578"/>
              <a:ext cx="13083" cy="13839"/>
            </a:xfrm>
            <a:custGeom>
              <a:avLst/>
              <a:gdLst>
                <a:gd name="connsiteX0" fmla="*/ 6 w 13083"/>
                <a:gd name="connsiteY0" fmla="*/ 6983 h 13839"/>
                <a:gd name="connsiteX1" fmla="*/ 6989 w 13083"/>
                <a:gd name="connsiteY1" fmla="*/ 13840 h 13839"/>
                <a:gd name="connsiteX2" fmla="*/ 13084 w 13083"/>
                <a:gd name="connsiteY2" fmla="*/ 13840 h 13839"/>
                <a:gd name="connsiteX3" fmla="*/ 6100 w 13083"/>
                <a:gd name="connsiteY3" fmla="*/ 6983 h 13839"/>
                <a:gd name="connsiteX4" fmla="*/ 13084 w 13083"/>
                <a:gd name="connsiteY4" fmla="*/ 0 h 13839"/>
                <a:gd name="connsiteX5" fmla="*/ 6989 w 13083"/>
                <a:gd name="connsiteY5" fmla="*/ 0 h 13839"/>
                <a:gd name="connsiteX6" fmla="*/ 6100 w 13083"/>
                <a:gd name="connsiteY6" fmla="*/ 0 h 13839"/>
                <a:gd name="connsiteX7" fmla="*/ 6 w 13083"/>
                <a:gd name="connsiteY7" fmla="*/ 6983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3" h="13839">
                  <a:moveTo>
                    <a:pt x="6" y="6983"/>
                  </a:moveTo>
                  <a:cubicBezTo>
                    <a:pt x="70" y="10792"/>
                    <a:pt x="3180" y="13840"/>
                    <a:pt x="6989" y="13840"/>
                  </a:cubicBezTo>
                  <a:lnTo>
                    <a:pt x="13084" y="13840"/>
                  </a:lnTo>
                  <a:cubicBezTo>
                    <a:pt x="9275" y="13840"/>
                    <a:pt x="6164" y="10792"/>
                    <a:pt x="6100" y="6983"/>
                  </a:cubicBezTo>
                  <a:cubicBezTo>
                    <a:pt x="6100" y="3123"/>
                    <a:pt x="9224" y="0"/>
                    <a:pt x="13084" y="0"/>
                  </a:cubicBezTo>
                  <a:lnTo>
                    <a:pt x="6989" y="0"/>
                  </a:lnTo>
                  <a:lnTo>
                    <a:pt x="6100" y="0"/>
                  </a:lnTo>
                  <a:cubicBezTo>
                    <a:pt x="2533" y="330"/>
                    <a:pt x="-146" y="3403"/>
                    <a:pt x="6"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91" name="Freeform: Shape 390">
              <a:extLst>
                <a:ext uri="{FF2B5EF4-FFF2-40B4-BE49-F238E27FC236}">
                  <a16:creationId xmlns:a16="http://schemas.microsoft.com/office/drawing/2014/main" id="{E76D5F75-3A0D-4941-9154-C4EE6DF8ADE5}"/>
                </a:ext>
              </a:extLst>
            </p:cNvPr>
            <p:cNvSpPr/>
            <p:nvPr/>
          </p:nvSpPr>
          <p:spPr>
            <a:xfrm>
              <a:off x="4769131" y="6447298"/>
              <a:ext cx="13887" cy="6856"/>
            </a:xfrm>
            <a:custGeom>
              <a:avLst/>
              <a:gdLst>
                <a:gd name="connsiteX0" fmla="*/ 13839 w 13887"/>
                <a:gd name="connsiteY0" fmla="*/ 1143 h 6856"/>
                <a:gd name="connsiteX1" fmla="*/ 13839 w 13887"/>
                <a:gd name="connsiteY1" fmla="*/ 0 h 6856"/>
                <a:gd name="connsiteX2" fmla="*/ 13839 w 13887"/>
                <a:gd name="connsiteY2" fmla="*/ 0 h 6856"/>
                <a:gd name="connsiteX3" fmla="*/ 6983 w 13887"/>
                <a:gd name="connsiteY3" fmla="*/ 6856 h 6856"/>
                <a:gd name="connsiteX4" fmla="*/ 0 w 13887"/>
                <a:gd name="connsiteY4" fmla="*/ 0 h 6856"/>
                <a:gd name="connsiteX5" fmla="*/ 0 w 13887"/>
                <a:gd name="connsiteY5" fmla="*/ 0 h 6856"/>
                <a:gd name="connsiteX6" fmla="*/ 5587 w 13887"/>
                <a:gd name="connsiteY6" fmla="*/ 6602 h 6856"/>
                <a:gd name="connsiteX7" fmla="*/ 6983 w 13887"/>
                <a:gd name="connsiteY7" fmla="*/ 6602 h 6856"/>
                <a:gd name="connsiteX8" fmla="*/ 8507 w 13887"/>
                <a:gd name="connsiteY8" fmla="*/ 6602 h 6856"/>
                <a:gd name="connsiteX9" fmla="*/ 9903 w 13887"/>
                <a:gd name="connsiteY9" fmla="*/ 6602 h 6856"/>
                <a:gd name="connsiteX10" fmla="*/ 10919 w 13887"/>
                <a:gd name="connsiteY10" fmla="*/ 5840 h 6856"/>
                <a:gd name="connsiteX11" fmla="*/ 11935 w 13887"/>
                <a:gd name="connsiteY11" fmla="*/ 5079 h 6856"/>
                <a:gd name="connsiteX12" fmla="*/ 12697 w 13887"/>
                <a:gd name="connsiteY12" fmla="*/ 3936 h 6856"/>
                <a:gd name="connsiteX13" fmla="*/ 12697 w 13887"/>
                <a:gd name="connsiteY13" fmla="*/ 3174 h 6856"/>
                <a:gd name="connsiteX14" fmla="*/ 12697 w 13887"/>
                <a:gd name="connsiteY14" fmla="*/ 3174 h 6856"/>
                <a:gd name="connsiteX15" fmla="*/ 13839 w 13887"/>
                <a:gd name="connsiteY15" fmla="*/ 1143 h 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887" h="6856">
                  <a:moveTo>
                    <a:pt x="13839" y="1143"/>
                  </a:moveTo>
                  <a:cubicBezTo>
                    <a:pt x="13903" y="762"/>
                    <a:pt x="13903" y="381"/>
                    <a:pt x="13839" y="0"/>
                  </a:cubicBezTo>
                  <a:lnTo>
                    <a:pt x="13839" y="0"/>
                  </a:lnTo>
                  <a:cubicBezTo>
                    <a:pt x="13839" y="3783"/>
                    <a:pt x="10767" y="6856"/>
                    <a:pt x="6983" y="6856"/>
                  </a:cubicBezTo>
                  <a:cubicBezTo>
                    <a:pt x="3174" y="6856"/>
                    <a:pt x="64" y="3809"/>
                    <a:pt x="0" y="0"/>
                  </a:cubicBezTo>
                  <a:lnTo>
                    <a:pt x="0" y="0"/>
                  </a:lnTo>
                  <a:cubicBezTo>
                    <a:pt x="13" y="3263"/>
                    <a:pt x="2374" y="6044"/>
                    <a:pt x="5587" y="6602"/>
                  </a:cubicBezTo>
                  <a:lnTo>
                    <a:pt x="6983" y="6602"/>
                  </a:lnTo>
                  <a:lnTo>
                    <a:pt x="8507" y="6602"/>
                  </a:lnTo>
                  <a:lnTo>
                    <a:pt x="9903" y="6602"/>
                  </a:lnTo>
                  <a:cubicBezTo>
                    <a:pt x="9903" y="6602"/>
                    <a:pt x="10538" y="6602"/>
                    <a:pt x="10919" y="5840"/>
                  </a:cubicBezTo>
                  <a:lnTo>
                    <a:pt x="11935" y="5079"/>
                  </a:lnTo>
                  <a:cubicBezTo>
                    <a:pt x="12227" y="4723"/>
                    <a:pt x="12494" y="4342"/>
                    <a:pt x="12697" y="3936"/>
                  </a:cubicBezTo>
                  <a:lnTo>
                    <a:pt x="12697" y="3174"/>
                  </a:lnTo>
                  <a:lnTo>
                    <a:pt x="12697" y="3174"/>
                  </a:lnTo>
                  <a:cubicBezTo>
                    <a:pt x="13420" y="2755"/>
                    <a:pt x="13852" y="1981"/>
                    <a:pt x="13839" y="114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92" name="Freeform: Shape 391">
              <a:extLst>
                <a:ext uri="{FF2B5EF4-FFF2-40B4-BE49-F238E27FC236}">
                  <a16:creationId xmlns:a16="http://schemas.microsoft.com/office/drawing/2014/main" id="{154B3C1D-5B09-4D2A-A17C-4A6936C76BB5}"/>
                </a:ext>
              </a:extLst>
            </p:cNvPr>
            <p:cNvSpPr/>
            <p:nvPr/>
          </p:nvSpPr>
          <p:spPr>
            <a:xfrm>
              <a:off x="4779796" y="5016978"/>
              <a:ext cx="13896" cy="777453"/>
            </a:xfrm>
            <a:custGeom>
              <a:avLst/>
              <a:gdLst>
                <a:gd name="connsiteX0" fmla="*/ 6856 w 13896"/>
                <a:gd name="connsiteY0" fmla="*/ 31 h 777453"/>
                <a:gd name="connsiteX1" fmla="*/ 1524 w 13896"/>
                <a:gd name="connsiteY1" fmla="*/ 2952 h 777453"/>
                <a:gd name="connsiteX2" fmla="*/ 0 w 13896"/>
                <a:gd name="connsiteY2" fmla="*/ 7015 h 777453"/>
                <a:gd name="connsiteX3" fmla="*/ 0 w 13896"/>
                <a:gd name="connsiteY3" fmla="*/ 777454 h 777453"/>
                <a:gd name="connsiteX4" fmla="*/ 6856 w 13896"/>
                <a:gd name="connsiteY4" fmla="*/ 770597 h 777453"/>
                <a:gd name="connsiteX5" fmla="*/ 13839 w 13896"/>
                <a:gd name="connsiteY5" fmla="*/ 777454 h 777453"/>
                <a:gd name="connsiteX6" fmla="*/ 13839 w 13896"/>
                <a:gd name="connsiteY6" fmla="*/ 7015 h 777453"/>
                <a:gd name="connsiteX7" fmla="*/ 13839 w 13896"/>
                <a:gd name="connsiteY7" fmla="*/ 7015 h 777453"/>
                <a:gd name="connsiteX8" fmla="*/ 13839 w 13896"/>
                <a:gd name="connsiteY8" fmla="*/ 5491 h 777453"/>
                <a:gd name="connsiteX9" fmla="*/ 13839 w 13896"/>
                <a:gd name="connsiteY9" fmla="*/ 4221 h 777453"/>
                <a:gd name="connsiteX10" fmla="*/ 13839 w 13896"/>
                <a:gd name="connsiteY10" fmla="*/ 4221 h 777453"/>
                <a:gd name="connsiteX11" fmla="*/ 6856 w 13896"/>
                <a:gd name="connsiteY11" fmla="*/ 31 h 77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96" h="777453">
                  <a:moveTo>
                    <a:pt x="6856" y="31"/>
                  </a:moveTo>
                  <a:cubicBezTo>
                    <a:pt x="4711" y="80"/>
                    <a:pt x="2717" y="1169"/>
                    <a:pt x="1524" y="2952"/>
                  </a:cubicBezTo>
                  <a:cubicBezTo>
                    <a:pt x="559" y="4086"/>
                    <a:pt x="13" y="5523"/>
                    <a:pt x="0" y="7015"/>
                  </a:cubicBezTo>
                  <a:lnTo>
                    <a:pt x="0" y="777454"/>
                  </a:lnTo>
                  <a:cubicBezTo>
                    <a:pt x="0" y="773667"/>
                    <a:pt x="3073" y="770597"/>
                    <a:pt x="6856" y="770597"/>
                  </a:cubicBezTo>
                  <a:cubicBezTo>
                    <a:pt x="10665" y="770597"/>
                    <a:pt x="13776" y="773647"/>
                    <a:pt x="13839" y="777454"/>
                  </a:cubicBezTo>
                  <a:lnTo>
                    <a:pt x="13839" y="7015"/>
                  </a:lnTo>
                  <a:lnTo>
                    <a:pt x="13839" y="7015"/>
                  </a:lnTo>
                  <a:cubicBezTo>
                    <a:pt x="13916" y="6509"/>
                    <a:pt x="13916" y="5996"/>
                    <a:pt x="13839" y="5491"/>
                  </a:cubicBezTo>
                  <a:cubicBezTo>
                    <a:pt x="13903" y="5070"/>
                    <a:pt x="13903" y="4642"/>
                    <a:pt x="13839" y="4221"/>
                  </a:cubicBezTo>
                  <a:lnTo>
                    <a:pt x="13839" y="4221"/>
                  </a:lnTo>
                  <a:cubicBezTo>
                    <a:pt x="12684" y="1443"/>
                    <a:pt x="9853" y="-255"/>
                    <a:pt x="6856" y="31"/>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93" name="Freeform: Shape 392">
              <a:extLst>
                <a:ext uri="{FF2B5EF4-FFF2-40B4-BE49-F238E27FC236}">
                  <a16:creationId xmlns:a16="http://schemas.microsoft.com/office/drawing/2014/main" id="{AFD6A02D-B314-4CE1-A088-C3B21DD83691}"/>
                </a:ext>
              </a:extLst>
            </p:cNvPr>
            <p:cNvSpPr/>
            <p:nvPr/>
          </p:nvSpPr>
          <p:spPr>
            <a:xfrm>
              <a:off x="4779796" y="5787575"/>
              <a:ext cx="13712" cy="242634"/>
            </a:xfrm>
            <a:custGeom>
              <a:avLst/>
              <a:gdLst>
                <a:gd name="connsiteX0" fmla="*/ 6856 w 13712"/>
                <a:gd name="connsiteY0" fmla="*/ 0 h 242634"/>
                <a:gd name="connsiteX1" fmla="*/ 0 w 13712"/>
                <a:gd name="connsiteY1" fmla="*/ 6856 h 242634"/>
                <a:gd name="connsiteX2" fmla="*/ 0 w 13712"/>
                <a:gd name="connsiteY2" fmla="*/ 236287 h 242634"/>
                <a:gd name="connsiteX3" fmla="*/ 1524 w 13712"/>
                <a:gd name="connsiteY3" fmla="*/ 240350 h 242634"/>
                <a:gd name="connsiteX4" fmla="*/ 1524 w 13712"/>
                <a:gd name="connsiteY4" fmla="*/ 240350 h 242634"/>
                <a:gd name="connsiteX5" fmla="*/ 2539 w 13712"/>
                <a:gd name="connsiteY5" fmla="*/ 241365 h 242634"/>
                <a:gd name="connsiteX6" fmla="*/ 5587 w 13712"/>
                <a:gd name="connsiteY6" fmla="*/ 242635 h 242634"/>
                <a:gd name="connsiteX7" fmla="*/ 6729 w 13712"/>
                <a:gd name="connsiteY7" fmla="*/ 242635 h 242634"/>
                <a:gd name="connsiteX8" fmla="*/ 7999 w 13712"/>
                <a:gd name="connsiteY8" fmla="*/ 242635 h 242634"/>
                <a:gd name="connsiteX9" fmla="*/ 13713 w 13712"/>
                <a:gd name="connsiteY9" fmla="*/ 236033 h 242634"/>
                <a:gd name="connsiteX10" fmla="*/ 13713 w 13712"/>
                <a:gd name="connsiteY10" fmla="*/ 6856 h 242634"/>
                <a:gd name="connsiteX11" fmla="*/ 6856 w 13712"/>
                <a:gd name="connsiteY11" fmla="*/ 0 h 24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712" h="242634">
                  <a:moveTo>
                    <a:pt x="6856" y="0"/>
                  </a:moveTo>
                  <a:cubicBezTo>
                    <a:pt x="3073" y="0"/>
                    <a:pt x="0" y="3070"/>
                    <a:pt x="0" y="6856"/>
                  </a:cubicBezTo>
                  <a:lnTo>
                    <a:pt x="0" y="236287"/>
                  </a:lnTo>
                  <a:cubicBezTo>
                    <a:pt x="51" y="237772"/>
                    <a:pt x="584" y="239200"/>
                    <a:pt x="1524" y="240350"/>
                  </a:cubicBezTo>
                  <a:lnTo>
                    <a:pt x="1524" y="240350"/>
                  </a:lnTo>
                  <a:cubicBezTo>
                    <a:pt x="1828" y="240719"/>
                    <a:pt x="2171" y="241059"/>
                    <a:pt x="2539" y="241365"/>
                  </a:cubicBezTo>
                  <a:cubicBezTo>
                    <a:pt x="3416" y="242066"/>
                    <a:pt x="4469" y="242507"/>
                    <a:pt x="5587" y="242635"/>
                  </a:cubicBezTo>
                  <a:lnTo>
                    <a:pt x="6729" y="242635"/>
                  </a:lnTo>
                  <a:lnTo>
                    <a:pt x="7999" y="242635"/>
                  </a:lnTo>
                  <a:cubicBezTo>
                    <a:pt x="11262" y="242136"/>
                    <a:pt x="13687" y="239338"/>
                    <a:pt x="13713" y="236033"/>
                  </a:cubicBezTo>
                  <a:lnTo>
                    <a:pt x="13713" y="6856"/>
                  </a:lnTo>
                  <a:cubicBezTo>
                    <a:pt x="13649" y="3098"/>
                    <a:pt x="10614" y="67"/>
                    <a:pt x="6856"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94" name="Freeform: Shape 393">
              <a:extLst>
                <a:ext uri="{FF2B5EF4-FFF2-40B4-BE49-F238E27FC236}">
                  <a16:creationId xmlns:a16="http://schemas.microsoft.com/office/drawing/2014/main" id="{418DCD5B-A353-4BCD-8295-BB290245CD77}"/>
                </a:ext>
              </a:extLst>
            </p:cNvPr>
            <p:cNvSpPr/>
            <p:nvPr/>
          </p:nvSpPr>
          <p:spPr>
            <a:xfrm>
              <a:off x="5215039" y="6131149"/>
              <a:ext cx="13896" cy="315387"/>
            </a:xfrm>
            <a:custGeom>
              <a:avLst/>
              <a:gdLst>
                <a:gd name="connsiteX0" fmla="*/ 12824 w 13896"/>
                <a:gd name="connsiteY0" fmla="*/ 2412 h 315387"/>
                <a:gd name="connsiteX1" fmla="*/ 5967 w 13896"/>
                <a:gd name="connsiteY1" fmla="*/ 9269 h 315387"/>
                <a:gd name="connsiteX2" fmla="*/ 0 w 13896"/>
                <a:gd name="connsiteY2" fmla="*/ 9269 h 315387"/>
                <a:gd name="connsiteX3" fmla="*/ 0 w 13896"/>
                <a:gd name="connsiteY3" fmla="*/ 315387 h 315387"/>
                <a:gd name="connsiteX4" fmla="*/ 6856 w 13896"/>
                <a:gd name="connsiteY4" fmla="*/ 308531 h 315387"/>
                <a:gd name="connsiteX5" fmla="*/ 13839 w 13896"/>
                <a:gd name="connsiteY5" fmla="*/ 308531 h 315387"/>
                <a:gd name="connsiteX6" fmla="*/ 13839 w 13896"/>
                <a:gd name="connsiteY6" fmla="*/ 3809 h 315387"/>
                <a:gd name="connsiteX7" fmla="*/ 13839 w 13896"/>
                <a:gd name="connsiteY7" fmla="*/ 3809 h 315387"/>
                <a:gd name="connsiteX8" fmla="*/ 13839 w 13896"/>
                <a:gd name="connsiteY8" fmla="*/ 2412 h 315387"/>
                <a:gd name="connsiteX9" fmla="*/ 13839 w 13896"/>
                <a:gd name="connsiteY9" fmla="*/ 1143 h 315387"/>
                <a:gd name="connsiteX10" fmla="*/ 13839 w 13896"/>
                <a:gd name="connsiteY10" fmla="*/ 0 h 315387"/>
                <a:gd name="connsiteX11" fmla="*/ 12824 w 13896"/>
                <a:gd name="connsiteY11" fmla="*/ 2412 h 315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96" h="315387">
                  <a:moveTo>
                    <a:pt x="12824" y="2412"/>
                  </a:moveTo>
                  <a:cubicBezTo>
                    <a:pt x="12824" y="6196"/>
                    <a:pt x="9751" y="9269"/>
                    <a:pt x="5967" y="9269"/>
                  </a:cubicBezTo>
                  <a:lnTo>
                    <a:pt x="0" y="9269"/>
                  </a:lnTo>
                  <a:lnTo>
                    <a:pt x="0" y="315387"/>
                  </a:lnTo>
                  <a:cubicBezTo>
                    <a:pt x="0" y="311604"/>
                    <a:pt x="3073" y="308531"/>
                    <a:pt x="6856" y="308531"/>
                  </a:cubicBezTo>
                  <a:lnTo>
                    <a:pt x="13839" y="308531"/>
                  </a:lnTo>
                  <a:lnTo>
                    <a:pt x="13839" y="3809"/>
                  </a:lnTo>
                  <a:lnTo>
                    <a:pt x="13839" y="3809"/>
                  </a:lnTo>
                  <a:cubicBezTo>
                    <a:pt x="13916" y="3352"/>
                    <a:pt x="13916" y="2870"/>
                    <a:pt x="13839" y="2412"/>
                  </a:cubicBezTo>
                  <a:cubicBezTo>
                    <a:pt x="13916" y="1993"/>
                    <a:pt x="13916" y="1562"/>
                    <a:pt x="13839" y="1143"/>
                  </a:cubicBezTo>
                  <a:cubicBezTo>
                    <a:pt x="13903" y="762"/>
                    <a:pt x="13903" y="381"/>
                    <a:pt x="13839" y="0"/>
                  </a:cubicBezTo>
                  <a:cubicBezTo>
                    <a:pt x="13611" y="851"/>
                    <a:pt x="13268" y="1663"/>
                    <a:pt x="12824" y="2412"/>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95" name="Freeform: Shape 394">
              <a:extLst>
                <a:ext uri="{FF2B5EF4-FFF2-40B4-BE49-F238E27FC236}">
                  <a16:creationId xmlns:a16="http://schemas.microsoft.com/office/drawing/2014/main" id="{89FC4664-A963-4183-BED4-65F4C0093CD6}"/>
                </a:ext>
              </a:extLst>
            </p:cNvPr>
            <p:cNvSpPr/>
            <p:nvPr/>
          </p:nvSpPr>
          <p:spPr>
            <a:xfrm>
              <a:off x="5215039" y="6446536"/>
              <a:ext cx="9141" cy="6868"/>
            </a:xfrm>
            <a:custGeom>
              <a:avLst/>
              <a:gdLst>
                <a:gd name="connsiteX0" fmla="*/ 0 w 9141"/>
                <a:gd name="connsiteY0" fmla="*/ 0 h 6868"/>
                <a:gd name="connsiteX1" fmla="*/ 0 w 9141"/>
                <a:gd name="connsiteY1" fmla="*/ 0 h 6868"/>
                <a:gd name="connsiteX2" fmla="*/ 6844 w 9141"/>
                <a:gd name="connsiteY2" fmla="*/ 6869 h 6868"/>
                <a:gd name="connsiteX3" fmla="*/ 9142 w 9141"/>
                <a:gd name="connsiteY3" fmla="*/ 6475 h 6868"/>
                <a:gd name="connsiteX4" fmla="*/ 6856 w 9141"/>
                <a:gd name="connsiteY4" fmla="*/ 6475 h 6868"/>
                <a:gd name="connsiteX5" fmla="*/ 0 w 9141"/>
                <a:gd name="connsiteY5" fmla="*/ 0 h 6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1" h="6868">
                  <a:moveTo>
                    <a:pt x="0" y="0"/>
                  </a:moveTo>
                  <a:lnTo>
                    <a:pt x="0" y="0"/>
                  </a:lnTo>
                  <a:cubicBezTo>
                    <a:pt x="0" y="3784"/>
                    <a:pt x="3060" y="6856"/>
                    <a:pt x="6844" y="6869"/>
                  </a:cubicBezTo>
                  <a:cubicBezTo>
                    <a:pt x="7631" y="6869"/>
                    <a:pt x="8405" y="6742"/>
                    <a:pt x="9142" y="6475"/>
                  </a:cubicBezTo>
                  <a:lnTo>
                    <a:pt x="6856" y="6475"/>
                  </a:lnTo>
                  <a:cubicBezTo>
                    <a:pt x="3238" y="6425"/>
                    <a:pt x="267" y="3606"/>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96" name="Freeform: Shape 395">
              <a:extLst>
                <a:ext uri="{FF2B5EF4-FFF2-40B4-BE49-F238E27FC236}">
                  <a16:creationId xmlns:a16="http://schemas.microsoft.com/office/drawing/2014/main" id="{2C246A0A-FBAF-419A-A57A-F4D32AB92262}"/>
                </a:ext>
              </a:extLst>
            </p:cNvPr>
            <p:cNvSpPr/>
            <p:nvPr/>
          </p:nvSpPr>
          <p:spPr>
            <a:xfrm>
              <a:off x="4449048" y="5614391"/>
              <a:ext cx="61324" cy="13839"/>
            </a:xfrm>
            <a:custGeom>
              <a:avLst/>
              <a:gdLst>
                <a:gd name="connsiteX0" fmla="*/ 0 w 61324"/>
                <a:gd name="connsiteY0" fmla="*/ 0 h 13839"/>
                <a:gd name="connsiteX1" fmla="*/ 6983 w 61324"/>
                <a:gd name="connsiteY1" fmla="*/ 6856 h 13839"/>
                <a:gd name="connsiteX2" fmla="*/ 0 w 61324"/>
                <a:gd name="connsiteY2" fmla="*/ 13839 h 13839"/>
                <a:gd name="connsiteX3" fmla="*/ 61325 w 61324"/>
                <a:gd name="connsiteY3" fmla="*/ 13839 h 13839"/>
                <a:gd name="connsiteX4" fmla="*/ 61325 w 61324"/>
                <a:gd name="connsiteY4" fmla="*/ 0 h 13839"/>
                <a:gd name="connsiteX5" fmla="*/ 0 w 61324"/>
                <a:gd name="connsiteY5" fmla="*/ 0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24" h="13839">
                  <a:moveTo>
                    <a:pt x="0" y="0"/>
                  </a:moveTo>
                  <a:cubicBezTo>
                    <a:pt x="3809" y="0"/>
                    <a:pt x="6919" y="3050"/>
                    <a:pt x="6983" y="6856"/>
                  </a:cubicBezTo>
                  <a:cubicBezTo>
                    <a:pt x="6983" y="10713"/>
                    <a:pt x="3860" y="13839"/>
                    <a:pt x="0" y="13839"/>
                  </a:cubicBezTo>
                  <a:lnTo>
                    <a:pt x="61325" y="13839"/>
                  </a:lnTo>
                  <a:lnTo>
                    <a:pt x="61325" y="0"/>
                  </a:lnTo>
                  <a:lnTo>
                    <a:pt x="0" y="0"/>
                  </a:lnTo>
                  <a:close/>
                </a:path>
              </a:pathLst>
            </a:custGeom>
            <a:solidFill>
              <a:srgbClr val="000000"/>
            </a:solidFill>
            <a:ln w="12690" cap="flat">
              <a:noFill/>
              <a:prstDash val="solid"/>
              <a:miter/>
            </a:ln>
          </p:spPr>
          <p:txBody>
            <a:bodyPr rtlCol="0" anchor="ctr"/>
            <a:lstStyle/>
            <a:p>
              <a:pPr rtl="0"/>
              <a:endParaRPr lang="en-GB" sz="1934" noProof="0"/>
            </a:p>
          </p:txBody>
        </p:sp>
        <p:sp>
          <p:nvSpPr>
            <p:cNvPr id="397" name="Freeform: Shape 396">
              <a:extLst>
                <a:ext uri="{FF2B5EF4-FFF2-40B4-BE49-F238E27FC236}">
                  <a16:creationId xmlns:a16="http://schemas.microsoft.com/office/drawing/2014/main" id="{9C9BA195-0A13-4686-B7C5-55B9E9D0124F}"/>
                </a:ext>
              </a:extLst>
            </p:cNvPr>
            <p:cNvSpPr/>
            <p:nvPr/>
          </p:nvSpPr>
          <p:spPr>
            <a:xfrm>
              <a:off x="6909229" y="6511671"/>
              <a:ext cx="56" cy="2158"/>
            </a:xfrm>
            <a:custGeom>
              <a:avLst/>
              <a:gdLst>
                <a:gd name="connsiteX0" fmla="*/ 57 w 56"/>
                <a:gd name="connsiteY0" fmla="*/ 0 h 2158"/>
                <a:gd name="connsiteX1" fmla="*/ 57 w 56"/>
                <a:gd name="connsiteY1" fmla="*/ 1270 h 2158"/>
                <a:gd name="connsiteX2" fmla="*/ 57 w 56"/>
                <a:gd name="connsiteY2" fmla="*/ 2158 h 2158"/>
                <a:gd name="connsiteX3" fmla="*/ 57 w 56"/>
                <a:gd name="connsiteY3" fmla="*/ 1524 h 2158"/>
                <a:gd name="connsiteX4" fmla="*/ 57 w 56"/>
                <a:gd name="connsiteY4" fmla="*/ 0 h 2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 h="2158">
                  <a:moveTo>
                    <a:pt x="57" y="0"/>
                  </a:moveTo>
                  <a:lnTo>
                    <a:pt x="57" y="1270"/>
                  </a:lnTo>
                  <a:cubicBezTo>
                    <a:pt x="7" y="1562"/>
                    <a:pt x="7" y="1866"/>
                    <a:pt x="57" y="2158"/>
                  </a:cubicBezTo>
                  <a:cubicBezTo>
                    <a:pt x="-7" y="1955"/>
                    <a:pt x="-7" y="1727"/>
                    <a:pt x="57" y="1524"/>
                  </a:cubicBezTo>
                  <a:cubicBezTo>
                    <a:pt x="-19" y="1016"/>
                    <a:pt x="-19" y="508"/>
                    <a:pt x="57"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98" name="Freeform: Shape 397">
              <a:extLst>
                <a:ext uri="{FF2B5EF4-FFF2-40B4-BE49-F238E27FC236}">
                  <a16:creationId xmlns:a16="http://schemas.microsoft.com/office/drawing/2014/main" id="{52643344-5226-449B-8D20-69456C36072E}"/>
                </a:ext>
              </a:extLst>
            </p:cNvPr>
            <p:cNvSpPr/>
            <p:nvPr/>
          </p:nvSpPr>
          <p:spPr>
            <a:xfrm>
              <a:off x="6922744" y="6511544"/>
              <a:ext cx="56" cy="2158"/>
            </a:xfrm>
            <a:custGeom>
              <a:avLst/>
              <a:gdLst>
                <a:gd name="connsiteX0" fmla="*/ 0 w 56"/>
                <a:gd name="connsiteY0" fmla="*/ 1524 h 2158"/>
                <a:gd name="connsiteX1" fmla="*/ 0 w 56"/>
                <a:gd name="connsiteY1" fmla="*/ 2158 h 2158"/>
                <a:gd name="connsiteX2" fmla="*/ 0 w 56"/>
                <a:gd name="connsiteY2" fmla="*/ 1270 h 2158"/>
                <a:gd name="connsiteX3" fmla="*/ 0 w 56"/>
                <a:gd name="connsiteY3" fmla="*/ 0 h 2158"/>
                <a:gd name="connsiteX4" fmla="*/ 0 w 56"/>
                <a:gd name="connsiteY4" fmla="*/ 1524 h 2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 h="2158">
                  <a:moveTo>
                    <a:pt x="0" y="1524"/>
                  </a:moveTo>
                  <a:cubicBezTo>
                    <a:pt x="64" y="1727"/>
                    <a:pt x="64" y="1955"/>
                    <a:pt x="0" y="2158"/>
                  </a:cubicBezTo>
                  <a:cubicBezTo>
                    <a:pt x="51" y="1866"/>
                    <a:pt x="51" y="1562"/>
                    <a:pt x="0" y="1270"/>
                  </a:cubicBezTo>
                  <a:lnTo>
                    <a:pt x="0" y="0"/>
                  </a:lnTo>
                  <a:cubicBezTo>
                    <a:pt x="76" y="508"/>
                    <a:pt x="76" y="1016"/>
                    <a:pt x="0" y="1524"/>
                  </a:cubicBezTo>
                  <a:close/>
                </a:path>
              </a:pathLst>
            </a:custGeom>
            <a:solidFill>
              <a:srgbClr val="000000"/>
            </a:solidFill>
            <a:ln w="12690" cap="flat">
              <a:noFill/>
              <a:prstDash val="solid"/>
              <a:miter/>
            </a:ln>
          </p:spPr>
          <p:txBody>
            <a:bodyPr rtlCol="0" anchor="ctr"/>
            <a:lstStyle/>
            <a:p>
              <a:pPr rtl="0"/>
              <a:endParaRPr lang="en-GB" sz="1934" noProof="0"/>
            </a:p>
          </p:txBody>
        </p:sp>
        <p:sp>
          <p:nvSpPr>
            <p:cNvPr id="399" name="Freeform: Shape 398">
              <a:extLst>
                <a:ext uri="{FF2B5EF4-FFF2-40B4-BE49-F238E27FC236}">
                  <a16:creationId xmlns:a16="http://schemas.microsoft.com/office/drawing/2014/main" id="{157BB7E7-965B-4C84-ADA4-02E316BE88E6}"/>
                </a:ext>
              </a:extLst>
            </p:cNvPr>
            <p:cNvSpPr/>
            <p:nvPr/>
          </p:nvSpPr>
          <p:spPr>
            <a:xfrm>
              <a:off x="3998188" y="6446409"/>
              <a:ext cx="19680" cy="13839"/>
            </a:xfrm>
            <a:custGeom>
              <a:avLst/>
              <a:gdLst>
                <a:gd name="connsiteX0" fmla="*/ 12824 w 19680"/>
                <a:gd name="connsiteY0" fmla="*/ 6856 h 13839"/>
                <a:gd name="connsiteX1" fmla="*/ 19680 w 19680"/>
                <a:gd name="connsiteY1" fmla="*/ 0 h 13839"/>
                <a:gd name="connsiteX2" fmla="*/ 6983 w 19680"/>
                <a:gd name="connsiteY2" fmla="*/ 0 h 13839"/>
                <a:gd name="connsiteX3" fmla="*/ 6983 w 19680"/>
                <a:gd name="connsiteY3" fmla="*/ 6856 h 13839"/>
                <a:gd name="connsiteX4" fmla="*/ 0 w 19680"/>
                <a:gd name="connsiteY4" fmla="*/ 13839 h 13839"/>
                <a:gd name="connsiteX5" fmla="*/ 19299 w 19680"/>
                <a:gd name="connsiteY5" fmla="*/ 13839 h 13839"/>
                <a:gd name="connsiteX6" fmla="*/ 12824 w 19680"/>
                <a:gd name="connsiteY6" fmla="*/ 6856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680" h="13839">
                  <a:moveTo>
                    <a:pt x="12824" y="6856"/>
                  </a:moveTo>
                  <a:cubicBezTo>
                    <a:pt x="12824" y="3073"/>
                    <a:pt x="15896" y="0"/>
                    <a:pt x="19680" y="0"/>
                  </a:cubicBezTo>
                  <a:lnTo>
                    <a:pt x="6983" y="0"/>
                  </a:lnTo>
                  <a:lnTo>
                    <a:pt x="6983" y="6856"/>
                  </a:lnTo>
                  <a:cubicBezTo>
                    <a:pt x="6983" y="10716"/>
                    <a:pt x="3860" y="13839"/>
                    <a:pt x="0" y="13839"/>
                  </a:cubicBezTo>
                  <a:lnTo>
                    <a:pt x="19299" y="13839"/>
                  </a:lnTo>
                  <a:cubicBezTo>
                    <a:pt x="15642" y="13573"/>
                    <a:pt x="12811" y="10526"/>
                    <a:pt x="12824"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00" name="Freeform: Shape 399">
              <a:extLst>
                <a:ext uri="{FF2B5EF4-FFF2-40B4-BE49-F238E27FC236}">
                  <a16:creationId xmlns:a16="http://schemas.microsoft.com/office/drawing/2014/main" id="{686C8D79-6EDD-4B33-ADFD-EA0C1A7685B4}"/>
                </a:ext>
              </a:extLst>
            </p:cNvPr>
            <p:cNvSpPr/>
            <p:nvPr/>
          </p:nvSpPr>
          <p:spPr>
            <a:xfrm>
              <a:off x="4011012" y="6446409"/>
              <a:ext cx="35804" cy="13839"/>
            </a:xfrm>
            <a:custGeom>
              <a:avLst/>
              <a:gdLst>
                <a:gd name="connsiteX0" fmla="*/ 6856 w 35804"/>
                <a:gd name="connsiteY0" fmla="*/ 0 h 13839"/>
                <a:gd name="connsiteX1" fmla="*/ 0 w 35804"/>
                <a:gd name="connsiteY1" fmla="*/ 6856 h 13839"/>
                <a:gd name="connsiteX2" fmla="*/ 6856 w 35804"/>
                <a:gd name="connsiteY2" fmla="*/ 13839 h 13839"/>
                <a:gd name="connsiteX3" fmla="*/ 28948 w 35804"/>
                <a:gd name="connsiteY3" fmla="*/ 13839 h 13839"/>
                <a:gd name="connsiteX4" fmla="*/ 35805 w 35804"/>
                <a:gd name="connsiteY4" fmla="*/ 6856 h 13839"/>
                <a:gd name="connsiteX5" fmla="*/ 28948 w 35804"/>
                <a:gd name="connsiteY5" fmla="*/ 0 h 13839"/>
                <a:gd name="connsiteX6" fmla="*/ 6856 w 35804"/>
                <a:gd name="connsiteY6" fmla="*/ 0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04" h="13839">
                  <a:moveTo>
                    <a:pt x="6856" y="0"/>
                  </a:moveTo>
                  <a:cubicBezTo>
                    <a:pt x="3073" y="0"/>
                    <a:pt x="0" y="3073"/>
                    <a:pt x="0" y="6856"/>
                  </a:cubicBezTo>
                  <a:cubicBezTo>
                    <a:pt x="0" y="10665"/>
                    <a:pt x="3047" y="13776"/>
                    <a:pt x="6856" y="13839"/>
                  </a:cubicBezTo>
                  <a:lnTo>
                    <a:pt x="28948" y="13839"/>
                  </a:lnTo>
                  <a:cubicBezTo>
                    <a:pt x="32757" y="13776"/>
                    <a:pt x="35805" y="10665"/>
                    <a:pt x="35805" y="6856"/>
                  </a:cubicBezTo>
                  <a:cubicBezTo>
                    <a:pt x="35805" y="3073"/>
                    <a:pt x="32732" y="0"/>
                    <a:pt x="28948" y="0"/>
                  </a:cubicBezTo>
                  <a:lnTo>
                    <a:pt x="6856" y="0"/>
                  </a:lnTo>
                  <a:close/>
                </a:path>
              </a:pathLst>
            </a:custGeom>
            <a:solidFill>
              <a:srgbClr val="000000"/>
            </a:solidFill>
            <a:ln w="12690" cap="flat">
              <a:noFill/>
              <a:prstDash val="solid"/>
              <a:miter/>
            </a:ln>
          </p:spPr>
          <p:txBody>
            <a:bodyPr rtlCol="0" anchor="ctr"/>
            <a:lstStyle/>
            <a:p>
              <a:pPr rtl="0"/>
              <a:endParaRPr lang="en-GB" sz="1934" noProof="0"/>
            </a:p>
          </p:txBody>
        </p:sp>
        <p:sp>
          <p:nvSpPr>
            <p:cNvPr id="401" name="Freeform: Shape 400">
              <a:extLst>
                <a:ext uri="{FF2B5EF4-FFF2-40B4-BE49-F238E27FC236}">
                  <a16:creationId xmlns:a16="http://schemas.microsoft.com/office/drawing/2014/main" id="{8F72685D-9189-462C-A2CD-FD7F7C0BA978}"/>
                </a:ext>
              </a:extLst>
            </p:cNvPr>
            <p:cNvSpPr/>
            <p:nvPr/>
          </p:nvSpPr>
          <p:spPr>
            <a:xfrm>
              <a:off x="3601797" y="5745422"/>
              <a:ext cx="13839" cy="716096"/>
            </a:xfrm>
            <a:custGeom>
              <a:avLst/>
              <a:gdLst>
                <a:gd name="connsiteX0" fmla="*/ 0 w 13839"/>
                <a:gd name="connsiteY0" fmla="*/ 709240 h 716096"/>
                <a:gd name="connsiteX1" fmla="*/ 6983 w 13839"/>
                <a:gd name="connsiteY1" fmla="*/ 716097 h 716096"/>
                <a:gd name="connsiteX2" fmla="*/ 13839 w 13839"/>
                <a:gd name="connsiteY2" fmla="*/ 709240 h 716096"/>
                <a:gd name="connsiteX3" fmla="*/ 13839 w 13839"/>
                <a:gd name="connsiteY3" fmla="*/ 0 h 716096"/>
                <a:gd name="connsiteX4" fmla="*/ 6983 w 13839"/>
                <a:gd name="connsiteY4" fmla="*/ 6856 h 716096"/>
                <a:gd name="connsiteX5" fmla="*/ 0 w 13839"/>
                <a:gd name="connsiteY5" fmla="*/ 0 h 716096"/>
                <a:gd name="connsiteX6" fmla="*/ 0 w 13839"/>
                <a:gd name="connsiteY6" fmla="*/ 709240 h 716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39" h="716096">
                  <a:moveTo>
                    <a:pt x="0" y="709240"/>
                  </a:moveTo>
                  <a:cubicBezTo>
                    <a:pt x="64" y="713050"/>
                    <a:pt x="3174" y="716097"/>
                    <a:pt x="6983" y="716097"/>
                  </a:cubicBezTo>
                  <a:cubicBezTo>
                    <a:pt x="10767" y="716097"/>
                    <a:pt x="13839" y="713024"/>
                    <a:pt x="13839" y="709240"/>
                  </a:cubicBezTo>
                  <a:lnTo>
                    <a:pt x="13839" y="0"/>
                  </a:lnTo>
                  <a:cubicBezTo>
                    <a:pt x="13839" y="3786"/>
                    <a:pt x="10767" y="6856"/>
                    <a:pt x="6983" y="6856"/>
                  </a:cubicBezTo>
                  <a:cubicBezTo>
                    <a:pt x="3174" y="6856"/>
                    <a:pt x="64" y="3806"/>
                    <a:pt x="0" y="0"/>
                  </a:cubicBezTo>
                  <a:lnTo>
                    <a:pt x="0" y="709240"/>
                  </a:lnTo>
                  <a:close/>
                </a:path>
              </a:pathLst>
            </a:custGeom>
            <a:solidFill>
              <a:srgbClr val="000000"/>
            </a:solidFill>
            <a:ln w="12690" cap="flat">
              <a:noFill/>
              <a:prstDash val="solid"/>
              <a:miter/>
            </a:ln>
          </p:spPr>
          <p:txBody>
            <a:bodyPr rtlCol="0" anchor="ctr"/>
            <a:lstStyle/>
            <a:p>
              <a:pPr rtl="0"/>
              <a:endParaRPr lang="en-GB" sz="1934" noProof="0"/>
            </a:p>
          </p:txBody>
        </p:sp>
        <p:sp>
          <p:nvSpPr>
            <p:cNvPr id="402" name="Freeform: Shape 401">
              <a:extLst>
                <a:ext uri="{FF2B5EF4-FFF2-40B4-BE49-F238E27FC236}">
                  <a16:creationId xmlns:a16="http://schemas.microsoft.com/office/drawing/2014/main" id="{0485A585-C81E-4334-8934-4A76170ADA9A}"/>
                </a:ext>
              </a:extLst>
            </p:cNvPr>
            <p:cNvSpPr/>
            <p:nvPr/>
          </p:nvSpPr>
          <p:spPr>
            <a:xfrm>
              <a:off x="3601797" y="5448318"/>
              <a:ext cx="13839" cy="303960"/>
            </a:xfrm>
            <a:custGeom>
              <a:avLst/>
              <a:gdLst>
                <a:gd name="connsiteX0" fmla="*/ 6983 w 13839"/>
                <a:gd name="connsiteY0" fmla="*/ 303960 h 303960"/>
                <a:gd name="connsiteX1" fmla="*/ 13839 w 13839"/>
                <a:gd name="connsiteY1" fmla="*/ 297104 h 303960"/>
                <a:gd name="connsiteX2" fmla="*/ 13839 w 13839"/>
                <a:gd name="connsiteY2" fmla="*/ 6856 h 303960"/>
                <a:gd name="connsiteX3" fmla="*/ 6983 w 13839"/>
                <a:gd name="connsiteY3" fmla="*/ 0 h 303960"/>
                <a:gd name="connsiteX4" fmla="*/ 0 w 13839"/>
                <a:gd name="connsiteY4" fmla="*/ 6856 h 303960"/>
                <a:gd name="connsiteX5" fmla="*/ 0 w 13839"/>
                <a:gd name="connsiteY5" fmla="*/ 297104 h 303960"/>
                <a:gd name="connsiteX6" fmla="*/ 6983 w 13839"/>
                <a:gd name="connsiteY6" fmla="*/ 303960 h 303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39" h="303960">
                  <a:moveTo>
                    <a:pt x="6983" y="303960"/>
                  </a:moveTo>
                  <a:cubicBezTo>
                    <a:pt x="10767" y="303960"/>
                    <a:pt x="13839" y="300890"/>
                    <a:pt x="13839" y="297104"/>
                  </a:cubicBezTo>
                  <a:lnTo>
                    <a:pt x="13839" y="6856"/>
                  </a:lnTo>
                  <a:cubicBezTo>
                    <a:pt x="13839" y="3070"/>
                    <a:pt x="10767" y="0"/>
                    <a:pt x="6983" y="0"/>
                  </a:cubicBezTo>
                  <a:cubicBezTo>
                    <a:pt x="3174" y="-1"/>
                    <a:pt x="64" y="3050"/>
                    <a:pt x="0" y="6856"/>
                  </a:cubicBezTo>
                  <a:lnTo>
                    <a:pt x="0" y="297104"/>
                  </a:lnTo>
                  <a:cubicBezTo>
                    <a:pt x="64" y="300910"/>
                    <a:pt x="3174" y="303960"/>
                    <a:pt x="6983" y="30396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03" name="Freeform: Shape 402">
              <a:extLst>
                <a:ext uri="{FF2B5EF4-FFF2-40B4-BE49-F238E27FC236}">
                  <a16:creationId xmlns:a16="http://schemas.microsoft.com/office/drawing/2014/main" id="{F1DB6F91-1FC8-4AAB-9C89-43E0CFEEF4C0}"/>
                </a:ext>
              </a:extLst>
            </p:cNvPr>
            <p:cNvSpPr/>
            <p:nvPr/>
          </p:nvSpPr>
          <p:spPr>
            <a:xfrm>
              <a:off x="3991713" y="5620105"/>
              <a:ext cx="13839" cy="840144"/>
            </a:xfrm>
            <a:custGeom>
              <a:avLst/>
              <a:gdLst>
                <a:gd name="connsiteX0" fmla="*/ 6856 w 13839"/>
                <a:gd name="connsiteY0" fmla="*/ 840144 h 840144"/>
                <a:gd name="connsiteX1" fmla="*/ 13839 w 13839"/>
                <a:gd name="connsiteY1" fmla="*/ 833161 h 840144"/>
                <a:gd name="connsiteX2" fmla="*/ 13839 w 13839"/>
                <a:gd name="connsiteY2" fmla="*/ 0 h 840144"/>
                <a:gd name="connsiteX3" fmla="*/ 6856 w 13839"/>
                <a:gd name="connsiteY3" fmla="*/ 6983 h 840144"/>
                <a:gd name="connsiteX4" fmla="*/ 0 w 13839"/>
                <a:gd name="connsiteY4" fmla="*/ 0 h 840144"/>
                <a:gd name="connsiteX5" fmla="*/ 0 w 13839"/>
                <a:gd name="connsiteY5" fmla="*/ 833161 h 840144"/>
                <a:gd name="connsiteX6" fmla="*/ 6856 w 13839"/>
                <a:gd name="connsiteY6" fmla="*/ 840144 h 840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39" h="840144">
                  <a:moveTo>
                    <a:pt x="6856" y="840144"/>
                  </a:moveTo>
                  <a:cubicBezTo>
                    <a:pt x="10716" y="840144"/>
                    <a:pt x="13839" y="837021"/>
                    <a:pt x="13839" y="833161"/>
                  </a:cubicBezTo>
                  <a:lnTo>
                    <a:pt x="13839" y="0"/>
                  </a:lnTo>
                  <a:cubicBezTo>
                    <a:pt x="13839" y="3857"/>
                    <a:pt x="10716" y="6983"/>
                    <a:pt x="6856" y="6983"/>
                  </a:cubicBezTo>
                  <a:cubicBezTo>
                    <a:pt x="3047" y="6913"/>
                    <a:pt x="0" y="3808"/>
                    <a:pt x="0" y="0"/>
                  </a:cubicBezTo>
                  <a:lnTo>
                    <a:pt x="0" y="833161"/>
                  </a:lnTo>
                  <a:cubicBezTo>
                    <a:pt x="0" y="836970"/>
                    <a:pt x="3047" y="840081"/>
                    <a:pt x="6856" y="840144"/>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04" name="Freeform: Shape 403">
              <a:extLst>
                <a:ext uri="{FF2B5EF4-FFF2-40B4-BE49-F238E27FC236}">
                  <a16:creationId xmlns:a16="http://schemas.microsoft.com/office/drawing/2014/main" id="{EF09F5F7-C583-4987-8A74-7DE1791D0478}"/>
                </a:ext>
              </a:extLst>
            </p:cNvPr>
            <p:cNvSpPr/>
            <p:nvPr/>
          </p:nvSpPr>
          <p:spPr>
            <a:xfrm>
              <a:off x="3991713" y="5465093"/>
              <a:ext cx="13877" cy="161995"/>
            </a:xfrm>
            <a:custGeom>
              <a:avLst/>
              <a:gdLst>
                <a:gd name="connsiteX0" fmla="*/ 0 w 13877"/>
                <a:gd name="connsiteY0" fmla="*/ 6841 h 161995"/>
                <a:gd name="connsiteX1" fmla="*/ 0 w 13877"/>
                <a:gd name="connsiteY1" fmla="*/ 155012 h 161995"/>
                <a:gd name="connsiteX2" fmla="*/ 6856 w 13877"/>
                <a:gd name="connsiteY2" fmla="*/ 161995 h 161995"/>
                <a:gd name="connsiteX3" fmla="*/ 13839 w 13877"/>
                <a:gd name="connsiteY3" fmla="*/ 155012 h 161995"/>
                <a:gd name="connsiteX4" fmla="*/ 13839 w 13877"/>
                <a:gd name="connsiteY4" fmla="*/ 6841 h 161995"/>
                <a:gd name="connsiteX5" fmla="*/ 13839 w 13877"/>
                <a:gd name="connsiteY5" fmla="*/ 6206 h 161995"/>
                <a:gd name="connsiteX6" fmla="*/ 13839 w 13877"/>
                <a:gd name="connsiteY6" fmla="*/ 4809 h 161995"/>
                <a:gd name="connsiteX7" fmla="*/ 13839 w 13877"/>
                <a:gd name="connsiteY7" fmla="*/ 3667 h 161995"/>
                <a:gd name="connsiteX8" fmla="*/ 13078 w 13877"/>
                <a:gd name="connsiteY8" fmla="*/ 2651 h 161995"/>
                <a:gd name="connsiteX9" fmla="*/ 12189 w 13877"/>
                <a:gd name="connsiteY9" fmla="*/ 1635 h 161995"/>
                <a:gd name="connsiteX10" fmla="*/ 2526 w 13877"/>
                <a:gd name="connsiteY10" fmla="*/ 2412 h 161995"/>
                <a:gd name="connsiteX11" fmla="*/ 888 w 13877"/>
                <a:gd name="connsiteY11" fmla="*/ 6841 h 161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77" h="161995">
                  <a:moveTo>
                    <a:pt x="0" y="6841"/>
                  </a:moveTo>
                  <a:lnTo>
                    <a:pt x="0" y="155012"/>
                  </a:lnTo>
                  <a:cubicBezTo>
                    <a:pt x="0" y="158820"/>
                    <a:pt x="3047" y="161925"/>
                    <a:pt x="6856" y="161995"/>
                  </a:cubicBezTo>
                  <a:cubicBezTo>
                    <a:pt x="10716" y="161995"/>
                    <a:pt x="13839" y="158869"/>
                    <a:pt x="13839" y="155012"/>
                  </a:cubicBezTo>
                  <a:lnTo>
                    <a:pt x="13839" y="6841"/>
                  </a:lnTo>
                  <a:cubicBezTo>
                    <a:pt x="13839" y="6841"/>
                    <a:pt x="13839" y="6841"/>
                    <a:pt x="13839" y="6206"/>
                  </a:cubicBezTo>
                  <a:cubicBezTo>
                    <a:pt x="13839" y="5571"/>
                    <a:pt x="13839" y="5317"/>
                    <a:pt x="13839" y="4809"/>
                  </a:cubicBezTo>
                  <a:cubicBezTo>
                    <a:pt x="13890" y="4430"/>
                    <a:pt x="13890" y="4046"/>
                    <a:pt x="13839" y="3667"/>
                  </a:cubicBezTo>
                  <a:lnTo>
                    <a:pt x="13078" y="2651"/>
                  </a:lnTo>
                  <a:lnTo>
                    <a:pt x="12189" y="1635"/>
                  </a:lnTo>
                  <a:cubicBezTo>
                    <a:pt x="9306" y="-819"/>
                    <a:pt x="4977" y="-471"/>
                    <a:pt x="2526" y="2412"/>
                  </a:cubicBezTo>
                  <a:cubicBezTo>
                    <a:pt x="1473" y="3649"/>
                    <a:pt x="888" y="5218"/>
                    <a:pt x="888" y="6841"/>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05" name="Freeform: Shape 404">
              <a:extLst>
                <a:ext uri="{FF2B5EF4-FFF2-40B4-BE49-F238E27FC236}">
                  <a16:creationId xmlns:a16="http://schemas.microsoft.com/office/drawing/2014/main" id="{F5692C5E-2780-4CF5-96AF-6F69EFBFF4FC}"/>
                </a:ext>
              </a:extLst>
            </p:cNvPr>
            <p:cNvSpPr/>
            <p:nvPr/>
          </p:nvSpPr>
          <p:spPr>
            <a:xfrm>
              <a:off x="4153596" y="6452250"/>
              <a:ext cx="13839" cy="411882"/>
            </a:xfrm>
            <a:custGeom>
              <a:avLst/>
              <a:gdLst>
                <a:gd name="connsiteX0" fmla="*/ 6348 w 13839"/>
                <a:gd name="connsiteY0" fmla="*/ 6983 h 411882"/>
                <a:gd name="connsiteX1" fmla="*/ 0 w 13839"/>
                <a:gd name="connsiteY1" fmla="*/ 2666 h 411882"/>
                <a:gd name="connsiteX2" fmla="*/ 0 w 13839"/>
                <a:gd name="connsiteY2" fmla="*/ 2666 h 411882"/>
                <a:gd name="connsiteX3" fmla="*/ 0 w 13839"/>
                <a:gd name="connsiteY3" fmla="*/ 411882 h 411882"/>
                <a:gd name="connsiteX4" fmla="*/ 13839 w 13839"/>
                <a:gd name="connsiteY4" fmla="*/ 411882 h 411882"/>
                <a:gd name="connsiteX5" fmla="*/ 13839 w 13839"/>
                <a:gd name="connsiteY5" fmla="*/ 0 h 411882"/>
                <a:gd name="connsiteX6" fmla="*/ 6869 w 13839"/>
                <a:gd name="connsiteY6" fmla="*/ 6996 h 411882"/>
                <a:gd name="connsiteX7" fmla="*/ 6348 w 13839"/>
                <a:gd name="connsiteY7" fmla="*/ 6983 h 411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39" h="411882">
                  <a:moveTo>
                    <a:pt x="6348" y="6983"/>
                  </a:moveTo>
                  <a:cubicBezTo>
                    <a:pt x="3555" y="6970"/>
                    <a:pt x="1041" y="5269"/>
                    <a:pt x="0" y="2666"/>
                  </a:cubicBezTo>
                  <a:lnTo>
                    <a:pt x="0" y="2666"/>
                  </a:lnTo>
                  <a:lnTo>
                    <a:pt x="0" y="411882"/>
                  </a:lnTo>
                  <a:lnTo>
                    <a:pt x="13839" y="411882"/>
                  </a:lnTo>
                  <a:lnTo>
                    <a:pt x="13839" y="0"/>
                  </a:lnTo>
                  <a:cubicBezTo>
                    <a:pt x="13852" y="3860"/>
                    <a:pt x="10728" y="6996"/>
                    <a:pt x="6869" y="6996"/>
                  </a:cubicBezTo>
                  <a:cubicBezTo>
                    <a:pt x="6704" y="6996"/>
                    <a:pt x="6526" y="6996"/>
                    <a:pt x="6348"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06" name="Freeform: Shape 405">
              <a:extLst>
                <a:ext uri="{FF2B5EF4-FFF2-40B4-BE49-F238E27FC236}">
                  <a16:creationId xmlns:a16="http://schemas.microsoft.com/office/drawing/2014/main" id="{3E673F16-C463-4DED-81C8-4D85423528F3}"/>
                </a:ext>
              </a:extLst>
            </p:cNvPr>
            <p:cNvSpPr/>
            <p:nvPr/>
          </p:nvSpPr>
          <p:spPr>
            <a:xfrm>
              <a:off x="4143184" y="6115405"/>
              <a:ext cx="13839" cy="344843"/>
            </a:xfrm>
            <a:custGeom>
              <a:avLst/>
              <a:gdLst>
                <a:gd name="connsiteX0" fmla="*/ 6983 w 13839"/>
                <a:gd name="connsiteY0" fmla="*/ 344844 h 344843"/>
                <a:gd name="connsiteX1" fmla="*/ 9903 w 13839"/>
                <a:gd name="connsiteY1" fmla="*/ 344082 h 344843"/>
                <a:gd name="connsiteX2" fmla="*/ 9903 w 13839"/>
                <a:gd name="connsiteY2" fmla="*/ 344082 h 344843"/>
                <a:gd name="connsiteX3" fmla="*/ 9903 w 13839"/>
                <a:gd name="connsiteY3" fmla="*/ 341543 h 344843"/>
                <a:gd name="connsiteX4" fmla="*/ 9903 w 13839"/>
                <a:gd name="connsiteY4" fmla="*/ 331512 h 344843"/>
                <a:gd name="connsiteX5" fmla="*/ 13839 w 13839"/>
                <a:gd name="connsiteY5" fmla="*/ 325418 h 344843"/>
                <a:gd name="connsiteX6" fmla="*/ 13839 w 13839"/>
                <a:gd name="connsiteY6" fmla="*/ 325418 h 344843"/>
                <a:gd name="connsiteX7" fmla="*/ 13839 w 13839"/>
                <a:gd name="connsiteY7" fmla="*/ 0 h 344843"/>
                <a:gd name="connsiteX8" fmla="*/ 6983 w 13839"/>
                <a:gd name="connsiteY8" fmla="*/ 6983 h 344843"/>
                <a:gd name="connsiteX9" fmla="*/ 0 w 13839"/>
                <a:gd name="connsiteY9" fmla="*/ 0 h 344843"/>
                <a:gd name="connsiteX10" fmla="*/ 0 w 13839"/>
                <a:gd name="connsiteY10" fmla="*/ 337860 h 344843"/>
                <a:gd name="connsiteX11" fmla="*/ 6983 w 13839"/>
                <a:gd name="connsiteY11" fmla="*/ 344844 h 34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39" h="344843">
                  <a:moveTo>
                    <a:pt x="6983" y="344844"/>
                  </a:moveTo>
                  <a:cubicBezTo>
                    <a:pt x="8011" y="344844"/>
                    <a:pt x="9015" y="344590"/>
                    <a:pt x="9903" y="344082"/>
                  </a:cubicBezTo>
                  <a:lnTo>
                    <a:pt x="9903" y="344082"/>
                  </a:lnTo>
                  <a:cubicBezTo>
                    <a:pt x="9776" y="343244"/>
                    <a:pt x="9776" y="342381"/>
                    <a:pt x="9903" y="341543"/>
                  </a:cubicBezTo>
                  <a:lnTo>
                    <a:pt x="9903" y="331512"/>
                  </a:lnTo>
                  <a:cubicBezTo>
                    <a:pt x="9916" y="328884"/>
                    <a:pt x="11452" y="326510"/>
                    <a:pt x="13839" y="325418"/>
                  </a:cubicBezTo>
                  <a:lnTo>
                    <a:pt x="13839" y="325418"/>
                  </a:lnTo>
                  <a:lnTo>
                    <a:pt x="13839" y="0"/>
                  </a:lnTo>
                  <a:cubicBezTo>
                    <a:pt x="13839" y="3809"/>
                    <a:pt x="10792" y="6920"/>
                    <a:pt x="6983" y="6983"/>
                  </a:cubicBezTo>
                  <a:cubicBezTo>
                    <a:pt x="3123" y="6983"/>
                    <a:pt x="0" y="3860"/>
                    <a:pt x="0" y="0"/>
                  </a:cubicBezTo>
                  <a:lnTo>
                    <a:pt x="0" y="337860"/>
                  </a:lnTo>
                  <a:cubicBezTo>
                    <a:pt x="0" y="341720"/>
                    <a:pt x="3123" y="344844"/>
                    <a:pt x="6983" y="344844"/>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07" name="Freeform: Shape 406">
              <a:extLst>
                <a:ext uri="{FF2B5EF4-FFF2-40B4-BE49-F238E27FC236}">
                  <a16:creationId xmlns:a16="http://schemas.microsoft.com/office/drawing/2014/main" id="{ABD3668F-59A2-42E1-9164-94053A6FD7F3}"/>
                </a:ext>
              </a:extLst>
            </p:cNvPr>
            <p:cNvSpPr/>
            <p:nvPr/>
          </p:nvSpPr>
          <p:spPr>
            <a:xfrm>
              <a:off x="4510372" y="6443235"/>
              <a:ext cx="13839" cy="421786"/>
            </a:xfrm>
            <a:custGeom>
              <a:avLst/>
              <a:gdLst>
                <a:gd name="connsiteX0" fmla="*/ 13839 w 13839"/>
                <a:gd name="connsiteY0" fmla="*/ 6348 h 421786"/>
                <a:gd name="connsiteX1" fmla="*/ 13839 w 13839"/>
                <a:gd name="connsiteY1" fmla="*/ 0 h 421786"/>
                <a:gd name="connsiteX2" fmla="*/ 6983 w 13839"/>
                <a:gd name="connsiteY2" fmla="*/ 6983 h 421786"/>
                <a:gd name="connsiteX3" fmla="*/ 0 w 13839"/>
                <a:gd name="connsiteY3" fmla="*/ 0 h 421786"/>
                <a:gd name="connsiteX4" fmla="*/ 0 w 13839"/>
                <a:gd name="connsiteY4" fmla="*/ 421786 h 421786"/>
                <a:gd name="connsiteX5" fmla="*/ 13839 w 13839"/>
                <a:gd name="connsiteY5" fmla="*/ 421786 h 421786"/>
                <a:gd name="connsiteX6" fmla="*/ 13839 w 13839"/>
                <a:gd name="connsiteY6" fmla="*/ 6348 h 421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39" h="421786">
                  <a:moveTo>
                    <a:pt x="13839" y="6348"/>
                  </a:moveTo>
                  <a:lnTo>
                    <a:pt x="13839" y="0"/>
                  </a:lnTo>
                  <a:cubicBezTo>
                    <a:pt x="13839" y="3809"/>
                    <a:pt x="10792" y="6920"/>
                    <a:pt x="6983" y="6983"/>
                  </a:cubicBezTo>
                  <a:cubicBezTo>
                    <a:pt x="3123" y="6983"/>
                    <a:pt x="0" y="3860"/>
                    <a:pt x="0" y="0"/>
                  </a:cubicBezTo>
                  <a:lnTo>
                    <a:pt x="0" y="421786"/>
                  </a:lnTo>
                  <a:lnTo>
                    <a:pt x="13839" y="421786"/>
                  </a:lnTo>
                  <a:lnTo>
                    <a:pt x="13839" y="6348"/>
                  </a:lnTo>
                  <a:close/>
                </a:path>
              </a:pathLst>
            </a:custGeom>
            <a:solidFill>
              <a:srgbClr val="000000"/>
            </a:solidFill>
            <a:ln w="12690" cap="flat">
              <a:noFill/>
              <a:prstDash val="solid"/>
              <a:miter/>
            </a:ln>
          </p:spPr>
          <p:txBody>
            <a:bodyPr rtlCol="0" anchor="ctr"/>
            <a:lstStyle/>
            <a:p>
              <a:pPr rtl="0"/>
              <a:endParaRPr lang="en-GB" sz="1934" noProof="0"/>
            </a:p>
          </p:txBody>
        </p:sp>
        <p:sp>
          <p:nvSpPr>
            <p:cNvPr id="408" name="Freeform: Shape 407">
              <a:extLst>
                <a:ext uri="{FF2B5EF4-FFF2-40B4-BE49-F238E27FC236}">
                  <a16:creationId xmlns:a16="http://schemas.microsoft.com/office/drawing/2014/main" id="{D04C7480-D0C0-45D9-8F79-CA56CC3F93EB}"/>
                </a:ext>
              </a:extLst>
            </p:cNvPr>
            <p:cNvSpPr/>
            <p:nvPr/>
          </p:nvSpPr>
          <p:spPr>
            <a:xfrm>
              <a:off x="8175146" y="6511751"/>
              <a:ext cx="14277" cy="352762"/>
            </a:xfrm>
            <a:custGeom>
              <a:avLst/>
              <a:gdLst>
                <a:gd name="connsiteX0" fmla="*/ 0 w 14277"/>
                <a:gd name="connsiteY0" fmla="*/ 6395 h 352762"/>
                <a:gd name="connsiteX1" fmla="*/ 0 w 14277"/>
                <a:gd name="connsiteY1" fmla="*/ 352763 h 352762"/>
                <a:gd name="connsiteX2" fmla="*/ 14220 w 14277"/>
                <a:gd name="connsiteY2" fmla="*/ 352763 h 352762"/>
                <a:gd name="connsiteX3" fmla="*/ 14220 w 14277"/>
                <a:gd name="connsiteY3" fmla="*/ 6395 h 352762"/>
                <a:gd name="connsiteX4" fmla="*/ 14220 w 14277"/>
                <a:gd name="connsiteY4" fmla="*/ 5126 h 352762"/>
                <a:gd name="connsiteX5" fmla="*/ 14220 w 14277"/>
                <a:gd name="connsiteY5" fmla="*/ 3856 h 352762"/>
                <a:gd name="connsiteX6" fmla="*/ 13458 w 14277"/>
                <a:gd name="connsiteY6" fmla="*/ 2713 h 352762"/>
                <a:gd name="connsiteX7" fmla="*/ 13458 w 14277"/>
                <a:gd name="connsiteY7" fmla="*/ 1571 h 352762"/>
                <a:gd name="connsiteX8" fmla="*/ 12315 w 14277"/>
                <a:gd name="connsiteY8" fmla="*/ 809 h 352762"/>
                <a:gd name="connsiteX9" fmla="*/ 11300 w 14277"/>
                <a:gd name="connsiteY9" fmla="*/ 174 h 352762"/>
                <a:gd name="connsiteX10" fmla="*/ 9903 w 14277"/>
                <a:gd name="connsiteY10" fmla="*/ 174 h 352762"/>
                <a:gd name="connsiteX11" fmla="*/ 8507 w 14277"/>
                <a:gd name="connsiteY11" fmla="*/ 174 h 352762"/>
                <a:gd name="connsiteX12" fmla="*/ 153 w 14277"/>
                <a:gd name="connsiteY12" fmla="*/ 5431 h 352762"/>
                <a:gd name="connsiteX13" fmla="*/ 0 w 14277"/>
                <a:gd name="connsiteY13" fmla="*/ 6395 h 35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277" h="352762">
                  <a:moveTo>
                    <a:pt x="0" y="6395"/>
                  </a:moveTo>
                  <a:lnTo>
                    <a:pt x="0" y="352763"/>
                  </a:lnTo>
                  <a:lnTo>
                    <a:pt x="14220" y="352763"/>
                  </a:lnTo>
                  <a:lnTo>
                    <a:pt x="14220" y="6395"/>
                  </a:lnTo>
                  <a:cubicBezTo>
                    <a:pt x="14296" y="5977"/>
                    <a:pt x="14296" y="5545"/>
                    <a:pt x="14220" y="5126"/>
                  </a:cubicBezTo>
                  <a:cubicBezTo>
                    <a:pt x="14220" y="5126"/>
                    <a:pt x="14220" y="4237"/>
                    <a:pt x="14220" y="3856"/>
                  </a:cubicBezTo>
                  <a:cubicBezTo>
                    <a:pt x="14220" y="3475"/>
                    <a:pt x="14220" y="3094"/>
                    <a:pt x="13458" y="2713"/>
                  </a:cubicBezTo>
                  <a:lnTo>
                    <a:pt x="13458" y="1571"/>
                  </a:lnTo>
                  <a:lnTo>
                    <a:pt x="12315" y="809"/>
                  </a:lnTo>
                  <a:lnTo>
                    <a:pt x="11300" y="174"/>
                  </a:lnTo>
                  <a:lnTo>
                    <a:pt x="9903" y="174"/>
                  </a:lnTo>
                  <a:lnTo>
                    <a:pt x="8507" y="174"/>
                  </a:lnTo>
                  <a:cubicBezTo>
                    <a:pt x="4749" y="-677"/>
                    <a:pt x="1003" y="1672"/>
                    <a:pt x="153" y="5431"/>
                  </a:cubicBezTo>
                  <a:cubicBezTo>
                    <a:pt x="76" y="5748"/>
                    <a:pt x="26" y="6078"/>
                    <a:pt x="0" y="6395"/>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09" name="Freeform: Shape 408">
              <a:extLst>
                <a:ext uri="{FF2B5EF4-FFF2-40B4-BE49-F238E27FC236}">
                  <a16:creationId xmlns:a16="http://schemas.microsoft.com/office/drawing/2014/main" id="{93A79A2F-BA70-4D53-AE23-625782102214}"/>
                </a:ext>
              </a:extLst>
            </p:cNvPr>
            <p:cNvSpPr/>
            <p:nvPr/>
          </p:nvSpPr>
          <p:spPr>
            <a:xfrm>
              <a:off x="5523061" y="5839505"/>
              <a:ext cx="6856" cy="13839"/>
            </a:xfrm>
            <a:custGeom>
              <a:avLst/>
              <a:gdLst>
                <a:gd name="connsiteX0" fmla="*/ 0 w 6856"/>
                <a:gd name="connsiteY0" fmla="*/ 6856 h 13839"/>
                <a:gd name="connsiteX1" fmla="*/ 6856 w 6856"/>
                <a:gd name="connsiteY1" fmla="*/ 0 h 13839"/>
                <a:gd name="connsiteX2" fmla="*/ 6856 w 6856"/>
                <a:gd name="connsiteY2" fmla="*/ 0 h 13839"/>
                <a:gd name="connsiteX3" fmla="*/ 0 w 6856"/>
                <a:gd name="connsiteY3" fmla="*/ 6856 h 13839"/>
                <a:gd name="connsiteX4" fmla="*/ 6856 w 6856"/>
                <a:gd name="connsiteY4" fmla="*/ 13840 h 13839"/>
                <a:gd name="connsiteX5" fmla="*/ 6856 w 6856"/>
                <a:gd name="connsiteY5" fmla="*/ 13840 h 13839"/>
                <a:gd name="connsiteX6" fmla="*/ 0 w 6856"/>
                <a:gd name="connsiteY6" fmla="*/ 6856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6" h="13839">
                  <a:moveTo>
                    <a:pt x="0" y="6856"/>
                  </a:moveTo>
                  <a:cubicBezTo>
                    <a:pt x="0" y="3070"/>
                    <a:pt x="3073" y="0"/>
                    <a:pt x="6856" y="0"/>
                  </a:cubicBezTo>
                  <a:lnTo>
                    <a:pt x="6856" y="0"/>
                  </a:lnTo>
                  <a:cubicBezTo>
                    <a:pt x="3073" y="0"/>
                    <a:pt x="0" y="3070"/>
                    <a:pt x="0" y="6856"/>
                  </a:cubicBezTo>
                  <a:cubicBezTo>
                    <a:pt x="0" y="10664"/>
                    <a:pt x="3047" y="13770"/>
                    <a:pt x="6856" y="13840"/>
                  </a:cubicBezTo>
                  <a:lnTo>
                    <a:pt x="6856" y="13840"/>
                  </a:lnTo>
                  <a:cubicBezTo>
                    <a:pt x="3047" y="13770"/>
                    <a:pt x="0" y="10664"/>
                    <a:pt x="0"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10" name="Freeform: Shape 409">
              <a:extLst>
                <a:ext uri="{FF2B5EF4-FFF2-40B4-BE49-F238E27FC236}">
                  <a16:creationId xmlns:a16="http://schemas.microsoft.com/office/drawing/2014/main" id="{211467FA-C34A-4EB5-88B1-FC8807C45957}"/>
                </a:ext>
              </a:extLst>
            </p:cNvPr>
            <p:cNvSpPr/>
            <p:nvPr/>
          </p:nvSpPr>
          <p:spPr>
            <a:xfrm>
              <a:off x="4510372" y="6446536"/>
              <a:ext cx="13839" cy="6983"/>
            </a:xfrm>
            <a:custGeom>
              <a:avLst/>
              <a:gdLst>
                <a:gd name="connsiteX0" fmla="*/ 6983 w 13839"/>
                <a:gd name="connsiteY0" fmla="*/ 6983 h 6983"/>
                <a:gd name="connsiteX1" fmla="*/ 0 w 13839"/>
                <a:gd name="connsiteY1" fmla="*/ 0 h 6983"/>
                <a:gd name="connsiteX2" fmla="*/ 0 w 13839"/>
                <a:gd name="connsiteY2" fmla="*/ 0 h 6983"/>
                <a:gd name="connsiteX3" fmla="*/ 6983 w 13839"/>
                <a:gd name="connsiteY3" fmla="*/ 6856 h 6983"/>
                <a:gd name="connsiteX4" fmla="*/ 13839 w 13839"/>
                <a:gd name="connsiteY4" fmla="*/ 0 h 6983"/>
                <a:gd name="connsiteX5" fmla="*/ 13839 w 13839"/>
                <a:gd name="connsiteY5" fmla="*/ 0 h 6983"/>
                <a:gd name="connsiteX6" fmla="*/ 6983 w 13839"/>
                <a:gd name="connsiteY6" fmla="*/ 6983 h 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39" h="6983">
                  <a:moveTo>
                    <a:pt x="6983" y="6983"/>
                  </a:moveTo>
                  <a:cubicBezTo>
                    <a:pt x="3123" y="6983"/>
                    <a:pt x="0" y="3860"/>
                    <a:pt x="0" y="0"/>
                  </a:cubicBezTo>
                  <a:lnTo>
                    <a:pt x="0" y="0"/>
                  </a:lnTo>
                  <a:cubicBezTo>
                    <a:pt x="64" y="3809"/>
                    <a:pt x="3174" y="6856"/>
                    <a:pt x="6983" y="6856"/>
                  </a:cubicBezTo>
                  <a:cubicBezTo>
                    <a:pt x="10767" y="6856"/>
                    <a:pt x="13839" y="3784"/>
                    <a:pt x="13839" y="0"/>
                  </a:cubicBezTo>
                  <a:lnTo>
                    <a:pt x="13839" y="0"/>
                  </a:lnTo>
                  <a:cubicBezTo>
                    <a:pt x="13839" y="3809"/>
                    <a:pt x="10792" y="6920"/>
                    <a:pt x="6983"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11" name="Freeform: Shape 410">
              <a:extLst>
                <a:ext uri="{FF2B5EF4-FFF2-40B4-BE49-F238E27FC236}">
                  <a16:creationId xmlns:a16="http://schemas.microsoft.com/office/drawing/2014/main" id="{1FC4B114-7EF6-492D-AC8F-D753C37F8A8D}"/>
                </a:ext>
              </a:extLst>
            </p:cNvPr>
            <p:cNvSpPr/>
            <p:nvPr/>
          </p:nvSpPr>
          <p:spPr>
            <a:xfrm>
              <a:off x="4510372" y="6438664"/>
              <a:ext cx="13839" cy="14855"/>
            </a:xfrm>
            <a:custGeom>
              <a:avLst/>
              <a:gdLst>
                <a:gd name="connsiteX0" fmla="*/ 11046 w 13839"/>
                <a:gd name="connsiteY0" fmla="*/ 1397 h 14855"/>
                <a:gd name="connsiteX1" fmla="*/ 6983 w 13839"/>
                <a:gd name="connsiteY1" fmla="*/ 0 h 14855"/>
                <a:gd name="connsiteX2" fmla="*/ 0 w 13839"/>
                <a:gd name="connsiteY2" fmla="*/ 6856 h 14855"/>
                <a:gd name="connsiteX3" fmla="*/ 0 w 13839"/>
                <a:gd name="connsiteY3" fmla="*/ 7872 h 14855"/>
                <a:gd name="connsiteX4" fmla="*/ 6983 w 13839"/>
                <a:gd name="connsiteY4" fmla="*/ 14855 h 14855"/>
                <a:gd name="connsiteX5" fmla="*/ 13839 w 13839"/>
                <a:gd name="connsiteY5" fmla="*/ 7872 h 14855"/>
                <a:gd name="connsiteX6" fmla="*/ 13839 w 13839"/>
                <a:gd name="connsiteY6" fmla="*/ 6856 h 14855"/>
                <a:gd name="connsiteX7" fmla="*/ 12443 w 13839"/>
                <a:gd name="connsiteY7" fmla="*/ 2920 h 14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39" h="14855">
                  <a:moveTo>
                    <a:pt x="11046" y="1397"/>
                  </a:moveTo>
                  <a:cubicBezTo>
                    <a:pt x="9853" y="546"/>
                    <a:pt x="8443" y="64"/>
                    <a:pt x="6983" y="0"/>
                  </a:cubicBezTo>
                  <a:cubicBezTo>
                    <a:pt x="3174" y="0"/>
                    <a:pt x="64" y="3047"/>
                    <a:pt x="0" y="6856"/>
                  </a:cubicBezTo>
                  <a:lnTo>
                    <a:pt x="0" y="7872"/>
                  </a:lnTo>
                  <a:cubicBezTo>
                    <a:pt x="0" y="11732"/>
                    <a:pt x="3123" y="14855"/>
                    <a:pt x="6983" y="14855"/>
                  </a:cubicBezTo>
                  <a:cubicBezTo>
                    <a:pt x="10792" y="14792"/>
                    <a:pt x="13839" y="11681"/>
                    <a:pt x="13839" y="7872"/>
                  </a:cubicBezTo>
                  <a:lnTo>
                    <a:pt x="13839" y="6856"/>
                  </a:lnTo>
                  <a:cubicBezTo>
                    <a:pt x="13827" y="5422"/>
                    <a:pt x="13332" y="4037"/>
                    <a:pt x="12443" y="292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12" name="Freeform: Shape 411">
              <a:extLst>
                <a:ext uri="{FF2B5EF4-FFF2-40B4-BE49-F238E27FC236}">
                  <a16:creationId xmlns:a16="http://schemas.microsoft.com/office/drawing/2014/main" id="{06027BD9-8C3A-4E39-80E3-A551421D58D0}"/>
                </a:ext>
              </a:extLst>
            </p:cNvPr>
            <p:cNvSpPr/>
            <p:nvPr/>
          </p:nvSpPr>
          <p:spPr>
            <a:xfrm>
              <a:off x="4805571" y="6123023"/>
              <a:ext cx="1142" cy="3555"/>
            </a:xfrm>
            <a:custGeom>
              <a:avLst/>
              <a:gdLst>
                <a:gd name="connsiteX0" fmla="*/ 0 w 1142"/>
                <a:gd name="connsiteY0" fmla="*/ 3555 h 3555"/>
                <a:gd name="connsiteX1" fmla="*/ 1143 w 1142"/>
                <a:gd name="connsiteY1" fmla="*/ 3555 h 3555"/>
                <a:gd name="connsiteX2" fmla="*/ 1143 w 1142"/>
                <a:gd name="connsiteY2" fmla="*/ 0 h 3555"/>
                <a:gd name="connsiteX3" fmla="*/ 0 w 1142"/>
                <a:gd name="connsiteY3" fmla="*/ 3555 h 3555"/>
              </a:gdLst>
              <a:ahLst/>
              <a:cxnLst>
                <a:cxn ang="0">
                  <a:pos x="connsiteX0" y="connsiteY0"/>
                </a:cxn>
                <a:cxn ang="0">
                  <a:pos x="connsiteX1" y="connsiteY1"/>
                </a:cxn>
                <a:cxn ang="0">
                  <a:pos x="connsiteX2" y="connsiteY2"/>
                </a:cxn>
                <a:cxn ang="0">
                  <a:pos x="connsiteX3" y="connsiteY3"/>
                </a:cxn>
              </a:cxnLst>
              <a:rect l="l" t="t" r="r" b="b"/>
              <a:pathLst>
                <a:path w="1142" h="3555">
                  <a:moveTo>
                    <a:pt x="0" y="3555"/>
                  </a:moveTo>
                  <a:lnTo>
                    <a:pt x="1143" y="3555"/>
                  </a:lnTo>
                  <a:lnTo>
                    <a:pt x="1143" y="0"/>
                  </a:lnTo>
                  <a:cubicBezTo>
                    <a:pt x="1117" y="1270"/>
                    <a:pt x="711" y="2501"/>
                    <a:pt x="0" y="3555"/>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13" name="Freeform: Shape 412">
              <a:extLst>
                <a:ext uri="{FF2B5EF4-FFF2-40B4-BE49-F238E27FC236}">
                  <a16:creationId xmlns:a16="http://schemas.microsoft.com/office/drawing/2014/main" id="{DAFD7F58-383F-4342-BE30-95B6BB56661A}"/>
                </a:ext>
              </a:extLst>
            </p:cNvPr>
            <p:cNvSpPr/>
            <p:nvPr/>
          </p:nvSpPr>
          <p:spPr>
            <a:xfrm>
              <a:off x="4792874" y="6123023"/>
              <a:ext cx="1269" cy="3555"/>
            </a:xfrm>
            <a:custGeom>
              <a:avLst/>
              <a:gdLst>
                <a:gd name="connsiteX0" fmla="*/ 1270 w 1269"/>
                <a:gd name="connsiteY0" fmla="*/ 3555 h 3555"/>
                <a:gd name="connsiteX1" fmla="*/ 0 w 1269"/>
                <a:gd name="connsiteY1" fmla="*/ 0 h 3555"/>
                <a:gd name="connsiteX2" fmla="*/ 0 w 1269"/>
                <a:gd name="connsiteY2" fmla="*/ 3555 h 3555"/>
              </a:gdLst>
              <a:ahLst/>
              <a:cxnLst>
                <a:cxn ang="0">
                  <a:pos x="connsiteX0" y="connsiteY0"/>
                </a:cxn>
                <a:cxn ang="0">
                  <a:pos x="connsiteX1" y="connsiteY1"/>
                </a:cxn>
                <a:cxn ang="0">
                  <a:pos x="connsiteX2" y="connsiteY2"/>
                </a:cxn>
              </a:cxnLst>
              <a:rect l="l" t="t" r="r" b="b"/>
              <a:pathLst>
                <a:path w="1269" h="3555">
                  <a:moveTo>
                    <a:pt x="1270" y="3555"/>
                  </a:moveTo>
                  <a:cubicBezTo>
                    <a:pt x="457" y="2552"/>
                    <a:pt x="13" y="1295"/>
                    <a:pt x="0" y="0"/>
                  </a:cubicBezTo>
                  <a:lnTo>
                    <a:pt x="0" y="3555"/>
                  </a:lnTo>
                  <a:close/>
                </a:path>
              </a:pathLst>
            </a:custGeom>
            <a:solidFill>
              <a:srgbClr val="000000"/>
            </a:solidFill>
            <a:ln w="12690" cap="flat">
              <a:noFill/>
              <a:prstDash val="solid"/>
              <a:miter/>
            </a:ln>
          </p:spPr>
          <p:txBody>
            <a:bodyPr rtlCol="0" anchor="ctr"/>
            <a:lstStyle/>
            <a:p>
              <a:pPr rtl="0"/>
              <a:endParaRPr lang="en-GB" sz="1934" noProof="0"/>
            </a:p>
          </p:txBody>
        </p:sp>
        <p:sp>
          <p:nvSpPr>
            <p:cNvPr id="414" name="Freeform: Shape 413">
              <a:extLst>
                <a:ext uri="{FF2B5EF4-FFF2-40B4-BE49-F238E27FC236}">
                  <a16:creationId xmlns:a16="http://schemas.microsoft.com/office/drawing/2014/main" id="{A10E3DAD-3F70-4797-A418-3927F0CEE1F0}"/>
                </a:ext>
              </a:extLst>
            </p:cNvPr>
            <p:cNvSpPr/>
            <p:nvPr/>
          </p:nvSpPr>
          <p:spPr>
            <a:xfrm>
              <a:off x="4510372" y="5794431"/>
              <a:ext cx="13839" cy="204544"/>
            </a:xfrm>
            <a:custGeom>
              <a:avLst/>
              <a:gdLst>
                <a:gd name="connsiteX0" fmla="*/ 6983 w 13839"/>
                <a:gd name="connsiteY0" fmla="*/ 204545 h 204544"/>
                <a:gd name="connsiteX1" fmla="*/ 13839 w 13839"/>
                <a:gd name="connsiteY1" fmla="*/ 197688 h 204544"/>
                <a:gd name="connsiteX2" fmla="*/ 13839 w 13839"/>
                <a:gd name="connsiteY2" fmla="*/ 0 h 204544"/>
                <a:gd name="connsiteX3" fmla="*/ 6983 w 13839"/>
                <a:gd name="connsiteY3" fmla="*/ 6856 h 204544"/>
                <a:gd name="connsiteX4" fmla="*/ 0 w 13839"/>
                <a:gd name="connsiteY4" fmla="*/ 0 h 204544"/>
                <a:gd name="connsiteX5" fmla="*/ 0 w 13839"/>
                <a:gd name="connsiteY5" fmla="*/ 198069 h 204544"/>
                <a:gd name="connsiteX6" fmla="*/ 6983 w 13839"/>
                <a:gd name="connsiteY6" fmla="*/ 204545 h 204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39" h="204544">
                  <a:moveTo>
                    <a:pt x="6983" y="204545"/>
                  </a:moveTo>
                  <a:cubicBezTo>
                    <a:pt x="10767" y="204545"/>
                    <a:pt x="13839" y="201475"/>
                    <a:pt x="13839" y="197688"/>
                  </a:cubicBezTo>
                  <a:lnTo>
                    <a:pt x="13839" y="0"/>
                  </a:lnTo>
                  <a:cubicBezTo>
                    <a:pt x="13839" y="3786"/>
                    <a:pt x="10767" y="6856"/>
                    <a:pt x="6983" y="6856"/>
                  </a:cubicBezTo>
                  <a:cubicBezTo>
                    <a:pt x="3174" y="6856"/>
                    <a:pt x="64" y="3806"/>
                    <a:pt x="0" y="0"/>
                  </a:cubicBezTo>
                  <a:lnTo>
                    <a:pt x="0" y="198069"/>
                  </a:lnTo>
                  <a:cubicBezTo>
                    <a:pt x="267" y="201726"/>
                    <a:pt x="3314" y="204555"/>
                    <a:pt x="6983" y="204545"/>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15" name="Freeform: Shape 414">
              <a:extLst>
                <a:ext uri="{FF2B5EF4-FFF2-40B4-BE49-F238E27FC236}">
                  <a16:creationId xmlns:a16="http://schemas.microsoft.com/office/drawing/2014/main" id="{122C3DEA-E9CF-4735-B3AA-D6E51C7A6C94}"/>
                </a:ext>
              </a:extLst>
            </p:cNvPr>
            <p:cNvSpPr/>
            <p:nvPr/>
          </p:nvSpPr>
          <p:spPr>
            <a:xfrm>
              <a:off x="4933299" y="6122261"/>
              <a:ext cx="13585" cy="4316"/>
            </a:xfrm>
            <a:custGeom>
              <a:avLst/>
              <a:gdLst>
                <a:gd name="connsiteX0" fmla="*/ 0 w 13585"/>
                <a:gd name="connsiteY0" fmla="*/ 4317 h 4316"/>
                <a:gd name="connsiteX1" fmla="*/ 7110 w 13585"/>
                <a:gd name="connsiteY1" fmla="*/ 4317 h 4316"/>
                <a:gd name="connsiteX2" fmla="*/ 13586 w 13585"/>
                <a:gd name="connsiteY2" fmla="*/ 0 h 4316"/>
                <a:gd name="connsiteX3" fmla="*/ 6475 w 13585"/>
                <a:gd name="connsiteY3" fmla="*/ 0 h 4316"/>
                <a:gd name="connsiteX4" fmla="*/ 0 w 13585"/>
                <a:gd name="connsiteY4" fmla="*/ 4317 h 4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5" h="4316">
                  <a:moveTo>
                    <a:pt x="0" y="4317"/>
                  </a:moveTo>
                  <a:lnTo>
                    <a:pt x="7110" y="4317"/>
                  </a:lnTo>
                  <a:cubicBezTo>
                    <a:pt x="8190" y="1701"/>
                    <a:pt x="10754" y="-13"/>
                    <a:pt x="13586" y="0"/>
                  </a:cubicBezTo>
                  <a:lnTo>
                    <a:pt x="6475" y="0"/>
                  </a:lnTo>
                  <a:cubicBezTo>
                    <a:pt x="3644" y="-13"/>
                    <a:pt x="1079" y="1701"/>
                    <a:pt x="0" y="4317"/>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16" name="Freeform: Shape 415">
              <a:extLst>
                <a:ext uri="{FF2B5EF4-FFF2-40B4-BE49-F238E27FC236}">
                  <a16:creationId xmlns:a16="http://schemas.microsoft.com/office/drawing/2014/main" id="{C13D8CE1-77E7-4898-A835-4F9F9A1FF767}"/>
                </a:ext>
              </a:extLst>
            </p:cNvPr>
            <p:cNvSpPr/>
            <p:nvPr/>
          </p:nvSpPr>
          <p:spPr>
            <a:xfrm>
              <a:off x="4940409" y="6122261"/>
              <a:ext cx="71355" cy="4317"/>
            </a:xfrm>
            <a:custGeom>
              <a:avLst/>
              <a:gdLst>
                <a:gd name="connsiteX0" fmla="*/ 0 w 71355"/>
                <a:gd name="connsiteY0" fmla="*/ 4317 h 4317"/>
                <a:gd name="connsiteX1" fmla="*/ 71356 w 71355"/>
                <a:gd name="connsiteY1" fmla="*/ 4317 h 4317"/>
                <a:gd name="connsiteX2" fmla="*/ 65007 w 71355"/>
                <a:gd name="connsiteY2" fmla="*/ 0 h 4317"/>
                <a:gd name="connsiteX3" fmla="*/ 6475 w 71355"/>
                <a:gd name="connsiteY3" fmla="*/ 0 h 4317"/>
                <a:gd name="connsiteX4" fmla="*/ 0 w 71355"/>
                <a:gd name="connsiteY4" fmla="*/ 4317 h 4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355" h="4317">
                  <a:moveTo>
                    <a:pt x="0" y="4317"/>
                  </a:moveTo>
                  <a:lnTo>
                    <a:pt x="71356" y="4317"/>
                  </a:lnTo>
                  <a:cubicBezTo>
                    <a:pt x="70353" y="1689"/>
                    <a:pt x="67813" y="-25"/>
                    <a:pt x="65007" y="0"/>
                  </a:cubicBezTo>
                  <a:lnTo>
                    <a:pt x="6475" y="0"/>
                  </a:lnTo>
                  <a:cubicBezTo>
                    <a:pt x="3644" y="-12"/>
                    <a:pt x="1079" y="1702"/>
                    <a:pt x="0" y="4317"/>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17" name="Freeform: Shape 416">
              <a:extLst>
                <a:ext uri="{FF2B5EF4-FFF2-40B4-BE49-F238E27FC236}">
                  <a16:creationId xmlns:a16="http://schemas.microsoft.com/office/drawing/2014/main" id="{130104F7-B540-4B9E-8515-1EA8374CBF60}"/>
                </a:ext>
              </a:extLst>
            </p:cNvPr>
            <p:cNvSpPr/>
            <p:nvPr/>
          </p:nvSpPr>
          <p:spPr>
            <a:xfrm>
              <a:off x="4932792" y="5787575"/>
              <a:ext cx="14093" cy="13712"/>
            </a:xfrm>
            <a:custGeom>
              <a:avLst/>
              <a:gdLst>
                <a:gd name="connsiteX0" fmla="*/ 0 w 14093"/>
                <a:gd name="connsiteY0" fmla="*/ 6856 h 13712"/>
                <a:gd name="connsiteX1" fmla="*/ 6983 w 14093"/>
                <a:gd name="connsiteY1" fmla="*/ 13713 h 13712"/>
                <a:gd name="connsiteX2" fmla="*/ 14093 w 14093"/>
                <a:gd name="connsiteY2" fmla="*/ 13713 h 13712"/>
                <a:gd name="connsiteX3" fmla="*/ 7237 w 14093"/>
                <a:gd name="connsiteY3" fmla="*/ 6856 h 13712"/>
                <a:gd name="connsiteX4" fmla="*/ 14093 w 14093"/>
                <a:gd name="connsiteY4" fmla="*/ 0 h 13712"/>
                <a:gd name="connsiteX5" fmla="*/ 6983 w 14093"/>
                <a:gd name="connsiteY5" fmla="*/ 0 h 13712"/>
                <a:gd name="connsiteX6" fmla="*/ 0 w 14093"/>
                <a:gd name="connsiteY6" fmla="*/ 6856 h 13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3" h="13712">
                  <a:moveTo>
                    <a:pt x="0" y="6856"/>
                  </a:moveTo>
                  <a:cubicBezTo>
                    <a:pt x="64" y="10663"/>
                    <a:pt x="3174" y="13713"/>
                    <a:pt x="6983" y="13713"/>
                  </a:cubicBezTo>
                  <a:lnTo>
                    <a:pt x="14093" y="13713"/>
                  </a:lnTo>
                  <a:cubicBezTo>
                    <a:pt x="10309" y="13713"/>
                    <a:pt x="7237" y="10642"/>
                    <a:pt x="7237" y="6856"/>
                  </a:cubicBezTo>
                  <a:cubicBezTo>
                    <a:pt x="7237" y="3070"/>
                    <a:pt x="10309" y="0"/>
                    <a:pt x="14093" y="0"/>
                  </a:cubicBezTo>
                  <a:lnTo>
                    <a:pt x="6983" y="0"/>
                  </a:lnTo>
                  <a:cubicBezTo>
                    <a:pt x="3174" y="0"/>
                    <a:pt x="64" y="3050"/>
                    <a:pt x="0"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18" name="Freeform: Shape 417">
              <a:extLst>
                <a:ext uri="{FF2B5EF4-FFF2-40B4-BE49-F238E27FC236}">
                  <a16:creationId xmlns:a16="http://schemas.microsoft.com/office/drawing/2014/main" id="{C59D98A5-ACA1-4C07-803F-F9539C5220D3}"/>
                </a:ext>
              </a:extLst>
            </p:cNvPr>
            <p:cNvSpPr/>
            <p:nvPr/>
          </p:nvSpPr>
          <p:spPr>
            <a:xfrm>
              <a:off x="4939902" y="5788463"/>
              <a:ext cx="47866" cy="12824"/>
            </a:xfrm>
            <a:custGeom>
              <a:avLst/>
              <a:gdLst>
                <a:gd name="connsiteX0" fmla="*/ 0 w 47866"/>
                <a:gd name="connsiteY0" fmla="*/ 5968 h 12824"/>
                <a:gd name="connsiteX1" fmla="*/ 6983 w 47866"/>
                <a:gd name="connsiteY1" fmla="*/ 12824 h 12824"/>
                <a:gd name="connsiteX2" fmla="*/ 40883 w 47866"/>
                <a:gd name="connsiteY2" fmla="*/ 12824 h 12824"/>
                <a:gd name="connsiteX3" fmla="*/ 47866 w 47866"/>
                <a:gd name="connsiteY3" fmla="*/ 5968 h 12824"/>
                <a:gd name="connsiteX4" fmla="*/ 46216 w 47866"/>
                <a:gd name="connsiteY4" fmla="*/ 1778 h 12824"/>
                <a:gd name="connsiteX5" fmla="*/ 45327 w 47866"/>
                <a:gd name="connsiteY5" fmla="*/ 762 h 12824"/>
                <a:gd name="connsiteX6" fmla="*/ 44184 w 47866"/>
                <a:gd name="connsiteY6" fmla="*/ 0 h 12824"/>
                <a:gd name="connsiteX7" fmla="*/ 43042 w 47866"/>
                <a:gd name="connsiteY7" fmla="*/ 0 h 12824"/>
                <a:gd name="connsiteX8" fmla="*/ 41645 w 47866"/>
                <a:gd name="connsiteY8" fmla="*/ 0 h 12824"/>
                <a:gd name="connsiteX9" fmla="*/ 6983 w 47866"/>
                <a:gd name="connsiteY9" fmla="*/ 0 h 12824"/>
                <a:gd name="connsiteX10" fmla="*/ 0 w 47866"/>
                <a:gd name="connsiteY10" fmla="*/ 5968 h 1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866" h="12824">
                  <a:moveTo>
                    <a:pt x="0" y="5968"/>
                  </a:moveTo>
                  <a:cubicBezTo>
                    <a:pt x="64" y="9774"/>
                    <a:pt x="3174" y="12824"/>
                    <a:pt x="6983" y="12824"/>
                  </a:cubicBezTo>
                  <a:lnTo>
                    <a:pt x="40883" y="12824"/>
                  </a:lnTo>
                  <a:cubicBezTo>
                    <a:pt x="44692" y="12824"/>
                    <a:pt x="47803" y="9774"/>
                    <a:pt x="47866" y="5968"/>
                  </a:cubicBezTo>
                  <a:cubicBezTo>
                    <a:pt x="47854" y="4414"/>
                    <a:pt x="47270" y="2919"/>
                    <a:pt x="46216" y="1778"/>
                  </a:cubicBezTo>
                  <a:cubicBezTo>
                    <a:pt x="45987" y="1384"/>
                    <a:pt x="45683" y="1039"/>
                    <a:pt x="45327" y="762"/>
                  </a:cubicBezTo>
                  <a:lnTo>
                    <a:pt x="44184" y="0"/>
                  </a:lnTo>
                  <a:lnTo>
                    <a:pt x="43042" y="0"/>
                  </a:lnTo>
                  <a:lnTo>
                    <a:pt x="41645" y="0"/>
                  </a:lnTo>
                  <a:lnTo>
                    <a:pt x="6983" y="0"/>
                  </a:lnTo>
                  <a:cubicBezTo>
                    <a:pt x="3492" y="-36"/>
                    <a:pt x="508" y="2512"/>
                    <a:pt x="0" y="5968"/>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19" name="Freeform: Shape 418">
              <a:extLst>
                <a:ext uri="{FF2B5EF4-FFF2-40B4-BE49-F238E27FC236}">
                  <a16:creationId xmlns:a16="http://schemas.microsoft.com/office/drawing/2014/main" id="{450EC1BB-9674-490E-AF82-8392D01E6C69}"/>
                </a:ext>
              </a:extLst>
            </p:cNvPr>
            <p:cNvSpPr/>
            <p:nvPr/>
          </p:nvSpPr>
          <p:spPr>
            <a:xfrm>
              <a:off x="6055052" y="6511671"/>
              <a:ext cx="13839" cy="6983"/>
            </a:xfrm>
            <a:custGeom>
              <a:avLst/>
              <a:gdLst>
                <a:gd name="connsiteX0" fmla="*/ 6983 w 13839"/>
                <a:gd name="connsiteY0" fmla="*/ 6983 h 6983"/>
                <a:gd name="connsiteX1" fmla="*/ 13839 w 13839"/>
                <a:gd name="connsiteY1" fmla="*/ 0 h 6983"/>
                <a:gd name="connsiteX2" fmla="*/ 13839 w 13839"/>
                <a:gd name="connsiteY2" fmla="*/ 0 h 6983"/>
                <a:gd name="connsiteX3" fmla="*/ 6983 w 13839"/>
                <a:gd name="connsiteY3" fmla="*/ 6983 h 6983"/>
                <a:gd name="connsiteX4" fmla="*/ 0 w 13839"/>
                <a:gd name="connsiteY4" fmla="*/ 0 h 6983"/>
                <a:gd name="connsiteX5" fmla="*/ 0 w 13839"/>
                <a:gd name="connsiteY5" fmla="*/ 0 h 6983"/>
                <a:gd name="connsiteX6" fmla="*/ 0 w 13839"/>
                <a:gd name="connsiteY6" fmla="*/ 0 h 6983"/>
                <a:gd name="connsiteX7" fmla="*/ 6983 w 13839"/>
                <a:gd name="connsiteY7" fmla="*/ 6983 h 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39" h="6983">
                  <a:moveTo>
                    <a:pt x="6983" y="6983"/>
                  </a:moveTo>
                  <a:cubicBezTo>
                    <a:pt x="10792" y="6920"/>
                    <a:pt x="13839" y="3809"/>
                    <a:pt x="13839" y="0"/>
                  </a:cubicBezTo>
                  <a:lnTo>
                    <a:pt x="13839" y="0"/>
                  </a:lnTo>
                  <a:cubicBezTo>
                    <a:pt x="13839" y="3809"/>
                    <a:pt x="10792" y="6920"/>
                    <a:pt x="6983" y="6983"/>
                  </a:cubicBezTo>
                  <a:cubicBezTo>
                    <a:pt x="3123" y="6983"/>
                    <a:pt x="0" y="3860"/>
                    <a:pt x="0" y="0"/>
                  </a:cubicBezTo>
                  <a:lnTo>
                    <a:pt x="0" y="0"/>
                  </a:lnTo>
                  <a:lnTo>
                    <a:pt x="0" y="0"/>
                  </a:lnTo>
                  <a:cubicBezTo>
                    <a:pt x="0" y="3860"/>
                    <a:pt x="3123" y="6983"/>
                    <a:pt x="6983"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20" name="Freeform: Shape 419">
              <a:extLst>
                <a:ext uri="{FF2B5EF4-FFF2-40B4-BE49-F238E27FC236}">
                  <a16:creationId xmlns:a16="http://schemas.microsoft.com/office/drawing/2014/main" id="{FADF4E12-23FE-4676-87F3-A5FFD47EAB8A}"/>
                </a:ext>
              </a:extLst>
            </p:cNvPr>
            <p:cNvSpPr/>
            <p:nvPr/>
          </p:nvSpPr>
          <p:spPr>
            <a:xfrm>
              <a:off x="4769385" y="6249356"/>
              <a:ext cx="13839" cy="204544"/>
            </a:xfrm>
            <a:custGeom>
              <a:avLst/>
              <a:gdLst>
                <a:gd name="connsiteX0" fmla="*/ 6983 w 13839"/>
                <a:gd name="connsiteY0" fmla="*/ 6856 h 204544"/>
                <a:gd name="connsiteX1" fmla="*/ 0 w 13839"/>
                <a:gd name="connsiteY1" fmla="*/ 0 h 204544"/>
                <a:gd name="connsiteX2" fmla="*/ 0 w 13839"/>
                <a:gd name="connsiteY2" fmla="*/ 0 h 204544"/>
                <a:gd name="connsiteX3" fmla="*/ 0 w 13839"/>
                <a:gd name="connsiteY3" fmla="*/ 197688 h 204544"/>
                <a:gd name="connsiteX4" fmla="*/ 6983 w 13839"/>
                <a:gd name="connsiteY4" fmla="*/ 204545 h 204544"/>
                <a:gd name="connsiteX5" fmla="*/ 13839 w 13839"/>
                <a:gd name="connsiteY5" fmla="*/ 197688 h 204544"/>
                <a:gd name="connsiteX6" fmla="*/ 13839 w 13839"/>
                <a:gd name="connsiteY6" fmla="*/ 0 h 204544"/>
                <a:gd name="connsiteX7" fmla="*/ 6983 w 13839"/>
                <a:gd name="connsiteY7" fmla="*/ 6856 h 204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39" h="204544">
                  <a:moveTo>
                    <a:pt x="6983" y="6856"/>
                  </a:moveTo>
                  <a:cubicBezTo>
                    <a:pt x="3174" y="6856"/>
                    <a:pt x="63" y="3809"/>
                    <a:pt x="0" y="0"/>
                  </a:cubicBezTo>
                  <a:lnTo>
                    <a:pt x="0" y="0"/>
                  </a:lnTo>
                  <a:lnTo>
                    <a:pt x="0" y="197688"/>
                  </a:lnTo>
                  <a:cubicBezTo>
                    <a:pt x="63" y="201497"/>
                    <a:pt x="3174" y="204545"/>
                    <a:pt x="6983" y="204545"/>
                  </a:cubicBezTo>
                  <a:cubicBezTo>
                    <a:pt x="10767" y="204545"/>
                    <a:pt x="13839" y="201472"/>
                    <a:pt x="13839" y="197688"/>
                  </a:cubicBezTo>
                  <a:lnTo>
                    <a:pt x="13839" y="0"/>
                  </a:lnTo>
                  <a:cubicBezTo>
                    <a:pt x="13839" y="3784"/>
                    <a:pt x="10767" y="6856"/>
                    <a:pt x="6983"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21" name="Freeform: Shape 420">
              <a:extLst>
                <a:ext uri="{FF2B5EF4-FFF2-40B4-BE49-F238E27FC236}">
                  <a16:creationId xmlns:a16="http://schemas.microsoft.com/office/drawing/2014/main" id="{63070785-AAD9-4C7A-8C0A-3C7F591AAEA8}"/>
                </a:ext>
              </a:extLst>
            </p:cNvPr>
            <p:cNvSpPr/>
            <p:nvPr/>
          </p:nvSpPr>
          <p:spPr>
            <a:xfrm>
              <a:off x="4769385" y="6241230"/>
              <a:ext cx="13840" cy="14982"/>
            </a:xfrm>
            <a:custGeom>
              <a:avLst/>
              <a:gdLst>
                <a:gd name="connsiteX0" fmla="*/ 0 w 13840"/>
                <a:gd name="connsiteY0" fmla="*/ 6983 h 14982"/>
                <a:gd name="connsiteX1" fmla="*/ 0 w 13840"/>
                <a:gd name="connsiteY1" fmla="*/ 8126 h 14982"/>
                <a:gd name="connsiteX2" fmla="*/ 6983 w 13840"/>
                <a:gd name="connsiteY2" fmla="*/ 14982 h 14982"/>
                <a:gd name="connsiteX3" fmla="*/ 13839 w 13840"/>
                <a:gd name="connsiteY3" fmla="*/ 8126 h 14982"/>
                <a:gd name="connsiteX4" fmla="*/ 13839 w 13840"/>
                <a:gd name="connsiteY4" fmla="*/ 6983 h 14982"/>
                <a:gd name="connsiteX5" fmla="*/ 7110 w 13840"/>
                <a:gd name="connsiteY5" fmla="*/ 0 h 14982"/>
                <a:gd name="connsiteX6" fmla="*/ 6983 w 13840"/>
                <a:gd name="connsiteY6" fmla="*/ 0 h 14982"/>
                <a:gd name="connsiteX7" fmla="*/ 254 w 13840"/>
                <a:gd name="connsiteY7" fmla="*/ 5714 h 14982"/>
                <a:gd name="connsiteX8" fmla="*/ 0 w 13840"/>
                <a:gd name="connsiteY8" fmla="*/ 6983 h 14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40" h="14982">
                  <a:moveTo>
                    <a:pt x="0" y="6983"/>
                  </a:moveTo>
                  <a:lnTo>
                    <a:pt x="0" y="8126"/>
                  </a:lnTo>
                  <a:cubicBezTo>
                    <a:pt x="63" y="11935"/>
                    <a:pt x="3174" y="14982"/>
                    <a:pt x="6983" y="14982"/>
                  </a:cubicBezTo>
                  <a:cubicBezTo>
                    <a:pt x="10767" y="14982"/>
                    <a:pt x="13839" y="11910"/>
                    <a:pt x="13839" y="8126"/>
                  </a:cubicBezTo>
                  <a:lnTo>
                    <a:pt x="13839" y="6983"/>
                  </a:lnTo>
                  <a:cubicBezTo>
                    <a:pt x="13915" y="3200"/>
                    <a:pt x="10893" y="76"/>
                    <a:pt x="7110" y="0"/>
                  </a:cubicBezTo>
                  <a:cubicBezTo>
                    <a:pt x="7072" y="0"/>
                    <a:pt x="7021" y="0"/>
                    <a:pt x="6983" y="0"/>
                  </a:cubicBezTo>
                  <a:cubicBezTo>
                    <a:pt x="3669" y="64"/>
                    <a:pt x="851" y="2450"/>
                    <a:pt x="254" y="5714"/>
                  </a:cubicBezTo>
                  <a:cubicBezTo>
                    <a:pt x="254" y="5714"/>
                    <a:pt x="0" y="6475"/>
                    <a:pt x="0"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22" name="Freeform: Shape 421">
              <a:extLst>
                <a:ext uri="{FF2B5EF4-FFF2-40B4-BE49-F238E27FC236}">
                  <a16:creationId xmlns:a16="http://schemas.microsoft.com/office/drawing/2014/main" id="{5A6F75DC-D011-44AE-9179-192F84C8DD6C}"/>
                </a:ext>
              </a:extLst>
            </p:cNvPr>
            <p:cNvSpPr/>
            <p:nvPr/>
          </p:nvSpPr>
          <p:spPr>
            <a:xfrm>
              <a:off x="5215039" y="6439680"/>
              <a:ext cx="320718" cy="13850"/>
            </a:xfrm>
            <a:custGeom>
              <a:avLst/>
              <a:gdLst>
                <a:gd name="connsiteX0" fmla="*/ 313355 w 320718"/>
                <a:gd name="connsiteY0" fmla="*/ 6856 h 13850"/>
                <a:gd name="connsiteX1" fmla="*/ 320211 w 320718"/>
                <a:gd name="connsiteY1" fmla="*/ 0 h 13850"/>
                <a:gd name="connsiteX2" fmla="*/ 6856 w 320718"/>
                <a:gd name="connsiteY2" fmla="*/ 0 h 13850"/>
                <a:gd name="connsiteX3" fmla="*/ 0 w 320718"/>
                <a:gd name="connsiteY3" fmla="*/ 6856 h 13850"/>
                <a:gd name="connsiteX4" fmla="*/ 6856 w 320718"/>
                <a:gd name="connsiteY4" fmla="*/ 13839 h 13850"/>
                <a:gd name="connsiteX5" fmla="*/ 320719 w 320718"/>
                <a:gd name="connsiteY5" fmla="*/ 13839 h 13850"/>
                <a:gd name="connsiteX6" fmla="*/ 313367 w 320718"/>
                <a:gd name="connsiteY6" fmla="*/ 7250 h 13850"/>
                <a:gd name="connsiteX7" fmla="*/ 313355 w 320718"/>
                <a:gd name="connsiteY7" fmla="*/ 6856 h 1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718" h="13850">
                  <a:moveTo>
                    <a:pt x="313355" y="6856"/>
                  </a:moveTo>
                  <a:cubicBezTo>
                    <a:pt x="313355" y="3073"/>
                    <a:pt x="316427" y="0"/>
                    <a:pt x="320211" y="0"/>
                  </a:cubicBezTo>
                  <a:lnTo>
                    <a:pt x="6856" y="0"/>
                  </a:lnTo>
                  <a:cubicBezTo>
                    <a:pt x="3073" y="0"/>
                    <a:pt x="0" y="3073"/>
                    <a:pt x="0" y="6856"/>
                  </a:cubicBezTo>
                  <a:cubicBezTo>
                    <a:pt x="0" y="10665"/>
                    <a:pt x="3047" y="13776"/>
                    <a:pt x="6856" y="13839"/>
                  </a:cubicBezTo>
                  <a:lnTo>
                    <a:pt x="320719" y="13839"/>
                  </a:lnTo>
                  <a:cubicBezTo>
                    <a:pt x="316871" y="14055"/>
                    <a:pt x="313571" y="11097"/>
                    <a:pt x="313367" y="7250"/>
                  </a:cubicBezTo>
                  <a:cubicBezTo>
                    <a:pt x="313355" y="7123"/>
                    <a:pt x="313355" y="6983"/>
                    <a:pt x="313355"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23" name="Freeform: Shape 422">
              <a:extLst>
                <a:ext uri="{FF2B5EF4-FFF2-40B4-BE49-F238E27FC236}">
                  <a16:creationId xmlns:a16="http://schemas.microsoft.com/office/drawing/2014/main" id="{8617262E-9933-434E-B4C1-6E84F378AB20}"/>
                </a:ext>
              </a:extLst>
            </p:cNvPr>
            <p:cNvSpPr/>
            <p:nvPr/>
          </p:nvSpPr>
          <p:spPr>
            <a:xfrm>
              <a:off x="5528901" y="6439680"/>
              <a:ext cx="10665" cy="13850"/>
            </a:xfrm>
            <a:custGeom>
              <a:avLst/>
              <a:gdLst>
                <a:gd name="connsiteX0" fmla="*/ 3301 w 10665"/>
                <a:gd name="connsiteY0" fmla="*/ 6856 h 13850"/>
                <a:gd name="connsiteX1" fmla="*/ 10158 w 10665"/>
                <a:gd name="connsiteY1" fmla="*/ 0 h 13850"/>
                <a:gd name="connsiteX2" fmla="*/ 6856 w 10665"/>
                <a:gd name="connsiteY2" fmla="*/ 0 h 13850"/>
                <a:gd name="connsiteX3" fmla="*/ 0 w 10665"/>
                <a:gd name="connsiteY3" fmla="*/ 6856 h 13850"/>
                <a:gd name="connsiteX4" fmla="*/ 6856 w 10665"/>
                <a:gd name="connsiteY4" fmla="*/ 13839 h 13850"/>
                <a:gd name="connsiteX5" fmla="*/ 10665 w 10665"/>
                <a:gd name="connsiteY5" fmla="*/ 13839 h 13850"/>
                <a:gd name="connsiteX6" fmla="*/ 3314 w 10665"/>
                <a:gd name="connsiteY6" fmla="*/ 7250 h 13850"/>
                <a:gd name="connsiteX7" fmla="*/ 3301 w 10665"/>
                <a:gd name="connsiteY7" fmla="*/ 6856 h 1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5" h="13850">
                  <a:moveTo>
                    <a:pt x="3301" y="6856"/>
                  </a:moveTo>
                  <a:cubicBezTo>
                    <a:pt x="3301" y="3073"/>
                    <a:pt x="6374" y="0"/>
                    <a:pt x="10158" y="0"/>
                  </a:cubicBezTo>
                  <a:lnTo>
                    <a:pt x="6856" y="0"/>
                  </a:lnTo>
                  <a:cubicBezTo>
                    <a:pt x="3073" y="0"/>
                    <a:pt x="0" y="3073"/>
                    <a:pt x="0" y="6856"/>
                  </a:cubicBezTo>
                  <a:cubicBezTo>
                    <a:pt x="0" y="10665"/>
                    <a:pt x="3047" y="13776"/>
                    <a:pt x="6856" y="13839"/>
                  </a:cubicBezTo>
                  <a:lnTo>
                    <a:pt x="10665" y="13839"/>
                  </a:lnTo>
                  <a:cubicBezTo>
                    <a:pt x="6818" y="14055"/>
                    <a:pt x="3517" y="11097"/>
                    <a:pt x="3314" y="7250"/>
                  </a:cubicBezTo>
                  <a:cubicBezTo>
                    <a:pt x="3301" y="7123"/>
                    <a:pt x="3301" y="6983"/>
                    <a:pt x="3301"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24" name="Freeform: Shape 423">
              <a:extLst>
                <a:ext uri="{FF2B5EF4-FFF2-40B4-BE49-F238E27FC236}">
                  <a16:creationId xmlns:a16="http://schemas.microsoft.com/office/drawing/2014/main" id="{EACE6645-9EED-44E2-847B-E9B965A2662B}"/>
                </a:ext>
              </a:extLst>
            </p:cNvPr>
            <p:cNvSpPr/>
            <p:nvPr/>
          </p:nvSpPr>
          <p:spPr>
            <a:xfrm>
              <a:off x="5532202" y="6439680"/>
              <a:ext cx="201242" cy="13844"/>
            </a:xfrm>
            <a:custGeom>
              <a:avLst/>
              <a:gdLst>
                <a:gd name="connsiteX0" fmla="*/ 194005 w 201242"/>
                <a:gd name="connsiteY0" fmla="*/ 6856 h 13844"/>
                <a:gd name="connsiteX1" fmla="*/ 200988 w 201242"/>
                <a:gd name="connsiteY1" fmla="*/ 0 h 13844"/>
                <a:gd name="connsiteX2" fmla="*/ 6856 w 201242"/>
                <a:gd name="connsiteY2" fmla="*/ 0 h 13844"/>
                <a:gd name="connsiteX3" fmla="*/ 0 w 201242"/>
                <a:gd name="connsiteY3" fmla="*/ 6856 h 13844"/>
                <a:gd name="connsiteX4" fmla="*/ 6856 w 201242"/>
                <a:gd name="connsiteY4" fmla="*/ 13839 h 13844"/>
                <a:gd name="connsiteX5" fmla="*/ 201243 w 201242"/>
                <a:gd name="connsiteY5" fmla="*/ 13839 h 13844"/>
                <a:gd name="connsiteX6" fmla="*/ 194005 w 201242"/>
                <a:gd name="connsiteY6" fmla="*/ 7110 h 13844"/>
                <a:gd name="connsiteX7" fmla="*/ 194005 w 201242"/>
                <a:gd name="connsiteY7" fmla="*/ 6856 h 1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242" h="13844">
                  <a:moveTo>
                    <a:pt x="194005" y="6856"/>
                  </a:moveTo>
                  <a:cubicBezTo>
                    <a:pt x="194069" y="3047"/>
                    <a:pt x="197180" y="0"/>
                    <a:pt x="200988" y="0"/>
                  </a:cubicBezTo>
                  <a:lnTo>
                    <a:pt x="6856" y="0"/>
                  </a:lnTo>
                  <a:cubicBezTo>
                    <a:pt x="3073" y="0"/>
                    <a:pt x="0" y="3073"/>
                    <a:pt x="0" y="6856"/>
                  </a:cubicBezTo>
                  <a:cubicBezTo>
                    <a:pt x="0" y="10665"/>
                    <a:pt x="3047" y="13776"/>
                    <a:pt x="6856" y="13839"/>
                  </a:cubicBezTo>
                  <a:lnTo>
                    <a:pt x="201243" y="13839"/>
                  </a:lnTo>
                  <a:cubicBezTo>
                    <a:pt x="197383" y="13979"/>
                    <a:pt x="194145" y="10970"/>
                    <a:pt x="194005" y="7110"/>
                  </a:cubicBezTo>
                  <a:cubicBezTo>
                    <a:pt x="194005" y="7034"/>
                    <a:pt x="194005" y="6945"/>
                    <a:pt x="194005"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25" name="Freeform: Shape 424">
              <a:extLst>
                <a:ext uri="{FF2B5EF4-FFF2-40B4-BE49-F238E27FC236}">
                  <a16:creationId xmlns:a16="http://schemas.microsoft.com/office/drawing/2014/main" id="{BBFE2943-69CA-4DA1-A091-2BA7B6F346BD}"/>
                </a:ext>
              </a:extLst>
            </p:cNvPr>
            <p:cNvSpPr/>
            <p:nvPr/>
          </p:nvSpPr>
          <p:spPr>
            <a:xfrm>
              <a:off x="5726462" y="6439680"/>
              <a:ext cx="98527" cy="13839"/>
            </a:xfrm>
            <a:custGeom>
              <a:avLst/>
              <a:gdLst>
                <a:gd name="connsiteX0" fmla="*/ 95479 w 98527"/>
                <a:gd name="connsiteY0" fmla="*/ 12443 h 13839"/>
                <a:gd name="connsiteX1" fmla="*/ 98526 w 98527"/>
                <a:gd name="connsiteY1" fmla="*/ 6856 h 13839"/>
                <a:gd name="connsiteX2" fmla="*/ 96495 w 98527"/>
                <a:gd name="connsiteY2" fmla="*/ 2032 h 13839"/>
                <a:gd name="connsiteX3" fmla="*/ 91924 w 98527"/>
                <a:gd name="connsiteY3" fmla="*/ 0 h 13839"/>
                <a:gd name="connsiteX4" fmla="*/ 6983 w 98527"/>
                <a:gd name="connsiteY4" fmla="*/ 0 h 13839"/>
                <a:gd name="connsiteX5" fmla="*/ 0 w 98527"/>
                <a:gd name="connsiteY5" fmla="*/ 6856 h 13839"/>
                <a:gd name="connsiteX6" fmla="*/ 6983 w 98527"/>
                <a:gd name="connsiteY6" fmla="*/ 13839 h 13839"/>
                <a:gd name="connsiteX7" fmla="*/ 91670 w 98527"/>
                <a:gd name="connsiteY7" fmla="*/ 13839 h 13839"/>
                <a:gd name="connsiteX8" fmla="*/ 95479 w 98527"/>
                <a:gd name="connsiteY8" fmla="*/ 12443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27" h="13839">
                  <a:moveTo>
                    <a:pt x="95479" y="12443"/>
                  </a:moveTo>
                  <a:cubicBezTo>
                    <a:pt x="97409" y="11237"/>
                    <a:pt x="98564" y="9129"/>
                    <a:pt x="98526" y="6856"/>
                  </a:cubicBezTo>
                  <a:cubicBezTo>
                    <a:pt x="98526" y="5041"/>
                    <a:pt x="97790" y="3301"/>
                    <a:pt x="96495" y="2032"/>
                  </a:cubicBezTo>
                  <a:cubicBezTo>
                    <a:pt x="95264" y="838"/>
                    <a:pt x="93638" y="114"/>
                    <a:pt x="91924" y="0"/>
                  </a:cubicBezTo>
                  <a:lnTo>
                    <a:pt x="6983" y="0"/>
                  </a:lnTo>
                  <a:cubicBezTo>
                    <a:pt x="3174" y="0"/>
                    <a:pt x="64" y="3047"/>
                    <a:pt x="0" y="6856"/>
                  </a:cubicBezTo>
                  <a:cubicBezTo>
                    <a:pt x="0" y="10716"/>
                    <a:pt x="3123" y="13839"/>
                    <a:pt x="6983" y="13839"/>
                  </a:cubicBezTo>
                  <a:lnTo>
                    <a:pt x="91670" y="13839"/>
                  </a:lnTo>
                  <a:cubicBezTo>
                    <a:pt x="93054" y="13789"/>
                    <a:pt x="94387" y="13293"/>
                    <a:pt x="95479" y="1244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26" name="Freeform: Shape 425">
              <a:extLst>
                <a:ext uri="{FF2B5EF4-FFF2-40B4-BE49-F238E27FC236}">
                  <a16:creationId xmlns:a16="http://schemas.microsoft.com/office/drawing/2014/main" id="{7BCFA3AB-0DBE-46E9-B2CB-5F992B033310}"/>
                </a:ext>
              </a:extLst>
            </p:cNvPr>
            <p:cNvSpPr/>
            <p:nvPr/>
          </p:nvSpPr>
          <p:spPr>
            <a:xfrm>
              <a:off x="4241965" y="5614391"/>
              <a:ext cx="52183" cy="13839"/>
            </a:xfrm>
            <a:custGeom>
              <a:avLst/>
              <a:gdLst>
                <a:gd name="connsiteX0" fmla="*/ 45327 w 52183"/>
                <a:gd name="connsiteY0" fmla="*/ 6856 h 13839"/>
                <a:gd name="connsiteX1" fmla="*/ 52183 w 52183"/>
                <a:gd name="connsiteY1" fmla="*/ 0 h 13839"/>
                <a:gd name="connsiteX2" fmla="*/ 6856 w 52183"/>
                <a:gd name="connsiteY2" fmla="*/ 0 h 13839"/>
                <a:gd name="connsiteX3" fmla="*/ 0 w 52183"/>
                <a:gd name="connsiteY3" fmla="*/ 6856 h 13839"/>
                <a:gd name="connsiteX4" fmla="*/ 6856 w 52183"/>
                <a:gd name="connsiteY4" fmla="*/ 13839 h 13839"/>
                <a:gd name="connsiteX5" fmla="*/ 52183 w 52183"/>
                <a:gd name="connsiteY5" fmla="*/ 13839 h 13839"/>
                <a:gd name="connsiteX6" fmla="*/ 45327 w 52183"/>
                <a:gd name="connsiteY6" fmla="*/ 6856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83" h="13839">
                  <a:moveTo>
                    <a:pt x="45327" y="6856"/>
                  </a:moveTo>
                  <a:cubicBezTo>
                    <a:pt x="45327" y="3070"/>
                    <a:pt x="48400" y="0"/>
                    <a:pt x="52183" y="0"/>
                  </a:cubicBezTo>
                  <a:lnTo>
                    <a:pt x="6856" y="0"/>
                  </a:lnTo>
                  <a:cubicBezTo>
                    <a:pt x="3073" y="0"/>
                    <a:pt x="0" y="3070"/>
                    <a:pt x="0" y="6856"/>
                  </a:cubicBezTo>
                  <a:cubicBezTo>
                    <a:pt x="0" y="10664"/>
                    <a:pt x="3047" y="13771"/>
                    <a:pt x="6856" y="13839"/>
                  </a:cubicBezTo>
                  <a:lnTo>
                    <a:pt x="52183" y="13839"/>
                  </a:lnTo>
                  <a:cubicBezTo>
                    <a:pt x="48374" y="13770"/>
                    <a:pt x="45327" y="10664"/>
                    <a:pt x="45327"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27" name="Freeform: Shape 426">
              <a:extLst>
                <a:ext uri="{FF2B5EF4-FFF2-40B4-BE49-F238E27FC236}">
                  <a16:creationId xmlns:a16="http://schemas.microsoft.com/office/drawing/2014/main" id="{DECD6DBA-294C-4083-B0EB-E86846F7D0B6}"/>
                </a:ext>
              </a:extLst>
            </p:cNvPr>
            <p:cNvSpPr/>
            <p:nvPr/>
          </p:nvSpPr>
          <p:spPr>
            <a:xfrm>
              <a:off x="6909229" y="6511036"/>
              <a:ext cx="56" cy="1523"/>
            </a:xfrm>
            <a:custGeom>
              <a:avLst/>
              <a:gdLst>
                <a:gd name="connsiteX0" fmla="*/ 57 w 56"/>
                <a:gd name="connsiteY0" fmla="*/ 0 h 1523"/>
                <a:gd name="connsiteX1" fmla="*/ 57 w 56"/>
                <a:gd name="connsiteY1" fmla="*/ 0 h 1523"/>
                <a:gd name="connsiteX2" fmla="*/ 57 w 56"/>
                <a:gd name="connsiteY2" fmla="*/ 1524 h 1523"/>
                <a:gd name="connsiteX3" fmla="*/ 57 w 56"/>
                <a:gd name="connsiteY3" fmla="*/ 1524 h 1523"/>
                <a:gd name="connsiteX4" fmla="*/ 57 w 56"/>
                <a:gd name="connsiteY4" fmla="*/ 0 h 1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 h="1523">
                  <a:moveTo>
                    <a:pt x="57" y="0"/>
                  </a:moveTo>
                  <a:lnTo>
                    <a:pt x="57" y="0"/>
                  </a:lnTo>
                  <a:cubicBezTo>
                    <a:pt x="-19" y="508"/>
                    <a:pt x="-19" y="1016"/>
                    <a:pt x="57" y="1524"/>
                  </a:cubicBezTo>
                  <a:lnTo>
                    <a:pt x="57" y="1524"/>
                  </a:lnTo>
                  <a:cubicBezTo>
                    <a:pt x="7" y="1016"/>
                    <a:pt x="7" y="508"/>
                    <a:pt x="57"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28" name="Freeform: Shape 427">
              <a:extLst>
                <a:ext uri="{FF2B5EF4-FFF2-40B4-BE49-F238E27FC236}">
                  <a16:creationId xmlns:a16="http://schemas.microsoft.com/office/drawing/2014/main" id="{AA659A68-2408-4039-9F84-DFFA2C3CE04B}"/>
                </a:ext>
              </a:extLst>
            </p:cNvPr>
            <p:cNvSpPr/>
            <p:nvPr/>
          </p:nvSpPr>
          <p:spPr>
            <a:xfrm>
              <a:off x="6922744" y="6511544"/>
              <a:ext cx="56" cy="1523"/>
            </a:xfrm>
            <a:custGeom>
              <a:avLst/>
              <a:gdLst>
                <a:gd name="connsiteX0" fmla="*/ 0 w 56"/>
                <a:gd name="connsiteY0" fmla="*/ 1524 h 1523"/>
                <a:gd name="connsiteX1" fmla="*/ 0 w 56"/>
                <a:gd name="connsiteY1" fmla="*/ 1524 h 1523"/>
                <a:gd name="connsiteX2" fmla="*/ 0 w 56"/>
                <a:gd name="connsiteY2" fmla="*/ 0 h 1523"/>
                <a:gd name="connsiteX3" fmla="*/ 0 w 56"/>
                <a:gd name="connsiteY3" fmla="*/ 0 h 1523"/>
                <a:gd name="connsiteX4" fmla="*/ 0 w 56"/>
                <a:gd name="connsiteY4" fmla="*/ 1524 h 1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 h="1523">
                  <a:moveTo>
                    <a:pt x="0" y="1524"/>
                  </a:moveTo>
                  <a:lnTo>
                    <a:pt x="0" y="1524"/>
                  </a:lnTo>
                  <a:cubicBezTo>
                    <a:pt x="76" y="1016"/>
                    <a:pt x="76" y="508"/>
                    <a:pt x="0" y="0"/>
                  </a:cubicBezTo>
                  <a:lnTo>
                    <a:pt x="0" y="0"/>
                  </a:lnTo>
                  <a:cubicBezTo>
                    <a:pt x="51" y="508"/>
                    <a:pt x="51" y="1016"/>
                    <a:pt x="0" y="1524"/>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29" name="Freeform: Shape 428">
              <a:extLst>
                <a:ext uri="{FF2B5EF4-FFF2-40B4-BE49-F238E27FC236}">
                  <a16:creationId xmlns:a16="http://schemas.microsoft.com/office/drawing/2014/main" id="{8DF31363-6B08-4431-AAB6-6DDBFBFA0175}"/>
                </a:ext>
              </a:extLst>
            </p:cNvPr>
            <p:cNvSpPr/>
            <p:nvPr/>
          </p:nvSpPr>
          <p:spPr>
            <a:xfrm>
              <a:off x="6500198" y="6508623"/>
              <a:ext cx="13839" cy="355509"/>
            </a:xfrm>
            <a:custGeom>
              <a:avLst/>
              <a:gdLst>
                <a:gd name="connsiteX0" fmla="*/ 6856 w 13839"/>
                <a:gd name="connsiteY0" fmla="*/ 6983 h 355509"/>
                <a:gd name="connsiteX1" fmla="*/ 0 w 13839"/>
                <a:gd name="connsiteY1" fmla="*/ 0 h 355509"/>
                <a:gd name="connsiteX2" fmla="*/ 0 w 13839"/>
                <a:gd name="connsiteY2" fmla="*/ 355509 h 355509"/>
                <a:gd name="connsiteX3" fmla="*/ 13839 w 13839"/>
                <a:gd name="connsiteY3" fmla="*/ 355509 h 355509"/>
                <a:gd name="connsiteX4" fmla="*/ 13839 w 13839"/>
                <a:gd name="connsiteY4" fmla="*/ 0 h 355509"/>
                <a:gd name="connsiteX5" fmla="*/ 6856 w 13839"/>
                <a:gd name="connsiteY5" fmla="*/ 6983 h 355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39" h="355509">
                  <a:moveTo>
                    <a:pt x="6856" y="6983"/>
                  </a:moveTo>
                  <a:cubicBezTo>
                    <a:pt x="3047" y="6920"/>
                    <a:pt x="0" y="3809"/>
                    <a:pt x="0" y="0"/>
                  </a:cubicBezTo>
                  <a:lnTo>
                    <a:pt x="0" y="355509"/>
                  </a:lnTo>
                  <a:lnTo>
                    <a:pt x="13839" y="355509"/>
                  </a:lnTo>
                  <a:lnTo>
                    <a:pt x="13839" y="0"/>
                  </a:lnTo>
                  <a:cubicBezTo>
                    <a:pt x="13839" y="3860"/>
                    <a:pt x="10716" y="6983"/>
                    <a:pt x="6856"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30" name="Freeform: Shape 429">
              <a:extLst>
                <a:ext uri="{FF2B5EF4-FFF2-40B4-BE49-F238E27FC236}">
                  <a16:creationId xmlns:a16="http://schemas.microsoft.com/office/drawing/2014/main" id="{33E5B492-C90E-44FF-970D-27A9F2DC8A27}"/>
                </a:ext>
              </a:extLst>
            </p:cNvPr>
            <p:cNvSpPr/>
            <p:nvPr/>
          </p:nvSpPr>
          <p:spPr>
            <a:xfrm>
              <a:off x="3450453" y="5738566"/>
              <a:ext cx="13712" cy="69197"/>
            </a:xfrm>
            <a:custGeom>
              <a:avLst/>
              <a:gdLst>
                <a:gd name="connsiteX0" fmla="*/ 13712 w 13712"/>
                <a:gd name="connsiteY0" fmla="*/ 69197 h 69197"/>
                <a:gd name="connsiteX1" fmla="*/ 13712 w 13712"/>
                <a:gd name="connsiteY1" fmla="*/ 6856 h 69197"/>
                <a:gd name="connsiteX2" fmla="*/ 6856 w 13712"/>
                <a:gd name="connsiteY2" fmla="*/ 0 h 69197"/>
                <a:gd name="connsiteX3" fmla="*/ 0 w 13712"/>
                <a:gd name="connsiteY3" fmla="*/ 6856 h 69197"/>
                <a:gd name="connsiteX4" fmla="*/ 0 w 13712"/>
                <a:gd name="connsiteY4" fmla="*/ 69197 h 69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2" h="69197">
                  <a:moveTo>
                    <a:pt x="13712" y="69197"/>
                  </a:moveTo>
                  <a:lnTo>
                    <a:pt x="13712" y="6856"/>
                  </a:lnTo>
                  <a:cubicBezTo>
                    <a:pt x="13712" y="3070"/>
                    <a:pt x="10640" y="0"/>
                    <a:pt x="6856" y="0"/>
                  </a:cubicBezTo>
                  <a:cubicBezTo>
                    <a:pt x="3073" y="0"/>
                    <a:pt x="0" y="3070"/>
                    <a:pt x="0" y="6856"/>
                  </a:cubicBezTo>
                  <a:lnTo>
                    <a:pt x="0" y="69197"/>
                  </a:lnTo>
                  <a:close/>
                </a:path>
              </a:pathLst>
            </a:custGeom>
            <a:solidFill>
              <a:srgbClr val="000000"/>
            </a:solidFill>
            <a:ln w="12690" cap="flat">
              <a:noFill/>
              <a:prstDash val="solid"/>
              <a:miter/>
            </a:ln>
          </p:spPr>
          <p:txBody>
            <a:bodyPr rtlCol="0" anchor="ctr"/>
            <a:lstStyle/>
            <a:p>
              <a:pPr rtl="0"/>
              <a:endParaRPr lang="en-GB" sz="1934" noProof="0"/>
            </a:p>
          </p:txBody>
        </p:sp>
        <p:sp>
          <p:nvSpPr>
            <p:cNvPr id="431" name="Freeform: Shape 430">
              <a:extLst>
                <a:ext uri="{FF2B5EF4-FFF2-40B4-BE49-F238E27FC236}">
                  <a16:creationId xmlns:a16="http://schemas.microsoft.com/office/drawing/2014/main" id="{17218FDF-2D24-4C0C-8676-CBA0422D2BB2}"/>
                </a:ext>
              </a:extLst>
            </p:cNvPr>
            <p:cNvSpPr/>
            <p:nvPr/>
          </p:nvSpPr>
          <p:spPr>
            <a:xfrm>
              <a:off x="4152992" y="6454916"/>
              <a:ext cx="13934" cy="8524"/>
            </a:xfrm>
            <a:custGeom>
              <a:avLst/>
              <a:gdLst>
                <a:gd name="connsiteX0" fmla="*/ 6952 w 13934"/>
                <a:gd name="connsiteY0" fmla="*/ 8507 h 8524"/>
                <a:gd name="connsiteX1" fmla="*/ 13935 w 13934"/>
                <a:gd name="connsiteY1" fmla="*/ 1651 h 8524"/>
                <a:gd name="connsiteX2" fmla="*/ 13935 w 13934"/>
                <a:gd name="connsiteY2" fmla="*/ 0 h 8524"/>
                <a:gd name="connsiteX3" fmla="*/ 6952 w 13934"/>
                <a:gd name="connsiteY3" fmla="*/ 6856 h 8524"/>
                <a:gd name="connsiteX4" fmla="*/ 95 w 13934"/>
                <a:gd name="connsiteY4" fmla="*/ 0 h 8524"/>
                <a:gd name="connsiteX5" fmla="*/ 95 w 13934"/>
                <a:gd name="connsiteY5" fmla="*/ 1651 h 8524"/>
                <a:gd name="connsiteX6" fmla="*/ 95 w 13934"/>
                <a:gd name="connsiteY6" fmla="*/ 4190 h 8524"/>
                <a:gd name="connsiteX7" fmla="*/ 6952 w 13934"/>
                <a:gd name="connsiteY7" fmla="*/ 8507 h 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34" h="8524">
                  <a:moveTo>
                    <a:pt x="6952" y="8507"/>
                  </a:moveTo>
                  <a:cubicBezTo>
                    <a:pt x="10760" y="8507"/>
                    <a:pt x="13871" y="5460"/>
                    <a:pt x="13935" y="1651"/>
                  </a:cubicBezTo>
                  <a:lnTo>
                    <a:pt x="13935" y="0"/>
                  </a:lnTo>
                  <a:cubicBezTo>
                    <a:pt x="13871" y="3809"/>
                    <a:pt x="10760" y="6856"/>
                    <a:pt x="6952" y="6856"/>
                  </a:cubicBezTo>
                  <a:cubicBezTo>
                    <a:pt x="3168" y="6856"/>
                    <a:pt x="95" y="3784"/>
                    <a:pt x="95" y="0"/>
                  </a:cubicBezTo>
                  <a:lnTo>
                    <a:pt x="95" y="1651"/>
                  </a:lnTo>
                  <a:cubicBezTo>
                    <a:pt x="-32" y="2489"/>
                    <a:pt x="-32" y="3352"/>
                    <a:pt x="95" y="4190"/>
                  </a:cubicBezTo>
                  <a:cubicBezTo>
                    <a:pt x="1200" y="6970"/>
                    <a:pt x="3968" y="8723"/>
                    <a:pt x="6952" y="8507"/>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32" name="Freeform: Shape 431">
              <a:extLst>
                <a:ext uri="{FF2B5EF4-FFF2-40B4-BE49-F238E27FC236}">
                  <a16:creationId xmlns:a16="http://schemas.microsoft.com/office/drawing/2014/main" id="{09825D11-12F5-4076-BF45-0451F8D2D6C9}"/>
                </a:ext>
              </a:extLst>
            </p:cNvPr>
            <p:cNvSpPr/>
            <p:nvPr/>
          </p:nvSpPr>
          <p:spPr>
            <a:xfrm>
              <a:off x="4153424" y="6440188"/>
              <a:ext cx="13503" cy="22092"/>
            </a:xfrm>
            <a:custGeom>
              <a:avLst/>
              <a:gdLst>
                <a:gd name="connsiteX0" fmla="*/ 6521 w 13503"/>
                <a:gd name="connsiteY0" fmla="*/ 22092 h 22092"/>
                <a:gd name="connsiteX1" fmla="*/ 13504 w 13503"/>
                <a:gd name="connsiteY1" fmla="*/ 15236 h 22092"/>
                <a:gd name="connsiteX2" fmla="*/ 13504 w 13503"/>
                <a:gd name="connsiteY2" fmla="*/ 6856 h 22092"/>
                <a:gd name="connsiteX3" fmla="*/ 13504 w 13503"/>
                <a:gd name="connsiteY3" fmla="*/ 5714 h 22092"/>
                <a:gd name="connsiteX4" fmla="*/ 6774 w 13503"/>
                <a:gd name="connsiteY4" fmla="*/ 0 h 22092"/>
                <a:gd name="connsiteX5" fmla="*/ 5377 w 13503"/>
                <a:gd name="connsiteY5" fmla="*/ 0 h 22092"/>
                <a:gd name="connsiteX6" fmla="*/ 3981 w 13503"/>
                <a:gd name="connsiteY6" fmla="*/ 0 h 22092"/>
                <a:gd name="connsiteX7" fmla="*/ 3981 w 13503"/>
                <a:gd name="connsiteY7" fmla="*/ 0 h 22092"/>
                <a:gd name="connsiteX8" fmla="*/ 45 w 13503"/>
                <a:gd name="connsiteY8" fmla="*/ 6095 h 22092"/>
                <a:gd name="connsiteX9" fmla="*/ 45 w 13503"/>
                <a:gd name="connsiteY9" fmla="*/ 14474 h 22092"/>
                <a:gd name="connsiteX10" fmla="*/ 6088 w 13503"/>
                <a:gd name="connsiteY10" fmla="*/ 22054 h 22092"/>
                <a:gd name="connsiteX11" fmla="*/ 6521 w 13503"/>
                <a:gd name="connsiteY11" fmla="*/ 22092 h 2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503" h="22092">
                  <a:moveTo>
                    <a:pt x="6521" y="22092"/>
                  </a:moveTo>
                  <a:cubicBezTo>
                    <a:pt x="10329" y="22092"/>
                    <a:pt x="13440" y="19045"/>
                    <a:pt x="13504" y="15236"/>
                  </a:cubicBezTo>
                  <a:lnTo>
                    <a:pt x="13504" y="6856"/>
                  </a:lnTo>
                  <a:cubicBezTo>
                    <a:pt x="13504" y="6856"/>
                    <a:pt x="13504" y="6095"/>
                    <a:pt x="13504" y="5714"/>
                  </a:cubicBezTo>
                  <a:cubicBezTo>
                    <a:pt x="12945" y="2425"/>
                    <a:pt x="10114" y="13"/>
                    <a:pt x="6774" y="0"/>
                  </a:cubicBezTo>
                  <a:lnTo>
                    <a:pt x="5377" y="0"/>
                  </a:lnTo>
                  <a:lnTo>
                    <a:pt x="3981" y="0"/>
                  </a:lnTo>
                  <a:lnTo>
                    <a:pt x="3981" y="0"/>
                  </a:lnTo>
                  <a:cubicBezTo>
                    <a:pt x="1594" y="1092"/>
                    <a:pt x="58" y="3466"/>
                    <a:pt x="45" y="6095"/>
                  </a:cubicBezTo>
                  <a:lnTo>
                    <a:pt x="45" y="14474"/>
                  </a:lnTo>
                  <a:cubicBezTo>
                    <a:pt x="-387" y="18233"/>
                    <a:pt x="2330" y="21635"/>
                    <a:pt x="6088" y="22054"/>
                  </a:cubicBezTo>
                  <a:cubicBezTo>
                    <a:pt x="6228" y="22080"/>
                    <a:pt x="6381" y="22080"/>
                    <a:pt x="6521" y="22092"/>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33" name="Freeform: Shape 432">
              <a:extLst>
                <a:ext uri="{FF2B5EF4-FFF2-40B4-BE49-F238E27FC236}">
                  <a16:creationId xmlns:a16="http://schemas.microsoft.com/office/drawing/2014/main" id="{9EA5A255-F547-4C71-A0A1-62CDC713DFEF}"/>
                </a:ext>
              </a:extLst>
            </p:cNvPr>
            <p:cNvSpPr/>
            <p:nvPr/>
          </p:nvSpPr>
          <p:spPr>
            <a:xfrm>
              <a:off x="5951828" y="6830486"/>
              <a:ext cx="13839" cy="33646"/>
            </a:xfrm>
            <a:custGeom>
              <a:avLst/>
              <a:gdLst>
                <a:gd name="connsiteX0" fmla="*/ 13839 w 13839"/>
                <a:gd name="connsiteY0" fmla="*/ 0 h 33646"/>
                <a:gd name="connsiteX1" fmla="*/ 6983 w 13839"/>
                <a:gd name="connsiteY1" fmla="*/ 6856 h 33646"/>
                <a:gd name="connsiteX2" fmla="*/ 0 w 13839"/>
                <a:gd name="connsiteY2" fmla="*/ 0 h 33646"/>
                <a:gd name="connsiteX3" fmla="*/ 0 w 13839"/>
                <a:gd name="connsiteY3" fmla="*/ 33646 h 33646"/>
                <a:gd name="connsiteX4" fmla="*/ 13839 w 13839"/>
                <a:gd name="connsiteY4" fmla="*/ 33646 h 33646"/>
                <a:gd name="connsiteX5" fmla="*/ 13839 w 13839"/>
                <a:gd name="connsiteY5" fmla="*/ 0 h 33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39" h="33646">
                  <a:moveTo>
                    <a:pt x="13839" y="0"/>
                  </a:moveTo>
                  <a:cubicBezTo>
                    <a:pt x="13839" y="3784"/>
                    <a:pt x="10767" y="6856"/>
                    <a:pt x="6983" y="6856"/>
                  </a:cubicBezTo>
                  <a:cubicBezTo>
                    <a:pt x="3174" y="6856"/>
                    <a:pt x="64" y="3809"/>
                    <a:pt x="0" y="0"/>
                  </a:cubicBezTo>
                  <a:lnTo>
                    <a:pt x="0" y="33646"/>
                  </a:lnTo>
                  <a:lnTo>
                    <a:pt x="13839" y="33646"/>
                  </a:lnTo>
                  <a:lnTo>
                    <a:pt x="13839" y="0"/>
                  </a:lnTo>
                  <a:close/>
                </a:path>
              </a:pathLst>
            </a:custGeom>
            <a:solidFill>
              <a:srgbClr val="000000"/>
            </a:solidFill>
            <a:ln w="12690" cap="flat">
              <a:noFill/>
              <a:prstDash val="solid"/>
              <a:miter/>
            </a:ln>
          </p:spPr>
          <p:txBody>
            <a:bodyPr rtlCol="0" anchor="ctr"/>
            <a:lstStyle/>
            <a:p>
              <a:pPr rtl="0"/>
              <a:endParaRPr lang="en-GB" sz="1934" noProof="0"/>
            </a:p>
          </p:txBody>
        </p:sp>
        <p:sp>
          <p:nvSpPr>
            <p:cNvPr id="434" name="Freeform: Shape 433">
              <a:extLst>
                <a:ext uri="{FF2B5EF4-FFF2-40B4-BE49-F238E27FC236}">
                  <a16:creationId xmlns:a16="http://schemas.microsoft.com/office/drawing/2014/main" id="{79E2F8B6-B760-4E83-939E-A0BFC1FAB33B}"/>
                </a:ext>
              </a:extLst>
            </p:cNvPr>
            <p:cNvSpPr/>
            <p:nvPr/>
          </p:nvSpPr>
          <p:spPr>
            <a:xfrm>
              <a:off x="5522426" y="5839505"/>
              <a:ext cx="8125" cy="13839"/>
            </a:xfrm>
            <a:custGeom>
              <a:avLst/>
              <a:gdLst>
                <a:gd name="connsiteX0" fmla="*/ 1269 w 8125"/>
                <a:gd name="connsiteY0" fmla="*/ 6856 h 13839"/>
                <a:gd name="connsiteX1" fmla="*/ 8126 w 8125"/>
                <a:gd name="connsiteY1" fmla="*/ 0 h 13839"/>
                <a:gd name="connsiteX2" fmla="*/ 6856 w 8125"/>
                <a:gd name="connsiteY2" fmla="*/ 0 h 13839"/>
                <a:gd name="connsiteX3" fmla="*/ 0 w 8125"/>
                <a:gd name="connsiteY3" fmla="*/ 6856 h 13839"/>
                <a:gd name="connsiteX4" fmla="*/ 6856 w 8125"/>
                <a:gd name="connsiteY4" fmla="*/ 13840 h 13839"/>
                <a:gd name="connsiteX5" fmla="*/ 8126 w 8125"/>
                <a:gd name="connsiteY5" fmla="*/ 13840 h 13839"/>
                <a:gd name="connsiteX6" fmla="*/ 1269 w 8125"/>
                <a:gd name="connsiteY6" fmla="*/ 6856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25" h="13839">
                  <a:moveTo>
                    <a:pt x="1269" y="6856"/>
                  </a:moveTo>
                  <a:cubicBezTo>
                    <a:pt x="1269" y="3070"/>
                    <a:pt x="4342" y="0"/>
                    <a:pt x="8126" y="0"/>
                  </a:cubicBezTo>
                  <a:lnTo>
                    <a:pt x="6856" y="0"/>
                  </a:lnTo>
                  <a:cubicBezTo>
                    <a:pt x="3072" y="0"/>
                    <a:pt x="0" y="3070"/>
                    <a:pt x="0" y="6856"/>
                  </a:cubicBezTo>
                  <a:cubicBezTo>
                    <a:pt x="0" y="10664"/>
                    <a:pt x="3047" y="13770"/>
                    <a:pt x="6856" y="13840"/>
                  </a:cubicBezTo>
                  <a:lnTo>
                    <a:pt x="8126" y="13840"/>
                  </a:lnTo>
                  <a:cubicBezTo>
                    <a:pt x="4317" y="13770"/>
                    <a:pt x="1269" y="10664"/>
                    <a:pt x="1269"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35" name="Freeform: Shape 434">
              <a:extLst>
                <a:ext uri="{FF2B5EF4-FFF2-40B4-BE49-F238E27FC236}">
                  <a16:creationId xmlns:a16="http://schemas.microsoft.com/office/drawing/2014/main" id="{2B98B45E-D3D6-4017-A148-4E4E29AE2798}"/>
                </a:ext>
              </a:extLst>
            </p:cNvPr>
            <p:cNvSpPr/>
            <p:nvPr/>
          </p:nvSpPr>
          <p:spPr>
            <a:xfrm>
              <a:off x="5523696" y="5840013"/>
              <a:ext cx="18537" cy="13839"/>
            </a:xfrm>
            <a:custGeom>
              <a:avLst/>
              <a:gdLst>
                <a:gd name="connsiteX0" fmla="*/ 12824 w 18537"/>
                <a:gd name="connsiteY0" fmla="*/ 12824 h 13839"/>
                <a:gd name="connsiteX1" fmla="*/ 14221 w 18537"/>
                <a:gd name="connsiteY1" fmla="*/ 12824 h 13839"/>
                <a:gd name="connsiteX2" fmla="*/ 16633 w 18537"/>
                <a:gd name="connsiteY2" fmla="*/ 11046 h 13839"/>
                <a:gd name="connsiteX3" fmla="*/ 18537 w 18537"/>
                <a:gd name="connsiteY3" fmla="*/ 6348 h 13839"/>
                <a:gd name="connsiteX4" fmla="*/ 16633 w 18537"/>
                <a:gd name="connsiteY4" fmla="*/ 1778 h 13839"/>
                <a:gd name="connsiteX5" fmla="*/ 14221 w 18537"/>
                <a:gd name="connsiteY5" fmla="*/ 0 h 13839"/>
                <a:gd name="connsiteX6" fmla="*/ 12824 w 18537"/>
                <a:gd name="connsiteY6" fmla="*/ 0 h 13839"/>
                <a:gd name="connsiteX7" fmla="*/ 11554 w 18537"/>
                <a:gd name="connsiteY7" fmla="*/ 0 h 13839"/>
                <a:gd name="connsiteX8" fmla="*/ 6856 w 18537"/>
                <a:gd name="connsiteY8" fmla="*/ 0 h 13839"/>
                <a:gd name="connsiteX9" fmla="*/ 0 w 18537"/>
                <a:gd name="connsiteY9" fmla="*/ 6856 h 13839"/>
                <a:gd name="connsiteX10" fmla="*/ 6856 w 18537"/>
                <a:gd name="connsiteY10" fmla="*/ 13840 h 13839"/>
                <a:gd name="connsiteX11" fmla="*/ 12062 w 18537"/>
                <a:gd name="connsiteY11" fmla="*/ 13840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37" h="13839">
                  <a:moveTo>
                    <a:pt x="12824" y="12824"/>
                  </a:moveTo>
                  <a:lnTo>
                    <a:pt x="14221" y="12824"/>
                  </a:lnTo>
                  <a:cubicBezTo>
                    <a:pt x="15147" y="12424"/>
                    <a:pt x="15973" y="11816"/>
                    <a:pt x="16633" y="11046"/>
                  </a:cubicBezTo>
                  <a:cubicBezTo>
                    <a:pt x="17839" y="9782"/>
                    <a:pt x="18525" y="8101"/>
                    <a:pt x="18537" y="6348"/>
                  </a:cubicBezTo>
                  <a:cubicBezTo>
                    <a:pt x="18537" y="4633"/>
                    <a:pt x="17852" y="2989"/>
                    <a:pt x="16633" y="1778"/>
                  </a:cubicBezTo>
                  <a:cubicBezTo>
                    <a:pt x="15973" y="1008"/>
                    <a:pt x="15147" y="400"/>
                    <a:pt x="14221" y="0"/>
                  </a:cubicBezTo>
                  <a:lnTo>
                    <a:pt x="12824" y="0"/>
                  </a:lnTo>
                  <a:lnTo>
                    <a:pt x="11554" y="0"/>
                  </a:lnTo>
                  <a:lnTo>
                    <a:pt x="6856" y="0"/>
                  </a:lnTo>
                  <a:cubicBezTo>
                    <a:pt x="3073" y="0"/>
                    <a:pt x="0" y="3070"/>
                    <a:pt x="0" y="6856"/>
                  </a:cubicBezTo>
                  <a:cubicBezTo>
                    <a:pt x="0" y="10664"/>
                    <a:pt x="3047" y="13770"/>
                    <a:pt x="6856" y="13840"/>
                  </a:cubicBezTo>
                  <a:lnTo>
                    <a:pt x="12062" y="13840"/>
                  </a:lnTo>
                  <a:close/>
                </a:path>
              </a:pathLst>
            </a:custGeom>
            <a:solidFill>
              <a:srgbClr val="000000"/>
            </a:solidFill>
            <a:ln w="12690" cap="flat">
              <a:noFill/>
              <a:prstDash val="solid"/>
              <a:miter/>
            </a:ln>
          </p:spPr>
          <p:txBody>
            <a:bodyPr rtlCol="0" anchor="ctr"/>
            <a:lstStyle/>
            <a:p>
              <a:pPr rtl="0"/>
              <a:endParaRPr lang="en-GB" sz="1934" noProof="0"/>
            </a:p>
          </p:txBody>
        </p:sp>
        <p:sp>
          <p:nvSpPr>
            <p:cNvPr id="436" name="Freeform: Shape 435">
              <a:extLst>
                <a:ext uri="{FF2B5EF4-FFF2-40B4-BE49-F238E27FC236}">
                  <a16:creationId xmlns:a16="http://schemas.microsoft.com/office/drawing/2014/main" id="{30B70B93-D4BC-4835-A79E-BAD3A1FA2E74}"/>
                </a:ext>
              </a:extLst>
            </p:cNvPr>
            <p:cNvSpPr/>
            <p:nvPr/>
          </p:nvSpPr>
          <p:spPr>
            <a:xfrm>
              <a:off x="4792874" y="6025959"/>
              <a:ext cx="13896" cy="77383"/>
            </a:xfrm>
            <a:custGeom>
              <a:avLst/>
              <a:gdLst>
                <a:gd name="connsiteX0" fmla="*/ 0 w 13896"/>
                <a:gd name="connsiteY0" fmla="*/ 6409 h 77383"/>
                <a:gd name="connsiteX1" fmla="*/ 0 w 13896"/>
                <a:gd name="connsiteY1" fmla="*/ 77384 h 77383"/>
                <a:gd name="connsiteX2" fmla="*/ 6983 w 13896"/>
                <a:gd name="connsiteY2" fmla="*/ 70401 h 77383"/>
                <a:gd name="connsiteX3" fmla="*/ 13839 w 13896"/>
                <a:gd name="connsiteY3" fmla="*/ 77384 h 77383"/>
                <a:gd name="connsiteX4" fmla="*/ 13839 w 13896"/>
                <a:gd name="connsiteY4" fmla="*/ 6409 h 77383"/>
                <a:gd name="connsiteX5" fmla="*/ 13839 w 13896"/>
                <a:gd name="connsiteY5" fmla="*/ 5012 h 77383"/>
                <a:gd name="connsiteX6" fmla="*/ 13839 w 13896"/>
                <a:gd name="connsiteY6" fmla="*/ 3743 h 77383"/>
                <a:gd name="connsiteX7" fmla="*/ 13078 w 13896"/>
                <a:gd name="connsiteY7" fmla="*/ 2727 h 77383"/>
                <a:gd name="connsiteX8" fmla="*/ 12189 w 13896"/>
                <a:gd name="connsiteY8" fmla="*/ 1711 h 77383"/>
                <a:gd name="connsiteX9" fmla="*/ 7872 w 13896"/>
                <a:gd name="connsiteY9" fmla="*/ 61 h 77383"/>
                <a:gd name="connsiteX10" fmla="*/ 38 w 13896"/>
                <a:gd name="connsiteY10" fmla="*/ 6071 h 77383"/>
                <a:gd name="connsiteX11" fmla="*/ 0 w 13896"/>
                <a:gd name="connsiteY11" fmla="*/ 6409 h 77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96" h="77383">
                  <a:moveTo>
                    <a:pt x="0" y="6409"/>
                  </a:moveTo>
                  <a:lnTo>
                    <a:pt x="0" y="77384"/>
                  </a:lnTo>
                  <a:cubicBezTo>
                    <a:pt x="0" y="73524"/>
                    <a:pt x="3123" y="70401"/>
                    <a:pt x="6983" y="70401"/>
                  </a:cubicBezTo>
                  <a:cubicBezTo>
                    <a:pt x="10792" y="70464"/>
                    <a:pt x="13839" y="73575"/>
                    <a:pt x="13839" y="77384"/>
                  </a:cubicBezTo>
                  <a:lnTo>
                    <a:pt x="13839" y="6409"/>
                  </a:lnTo>
                  <a:cubicBezTo>
                    <a:pt x="13916" y="5946"/>
                    <a:pt x="13916" y="5476"/>
                    <a:pt x="13839" y="5012"/>
                  </a:cubicBezTo>
                  <a:cubicBezTo>
                    <a:pt x="13916" y="4592"/>
                    <a:pt x="13916" y="4163"/>
                    <a:pt x="13839" y="3743"/>
                  </a:cubicBezTo>
                  <a:cubicBezTo>
                    <a:pt x="13674" y="3348"/>
                    <a:pt x="13408" y="2999"/>
                    <a:pt x="13078" y="2727"/>
                  </a:cubicBezTo>
                  <a:lnTo>
                    <a:pt x="12189" y="1711"/>
                  </a:lnTo>
                  <a:cubicBezTo>
                    <a:pt x="10957" y="720"/>
                    <a:pt x="9447" y="142"/>
                    <a:pt x="7872" y="61"/>
                  </a:cubicBezTo>
                  <a:cubicBezTo>
                    <a:pt x="4050" y="-443"/>
                    <a:pt x="546" y="2248"/>
                    <a:pt x="38" y="6071"/>
                  </a:cubicBezTo>
                  <a:cubicBezTo>
                    <a:pt x="26" y="6184"/>
                    <a:pt x="13" y="6296"/>
                    <a:pt x="0" y="6409"/>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37" name="Freeform: Shape 436">
              <a:extLst>
                <a:ext uri="{FF2B5EF4-FFF2-40B4-BE49-F238E27FC236}">
                  <a16:creationId xmlns:a16="http://schemas.microsoft.com/office/drawing/2014/main" id="{E52E4903-EEB7-4E7D-B371-13EECDB95CC3}"/>
                </a:ext>
              </a:extLst>
            </p:cNvPr>
            <p:cNvSpPr/>
            <p:nvPr/>
          </p:nvSpPr>
          <p:spPr>
            <a:xfrm>
              <a:off x="4510372" y="5001011"/>
              <a:ext cx="13839" cy="620236"/>
            </a:xfrm>
            <a:custGeom>
              <a:avLst/>
              <a:gdLst>
                <a:gd name="connsiteX0" fmla="*/ 6983 w 13839"/>
                <a:gd name="connsiteY0" fmla="*/ 613380 h 620236"/>
                <a:gd name="connsiteX1" fmla="*/ 13839 w 13839"/>
                <a:gd name="connsiteY1" fmla="*/ 620236 h 620236"/>
                <a:gd name="connsiteX2" fmla="*/ 13839 w 13839"/>
                <a:gd name="connsiteY2" fmla="*/ 6856 h 620236"/>
                <a:gd name="connsiteX3" fmla="*/ 6983 w 13839"/>
                <a:gd name="connsiteY3" fmla="*/ 0 h 620236"/>
                <a:gd name="connsiteX4" fmla="*/ 0 w 13839"/>
                <a:gd name="connsiteY4" fmla="*/ 6856 h 620236"/>
                <a:gd name="connsiteX5" fmla="*/ 0 w 13839"/>
                <a:gd name="connsiteY5" fmla="*/ 620236 h 620236"/>
                <a:gd name="connsiteX6" fmla="*/ 6983 w 13839"/>
                <a:gd name="connsiteY6" fmla="*/ 613380 h 620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39" h="620236">
                  <a:moveTo>
                    <a:pt x="6983" y="613380"/>
                  </a:moveTo>
                  <a:cubicBezTo>
                    <a:pt x="10767" y="613380"/>
                    <a:pt x="13839" y="616450"/>
                    <a:pt x="13839" y="620236"/>
                  </a:cubicBezTo>
                  <a:lnTo>
                    <a:pt x="13839" y="6856"/>
                  </a:lnTo>
                  <a:cubicBezTo>
                    <a:pt x="13839" y="3070"/>
                    <a:pt x="10767" y="0"/>
                    <a:pt x="6983" y="0"/>
                  </a:cubicBezTo>
                  <a:cubicBezTo>
                    <a:pt x="3174" y="0"/>
                    <a:pt x="64" y="3050"/>
                    <a:pt x="0" y="6856"/>
                  </a:cubicBezTo>
                  <a:lnTo>
                    <a:pt x="0" y="620236"/>
                  </a:lnTo>
                  <a:cubicBezTo>
                    <a:pt x="64" y="616430"/>
                    <a:pt x="3174" y="613380"/>
                    <a:pt x="6983" y="61338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38" name="Freeform: Shape 437">
              <a:extLst>
                <a:ext uri="{FF2B5EF4-FFF2-40B4-BE49-F238E27FC236}">
                  <a16:creationId xmlns:a16="http://schemas.microsoft.com/office/drawing/2014/main" id="{D95B04E8-6B8E-4C59-8020-FFB02452F12E}"/>
                </a:ext>
              </a:extLst>
            </p:cNvPr>
            <p:cNvSpPr/>
            <p:nvPr/>
          </p:nvSpPr>
          <p:spPr>
            <a:xfrm>
              <a:off x="4510372" y="5614391"/>
              <a:ext cx="13839" cy="186896"/>
            </a:xfrm>
            <a:custGeom>
              <a:avLst/>
              <a:gdLst>
                <a:gd name="connsiteX0" fmla="*/ 0 w 13839"/>
                <a:gd name="connsiteY0" fmla="*/ 180040 h 186896"/>
                <a:gd name="connsiteX1" fmla="*/ 6983 w 13839"/>
                <a:gd name="connsiteY1" fmla="*/ 186896 h 186896"/>
                <a:gd name="connsiteX2" fmla="*/ 13839 w 13839"/>
                <a:gd name="connsiteY2" fmla="*/ 180040 h 186896"/>
                <a:gd name="connsiteX3" fmla="*/ 13839 w 13839"/>
                <a:gd name="connsiteY3" fmla="*/ 6856 h 186896"/>
                <a:gd name="connsiteX4" fmla="*/ 6983 w 13839"/>
                <a:gd name="connsiteY4" fmla="*/ 0 h 186896"/>
                <a:gd name="connsiteX5" fmla="*/ 0 w 13839"/>
                <a:gd name="connsiteY5" fmla="*/ 6856 h 186896"/>
                <a:gd name="connsiteX6" fmla="*/ 0 w 13839"/>
                <a:gd name="connsiteY6" fmla="*/ 180040 h 186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39" h="186896">
                  <a:moveTo>
                    <a:pt x="0" y="180040"/>
                  </a:moveTo>
                  <a:cubicBezTo>
                    <a:pt x="64" y="183846"/>
                    <a:pt x="3174" y="186896"/>
                    <a:pt x="6983" y="186896"/>
                  </a:cubicBezTo>
                  <a:cubicBezTo>
                    <a:pt x="10767" y="186896"/>
                    <a:pt x="13839" y="183826"/>
                    <a:pt x="13839" y="180040"/>
                  </a:cubicBezTo>
                  <a:lnTo>
                    <a:pt x="13839" y="6856"/>
                  </a:lnTo>
                  <a:cubicBezTo>
                    <a:pt x="13839" y="3070"/>
                    <a:pt x="10767" y="0"/>
                    <a:pt x="6983" y="0"/>
                  </a:cubicBezTo>
                  <a:cubicBezTo>
                    <a:pt x="3174" y="0"/>
                    <a:pt x="64" y="3050"/>
                    <a:pt x="0" y="6856"/>
                  </a:cubicBezTo>
                  <a:lnTo>
                    <a:pt x="0" y="180040"/>
                  </a:lnTo>
                  <a:close/>
                </a:path>
              </a:pathLst>
            </a:custGeom>
            <a:solidFill>
              <a:srgbClr val="000000"/>
            </a:solidFill>
            <a:ln w="12690" cap="flat">
              <a:noFill/>
              <a:prstDash val="solid"/>
              <a:miter/>
            </a:ln>
          </p:spPr>
          <p:txBody>
            <a:bodyPr rtlCol="0" anchor="ctr"/>
            <a:lstStyle/>
            <a:p>
              <a:pPr rtl="0"/>
              <a:endParaRPr lang="en-GB" sz="1934" noProof="0"/>
            </a:p>
          </p:txBody>
        </p:sp>
        <p:sp>
          <p:nvSpPr>
            <p:cNvPr id="439" name="Freeform: Shape 438">
              <a:extLst>
                <a:ext uri="{FF2B5EF4-FFF2-40B4-BE49-F238E27FC236}">
                  <a16:creationId xmlns:a16="http://schemas.microsoft.com/office/drawing/2014/main" id="{C9C3A6E2-52CC-4A8F-BF9C-FB02A3FB8005}"/>
                </a:ext>
              </a:extLst>
            </p:cNvPr>
            <p:cNvSpPr/>
            <p:nvPr/>
          </p:nvSpPr>
          <p:spPr>
            <a:xfrm>
              <a:off x="7175282" y="6508623"/>
              <a:ext cx="13838" cy="355509"/>
            </a:xfrm>
            <a:custGeom>
              <a:avLst/>
              <a:gdLst>
                <a:gd name="connsiteX0" fmla="*/ 6856 w 13838"/>
                <a:gd name="connsiteY0" fmla="*/ 6983 h 355509"/>
                <a:gd name="connsiteX1" fmla="*/ 0 w 13838"/>
                <a:gd name="connsiteY1" fmla="*/ 0 h 355509"/>
                <a:gd name="connsiteX2" fmla="*/ 0 w 13838"/>
                <a:gd name="connsiteY2" fmla="*/ 355509 h 355509"/>
                <a:gd name="connsiteX3" fmla="*/ 13839 w 13838"/>
                <a:gd name="connsiteY3" fmla="*/ 355509 h 355509"/>
                <a:gd name="connsiteX4" fmla="*/ 13839 w 13838"/>
                <a:gd name="connsiteY4" fmla="*/ 0 h 355509"/>
                <a:gd name="connsiteX5" fmla="*/ 6856 w 13838"/>
                <a:gd name="connsiteY5" fmla="*/ 6983 h 355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38" h="355509">
                  <a:moveTo>
                    <a:pt x="6856" y="6983"/>
                  </a:moveTo>
                  <a:cubicBezTo>
                    <a:pt x="3047" y="6920"/>
                    <a:pt x="0" y="3809"/>
                    <a:pt x="0" y="0"/>
                  </a:cubicBezTo>
                  <a:lnTo>
                    <a:pt x="0" y="355509"/>
                  </a:lnTo>
                  <a:lnTo>
                    <a:pt x="13839" y="355509"/>
                  </a:lnTo>
                  <a:lnTo>
                    <a:pt x="13839" y="0"/>
                  </a:lnTo>
                  <a:cubicBezTo>
                    <a:pt x="13839" y="3860"/>
                    <a:pt x="10716" y="6983"/>
                    <a:pt x="6856"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40" name="Freeform: Shape 439">
              <a:extLst>
                <a:ext uri="{FF2B5EF4-FFF2-40B4-BE49-F238E27FC236}">
                  <a16:creationId xmlns:a16="http://schemas.microsoft.com/office/drawing/2014/main" id="{3ECB40C0-9F04-40D7-9A75-64CD7053068D}"/>
                </a:ext>
              </a:extLst>
            </p:cNvPr>
            <p:cNvSpPr/>
            <p:nvPr/>
          </p:nvSpPr>
          <p:spPr>
            <a:xfrm>
              <a:off x="6055052" y="6510147"/>
              <a:ext cx="13839" cy="7871"/>
            </a:xfrm>
            <a:custGeom>
              <a:avLst/>
              <a:gdLst>
                <a:gd name="connsiteX0" fmla="*/ 6983 w 13839"/>
                <a:gd name="connsiteY0" fmla="*/ 7872 h 7871"/>
                <a:gd name="connsiteX1" fmla="*/ 13839 w 13839"/>
                <a:gd name="connsiteY1" fmla="*/ 889 h 7871"/>
                <a:gd name="connsiteX2" fmla="*/ 13839 w 13839"/>
                <a:gd name="connsiteY2" fmla="*/ 0 h 7871"/>
                <a:gd name="connsiteX3" fmla="*/ 6983 w 13839"/>
                <a:gd name="connsiteY3" fmla="*/ 6856 h 7871"/>
                <a:gd name="connsiteX4" fmla="*/ 0 w 13839"/>
                <a:gd name="connsiteY4" fmla="*/ 0 h 7871"/>
                <a:gd name="connsiteX5" fmla="*/ 0 w 13839"/>
                <a:gd name="connsiteY5" fmla="*/ 889 h 7871"/>
                <a:gd name="connsiteX6" fmla="*/ 6983 w 13839"/>
                <a:gd name="connsiteY6" fmla="*/ 7872 h 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39" h="7871">
                  <a:moveTo>
                    <a:pt x="6983" y="7872"/>
                  </a:moveTo>
                  <a:cubicBezTo>
                    <a:pt x="10792" y="7808"/>
                    <a:pt x="13839" y="4698"/>
                    <a:pt x="13839" y="889"/>
                  </a:cubicBezTo>
                  <a:lnTo>
                    <a:pt x="13839" y="0"/>
                  </a:lnTo>
                  <a:cubicBezTo>
                    <a:pt x="13839" y="3783"/>
                    <a:pt x="10767" y="6856"/>
                    <a:pt x="6983" y="6856"/>
                  </a:cubicBezTo>
                  <a:cubicBezTo>
                    <a:pt x="3174" y="6856"/>
                    <a:pt x="64" y="3809"/>
                    <a:pt x="0" y="0"/>
                  </a:cubicBezTo>
                  <a:lnTo>
                    <a:pt x="0" y="889"/>
                  </a:lnTo>
                  <a:cubicBezTo>
                    <a:pt x="0" y="4748"/>
                    <a:pt x="3123" y="7872"/>
                    <a:pt x="6983" y="7872"/>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41" name="Freeform: Shape 440">
              <a:extLst>
                <a:ext uri="{FF2B5EF4-FFF2-40B4-BE49-F238E27FC236}">
                  <a16:creationId xmlns:a16="http://schemas.microsoft.com/office/drawing/2014/main" id="{E1C626FE-812D-4A29-9997-8CBC6DA1DF0C}"/>
                </a:ext>
              </a:extLst>
            </p:cNvPr>
            <p:cNvSpPr/>
            <p:nvPr/>
          </p:nvSpPr>
          <p:spPr>
            <a:xfrm>
              <a:off x="4510372" y="6126578"/>
              <a:ext cx="270185" cy="13839"/>
            </a:xfrm>
            <a:custGeom>
              <a:avLst/>
              <a:gdLst>
                <a:gd name="connsiteX0" fmla="*/ 0 w 270185"/>
                <a:gd name="connsiteY0" fmla="*/ 6983 h 13839"/>
                <a:gd name="connsiteX1" fmla="*/ 6983 w 270185"/>
                <a:gd name="connsiteY1" fmla="*/ 13840 h 13839"/>
                <a:gd name="connsiteX2" fmla="*/ 270186 w 270185"/>
                <a:gd name="connsiteY2" fmla="*/ 13840 h 13839"/>
                <a:gd name="connsiteX3" fmla="*/ 263330 w 270185"/>
                <a:gd name="connsiteY3" fmla="*/ 6983 h 13839"/>
                <a:gd name="connsiteX4" fmla="*/ 270186 w 270185"/>
                <a:gd name="connsiteY4" fmla="*/ 0 h 13839"/>
                <a:gd name="connsiteX5" fmla="*/ 6983 w 270185"/>
                <a:gd name="connsiteY5" fmla="*/ 0 h 13839"/>
                <a:gd name="connsiteX6" fmla="*/ 0 w 270185"/>
                <a:gd name="connsiteY6" fmla="*/ 6983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185" h="13839">
                  <a:moveTo>
                    <a:pt x="0" y="6983"/>
                  </a:moveTo>
                  <a:cubicBezTo>
                    <a:pt x="64" y="10792"/>
                    <a:pt x="3174" y="13840"/>
                    <a:pt x="6983" y="13840"/>
                  </a:cubicBezTo>
                  <a:lnTo>
                    <a:pt x="270186" y="13840"/>
                  </a:lnTo>
                  <a:cubicBezTo>
                    <a:pt x="266402" y="13840"/>
                    <a:pt x="263330" y="10767"/>
                    <a:pt x="263330" y="6983"/>
                  </a:cubicBezTo>
                  <a:cubicBezTo>
                    <a:pt x="263330" y="3174"/>
                    <a:pt x="266377" y="64"/>
                    <a:pt x="270186" y="0"/>
                  </a:cubicBezTo>
                  <a:lnTo>
                    <a:pt x="6983" y="0"/>
                  </a:lnTo>
                  <a:cubicBezTo>
                    <a:pt x="3123" y="0"/>
                    <a:pt x="0" y="3123"/>
                    <a:pt x="0"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42" name="Freeform: Shape 441">
              <a:extLst>
                <a:ext uri="{FF2B5EF4-FFF2-40B4-BE49-F238E27FC236}">
                  <a16:creationId xmlns:a16="http://schemas.microsoft.com/office/drawing/2014/main" id="{7F407213-F992-4BFC-A37D-F031C3C2F447}"/>
                </a:ext>
              </a:extLst>
            </p:cNvPr>
            <p:cNvSpPr/>
            <p:nvPr/>
          </p:nvSpPr>
          <p:spPr>
            <a:xfrm>
              <a:off x="4939775" y="6139275"/>
              <a:ext cx="7110" cy="1142"/>
            </a:xfrm>
            <a:custGeom>
              <a:avLst/>
              <a:gdLst>
                <a:gd name="connsiteX0" fmla="*/ 0 w 7110"/>
                <a:gd name="connsiteY0" fmla="*/ 1143 h 1142"/>
                <a:gd name="connsiteX1" fmla="*/ 7110 w 7110"/>
                <a:gd name="connsiteY1" fmla="*/ 1143 h 1142"/>
                <a:gd name="connsiteX2" fmla="*/ 3555 w 7110"/>
                <a:gd name="connsiteY2" fmla="*/ 0 h 1142"/>
                <a:gd name="connsiteX3" fmla="*/ 0 w 7110"/>
                <a:gd name="connsiteY3" fmla="*/ 1143 h 1142"/>
              </a:gdLst>
              <a:ahLst/>
              <a:cxnLst>
                <a:cxn ang="0">
                  <a:pos x="connsiteX0" y="connsiteY0"/>
                </a:cxn>
                <a:cxn ang="0">
                  <a:pos x="connsiteX1" y="connsiteY1"/>
                </a:cxn>
                <a:cxn ang="0">
                  <a:pos x="connsiteX2" y="connsiteY2"/>
                </a:cxn>
                <a:cxn ang="0">
                  <a:pos x="connsiteX3" y="connsiteY3"/>
                </a:cxn>
              </a:cxnLst>
              <a:rect l="l" t="t" r="r" b="b"/>
              <a:pathLst>
                <a:path w="7110" h="1142">
                  <a:moveTo>
                    <a:pt x="0" y="1143"/>
                  </a:moveTo>
                  <a:lnTo>
                    <a:pt x="7110" y="1143"/>
                  </a:lnTo>
                  <a:cubicBezTo>
                    <a:pt x="5840" y="1117"/>
                    <a:pt x="4609" y="711"/>
                    <a:pt x="3555" y="0"/>
                  </a:cubicBezTo>
                  <a:cubicBezTo>
                    <a:pt x="2489" y="686"/>
                    <a:pt x="1270" y="1079"/>
                    <a:pt x="0" y="114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43" name="Freeform: Shape 442">
              <a:extLst>
                <a:ext uri="{FF2B5EF4-FFF2-40B4-BE49-F238E27FC236}">
                  <a16:creationId xmlns:a16="http://schemas.microsoft.com/office/drawing/2014/main" id="{CB8F17F1-B6A4-47E2-BB80-22254B1A849D}"/>
                </a:ext>
              </a:extLst>
            </p:cNvPr>
            <p:cNvSpPr/>
            <p:nvPr/>
          </p:nvSpPr>
          <p:spPr>
            <a:xfrm>
              <a:off x="4939775" y="6126578"/>
              <a:ext cx="7110" cy="1142"/>
            </a:xfrm>
            <a:custGeom>
              <a:avLst/>
              <a:gdLst>
                <a:gd name="connsiteX0" fmla="*/ 635 w 7110"/>
                <a:gd name="connsiteY0" fmla="*/ 0 h 1142"/>
                <a:gd name="connsiteX1" fmla="*/ 0 w 7110"/>
                <a:gd name="connsiteY1" fmla="*/ 0 h 1142"/>
                <a:gd name="connsiteX2" fmla="*/ 3555 w 7110"/>
                <a:gd name="connsiteY2" fmla="*/ 1143 h 1142"/>
                <a:gd name="connsiteX3" fmla="*/ 7110 w 7110"/>
                <a:gd name="connsiteY3" fmla="*/ 0 h 1142"/>
              </a:gdLst>
              <a:ahLst/>
              <a:cxnLst>
                <a:cxn ang="0">
                  <a:pos x="connsiteX0" y="connsiteY0"/>
                </a:cxn>
                <a:cxn ang="0">
                  <a:pos x="connsiteX1" y="connsiteY1"/>
                </a:cxn>
                <a:cxn ang="0">
                  <a:pos x="connsiteX2" y="connsiteY2"/>
                </a:cxn>
                <a:cxn ang="0">
                  <a:pos x="connsiteX3" y="connsiteY3"/>
                </a:cxn>
              </a:cxnLst>
              <a:rect l="l" t="t" r="r" b="b"/>
              <a:pathLst>
                <a:path w="7110" h="1142">
                  <a:moveTo>
                    <a:pt x="635" y="0"/>
                  </a:moveTo>
                  <a:lnTo>
                    <a:pt x="0" y="0"/>
                  </a:lnTo>
                  <a:cubicBezTo>
                    <a:pt x="1270" y="64"/>
                    <a:pt x="2489" y="457"/>
                    <a:pt x="3555" y="1143"/>
                  </a:cubicBezTo>
                  <a:cubicBezTo>
                    <a:pt x="4609" y="432"/>
                    <a:pt x="5840" y="25"/>
                    <a:pt x="711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44" name="Freeform: Shape 443">
              <a:extLst>
                <a:ext uri="{FF2B5EF4-FFF2-40B4-BE49-F238E27FC236}">
                  <a16:creationId xmlns:a16="http://schemas.microsoft.com/office/drawing/2014/main" id="{0E2BF679-4E06-495E-9079-25EF501EB772}"/>
                </a:ext>
              </a:extLst>
            </p:cNvPr>
            <p:cNvSpPr/>
            <p:nvPr/>
          </p:nvSpPr>
          <p:spPr>
            <a:xfrm>
              <a:off x="6909990" y="6509639"/>
              <a:ext cx="13896" cy="354874"/>
            </a:xfrm>
            <a:custGeom>
              <a:avLst/>
              <a:gdLst>
                <a:gd name="connsiteX0" fmla="*/ 13135 w 13896"/>
                <a:gd name="connsiteY0" fmla="*/ 889 h 354874"/>
                <a:gd name="connsiteX1" fmla="*/ 13135 w 13896"/>
                <a:gd name="connsiteY1" fmla="*/ 0 h 354874"/>
                <a:gd name="connsiteX2" fmla="*/ 13135 w 13896"/>
                <a:gd name="connsiteY2" fmla="*/ 0 h 354874"/>
                <a:gd name="connsiteX3" fmla="*/ 6532 w 13896"/>
                <a:gd name="connsiteY3" fmla="*/ 5079 h 354874"/>
                <a:gd name="connsiteX4" fmla="*/ 57 w 13896"/>
                <a:gd name="connsiteY4" fmla="*/ 0 h 354874"/>
                <a:gd name="connsiteX5" fmla="*/ 57 w 13896"/>
                <a:gd name="connsiteY5" fmla="*/ 0 h 354874"/>
                <a:gd name="connsiteX6" fmla="*/ 57 w 13896"/>
                <a:gd name="connsiteY6" fmla="*/ 889 h 354874"/>
                <a:gd name="connsiteX7" fmla="*/ 57 w 13896"/>
                <a:gd name="connsiteY7" fmla="*/ 354874 h 354874"/>
                <a:gd name="connsiteX8" fmla="*/ 13897 w 13896"/>
                <a:gd name="connsiteY8" fmla="*/ 354874 h 354874"/>
                <a:gd name="connsiteX9" fmla="*/ 13897 w 13896"/>
                <a:gd name="connsiteY9" fmla="*/ 889 h 354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96" h="354874">
                  <a:moveTo>
                    <a:pt x="13135" y="889"/>
                  </a:moveTo>
                  <a:cubicBezTo>
                    <a:pt x="13211" y="597"/>
                    <a:pt x="13211" y="292"/>
                    <a:pt x="13135" y="0"/>
                  </a:cubicBezTo>
                  <a:lnTo>
                    <a:pt x="13135" y="0"/>
                  </a:lnTo>
                  <a:cubicBezTo>
                    <a:pt x="12296" y="2958"/>
                    <a:pt x="9617" y="5028"/>
                    <a:pt x="6532" y="5079"/>
                  </a:cubicBezTo>
                  <a:cubicBezTo>
                    <a:pt x="3472" y="5053"/>
                    <a:pt x="806" y="2971"/>
                    <a:pt x="57" y="0"/>
                  </a:cubicBezTo>
                  <a:lnTo>
                    <a:pt x="57" y="0"/>
                  </a:lnTo>
                  <a:cubicBezTo>
                    <a:pt x="-19" y="292"/>
                    <a:pt x="-19" y="597"/>
                    <a:pt x="57" y="889"/>
                  </a:cubicBezTo>
                  <a:lnTo>
                    <a:pt x="57" y="354874"/>
                  </a:lnTo>
                  <a:lnTo>
                    <a:pt x="13897" y="354874"/>
                  </a:lnTo>
                  <a:lnTo>
                    <a:pt x="13897" y="889"/>
                  </a:lnTo>
                  <a:close/>
                </a:path>
              </a:pathLst>
            </a:custGeom>
            <a:solidFill>
              <a:srgbClr val="000000"/>
            </a:solidFill>
            <a:ln w="12690" cap="flat">
              <a:noFill/>
              <a:prstDash val="solid"/>
              <a:miter/>
            </a:ln>
          </p:spPr>
          <p:txBody>
            <a:bodyPr rtlCol="0" anchor="ctr"/>
            <a:lstStyle/>
            <a:p>
              <a:pPr rtl="0"/>
              <a:endParaRPr lang="en-GB" sz="1934" noProof="0"/>
            </a:p>
          </p:txBody>
        </p:sp>
        <p:sp>
          <p:nvSpPr>
            <p:cNvPr id="445" name="Freeform: Shape 444">
              <a:extLst>
                <a:ext uri="{FF2B5EF4-FFF2-40B4-BE49-F238E27FC236}">
                  <a16:creationId xmlns:a16="http://schemas.microsoft.com/office/drawing/2014/main" id="{A6897AA8-7522-4FA8-834B-1B2BDF615CD4}"/>
                </a:ext>
              </a:extLst>
            </p:cNvPr>
            <p:cNvSpPr/>
            <p:nvPr/>
          </p:nvSpPr>
          <p:spPr>
            <a:xfrm>
              <a:off x="4287292" y="5614391"/>
              <a:ext cx="123030" cy="13839"/>
            </a:xfrm>
            <a:custGeom>
              <a:avLst/>
              <a:gdLst>
                <a:gd name="connsiteX0" fmla="*/ 0 w 123030"/>
                <a:gd name="connsiteY0" fmla="*/ 6856 h 13839"/>
                <a:gd name="connsiteX1" fmla="*/ 6856 w 123030"/>
                <a:gd name="connsiteY1" fmla="*/ 13839 h 13839"/>
                <a:gd name="connsiteX2" fmla="*/ 123031 w 123030"/>
                <a:gd name="connsiteY2" fmla="*/ 13839 h 13839"/>
                <a:gd name="connsiteX3" fmla="*/ 116175 w 123030"/>
                <a:gd name="connsiteY3" fmla="*/ 6856 h 13839"/>
                <a:gd name="connsiteX4" fmla="*/ 123031 w 123030"/>
                <a:gd name="connsiteY4" fmla="*/ 0 h 13839"/>
                <a:gd name="connsiteX5" fmla="*/ 6856 w 123030"/>
                <a:gd name="connsiteY5" fmla="*/ 0 h 13839"/>
                <a:gd name="connsiteX6" fmla="*/ 0 w 123030"/>
                <a:gd name="connsiteY6" fmla="*/ 6856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030" h="13839">
                  <a:moveTo>
                    <a:pt x="0" y="6856"/>
                  </a:moveTo>
                  <a:cubicBezTo>
                    <a:pt x="0" y="10664"/>
                    <a:pt x="3047" y="13771"/>
                    <a:pt x="6856" y="13839"/>
                  </a:cubicBezTo>
                  <a:lnTo>
                    <a:pt x="123031" y="13839"/>
                  </a:lnTo>
                  <a:cubicBezTo>
                    <a:pt x="119222" y="13770"/>
                    <a:pt x="116175" y="10664"/>
                    <a:pt x="116175" y="6856"/>
                  </a:cubicBezTo>
                  <a:cubicBezTo>
                    <a:pt x="116175" y="3070"/>
                    <a:pt x="119247" y="0"/>
                    <a:pt x="123031" y="0"/>
                  </a:cubicBezTo>
                  <a:lnTo>
                    <a:pt x="6856" y="0"/>
                  </a:lnTo>
                  <a:cubicBezTo>
                    <a:pt x="3072" y="0"/>
                    <a:pt x="0" y="3070"/>
                    <a:pt x="0"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46" name="Freeform: Shape 445">
              <a:extLst>
                <a:ext uri="{FF2B5EF4-FFF2-40B4-BE49-F238E27FC236}">
                  <a16:creationId xmlns:a16="http://schemas.microsoft.com/office/drawing/2014/main" id="{B566EF90-9C58-455F-8161-0E3E85956C1A}"/>
                </a:ext>
              </a:extLst>
            </p:cNvPr>
            <p:cNvSpPr/>
            <p:nvPr/>
          </p:nvSpPr>
          <p:spPr>
            <a:xfrm>
              <a:off x="4403467" y="5614391"/>
              <a:ext cx="52564" cy="13839"/>
            </a:xfrm>
            <a:custGeom>
              <a:avLst/>
              <a:gdLst>
                <a:gd name="connsiteX0" fmla="*/ 0 w 52564"/>
                <a:gd name="connsiteY0" fmla="*/ 6856 h 13839"/>
                <a:gd name="connsiteX1" fmla="*/ 6856 w 52564"/>
                <a:gd name="connsiteY1" fmla="*/ 13839 h 13839"/>
                <a:gd name="connsiteX2" fmla="*/ 45581 w 52564"/>
                <a:gd name="connsiteY2" fmla="*/ 13839 h 13839"/>
                <a:gd name="connsiteX3" fmla="*/ 52564 w 52564"/>
                <a:gd name="connsiteY3" fmla="*/ 6856 h 13839"/>
                <a:gd name="connsiteX4" fmla="*/ 45581 w 52564"/>
                <a:gd name="connsiteY4" fmla="*/ 0 h 13839"/>
                <a:gd name="connsiteX5" fmla="*/ 6856 w 52564"/>
                <a:gd name="connsiteY5" fmla="*/ 0 h 13839"/>
                <a:gd name="connsiteX6" fmla="*/ 0 w 52564"/>
                <a:gd name="connsiteY6" fmla="*/ 6856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564" h="13839">
                  <a:moveTo>
                    <a:pt x="0" y="6856"/>
                  </a:moveTo>
                  <a:cubicBezTo>
                    <a:pt x="0" y="10664"/>
                    <a:pt x="3047" y="13771"/>
                    <a:pt x="6856" y="13839"/>
                  </a:cubicBezTo>
                  <a:lnTo>
                    <a:pt x="45581" y="13839"/>
                  </a:lnTo>
                  <a:cubicBezTo>
                    <a:pt x="49441" y="13839"/>
                    <a:pt x="52564" y="10713"/>
                    <a:pt x="52564" y="6856"/>
                  </a:cubicBezTo>
                  <a:cubicBezTo>
                    <a:pt x="52501" y="3050"/>
                    <a:pt x="49390" y="-1"/>
                    <a:pt x="45581" y="0"/>
                  </a:cubicBezTo>
                  <a:lnTo>
                    <a:pt x="6856" y="0"/>
                  </a:lnTo>
                  <a:cubicBezTo>
                    <a:pt x="3073" y="0"/>
                    <a:pt x="0" y="3070"/>
                    <a:pt x="0"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47" name="Freeform: Shape 446">
              <a:extLst>
                <a:ext uri="{FF2B5EF4-FFF2-40B4-BE49-F238E27FC236}">
                  <a16:creationId xmlns:a16="http://schemas.microsoft.com/office/drawing/2014/main" id="{D40A71BA-4791-4474-9D86-D6FEBAD93DE0}"/>
                </a:ext>
              </a:extLst>
            </p:cNvPr>
            <p:cNvSpPr/>
            <p:nvPr/>
          </p:nvSpPr>
          <p:spPr>
            <a:xfrm>
              <a:off x="6908905" y="6510274"/>
              <a:ext cx="13895" cy="7871"/>
            </a:xfrm>
            <a:custGeom>
              <a:avLst/>
              <a:gdLst>
                <a:gd name="connsiteX0" fmla="*/ 762 w 13895"/>
                <a:gd name="connsiteY0" fmla="*/ 2793 h 7871"/>
                <a:gd name="connsiteX1" fmla="*/ 7236 w 13895"/>
                <a:gd name="connsiteY1" fmla="*/ 7872 h 7871"/>
                <a:gd name="connsiteX2" fmla="*/ 13839 w 13895"/>
                <a:gd name="connsiteY2" fmla="*/ 2793 h 7871"/>
                <a:gd name="connsiteX3" fmla="*/ 13839 w 13895"/>
                <a:gd name="connsiteY3" fmla="*/ 889 h 7871"/>
                <a:gd name="connsiteX4" fmla="*/ 13839 w 13895"/>
                <a:gd name="connsiteY4" fmla="*/ 0 h 7871"/>
                <a:gd name="connsiteX5" fmla="*/ 6856 w 13895"/>
                <a:gd name="connsiteY5" fmla="*/ 6856 h 7871"/>
                <a:gd name="connsiteX6" fmla="*/ 0 w 13895"/>
                <a:gd name="connsiteY6" fmla="*/ 0 h 7871"/>
                <a:gd name="connsiteX7" fmla="*/ 0 w 13895"/>
                <a:gd name="connsiteY7" fmla="*/ 889 h 7871"/>
                <a:gd name="connsiteX8" fmla="*/ 762 w 13895"/>
                <a:gd name="connsiteY8" fmla="*/ 2793 h 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95" h="7871">
                  <a:moveTo>
                    <a:pt x="762" y="2793"/>
                  </a:moveTo>
                  <a:cubicBezTo>
                    <a:pt x="1510" y="5764"/>
                    <a:pt x="4177" y="7847"/>
                    <a:pt x="7236" y="7872"/>
                  </a:cubicBezTo>
                  <a:cubicBezTo>
                    <a:pt x="10322" y="7821"/>
                    <a:pt x="13001" y="5752"/>
                    <a:pt x="13839" y="2793"/>
                  </a:cubicBezTo>
                  <a:cubicBezTo>
                    <a:pt x="13915" y="2158"/>
                    <a:pt x="13915" y="1524"/>
                    <a:pt x="13839" y="889"/>
                  </a:cubicBezTo>
                  <a:lnTo>
                    <a:pt x="13839" y="0"/>
                  </a:lnTo>
                  <a:cubicBezTo>
                    <a:pt x="13775" y="3809"/>
                    <a:pt x="10665" y="6856"/>
                    <a:pt x="6856" y="6856"/>
                  </a:cubicBezTo>
                  <a:cubicBezTo>
                    <a:pt x="3073" y="6856"/>
                    <a:pt x="0" y="3784"/>
                    <a:pt x="0" y="0"/>
                  </a:cubicBezTo>
                  <a:lnTo>
                    <a:pt x="0" y="889"/>
                  </a:lnTo>
                  <a:cubicBezTo>
                    <a:pt x="177" y="1549"/>
                    <a:pt x="432" y="2197"/>
                    <a:pt x="762" y="279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48" name="Freeform: Shape 447">
              <a:extLst>
                <a:ext uri="{FF2B5EF4-FFF2-40B4-BE49-F238E27FC236}">
                  <a16:creationId xmlns:a16="http://schemas.microsoft.com/office/drawing/2014/main" id="{A9151853-D829-4C99-8358-C0CE191D891D}"/>
                </a:ext>
              </a:extLst>
            </p:cNvPr>
            <p:cNvSpPr/>
            <p:nvPr/>
          </p:nvSpPr>
          <p:spPr>
            <a:xfrm>
              <a:off x="6909482" y="6427053"/>
              <a:ext cx="13896" cy="89442"/>
            </a:xfrm>
            <a:custGeom>
              <a:avLst/>
              <a:gdLst>
                <a:gd name="connsiteX0" fmla="*/ 58 w 13896"/>
                <a:gd name="connsiteY0" fmla="*/ 5136 h 89442"/>
                <a:gd name="connsiteX1" fmla="*/ 58 w 13896"/>
                <a:gd name="connsiteY1" fmla="*/ 6405 h 89442"/>
                <a:gd name="connsiteX2" fmla="*/ 58 w 13896"/>
                <a:gd name="connsiteY2" fmla="*/ 82586 h 89442"/>
                <a:gd name="connsiteX3" fmla="*/ 6913 w 13896"/>
                <a:gd name="connsiteY3" fmla="*/ 89442 h 89442"/>
                <a:gd name="connsiteX4" fmla="*/ 13897 w 13896"/>
                <a:gd name="connsiteY4" fmla="*/ 82586 h 89442"/>
                <a:gd name="connsiteX5" fmla="*/ 13897 w 13896"/>
                <a:gd name="connsiteY5" fmla="*/ 6405 h 89442"/>
                <a:gd name="connsiteX6" fmla="*/ 13897 w 13896"/>
                <a:gd name="connsiteY6" fmla="*/ 5136 h 89442"/>
                <a:gd name="connsiteX7" fmla="*/ 13897 w 13896"/>
                <a:gd name="connsiteY7" fmla="*/ 3739 h 89442"/>
                <a:gd name="connsiteX8" fmla="*/ 13135 w 13896"/>
                <a:gd name="connsiteY8" fmla="*/ 2596 h 89442"/>
                <a:gd name="connsiteX9" fmla="*/ 12373 w 13896"/>
                <a:gd name="connsiteY9" fmla="*/ 1581 h 89442"/>
                <a:gd name="connsiteX10" fmla="*/ 11358 w 13896"/>
                <a:gd name="connsiteY10" fmla="*/ 819 h 89442"/>
                <a:gd name="connsiteX11" fmla="*/ 10215 w 13896"/>
                <a:gd name="connsiteY11" fmla="*/ 57 h 89442"/>
                <a:gd name="connsiteX12" fmla="*/ 8945 w 13896"/>
                <a:gd name="connsiteY12" fmla="*/ 57 h 89442"/>
                <a:gd name="connsiteX13" fmla="*/ 7422 w 13896"/>
                <a:gd name="connsiteY13" fmla="*/ 57 h 89442"/>
                <a:gd name="connsiteX14" fmla="*/ 58 w 13896"/>
                <a:gd name="connsiteY14" fmla="*/ 5136 h 89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896" h="89442">
                  <a:moveTo>
                    <a:pt x="58" y="5136"/>
                  </a:moveTo>
                  <a:cubicBezTo>
                    <a:pt x="-19" y="5555"/>
                    <a:pt x="-19" y="5987"/>
                    <a:pt x="58" y="6405"/>
                  </a:cubicBezTo>
                  <a:lnTo>
                    <a:pt x="58" y="82586"/>
                  </a:lnTo>
                  <a:cubicBezTo>
                    <a:pt x="58" y="86370"/>
                    <a:pt x="3130" y="89442"/>
                    <a:pt x="6913" y="89442"/>
                  </a:cubicBezTo>
                  <a:cubicBezTo>
                    <a:pt x="10722" y="89442"/>
                    <a:pt x="13833" y="86395"/>
                    <a:pt x="13897" y="82586"/>
                  </a:cubicBezTo>
                  <a:lnTo>
                    <a:pt x="13897" y="6405"/>
                  </a:lnTo>
                  <a:cubicBezTo>
                    <a:pt x="13897" y="6405"/>
                    <a:pt x="13897" y="5517"/>
                    <a:pt x="13897" y="5136"/>
                  </a:cubicBezTo>
                  <a:cubicBezTo>
                    <a:pt x="13897" y="4755"/>
                    <a:pt x="13897" y="4120"/>
                    <a:pt x="13897" y="3739"/>
                  </a:cubicBezTo>
                  <a:lnTo>
                    <a:pt x="13135" y="2596"/>
                  </a:lnTo>
                  <a:lnTo>
                    <a:pt x="12373" y="1581"/>
                  </a:lnTo>
                  <a:cubicBezTo>
                    <a:pt x="12094" y="1263"/>
                    <a:pt x="11751" y="997"/>
                    <a:pt x="11358" y="819"/>
                  </a:cubicBezTo>
                  <a:lnTo>
                    <a:pt x="10215" y="57"/>
                  </a:lnTo>
                  <a:lnTo>
                    <a:pt x="8945" y="57"/>
                  </a:lnTo>
                  <a:cubicBezTo>
                    <a:pt x="8437" y="-19"/>
                    <a:pt x="7929" y="-19"/>
                    <a:pt x="7422" y="57"/>
                  </a:cubicBezTo>
                  <a:cubicBezTo>
                    <a:pt x="4044" y="-311"/>
                    <a:pt x="921" y="1860"/>
                    <a:pt x="58" y="513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49" name="Freeform: Shape 448">
              <a:extLst>
                <a:ext uri="{FF2B5EF4-FFF2-40B4-BE49-F238E27FC236}">
                  <a16:creationId xmlns:a16="http://schemas.microsoft.com/office/drawing/2014/main" id="{69B8B24F-C5DD-4F9D-A6E1-ABF8DB83BF75}"/>
                </a:ext>
              </a:extLst>
            </p:cNvPr>
            <p:cNvSpPr/>
            <p:nvPr/>
          </p:nvSpPr>
          <p:spPr>
            <a:xfrm>
              <a:off x="6500198" y="6511671"/>
              <a:ext cx="13839" cy="7314"/>
            </a:xfrm>
            <a:custGeom>
              <a:avLst/>
              <a:gdLst>
                <a:gd name="connsiteX0" fmla="*/ 6856 w 13839"/>
                <a:gd name="connsiteY0" fmla="*/ 6983 h 7314"/>
                <a:gd name="connsiteX1" fmla="*/ 0 w 13839"/>
                <a:gd name="connsiteY1" fmla="*/ 0 h 7314"/>
                <a:gd name="connsiteX2" fmla="*/ 0 w 13839"/>
                <a:gd name="connsiteY2" fmla="*/ 1270 h 7314"/>
                <a:gd name="connsiteX3" fmla="*/ 7859 w 13839"/>
                <a:gd name="connsiteY3" fmla="*/ 7250 h 7314"/>
                <a:gd name="connsiteX4" fmla="*/ 13839 w 13839"/>
                <a:gd name="connsiteY4" fmla="*/ 1270 h 7314"/>
                <a:gd name="connsiteX5" fmla="*/ 13839 w 13839"/>
                <a:gd name="connsiteY5" fmla="*/ 0 h 7314"/>
                <a:gd name="connsiteX6" fmla="*/ 6856 w 13839"/>
                <a:gd name="connsiteY6" fmla="*/ 6983 h 7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39" h="7314">
                  <a:moveTo>
                    <a:pt x="6856" y="6983"/>
                  </a:moveTo>
                  <a:cubicBezTo>
                    <a:pt x="3047" y="6920"/>
                    <a:pt x="0" y="3809"/>
                    <a:pt x="0" y="0"/>
                  </a:cubicBezTo>
                  <a:lnTo>
                    <a:pt x="0" y="1270"/>
                  </a:lnTo>
                  <a:cubicBezTo>
                    <a:pt x="520" y="5091"/>
                    <a:pt x="4038" y="7770"/>
                    <a:pt x="7859" y="7250"/>
                  </a:cubicBezTo>
                  <a:cubicBezTo>
                    <a:pt x="10970" y="6831"/>
                    <a:pt x="13421" y="4380"/>
                    <a:pt x="13839" y="1270"/>
                  </a:cubicBezTo>
                  <a:lnTo>
                    <a:pt x="13839" y="0"/>
                  </a:lnTo>
                  <a:cubicBezTo>
                    <a:pt x="13839" y="3860"/>
                    <a:pt x="10716" y="6983"/>
                    <a:pt x="6856"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50" name="Freeform: Shape 449">
              <a:extLst>
                <a:ext uri="{FF2B5EF4-FFF2-40B4-BE49-F238E27FC236}">
                  <a16:creationId xmlns:a16="http://schemas.microsoft.com/office/drawing/2014/main" id="{B6BEE829-FDD1-48F1-B89A-84DC2F52BF04}"/>
                </a:ext>
              </a:extLst>
            </p:cNvPr>
            <p:cNvSpPr/>
            <p:nvPr/>
          </p:nvSpPr>
          <p:spPr>
            <a:xfrm>
              <a:off x="7705114" y="6513067"/>
              <a:ext cx="13712" cy="351573"/>
            </a:xfrm>
            <a:custGeom>
              <a:avLst/>
              <a:gdLst>
                <a:gd name="connsiteX0" fmla="*/ 13713 w 13712"/>
                <a:gd name="connsiteY0" fmla="*/ 0 h 351573"/>
                <a:gd name="connsiteX1" fmla="*/ 6857 w 13712"/>
                <a:gd name="connsiteY1" fmla="*/ 6856 h 351573"/>
                <a:gd name="connsiteX2" fmla="*/ 0 w 13712"/>
                <a:gd name="connsiteY2" fmla="*/ 0 h 351573"/>
                <a:gd name="connsiteX3" fmla="*/ 0 w 13712"/>
                <a:gd name="connsiteY3" fmla="*/ 351573 h 351573"/>
                <a:gd name="connsiteX4" fmla="*/ 13713 w 13712"/>
                <a:gd name="connsiteY4" fmla="*/ 351573 h 351573"/>
                <a:gd name="connsiteX5" fmla="*/ 13713 w 13712"/>
                <a:gd name="connsiteY5" fmla="*/ 0 h 351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12" h="351573">
                  <a:moveTo>
                    <a:pt x="13713" y="0"/>
                  </a:moveTo>
                  <a:cubicBezTo>
                    <a:pt x="13713" y="3784"/>
                    <a:pt x="10640" y="6856"/>
                    <a:pt x="6857" y="6856"/>
                  </a:cubicBezTo>
                  <a:cubicBezTo>
                    <a:pt x="3073" y="6856"/>
                    <a:pt x="0" y="3784"/>
                    <a:pt x="0" y="0"/>
                  </a:cubicBezTo>
                  <a:lnTo>
                    <a:pt x="0" y="351573"/>
                  </a:lnTo>
                  <a:lnTo>
                    <a:pt x="13713" y="351573"/>
                  </a:lnTo>
                  <a:lnTo>
                    <a:pt x="13713" y="0"/>
                  </a:lnTo>
                  <a:close/>
                </a:path>
              </a:pathLst>
            </a:custGeom>
            <a:solidFill>
              <a:srgbClr val="000000"/>
            </a:solidFill>
            <a:ln w="12690" cap="flat">
              <a:noFill/>
              <a:prstDash val="solid"/>
              <a:miter/>
            </a:ln>
          </p:spPr>
          <p:txBody>
            <a:bodyPr rtlCol="0" anchor="ctr"/>
            <a:lstStyle/>
            <a:p>
              <a:pPr rtl="0"/>
              <a:endParaRPr lang="en-GB" sz="1934" noProof="0"/>
            </a:p>
          </p:txBody>
        </p:sp>
        <p:sp>
          <p:nvSpPr>
            <p:cNvPr id="451" name="Freeform: Shape 450">
              <a:extLst>
                <a:ext uri="{FF2B5EF4-FFF2-40B4-BE49-F238E27FC236}">
                  <a16:creationId xmlns:a16="http://schemas.microsoft.com/office/drawing/2014/main" id="{4938E888-B576-4B78-8D58-AB434FA09E22}"/>
                </a:ext>
              </a:extLst>
            </p:cNvPr>
            <p:cNvSpPr/>
            <p:nvPr/>
          </p:nvSpPr>
          <p:spPr>
            <a:xfrm>
              <a:off x="5951828" y="6814615"/>
              <a:ext cx="13839" cy="27425"/>
            </a:xfrm>
            <a:custGeom>
              <a:avLst/>
              <a:gdLst>
                <a:gd name="connsiteX0" fmla="*/ 13839 w 13839"/>
                <a:gd name="connsiteY0" fmla="*/ 1270 h 27425"/>
                <a:gd name="connsiteX1" fmla="*/ 13839 w 13839"/>
                <a:gd name="connsiteY1" fmla="*/ 0 h 27425"/>
                <a:gd name="connsiteX2" fmla="*/ 6983 w 13839"/>
                <a:gd name="connsiteY2" fmla="*/ 6856 h 27425"/>
                <a:gd name="connsiteX3" fmla="*/ 0 w 13839"/>
                <a:gd name="connsiteY3" fmla="*/ 0 h 27425"/>
                <a:gd name="connsiteX4" fmla="*/ 0 w 13839"/>
                <a:gd name="connsiteY4" fmla="*/ 20442 h 27425"/>
                <a:gd name="connsiteX5" fmla="*/ 6983 w 13839"/>
                <a:gd name="connsiteY5" fmla="*/ 27425 h 27425"/>
                <a:gd name="connsiteX6" fmla="*/ 13839 w 13839"/>
                <a:gd name="connsiteY6" fmla="*/ 20442 h 27425"/>
                <a:gd name="connsiteX7" fmla="*/ 13839 w 13839"/>
                <a:gd name="connsiteY7" fmla="*/ 1270 h 27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39" h="27425">
                  <a:moveTo>
                    <a:pt x="13839" y="1270"/>
                  </a:moveTo>
                  <a:lnTo>
                    <a:pt x="13839" y="0"/>
                  </a:lnTo>
                  <a:cubicBezTo>
                    <a:pt x="13839" y="3784"/>
                    <a:pt x="10767" y="6856"/>
                    <a:pt x="6983" y="6856"/>
                  </a:cubicBezTo>
                  <a:cubicBezTo>
                    <a:pt x="3174" y="6856"/>
                    <a:pt x="64" y="3809"/>
                    <a:pt x="0" y="0"/>
                  </a:cubicBezTo>
                  <a:lnTo>
                    <a:pt x="0" y="20442"/>
                  </a:lnTo>
                  <a:cubicBezTo>
                    <a:pt x="0" y="24302"/>
                    <a:pt x="3123" y="27425"/>
                    <a:pt x="6983" y="27425"/>
                  </a:cubicBezTo>
                  <a:cubicBezTo>
                    <a:pt x="10792" y="27361"/>
                    <a:pt x="13839" y="24251"/>
                    <a:pt x="13839" y="20442"/>
                  </a:cubicBezTo>
                  <a:lnTo>
                    <a:pt x="13839" y="1270"/>
                  </a:lnTo>
                  <a:close/>
                </a:path>
              </a:pathLst>
            </a:custGeom>
            <a:solidFill>
              <a:srgbClr val="000000"/>
            </a:solidFill>
            <a:ln w="12690" cap="flat">
              <a:noFill/>
              <a:prstDash val="solid"/>
              <a:miter/>
            </a:ln>
          </p:spPr>
          <p:txBody>
            <a:bodyPr rtlCol="0" anchor="ctr"/>
            <a:lstStyle/>
            <a:p>
              <a:pPr rtl="0"/>
              <a:endParaRPr lang="en-GB" sz="1934" noProof="0"/>
            </a:p>
          </p:txBody>
        </p:sp>
        <p:sp>
          <p:nvSpPr>
            <p:cNvPr id="452" name="Freeform: Shape 451">
              <a:extLst>
                <a:ext uri="{FF2B5EF4-FFF2-40B4-BE49-F238E27FC236}">
                  <a16:creationId xmlns:a16="http://schemas.microsoft.com/office/drawing/2014/main" id="{E7C0F1FE-AE9C-4506-B6EC-CB9632311ADC}"/>
                </a:ext>
              </a:extLst>
            </p:cNvPr>
            <p:cNvSpPr/>
            <p:nvPr/>
          </p:nvSpPr>
          <p:spPr>
            <a:xfrm>
              <a:off x="4792874" y="6120992"/>
              <a:ext cx="3301" cy="5586"/>
            </a:xfrm>
            <a:custGeom>
              <a:avLst/>
              <a:gdLst>
                <a:gd name="connsiteX0" fmla="*/ 1270 w 3301"/>
                <a:gd name="connsiteY0" fmla="*/ 5587 h 5586"/>
                <a:gd name="connsiteX1" fmla="*/ 3301 w 3301"/>
                <a:gd name="connsiteY1" fmla="*/ 5587 h 5586"/>
                <a:gd name="connsiteX2" fmla="*/ 0 w 3301"/>
                <a:gd name="connsiteY2" fmla="*/ 0 h 5586"/>
                <a:gd name="connsiteX3" fmla="*/ 0 w 3301"/>
                <a:gd name="connsiteY3" fmla="*/ 2031 h 5586"/>
                <a:gd name="connsiteX4" fmla="*/ 1270 w 3301"/>
                <a:gd name="connsiteY4" fmla="*/ 5587 h 5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1" h="5586">
                  <a:moveTo>
                    <a:pt x="1270" y="5587"/>
                  </a:moveTo>
                  <a:lnTo>
                    <a:pt x="3301" y="5587"/>
                  </a:lnTo>
                  <a:cubicBezTo>
                    <a:pt x="1295" y="4431"/>
                    <a:pt x="51" y="2311"/>
                    <a:pt x="0" y="0"/>
                  </a:cubicBezTo>
                  <a:lnTo>
                    <a:pt x="0" y="2031"/>
                  </a:lnTo>
                  <a:cubicBezTo>
                    <a:pt x="13" y="3327"/>
                    <a:pt x="457" y="4584"/>
                    <a:pt x="1270" y="5587"/>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53" name="Freeform: Shape 452">
              <a:extLst>
                <a:ext uri="{FF2B5EF4-FFF2-40B4-BE49-F238E27FC236}">
                  <a16:creationId xmlns:a16="http://schemas.microsoft.com/office/drawing/2014/main" id="{20F6F428-971B-4B94-916A-F50B4B322E32}"/>
                </a:ext>
              </a:extLst>
            </p:cNvPr>
            <p:cNvSpPr/>
            <p:nvPr/>
          </p:nvSpPr>
          <p:spPr>
            <a:xfrm>
              <a:off x="4803539" y="6120992"/>
              <a:ext cx="3174" cy="5586"/>
            </a:xfrm>
            <a:custGeom>
              <a:avLst/>
              <a:gdLst>
                <a:gd name="connsiteX0" fmla="*/ 3174 w 3174"/>
                <a:gd name="connsiteY0" fmla="*/ 2031 h 5586"/>
                <a:gd name="connsiteX1" fmla="*/ 3174 w 3174"/>
                <a:gd name="connsiteY1" fmla="*/ 0 h 5586"/>
                <a:gd name="connsiteX2" fmla="*/ 0 w 3174"/>
                <a:gd name="connsiteY2" fmla="*/ 5587 h 5586"/>
                <a:gd name="connsiteX3" fmla="*/ 2032 w 3174"/>
                <a:gd name="connsiteY3" fmla="*/ 5587 h 5586"/>
                <a:gd name="connsiteX4" fmla="*/ 3174 w 3174"/>
                <a:gd name="connsiteY4" fmla="*/ 2031 h 5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4" h="5586">
                  <a:moveTo>
                    <a:pt x="3174" y="2031"/>
                  </a:moveTo>
                  <a:lnTo>
                    <a:pt x="3174" y="0"/>
                  </a:lnTo>
                  <a:cubicBezTo>
                    <a:pt x="3174" y="2298"/>
                    <a:pt x="1968" y="4418"/>
                    <a:pt x="0" y="5587"/>
                  </a:cubicBezTo>
                  <a:lnTo>
                    <a:pt x="2032" y="5587"/>
                  </a:lnTo>
                  <a:cubicBezTo>
                    <a:pt x="2743" y="4533"/>
                    <a:pt x="3149" y="3301"/>
                    <a:pt x="3174" y="2031"/>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54" name="Freeform: Shape 453">
              <a:extLst>
                <a:ext uri="{FF2B5EF4-FFF2-40B4-BE49-F238E27FC236}">
                  <a16:creationId xmlns:a16="http://schemas.microsoft.com/office/drawing/2014/main" id="{80854465-2A8E-4279-A4EA-79861EE1ADFB}"/>
                </a:ext>
              </a:extLst>
            </p:cNvPr>
            <p:cNvSpPr/>
            <p:nvPr/>
          </p:nvSpPr>
          <p:spPr>
            <a:xfrm>
              <a:off x="4792874" y="6096360"/>
              <a:ext cx="13839" cy="30218"/>
            </a:xfrm>
            <a:custGeom>
              <a:avLst/>
              <a:gdLst>
                <a:gd name="connsiteX0" fmla="*/ 3301 w 13839"/>
                <a:gd name="connsiteY0" fmla="*/ 30218 h 30218"/>
                <a:gd name="connsiteX1" fmla="*/ 10665 w 13839"/>
                <a:gd name="connsiteY1" fmla="*/ 30218 h 30218"/>
                <a:gd name="connsiteX2" fmla="*/ 13839 w 13839"/>
                <a:gd name="connsiteY2" fmla="*/ 24632 h 30218"/>
                <a:gd name="connsiteX3" fmla="*/ 13839 w 13839"/>
                <a:gd name="connsiteY3" fmla="*/ 6983 h 30218"/>
                <a:gd name="connsiteX4" fmla="*/ 6983 w 13839"/>
                <a:gd name="connsiteY4" fmla="*/ 0 h 30218"/>
                <a:gd name="connsiteX5" fmla="*/ 0 w 13839"/>
                <a:gd name="connsiteY5" fmla="*/ 6983 h 30218"/>
                <a:gd name="connsiteX6" fmla="*/ 0 w 13839"/>
                <a:gd name="connsiteY6" fmla="*/ 24632 h 30218"/>
                <a:gd name="connsiteX7" fmla="*/ 3301 w 13839"/>
                <a:gd name="connsiteY7" fmla="*/ 30218 h 30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39" h="30218">
                  <a:moveTo>
                    <a:pt x="3301" y="30218"/>
                  </a:moveTo>
                  <a:lnTo>
                    <a:pt x="10665" y="30218"/>
                  </a:lnTo>
                  <a:cubicBezTo>
                    <a:pt x="12633" y="29050"/>
                    <a:pt x="13839" y="26930"/>
                    <a:pt x="13839" y="24632"/>
                  </a:cubicBezTo>
                  <a:lnTo>
                    <a:pt x="13839" y="6983"/>
                  </a:lnTo>
                  <a:cubicBezTo>
                    <a:pt x="13839" y="3174"/>
                    <a:pt x="10792" y="63"/>
                    <a:pt x="6983" y="0"/>
                  </a:cubicBezTo>
                  <a:cubicBezTo>
                    <a:pt x="3123" y="0"/>
                    <a:pt x="0" y="3123"/>
                    <a:pt x="0" y="6983"/>
                  </a:cubicBezTo>
                  <a:lnTo>
                    <a:pt x="0" y="24632"/>
                  </a:lnTo>
                  <a:cubicBezTo>
                    <a:pt x="51" y="26943"/>
                    <a:pt x="1295" y="29063"/>
                    <a:pt x="3301" y="30218"/>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55" name="Freeform: Shape 454">
              <a:extLst>
                <a:ext uri="{FF2B5EF4-FFF2-40B4-BE49-F238E27FC236}">
                  <a16:creationId xmlns:a16="http://schemas.microsoft.com/office/drawing/2014/main" id="{EC204AAC-8EC8-4A9C-8ABB-E603689C9B63}"/>
                </a:ext>
              </a:extLst>
            </p:cNvPr>
            <p:cNvSpPr/>
            <p:nvPr/>
          </p:nvSpPr>
          <p:spPr>
            <a:xfrm>
              <a:off x="7175282" y="6474977"/>
              <a:ext cx="13838" cy="44946"/>
            </a:xfrm>
            <a:custGeom>
              <a:avLst/>
              <a:gdLst>
                <a:gd name="connsiteX0" fmla="*/ 0 w 13838"/>
                <a:gd name="connsiteY0" fmla="*/ 38090 h 44946"/>
                <a:gd name="connsiteX1" fmla="*/ 6856 w 13838"/>
                <a:gd name="connsiteY1" fmla="*/ 44946 h 44946"/>
                <a:gd name="connsiteX2" fmla="*/ 13839 w 13838"/>
                <a:gd name="connsiteY2" fmla="*/ 38090 h 44946"/>
                <a:gd name="connsiteX3" fmla="*/ 13839 w 13838"/>
                <a:gd name="connsiteY3" fmla="*/ 0 h 44946"/>
                <a:gd name="connsiteX4" fmla="*/ 6945 w 13838"/>
                <a:gd name="connsiteY4" fmla="*/ 6831 h 44946"/>
                <a:gd name="connsiteX5" fmla="*/ 2412 w 13838"/>
                <a:gd name="connsiteY5" fmla="*/ 5079 h 44946"/>
                <a:gd name="connsiteX6" fmla="*/ 0 w 13838"/>
                <a:gd name="connsiteY6" fmla="*/ 5079 h 44946"/>
                <a:gd name="connsiteX7" fmla="*/ 0 w 13838"/>
                <a:gd name="connsiteY7" fmla="*/ 38090 h 44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38" h="44946">
                  <a:moveTo>
                    <a:pt x="0" y="38090"/>
                  </a:moveTo>
                  <a:cubicBezTo>
                    <a:pt x="0" y="41874"/>
                    <a:pt x="3073" y="44946"/>
                    <a:pt x="6856" y="44946"/>
                  </a:cubicBezTo>
                  <a:cubicBezTo>
                    <a:pt x="10665" y="44946"/>
                    <a:pt x="13776" y="41899"/>
                    <a:pt x="13839" y="38090"/>
                  </a:cubicBezTo>
                  <a:lnTo>
                    <a:pt x="13839" y="0"/>
                  </a:lnTo>
                  <a:cubicBezTo>
                    <a:pt x="13827" y="3784"/>
                    <a:pt x="10742" y="6844"/>
                    <a:pt x="6945" y="6831"/>
                  </a:cubicBezTo>
                  <a:cubicBezTo>
                    <a:pt x="5282" y="6818"/>
                    <a:pt x="3657" y="6196"/>
                    <a:pt x="2412" y="5079"/>
                  </a:cubicBezTo>
                  <a:lnTo>
                    <a:pt x="0" y="5079"/>
                  </a:lnTo>
                  <a:lnTo>
                    <a:pt x="0" y="38090"/>
                  </a:lnTo>
                  <a:close/>
                </a:path>
              </a:pathLst>
            </a:custGeom>
            <a:solidFill>
              <a:srgbClr val="000000"/>
            </a:solidFill>
            <a:ln w="12690" cap="flat">
              <a:noFill/>
              <a:prstDash val="solid"/>
              <a:miter/>
            </a:ln>
          </p:spPr>
          <p:txBody>
            <a:bodyPr rtlCol="0" anchor="ctr"/>
            <a:lstStyle/>
            <a:p>
              <a:pPr rtl="0"/>
              <a:endParaRPr lang="en-GB" sz="1934" noProof="0"/>
            </a:p>
          </p:txBody>
        </p:sp>
        <p:sp>
          <p:nvSpPr>
            <p:cNvPr id="456" name="Freeform: Shape 455">
              <a:extLst>
                <a:ext uri="{FF2B5EF4-FFF2-40B4-BE49-F238E27FC236}">
                  <a16:creationId xmlns:a16="http://schemas.microsoft.com/office/drawing/2014/main" id="{2765F6BD-EF26-47AD-B08A-C02C08D5C021}"/>
                </a:ext>
              </a:extLst>
            </p:cNvPr>
            <p:cNvSpPr/>
            <p:nvPr/>
          </p:nvSpPr>
          <p:spPr>
            <a:xfrm>
              <a:off x="4799349" y="6126578"/>
              <a:ext cx="143980" cy="13839"/>
            </a:xfrm>
            <a:custGeom>
              <a:avLst/>
              <a:gdLst>
                <a:gd name="connsiteX0" fmla="*/ 140552 w 143980"/>
                <a:gd name="connsiteY0" fmla="*/ 6983 h 13839"/>
                <a:gd name="connsiteX1" fmla="*/ 143980 w 143980"/>
                <a:gd name="connsiteY1" fmla="*/ 1143 h 13839"/>
                <a:gd name="connsiteX2" fmla="*/ 140425 w 143980"/>
                <a:gd name="connsiteY2" fmla="*/ 0 h 13839"/>
                <a:gd name="connsiteX3" fmla="*/ 0 w 143980"/>
                <a:gd name="connsiteY3" fmla="*/ 0 h 13839"/>
                <a:gd name="connsiteX4" fmla="*/ 6856 w 143980"/>
                <a:gd name="connsiteY4" fmla="*/ 6983 h 13839"/>
                <a:gd name="connsiteX5" fmla="*/ 0 w 143980"/>
                <a:gd name="connsiteY5" fmla="*/ 13840 h 13839"/>
                <a:gd name="connsiteX6" fmla="*/ 139664 w 143980"/>
                <a:gd name="connsiteY6" fmla="*/ 13840 h 13839"/>
                <a:gd name="connsiteX7" fmla="*/ 143219 w 143980"/>
                <a:gd name="connsiteY7" fmla="*/ 12697 h 13839"/>
                <a:gd name="connsiteX8" fmla="*/ 140552 w 143980"/>
                <a:gd name="connsiteY8" fmla="*/ 6983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980" h="13839">
                  <a:moveTo>
                    <a:pt x="140552" y="6983"/>
                  </a:moveTo>
                  <a:cubicBezTo>
                    <a:pt x="140590" y="4571"/>
                    <a:pt x="141885" y="2349"/>
                    <a:pt x="143980" y="1143"/>
                  </a:cubicBezTo>
                  <a:cubicBezTo>
                    <a:pt x="142914" y="457"/>
                    <a:pt x="141695" y="64"/>
                    <a:pt x="140425" y="0"/>
                  </a:cubicBezTo>
                  <a:lnTo>
                    <a:pt x="0" y="0"/>
                  </a:lnTo>
                  <a:cubicBezTo>
                    <a:pt x="3809" y="64"/>
                    <a:pt x="6856" y="3174"/>
                    <a:pt x="6856" y="6983"/>
                  </a:cubicBezTo>
                  <a:cubicBezTo>
                    <a:pt x="6856" y="10767"/>
                    <a:pt x="3784" y="13840"/>
                    <a:pt x="0" y="13840"/>
                  </a:cubicBezTo>
                  <a:lnTo>
                    <a:pt x="139664" y="13840"/>
                  </a:lnTo>
                  <a:cubicBezTo>
                    <a:pt x="140933" y="13776"/>
                    <a:pt x="142152" y="13382"/>
                    <a:pt x="143219" y="12697"/>
                  </a:cubicBezTo>
                  <a:cubicBezTo>
                    <a:pt x="141416" y="11364"/>
                    <a:pt x="140413" y="9218"/>
                    <a:pt x="140552"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57" name="Freeform: Shape 456">
              <a:extLst>
                <a:ext uri="{FF2B5EF4-FFF2-40B4-BE49-F238E27FC236}">
                  <a16:creationId xmlns:a16="http://schemas.microsoft.com/office/drawing/2014/main" id="{CCAA200B-4D56-47BF-8093-16A00044CF85}"/>
                </a:ext>
              </a:extLst>
            </p:cNvPr>
            <p:cNvSpPr/>
            <p:nvPr/>
          </p:nvSpPr>
          <p:spPr>
            <a:xfrm>
              <a:off x="6500134" y="6511036"/>
              <a:ext cx="13970" cy="7924"/>
            </a:xfrm>
            <a:custGeom>
              <a:avLst/>
              <a:gdLst>
                <a:gd name="connsiteX0" fmla="*/ 6921 w 13970"/>
                <a:gd name="connsiteY0" fmla="*/ 6983 h 7924"/>
                <a:gd name="connsiteX1" fmla="*/ 65 w 13970"/>
                <a:gd name="connsiteY1" fmla="*/ 0 h 7924"/>
                <a:gd name="connsiteX2" fmla="*/ 65 w 13970"/>
                <a:gd name="connsiteY2" fmla="*/ 0 h 7924"/>
                <a:gd name="connsiteX3" fmla="*/ 6045 w 13970"/>
                <a:gd name="connsiteY3" fmla="*/ 7859 h 7924"/>
                <a:gd name="connsiteX4" fmla="*/ 13904 w 13970"/>
                <a:gd name="connsiteY4" fmla="*/ 1879 h 7924"/>
                <a:gd name="connsiteX5" fmla="*/ 13904 w 13970"/>
                <a:gd name="connsiteY5" fmla="*/ 0 h 7924"/>
                <a:gd name="connsiteX6" fmla="*/ 13904 w 13970"/>
                <a:gd name="connsiteY6" fmla="*/ 0 h 7924"/>
                <a:gd name="connsiteX7" fmla="*/ 6921 w 13970"/>
                <a:gd name="connsiteY7" fmla="*/ 6983 h 7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70" h="7924">
                  <a:moveTo>
                    <a:pt x="6921" y="6983"/>
                  </a:moveTo>
                  <a:cubicBezTo>
                    <a:pt x="3112" y="6920"/>
                    <a:pt x="65" y="3809"/>
                    <a:pt x="65" y="0"/>
                  </a:cubicBezTo>
                  <a:lnTo>
                    <a:pt x="65" y="0"/>
                  </a:lnTo>
                  <a:cubicBezTo>
                    <a:pt x="-456" y="3822"/>
                    <a:pt x="2223" y="7339"/>
                    <a:pt x="6045" y="7859"/>
                  </a:cubicBezTo>
                  <a:cubicBezTo>
                    <a:pt x="9867" y="8380"/>
                    <a:pt x="13383" y="5701"/>
                    <a:pt x="13904" y="1879"/>
                  </a:cubicBezTo>
                  <a:cubicBezTo>
                    <a:pt x="13993" y="1257"/>
                    <a:pt x="13993" y="622"/>
                    <a:pt x="13904" y="0"/>
                  </a:cubicBezTo>
                  <a:lnTo>
                    <a:pt x="13904" y="0"/>
                  </a:lnTo>
                  <a:cubicBezTo>
                    <a:pt x="13904" y="3860"/>
                    <a:pt x="10781" y="6983"/>
                    <a:pt x="6921"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58" name="Freeform: Shape 457">
              <a:extLst>
                <a:ext uri="{FF2B5EF4-FFF2-40B4-BE49-F238E27FC236}">
                  <a16:creationId xmlns:a16="http://schemas.microsoft.com/office/drawing/2014/main" id="{7A8C51CB-8963-47EB-93E7-0D2039A9B838}"/>
                </a:ext>
              </a:extLst>
            </p:cNvPr>
            <p:cNvSpPr/>
            <p:nvPr/>
          </p:nvSpPr>
          <p:spPr>
            <a:xfrm>
              <a:off x="7705114" y="6511671"/>
              <a:ext cx="13712" cy="8125"/>
            </a:xfrm>
            <a:custGeom>
              <a:avLst/>
              <a:gdLst>
                <a:gd name="connsiteX0" fmla="*/ 13713 w 13712"/>
                <a:gd name="connsiteY0" fmla="*/ 0 h 8125"/>
                <a:gd name="connsiteX1" fmla="*/ 6857 w 13712"/>
                <a:gd name="connsiteY1" fmla="*/ 6856 h 8125"/>
                <a:gd name="connsiteX2" fmla="*/ 0 w 13712"/>
                <a:gd name="connsiteY2" fmla="*/ 0 h 8125"/>
                <a:gd name="connsiteX3" fmla="*/ 0 w 13712"/>
                <a:gd name="connsiteY3" fmla="*/ 1270 h 8125"/>
                <a:gd name="connsiteX4" fmla="*/ 6857 w 13712"/>
                <a:gd name="connsiteY4" fmla="*/ 8126 h 8125"/>
                <a:gd name="connsiteX5" fmla="*/ 13713 w 13712"/>
                <a:gd name="connsiteY5" fmla="*/ 1270 h 8125"/>
                <a:gd name="connsiteX6" fmla="*/ 13713 w 13712"/>
                <a:gd name="connsiteY6" fmla="*/ 0 h 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2" h="8125">
                  <a:moveTo>
                    <a:pt x="13713" y="0"/>
                  </a:moveTo>
                  <a:cubicBezTo>
                    <a:pt x="13713" y="3784"/>
                    <a:pt x="10640" y="6856"/>
                    <a:pt x="6857" y="6856"/>
                  </a:cubicBezTo>
                  <a:cubicBezTo>
                    <a:pt x="3073" y="6856"/>
                    <a:pt x="0" y="3784"/>
                    <a:pt x="0" y="0"/>
                  </a:cubicBezTo>
                  <a:lnTo>
                    <a:pt x="0" y="1270"/>
                  </a:lnTo>
                  <a:cubicBezTo>
                    <a:pt x="0" y="5053"/>
                    <a:pt x="3073" y="8126"/>
                    <a:pt x="6857" y="8126"/>
                  </a:cubicBezTo>
                  <a:cubicBezTo>
                    <a:pt x="10640" y="8126"/>
                    <a:pt x="13713" y="5053"/>
                    <a:pt x="13713" y="1270"/>
                  </a:cubicBezTo>
                  <a:lnTo>
                    <a:pt x="13713" y="0"/>
                  </a:lnTo>
                  <a:close/>
                </a:path>
              </a:pathLst>
            </a:custGeom>
            <a:solidFill>
              <a:srgbClr val="000000"/>
            </a:solidFill>
            <a:ln w="12690" cap="flat">
              <a:noFill/>
              <a:prstDash val="solid"/>
              <a:miter/>
            </a:ln>
          </p:spPr>
          <p:txBody>
            <a:bodyPr rtlCol="0" anchor="ctr"/>
            <a:lstStyle/>
            <a:p>
              <a:pPr rtl="0"/>
              <a:endParaRPr lang="en-GB" sz="1934" noProof="0"/>
            </a:p>
          </p:txBody>
        </p:sp>
        <p:sp>
          <p:nvSpPr>
            <p:cNvPr id="459" name="Freeform: Shape 458">
              <a:extLst>
                <a:ext uri="{FF2B5EF4-FFF2-40B4-BE49-F238E27FC236}">
                  <a16:creationId xmlns:a16="http://schemas.microsoft.com/office/drawing/2014/main" id="{2AF69183-0EF9-4A23-B1D6-0CD593D953EE}"/>
                </a:ext>
              </a:extLst>
            </p:cNvPr>
            <p:cNvSpPr/>
            <p:nvPr/>
          </p:nvSpPr>
          <p:spPr>
            <a:xfrm>
              <a:off x="5951827" y="6440061"/>
              <a:ext cx="13840" cy="73006"/>
            </a:xfrm>
            <a:custGeom>
              <a:avLst/>
              <a:gdLst>
                <a:gd name="connsiteX0" fmla="*/ 6985 w 13840"/>
                <a:gd name="connsiteY0" fmla="*/ 65896 h 73006"/>
                <a:gd name="connsiteX1" fmla="*/ 13841 w 13840"/>
                <a:gd name="connsiteY1" fmla="*/ 72879 h 73006"/>
                <a:gd name="connsiteX2" fmla="*/ 13841 w 13840"/>
                <a:gd name="connsiteY2" fmla="*/ 6983 h 73006"/>
                <a:gd name="connsiteX3" fmla="*/ 6985 w 13840"/>
                <a:gd name="connsiteY3" fmla="*/ 0 h 73006"/>
                <a:gd name="connsiteX4" fmla="*/ 1 w 13840"/>
                <a:gd name="connsiteY4" fmla="*/ 6983 h 73006"/>
                <a:gd name="connsiteX5" fmla="*/ 1 w 13840"/>
                <a:gd name="connsiteY5" fmla="*/ 73006 h 73006"/>
                <a:gd name="connsiteX6" fmla="*/ 6858 w 13840"/>
                <a:gd name="connsiteY6" fmla="*/ 65896 h 73006"/>
                <a:gd name="connsiteX7" fmla="*/ 6985 w 13840"/>
                <a:gd name="connsiteY7" fmla="*/ 65896 h 73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40" h="73006">
                  <a:moveTo>
                    <a:pt x="6985" y="65896"/>
                  </a:moveTo>
                  <a:cubicBezTo>
                    <a:pt x="10794" y="65960"/>
                    <a:pt x="13841" y="69070"/>
                    <a:pt x="13841" y="72879"/>
                  </a:cubicBezTo>
                  <a:lnTo>
                    <a:pt x="13841" y="6983"/>
                  </a:lnTo>
                  <a:cubicBezTo>
                    <a:pt x="13841" y="3174"/>
                    <a:pt x="10794" y="64"/>
                    <a:pt x="6985" y="0"/>
                  </a:cubicBezTo>
                  <a:cubicBezTo>
                    <a:pt x="3125" y="0"/>
                    <a:pt x="1" y="3123"/>
                    <a:pt x="1" y="6983"/>
                  </a:cubicBezTo>
                  <a:lnTo>
                    <a:pt x="1" y="73006"/>
                  </a:lnTo>
                  <a:cubicBezTo>
                    <a:pt x="-75" y="69147"/>
                    <a:pt x="2998" y="65972"/>
                    <a:pt x="6858" y="65896"/>
                  </a:cubicBezTo>
                  <a:cubicBezTo>
                    <a:pt x="6896" y="65896"/>
                    <a:pt x="6946" y="65896"/>
                    <a:pt x="6985" y="6589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60" name="Freeform: Shape 459">
              <a:extLst>
                <a:ext uri="{FF2B5EF4-FFF2-40B4-BE49-F238E27FC236}">
                  <a16:creationId xmlns:a16="http://schemas.microsoft.com/office/drawing/2014/main" id="{894D2322-54CB-46C7-BF56-FDCB9DAAEAC3}"/>
                </a:ext>
              </a:extLst>
            </p:cNvPr>
            <p:cNvSpPr/>
            <p:nvPr/>
          </p:nvSpPr>
          <p:spPr>
            <a:xfrm>
              <a:off x="5951828" y="6506084"/>
              <a:ext cx="13839" cy="315387"/>
            </a:xfrm>
            <a:custGeom>
              <a:avLst/>
              <a:gdLst>
                <a:gd name="connsiteX0" fmla="*/ 6983 w 13839"/>
                <a:gd name="connsiteY0" fmla="*/ 315387 h 315387"/>
                <a:gd name="connsiteX1" fmla="*/ 13839 w 13839"/>
                <a:gd name="connsiteY1" fmla="*/ 308531 h 315387"/>
                <a:gd name="connsiteX2" fmla="*/ 13839 w 13839"/>
                <a:gd name="connsiteY2" fmla="*/ 6983 h 315387"/>
                <a:gd name="connsiteX3" fmla="*/ 6983 w 13839"/>
                <a:gd name="connsiteY3" fmla="*/ 0 h 315387"/>
                <a:gd name="connsiteX4" fmla="*/ 0 w 13839"/>
                <a:gd name="connsiteY4" fmla="*/ 6983 h 315387"/>
                <a:gd name="connsiteX5" fmla="*/ 0 w 13839"/>
                <a:gd name="connsiteY5" fmla="*/ 308658 h 315387"/>
                <a:gd name="connsiteX6" fmla="*/ 6983 w 13839"/>
                <a:gd name="connsiteY6" fmla="*/ 315387 h 315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39" h="315387">
                  <a:moveTo>
                    <a:pt x="6983" y="315387"/>
                  </a:moveTo>
                  <a:cubicBezTo>
                    <a:pt x="10767" y="315387"/>
                    <a:pt x="13839" y="312315"/>
                    <a:pt x="13839" y="308531"/>
                  </a:cubicBezTo>
                  <a:lnTo>
                    <a:pt x="13839" y="6983"/>
                  </a:lnTo>
                  <a:cubicBezTo>
                    <a:pt x="13839" y="3174"/>
                    <a:pt x="10792" y="64"/>
                    <a:pt x="6983" y="0"/>
                  </a:cubicBezTo>
                  <a:cubicBezTo>
                    <a:pt x="3123" y="0"/>
                    <a:pt x="0" y="3123"/>
                    <a:pt x="0" y="6983"/>
                  </a:cubicBezTo>
                  <a:lnTo>
                    <a:pt x="0" y="308658"/>
                  </a:lnTo>
                  <a:cubicBezTo>
                    <a:pt x="140" y="312416"/>
                    <a:pt x="3225" y="315387"/>
                    <a:pt x="6983" y="315387"/>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61" name="Freeform: Shape 460">
              <a:extLst>
                <a:ext uri="{FF2B5EF4-FFF2-40B4-BE49-F238E27FC236}">
                  <a16:creationId xmlns:a16="http://schemas.microsoft.com/office/drawing/2014/main" id="{73CF3C07-81BF-44A5-8F10-8E244FF68FB7}"/>
                </a:ext>
              </a:extLst>
            </p:cNvPr>
            <p:cNvSpPr/>
            <p:nvPr/>
          </p:nvSpPr>
          <p:spPr>
            <a:xfrm>
              <a:off x="7177694" y="6473200"/>
              <a:ext cx="11426" cy="8604"/>
            </a:xfrm>
            <a:custGeom>
              <a:avLst/>
              <a:gdLst>
                <a:gd name="connsiteX0" fmla="*/ 11427 w 11426"/>
                <a:gd name="connsiteY0" fmla="*/ 1778 h 8604"/>
                <a:gd name="connsiteX1" fmla="*/ 11427 w 11426"/>
                <a:gd name="connsiteY1" fmla="*/ 0 h 8604"/>
                <a:gd name="connsiteX2" fmla="*/ 4444 w 11426"/>
                <a:gd name="connsiteY2" fmla="*/ 6856 h 8604"/>
                <a:gd name="connsiteX3" fmla="*/ 0 w 11426"/>
                <a:gd name="connsiteY3" fmla="*/ 6856 h 8604"/>
                <a:gd name="connsiteX4" fmla="*/ 9688 w 11426"/>
                <a:gd name="connsiteY4" fmla="*/ 6323 h 8604"/>
                <a:gd name="connsiteX5" fmla="*/ 11427 w 11426"/>
                <a:gd name="connsiteY5" fmla="*/ 1778 h 8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26" h="8604">
                  <a:moveTo>
                    <a:pt x="11427" y="1778"/>
                  </a:moveTo>
                  <a:lnTo>
                    <a:pt x="11427" y="0"/>
                  </a:lnTo>
                  <a:cubicBezTo>
                    <a:pt x="11364" y="3809"/>
                    <a:pt x="8252" y="6856"/>
                    <a:pt x="4444" y="6856"/>
                  </a:cubicBezTo>
                  <a:lnTo>
                    <a:pt x="0" y="6856"/>
                  </a:lnTo>
                  <a:cubicBezTo>
                    <a:pt x="2818" y="9383"/>
                    <a:pt x="7160" y="9142"/>
                    <a:pt x="9688" y="6323"/>
                  </a:cubicBezTo>
                  <a:cubicBezTo>
                    <a:pt x="10805" y="5066"/>
                    <a:pt x="11414" y="3454"/>
                    <a:pt x="11427" y="1778"/>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62" name="Freeform: Shape 461">
              <a:extLst>
                <a:ext uri="{FF2B5EF4-FFF2-40B4-BE49-F238E27FC236}">
                  <a16:creationId xmlns:a16="http://schemas.microsoft.com/office/drawing/2014/main" id="{6ACB3D07-0D80-4FA5-9651-783157820730}"/>
                </a:ext>
              </a:extLst>
            </p:cNvPr>
            <p:cNvSpPr/>
            <p:nvPr/>
          </p:nvSpPr>
          <p:spPr>
            <a:xfrm>
              <a:off x="7175996" y="5911143"/>
              <a:ext cx="13515" cy="562310"/>
            </a:xfrm>
            <a:custGeom>
              <a:avLst/>
              <a:gdLst>
                <a:gd name="connsiteX0" fmla="*/ 13125 w 13515"/>
                <a:gd name="connsiteY0" fmla="*/ 562310 h 562310"/>
                <a:gd name="connsiteX1" fmla="*/ 13125 w 13515"/>
                <a:gd name="connsiteY1" fmla="*/ 7081 h 562310"/>
                <a:gd name="connsiteX2" fmla="*/ 6142 w 13515"/>
                <a:gd name="connsiteY2" fmla="*/ 98 h 562310"/>
                <a:gd name="connsiteX3" fmla="*/ 3984 w 13515"/>
                <a:gd name="connsiteY3" fmla="*/ 98 h 562310"/>
                <a:gd name="connsiteX4" fmla="*/ 2714 w 13515"/>
                <a:gd name="connsiteY4" fmla="*/ 98 h 562310"/>
                <a:gd name="connsiteX5" fmla="*/ 1698 w 13515"/>
                <a:gd name="connsiteY5" fmla="*/ 98 h 562310"/>
                <a:gd name="connsiteX6" fmla="*/ 809 w 13515"/>
                <a:gd name="connsiteY6" fmla="*/ 1114 h 562310"/>
                <a:gd name="connsiteX7" fmla="*/ 48 w 13515"/>
                <a:gd name="connsiteY7" fmla="*/ 2257 h 562310"/>
                <a:gd name="connsiteX8" fmla="*/ 48 w 13515"/>
                <a:gd name="connsiteY8" fmla="*/ 3399 h 562310"/>
                <a:gd name="connsiteX9" fmla="*/ 48 w 13515"/>
                <a:gd name="connsiteY9" fmla="*/ 4796 h 562310"/>
                <a:gd name="connsiteX10" fmla="*/ 48 w 13515"/>
                <a:gd name="connsiteY10" fmla="*/ 4796 h 562310"/>
                <a:gd name="connsiteX11" fmla="*/ 48 w 13515"/>
                <a:gd name="connsiteY11" fmla="*/ 553042 h 562310"/>
                <a:gd name="connsiteX12" fmla="*/ 6904 w 13515"/>
                <a:gd name="connsiteY12" fmla="*/ 553042 h 562310"/>
                <a:gd name="connsiteX13" fmla="*/ 13506 w 13515"/>
                <a:gd name="connsiteY13" fmla="*/ 560393 h 562310"/>
                <a:gd name="connsiteX14" fmla="*/ 13125 w 13515"/>
                <a:gd name="connsiteY14" fmla="*/ 562310 h 562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515" h="562310">
                  <a:moveTo>
                    <a:pt x="13125" y="562310"/>
                  </a:moveTo>
                  <a:lnTo>
                    <a:pt x="13125" y="7081"/>
                  </a:lnTo>
                  <a:cubicBezTo>
                    <a:pt x="13125" y="3224"/>
                    <a:pt x="10002" y="98"/>
                    <a:pt x="6142" y="98"/>
                  </a:cubicBezTo>
                  <a:cubicBezTo>
                    <a:pt x="5431" y="-33"/>
                    <a:pt x="4695" y="-33"/>
                    <a:pt x="3984" y="98"/>
                  </a:cubicBezTo>
                  <a:lnTo>
                    <a:pt x="2714" y="98"/>
                  </a:lnTo>
                  <a:lnTo>
                    <a:pt x="1698" y="98"/>
                  </a:lnTo>
                  <a:lnTo>
                    <a:pt x="809" y="1114"/>
                  </a:lnTo>
                  <a:lnTo>
                    <a:pt x="48" y="2257"/>
                  </a:lnTo>
                  <a:lnTo>
                    <a:pt x="48" y="3399"/>
                  </a:lnTo>
                  <a:cubicBezTo>
                    <a:pt x="-16" y="3863"/>
                    <a:pt x="-16" y="4332"/>
                    <a:pt x="48" y="4796"/>
                  </a:cubicBezTo>
                  <a:cubicBezTo>
                    <a:pt x="48" y="4796"/>
                    <a:pt x="48" y="4796"/>
                    <a:pt x="48" y="4796"/>
                  </a:cubicBezTo>
                  <a:lnTo>
                    <a:pt x="48" y="553042"/>
                  </a:lnTo>
                  <a:lnTo>
                    <a:pt x="6904" y="553042"/>
                  </a:lnTo>
                  <a:cubicBezTo>
                    <a:pt x="10751" y="553245"/>
                    <a:pt x="13709" y="556533"/>
                    <a:pt x="13506" y="560393"/>
                  </a:cubicBezTo>
                  <a:cubicBezTo>
                    <a:pt x="13468" y="561041"/>
                    <a:pt x="13341" y="561688"/>
                    <a:pt x="13125" y="56231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63" name="Freeform: Shape 462">
              <a:extLst>
                <a:ext uri="{FF2B5EF4-FFF2-40B4-BE49-F238E27FC236}">
                  <a16:creationId xmlns:a16="http://schemas.microsoft.com/office/drawing/2014/main" id="{5DE3D77B-4F09-4615-B602-F7E8616F959B}"/>
                </a:ext>
              </a:extLst>
            </p:cNvPr>
            <p:cNvSpPr/>
            <p:nvPr/>
          </p:nvSpPr>
          <p:spPr>
            <a:xfrm>
              <a:off x="4773702" y="6126578"/>
              <a:ext cx="13458" cy="13839"/>
            </a:xfrm>
            <a:custGeom>
              <a:avLst/>
              <a:gdLst>
                <a:gd name="connsiteX0" fmla="*/ 6602 w 13458"/>
                <a:gd name="connsiteY0" fmla="*/ 6983 h 13839"/>
                <a:gd name="connsiteX1" fmla="*/ 13458 w 13458"/>
                <a:gd name="connsiteY1" fmla="*/ 0 h 13839"/>
                <a:gd name="connsiteX2" fmla="*/ 6856 w 13458"/>
                <a:gd name="connsiteY2" fmla="*/ 0 h 13839"/>
                <a:gd name="connsiteX3" fmla="*/ 0 w 13458"/>
                <a:gd name="connsiteY3" fmla="*/ 6983 h 13839"/>
                <a:gd name="connsiteX4" fmla="*/ 6856 w 13458"/>
                <a:gd name="connsiteY4" fmla="*/ 13840 h 13839"/>
                <a:gd name="connsiteX5" fmla="*/ 12950 w 13458"/>
                <a:gd name="connsiteY5" fmla="*/ 13840 h 13839"/>
                <a:gd name="connsiteX6" fmla="*/ 6602 w 13458"/>
                <a:gd name="connsiteY6" fmla="*/ 6983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58" h="13839">
                  <a:moveTo>
                    <a:pt x="6602" y="6983"/>
                  </a:moveTo>
                  <a:cubicBezTo>
                    <a:pt x="6602" y="3174"/>
                    <a:pt x="9649" y="64"/>
                    <a:pt x="13458" y="0"/>
                  </a:cubicBezTo>
                  <a:lnTo>
                    <a:pt x="6856" y="0"/>
                  </a:lnTo>
                  <a:cubicBezTo>
                    <a:pt x="3047" y="64"/>
                    <a:pt x="0" y="3174"/>
                    <a:pt x="0" y="6983"/>
                  </a:cubicBezTo>
                  <a:cubicBezTo>
                    <a:pt x="0" y="10767"/>
                    <a:pt x="3072" y="13840"/>
                    <a:pt x="6856" y="13840"/>
                  </a:cubicBezTo>
                  <a:lnTo>
                    <a:pt x="12950" y="13840"/>
                  </a:lnTo>
                  <a:cubicBezTo>
                    <a:pt x="9357" y="13573"/>
                    <a:pt x="6589" y="10576"/>
                    <a:pt x="6602"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64" name="Freeform: Shape 463">
              <a:extLst>
                <a:ext uri="{FF2B5EF4-FFF2-40B4-BE49-F238E27FC236}">
                  <a16:creationId xmlns:a16="http://schemas.microsoft.com/office/drawing/2014/main" id="{8BD165CD-5A88-4FF9-92D7-7B32F82FEDDE}"/>
                </a:ext>
              </a:extLst>
            </p:cNvPr>
            <p:cNvSpPr/>
            <p:nvPr/>
          </p:nvSpPr>
          <p:spPr>
            <a:xfrm>
              <a:off x="4780304" y="6126578"/>
              <a:ext cx="26408" cy="13839"/>
            </a:xfrm>
            <a:custGeom>
              <a:avLst/>
              <a:gdLst>
                <a:gd name="connsiteX0" fmla="*/ 26409 w 26408"/>
                <a:gd name="connsiteY0" fmla="*/ 6983 h 13839"/>
                <a:gd name="connsiteX1" fmla="*/ 19553 w 26408"/>
                <a:gd name="connsiteY1" fmla="*/ 0 h 13839"/>
                <a:gd name="connsiteX2" fmla="*/ 6856 w 26408"/>
                <a:gd name="connsiteY2" fmla="*/ 0 h 13839"/>
                <a:gd name="connsiteX3" fmla="*/ 0 w 26408"/>
                <a:gd name="connsiteY3" fmla="*/ 6983 h 13839"/>
                <a:gd name="connsiteX4" fmla="*/ 6856 w 26408"/>
                <a:gd name="connsiteY4" fmla="*/ 13840 h 13839"/>
                <a:gd name="connsiteX5" fmla="*/ 19553 w 26408"/>
                <a:gd name="connsiteY5" fmla="*/ 13840 h 13839"/>
                <a:gd name="connsiteX6" fmla="*/ 26409 w 26408"/>
                <a:gd name="connsiteY6" fmla="*/ 6983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08" h="13839">
                  <a:moveTo>
                    <a:pt x="26409" y="6983"/>
                  </a:moveTo>
                  <a:cubicBezTo>
                    <a:pt x="26409" y="3174"/>
                    <a:pt x="23362" y="64"/>
                    <a:pt x="19553" y="0"/>
                  </a:cubicBezTo>
                  <a:lnTo>
                    <a:pt x="6856" y="0"/>
                  </a:lnTo>
                  <a:cubicBezTo>
                    <a:pt x="3047" y="64"/>
                    <a:pt x="0" y="3174"/>
                    <a:pt x="0" y="6983"/>
                  </a:cubicBezTo>
                  <a:cubicBezTo>
                    <a:pt x="0" y="10767"/>
                    <a:pt x="3073" y="13840"/>
                    <a:pt x="6856" y="13840"/>
                  </a:cubicBezTo>
                  <a:lnTo>
                    <a:pt x="19553" y="13840"/>
                  </a:lnTo>
                  <a:cubicBezTo>
                    <a:pt x="23337" y="13840"/>
                    <a:pt x="26409" y="10767"/>
                    <a:pt x="26409"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65" name="Freeform: Shape 464">
              <a:extLst>
                <a:ext uri="{FF2B5EF4-FFF2-40B4-BE49-F238E27FC236}">
                  <a16:creationId xmlns:a16="http://schemas.microsoft.com/office/drawing/2014/main" id="{F17F0F95-0D00-40D1-8696-410ECC664696}"/>
                </a:ext>
              </a:extLst>
            </p:cNvPr>
            <p:cNvSpPr/>
            <p:nvPr/>
          </p:nvSpPr>
          <p:spPr>
            <a:xfrm>
              <a:off x="4939902" y="6126578"/>
              <a:ext cx="65514" cy="13839"/>
            </a:xfrm>
            <a:custGeom>
              <a:avLst/>
              <a:gdLst>
                <a:gd name="connsiteX0" fmla="*/ 58659 w 65514"/>
                <a:gd name="connsiteY0" fmla="*/ 6983 h 13839"/>
                <a:gd name="connsiteX1" fmla="*/ 65515 w 65514"/>
                <a:gd name="connsiteY1" fmla="*/ 0 h 13839"/>
                <a:gd name="connsiteX2" fmla="*/ 6983 w 65514"/>
                <a:gd name="connsiteY2" fmla="*/ 0 h 13839"/>
                <a:gd name="connsiteX3" fmla="*/ 3428 w 65514"/>
                <a:gd name="connsiteY3" fmla="*/ 1143 h 13839"/>
                <a:gd name="connsiteX4" fmla="*/ 0 w 65514"/>
                <a:gd name="connsiteY4" fmla="*/ 6983 h 13839"/>
                <a:gd name="connsiteX5" fmla="*/ 6983 w 65514"/>
                <a:gd name="connsiteY5" fmla="*/ 13840 h 13839"/>
                <a:gd name="connsiteX6" fmla="*/ 65515 w 65514"/>
                <a:gd name="connsiteY6" fmla="*/ 13840 h 13839"/>
                <a:gd name="connsiteX7" fmla="*/ 58659 w 65514"/>
                <a:gd name="connsiteY7" fmla="*/ 6983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14" h="13839">
                  <a:moveTo>
                    <a:pt x="58659" y="6983"/>
                  </a:moveTo>
                  <a:cubicBezTo>
                    <a:pt x="58659" y="3174"/>
                    <a:pt x="61706" y="64"/>
                    <a:pt x="65515" y="0"/>
                  </a:cubicBezTo>
                  <a:lnTo>
                    <a:pt x="6983" y="0"/>
                  </a:lnTo>
                  <a:cubicBezTo>
                    <a:pt x="5713" y="25"/>
                    <a:pt x="4482" y="432"/>
                    <a:pt x="3428" y="1143"/>
                  </a:cubicBezTo>
                  <a:cubicBezTo>
                    <a:pt x="1333" y="2349"/>
                    <a:pt x="38" y="4571"/>
                    <a:pt x="0" y="6983"/>
                  </a:cubicBezTo>
                  <a:cubicBezTo>
                    <a:pt x="254" y="10703"/>
                    <a:pt x="3250" y="13649"/>
                    <a:pt x="6983" y="13840"/>
                  </a:cubicBezTo>
                  <a:lnTo>
                    <a:pt x="65515" y="13840"/>
                  </a:lnTo>
                  <a:cubicBezTo>
                    <a:pt x="61731" y="13840"/>
                    <a:pt x="58659" y="10767"/>
                    <a:pt x="58659"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66" name="Freeform: Shape 465">
              <a:extLst>
                <a:ext uri="{FF2B5EF4-FFF2-40B4-BE49-F238E27FC236}">
                  <a16:creationId xmlns:a16="http://schemas.microsoft.com/office/drawing/2014/main" id="{6443406A-2334-4529-9616-BAA5E694E157}"/>
                </a:ext>
              </a:extLst>
            </p:cNvPr>
            <p:cNvSpPr/>
            <p:nvPr/>
          </p:nvSpPr>
          <p:spPr>
            <a:xfrm>
              <a:off x="4998560" y="6126578"/>
              <a:ext cx="14474" cy="13839"/>
            </a:xfrm>
            <a:custGeom>
              <a:avLst/>
              <a:gdLst>
                <a:gd name="connsiteX0" fmla="*/ 13205 w 14474"/>
                <a:gd name="connsiteY0" fmla="*/ 0 h 13839"/>
                <a:gd name="connsiteX1" fmla="*/ 6856 w 14474"/>
                <a:gd name="connsiteY1" fmla="*/ 0 h 13839"/>
                <a:gd name="connsiteX2" fmla="*/ 0 w 14474"/>
                <a:gd name="connsiteY2" fmla="*/ 6983 h 13839"/>
                <a:gd name="connsiteX3" fmla="*/ 6856 w 14474"/>
                <a:gd name="connsiteY3" fmla="*/ 13840 h 13839"/>
                <a:gd name="connsiteX4" fmla="*/ 14474 w 14474"/>
                <a:gd name="connsiteY4" fmla="*/ 13840 h 13839"/>
                <a:gd name="connsiteX5" fmla="*/ 7618 w 14474"/>
                <a:gd name="connsiteY5" fmla="*/ 6983 h 13839"/>
                <a:gd name="connsiteX6" fmla="*/ 14474 w 14474"/>
                <a:gd name="connsiteY6" fmla="*/ 0 h 13839"/>
                <a:gd name="connsiteX7" fmla="*/ 13205 w 14474"/>
                <a:gd name="connsiteY7" fmla="*/ 0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74" h="13839">
                  <a:moveTo>
                    <a:pt x="13205" y="0"/>
                  </a:moveTo>
                  <a:lnTo>
                    <a:pt x="6856" y="0"/>
                  </a:lnTo>
                  <a:cubicBezTo>
                    <a:pt x="3047" y="64"/>
                    <a:pt x="0" y="3174"/>
                    <a:pt x="0" y="6983"/>
                  </a:cubicBezTo>
                  <a:cubicBezTo>
                    <a:pt x="0" y="10767"/>
                    <a:pt x="3073" y="13840"/>
                    <a:pt x="6856" y="13840"/>
                  </a:cubicBezTo>
                  <a:lnTo>
                    <a:pt x="14474" y="13840"/>
                  </a:lnTo>
                  <a:cubicBezTo>
                    <a:pt x="10691" y="13840"/>
                    <a:pt x="7618" y="10767"/>
                    <a:pt x="7618" y="6983"/>
                  </a:cubicBezTo>
                  <a:cubicBezTo>
                    <a:pt x="7618" y="3174"/>
                    <a:pt x="10665" y="64"/>
                    <a:pt x="14474" y="0"/>
                  </a:cubicBezTo>
                  <a:lnTo>
                    <a:pt x="13205" y="0"/>
                  </a:lnTo>
                  <a:close/>
                </a:path>
              </a:pathLst>
            </a:custGeom>
            <a:solidFill>
              <a:srgbClr val="000000"/>
            </a:solidFill>
            <a:ln w="12690" cap="flat">
              <a:noFill/>
              <a:prstDash val="solid"/>
              <a:miter/>
            </a:ln>
          </p:spPr>
          <p:txBody>
            <a:bodyPr rtlCol="0" anchor="ctr"/>
            <a:lstStyle/>
            <a:p>
              <a:pPr rtl="0"/>
              <a:endParaRPr lang="en-GB" sz="1934" noProof="0"/>
            </a:p>
          </p:txBody>
        </p:sp>
        <p:sp>
          <p:nvSpPr>
            <p:cNvPr id="467" name="Freeform: Shape 466">
              <a:extLst>
                <a:ext uri="{FF2B5EF4-FFF2-40B4-BE49-F238E27FC236}">
                  <a16:creationId xmlns:a16="http://schemas.microsoft.com/office/drawing/2014/main" id="{3E5FFF80-2E7F-4828-B36A-F5D355C24C14}"/>
                </a:ext>
              </a:extLst>
            </p:cNvPr>
            <p:cNvSpPr/>
            <p:nvPr/>
          </p:nvSpPr>
          <p:spPr>
            <a:xfrm>
              <a:off x="5006179" y="6126578"/>
              <a:ext cx="164929" cy="13839"/>
            </a:xfrm>
            <a:custGeom>
              <a:avLst/>
              <a:gdLst>
                <a:gd name="connsiteX0" fmla="*/ 0 w 164929"/>
                <a:gd name="connsiteY0" fmla="*/ 6983 h 13839"/>
                <a:gd name="connsiteX1" fmla="*/ 6856 w 164929"/>
                <a:gd name="connsiteY1" fmla="*/ 13840 h 13839"/>
                <a:gd name="connsiteX2" fmla="*/ 164930 w 164929"/>
                <a:gd name="connsiteY2" fmla="*/ 13840 h 13839"/>
                <a:gd name="connsiteX3" fmla="*/ 158074 w 164929"/>
                <a:gd name="connsiteY3" fmla="*/ 6983 h 13839"/>
                <a:gd name="connsiteX4" fmla="*/ 164930 w 164929"/>
                <a:gd name="connsiteY4" fmla="*/ 0 h 13839"/>
                <a:gd name="connsiteX5" fmla="*/ 6856 w 164929"/>
                <a:gd name="connsiteY5" fmla="*/ 0 h 13839"/>
                <a:gd name="connsiteX6" fmla="*/ 0 w 164929"/>
                <a:gd name="connsiteY6" fmla="*/ 6983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929" h="13839">
                  <a:moveTo>
                    <a:pt x="0" y="6983"/>
                  </a:moveTo>
                  <a:cubicBezTo>
                    <a:pt x="0" y="10767"/>
                    <a:pt x="3073" y="13840"/>
                    <a:pt x="6856" y="13840"/>
                  </a:cubicBezTo>
                  <a:lnTo>
                    <a:pt x="164930" y="13840"/>
                  </a:lnTo>
                  <a:cubicBezTo>
                    <a:pt x="161146" y="13840"/>
                    <a:pt x="158074" y="10767"/>
                    <a:pt x="158074" y="6983"/>
                  </a:cubicBezTo>
                  <a:cubicBezTo>
                    <a:pt x="158074" y="3174"/>
                    <a:pt x="161121" y="64"/>
                    <a:pt x="164930" y="0"/>
                  </a:cubicBezTo>
                  <a:lnTo>
                    <a:pt x="6856" y="0"/>
                  </a:lnTo>
                  <a:cubicBezTo>
                    <a:pt x="3047" y="64"/>
                    <a:pt x="0" y="3174"/>
                    <a:pt x="0"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68" name="Freeform: Shape 467">
              <a:extLst>
                <a:ext uri="{FF2B5EF4-FFF2-40B4-BE49-F238E27FC236}">
                  <a16:creationId xmlns:a16="http://schemas.microsoft.com/office/drawing/2014/main" id="{D57D4B74-EC15-4E08-85CA-F108F2E2ABCB}"/>
                </a:ext>
              </a:extLst>
            </p:cNvPr>
            <p:cNvSpPr/>
            <p:nvPr/>
          </p:nvSpPr>
          <p:spPr>
            <a:xfrm>
              <a:off x="6500642" y="6510147"/>
              <a:ext cx="13970" cy="8812"/>
            </a:xfrm>
            <a:custGeom>
              <a:avLst/>
              <a:gdLst>
                <a:gd name="connsiteX0" fmla="*/ 65 w 13970"/>
                <a:gd name="connsiteY0" fmla="*/ 889 h 8812"/>
                <a:gd name="connsiteX1" fmla="*/ 6045 w 13970"/>
                <a:gd name="connsiteY1" fmla="*/ 8748 h 8812"/>
                <a:gd name="connsiteX2" fmla="*/ 13904 w 13970"/>
                <a:gd name="connsiteY2" fmla="*/ 2768 h 8812"/>
                <a:gd name="connsiteX3" fmla="*/ 13904 w 13970"/>
                <a:gd name="connsiteY3" fmla="*/ 889 h 8812"/>
                <a:gd name="connsiteX4" fmla="*/ 13904 w 13970"/>
                <a:gd name="connsiteY4" fmla="*/ 0 h 8812"/>
                <a:gd name="connsiteX5" fmla="*/ 6045 w 13970"/>
                <a:gd name="connsiteY5" fmla="*/ 5980 h 8812"/>
                <a:gd name="connsiteX6" fmla="*/ 65 w 13970"/>
                <a:gd name="connsiteY6" fmla="*/ 0 h 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70" h="8812">
                  <a:moveTo>
                    <a:pt x="65" y="889"/>
                  </a:moveTo>
                  <a:cubicBezTo>
                    <a:pt x="-456" y="4711"/>
                    <a:pt x="2223" y="8227"/>
                    <a:pt x="6045" y="8748"/>
                  </a:cubicBezTo>
                  <a:cubicBezTo>
                    <a:pt x="9866" y="9269"/>
                    <a:pt x="13384" y="6590"/>
                    <a:pt x="13904" y="2768"/>
                  </a:cubicBezTo>
                  <a:cubicBezTo>
                    <a:pt x="13993" y="2146"/>
                    <a:pt x="13993" y="1511"/>
                    <a:pt x="13904" y="889"/>
                  </a:cubicBezTo>
                  <a:lnTo>
                    <a:pt x="13904" y="0"/>
                  </a:lnTo>
                  <a:cubicBezTo>
                    <a:pt x="13384" y="3822"/>
                    <a:pt x="9866" y="6501"/>
                    <a:pt x="6045" y="5980"/>
                  </a:cubicBezTo>
                  <a:cubicBezTo>
                    <a:pt x="2934" y="5561"/>
                    <a:pt x="484" y="3111"/>
                    <a:pt x="65"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69" name="Freeform: Shape 468">
              <a:extLst>
                <a:ext uri="{FF2B5EF4-FFF2-40B4-BE49-F238E27FC236}">
                  <a16:creationId xmlns:a16="http://schemas.microsoft.com/office/drawing/2014/main" id="{15E5D800-2D47-4F19-B80E-A3E113C9F21E}"/>
                </a:ext>
              </a:extLst>
            </p:cNvPr>
            <p:cNvSpPr/>
            <p:nvPr/>
          </p:nvSpPr>
          <p:spPr>
            <a:xfrm>
              <a:off x="6500706" y="6425841"/>
              <a:ext cx="13886" cy="90351"/>
            </a:xfrm>
            <a:custGeom>
              <a:avLst/>
              <a:gdLst>
                <a:gd name="connsiteX0" fmla="*/ 0 w 13886"/>
                <a:gd name="connsiteY0" fmla="*/ 84306 h 90351"/>
                <a:gd name="connsiteX1" fmla="*/ 7859 w 13886"/>
                <a:gd name="connsiteY1" fmla="*/ 90287 h 90351"/>
                <a:gd name="connsiteX2" fmla="*/ 13840 w 13886"/>
                <a:gd name="connsiteY2" fmla="*/ 84306 h 90351"/>
                <a:gd name="connsiteX3" fmla="*/ 13840 w 13886"/>
                <a:gd name="connsiteY3" fmla="*/ 6983 h 90351"/>
                <a:gd name="connsiteX4" fmla="*/ 13840 w 13886"/>
                <a:gd name="connsiteY4" fmla="*/ 5840 h 90351"/>
                <a:gd name="connsiteX5" fmla="*/ 7110 w 13886"/>
                <a:gd name="connsiteY5" fmla="*/ 0 h 90351"/>
                <a:gd name="connsiteX6" fmla="*/ 254 w 13886"/>
                <a:gd name="connsiteY6" fmla="*/ 6983 h 90351"/>
                <a:gd name="connsiteX7" fmla="*/ 254 w 13886"/>
                <a:gd name="connsiteY7" fmla="*/ 84306 h 90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86" h="90351">
                  <a:moveTo>
                    <a:pt x="0" y="84306"/>
                  </a:moveTo>
                  <a:cubicBezTo>
                    <a:pt x="521" y="88128"/>
                    <a:pt x="4037" y="90807"/>
                    <a:pt x="7859" y="90287"/>
                  </a:cubicBezTo>
                  <a:cubicBezTo>
                    <a:pt x="10970" y="89867"/>
                    <a:pt x="13420" y="87417"/>
                    <a:pt x="13840" y="84306"/>
                  </a:cubicBezTo>
                  <a:lnTo>
                    <a:pt x="13840" y="6983"/>
                  </a:lnTo>
                  <a:cubicBezTo>
                    <a:pt x="13903" y="6602"/>
                    <a:pt x="13903" y="6221"/>
                    <a:pt x="13840" y="5840"/>
                  </a:cubicBezTo>
                  <a:cubicBezTo>
                    <a:pt x="13345" y="2501"/>
                    <a:pt x="10487" y="25"/>
                    <a:pt x="7110" y="0"/>
                  </a:cubicBezTo>
                  <a:cubicBezTo>
                    <a:pt x="3301" y="63"/>
                    <a:pt x="254" y="3174"/>
                    <a:pt x="254" y="6983"/>
                  </a:cubicBezTo>
                  <a:lnTo>
                    <a:pt x="254" y="84306"/>
                  </a:lnTo>
                  <a:close/>
                </a:path>
              </a:pathLst>
            </a:custGeom>
            <a:solidFill>
              <a:srgbClr val="000000"/>
            </a:solidFill>
            <a:ln w="12690" cap="flat">
              <a:noFill/>
              <a:prstDash val="solid"/>
              <a:miter/>
            </a:ln>
          </p:spPr>
          <p:txBody>
            <a:bodyPr rtlCol="0" anchor="ctr"/>
            <a:lstStyle/>
            <a:p>
              <a:pPr rtl="0"/>
              <a:endParaRPr lang="en-GB" sz="1934" noProof="0"/>
            </a:p>
          </p:txBody>
        </p:sp>
        <p:sp>
          <p:nvSpPr>
            <p:cNvPr id="470" name="Freeform: Shape 469">
              <a:extLst>
                <a:ext uri="{FF2B5EF4-FFF2-40B4-BE49-F238E27FC236}">
                  <a16:creationId xmlns:a16="http://schemas.microsoft.com/office/drawing/2014/main" id="{C43FFFA5-1E6E-4A4C-AEF3-E9CB11946FB7}"/>
                </a:ext>
              </a:extLst>
            </p:cNvPr>
            <p:cNvSpPr/>
            <p:nvPr/>
          </p:nvSpPr>
          <p:spPr>
            <a:xfrm>
              <a:off x="7705114" y="6511671"/>
              <a:ext cx="13712" cy="6983"/>
            </a:xfrm>
            <a:custGeom>
              <a:avLst/>
              <a:gdLst>
                <a:gd name="connsiteX0" fmla="*/ 6857 w 13712"/>
                <a:gd name="connsiteY0" fmla="*/ 6983 h 6983"/>
                <a:gd name="connsiteX1" fmla="*/ 13713 w 13712"/>
                <a:gd name="connsiteY1" fmla="*/ 0 h 6983"/>
                <a:gd name="connsiteX2" fmla="*/ 13713 w 13712"/>
                <a:gd name="connsiteY2" fmla="*/ 0 h 6983"/>
                <a:gd name="connsiteX3" fmla="*/ 6857 w 13712"/>
                <a:gd name="connsiteY3" fmla="*/ 6856 h 6983"/>
                <a:gd name="connsiteX4" fmla="*/ 0 w 13712"/>
                <a:gd name="connsiteY4" fmla="*/ 0 h 6983"/>
                <a:gd name="connsiteX5" fmla="*/ 0 w 13712"/>
                <a:gd name="connsiteY5" fmla="*/ 0 h 6983"/>
                <a:gd name="connsiteX6" fmla="*/ 6857 w 13712"/>
                <a:gd name="connsiteY6" fmla="*/ 6983 h 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2" h="6983">
                  <a:moveTo>
                    <a:pt x="6857" y="6983"/>
                  </a:moveTo>
                  <a:cubicBezTo>
                    <a:pt x="10666" y="6920"/>
                    <a:pt x="13713" y="3809"/>
                    <a:pt x="13713" y="0"/>
                  </a:cubicBezTo>
                  <a:lnTo>
                    <a:pt x="13713" y="0"/>
                  </a:lnTo>
                  <a:cubicBezTo>
                    <a:pt x="13713" y="3784"/>
                    <a:pt x="10640" y="6856"/>
                    <a:pt x="6857" y="6856"/>
                  </a:cubicBezTo>
                  <a:cubicBezTo>
                    <a:pt x="3073" y="6856"/>
                    <a:pt x="0" y="3784"/>
                    <a:pt x="0" y="0"/>
                  </a:cubicBezTo>
                  <a:lnTo>
                    <a:pt x="0" y="0"/>
                  </a:lnTo>
                  <a:cubicBezTo>
                    <a:pt x="0" y="3809"/>
                    <a:pt x="3047" y="6920"/>
                    <a:pt x="6857"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71" name="Freeform: Shape 470">
              <a:extLst>
                <a:ext uri="{FF2B5EF4-FFF2-40B4-BE49-F238E27FC236}">
                  <a16:creationId xmlns:a16="http://schemas.microsoft.com/office/drawing/2014/main" id="{629E896F-B4A1-4204-B347-4855E90CA55B}"/>
                </a:ext>
              </a:extLst>
            </p:cNvPr>
            <p:cNvSpPr/>
            <p:nvPr/>
          </p:nvSpPr>
          <p:spPr>
            <a:xfrm>
              <a:off x="5164252" y="6126578"/>
              <a:ext cx="44946" cy="13839"/>
            </a:xfrm>
            <a:custGeom>
              <a:avLst/>
              <a:gdLst>
                <a:gd name="connsiteX0" fmla="*/ 0 w 44946"/>
                <a:gd name="connsiteY0" fmla="*/ 6983 h 13839"/>
                <a:gd name="connsiteX1" fmla="*/ 6856 w 44946"/>
                <a:gd name="connsiteY1" fmla="*/ 13840 h 13839"/>
                <a:gd name="connsiteX2" fmla="*/ 44946 w 44946"/>
                <a:gd name="connsiteY2" fmla="*/ 13840 h 13839"/>
                <a:gd name="connsiteX3" fmla="*/ 38090 w 44946"/>
                <a:gd name="connsiteY3" fmla="*/ 6983 h 13839"/>
                <a:gd name="connsiteX4" fmla="*/ 44946 w 44946"/>
                <a:gd name="connsiteY4" fmla="*/ 0 h 13839"/>
                <a:gd name="connsiteX5" fmla="*/ 6856 w 44946"/>
                <a:gd name="connsiteY5" fmla="*/ 0 h 13839"/>
                <a:gd name="connsiteX6" fmla="*/ 0 w 44946"/>
                <a:gd name="connsiteY6" fmla="*/ 6983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946" h="13839">
                  <a:moveTo>
                    <a:pt x="0" y="6983"/>
                  </a:moveTo>
                  <a:cubicBezTo>
                    <a:pt x="0" y="10767"/>
                    <a:pt x="3073" y="13840"/>
                    <a:pt x="6856" y="13840"/>
                  </a:cubicBezTo>
                  <a:lnTo>
                    <a:pt x="44946" y="13840"/>
                  </a:lnTo>
                  <a:cubicBezTo>
                    <a:pt x="41163" y="13840"/>
                    <a:pt x="38090" y="10767"/>
                    <a:pt x="38090" y="6983"/>
                  </a:cubicBezTo>
                  <a:cubicBezTo>
                    <a:pt x="38090" y="3174"/>
                    <a:pt x="41138" y="64"/>
                    <a:pt x="44946" y="0"/>
                  </a:cubicBezTo>
                  <a:lnTo>
                    <a:pt x="6856" y="0"/>
                  </a:lnTo>
                  <a:cubicBezTo>
                    <a:pt x="3047" y="64"/>
                    <a:pt x="0" y="3174"/>
                    <a:pt x="0"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72" name="Freeform: Shape 471">
              <a:extLst>
                <a:ext uri="{FF2B5EF4-FFF2-40B4-BE49-F238E27FC236}">
                  <a16:creationId xmlns:a16="http://schemas.microsoft.com/office/drawing/2014/main" id="{3F655864-5468-4CED-B5A3-F8A8E5B979D3}"/>
                </a:ext>
              </a:extLst>
            </p:cNvPr>
            <p:cNvSpPr/>
            <p:nvPr/>
          </p:nvSpPr>
          <p:spPr>
            <a:xfrm>
              <a:off x="7705114" y="6510147"/>
              <a:ext cx="13712" cy="7871"/>
            </a:xfrm>
            <a:custGeom>
              <a:avLst/>
              <a:gdLst>
                <a:gd name="connsiteX0" fmla="*/ 6857 w 13712"/>
                <a:gd name="connsiteY0" fmla="*/ 7872 h 7871"/>
                <a:gd name="connsiteX1" fmla="*/ 13713 w 13712"/>
                <a:gd name="connsiteY1" fmla="*/ 889 h 7871"/>
                <a:gd name="connsiteX2" fmla="*/ 13713 w 13712"/>
                <a:gd name="connsiteY2" fmla="*/ 0 h 7871"/>
                <a:gd name="connsiteX3" fmla="*/ 6857 w 13712"/>
                <a:gd name="connsiteY3" fmla="*/ 6856 h 7871"/>
                <a:gd name="connsiteX4" fmla="*/ 0 w 13712"/>
                <a:gd name="connsiteY4" fmla="*/ 0 h 7871"/>
                <a:gd name="connsiteX5" fmla="*/ 0 w 13712"/>
                <a:gd name="connsiteY5" fmla="*/ 889 h 7871"/>
                <a:gd name="connsiteX6" fmla="*/ 6857 w 13712"/>
                <a:gd name="connsiteY6" fmla="*/ 7872 h 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2" h="7871">
                  <a:moveTo>
                    <a:pt x="6857" y="7872"/>
                  </a:moveTo>
                  <a:cubicBezTo>
                    <a:pt x="10666" y="7808"/>
                    <a:pt x="13713" y="4698"/>
                    <a:pt x="13713" y="889"/>
                  </a:cubicBezTo>
                  <a:lnTo>
                    <a:pt x="13713" y="0"/>
                  </a:lnTo>
                  <a:cubicBezTo>
                    <a:pt x="13713" y="3783"/>
                    <a:pt x="10640" y="6856"/>
                    <a:pt x="6857" y="6856"/>
                  </a:cubicBezTo>
                  <a:cubicBezTo>
                    <a:pt x="3073" y="6856"/>
                    <a:pt x="0" y="3783"/>
                    <a:pt x="0" y="0"/>
                  </a:cubicBezTo>
                  <a:lnTo>
                    <a:pt x="0" y="889"/>
                  </a:lnTo>
                  <a:cubicBezTo>
                    <a:pt x="0" y="4698"/>
                    <a:pt x="3047" y="7808"/>
                    <a:pt x="6857" y="7872"/>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73" name="Freeform: Shape 472">
              <a:extLst>
                <a:ext uri="{FF2B5EF4-FFF2-40B4-BE49-F238E27FC236}">
                  <a16:creationId xmlns:a16="http://schemas.microsoft.com/office/drawing/2014/main" id="{65994D7D-6EC0-4B23-8600-38668D0BCAF8}"/>
                </a:ext>
              </a:extLst>
            </p:cNvPr>
            <p:cNvSpPr/>
            <p:nvPr/>
          </p:nvSpPr>
          <p:spPr>
            <a:xfrm>
              <a:off x="7705114" y="5895117"/>
              <a:ext cx="13712" cy="621886"/>
            </a:xfrm>
            <a:custGeom>
              <a:avLst/>
              <a:gdLst>
                <a:gd name="connsiteX0" fmla="*/ 0 w 13712"/>
                <a:gd name="connsiteY0" fmla="*/ 6856 h 621886"/>
                <a:gd name="connsiteX1" fmla="*/ 0 w 13712"/>
                <a:gd name="connsiteY1" fmla="*/ 615031 h 621886"/>
                <a:gd name="connsiteX2" fmla="*/ 6857 w 13712"/>
                <a:gd name="connsiteY2" fmla="*/ 621887 h 621886"/>
                <a:gd name="connsiteX3" fmla="*/ 13713 w 13712"/>
                <a:gd name="connsiteY3" fmla="*/ 615031 h 621886"/>
                <a:gd name="connsiteX4" fmla="*/ 13713 w 13712"/>
                <a:gd name="connsiteY4" fmla="*/ 6856 h 621886"/>
                <a:gd name="connsiteX5" fmla="*/ 6857 w 13712"/>
                <a:gd name="connsiteY5" fmla="*/ 0 h 621886"/>
                <a:gd name="connsiteX6" fmla="*/ 0 w 13712"/>
                <a:gd name="connsiteY6" fmla="*/ 6856 h 62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2" h="621886">
                  <a:moveTo>
                    <a:pt x="0" y="6856"/>
                  </a:moveTo>
                  <a:lnTo>
                    <a:pt x="0" y="615031"/>
                  </a:lnTo>
                  <a:cubicBezTo>
                    <a:pt x="0" y="618814"/>
                    <a:pt x="3073" y="621887"/>
                    <a:pt x="6857" y="621887"/>
                  </a:cubicBezTo>
                  <a:cubicBezTo>
                    <a:pt x="10640" y="621887"/>
                    <a:pt x="13713" y="618814"/>
                    <a:pt x="13713" y="615031"/>
                  </a:cubicBezTo>
                  <a:lnTo>
                    <a:pt x="13713" y="6856"/>
                  </a:lnTo>
                  <a:cubicBezTo>
                    <a:pt x="13713" y="3070"/>
                    <a:pt x="10640" y="0"/>
                    <a:pt x="6857" y="0"/>
                  </a:cubicBezTo>
                  <a:cubicBezTo>
                    <a:pt x="3073" y="0"/>
                    <a:pt x="0" y="3070"/>
                    <a:pt x="0"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74" name="Freeform: Shape 473">
              <a:extLst>
                <a:ext uri="{FF2B5EF4-FFF2-40B4-BE49-F238E27FC236}">
                  <a16:creationId xmlns:a16="http://schemas.microsoft.com/office/drawing/2014/main" id="{98FE9FCA-4949-4DC2-919D-61EA8E17FA45}"/>
                </a:ext>
              </a:extLst>
            </p:cNvPr>
            <p:cNvSpPr/>
            <p:nvPr/>
          </p:nvSpPr>
          <p:spPr>
            <a:xfrm>
              <a:off x="5202850" y="6126578"/>
              <a:ext cx="10157" cy="13839"/>
            </a:xfrm>
            <a:custGeom>
              <a:avLst/>
              <a:gdLst>
                <a:gd name="connsiteX0" fmla="*/ 0 w 10157"/>
                <a:gd name="connsiteY0" fmla="*/ 6983 h 13839"/>
                <a:gd name="connsiteX1" fmla="*/ 6856 w 10157"/>
                <a:gd name="connsiteY1" fmla="*/ 13840 h 13839"/>
                <a:gd name="connsiteX2" fmla="*/ 10157 w 10157"/>
                <a:gd name="connsiteY2" fmla="*/ 13840 h 13839"/>
                <a:gd name="connsiteX3" fmla="*/ 3174 w 10157"/>
                <a:gd name="connsiteY3" fmla="*/ 6983 h 13839"/>
                <a:gd name="connsiteX4" fmla="*/ 10157 w 10157"/>
                <a:gd name="connsiteY4" fmla="*/ 0 h 13839"/>
                <a:gd name="connsiteX5" fmla="*/ 6856 w 10157"/>
                <a:gd name="connsiteY5" fmla="*/ 0 h 13839"/>
                <a:gd name="connsiteX6" fmla="*/ 0 w 10157"/>
                <a:gd name="connsiteY6" fmla="*/ 6983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57" h="13839">
                  <a:moveTo>
                    <a:pt x="0" y="6983"/>
                  </a:moveTo>
                  <a:cubicBezTo>
                    <a:pt x="0" y="10767"/>
                    <a:pt x="3073" y="13840"/>
                    <a:pt x="6856" y="13840"/>
                  </a:cubicBezTo>
                  <a:lnTo>
                    <a:pt x="10157" y="13840"/>
                  </a:lnTo>
                  <a:cubicBezTo>
                    <a:pt x="6348" y="13840"/>
                    <a:pt x="3238" y="10792"/>
                    <a:pt x="3174" y="6983"/>
                  </a:cubicBezTo>
                  <a:cubicBezTo>
                    <a:pt x="3174" y="3123"/>
                    <a:pt x="6298" y="0"/>
                    <a:pt x="10157" y="0"/>
                  </a:cubicBezTo>
                  <a:lnTo>
                    <a:pt x="6856" y="0"/>
                  </a:lnTo>
                  <a:cubicBezTo>
                    <a:pt x="3047" y="64"/>
                    <a:pt x="0" y="3174"/>
                    <a:pt x="0"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75" name="Freeform: Shape 474">
              <a:extLst>
                <a:ext uri="{FF2B5EF4-FFF2-40B4-BE49-F238E27FC236}">
                  <a16:creationId xmlns:a16="http://schemas.microsoft.com/office/drawing/2014/main" id="{283BF4A2-C844-40EF-9ADD-43FE5CD25BD7}"/>
                </a:ext>
              </a:extLst>
            </p:cNvPr>
            <p:cNvSpPr/>
            <p:nvPr/>
          </p:nvSpPr>
          <p:spPr>
            <a:xfrm>
              <a:off x="5205644" y="6127075"/>
              <a:ext cx="21895" cy="13342"/>
            </a:xfrm>
            <a:custGeom>
              <a:avLst/>
              <a:gdLst>
                <a:gd name="connsiteX0" fmla="*/ 0 w 21895"/>
                <a:gd name="connsiteY0" fmla="*/ 6487 h 13342"/>
                <a:gd name="connsiteX1" fmla="*/ 6983 w 21895"/>
                <a:gd name="connsiteY1" fmla="*/ 13343 h 13342"/>
                <a:gd name="connsiteX2" fmla="*/ 14982 w 21895"/>
                <a:gd name="connsiteY2" fmla="*/ 13343 h 13342"/>
                <a:gd name="connsiteX3" fmla="*/ 21838 w 21895"/>
                <a:gd name="connsiteY3" fmla="*/ 6487 h 13342"/>
                <a:gd name="connsiteX4" fmla="*/ 21838 w 21895"/>
                <a:gd name="connsiteY4" fmla="*/ 4455 h 13342"/>
                <a:gd name="connsiteX5" fmla="*/ 20823 w 21895"/>
                <a:gd name="connsiteY5" fmla="*/ 2551 h 13342"/>
                <a:gd name="connsiteX6" fmla="*/ 19934 w 21895"/>
                <a:gd name="connsiteY6" fmla="*/ 1408 h 13342"/>
                <a:gd name="connsiteX7" fmla="*/ 18791 w 21895"/>
                <a:gd name="connsiteY7" fmla="*/ 646 h 13342"/>
                <a:gd name="connsiteX8" fmla="*/ 17649 w 21895"/>
                <a:gd name="connsiteY8" fmla="*/ 11 h 13342"/>
                <a:gd name="connsiteX9" fmla="*/ 16252 w 21895"/>
                <a:gd name="connsiteY9" fmla="*/ 11 h 13342"/>
                <a:gd name="connsiteX10" fmla="*/ 15363 w 21895"/>
                <a:gd name="connsiteY10" fmla="*/ 11 h 13342"/>
                <a:gd name="connsiteX11" fmla="*/ 7364 w 21895"/>
                <a:gd name="connsiteY11" fmla="*/ 11 h 13342"/>
                <a:gd name="connsiteX12" fmla="*/ 0 w 21895"/>
                <a:gd name="connsiteY12" fmla="*/ 6487 h 13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95" h="13342">
                  <a:moveTo>
                    <a:pt x="0" y="6487"/>
                  </a:moveTo>
                  <a:cubicBezTo>
                    <a:pt x="64" y="10296"/>
                    <a:pt x="3174" y="13343"/>
                    <a:pt x="6983" y="13343"/>
                  </a:cubicBezTo>
                  <a:lnTo>
                    <a:pt x="14982" y="13343"/>
                  </a:lnTo>
                  <a:cubicBezTo>
                    <a:pt x="18766" y="13343"/>
                    <a:pt x="21838" y="10270"/>
                    <a:pt x="21838" y="6487"/>
                  </a:cubicBezTo>
                  <a:cubicBezTo>
                    <a:pt x="21915" y="5814"/>
                    <a:pt x="21915" y="5128"/>
                    <a:pt x="21838" y="4455"/>
                  </a:cubicBezTo>
                  <a:cubicBezTo>
                    <a:pt x="21572" y="3782"/>
                    <a:pt x="21242" y="3147"/>
                    <a:pt x="20823" y="2551"/>
                  </a:cubicBezTo>
                  <a:lnTo>
                    <a:pt x="19934" y="1408"/>
                  </a:lnTo>
                  <a:lnTo>
                    <a:pt x="18791" y="646"/>
                  </a:lnTo>
                  <a:cubicBezTo>
                    <a:pt x="18461" y="367"/>
                    <a:pt x="18067" y="151"/>
                    <a:pt x="17649" y="11"/>
                  </a:cubicBezTo>
                  <a:lnTo>
                    <a:pt x="16252" y="11"/>
                  </a:lnTo>
                  <a:lnTo>
                    <a:pt x="15363" y="11"/>
                  </a:lnTo>
                  <a:lnTo>
                    <a:pt x="7364" y="11"/>
                  </a:lnTo>
                  <a:cubicBezTo>
                    <a:pt x="3555" y="-204"/>
                    <a:pt x="267" y="2678"/>
                    <a:pt x="0" y="6487"/>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76" name="Freeform: Shape 475">
              <a:extLst>
                <a:ext uri="{FF2B5EF4-FFF2-40B4-BE49-F238E27FC236}">
                  <a16:creationId xmlns:a16="http://schemas.microsoft.com/office/drawing/2014/main" id="{C98A2EF1-6565-4EDA-82F3-848CB5FFC59B}"/>
                </a:ext>
              </a:extLst>
            </p:cNvPr>
            <p:cNvSpPr/>
            <p:nvPr/>
          </p:nvSpPr>
          <p:spPr>
            <a:xfrm>
              <a:off x="7090595" y="6466470"/>
              <a:ext cx="98525" cy="13839"/>
            </a:xfrm>
            <a:custGeom>
              <a:avLst/>
              <a:gdLst>
                <a:gd name="connsiteX0" fmla="*/ 6856 w 98525"/>
                <a:gd name="connsiteY0" fmla="*/ 13839 h 13839"/>
                <a:gd name="connsiteX1" fmla="*/ 91543 w 98525"/>
                <a:gd name="connsiteY1" fmla="*/ 13839 h 13839"/>
                <a:gd name="connsiteX2" fmla="*/ 98526 w 98525"/>
                <a:gd name="connsiteY2" fmla="*/ 6983 h 13839"/>
                <a:gd name="connsiteX3" fmla="*/ 91543 w 98525"/>
                <a:gd name="connsiteY3" fmla="*/ 0 h 13839"/>
                <a:gd name="connsiteX4" fmla="*/ 6856 w 98525"/>
                <a:gd name="connsiteY4" fmla="*/ 0 h 13839"/>
                <a:gd name="connsiteX5" fmla="*/ 0 w 98525"/>
                <a:gd name="connsiteY5" fmla="*/ 6983 h 13839"/>
                <a:gd name="connsiteX6" fmla="*/ 6856 w 98525"/>
                <a:gd name="connsiteY6" fmla="*/ 13839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525" h="13839">
                  <a:moveTo>
                    <a:pt x="6856" y="13839"/>
                  </a:moveTo>
                  <a:lnTo>
                    <a:pt x="91543" y="13839"/>
                  </a:lnTo>
                  <a:cubicBezTo>
                    <a:pt x="95352" y="13839"/>
                    <a:pt x="98463" y="10792"/>
                    <a:pt x="98526" y="6983"/>
                  </a:cubicBezTo>
                  <a:cubicBezTo>
                    <a:pt x="98526" y="3123"/>
                    <a:pt x="95403" y="0"/>
                    <a:pt x="91543" y="0"/>
                  </a:cubicBezTo>
                  <a:lnTo>
                    <a:pt x="6856" y="0"/>
                  </a:lnTo>
                  <a:cubicBezTo>
                    <a:pt x="3047" y="64"/>
                    <a:pt x="0" y="3174"/>
                    <a:pt x="0" y="6983"/>
                  </a:cubicBezTo>
                  <a:cubicBezTo>
                    <a:pt x="0" y="10767"/>
                    <a:pt x="3073" y="13839"/>
                    <a:pt x="6856" y="13839"/>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77" name="Freeform: Shape 476">
              <a:extLst>
                <a:ext uri="{FF2B5EF4-FFF2-40B4-BE49-F238E27FC236}">
                  <a16:creationId xmlns:a16="http://schemas.microsoft.com/office/drawing/2014/main" id="{98FC0C3F-800D-46E0-A54A-18C3CE801809}"/>
                </a:ext>
              </a:extLst>
            </p:cNvPr>
            <p:cNvSpPr/>
            <p:nvPr/>
          </p:nvSpPr>
          <p:spPr>
            <a:xfrm>
              <a:off x="7835128" y="6507354"/>
              <a:ext cx="2539" cy="357032"/>
            </a:xfrm>
            <a:custGeom>
              <a:avLst/>
              <a:gdLst>
                <a:gd name="connsiteX0" fmla="*/ 2539 w 2539"/>
                <a:gd name="connsiteY0" fmla="*/ 7999 h 357032"/>
                <a:gd name="connsiteX1" fmla="*/ 2539 w 2539"/>
                <a:gd name="connsiteY1" fmla="*/ 7999 h 357032"/>
                <a:gd name="connsiteX2" fmla="*/ 2539 w 2539"/>
                <a:gd name="connsiteY2" fmla="*/ 1270 h 357032"/>
                <a:gd name="connsiteX3" fmla="*/ 1270 w 2539"/>
                <a:gd name="connsiteY3" fmla="*/ 0 h 357032"/>
                <a:gd name="connsiteX4" fmla="*/ 0 w 2539"/>
                <a:gd name="connsiteY4" fmla="*/ 1270 h 357032"/>
                <a:gd name="connsiteX5" fmla="*/ 0 w 2539"/>
                <a:gd name="connsiteY5" fmla="*/ 7999 h 357032"/>
                <a:gd name="connsiteX6" fmla="*/ 0 w 2539"/>
                <a:gd name="connsiteY6" fmla="*/ 7999 h 357032"/>
                <a:gd name="connsiteX7" fmla="*/ 0 w 2539"/>
                <a:gd name="connsiteY7" fmla="*/ 357033 h 357032"/>
                <a:gd name="connsiteX8" fmla="*/ 2539 w 2539"/>
                <a:gd name="connsiteY8" fmla="*/ 357033 h 357032"/>
                <a:gd name="connsiteX9" fmla="*/ 2539 w 2539"/>
                <a:gd name="connsiteY9" fmla="*/ 7872 h 357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39" h="357032">
                  <a:moveTo>
                    <a:pt x="2539" y="7999"/>
                  </a:moveTo>
                  <a:lnTo>
                    <a:pt x="2539" y="7999"/>
                  </a:lnTo>
                  <a:lnTo>
                    <a:pt x="2539" y="1270"/>
                  </a:lnTo>
                  <a:cubicBezTo>
                    <a:pt x="2539" y="571"/>
                    <a:pt x="1968" y="0"/>
                    <a:pt x="1270" y="0"/>
                  </a:cubicBezTo>
                  <a:cubicBezTo>
                    <a:pt x="572" y="0"/>
                    <a:pt x="0" y="571"/>
                    <a:pt x="0" y="1270"/>
                  </a:cubicBezTo>
                  <a:lnTo>
                    <a:pt x="0" y="7999"/>
                  </a:lnTo>
                  <a:lnTo>
                    <a:pt x="0" y="7999"/>
                  </a:lnTo>
                  <a:lnTo>
                    <a:pt x="0" y="357033"/>
                  </a:lnTo>
                  <a:lnTo>
                    <a:pt x="2539" y="357033"/>
                  </a:lnTo>
                  <a:lnTo>
                    <a:pt x="2539" y="7872"/>
                  </a:lnTo>
                  <a:close/>
                </a:path>
              </a:pathLst>
            </a:custGeom>
            <a:solidFill>
              <a:srgbClr val="000000"/>
            </a:solidFill>
            <a:ln w="12690" cap="flat">
              <a:noFill/>
              <a:prstDash val="solid"/>
              <a:miter/>
            </a:ln>
          </p:spPr>
          <p:txBody>
            <a:bodyPr rtlCol="0" anchor="ctr"/>
            <a:lstStyle/>
            <a:p>
              <a:pPr rtl="0"/>
              <a:endParaRPr lang="en-GB" sz="1934" noProof="0"/>
            </a:p>
          </p:txBody>
        </p:sp>
        <p:sp>
          <p:nvSpPr>
            <p:cNvPr id="478" name="Freeform: Shape 477">
              <a:extLst>
                <a:ext uri="{FF2B5EF4-FFF2-40B4-BE49-F238E27FC236}">
                  <a16:creationId xmlns:a16="http://schemas.microsoft.com/office/drawing/2014/main" id="{3F559011-6763-4EB0-9BCC-DFDA694DAFC5}"/>
                </a:ext>
              </a:extLst>
            </p:cNvPr>
            <p:cNvSpPr/>
            <p:nvPr/>
          </p:nvSpPr>
          <p:spPr>
            <a:xfrm>
              <a:off x="6055052" y="5854741"/>
              <a:ext cx="13839" cy="662262"/>
            </a:xfrm>
            <a:custGeom>
              <a:avLst/>
              <a:gdLst>
                <a:gd name="connsiteX0" fmla="*/ 0 w 13839"/>
                <a:gd name="connsiteY0" fmla="*/ 6983 h 662262"/>
                <a:gd name="connsiteX1" fmla="*/ 0 w 13839"/>
                <a:gd name="connsiteY1" fmla="*/ 655406 h 662262"/>
                <a:gd name="connsiteX2" fmla="*/ 6983 w 13839"/>
                <a:gd name="connsiteY2" fmla="*/ 662263 h 662262"/>
                <a:gd name="connsiteX3" fmla="*/ 13839 w 13839"/>
                <a:gd name="connsiteY3" fmla="*/ 655406 h 662262"/>
                <a:gd name="connsiteX4" fmla="*/ 13839 w 13839"/>
                <a:gd name="connsiteY4" fmla="*/ 6983 h 662262"/>
                <a:gd name="connsiteX5" fmla="*/ 6983 w 13839"/>
                <a:gd name="connsiteY5" fmla="*/ 0 h 662262"/>
                <a:gd name="connsiteX6" fmla="*/ 0 w 13839"/>
                <a:gd name="connsiteY6" fmla="*/ 6983 h 66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39" h="662262">
                  <a:moveTo>
                    <a:pt x="0" y="6983"/>
                  </a:moveTo>
                  <a:lnTo>
                    <a:pt x="0" y="655406"/>
                  </a:lnTo>
                  <a:cubicBezTo>
                    <a:pt x="64" y="659215"/>
                    <a:pt x="3174" y="662263"/>
                    <a:pt x="6983" y="662263"/>
                  </a:cubicBezTo>
                  <a:cubicBezTo>
                    <a:pt x="10767" y="662263"/>
                    <a:pt x="13839" y="659190"/>
                    <a:pt x="13839" y="655406"/>
                  </a:cubicBezTo>
                  <a:lnTo>
                    <a:pt x="13839" y="6983"/>
                  </a:lnTo>
                  <a:cubicBezTo>
                    <a:pt x="13839" y="3175"/>
                    <a:pt x="10792" y="69"/>
                    <a:pt x="6983" y="0"/>
                  </a:cubicBezTo>
                  <a:cubicBezTo>
                    <a:pt x="3123" y="0"/>
                    <a:pt x="0" y="3126"/>
                    <a:pt x="0"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79" name="Freeform: Shape 478">
              <a:extLst>
                <a:ext uri="{FF2B5EF4-FFF2-40B4-BE49-F238E27FC236}">
                  <a16:creationId xmlns:a16="http://schemas.microsoft.com/office/drawing/2014/main" id="{A598EA6A-FBD9-4B3A-B5EB-0802D41F2096}"/>
                </a:ext>
              </a:extLst>
            </p:cNvPr>
            <p:cNvSpPr/>
            <p:nvPr/>
          </p:nvSpPr>
          <p:spPr>
            <a:xfrm>
              <a:off x="7801260" y="5861380"/>
              <a:ext cx="12792" cy="103584"/>
            </a:xfrm>
            <a:custGeom>
              <a:avLst/>
              <a:gdLst>
                <a:gd name="connsiteX0" fmla="*/ 95 w 12792"/>
                <a:gd name="connsiteY0" fmla="*/ 98109 h 103584"/>
                <a:gd name="connsiteX1" fmla="*/ 95 w 12792"/>
                <a:gd name="connsiteY1" fmla="*/ 99506 h 103584"/>
                <a:gd name="connsiteX2" fmla="*/ 95 w 12792"/>
                <a:gd name="connsiteY2" fmla="*/ 100522 h 103584"/>
                <a:gd name="connsiteX3" fmla="*/ 857 w 12792"/>
                <a:gd name="connsiteY3" fmla="*/ 101791 h 103584"/>
                <a:gd name="connsiteX4" fmla="*/ 1492 w 12792"/>
                <a:gd name="connsiteY4" fmla="*/ 102553 h 103584"/>
                <a:gd name="connsiteX5" fmla="*/ 2888 w 12792"/>
                <a:gd name="connsiteY5" fmla="*/ 103442 h 103584"/>
                <a:gd name="connsiteX6" fmla="*/ 3650 w 12792"/>
                <a:gd name="connsiteY6" fmla="*/ 103442 h 103584"/>
                <a:gd name="connsiteX7" fmla="*/ 6189 w 12792"/>
                <a:gd name="connsiteY7" fmla="*/ 103442 h 103584"/>
                <a:gd name="connsiteX8" fmla="*/ 9237 w 12792"/>
                <a:gd name="connsiteY8" fmla="*/ 102680 h 103584"/>
                <a:gd name="connsiteX9" fmla="*/ 9237 w 12792"/>
                <a:gd name="connsiteY9" fmla="*/ 102680 h 103584"/>
                <a:gd name="connsiteX10" fmla="*/ 12792 w 12792"/>
                <a:gd name="connsiteY10" fmla="*/ 96713 h 103584"/>
                <a:gd name="connsiteX11" fmla="*/ 12792 w 12792"/>
                <a:gd name="connsiteY11" fmla="*/ 6566 h 103584"/>
                <a:gd name="connsiteX12" fmla="*/ 8094 w 12792"/>
                <a:gd name="connsiteY12" fmla="*/ 90 h 103584"/>
                <a:gd name="connsiteX13" fmla="*/ 6698 w 12792"/>
                <a:gd name="connsiteY13" fmla="*/ 90 h 103584"/>
                <a:gd name="connsiteX14" fmla="*/ 7205 w 12792"/>
                <a:gd name="connsiteY14" fmla="*/ 90 h 103584"/>
                <a:gd name="connsiteX15" fmla="*/ 5047 w 12792"/>
                <a:gd name="connsiteY15" fmla="*/ 90 h 103584"/>
                <a:gd name="connsiteX16" fmla="*/ 3777 w 12792"/>
                <a:gd name="connsiteY16" fmla="*/ 90 h 103584"/>
                <a:gd name="connsiteX17" fmla="*/ 2762 w 12792"/>
                <a:gd name="connsiteY17" fmla="*/ 852 h 103584"/>
                <a:gd name="connsiteX18" fmla="*/ 1873 w 12792"/>
                <a:gd name="connsiteY18" fmla="*/ 1741 h 103584"/>
                <a:gd name="connsiteX19" fmla="*/ 1111 w 12792"/>
                <a:gd name="connsiteY19" fmla="*/ 2884 h 103584"/>
                <a:gd name="connsiteX20" fmla="*/ 1111 w 12792"/>
                <a:gd name="connsiteY20" fmla="*/ 4026 h 103584"/>
                <a:gd name="connsiteX21" fmla="*/ 1111 w 12792"/>
                <a:gd name="connsiteY21" fmla="*/ 5423 h 103584"/>
                <a:gd name="connsiteX22" fmla="*/ 1111 w 12792"/>
                <a:gd name="connsiteY22" fmla="*/ 5423 h 103584"/>
                <a:gd name="connsiteX23" fmla="*/ 1111 w 12792"/>
                <a:gd name="connsiteY23" fmla="*/ 96332 h 103584"/>
                <a:gd name="connsiteX24" fmla="*/ 95 w 12792"/>
                <a:gd name="connsiteY24" fmla="*/ 98109 h 103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792" h="103584">
                  <a:moveTo>
                    <a:pt x="95" y="98109"/>
                  </a:moveTo>
                  <a:cubicBezTo>
                    <a:pt x="19" y="98572"/>
                    <a:pt x="19" y="99044"/>
                    <a:pt x="95" y="99506"/>
                  </a:cubicBezTo>
                  <a:cubicBezTo>
                    <a:pt x="-32" y="99832"/>
                    <a:pt x="-32" y="100195"/>
                    <a:pt x="95" y="100522"/>
                  </a:cubicBezTo>
                  <a:cubicBezTo>
                    <a:pt x="273" y="100986"/>
                    <a:pt x="527" y="101417"/>
                    <a:pt x="857" y="101791"/>
                  </a:cubicBezTo>
                  <a:lnTo>
                    <a:pt x="1492" y="102553"/>
                  </a:lnTo>
                  <a:cubicBezTo>
                    <a:pt x="1911" y="102923"/>
                    <a:pt x="2381" y="103222"/>
                    <a:pt x="2888" y="103442"/>
                  </a:cubicBezTo>
                  <a:cubicBezTo>
                    <a:pt x="2888" y="103442"/>
                    <a:pt x="2888" y="103442"/>
                    <a:pt x="3650" y="103442"/>
                  </a:cubicBezTo>
                  <a:cubicBezTo>
                    <a:pt x="4488" y="103632"/>
                    <a:pt x="5352" y="103632"/>
                    <a:pt x="6189" y="103442"/>
                  </a:cubicBezTo>
                  <a:cubicBezTo>
                    <a:pt x="7257" y="103447"/>
                    <a:pt x="8297" y="103185"/>
                    <a:pt x="9237" y="102680"/>
                  </a:cubicBezTo>
                  <a:lnTo>
                    <a:pt x="9237" y="102680"/>
                  </a:lnTo>
                  <a:cubicBezTo>
                    <a:pt x="11382" y="101445"/>
                    <a:pt x="12728" y="99185"/>
                    <a:pt x="12792" y="96713"/>
                  </a:cubicBezTo>
                  <a:lnTo>
                    <a:pt x="12792" y="6566"/>
                  </a:lnTo>
                  <a:cubicBezTo>
                    <a:pt x="12780" y="3623"/>
                    <a:pt x="10887" y="1017"/>
                    <a:pt x="8094" y="90"/>
                  </a:cubicBezTo>
                  <a:lnTo>
                    <a:pt x="6698" y="90"/>
                  </a:lnTo>
                  <a:lnTo>
                    <a:pt x="7205" y="90"/>
                  </a:lnTo>
                  <a:cubicBezTo>
                    <a:pt x="6494" y="-30"/>
                    <a:pt x="5758" y="-30"/>
                    <a:pt x="5047" y="90"/>
                  </a:cubicBezTo>
                  <a:lnTo>
                    <a:pt x="3777" y="90"/>
                  </a:lnTo>
                  <a:lnTo>
                    <a:pt x="2762" y="852"/>
                  </a:lnTo>
                  <a:lnTo>
                    <a:pt x="1873" y="1741"/>
                  </a:lnTo>
                  <a:lnTo>
                    <a:pt x="1111" y="2884"/>
                  </a:lnTo>
                  <a:lnTo>
                    <a:pt x="1111" y="4026"/>
                  </a:lnTo>
                  <a:cubicBezTo>
                    <a:pt x="1111" y="4026"/>
                    <a:pt x="1111" y="4915"/>
                    <a:pt x="1111" y="5423"/>
                  </a:cubicBezTo>
                  <a:cubicBezTo>
                    <a:pt x="1111" y="5931"/>
                    <a:pt x="1111" y="5423"/>
                    <a:pt x="1111" y="5423"/>
                  </a:cubicBezTo>
                  <a:lnTo>
                    <a:pt x="1111" y="96332"/>
                  </a:lnTo>
                  <a:cubicBezTo>
                    <a:pt x="1111" y="96332"/>
                    <a:pt x="95" y="97855"/>
                    <a:pt x="95" y="98109"/>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80" name="Freeform: Shape 479">
              <a:extLst>
                <a:ext uri="{FF2B5EF4-FFF2-40B4-BE49-F238E27FC236}">
                  <a16:creationId xmlns:a16="http://schemas.microsoft.com/office/drawing/2014/main" id="{CF8E9FCA-5A9F-41D8-9F07-3D616A17932C}"/>
                </a:ext>
              </a:extLst>
            </p:cNvPr>
            <p:cNvSpPr/>
            <p:nvPr/>
          </p:nvSpPr>
          <p:spPr>
            <a:xfrm>
              <a:off x="4143311" y="6100423"/>
              <a:ext cx="13839" cy="21330"/>
            </a:xfrm>
            <a:custGeom>
              <a:avLst/>
              <a:gdLst>
                <a:gd name="connsiteX0" fmla="*/ 13078 w 13839"/>
                <a:gd name="connsiteY0" fmla="*/ 4063 h 21330"/>
                <a:gd name="connsiteX1" fmla="*/ 11046 w 13839"/>
                <a:gd name="connsiteY1" fmla="*/ 1651 h 21330"/>
                <a:gd name="connsiteX2" fmla="*/ 6856 w 13839"/>
                <a:gd name="connsiteY2" fmla="*/ 0 h 21330"/>
                <a:gd name="connsiteX3" fmla="*/ 2539 w 13839"/>
                <a:gd name="connsiteY3" fmla="*/ 1651 h 21330"/>
                <a:gd name="connsiteX4" fmla="*/ 635 w 13839"/>
                <a:gd name="connsiteY4" fmla="*/ 4063 h 21330"/>
                <a:gd name="connsiteX5" fmla="*/ 0 w 13839"/>
                <a:gd name="connsiteY5" fmla="*/ 6348 h 21330"/>
                <a:gd name="connsiteX6" fmla="*/ 0 w 13839"/>
                <a:gd name="connsiteY6" fmla="*/ 14347 h 21330"/>
                <a:gd name="connsiteX7" fmla="*/ 6983 w 13839"/>
                <a:gd name="connsiteY7" fmla="*/ 21331 h 21330"/>
                <a:gd name="connsiteX8" fmla="*/ 13840 w 13839"/>
                <a:gd name="connsiteY8" fmla="*/ 14347 h 21330"/>
                <a:gd name="connsiteX9" fmla="*/ 13840 w 13839"/>
                <a:gd name="connsiteY9" fmla="*/ 6348 h 21330"/>
                <a:gd name="connsiteX10" fmla="*/ 13078 w 13839"/>
                <a:gd name="connsiteY10" fmla="*/ 4063 h 2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39" h="21330">
                  <a:moveTo>
                    <a:pt x="13078" y="4063"/>
                  </a:moveTo>
                  <a:cubicBezTo>
                    <a:pt x="12621" y="3098"/>
                    <a:pt x="11923" y="2273"/>
                    <a:pt x="11046" y="1651"/>
                  </a:cubicBezTo>
                  <a:cubicBezTo>
                    <a:pt x="9878" y="648"/>
                    <a:pt x="8393" y="63"/>
                    <a:pt x="6856" y="0"/>
                  </a:cubicBezTo>
                  <a:cubicBezTo>
                    <a:pt x="5282" y="76"/>
                    <a:pt x="3771" y="660"/>
                    <a:pt x="2539" y="1651"/>
                  </a:cubicBezTo>
                  <a:cubicBezTo>
                    <a:pt x="1701" y="2273"/>
                    <a:pt x="1054" y="3111"/>
                    <a:pt x="635" y="4063"/>
                  </a:cubicBezTo>
                  <a:cubicBezTo>
                    <a:pt x="292" y="4787"/>
                    <a:pt x="76" y="5561"/>
                    <a:pt x="0" y="6348"/>
                  </a:cubicBezTo>
                  <a:lnTo>
                    <a:pt x="0" y="14347"/>
                  </a:lnTo>
                  <a:cubicBezTo>
                    <a:pt x="0" y="18207"/>
                    <a:pt x="3123" y="21331"/>
                    <a:pt x="6983" y="21331"/>
                  </a:cubicBezTo>
                  <a:cubicBezTo>
                    <a:pt x="10792" y="21267"/>
                    <a:pt x="13840" y="18156"/>
                    <a:pt x="13840" y="14347"/>
                  </a:cubicBezTo>
                  <a:lnTo>
                    <a:pt x="13840" y="6348"/>
                  </a:lnTo>
                  <a:cubicBezTo>
                    <a:pt x="13713" y="5548"/>
                    <a:pt x="13459" y="4774"/>
                    <a:pt x="13078" y="406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481" name="Freeform: Shape 480">
              <a:extLst>
                <a:ext uri="{FF2B5EF4-FFF2-40B4-BE49-F238E27FC236}">
                  <a16:creationId xmlns:a16="http://schemas.microsoft.com/office/drawing/2014/main" id="{852371D6-9497-403B-BAB7-1227AF0B7C71}"/>
                </a:ext>
              </a:extLst>
            </p:cNvPr>
            <p:cNvSpPr/>
            <p:nvPr/>
          </p:nvSpPr>
          <p:spPr>
            <a:xfrm>
              <a:off x="1989825" y="6388512"/>
              <a:ext cx="21838" cy="476001"/>
            </a:xfrm>
            <a:custGeom>
              <a:avLst/>
              <a:gdLst>
                <a:gd name="connsiteX0" fmla="*/ 21838 w 21838"/>
                <a:gd name="connsiteY0" fmla="*/ 68309 h 476001"/>
                <a:gd name="connsiteX1" fmla="*/ 21838 w 21838"/>
                <a:gd name="connsiteY1" fmla="*/ 0 h 476001"/>
                <a:gd name="connsiteX2" fmla="*/ 0 w 21838"/>
                <a:gd name="connsiteY2" fmla="*/ 0 h 476001"/>
                <a:gd name="connsiteX3" fmla="*/ 0 w 21838"/>
                <a:gd name="connsiteY3" fmla="*/ 476001 h 476001"/>
                <a:gd name="connsiteX4" fmla="*/ 16252 w 21838"/>
                <a:gd name="connsiteY4" fmla="*/ 476001 h 476001"/>
                <a:gd name="connsiteX5" fmla="*/ 16252 w 21838"/>
                <a:gd name="connsiteY5" fmla="*/ 75038 h 476001"/>
                <a:gd name="connsiteX6" fmla="*/ 21838 w 21838"/>
                <a:gd name="connsiteY6" fmla="*/ 68309 h 476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38" h="476001">
                  <a:moveTo>
                    <a:pt x="21838" y="68309"/>
                  </a:moveTo>
                  <a:lnTo>
                    <a:pt x="21838" y="0"/>
                  </a:lnTo>
                  <a:lnTo>
                    <a:pt x="0" y="0"/>
                  </a:lnTo>
                  <a:lnTo>
                    <a:pt x="0" y="476001"/>
                  </a:lnTo>
                  <a:lnTo>
                    <a:pt x="16252" y="476001"/>
                  </a:lnTo>
                  <a:lnTo>
                    <a:pt x="16252" y="75038"/>
                  </a:lnTo>
                  <a:cubicBezTo>
                    <a:pt x="16252" y="71749"/>
                    <a:pt x="18601" y="68918"/>
                    <a:pt x="21838" y="68309"/>
                  </a:cubicBezTo>
                  <a:close/>
                </a:path>
              </a:pathLst>
            </a:custGeom>
            <a:solidFill>
              <a:srgbClr val="E8E7E3"/>
            </a:solidFill>
            <a:ln w="12690" cap="flat">
              <a:noFill/>
              <a:prstDash val="solid"/>
              <a:miter/>
            </a:ln>
          </p:spPr>
          <p:txBody>
            <a:bodyPr rtlCol="0" anchor="ctr"/>
            <a:lstStyle/>
            <a:p>
              <a:pPr rtl="0"/>
              <a:endParaRPr lang="en-GB" sz="1934" noProof="0"/>
            </a:p>
          </p:txBody>
        </p:sp>
        <p:sp>
          <p:nvSpPr>
            <p:cNvPr id="482" name="Freeform: Shape 481">
              <a:extLst>
                <a:ext uri="{FF2B5EF4-FFF2-40B4-BE49-F238E27FC236}">
                  <a16:creationId xmlns:a16="http://schemas.microsoft.com/office/drawing/2014/main" id="{868F914F-4758-4722-AEAB-17830CDAEF01}"/>
                </a:ext>
              </a:extLst>
            </p:cNvPr>
            <p:cNvSpPr/>
            <p:nvPr/>
          </p:nvSpPr>
          <p:spPr>
            <a:xfrm>
              <a:off x="2014076" y="6392702"/>
              <a:ext cx="370997" cy="68181"/>
            </a:xfrm>
            <a:custGeom>
              <a:avLst/>
              <a:gdLst>
                <a:gd name="connsiteX0" fmla="*/ 0 w 370997"/>
                <a:gd name="connsiteY0" fmla="*/ 0 h 68181"/>
                <a:gd name="connsiteX1" fmla="*/ 0 w 370997"/>
                <a:gd name="connsiteY1" fmla="*/ 68182 h 68181"/>
                <a:gd name="connsiteX2" fmla="*/ 338240 w 370997"/>
                <a:gd name="connsiteY2" fmla="*/ 68182 h 68181"/>
                <a:gd name="connsiteX3" fmla="*/ 370997 w 370997"/>
                <a:gd name="connsiteY3" fmla="*/ 68182 h 68181"/>
                <a:gd name="connsiteX4" fmla="*/ 370997 w 370997"/>
                <a:gd name="connsiteY4" fmla="*/ 508 h 68181"/>
                <a:gd name="connsiteX5" fmla="*/ 338240 w 370997"/>
                <a:gd name="connsiteY5" fmla="*/ 0 h 68181"/>
                <a:gd name="connsiteX6" fmla="*/ 0 w 370997"/>
                <a:gd name="connsiteY6" fmla="*/ 0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0997" h="68181">
                  <a:moveTo>
                    <a:pt x="0" y="0"/>
                  </a:moveTo>
                  <a:lnTo>
                    <a:pt x="0" y="68182"/>
                  </a:lnTo>
                  <a:lnTo>
                    <a:pt x="338240" y="68182"/>
                  </a:lnTo>
                  <a:lnTo>
                    <a:pt x="370997" y="68182"/>
                  </a:lnTo>
                  <a:lnTo>
                    <a:pt x="370997" y="508"/>
                  </a:lnTo>
                  <a:lnTo>
                    <a:pt x="338240" y="0"/>
                  </a:lnTo>
                  <a:lnTo>
                    <a:pt x="0" y="0"/>
                  </a:lnTo>
                  <a:close/>
                </a:path>
              </a:pathLst>
            </a:custGeom>
            <a:solidFill>
              <a:schemeClr val="bg1">
                <a:lumMod val="95000"/>
              </a:schemeClr>
            </a:solidFill>
            <a:ln w="12690" cap="flat">
              <a:noFill/>
              <a:prstDash val="solid"/>
              <a:miter/>
            </a:ln>
          </p:spPr>
          <p:txBody>
            <a:bodyPr rtlCol="0" anchor="ctr"/>
            <a:lstStyle/>
            <a:p>
              <a:pPr rtl="0"/>
              <a:endParaRPr lang="en-GB" sz="1934" noProof="0"/>
            </a:p>
          </p:txBody>
        </p:sp>
        <p:sp>
          <p:nvSpPr>
            <p:cNvPr id="483" name="Freeform: Shape 482">
              <a:extLst>
                <a:ext uri="{FF2B5EF4-FFF2-40B4-BE49-F238E27FC236}">
                  <a16:creationId xmlns:a16="http://schemas.microsoft.com/office/drawing/2014/main" id="{273AAA44-55F2-441E-B116-E17956392252}"/>
                </a:ext>
              </a:extLst>
            </p:cNvPr>
            <p:cNvSpPr/>
            <p:nvPr/>
          </p:nvSpPr>
          <p:spPr>
            <a:xfrm>
              <a:off x="653752" y="5594965"/>
              <a:ext cx="28059" cy="190959"/>
            </a:xfrm>
            <a:custGeom>
              <a:avLst/>
              <a:gdLst>
                <a:gd name="connsiteX0" fmla="*/ 28060 w 28059"/>
                <a:gd name="connsiteY0" fmla="*/ 190959 h 190959"/>
                <a:gd name="connsiteX1" fmla="*/ 28060 w 28059"/>
                <a:gd name="connsiteY1" fmla="*/ 10411 h 190959"/>
                <a:gd name="connsiteX2" fmla="*/ 26028 w 28059"/>
                <a:gd name="connsiteY2" fmla="*/ 0 h 190959"/>
                <a:gd name="connsiteX3" fmla="*/ 0 w 28059"/>
                <a:gd name="connsiteY3" fmla="*/ 0 h 190959"/>
                <a:gd name="connsiteX4" fmla="*/ 0 w 28059"/>
                <a:gd name="connsiteY4" fmla="*/ 9649 h 190959"/>
                <a:gd name="connsiteX5" fmla="*/ 0 w 28059"/>
                <a:gd name="connsiteY5" fmla="*/ 190959 h 190959"/>
                <a:gd name="connsiteX6" fmla="*/ 28060 w 28059"/>
                <a:gd name="connsiteY6" fmla="*/ 190959 h 190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59" h="190959">
                  <a:moveTo>
                    <a:pt x="28060" y="190959"/>
                  </a:moveTo>
                  <a:lnTo>
                    <a:pt x="28060" y="10411"/>
                  </a:lnTo>
                  <a:lnTo>
                    <a:pt x="26028" y="0"/>
                  </a:lnTo>
                  <a:lnTo>
                    <a:pt x="0" y="0"/>
                  </a:lnTo>
                  <a:lnTo>
                    <a:pt x="0" y="9649"/>
                  </a:lnTo>
                  <a:lnTo>
                    <a:pt x="0" y="190959"/>
                  </a:lnTo>
                  <a:lnTo>
                    <a:pt x="28060" y="190959"/>
                  </a:lnTo>
                  <a:close/>
                </a:path>
              </a:pathLst>
            </a:custGeom>
            <a:solidFill>
              <a:schemeClr val="accent5"/>
            </a:solidFill>
            <a:ln w="12690" cap="flat">
              <a:noFill/>
              <a:prstDash val="solid"/>
              <a:miter/>
            </a:ln>
          </p:spPr>
          <p:txBody>
            <a:bodyPr rtlCol="0" anchor="ctr"/>
            <a:lstStyle/>
            <a:p>
              <a:pPr rtl="0"/>
              <a:endParaRPr lang="en-GB" sz="1934" noProof="0"/>
            </a:p>
          </p:txBody>
        </p:sp>
        <p:sp>
          <p:nvSpPr>
            <p:cNvPr id="484" name="Freeform: Shape 483">
              <a:extLst>
                <a:ext uri="{FF2B5EF4-FFF2-40B4-BE49-F238E27FC236}">
                  <a16:creationId xmlns:a16="http://schemas.microsoft.com/office/drawing/2014/main" id="{563FEA35-4B28-4753-A878-83A8C068B6E0}"/>
                </a:ext>
              </a:extLst>
            </p:cNvPr>
            <p:cNvSpPr/>
            <p:nvPr/>
          </p:nvSpPr>
          <p:spPr>
            <a:xfrm>
              <a:off x="169754" y="4787452"/>
              <a:ext cx="244538" cy="953145"/>
            </a:xfrm>
            <a:custGeom>
              <a:avLst/>
              <a:gdLst>
                <a:gd name="connsiteX0" fmla="*/ 86591 w 244538"/>
                <a:gd name="connsiteY0" fmla="*/ 166581 h 953145"/>
                <a:gd name="connsiteX1" fmla="*/ 89258 w 244538"/>
                <a:gd name="connsiteY1" fmla="*/ 166581 h 953145"/>
                <a:gd name="connsiteX2" fmla="*/ 90273 w 244538"/>
                <a:gd name="connsiteY2" fmla="*/ 167343 h 953145"/>
                <a:gd name="connsiteX3" fmla="*/ 91416 w 244538"/>
                <a:gd name="connsiteY3" fmla="*/ 168105 h 953145"/>
                <a:gd name="connsiteX4" fmla="*/ 92940 w 244538"/>
                <a:gd name="connsiteY4" fmla="*/ 170263 h 953145"/>
                <a:gd name="connsiteX5" fmla="*/ 92940 w 244538"/>
                <a:gd name="connsiteY5" fmla="*/ 170263 h 953145"/>
                <a:gd name="connsiteX6" fmla="*/ 99542 w 244538"/>
                <a:gd name="connsiteY6" fmla="*/ 186261 h 953145"/>
                <a:gd name="connsiteX7" fmla="*/ 99542 w 244538"/>
                <a:gd name="connsiteY7" fmla="*/ 186261 h 953145"/>
                <a:gd name="connsiteX8" fmla="*/ 99542 w 244538"/>
                <a:gd name="connsiteY8" fmla="*/ 187531 h 953145"/>
                <a:gd name="connsiteX9" fmla="*/ 99542 w 244538"/>
                <a:gd name="connsiteY9" fmla="*/ 188928 h 953145"/>
                <a:gd name="connsiteX10" fmla="*/ 99542 w 244538"/>
                <a:gd name="connsiteY10" fmla="*/ 188928 h 953145"/>
                <a:gd name="connsiteX11" fmla="*/ 99542 w 244538"/>
                <a:gd name="connsiteY11" fmla="*/ 953145 h 953145"/>
                <a:gd name="connsiteX12" fmla="*/ 244538 w 244538"/>
                <a:gd name="connsiteY12" fmla="*/ 953145 h 953145"/>
                <a:gd name="connsiteX13" fmla="*/ 244538 w 244538"/>
                <a:gd name="connsiteY13" fmla="*/ 15236 h 953145"/>
                <a:gd name="connsiteX14" fmla="*/ 240475 w 244538"/>
                <a:gd name="connsiteY14" fmla="*/ 0 h 953145"/>
                <a:gd name="connsiteX15" fmla="*/ 0 w 244538"/>
                <a:gd name="connsiteY15" fmla="*/ 0 h 953145"/>
                <a:gd name="connsiteX16" fmla="*/ 0 w 244538"/>
                <a:gd name="connsiteY16" fmla="*/ 166581 h 95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4538" h="953145">
                  <a:moveTo>
                    <a:pt x="86591" y="166581"/>
                  </a:moveTo>
                  <a:cubicBezTo>
                    <a:pt x="87471" y="166400"/>
                    <a:pt x="88378" y="166400"/>
                    <a:pt x="89258" y="166581"/>
                  </a:cubicBezTo>
                  <a:cubicBezTo>
                    <a:pt x="89646" y="166762"/>
                    <a:pt x="89992" y="167021"/>
                    <a:pt x="90273" y="167343"/>
                  </a:cubicBezTo>
                  <a:cubicBezTo>
                    <a:pt x="90273" y="167343"/>
                    <a:pt x="91162" y="167343"/>
                    <a:pt x="91416" y="168105"/>
                  </a:cubicBezTo>
                  <a:cubicBezTo>
                    <a:pt x="92064" y="168714"/>
                    <a:pt x="92583" y="169448"/>
                    <a:pt x="92940" y="170263"/>
                  </a:cubicBezTo>
                  <a:lnTo>
                    <a:pt x="92940" y="170263"/>
                  </a:lnTo>
                  <a:lnTo>
                    <a:pt x="99542" y="186261"/>
                  </a:lnTo>
                  <a:lnTo>
                    <a:pt x="99542" y="186261"/>
                  </a:lnTo>
                  <a:cubicBezTo>
                    <a:pt x="99598" y="186683"/>
                    <a:pt x="99598" y="187109"/>
                    <a:pt x="99542" y="187531"/>
                  </a:cubicBezTo>
                  <a:cubicBezTo>
                    <a:pt x="99542" y="187531"/>
                    <a:pt x="99542" y="188420"/>
                    <a:pt x="99542" y="188928"/>
                  </a:cubicBezTo>
                  <a:lnTo>
                    <a:pt x="99542" y="188928"/>
                  </a:lnTo>
                  <a:lnTo>
                    <a:pt x="99542" y="953145"/>
                  </a:lnTo>
                  <a:lnTo>
                    <a:pt x="244538" y="953145"/>
                  </a:lnTo>
                  <a:lnTo>
                    <a:pt x="244538" y="15236"/>
                  </a:lnTo>
                  <a:lnTo>
                    <a:pt x="240475" y="0"/>
                  </a:lnTo>
                  <a:lnTo>
                    <a:pt x="0" y="0"/>
                  </a:lnTo>
                  <a:lnTo>
                    <a:pt x="0" y="166581"/>
                  </a:lnTo>
                  <a:close/>
                </a:path>
              </a:pathLst>
            </a:custGeom>
            <a:solidFill>
              <a:schemeClr val="accent6">
                <a:lumMod val="75000"/>
              </a:schemeClr>
            </a:solidFill>
            <a:ln w="12690" cap="flat">
              <a:solidFill>
                <a:schemeClr val="accent1"/>
              </a:solidFill>
              <a:prstDash val="solid"/>
              <a:miter/>
            </a:ln>
          </p:spPr>
          <p:txBody>
            <a:bodyPr rtlCol="0" anchor="ctr"/>
            <a:lstStyle/>
            <a:p>
              <a:pPr rtl="0"/>
              <a:endParaRPr lang="en-GB" sz="1934" noProof="0"/>
            </a:p>
          </p:txBody>
        </p:sp>
        <p:sp>
          <p:nvSpPr>
            <p:cNvPr id="485" name="Freeform: Shape 484">
              <a:extLst>
                <a:ext uri="{FF2B5EF4-FFF2-40B4-BE49-F238E27FC236}">
                  <a16:creationId xmlns:a16="http://schemas.microsoft.com/office/drawing/2014/main" id="{2761B78D-5CB2-41FD-A664-84201BACF63C}"/>
                </a:ext>
              </a:extLst>
            </p:cNvPr>
            <p:cNvSpPr/>
            <p:nvPr/>
          </p:nvSpPr>
          <p:spPr>
            <a:xfrm>
              <a:off x="686764" y="5806112"/>
              <a:ext cx="761" cy="273741"/>
            </a:xfrm>
            <a:custGeom>
              <a:avLst/>
              <a:gdLst>
                <a:gd name="connsiteX0" fmla="*/ 762 w 761"/>
                <a:gd name="connsiteY0" fmla="*/ 273488 h 273741"/>
                <a:gd name="connsiteX1" fmla="*/ 762 w 761"/>
                <a:gd name="connsiteY1" fmla="*/ 0 h 273741"/>
                <a:gd name="connsiteX2" fmla="*/ 0 w 761"/>
                <a:gd name="connsiteY2" fmla="*/ 0 h 273741"/>
                <a:gd name="connsiteX3" fmla="*/ 0 w 761"/>
                <a:gd name="connsiteY3" fmla="*/ 273742 h 273741"/>
              </a:gdLst>
              <a:ahLst/>
              <a:cxnLst>
                <a:cxn ang="0">
                  <a:pos x="connsiteX0" y="connsiteY0"/>
                </a:cxn>
                <a:cxn ang="0">
                  <a:pos x="connsiteX1" y="connsiteY1"/>
                </a:cxn>
                <a:cxn ang="0">
                  <a:pos x="connsiteX2" y="connsiteY2"/>
                </a:cxn>
                <a:cxn ang="0">
                  <a:pos x="connsiteX3" y="connsiteY3"/>
                </a:cxn>
              </a:cxnLst>
              <a:rect l="l" t="t" r="r" b="b"/>
              <a:pathLst>
                <a:path w="761" h="273741">
                  <a:moveTo>
                    <a:pt x="762" y="273488"/>
                  </a:moveTo>
                  <a:lnTo>
                    <a:pt x="762" y="0"/>
                  </a:lnTo>
                  <a:lnTo>
                    <a:pt x="0" y="0"/>
                  </a:lnTo>
                  <a:lnTo>
                    <a:pt x="0" y="273742"/>
                  </a:lnTo>
                  <a:close/>
                </a:path>
              </a:pathLst>
            </a:custGeom>
            <a:solidFill>
              <a:srgbClr val="F4F5F3"/>
            </a:solidFill>
            <a:ln w="12690" cap="flat">
              <a:noFill/>
              <a:prstDash val="solid"/>
              <a:miter/>
            </a:ln>
          </p:spPr>
          <p:txBody>
            <a:bodyPr rtlCol="0" anchor="ctr"/>
            <a:lstStyle/>
            <a:p>
              <a:pPr rtl="0"/>
              <a:endParaRPr lang="en-GB" sz="1934" noProof="0"/>
            </a:p>
          </p:txBody>
        </p:sp>
        <p:sp>
          <p:nvSpPr>
            <p:cNvPr id="486" name="Freeform: Shape 485">
              <a:extLst>
                <a:ext uri="{FF2B5EF4-FFF2-40B4-BE49-F238E27FC236}">
                  <a16:creationId xmlns:a16="http://schemas.microsoft.com/office/drawing/2014/main" id="{34360F06-6A55-4224-91FE-E9C746BD5593}"/>
                </a:ext>
              </a:extLst>
            </p:cNvPr>
            <p:cNvSpPr/>
            <p:nvPr/>
          </p:nvSpPr>
          <p:spPr>
            <a:xfrm>
              <a:off x="689938" y="5806366"/>
              <a:ext cx="318052" cy="585447"/>
            </a:xfrm>
            <a:custGeom>
              <a:avLst/>
              <a:gdLst>
                <a:gd name="connsiteX0" fmla="*/ 6729 w 318052"/>
                <a:gd name="connsiteY0" fmla="*/ 273234 h 585447"/>
                <a:gd name="connsiteX1" fmla="*/ 7745 w 318052"/>
                <a:gd name="connsiteY1" fmla="*/ 273234 h 585447"/>
                <a:gd name="connsiteX2" fmla="*/ 9142 w 318052"/>
                <a:gd name="connsiteY2" fmla="*/ 273234 h 585447"/>
                <a:gd name="connsiteX3" fmla="*/ 10284 w 318052"/>
                <a:gd name="connsiteY3" fmla="*/ 273234 h 585447"/>
                <a:gd name="connsiteX4" fmla="*/ 11427 w 318052"/>
                <a:gd name="connsiteY4" fmla="*/ 273996 h 585447"/>
                <a:gd name="connsiteX5" fmla="*/ 12316 w 318052"/>
                <a:gd name="connsiteY5" fmla="*/ 275139 h 585447"/>
                <a:gd name="connsiteX6" fmla="*/ 12316 w 318052"/>
                <a:gd name="connsiteY6" fmla="*/ 275900 h 585447"/>
                <a:gd name="connsiteX7" fmla="*/ 13332 w 318052"/>
                <a:gd name="connsiteY7" fmla="*/ 277932 h 585447"/>
                <a:gd name="connsiteX8" fmla="*/ 13332 w 318052"/>
                <a:gd name="connsiteY8" fmla="*/ 277932 h 585447"/>
                <a:gd name="connsiteX9" fmla="*/ 13332 w 318052"/>
                <a:gd name="connsiteY9" fmla="*/ 279329 h 585447"/>
                <a:gd name="connsiteX10" fmla="*/ 13332 w 318052"/>
                <a:gd name="connsiteY10" fmla="*/ 280725 h 585447"/>
                <a:gd name="connsiteX11" fmla="*/ 13332 w 318052"/>
                <a:gd name="connsiteY11" fmla="*/ 280725 h 585447"/>
                <a:gd name="connsiteX12" fmla="*/ 13332 w 318052"/>
                <a:gd name="connsiteY12" fmla="*/ 585447 h 585447"/>
                <a:gd name="connsiteX13" fmla="*/ 318052 w 318052"/>
                <a:gd name="connsiteY13" fmla="*/ 585447 h 585447"/>
                <a:gd name="connsiteX14" fmla="*/ 318052 w 318052"/>
                <a:gd name="connsiteY14" fmla="*/ 0 h 585447"/>
                <a:gd name="connsiteX15" fmla="*/ 0 w 318052"/>
                <a:gd name="connsiteY15" fmla="*/ 0 h 585447"/>
                <a:gd name="connsiteX16" fmla="*/ 0 w 318052"/>
                <a:gd name="connsiteY16" fmla="*/ 273234 h 585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052" h="585447">
                  <a:moveTo>
                    <a:pt x="6729" y="273234"/>
                  </a:moveTo>
                  <a:lnTo>
                    <a:pt x="7745" y="273234"/>
                  </a:lnTo>
                  <a:lnTo>
                    <a:pt x="9142" y="273234"/>
                  </a:lnTo>
                  <a:cubicBezTo>
                    <a:pt x="9520" y="273171"/>
                    <a:pt x="9906" y="273171"/>
                    <a:pt x="10284" y="273234"/>
                  </a:cubicBezTo>
                  <a:lnTo>
                    <a:pt x="11427" y="273996"/>
                  </a:lnTo>
                  <a:lnTo>
                    <a:pt x="12316" y="275139"/>
                  </a:lnTo>
                  <a:lnTo>
                    <a:pt x="12316" y="275900"/>
                  </a:lnTo>
                  <a:lnTo>
                    <a:pt x="13332" y="277932"/>
                  </a:lnTo>
                  <a:lnTo>
                    <a:pt x="13332" y="277932"/>
                  </a:lnTo>
                  <a:cubicBezTo>
                    <a:pt x="13389" y="278402"/>
                    <a:pt x="13389" y="278859"/>
                    <a:pt x="13332" y="279329"/>
                  </a:cubicBezTo>
                  <a:cubicBezTo>
                    <a:pt x="13391" y="279798"/>
                    <a:pt x="13391" y="280255"/>
                    <a:pt x="13332" y="280725"/>
                  </a:cubicBezTo>
                  <a:lnTo>
                    <a:pt x="13332" y="280725"/>
                  </a:lnTo>
                  <a:lnTo>
                    <a:pt x="13332" y="585447"/>
                  </a:lnTo>
                  <a:lnTo>
                    <a:pt x="318052" y="585447"/>
                  </a:lnTo>
                  <a:lnTo>
                    <a:pt x="318052" y="0"/>
                  </a:lnTo>
                  <a:lnTo>
                    <a:pt x="0" y="0"/>
                  </a:lnTo>
                  <a:lnTo>
                    <a:pt x="0" y="273234"/>
                  </a:lnTo>
                  <a:close/>
                </a:path>
              </a:pathLst>
            </a:custGeom>
            <a:solidFill>
              <a:schemeClr val="accent3"/>
            </a:solidFill>
            <a:ln w="12690" cap="flat">
              <a:noFill/>
              <a:prstDash val="solid"/>
              <a:miter/>
            </a:ln>
          </p:spPr>
          <p:txBody>
            <a:bodyPr rtlCol="0" anchor="ctr"/>
            <a:lstStyle/>
            <a:p>
              <a:pPr rtl="0"/>
              <a:endParaRPr lang="en-GB" sz="1934" noProof="0"/>
            </a:p>
          </p:txBody>
        </p:sp>
        <p:sp>
          <p:nvSpPr>
            <p:cNvPr id="487" name="Freeform: Shape 486">
              <a:extLst>
                <a:ext uri="{FF2B5EF4-FFF2-40B4-BE49-F238E27FC236}">
                  <a16:creationId xmlns:a16="http://schemas.microsoft.com/office/drawing/2014/main" id="{3C7D562A-E71B-4ADA-814C-493523945121}"/>
                </a:ext>
              </a:extLst>
            </p:cNvPr>
            <p:cNvSpPr/>
            <p:nvPr/>
          </p:nvSpPr>
          <p:spPr>
            <a:xfrm>
              <a:off x="3438264" y="6471422"/>
              <a:ext cx="212669" cy="393091"/>
            </a:xfrm>
            <a:custGeom>
              <a:avLst/>
              <a:gdLst>
                <a:gd name="connsiteX0" fmla="*/ 158963 w 212669"/>
                <a:gd name="connsiteY0" fmla="*/ 0 h 393091"/>
                <a:gd name="connsiteX1" fmla="*/ 84179 w 212669"/>
                <a:gd name="connsiteY1" fmla="*/ 0 h 393091"/>
                <a:gd name="connsiteX2" fmla="*/ 0 w 212669"/>
                <a:gd name="connsiteY2" fmla="*/ 0 h 393091"/>
                <a:gd name="connsiteX3" fmla="*/ 0 w 212669"/>
                <a:gd name="connsiteY3" fmla="*/ 393091 h 393091"/>
                <a:gd name="connsiteX4" fmla="*/ 212670 w 212669"/>
                <a:gd name="connsiteY4" fmla="*/ 393091 h 393091"/>
                <a:gd name="connsiteX5" fmla="*/ 212670 w 212669"/>
                <a:gd name="connsiteY5" fmla="*/ 2158 h 393091"/>
                <a:gd name="connsiteX6" fmla="*/ 158963 w 212669"/>
                <a:gd name="connsiteY6" fmla="*/ 0 h 393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669" h="393091">
                  <a:moveTo>
                    <a:pt x="158963" y="0"/>
                  </a:moveTo>
                  <a:lnTo>
                    <a:pt x="84179" y="0"/>
                  </a:lnTo>
                  <a:lnTo>
                    <a:pt x="0" y="0"/>
                  </a:lnTo>
                  <a:lnTo>
                    <a:pt x="0" y="393091"/>
                  </a:lnTo>
                  <a:lnTo>
                    <a:pt x="212670" y="393091"/>
                  </a:lnTo>
                  <a:lnTo>
                    <a:pt x="212670" y="2158"/>
                  </a:lnTo>
                  <a:lnTo>
                    <a:pt x="158963" y="0"/>
                  </a:lnTo>
                  <a:close/>
                </a:path>
              </a:pathLst>
            </a:custGeom>
            <a:solidFill>
              <a:schemeClr val="accent1"/>
            </a:solidFill>
            <a:ln w="12690" cap="flat">
              <a:noFill/>
              <a:prstDash val="solid"/>
              <a:miter/>
            </a:ln>
          </p:spPr>
          <p:txBody>
            <a:bodyPr rtlCol="0" anchor="ctr"/>
            <a:lstStyle/>
            <a:p>
              <a:pPr rtl="0"/>
              <a:endParaRPr lang="en-GB" sz="1934" noProof="0"/>
            </a:p>
          </p:txBody>
        </p:sp>
        <p:sp>
          <p:nvSpPr>
            <p:cNvPr id="488" name="Freeform: Shape 487">
              <a:extLst>
                <a:ext uri="{FF2B5EF4-FFF2-40B4-BE49-F238E27FC236}">
                  <a16:creationId xmlns:a16="http://schemas.microsoft.com/office/drawing/2014/main" id="{32997617-320B-4BF9-B736-93A6C1E8C556}"/>
                </a:ext>
              </a:extLst>
            </p:cNvPr>
            <p:cNvSpPr/>
            <p:nvPr/>
          </p:nvSpPr>
          <p:spPr>
            <a:xfrm>
              <a:off x="3382525" y="6471549"/>
              <a:ext cx="53199" cy="392964"/>
            </a:xfrm>
            <a:custGeom>
              <a:avLst/>
              <a:gdLst>
                <a:gd name="connsiteX0" fmla="*/ 0 w 53199"/>
                <a:gd name="connsiteY0" fmla="*/ 0 h 392964"/>
                <a:gd name="connsiteX1" fmla="*/ 53199 w 53199"/>
                <a:gd name="connsiteY1" fmla="*/ 0 h 392964"/>
                <a:gd name="connsiteX2" fmla="*/ 53199 w 53199"/>
                <a:gd name="connsiteY2" fmla="*/ 392964 h 392964"/>
                <a:gd name="connsiteX3" fmla="*/ 0 w 53199"/>
                <a:gd name="connsiteY3" fmla="*/ 392964 h 392964"/>
              </a:gdLst>
              <a:ahLst/>
              <a:cxnLst>
                <a:cxn ang="0">
                  <a:pos x="connsiteX0" y="connsiteY0"/>
                </a:cxn>
                <a:cxn ang="0">
                  <a:pos x="connsiteX1" y="connsiteY1"/>
                </a:cxn>
                <a:cxn ang="0">
                  <a:pos x="connsiteX2" y="connsiteY2"/>
                </a:cxn>
                <a:cxn ang="0">
                  <a:pos x="connsiteX3" y="connsiteY3"/>
                </a:cxn>
              </a:cxnLst>
              <a:rect l="l" t="t" r="r" b="b"/>
              <a:pathLst>
                <a:path w="53199" h="392964">
                  <a:moveTo>
                    <a:pt x="0" y="0"/>
                  </a:moveTo>
                  <a:lnTo>
                    <a:pt x="53199" y="0"/>
                  </a:lnTo>
                  <a:lnTo>
                    <a:pt x="53199" y="392964"/>
                  </a:lnTo>
                  <a:lnTo>
                    <a:pt x="0" y="392964"/>
                  </a:lnTo>
                  <a:close/>
                </a:path>
              </a:pathLst>
            </a:custGeom>
            <a:solidFill>
              <a:schemeClr val="accent3"/>
            </a:solidFill>
            <a:ln w="12690" cap="flat">
              <a:noFill/>
              <a:prstDash val="solid"/>
              <a:miter/>
            </a:ln>
          </p:spPr>
          <p:txBody>
            <a:bodyPr rtlCol="0" anchor="ctr"/>
            <a:lstStyle/>
            <a:p>
              <a:pPr rtl="0"/>
              <a:endParaRPr lang="en-GB" sz="1934" noProof="0"/>
            </a:p>
          </p:txBody>
        </p:sp>
        <p:sp>
          <p:nvSpPr>
            <p:cNvPr id="489" name="Freeform: Shape 488">
              <a:extLst>
                <a:ext uri="{FF2B5EF4-FFF2-40B4-BE49-F238E27FC236}">
                  <a16:creationId xmlns:a16="http://schemas.microsoft.com/office/drawing/2014/main" id="{85A056EF-CC0A-42F0-9454-F28BCB61A718}"/>
                </a:ext>
              </a:extLst>
            </p:cNvPr>
            <p:cNvSpPr/>
            <p:nvPr/>
          </p:nvSpPr>
          <p:spPr>
            <a:xfrm>
              <a:off x="3319042" y="5907940"/>
              <a:ext cx="196417" cy="553959"/>
            </a:xfrm>
            <a:custGeom>
              <a:avLst/>
              <a:gdLst>
                <a:gd name="connsiteX0" fmla="*/ 196418 w 196417"/>
                <a:gd name="connsiteY0" fmla="*/ 0 h 553959"/>
                <a:gd name="connsiteX1" fmla="*/ 0 w 196417"/>
                <a:gd name="connsiteY1" fmla="*/ 0 h 553959"/>
                <a:gd name="connsiteX2" fmla="*/ 0 w 196417"/>
                <a:gd name="connsiteY2" fmla="*/ 3174 h 553959"/>
                <a:gd name="connsiteX3" fmla="*/ 0 w 196417"/>
                <a:gd name="connsiteY3" fmla="*/ 551420 h 553959"/>
                <a:gd name="connsiteX4" fmla="*/ 62468 w 196417"/>
                <a:gd name="connsiteY4" fmla="*/ 553959 h 553959"/>
                <a:gd name="connsiteX5" fmla="*/ 196418 w 196417"/>
                <a:gd name="connsiteY5" fmla="*/ 553959 h 553959"/>
                <a:gd name="connsiteX6" fmla="*/ 196418 w 196417"/>
                <a:gd name="connsiteY6" fmla="*/ 0 h 553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6417" h="553959">
                  <a:moveTo>
                    <a:pt x="196418" y="0"/>
                  </a:moveTo>
                  <a:lnTo>
                    <a:pt x="0" y="0"/>
                  </a:lnTo>
                  <a:lnTo>
                    <a:pt x="0" y="3174"/>
                  </a:lnTo>
                  <a:lnTo>
                    <a:pt x="0" y="551420"/>
                  </a:lnTo>
                  <a:lnTo>
                    <a:pt x="62468" y="553959"/>
                  </a:lnTo>
                  <a:lnTo>
                    <a:pt x="196418" y="553959"/>
                  </a:lnTo>
                  <a:lnTo>
                    <a:pt x="196418" y="0"/>
                  </a:lnTo>
                  <a:close/>
                </a:path>
              </a:pathLst>
            </a:custGeom>
            <a:solidFill>
              <a:schemeClr val="bg1">
                <a:lumMod val="95000"/>
              </a:schemeClr>
            </a:solidFill>
            <a:ln w="12690" cap="flat">
              <a:noFill/>
              <a:prstDash val="solid"/>
              <a:miter/>
            </a:ln>
          </p:spPr>
          <p:txBody>
            <a:bodyPr rtlCol="0" anchor="ctr"/>
            <a:lstStyle/>
            <a:p>
              <a:pPr rtl="0"/>
              <a:endParaRPr lang="en-GB" sz="1934" noProof="0"/>
            </a:p>
          </p:txBody>
        </p:sp>
        <p:sp>
          <p:nvSpPr>
            <p:cNvPr id="490" name="Freeform: Shape 489">
              <a:extLst>
                <a:ext uri="{FF2B5EF4-FFF2-40B4-BE49-F238E27FC236}">
                  <a16:creationId xmlns:a16="http://schemas.microsoft.com/office/drawing/2014/main" id="{15DAF0C4-4D90-4E5D-8843-296ACDEFB800}"/>
                </a:ext>
              </a:extLst>
            </p:cNvPr>
            <p:cNvSpPr/>
            <p:nvPr/>
          </p:nvSpPr>
          <p:spPr>
            <a:xfrm>
              <a:off x="1011799" y="5633564"/>
              <a:ext cx="172675" cy="127983"/>
            </a:xfrm>
            <a:custGeom>
              <a:avLst/>
              <a:gdLst>
                <a:gd name="connsiteX0" fmla="*/ 127 w 172675"/>
                <a:gd name="connsiteY0" fmla="*/ 126968 h 127983"/>
                <a:gd name="connsiteX1" fmla="*/ 1270 w 172675"/>
                <a:gd name="connsiteY1" fmla="*/ 126968 h 127983"/>
                <a:gd name="connsiteX2" fmla="*/ 2666 w 172675"/>
                <a:gd name="connsiteY2" fmla="*/ 126968 h 127983"/>
                <a:gd name="connsiteX3" fmla="*/ 172675 w 172675"/>
                <a:gd name="connsiteY3" fmla="*/ 126968 h 127983"/>
                <a:gd name="connsiteX4" fmla="*/ 172675 w 172675"/>
                <a:gd name="connsiteY4" fmla="*/ 0 h 127983"/>
                <a:gd name="connsiteX5" fmla="*/ 0 w 172675"/>
                <a:gd name="connsiteY5" fmla="*/ 0 h 127983"/>
                <a:gd name="connsiteX6" fmla="*/ 0 w 172675"/>
                <a:gd name="connsiteY6" fmla="*/ 1016 h 127983"/>
                <a:gd name="connsiteX7" fmla="*/ 0 w 172675"/>
                <a:gd name="connsiteY7" fmla="*/ 127983 h 127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2675" h="127983">
                  <a:moveTo>
                    <a:pt x="127" y="126968"/>
                  </a:moveTo>
                  <a:lnTo>
                    <a:pt x="1270" y="126968"/>
                  </a:lnTo>
                  <a:lnTo>
                    <a:pt x="2666" y="126968"/>
                  </a:lnTo>
                  <a:lnTo>
                    <a:pt x="172675" y="126968"/>
                  </a:lnTo>
                  <a:lnTo>
                    <a:pt x="172675" y="0"/>
                  </a:lnTo>
                  <a:lnTo>
                    <a:pt x="0" y="0"/>
                  </a:lnTo>
                  <a:lnTo>
                    <a:pt x="0" y="1016"/>
                  </a:lnTo>
                  <a:lnTo>
                    <a:pt x="0" y="127983"/>
                  </a:lnTo>
                  <a:close/>
                </a:path>
              </a:pathLst>
            </a:custGeom>
            <a:solidFill>
              <a:schemeClr val="accent5"/>
            </a:solidFill>
            <a:ln w="12690" cap="flat">
              <a:noFill/>
              <a:prstDash val="solid"/>
              <a:miter/>
            </a:ln>
          </p:spPr>
          <p:txBody>
            <a:bodyPr rtlCol="0" anchor="ctr"/>
            <a:lstStyle/>
            <a:p>
              <a:pPr rtl="0"/>
              <a:endParaRPr lang="en-GB" sz="1934" noProof="0"/>
            </a:p>
          </p:txBody>
        </p:sp>
        <p:sp>
          <p:nvSpPr>
            <p:cNvPr id="491" name="Freeform: Shape 490">
              <a:extLst>
                <a:ext uri="{FF2B5EF4-FFF2-40B4-BE49-F238E27FC236}">
                  <a16:creationId xmlns:a16="http://schemas.microsoft.com/office/drawing/2014/main" id="{879677DE-791A-4B55-926C-69D89FEB7AA1}"/>
                </a:ext>
              </a:extLst>
            </p:cNvPr>
            <p:cNvSpPr/>
            <p:nvPr/>
          </p:nvSpPr>
          <p:spPr>
            <a:xfrm>
              <a:off x="491362" y="5611598"/>
              <a:ext cx="148551" cy="468002"/>
            </a:xfrm>
            <a:custGeom>
              <a:avLst/>
              <a:gdLst>
                <a:gd name="connsiteX0" fmla="*/ 3809 w 148551"/>
                <a:gd name="connsiteY0" fmla="*/ 191086 h 468002"/>
                <a:gd name="connsiteX1" fmla="*/ 3047 w 148551"/>
                <a:gd name="connsiteY1" fmla="*/ 192229 h 468002"/>
                <a:gd name="connsiteX2" fmla="*/ 2031 w 148551"/>
                <a:gd name="connsiteY2" fmla="*/ 193118 h 468002"/>
                <a:gd name="connsiteX3" fmla="*/ 2031 w 148551"/>
                <a:gd name="connsiteY3" fmla="*/ 193752 h 468002"/>
                <a:gd name="connsiteX4" fmla="*/ 2031 w 148551"/>
                <a:gd name="connsiteY4" fmla="*/ 193752 h 468002"/>
                <a:gd name="connsiteX5" fmla="*/ 0 w 148551"/>
                <a:gd name="connsiteY5" fmla="*/ 194514 h 468002"/>
                <a:gd name="connsiteX6" fmla="*/ 0 w 148551"/>
                <a:gd name="connsiteY6" fmla="*/ 468002 h 468002"/>
                <a:gd name="connsiteX7" fmla="*/ 148551 w 148551"/>
                <a:gd name="connsiteY7" fmla="*/ 468002 h 468002"/>
                <a:gd name="connsiteX8" fmla="*/ 148551 w 148551"/>
                <a:gd name="connsiteY8" fmla="*/ 0 h 468002"/>
                <a:gd name="connsiteX9" fmla="*/ 3809 w 148551"/>
                <a:gd name="connsiteY9" fmla="*/ 0 h 468002"/>
                <a:gd name="connsiteX10" fmla="*/ 3809 w 148551"/>
                <a:gd name="connsiteY10" fmla="*/ 187785 h 468002"/>
                <a:gd name="connsiteX11" fmla="*/ 3809 w 148551"/>
                <a:gd name="connsiteY11" fmla="*/ 188547 h 468002"/>
                <a:gd name="connsiteX12" fmla="*/ 3809 w 148551"/>
                <a:gd name="connsiteY12" fmla="*/ 190451 h 46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551" h="468002">
                  <a:moveTo>
                    <a:pt x="3809" y="191086"/>
                  </a:moveTo>
                  <a:lnTo>
                    <a:pt x="3047" y="192229"/>
                  </a:lnTo>
                  <a:lnTo>
                    <a:pt x="2031" y="193118"/>
                  </a:lnTo>
                  <a:lnTo>
                    <a:pt x="2031" y="193752"/>
                  </a:lnTo>
                  <a:lnTo>
                    <a:pt x="2031" y="193752"/>
                  </a:lnTo>
                  <a:cubicBezTo>
                    <a:pt x="1421" y="194157"/>
                    <a:pt x="726" y="194418"/>
                    <a:pt x="0" y="194514"/>
                  </a:cubicBezTo>
                  <a:lnTo>
                    <a:pt x="0" y="468002"/>
                  </a:lnTo>
                  <a:lnTo>
                    <a:pt x="148551" y="468002"/>
                  </a:lnTo>
                  <a:lnTo>
                    <a:pt x="148551" y="0"/>
                  </a:lnTo>
                  <a:lnTo>
                    <a:pt x="3809" y="0"/>
                  </a:lnTo>
                  <a:lnTo>
                    <a:pt x="3809" y="187785"/>
                  </a:lnTo>
                  <a:cubicBezTo>
                    <a:pt x="3809" y="187785"/>
                    <a:pt x="3809" y="187785"/>
                    <a:pt x="3809" y="188547"/>
                  </a:cubicBezTo>
                  <a:cubicBezTo>
                    <a:pt x="3942" y="189174"/>
                    <a:pt x="3942" y="189824"/>
                    <a:pt x="3809" y="190451"/>
                  </a:cubicBezTo>
                  <a:close/>
                </a:path>
              </a:pathLst>
            </a:custGeom>
            <a:solidFill>
              <a:schemeClr val="accent1"/>
            </a:solidFill>
            <a:ln w="12690" cap="flat">
              <a:noFill/>
              <a:prstDash val="solid"/>
              <a:miter/>
            </a:ln>
          </p:spPr>
          <p:txBody>
            <a:bodyPr rtlCol="0" anchor="ctr"/>
            <a:lstStyle/>
            <a:p>
              <a:pPr rtl="0"/>
              <a:endParaRPr lang="en-GB" sz="1934" noProof="0"/>
            </a:p>
          </p:txBody>
        </p:sp>
        <p:sp>
          <p:nvSpPr>
            <p:cNvPr id="492" name="Freeform: Shape 491">
              <a:extLst>
                <a:ext uri="{FF2B5EF4-FFF2-40B4-BE49-F238E27FC236}">
                  <a16:creationId xmlns:a16="http://schemas.microsoft.com/office/drawing/2014/main" id="{4F2535DD-DD71-4D49-8EDA-B49AFCCE3A0D}"/>
                </a:ext>
              </a:extLst>
            </p:cNvPr>
            <p:cNvSpPr/>
            <p:nvPr/>
          </p:nvSpPr>
          <p:spPr>
            <a:xfrm>
              <a:off x="3313455" y="6468629"/>
              <a:ext cx="66657" cy="395884"/>
            </a:xfrm>
            <a:custGeom>
              <a:avLst/>
              <a:gdLst>
                <a:gd name="connsiteX0" fmla="*/ 0 w 66657"/>
                <a:gd name="connsiteY0" fmla="*/ 0 h 395884"/>
                <a:gd name="connsiteX1" fmla="*/ 0 w 66657"/>
                <a:gd name="connsiteY1" fmla="*/ 395885 h 395884"/>
                <a:gd name="connsiteX2" fmla="*/ 66658 w 66657"/>
                <a:gd name="connsiteY2" fmla="*/ 395885 h 395884"/>
                <a:gd name="connsiteX3" fmla="*/ 66658 w 66657"/>
                <a:gd name="connsiteY3" fmla="*/ 2793 h 395884"/>
                <a:gd name="connsiteX4" fmla="*/ 0 w 66657"/>
                <a:gd name="connsiteY4" fmla="*/ 0 h 3958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57" h="395884">
                  <a:moveTo>
                    <a:pt x="0" y="0"/>
                  </a:moveTo>
                  <a:lnTo>
                    <a:pt x="0" y="395885"/>
                  </a:lnTo>
                  <a:lnTo>
                    <a:pt x="66658" y="395885"/>
                  </a:lnTo>
                  <a:lnTo>
                    <a:pt x="66658" y="2793"/>
                  </a:lnTo>
                  <a:lnTo>
                    <a:pt x="0" y="0"/>
                  </a:lnTo>
                  <a:close/>
                </a:path>
              </a:pathLst>
            </a:custGeom>
            <a:solidFill>
              <a:srgbClr val="088A8F"/>
            </a:solidFill>
            <a:ln w="12690" cap="flat">
              <a:noFill/>
              <a:prstDash val="solid"/>
              <a:miter/>
            </a:ln>
          </p:spPr>
          <p:txBody>
            <a:bodyPr rtlCol="0" anchor="ctr"/>
            <a:lstStyle/>
            <a:p>
              <a:pPr rtl="0"/>
              <a:endParaRPr lang="en-GB" sz="1934" noProof="0"/>
            </a:p>
          </p:txBody>
        </p:sp>
        <p:sp>
          <p:nvSpPr>
            <p:cNvPr id="493" name="Freeform: Shape 492">
              <a:extLst>
                <a:ext uri="{FF2B5EF4-FFF2-40B4-BE49-F238E27FC236}">
                  <a16:creationId xmlns:a16="http://schemas.microsoft.com/office/drawing/2014/main" id="{E94393B7-7CC6-49B3-A35E-F467DB87CCF6}"/>
                </a:ext>
              </a:extLst>
            </p:cNvPr>
            <p:cNvSpPr/>
            <p:nvPr/>
          </p:nvSpPr>
          <p:spPr>
            <a:xfrm>
              <a:off x="3196519" y="6462915"/>
              <a:ext cx="116301" cy="400582"/>
            </a:xfrm>
            <a:custGeom>
              <a:avLst/>
              <a:gdLst>
                <a:gd name="connsiteX0" fmla="*/ 91924 w 116301"/>
                <a:gd name="connsiteY0" fmla="*/ 4698 h 400582"/>
                <a:gd name="connsiteX1" fmla="*/ 85703 w 116301"/>
                <a:gd name="connsiteY1" fmla="*/ 0 h 400582"/>
                <a:gd name="connsiteX2" fmla="*/ 79227 w 116301"/>
                <a:gd name="connsiteY2" fmla="*/ 0 h 400582"/>
                <a:gd name="connsiteX3" fmla="*/ 78593 w 116301"/>
                <a:gd name="connsiteY3" fmla="*/ 1016 h 400582"/>
                <a:gd name="connsiteX4" fmla="*/ 78593 w 116301"/>
                <a:gd name="connsiteY4" fmla="*/ 1904 h 400582"/>
                <a:gd name="connsiteX5" fmla="*/ 77196 w 116301"/>
                <a:gd name="connsiteY5" fmla="*/ 2793 h 400582"/>
                <a:gd name="connsiteX6" fmla="*/ 76434 w 116301"/>
                <a:gd name="connsiteY6" fmla="*/ 2793 h 400582"/>
                <a:gd name="connsiteX7" fmla="*/ 73768 w 116301"/>
                <a:gd name="connsiteY7" fmla="*/ 2793 h 400582"/>
                <a:gd name="connsiteX8" fmla="*/ 73768 w 116301"/>
                <a:gd name="connsiteY8" fmla="*/ 2793 h 400582"/>
                <a:gd name="connsiteX9" fmla="*/ 50787 w 116301"/>
                <a:gd name="connsiteY9" fmla="*/ 1904 h 400582"/>
                <a:gd name="connsiteX10" fmla="*/ 0 w 116301"/>
                <a:gd name="connsiteY10" fmla="*/ 1904 h 400582"/>
                <a:gd name="connsiteX11" fmla="*/ 0 w 116301"/>
                <a:gd name="connsiteY11" fmla="*/ 400583 h 400582"/>
                <a:gd name="connsiteX12" fmla="*/ 116302 w 116301"/>
                <a:gd name="connsiteY12" fmla="*/ 400583 h 400582"/>
                <a:gd name="connsiteX13" fmla="*/ 116302 w 116301"/>
                <a:gd name="connsiteY13" fmla="*/ 5587 h 400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301" h="400582">
                  <a:moveTo>
                    <a:pt x="91924" y="4698"/>
                  </a:moveTo>
                  <a:cubicBezTo>
                    <a:pt x="89093" y="4545"/>
                    <a:pt x="86630" y="2692"/>
                    <a:pt x="85703" y="0"/>
                  </a:cubicBezTo>
                  <a:lnTo>
                    <a:pt x="79227" y="0"/>
                  </a:lnTo>
                  <a:cubicBezTo>
                    <a:pt x="79062" y="368"/>
                    <a:pt x="78847" y="711"/>
                    <a:pt x="78593" y="1016"/>
                  </a:cubicBezTo>
                  <a:lnTo>
                    <a:pt x="78593" y="1904"/>
                  </a:lnTo>
                  <a:cubicBezTo>
                    <a:pt x="78174" y="2273"/>
                    <a:pt x="77704" y="2577"/>
                    <a:pt x="77196" y="2793"/>
                  </a:cubicBezTo>
                  <a:lnTo>
                    <a:pt x="76434" y="2793"/>
                  </a:lnTo>
                  <a:cubicBezTo>
                    <a:pt x="75558" y="2971"/>
                    <a:pt x="74644" y="2971"/>
                    <a:pt x="73768" y="2793"/>
                  </a:cubicBezTo>
                  <a:lnTo>
                    <a:pt x="73768" y="2793"/>
                  </a:lnTo>
                  <a:lnTo>
                    <a:pt x="50787" y="1904"/>
                  </a:lnTo>
                  <a:lnTo>
                    <a:pt x="0" y="1904"/>
                  </a:lnTo>
                  <a:lnTo>
                    <a:pt x="0" y="400583"/>
                  </a:lnTo>
                  <a:lnTo>
                    <a:pt x="116302" y="400583"/>
                  </a:lnTo>
                  <a:lnTo>
                    <a:pt x="116302" y="5587"/>
                  </a:lnTo>
                  <a:close/>
                </a:path>
              </a:pathLst>
            </a:custGeom>
            <a:solidFill>
              <a:schemeClr val="accent4"/>
            </a:solidFill>
            <a:ln w="12690" cap="flat">
              <a:noFill/>
              <a:prstDash val="solid"/>
              <a:miter/>
            </a:ln>
          </p:spPr>
          <p:txBody>
            <a:bodyPr rtlCol="0" anchor="ctr"/>
            <a:lstStyle/>
            <a:p>
              <a:pPr rtl="0"/>
              <a:endParaRPr lang="en-GB" sz="1934" noProof="0"/>
            </a:p>
          </p:txBody>
        </p:sp>
        <p:sp>
          <p:nvSpPr>
            <p:cNvPr id="494" name="Freeform: Shape 493">
              <a:extLst>
                <a:ext uri="{FF2B5EF4-FFF2-40B4-BE49-F238E27FC236}">
                  <a16:creationId xmlns:a16="http://schemas.microsoft.com/office/drawing/2014/main" id="{48C04622-7CFF-4187-AB9C-7267B3141609}"/>
                </a:ext>
              </a:extLst>
            </p:cNvPr>
            <p:cNvSpPr/>
            <p:nvPr/>
          </p:nvSpPr>
          <p:spPr>
            <a:xfrm>
              <a:off x="2353585" y="6470406"/>
              <a:ext cx="31487" cy="394107"/>
            </a:xfrm>
            <a:custGeom>
              <a:avLst/>
              <a:gdLst>
                <a:gd name="connsiteX0" fmla="*/ 0 w 31487"/>
                <a:gd name="connsiteY0" fmla="*/ 0 h 394107"/>
                <a:gd name="connsiteX1" fmla="*/ 31488 w 31487"/>
                <a:gd name="connsiteY1" fmla="*/ 0 h 394107"/>
                <a:gd name="connsiteX2" fmla="*/ 31488 w 31487"/>
                <a:gd name="connsiteY2" fmla="*/ 394107 h 394107"/>
                <a:gd name="connsiteX3" fmla="*/ 0 w 31487"/>
                <a:gd name="connsiteY3" fmla="*/ 394107 h 394107"/>
              </a:gdLst>
              <a:ahLst/>
              <a:cxnLst>
                <a:cxn ang="0">
                  <a:pos x="connsiteX0" y="connsiteY0"/>
                </a:cxn>
                <a:cxn ang="0">
                  <a:pos x="connsiteX1" y="connsiteY1"/>
                </a:cxn>
                <a:cxn ang="0">
                  <a:pos x="connsiteX2" y="connsiteY2"/>
                </a:cxn>
                <a:cxn ang="0">
                  <a:pos x="connsiteX3" y="connsiteY3"/>
                </a:cxn>
              </a:cxnLst>
              <a:rect l="l" t="t" r="r" b="b"/>
              <a:pathLst>
                <a:path w="31487" h="394107">
                  <a:moveTo>
                    <a:pt x="0" y="0"/>
                  </a:moveTo>
                  <a:lnTo>
                    <a:pt x="31488" y="0"/>
                  </a:lnTo>
                  <a:lnTo>
                    <a:pt x="31488" y="394107"/>
                  </a:lnTo>
                  <a:lnTo>
                    <a:pt x="0" y="394107"/>
                  </a:lnTo>
                  <a:close/>
                </a:path>
              </a:pathLst>
            </a:custGeom>
            <a:solidFill>
              <a:schemeClr val="tx2"/>
            </a:solidFill>
            <a:ln w="12690" cap="flat">
              <a:noFill/>
              <a:prstDash val="solid"/>
              <a:miter/>
            </a:ln>
          </p:spPr>
          <p:txBody>
            <a:bodyPr rtlCol="0" anchor="ctr"/>
            <a:lstStyle/>
            <a:p>
              <a:pPr rtl="0"/>
              <a:endParaRPr lang="en-GB" sz="1934" noProof="0"/>
            </a:p>
          </p:txBody>
        </p:sp>
        <p:sp>
          <p:nvSpPr>
            <p:cNvPr id="495" name="Freeform: Shape 494">
              <a:extLst>
                <a:ext uri="{FF2B5EF4-FFF2-40B4-BE49-F238E27FC236}">
                  <a16:creationId xmlns:a16="http://schemas.microsoft.com/office/drawing/2014/main" id="{BBD70BDF-DB8D-42C9-860E-50C09170CB98}"/>
                </a:ext>
              </a:extLst>
            </p:cNvPr>
            <p:cNvSpPr/>
            <p:nvPr/>
          </p:nvSpPr>
          <p:spPr>
            <a:xfrm>
              <a:off x="2019662" y="6470406"/>
              <a:ext cx="331383" cy="394107"/>
            </a:xfrm>
            <a:custGeom>
              <a:avLst/>
              <a:gdLst>
                <a:gd name="connsiteX0" fmla="*/ 0 w 331383"/>
                <a:gd name="connsiteY0" fmla="*/ 0 h 394107"/>
                <a:gd name="connsiteX1" fmla="*/ 331384 w 331383"/>
                <a:gd name="connsiteY1" fmla="*/ 0 h 394107"/>
                <a:gd name="connsiteX2" fmla="*/ 331384 w 331383"/>
                <a:gd name="connsiteY2" fmla="*/ 394107 h 394107"/>
                <a:gd name="connsiteX3" fmla="*/ 0 w 331383"/>
                <a:gd name="connsiteY3" fmla="*/ 394107 h 394107"/>
              </a:gdLst>
              <a:ahLst/>
              <a:cxnLst>
                <a:cxn ang="0">
                  <a:pos x="connsiteX0" y="connsiteY0"/>
                </a:cxn>
                <a:cxn ang="0">
                  <a:pos x="connsiteX1" y="connsiteY1"/>
                </a:cxn>
                <a:cxn ang="0">
                  <a:pos x="connsiteX2" y="connsiteY2"/>
                </a:cxn>
                <a:cxn ang="0">
                  <a:pos x="connsiteX3" y="connsiteY3"/>
                </a:cxn>
              </a:cxnLst>
              <a:rect l="l" t="t" r="r" b="b"/>
              <a:pathLst>
                <a:path w="331383" h="394107">
                  <a:moveTo>
                    <a:pt x="0" y="0"/>
                  </a:moveTo>
                  <a:lnTo>
                    <a:pt x="331384" y="0"/>
                  </a:lnTo>
                  <a:lnTo>
                    <a:pt x="331384" y="394107"/>
                  </a:lnTo>
                  <a:lnTo>
                    <a:pt x="0" y="394107"/>
                  </a:lnTo>
                  <a:close/>
                </a:path>
              </a:pathLst>
            </a:custGeom>
            <a:solidFill>
              <a:schemeClr val="bg1">
                <a:lumMod val="95000"/>
              </a:schemeClr>
            </a:solidFill>
            <a:ln w="12690" cap="flat">
              <a:noFill/>
              <a:prstDash val="solid"/>
              <a:miter/>
            </a:ln>
          </p:spPr>
          <p:txBody>
            <a:bodyPr rtlCol="0" anchor="ctr"/>
            <a:lstStyle/>
            <a:p>
              <a:pPr rtl="0"/>
              <a:endParaRPr lang="en-GB" sz="1934" noProof="0"/>
            </a:p>
          </p:txBody>
        </p:sp>
        <p:sp>
          <p:nvSpPr>
            <p:cNvPr id="496" name="Freeform: Shape 495">
              <a:extLst>
                <a:ext uri="{FF2B5EF4-FFF2-40B4-BE49-F238E27FC236}">
                  <a16:creationId xmlns:a16="http://schemas.microsoft.com/office/drawing/2014/main" id="{320DDEFE-CA64-4FDB-98C4-EE811E871169}"/>
                </a:ext>
              </a:extLst>
            </p:cNvPr>
            <p:cNvSpPr/>
            <p:nvPr/>
          </p:nvSpPr>
          <p:spPr>
            <a:xfrm>
              <a:off x="1309409" y="6402733"/>
              <a:ext cx="118206" cy="461526"/>
            </a:xfrm>
            <a:custGeom>
              <a:avLst/>
              <a:gdLst>
                <a:gd name="connsiteX0" fmla="*/ 118206 w 118206"/>
                <a:gd name="connsiteY0" fmla="*/ 360588 h 461526"/>
                <a:gd name="connsiteX1" fmla="*/ 118206 w 118206"/>
                <a:gd name="connsiteY1" fmla="*/ 0 h 461526"/>
                <a:gd name="connsiteX2" fmla="*/ 65007 w 118206"/>
                <a:gd name="connsiteY2" fmla="*/ 0 h 461526"/>
                <a:gd name="connsiteX3" fmla="*/ 63483 w 118206"/>
                <a:gd name="connsiteY3" fmla="*/ 0 h 461526"/>
                <a:gd name="connsiteX4" fmla="*/ 0 w 118206"/>
                <a:gd name="connsiteY4" fmla="*/ 0 h 461526"/>
                <a:gd name="connsiteX5" fmla="*/ 0 w 118206"/>
                <a:gd name="connsiteY5" fmla="*/ 461527 h 461526"/>
                <a:gd name="connsiteX6" fmla="*/ 117698 w 118206"/>
                <a:gd name="connsiteY6" fmla="*/ 461527 h 461526"/>
                <a:gd name="connsiteX7" fmla="*/ 117698 w 118206"/>
                <a:gd name="connsiteY7" fmla="*/ 359953 h 46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206" h="461526">
                  <a:moveTo>
                    <a:pt x="118206" y="360588"/>
                  </a:moveTo>
                  <a:lnTo>
                    <a:pt x="118206" y="0"/>
                  </a:lnTo>
                  <a:lnTo>
                    <a:pt x="65007" y="0"/>
                  </a:lnTo>
                  <a:lnTo>
                    <a:pt x="63483" y="0"/>
                  </a:lnTo>
                  <a:lnTo>
                    <a:pt x="0" y="0"/>
                  </a:lnTo>
                  <a:lnTo>
                    <a:pt x="0" y="461527"/>
                  </a:lnTo>
                  <a:lnTo>
                    <a:pt x="117698" y="461527"/>
                  </a:lnTo>
                  <a:lnTo>
                    <a:pt x="117698" y="359953"/>
                  </a:lnTo>
                  <a:close/>
                </a:path>
              </a:pathLst>
            </a:custGeom>
            <a:solidFill>
              <a:srgbClr val="22B0AE"/>
            </a:solidFill>
            <a:ln w="12690" cap="flat">
              <a:solidFill>
                <a:schemeClr val="accent1"/>
              </a:solidFill>
              <a:prstDash val="solid"/>
              <a:miter/>
            </a:ln>
          </p:spPr>
          <p:txBody>
            <a:bodyPr rtlCol="0" anchor="ctr"/>
            <a:lstStyle/>
            <a:p>
              <a:pPr rtl="0"/>
              <a:endParaRPr lang="en-GB" sz="1934" noProof="0"/>
            </a:p>
          </p:txBody>
        </p:sp>
        <p:sp>
          <p:nvSpPr>
            <p:cNvPr id="497" name="Freeform: Shape 496">
              <a:extLst>
                <a:ext uri="{FF2B5EF4-FFF2-40B4-BE49-F238E27FC236}">
                  <a16:creationId xmlns:a16="http://schemas.microsoft.com/office/drawing/2014/main" id="{1325D7D9-E18F-4A96-B665-B194893E55AC}"/>
                </a:ext>
              </a:extLst>
            </p:cNvPr>
            <p:cNvSpPr/>
            <p:nvPr/>
          </p:nvSpPr>
          <p:spPr>
            <a:xfrm>
              <a:off x="1216089" y="5821602"/>
              <a:ext cx="314497" cy="642709"/>
            </a:xfrm>
            <a:custGeom>
              <a:avLst/>
              <a:gdLst>
                <a:gd name="connsiteX0" fmla="*/ 77831 w 314497"/>
                <a:gd name="connsiteY0" fmla="*/ 571100 h 642709"/>
                <a:gd name="connsiteX1" fmla="*/ 77831 w 314497"/>
                <a:gd name="connsiteY1" fmla="*/ 571100 h 642709"/>
                <a:gd name="connsiteX2" fmla="*/ 82909 w 314497"/>
                <a:gd name="connsiteY2" fmla="*/ 571100 h 642709"/>
                <a:gd name="connsiteX3" fmla="*/ 218637 w 314497"/>
                <a:gd name="connsiteY3" fmla="*/ 571100 h 642709"/>
                <a:gd name="connsiteX4" fmla="*/ 225620 w 314497"/>
                <a:gd name="connsiteY4" fmla="*/ 578083 h 642709"/>
                <a:gd name="connsiteX5" fmla="*/ 225620 w 314497"/>
                <a:gd name="connsiteY5" fmla="*/ 642710 h 642709"/>
                <a:gd name="connsiteX6" fmla="*/ 314497 w 314497"/>
                <a:gd name="connsiteY6" fmla="*/ 642710 h 642709"/>
                <a:gd name="connsiteX7" fmla="*/ 314497 w 314497"/>
                <a:gd name="connsiteY7" fmla="*/ 0 h 642709"/>
                <a:gd name="connsiteX8" fmla="*/ 0 w 314497"/>
                <a:gd name="connsiteY8" fmla="*/ 0 h 642709"/>
                <a:gd name="connsiteX9" fmla="*/ 0 w 314497"/>
                <a:gd name="connsiteY9" fmla="*/ 571354 h 642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4497" h="642709">
                  <a:moveTo>
                    <a:pt x="77831" y="571100"/>
                  </a:moveTo>
                  <a:lnTo>
                    <a:pt x="77831" y="571100"/>
                  </a:lnTo>
                  <a:lnTo>
                    <a:pt x="82909" y="571100"/>
                  </a:lnTo>
                  <a:lnTo>
                    <a:pt x="218637" y="571100"/>
                  </a:lnTo>
                  <a:cubicBezTo>
                    <a:pt x="222497" y="571100"/>
                    <a:pt x="225620" y="574223"/>
                    <a:pt x="225620" y="578083"/>
                  </a:cubicBezTo>
                  <a:lnTo>
                    <a:pt x="225620" y="642710"/>
                  </a:lnTo>
                  <a:lnTo>
                    <a:pt x="314497" y="642710"/>
                  </a:lnTo>
                  <a:lnTo>
                    <a:pt x="314497" y="0"/>
                  </a:lnTo>
                  <a:lnTo>
                    <a:pt x="0" y="0"/>
                  </a:lnTo>
                  <a:lnTo>
                    <a:pt x="0" y="571354"/>
                  </a:lnTo>
                  <a:close/>
                </a:path>
              </a:pathLst>
            </a:custGeom>
            <a:solidFill>
              <a:schemeClr val="accent2"/>
            </a:solidFill>
            <a:ln w="12690" cap="flat">
              <a:noFill/>
              <a:prstDash val="solid"/>
              <a:miter/>
            </a:ln>
          </p:spPr>
          <p:txBody>
            <a:bodyPr rtlCol="0" anchor="ctr"/>
            <a:lstStyle/>
            <a:p>
              <a:pPr rtl="0"/>
              <a:endParaRPr lang="en-GB" sz="1934" noProof="0"/>
            </a:p>
          </p:txBody>
        </p:sp>
        <p:sp>
          <p:nvSpPr>
            <p:cNvPr id="498" name="Freeform: Shape 497">
              <a:extLst>
                <a:ext uri="{FF2B5EF4-FFF2-40B4-BE49-F238E27FC236}">
                  <a16:creationId xmlns:a16="http://schemas.microsoft.com/office/drawing/2014/main" id="{E0D6BAFB-4D72-4DE6-82B4-D53E5DC47BE5}"/>
                </a:ext>
              </a:extLst>
            </p:cNvPr>
            <p:cNvSpPr/>
            <p:nvPr/>
          </p:nvSpPr>
          <p:spPr>
            <a:xfrm>
              <a:off x="1538966" y="6465328"/>
              <a:ext cx="435369" cy="398677"/>
            </a:xfrm>
            <a:custGeom>
              <a:avLst/>
              <a:gdLst>
                <a:gd name="connsiteX0" fmla="*/ 4190 w 435369"/>
                <a:gd name="connsiteY0" fmla="*/ 508 h 398677"/>
                <a:gd name="connsiteX1" fmla="*/ 0 w 435369"/>
                <a:gd name="connsiteY1" fmla="*/ 3047 h 398677"/>
                <a:gd name="connsiteX2" fmla="*/ 0 w 435369"/>
                <a:gd name="connsiteY2" fmla="*/ 291263 h 398677"/>
                <a:gd name="connsiteX3" fmla="*/ 2285 w 435369"/>
                <a:gd name="connsiteY3" fmla="*/ 292025 h 398677"/>
                <a:gd name="connsiteX4" fmla="*/ 37582 w 435369"/>
                <a:gd name="connsiteY4" fmla="*/ 312594 h 398677"/>
                <a:gd name="connsiteX5" fmla="*/ 37582 w 435369"/>
                <a:gd name="connsiteY5" fmla="*/ 312594 h 398677"/>
                <a:gd name="connsiteX6" fmla="*/ 38598 w 435369"/>
                <a:gd name="connsiteY6" fmla="*/ 313610 h 398677"/>
                <a:gd name="connsiteX7" fmla="*/ 39360 w 435369"/>
                <a:gd name="connsiteY7" fmla="*/ 314625 h 398677"/>
                <a:gd name="connsiteX8" fmla="*/ 39360 w 435369"/>
                <a:gd name="connsiteY8" fmla="*/ 315768 h 398677"/>
                <a:gd name="connsiteX9" fmla="*/ 39360 w 435369"/>
                <a:gd name="connsiteY9" fmla="*/ 317165 h 398677"/>
                <a:gd name="connsiteX10" fmla="*/ 39360 w 435369"/>
                <a:gd name="connsiteY10" fmla="*/ 318053 h 398677"/>
                <a:gd name="connsiteX11" fmla="*/ 39360 w 435369"/>
                <a:gd name="connsiteY11" fmla="*/ 398678 h 398677"/>
                <a:gd name="connsiteX12" fmla="*/ 435370 w 435369"/>
                <a:gd name="connsiteY12" fmla="*/ 398678 h 398677"/>
                <a:gd name="connsiteX13" fmla="*/ 435370 w 435369"/>
                <a:gd name="connsiteY13" fmla="*/ 0 h 39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369" h="398677">
                  <a:moveTo>
                    <a:pt x="4190" y="508"/>
                  </a:moveTo>
                  <a:cubicBezTo>
                    <a:pt x="3136" y="1828"/>
                    <a:pt x="1651" y="2730"/>
                    <a:pt x="0" y="3047"/>
                  </a:cubicBezTo>
                  <a:lnTo>
                    <a:pt x="0" y="291263"/>
                  </a:lnTo>
                  <a:cubicBezTo>
                    <a:pt x="800" y="291403"/>
                    <a:pt x="1562" y="291657"/>
                    <a:pt x="2285" y="292025"/>
                  </a:cubicBezTo>
                  <a:lnTo>
                    <a:pt x="37582" y="312594"/>
                  </a:lnTo>
                  <a:lnTo>
                    <a:pt x="37582" y="312594"/>
                  </a:lnTo>
                  <a:cubicBezTo>
                    <a:pt x="37976" y="312861"/>
                    <a:pt x="38331" y="313216"/>
                    <a:pt x="38598" y="313610"/>
                  </a:cubicBezTo>
                  <a:cubicBezTo>
                    <a:pt x="38915" y="313889"/>
                    <a:pt x="39182" y="314232"/>
                    <a:pt x="39360" y="314625"/>
                  </a:cubicBezTo>
                  <a:lnTo>
                    <a:pt x="39360" y="315768"/>
                  </a:lnTo>
                  <a:cubicBezTo>
                    <a:pt x="39360" y="315768"/>
                    <a:pt x="39360" y="316657"/>
                    <a:pt x="39360" y="317165"/>
                  </a:cubicBezTo>
                  <a:cubicBezTo>
                    <a:pt x="39360" y="317673"/>
                    <a:pt x="39360" y="317165"/>
                    <a:pt x="39360" y="318053"/>
                  </a:cubicBezTo>
                  <a:lnTo>
                    <a:pt x="39360" y="398678"/>
                  </a:lnTo>
                  <a:lnTo>
                    <a:pt x="435370" y="398678"/>
                  </a:lnTo>
                  <a:lnTo>
                    <a:pt x="435370" y="0"/>
                  </a:lnTo>
                  <a:close/>
                </a:path>
              </a:pathLst>
            </a:custGeom>
            <a:solidFill>
              <a:schemeClr val="accent2"/>
            </a:solidFill>
            <a:ln w="12690" cap="flat">
              <a:noFill/>
              <a:prstDash val="solid"/>
              <a:miter/>
            </a:ln>
          </p:spPr>
          <p:txBody>
            <a:bodyPr rtlCol="0" anchor="ctr"/>
            <a:lstStyle/>
            <a:p>
              <a:pPr rtl="0"/>
              <a:endParaRPr lang="en-GB" sz="1934" noProof="0"/>
            </a:p>
          </p:txBody>
        </p:sp>
        <p:sp>
          <p:nvSpPr>
            <p:cNvPr id="499" name="Freeform: Shape 498">
              <a:extLst>
                <a:ext uri="{FF2B5EF4-FFF2-40B4-BE49-F238E27FC236}">
                  <a16:creationId xmlns:a16="http://schemas.microsoft.com/office/drawing/2014/main" id="{884BA1F2-0C6F-499B-A899-4DBEE81B04BB}"/>
                </a:ext>
              </a:extLst>
            </p:cNvPr>
            <p:cNvSpPr/>
            <p:nvPr/>
          </p:nvSpPr>
          <p:spPr>
            <a:xfrm>
              <a:off x="1440820" y="6467105"/>
              <a:ext cx="95098" cy="299897"/>
            </a:xfrm>
            <a:custGeom>
              <a:avLst/>
              <a:gdLst>
                <a:gd name="connsiteX0" fmla="*/ 635 w 95098"/>
                <a:gd name="connsiteY0" fmla="*/ 299897 h 299897"/>
                <a:gd name="connsiteX1" fmla="*/ 89512 w 95098"/>
                <a:gd name="connsiteY1" fmla="*/ 299897 h 299897"/>
                <a:gd name="connsiteX2" fmla="*/ 90273 w 95098"/>
                <a:gd name="connsiteY2" fmla="*/ 297739 h 299897"/>
                <a:gd name="connsiteX3" fmla="*/ 95098 w 95098"/>
                <a:gd name="connsiteY3" fmla="*/ 294438 h 299897"/>
                <a:gd name="connsiteX4" fmla="*/ 95098 w 95098"/>
                <a:gd name="connsiteY4" fmla="*/ 5460 h 299897"/>
                <a:gd name="connsiteX5" fmla="*/ 89639 w 95098"/>
                <a:gd name="connsiteY5" fmla="*/ 0 h 299897"/>
                <a:gd name="connsiteX6" fmla="*/ 0 w 95098"/>
                <a:gd name="connsiteY6" fmla="*/ 0 h 29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98" h="299897">
                  <a:moveTo>
                    <a:pt x="635" y="299897"/>
                  </a:moveTo>
                  <a:lnTo>
                    <a:pt x="89512" y="299897"/>
                  </a:lnTo>
                  <a:cubicBezTo>
                    <a:pt x="89689" y="299148"/>
                    <a:pt x="89943" y="298424"/>
                    <a:pt x="90273" y="297739"/>
                  </a:cubicBezTo>
                  <a:cubicBezTo>
                    <a:pt x="91340" y="295999"/>
                    <a:pt x="93092" y="294793"/>
                    <a:pt x="95098" y="294438"/>
                  </a:cubicBezTo>
                  <a:lnTo>
                    <a:pt x="95098" y="5460"/>
                  </a:lnTo>
                  <a:cubicBezTo>
                    <a:pt x="92318" y="4964"/>
                    <a:pt x="90134" y="2781"/>
                    <a:pt x="89639" y="0"/>
                  </a:cubicBezTo>
                  <a:lnTo>
                    <a:pt x="0" y="0"/>
                  </a:lnTo>
                  <a:close/>
                </a:path>
              </a:pathLst>
            </a:custGeom>
            <a:solidFill>
              <a:schemeClr val="tx2"/>
            </a:solidFill>
            <a:ln w="12690" cap="flat">
              <a:noFill/>
              <a:prstDash val="solid"/>
              <a:miter/>
            </a:ln>
          </p:spPr>
          <p:txBody>
            <a:bodyPr rtlCol="0" anchor="ctr"/>
            <a:lstStyle/>
            <a:p>
              <a:pPr rtl="0"/>
              <a:endParaRPr lang="en-GB" sz="1934" noProof="0"/>
            </a:p>
          </p:txBody>
        </p:sp>
        <p:sp>
          <p:nvSpPr>
            <p:cNvPr id="500" name="Freeform: Shape 499">
              <a:extLst>
                <a:ext uri="{FF2B5EF4-FFF2-40B4-BE49-F238E27FC236}">
                  <a16:creationId xmlns:a16="http://schemas.microsoft.com/office/drawing/2014/main" id="{2FFB39F6-53FD-4507-9026-5413AFD0970D}"/>
                </a:ext>
              </a:extLst>
            </p:cNvPr>
            <p:cNvSpPr/>
            <p:nvPr/>
          </p:nvSpPr>
          <p:spPr>
            <a:xfrm>
              <a:off x="0" y="6406923"/>
              <a:ext cx="1523" cy="461780"/>
            </a:xfrm>
            <a:custGeom>
              <a:avLst/>
              <a:gdLst>
                <a:gd name="connsiteX0" fmla="*/ 0 w 1523"/>
                <a:gd name="connsiteY0" fmla="*/ 0 h 461780"/>
                <a:gd name="connsiteX1" fmla="*/ 1524 w 1523"/>
                <a:gd name="connsiteY1" fmla="*/ 0 h 461780"/>
                <a:gd name="connsiteX2" fmla="*/ 1524 w 1523"/>
                <a:gd name="connsiteY2" fmla="*/ 461781 h 461780"/>
                <a:gd name="connsiteX3" fmla="*/ 0 w 1523"/>
                <a:gd name="connsiteY3" fmla="*/ 461781 h 461780"/>
              </a:gdLst>
              <a:ahLst/>
              <a:cxnLst>
                <a:cxn ang="0">
                  <a:pos x="connsiteX0" y="connsiteY0"/>
                </a:cxn>
                <a:cxn ang="0">
                  <a:pos x="connsiteX1" y="connsiteY1"/>
                </a:cxn>
                <a:cxn ang="0">
                  <a:pos x="connsiteX2" y="connsiteY2"/>
                </a:cxn>
                <a:cxn ang="0">
                  <a:pos x="connsiteX3" y="connsiteY3"/>
                </a:cxn>
              </a:cxnLst>
              <a:rect l="l" t="t" r="r" b="b"/>
              <a:pathLst>
                <a:path w="1523" h="461780">
                  <a:moveTo>
                    <a:pt x="0" y="0"/>
                  </a:moveTo>
                  <a:lnTo>
                    <a:pt x="1524" y="0"/>
                  </a:lnTo>
                  <a:lnTo>
                    <a:pt x="1524" y="461781"/>
                  </a:lnTo>
                  <a:lnTo>
                    <a:pt x="0" y="461781"/>
                  </a:lnTo>
                  <a:close/>
                </a:path>
              </a:pathLst>
            </a:custGeom>
            <a:solidFill>
              <a:srgbClr val="F9C996"/>
            </a:solidFill>
            <a:ln w="12690" cap="flat">
              <a:noFill/>
              <a:prstDash val="solid"/>
              <a:miter/>
            </a:ln>
          </p:spPr>
          <p:txBody>
            <a:bodyPr rtlCol="0" anchor="ctr"/>
            <a:lstStyle/>
            <a:p>
              <a:pPr rtl="0"/>
              <a:endParaRPr lang="en-GB" sz="1934" noProof="0"/>
            </a:p>
          </p:txBody>
        </p:sp>
        <p:sp>
          <p:nvSpPr>
            <p:cNvPr id="501" name="Freeform: Shape 500">
              <a:extLst>
                <a:ext uri="{FF2B5EF4-FFF2-40B4-BE49-F238E27FC236}">
                  <a16:creationId xmlns:a16="http://schemas.microsoft.com/office/drawing/2014/main" id="{01E65A9A-F83F-4B1C-927C-ED9EB5518DA4}"/>
                </a:ext>
              </a:extLst>
            </p:cNvPr>
            <p:cNvSpPr/>
            <p:nvPr/>
          </p:nvSpPr>
          <p:spPr>
            <a:xfrm>
              <a:off x="3935" y="6402733"/>
              <a:ext cx="240602" cy="461780"/>
            </a:xfrm>
            <a:custGeom>
              <a:avLst/>
              <a:gdLst>
                <a:gd name="connsiteX0" fmla="*/ 0 w 240602"/>
                <a:gd name="connsiteY0" fmla="*/ 0 h 461780"/>
                <a:gd name="connsiteX1" fmla="*/ 240602 w 240602"/>
                <a:gd name="connsiteY1" fmla="*/ 0 h 461780"/>
                <a:gd name="connsiteX2" fmla="*/ 240602 w 240602"/>
                <a:gd name="connsiteY2" fmla="*/ 461781 h 461780"/>
                <a:gd name="connsiteX3" fmla="*/ 0 w 240602"/>
                <a:gd name="connsiteY3" fmla="*/ 461781 h 461780"/>
              </a:gdLst>
              <a:ahLst/>
              <a:cxnLst>
                <a:cxn ang="0">
                  <a:pos x="connsiteX0" y="connsiteY0"/>
                </a:cxn>
                <a:cxn ang="0">
                  <a:pos x="connsiteX1" y="connsiteY1"/>
                </a:cxn>
                <a:cxn ang="0">
                  <a:pos x="connsiteX2" y="connsiteY2"/>
                </a:cxn>
                <a:cxn ang="0">
                  <a:pos x="connsiteX3" y="connsiteY3"/>
                </a:cxn>
              </a:cxnLst>
              <a:rect l="l" t="t" r="r" b="b"/>
              <a:pathLst>
                <a:path w="240602" h="461780">
                  <a:moveTo>
                    <a:pt x="0" y="0"/>
                  </a:moveTo>
                  <a:lnTo>
                    <a:pt x="240602" y="0"/>
                  </a:lnTo>
                  <a:lnTo>
                    <a:pt x="240602" y="461781"/>
                  </a:lnTo>
                  <a:lnTo>
                    <a:pt x="0" y="461781"/>
                  </a:lnTo>
                  <a:close/>
                </a:path>
              </a:pathLst>
            </a:custGeom>
            <a:solidFill>
              <a:schemeClr val="tx2"/>
            </a:solidFill>
            <a:ln w="12690" cap="flat">
              <a:noFill/>
              <a:prstDash val="solid"/>
              <a:miter/>
            </a:ln>
          </p:spPr>
          <p:txBody>
            <a:bodyPr rtlCol="0" anchor="ctr"/>
            <a:lstStyle/>
            <a:p>
              <a:pPr rtl="0"/>
              <a:endParaRPr lang="en-GB" sz="1934" noProof="0"/>
            </a:p>
          </p:txBody>
        </p:sp>
        <p:sp>
          <p:nvSpPr>
            <p:cNvPr id="502" name="Freeform: Shape 501">
              <a:extLst>
                <a:ext uri="{FF2B5EF4-FFF2-40B4-BE49-F238E27FC236}">
                  <a16:creationId xmlns:a16="http://schemas.microsoft.com/office/drawing/2014/main" id="{5F15D169-34D1-4F1A-8A28-4452E337365E}"/>
                </a:ext>
              </a:extLst>
            </p:cNvPr>
            <p:cNvSpPr/>
            <p:nvPr/>
          </p:nvSpPr>
          <p:spPr>
            <a:xfrm>
              <a:off x="653752" y="5788337"/>
              <a:ext cx="30472" cy="291263"/>
            </a:xfrm>
            <a:custGeom>
              <a:avLst/>
              <a:gdLst>
                <a:gd name="connsiteX0" fmla="*/ 0 w 30472"/>
                <a:gd name="connsiteY0" fmla="*/ 0 h 291263"/>
                <a:gd name="connsiteX1" fmla="*/ 0 w 30472"/>
                <a:gd name="connsiteY1" fmla="*/ 291264 h 291263"/>
                <a:gd name="connsiteX2" fmla="*/ 30472 w 30472"/>
                <a:gd name="connsiteY2" fmla="*/ 291264 h 291263"/>
                <a:gd name="connsiteX3" fmla="*/ 30472 w 30472"/>
                <a:gd name="connsiteY3" fmla="*/ 16252 h 291263"/>
                <a:gd name="connsiteX4" fmla="*/ 28060 w 30472"/>
                <a:gd name="connsiteY4" fmla="*/ 11046 h 291263"/>
                <a:gd name="connsiteX5" fmla="*/ 28060 w 30472"/>
                <a:gd name="connsiteY5" fmla="*/ 0 h 291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72" h="291263">
                  <a:moveTo>
                    <a:pt x="0" y="0"/>
                  </a:moveTo>
                  <a:lnTo>
                    <a:pt x="0" y="291264"/>
                  </a:lnTo>
                  <a:lnTo>
                    <a:pt x="30472" y="291264"/>
                  </a:lnTo>
                  <a:lnTo>
                    <a:pt x="30472" y="16252"/>
                  </a:lnTo>
                  <a:cubicBezTo>
                    <a:pt x="28960" y="14943"/>
                    <a:pt x="28081" y="13047"/>
                    <a:pt x="28060" y="11046"/>
                  </a:cubicBezTo>
                  <a:lnTo>
                    <a:pt x="28060" y="0"/>
                  </a:lnTo>
                  <a:close/>
                </a:path>
              </a:pathLst>
            </a:custGeom>
            <a:solidFill>
              <a:schemeClr val="accent2"/>
            </a:solidFill>
            <a:ln w="12690" cap="flat">
              <a:noFill/>
              <a:prstDash val="solid"/>
              <a:miter/>
            </a:ln>
          </p:spPr>
          <p:txBody>
            <a:bodyPr rtlCol="0" anchor="ctr"/>
            <a:lstStyle/>
            <a:p>
              <a:pPr rtl="0"/>
              <a:endParaRPr lang="en-GB" sz="1934" noProof="0"/>
            </a:p>
          </p:txBody>
        </p:sp>
        <p:sp>
          <p:nvSpPr>
            <p:cNvPr id="503" name="Freeform: Shape 502">
              <a:extLst>
                <a:ext uri="{FF2B5EF4-FFF2-40B4-BE49-F238E27FC236}">
                  <a16:creationId xmlns:a16="http://schemas.microsoft.com/office/drawing/2014/main" id="{DF377CBD-AF83-43EC-9845-B3BD4A80FBFA}"/>
                </a:ext>
              </a:extLst>
            </p:cNvPr>
            <p:cNvSpPr/>
            <p:nvPr/>
          </p:nvSpPr>
          <p:spPr>
            <a:xfrm>
              <a:off x="1012307" y="5805858"/>
              <a:ext cx="1396" cy="586589"/>
            </a:xfrm>
            <a:custGeom>
              <a:avLst/>
              <a:gdLst>
                <a:gd name="connsiteX0" fmla="*/ 1397 w 1396"/>
                <a:gd name="connsiteY0" fmla="*/ 0 h 586589"/>
                <a:gd name="connsiteX1" fmla="*/ 0 w 1396"/>
                <a:gd name="connsiteY1" fmla="*/ 0 h 586589"/>
                <a:gd name="connsiteX2" fmla="*/ 0 w 1396"/>
                <a:gd name="connsiteY2" fmla="*/ 586590 h 586589"/>
                <a:gd name="connsiteX3" fmla="*/ 1397 w 1396"/>
                <a:gd name="connsiteY3" fmla="*/ 586590 h 586589"/>
              </a:gdLst>
              <a:ahLst/>
              <a:cxnLst>
                <a:cxn ang="0">
                  <a:pos x="connsiteX0" y="connsiteY0"/>
                </a:cxn>
                <a:cxn ang="0">
                  <a:pos x="connsiteX1" y="connsiteY1"/>
                </a:cxn>
                <a:cxn ang="0">
                  <a:pos x="connsiteX2" y="connsiteY2"/>
                </a:cxn>
                <a:cxn ang="0">
                  <a:pos x="connsiteX3" y="connsiteY3"/>
                </a:cxn>
              </a:cxnLst>
              <a:rect l="l" t="t" r="r" b="b"/>
              <a:pathLst>
                <a:path w="1396" h="586589">
                  <a:moveTo>
                    <a:pt x="1397" y="0"/>
                  </a:moveTo>
                  <a:lnTo>
                    <a:pt x="0" y="0"/>
                  </a:lnTo>
                  <a:lnTo>
                    <a:pt x="0" y="586590"/>
                  </a:lnTo>
                  <a:lnTo>
                    <a:pt x="1397" y="586590"/>
                  </a:lnTo>
                  <a:close/>
                </a:path>
              </a:pathLst>
            </a:custGeom>
            <a:solidFill>
              <a:srgbClr val="F9AA19"/>
            </a:solidFill>
            <a:ln w="12690" cap="flat">
              <a:noFill/>
              <a:prstDash val="solid"/>
              <a:miter/>
            </a:ln>
          </p:spPr>
          <p:txBody>
            <a:bodyPr rtlCol="0" anchor="ctr"/>
            <a:lstStyle/>
            <a:p>
              <a:pPr rtl="0"/>
              <a:endParaRPr lang="en-GB" sz="1934" noProof="0"/>
            </a:p>
          </p:txBody>
        </p:sp>
        <p:sp>
          <p:nvSpPr>
            <p:cNvPr id="504" name="Freeform: Shape 503">
              <a:extLst>
                <a:ext uri="{FF2B5EF4-FFF2-40B4-BE49-F238E27FC236}">
                  <a16:creationId xmlns:a16="http://schemas.microsoft.com/office/drawing/2014/main" id="{FE344515-3EFA-4B4A-B2A5-3F171162CA7C}"/>
                </a:ext>
              </a:extLst>
            </p:cNvPr>
            <p:cNvSpPr/>
            <p:nvPr/>
          </p:nvSpPr>
          <p:spPr>
            <a:xfrm>
              <a:off x="1016116" y="5773609"/>
              <a:ext cx="186133" cy="619093"/>
            </a:xfrm>
            <a:custGeom>
              <a:avLst/>
              <a:gdLst>
                <a:gd name="connsiteX0" fmla="*/ 1524 w 186133"/>
                <a:gd name="connsiteY0" fmla="*/ 7745 h 619093"/>
                <a:gd name="connsiteX1" fmla="*/ 0 w 186133"/>
                <a:gd name="connsiteY1" fmla="*/ 13078 h 619093"/>
                <a:gd name="connsiteX2" fmla="*/ 0 w 186133"/>
                <a:gd name="connsiteY2" fmla="*/ 21204 h 619093"/>
                <a:gd name="connsiteX3" fmla="*/ 1905 w 186133"/>
                <a:gd name="connsiteY3" fmla="*/ 25774 h 619093"/>
                <a:gd name="connsiteX4" fmla="*/ 0 w 186133"/>
                <a:gd name="connsiteY4" fmla="*/ 30472 h 619093"/>
                <a:gd name="connsiteX5" fmla="*/ 0 w 186133"/>
                <a:gd name="connsiteY5" fmla="*/ 619094 h 619093"/>
                <a:gd name="connsiteX6" fmla="*/ 186134 w 186133"/>
                <a:gd name="connsiteY6" fmla="*/ 619094 h 619093"/>
                <a:gd name="connsiteX7" fmla="*/ 186134 w 186133"/>
                <a:gd name="connsiteY7" fmla="*/ 0 h 619093"/>
                <a:gd name="connsiteX8" fmla="*/ 3936 w 186133"/>
                <a:gd name="connsiteY8" fmla="*/ 0 h 61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133" h="619093">
                  <a:moveTo>
                    <a:pt x="1524" y="7745"/>
                  </a:moveTo>
                  <a:lnTo>
                    <a:pt x="0" y="13078"/>
                  </a:lnTo>
                  <a:lnTo>
                    <a:pt x="0" y="21204"/>
                  </a:lnTo>
                  <a:cubicBezTo>
                    <a:pt x="1215" y="22415"/>
                    <a:pt x="1901" y="24059"/>
                    <a:pt x="1905" y="25774"/>
                  </a:cubicBezTo>
                  <a:cubicBezTo>
                    <a:pt x="1893" y="27527"/>
                    <a:pt x="1211" y="29208"/>
                    <a:pt x="0" y="30472"/>
                  </a:cubicBezTo>
                  <a:lnTo>
                    <a:pt x="0" y="619094"/>
                  </a:lnTo>
                  <a:lnTo>
                    <a:pt x="186134" y="619094"/>
                  </a:lnTo>
                  <a:lnTo>
                    <a:pt x="186134" y="0"/>
                  </a:lnTo>
                  <a:lnTo>
                    <a:pt x="3936" y="0"/>
                  </a:lnTo>
                  <a:close/>
                </a:path>
              </a:pathLst>
            </a:custGeom>
            <a:solidFill>
              <a:schemeClr val="accent6">
                <a:lumMod val="60000"/>
                <a:lumOff val="40000"/>
              </a:schemeClr>
            </a:solidFill>
            <a:ln w="12690" cap="flat">
              <a:noFill/>
              <a:prstDash val="solid"/>
              <a:miter/>
            </a:ln>
          </p:spPr>
          <p:txBody>
            <a:bodyPr rtlCol="0" anchor="ctr"/>
            <a:lstStyle/>
            <a:p>
              <a:pPr rtl="0"/>
              <a:endParaRPr lang="en-GB" sz="1934" noProof="0"/>
            </a:p>
          </p:txBody>
        </p:sp>
        <p:sp>
          <p:nvSpPr>
            <p:cNvPr id="505" name="Freeform: Shape 504">
              <a:extLst>
                <a:ext uri="{FF2B5EF4-FFF2-40B4-BE49-F238E27FC236}">
                  <a16:creationId xmlns:a16="http://schemas.microsoft.com/office/drawing/2014/main" id="{EB06B33D-4E9C-460F-BE15-406FC1C45AEB}"/>
                </a:ext>
              </a:extLst>
            </p:cNvPr>
            <p:cNvSpPr/>
            <p:nvPr/>
          </p:nvSpPr>
          <p:spPr>
            <a:xfrm>
              <a:off x="1441328" y="6769542"/>
              <a:ext cx="127093" cy="17394"/>
            </a:xfrm>
            <a:custGeom>
              <a:avLst/>
              <a:gdLst>
                <a:gd name="connsiteX0" fmla="*/ 127 w 127093"/>
                <a:gd name="connsiteY0" fmla="*/ 17395 h 17394"/>
                <a:gd name="connsiteX1" fmla="*/ 127094 w 127093"/>
                <a:gd name="connsiteY1" fmla="*/ 17395 h 17394"/>
                <a:gd name="connsiteX2" fmla="*/ 101701 w 127093"/>
                <a:gd name="connsiteY2" fmla="*/ 4698 h 17394"/>
                <a:gd name="connsiteX3" fmla="*/ 98145 w 127093"/>
                <a:gd name="connsiteY3" fmla="*/ 0 h 17394"/>
                <a:gd name="connsiteX4" fmla="*/ 0 w 127093"/>
                <a:gd name="connsiteY4" fmla="*/ 0 h 173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93" h="17394">
                  <a:moveTo>
                    <a:pt x="127" y="17395"/>
                  </a:moveTo>
                  <a:lnTo>
                    <a:pt x="127094" y="17395"/>
                  </a:lnTo>
                  <a:lnTo>
                    <a:pt x="101701" y="4698"/>
                  </a:lnTo>
                  <a:cubicBezTo>
                    <a:pt x="99847" y="3771"/>
                    <a:pt x="98526" y="2032"/>
                    <a:pt x="98145" y="0"/>
                  </a:cubicBezTo>
                  <a:lnTo>
                    <a:pt x="0" y="0"/>
                  </a:lnTo>
                  <a:close/>
                </a:path>
              </a:pathLst>
            </a:custGeom>
            <a:solidFill>
              <a:srgbClr val="088A8F"/>
            </a:solidFill>
            <a:ln w="12690" cap="flat">
              <a:noFill/>
              <a:prstDash val="solid"/>
              <a:miter/>
            </a:ln>
          </p:spPr>
          <p:txBody>
            <a:bodyPr rtlCol="0" anchor="ctr"/>
            <a:lstStyle/>
            <a:p>
              <a:pPr rtl="0"/>
              <a:endParaRPr lang="en-GB" sz="1934" noProof="0"/>
            </a:p>
          </p:txBody>
        </p:sp>
        <p:sp>
          <p:nvSpPr>
            <p:cNvPr id="506" name="Freeform: Shape 505">
              <a:extLst>
                <a:ext uri="{FF2B5EF4-FFF2-40B4-BE49-F238E27FC236}">
                  <a16:creationId xmlns:a16="http://schemas.microsoft.com/office/drawing/2014/main" id="{F0D82155-6F9E-41A7-8EC9-DDB8CD6BDFDA}"/>
                </a:ext>
              </a:extLst>
            </p:cNvPr>
            <p:cNvSpPr/>
            <p:nvPr/>
          </p:nvSpPr>
          <p:spPr>
            <a:xfrm>
              <a:off x="1441455" y="6785032"/>
              <a:ext cx="124681" cy="79481"/>
            </a:xfrm>
            <a:custGeom>
              <a:avLst/>
              <a:gdLst>
                <a:gd name="connsiteX0" fmla="*/ 119984 w 124681"/>
                <a:gd name="connsiteY0" fmla="*/ 0 h 79481"/>
                <a:gd name="connsiteX1" fmla="*/ 0 w 124681"/>
                <a:gd name="connsiteY1" fmla="*/ 0 h 79481"/>
                <a:gd name="connsiteX2" fmla="*/ 0 w 124681"/>
                <a:gd name="connsiteY2" fmla="*/ 79482 h 79481"/>
                <a:gd name="connsiteX3" fmla="*/ 124682 w 124681"/>
                <a:gd name="connsiteY3" fmla="*/ 79482 h 79481"/>
                <a:gd name="connsiteX4" fmla="*/ 124682 w 124681"/>
                <a:gd name="connsiteY4" fmla="*/ 2793 h 79481"/>
                <a:gd name="connsiteX5" fmla="*/ 119984 w 124681"/>
                <a:gd name="connsiteY5" fmla="*/ 0 h 79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81" h="79481">
                  <a:moveTo>
                    <a:pt x="119984" y="0"/>
                  </a:moveTo>
                  <a:lnTo>
                    <a:pt x="0" y="0"/>
                  </a:lnTo>
                  <a:lnTo>
                    <a:pt x="0" y="79482"/>
                  </a:lnTo>
                  <a:lnTo>
                    <a:pt x="124682" y="79482"/>
                  </a:lnTo>
                  <a:lnTo>
                    <a:pt x="124682" y="2793"/>
                  </a:lnTo>
                  <a:lnTo>
                    <a:pt x="119984" y="0"/>
                  </a:lnTo>
                  <a:close/>
                </a:path>
              </a:pathLst>
            </a:custGeom>
            <a:solidFill>
              <a:schemeClr val="accent2"/>
            </a:solidFill>
            <a:ln w="12690" cap="flat">
              <a:noFill/>
              <a:prstDash val="solid"/>
              <a:miter/>
            </a:ln>
          </p:spPr>
          <p:txBody>
            <a:bodyPr rtlCol="0" anchor="ctr"/>
            <a:lstStyle/>
            <a:p>
              <a:pPr rtl="0"/>
              <a:endParaRPr lang="en-GB" sz="1934" noProof="0"/>
            </a:p>
          </p:txBody>
        </p:sp>
        <p:sp>
          <p:nvSpPr>
            <p:cNvPr id="507" name="Freeform: Shape 506">
              <a:extLst>
                <a:ext uri="{FF2B5EF4-FFF2-40B4-BE49-F238E27FC236}">
                  <a16:creationId xmlns:a16="http://schemas.microsoft.com/office/drawing/2014/main" id="{22453010-1FB2-4B69-B78E-41E8CE233BBB}"/>
                </a:ext>
              </a:extLst>
            </p:cNvPr>
            <p:cNvSpPr/>
            <p:nvPr/>
          </p:nvSpPr>
          <p:spPr>
            <a:xfrm>
              <a:off x="2579967" y="6432697"/>
              <a:ext cx="39486" cy="31360"/>
            </a:xfrm>
            <a:custGeom>
              <a:avLst/>
              <a:gdLst>
                <a:gd name="connsiteX0" fmla="*/ 10157 w 39486"/>
                <a:gd name="connsiteY0" fmla="*/ 30218 h 31360"/>
                <a:gd name="connsiteX1" fmla="*/ 11173 w 39486"/>
                <a:gd name="connsiteY1" fmla="*/ 30218 h 31360"/>
                <a:gd name="connsiteX2" fmla="*/ 20950 w 39486"/>
                <a:gd name="connsiteY2" fmla="*/ 30218 h 31360"/>
                <a:gd name="connsiteX3" fmla="*/ 22092 w 39486"/>
                <a:gd name="connsiteY3" fmla="*/ 31361 h 31360"/>
                <a:gd name="connsiteX4" fmla="*/ 39487 w 39486"/>
                <a:gd name="connsiteY4" fmla="*/ 31361 h 31360"/>
                <a:gd name="connsiteX5" fmla="*/ 39487 w 39486"/>
                <a:gd name="connsiteY5" fmla="*/ 0 h 31360"/>
                <a:gd name="connsiteX6" fmla="*/ 0 w 39486"/>
                <a:gd name="connsiteY6" fmla="*/ 0 h 31360"/>
                <a:gd name="connsiteX7" fmla="*/ 0 w 39486"/>
                <a:gd name="connsiteY7" fmla="*/ 27679 h 31360"/>
                <a:gd name="connsiteX8" fmla="*/ 0 w 39486"/>
                <a:gd name="connsiteY8" fmla="*/ 29583 h 3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486" h="31360">
                  <a:moveTo>
                    <a:pt x="10157" y="30218"/>
                  </a:moveTo>
                  <a:cubicBezTo>
                    <a:pt x="10475" y="30079"/>
                    <a:pt x="10843" y="30079"/>
                    <a:pt x="11173" y="30218"/>
                  </a:cubicBezTo>
                  <a:lnTo>
                    <a:pt x="20950" y="30218"/>
                  </a:lnTo>
                  <a:cubicBezTo>
                    <a:pt x="21584" y="30218"/>
                    <a:pt x="22092" y="30726"/>
                    <a:pt x="22092" y="31361"/>
                  </a:cubicBezTo>
                  <a:lnTo>
                    <a:pt x="39487" y="31361"/>
                  </a:lnTo>
                  <a:lnTo>
                    <a:pt x="39487" y="0"/>
                  </a:lnTo>
                  <a:lnTo>
                    <a:pt x="0" y="0"/>
                  </a:lnTo>
                  <a:lnTo>
                    <a:pt x="0" y="27679"/>
                  </a:lnTo>
                  <a:cubicBezTo>
                    <a:pt x="0" y="27679"/>
                    <a:pt x="0" y="28822"/>
                    <a:pt x="0" y="29583"/>
                  </a:cubicBezTo>
                  <a:close/>
                </a:path>
              </a:pathLst>
            </a:custGeom>
            <a:solidFill>
              <a:srgbClr val="F9C996"/>
            </a:solidFill>
            <a:ln w="12690" cap="flat">
              <a:noFill/>
              <a:prstDash val="solid"/>
              <a:miter/>
            </a:ln>
          </p:spPr>
          <p:txBody>
            <a:bodyPr rtlCol="0" anchor="ctr"/>
            <a:lstStyle/>
            <a:p>
              <a:pPr rtl="0"/>
              <a:endParaRPr lang="en-GB" sz="1934" noProof="0"/>
            </a:p>
          </p:txBody>
        </p:sp>
        <p:sp>
          <p:nvSpPr>
            <p:cNvPr id="508" name="Freeform: Shape 507">
              <a:extLst>
                <a:ext uri="{FF2B5EF4-FFF2-40B4-BE49-F238E27FC236}">
                  <a16:creationId xmlns:a16="http://schemas.microsoft.com/office/drawing/2014/main" id="{5E6AF3D5-753B-454E-9979-E471F6BFFE49}"/>
                </a:ext>
              </a:extLst>
            </p:cNvPr>
            <p:cNvSpPr/>
            <p:nvPr/>
          </p:nvSpPr>
          <p:spPr>
            <a:xfrm>
              <a:off x="2622247" y="6433332"/>
              <a:ext cx="28821" cy="31360"/>
            </a:xfrm>
            <a:custGeom>
              <a:avLst/>
              <a:gdLst>
                <a:gd name="connsiteX0" fmla="*/ 0 w 28821"/>
                <a:gd name="connsiteY0" fmla="*/ 0 h 31360"/>
                <a:gd name="connsiteX1" fmla="*/ 28822 w 28821"/>
                <a:gd name="connsiteY1" fmla="*/ 0 h 31360"/>
                <a:gd name="connsiteX2" fmla="*/ 28822 w 28821"/>
                <a:gd name="connsiteY2" fmla="*/ 31361 h 31360"/>
                <a:gd name="connsiteX3" fmla="*/ 0 w 28821"/>
                <a:gd name="connsiteY3" fmla="*/ 31361 h 31360"/>
              </a:gdLst>
              <a:ahLst/>
              <a:cxnLst>
                <a:cxn ang="0">
                  <a:pos x="connsiteX0" y="connsiteY0"/>
                </a:cxn>
                <a:cxn ang="0">
                  <a:pos x="connsiteX1" y="connsiteY1"/>
                </a:cxn>
                <a:cxn ang="0">
                  <a:pos x="connsiteX2" y="connsiteY2"/>
                </a:cxn>
                <a:cxn ang="0">
                  <a:pos x="connsiteX3" y="connsiteY3"/>
                </a:cxn>
              </a:cxnLst>
              <a:rect l="l" t="t" r="r" b="b"/>
              <a:pathLst>
                <a:path w="28821" h="31360">
                  <a:moveTo>
                    <a:pt x="0" y="0"/>
                  </a:moveTo>
                  <a:lnTo>
                    <a:pt x="28822" y="0"/>
                  </a:lnTo>
                  <a:lnTo>
                    <a:pt x="28822" y="31361"/>
                  </a:lnTo>
                  <a:lnTo>
                    <a:pt x="0" y="31361"/>
                  </a:lnTo>
                  <a:close/>
                </a:path>
              </a:pathLst>
            </a:custGeom>
            <a:solidFill>
              <a:schemeClr val="tx2"/>
            </a:solidFill>
            <a:ln w="12690" cap="flat">
              <a:noFill/>
              <a:prstDash val="solid"/>
              <a:miter/>
            </a:ln>
          </p:spPr>
          <p:txBody>
            <a:bodyPr rtlCol="0" anchor="ctr"/>
            <a:lstStyle/>
            <a:p>
              <a:pPr rtl="0"/>
              <a:endParaRPr lang="en-GB" sz="1934" noProof="0"/>
            </a:p>
          </p:txBody>
        </p:sp>
        <p:sp>
          <p:nvSpPr>
            <p:cNvPr id="509" name="Freeform: Shape 508">
              <a:extLst>
                <a:ext uri="{FF2B5EF4-FFF2-40B4-BE49-F238E27FC236}">
                  <a16:creationId xmlns:a16="http://schemas.microsoft.com/office/drawing/2014/main" id="{703EEE45-5DAF-4530-B6CB-97B0E66D7B97}"/>
                </a:ext>
              </a:extLst>
            </p:cNvPr>
            <p:cNvSpPr/>
            <p:nvPr/>
          </p:nvSpPr>
          <p:spPr>
            <a:xfrm>
              <a:off x="2398913" y="6462915"/>
              <a:ext cx="252156" cy="401598"/>
            </a:xfrm>
            <a:custGeom>
              <a:avLst/>
              <a:gdLst>
                <a:gd name="connsiteX0" fmla="*/ 180293 w 252156"/>
                <a:gd name="connsiteY0" fmla="*/ 0 h 401598"/>
                <a:gd name="connsiteX1" fmla="*/ 174834 w 252156"/>
                <a:gd name="connsiteY1" fmla="*/ 2920 h 401598"/>
                <a:gd name="connsiteX2" fmla="*/ 0 w 252156"/>
                <a:gd name="connsiteY2" fmla="*/ 2920 h 401598"/>
                <a:gd name="connsiteX3" fmla="*/ 0 w 252156"/>
                <a:gd name="connsiteY3" fmla="*/ 401598 h 401598"/>
                <a:gd name="connsiteX4" fmla="*/ 252156 w 252156"/>
                <a:gd name="connsiteY4" fmla="*/ 401598 h 401598"/>
                <a:gd name="connsiteX5" fmla="*/ 252156 w 252156"/>
                <a:gd name="connsiteY5" fmla="*/ 0 h 401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156" h="401598">
                  <a:moveTo>
                    <a:pt x="180293" y="0"/>
                  </a:moveTo>
                  <a:cubicBezTo>
                    <a:pt x="179023" y="1765"/>
                    <a:pt x="177005" y="2857"/>
                    <a:pt x="174834" y="2920"/>
                  </a:cubicBezTo>
                  <a:lnTo>
                    <a:pt x="0" y="2920"/>
                  </a:lnTo>
                  <a:lnTo>
                    <a:pt x="0" y="401598"/>
                  </a:lnTo>
                  <a:lnTo>
                    <a:pt x="252156" y="401598"/>
                  </a:lnTo>
                  <a:lnTo>
                    <a:pt x="252156" y="0"/>
                  </a:lnTo>
                  <a:close/>
                </a:path>
              </a:pathLst>
            </a:custGeom>
            <a:solidFill>
              <a:schemeClr val="accent5"/>
            </a:solidFill>
            <a:ln w="12690" cap="flat">
              <a:noFill/>
              <a:prstDash val="solid"/>
              <a:miter/>
            </a:ln>
          </p:spPr>
          <p:txBody>
            <a:bodyPr rtlCol="0" anchor="ctr"/>
            <a:lstStyle/>
            <a:p>
              <a:pPr rtl="0"/>
              <a:endParaRPr lang="en-GB" sz="1934" noProof="0"/>
            </a:p>
          </p:txBody>
        </p:sp>
        <p:sp>
          <p:nvSpPr>
            <p:cNvPr id="510" name="Freeform: Shape 509">
              <a:extLst>
                <a:ext uri="{FF2B5EF4-FFF2-40B4-BE49-F238E27FC236}">
                  <a16:creationId xmlns:a16="http://schemas.microsoft.com/office/drawing/2014/main" id="{379EEAB5-A44E-4593-A0EA-5CFCA1AEC700}"/>
                </a:ext>
              </a:extLst>
            </p:cNvPr>
            <p:cNvSpPr/>
            <p:nvPr/>
          </p:nvSpPr>
          <p:spPr>
            <a:xfrm>
              <a:off x="2719504" y="5857661"/>
              <a:ext cx="461397" cy="1006852"/>
            </a:xfrm>
            <a:custGeom>
              <a:avLst/>
              <a:gdLst>
                <a:gd name="connsiteX0" fmla="*/ 461398 w 461397"/>
                <a:gd name="connsiteY0" fmla="*/ 602842 h 1006852"/>
                <a:gd name="connsiteX1" fmla="*/ 461398 w 461397"/>
                <a:gd name="connsiteY1" fmla="*/ 602207 h 1006852"/>
                <a:gd name="connsiteX2" fmla="*/ 461398 w 461397"/>
                <a:gd name="connsiteY2" fmla="*/ 601191 h 1006852"/>
                <a:gd name="connsiteX3" fmla="*/ 461398 w 461397"/>
                <a:gd name="connsiteY3" fmla="*/ 0 h 1006852"/>
                <a:gd name="connsiteX4" fmla="*/ 0 w 461397"/>
                <a:gd name="connsiteY4" fmla="*/ 0 h 1006852"/>
                <a:gd name="connsiteX5" fmla="*/ 0 w 461397"/>
                <a:gd name="connsiteY5" fmla="*/ 1006852 h 1006852"/>
                <a:gd name="connsiteX6" fmla="*/ 461398 w 461397"/>
                <a:gd name="connsiteY6" fmla="*/ 1006852 h 1006852"/>
                <a:gd name="connsiteX7" fmla="*/ 461398 w 461397"/>
                <a:gd name="connsiteY7" fmla="*/ 603984 h 1006852"/>
                <a:gd name="connsiteX8" fmla="*/ 461398 w 461397"/>
                <a:gd name="connsiteY8" fmla="*/ 602842 h 1006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1397" h="1006852">
                  <a:moveTo>
                    <a:pt x="461398" y="602842"/>
                  </a:moveTo>
                  <a:lnTo>
                    <a:pt x="461398" y="602207"/>
                  </a:lnTo>
                  <a:lnTo>
                    <a:pt x="461398" y="601191"/>
                  </a:lnTo>
                  <a:lnTo>
                    <a:pt x="461398" y="0"/>
                  </a:lnTo>
                  <a:lnTo>
                    <a:pt x="0" y="0"/>
                  </a:lnTo>
                  <a:lnTo>
                    <a:pt x="0" y="1006852"/>
                  </a:lnTo>
                  <a:lnTo>
                    <a:pt x="461398" y="1006852"/>
                  </a:lnTo>
                  <a:lnTo>
                    <a:pt x="461398" y="603984"/>
                  </a:lnTo>
                  <a:lnTo>
                    <a:pt x="461398" y="602842"/>
                  </a:lnTo>
                  <a:close/>
                </a:path>
              </a:pathLst>
            </a:custGeom>
            <a:solidFill>
              <a:schemeClr val="accent1">
                <a:lumMod val="75000"/>
              </a:schemeClr>
            </a:solidFill>
            <a:ln w="12690" cap="flat">
              <a:noFill/>
              <a:prstDash val="solid"/>
              <a:miter/>
            </a:ln>
          </p:spPr>
          <p:txBody>
            <a:bodyPr rtlCol="0" anchor="ctr"/>
            <a:lstStyle/>
            <a:p>
              <a:pPr rtl="0"/>
              <a:endParaRPr lang="en-GB" sz="1934" noProof="0"/>
            </a:p>
          </p:txBody>
        </p:sp>
        <p:sp>
          <p:nvSpPr>
            <p:cNvPr id="511" name="Freeform: Shape 510">
              <a:extLst>
                <a:ext uri="{FF2B5EF4-FFF2-40B4-BE49-F238E27FC236}">
                  <a16:creationId xmlns:a16="http://schemas.microsoft.com/office/drawing/2014/main" id="{A2F4A72F-D7D8-48E2-852E-B0E89D0B684B}"/>
                </a:ext>
              </a:extLst>
            </p:cNvPr>
            <p:cNvSpPr/>
            <p:nvPr/>
          </p:nvSpPr>
          <p:spPr>
            <a:xfrm>
              <a:off x="2664908" y="5858169"/>
              <a:ext cx="52183" cy="1006344"/>
            </a:xfrm>
            <a:custGeom>
              <a:avLst/>
              <a:gdLst>
                <a:gd name="connsiteX0" fmla="*/ 0 w 52183"/>
                <a:gd name="connsiteY0" fmla="*/ 14093 h 1006344"/>
                <a:gd name="connsiteX1" fmla="*/ 0 w 52183"/>
                <a:gd name="connsiteY1" fmla="*/ 563990 h 1006344"/>
                <a:gd name="connsiteX2" fmla="*/ 0 w 52183"/>
                <a:gd name="connsiteY2" fmla="*/ 565767 h 1006344"/>
                <a:gd name="connsiteX3" fmla="*/ 0 w 52183"/>
                <a:gd name="connsiteY3" fmla="*/ 603477 h 1006344"/>
                <a:gd name="connsiteX4" fmla="*/ 0 w 52183"/>
                <a:gd name="connsiteY4" fmla="*/ 1006344 h 1006344"/>
                <a:gd name="connsiteX5" fmla="*/ 52183 w 52183"/>
                <a:gd name="connsiteY5" fmla="*/ 1006344 h 1006344"/>
                <a:gd name="connsiteX6" fmla="*/ 52183 w 52183"/>
                <a:gd name="connsiteY6" fmla="*/ 0 h 1006344"/>
                <a:gd name="connsiteX7" fmla="*/ 0 w 52183"/>
                <a:gd name="connsiteY7" fmla="*/ 14093 h 1006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183" h="1006344">
                  <a:moveTo>
                    <a:pt x="0" y="14093"/>
                  </a:moveTo>
                  <a:lnTo>
                    <a:pt x="0" y="563990"/>
                  </a:lnTo>
                  <a:lnTo>
                    <a:pt x="0" y="565767"/>
                  </a:lnTo>
                  <a:lnTo>
                    <a:pt x="0" y="603477"/>
                  </a:lnTo>
                  <a:lnTo>
                    <a:pt x="0" y="1006344"/>
                  </a:lnTo>
                  <a:lnTo>
                    <a:pt x="52183" y="1006344"/>
                  </a:lnTo>
                  <a:lnTo>
                    <a:pt x="52183" y="0"/>
                  </a:lnTo>
                  <a:lnTo>
                    <a:pt x="0" y="14093"/>
                  </a:lnTo>
                  <a:close/>
                </a:path>
              </a:pathLst>
            </a:custGeom>
            <a:solidFill>
              <a:srgbClr val="22B0AE"/>
            </a:solidFill>
            <a:ln w="12690" cap="flat">
              <a:solidFill>
                <a:schemeClr val="accent1"/>
              </a:solidFill>
              <a:prstDash val="solid"/>
              <a:miter/>
            </a:ln>
          </p:spPr>
          <p:txBody>
            <a:bodyPr rtlCol="0" anchor="ctr"/>
            <a:lstStyle/>
            <a:p>
              <a:pPr rtl="0"/>
              <a:endParaRPr lang="en-GB" sz="1934" noProof="0"/>
            </a:p>
          </p:txBody>
        </p:sp>
        <p:sp>
          <p:nvSpPr>
            <p:cNvPr id="512" name="Freeform: Shape 511">
              <a:extLst>
                <a:ext uri="{FF2B5EF4-FFF2-40B4-BE49-F238E27FC236}">
                  <a16:creationId xmlns:a16="http://schemas.microsoft.com/office/drawing/2014/main" id="{4A7A5A6C-48E7-419C-A64F-FA4273AE05A9}"/>
                </a:ext>
              </a:extLst>
            </p:cNvPr>
            <p:cNvSpPr/>
            <p:nvPr/>
          </p:nvSpPr>
          <p:spPr>
            <a:xfrm>
              <a:off x="482347" y="5802049"/>
              <a:ext cx="4189" cy="270694"/>
            </a:xfrm>
            <a:custGeom>
              <a:avLst/>
              <a:gdLst>
                <a:gd name="connsiteX0" fmla="*/ 127 w 4189"/>
                <a:gd name="connsiteY0" fmla="*/ 266632 h 270694"/>
                <a:gd name="connsiteX1" fmla="*/ 2666 w 4189"/>
                <a:gd name="connsiteY1" fmla="*/ 268663 h 270694"/>
                <a:gd name="connsiteX2" fmla="*/ 2666 w 4189"/>
                <a:gd name="connsiteY2" fmla="*/ 268663 h 270694"/>
                <a:gd name="connsiteX3" fmla="*/ 3555 w 4189"/>
                <a:gd name="connsiteY3" fmla="*/ 269679 h 270694"/>
                <a:gd name="connsiteX4" fmla="*/ 4190 w 4189"/>
                <a:gd name="connsiteY4" fmla="*/ 270695 h 270694"/>
                <a:gd name="connsiteX5" fmla="*/ 4190 w 4189"/>
                <a:gd name="connsiteY5" fmla="*/ 270695 h 270694"/>
                <a:gd name="connsiteX6" fmla="*/ 4190 w 4189"/>
                <a:gd name="connsiteY6" fmla="*/ 4063 h 270694"/>
                <a:gd name="connsiteX7" fmla="*/ 2412 w 4189"/>
                <a:gd name="connsiteY7" fmla="*/ 4063 h 270694"/>
                <a:gd name="connsiteX8" fmla="*/ 1651 w 4189"/>
                <a:gd name="connsiteY8" fmla="*/ 4063 h 270694"/>
                <a:gd name="connsiteX9" fmla="*/ 0 w 4189"/>
                <a:gd name="connsiteY9" fmla="*/ 2412 h 270694"/>
                <a:gd name="connsiteX10" fmla="*/ 0 w 4189"/>
                <a:gd name="connsiteY10" fmla="*/ 2412 h 270694"/>
                <a:gd name="connsiteX11" fmla="*/ 127 w 4189"/>
                <a:gd name="connsiteY11" fmla="*/ 0 h 270694"/>
                <a:gd name="connsiteX12" fmla="*/ 127 w 4189"/>
                <a:gd name="connsiteY12" fmla="*/ 266632 h 270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89" h="270694">
                  <a:moveTo>
                    <a:pt x="127" y="266632"/>
                  </a:moveTo>
                  <a:lnTo>
                    <a:pt x="2666" y="268663"/>
                  </a:lnTo>
                  <a:lnTo>
                    <a:pt x="2666" y="268663"/>
                  </a:lnTo>
                  <a:cubicBezTo>
                    <a:pt x="3027" y="268943"/>
                    <a:pt x="3329" y="269285"/>
                    <a:pt x="3555" y="269679"/>
                  </a:cubicBezTo>
                  <a:lnTo>
                    <a:pt x="4190" y="270695"/>
                  </a:lnTo>
                  <a:lnTo>
                    <a:pt x="4190" y="270695"/>
                  </a:lnTo>
                  <a:lnTo>
                    <a:pt x="4190" y="4063"/>
                  </a:lnTo>
                  <a:lnTo>
                    <a:pt x="2412" y="4063"/>
                  </a:lnTo>
                  <a:lnTo>
                    <a:pt x="1651" y="4063"/>
                  </a:lnTo>
                  <a:cubicBezTo>
                    <a:pt x="1039" y="3578"/>
                    <a:pt x="485" y="3024"/>
                    <a:pt x="0" y="2412"/>
                  </a:cubicBezTo>
                  <a:cubicBezTo>
                    <a:pt x="0" y="2412"/>
                    <a:pt x="0" y="2412"/>
                    <a:pt x="0" y="2412"/>
                  </a:cubicBezTo>
                  <a:lnTo>
                    <a:pt x="127" y="0"/>
                  </a:lnTo>
                  <a:lnTo>
                    <a:pt x="127" y="266632"/>
                  </a:lnTo>
                  <a:close/>
                </a:path>
              </a:pathLst>
            </a:custGeom>
            <a:solidFill>
              <a:srgbClr val="F9C996"/>
            </a:solidFill>
            <a:ln w="12690" cap="flat">
              <a:noFill/>
              <a:prstDash val="solid"/>
              <a:miter/>
            </a:ln>
          </p:spPr>
          <p:txBody>
            <a:bodyPr rtlCol="0" anchor="ctr"/>
            <a:lstStyle/>
            <a:p>
              <a:pPr rtl="0"/>
              <a:endParaRPr lang="en-GB" sz="1934" noProof="0"/>
            </a:p>
          </p:txBody>
        </p:sp>
        <p:sp>
          <p:nvSpPr>
            <p:cNvPr id="513" name="Freeform: Shape 512">
              <a:extLst>
                <a:ext uri="{FF2B5EF4-FFF2-40B4-BE49-F238E27FC236}">
                  <a16:creationId xmlns:a16="http://schemas.microsoft.com/office/drawing/2014/main" id="{35306475-B470-4B34-AB9C-4EAA657C0075}"/>
                </a:ext>
              </a:extLst>
            </p:cNvPr>
            <p:cNvSpPr/>
            <p:nvPr/>
          </p:nvSpPr>
          <p:spPr>
            <a:xfrm>
              <a:off x="479808" y="5798113"/>
              <a:ext cx="126" cy="269171"/>
            </a:xfrm>
            <a:custGeom>
              <a:avLst/>
              <a:gdLst>
                <a:gd name="connsiteX0" fmla="*/ 127 w 126"/>
                <a:gd name="connsiteY0" fmla="*/ 269171 h 269171"/>
                <a:gd name="connsiteX1" fmla="*/ 127 w 126"/>
                <a:gd name="connsiteY1" fmla="*/ 127 h 269171"/>
                <a:gd name="connsiteX2" fmla="*/ 0 w 126"/>
                <a:gd name="connsiteY2" fmla="*/ 0 h 269171"/>
                <a:gd name="connsiteX3" fmla="*/ 0 w 126"/>
                <a:gd name="connsiteY3" fmla="*/ 269171 h 269171"/>
                <a:gd name="connsiteX4" fmla="*/ 127 w 126"/>
                <a:gd name="connsiteY4" fmla="*/ 269171 h 269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 h="269171">
                  <a:moveTo>
                    <a:pt x="127" y="269171"/>
                  </a:moveTo>
                  <a:lnTo>
                    <a:pt x="127" y="127"/>
                  </a:lnTo>
                  <a:lnTo>
                    <a:pt x="0" y="0"/>
                  </a:lnTo>
                  <a:lnTo>
                    <a:pt x="0" y="269171"/>
                  </a:lnTo>
                  <a:lnTo>
                    <a:pt x="127" y="269171"/>
                  </a:lnTo>
                  <a:close/>
                </a:path>
              </a:pathLst>
            </a:custGeom>
            <a:solidFill>
              <a:srgbClr val="F9AA19"/>
            </a:solidFill>
            <a:ln w="12690" cap="flat">
              <a:noFill/>
              <a:prstDash val="solid"/>
              <a:miter/>
            </a:ln>
          </p:spPr>
          <p:txBody>
            <a:bodyPr rtlCol="0" anchor="ctr"/>
            <a:lstStyle/>
            <a:p>
              <a:pPr rtl="0"/>
              <a:endParaRPr lang="en-GB" sz="1934" noProof="0"/>
            </a:p>
          </p:txBody>
        </p:sp>
        <p:sp>
          <p:nvSpPr>
            <p:cNvPr id="514" name="Freeform: Shape 513">
              <a:extLst>
                <a:ext uri="{FF2B5EF4-FFF2-40B4-BE49-F238E27FC236}">
                  <a16:creationId xmlns:a16="http://schemas.microsoft.com/office/drawing/2014/main" id="{6DCCA3AD-E4A4-4E1C-A43D-21858FE6D1D7}"/>
                </a:ext>
              </a:extLst>
            </p:cNvPr>
            <p:cNvSpPr/>
            <p:nvPr/>
          </p:nvSpPr>
          <p:spPr>
            <a:xfrm>
              <a:off x="457842" y="5762562"/>
              <a:ext cx="19552" cy="304468"/>
            </a:xfrm>
            <a:custGeom>
              <a:avLst/>
              <a:gdLst>
                <a:gd name="connsiteX0" fmla="*/ 14093 w 19552"/>
                <a:gd name="connsiteY0" fmla="*/ 304468 h 304468"/>
                <a:gd name="connsiteX1" fmla="*/ 19553 w 19552"/>
                <a:gd name="connsiteY1" fmla="*/ 304468 h 304468"/>
                <a:gd name="connsiteX2" fmla="*/ 19553 w 19552"/>
                <a:gd name="connsiteY2" fmla="*/ 31615 h 304468"/>
                <a:gd name="connsiteX3" fmla="*/ 17521 w 19552"/>
                <a:gd name="connsiteY3" fmla="*/ 28187 h 304468"/>
                <a:gd name="connsiteX4" fmla="*/ 17521 w 19552"/>
                <a:gd name="connsiteY4" fmla="*/ 28187 h 304468"/>
                <a:gd name="connsiteX5" fmla="*/ 14855 w 19552"/>
                <a:gd name="connsiteY5" fmla="*/ 24124 h 304468"/>
                <a:gd name="connsiteX6" fmla="*/ 14855 w 19552"/>
                <a:gd name="connsiteY6" fmla="*/ 24124 h 304468"/>
                <a:gd name="connsiteX7" fmla="*/ 0 w 19552"/>
                <a:gd name="connsiteY7" fmla="*/ 0 h 304468"/>
                <a:gd name="connsiteX8" fmla="*/ 0 w 19552"/>
                <a:gd name="connsiteY8" fmla="*/ 293168 h 304468"/>
                <a:gd name="connsiteX9" fmla="*/ 14093 w 19552"/>
                <a:gd name="connsiteY9" fmla="*/ 304468 h 304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552" h="304468">
                  <a:moveTo>
                    <a:pt x="14093" y="304468"/>
                  </a:moveTo>
                  <a:lnTo>
                    <a:pt x="19553" y="304468"/>
                  </a:lnTo>
                  <a:lnTo>
                    <a:pt x="19553" y="31615"/>
                  </a:lnTo>
                  <a:lnTo>
                    <a:pt x="17521" y="28187"/>
                  </a:lnTo>
                  <a:lnTo>
                    <a:pt x="17521" y="28187"/>
                  </a:lnTo>
                  <a:lnTo>
                    <a:pt x="14855" y="24124"/>
                  </a:lnTo>
                  <a:lnTo>
                    <a:pt x="14855" y="24124"/>
                  </a:lnTo>
                  <a:lnTo>
                    <a:pt x="0" y="0"/>
                  </a:lnTo>
                  <a:lnTo>
                    <a:pt x="0" y="293168"/>
                  </a:lnTo>
                  <a:lnTo>
                    <a:pt x="14093" y="304468"/>
                  </a:lnTo>
                  <a:close/>
                </a:path>
              </a:pathLst>
            </a:custGeom>
            <a:solidFill>
              <a:schemeClr val="accent2"/>
            </a:solidFill>
            <a:ln w="12690" cap="flat">
              <a:noFill/>
              <a:prstDash val="solid"/>
              <a:miter/>
            </a:ln>
          </p:spPr>
          <p:txBody>
            <a:bodyPr rtlCol="0" anchor="ctr"/>
            <a:lstStyle/>
            <a:p>
              <a:pPr rtl="0"/>
              <a:endParaRPr lang="en-GB" sz="1934" noProof="0"/>
            </a:p>
          </p:txBody>
        </p:sp>
        <p:sp>
          <p:nvSpPr>
            <p:cNvPr id="515" name="Freeform: Shape 514">
              <a:extLst>
                <a:ext uri="{FF2B5EF4-FFF2-40B4-BE49-F238E27FC236}">
                  <a16:creationId xmlns:a16="http://schemas.microsoft.com/office/drawing/2014/main" id="{605756CA-A450-4865-BA08-0DE016141683}"/>
                </a:ext>
              </a:extLst>
            </p:cNvPr>
            <p:cNvSpPr/>
            <p:nvPr/>
          </p:nvSpPr>
          <p:spPr>
            <a:xfrm>
              <a:off x="269931" y="5754310"/>
              <a:ext cx="185498" cy="299897"/>
            </a:xfrm>
            <a:custGeom>
              <a:avLst/>
              <a:gdLst>
                <a:gd name="connsiteX0" fmla="*/ 0 w 185498"/>
                <a:gd name="connsiteY0" fmla="*/ 0 h 299897"/>
                <a:gd name="connsiteX1" fmla="*/ 0 w 185498"/>
                <a:gd name="connsiteY1" fmla="*/ 218892 h 299897"/>
                <a:gd name="connsiteX2" fmla="*/ 9396 w 185498"/>
                <a:gd name="connsiteY2" fmla="*/ 225494 h 299897"/>
                <a:gd name="connsiteX3" fmla="*/ 9396 w 185498"/>
                <a:gd name="connsiteY3" fmla="*/ 225494 h 299897"/>
                <a:gd name="connsiteX4" fmla="*/ 10411 w 185498"/>
                <a:gd name="connsiteY4" fmla="*/ 226510 h 299897"/>
                <a:gd name="connsiteX5" fmla="*/ 11173 w 185498"/>
                <a:gd name="connsiteY5" fmla="*/ 227526 h 299897"/>
                <a:gd name="connsiteX6" fmla="*/ 11173 w 185498"/>
                <a:gd name="connsiteY6" fmla="*/ 228796 h 299897"/>
                <a:gd name="connsiteX7" fmla="*/ 11173 w 185498"/>
                <a:gd name="connsiteY7" fmla="*/ 230192 h 299897"/>
                <a:gd name="connsiteX8" fmla="*/ 11173 w 185498"/>
                <a:gd name="connsiteY8" fmla="*/ 299897 h 299897"/>
                <a:gd name="connsiteX9" fmla="*/ 185499 w 185498"/>
                <a:gd name="connsiteY9" fmla="*/ 299897 h 299897"/>
                <a:gd name="connsiteX10" fmla="*/ 185499 w 185498"/>
                <a:gd name="connsiteY10" fmla="*/ 4317 h 299897"/>
                <a:gd name="connsiteX11" fmla="*/ 182832 w 185498"/>
                <a:gd name="connsiteY11" fmla="*/ 0 h 299897"/>
                <a:gd name="connsiteX12" fmla="*/ 0 w 185498"/>
                <a:gd name="connsiteY12" fmla="*/ 0 h 29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5498" h="299897">
                  <a:moveTo>
                    <a:pt x="0" y="0"/>
                  </a:moveTo>
                  <a:lnTo>
                    <a:pt x="0" y="218892"/>
                  </a:lnTo>
                  <a:lnTo>
                    <a:pt x="9396" y="225494"/>
                  </a:lnTo>
                  <a:lnTo>
                    <a:pt x="9396" y="225494"/>
                  </a:lnTo>
                  <a:cubicBezTo>
                    <a:pt x="9765" y="225800"/>
                    <a:pt x="10105" y="226141"/>
                    <a:pt x="10411" y="226510"/>
                  </a:cubicBezTo>
                  <a:lnTo>
                    <a:pt x="11173" y="227526"/>
                  </a:lnTo>
                  <a:cubicBezTo>
                    <a:pt x="11244" y="227946"/>
                    <a:pt x="11244" y="228375"/>
                    <a:pt x="11173" y="228796"/>
                  </a:cubicBezTo>
                  <a:cubicBezTo>
                    <a:pt x="11244" y="229259"/>
                    <a:pt x="11244" y="229729"/>
                    <a:pt x="11173" y="230192"/>
                  </a:cubicBezTo>
                  <a:lnTo>
                    <a:pt x="11173" y="299897"/>
                  </a:lnTo>
                  <a:lnTo>
                    <a:pt x="185499" y="299897"/>
                  </a:lnTo>
                  <a:lnTo>
                    <a:pt x="185499" y="4317"/>
                  </a:lnTo>
                  <a:lnTo>
                    <a:pt x="182832" y="0"/>
                  </a:lnTo>
                  <a:lnTo>
                    <a:pt x="0" y="0"/>
                  </a:lnTo>
                  <a:close/>
                </a:path>
              </a:pathLst>
            </a:custGeom>
            <a:solidFill>
              <a:schemeClr val="accent5"/>
            </a:solidFill>
            <a:ln w="12690" cap="flat">
              <a:noFill/>
              <a:prstDash val="solid"/>
              <a:miter/>
            </a:ln>
          </p:spPr>
          <p:txBody>
            <a:bodyPr rtlCol="0" anchor="ctr"/>
            <a:lstStyle/>
            <a:p>
              <a:pPr rtl="0"/>
              <a:endParaRPr lang="en-GB" sz="1934" noProof="0"/>
            </a:p>
          </p:txBody>
        </p:sp>
        <p:sp>
          <p:nvSpPr>
            <p:cNvPr id="516" name="Freeform: Shape 515">
              <a:extLst>
                <a:ext uri="{FF2B5EF4-FFF2-40B4-BE49-F238E27FC236}">
                  <a16:creationId xmlns:a16="http://schemas.microsoft.com/office/drawing/2014/main" id="{C70BBA09-1D6F-4019-B7DF-83B832F54F34}"/>
                </a:ext>
              </a:extLst>
            </p:cNvPr>
            <p:cNvSpPr/>
            <p:nvPr/>
          </p:nvSpPr>
          <p:spPr>
            <a:xfrm>
              <a:off x="282501" y="6057508"/>
              <a:ext cx="185625" cy="9522"/>
            </a:xfrm>
            <a:custGeom>
              <a:avLst/>
              <a:gdLst>
                <a:gd name="connsiteX0" fmla="*/ 173691 w 185625"/>
                <a:gd name="connsiteY0" fmla="*/ 0 h 9522"/>
                <a:gd name="connsiteX1" fmla="*/ 0 w 185625"/>
                <a:gd name="connsiteY1" fmla="*/ 0 h 9522"/>
                <a:gd name="connsiteX2" fmla="*/ 0 w 185625"/>
                <a:gd name="connsiteY2" fmla="*/ 9523 h 9522"/>
                <a:gd name="connsiteX3" fmla="*/ 185626 w 185625"/>
                <a:gd name="connsiteY3" fmla="*/ 9523 h 9522"/>
                <a:gd name="connsiteX4" fmla="*/ 173691 w 185625"/>
                <a:gd name="connsiteY4" fmla="*/ 0 h 9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625" h="9522">
                  <a:moveTo>
                    <a:pt x="173691" y="0"/>
                  </a:moveTo>
                  <a:lnTo>
                    <a:pt x="0" y="0"/>
                  </a:lnTo>
                  <a:lnTo>
                    <a:pt x="0" y="9523"/>
                  </a:lnTo>
                  <a:lnTo>
                    <a:pt x="185626" y="9523"/>
                  </a:lnTo>
                  <a:lnTo>
                    <a:pt x="173691" y="0"/>
                  </a:lnTo>
                  <a:close/>
                </a:path>
              </a:pathLst>
            </a:custGeom>
            <a:solidFill>
              <a:schemeClr val="accent2"/>
            </a:solidFill>
            <a:ln w="12690" cap="flat">
              <a:noFill/>
              <a:prstDash val="solid"/>
              <a:miter/>
            </a:ln>
          </p:spPr>
          <p:txBody>
            <a:bodyPr rtlCol="0" anchor="ctr"/>
            <a:lstStyle/>
            <a:p>
              <a:pPr rtl="0"/>
              <a:endParaRPr lang="en-GB" sz="1934" noProof="0"/>
            </a:p>
          </p:txBody>
        </p:sp>
        <p:sp>
          <p:nvSpPr>
            <p:cNvPr id="517" name="Freeform: Shape 516">
              <a:extLst>
                <a:ext uri="{FF2B5EF4-FFF2-40B4-BE49-F238E27FC236}">
                  <a16:creationId xmlns:a16="http://schemas.microsoft.com/office/drawing/2014/main" id="{8C4B5C75-8BB0-4C1F-A44F-8656F9C8B718}"/>
                </a:ext>
              </a:extLst>
            </p:cNvPr>
            <p:cNvSpPr/>
            <p:nvPr/>
          </p:nvSpPr>
          <p:spPr>
            <a:xfrm>
              <a:off x="3313836" y="5821602"/>
              <a:ext cx="201623" cy="83925"/>
            </a:xfrm>
            <a:custGeom>
              <a:avLst/>
              <a:gdLst>
                <a:gd name="connsiteX0" fmla="*/ 4952 w 201623"/>
                <a:gd name="connsiteY0" fmla="*/ 83926 h 83925"/>
                <a:gd name="connsiteX1" fmla="*/ 201624 w 201623"/>
                <a:gd name="connsiteY1" fmla="*/ 83926 h 83925"/>
                <a:gd name="connsiteX2" fmla="*/ 201624 w 201623"/>
                <a:gd name="connsiteY2" fmla="*/ 0 h 83925"/>
                <a:gd name="connsiteX3" fmla="*/ 0 w 201623"/>
                <a:gd name="connsiteY3" fmla="*/ 0 h 83925"/>
                <a:gd name="connsiteX4" fmla="*/ 0 w 201623"/>
                <a:gd name="connsiteY4" fmla="*/ 78466 h 83925"/>
                <a:gd name="connsiteX5" fmla="*/ 4952 w 201623"/>
                <a:gd name="connsiteY5" fmla="*/ 83926 h 8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623" h="83925">
                  <a:moveTo>
                    <a:pt x="4952" y="83926"/>
                  </a:moveTo>
                  <a:lnTo>
                    <a:pt x="201624" y="83926"/>
                  </a:lnTo>
                  <a:lnTo>
                    <a:pt x="201624" y="0"/>
                  </a:lnTo>
                  <a:lnTo>
                    <a:pt x="0" y="0"/>
                  </a:lnTo>
                  <a:lnTo>
                    <a:pt x="0" y="78466"/>
                  </a:lnTo>
                  <a:cubicBezTo>
                    <a:pt x="2603" y="79110"/>
                    <a:pt x="4571" y="81268"/>
                    <a:pt x="4952" y="83926"/>
                  </a:cubicBezTo>
                  <a:close/>
                </a:path>
              </a:pathLst>
            </a:custGeom>
            <a:solidFill>
              <a:srgbClr val="9FD1D0"/>
            </a:solidFill>
            <a:ln w="12690" cap="flat">
              <a:noFill/>
              <a:prstDash val="solid"/>
              <a:miter/>
            </a:ln>
          </p:spPr>
          <p:txBody>
            <a:bodyPr rtlCol="0" anchor="ctr"/>
            <a:lstStyle/>
            <a:p>
              <a:pPr rtl="0"/>
              <a:endParaRPr lang="en-GB" sz="1934" noProof="0"/>
            </a:p>
          </p:txBody>
        </p:sp>
        <p:sp>
          <p:nvSpPr>
            <p:cNvPr id="518" name="Freeform: Shape 517">
              <a:extLst>
                <a:ext uri="{FF2B5EF4-FFF2-40B4-BE49-F238E27FC236}">
                  <a16:creationId xmlns:a16="http://schemas.microsoft.com/office/drawing/2014/main" id="{D47A9144-0263-4F7B-A208-BDE4CB9E4431}"/>
                </a:ext>
              </a:extLst>
            </p:cNvPr>
            <p:cNvSpPr/>
            <p:nvPr/>
          </p:nvSpPr>
          <p:spPr>
            <a:xfrm>
              <a:off x="3295172" y="5821983"/>
              <a:ext cx="15743" cy="86591"/>
            </a:xfrm>
            <a:custGeom>
              <a:avLst/>
              <a:gdLst>
                <a:gd name="connsiteX0" fmla="*/ 0 w 15743"/>
                <a:gd name="connsiteY0" fmla="*/ 86592 h 86591"/>
                <a:gd name="connsiteX1" fmla="*/ 10157 w 15743"/>
                <a:gd name="connsiteY1" fmla="*/ 84687 h 86591"/>
                <a:gd name="connsiteX2" fmla="*/ 10157 w 15743"/>
                <a:gd name="connsiteY2" fmla="*/ 84687 h 86591"/>
                <a:gd name="connsiteX3" fmla="*/ 15744 w 15743"/>
                <a:gd name="connsiteY3" fmla="*/ 78085 h 86591"/>
                <a:gd name="connsiteX4" fmla="*/ 15744 w 15743"/>
                <a:gd name="connsiteY4" fmla="*/ 0 h 86591"/>
                <a:gd name="connsiteX5" fmla="*/ 0 w 15743"/>
                <a:gd name="connsiteY5" fmla="*/ 3555 h 8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43" h="86591">
                  <a:moveTo>
                    <a:pt x="0" y="86592"/>
                  </a:moveTo>
                  <a:lnTo>
                    <a:pt x="10157" y="84687"/>
                  </a:lnTo>
                  <a:lnTo>
                    <a:pt x="10157" y="84687"/>
                  </a:lnTo>
                  <a:cubicBezTo>
                    <a:pt x="10170" y="81423"/>
                    <a:pt x="12532" y="78640"/>
                    <a:pt x="15744" y="78085"/>
                  </a:cubicBezTo>
                  <a:lnTo>
                    <a:pt x="15744" y="0"/>
                  </a:lnTo>
                  <a:lnTo>
                    <a:pt x="0" y="3555"/>
                  </a:lnTo>
                  <a:close/>
                </a:path>
              </a:pathLst>
            </a:custGeom>
            <a:solidFill>
              <a:srgbClr val="F4F5F3"/>
            </a:solidFill>
            <a:ln w="12690" cap="flat">
              <a:noFill/>
              <a:prstDash val="solid"/>
              <a:miter/>
            </a:ln>
          </p:spPr>
          <p:txBody>
            <a:bodyPr rtlCol="0" anchor="ctr"/>
            <a:lstStyle/>
            <a:p>
              <a:pPr rtl="0"/>
              <a:endParaRPr lang="en-GB" sz="1934" noProof="0"/>
            </a:p>
          </p:txBody>
        </p:sp>
        <p:sp>
          <p:nvSpPr>
            <p:cNvPr id="519" name="Freeform: Shape 518">
              <a:extLst>
                <a:ext uri="{FF2B5EF4-FFF2-40B4-BE49-F238E27FC236}">
                  <a16:creationId xmlns:a16="http://schemas.microsoft.com/office/drawing/2014/main" id="{9BB657E0-4A69-43D3-B778-1798B80D548E}"/>
                </a:ext>
              </a:extLst>
            </p:cNvPr>
            <p:cNvSpPr/>
            <p:nvPr/>
          </p:nvSpPr>
          <p:spPr>
            <a:xfrm>
              <a:off x="3275746" y="5919113"/>
              <a:ext cx="6856" cy="544055"/>
            </a:xfrm>
            <a:custGeom>
              <a:avLst/>
              <a:gdLst>
                <a:gd name="connsiteX0" fmla="*/ 0 w 6856"/>
                <a:gd name="connsiteY0" fmla="*/ 544056 h 544055"/>
                <a:gd name="connsiteX1" fmla="*/ 5714 w 6856"/>
                <a:gd name="connsiteY1" fmla="*/ 544056 h 544055"/>
                <a:gd name="connsiteX2" fmla="*/ 6856 w 6856"/>
                <a:gd name="connsiteY2" fmla="*/ 541643 h 544055"/>
                <a:gd name="connsiteX3" fmla="*/ 6856 w 6856"/>
                <a:gd name="connsiteY3" fmla="*/ 0 h 544055"/>
                <a:gd name="connsiteX4" fmla="*/ 0 w 6856"/>
                <a:gd name="connsiteY4" fmla="*/ 1270 h 544055"/>
                <a:gd name="connsiteX5" fmla="*/ 0 w 6856"/>
                <a:gd name="connsiteY5" fmla="*/ 544056 h 544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6" h="544055">
                  <a:moveTo>
                    <a:pt x="0" y="544056"/>
                  </a:moveTo>
                  <a:lnTo>
                    <a:pt x="5714" y="544056"/>
                  </a:lnTo>
                  <a:cubicBezTo>
                    <a:pt x="5942" y="543192"/>
                    <a:pt x="6323" y="542367"/>
                    <a:pt x="6856" y="541643"/>
                  </a:cubicBezTo>
                  <a:lnTo>
                    <a:pt x="6856" y="0"/>
                  </a:lnTo>
                  <a:lnTo>
                    <a:pt x="0" y="1270"/>
                  </a:lnTo>
                  <a:lnTo>
                    <a:pt x="0" y="544056"/>
                  </a:lnTo>
                  <a:close/>
                </a:path>
              </a:pathLst>
            </a:custGeom>
            <a:solidFill>
              <a:srgbClr val="F9C996"/>
            </a:solidFill>
            <a:ln w="12690" cap="flat">
              <a:noFill/>
              <a:prstDash val="solid"/>
              <a:miter/>
            </a:ln>
          </p:spPr>
          <p:txBody>
            <a:bodyPr rtlCol="0" anchor="ctr"/>
            <a:lstStyle/>
            <a:p>
              <a:pPr rtl="0"/>
              <a:endParaRPr lang="en-GB" sz="1934" noProof="0"/>
            </a:p>
          </p:txBody>
        </p:sp>
        <p:sp>
          <p:nvSpPr>
            <p:cNvPr id="520" name="Freeform: Shape 519">
              <a:extLst>
                <a:ext uri="{FF2B5EF4-FFF2-40B4-BE49-F238E27FC236}">
                  <a16:creationId xmlns:a16="http://schemas.microsoft.com/office/drawing/2014/main" id="{5FB0EB1A-D88F-46E9-9769-8B3C124DB3F9}"/>
                </a:ext>
              </a:extLst>
            </p:cNvPr>
            <p:cNvSpPr/>
            <p:nvPr/>
          </p:nvSpPr>
          <p:spPr>
            <a:xfrm>
              <a:off x="3285142" y="5918352"/>
              <a:ext cx="1904" cy="540119"/>
            </a:xfrm>
            <a:custGeom>
              <a:avLst/>
              <a:gdLst>
                <a:gd name="connsiteX0" fmla="*/ 1905 w 1904"/>
                <a:gd name="connsiteY0" fmla="*/ 0 h 540119"/>
                <a:gd name="connsiteX1" fmla="*/ 0 w 1904"/>
                <a:gd name="connsiteY1" fmla="*/ 0 h 540119"/>
                <a:gd name="connsiteX2" fmla="*/ 0 w 1904"/>
                <a:gd name="connsiteY2" fmla="*/ 0 h 540119"/>
                <a:gd name="connsiteX3" fmla="*/ 0 w 1904"/>
                <a:gd name="connsiteY3" fmla="*/ 540120 h 540119"/>
                <a:gd name="connsiteX4" fmla="*/ 1905 w 1904"/>
                <a:gd name="connsiteY4" fmla="*/ 540120 h 540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4" h="540119">
                  <a:moveTo>
                    <a:pt x="1905" y="0"/>
                  </a:moveTo>
                  <a:lnTo>
                    <a:pt x="0" y="0"/>
                  </a:lnTo>
                  <a:lnTo>
                    <a:pt x="0" y="0"/>
                  </a:lnTo>
                  <a:lnTo>
                    <a:pt x="0" y="540120"/>
                  </a:lnTo>
                  <a:cubicBezTo>
                    <a:pt x="635" y="540044"/>
                    <a:pt x="1270" y="540044"/>
                    <a:pt x="1905" y="540120"/>
                  </a:cubicBezTo>
                  <a:close/>
                </a:path>
              </a:pathLst>
            </a:custGeom>
            <a:solidFill>
              <a:srgbClr val="E8E7E3"/>
            </a:solidFill>
            <a:ln w="12690" cap="flat">
              <a:noFill/>
              <a:prstDash val="solid"/>
              <a:miter/>
            </a:ln>
          </p:spPr>
          <p:txBody>
            <a:bodyPr rtlCol="0" anchor="ctr"/>
            <a:lstStyle/>
            <a:p>
              <a:pPr rtl="0"/>
              <a:endParaRPr lang="en-GB" sz="1934" noProof="0"/>
            </a:p>
          </p:txBody>
        </p:sp>
        <p:sp>
          <p:nvSpPr>
            <p:cNvPr id="521" name="Freeform: Shape 520">
              <a:extLst>
                <a:ext uri="{FF2B5EF4-FFF2-40B4-BE49-F238E27FC236}">
                  <a16:creationId xmlns:a16="http://schemas.microsoft.com/office/drawing/2014/main" id="{4C3D7365-8C08-4E0A-8809-1D14D7478F8D}"/>
                </a:ext>
              </a:extLst>
            </p:cNvPr>
            <p:cNvSpPr/>
            <p:nvPr/>
          </p:nvSpPr>
          <p:spPr>
            <a:xfrm>
              <a:off x="3290221" y="5912257"/>
              <a:ext cx="15870" cy="545706"/>
            </a:xfrm>
            <a:custGeom>
              <a:avLst/>
              <a:gdLst>
                <a:gd name="connsiteX0" fmla="*/ 15109 w 15870"/>
                <a:gd name="connsiteY0" fmla="*/ 0 h 545706"/>
                <a:gd name="connsiteX1" fmla="*/ 4698 w 15870"/>
                <a:gd name="connsiteY1" fmla="*/ 0 h 545706"/>
                <a:gd name="connsiteX2" fmla="*/ 4698 w 15870"/>
                <a:gd name="connsiteY2" fmla="*/ 889 h 545706"/>
                <a:gd name="connsiteX3" fmla="*/ 4698 w 15870"/>
                <a:gd name="connsiteY3" fmla="*/ 2158 h 545706"/>
                <a:gd name="connsiteX4" fmla="*/ 4063 w 15870"/>
                <a:gd name="connsiteY4" fmla="*/ 3174 h 545706"/>
                <a:gd name="connsiteX5" fmla="*/ 3047 w 15870"/>
                <a:gd name="connsiteY5" fmla="*/ 4063 h 545706"/>
                <a:gd name="connsiteX6" fmla="*/ 2031 w 15870"/>
                <a:gd name="connsiteY6" fmla="*/ 4825 h 545706"/>
                <a:gd name="connsiteX7" fmla="*/ 762 w 15870"/>
                <a:gd name="connsiteY7" fmla="*/ 4825 h 545706"/>
                <a:gd name="connsiteX8" fmla="*/ 0 w 15870"/>
                <a:gd name="connsiteY8" fmla="*/ 4825 h 545706"/>
                <a:gd name="connsiteX9" fmla="*/ 0 w 15870"/>
                <a:gd name="connsiteY9" fmla="*/ 4825 h 545706"/>
                <a:gd name="connsiteX10" fmla="*/ 0 w 15870"/>
                <a:gd name="connsiteY10" fmla="*/ 545072 h 545706"/>
                <a:gd name="connsiteX11" fmla="*/ 15871 w 15870"/>
                <a:gd name="connsiteY11" fmla="*/ 545706 h 545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870" h="545706">
                  <a:moveTo>
                    <a:pt x="15109" y="0"/>
                  </a:moveTo>
                  <a:lnTo>
                    <a:pt x="4698" y="0"/>
                  </a:lnTo>
                  <a:cubicBezTo>
                    <a:pt x="4774" y="292"/>
                    <a:pt x="4774" y="597"/>
                    <a:pt x="4698" y="889"/>
                  </a:cubicBezTo>
                  <a:cubicBezTo>
                    <a:pt x="4774" y="1309"/>
                    <a:pt x="4774" y="1738"/>
                    <a:pt x="4698" y="2158"/>
                  </a:cubicBezTo>
                  <a:cubicBezTo>
                    <a:pt x="4533" y="2524"/>
                    <a:pt x="4317" y="2866"/>
                    <a:pt x="4063" y="3174"/>
                  </a:cubicBezTo>
                  <a:lnTo>
                    <a:pt x="3047" y="4063"/>
                  </a:lnTo>
                  <a:cubicBezTo>
                    <a:pt x="2768" y="4385"/>
                    <a:pt x="2425" y="4644"/>
                    <a:pt x="2031" y="4825"/>
                  </a:cubicBezTo>
                  <a:lnTo>
                    <a:pt x="762" y="4825"/>
                  </a:lnTo>
                  <a:lnTo>
                    <a:pt x="0" y="4825"/>
                  </a:lnTo>
                  <a:lnTo>
                    <a:pt x="0" y="4825"/>
                  </a:lnTo>
                  <a:lnTo>
                    <a:pt x="0" y="545072"/>
                  </a:lnTo>
                  <a:lnTo>
                    <a:pt x="15871" y="545706"/>
                  </a:lnTo>
                  <a:close/>
                </a:path>
              </a:pathLst>
            </a:custGeom>
            <a:solidFill>
              <a:srgbClr val="9FD1D0"/>
            </a:solidFill>
            <a:ln w="12690" cap="flat">
              <a:noFill/>
              <a:prstDash val="solid"/>
              <a:miter/>
            </a:ln>
          </p:spPr>
          <p:txBody>
            <a:bodyPr rtlCol="0" anchor="ctr"/>
            <a:lstStyle/>
            <a:p>
              <a:pPr rtl="0"/>
              <a:endParaRPr lang="en-GB" sz="1934" noProof="0"/>
            </a:p>
          </p:txBody>
        </p:sp>
        <p:sp>
          <p:nvSpPr>
            <p:cNvPr id="522" name="Freeform: Shape 521">
              <a:extLst>
                <a:ext uri="{FF2B5EF4-FFF2-40B4-BE49-F238E27FC236}">
                  <a16:creationId xmlns:a16="http://schemas.microsoft.com/office/drawing/2014/main" id="{EFA3698B-9135-4540-822C-28954C440172}"/>
                </a:ext>
              </a:extLst>
            </p:cNvPr>
            <p:cNvSpPr/>
            <p:nvPr/>
          </p:nvSpPr>
          <p:spPr>
            <a:xfrm>
              <a:off x="3301648" y="5909210"/>
              <a:ext cx="3555" cy="634"/>
            </a:xfrm>
            <a:custGeom>
              <a:avLst/>
              <a:gdLst>
                <a:gd name="connsiteX0" fmla="*/ 0 w 3555"/>
                <a:gd name="connsiteY0" fmla="*/ 635 h 634"/>
                <a:gd name="connsiteX1" fmla="*/ 3555 w 3555"/>
                <a:gd name="connsiteY1" fmla="*/ 635 h 634"/>
                <a:gd name="connsiteX2" fmla="*/ 3555 w 3555"/>
                <a:gd name="connsiteY2" fmla="*/ 0 h 634"/>
                <a:gd name="connsiteX3" fmla="*/ 0 w 3555"/>
                <a:gd name="connsiteY3" fmla="*/ 635 h 634"/>
              </a:gdLst>
              <a:ahLst/>
              <a:cxnLst>
                <a:cxn ang="0">
                  <a:pos x="connsiteX0" y="connsiteY0"/>
                </a:cxn>
                <a:cxn ang="0">
                  <a:pos x="connsiteX1" y="connsiteY1"/>
                </a:cxn>
                <a:cxn ang="0">
                  <a:pos x="connsiteX2" y="connsiteY2"/>
                </a:cxn>
                <a:cxn ang="0">
                  <a:pos x="connsiteX3" y="connsiteY3"/>
                </a:cxn>
              </a:cxnLst>
              <a:rect l="l" t="t" r="r" b="b"/>
              <a:pathLst>
                <a:path w="3555" h="634">
                  <a:moveTo>
                    <a:pt x="0" y="635"/>
                  </a:moveTo>
                  <a:lnTo>
                    <a:pt x="3555" y="635"/>
                  </a:lnTo>
                  <a:lnTo>
                    <a:pt x="3555" y="0"/>
                  </a:lnTo>
                  <a:lnTo>
                    <a:pt x="0" y="635"/>
                  </a:lnTo>
                  <a:close/>
                </a:path>
              </a:pathLst>
            </a:custGeom>
            <a:solidFill>
              <a:srgbClr val="088A8F"/>
            </a:solidFill>
            <a:ln w="12690" cap="flat">
              <a:noFill/>
              <a:prstDash val="solid"/>
              <a:miter/>
            </a:ln>
          </p:spPr>
          <p:txBody>
            <a:bodyPr rtlCol="0" anchor="ctr"/>
            <a:lstStyle/>
            <a:p>
              <a:pPr rtl="0"/>
              <a:endParaRPr lang="en-GB" sz="1934" noProof="0"/>
            </a:p>
          </p:txBody>
        </p:sp>
        <p:sp>
          <p:nvSpPr>
            <p:cNvPr id="523" name="Freeform: Shape 522">
              <a:extLst>
                <a:ext uri="{FF2B5EF4-FFF2-40B4-BE49-F238E27FC236}">
                  <a16:creationId xmlns:a16="http://schemas.microsoft.com/office/drawing/2014/main" id="{D271DFFB-D458-4CA1-8F80-5236CACA9C6C}"/>
                </a:ext>
              </a:extLst>
            </p:cNvPr>
            <p:cNvSpPr/>
            <p:nvPr/>
          </p:nvSpPr>
          <p:spPr>
            <a:xfrm>
              <a:off x="264218" y="5986025"/>
              <a:ext cx="4443" cy="93575"/>
            </a:xfrm>
            <a:custGeom>
              <a:avLst/>
              <a:gdLst>
                <a:gd name="connsiteX0" fmla="*/ 4444 w 4443"/>
                <a:gd name="connsiteY0" fmla="*/ 87988 h 93575"/>
                <a:gd name="connsiteX1" fmla="*/ 4444 w 4443"/>
                <a:gd name="connsiteY1" fmla="*/ 70340 h 93575"/>
                <a:gd name="connsiteX2" fmla="*/ 4444 w 4443"/>
                <a:gd name="connsiteY2" fmla="*/ 3047 h 93575"/>
                <a:gd name="connsiteX3" fmla="*/ 0 w 4443"/>
                <a:gd name="connsiteY3" fmla="*/ 0 h 93575"/>
                <a:gd name="connsiteX4" fmla="*/ 0 w 4443"/>
                <a:gd name="connsiteY4" fmla="*/ 93575 h 93575"/>
                <a:gd name="connsiteX5" fmla="*/ 4444 w 4443"/>
                <a:gd name="connsiteY5" fmla="*/ 93575 h 93575"/>
                <a:gd name="connsiteX6" fmla="*/ 4444 w 4443"/>
                <a:gd name="connsiteY6" fmla="*/ 90020 h 93575"/>
                <a:gd name="connsiteX7" fmla="*/ 4444 w 4443"/>
                <a:gd name="connsiteY7" fmla="*/ 87988 h 9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43" h="93575">
                  <a:moveTo>
                    <a:pt x="4444" y="87988"/>
                  </a:moveTo>
                  <a:lnTo>
                    <a:pt x="4444" y="70340"/>
                  </a:lnTo>
                  <a:lnTo>
                    <a:pt x="4444" y="3047"/>
                  </a:lnTo>
                  <a:lnTo>
                    <a:pt x="0" y="0"/>
                  </a:lnTo>
                  <a:lnTo>
                    <a:pt x="0" y="93575"/>
                  </a:lnTo>
                  <a:lnTo>
                    <a:pt x="4444" y="93575"/>
                  </a:lnTo>
                  <a:lnTo>
                    <a:pt x="4444" y="90020"/>
                  </a:lnTo>
                  <a:lnTo>
                    <a:pt x="4444" y="87988"/>
                  </a:lnTo>
                  <a:close/>
                </a:path>
              </a:pathLst>
            </a:custGeom>
            <a:solidFill>
              <a:srgbClr val="9FD1D0"/>
            </a:solidFill>
            <a:ln w="12690" cap="flat">
              <a:noFill/>
              <a:prstDash val="solid"/>
              <a:miter/>
            </a:ln>
          </p:spPr>
          <p:txBody>
            <a:bodyPr rtlCol="0" anchor="ctr"/>
            <a:lstStyle/>
            <a:p>
              <a:pPr rtl="0"/>
              <a:endParaRPr lang="en-GB" sz="1934" noProof="0"/>
            </a:p>
          </p:txBody>
        </p:sp>
        <p:sp>
          <p:nvSpPr>
            <p:cNvPr id="524" name="Freeform: Shape 523">
              <a:extLst>
                <a:ext uri="{FF2B5EF4-FFF2-40B4-BE49-F238E27FC236}">
                  <a16:creationId xmlns:a16="http://schemas.microsoft.com/office/drawing/2014/main" id="{F45C61C8-A338-4036-A857-7C2A29E506DE}"/>
                </a:ext>
              </a:extLst>
            </p:cNvPr>
            <p:cNvSpPr/>
            <p:nvPr/>
          </p:nvSpPr>
          <p:spPr>
            <a:xfrm>
              <a:off x="0" y="6094075"/>
              <a:ext cx="690700" cy="304722"/>
            </a:xfrm>
            <a:custGeom>
              <a:avLst/>
              <a:gdLst>
                <a:gd name="connsiteX0" fmla="*/ 252156 w 690700"/>
                <a:gd name="connsiteY0" fmla="*/ 100177 h 304722"/>
                <a:gd name="connsiteX1" fmla="*/ 259013 w 690700"/>
                <a:gd name="connsiteY1" fmla="*/ 107161 h 304722"/>
                <a:gd name="connsiteX2" fmla="*/ 259013 w 690700"/>
                <a:gd name="connsiteY2" fmla="*/ 304722 h 304722"/>
                <a:gd name="connsiteX3" fmla="*/ 690700 w 690700"/>
                <a:gd name="connsiteY3" fmla="*/ 304722 h 304722"/>
                <a:gd name="connsiteX4" fmla="*/ 690700 w 690700"/>
                <a:gd name="connsiteY4" fmla="*/ 0 h 304722"/>
                <a:gd name="connsiteX5" fmla="*/ 0 w 690700"/>
                <a:gd name="connsiteY5" fmla="*/ 0 h 304722"/>
                <a:gd name="connsiteX6" fmla="*/ 0 w 690700"/>
                <a:gd name="connsiteY6" fmla="*/ 106526 h 304722"/>
                <a:gd name="connsiteX7" fmla="*/ 245427 w 690700"/>
                <a:gd name="connsiteY7" fmla="*/ 106526 h 304722"/>
                <a:gd name="connsiteX8" fmla="*/ 252156 w 690700"/>
                <a:gd name="connsiteY8" fmla="*/ 100177 h 30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700" h="304722">
                  <a:moveTo>
                    <a:pt x="252156" y="100177"/>
                  </a:moveTo>
                  <a:cubicBezTo>
                    <a:pt x="255963" y="100241"/>
                    <a:pt x="259014" y="103352"/>
                    <a:pt x="259013" y="107161"/>
                  </a:cubicBezTo>
                  <a:lnTo>
                    <a:pt x="259013" y="304722"/>
                  </a:lnTo>
                  <a:lnTo>
                    <a:pt x="690700" y="304722"/>
                  </a:lnTo>
                  <a:lnTo>
                    <a:pt x="690700" y="0"/>
                  </a:lnTo>
                  <a:lnTo>
                    <a:pt x="0" y="0"/>
                  </a:lnTo>
                  <a:lnTo>
                    <a:pt x="0" y="106526"/>
                  </a:lnTo>
                  <a:lnTo>
                    <a:pt x="245427" y="106526"/>
                  </a:lnTo>
                  <a:cubicBezTo>
                    <a:pt x="245746" y="103009"/>
                    <a:pt x="248632" y="100292"/>
                    <a:pt x="252156" y="100177"/>
                  </a:cubicBezTo>
                  <a:close/>
                </a:path>
              </a:pathLst>
            </a:custGeom>
            <a:solidFill>
              <a:schemeClr val="accent1">
                <a:lumMod val="75000"/>
              </a:schemeClr>
            </a:solidFill>
            <a:ln w="12690" cap="flat">
              <a:noFill/>
              <a:prstDash val="solid"/>
              <a:miter/>
            </a:ln>
          </p:spPr>
          <p:txBody>
            <a:bodyPr rtlCol="0" anchor="ctr"/>
            <a:lstStyle/>
            <a:p>
              <a:pPr rtl="0"/>
              <a:endParaRPr lang="en-GB" sz="1934" noProof="0"/>
            </a:p>
          </p:txBody>
        </p:sp>
        <p:sp>
          <p:nvSpPr>
            <p:cNvPr id="525" name="Freeform: Shape 524">
              <a:extLst>
                <a:ext uri="{FF2B5EF4-FFF2-40B4-BE49-F238E27FC236}">
                  <a16:creationId xmlns:a16="http://schemas.microsoft.com/office/drawing/2014/main" id="{21644381-EE47-4273-95BF-33F8F6454B58}"/>
                </a:ext>
              </a:extLst>
            </p:cNvPr>
            <p:cNvSpPr/>
            <p:nvPr/>
          </p:nvSpPr>
          <p:spPr>
            <a:xfrm>
              <a:off x="0" y="6203521"/>
              <a:ext cx="245173" cy="189562"/>
            </a:xfrm>
            <a:custGeom>
              <a:avLst/>
              <a:gdLst>
                <a:gd name="connsiteX0" fmla="*/ 245173 w 245173"/>
                <a:gd name="connsiteY0" fmla="*/ 189563 h 189562"/>
                <a:gd name="connsiteX1" fmla="*/ 245173 w 245173"/>
                <a:gd name="connsiteY1" fmla="*/ 0 h 189562"/>
                <a:gd name="connsiteX2" fmla="*/ 0 w 245173"/>
                <a:gd name="connsiteY2" fmla="*/ 0 h 189562"/>
                <a:gd name="connsiteX3" fmla="*/ 0 w 245173"/>
                <a:gd name="connsiteY3" fmla="*/ 189563 h 189562"/>
                <a:gd name="connsiteX4" fmla="*/ 2793 w 245173"/>
                <a:gd name="connsiteY4" fmla="*/ 189563 h 189562"/>
                <a:gd name="connsiteX5" fmla="*/ 245173 w 245173"/>
                <a:gd name="connsiteY5" fmla="*/ 189563 h 18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5173" h="189562">
                  <a:moveTo>
                    <a:pt x="245173" y="189563"/>
                  </a:moveTo>
                  <a:lnTo>
                    <a:pt x="245173" y="0"/>
                  </a:lnTo>
                  <a:lnTo>
                    <a:pt x="0" y="0"/>
                  </a:lnTo>
                  <a:lnTo>
                    <a:pt x="0" y="189563"/>
                  </a:lnTo>
                  <a:lnTo>
                    <a:pt x="2793" y="189563"/>
                  </a:lnTo>
                  <a:lnTo>
                    <a:pt x="245173" y="189563"/>
                  </a:lnTo>
                  <a:close/>
                </a:path>
              </a:pathLst>
            </a:custGeom>
            <a:solidFill>
              <a:schemeClr val="tx2"/>
            </a:solidFill>
            <a:ln w="12690" cap="flat">
              <a:noFill/>
              <a:prstDash val="solid"/>
              <a:miter/>
            </a:ln>
          </p:spPr>
          <p:txBody>
            <a:bodyPr rtlCol="0" anchor="ctr"/>
            <a:lstStyle/>
            <a:p>
              <a:pPr rtl="0"/>
              <a:endParaRPr lang="en-GB" sz="1934" noProof="0"/>
            </a:p>
          </p:txBody>
        </p:sp>
        <p:sp>
          <p:nvSpPr>
            <p:cNvPr id="526" name="Freeform: Shape 525">
              <a:extLst>
                <a:ext uri="{FF2B5EF4-FFF2-40B4-BE49-F238E27FC236}">
                  <a16:creationId xmlns:a16="http://schemas.microsoft.com/office/drawing/2014/main" id="{CAE3D279-CB31-4C91-B5C8-BAC0F30988FC}"/>
                </a:ext>
              </a:extLst>
            </p:cNvPr>
            <p:cNvSpPr/>
            <p:nvPr/>
          </p:nvSpPr>
          <p:spPr>
            <a:xfrm>
              <a:off x="258250" y="5981581"/>
              <a:ext cx="4189" cy="98526"/>
            </a:xfrm>
            <a:custGeom>
              <a:avLst/>
              <a:gdLst>
                <a:gd name="connsiteX0" fmla="*/ 889 w 4189"/>
                <a:gd name="connsiteY0" fmla="*/ 1016 h 98526"/>
                <a:gd name="connsiteX1" fmla="*/ 889 w 4189"/>
                <a:gd name="connsiteY1" fmla="*/ 1016 h 98526"/>
                <a:gd name="connsiteX2" fmla="*/ 0 w 4189"/>
                <a:gd name="connsiteY2" fmla="*/ 0 h 98526"/>
                <a:gd name="connsiteX3" fmla="*/ 0 w 4189"/>
                <a:gd name="connsiteY3" fmla="*/ 0 h 98526"/>
                <a:gd name="connsiteX4" fmla="*/ 0 w 4189"/>
                <a:gd name="connsiteY4" fmla="*/ 98527 h 98526"/>
                <a:gd name="connsiteX5" fmla="*/ 4190 w 4189"/>
                <a:gd name="connsiteY5" fmla="*/ 98527 h 98526"/>
                <a:gd name="connsiteX6" fmla="*/ 4190 w 4189"/>
                <a:gd name="connsiteY6" fmla="*/ 3301 h 9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9" h="98526">
                  <a:moveTo>
                    <a:pt x="889" y="1016"/>
                  </a:moveTo>
                  <a:lnTo>
                    <a:pt x="889" y="1016"/>
                  </a:lnTo>
                  <a:lnTo>
                    <a:pt x="0" y="0"/>
                  </a:lnTo>
                  <a:lnTo>
                    <a:pt x="0" y="0"/>
                  </a:lnTo>
                  <a:lnTo>
                    <a:pt x="0" y="98527"/>
                  </a:lnTo>
                  <a:lnTo>
                    <a:pt x="4190" y="98527"/>
                  </a:lnTo>
                  <a:lnTo>
                    <a:pt x="4190" y="3301"/>
                  </a:lnTo>
                  <a:close/>
                </a:path>
              </a:pathLst>
            </a:custGeom>
            <a:solidFill>
              <a:srgbClr val="66B2B0"/>
            </a:solidFill>
            <a:ln w="12690" cap="flat">
              <a:noFill/>
              <a:prstDash val="solid"/>
              <a:miter/>
            </a:ln>
          </p:spPr>
          <p:txBody>
            <a:bodyPr rtlCol="0" anchor="ctr"/>
            <a:lstStyle/>
            <a:p>
              <a:pPr rtl="0"/>
              <a:endParaRPr lang="en-GB" sz="1934" noProof="0"/>
            </a:p>
          </p:txBody>
        </p:sp>
        <p:sp>
          <p:nvSpPr>
            <p:cNvPr id="527" name="Freeform: Shape 526">
              <a:extLst>
                <a:ext uri="{FF2B5EF4-FFF2-40B4-BE49-F238E27FC236}">
                  <a16:creationId xmlns:a16="http://schemas.microsoft.com/office/drawing/2014/main" id="{8F0EC0D1-2D36-4946-92EB-07C228E13121}"/>
                </a:ext>
              </a:extLst>
            </p:cNvPr>
            <p:cNvSpPr/>
            <p:nvPr/>
          </p:nvSpPr>
          <p:spPr>
            <a:xfrm>
              <a:off x="0" y="4967746"/>
              <a:ext cx="255076" cy="1111854"/>
            </a:xfrm>
            <a:custGeom>
              <a:avLst/>
              <a:gdLst>
                <a:gd name="connsiteX0" fmla="*/ 255077 w 255076"/>
                <a:gd name="connsiteY0" fmla="*/ 8253 h 1111854"/>
                <a:gd name="connsiteX1" fmla="*/ 251775 w 255076"/>
                <a:gd name="connsiteY1" fmla="*/ 0 h 1111854"/>
                <a:gd name="connsiteX2" fmla="*/ 162899 w 255076"/>
                <a:gd name="connsiteY2" fmla="*/ 0 h 1111854"/>
                <a:gd name="connsiteX3" fmla="*/ 0 w 255076"/>
                <a:gd name="connsiteY3" fmla="*/ 0 h 1111854"/>
                <a:gd name="connsiteX4" fmla="*/ 0 w 255076"/>
                <a:gd name="connsiteY4" fmla="*/ 606524 h 1111854"/>
                <a:gd name="connsiteX5" fmla="*/ 0 w 255076"/>
                <a:gd name="connsiteY5" fmla="*/ 779707 h 1111854"/>
                <a:gd name="connsiteX6" fmla="*/ 0 w 255076"/>
                <a:gd name="connsiteY6" fmla="*/ 977396 h 1111854"/>
                <a:gd name="connsiteX7" fmla="*/ 0 w 255076"/>
                <a:gd name="connsiteY7" fmla="*/ 1111855 h 1111854"/>
                <a:gd name="connsiteX8" fmla="*/ 255077 w 255076"/>
                <a:gd name="connsiteY8" fmla="*/ 1111855 h 1111854"/>
                <a:gd name="connsiteX9" fmla="*/ 255077 w 255076"/>
                <a:gd name="connsiteY9" fmla="*/ 8253 h 111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5076" h="1111854">
                  <a:moveTo>
                    <a:pt x="255077" y="8253"/>
                  </a:moveTo>
                  <a:lnTo>
                    <a:pt x="251775" y="0"/>
                  </a:lnTo>
                  <a:lnTo>
                    <a:pt x="162899" y="0"/>
                  </a:lnTo>
                  <a:lnTo>
                    <a:pt x="0" y="0"/>
                  </a:lnTo>
                  <a:lnTo>
                    <a:pt x="0" y="606524"/>
                  </a:lnTo>
                  <a:lnTo>
                    <a:pt x="0" y="779707"/>
                  </a:lnTo>
                  <a:lnTo>
                    <a:pt x="0" y="977396"/>
                  </a:lnTo>
                  <a:lnTo>
                    <a:pt x="0" y="1111855"/>
                  </a:lnTo>
                  <a:lnTo>
                    <a:pt x="255077" y="1111855"/>
                  </a:lnTo>
                  <a:lnTo>
                    <a:pt x="255077" y="8253"/>
                  </a:lnTo>
                  <a:close/>
                </a:path>
              </a:pathLst>
            </a:custGeom>
            <a:solidFill>
              <a:schemeClr val="accent3"/>
            </a:solidFill>
            <a:ln w="12690" cap="flat">
              <a:noFill/>
              <a:prstDash val="solid"/>
              <a:miter/>
            </a:ln>
          </p:spPr>
          <p:txBody>
            <a:bodyPr rtlCol="0" anchor="ctr"/>
            <a:lstStyle/>
            <a:p>
              <a:pPr rtl="0"/>
              <a:endParaRPr lang="en-GB" sz="1934" noProof="0"/>
            </a:p>
          </p:txBody>
        </p:sp>
        <p:sp>
          <p:nvSpPr>
            <p:cNvPr id="528" name="Freeform: Shape 527">
              <a:extLst>
                <a:ext uri="{FF2B5EF4-FFF2-40B4-BE49-F238E27FC236}">
                  <a16:creationId xmlns:a16="http://schemas.microsoft.com/office/drawing/2014/main" id="{B21C7E3D-F9B5-4755-9CF1-77F731637891}"/>
                </a:ext>
              </a:extLst>
            </p:cNvPr>
            <p:cNvSpPr/>
            <p:nvPr/>
          </p:nvSpPr>
          <p:spPr>
            <a:xfrm>
              <a:off x="259774" y="6402479"/>
              <a:ext cx="1037827" cy="462542"/>
            </a:xfrm>
            <a:custGeom>
              <a:avLst/>
              <a:gdLst>
                <a:gd name="connsiteX0" fmla="*/ 949459 w 1037827"/>
                <a:gd name="connsiteY0" fmla="*/ 4444 h 462542"/>
                <a:gd name="connsiteX1" fmla="*/ 440194 w 1037827"/>
                <a:gd name="connsiteY1" fmla="*/ 4444 h 462542"/>
                <a:gd name="connsiteX2" fmla="*/ 437909 w 1037827"/>
                <a:gd name="connsiteY2" fmla="*/ 4444 h 462542"/>
                <a:gd name="connsiteX3" fmla="*/ 431688 w 1037827"/>
                <a:gd name="connsiteY3" fmla="*/ 0 h 462542"/>
                <a:gd name="connsiteX4" fmla="*/ 431688 w 1037827"/>
                <a:gd name="connsiteY4" fmla="*/ 0 h 462542"/>
                <a:gd name="connsiteX5" fmla="*/ 431688 w 1037827"/>
                <a:gd name="connsiteY5" fmla="*/ 0 h 462542"/>
                <a:gd name="connsiteX6" fmla="*/ 0 w 1037827"/>
                <a:gd name="connsiteY6" fmla="*/ 0 h 462542"/>
                <a:gd name="connsiteX7" fmla="*/ 0 w 1037827"/>
                <a:gd name="connsiteY7" fmla="*/ 1270 h 462542"/>
                <a:gd name="connsiteX8" fmla="*/ 0 w 1037827"/>
                <a:gd name="connsiteY8" fmla="*/ 462543 h 462542"/>
                <a:gd name="connsiteX9" fmla="*/ 1037828 w 1037827"/>
                <a:gd name="connsiteY9" fmla="*/ 462543 h 462542"/>
                <a:gd name="connsiteX10" fmla="*/ 1037828 w 1037827"/>
                <a:gd name="connsiteY10" fmla="*/ 5460 h 462542"/>
                <a:gd name="connsiteX11" fmla="*/ 1035288 w 1037827"/>
                <a:gd name="connsiteY11" fmla="*/ 5460 h 462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7827" h="462542">
                  <a:moveTo>
                    <a:pt x="949459" y="4444"/>
                  </a:moveTo>
                  <a:lnTo>
                    <a:pt x="440194" y="4444"/>
                  </a:lnTo>
                  <a:cubicBezTo>
                    <a:pt x="439438" y="4558"/>
                    <a:pt x="438666" y="4558"/>
                    <a:pt x="437909" y="4444"/>
                  </a:cubicBezTo>
                  <a:cubicBezTo>
                    <a:pt x="435113" y="4393"/>
                    <a:pt x="432637" y="2628"/>
                    <a:pt x="431688" y="0"/>
                  </a:cubicBezTo>
                  <a:cubicBezTo>
                    <a:pt x="431688" y="0"/>
                    <a:pt x="431688" y="0"/>
                    <a:pt x="431688" y="0"/>
                  </a:cubicBezTo>
                  <a:cubicBezTo>
                    <a:pt x="431688" y="0"/>
                    <a:pt x="431688" y="0"/>
                    <a:pt x="431688" y="0"/>
                  </a:cubicBezTo>
                  <a:lnTo>
                    <a:pt x="0" y="0"/>
                  </a:lnTo>
                  <a:cubicBezTo>
                    <a:pt x="0" y="0"/>
                    <a:pt x="0" y="889"/>
                    <a:pt x="0" y="1270"/>
                  </a:cubicBezTo>
                  <a:lnTo>
                    <a:pt x="0" y="462543"/>
                  </a:lnTo>
                  <a:lnTo>
                    <a:pt x="1037828" y="462543"/>
                  </a:lnTo>
                  <a:lnTo>
                    <a:pt x="1037828" y="5460"/>
                  </a:lnTo>
                  <a:lnTo>
                    <a:pt x="1035288" y="5460"/>
                  </a:lnTo>
                  <a:close/>
                </a:path>
              </a:pathLst>
            </a:custGeom>
            <a:solidFill>
              <a:schemeClr val="accent1"/>
            </a:solidFill>
            <a:ln w="12690" cap="flat">
              <a:noFill/>
              <a:prstDash val="solid"/>
              <a:miter/>
            </a:ln>
          </p:spPr>
          <p:txBody>
            <a:bodyPr rtlCol="0" anchor="ctr"/>
            <a:lstStyle/>
            <a:p>
              <a:pPr rtl="0"/>
              <a:endParaRPr lang="en-GB" sz="1934" noProof="0"/>
            </a:p>
          </p:txBody>
        </p:sp>
        <p:sp>
          <p:nvSpPr>
            <p:cNvPr id="529" name="Freeform: Shape 528">
              <a:extLst>
                <a:ext uri="{FF2B5EF4-FFF2-40B4-BE49-F238E27FC236}">
                  <a16:creationId xmlns:a16="http://schemas.microsoft.com/office/drawing/2014/main" id="{96353D42-6D41-4525-B277-0A4AD34ECEC5}"/>
                </a:ext>
              </a:extLst>
            </p:cNvPr>
            <p:cNvSpPr/>
            <p:nvPr/>
          </p:nvSpPr>
          <p:spPr>
            <a:xfrm>
              <a:off x="1523" y="6406923"/>
              <a:ext cx="2539" cy="461780"/>
            </a:xfrm>
            <a:custGeom>
              <a:avLst/>
              <a:gdLst>
                <a:gd name="connsiteX0" fmla="*/ 1270 w 2539"/>
                <a:gd name="connsiteY0" fmla="*/ 0 h 461780"/>
                <a:gd name="connsiteX1" fmla="*/ 0 w 2539"/>
                <a:gd name="connsiteY1" fmla="*/ 0 h 461780"/>
                <a:gd name="connsiteX2" fmla="*/ 0 w 2539"/>
                <a:gd name="connsiteY2" fmla="*/ 461781 h 461780"/>
                <a:gd name="connsiteX3" fmla="*/ 2539 w 2539"/>
                <a:gd name="connsiteY3" fmla="*/ 461781 h 461780"/>
                <a:gd name="connsiteX4" fmla="*/ 2539 w 2539"/>
                <a:gd name="connsiteY4" fmla="*/ 0 h 461780"/>
                <a:gd name="connsiteX5" fmla="*/ 1270 w 2539"/>
                <a:gd name="connsiteY5" fmla="*/ 0 h 461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9" h="461780">
                  <a:moveTo>
                    <a:pt x="1270" y="0"/>
                  </a:moveTo>
                  <a:lnTo>
                    <a:pt x="0" y="0"/>
                  </a:lnTo>
                  <a:lnTo>
                    <a:pt x="0" y="461781"/>
                  </a:lnTo>
                  <a:lnTo>
                    <a:pt x="2539" y="461781"/>
                  </a:lnTo>
                  <a:lnTo>
                    <a:pt x="2539" y="0"/>
                  </a:lnTo>
                  <a:lnTo>
                    <a:pt x="1270" y="0"/>
                  </a:lnTo>
                  <a:close/>
                </a:path>
              </a:pathLst>
            </a:custGeom>
            <a:solidFill>
              <a:srgbClr val="000000"/>
            </a:solidFill>
            <a:ln w="12690" cap="flat">
              <a:noFill/>
              <a:prstDash val="solid"/>
              <a:miter/>
            </a:ln>
          </p:spPr>
          <p:txBody>
            <a:bodyPr rtlCol="0" anchor="ctr"/>
            <a:lstStyle/>
            <a:p>
              <a:pPr rtl="0"/>
              <a:endParaRPr lang="en-GB" sz="1934" noProof="0"/>
            </a:p>
          </p:txBody>
        </p:sp>
        <p:sp>
          <p:nvSpPr>
            <p:cNvPr id="530" name="Freeform: Shape 529">
              <a:extLst>
                <a:ext uri="{FF2B5EF4-FFF2-40B4-BE49-F238E27FC236}">
                  <a16:creationId xmlns:a16="http://schemas.microsoft.com/office/drawing/2014/main" id="{1A281922-626D-4E2F-BCE9-A2F0C573D86F}"/>
                </a:ext>
              </a:extLst>
            </p:cNvPr>
            <p:cNvSpPr/>
            <p:nvPr/>
          </p:nvSpPr>
          <p:spPr>
            <a:xfrm>
              <a:off x="2352443" y="6379450"/>
              <a:ext cx="41010" cy="5761"/>
            </a:xfrm>
            <a:custGeom>
              <a:avLst/>
              <a:gdLst>
                <a:gd name="connsiteX0" fmla="*/ 6729 w 41010"/>
                <a:gd name="connsiteY0" fmla="*/ 5761 h 5761"/>
                <a:gd name="connsiteX1" fmla="*/ 32884 w 41010"/>
                <a:gd name="connsiteY1" fmla="*/ 5761 h 5761"/>
                <a:gd name="connsiteX2" fmla="*/ 39487 w 41010"/>
                <a:gd name="connsiteY2" fmla="*/ 48 h 5761"/>
                <a:gd name="connsiteX3" fmla="*/ 41010 w 41010"/>
                <a:gd name="connsiteY3" fmla="*/ 48 h 5761"/>
                <a:gd name="connsiteX4" fmla="*/ 39614 w 41010"/>
                <a:gd name="connsiteY4" fmla="*/ 48 h 5761"/>
                <a:gd name="connsiteX5" fmla="*/ 0 w 41010"/>
                <a:gd name="connsiteY5" fmla="*/ 48 h 5761"/>
                <a:gd name="connsiteX6" fmla="*/ 0 w 41010"/>
                <a:gd name="connsiteY6" fmla="*/ 48 h 5761"/>
                <a:gd name="connsiteX7" fmla="*/ 6729 w 41010"/>
                <a:gd name="connsiteY7" fmla="*/ 5761 h 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10" h="5761">
                  <a:moveTo>
                    <a:pt x="6729" y="5761"/>
                  </a:moveTo>
                  <a:lnTo>
                    <a:pt x="32884" y="5761"/>
                  </a:lnTo>
                  <a:cubicBezTo>
                    <a:pt x="33430" y="2524"/>
                    <a:pt x="36198" y="124"/>
                    <a:pt x="39487" y="48"/>
                  </a:cubicBezTo>
                  <a:cubicBezTo>
                    <a:pt x="39995" y="-16"/>
                    <a:pt x="40502" y="-16"/>
                    <a:pt x="41010" y="48"/>
                  </a:cubicBezTo>
                  <a:cubicBezTo>
                    <a:pt x="40541" y="-3"/>
                    <a:pt x="40083" y="-3"/>
                    <a:pt x="39614" y="48"/>
                  </a:cubicBezTo>
                  <a:lnTo>
                    <a:pt x="0" y="48"/>
                  </a:lnTo>
                  <a:lnTo>
                    <a:pt x="0" y="48"/>
                  </a:lnTo>
                  <a:cubicBezTo>
                    <a:pt x="3339" y="60"/>
                    <a:pt x="6171" y="2473"/>
                    <a:pt x="6729" y="5761"/>
                  </a:cubicBezTo>
                  <a:close/>
                </a:path>
              </a:pathLst>
            </a:custGeom>
            <a:solidFill>
              <a:srgbClr val="000000"/>
            </a:solidFill>
            <a:ln w="12690" cap="flat">
              <a:noFill/>
              <a:prstDash val="solid"/>
              <a:miter/>
            </a:ln>
          </p:spPr>
          <p:txBody>
            <a:bodyPr rtlCol="0" anchor="ctr"/>
            <a:lstStyle/>
            <a:p>
              <a:pPr rtl="0"/>
              <a:endParaRPr lang="en-GB" sz="1934" noProof="0"/>
            </a:p>
          </p:txBody>
        </p:sp>
        <p:sp>
          <p:nvSpPr>
            <p:cNvPr id="531" name="Freeform: Shape 530">
              <a:extLst>
                <a:ext uri="{FF2B5EF4-FFF2-40B4-BE49-F238E27FC236}">
                  <a16:creationId xmlns:a16="http://schemas.microsoft.com/office/drawing/2014/main" id="{5CBD2E06-4CC4-416D-9688-325D22477AE9}"/>
                </a:ext>
              </a:extLst>
            </p:cNvPr>
            <p:cNvSpPr/>
            <p:nvPr/>
          </p:nvSpPr>
          <p:spPr>
            <a:xfrm>
              <a:off x="2352316" y="6387116"/>
              <a:ext cx="32757" cy="5586"/>
            </a:xfrm>
            <a:custGeom>
              <a:avLst/>
              <a:gdLst>
                <a:gd name="connsiteX0" fmla="*/ 0 w 32757"/>
                <a:gd name="connsiteY0" fmla="*/ 5587 h 5586"/>
                <a:gd name="connsiteX1" fmla="*/ 0 w 32757"/>
                <a:gd name="connsiteY1" fmla="*/ 5587 h 5586"/>
                <a:gd name="connsiteX2" fmla="*/ 32757 w 32757"/>
                <a:gd name="connsiteY2" fmla="*/ 5587 h 5586"/>
                <a:gd name="connsiteX3" fmla="*/ 32757 w 32757"/>
                <a:gd name="connsiteY3" fmla="*/ 0 h 5586"/>
                <a:gd name="connsiteX4" fmla="*/ 6602 w 32757"/>
                <a:gd name="connsiteY4" fmla="*/ 0 h 5586"/>
                <a:gd name="connsiteX5" fmla="*/ 0 w 32757"/>
                <a:gd name="connsiteY5" fmla="*/ 5587 h 5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7" h="5586">
                  <a:moveTo>
                    <a:pt x="0" y="5587"/>
                  </a:moveTo>
                  <a:lnTo>
                    <a:pt x="0" y="5587"/>
                  </a:lnTo>
                  <a:lnTo>
                    <a:pt x="32757" y="5587"/>
                  </a:lnTo>
                  <a:lnTo>
                    <a:pt x="32757" y="0"/>
                  </a:lnTo>
                  <a:lnTo>
                    <a:pt x="6602" y="0"/>
                  </a:lnTo>
                  <a:cubicBezTo>
                    <a:pt x="5955" y="3161"/>
                    <a:pt x="3225" y="5472"/>
                    <a:pt x="0" y="5587"/>
                  </a:cubicBezTo>
                  <a:close/>
                </a:path>
              </a:pathLst>
            </a:custGeom>
            <a:solidFill>
              <a:srgbClr val="000000"/>
            </a:solidFill>
            <a:ln w="12690" cap="flat">
              <a:noFill/>
              <a:prstDash val="solid"/>
              <a:miter/>
            </a:ln>
          </p:spPr>
          <p:txBody>
            <a:bodyPr rtlCol="0" anchor="ctr"/>
            <a:lstStyle/>
            <a:p>
              <a:pPr rtl="0"/>
              <a:endParaRPr lang="en-GB" sz="1934" noProof="0"/>
            </a:p>
          </p:txBody>
        </p:sp>
        <p:sp>
          <p:nvSpPr>
            <p:cNvPr id="532" name="Freeform: Shape 531">
              <a:extLst>
                <a:ext uri="{FF2B5EF4-FFF2-40B4-BE49-F238E27FC236}">
                  <a16:creationId xmlns:a16="http://schemas.microsoft.com/office/drawing/2014/main" id="{FD7C4CA4-A59C-4ABA-A224-20F939D7BC99}"/>
                </a:ext>
              </a:extLst>
            </p:cNvPr>
            <p:cNvSpPr/>
            <p:nvPr/>
          </p:nvSpPr>
          <p:spPr>
            <a:xfrm>
              <a:off x="1982842" y="6378355"/>
              <a:ext cx="376329" cy="6348"/>
            </a:xfrm>
            <a:custGeom>
              <a:avLst/>
              <a:gdLst>
                <a:gd name="connsiteX0" fmla="*/ 6729 w 376329"/>
                <a:gd name="connsiteY0" fmla="*/ 6348 h 6348"/>
                <a:gd name="connsiteX1" fmla="*/ 29964 w 376329"/>
                <a:gd name="connsiteY1" fmla="*/ 6348 h 6348"/>
                <a:gd name="connsiteX2" fmla="*/ 376330 w 376329"/>
                <a:gd name="connsiteY2" fmla="*/ 6348 h 6348"/>
                <a:gd name="connsiteX3" fmla="*/ 369474 w 376329"/>
                <a:gd name="connsiteY3" fmla="*/ 0 h 6348"/>
                <a:gd name="connsiteX4" fmla="*/ 0 w 376329"/>
                <a:gd name="connsiteY4" fmla="*/ 0 h 6348"/>
                <a:gd name="connsiteX5" fmla="*/ 6729 w 376329"/>
                <a:gd name="connsiteY5" fmla="*/ 6348 h 6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6329" h="6348">
                  <a:moveTo>
                    <a:pt x="6729" y="6348"/>
                  </a:moveTo>
                  <a:lnTo>
                    <a:pt x="29964" y="6348"/>
                  </a:lnTo>
                  <a:lnTo>
                    <a:pt x="376330" y="6348"/>
                  </a:lnTo>
                  <a:cubicBezTo>
                    <a:pt x="376063" y="2755"/>
                    <a:pt x="373067" y="-13"/>
                    <a:pt x="369474" y="0"/>
                  </a:cubicBezTo>
                  <a:lnTo>
                    <a:pt x="0" y="0"/>
                  </a:lnTo>
                  <a:cubicBezTo>
                    <a:pt x="3542" y="51"/>
                    <a:pt x="6463" y="2806"/>
                    <a:pt x="6729" y="6348"/>
                  </a:cubicBezTo>
                  <a:close/>
                </a:path>
              </a:pathLst>
            </a:custGeom>
            <a:solidFill>
              <a:srgbClr val="000000"/>
            </a:solidFill>
            <a:ln w="12690" cap="flat">
              <a:noFill/>
              <a:prstDash val="solid"/>
              <a:miter/>
            </a:ln>
          </p:spPr>
          <p:txBody>
            <a:bodyPr rtlCol="0" anchor="ctr"/>
            <a:lstStyle/>
            <a:p>
              <a:pPr rtl="0"/>
              <a:endParaRPr lang="en-GB" sz="1934" noProof="0"/>
            </a:p>
          </p:txBody>
        </p:sp>
        <p:sp>
          <p:nvSpPr>
            <p:cNvPr id="533" name="Freeform: Shape 532">
              <a:extLst>
                <a:ext uri="{FF2B5EF4-FFF2-40B4-BE49-F238E27FC236}">
                  <a16:creationId xmlns:a16="http://schemas.microsoft.com/office/drawing/2014/main" id="{54A213E8-CA25-4384-BEE0-6F07D083EF0F}"/>
                </a:ext>
              </a:extLst>
            </p:cNvPr>
            <p:cNvSpPr/>
            <p:nvPr/>
          </p:nvSpPr>
          <p:spPr>
            <a:xfrm>
              <a:off x="1989825" y="6387116"/>
              <a:ext cx="21838" cy="5586"/>
            </a:xfrm>
            <a:custGeom>
              <a:avLst/>
              <a:gdLst>
                <a:gd name="connsiteX0" fmla="*/ 21838 w 21838"/>
                <a:gd name="connsiteY0" fmla="*/ 508 h 5586"/>
                <a:gd name="connsiteX1" fmla="*/ 0 w 21838"/>
                <a:gd name="connsiteY1" fmla="*/ 0 h 5586"/>
                <a:gd name="connsiteX2" fmla="*/ 0 w 21838"/>
                <a:gd name="connsiteY2" fmla="*/ 5587 h 5586"/>
                <a:gd name="connsiteX3" fmla="*/ 21838 w 21838"/>
                <a:gd name="connsiteY3" fmla="*/ 5587 h 5586"/>
                <a:gd name="connsiteX4" fmla="*/ 21838 w 21838"/>
                <a:gd name="connsiteY4" fmla="*/ 508 h 5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38" h="5586">
                  <a:moveTo>
                    <a:pt x="21838" y="508"/>
                  </a:moveTo>
                  <a:lnTo>
                    <a:pt x="0" y="0"/>
                  </a:lnTo>
                  <a:lnTo>
                    <a:pt x="0" y="5587"/>
                  </a:lnTo>
                  <a:lnTo>
                    <a:pt x="21838" y="5587"/>
                  </a:lnTo>
                  <a:lnTo>
                    <a:pt x="21838" y="508"/>
                  </a:lnTo>
                  <a:close/>
                </a:path>
              </a:pathLst>
            </a:custGeom>
            <a:solidFill>
              <a:srgbClr val="000000"/>
            </a:solidFill>
            <a:ln w="12690" cap="flat">
              <a:noFill/>
              <a:prstDash val="solid"/>
              <a:miter/>
            </a:ln>
          </p:spPr>
          <p:txBody>
            <a:bodyPr rtlCol="0" anchor="ctr"/>
            <a:lstStyle/>
            <a:p>
              <a:pPr rtl="0"/>
              <a:endParaRPr lang="en-GB" sz="1934" noProof="0"/>
            </a:p>
          </p:txBody>
        </p:sp>
        <p:sp>
          <p:nvSpPr>
            <p:cNvPr id="534" name="Freeform: Shape 533">
              <a:extLst>
                <a:ext uri="{FF2B5EF4-FFF2-40B4-BE49-F238E27FC236}">
                  <a16:creationId xmlns:a16="http://schemas.microsoft.com/office/drawing/2014/main" id="{B405731A-A72E-49A9-9BD5-03972ACBF55F}"/>
                </a:ext>
              </a:extLst>
            </p:cNvPr>
            <p:cNvSpPr/>
            <p:nvPr/>
          </p:nvSpPr>
          <p:spPr>
            <a:xfrm>
              <a:off x="2014076" y="6387624"/>
              <a:ext cx="344842" cy="5078"/>
            </a:xfrm>
            <a:custGeom>
              <a:avLst/>
              <a:gdLst>
                <a:gd name="connsiteX0" fmla="*/ 338240 w 344842"/>
                <a:gd name="connsiteY0" fmla="*/ 5079 h 5078"/>
                <a:gd name="connsiteX1" fmla="*/ 338240 w 344842"/>
                <a:gd name="connsiteY1" fmla="*/ 5079 h 5078"/>
                <a:gd name="connsiteX2" fmla="*/ 344842 w 344842"/>
                <a:gd name="connsiteY2" fmla="*/ 0 h 5078"/>
                <a:gd name="connsiteX3" fmla="*/ 0 w 344842"/>
                <a:gd name="connsiteY3" fmla="*/ 0 h 5078"/>
                <a:gd name="connsiteX4" fmla="*/ 0 w 344842"/>
                <a:gd name="connsiteY4" fmla="*/ 5079 h 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42" h="5078">
                  <a:moveTo>
                    <a:pt x="338240" y="5079"/>
                  </a:moveTo>
                  <a:lnTo>
                    <a:pt x="338240" y="5079"/>
                  </a:lnTo>
                  <a:cubicBezTo>
                    <a:pt x="341325" y="5028"/>
                    <a:pt x="344004" y="2958"/>
                    <a:pt x="344842" y="0"/>
                  </a:cubicBezTo>
                  <a:lnTo>
                    <a:pt x="0" y="0"/>
                  </a:lnTo>
                  <a:lnTo>
                    <a:pt x="0" y="5079"/>
                  </a:lnTo>
                  <a:close/>
                </a:path>
              </a:pathLst>
            </a:custGeom>
            <a:solidFill>
              <a:srgbClr val="000000"/>
            </a:solidFill>
            <a:ln w="12690" cap="flat">
              <a:noFill/>
              <a:prstDash val="solid"/>
              <a:miter/>
            </a:ln>
          </p:spPr>
          <p:txBody>
            <a:bodyPr rtlCol="0" anchor="ctr"/>
            <a:lstStyle/>
            <a:p>
              <a:pPr rtl="0"/>
              <a:endParaRPr lang="en-GB" sz="1934" noProof="0"/>
            </a:p>
          </p:txBody>
        </p:sp>
        <p:sp>
          <p:nvSpPr>
            <p:cNvPr id="535" name="Freeform: Shape 534">
              <a:extLst>
                <a:ext uri="{FF2B5EF4-FFF2-40B4-BE49-F238E27FC236}">
                  <a16:creationId xmlns:a16="http://schemas.microsoft.com/office/drawing/2014/main" id="{5053B7AD-35C1-4C83-9C8E-1AF495E20047}"/>
                </a:ext>
              </a:extLst>
            </p:cNvPr>
            <p:cNvSpPr/>
            <p:nvPr/>
          </p:nvSpPr>
          <p:spPr>
            <a:xfrm>
              <a:off x="1989571" y="6384830"/>
              <a:ext cx="23234" cy="2412"/>
            </a:xfrm>
            <a:custGeom>
              <a:avLst/>
              <a:gdLst>
                <a:gd name="connsiteX0" fmla="*/ 22092 w 23234"/>
                <a:gd name="connsiteY0" fmla="*/ 1270 h 2412"/>
                <a:gd name="connsiteX1" fmla="*/ 23095 w 23234"/>
                <a:gd name="connsiteY1" fmla="*/ 13 h 2412"/>
                <a:gd name="connsiteX2" fmla="*/ 23235 w 23234"/>
                <a:gd name="connsiteY2" fmla="*/ 0 h 2412"/>
                <a:gd name="connsiteX3" fmla="*/ 23235 w 23234"/>
                <a:gd name="connsiteY3" fmla="*/ 0 h 2412"/>
                <a:gd name="connsiteX4" fmla="*/ 0 w 23234"/>
                <a:gd name="connsiteY4" fmla="*/ 0 h 2412"/>
                <a:gd name="connsiteX5" fmla="*/ 0 w 23234"/>
                <a:gd name="connsiteY5" fmla="*/ 1143 h 2412"/>
                <a:gd name="connsiteX6" fmla="*/ 0 w 23234"/>
                <a:gd name="connsiteY6" fmla="*/ 2412 h 2412"/>
                <a:gd name="connsiteX7" fmla="*/ 21838 w 23234"/>
                <a:gd name="connsiteY7" fmla="*/ 2412 h 2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34" h="2412">
                  <a:moveTo>
                    <a:pt x="22092" y="1270"/>
                  </a:moveTo>
                  <a:cubicBezTo>
                    <a:pt x="22016" y="647"/>
                    <a:pt x="22473" y="76"/>
                    <a:pt x="23095" y="13"/>
                  </a:cubicBezTo>
                  <a:cubicBezTo>
                    <a:pt x="23146" y="0"/>
                    <a:pt x="23184" y="0"/>
                    <a:pt x="23235" y="0"/>
                  </a:cubicBezTo>
                  <a:lnTo>
                    <a:pt x="23235" y="0"/>
                  </a:lnTo>
                  <a:lnTo>
                    <a:pt x="0" y="0"/>
                  </a:lnTo>
                  <a:cubicBezTo>
                    <a:pt x="0" y="0"/>
                    <a:pt x="0" y="762"/>
                    <a:pt x="0" y="1143"/>
                  </a:cubicBezTo>
                  <a:lnTo>
                    <a:pt x="0" y="2412"/>
                  </a:lnTo>
                  <a:lnTo>
                    <a:pt x="21838" y="2412"/>
                  </a:lnTo>
                  <a:close/>
                </a:path>
              </a:pathLst>
            </a:custGeom>
            <a:solidFill>
              <a:srgbClr val="000000"/>
            </a:solidFill>
            <a:ln w="12690" cap="flat">
              <a:noFill/>
              <a:prstDash val="solid"/>
              <a:miter/>
            </a:ln>
          </p:spPr>
          <p:txBody>
            <a:bodyPr rtlCol="0" anchor="ctr"/>
            <a:lstStyle/>
            <a:p>
              <a:pPr rtl="0"/>
              <a:endParaRPr lang="en-GB" sz="1934" noProof="0"/>
            </a:p>
          </p:txBody>
        </p:sp>
        <p:sp>
          <p:nvSpPr>
            <p:cNvPr id="536" name="Freeform: Shape 535">
              <a:extLst>
                <a:ext uri="{FF2B5EF4-FFF2-40B4-BE49-F238E27FC236}">
                  <a16:creationId xmlns:a16="http://schemas.microsoft.com/office/drawing/2014/main" id="{2274A963-9DC4-4792-8B62-11454BB78BC6}"/>
                </a:ext>
              </a:extLst>
            </p:cNvPr>
            <p:cNvSpPr/>
            <p:nvPr/>
          </p:nvSpPr>
          <p:spPr>
            <a:xfrm>
              <a:off x="2012806" y="6384830"/>
              <a:ext cx="372267" cy="2412"/>
            </a:xfrm>
            <a:custGeom>
              <a:avLst/>
              <a:gdLst>
                <a:gd name="connsiteX0" fmla="*/ 1270 w 372267"/>
                <a:gd name="connsiteY0" fmla="*/ 1270 h 2412"/>
                <a:gd name="connsiteX1" fmla="*/ 1270 w 372267"/>
                <a:gd name="connsiteY1" fmla="*/ 2412 h 2412"/>
                <a:gd name="connsiteX2" fmla="*/ 372267 w 372267"/>
                <a:gd name="connsiteY2" fmla="*/ 2412 h 2412"/>
                <a:gd name="connsiteX3" fmla="*/ 372267 w 372267"/>
                <a:gd name="connsiteY3" fmla="*/ 1270 h 2412"/>
                <a:gd name="connsiteX4" fmla="*/ 372267 w 372267"/>
                <a:gd name="connsiteY4" fmla="*/ 0 h 2412"/>
                <a:gd name="connsiteX5" fmla="*/ 0 w 372267"/>
                <a:gd name="connsiteY5" fmla="*/ 0 h 2412"/>
                <a:gd name="connsiteX6" fmla="*/ 1270 w 372267"/>
                <a:gd name="connsiteY6" fmla="*/ 1270 h 2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2267" h="2412">
                  <a:moveTo>
                    <a:pt x="1270" y="1270"/>
                  </a:moveTo>
                  <a:lnTo>
                    <a:pt x="1270" y="2412"/>
                  </a:lnTo>
                  <a:lnTo>
                    <a:pt x="372267" y="2412"/>
                  </a:lnTo>
                  <a:lnTo>
                    <a:pt x="372267" y="1270"/>
                  </a:lnTo>
                  <a:cubicBezTo>
                    <a:pt x="372191" y="851"/>
                    <a:pt x="372191" y="419"/>
                    <a:pt x="372267" y="0"/>
                  </a:cubicBezTo>
                  <a:lnTo>
                    <a:pt x="0" y="0"/>
                  </a:lnTo>
                  <a:cubicBezTo>
                    <a:pt x="698" y="0"/>
                    <a:pt x="1270" y="571"/>
                    <a:pt x="1270" y="127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537" name="Freeform: Shape 536">
              <a:extLst>
                <a:ext uri="{FF2B5EF4-FFF2-40B4-BE49-F238E27FC236}">
                  <a16:creationId xmlns:a16="http://schemas.microsoft.com/office/drawing/2014/main" id="{0B12945E-F84F-498D-8735-635A43E6493F}"/>
                </a:ext>
              </a:extLst>
            </p:cNvPr>
            <p:cNvSpPr/>
            <p:nvPr/>
          </p:nvSpPr>
          <p:spPr>
            <a:xfrm>
              <a:off x="2351173" y="6474723"/>
              <a:ext cx="2412" cy="389790"/>
            </a:xfrm>
            <a:custGeom>
              <a:avLst/>
              <a:gdLst>
                <a:gd name="connsiteX0" fmla="*/ 1143 w 2412"/>
                <a:gd name="connsiteY0" fmla="*/ 0 h 389790"/>
                <a:gd name="connsiteX1" fmla="*/ 0 w 2412"/>
                <a:gd name="connsiteY1" fmla="*/ 0 h 389790"/>
                <a:gd name="connsiteX2" fmla="*/ 0 w 2412"/>
                <a:gd name="connsiteY2" fmla="*/ 389790 h 389790"/>
                <a:gd name="connsiteX3" fmla="*/ 2412 w 2412"/>
                <a:gd name="connsiteY3" fmla="*/ 389790 h 389790"/>
                <a:gd name="connsiteX4" fmla="*/ 2412 w 2412"/>
                <a:gd name="connsiteY4" fmla="*/ 0 h 389790"/>
                <a:gd name="connsiteX5" fmla="*/ 1143 w 2412"/>
                <a:gd name="connsiteY5" fmla="*/ 0 h 38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2" h="389790">
                  <a:moveTo>
                    <a:pt x="1143" y="0"/>
                  </a:moveTo>
                  <a:lnTo>
                    <a:pt x="0" y="0"/>
                  </a:lnTo>
                  <a:lnTo>
                    <a:pt x="0" y="389790"/>
                  </a:lnTo>
                  <a:lnTo>
                    <a:pt x="2412" y="389790"/>
                  </a:lnTo>
                  <a:lnTo>
                    <a:pt x="2412" y="0"/>
                  </a:lnTo>
                  <a:lnTo>
                    <a:pt x="1143" y="0"/>
                  </a:lnTo>
                  <a:close/>
                </a:path>
              </a:pathLst>
            </a:custGeom>
            <a:solidFill>
              <a:srgbClr val="000000"/>
            </a:solidFill>
            <a:ln w="12690" cap="flat">
              <a:noFill/>
              <a:prstDash val="solid"/>
              <a:miter/>
            </a:ln>
          </p:spPr>
          <p:txBody>
            <a:bodyPr rtlCol="0" anchor="ctr"/>
            <a:lstStyle/>
            <a:p>
              <a:pPr rtl="0"/>
              <a:endParaRPr lang="en-GB" sz="1934" noProof="0"/>
            </a:p>
          </p:txBody>
        </p:sp>
        <p:sp>
          <p:nvSpPr>
            <p:cNvPr id="538" name="Freeform: Shape 537">
              <a:extLst>
                <a:ext uri="{FF2B5EF4-FFF2-40B4-BE49-F238E27FC236}">
                  <a16:creationId xmlns:a16="http://schemas.microsoft.com/office/drawing/2014/main" id="{BABA8FFE-E7EA-4E81-B42B-095EBF957EFE}"/>
                </a:ext>
              </a:extLst>
            </p:cNvPr>
            <p:cNvSpPr/>
            <p:nvPr/>
          </p:nvSpPr>
          <p:spPr>
            <a:xfrm>
              <a:off x="2011651" y="6788587"/>
              <a:ext cx="2425" cy="75926"/>
            </a:xfrm>
            <a:custGeom>
              <a:avLst/>
              <a:gdLst>
                <a:gd name="connsiteX0" fmla="*/ 2425 w 2425"/>
                <a:gd name="connsiteY0" fmla="*/ 75673 h 75926"/>
                <a:gd name="connsiteX1" fmla="*/ 2425 w 2425"/>
                <a:gd name="connsiteY1" fmla="*/ 1270 h 75926"/>
                <a:gd name="connsiteX2" fmla="*/ 1155 w 2425"/>
                <a:gd name="connsiteY2" fmla="*/ 0 h 75926"/>
                <a:gd name="connsiteX3" fmla="*/ 0 w 2425"/>
                <a:gd name="connsiteY3" fmla="*/ 1130 h 75926"/>
                <a:gd name="connsiteX4" fmla="*/ 13 w 2425"/>
                <a:gd name="connsiteY4" fmla="*/ 1270 h 75926"/>
                <a:gd name="connsiteX5" fmla="*/ 13 w 2425"/>
                <a:gd name="connsiteY5" fmla="*/ 75927 h 75926"/>
                <a:gd name="connsiteX6" fmla="*/ 1155 w 2425"/>
                <a:gd name="connsiteY6" fmla="*/ 75927 h 75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5" h="75926">
                  <a:moveTo>
                    <a:pt x="2425" y="75673"/>
                  </a:moveTo>
                  <a:lnTo>
                    <a:pt x="2425" y="1270"/>
                  </a:lnTo>
                  <a:cubicBezTo>
                    <a:pt x="2425" y="571"/>
                    <a:pt x="1854" y="0"/>
                    <a:pt x="1155" y="0"/>
                  </a:cubicBezTo>
                  <a:cubicBezTo>
                    <a:pt x="521" y="0"/>
                    <a:pt x="13" y="508"/>
                    <a:pt x="0" y="1130"/>
                  </a:cubicBezTo>
                  <a:cubicBezTo>
                    <a:pt x="0" y="1181"/>
                    <a:pt x="13" y="1219"/>
                    <a:pt x="13" y="1270"/>
                  </a:cubicBezTo>
                  <a:lnTo>
                    <a:pt x="13" y="75927"/>
                  </a:lnTo>
                  <a:lnTo>
                    <a:pt x="1155" y="75927"/>
                  </a:lnTo>
                  <a:close/>
                </a:path>
              </a:pathLst>
            </a:custGeom>
            <a:solidFill>
              <a:srgbClr val="000000"/>
            </a:solidFill>
            <a:ln w="12690" cap="flat">
              <a:noFill/>
              <a:prstDash val="solid"/>
              <a:miter/>
            </a:ln>
          </p:spPr>
          <p:txBody>
            <a:bodyPr rtlCol="0" anchor="ctr"/>
            <a:lstStyle/>
            <a:p>
              <a:pPr rtl="0"/>
              <a:endParaRPr lang="en-GB" sz="1934" noProof="0"/>
            </a:p>
          </p:txBody>
        </p:sp>
        <p:sp>
          <p:nvSpPr>
            <p:cNvPr id="539" name="Freeform: Shape 538">
              <a:extLst>
                <a:ext uri="{FF2B5EF4-FFF2-40B4-BE49-F238E27FC236}">
                  <a16:creationId xmlns:a16="http://schemas.microsoft.com/office/drawing/2014/main" id="{F74B8C22-A385-44CB-9A9E-EB9E8E17B0FC}"/>
                </a:ext>
              </a:extLst>
            </p:cNvPr>
            <p:cNvSpPr/>
            <p:nvPr/>
          </p:nvSpPr>
          <p:spPr>
            <a:xfrm>
              <a:off x="2619708" y="6433332"/>
              <a:ext cx="2412" cy="31360"/>
            </a:xfrm>
            <a:custGeom>
              <a:avLst/>
              <a:gdLst>
                <a:gd name="connsiteX0" fmla="*/ 0 w 2412"/>
                <a:gd name="connsiteY0" fmla="*/ 0 h 31360"/>
                <a:gd name="connsiteX1" fmla="*/ 2412 w 2412"/>
                <a:gd name="connsiteY1" fmla="*/ 0 h 31360"/>
                <a:gd name="connsiteX2" fmla="*/ 2412 w 2412"/>
                <a:gd name="connsiteY2" fmla="*/ 31361 h 31360"/>
                <a:gd name="connsiteX3" fmla="*/ 0 w 2412"/>
                <a:gd name="connsiteY3" fmla="*/ 31361 h 31360"/>
              </a:gdLst>
              <a:ahLst/>
              <a:cxnLst>
                <a:cxn ang="0">
                  <a:pos x="connsiteX0" y="connsiteY0"/>
                </a:cxn>
                <a:cxn ang="0">
                  <a:pos x="connsiteX1" y="connsiteY1"/>
                </a:cxn>
                <a:cxn ang="0">
                  <a:pos x="connsiteX2" y="connsiteY2"/>
                </a:cxn>
                <a:cxn ang="0">
                  <a:pos x="connsiteX3" y="connsiteY3"/>
                </a:cxn>
              </a:cxnLst>
              <a:rect l="l" t="t" r="r" b="b"/>
              <a:pathLst>
                <a:path w="2412" h="31360">
                  <a:moveTo>
                    <a:pt x="0" y="0"/>
                  </a:moveTo>
                  <a:lnTo>
                    <a:pt x="2412" y="0"/>
                  </a:lnTo>
                  <a:lnTo>
                    <a:pt x="2412" y="31361"/>
                  </a:lnTo>
                  <a:lnTo>
                    <a:pt x="0" y="31361"/>
                  </a:lnTo>
                  <a:close/>
                </a:path>
              </a:pathLst>
            </a:custGeom>
            <a:solidFill>
              <a:srgbClr val="000000"/>
            </a:solidFill>
            <a:ln w="12690" cap="flat">
              <a:noFill/>
              <a:prstDash val="solid"/>
              <a:miter/>
            </a:ln>
          </p:spPr>
          <p:txBody>
            <a:bodyPr rtlCol="0" anchor="ctr"/>
            <a:lstStyle/>
            <a:p>
              <a:pPr rtl="0"/>
              <a:endParaRPr lang="en-GB" sz="1934" noProof="0"/>
            </a:p>
          </p:txBody>
        </p:sp>
        <p:sp>
          <p:nvSpPr>
            <p:cNvPr id="540" name="Freeform: Shape 539">
              <a:extLst>
                <a:ext uri="{FF2B5EF4-FFF2-40B4-BE49-F238E27FC236}">
                  <a16:creationId xmlns:a16="http://schemas.microsoft.com/office/drawing/2014/main" id="{10C26C01-8868-4360-BB96-B3DD39B0BC31}"/>
                </a:ext>
              </a:extLst>
            </p:cNvPr>
            <p:cNvSpPr/>
            <p:nvPr/>
          </p:nvSpPr>
          <p:spPr>
            <a:xfrm>
              <a:off x="647531" y="5581237"/>
              <a:ext cx="38090" cy="13728"/>
            </a:xfrm>
            <a:custGeom>
              <a:avLst/>
              <a:gdLst>
                <a:gd name="connsiteX0" fmla="*/ 6221 w 38090"/>
                <a:gd name="connsiteY0" fmla="*/ 6872 h 13728"/>
                <a:gd name="connsiteX1" fmla="*/ 6221 w 38090"/>
                <a:gd name="connsiteY1" fmla="*/ 13728 h 13728"/>
                <a:gd name="connsiteX2" fmla="*/ 31615 w 38090"/>
                <a:gd name="connsiteY2" fmla="*/ 13728 h 13728"/>
                <a:gd name="connsiteX3" fmla="*/ 30599 w 38090"/>
                <a:gd name="connsiteY3" fmla="*/ 8142 h 13728"/>
                <a:gd name="connsiteX4" fmla="*/ 35824 w 38090"/>
                <a:gd name="connsiteY4" fmla="*/ 187 h 13728"/>
                <a:gd name="connsiteX5" fmla="*/ 36059 w 38090"/>
                <a:gd name="connsiteY5" fmla="*/ 143 h 13728"/>
                <a:gd name="connsiteX6" fmla="*/ 38090 w 38090"/>
                <a:gd name="connsiteY6" fmla="*/ 143 h 13728"/>
                <a:gd name="connsiteX7" fmla="*/ 0 w 38090"/>
                <a:gd name="connsiteY7" fmla="*/ 143 h 13728"/>
                <a:gd name="connsiteX8" fmla="*/ 6221 w 38090"/>
                <a:gd name="connsiteY8" fmla="*/ 6872 h 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90" h="13728">
                  <a:moveTo>
                    <a:pt x="6221" y="6872"/>
                  </a:moveTo>
                  <a:lnTo>
                    <a:pt x="6221" y="13728"/>
                  </a:lnTo>
                  <a:lnTo>
                    <a:pt x="31615" y="13728"/>
                  </a:lnTo>
                  <a:lnTo>
                    <a:pt x="30599" y="8142"/>
                  </a:lnTo>
                  <a:cubicBezTo>
                    <a:pt x="29845" y="4503"/>
                    <a:pt x="32184" y="941"/>
                    <a:pt x="35824" y="187"/>
                  </a:cubicBezTo>
                  <a:cubicBezTo>
                    <a:pt x="35901" y="171"/>
                    <a:pt x="35980" y="157"/>
                    <a:pt x="36059" y="143"/>
                  </a:cubicBezTo>
                  <a:cubicBezTo>
                    <a:pt x="36723" y="-48"/>
                    <a:pt x="37426" y="-48"/>
                    <a:pt x="38090" y="143"/>
                  </a:cubicBezTo>
                  <a:lnTo>
                    <a:pt x="0" y="143"/>
                  </a:lnTo>
                  <a:cubicBezTo>
                    <a:pt x="3489" y="467"/>
                    <a:pt x="6172" y="3369"/>
                    <a:pt x="6221" y="6872"/>
                  </a:cubicBezTo>
                  <a:close/>
                </a:path>
              </a:pathLst>
            </a:custGeom>
            <a:solidFill>
              <a:srgbClr val="000000"/>
            </a:solidFill>
            <a:ln w="12690" cap="flat">
              <a:noFill/>
              <a:prstDash val="solid"/>
              <a:miter/>
            </a:ln>
          </p:spPr>
          <p:txBody>
            <a:bodyPr rtlCol="0" anchor="ctr"/>
            <a:lstStyle/>
            <a:p>
              <a:pPr rtl="0"/>
              <a:endParaRPr lang="en-GB" sz="1934" noProof="0"/>
            </a:p>
          </p:txBody>
        </p:sp>
        <p:sp>
          <p:nvSpPr>
            <p:cNvPr id="541" name="Freeform: Shape 540">
              <a:extLst>
                <a:ext uri="{FF2B5EF4-FFF2-40B4-BE49-F238E27FC236}">
                  <a16:creationId xmlns:a16="http://schemas.microsoft.com/office/drawing/2014/main" id="{D71125B7-2213-45D9-AD61-C11F149F936B}"/>
                </a:ext>
              </a:extLst>
            </p:cNvPr>
            <p:cNvSpPr/>
            <p:nvPr/>
          </p:nvSpPr>
          <p:spPr>
            <a:xfrm>
              <a:off x="155915" y="4780469"/>
              <a:ext cx="13839" cy="173564"/>
            </a:xfrm>
            <a:custGeom>
              <a:avLst/>
              <a:gdLst>
                <a:gd name="connsiteX0" fmla="*/ 13839 w 13839"/>
                <a:gd name="connsiteY0" fmla="*/ 173565 h 173564"/>
                <a:gd name="connsiteX1" fmla="*/ 13839 w 13839"/>
                <a:gd name="connsiteY1" fmla="*/ 6983 h 173564"/>
                <a:gd name="connsiteX2" fmla="*/ 6983 w 13839"/>
                <a:gd name="connsiteY2" fmla="*/ 6983 h 173564"/>
                <a:gd name="connsiteX3" fmla="*/ 0 w 13839"/>
                <a:gd name="connsiteY3" fmla="*/ 0 h 173564"/>
                <a:gd name="connsiteX4" fmla="*/ 0 w 13839"/>
                <a:gd name="connsiteY4" fmla="*/ 173565 h 173564"/>
                <a:gd name="connsiteX5" fmla="*/ 13839 w 13839"/>
                <a:gd name="connsiteY5" fmla="*/ 173565 h 173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39" h="173564">
                  <a:moveTo>
                    <a:pt x="13839" y="173565"/>
                  </a:moveTo>
                  <a:lnTo>
                    <a:pt x="13839" y="6983"/>
                  </a:lnTo>
                  <a:lnTo>
                    <a:pt x="6983" y="6983"/>
                  </a:lnTo>
                  <a:cubicBezTo>
                    <a:pt x="3126" y="6983"/>
                    <a:pt x="0" y="3857"/>
                    <a:pt x="0" y="0"/>
                  </a:cubicBezTo>
                  <a:lnTo>
                    <a:pt x="0" y="173565"/>
                  </a:lnTo>
                  <a:lnTo>
                    <a:pt x="13839" y="173565"/>
                  </a:lnTo>
                  <a:close/>
                </a:path>
              </a:pathLst>
            </a:custGeom>
            <a:solidFill>
              <a:srgbClr val="000000"/>
            </a:solidFill>
            <a:ln w="12690" cap="flat">
              <a:noFill/>
              <a:prstDash val="solid"/>
              <a:miter/>
            </a:ln>
          </p:spPr>
          <p:txBody>
            <a:bodyPr rtlCol="0" anchor="ctr"/>
            <a:lstStyle/>
            <a:p>
              <a:pPr rtl="0"/>
              <a:endParaRPr lang="en-GB" sz="1934" noProof="0"/>
            </a:p>
          </p:txBody>
        </p:sp>
        <p:sp>
          <p:nvSpPr>
            <p:cNvPr id="542" name="Freeform: Shape 541">
              <a:extLst>
                <a:ext uri="{FF2B5EF4-FFF2-40B4-BE49-F238E27FC236}">
                  <a16:creationId xmlns:a16="http://schemas.microsoft.com/office/drawing/2014/main" id="{DA27C9D0-32E5-41B0-8A4F-F35F6038AB9D}"/>
                </a:ext>
              </a:extLst>
            </p:cNvPr>
            <p:cNvSpPr/>
            <p:nvPr/>
          </p:nvSpPr>
          <p:spPr>
            <a:xfrm>
              <a:off x="155915" y="4773471"/>
              <a:ext cx="260028" cy="13980"/>
            </a:xfrm>
            <a:custGeom>
              <a:avLst/>
              <a:gdLst>
                <a:gd name="connsiteX0" fmla="*/ 6983 w 260028"/>
                <a:gd name="connsiteY0" fmla="*/ 13981 h 13980"/>
                <a:gd name="connsiteX1" fmla="*/ 254315 w 260028"/>
                <a:gd name="connsiteY1" fmla="*/ 13981 h 13980"/>
                <a:gd name="connsiteX2" fmla="*/ 252918 w 260028"/>
                <a:gd name="connsiteY2" fmla="*/ 8775 h 13980"/>
                <a:gd name="connsiteX3" fmla="*/ 257514 w 260028"/>
                <a:gd name="connsiteY3" fmla="*/ 238 h 13980"/>
                <a:gd name="connsiteX4" fmla="*/ 257870 w 260028"/>
                <a:gd name="connsiteY4" fmla="*/ 141 h 13980"/>
                <a:gd name="connsiteX5" fmla="*/ 260028 w 260028"/>
                <a:gd name="connsiteY5" fmla="*/ 141 h 13980"/>
                <a:gd name="connsiteX6" fmla="*/ 6983 w 260028"/>
                <a:gd name="connsiteY6" fmla="*/ 141 h 13980"/>
                <a:gd name="connsiteX7" fmla="*/ 0 w 260028"/>
                <a:gd name="connsiteY7" fmla="*/ 6998 h 13980"/>
                <a:gd name="connsiteX8" fmla="*/ 6983 w 260028"/>
                <a:gd name="connsiteY8" fmla="*/ 13981 h 13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0028" h="13980">
                  <a:moveTo>
                    <a:pt x="6983" y="13981"/>
                  </a:moveTo>
                  <a:lnTo>
                    <a:pt x="254315" y="13981"/>
                  </a:lnTo>
                  <a:lnTo>
                    <a:pt x="252918" y="8775"/>
                  </a:lnTo>
                  <a:cubicBezTo>
                    <a:pt x="251830" y="5148"/>
                    <a:pt x="253888" y="1326"/>
                    <a:pt x="257514" y="238"/>
                  </a:cubicBezTo>
                  <a:cubicBezTo>
                    <a:pt x="257632" y="202"/>
                    <a:pt x="257751" y="170"/>
                    <a:pt x="257870" y="141"/>
                  </a:cubicBezTo>
                  <a:cubicBezTo>
                    <a:pt x="258577" y="-47"/>
                    <a:pt x="259321" y="-47"/>
                    <a:pt x="260028" y="141"/>
                  </a:cubicBezTo>
                  <a:lnTo>
                    <a:pt x="6983" y="141"/>
                  </a:lnTo>
                  <a:cubicBezTo>
                    <a:pt x="3175" y="141"/>
                    <a:pt x="70" y="3191"/>
                    <a:pt x="0" y="6998"/>
                  </a:cubicBezTo>
                  <a:cubicBezTo>
                    <a:pt x="0" y="10854"/>
                    <a:pt x="3126" y="13981"/>
                    <a:pt x="6983" y="13981"/>
                  </a:cubicBezTo>
                  <a:close/>
                </a:path>
              </a:pathLst>
            </a:custGeom>
            <a:solidFill>
              <a:srgbClr val="000000"/>
            </a:solidFill>
            <a:ln w="12690" cap="flat">
              <a:noFill/>
              <a:prstDash val="solid"/>
              <a:miter/>
            </a:ln>
          </p:spPr>
          <p:txBody>
            <a:bodyPr rtlCol="0" anchor="ctr"/>
            <a:lstStyle/>
            <a:p>
              <a:pPr rtl="0"/>
              <a:endParaRPr lang="en-GB" sz="1934" noProof="0"/>
            </a:p>
          </p:txBody>
        </p:sp>
        <p:sp>
          <p:nvSpPr>
            <p:cNvPr id="543" name="Freeform: Shape 542">
              <a:extLst>
                <a:ext uri="{FF2B5EF4-FFF2-40B4-BE49-F238E27FC236}">
                  <a16:creationId xmlns:a16="http://schemas.microsoft.com/office/drawing/2014/main" id="{3A5299CB-08A5-470E-80F3-1ABDF22E0D24}"/>
                </a:ext>
              </a:extLst>
            </p:cNvPr>
            <p:cNvSpPr/>
            <p:nvPr/>
          </p:nvSpPr>
          <p:spPr>
            <a:xfrm>
              <a:off x="408732" y="4774233"/>
              <a:ext cx="20542" cy="32010"/>
            </a:xfrm>
            <a:custGeom>
              <a:avLst/>
              <a:gdLst>
                <a:gd name="connsiteX0" fmla="*/ 101 w 20542"/>
                <a:gd name="connsiteY0" fmla="*/ 8013 h 32010"/>
                <a:gd name="connsiteX1" fmla="*/ 1497 w 20542"/>
                <a:gd name="connsiteY1" fmla="*/ 13219 h 32010"/>
                <a:gd name="connsiteX2" fmla="*/ 5560 w 20542"/>
                <a:gd name="connsiteY2" fmla="*/ 28455 h 32010"/>
                <a:gd name="connsiteX3" fmla="*/ 5560 w 20542"/>
                <a:gd name="connsiteY3" fmla="*/ 6236 h 32010"/>
                <a:gd name="connsiteX4" fmla="*/ 6695 w 20542"/>
                <a:gd name="connsiteY4" fmla="*/ 5086 h 32010"/>
                <a:gd name="connsiteX5" fmla="*/ 6830 w 20542"/>
                <a:gd name="connsiteY5" fmla="*/ 5093 h 32010"/>
                <a:gd name="connsiteX6" fmla="*/ 7973 w 20542"/>
                <a:gd name="connsiteY6" fmla="*/ 6236 h 32010"/>
                <a:gd name="connsiteX7" fmla="*/ 7973 w 20542"/>
                <a:gd name="connsiteY7" fmla="*/ 29471 h 32010"/>
                <a:gd name="connsiteX8" fmla="*/ 13940 w 20542"/>
                <a:gd name="connsiteY8" fmla="*/ 26043 h 32010"/>
                <a:gd name="connsiteX9" fmla="*/ 20542 w 20542"/>
                <a:gd name="connsiteY9" fmla="*/ 32010 h 32010"/>
                <a:gd name="connsiteX10" fmla="*/ 20542 w 20542"/>
                <a:gd name="connsiteY10" fmla="*/ 31121 h 32010"/>
                <a:gd name="connsiteX11" fmla="*/ 13432 w 20542"/>
                <a:gd name="connsiteY11" fmla="*/ 4458 h 32010"/>
                <a:gd name="connsiteX12" fmla="*/ 13432 w 20542"/>
                <a:gd name="connsiteY12" fmla="*/ 4458 h 32010"/>
                <a:gd name="connsiteX13" fmla="*/ 13432 w 20542"/>
                <a:gd name="connsiteY13" fmla="*/ 3189 h 32010"/>
                <a:gd name="connsiteX14" fmla="*/ 11909 w 20542"/>
                <a:gd name="connsiteY14" fmla="*/ 1792 h 32010"/>
                <a:gd name="connsiteX15" fmla="*/ 10893 w 20542"/>
                <a:gd name="connsiteY15" fmla="*/ 903 h 32010"/>
                <a:gd name="connsiteX16" fmla="*/ 10258 w 20542"/>
                <a:gd name="connsiteY16" fmla="*/ 141 h 32010"/>
                <a:gd name="connsiteX17" fmla="*/ 8988 w 20542"/>
                <a:gd name="connsiteY17" fmla="*/ 141 h 32010"/>
                <a:gd name="connsiteX18" fmla="*/ 7592 w 20542"/>
                <a:gd name="connsiteY18" fmla="*/ 141 h 32010"/>
                <a:gd name="connsiteX19" fmla="*/ 5433 w 20542"/>
                <a:gd name="connsiteY19" fmla="*/ 141 h 32010"/>
                <a:gd name="connsiteX20" fmla="*/ 101 w 20542"/>
                <a:gd name="connsiteY20" fmla="*/ 8013 h 32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0542" h="32010">
                  <a:moveTo>
                    <a:pt x="101" y="8013"/>
                  </a:moveTo>
                  <a:lnTo>
                    <a:pt x="1497" y="13219"/>
                  </a:lnTo>
                  <a:lnTo>
                    <a:pt x="5560" y="28455"/>
                  </a:lnTo>
                  <a:lnTo>
                    <a:pt x="5560" y="6236"/>
                  </a:lnTo>
                  <a:cubicBezTo>
                    <a:pt x="5556" y="5605"/>
                    <a:pt x="6064" y="5090"/>
                    <a:pt x="6695" y="5086"/>
                  </a:cubicBezTo>
                  <a:cubicBezTo>
                    <a:pt x="6741" y="5086"/>
                    <a:pt x="6785" y="5088"/>
                    <a:pt x="6830" y="5093"/>
                  </a:cubicBezTo>
                  <a:cubicBezTo>
                    <a:pt x="7461" y="5093"/>
                    <a:pt x="7973" y="5605"/>
                    <a:pt x="7973" y="6236"/>
                  </a:cubicBezTo>
                  <a:lnTo>
                    <a:pt x="7973" y="29471"/>
                  </a:lnTo>
                  <a:cubicBezTo>
                    <a:pt x="9203" y="27340"/>
                    <a:pt x="11479" y="26032"/>
                    <a:pt x="13940" y="26043"/>
                  </a:cubicBezTo>
                  <a:cubicBezTo>
                    <a:pt x="17330" y="26085"/>
                    <a:pt x="20159" y="28642"/>
                    <a:pt x="20542" y="32010"/>
                  </a:cubicBezTo>
                  <a:cubicBezTo>
                    <a:pt x="20542" y="32010"/>
                    <a:pt x="20542" y="32010"/>
                    <a:pt x="20542" y="31121"/>
                  </a:cubicBezTo>
                  <a:lnTo>
                    <a:pt x="13432" y="4458"/>
                  </a:lnTo>
                  <a:cubicBezTo>
                    <a:pt x="13432" y="4458"/>
                    <a:pt x="13432" y="4458"/>
                    <a:pt x="13432" y="4458"/>
                  </a:cubicBezTo>
                  <a:cubicBezTo>
                    <a:pt x="13454" y="4035"/>
                    <a:pt x="13454" y="3612"/>
                    <a:pt x="13432" y="3189"/>
                  </a:cubicBezTo>
                  <a:lnTo>
                    <a:pt x="11909" y="1792"/>
                  </a:lnTo>
                  <a:cubicBezTo>
                    <a:pt x="11632" y="1431"/>
                    <a:pt x="11286" y="1129"/>
                    <a:pt x="10893" y="903"/>
                  </a:cubicBezTo>
                  <a:lnTo>
                    <a:pt x="10258" y="141"/>
                  </a:lnTo>
                  <a:lnTo>
                    <a:pt x="8988" y="141"/>
                  </a:lnTo>
                  <a:lnTo>
                    <a:pt x="7592" y="141"/>
                  </a:lnTo>
                  <a:cubicBezTo>
                    <a:pt x="6884" y="-47"/>
                    <a:pt x="6140" y="-47"/>
                    <a:pt x="5433" y="141"/>
                  </a:cubicBezTo>
                  <a:cubicBezTo>
                    <a:pt x="1830" y="906"/>
                    <a:pt x="-525" y="4383"/>
                    <a:pt x="101" y="801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544" name="Freeform: Shape 543">
              <a:extLst>
                <a:ext uri="{FF2B5EF4-FFF2-40B4-BE49-F238E27FC236}">
                  <a16:creationId xmlns:a16="http://schemas.microsoft.com/office/drawing/2014/main" id="{9C01945D-4020-48EA-895D-FFD574511F13}"/>
                </a:ext>
              </a:extLst>
            </p:cNvPr>
            <p:cNvSpPr/>
            <p:nvPr/>
          </p:nvSpPr>
          <p:spPr>
            <a:xfrm>
              <a:off x="414166" y="4779319"/>
              <a:ext cx="2412" cy="961278"/>
            </a:xfrm>
            <a:custGeom>
              <a:avLst/>
              <a:gdLst>
                <a:gd name="connsiteX0" fmla="*/ 1397 w 2412"/>
                <a:gd name="connsiteY0" fmla="*/ 961278 h 961278"/>
                <a:gd name="connsiteX1" fmla="*/ 1397 w 2412"/>
                <a:gd name="connsiteY1" fmla="*/ 961278 h 961278"/>
                <a:gd name="connsiteX2" fmla="*/ 1397 w 2412"/>
                <a:gd name="connsiteY2" fmla="*/ 27813 h 961278"/>
                <a:gd name="connsiteX3" fmla="*/ 2412 w 2412"/>
                <a:gd name="connsiteY3" fmla="*/ 24385 h 961278"/>
                <a:gd name="connsiteX4" fmla="*/ 2412 w 2412"/>
                <a:gd name="connsiteY4" fmla="*/ 1150 h 961278"/>
                <a:gd name="connsiteX5" fmla="*/ 1270 w 2412"/>
                <a:gd name="connsiteY5" fmla="*/ 7 h 961278"/>
                <a:gd name="connsiteX6" fmla="*/ 8 w 2412"/>
                <a:gd name="connsiteY6" fmla="*/ 1016 h 961278"/>
                <a:gd name="connsiteX7" fmla="*/ 0 w 2412"/>
                <a:gd name="connsiteY7" fmla="*/ 1150 h 961278"/>
                <a:gd name="connsiteX8" fmla="*/ 0 w 2412"/>
                <a:gd name="connsiteY8" fmla="*/ 961278 h 961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12" h="961278">
                  <a:moveTo>
                    <a:pt x="1397" y="961278"/>
                  </a:moveTo>
                  <a:lnTo>
                    <a:pt x="1397" y="961278"/>
                  </a:lnTo>
                  <a:lnTo>
                    <a:pt x="1397" y="27813"/>
                  </a:lnTo>
                  <a:cubicBezTo>
                    <a:pt x="1463" y="26607"/>
                    <a:pt x="1811" y="25433"/>
                    <a:pt x="2412" y="24385"/>
                  </a:cubicBezTo>
                  <a:lnTo>
                    <a:pt x="2412" y="1150"/>
                  </a:lnTo>
                  <a:cubicBezTo>
                    <a:pt x="2412" y="519"/>
                    <a:pt x="1901" y="7"/>
                    <a:pt x="1270" y="7"/>
                  </a:cubicBezTo>
                  <a:cubicBezTo>
                    <a:pt x="642" y="-63"/>
                    <a:pt x="77" y="389"/>
                    <a:pt x="8" y="1016"/>
                  </a:cubicBezTo>
                  <a:cubicBezTo>
                    <a:pt x="3" y="1060"/>
                    <a:pt x="0" y="1105"/>
                    <a:pt x="0" y="1150"/>
                  </a:cubicBezTo>
                  <a:lnTo>
                    <a:pt x="0" y="961278"/>
                  </a:lnTo>
                  <a:close/>
                </a:path>
              </a:pathLst>
            </a:custGeom>
            <a:solidFill>
              <a:srgbClr val="000000"/>
            </a:solidFill>
            <a:ln w="12690" cap="flat">
              <a:noFill/>
              <a:prstDash val="solid"/>
              <a:miter/>
            </a:ln>
          </p:spPr>
          <p:txBody>
            <a:bodyPr rtlCol="0" anchor="ctr"/>
            <a:lstStyle/>
            <a:p>
              <a:pPr rtl="0"/>
              <a:endParaRPr lang="en-GB" sz="1934" noProof="0"/>
            </a:p>
          </p:txBody>
        </p:sp>
        <p:sp>
          <p:nvSpPr>
            <p:cNvPr id="545" name="Freeform: Shape 544">
              <a:extLst>
                <a:ext uri="{FF2B5EF4-FFF2-40B4-BE49-F238E27FC236}">
                  <a16:creationId xmlns:a16="http://schemas.microsoft.com/office/drawing/2014/main" id="{28463A63-1DED-40B0-9641-8B2ABA5A6415}"/>
                </a:ext>
              </a:extLst>
            </p:cNvPr>
            <p:cNvSpPr/>
            <p:nvPr/>
          </p:nvSpPr>
          <p:spPr>
            <a:xfrm>
              <a:off x="415689" y="4800273"/>
              <a:ext cx="13870" cy="940323"/>
            </a:xfrm>
            <a:custGeom>
              <a:avLst/>
              <a:gdLst>
                <a:gd name="connsiteX0" fmla="*/ 6983 w 13870"/>
                <a:gd name="connsiteY0" fmla="*/ 2 h 940323"/>
                <a:gd name="connsiteX1" fmla="*/ 1016 w 13870"/>
                <a:gd name="connsiteY1" fmla="*/ 3430 h 940323"/>
                <a:gd name="connsiteX2" fmla="*/ 0 w 13870"/>
                <a:gd name="connsiteY2" fmla="*/ 6858 h 940323"/>
                <a:gd name="connsiteX3" fmla="*/ 0 w 13870"/>
                <a:gd name="connsiteY3" fmla="*/ 940324 h 940323"/>
                <a:gd name="connsiteX4" fmla="*/ 13839 w 13870"/>
                <a:gd name="connsiteY4" fmla="*/ 940324 h 940323"/>
                <a:gd name="connsiteX5" fmla="*/ 13839 w 13870"/>
                <a:gd name="connsiteY5" fmla="*/ 6858 h 940323"/>
                <a:gd name="connsiteX6" fmla="*/ 13839 w 13870"/>
                <a:gd name="connsiteY6" fmla="*/ 5970 h 940323"/>
                <a:gd name="connsiteX7" fmla="*/ 6983 w 13870"/>
                <a:gd name="connsiteY7" fmla="*/ 2 h 940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70" h="940323">
                  <a:moveTo>
                    <a:pt x="6983" y="2"/>
                  </a:moveTo>
                  <a:cubicBezTo>
                    <a:pt x="4523" y="-8"/>
                    <a:pt x="2246" y="1300"/>
                    <a:pt x="1016" y="3430"/>
                  </a:cubicBezTo>
                  <a:cubicBezTo>
                    <a:pt x="414" y="4478"/>
                    <a:pt x="66" y="5652"/>
                    <a:pt x="0" y="6858"/>
                  </a:cubicBezTo>
                  <a:lnTo>
                    <a:pt x="0" y="940324"/>
                  </a:lnTo>
                  <a:lnTo>
                    <a:pt x="13839" y="940324"/>
                  </a:lnTo>
                  <a:lnTo>
                    <a:pt x="13839" y="6858"/>
                  </a:lnTo>
                  <a:cubicBezTo>
                    <a:pt x="13881" y="6564"/>
                    <a:pt x="13881" y="6264"/>
                    <a:pt x="13839" y="5970"/>
                  </a:cubicBezTo>
                  <a:cubicBezTo>
                    <a:pt x="13446" y="2504"/>
                    <a:pt x="10470" y="-86"/>
                    <a:pt x="6983" y="2"/>
                  </a:cubicBezTo>
                  <a:close/>
                </a:path>
              </a:pathLst>
            </a:custGeom>
            <a:solidFill>
              <a:srgbClr val="000000"/>
            </a:solidFill>
            <a:ln w="12690" cap="flat">
              <a:noFill/>
              <a:prstDash val="solid"/>
              <a:miter/>
            </a:ln>
          </p:spPr>
          <p:txBody>
            <a:bodyPr rtlCol="0" anchor="ctr"/>
            <a:lstStyle/>
            <a:p>
              <a:pPr rtl="0"/>
              <a:endParaRPr lang="en-GB" sz="1934" noProof="0"/>
            </a:p>
          </p:txBody>
        </p:sp>
        <p:sp>
          <p:nvSpPr>
            <p:cNvPr id="546" name="Freeform: Shape 545">
              <a:extLst>
                <a:ext uri="{FF2B5EF4-FFF2-40B4-BE49-F238E27FC236}">
                  <a16:creationId xmlns:a16="http://schemas.microsoft.com/office/drawing/2014/main" id="{991389A4-E076-4028-B45F-1F126B4F4604}"/>
                </a:ext>
              </a:extLst>
            </p:cNvPr>
            <p:cNvSpPr/>
            <p:nvPr/>
          </p:nvSpPr>
          <p:spPr>
            <a:xfrm>
              <a:off x="3435852" y="6471549"/>
              <a:ext cx="2412" cy="392964"/>
            </a:xfrm>
            <a:custGeom>
              <a:avLst/>
              <a:gdLst>
                <a:gd name="connsiteX0" fmla="*/ 0 w 2412"/>
                <a:gd name="connsiteY0" fmla="*/ 0 h 392964"/>
                <a:gd name="connsiteX1" fmla="*/ 2412 w 2412"/>
                <a:gd name="connsiteY1" fmla="*/ 0 h 392964"/>
                <a:gd name="connsiteX2" fmla="*/ 2412 w 2412"/>
                <a:gd name="connsiteY2" fmla="*/ 392964 h 392964"/>
                <a:gd name="connsiteX3" fmla="*/ 0 w 2412"/>
                <a:gd name="connsiteY3" fmla="*/ 392964 h 392964"/>
              </a:gdLst>
              <a:ahLst/>
              <a:cxnLst>
                <a:cxn ang="0">
                  <a:pos x="connsiteX0" y="connsiteY0"/>
                </a:cxn>
                <a:cxn ang="0">
                  <a:pos x="connsiteX1" y="connsiteY1"/>
                </a:cxn>
                <a:cxn ang="0">
                  <a:pos x="connsiteX2" y="connsiteY2"/>
                </a:cxn>
                <a:cxn ang="0">
                  <a:pos x="connsiteX3" y="connsiteY3"/>
                </a:cxn>
              </a:cxnLst>
              <a:rect l="l" t="t" r="r" b="b"/>
              <a:pathLst>
                <a:path w="2412" h="392964">
                  <a:moveTo>
                    <a:pt x="0" y="0"/>
                  </a:moveTo>
                  <a:lnTo>
                    <a:pt x="2412" y="0"/>
                  </a:lnTo>
                  <a:lnTo>
                    <a:pt x="2412" y="392964"/>
                  </a:lnTo>
                  <a:lnTo>
                    <a:pt x="0" y="392964"/>
                  </a:lnTo>
                  <a:close/>
                </a:path>
              </a:pathLst>
            </a:custGeom>
            <a:solidFill>
              <a:srgbClr val="000000"/>
            </a:solidFill>
            <a:ln w="12690" cap="flat">
              <a:noFill/>
              <a:prstDash val="solid"/>
              <a:miter/>
            </a:ln>
          </p:spPr>
          <p:txBody>
            <a:bodyPr rtlCol="0" anchor="ctr"/>
            <a:lstStyle/>
            <a:p>
              <a:pPr rtl="0"/>
              <a:endParaRPr lang="en-GB" sz="1934" noProof="0"/>
            </a:p>
          </p:txBody>
        </p:sp>
        <p:sp>
          <p:nvSpPr>
            <p:cNvPr id="547" name="Freeform: Shape 546">
              <a:extLst>
                <a:ext uri="{FF2B5EF4-FFF2-40B4-BE49-F238E27FC236}">
                  <a16:creationId xmlns:a16="http://schemas.microsoft.com/office/drawing/2014/main" id="{7C43ECF3-567B-4839-A479-A0EC8C53AE73}"/>
                </a:ext>
              </a:extLst>
            </p:cNvPr>
            <p:cNvSpPr/>
            <p:nvPr/>
          </p:nvSpPr>
          <p:spPr>
            <a:xfrm>
              <a:off x="1369719" y="6393082"/>
              <a:ext cx="65007" cy="11555"/>
            </a:xfrm>
            <a:custGeom>
              <a:avLst/>
              <a:gdLst>
                <a:gd name="connsiteX0" fmla="*/ 65007 w 65007"/>
                <a:gd name="connsiteY0" fmla="*/ 1 h 11555"/>
                <a:gd name="connsiteX1" fmla="*/ 0 w 65007"/>
                <a:gd name="connsiteY1" fmla="*/ 1 h 11555"/>
                <a:gd name="connsiteX2" fmla="*/ 3936 w 65007"/>
                <a:gd name="connsiteY2" fmla="*/ 1 h 11555"/>
                <a:gd name="connsiteX3" fmla="*/ 4952 w 65007"/>
                <a:gd name="connsiteY3" fmla="*/ 1 h 11555"/>
                <a:gd name="connsiteX4" fmla="*/ 6348 w 65007"/>
                <a:gd name="connsiteY4" fmla="*/ 1 h 11555"/>
                <a:gd name="connsiteX5" fmla="*/ 7364 w 65007"/>
                <a:gd name="connsiteY5" fmla="*/ 763 h 11555"/>
                <a:gd name="connsiteX6" fmla="*/ 8380 w 65007"/>
                <a:gd name="connsiteY6" fmla="*/ 1525 h 11555"/>
                <a:gd name="connsiteX7" fmla="*/ 9142 w 65007"/>
                <a:gd name="connsiteY7" fmla="*/ 2667 h 11555"/>
                <a:gd name="connsiteX8" fmla="*/ 9142 w 65007"/>
                <a:gd name="connsiteY8" fmla="*/ 3810 h 11555"/>
                <a:gd name="connsiteX9" fmla="*/ 9142 w 65007"/>
                <a:gd name="connsiteY9" fmla="*/ 5080 h 11555"/>
                <a:gd name="connsiteX10" fmla="*/ 9142 w 65007"/>
                <a:gd name="connsiteY10" fmla="*/ 6222 h 11555"/>
                <a:gd name="connsiteX11" fmla="*/ 9142 w 65007"/>
                <a:gd name="connsiteY11" fmla="*/ 6222 h 11555"/>
                <a:gd name="connsiteX12" fmla="*/ 9142 w 65007"/>
                <a:gd name="connsiteY12" fmla="*/ 7492 h 11555"/>
                <a:gd name="connsiteX13" fmla="*/ 9142 w 65007"/>
                <a:gd name="connsiteY13" fmla="*/ 8508 h 11555"/>
                <a:gd name="connsiteX14" fmla="*/ 8253 w 65007"/>
                <a:gd name="connsiteY14" fmla="*/ 9778 h 11555"/>
                <a:gd name="connsiteX15" fmla="*/ 8253 w 65007"/>
                <a:gd name="connsiteY15" fmla="*/ 10666 h 11555"/>
                <a:gd name="connsiteX16" fmla="*/ 6856 w 65007"/>
                <a:gd name="connsiteY16" fmla="*/ 11555 h 11555"/>
                <a:gd name="connsiteX17" fmla="*/ 6094 w 65007"/>
                <a:gd name="connsiteY17" fmla="*/ 11555 h 11555"/>
                <a:gd name="connsiteX18" fmla="*/ 5079 w 65007"/>
                <a:gd name="connsiteY18" fmla="*/ 11555 h 11555"/>
                <a:gd name="connsiteX19" fmla="*/ 58278 w 65007"/>
                <a:gd name="connsiteY19" fmla="*/ 11555 h 11555"/>
                <a:gd name="connsiteX20" fmla="*/ 58278 w 65007"/>
                <a:gd name="connsiteY20" fmla="*/ 4699 h 11555"/>
                <a:gd name="connsiteX21" fmla="*/ 65007 w 65007"/>
                <a:gd name="connsiteY21" fmla="*/ 1 h 11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5007" h="11555">
                  <a:moveTo>
                    <a:pt x="65007" y="1"/>
                  </a:moveTo>
                  <a:lnTo>
                    <a:pt x="0" y="1"/>
                  </a:lnTo>
                  <a:lnTo>
                    <a:pt x="3936" y="1"/>
                  </a:lnTo>
                  <a:lnTo>
                    <a:pt x="4952" y="1"/>
                  </a:lnTo>
                  <a:lnTo>
                    <a:pt x="6348" y="1"/>
                  </a:lnTo>
                  <a:lnTo>
                    <a:pt x="7364" y="763"/>
                  </a:lnTo>
                  <a:lnTo>
                    <a:pt x="8380" y="1525"/>
                  </a:lnTo>
                  <a:cubicBezTo>
                    <a:pt x="8672" y="1880"/>
                    <a:pt x="8939" y="2261"/>
                    <a:pt x="9142" y="2667"/>
                  </a:cubicBezTo>
                  <a:cubicBezTo>
                    <a:pt x="9205" y="3048"/>
                    <a:pt x="9205" y="3429"/>
                    <a:pt x="9142" y="3810"/>
                  </a:cubicBezTo>
                  <a:cubicBezTo>
                    <a:pt x="9256" y="4229"/>
                    <a:pt x="9256" y="4661"/>
                    <a:pt x="9142" y="5080"/>
                  </a:cubicBezTo>
                  <a:cubicBezTo>
                    <a:pt x="9205" y="5461"/>
                    <a:pt x="9205" y="5841"/>
                    <a:pt x="9142" y="6222"/>
                  </a:cubicBezTo>
                  <a:lnTo>
                    <a:pt x="9142" y="6222"/>
                  </a:lnTo>
                  <a:cubicBezTo>
                    <a:pt x="9180" y="6641"/>
                    <a:pt x="9180" y="7073"/>
                    <a:pt x="9142" y="7492"/>
                  </a:cubicBezTo>
                  <a:cubicBezTo>
                    <a:pt x="9218" y="7822"/>
                    <a:pt x="9218" y="8178"/>
                    <a:pt x="9142" y="8508"/>
                  </a:cubicBezTo>
                  <a:cubicBezTo>
                    <a:pt x="8926" y="8978"/>
                    <a:pt x="8621" y="9409"/>
                    <a:pt x="8253" y="9778"/>
                  </a:cubicBezTo>
                  <a:cubicBezTo>
                    <a:pt x="8316" y="10070"/>
                    <a:pt x="8316" y="10374"/>
                    <a:pt x="8253" y="10666"/>
                  </a:cubicBezTo>
                  <a:cubicBezTo>
                    <a:pt x="7834" y="11035"/>
                    <a:pt x="7364" y="11339"/>
                    <a:pt x="6856" y="11555"/>
                  </a:cubicBezTo>
                  <a:lnTo>
                    <a:pt x="6094" y="11555"/>
                  </a:lnTo>
                  <a:lnTo>
                    <a:pt x="5079" y="11555"/>
                  </a:lnTo>
                  <a:lnTo>
                    <a:pt x="58278" y="11555"/>
                  </a:lnTo>
                  <a:lnTo>
                    <a:pt x="58278" y="4699"/>
                  </a:lnTo>
                  <a:cubicBezTo>
                    <a:pt x="59268" y="1842"/>
                    <a:pt x="61985" y="-50"/>
                    <a:pt x="65007" y="1"/>
                  </a:cubicBezTo>
                  <a:close/>
                </a:path>
              </a:pathLst>
            </a:custGeom>
            <a:solidFill>
              <a:srgbClr val="000000"/>
            </a:solidFill>
            <a:ln w="12690" cap="flat">
              <a:noFill/>
              <a:prstDash val="solid"/>
              <a:miter/>
            </a:ln>
          </p:spPr>
          <p:txBody>
            <a:bodyPr rtlCol="0" anchor="ctr"/>
            <a:lstStyle/>
            <a:p>
              <a:pPr rtl="0"/>
              <a:endParaRPr lang="en-GB" sz="1934" noProof="0"/>
            </a:p>
          </p:txBody>
        </p:sp>
        <p:sp>
          <p:nvSpPr>
            <p:cNvPr id="548" name="Freeform: Shape 547">
              <a:extLst>
                <a:ext uri="{FF2B5EF4-FFF2-40B4-BE49-F238E27FC236}">
                  <a16:creationId xmlns:a16="http://schemas.microsoft.com/office/drawing/2014/main" id="{E2659DC8-4227-484D-94BF-EB24824EA181}"/>
                </a:ext>
              </a:extLst>
            </p:cNvPr>
            <p:cNvSpPr/>
            <p:nvPr/>
          </p:nvSpPr>
          <p:spPr>
            <a:xfrm>
              <a:off x="687525" y="5806366"/>
              <a:ext cx="2412" cy="273488"/>
            </a:xfrm>
            <a:custGeom>
              <a:avLst/>
              <a:gdLst>
                <a:gd name="connsiteX0" fmla="*/ 1270 w 2412"/>
                <a:gd name="connsiteY0" fmla="*/ 273234 h 273488"/>
                <a:gd name="connsiteX1" fmla="*/ 2412 w 2412"/>
                <a:gd name="connsiteY1" fmla="*/ 273234 h 273488"/>
                <a:gd name="connsiteX2" fmla="*/ 2412 w 2412"/>
                <a:gd name="connsiteY2" fmla="*/ 0 h 273488"/>
                <a:gd name="connsiteX3" fmla="*/ 1270 w 2412"/>
                <a:gd name="connsiteY3" fmla="*/ 0 h 273488"/>
                <a:gd name="connsiteX4" fmla="*/ 0 w 2412"/>
                <a:gd name="connsiteY4" fmla="*/ 0 h 273488"/>
                <a:gd name="connsiteX5" fmla="*/ 0 w 2412"/>
                <a:gd name="connsiteY5" fmla="*/ 273488 h 27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2" h="273488">
                  <a:moveTo>
                    <a:pt x="1270" y="273234"/>
                  </a:moveTo>
                  <a:lnTo>
                    <a:pt x="2412" y="273234"/>
                  </a:lnTo>
                  <a:lnTo>
                    <a:pt x="2412" y="0"/>
                  </a:lnTo>
                  <a:lnTo>
                    <a:pt x="1270" y="0"/>
                  </a:lnTo>
                  <a:lnTo>
                    <a:pt x="0" y="0"/>
                  </a:lnTo>
                  <a:lnTo>
                    <a:pt x="0" y="273488"/>
                  </a:lnTo>
                  <a:close/>
                </a:path>
              </a:pathLst>
            </a:custGeom>
            <a:solidFill>
              <a:srgbClr val="000000"/>
            </a:solidFill>
            <a:ln w="12690" cap="flat">
              <a:noFill/>
              <a:prstDash val="solid"/>
              <a:miter/>
            </a:ln>
          </p:spPr>
          <p:txBody>
            <a:bodyPr rtlCol="0" anchor="ctr"/>
            <a:lstStyle/>
            <a:p>
              <a:pPr rtl="0"/>
              <a:endParaRPr lang="en-GB" sz="1934" noProof="0"/>
            </a:p>
          </p:txBody>
        </p:sp>
        <p:sp>
          <p:nvSpPr>
            <p:cNvPr id="549" name="Freeform: Shape 548">
              <a:extLst>
                <a:ext uri="{FF2B5EF4-FFF2-40B4-BE49-F238E27FC236}">
                  <a16:creationId xmlns:a16="http://schemas.microsoft.com/office/drawing/2014/main" id="{70213C6B-0389-4A46-9EC0-C71BA3F6F5C1}"/>
                </a:ext>
              </a:extLst>
            </p:cNvPr>
            <p:cNvSpPr/>
            <p:nvPr/>
          </p:nvSpPr>
          <p:spPr>
            <a:xfrm>
              <a:off x="678753" y="5582126"/>
              <a:ext cx="16771" cy="23250"/>
            </a:xfrm>
            <a:custGeom>
              <a:avLst/>
              <a:gdLst>
                <a:gd name="connsiteX0" fmla="*/ 12 w 16771"/>
                <a:gd name="connsiteY0" fmla="*/ 7253 h 23250"/>
                <a:gd name="connsiteX1" fmla="*/ 1028 w 16771"/>
                <a:gd name="connsiteY1" fmla="*/ 12840 h 23250"/>
                <a:gd name="connsiteX2" fmla="*/ 3059 w 16771"/>
                <a:gd name="connsiteY2" fmla="*/ 23251 h 23250"/>
                <a:gd name="connsiteX3" fmla="*/ 3059 w 16771"/>
                <a:gd name="connsiteY3" fmla="*/ 22489 h 23250"/>
                <a:gd name="connsiteX4" fmla="*/ 5472 w 16771"/>
                <a:gd name="connsiteY4" fmla="*/ 17410 h 23250"/>
                <a:gd name="connsiteX5" fmla="*/ 5472 w 16771"/>
                <a:gd name="connsiteY5" fmla="*/ 5983 h 23250"/>
                <a:gd name="connsiteX6" fmla="*/ 6741 w 16771"/>
                <a:gd name="connsiteY6" fmla="*/ 4714 h 23250"/>
                <a:gd name="connsiteX7" fmla="*/ 8011 w 16771"/>
                <a:gd name="connsiteY7" fmla="*/ 5983 h 23250"/>
                <a:gd name="connsiteX8" fmla="*/ 8011 w 16771"/>
                <a:gd name="connsiteY8" fmla="*/ 16014 h 23250"/>
                <a:gd name="connsiteX9" fmla="*/ 10042 w 16771"/>
                <a:gd name="connsiteY9" fmla="*/ 16014 h 23250"/>
                <a:gd name="connsiteX10" fmla="*/ 16772 w 16771"/>
                <a:gd name="connsiteY10" fmla="*/ 22235 h 23250"/>
                <a:gd name="connsiteX11" fmla="*/ 16772 w 16771"/>
                <a:gd name="connsiteY11" fmla="*/ 21600 h 23250"/>
                <a:gd name="connsiteX12" fmla="*/ 13471 w 16771"/>
                <a:gd name="connsiteY12" fmla="*/ 4079 h 23250"/>
                <a:gd name="connsiteX13" fmla="*/ 13471 w 16771"/>
                <a:gd name="connsiteY13" fmla="*/ 3444 h 23250"/>
                <a:gd name="connsiteX14" fmla="*/ 13471 w 16771"/>
                <a:gd name="connsiteY14" fmla="*/ 2174 h 23250"/>
                <a:gd name="connsiteX15" fmla="*/ 12709 w 16771"/>
                <a:gd name="connsiteY15" fmla="*/ 1159 h 23250"/>
                <a:gd name="connsiteX16" fmla="*/ 11820 w 16771"/>
                <a:gd name="connsiteY16" fmla="*/ 143 h 23250"/>
                <a:gd name="connsiteX17" fmla="*/ 10804 w 16771"/>
                <a:gd name="connsiteY17" fmla="*/ 143 h 23250"/>
                <a:gd name="connsiteX18" fmla="*/ 9535 w 16771"/>
                <a:gd name="connsiteY18" fmla="*/ 143 h 23250"/>
                <a:gd name="connsiteX19" fmla="*/ 8265 w 16771"/>
                <a:gd name="connsiteY19" fmla="*/ 143 h 23250"/>
                <a:gd name="connsiteX20" fmla="*/ 6233 w 16771"/>
                <a:gd name="connsiteY20" fmla="*/ 143 h 23250"/>
                <a:gd name="connsiteX21" fmla="*/ 12 w 16771"/>
                <a:gd name="connsiteY21" fmla="*/ 7253 h 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771" h="23250">
                  <a:moveTo>
                    <a:pt x="12" y="7253"/>
                  </a:moveTo>
                  <a:lnTo>
                    <a:pt x="1028" y="12840"/>
                  </a:lnTo>
                  <a:lnTo>
                    <a:pt x="3059" y="23251"/>
                  </a:lnTo>
                  <a:lnTo>
                    <a:pt x="3059" y="22489"/>
                  </a:lnTo>
                  <a:cubicBezTo>
                    <a:pt x="3116" y="20533"/>
                    <a:pt x="3991" y="18690"/>
                    <a:pt x="5472" y="17410"/>
                  </a:cubicBezTo>
                  <a:lnTo>
                    <a:pt x="5472" y="5983"/>
                  </a:lnTo>
                  <a:cubicBezTo>
                    <a:pt x="5472" y="5283"/>
                    <a:pt x="6040" y="4714"/>
                    <a:pt x="6741" y="4714"/>
                  </a:cubicBezTo>
                  <a:cubicBezTo>
                    <a:pt x="7442" y="4714"/>
                    <a:pt x="8011" y="5283"/>
                    <a:pt x="8011" y="5983"/>
                  </a:cubicBezTo>
                  <a:lnTo>
                    <a:pt x="8011" y="16014"/>
                  </a:lnTo>
                  <a:cubicBezTo>
                    <a:pt x="8686" y="15943"/>
                    <a:pt x="9367" y="15943"/>
                    <a:pt x="10042" y="16014"/>
                  </a:cubicBezTo>
                  <a:cubicBezTo>
                    <a:pt x="13546" y="16063"/>
                    <a:pt x="16448" y="18746"/>
                    <a:pt x="16772" y="22235"/>
                  </a:cubicBezTo>
                  <a:lnTo>
                    <a:pt x="16772" y="21600"/>
                  </a:lnTo>
                  <a:lnTo>
                    <a:pt x="13471" y="4079"/>
                  </a:lnTo>
                  <a:cubicBezTo>
                    <a:pt x="13502" y="3868"/>
                    <a:pt x="13502" y="3655"/>
                    <a:pt x="13471" y="3444"/>
                  </a:cubicBezTo>
                  <a:cubicBezTo>
                    <a:pt x="13521" y="3022"/>
                    <a:pt x="13521" y="2596"/>
                    <a:pt x="13471" y="2174"/>
                  </a:cubicBezTo>
                  <a:cubicBezTo>
                    <a:pt x="13290" y="1786"/>
                    <a:pt x="13031" y="1440"/>
                    <a:pt x="12709" y="1159"/>
                  </a:cubicBezTo>
                  <a:lnTo>
                    <a:pt x="11820" y="143"/>
                  </a:lnTo>
                  <a:lnTo>
                    <a:pt x="10804" y="143"/>
                  </a:lnTo>
                  <a:lnTo>
                    <a:pt x="9535" y="143"/>
                  </a:lnTo>
                  <a:lnTo>
                    <a:pt x="8265" y="143"/>
                  </a:lnTo>
                  <a:cubicBezTo>
                    <a:pt x="7601" y="-48"/>
                    <a:pt x="6897" y="-48"/>
                    <a:pt x="6233" y="143"/>
                  </a:cubicBezTo>
                  <a:cubicBezTo>
                    <a:pt x="2565" y="415"/>
                    <a:pt x="-206" y="3581"/>
                    <a:pt x="12" y="725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550" name="Freeform: Shape 549">
              <a:extLst>
                <a:ext uri="{FF2B5EF4-FFF2-40B4-BE49-F238E27FC236}">
                  <a16:creationId xmlns:a16="http://schemas.microsoft.com/office/drawing/2014/main" id="{13F97B5E-051E-44E4-9C27-17F55C5D150C}"/>
                </a:ext>
              </a:extLst>
            </p:cNvPr>
            <p:cNvSpPr/>
            <p:nvPr/>
          </p:nvSpPr>
          <p:spPr>
            <a:xfrm>
              <a:off x="684224" y="5586839"/>
              <a:ext cx="2539" cy="12696"/>
            </a:xfrm>
            <a:custGeom>
              <a:avLst/>
              <a:gdLst>
                <a:gd name="connsiteX0" fmla="*/ 2539 w 2539"/>
                <a:gd name="connsiteY0" fmla="*/ 1270 h 12696"/>
                <a:gd name="connsiteX1" fmla="*/ 1270 w 2539"/>
                <a:gd name="connsiteY1" fmla="*/ 0 h 12696"/>
                <a:gd name="connsiteX2" fmla="*/ 0 w 2539"/>
                <a:gd name="connsiteY2" fmla="*/ 1270 h 12696"/>
                <a:gd name="connsiteX3" fmla="*/ 0 w 2539"/>
                <a:gd name="connsiteY3" fmla="*/ 12697 h 12696"/>
                <a:gd name="connsiteX4" fmla="*/ 2539 w 2539"/>
                <a:gd name="connsiteY4" fmla="*/ 1130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9" h="12696">
                  <a:moveTo>
                    <a:pt x="2539" y="1270"/>
                  </a:moveTo>
                  <a:cubicBezTo>
                    <a:pt x="2539" y="569"/>
                    <a:pt x="1971" y="0"/>
                    <a:pt x="1270" y="0"/>
                  </a:cubicBezTo>
                  <a:cubicBezTo>
                    <a:pt x="569" y="0"/>
                    <a:pt x="0" y="569"/>
                    <a:pt x="0" y="1270"/>
                  </a:cubicBezTo>
                  <a:lnTo>
                    <a:pt x="0" y="12697"/>
                  </a:lnTo>
                  <a:cubicBezTo>
                    <a:pt x="741" y="12062"/>
                    <a:pt x="1606" y="11586"/>
                    <a:pt x="2539" y="1130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551" name="Freeform: Shape 550">
              <a:extLst>
                <a:ext uri="{FF2B5EF4-FFF2-40B4-BE49-F238E27FC236}">
                  <a16:creationId xmlns:a16="http://schemas.microsoft.com/office/drawing/2014/main" id="{B7C3516E-961C-4B56-9A97-9775A81706F1}"/>
                </a:ext>
              </a:extLst>
            </p:cNvPr>
            <p:cNvSpPr/>
            <p:nvPr/>
          </p:nvSpPr>
          <p:spPr>
            <a:xfrm>
              <a:off x="3597734" y="6462280"/>
              <a:ext cx="62087" cy="15744"/>
            </a:xfrm>
            <a:custGeom>
              <a:avLst/>
              <a:gdLst>
                <a:gd name="connsiteX0" fmla="*/ 0 w 62087"/>
                <a:gd name="connsiteY0" fmla="*/ 0 h 15744"/>
                <a:gd name="connsiteX1" fmla="*/ 0 w 62087"/>
                <a:gd name="connsiteY1" fmla="*/ 0 h 15744"/>
                <a:gd name="connsiteX2" fmla="*/ 6856 w 62087"/>
                <a:gd name="connsiteY2" fmla="*/ 6856 h 15744"/>
                <a:gd name="connsiteX3" fmla="*/ 0 w 62087"/>
                <a:gd name="connsiteY3" fmla="*/ 13713 h 15744"/>
                <a:gd name="connsiteX4" fmla="*/ 0 w 62087"/>
                <a:gd name="connsiteY4" fmla="*/ 13713 h 15744"/>
                <a:gd name="connsiteX5" fmla="*/ 53707 w 62087"/>
                <a:gd name="connsiteY5" fmla="*/ 15744 h 15744"/>
                <a:gd name="connsiteX6" fmla="*/ 53707 w 62087"/>
                <a:gd name="connsiteY6" fmla="*/ 9142 h 15744"/>
                <a:gd name="connsiteX7" fmla="*/ 60563 w 62087"/>
                <a:gd name="connsiteY7" fmla="*/ 2285 h 15744"/>
                <a:gd name="connsiteX8" fmla="*/ 62087 w 62087"/>
                <a:gd name="connsiteY8" fmla="*/ 2285 h 15744"/>
                <a:gd name="connsiteX9" fmla="*/ 60817 w 62087"/>
                <a:gd name="connsiteY9" fmla="*/ 2285 h 15744"/>
                <a:gd name="connsiteX10" fmla="*/ 13840 w 62087"/>
                <a:gd name="connsiteY10" fmla="*/ 508 h 15744"/>
                <a:gd name="connsiteX11" fmla="*/ 8634 w 62087"/>
                <a:gd name="connsiteY11" fmla="*/ 508 h 15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087" h="15744">
                  <a:moveTo>
                    <a:pt x="0" y="0"/>
                  </a:moveTo>
                  <a:lnTo>
                    <a:pt x="0" y="0"/>
                  </a:lnTo>
                  <a:cubicBezTo>
                    <a:pt x="3784" y="0"/>
                    <a:pt x="6856" y="3073"/>
                    <a:pt x="6856" y="6856"/>
                  </a:cubicBezTo>
                  <a:cubicBezTo>
                    <a:pt x="6856" y="10640"/>
                    <a:pt x="3784" y="13713"/>
                    <a:pt x="0" y="13713"/>
                  </a:cubicBezTo>
                  <a:lnTo>
                    <a:pt x="0" y="13713"/>
                  </a:lnTo>
                  <a:lnTo>
                    <a:pt x="53707" y="15744"/>
                  </a:lnTo>
                  <a:lnTo>
                    <a:pt x="53707" y="9142"/>
                  </a:lnTo>
                  <a:cubicBezTo>
                    <a:pt x="53707" y="5358"/>
                    <a:pt x="56780" y="2285"/>
                    <a:pt x="60563" y="2285"/>
                  </a:cubicBezTo>
                  <a:lnTo>
                    <a:pt x="62087" y="2285"/>
                  </a:lnTo>
                  <a:lnTo>
                    <a:pt x="60817" y="2285"/>
                  </a:lnTo>
                  <a:lnTo>
                    <a:pt x="13840" y="508"/>
                  </a:lnTo>
                  <a:lnTo>
                    <a:pt x="8634" y="508"/>
                  </a:lnTo>
                  <a:close/>
                </a:path>
              </a:pathLst>
            </a:custGeom>
            <a:solidFill>
              <a:srgbClr val="000000"/>
            </a:solidFill>
            <a:ln w="12690" cap="flat">
              <a:noFill/>
              <a:prstDash val="solid"/>
              <a:miter/>
            </a:ln>
          </p:spPr>
          <p:txBody>
            <a:bodyPr rtlCol="0" anchor="ctr"/>
            <a:lstStyle/>
            <a:p>
              <a:pPr rtl="0"/>
              <a:endParaRPr lang="en-GB" sz="1934" noProof="0"/>
            </a:p>
          </p:txBody>
        </p:sp>
        <p:sp>
          <p:nvSpPr>
            <p:cNvPr id="552" name="Freeform: Shape 551">
              <a:extLst>
                <a:ext uri="{FF2B5EF4-FFF2-40B4-BE49-F238E27FC236}">
                  <a16:creationId xmlns:a16="http://schemas.microsoft.com/office/drawing/2014/main" id="{A0681AAB-9197-4166-B4FD-B0EBF5F4C014}"/>
                </a:ext>
              </a:extLst>
            </p:cNvPr>
            <p:cNvSpPr/>
            <p:nvPr/>
          </p:nvSpPr>
          <p:spPr>
            <a:xfrm>
              <a:off x="3515460" y="5906671"/>
              <a:ext cx="14220" cy="555609"/>
            </a:xfrm>
            <a:custGeom>
              <a:avLst/>
              <a:gdLst>
                <a:gd name="connsiteX0" fmla="*/ 0 w 14220"/>
                <a:gd name="connsiteY0" fmla="*/ 555610 h 555609"/>
                <a:gd name="connsiteX1" fmla="*/ 14220 w 14220"/>
                <a:gd name="connsiteY1" fmla="*/ 555610 h 555609"/>
                <a:gd name="connsiteX2" fmla="*/ 14220 w 14220"/>
                <a:gd name="connsiteY2" fmla="*/ 0 h 555609"/>
                <a:gd name="connsiteX3" fmla="*/ 7326 w 14220"/>
                <a:gd name="connsiteY3" fmla="*/ 6813 h 555609"/>
                <a:gd name="connsiteX4" fmla="*/ 635 w 14220"/>
                <a:gd name="connsiteY4" fmla="*/ 1270 h 555609"/>
                <a:gd name="connsiteX5" fmla="*/ 635 w 14220"/>
                <a:gd name="connsiteY5" fmla="*/ 1270 h 555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20" h="555609">
                  <a:moveTo>
                    <a:pt x="0" y="555610"/>
                  </a:moveTo>
                  <a:lnTo>
                    <a:pt x="14220" y="555610"/>
                  </a:lnTo>
                  <a:lnTo>
                    <a:pt x="14220" y="0"/>
                  </a:lnTo>
                  <a:cubicBezTo>
                    <a:pt x="14195" y="3786"/>
                    <a:pt x="11110" y="6837"/>
                    <a:pt x="7326" y="6813"/>
                  </a:cubicBezTo>
                  <a:cubicBezTo>
                    <a:pt x="4063" y="6793"/>
                    <a:pt x="1257" y="4473"/>
                    <a:pt x="635" y="1270"/>
                  </a:cubicBezTo>
                  <a:lnTo>
                    <a:pt x="635" y="1270"/>
                  </a:lnTo>
                  <a:close/>
                </a:path>
              </a:pathLst>
            </a:custGeom>
            <a:solidFill>
              <a:srgbClr val="000000"/>
            </a:solidFill>
            <a:ln w="12690" cap="flat">
              <a:noFill/>
              <a:prstDash val="solid"/>
              <a:miter/>
            </a:ln>
          </p:spPr>
          <p:txBody>
            <a:bodyPr rtlCol="0" anchor="ctr"/>
            <a:lstStyle/>
            <a:p>
              <a:pPr rtl="0"/>
              <a:endParaRPr lang="en-GB" sz="1934" noProof="0"/>
            </a:p>
          </p:txBody>
        </p:sp>
        <p:sp>
          <p:nvSpPr>
            <p:cNvPr id="553" name="Freeform: Shape 552">
              <a:extLst>
                <a:ext uri="{FF2B5EF4-FFF2-40B4-BE49-F238E27FC236}">
                  <a16:creationId xmlns:a16="http://schemas.microsoft.com/office/drawing/2014/main" id="{A28A414F-E623-4EEB-83AE-C74CF99F6606}"/>
                </a:ext>
              </a:extLst>
            </p:cNvPr>
            <p:cNvSpPr/>
            <p:nvPr/>
          </p:nvSpPr>
          <p:spPr>
            <a:xfrm>
              <a:off x="1005705" y="5618231"/>
              <a:ext cx="185625" cy="13935"/>
            </a:xfrm>
            <a:custGeom>
              <a:avLst/>
              <a:gdLst>
                <a:gd name="connsiteX0" fmla="*/ 7364 w 185625"/>
                <a:gd name="connsiteY0" fmla="*/ 8603 h 13935"/>
                <a:gd name="connsiteX1" fmla="*/ 6094 w 185625"/>
                <a:gd name="connsiteY1" fmla="*/ 13936 h 13935"/>
                <a:gd name="connsiteX2" fmla="*/ 178769 w 185625"/>
                <a:gd name="connsiteY2" fmla="*/ 13936 h 13935"/>
                <a:gd name="connsiteX3" fmla="*/ 178769 w 185625"/>
                <a:gd name="connsiteY3" fmla="*/ 6952 h 13935"/>
                <a:gd name="connsiteX4" fmla="*/ 185626 w 185625"/>
                <a:gd name="connsiteY4" fmla="*/ 96 h 13935"/>
                <a:gd name="connsiteX5" fmla="*/ 0 w 185625"/>
                <a:gd name="connsiteY5" fmla="*/ 96 h 13935"/>
                <a:gd name="connsiteX6" fmla="*/ 2158 w 185625"/>
                <a:gd name="connsiteY6" fmla="*/ 96 h 13935"/>
                <a:gd name="connsiteX7" fmla="*/ 7396 w 185625"/>
                <a:gd name="connsiteY7" fmla="*/ 8468 h 13935"/>
                <a:gd name="connsiteX8" fmla="*/ 7364 w 185625"/>
                <a:gd name="connsiteY8" fmla="*/ 8603 h 1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5" h="13935">
                  <a:moveTo>
                    <a:pt x="7364" y="8603"/>
                  </a:moveTo>
                  <a:lnTo>
                    <a:pt x="6094" y="13936"/>
                  </a:lnTo>
                  <a:lnTo>
                    <a:pt x="178769" y="13936"/>
                  </a:lnTo>
                  <a:lnTo>
                    <a:pt x="178769" y="6952"/>
                  </a:lnTo>
                  <a:cubicBezTo>
                    <a:pt x="178769" y="3166"/>
                    <a:pt x="181840" y="96"/>
                    <a:pt x="185626" y="96"/>
                  </a:cubicBezTo>
                  <a:lnTo>
                    <a:pt x="0" y="96"/>
                  </a:lnTo>
                  <a:cubicBezTo>
                    <a:pt x="714" y="-32"/>
                    <a:pt x="1445" y="-32"/>
                    <a:pt x="2158" y="96"/>
                  </a:cubicBezTo>
                  <a:cubicBezTo>
                    <a:pt x="5917" y="962"/>
                    <a:pt x="8262" y="4710"/>
                    <a:pt x="7396" y="8468"/>
                  </a:cubicBezTo>
                  <a:cubicBezTo>
                    <a:pt x="7386" y="8513"/>
                    <a:pt x="7376" y="8559"/>
                    <a:pt x="7364" y="860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554" name="Freeform: Shape 553">
              <a:extLst>
                <a:ext uri="{FF2B5EF4-FFF2-40B4-BE49-F238E27FC236}">
                  <a16:creationId xmlns:a16="http://schemas.microsoft.com/office/drawing/2014/main" id="{867CD16D-285F-4729-8E3E-11988A7DCD01}"/>
                </a:ext>
              </a:extLst>
            </p:cNvPr>
            <p:cNvSpPr/>
            <p:nvPr/>
          </p:nvSpPr>
          <p:spPr>
            <a:xfrm>
              <a:off x="998087" y="5618612"/>
              <a:ext cx="14530" cy="14824"/>
            </a:xfrm>
            <a:custGeom>
              <a:avLst/>
              <a:gdLst>
                <a:gd name="connsiteX0" fmla="*/ 6602 w 14530"/>
                <a:gd name="connsiteY0" fmla="*/ 6825 h 14824"/>
                <a:gd name="connsiteX1" fmla="*/ 6602 w 14530"/>
                <a:gd name="connsiteY1" fmla="*/ 6825 h 14824"/>
                <a:gd name="connsiteX2" fmla="*/ 6602 w 14530"/>
                <a:gd name="connsiteY2" fmla="*/ 6825 h 14824"/>
                <a:gd name="connsiteX3" fmla="*/ 7872 w 14530"/>
                <a:gd name="connsiteY3" fmla="*/ 5556 h 14824"/>
                <a:gd name="connsiteX4" fmla="*/ 9142 w 14530"/>
                <a:gd name="connsiteY4" fmla="*/ 6825 h 14824"/>
                <a:gd name="connsiteX5" fmla="*/ 9142 w 14530"/>
                <a:gd name="connsiteY5" fmla="*/ 7714 h 14824"/>
                <a:gd name="connsiteX6" fmla="*/ 13078 w 14530"/>
                <a:gd name="connsiteY6" fmla="*/ 13936 h 14824"/>
                <a:gd name="connsiteX7" fmla="*/ 13078 w 14530"/>
                <a:gd name="connsiteY7" fmla="*/ 14824 h 14824"/>
                <a:gd name="connsiteX8" fmla="*/ 13078 w 14530"/>
                <a:gd name="connsiteY8" fmla="*/ 13809 h 14824"/>
                <a:gd name="connsiteX9" fmla="*/ 14347 w 14530"/>
                <a:gd name="connsiteY9" fmla="*/ 8476 h 14824"/>
                <a:gd name="connsiteX10" fmla="*/ 9142 w 14530"/>
                <a:gd name="connsiteY10" fmla="*/ 96 h 14824"/>
                <a:gd name="connsiteX11" fmla="*/ 6983 w 14530"/>
                <a:gd name="connsiteY11" fmla="*/ 96 h 14824"/>
                <a:gd name="connsiteX12" fmla="*/ 5713 w 14530"/>
                <a:gd name="connsiteY12" fmla="*/ 96 h 14824"/>
                <a:gd name="connsiteX13" fmla="*/ 4444 w 14530"/>
                <a:gd name="connsiteY13" fmla="*/ 96 h 14824"/>
                <a:gd name="connsiteX14" fmla="*/ 3428 w 14530"/>
                <a:gd name="connsiteY14" fmla="*/ 858 h 14824"/>
                <a:gd name="connsiteX15" fmla="*/ 2412 w 14530"/>
                <a:gd name="connsiteY15" fmla="*/ 1620 h 14824"/>
                <a:gd name="connsiteX16" fmla="*/ 1651 w 14530"/>
                <a:gd name="connsiteY16" fmla="*/ 2762 h 14824"/>
                <a:gd name="connsiteX17" fmla="*/ 1651 w 14530"/>
                <a:gd name="connsiteY17" fmla="*/ 4032 h 14824"/>
                <a:gd name="connsiteX18" fmla="*/ 1651 w 14530"/>
                <a:gd name="connsiteY18" fmla="*/ 4032 h 14824"/>
                <a:gd name="connsiteX19" fmla="*/ 0 w 14530"/>
                <a:gd name="connsiteY19" fmla="*/ 11142 h 14824"/>
                <a:gd name="connsiteX20" fmla="*/ 0 w 14530"/>
                <a:gd name="connsiteY20" fmla="*/ 11904 h 14824"/>
                <a:gd name="connsiteX21" fmla="*/ 6602 w 14530"/>
                <a:gd name="connsiteY21" fmla="*/ 6825 h 14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530" h="14824">
                  <a:moveTo>
                    <a:pt x="6602" y="6825"/>
                  </a:moveTo>
                  <a:lnTo>
                    <a:pt x="6602" y="6825"/>
                  </a:lnTo>
                  <a:lnTo>
                    <a:pt x="6602" y="6825"/>
                  </a:lnTo>
                  <a:cubicBezTo>
                    <a:pt x="6602" y="6125"/>
                    <a:pt x="7171" y="5556"/>
                    <a:pt x="7872" y="5556"/>
                  </a:cubicBezTo>
                  <a:cubicBezTo>
                    <a:pt x="8573" y="5556"/>
                    <a:pt x="9142" y="6125"/>
                    <a:pt x="9142" y="6825"/>
                  </a:cubicBezTo>
                  <a:lnTo>
                    <a:pt x="9142" y="7714"/>
                  </a:lnTo>
                  <a:cubicBezTo>
                    <a:pt x="11508" y="8895"/>
                    <a:pt x="13024" y="11291"/>
                    <a:pt x="13078" y="13936"/>
                  </a:cubicBezTo>
                  <a:lnTo>
                    <a:pt x="13078" y="14824"/>
                  </a:lnTo>
                  <a:lnTo>
                    <a:pt x="13078" y="13809"/>
                  </a:lnTo>
                  <a:lnTo>
                    <a:pt x="14347" y="8476"/>
                  </a:lnTo>
                  <a:cubicBezTo>
                    <a:pt x="15220" y="4725"/>
                    <a:pt x="12891" y="976"/>
                    <a:pt x="9142" y="96"/>
                  </a:cubicBezTo>
                  <a:cubicBezTo>
                    <a:pt x="8428" y="-32"/>
                    <a:pt x="7697" y="-32"/>
                    <a:pt x="6983" y="96"/>
                  </a:cubicBezTo>
                  <a:lnTo>
                    <a:pt x="5713" y="96"/>
                  </a:lnTo>
                  <a:lnTo>
                    <a:pt x="4444" y="96"/>
                  </a:lnTo>
                  <a:cubicBezTo>
                    <a:pt x="4032" y="235"/>
                    <a:pt x="3677" y="503"/>
                    <a:pt x="3428" y="858"/>
                  </a:cubicBezTo>
                  <a:lnTo>
                    <a:pt x="2412" y="1620"/>
                  </a:lnTo>
                  <a:lnTo>
                    <a:pt x="1651" y="2762"/>
                  </a:lnTo>
                  <a:cubicBezTo>
                    <a:pt x="1629" y="3185"/>
                    <a:pt x="1629" y="3609"/>
                    <a:pt x="1651" y="4032"/>
                  </a:cubicBezTo>
                  <a:cubicBezTo>
                    <a:pt x="1651" y="4032"/>
                    <a:pt x="1651" y="4032"/>
                    <a:pt x="1651" y="4032"/>
                  </a:cubicBezTo>
                  <a:lnTo>
                    <a:pt x="0" y="11142"/>
                  </a:lnTo>
                  <a:lnTo>
                    <a:pt x="0" y="11904"/>
                  </a:lnTo>
                  <a:cubicBezTo>
                    <a:pt x="763" y="8889"/>
                    <a:pt x="3493" y="6789"/>
                    <a:pt x="6602" y="6825"/>
                  </a:cubicBezTo>
                  <a:close/>
                </a:path>
              </a:pathLst>
            </a:custGeom>
            <a:solidFill>
              <a:srgbClr val="000000"/>
            </a:solidFill>
            <a:ln w="12690" cap="flat">
              <a:noFill/>
              <a:prstDash val="solid"/>
              <a:miter/>
            </a:ln>
          </p:spPr>
          <p:txBody>
            <a:bodyPr rtlCol="0" anchor="ctr"/>
            <a:lstStyle/>
            <a:p>
              <a:pPr rtl="0"/>
              <a:endParaRPr lang="en-GB" sz="1934" noProof="0"/>
            </a:p>
          </p:txBody>
        </p:sp>
        <p:sp>
          <p:nvSpPr>
            <p:cNvPr id="555" name="Freeform: Shape 554">
              <a:extLst>
                <a:ext uri="{FF2B5EF4-FFF2-40B4-BE49-F238E27FC236}">
                  <a16:creationId xmlns:a16="http://schemas.microsoft.com/office/drawing/2014/main" id="{4A425A28-69AA-4A45-A206-4B6023C33689}"/>
                </a:ext>
              </a:extLst>
            </p:cNvPr>
            <p:cNvSpPr/>
            <p:nvPr/>
          </p:nvSpPr>
          <p:spPr>
            <a:xfrm>
              <a:off x="488822" y="5597759"/>
              <a:ext cx="151090" cy="13839"/>
            </a:xfrm>
            <a:custGeom>
              <a:avLst/>
              <a:gdLst>
                <a:gd name="connsiteX0" fmla="*/ 6348 w 151090"/>
                <a:gd name="connsiteY0" fmla="*/ 6856 h 13839"/>
                <a:gd name="connsiteX1" fmla="*/ 6348 w 151090"/>
                <a:gd name="connsiteY1" fmla="*/ 13839 h 13839"/>
                <a:gd name="connsiteX2" fmla="*/ 151091 w 151090"/>
                <a:gd name="connsiteY2" fmla="*/ 13839 h 13839"/>
                <a:gd name="connsiteX3" fmla="*/ 151091 w 151090"/>
                <a:gd name="connsiteY3" fmla="*/ 0 h 13839"/>
                <a:gd name="connsiteX4" fmla="*/ 0 w 151090"/>
                <a:gd name="connsiteY4" fmla="*/ 0 h 13839"/>
                <a:gd name="connsiteX5" fmla="*/ 6348 w 151090"/>
                <a:gd name="connsiteY5" fmla="*/ 6856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090" h="13839">
                  <a:moveTo>
                    <a:pt x="6348" y="6856"/>
                  </a:moveTo>
                  <a:lnTo>
                    <a:pt x="6348" y="13839"/>
                  </a:lnTo>
                  <a:lnTo>
                    <a:pt x="151091" y="13839"/>
                  </a:lnTo>
                  <a:lnTo>
                    <a:pt x="151091" y="0"/>
                  </a:lnTo>
                  <a:lnTo>
                    <a:pt x="0" y="0"/>
                  </a:lnTo>
                  <a:cubicBezTo>
                    <a:pt x="3587" y="267"/>
                    <a:pt x="6359" y="3259"/>
                    <a:pt x="6348"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556" name="Freeform: Shape 555">
              <a:extLst>
                <a:ext uri="{FF2B5EF4-FFF2-40B4-BE49-F238E27FC236}">
                  <a16:creationId xmlns:a16="http://schemas.microsoft.com/office/drawing/2014/main" id="{3EE693F6-988B-4A1D-83F0-52DD133F43F3}"/>
                </a:ext>
              </a:extLst>
            </p:cNvPr>
            <p:cNvSpPr/>
            <p:nvPr/>
          </p:nvSpPr>
          <p:spPr>
            <a:xfrm>
              <a:off x="997706" y="5625564"/>
              <a:ext cx="6729" cy="166962"/>
            </a:xfrm>
            <a:custGeom>
              <a:avLst/>
              <a:gdLst>
                <a:gd name="connsiteX0" fmla="*/ 6729 w 6729"/>
                <a:gd name="connsiteY0" fmla="*/ 151853 h 166962"/>
                <a:gd name="connsiteX1" fmla="*/ 6729 w 6729"/>
                <a:gd name="connsiteY1" fmla="*/ 151853 h 166962"/>
                <a:gd name="connsiteX2" fmla="*/ 6729 w 6729"/>
                <a:gd name="connsiteY2" fmla="*/ 149695 h 166962"/>
                <a:gd name="connsiteX3" fmla="*/ 6729 w 6729"/>
                <a:gd name="connsiteY3" fmla="*/ 0 h 166962"/>
                <a:gd name="connsiteX4" fmla="*/ 6729 w 6729"/>
                <a:gd name="connsiteY4" fmla="*/ 0 h 166962"/>
                <a:gd name="connsiteX5" fmla="*/ 0 w 6729"/>
                <a:gd name="connsiteY5" fmla="*/ 6095 h 166962"/>
                <a:gd name="connsiteX6" fmla="*/ 0 w 6729"/>
                <a:gd name="connsiteY6" fmla="*/ 6856 h 166962"/>
                <a:gd name="connsiteX7" fmla="*/ 0 w 6729"/>
                <a:gd name="connsiteY7" fmla="*/ 166962 h 166962"/>
                <a:gd name="connsiteX8" fmla="*/ 2158 w 6729"/>
                <a:gd name="connsiteY8" fmla="*/ 166962 h 166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9" h="166962">
                  <a:moveTo>
                    <a:pt x="6729" y="151853"/>
                  </a:moveTo>
                  <a:lnTo>
                    <a:pt x="6729" y="151853"/>
                  </a:lnTo>
                  <a:lnTo>
                    <a:pt x="6729" y="149695"/>
                  </a:lnTo>
                  <a:lnTo>
                    <a:pt x="6729" y="0"/>
                  </a:lnTo>
                  <a:lnTo>
                    <a:pt x="6729" y="0"/>
                  </a:lnTo>
                  <a:cubicBezTo>
                    <a:pt x="3248" y="-15"/>
                    <a:pt x="329" y="2628"/>
                    <a:pt x="0" y="6095"/>
                  </a:cubicBezTo>
                  <a:cubicBezTo>
                    <a:pt x="0" y="6095"/>
                    <a:pt x="0" y="6095"/>
                    <a:pt x="0" y="6856"/>
                  </a:cubicBezTo>
                  <a:lnTo>
                    <a:pt x="0" y="166962"/>
                  </a:lnTo>
                  <a:lnTo>
                    <a:pt x="2158" y="166962"/>
                  </a:lnTo>
                  <a:close/>
                </a:path>
              </a:pathLst>
            </a:custGeom>
            <a:solidFill>
              <a:srgbClr val="000000"/>
            </a:solidFill>
            <a:ln w="12690" cap="flat">
              <a:noFill/>
              <a:prstDash val="solid"/>
              <a:miter/>
            </a:ln>
          </p:spPr>
          <p:txBody>
            <a:bodyPr rtlCol="0" anchor="ctr"/>
            <a:lstStyle/>
            <a:p>
              <a:pPr rtl="0"/>
              <a:endParaRPr lang="en-GB" sz="1934" noProof="0"/>
            </a:p>
          </p:txBody>
        </p:sp>
        <p:sp>
          <p:nvSpPr>
            <p:cNvPr id="557" name="Freeform: Shape 556">
              <a:extLst>
                <a:ext uri="{FF2B5EF4-FFF2-40B4-BE49-F238E27FC236}">
                  <a16:creationId xmlns:a16="http://schemas.microsoft.com/office/drawing/2014/main" id="{79F99AE2-4BC2-4B00-980D-5608A5F04513}"/>
                </a:ext>
              </a:extLst>
            </p:cNvPr>
            <p:cNvSpPr/>
            <p:nvPr/>
          </p:nvSpPr>
          <p:spPr>
            <a:xfrm>
              <a:off x="1006085" y="5626072"/>
              <a:ext cx="3936" cy="141060"/>
            </a:xfrm>
            <a:custGeom>
              <a:avLst/>
              <a:gdLst>
                <a:gd name="connsiteX0" fmla="*/ 2159 w 3936"/>
                <a:gd name="connsiteY0" fmla="*/ 138649 h 141060"/>
                <a:gd name="connsiteX1" fmla="*/ 2159 w 3936"/>
                <a:gd name="connsiteY1" fmla="*/ 138649 h 141060"/>
                <a:gd name="connsiteX2" fmla="*/ 2159 w 3936"/>
                <a:gd name="connsiteY2" fmla="*/ 137379 h 141060"/>
                <a:gd name="connsiteX3" fmla="*/ 2159 w 3936"/>
                <a:gd name="connsiteY3" fmla="*/ 136363 h 141060"/>
                <a:gd name="connsiteX4" fmla="*/ 3174 w 3936"/>
                <a:gd name="connsiteY4" fmla="*/ 135601 h 141060"/>
                <a:gd name="connsiteX5" fmla="*/ 3936 w 3936"/>
                <a:gd name="connsiteY5" fmla="*/ 134966 h 141060"/>
                <a:gd name="connsiteX6" fmla="*/ 3936 w 3936"/>
                <a:gd name="connsiteY6" fmla="*/ 6221 h 141060"/>
                <a:gd name="connsiteX7" fmla="*/ 0 w 3936"/>
                <a:gd name="connsiteY7" fmla="*/ 0 h 141060"/>
                <a:gd name="connsiteX8" fmla="*/ 0 w 3936"/>
                <a:gd name="connsiteY8" fmla="*/ 141061 h 141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 h="141060">
                  <a:moveTo>
                    <a:pt x="2159" y="138649"/>
                  </a:moveTo>
                  <a:lnTo>
                    <a:pt x="2159" y="138649"/>
                  </a:lnTo>
                  <a:cubicBezTo>
                    <a:pt x="2136" y="138226"/>
                    <a:pt x="2136" y="137802"/>
                    <a:pt x="2159" y="137379"/>
                  </a:cubicBezTo>
                  <a:cubicBezTo>
                    <a:pt x="2183" y="137041"/>
                    <a:pt x="2183" y="136701"/>
                    <a:pt x="2159" y="136363"/>
                  </a:cubicBezTo>
                  <a:lnTo>
                    <a:pt x="3174" y="135601"/>
                  </a:lnTo>
                  <a:lnTo>
                    <a:pt x="3936" y="134966"/>
                  </a:lnTo>
                  <a:lnTo>
                    <a:pt x="3936" y="6221"/>
                  </a:lnTo>
                  <a:cubicBezTo>
                    <a:pt x="3884" y="3577"/>
                    <a:pt x="2367" y="1181"/>
                    <a:pt x="0" y="0"/>
                  </a:cubicBezTo>
                  <a:lnTo>
                    <a:pt x="0" y="141061"/>
                  </a:lnTo>
                  <a:close/>
                </a:path>
              </a:pathLst>
            </a:custGeom>
            <a:solidFill>
              <a:srgbClr val="000000"/>
            </a:solidFill>
            <a:ln w="12690" cap="flat">
              <a:noFill/>
              <a:prstDash val="solid"/>
              <a:miter/>
            </a:ln>
          </p:spPr>
          <p:txBody>
            <a:bodyPr rtlCol="0" anchor="ctr"/>
            <a:lstStyle/>
            <a:p>
              <a:pPr rtl="0"/>
              <a:endParaRPr lang="en-GB" sz="1934" noProof="0"/>
            </a:p>
          </p:txBody>
        </p:sp>
        <p:sp>
          <p:nvSpPr>
            <p:cNvPr id="558" name="Freeform: Shape 557">
              <a:extLst>
                <a:ext uri="{FF2B5EF4-FFF2-40B4-BE49-F238E27FC236}">
                  <a16:creationId xmlns:a16="http://schemas.microsoft.com/office/drawing/2014/main" id="{D4C06295-01B7-4749-B1FA-2C984BDC6252}"/>
                </a:ext>
              </a:extLst>
            </p:cNvPr>
            <p:cNvSpPr/>
            <p:nvPr/>
          </p:nvSpPr>
          <p:spPr>
            <a:xfrm>
              <a:off x="681812" y="5788337"/>
              <a:ext cx="2412" cy="11046"/>
            </a:xfrm>
            <a:custGeom>
              <a:avLst/>
              <a:gdLst>
                <a:gd name="connsiteX0" fmla="*/ 0 w 2412"/>
                <a:gd name="connsiteY0" fmla="*/ 0 h 11046"/>
                <a:gd name="connsiteX1" fmla="*/ 0 w 2412"/>
                <a:gd name="connsiteY1" fmla="*/ 11046 h 11046"/>
                <a:gd name="connsiteX2" fmla="*/ 2412 w 2412"/>
                <a:gd name="connsiteY2" fmla="*/ 5967 h 11046"/>
                <a:gd name="connsiteX3" fmla="*/ 2412 w 2412"/>
                <a:gd name="connsiteY3" fmla="*/ 0 h 11046"/>
              </a:gdLst>
              <a:ahLst/>
              <a:cxnLst>
                <a:cxn ang="0">
                  <a:pos x="connsiteX0" y="connsiteY0"/>
                </a:cxn>
                <a:cxn ang="0">
                  <a:pos x="connsiteX1" y="connsiteY1"/>
                </a:cxn>
                <a:cxn ang="0">
                  <a:pos x="connsiteX2" y="connsiteY2"/>
                </a:cxn>
                <a:cxn ang="0">
                  <a:pos x="connsiteX3" y="connsiteY3"/>
                </a:cxn>
              </a:cxnLst>
              <a:rect l="l" t="t" r="r" b="b"/>
              <a:pathLst>
                <a:path w="2412" h="11046">
                  <a:moveTo>
                    <a:pt x="0" y="0"/>
                  </a:moveTo>
                  <a:lnTo>
                    <a:pt x="0" y="11046"/>
                  </a:lnTo>
                  <a:cubicBezTo>
                    <a:pt x="57" y="9090"/>
                    <a:pt x="932" y="7247"/>
                    <a:pt x="2412" y="5967"/>
                  </a:cubicBezTo>
                  <a:lnTo>
                    <a:pt x="2412" y="0"/>
                  </a:lnTo>
                  <a:close/>
                </a:path>
              </a:pathLst>
            </a:custGeom>
            <a:solidFill>
              <a:srgbClr val="000000"/>
            </a:solidFill>
            <a:ln w="12690" cap="flat">
              <a:noFill/>
              <a:prstDash val="solid"/>
              <a:miter/>
            </a:ln>
          </p:spPr>
          <p:txBody>
            <a:bodyPr rtlCol="0" anchor="ctr"/>
            <a:lstStyle/>
            <a:p>
              <a:pPr rtl="0"/>
              <a:endParaRPr lang="en-GB" sz="1934" noProof="0"/>
            </a:p>
          </p:txBody>
        </p:sp>
        <p:sp>
          <p:nvSpPr>
            <p:cNvPr id="559" name="Freeform: Shape 558">
              <a:extLst>
                <a:ext uri="{FF2B5EF4-FFF2-40B4-BE49-F238E27FC236}">
                  <a16:creationId xmlns:a16="http://schemas.microsoft.com/office/drawing/2014/main" id="{1A934C41-76FD-4769-90EC-1832F926C3D6}"/>
                </a:ext>
              </a:extLst>
            </p:cNvPr>
            <p:cNvSpPr/>
            <p:nvPr/>
          </p:nvSpPr>
          <p:spPr>
            <a:xfrm>
              <a:off x="681812" y="5597705"/>
              <a:ext cx="13966" cy="195202"/>
            </a:xfrm>
            <a:custGeom>
              <a:avLst/>
              <a:gdLst>
                <a:gd name="connsiteX0" fmla="*/ 6983 w 13966"/>
                <a:gd name="connsiteY0" fmla="*/ 53 h 195202"/>
                <a:gd name="connsiteX1" fmla="*/ 4952 w 13966"/>
                <a:gd name="connsiteY1" fmla="*/ 53 h 195202"/>
                <a:gd name="connsiteX2" fmla="*/ 2412 w 13966"/>
                <a:gd name="connsiteY2" fmla="*/ 1450 h 195202"/>
                <a:gd name="connsiteX3" fmla="*/ 0 w 13966"/>
                <a:gd name="connsiteY3" fmla="*/ 6529 h 195202"/>
                <a:gd name="connsiteX4" fmla="*/ 0 w 13966"/>
                <a:gd name="connsiteY4" fmla="*/ 188219 h 195202"/>
                <a:gd name="connsiteX5" fmla="*/ 3809 w 13966"/>
                <a:gd name="connsiteY5" fmla="*/ 188219 h 195202"/>
                <a:gd name="connsiteX6" fmla="*/ 5079 w 13966"/>
                <a:gd name="connsiteY6" fmla="*/ 189362 h 195202"/>
                <a:gd name="connsiteX7" fmla="*/ 5079 w 13966"/>
                <a:gd name="connsiteY7" fmla="*/ 195202 h 195202"/>
                <a:gd name="connsiteX8" fmla="*/ 7110 w 13966"/>
                <a:gd name="connsiteY8" fmla="*/ 195202 h 195202"/>
                <a:gd name="connsiteX9" fmla="*/ 13966 w 13966"/>
                <a:gd name="connsiteY9" fmla="*/ 195202 h 195202"/>
                <a:gd name="connsiteX10" fmla="*/ 13966 w 13966"/>
                <a:gd name="connsiteY10" fmla="*/ 6909 h 195202"/>
                <a:gd name="connsiteX11" fmla="*/ 13966 w 13966"/>
                <a:gd name="connsiteY11" fmla="*/ 6909 h 195202"/>
                <a:gd name="connsiteX12" fmla="*/ 7111 w 13966"/>
                <a:gd name="connsiteY12" fmla="*/ 52 h 195202"/>
                <a:gd name="connsiteX13" fmla="*/ 6983 w 13966"/>
                <a:gd name="connsiteY13" fmla="*/ 53 h 195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966" h="195202">
                  <a:moveTo>
                    <a:pt x="6983" y="53"/>
                  </a:moveTo>
                  <a:cubicBezTo>
                    <a:pt x="6308" y="-18"/>
                    <a:pt x="5627" y="-18"/>
                    <a:pt x="4952" y="53"/>
                  </a:cubicBezTo>
                  <a:cubicBezTo>
                    <a:pt x="4018" y="339"/>
                    <a:pt x="3154" y="815"/>
                    <a:pt x="2412" y="1450"/>
                  </a:cubicBezTo>
                  <a:cubicBezTo>
                    <a:pt x="932" y="2730"/>
                    <a:pt x="57" y="4572"/>
                    <a:pt x="0" y="6529"/>
                  </a:cubicBezTo>
                  <a:lnTo>
                    <a:pt x="0" y="188219"/>
                  </a:lnTo>
                  <a:lnTo>
                    <a:pt x="3809" y="188219"/>
                  </a:lnTo>
                  <a:cubicBezTo>
                    <a:pt x="4463" y="188215"/>
                    <a:pt x="5013" y="188711"/>
                    <a:pt x="5079" y="189362"/>
                  </a:cubicBezTo>
                  <a:lnTo>
                    <a:pt x="5079" y="195202"/>
                  </a:lnTo>
                  <a:cubicBezTo>
                    <a:pt x="5754" y="195131"/>
                    <a:pt x="6435" y="195131"/>
                    <a:pt x="7110" y="195202"/>
                  </a:cubicBezTo>
                  <a:lnTo>
                    <a:pt x="13966" y="195202"/>
                  </a:lnTo>
                  <a:lnTo>
                    <a:pt x="13966" y="6909"/>
                  </a:lnTo>
                  <a:cubicBezTo>
                    <a:pt x="13966" y="6909"/>
                    <a:pt x="13966" y="6909"/>
                    <a:pt x="13966" y="6909"/>
                  </a:cubicBezTo>
                  <a:cubicBezTo>
                    <a:pt x="13966" y="3123"/>
                    <a:pt x="10898" y="53"/>
                    <a:pt x="7111" y="52"/>
                  </a:cubicBezTo>
                  <a:cubicBezTo>
                    <a:pt x="7068" y="52"/>
                    <a:pt x="7026" y="52"/>
                    <a:pt x="6983" y="5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560" name="Freeform: Shape 559">
              <a:extLst>
                <a:ext uri="{FF2B5EF4-FFF2-40B4-BE49-F238E27FC236}">
                  <a16:creationId xmlns:a16="http://schemas.microsoft.com/office/drawing/2014/main" id="{9E65E3EA-2817-400E-9842-5F62421A6D7A}"/>
                </a:ext>
              </a:extLst>
            </p:cNvPr>
            <p:cNvSpPr/>
            <p:nvPr/>
          </p:nvSpPr>
          <p:spPr>
            <a:xfrm>
              <a:off x="1012307" y="5785798"/>
              <a:ext cx="1396" cy="7237"/>
            </a:xfrm>
            <a:custGeom>
              <a:avLst/>
              <a:gdLst>
                <a:gd name="connsiteX0" fmla="*/ 1397 w 1396"/>
                <a:gd name="connsiteY0" fmla="*/ 7237 h 7237"/>
                <a:gd name="connsiteX1" fmla="*/ 1397 w 1396"/>
                <a:gd name="connsiteY1" fmla="*/ 0 h 7237"/>
                <a:gd name="connsiteX2" fmla="*/ 0 w 1396"/>
                <a:gd name="connsiteY2" fmla="*/ 0 h 7237"/>
                <a:gd name="connsiteX3" fmla="*/ 0 w 1396"/>
                <a:gd name="connsiteY3" fmla="*/ 6602 h 7237"/>
              </a:gdLst>
              <a:ahLst/>
              <a:cxnLst>
                <a:cxn ang="0">
                  <a:pos x="connsiteX0" y="connsiteY0"/>
                </a:cxn>
                <a:cxn ang="0">
                  <a:pos x="connsiteX1" y="connsiteY1"/>
                </a:cxn>
                <a:cxn ang="0">
                  <a:pos x="connsiteX2" y="connsiteY2"/>
                </a:cxn>
                <a:cxn ang="0">
                  <a:pos x="connsiteX3" y="connsiteY3"/>
                </a:cxn>
              </a:cxnLst>
              <a:rect l="l" t="t" r="r" b="b"/>
              <a:pathLst>
                <a:path w="1396" h="7237">
                  <a:moveTo>
                    <a:pt x="1397" y="7237"/>
                  </a:moveTo>
                  <a:lnTo>
                    <a:pt x="1397" y="0"/>
                  </a:lnTo>
                  <a:lnTo>
                    <a:pt x="0" y="0"/>
                  </a:lnTo>
                  <a:lnTo>
                    <a:pt x="0" y="6602"/>
                  </a:lnTo>
                  <a:close/>
                </a:path>
              </a:pathLst>
            </a:custGeom>
            <a:solidFill>
              <a:srgbClr val="000000"/>
            </a:solidFill>
            <a:ln w="12690" cap="flat">
              <a:noFill/>
              <a:prstDash val="solid"/>
              <a:miter/>
            </a:ln>
          </p:spPr>
          <p:txBody>
            <a:bodyPr rtlCol="0" anchor="ctr"/>
            <a:lstStyle/>
            <a:p>
              <a:pPr rtl="0"/>
              <a:endParaRPr lang="en-GB" sz="1934" noProof="0"/>
            </a:p>
          </p:txBody>
        </p:sp>
        <p:sp>
          <p:nvSpPr>
            <p:cNvPr id="561" name="Freeform: Shape 560">
              <a:extLst>
                <a:ext uri="{FF2B5EF4-FFF2-40B4-BE49-F238E27FC236}">
                  <a16:creationId xmlns:a16="http://schemas.microsoft.com/office/drawing/2014/main" id="{E8E2EC82-F28C-43C7-94D2-EDF6DE69C210}"/>
                </a:ext>
              </a:extLst>
            </p:cNvPr>
            <p:cNvSpPr/>
            <p:nvPr/>
          </p:nvSpPr>
          <p:spPr>
            <a:xfrm>
              <a:off x="1016116" y="5781354"/>
              <a:ext cx="1523" cy="5332"/>
            </a:xfrm>
            <a:custGeom>
              <a:avLst/>
              <a:gdLst>
                <a:gd name="connsiteX0" fmla="*/ 1524 w 1523"/>
                <a:gd name="connsiteY0" fmla="*/ 0 h 5332"/>
                <a:gd name="connsiteX1" fmla="*/ 0 w 1523"/>
                <a:gd name="connsiteY1" fmla="*/ 2666 h 5332"/>
                <a:gd name="connsiteX2" fmla="*/ 0 w 1523"/>
                <a:gd name="connsiteY2" fmla="*/ 5333 h 5332"/>
              </a:gdLst>
              <a:ahLst/>
              <a:cxnLst>
                <a:cxn ang="0">
                  <a:pos x="connsiteX0" y="connsiteY0"/>
                </a:cxn>
                <a:cxn ang="0">
                  <a:pos x="connsiteX1" y="connsiteY1"/>
                </a:cxn>
                <a:cxn ang="0">
                  <a:pos x="connsiteX2" y="connsiteY2"/>
                </a:cxn>
              </a:cxnLst>
              <a:rect l="l" t="t" r="r" b="b"/>
              <a:pathLst>
                <a:path w="1523" h="5332">
                  <a:moveTo>
                    <a:pt x="1524" y="0"/>
                  </a:moveTo>
                  <a:cubicBezTo>
                    <a:pt x="1252" y="1004"/>
                    <a:pt x="728" y="1922"/>
                    <a:pt x="0" y="2666"/>
                  </a:cubicBezTo>
                  <a:lnTo>
                    <a:pt x="0" y="5333"/>
                  </a:lnTo>
                  <a:close/>
                </a:path>
              </a:pathLst>
            </a:custGeom>
            <a:solidFill>
              <a:srgbClr val="000000"/>
            </a:solidFill>
            <a:ln w="12690" cap="flat">
              <a:noFill/>
              <a:prstDash val="solid"/>
              <a:miter/>
            </a:ln>
          </p:spPr>
          <p:txBody>
            <a:bodyPr rtlCol="0" anchor="ctr"/>
            <a:lstStyle/>
            <a:p>
              <a:pPr rtl="0"/>
              <a:endParaRPr lang="en-GB" sz="1934" noProof="0"/>
            </a:p>
          </p:txBody>
        </p:sp>
        <p:sp>
          <p:nvSpPr>
            <p:cNvPr id="562" name="Freeform: Shape 561">
              <a:extLst>
                <a:ext uri="{FF2B5EF4-FFF2-40B4-BE49-F238E27FC236}">
                  <a16:creationId xmlns:a16="http://schemas.microsoft.com/office/drawing/2014/main" id="{111B56D5-E8F1-45D2-BEF2-0CDB34446E87}"/>
                </a:ext>
              </a:extLst>
            </p:cNvPr>
            <p:cNvSpPr/>
            <p:nvPr/>
          </p:nvSpPr>
          <p:spPr>
            <a:xfrm>
              <a:off x="1000626" y="5777418"/>
              <a:ext cx="5078" cy="15109"/>
            </a:xfrm>
            <a:custGeom>
              <a:avLst/>
              <a:gdLst>
                <a:gd name="connsiteX0" fmla="*/ 4444 w 5078"/>
                <a:gd name="connsiteY0" fmla="*/ 15109 h 15109"/>
                <a:gd name="connsiteX1" fmla="*/ 4444 w 5078"/>
                <a:gd name="connsiteY1" fmla="*/ 5460 h 15109"/>
                <a:gd name="connsiteX2" fmla="*/ 4444 w 5078"/>
                <a:gd name="connsiteY2" fmla="*/ 0 h 15109"/>
                <a:gd name="connsiteX3" fmla="*/ 0 w 5078"/>
                <a:gd name="connsiteY3" fmla="*/ 15109 h 15109"/>
                <a:gd name="connsiteX4" fmla="*/ 5079 w 5078"/>
                <a:gd name="connsiteY4" fmla="*/ 15109 h 15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8" h="15109">
                  <a:moveTo>
                    <a:pt x="4444" y="15109"/>
                  </a:moveTo>
                  <a:lnTo>
                    <a:pt x="4444" y="5460"/>
                  </a:lnTo>
                  <a:cubicBezTo>
                    <a:pt x="3744" y="3707"/>
                    <a:pt x="3744" y="1752"/>
                    <a:pt x="4444" y="0"/>
                  </a:cubicBezTo>
                  <a:lnTo>
                    <a:pt x="0" y="15109"/>
                  </a:lnTo>
                  <a:lnTo>
                    <a:pt x="5079" y="15109"/>
                  </a:lnTo>
                  <a:close/>
                </a:path>
              </a:pathLst>
            </a:custGeom>
            <a:solidFill>
              <a:srgbClr val="000000"/>
            </a:solidFill>
            <a:ln w="12690" cap="flat">
              <a:noFill/>
              <a:prstDash val="solid"/>
              <a:miter/>
            </a:ln>
          </p:spPr>
          <p:txBody>
            <a:bodyPr rtlCol="0" anchor="ctr"/>
            <a:lstStyle/>
            <a:p>
              <a:pPr rtl="0"/>
              <a:endParaRPr lang="en-GB" sz="1934" noProof="0"/>
            </a:p>
          </p:txBody>
        </p:sp>
        <p:sp>
          <p:nvSpPr>
            <p:cNvPr id="563" name="Freeform: Shape 562">
              <a:extLst>
                <a:ext uri="{FF2B5EF4-FFF2-40B4-BE49-F238E27FC236}">
                  <a16:creationId xmlns:a16="http://schemas.microsoft.com/office/drawing/2014/main" id="{BEEA9A70-C858-4BA4-B419-F8A984A51654}"/>
                </a:ext>
              </a:extLst>
            </p:cNvPr>
            <p:cNvSpPr/>
            <p:nvPr/>
          </p:nvSpPr>
          <p:spPr>
            <a:xfrm>
              <a:off x="1007609" y="5785417"/>
              <a:ext cx="2285" cy="7237"/>
            </a:xfrm>
            <a:custGeom>
              <a:avLst/>
              <a:gdLst>
                <a:gd name="connsiteX0" fmla="*/ 2285 w 2285"/>
                <a:gd name="connsiteY0" fmla="*/ 7110 h 7237"/>
                <a:gd name="connsiteX1" fmla="*/ 2285 w 2285"/>
                <a:gd name="connsiteY1" fmla="*/ 762 h 7237"/>
                <a:gd name="connsiteX2" fmla="*/ 1524 w 2285"/>
                <a:gd name="connsiteY2" fmla="*/ 762 h 7237"/>
                <a:gd name="connsiteX3" fmla="*/ 0 w 2285"/>
                <a:gd name="connsiteY3" fmla="*/ 0 h 7237"/>
                <a:gd name="connsiteX4" fmla="*/ 0 w 2285"/>
                <a:gd name="connsiteY4" fmla="*/ 7237 h 7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 h="7237">
                  <a:moveTo>
                    <a:pt x="2285" y="7110"/>
                  </a:moveTo>
                  <a:lnTo>
                    <a:pt x="2285" y="762"/>
                  </a:lnTo>
                  <a:lnTo>
                    <a:pt x="1524" y="762"/>
                  </a:lnTo>
                  <a:cubicBezTo>
                    <a:pt x="980" y="585"/>
                    <a:pt x="467" y="329"/>
                    <a:pt x="0" y="0"/>
                  </a:cubicBezTo>
                  <a:lnTo>
                    <a:pt x="0" y="7237"/>
                  </a:lnTo>
                  <a:close/>
                </a:path>
              </a:pathLst>
            </a:custGeom>
            <a:solidFill>
              <a:srgbClr val="000000"/>
            </a:solidFill>
            <a:ln w="12690" cap="flat">
              <a:noFill/>
              <a:prstDash val="solid"/>
              <a:miter/>
            </a:ln>
          </p:spPr>
          <p:txBody>
            <a:bodyPr rtlCol="0" anchor="ctr"/>
            <a:lstStyle/>
            <a:p>
              <a:pPr rtl="0"/>
              <a:endParaRPr lang="en-GB" sz="1934" noProof="0"/>
            </a:p>
          </p:txBody>
        </p:sp>
        <p:sp>
          <p:nvSpPr>
            <p:cNvPr id="564" name="Freeform: Shape 563">
              <a:extLst>
                <a:ext uri="{FF2B5EF4-FFF2-40B4-BE49-F238E27FC236}">
                  <a16:creationId xmlns:a16="http://schemas.microsoft.com/office/drawing/2014/main" id="{D7F23E3F-2750-485F-A04C-7A9D1467F50C}"/>
                </a:ext>
              </a:extLst>
            </p:cNvPr>
            <p:cNvSpPr/>
            <p:nvPr/>
          </p:nvSpPr>
          <p:spPr>
            <a:xfrm>
              <a:off x="3380113" y="6471549"/>
              <a:ext cx="2412" cy="393599"/>
            </a:xfrm>
            <a:custGeom>
              <a:avLst/>
              <a:gdLst>
                <a:gd name="connsiteX0" fmla="*/ 1270 w 2412"/>
                <a:gd name="connsiteY0" fmla="*/ 0 h 393599"/>
                <a:gd name="connsiteX1" fmla="*/ 0 w 2412"/>
                <a:gd name="connsiteY1" fmla="*/ 0 h 393599"/>
                <a:gd name="connsiteX2" fmla="*/ 0 w 2412"/>
                <a:gd name="connsiteY2" fmla="*/ 393599 h 393599"/>
                <a:gd name="connsiteX3" fmla="*/ 2412 w 2412"/>
                <a:gd name="connsiteY3" fmla="*/ 393599 h 393599"/>
                <a:gd name="connsiteX4" fmla="*/ 2412 w 2412"/>
                <a:gd name="connsiteY4" fmla="*/ 0 h 393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2" h="393599">
                  <a:moveTo>
                    <a:pt x="1270" y="0"/>
                  </a:moveTo>
                  <a:lnTo>
                    <a:pt x="0" y="0"/>
                  </a:lnTo>
                  <a:lnTo>
                    <a:pt x="0" y="393599"/>
                  </a:lnTo>
                  <a:lnTo>
                    <a:pt x="2412" y="393599"/>
                  </a:lnTo>
                  <a:lnTo>
                    <a:pt x="2412" y="0"/>
                  </a:lnTo>
                  <a:close/>
                </a:path>
              </a:pathLst>
            </a:custGeom>
            <a:solidFill>
              <a:srgbClr val="000000"/>
            </a:solidFill>
            <a:ln w="12690" cap="flat">
              <a:noFill/>
              <a:prstDash val="solid"/>
              <a:miter/>
            </a:ln>
          </p:spPr>
          <p:txBody>
            <a:bodyPr rtlCol="0" anchor="ctr"/>
            <a:lstStyle/>
            <a:p>
              <a:pPr rtl="0"/>
              <a:endParaRPr lang="en-GB" sz="1934" noProof="0"/>
            </a:p>
          </p:txBody>
        </p:sp>
        <p:sp>
          <p:nvSpPr>
            <p:cNvPr id="565" name="Freeform: Shape 564">
              <a:extLst>
                <a:ext uri="{FF2B5EF4-FFF2-40B4-BE49-F238E27FC236}">
                  <a16:creationId xmlns:a16="http://schemas.microsoft.com/office/drawing/2014/main" id="{CE6EFF53-E3A7-43E7-9991-24C0CC89B930}"/>
                </a:ext>
              </a:extLst>
            </p:cNvPr>
            <p:cNvSpPr/>
            <p:nvPr/>
          </p:nvSpPr>
          <p:spPr>
            <a:xfrm>
              <a:off x="3313963" y="6459360"/>
              <a:ext cx="67926" cy="15015"/>
            </a:xfrm>
            <a:custGeom>
              <a:avLst/>
              <a:gdLst>
                <a:gd name="connsiteX0" fmla="*/ 60436 w 67926"/>
                <a:gd name="connsiteY0" fmla="*/ 9523 h 15015"/>
                <a:gd name="connsiteX1" fmla="*/ 67419 w 67926"/>
                <a:gd name="connsiteY1" fmla="*/ 2539 h 15015"/>
                <a:gd name="connsiteX2" fmla="*/ 67419 w 67926"/>
                <a:gd name="connsiteY2" fmla="*/ 2539 h 15015"/>
                <a:gd name="connsiteX3" fmla="*/ 4952 w 67926"/>
                <a:gd name="connsiteY3" fmla="*/ 0 h 15015"/>
                <a:gd name="connsiteX4" fmla="*/ 4952 w 67926"/>
                <a:gd name="connsiteY4" fmla="*/ 6602 h 15015"/>
                <a:gd name="connsiteX5" fmla="*/ 4952 w 67926"/>
                <a:gd name="connsiteY5" fmla="*/ 6602 h 15015"/>
                <a:gd name="connsiteX6" fmla="*/ 4952 w 67926"/>
                <a:gd name="connsiteY6" fmla="*/ 7999 h 15015"/>
                <a:gd name="connsiteX7" fmla="*/ 4952 w 67926"/>
                <a:gd name="connsiteY7" fmla="*/ 9142 h 15015"/>
                <a:gd name="connsiteX8" fmla="*/ 4190 w 67926"/>
                <a:gd name="connsiteY8" fmla="*/ 10411 h 15015"/>
                <a:gd name="connsiteX9" fmla="*/ 3555 w 67926"/>
                <a:gd name="connsiteY9" fmla="*/ 11300 h 15015"/>
                <a:gd name="connsiteX10" fmla="*/ 2158 w 67926"/>
                <a:gd name="connsiteY10" fmla="*/ 12189 h 15015"/>
                <a:gd name="connsiteX11" fmla="*/ 1396 w 67926"/>
                <a:gd name="connsiteY11" fmla="*/ 12189 h 15015"/>
                <a:gd name="connsiteX12" fmla="*/ 0 w 67926"/>
                <a:gd name="connsiteY12" fmla="*/ 12189 h 15015"/>
                <a:gd name="connsiteX13" fmla="*/ 0 w 67926"/>
                <a:gd name="connsiteY13" fmla="*/ 12189 h 15015"/>
                <a:gd name="connsiteX14" fmla="*/ 66658 w 67926"/>
                <a:gd name="connsiteY14" fmla="*/ 14982 h 15015"/>
                <a:gd name="connsiteX15" fmla="*/ 67927 w 67926"/>
                <a:gd name="connsiteY15" fmla="*/ 14982 h 15015"/>
                <a:gd name="connsiteX16" fmla="*/ 60436 w 67926"/>
                <a:gd name="connsiteY16" fmla="*/ 9523 h 15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926" h="15015">
                  <a:moveTo>
                    <a:pt x="60436" y="9523"/>
                  </a:moveTo>
                  <a:cubicBezTo>
                    <a:pt x="60436" y="5663"/>
                    <a:pt x="63559" y="2539"/>
                    <a:pt x="67419" y="2539"/>
                  </a:cubicBezTo>
                  <a:lnTo>
                    <a:pt x="67419" y="2539"/>
                  </a:lnTo>
                  <a:lnTo>
                    <a:pt x="4952" y="0"/>
                  </a:lnTo>
                  <a:lnTo>
                    <a:pt x="4952" y="6602"/>
                  </a:lnTo>
                  <a:lnTo>
                    <a:pt x="4952" y="6602"/>
                  </a:lnTo>
                  <a:cubicBezTo>
                    <a:pt x="5015" y="7072"/>
                    <a:pt x="5015" y="7529"/>
                    <a:pt x="4952" y="7999"/>
                  </a:cubicBezTo>
                  <a:cubicBezTo>
                    <a:pt x="5002" y="8380"/>
                    <a:pt x="5002" y="8761"/>
                    <a:pt x="4952" y="9142"/>
                  </a:cubicBezTo>
                  <a:cubicBezTo>
                    <a:pt x="4748" y="9586"/>
                    <a:pt x="4495" y="10018"/>
                    <a:pt x="4190" y="10411"/>
                  </a:cubicBezTo>
                  <a:lnTo>
                    <a:pt x="3555" y="11300"/>
                  </a:lnTo>
                  <a:cubicBezTo>
                    <a:pt x="3136" y="11668"/>
                    <a:pt x="2666" y="11973"/>
                    <a:pt x="2158" y="12189"/>
                  </a:cubicBezTo>
                  <a:lnTo>
                    <a:pt x="1396" y="12189"/>
                  </a:lnTo>
                  <a:lnTo>
                    <a:pt x="0" y="12189"/>
                  </a:lnTo>
                  <a:lnTo>
                    <a:pt x="0" y="12189"/>
                  </a:lnTo>
                  <a:lnTo>
                    <a:pt x="66658" y="14982"/>
                  </a:lnTo>
                  <a:lnTo>
                    <a:pt x="67927" y="14982"/>
                  </a:lnTo>
                  <a:cubicBezTo>
                    <a:pt x="64410" y="15325"/>
                    <a:pt x="61185" y="12976"/>
                    <a:pt x="60436" y="952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566" name="Freeform: Shape 565">
              <a:extLst>
                <a:ext uri="{FF2B5EF4-FFF2-40B4-BE49-F238E27FC236}">
                  <a16:creationId xmlns:a16="http://schemas.microsoft.com/office/drawing/2014/main" id="{F4D4B3AC-FA56-412A-A34B-DDE61DCF03E5}"/>
                </a:ext>
              </a:extLst>
            </p:cNvPr>
            <p:cNvSpPr/>
            <p:nvPr/>
          </p:nvSpPr>
          <p:spPr>
            <a:xfrm>
              <a:off x="1441455" y="6464693"/>
              <a:ext cx="89638" cy="2412"/>
            </a:xfrm>
            <a:custGeom>
              <a:avLst/>
              <a:gdLst>
                <a:gd name="connsiteX0" fmla="*/ 0 w 89638"/>
                <a:gd name="connsiteY0" fmla="*/ 2412 h 2412"/>
                <a:gd name="connsiteX1" fmla="*/ 89639 w 89638"/>
                <a:gd name="connsiteY1" fmla="*/ 2412 h 2412"/>
                <a:gd name="connsiteX2" fmla="*/ 89639 w 89638"/>
                <a:gd name="connsiteY2" fmla="*/ 1270 h 2412"/>
                <a:gd name="connsiteX3" fmla="*/ 89639 w 89638"/>
                <a:gd name="connsiteY3" fmla="*/ 0 h 2412"/>
                <a:gd name="connsiteX4" fmla="*/ 762 w 89638"/>
                <a:gd name="connsiteY4" fmla="*/ 0 h 2412"/>
                <a:gd name="connsiteX5" fmla="*/ 762 w 89638"/>
                <a:gd name="connsiteY5" fmla="*/ 2412 h 2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638" h="2412">
                  <a:moveTo>
                    <a:pt x="0" y="2412"/>
                  </a:moveTo>
                  <a:lnTo>
                    <a:pt x="89639" y="2412"/>
                  </a:lnTo>
                  <a:cubicBezTo>
                    <a:pt x="89575" y="2032"/>
                    <a:pt x="89575" y="1651"/>
                    <a:pt x="89639" y="1270"/>
                  </a:cubicBezTo>
                  <a:lnTo>
                    <a:pt x="89639" y="0"/>
                  </a:lnTo>
                  <a:lnTo>
                    <a:pt x="762" y="0"/>
                  </a:lnTo>
                  <a:lnTo>
                    <a:pt x="762" y="2412"/>
                  </a:lnTo>
                  <a:close/>
                </a:path>
              </a:pathLst>
            </a:custGeom>
            <a:solidFill>
              <a:srgbClr val="000000"/>
            </a:solidFill>
            <a:ln w="12690" cap="flat">
              <a:noFill/>
              <a:prstDash val="solid"/>
              <a:miter/>
            </a:ln>
          </p:spPr>
          <p:txBody>
            <a:bodyPr rtlCol="0" anchor="ctr"/>
            <a:lstStyle/>
            <a:p>
              <a:pPr rtl="0"/>
              <a:endParaRPr lang="en-GB" sz="1934" noProof="0"/>
            </a:p>
          </p:txBody>
        </p:sp>
        <p:sp>
          <p:nvSpPr>
            <p:cNvPr id="567" name="Freeform: Shape 566">
              <a:extLst>
                <a:ext uri="{FF2B5EF4-FFF2-40B4-BE49-F238E27FC236}">
                  <a16:creationId xmlns:a16="http://schemas.microsoft.com/office/drawing/2014/main" id="{F947879C-3465-4A9E-8DE3-4C6BCEC164F5}"/>
                </a:ext>
              </a:extLst>
            </p:cNvPr>
            <p:cNvSpPr/>
            <p:nvPr/>
          </p:nvSpPr>
          <p:spPr>
            <a:xfrm>
              <a:off x="481712" y="5597759"/>
              <a:ext cx="13906" cy="202767"/>
            </a:xfrm>
            <a:custGeom>
              <a:avLst/>
              <a:gdLst>
                <a:gd name="connsiteX0" fmla="*/ 2793 w 13906"/>
                <a:gd name="connsiteY0" fmla="*/ 181563 h 202767"/>
                <a:gd name="connsiteX1" fmla="*/ 5333 w 13906"/>
                <a:gd name="connsiteY1" fmla="*/ 185753 h 202767"/>
                <a:gd name="connsiteX2" fmla="*/ 5333 w 13906"/>
                <a:gd name="connsiteY2" fmla="*/ 185753 h 202767"/>
                <a:gd name="connsiteX3" fmla="*/ 12951 w 13906"/>
                <a:gd name="connsiteY3" fmla="*/ 198450 h 202767"/>
                <a:gd name="connsiteX4" fmla="*/ 13839 w 13906"/>
                <a:gd name="connsiteY4" fmla="*/ 202767 h 202767"/>
                <a:gd name="connsiteX5" fmla="*/ 13839 w 13906"/>
                <a:gd name="connsiteY5" fmla="*/ 202005 h 202767"/>
                <a:gd name="connsiteX6" fmla="*/ 13839 w 13906"/>
                <a:gd name="connsiteY6" fmla="*/ 6856 h 202767"/>
                <a:gd name="connsiteX7" fmla="*/ 6983 w 13906"/>
                <a:gd name="connsiteY7" fmla="*/ 0 h 202767"/>
                <a:gd name="connsiteX8" fmla="*/ 0 w 13906"/>
                <a:gd name="connsiteY8" fmla="*/ 6856 h 202767"/>
                <a:gd name="connsiteX9" fmla="*/ 0 w 13906"/>
                <a:gd name="connsiteY9" fmla="*/ 177374 h 202767"/>
                <a:gd name="connsiteX10" fmla="*/ 2666 w 13906"/>
                <a:gd name="connsiteY10" fmla="*/ 181563 h 202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906" h="202767">
                  <a:moveTo>
                    <a:pt x="2793" y="181563"/>
                  </a:moveTo>
                  <a:lnTo>
                    <a:pt x="5333" y="185753"/>
                  </a:lnTo>
                  <a:lnTo>
                    <a:pt x="5333" y="185753"/>
                  </a:lnTo>
                  <a:lnTo>
                    <a:pt x="12951" y="198450"/>
                  </a:lnTo>
                  <a:cubicBezTo>
                    <a:pt x="13743" y="199741"/>
                    <a:pt x="14057" y="201269"/>
                    <a:pt x="13839" y="202767"/>
                  </a:cubicBezTo>
                  <a:cubicBezTo>
                    <a:pt x="13839" y="202767"/>
                    <a:pt x="13839" y="202767"/>
                    <a:pt x="13839" y="202005"/>
                  </a:cubicBezTo>
                  <a:lnTo>
                    <a:pt x="13839" y="6856"/>
                  </a:lnTo>
                  <a:cubicBezTo>
                    <a:pt x="13839" y="3070"/>
                    <a:pt x="10769" y="0"/>
                    <a:pt x="6983" y="0"/>
                  </a:cubicBezTo>
                  <a:cubicBezTo>
                    <a:pt x="3175" y="0"/>
                    <a:pt x="69" y="3050"/>
                    <a:pt x="0" y="6856"/>
                  </a:cubicBezTo>
                  <a:lnTo>
                    <a:pt x="0" y="177374"/>
                  </a:lnTo>
                  <a:lnTo>
                    <a:pt x="2666" y="181563"/>
                  </a:lnTo>
                  <a:close/>
                </a:path>
              </a:pathLst>
            </a:custGeom>
            <a:solidFill>
              <a:srgbClr val="000000"/>
            </a:solidFill>
            <a:ln w="12690" cap="flat">
              <a:noFill/>
              <a:prstDash val="solid"/>
              <a:miter/>
            </a:ln>
          </p:spPr>
          <p:txBody>
            <a:bodyPr rtlCol="0" anchor="ctr"/>
            <a:lstStyle/>
            <a:p>
              <a:pPr rtl="0"/>
              <a:endParaRPr lang="en-GB" sz="1934" noProof="0"/>
            </a:p>
          </p:txBody>
        </p:sp>
        <p:sp>
          <p:nvSpPr>
            <p:cNvPr id="568" name="Freeform: Shape 567">
              <a:extLst>
                <a:ext uri="{FF2B5EF4-FFF2-40B4-BE49-F238E27FC236}">
                  <a16:creationId xmlns:a16="http://schemas.microsoft.com/office/drawing/2014/main" id="{6C0616C7-6826-431D-A273-507FE244964D}"/>
                </a:ext>
              </a:extLst>
            </p:cNvPr>
            <p:cNvSpPr/>
            <p:nvPr/>
          </p:nvSpPr>
          <p:spPr>
            <a:xfrm>
              <a:off x="489965" y="5805351"/>
              <a:ext cx="2031" cy="108"/>
            </a:xfrm>
            <a:custGeom>
              <a:avLst/>
              <a:gdLst>
                <a:gd name="connsiteX0" fmla="*/ 2031 w 2031"/>
                <a:gd name="connsiteY0" fmla="*/ 0 h 108"/>
                <a:gd name="connsiteX1" fmla="*/ 0 w 2031"/>
                <a:gd name="connsiteY1" fmla="*/ 0 h 108"/>
                <a:gd name="connsiteX2" fmla="*/ 0 w 2031"/>
                <a:gd name="connsiteY2" fmla="*/ 0 h 108"/>
                <a:gd name="connsiteX3" fmla="*/ 2031 w 2031"/>
                <a:gd name="connsiteY3" fmla="*/ 0 h 108"/>
              </a:gdLst>
              <a:ahLst/>
              <a:cxnLst>
                <a:cxn ang="0">
                  <a:pos x="connsiteX0" y="connsiteY0"/>
                </a:cxn>
                <a:cxn ang="0">
                  <a:pos x="connsiteX1" y="connsiteY1"/>
                </a:cxn>
                <a:cxn ang="0">
                  <a:pos x="connsiteX2" y="connsiteY2"/>
                </a:cxn>
                <a:cxn ang="0">
                  <a:pos x="connsiteX3" y="connsiteY3"/>
                </a:cxn>
              </a:cxnLst>
              <a:rect l="l" t="t" r="r" b="b"/>
              <a:pathLst>
                <a:path w="2031" h="108">
                  <a:moveTo>
                    <a:pt x="2031" y="0"/>
                  </a:moveTo>
                  <a:cubicBezTo>
                    <a:pt x="1360" y="127"/>
                    <a:pt x="672" y="127"/>
                    <a:pt x="0" y="0"/>
                  </a:cubicBezTo>
                  <a:lnTo>
                    <a:pt x="0" y="0"/>
                  </a:lnTo>
                  <a:cubicBezTo>
                    <a:pt x="669" y="145"/>
                    <a:pt x="1362" y="145"/>
                    <a:pt x="2031"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569" name="Freeform: Shape 568">
              <a:extLst>
                <a:ext uri="{FF2B5EF4-FFF2-40B4-BE49-F238E27FC236}">
                  <a16:creationId xmlns:a16="http://schemas.microsoft.com/office/drawing/2014/main" id="{C10B60C3-6B87-4D7D-A17A-CC31A7507C3B}"/>
                </a:ext>
              </a:extLst>
            </p:cNvPr>
            <p:cNvSpPr/>
            <p:nvPr/>
          </p:nvSpPr>
          <p:spPr>
            <a:xfrm>
              <a:off x="485775" y="5805985"/>
              <a:ext cx="1777" cy="54"/>
            </a:xfrm>
            <a:custGeom>
              <a:avLst/>
              <a:gdLst>
                <a:gd name="connsiteX0" fmla="*/ 1778 w 1777"/>
                <a:gd name="connsiteY0" fmla="*/ 0 h 54"/>
                <a:gd name="connsiteX1" fmla="*/ 0 w 1777"/>
                <a:gd name="connsiteY1" fmla="*/ 0 h 54"/>
                <a:gd name="connsiteX2" fmla="*/ 1778 w 1777"/>
                <a:gd name="connsiteY2" fmla="*/ 0 h 54"/>
              </a:gdLst>
              <a:ahLst/>
              <a:cxnLst>
                <a:cxn ang="0">
                  <a:pos x="connsiteX0" y="connsiteY0"/>
                </a:cxn>
                <a:cxn ang="0">
                  <a:pos x="connsiteX1" y="connsiteY1"/>
                </a:cxn>
                <a:cxn ang="0">
                  <a:pos x="connsiteX2" y="connsiteY2"/>
                </a:cxn>
              </a:cxnLst>
              <a:rect l="l" t="t" r="r" b="b"/>
              <a:pathLst>
                <a:path w="1777" h="54">
                  <a:moveTo>
                    <a:pt x="1778" y="0"/>
                  </a:moveTo>
                  <a:cubicBezTo>
                    <a:pt x="1187" y="72"/>
                    <a:pt x="590" y="72"/>
                    <a:pt x="0" y="0"/>
                  </a:cubicBezTo>
                  <a:lnTo>
                    <a:pt x="1778" y="0"/>
                  </a:lnTo>
                  <a:close/>
                </a:path>
              </a:pathLst>
            </a:custGeom>
            <a:solidFill>
              <a:srgbClr val="000000"/>
            </a:solidFill>
            <a:ln w="12690" cap="flat">
              <a:noFill/>
              <a:prstDash val="solid"/>
              <a:miter/>
            </a:ln>
          </p:spPr>
          <p:txBody>
            <a:bodyPr rtlCol="0" anchor="ctr"/>
            <a:lstStyle/>
            <a:p>
              <a:pPr rtl="0"/>
              <a:endParaRPr lang="en-GB" sz="1934" noProof="0"/>
            </a:p>
          </p:txBody>
        </p:sp>
        <p:sp>
          <p:nvSpPr>
            <p:cNvPr id="570" name="Freeform: Shape 569">
              <a:extLst>
                <a:ext uri="{FF2B5EF4-FFF2-40B4-BE49-F238E27FC236}">
                  <a16:creationId xmlns:a16="http://schemas.microsoft.com/office/drawing/2014/main" id="{C587524F-A6F8-4A72-90D6-6BA861CF4EB7}"/>
                </a:ext>
              </a:extLst>
            </p:cNvPr>
            <p:cNvSpPr/>
            <p:nvPr/>
          </p:nvSpPr>
          <p:spPr>
            <a:xfrm>
              <a:off x="1005070" y="5623914"/>
              <a:ext cx="2539" cy="151345"/>
            </a:xfrm>
            <a:custGeom>
              <a:avLst/>
              <a:gdLst>
                <a:gd name="connsiteX0" fmla="*/ 2539 w 2539"/>
                <a:gd name="connsiteY0" fmla="*/ 2158 h 151345"/>
                <a:gd name="connsiteX1" fmla="*/ 2539 w 2539"/>
                <a:gd name="connsiteY1" fmla="*/ 1270 h 151345"/>
                <a:gd name="connsiteX2" fmla="*/ 1270 w 2539"/>
                <a:gd name="connsiteY2" fmla="*/ 0 h 151345"/>
                <a:gd name="connsiteX3" fmla="*/ 0 w 2539"/>
                <a:gd name="connsiteY3" fmla="*/ 1270 h 151345"/>
                <a:gd name="connsiteX4" fmla="*/ 0 w 2539"/>
                <a:gd name="connsiteY4" fmla="*/ 151345 h 151345"/>
                <a:gd name="connsiteX5" fmla="*/ 2539 w 2539"/>
                <a:gd name="connsiteY5" fmla="*/ 143219 h 151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9" h="151345">
                  <a:moveTo>
                    <a:pt x="2539" y="2158"/>
                  </a:moveTo>
                  <a:lnTo>
                    <a:pt x="2539" y="1270"/>
                  </a:lnTo>
                  <a:cubicBezTo>
                    <a:pt x="2539" y="569"/>
                    <a:pt x="1970" y="0"/>
                    <a:pt x="1270" y="0"/>
                  </a:cubicBezTo>
                  <a:cubicBezTo>
                    <a:pt x="569" y="0"/>
                    <a:pt x="0" y="569"/>
                    <a:pt x="0" y="1270"/>
                  </a:cubicBezTo>
                  <a:lnTo>
                    <a:pt x="0" y="151345"/>
                  </a:lnTo>
                  <a:lnTo>
                    <a:pt x="2539" y="143219"/>
                  </a:lnTo>
                  <a:close/>
                </a:path>
              </a:pathLst>
            </a:custGeom>
            <a:solidFill>
              <a:srgbClr val="000000"/>
            </a:solidFill>
            <a:ln w="12690" cap="flat">
              <a:noFill/>
              <a:prstDash val="solid"/>
              <a:miter/>
            </a:ln>
          </p:spPr>
          <p:txBody>
            <a:bodyPr rtlCol="0" anchor="ctr"/>
            <a:lstStyle/>
            <a:p>
              <a:pPr rtl="0"/>
              <a:endParaRPr lang="en-GB" sz="1934" noProof="0"/>
            </a:p>
          </p:txBody>
        </p:sp>
        <p:sp>
          <p:nvSpPr>
            <p:cNvPr id="571" name="Freeform: Shape 570">
              <a:extLst>
                <a:ext uri="{FF2B5EF4-FFF2-40B4-BE49-F238E27FC236}">
                  <a16:creationId xmlns:a16="http://schemas.microsoft.com/office/drawing/2014/main" id="{477A8DDC-06A0-4BC7-9851-85800494D1C5}"/>
                </a:ext>
              </a:extLst>
            </p:cNvPr>
            <p:cNvSpPr/>
            <p:nvPr/>
          </p:nvSpPr>
          <p:spPr>
            <a:xfrm>
              <a:off x="1005070" y="5782877"/>
              <a:ext cx="2539" cy="9649"/>
            </a:xfrm>
            <a:custGeom>
              <a:avLst/>
              <a:gdLst>
                <a:gd name="connsiteX0" fmla="*/ 2539 w 2539"/>
                <a:gd name="connsiteY0" fmla="*/ 9650 h 9649"/>
                <a:gd name="connsiteX1" fmla="*/ 2539 w 2539"/>
                <a:gd name="connsiteY1" fmla="*/ 2412 h 9649"/>
                <a:gd name="connsiteX2" fmla="*/ 0 w 2539"/>
                <a:gd name="connsiteY2" fmla="*/ 0 h 9649"/>
                <a:gd name="connsiteX3" fmla="*/ 0 w 2539"/>
                <a:gd name="connsiteY3" fmla="*/ 9650 h 9649"/>
                <a:gd name="connsiteX4" fmla="*/ 2539 w 2539"/>
                <a:gd name="connsiteY4" fmla="*/ 9650 h 9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9" h="9649">
                  <a:moveTo>
                    <a:pt x="2539" y="9650"/>
                  </a:moveTo>
                  <a:lnTo>
                    <a:pt x="2539" y="2412"/>
                  </a:lnTo>
                  <a:cubicBezTo>
                    <a:pt x="1520" y="1813"/>
                    <a:pt x="651" y="988"/>
                    <a:pt x="0" y="0"/>
                  </a:cubicBezTo>
                  <a:lnTo>
                    <a:pt x="0" y="9650"/>
                  </a:lnTo>
                  <a:lnTo>
                    <a:pt x="2539" y="9650"/>
                  </a:lnTo>
                  <a:close/>
                </a:path>
              </a:pathLst>
            </a:custGeom>
            <a:solidFill>
              <a:srgbClr val="000000"/>
            </a:solidFill>
            <a:ln w="12690" cap="flat">
              <a:noFill/>
              <a:prstDash val="solid"/>
              <a:miter/>
            </a:ln>
          </p:spPr>
          <p:txBody>
            <a:bodyPr rtlCol="0" anchor="ctr"/>
            <a:lstStyle/>
            <a:p>
              <a:pPr rtl="0"/>
              <a:endParaRPr lang="en-GB" sz="1934" noProof="0"/>
            </a:p>
          </p:txBody>
        </p:sp>
        <p:sp>
          <p:nvSpPr>
            <p:cNvPr id="572" name="Freeform: Shape 571">
              <a:extLst>
                <a:ext uri="{FF2B5EF4-FFF2-40B4-BE49-F238E27FC236}">
                  <a16:creationId xmlns:a16="http://schemas.microsoft.com/office/drawing/2014/main" id="{F225BE5F-52EC-42B2-9537-C6E8E73AE6DD}"/>
                </a:ext>
              </a:extLst>
            </p:cNvPr>
            <p:cNvSpPr/>
            <p:nvPr/>
          </p:nvSpPr>
          <p:spPr>
            <a:xfrm>
              <a:off x="653752" y="5785924"/>
              <a:ext cx="31741" cy="2412"/>
            </a:xfrm>
            <a:custGeom>
              <a:avLst/>
              <a:gdLst>
                <a:gd name="connsiteX0" fmla="*/ 0 w 31741"/>
                <a:gd name="connsiteY0" fmla="*/ 1143 h 2412"/>
                <a:gd name="connsiteX1" fmla="*/ 0 w 31741"/>
                <a:gd name="connsiteY1" fmla="*/ 2412 h 2412"/>
                <a:gd name="connsiteX2" fmla="*/ 30472 w 31741"/>
                <a:gd name="connsiteY2" fmla="*/ 2412 h 2412"/>
                <a:gd name="connsiteX3" fmla="*/ 30472 w 31741"/>
                <a:gd name="connsiteY3" fmla="*/ 1143 h 2412"/>
                <a:gd name="connsiteX4" fmla="*/ 31742 w 31741"/>
                <a:gd name="connsiteY4" fmla="*/ 0 h 2412"/>
                <a:gd name="connsiteX5" fmla="*/ 0 w 31741"/>
                <a:gd name="connsiteY5" fmla="*/ 0 h 2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41" h="2412">
                  <a:moveTo>
                    <a:pt x="0" y="1143"/>
                  </a:moveTo>
                  <a:lnTo>
                    <a:pt x="0" y="2412"/>
                  </a:lnTo>
                  <a:lnTo>
                    <a:pt x="30472" y="2412"/>
                  </a:lnTo>
                  <a:lnTo>
                    <a:pt x="30472" y="1143"/>
                  </a:lnTo>
                  <a:cubicBezTo>
                    <a:pt x="30538" y="491"/>
                    <a:pt x="31087" y="-4"/>
                    <a:pt x="31742" y="0"/>
                  </a:cubicBezTo>
                  <a:lnTo>
                    <a:pt x="0" y="0"/>
                  </a:lnTo>
                  <a:close/>
                </a:path>
              </a:pathLst>
            </a:custGeom>
            <a:solidFill>
              <a:srgbClr val="000000"/>
            </a:solidFill>
            <a:ln w="12690" cap="flat">
              <a:noFill/>
              <a:prstDash val="solid"/>
              <a:miter/>
            </a:ln>
          </p:spPr>
          <p:txBody>
            <a:bodyPr rtlCol="0" anchor="ctr"/>
            <a:lstStyle/>
            <a:p>
              <a:pPr rtl="0"/>
              <a:endParaRPr lang="en-GB" sz="1934" noProof="0"/>
            </a:p>
          </p:txBody>
        </p:sp>
        <p:sp>
          <p:nvSpPr>
            <p:cNvPr id="573" name="Freeform: Shape 572">
              <a:extLst>
                <a:ext uri="{FF2B5EF4-FFF2-40B4-BE49-F238E27FC236}">
                  <a16:creationId xmlns:a16="http://schemas.microsoft.com/office/drawing/2014/main" id="{476FF381-7A44-4A00-B004-39504D7452BE}"/>
                </a:ext>
              </a:extLst>
            </p:cNvPr>
            <p:cNvSpPr/>
            <p:nvPr/>
          </p:nvSpPr>
          <p:spPr>
            <a:xfrm>
              <a:off x="639913" y="5787067"/>
              <a:ext cx="13840" cy="292025"/>
            </a:xfrm>
            <a:custGeom>
              <a:avLst/>
              <a:gdLst>
                <a:gd name="connsiteX0" fmla="*/ 13839 w 13840"/>
                <a:gd name="connsiteY0" fmla="*/ 0 h 292025"/>
                <a:gd name="connsiteX1" fmla="*/ 7111 w 13840"/>
                <a:gd name="connsiteY1" fmla="*/ 6982 h 292025"/>
                <a:gd name="connsiteX2" fmla="*/ 6983 w 13840"/>
                <a:gd name="connsiteY2" fmla="*/ 6983 h 292025"/>
                <a:gd name="connsiteX3" fmla="*/ 0 w 13840"/>
                <a:gd name="connsiteY3" fmla="*/ 0 h 292025"/>
                <a:gd name="connsiteX4" fmla="*/ 0 w 13840"/>
                <a:gd name="connsiteY4" fmla="*/ 292025 h 292025"/>
                <a:gd name="connsiteX5" fmla="*/ 13839 w 13840"/>
                <a:gd name="connsiteY5" fmla="*/ 292025 h 292025"/>
                <a:gd name="connsiteX6" fmla="*/ 13839 w 13840"/>
                <a:gd name="connsiteY6" fmla="*/ 0 h 29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40" h="292025">
                  <a:moveTo>
                    <a:pt x="13839" y="0"/>
                  </a:moveTo>
                  <a:cubicBezTo>
                    <a:pt x="13909" y="3786"/>
                    <a:pt x="10898" y="6912"/>
                    <a:pt x="7111" y="6982"/>
                  </a:cubicBezTo>
                  <a:cubicBezTo>
                    <a:pt x="7068" y="6983"/>
                    <a:pt x="7026" y="6983"/>
                    <a:pt x="6983" y="6983"/>
                  </a:cubicBezTo>
                  <a:cubicBezTo>
                    <a:pt x="3126" y="6983"/>
                    <a:pt x="0" y="3856"/>
                    <a:pt x="0" y="0"/>
                  </a:cubicBezTo>
                  <a:lnTo>
                    <a:pt x="0" y="292025"/>
                  </a:lnTo>
                  <a:lnTo>
                    <a:pt x="13839" y="292025"/>
                  </a:lnTo>
                  <a:lnTo>
                    <a:pt x="13839" y="0"/>
                  </a:lnTo>
                  <a:close/>
                </a:path>
              </a:pathLst>
            </a:custGeom>
            <a:solidFill>
              <a:schemeClr val="accent2"/>
            </a:solidFill>
            <a:ln w="12690" cap="flat">
              <a:noFill/>
              <a:prstDash val="solid"/>
              <a:miter/>
            </a:ln>
          </p:spPr>
          <p:txBody>
            <a:bodyPr rtlCol="0" anchor="ctr"/>
            <a:lstStyle/>
            <a:p>
              <a:pPr rtl="0"/>
              <a:endParaRPr lang="en-GB" sz="1934" noProof="0"/>
            </a:p>
          </p:txBody>
        </p:sp>
        <p:sp>
          <p:nvSpPr>
            <p:cNvPr id="574" name="Freeform: Shape 573">
              <a:extLst>
                <a:ext uri="{FF2B5EF4-FFF2-40B4-BE49-F238E27FC236}">
                  <a16:creationId xmlns:a16="http://schemas.microsoft.com/office/drawing/2014/main" id="{5AADF5D3-319C-4FAB-9D9E-7ED08CAE76D1}"/>
                </a:ext>
              </a:extLst>
            </p:cNvPr>
            <p:cNvSpPr/>
            <p:nvPr/>
          </p:nvSpPr>
          <p:spPr>
            <a:xfrm>
              <a:off x="3275746" y="6465709"/>
              <a:ext cx="6602" cy="1142"/>
            </a:xfrm>
            <a:custGeom>
              <a:avLst/>
              <a:gdLst>
                <a:gd name="connsiteX0" fmla="*/ 0 w 6602"/>
                <a:gd name="connsiteY0" fmla="*/ 254 h 1142"/>
                <a:gd name="connsiteX1" fmla="*/ 0 w 6602"/>
                <a:gd name="connsiteY1" fmla="*/ 1143 h 1142"/>
                <a:gd name="connsiteX2" fmla="*/ 0 w 6602"/>
                <a:gd name="connsiteY2" fmla="*/ 1143 h 1142"/>
                <a:gd name="connsiteX3" fmla="*/ 6602 w 6602"/>
                <a:gd name="connsiteY3" fmla="*/ 1143 h 1142"/>
                <a:gd name="connsiteX4" fmla="*/ 6602 w 6602"/>
                <a:gd name="connsiteY4" fmla="*/ 0 h 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2" h="1142">
                  <a:moveTo>
                    <a:pt x="0" y="254"/>
                  </a:moveTo>
                  <a:cubicBezTo>
                    <a:pt x="0" y="254"/>
                    <a:pt x="0" y="889"/>
                    <a:pt x="0" y="1143"/>
                  </a:cubicBezTo>
                  <a:lnTo>
                    <a:pt x="0" y="1143"/>
                  </a:lnTo>
                  <a:lnTo>
                    <a:pt x="6602" y="1143"/>
                  </a:lnTo>
                  <a:cubicBezTo>
                    <a:pt x="6539" y="762"/>
                    <a:pt x="6539" y="381"/>
                    <a:pt x="6602"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575" name="Freeform: Shape 574">
              <a:extLst>
                <a:ext uri="{FF2B5EF4-FFF2-40B4-BE49-F238E27FC236}">
                  <a16:creationId xmlns:a16="http://schemas.microsoft.com/office/drawing/2014/main" id="{90A55070-2965-4681-9380-31EBB229AB9E}"/>
                </a:ext>
              </a:extLst>
            </p:cNvPr>
            <p:cNvSpPr/>
            <p:nvPr/>
          </p:nvSpPr>
          <p:spPr>
            <a:xfrm>
              <a:off x="2579206" y="6464693"/>
              <a:ext cx="71863" cy="2412"/>
            </a:xfrm>
            <a:custGeom>
              <a:avLst/>
              <a:gdLst>
                <a:gd name="connsiteX0" fmla="*/ 43042 w 71863"/>
                <a:gd name="connsiteY0" fmla="*/ 0 h 2412"/>
                <a:gd name="connsiteX1" fmla="*/ 23616 w 71863"/>
                <a:gd name="connsiteY1" fmla="*/ 0 h 2412"/>
                <a:gd name="connsiteX2" fmla="*/ 22613 w 71863"/>
                <a:gd name="connsiteY2" fmla="*/ 1257 h 2412"/>
                <a:gd name="connsiteX3" fmla="*/ 22473 w 71863"/>
                <a:gd name="connsiteY3" fmla="*/ 1270 h 2412"/>
                <a:gd name="connsiteX4" fmla="*/ 762 w 71863"/>
                <a:gd name="connsiteY4" fmla="*/ 1270 h 2412"/>
                <a:gd name="connsiteX5" fmla="*/ 0 w 71863"/>
                <a:gd name="connsiteY5" fmla="*/ 2412 h 2412"/>
                <a:gd name="connsiteX6" fmla="*/ 71863 w 71863"/>
                <a:gd name="connsiteY6" fmla="*/ 2412 h 2412"/>
                <a:gd name="connsiteX7" fmla="*/ 71863 w 71863"/>
                <a:gd name="connsiteY7" fmla="*/ 0 h 2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863" h="2412">
                  <a:moveTo>
                    <a:pt x="43042" y="0"/>
                  </a:moveTo>
                  <a:lnTo>
                    <a:pt x="23616" y="0"/>
                  </a:lnTo>
                  <a:cubicBezTo>
                    <a:pt x="23692" y="622"/>
                    <a:pt x="23235" y="1193"/>
                    <a:pt x="22613" y="1257"/>
                  </a:cubicBezTo>
                  <a:cubicBezTo>
                    <a:pt x="22562" y="1270"/>
                    <a:pt x="22524" y="1270"/>
                    <a:pt x="22473" y="1270"/>
                  </a:cubicBezTo>
                  <a:lnTo>
                    <a:pt x="762" y="1270"/>
                  </a:lnTo>
                  <a:lnTo>
                    <a:pt x="0" y="2412"/>
                  </a:lnTo>
                  <a:lnTo>
                    <a:pt x="71863" y="2412"/>
                  </a:lnTo>
                  <a:lnTo>
                    <a:pt x="71863" y="0"/>
                  </a:lnTo>
                  <a:close/>
                </a:path>
              </a:pathLst>
            </a:custGeom>
            <a:solidFill>
              <a:srgbClr val="000000"/>
            </a:solidFill>
            <a:ln w="12690" cap="flat">
              <a:noFill/>
              <a:prstDash val="solid"/>
              <a:miter/>
            </a:ln>
          </p:spPr>
          <p:txBody>
            <a:bodyPr rtlCol="0" anchor="ctr"/>
            <a:lstStyle/>
            <a:p>
              <a:pPr rtl="0"/>
              <a:endParaRPr lang="en-GB" sz="1934" noProof="0"/>
            </a:p>
          </p:txBody>
        </p:sp>
        <p:sp>
          <p:nvSpPr>
            <p:cNvPr id="576" name="Freeform: Shape 575">
              <a:extLst>
                <a:ext uri="{FF2B5EF4-FFF2-40B4-BE49-F238E27FC236}">
                  <a16:creationId xmlns:a16="http://schemas.microsoft.com/office/drawing/2014/main" id="{E425EC90-C673-4391-B483-9046C699FB05}"/>
                </a:ext>
              </a:extLst>
            </p:cNvPr>
            <p:cNvSpPr/>
            <p:nvPr/>
          </p:nvSpPr>
          <p:spPr>
            <a:xfrm>
              <a:off x="1013323" y="5804081"/>
              <a:ext cx="2412" cy="588621"/>
            </a:xfrm>
            <a:custGeom>
              <a:avLst/>
              <a:gdLst>
                <a:gd name="connsiteX0" fmla="*/ 381 w 2412"/>
                <a:gd name="connsiteY0" fmla="*/ 588621 h 588621"/>
                <a:gd name="connsiteX1" fmla="*/ 2412 w 2412"/>
                <a:gd name="connsiteY1" fmla="*/ 588621 h 588621"/>
                <a:gd name="connsiteX2" fmla="*/ 2412 w 2412"/>
                <a:gd name="connsiteY2" fmla="*/ 0 h 588621"/>
                <a:gd name="connsiteX3" fmla="*/ 0 w 2412"/>
                <a:gd name="connsiteY3" fmla="*/ 1778 h 588621"/>
              </a:gdLst>
              <a:ahLst/>
              <a:cxnLst>
                <a:cxn ang="0">
                  <a:pos x="connsiteX0" y="connsiteY0"/>
                </a:cxn>
                <a:cxn ang="0">
                  <a:pos x="connsiteX1" y="connsiteY1"/>
                </a:cxn>
                <a:cxn ang="0">
                  <a:pos x="connsiteX2" y="connsiteY2"/>
                </a:cxn>
                <a:cxn ang="0">
                  <a:pos x="connsiteX3" y="connsiteY3"/>
                </a:cxn>
              </a:cxnLst>
              <a:rect l="l" t="t" r="r" b="b"/>
              <a:pathLst>
                <a:path w="2412" h="588621">
                  <a:moveTo>
                    <a:pt x="381" y="588621"/>
                  </a:moveTo>
                  <a:lnTo>
                    <a:pt x="2412" y="588621"/>
                  </a:lnTo>
                  <a:lnTo>
                    <a:pt x="2412" y="0"/>
                  </a:lnTo>
                  <a:cubicBezTo>
                    <a:pt x="1755" y="769"/>
                    <a:pt x="929" y="1378"/>
                    <a:pt x="0" y="1778"/>
                  </a:cubicBezTo>
                  <a:close/>
                </a:path>
              </a:pathLst>
            </a:custGeom>
            <a:solidFill>
              <a:srgbClr val="000000"/>
            </a:solidFill>
            <a:ln w="12690" cap="flat">
              <a:noFill/>
              <a:prstDash val="solid"/>
              <a:miter/>
            </a:ln>
          </p:spPr>
          <p:txBody>
            <a:bodyPr rtlCol="0" anchor="ctr"/>
            <a:lstStyle/>
            <a:p>
              <a:pPr rtl="0"/>
              <a:endParaRPr lang="en-GB" sz="1934" noProof="0"/>
            </a:p>
          </p:txBody>
        </p:sp>
        <p:sp>
          <p:nvSpPr>
            <p:cNvPr id="577" name="Freeform: Shape 576">
              <a:extLst>
                <a:ext uri="{FF2B5EF4-FFF2-40B4-BE49-F238E27FC236}">
                  <a16:creationId xmlns:a16="http://schemas.microsoft.com/office/drawing/2014/main" id="{4FA3DC61-AAD7-4F70-91FF-515998954B91}"/>
                </a:ext>
              </a:extLst>
            </p:cNvPr>
            <p:cNvSpPr/>
            <p:nvPr/>
          </p:nvSpPr>
          <p:spPr>
            <a:xfrm>
              <a:off x="1013323" y="5784020"/>
              <a:ext cx="2412" cy="10792"/>
            </a:xfrm>
            <a:custGeom>
              <a:avLst/>
              <a:gdLst>
                <a:gd name="connsiteX0" fmla="*/ 2412 w 2412"/>
                <a:gd name="connsiteY0" fmla="*/ 10792 h 10792"/>
                <a:gd name="connsiteX1" fmla="*/ 2412 w 2412"/>
                <a:gd name="connsiteY1" fmla="*/ 0 h 10792"/>
                <a:gd name="connsiteX2" fmla="*/ 0 w 2412"/>
                <a:gd name="connsiteY2" fmla="*/ 1778 h 10792"/>
                <a:gd name="connsiteX3" fmla="*/ 0 w 2412"/>
                <a:gd name="connsiteY3" fmla="*/ 9015 h 10792"/>
                <a:gd name="connsiteX4" fmla="*/ 2412 w 2412"/>
                <a:gd name="connsiteY4" fmla="*/ 10792 h 10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2" h="10792">
                  <a:moveTo>
                    <a:pt x="2412" y="10792"/>
                  </a:moveTo>
                  <a:lnTo>
                    <a:pt x="2412" y="0"/>
                  </a:lnTo>
                  <a:cubicBezTo>
                    <a:pt x="1729" y="741"/>
                    <a:pt x="910" y="1345"/>
                    <a:pt x="0" y="1778"/>
                  </a:cubicBezTo>
                  <a:lnTo>
                    <a:pt x="0" y="9015"/>
                  </a:lnTo>
                  <a:cubicBezTo>
                    <a:pt x="929" y="9415"/>
                    <a:pt x="1755" y="10023"/>
                    <a:pt x="2412" y="10792"/>
                  </a:cubicBezTo>
                  <a:close/>
                </a:path>
              </a:pathLst>
            </a:custGeom>
            <a:solidFill>
              <a:srgbClr val="000000"/>
            </a:solidFill>
            <a:ln w="12690" cap="flat">
              <a:noFill/>
              <a:prstDash val="solid"/>
              <a:miter/>
            </a:ln>
          </p:spPr>
          <p:txBody>
            <a:bodyPr rtlCol="0" anchor="ctr"/>
            <a:lstStyle/>
            <a:p>
              <a:pPr rtl="0"/>
              <a:endParaRPr lang="en-GB" sz="1934" noProof="0"/>
            </a:p>
          </p:txBody>
        </p:sp>
        <p:sp>
          <p:nvSpPr>
            <p:cNvPr id="578" name="Freeform: Shape 577">
              <a:extLst>
                <a:ext uri="{FF2B5EF4-FFF2-40B4-BE49-F238E27FC236}">
                  <a16:creationId xmlns:a16="http://schemas.microsoft.com/office/drawing/2014/main" id="{A6BE5E5F-931C-44A6-B597-3EA610326C4A}"/>
                </a:ext>
              </a:extLst>
            </p:cNvPr>
            <p:cNvSpPr/>
            <p:nvPr/>
          </p:nvSpPr>
          <p:spPr>
            <a:xfrm>
              <a:off x="1009894" y="5785925"/>
              <a:ext cx="2412" cy="6602"/>
            </a:xfrm>
            <a:custGeom>
              <a:avLst/>
              <a:gdLst>
                <a:gd name="connsiteX0" fmla="*/ 1143 w 2412"/>
                <a:gd name="connsiteY0" fmla="*/ 6602 h 6602"/>
                <a:gd name="connsiteX1" fmla="*/ 2412 w 2412"/>
                <a:gd name="connsiteY1" fmla="*/ 6602 h 6602"/>
                <a:gd name="connsiteX2" fmla="*/ 2412 w 2412"/>
                <a:gd name="connsiteY2" fmla="*/ 0 h 6602"/>
                <a:gd name="connsiteX3" fmla="*/ 0 w 2412"/>
                <a:gd name="connsiteY3" fmla="*/ 0 h 6602"/>
                <a:gd name="connsiteX4" fmla="*/ 0 w 2412"/>
                <a:gd name="connsiteY4" fmla="*/ 6348 h 6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2" h="6602">
                  <a:moveTo>
                    <a:pt x="1143" y="6602"/>
                  </a:moveTo>
                  <a:lnTo>
                    <a:pt x="2412" y="6602"/>
                  </a:lnTo>
                  <a:lnTo>
                    <a:pt x="2412" y="0"/>
                  </a:lnTo>
                  <a:lnTo>
                    <a:pt x="0" y="0"/>
                  </a:lnTo>
                  <a:lnTo>
                    <a:pt x="0" y="6348"/>
                  </a:lnTo>
                  <a:close/>
                </a:path>
              </a:pathLst>
            </a:custGeom>
            <a:solidFill>
              <a:srgbClr val="000000"/>
            </a:solidFill>
            <a:ln w="12690" cap="flat">
              <a:noFill/>
              <a:prstDash val="solid"/>
              <a:miter/>
            </a:ln>
          </p:spPr>
          <p:txBody>
            <a:bodyPr rtlCol="0" anchor="ctr"/>
            <a:lstStyle/>
            <a:p>
              <a:pPr rtl="0"/>
              <a:endParaRPr lang="en-GB" sz="1934" noProof="0"/>
            </a:p>
          </p:txBody>
        </p:sp>
        <p:sp>
          <p:nvSpPr>
            <p:cNvPr id="579" name="Freeform: Shape 578">
              <a:extLst>
                <a:ext uri="{FF2B5EF4-FFF2-40B4-BE49-F238E27FC236}">
                  <a16:creationId xmlns:a16="http://schemas.microsoft.com/office/drawing/2014/main" id="{7BDC4ECF-FC2D-4C96-A187-9DA133F9F180}"/>
                </a:ext>
              </a:extLst>
            </p:cNvPr>
            <p:cNvSpPr/>
            <p:nvPr/>
          </p:nvSpPr>
          <p:spPr>
            <a:xfrm>
              <a:off x="1010783" y="5760531"/>
              <a:ext cx="1142" cy="761"/>
            </a:xfrm>
            <a:custGeom>
              <a:avLst/>
              <a:gdLst>
                <a:gd name="connsiteX0" fmla="*/ 762 w 1142"/>
                <a:gd name="connsiteY0" fmla="*/ 127 h 761"/>
                <a:gd name="connsiteX1" fmla="*/ 0 w 1142"/>
                <a:gd name="connsiteY1" fmla="*/ 762 h 761"/>
                <a:gd name="connsiteX2" fmla="*/ 1143 w 1142"/>
                <a:gd name="connsiteY2" fmla="*/ 0 h 761"/>
              </a:gdLst>
              <a:ahLst/>
              <a:cxnLst>
                <a:cxn ang="0">
                  <a:pos x="connsiteX0" y="connsiteY0"/>
                </a:cxn>
                <a:cxn ang="0">
                  <a:pos x="connsiteX1" y="connsiteY1"/>
                </a:cxn>
                <a:cxn ang="0">
                  <a:pos x="connsiteX2" y="connsiteY2"/>
                </a:cxn>
              </a:cxnLst>
              <a:rect l="l" t="t" r="r" b="b"/>
              <a:pathLst>
                <a:path w="1142" h="761">
                  <a:moveTo>
                    <a:pt x="762" y="127"/>
                  </a:moveTo>
                  <a:lnTo>
                    <a:pt x="0" y="762"/>
                  </a:lnTo>
                  <a:cubicBezTo>
                    <a:pt x="350" y="465"/>
                    <a:pt x="734" y="209"/>
                    <a:pt x="1143"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580" name="Freeform: Shape 579">
              <a:extLst>
                <a:ext uri="{FF2B5EF4-FFF2-40B4-BE49-F238E27FC236}">
                  <a16:creationId xmlns:a16="http://schemas.microsoft.com/office/drawing/2014/main" id="{E621E085-98C3-4A32-8A87-873F19E752D0}"/>
                </a:ext>
              </a:extLst>
            </p:cNvPr>
            <p:cNvSpPr/>
            <p:nvPr/>
          </p:nvSpPr>
          <p:spPr>
            <a:xfrm>
              <a:off x="1004692" y="5764594"/>
              <a:ext cx="15360" cy="21457"/>
            </a:xfrm>
            <a:custGeom>
              <a:avLst/>
              <a:gdLst>
                <a:gd name="connsiteX0" fmla="*/ 378 w 15360"/>
                <a:gd name="connsiteY0" fmla="*/ 18283 h 21457"/>
                <a:gd name="connsiteX1" fmla="*/ 2917 w 15360"/>
                <a:gd name="connsiteY1" fmla="*/ 20696 h 21457"/>
                <a:gd name="connsiteX2" fmla="*/ 4441 w 15360"/>
                <a:gd name="connsiteY2" fmla="*/ 21457 h 21457"/>
                <a:gd name="connsiteX3" fmla="*/ 7615 w 15360"/>
                <a:gd name="connsiteY3" fmla="*/ 21457 h 21457"/>
                <a:gd name="connsiteX4" fmla="*/ 9012 w 15360"/>
                <a:gd name="connsiteY4" fmla="*/ 21457 h 21457"/>
                <a:gd name="connsiteX5" fmla="*/ 11424 w 15360"/>
                <a:gd name="connsiteY5" fmla="*/ 19680 h 21457"/>
                <a:gd name="connsiteX6" fmla="*/ 12948 w 15360"/>
                <a:gd name="connsiteY6" fmla="*/ 17014 h 21457"/>
                <a:gd name="connsiteX7" fmla="*/ 15360 w 15360"/>
                <a:gd name="connsiteY7" fmla="*/ 9269 h 21457"/>
                <a:gd name="connsiteX8" fmla="*/ 10154 w 15360"/>
                <a:gd name="connsiteY8" fmla="*/ 9269 h 21457"/>
                <a:gd name="connsiteX9" fmla="*/ 3298 w 15360"/>
                <a:gd name="connsiteY9" fmla="*/ 2412 h 21457"/>
                <a:gd name="connsiteX10" fmla="*/ 3298 w 15360"/>
                <a:gd name="connsiteY10" fmla="*/ 0 h 21457"/>
                <a:gd name="connsiteX11" fmla="*/ 3298 w 15360"/>
                <a:gd name="connsiteY11" fmla="*/ 0 h 21457"/>
                <a:gd name="connsiteX12" fmla="*/ 3298 w 15360"/>
                <a:gd name="connsiteY12" fmla="*/ 2412 h 21457"/>
                <a:gd name="connsiteX13" fmla="*/ 759 w 15360"/>
                <a:gd name="connsiteY13" fmla="*/ 10538 h 21457"/>
                <a:gd name="connsiteX14" fmla="*/ 759 w 15360"/>
                <a:gd name="connsiteY14" fmla="*/ 12697 h 21457"/>
                <a:gd name="connsiteX15" fmla="*/ 759 w 15360"/>
                <a:gd name="connsiteY15" fmla="*/ 12697 h 21457"/>
                <a:gd name="connsiteX16" fmla="*/ 378 w 15360"/>
                <a:gd name="connsiteY16" fmla="*/ 18283 h 2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360" h="21457">
                  <a:moveTo>
                    <a:pt x="378" y="18283"/>
                  </a:moveTo>
                  <a:cubicBezTo>
                    <a:pt x="1029" y="19271"/>
                    <a:pt x="1898" y="20096"/>
                    <a:pt x="2917" y="20696"/>
                  </a:cubicBezTo>
                  <a:cubicBezTo>
                    <a:pt x="3385" y="21025"/>
                    <a:pt x="3898" y="21281"/>
                    <a:pt x="4441" y="21457"/>
                  </a:cubicBezTo>
                  <a:lnTo>
                    <a:pt x="7615" y="21457"/>
                  </a:lnTo>
                  <a:lnTo>
                    <a:pt x="9012" y="21457"/>
                  </a:lnTo>
                  <a:cubicBezTo>
                    <a:pt x="9922" y="21025"/>
                    <a:pt x="10741" y="20421"/>
                    <a:pt x="11424" y="19680"/>
                  </a:cubicBezTo>
                  <a:cubicBezTo>
                    <a:pt x="12152" y="18936"/>
                    <a:pt x="12676" y="18018"/>
                    <a:pt x="12948" y="17014"/>
                  </a:cubicBezTo>
                  <a:lnTo>
                    <a:pt x="15360" y="9269"/>
                  </a:lnTo>
                  <a:lnTo>
                    <a:pt x="10154" y="9269"/>
                  </a:lnTo>
                  <a:cubicBezTo>
                    <a:pt x="6368" y="9269"/>
                    <a:pt x="3298" y="6199"/>
                    <a:pt x="3298" y="2412"/>
                  </a:cubicBezTo>
                  <a:cubicBezTo>
                    <a:pt x="3166" y="1614"/>
                    <a:pt x="3166" y="799"/>
                    <a:pt x="3298" y="0"/>
                  </a:cubicBezTo>
                  <a:lnTo>
                    <a:pt x="3298" y="0"/>
                  </a:lnTo>
                  <a:lnTo>
                    <a:pt x="3298" y="2412"/>
                  </a:lnTo>
                  <a:lnTo>
                    <a:pt x="759" y="10538"/>
                  </a:lnTo>
                  <a:lnTo>
                    <a:pt x="759" y="12697"/>
                  </a:lnTo>
                  <a:lnTo>
                    <a:pt x="759" y="12697"/>
                  </a:lnTo>
                  <a:cubicBezTo>
                    <a:pt x="-98" y="14436"/>
                    <a:pt x="-235" y="16444"/>
                    <a:pt x="378" y="182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581" name="Freeform: Shape 580">
              <a:extLst>
                <a:ext uri="{FF2B5EF4-FFF2-40B4-BE49-F238E27FC236}">
                  <a16:creationId xmlns:a16="http://schemas.microsoft.com/office/drawing/2014/main" id="{2227656B-5421-495F-80FB-F63A4D5B0174}"/>
                </a:ext>
              </a:extLst>
            </p:cNvPr>
            <p:cNvSpPr/>
            <p:nvPr/>
          </p:nvSpPr>
          <p:spPr>
            <a:xfrm>
              <a:off x="1441455" y="6784524"/>
              <a:ext cx="124681" cy="1777"/>
            </a:xfrm>
            <a:custGeom>
              <a:avLst/>
              <a:gdLst>
                <a:gd name="connsiteX0" fmla="*/ 0 w 124681"/>
                <a:gd name="connsiteY0" fmla="*/ 0 h 1777"/>
                <a:gd name="connsiteX1" fmla="*/ 0 w 124681"/>
                <a:gd name="connsiteY1" fmla="*/ 889 h 1777"/>
                <a:gd name="connsiteX2" fmla="*/ 0 w 124681"/>
                <a:gd name="connsiteY2" fmla="*/ 1778 h 1777"/>
                <a:gd name="connsiteX3" fmla="*/ 124682 w 124681"/>
                <a:gd name="connsiteY3" fmla="*/ 1778 h 1777"/>
                <a:gd name="connsiteX4" fmla="*/ 120365 w 124681"/>
                <a:gd name="connsiteY4" fmla="*/ 0 h 1777"/>
                <a:gd name="connsiteX5" fmla="*/ 0 w 124681"/>
                <a:gd name="connsiteY5" fmla="*/ 0 h 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81" h="1777">
                  <a:moveTo>
                    <a:pt x="0" y="0"/>
                  </a:moveTo>
                  <a:lnTo>
                    <a:pt x="0" y="889"/>
                  </a:lnTo>
                  <a:lnTo>
                    <a:pt x="0" y="1778"/>
                  </a:lnTo>
                  <a:lnTo>
                    <a:pt x="124682" y="1778"/>
                  </a:lnTo>
                  <a:lnTo>
                    <a:pt x="120365" y="0"/>
                  </a:lnTo>
                  <a:lnTo>
                    <a:pt x="0" y="0"/>
                  </a:lnTo>
                  <a:close/>
                </a:path>
              </a:pathLst>
            </a:custGeom>
            <a:solidFill>
              <a:srgbClr val="000000"/>
            </a:solidFill>
            <a:ln w="12690" cap="flat">
              <a:noFill/>
              <a:prstDash val="solid"/>
              <a:miter/>
            </a:ln>
          </p:spPr>
          <p:txBody>
            <a:bodyPr rtlCol="0" anchor="ctr"/>
            <a:lstStyle/>
            <a:p>
              <a:pPr rtl="0"/>
              <a:endParaRPr lang="en-GB" sz="1934" noProof="0"/>
            </a:p>
          </p:txBody>
        </p:sp>
        <p:sp>
          <p:nvSpPr>
            <p:cNvPr id="582" name="Freeform: Shape 581">
              <a:extLst>
                <a:ext uri="{FF2B5EF4-FFF2-40B4-BE49-F238E27FC236}">
                  <a16:creationId xmlns:a16="http://schemas.microsoft.com/office/drawing/2014/main" id="{AF5F17B3-CC8E-4D78-B52A-6D83308021CF}"/>
                </a:ext>
              </a:extLst>
            </p:cNvPr>
            <p:cNvSpPr/>
            <p:nvPr/>
          </p:nvSpPr>
          <p:spPr>
            <a:xfrm>
              <a:off x="1441455" y="6766368"/>
              <a:ext cx="98145" cy="2539"/>
            </a:xfrm>
            <a:custGeom>
              <a:avLst/>
              <a:gdLst>
                <a:gd name="connsiteX0" fmla="*/ 0 w 98145"/>
                <a:gd name="connsiteY0" fmla="*/ 1270 h 2539"/>
                <a:gd name="connsiteX1" fmla="*/ 0 w 98145"/>
                <a:gd name="connsiteY1" fmla="*/ 2539 h 2539"/>
                <a:gd name="connsiteX2" fmla="*/ 98145 w 98145"/>
                <a:gd name="connsiteY2" fmla="*/ 2539 h 2539"/>
                <a:gd name="connsiteX3" fmla="*/ 98145 w 98145"/>
                <a:gd name="connsiteY3" fmla="*/ 0 h 2539"/>
                <a:gd name="connsiteX4" fmla="*/ 127 w 98145"/>
                <a:gd name="connsiteY4" fmla="*/ 0 h 2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45" h="2539">
                  <a:moveTo>
                    <a:pt x="0" y="1270"/>
                  </a:moveTo>
                  <a:lnTo>
                    <a:pt x="0" y="2539"/>
                  </a:lnTo>
                  <a:lnTo>
                    <a:pt x="98145" y="2539"/>
                  </a:lnTo>
                  <a:cubicBezTo>
                    <a:pt x="97955" y="1701"/>
                    <a:pt x="97955" y="838"/>
                    <a:pt x="98145" y="0"/>
                  </a:cubicBezTo>
                  <a:lnTo>
                    <a:pt x="127" y="0"/>
                  </a:lnTo>
                  <a:close/>
                </a:path>
              </a:pathLst>
            </a:custGeom>
            <a:solidFill>
              <a:srgbClr val="000000"/>
            </a:solidFill>
            <a:ln w="12690" cap="flat">
              <a:noFill/>
              <a:prstDash val="solid"/>
              <a:miter/>
            </a:ln>
          </p:spPr>
          <p:txBody>
            <a:bodyPr rtlCol="0" anchor="ctr"/>
            <a:lstStyle/>
            <a:p>
              <a:pPr rtl="0"/>
              <a:endParaRPr lang="en-GB" sz="1934" noProof="0"/>
            </a:p>
          </p:txBody>
        </p:sp>
        <p:sp>
          <p:nvSpPr>
            <p:cNvPr id="583" name="Freeform: Shape 582">
              <a:extLst>
                <a:ext uri="{FF2B5EF4-FFF2-40B4-BE49-F238E27FC236}">
                  <a16:creationId xmlns:a16="http://schemas.microsoft.com/office/drawing/2014/main" id="{458FE27C-3622-44E0-BE51-5C8855E81A5E}"/>
                </a:ext>
              </a:extLst>
            </p:cNvPr>
            <p:cNvSpPr/>
            <p:nvPr/>
          </p:nvSpPr>
          <p:spPr>
            <a:xfrm>
              <a:off x="1536299" y="6472565"/>
              <a:ext cx="2412" cy="296342"/>
            </a:xfrm>
            <a:custGeom>
              <a:avLst/>
              <a:gdLst>
                <a:gd name="connsiteX0" fmla="*/ 0 w 2412"/>
                <a:gd name="connsiteY0" fmla="*/ 0 h 296342"/>
                <a:gd name="connsiteX1" fmla="*/ 0 w 2412"/>
                <a:gd name="connsiteY1" fmla="*/ 295073 h 296342"/>
                <a:gd name="connsiteX2" fmla="*/ 1143 w 2412"/>
                <a:gd name="connsiteY2" fmla="*/ 296342 h 296342"/>
                <a:gd name="connsiteX3" fmla="*/ 2412 w 2412"/>
                <a:gd name="connsiteY3" fmla="*/ 295073 h 296342"/>
                <a:gd name="connsiteX4" fmla="*/ 2412 w 2412"/>
                <a:gd name="connsiteY4" fmla="*/ 0 h 296342"/>
                <a:gd name="connsiteX5" fmla="*/ 1143 w 2412"/>
                <a:gd name="connsiteY5" fmla="*/ 0 h 296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2" h="296342">
                  <a:moveTo>
                    <a:pt x="0" y="0"/>
                  </a:moveTo>
                  <a:lnTo>
                    <a:pt x="0" y="295073"/>
                  </a:lnTo>
                  <a:cubicBezTo>
                    <a:pt x="0" y="295733"/>
                    <a:pt x="495" y="296279"/>
                    <a:pt x="1143" y="296342"/>
                  </a:cubicBezTo>
                  <a:cubicBezTo>
                    <a:pt x="1841" y="296342"/>
                    <a:pt x="2412" y="295771"/>
                    <a:pt x="2412" y="295073"/>
                  </a:cubicBezTo>
                  <a:lnTo>
                    <a:pt x="2412" y="0"/>
                  </a:lnTo>
                  <a:lnTo>
                    <a:pt x="1143" y="0"/>
                  </a:lnTo>
                  <a:close/>
                </a:path>
              </a:pathLst>
            </a:custGeom>
            <a:solidFill>
              <a:srgbClr val="000000"/>
            </a:solidFill>
            <a:ln w="12690" cap="flat">
              <a:noFill/>
              <a:prstDash val="solid"/>
              <a:miter/>
            </a:ln>
          </p:spPr>
          <p:txBody>
            <a:bodyPr rtlCol="0" anchor="ctr"/>
            <a:lstStyle/>
            <a:p>
              <a:pPr rtl="0"/>
              <a:endParaRPr lang="en-GB" sz="1934" noProof="0"/>
            </a:p>
          </p:txBody>
        </p:sp>
        <p:sp>
          <p:nvSpPr>
            <p:cNvPr id="584" name="Freeform: Shape 583">
              <a:extLst>
                <a:ext uri="{FF2B5EF4-FFF2-40B4-BE49-F238E27FC236}">
                  <a16:creationId xmlns:a16="http://schemas.microsoft.com/office/drawing/2014/main" id="{4C45D52D-0F40-4DA0-A5A0-E2639F36AB5F}"/>
                </a:ext>
              </a:extLst>
            </p:cNvPr>
            <p:cNvSpPr/>
            <p:nvPr/>
          </p:nvSpPr>
          <p:spPr>
            <a:xfrm>
              <a:off x="0" y="6202378"/>
              <a:ext cx="245173" cy="1142"/>
            </a:xfrm>
            <a:custGeom>
              <a:avLst/>
              <a:gdLst>
                <a:gd name="connsiteX0" fmla="*/ 0 w 245173"/>
                <a:gd name="connsiteY0" fmla="*/ 0 h 1142"/>
                <a:gd name="connsiteX1" fmla="*/ 245173 w 245173"/>
                <a:gd name="connsiteY1" fmla="*/ 0 h 1142"/>
                <a:gd name="connsiteX2" fmla="*/ 245173 w 245173"/>
                <a:gd name="connsiteY2" fmla="*/ 1143 h 1142"/>
                <a:gd name="connsiteX3" fmla="*/ 0 w 245173"/>
                <a:gd name="connsiteY3" fmla="*/ 1143 h 1142"/>
              </a:gdLst>
              <a:ahLst/>
              <a:cxnLst>
                <a:cxn ang="0">
                  <a:pos x="connsiteX0" y="connsiteY0"/>
                </a:cxn>
                <a:cxn ang="0">
                  <a:pos x="connsiteX1" y="connsiteY1"/>
                </a:cxn>
                <a:cxn ang="0">
                  <a:pos x="connsiteX2" y="connsiteY2"/>
                </a:cxn>
                <a:cxn ang="0">
                  <a:pos x="connsiteX3" y="connsiteY3"/>
                </a:cxn>
              </a:cxnLst>
              <a:rect l="l" t="t" r="r" b="b"/>
              <a:pathLst>
                <a:path w="245173" h="1142">
                  <a:moveTo>
                    <a:pt x="0" y="0"/>
                  </a:moveTo>
                  <a:lnTo>
                    <a:pt x="245173" y="0"/>
                  </a:lnTo>
                  <a:lnTo>
                    <a:pt x="245173" y="1143"/>
                  </a:lnTo>
                  <a:lnTo>
                    <a:pt x="0" y="1143"/>
                  </a:lnTo>
                  <a:close/>
                </a:path>
              </a:pathLst>
            </a:custGeom>
            <a:solidFill>
              <a:srgbClr val="000000"/>
            </a:solidFill>
            <a:ln w="12690" cap="flat">
              <a:noFill/>
              <a:prstDash val="solid"/>
              <a:miter/>
            </a:ln>
          </p:spPr>
          <p:txBody>
            <a:bodyPr rtlCol="0" anchor="ctr"/>
            <a:lstStyle/>
            <a:p>
              <a:pPr rtl="0"/>
              <a:endParaRPr lang="en-GB" sz="1934" noProof="0"/>
            </a:p>
          </p:txBody>
        </p:sp>
        <p:sp>
          <p:nvSpPr>
            <p:cNvPr id="585" name="Freeform: Shape 584">
              <a:extLst>
                <a:ext uri="{FF2B5EF4-FFF2-40B4-BE49-F238E27FC236}">
                  <a16:creationId xmlns:a16="http://schemas.microsoft.com/office/drawing/2014/main" id="{5250C375-5D65-44DD-A1F1-E31B1479F18B}"/>
                </a:ext>
              </a:extLst>
            </p:cNvPr>
            <p:cNvSpPr/>
            <p:nvPr/>
          </p:nvSpPr>
          <p:spPr>
            <a:xfrm>
              <a:off x="684351" y="5804589"/>
              <a:ext cx="2539" cy="275011"/>
            </a:xfrm>
            <a:custGeom>
              <a:avLst/>
              <a:gdLst>
                <a:gd name="connsiteX0" fmla="*/ 1270 w 2539"/>
                <a:gd name="connsiteY0" fmla="*/ 275012 h 275011"/>
                <a:gd name="connsiteX1" fmla="*/ 2539 w 2539"/>
                <a:gd name="connsiteY1" fmla="*/ 275012 h 275011"/>
                <a:gd name="connsiteX2" fmla="*/ 2539 w 2539"/>
                <a:gd name="connsiteY2" fmla="*/ 1270 h 275011"/>
                <a:gd name="connsiteX3" fmla="*/ 0 w 2539"/>
                <a:gd name="connsiteY3" fmla="*/ 0 h 275011"/>
                <a:gd name="connsiteX4" fmla="*/ 0 w 2539"/>
                <a:gd name="connsiteY4" fmla="*/ 275012 h 275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9" h="275011">
                  <a:moveTo>
                    <a:pt x="1270" y="275012"/>
                  </a:moveTo>
                  <a:lnTo>
                    <a:pt x="2539" y="275012"/>
                  </a:lnTo>
                  <a:lnTo>
                    <a:pt x="2539" y="1270"/>
                  </a:lnTo>
                  <a:cubicBezTo>
                    <a:pt x="1614" y="1028"/>
                    <a:pt x="749" y="596"/>
                    <a:pt x="0" y="0"/>
                  </a:cubicBezTo>
                  <a:lnTo>
                    <a:pt x="0" y="275012"/>
                  </a:lnTo>
                  <a:close/>
                </a:path>
              </a:pathLst>
            </a:custGeom>
            <a:solidFill>
              <a:srgbClr val="000000"/>
            </a:solidFill>
            <a:ln w="12690" cap="flat">
              <a:noFill/>
              <a:prstDash val="solid"/>
              <a:miter/>
            </a:ln>
          </p:spPr>
          <p:txBody>
            <a:bodyPr rtlCol="0" anchor="ctr"/>
            <a:lstStyle/>
            <a:p>
              <a:pPr rtl="0"/>
              <a:endParaRPr lang="en-GB" sz="1934" noProof="0"/>
            </a:p>
          </p:txBody>
        </p:sp>
        <p:sp>
          <p:nvSpPr>
            <p:cNvPr id="586" name="Freeform: Shape 585">
              <a:extLst>
                <a:ext uri="{FF2B5EF4-FFF2-40B4-BE49-F238E27FC236}">
                  <a16:creationId xmlns:a16="http://schemas.microsoft.com/office/drawing/2014/main" id="{DF3771B7-664A-4E7E-BDBD-EAC31B06E7DF}"/>
                </a:ext>
              </a:extLst>
            </p:cNvPr>
            <p:cNvSpPr/>
            <p:nvPr/>
          </p:nvSpPr>
          <p:spPr>
            <a:xfrm>
              <a:off x="684224" y="5785798"/>
              <a:ext cx="2539" cy="8506"/>
            </a:xfrm>
            <a:custGeom>
              <a:avLst/>
              <a:gdLst>
                <a:gd name="connsiteX0" fmla="*/ 0 w 2539"/>
                <a:gd name="connsiteY0" fmla="*/ 1270 h 8506"/>
                <a:gd name="connsiteX1" fmla="*/ 0 w 2539"/>
                <a:gd name="connsiteY1" fmla="*/ 8507 h 8506"/>
                <a:gd name="connsiteX2" fmla="*/ 2539 w 2539"/>
                <a:gd name="connsiteY2" fmla="*/ 7110 h 8506"/>
                <a:gd name="connsiteX3" fmla="*/ 2539 w 2539"/>
                <a:gd name="connsiteY3" fmla="*/ 1270 h 8506"/>
                <a:gd name="connsiteX4" fmla="*/ 1270 w 2539"/>
                <a:gd name="connsiteY4" fmla="*/ 0 h 8506"/>
                <a:gd name="connsiteX5" fmla="*/ 0 w 2539"/>
                <a:gd name="connsiteY5" fmla="*/ 1270 h 8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9" h="8506">
                  <a:moveTo>
                    <a:pt x="0" y="1270"/>
                  </a:moveTo>
                  <a:lnTo>
                    <a:pt x="0" y="8507"/>
                  </a:lnTo>
                  <a:cubicBezTo>
                    <a:pt x="741" y="7872"/>
                    <a:pt x="1606" y="7396"/>
                    <a:pt x="2539" y="7110"/>
                  </a:cubicBezTo>
                  <a:lnTo>
                    <a:pt x="2539" y="1270"/>
                  </a:lnTo>
                  <a:cubicBezTo>
                    <a:pt x="2539" y="569"/>
                    <a:pt x="1971" y="0"/>
                    <a:pt x="1270" y="0"/>
                  </a:cubicBezTo>
                  <a:cubicBezTo>
                    <a:pt x="569" y="0"/>
                    <a:pt x="0" y="569"/>
                    <a:pt x="0" y="127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587" name="Freeform: Shape 586">
              <a:extLst>
                <a:ext uri="{FF2B5EF4-FFF2-40B4-BE49-F238E27FC236}">
                  <a16:creationId xmlns:a16="http://schemas.microsoft.com/office/drawing/2014/main" id="{45CD553C-B4C3-4D77-AE52-9E78CA2A0042}"/>
                </a:ext>
              </a:extLst>
            </p:cNvPr>
            <p:cNvSpPr/>
            <p:nvPr/>
          </p:nvSpPr>
          <p:spPr>
            <a:xfrm>
              <a:off x="1009894" y="5806112"/>
              <a:ext cx="2412" cy="586589"/>
            </a:xfrm>
            <a:custGeom>
              <a:avLst/>
              <a:gdLst>
                <a:gd name="connsiteX0" fmla="*/ 2412 w 2412"/>
                <a:gd name="connsiteY0" fmla="*/ 586590 h 586589"/>
                <a:gd name="connsiteX1" fmla="*/ 2412 w 2412"/>
                <a:gd name="connsiteY1" fmla="*/ 0 h 586589"/>
                <a:gd name="connsiteX2" fmla="*/ 1143 w 2412"/>
                <a:gd name="connsiteY2" fmla="*/ 0 h 586589"/>
                <a:gd name="connsiteX3" fmla="*/ 0 w 2412"/>
                <a:gd name="connsiteY3" fmla="*/ 0 h 586589"/>
                <a:gd name="connsiteX4" fmla="*/ 0 w 2412"/>
                <a:gd name="connsiteY4" fmla="*/ 586336 h 586589"/>
                <a:gd name="connsiteX5" fmla="*/ 2412 w 2412"/>
                <a:gd name="connsiteY5" fmla="*/ 586336 h 586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2" h="586589">
                  <a:moveTo>
                    <a:pt x="2412" y="586590"/>
                  </a:moveTo>
                  <a:lnTo>
                    <a:pt x="2412" y="0"/>
                  </a:lnTo>
                  <a:lnTo>
                    <a:pt x="1143" y="0"/>
                  </a:lnTo>
                  <a:lnTo>
                    <a:pt x="0" y="0"/>
                  </a:lnTo>
                  <a:lnTo>
                    <a:pt x="0" y="586336"/>
                  </a:lnTo>
                  <a:lnTo>
                    <a:pt x="2412" y="586336"/>
                  </a:lnTo>
                  <a:close/>
                </a:path>
              </a:pathLst>
            </a:custGeom>
            <a:solidFill>
              <a:srgbClr val="000000"/>
            </a:solidFill>
            <a:ln w="12690" cap="flat">
              <a:noFill/>
              <a:prstDash val="solid"/>
              <a:miter/>
            </a:ln>
          </p:spPr>
          <p:txBody>
            <a:bodyPr rtlCol="0" anchor="ctr"/>
            <a:lstStyle/>
            <a:p>
              <a:pPr rtl="0"/>
              <a:endParaRPr lang="en-GB" sz="1934" noProof="0"/>
            </a:p>
          </p:txBody>
        </p:sp>
        <p:sp>
          <p:nvSpPr>
            <p:cNvPr id="588" name="Freeform: Shape 587">
              <a:extLst>
                <a:ext uri="{FF2B5EF4-FFF2-40B4-BE49-F238E27FC236}">
                  <a16:creationId xmlns:a16="http://schemas.microsoft.com/office/drawing/2014/main" id="{EAD6EA09-300A-4DA5-BED7-D3DE991FFDD8}"/>
                </a:ext>
              </a:extLst>
            </p:cNvPr>
            <p:cNvSpPr/>
            <p:nvPr/>
          </p:nvSpPr>
          <p:spPr>
            <a:xfrm>
              <a:off x="2566382" y="6426475"/>
              <a:ext cx="13839" cy="34535"/>
            </a:xfrm>
            <a:custGeom>
              <a:avLst/>
              <a:gdLst>
                <a:gd name="connsiteX0" fmla="*/ 7364 w 13839"/>
                <a:gd name="connsiteY0" fmla="*/ 29711 h 34535"/>
                <a:gd name="connsiteX1" fmla="*/ 13839 w 13839"/>
                <a:gd name="connsiteY1" fmla="*/ 34535 h 34535"/>
                <a:gd name="connsiteX2" fmla="*/ 13839 w 13839"/>
                <a:gd name="connsiteY2" fmla="*/ 6856 h 34535"/>
                <a:gd name="connsiteX3" fmla="*/ 6856 w 13839"/>
                <a:gd name="connsiteY3" fmla="*/ 6856 h 34535"/>
                <a:gd name="connsiteX4" fmla="*/ 0 w 13839"/>
                <a:gd name="connsiteY4" fmla="*/ 0 h 34535"/>
                <a:gd name="connsiteX5" fmla="*/ 0 w 13839"/>
                <a:gd name="connsiteY5" fmla="*/ 29711 h 34535"/>
                <a:gd name="connsiteX6" fmla="*/ 7364 w 13839"/>
                <a:gd name="connsiteY6" fmla="*/ 29711 h 3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39" h="34535">
                  <a:moveTo>
                    <a:pt x="7364" y="29711"/>
                  </a:moveTo>
                  <a:cubicBezTo>
                    <a:pt x="10322" y="29787"/>
                    <a:pt x="12925" y="31716"/>
                    <a:pt x="13839" y="34535"/>
                  </a:cubicBezTo>
                  <a:lnTo>
                    <a:pt x="13839" y="6856"/>
                  </a:lnTo>
                  <a:lnTo>
                    <a:pt x="6856" y="6856"/>
                  </a:lnTo>
                  <a:cubicBezTo>
                    <a:pt x="3072" y="6856"/>
                    <a:pt x="0" y="3784"/>
                    <a:pt x="0" y="0"/>
                  </a:cubicBezTo>
                  <a:lnTo>
                    <a:pt x="0" y="29711"/>
                  </a:lnTo>
                  <a:lnTo>
                    <a:pt x="7364" y="29711"/>
                  </a:lnTo>
                  <a:close/>
                </a:path>
              </a:pathLst>
            </a:custGeom>
            <a:solidFill>
              <a:srgbClr val="000000"/>
            </a:solidFill>
            <a:ln w="12690" cap="flat">
              <a:noFill/>
              <a:prstDash val="solid"/>
              <a:miter/>
            </a:ln>
          </p:spPr>
          <p:txBody>
            <a:bodyPr rtlCol="0" anchor="ctr"/>
            <a:lstStyle/>
            <a:p>
              <a:pPr rtl="0"/>
              <a:endParaRPr lang="en-GB" sz="1934" noProof="0"/>
            </a:p>
          </p:txBody>
        </p:sp>
        <p:sp>
          <p:nvSpPr>
            <p:cNvPr id="589" name="Freeform: Shape 588">
              <a:extLst>
                <a:ext uri="{FF2B5EF4-FFF2-40B4-BE49-F238E27FC236}">
                  <a16:creationId xmlns:a16="http://schemas.microsoft.com/office/drawing/2014/main" id="{9F9FC5D2-EA2F-45E6-8EB7-636323363A63}"/>
                </a:ext>
              </a:extLst>
            </p:cNvPr>
            <p:cNvSpPr/>
            <p:nvPr/>
          </p:nvSpPr>
          <p:spPr>
            <a:xfrm>
              <a:off x="1184474" y="5618327"/>
              <a:ext cx="13712" cy="141441"/>
            </a:xfrm>
            <a:custGeom>
              <a:avLst/>
              <a:gdLst>
                <a:gd name="connsiteX0" fmla="*/ 0 w 13712"/>
                <a:gd name="connsiteY0" fmla="*/ 6856 h 141441"/>
                <a:gd name="connsiteX1" fmla="*/ 0 w 13712"/>
                <a:gd name="connsiteY1" fmla="*/ 141442 h 141441"/>
                <a:gd name="connsiteX2" fmla="*/ 13712 w 13712"/>
                <a:gd name="connsiteY2" fmla="*/ 141442 h 141441"/>
                <a:gd name="connsiteX3" fmla="*/ 13712 w 13712"/>
                <a:gd name="connsiteY3" fmla="*/ 6856 h 141441"/>
                <a:gd name="connsiteX4" fmla="*/ 6856 w 13712"/>
                <a:gd name="connsiteY4" fmla="*/ 0 h 141441"/>
                <a:gd name="connsiteX5" fmla="*/ 0 w 13712"/>
                <a:gd name="connsiteY5" fmla="*/ 6856 h 141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12" h="141441">
                  <a:moveTo>
                    <a:pt x="0" y="6856"/>
                  </a:moveTo>
                  <a:lnTo>
                    <a:pt x="0" y="141442"/>
                  </a:lnTo>
                  <a:lnTo>
                    <a:pt x="13712" y="141442"/>
                  </a:lnTo>
                  <a:lnTo>
                    <a:pt x="13712" y="6856"/>
                  </a:lnTo>
                  <a:cubicBezTo>
                    <a:pt x="13712" y="3070"/>
                    <a:pt x="10642" y="0"/>
                    <a:pt x="6856" y="0"/>
                  </a:cubicBezTo>
                  <a:cubicBezTo>
                    <a:pt x="3070" y="0"/>
                    <a:pt x="0" y="3070"/>
                    <a:pt x="0"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590" name="Freeform: Shape 589">
              <a:extLst>
                <a:ext uri="{FF2B5EF4-FFF2-40B4-BE49-F238E27FC236}">
                  <a16:creationId xmlns:a16="http://schemas.microsoft.com/office/drawing/2014/main" id="{5CA0591A-2C05-4B8C-8ED8-C6E79738A6EA}"/>
                </a:ext>
              </a:extLst>
            </p:cNvPr>
            <p:cNvSpPr/>
            <p:nvPr/>
          </p:nvSpPr>
          <p:spPr>
            <a:xfrm>
              <a:off x="2717092" y="5847280"/>
              <a:ext cx="470666" cy="13936"/>
            </a:xfrm>
            <a:custGeom>
              <a:avLst/>
              <a:gdLst>
                <a:gd name="connsiteX0" fmla="*/ 7872 w 470666"/>
                <a:gd name="connsiteY0" fmla="*/ 5556 h 13936"/>
                <a:gd name="connsiteX1" fmla="*/ 2920 w 470666"/>
                <a:gd name="connsiteY1" fmla="*/ 13936 h 13936"/>
                <a:gd name="connsiteX2" fmla="*/ 463810 w 470666"/>
                <a:gd name="connsiteY2" fmla="*/ 13936 h 13936"/>
                <a:gd name="connsiteX3" fmla="*/ 463810 w 470666"/>
                <a:gd name="connsiteY3" fmla="*/ 7080 h 13936"/>
                <a:gd name="connsiteX4" fmla="*/ 470667 w 470666"/>
                <a:gd name="connsiteY4" fmla="*/ 97 h 13936"/>
                <a:gd name="connsiteX5" fmla="*/ 889 w 470666"/>
                <a:gd name="connsiteY5" fmla="*/ 97 h 13936"/>
                <a:gd name="connsiteX6" fmla="*/ 0 w 470666"/>
                <a:gd name="connsiteY6" fmla="*/ 97 h 13936"/>
                <a:gd name="connsiteX7" fmla="*/ 7872 w 470666"/>
                <a:gd name="connsiteY7" fmla="*/ 5556 h 13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0666" h="13936">
                  <a:moveTo>
                    <a:pt x="7872" y="5556"/>
                  </a:moveTo>
                  <a:cubicBezTo>
                    <a:pt x="8761" y="9229"/>
                    <a:pt x="6564" y="12943"/>
                    <a:pt x="2920" y="13936"/>
                  </a:cubicBezTo>
                  <a:lnTo>
                    <a:pt x="463810" y="13936"/>
                  </a:lnTo>
                  <a:lnTo>
                    <a:pt x="463810" y="7080"/>
                  </a:lnTo>
                  <a:cubicBezTo>
                    <a:pt x="463810" y="3272"/>
                    <a:pt x="466857" y="166"/>
                    <a:pt x="470667" y="97"/>
                  </a:cubicBezTo>
                  <a:lnTo>
                    <a:pt x="889" y="97"/>
                  </a:lnTo>
                  <a:lnTo>
                    <a:pt x="0" y="97"/>
                  </a:lnTo>
                  <a:cubicBezTo>
                    <a:pt x="3669" y="-523"/>
                    <a:pt x="7161" y="1901"/>
                    <a:pt x="7872" y="55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591" name="Freeform: Shape 590">
              <a:extLst>
                <a:ext uri="{FF2B5EF4-FFF2-40B4-BE49-F238E27FC236}">
                  <a16:creationId xmlns:a16="http://schemas.microsoft.com/office/drawing/2014/main" id="{1DB39E93-FD88-46B3-8EF9-EA81F1841550}"/>
                </a:ext>
              </a:extLst>
            </p:cNvPr>
            <p:cNvSpPr/>
            <p:nvPr/>
          </p:nvSpPr>
          <p:spPr>
            <a:xfrm>
              <a:off x="2656782" y="5848317"/>
              <a:ext cx="67870" cy="28135"/>
            </a:xfrm>
            <a:custGeom>
              <a:avLst/>
              <a:gdLst>
                <a:gd name="connsiteX0" fmla="*/ 8126 w 67870"/>
                <a:gd name="connsiteY0" fmla="*/ 22930 h 28135"/>
                <a:gd name="connsiteX1" fmla="*/ 8126 w 67870"/>
                <a:gd name="connsiteY1" fmla="*/ 28135 h 28135"/>
                <a:gd name="connsiteX2" fmla="*/ 60182 w 67870"/>
                <a:gd name="connsiteY2" fmla="*/ 14169 h 28135"/>
                <a:gd name="connsiteX3" fmla="*/ 60182 w 67870"/>
                <a:gd name="connsiteY3" fmla="*/ 6678 h 28135"/>
                <a:gd name="connsiteX4" fmla="*/ 61452 w 67870"/>
                <a:gd name="connsiteY4" fmla="*/ 5408 h 28135"/>
                <a:gd name="connsiteX5" fmla="*/ 62722 w 67870"/>
                <a:gd name="connsiteY5" fmla="*/ 6678 h 28135"/>
                <a:gd name="connsiteX6" fmla="*/ 62722 w 67870"/>
                <a:gd name="connsiteY6" fmla="*/ 13407 h 28135"/>
                <a:gd name="connsiteX7" fmla="*/ 62722 w 67870"/>
                <a:gd name="connsiteY7" fmla="*/ 13407 h 28135"/>
                <a:gd name="connsiteX8" fmla="*/ 67673 w 67870"/>
                <a:gd name="connsiteY8" fmla="*/ 5027 h 28135"/>
                <a:gd name="connsiteX9" fmla="*/ 60055 w 67870"/>
                <a:gd name="connsiteY9" fmla="*/ 76 h 28135"/>
                <a:gd name="connsiteX10" fmla="*/ 60309 w 67870"/>
                <a:gd name="connsiteY10" fmla="*/ 76 h 28135"/>
                <a:gd name="connsiteX11" fmla="*/ 0 w 67870"/>
                <a:gd name="connsiteY11" fmla="*/ 16327 h 28135"/>
                <a:gd name="connsiteX12" fmla="*/ 0 w 67870"/>
                <a:gd name="connsiteY12" fmla="*/ 16327 h 28135"/>
                <a:gd name="connsiteX13" fmla="*/ 2158 w 67870"/>
                <a:gd name="connsiteY13" fmla="*/ 16327 h 28135"/>
                <a:gd name="connsiteX14" fmla="*/ 8126 w 67870"/>
                <a:gd name="connsiteY14" fmla="*/ 22930 h 2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7870" h="28135">
                  <a:moveTo>
                    <a:pt x="8126" y="22930"/>
                  </a:moveTo>
                  <a:lnTo>
                    <a:pt x="8126" y="28135"/>
                  </a:lnTo>
                  <a:lnTo>
                    <a:pt x="60182" y="14169"/>
                  </a:lnTo>
                  <a:lnTo>
                    <a:pt x="60182" y="6678"/>
                  </a:lnTo>
                  <a:cubicBezTo>
                    <a:pt x="60182" y="5977"/>
                    <a:pt x="60754" y="5408"/>
                    <a:pt x="61452" y="5408"/>
                  </a:cubicBezTo>
                  <a:cubicBezTo>
                    <a:pt x="62150" y="5408"/>
                    <a:pt x="62722" y="5977"/>
                    <a:pt x="62722" y="6678"/>
                  </a:cubicBezTo>
                  <a:lnTo>
                    <a:pt x="62722" y="13407"/>
                  </a:lnTo>
                  <a:lnTo>
                    <a:pt x="62722" y="13407"/>
                  </a:lnTo>
                  <a:cubicBezTo>
                    <a:pt x="66366" y="12414"/>
                    <a:pt x="68562" y="8700"/>
                    <a:pt x="67673" y="5027"/>
                  </a:cubicBezTo>
                  <a:cubicBezTo>
                    <a:pt x="66747" y="1689"/>
                    <a:pt x="63483" y="-435"/>
                    <a:pt x="60055" y="76"/>
                  </a:cubicBezTo>
                  <a:lnTo>
                    <a:pt x="60309" y="76"/>
                  </a:lnTo>
                  <a:lnTo>
                    <a:pt x="0" y="16327"/>
                  </a:lnTo>
                  <a:lnTo>
                    <a:pt x="0" y="16327"/>
                  </a:lnTo>
                  <a:cubicBezTo>
                    <a:pt x="711" y="16197"/>
                    <a:pt x="1447" y="16197"/>
                    <a:pt x="2158" y="16327"/>
                  </a:cubicBezTo>
                  <a:cubicBezTo>
                    <a:pt x="5472" y="16811"/>
                    <a:pt x="7974" y="19583"/>
                    <a:pt x="8126" y="2293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592" name="Freeform: Shape 591">
              <a:extLst>
                <a:ext uri="{FF2B5EF4-FFF2-40B4-BE49-F238E27FC236}">
                  <a16:creationId xmlns:a16="http://schemas.microsoft.com/office/drawing/2014/main" id="{FD60B99C-324D-4DAC-85B5-21A5F2B0447E}"/>
                </a:ext>
              </a:extLst>
            </p:cNvPr>
            <p:cNvSpPr/>
            <p:nvPr/>
          </p:nvSpPr>
          <p:spPr>
            <a:xfrm>
              <a:off x="2716965" y="5853725"/>
              <a:ext cx="2539" cy="1014851"/>
            </a:xfrm>
            <a:custGeom>
              <a:avLst/>
              <a:gdLst>
                <a:gd name="connsiteX0" fmla="*/ 2539 w 2539"/>
                <a:gd name="connsiteY0" fmla="*/ 7999 h 1014851"/>
                <a:gd name="connsiteX1" fmla="*/ 2539 w 2539"/>
                <a:gd name="connsiteY1" fmla="*/ 1270 h 1014851"/>
                <a:gd name="connsiteX2" fmla="*/ 1270 w 2539"/>
                <a:gd name="connsiteY2" fmla="*/ 0 h 1014851"/>
                <a:gd name="connsiteX3" fmla="*/ 0 w 2539"/>
                <a:gd name="connsiteY3" fmla="*/ 1270 h 1014851"/>
                <a:gd name="connsiteX4" fmla="*/ 0 w 2539"/>
                <a:gd name="connsiteY4" fmla="*/ 1014851 h 1014851"/>
                <a:gd name="connsiteX5" fmla="*/ 2539 w 2539"/>
                <a:gd name="connsiteY5" fmla="*/ 1014851 h 1014851"/>
                <a:gd name="connsiteX6" fmla="*/ 2539 w 2539"/>
                <a:gd name="connsiteY6" fmla="*/ 8126 h 1014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39" h="1014851">
                  <a:moveTo>
                    <a:pt x="2539" y="7999"/>
                  </a:moveTo>
                  <a:lnTo>
                    <a:pt x="2539" y="1270"/>
                  </a:lnTo>
                  <a:cubicBezTo>
                    <a:pt x="2539" y="569"/>
                    <a:pt x="1968" y="0"/>
                    <a:pt x="1270" y="0"/>
                  </a:cubicBezTo>
                  <a:cubicBezTo>
                    <a:pt x="571" y="0"/>
                    <a:pt x="0" y="569"/>
                    <a:pt x="0" y="1270"/>
                  </a:cubicBezTo>
                  <a:lnTo>
                    <a:pt x="0" y="1014851"/>
                  </a:lnTo>
                  <a:lnTo>
                    <a:pt x="2539" y="1014851"/>
                  </a:lnTo>
                  <a:lnTo>
                    <a:pt x="2539" y="8126"/>
                  </a:lnTo>
                  <a:close/>
                </a:path>
              </a:pathLst>
            </a:custGeom>
            <a:solidFill>
              <a:srgbClr val="000000"/>
            </a:solidFill>
            <a:ln w="12690" cap="flat">
              <a:noFill/>
              <a:prstDash val="solid"/>
              <a:miter/>
            </a:ln>
          </p:spPr>
          <p:txBody>
            <a:bodyPr rtlCol="0" anchor="ctr"/>
            <a:lstStyle/>
            <a:p>
              <a:pPr rtl="0"/>
              <a:endParaRPr lang="en-GB" sz="1934" noProof="0"/>
            </a:p>
          </p:txBody>
        </p:sp>
        <p:sp>
          <p:nvSpPr>
            <p:cNvPr id="593" name="Freeform: Shape 592">
              <a:extLst>
                <a:ext uri="{FF2B5EF4-FFF2-40B4-BE49-F238E27FC236}">
                  <a16:creationId xmlns:a16="http://schemas.microsoft.com/office/drawing/2014/main" id="{F30B7594-8139-45AE-8924-9E53AAACC7C5}"/>
                </a:ext>
              </a:extLst>
            </p:cNvPr>
            <p:cNvSpPr/>
            <p:nvPr/>
          </p:nvSpPr>
          <p:spPr>
            <a:xfrm>
              <a:off x="487553" y="5805985"/>
              <a:ext cx="2412" cy="273488"/>
            </a:xfrm>
            <a:custGeom>
              <a:avLst/>
              <a:gdLst>
                <a:gd name="connsiteX0" fmla="*/ 2412 w 2412"/>
                <a:gd name="connsiteY0" fmla="*/ 0 h 273488"/>
                <a:gd name="connsiteX1" fmla="*/ 1270 w 2412"/>
                <a:gd name="connsiteY1" fmla="*/ 0 h 273488"/>
                <a:gd name="connsiteX2" fmla="*/ 0 w 2412"/>
                <a:gd name="connsiteY2" fmla="*/ 0 h 273488"/>
                <a:gd name="connsiteX3" fmla="*/ 0 w 2412"/>
                <a:gd name="connsiteY3" fmla="*/ 0 h 273488"/>
                <a:gd name="connsiteX4" fmla="*/ 0 w 2412"/>
                <a:gd name="connsiteY4" fmla="*/ 267394 h 273488"/>
                <a:gd name="connsiteX5" fmla="*/ 0 w 2412"/>
                <a:gd name="connsiteY5" fmla="*/ 268155 h 273488"/>
                <a:gd name="connsiteX6" fmla="*/ 0 w 2412"/>
                <a:gd name="connsiteY6" fmla="*/ 269552 h 273488"/>
                <a:gd name="connsiteX7" fmla="*/ 0 w 2412"/>
                <a:gd name="connsiteY7" fmla="*/ 273488 h 273488"/>
                <a:gd name="connsiteX8" fmla="*/ 1904 w 2412"/>
                <a:gd name="connsiteY8" fmla="*/ 273488 h 273488"/>
                <a:gd name="connsiteX9" fmla="*/ 1904 w 2412"/>
                <a:gd name="connsiteY9" fmla="*/ 127 h 27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2" h="273488">
                  <a:moveTo>
                    <a:pt x="2412" y="0"/>
                  </a:moveTo>
                  <a:cubicBezTo>
                    <a:pt x="2034" y="53"/>
                    <a:pt x="1649" y="53"/>
                    <a:pt x="1270" y="0"/>
                  </a:cubicBezTo>
                  <a:cubicBezTo>
                    <a:pt x="849" y="74"/>
                    <a:pt x="420" y="74"/>
                    <a:pt x="0" y="0"/>
                  </a:cubicBezTo>
                  <a:lnTo>
                    <a:pt x="0" y="0"/>
                  </a:lnTo>
                  <a:lnTo>
                    <a:pt x="0" y="267394"/>
                  </a:lnTo>
                  <a:cubicBezTo>
                    <a:pt x="60" y="267648"/>
                    <a:pt x="60" y="267902"/>
                    <a:pt x="0" y="268155"/>
                  </a:cubicBezTo>
                  <a:lnTo>
                    <a:pt x="0" y="269552"/>
                  </a:lnTo>
                  <a:lnTo>
                    <a:pt x="0" y="273488"/>
                  </a:lnTo>
                  <a:lnTo>
                    <a:pt x="1904" y="273488"/>
                  </a:lnTo>
                  <a:lnTo>
                    <a:pt x="1904" y="127"/>
                  </a:lnTo>
                  <a:close/>
                </a:path>
              </a:pathLst>
            </a:custGeom>
            <a:solidFill>
              <a:srgbClr val="000000"/>
            </a:solidFill>
            <a:ln w="12690" cap="flat">
              <a:noFill/>
              <a:prstDash val="solid"/>
              <a:miter/>
            </a:ln>
          </p:spPr>
          <p:txBody>
            <a:bodyPr rtlCol="0" anchor="ctr"/>
            <a:lstStyle/>
            <a:p>
              <a:pPr rtl="0"/>
              <a:endParaRPr lang="en-GB" sz="1934" noProof="0"/>
            </a:p>
          </p:txBody>
        </p:sp>
        <p:sp>
          <p:nvSpPr>
            <p:cNvPr id="594" name="Freeform: Shape 593">
              <a:extLst>
                <a:ext uri="{FF2B5EF4-FFF2-40B4-BE49-F238E27FC236}">
                  <a16:creationId xmlns:a16="http://schemas.microsoft.com/office/drawing/2014/main" id="{B3923D0B-EDE8-4690-8095-90058FD55C63}"/>
                </a:ext>
              </a:extLst>
            </p:cNvPr>
            <p:cNvSpPr/>
            <p:nvPr/>
          </p:nvSpPr>
          <p:spPr>
            <a:xfrm>
              <a:off x="479681" y="5798113"/>
              <a:ext cx="2412" cy="269425"/>
            </a:xfrm>
            <a:custGeom>
              <a:avLst/>
              <a:gdLst>
                <a:gd name="connsiteX0" fmla="*/ 1270 w 2412"/>
                <a:gd name="connsiteY0" fmla="*/ 269425 h 269425"/>
                <a:gd name="connsiteX1" fmla="*/ 2412 w 2412"/>
                <a:gd name="connsiteY1" fmla="*/ 269425 h 269425"/>
                <a:gd name="connsiteX2" fmla="*/ 2412 w 2412"/>
                <a:gd name="connsiteY2" fmla="*/ 269425 h 269425"/>
                <a:gd name="connsiteX3" fmla="*/ 2412 w 2412"/>
                <a:gd name="connsiteY3" fmla="*/ 3936 h 269425"/>
                <a:gd name="connsiteX4" fmla="*/ 0 w 2412"/>
                <a:gd name="connsiteY4" fmla="*/ 0 h 269425"/>
                <a:gd name="connsiteX5" fmla="*/ 0 w 2412"/>
                <a:gd name="connsiteY5" fmla="*/ 269044 h 26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2" h="269425">
                  <a:moveTo>
                    <a:pt x="1270" y="269425"/>
                  </a:moveTo>
                  <a:lnTo>
                    <a:pt x="2412" y="269425"/>
                  </a:lnTo>
                  <a:lnTo>
                    <a:pt x="2412" y="269425"/>
                  </a:lnTo>
                  <a:lnTo>
                    <a:pt x="2412" y="3936"/>
                  </a:lnTo>
                  <a:lnTo>
                    <a:pt x="0" y="0"/>
                  </a:lnTo>
                  <a:lnTo>
                    <a:pt x="0" y="269044"/>
                  </a:lnTo>
                  <a:close/>
                </a:path>
              </a:pathLst>
            </a:custGeom>
            <a:solidFill>
              <a:srgbClr val="000000"/>
            </a:solidFill>
            <a:ln w="12690" cap="flat">
              <a:noFill/>
              <a:prstDash val="solid"/>
              <a:miter/>
            </a:ln>
          </p:spPr>
          <p:txBody>
            <a:bodyPr rtlCol="0" anchor="ctr"/>
            <a:lstStyle/>
            <a:p>
              <a:pPr rtl="0"/>
              <a:endParaRPr lang="en-GB" sz="1934" noProof="0"/>
            </a:p>
          </p:txBody>
        </p:sp>
        <p:sp>
          <p:nvSpPr>
            <p:cNvPr id="595" name="Freeform: Shape 594">
              <a:extLst>
                <a:ext uri="{FF2B5EF4-FFF2-40B4-BE49-F238E27FC236}">
                  <a16:creationId xmlns:a16="http://schemas.microsoft.com/office/drawing/2014/main" id="{2AE43495-49CE-426A-8400-9AD9E16109B4}"/>
                </a:ext>
              </a:extLst>
            </p:cNvPr>
            <p:cNvSpPr/>
            <p:nvPr/>
          </p:nvSpPr>
          <p:spPr>
            <a:xfrm>
              <a:off x="454668" y="5758626"/>
              <a:ext cx="2412" cy="296469"/>
            </a:xfrm>
            <a:custGeom>
              <a:avLst/>
              <a:gdLst>
                <a:gd name="connsiteX0" fmla="*/ 2412 w 2412"/>
                <a:gd name="connsiteY0" fmla="*/ 296469 h 296469"/>
                <a:gd name="connsiteX1" fmla="*/ 2412 w 2412"/>
                <a:gd name="connsiteY1" fmla="*/ 296469 h 296469"/>
                <a:gd name="connsiteX2" fmla="*/ 2412 w 2412"/>
                <a:gd name="connsiteY2" fmla="*/ 296469 h 296469"/>
                <a:gd name="connsiteX3" fmla="*/ 2412 w 2412"/>
                <a:gd name="connsiteY3" fmla="*/ 3936 h 296469"/>
                <a:gd name="connsiteX4" fmla="*/ 0 w 2412"/>
                <a:gd name="connsiteY4" fmla="*/ 0 h 296469"/>
                <a:gd name="connsiteX5" fmla="*/ 0 w 2412"/>
                <a:gd name="connsiteY5" fmla="*/ 296469 h 296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2" h="296469">
                  <a:moveTo>
                    <a:pt x="2412" y="296469"/>
                  </a:moveTo>
                  <a:lnTo>
                    <a:pt x="2412" y="296469"/>
                  </a:lnTo>
                  <a:lnTo>
                    <a:pt x="2412" y="296469"/>
                  </a:lnTo>
                  <a:lnTo>
                    <a:pt x="2412" y="3936"/>
                  </a:lnTo>
                  <a:lnTo>
                    <a:pt x="0" y="0"/>
                  </a:lnTo>
                  <a:lnTo>
                    <a:pt x="0" y="296469"/>
                  </a:lnTo>
                  <a:close/>
                </a:path>
              </a:pathLst>
            </a:custGeom>
            <a:solidFill>
              <a:schemeClr val="accent2"/>
            </a:solidFill>
            <a:ln w="12690" cap="flat">
              <a:noFill/>
              <a:prstDash val="solid"/>
              <a:miter/>
            </a:ln>
          </p:spPr>
          <p:txBody>
            <a:bodyPr rtlCol="0" anchor="ctr"/>
            <a:lstStyle/>
            <a:p>
              <a:pPr rtl="0"/>
              <a:endParaRPr lang="en-GB" sz="1934" noProof="0"/>
            </a:p>
          </p:txBody>
        </p:sp>
        <p:sp>
          <p:nvSpPr>
            <p:cNvPr id="596" name="Freeform: Shape 595">
              <a:extLst>
                <a:ext uri="{FF2B5EF4-FFF2-40B4-BE49-F238E27FC236}">
                  <a16:creationId xmlns:a16="http://schemas.microsoft.com/office/drawing/2014/main" id="{94D3BCCA-A286-4436-A6E9-439CB4B1F043}"/>
                </a:ext>
              </a:extLst>
            </p:cNvPr>
            <p:cNvSpPr/>
            <p:nvPr/>
          </p:nvSpPr>
          <p:spPr>
            <a:xfrm>
              <a:off x="282501" y="6055857"/>
              <a:ext cx="174960" cy="2412"/>
            </a:xfrm>
            <a:custGeom>
              <a:avLst/>
              <a:gdLst>
                <a:gd name="connsiteX0" fmla="*/ 0 w 174960"/>
                <a:gd name="connsiteY0" fmla="*/ 1651 h 2412"/>
                <a:gd name="connsiteX1" fmla="*/ 173691 w 174960"/>
                <a:gd name="connsiteY1" fmla="*/ 1651 h 2412"/>
                <a:gd name="connsiteX2" fmla="*/ 173691 w 174960"/>
                <a:gd name="connsiteY2" fmla="*/ 1651 h 2412"/>
                <a:gd name="connsiteX3" fmla="*/ 173655 w 174960"/>
                <a:gd name="connsiteY3" fmla="*/ 38 h 2412"/>
                <a:gd name="connsiteX4" fmla="*/ 173691 w 174960"/>
                <a:gd name="connsiteY4" fmla="*/ 0 h 2412"/>
                <a:gd name="connsiteX5" fmla="*/ 174960 w 174960"/>
                <a:gd name="connsiteY5" fmla="*/ 0 h 2412"/>
                <a:gd name="connsiteX6" fmla="*/ 0 w 174960"/>
                <a:gd name="connsiteY6" fmla="*/ 0 h 2412"/>
                <a:gd name="connsiteX7" fmla="*/ 0 w 174960"/>
                <a:gd name="connsiteY7" fmla="*/ 2412 h 2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960" h="2412">
                  <a:moveTo>
                    <a:pt x="0" y="1651"/>
                  </a:moveTo>
                  <a:lnTo>
                    <a:pt x="173691" y="1651"/>
                  </a:lnTo>
                  <a:lnTo>
                    <a:pt x="173691" y="1651"/>
                  </a:lnTo>
                  <a:cubicBezTo>
                    <a:pt x="173235" y="1219"/>
                    <a:pt x="173220" y="495"/>
                    <a:pt x="173655" y="38"/>
                  </a:cubicBezTo>
                  <a:cubicBezTo>
                    <a:pt x="173667" y="25"/>
                    <a:pt x="173679" y="13"/>
                    <a:pt x="173691" y="0"/>
                  </a:cubicBezTo>
                  <a:cubicBezTo>
                    <a:pt x="173691" y="0"/>
                    <a:pt x="174453" y="0"/>
                    <a:pt x="174960" y="0"/>
                  </a:cubicBezTo>
                  <a:lnTo>
                    <a:pt x="0" y="0"/>
                  </a:lnTo>
                  <a:lnTo>
                    <a:pt x="0" y="2412"/>
                  </a:lnTo>
                  <a:close/>
                </a:path>
              </a:pathLst>
            </a:custGeom>
            <a:solidFill>
              <a:srgbClr val="000000"/>
            </a:solidFill>
            <a:ln w="12690" cap="flat">
              <a:noFill/>
              <a:prstDash val="solid"/>
              <a:miter/>
            </a:ln>
          </p:spPr>
          <p:txBody>
            <a:bodyPr rtlCol="0" anchor="ctr"/>
            <a:lstStyle/>
            <a:p>
              <a:pPr rtl="0"/>
              <a:endParaRPr lang="en-GB" sz="1934" noProof="0"/>
            </a:p>
          </p:txBody>
        </p:sp>
        <p:sp>
          <p:nvSpPr>
            <p:cNvPr id="597" name="Freeform: Shape 596">
              <a:extLst>
                <a:ext uri="{FF2B5EF4-FFF2-40B4-BE49-F238E27FC236}">
                  <a16:creationId xmlns:a16="http://schemas.microsoft.com/office/drawing/2014/main" id="{1CC0920E-B0A6-4689-BEAD-4DA01D8A5E26}"/>
                </a:ext>
              </a:extLst>
            </p:cNvPr>
            <p:cNvSpPr/>
            <p:nvPr/>
          </p:nvSpPr>
          <p:spPr>
            <a:xfrm>
              <a:off x="471936" y="6067284"/>
              <a:ext cx="5459" cy="1777"/>
            </a:xfrm>
            <a:custGeom>
              <a:avLst/>
              <a:gdLst>
                <a:gd name="connsiteX0" fmla="*/ 5460 w 5459"/>
                <a:gd name="connsiteY0" fmla="*/ 0 h 1777"/>
                <a:gd name="connsiteX1" fmla="*/ 5460 w 5459"/>
                <a:gd name="connsiteY1" fmla="*/ 0 h 1777"/>
                <a:gd name="connsiteX2" fmla="*/ 0 w 5459"/>
                <a:gd name="connsiteY2" fmla="*/ 0 h 1777"/>
                <a:gd name="connsiteX3" fmla="*/ 2285 w 5459"/>
                <a:gd name="connsiteY3" fmla="*/ 1778 h 1777"/>
                <a:gd name="connsiteX4" fmla="*/ 5460 w 5459"/>
                <a:gd name="connsiteY4" fmla="*/ 0 h 1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59" h="1777">
                  <a:moveTo>
                    <a:pt x="5460" y="0"/>
                  </a:moveTo>
                  <a:lnTo>
                    <a:pt x="5460" y="0"/>
                  </a:lnTo>
                  <a:lnTo>
                    <a:pt x="0" y="0"/>
                  </a:lnTo>
                  <a:lnTo>
                    <a:pt x="2285" y="1778"/>
                  </a:lnTo>
                  <a:cubicBezTo>
                    <a:pt x="3178" y="927"/>
                    <a:pt x="4270" y="317"/>
                    <a:pt x="546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598" name="Freeform: Shape 597">
              <a:extLst>
                <a:ext uri="{FF2B5EF4-FFF2-40B4-BE49-F238E27FC236}">
                  <a16:creationId xmlns:a16="http://schemas.microsoft.com/office/drawing/2014/main" id="{88E3AD06-54BE-4343-9535-E994C157EB7A}"/>
                </a:ext>
              </a:extLst>
            </p:cNvPr>
            <p:cNvSpPr/>
            <p:nvPr/>
          </p:nvSpPr>
          <p:spPr>
            <a:xfrm>
              <a:off x="282501" y="6067031"/>
              <a:ext cx="190196" cy="8252"/>
            </a:xfrm>
            <a:custGeom>
              <a:avLst/>
              <a:gdLst>
                <a:gd name="connsiteX0" fmla="*/ 190196 w 190196"/>
                <a:gd name="connsiteY0" fmla="*/ 3682 h 8252"/>
                <a:gd name="connsiteX1" fmla="*/ 185626 w 190196"/>
                <a:gd name="connsiteY1" fmla="*/ 0 h 8252"/>
                <a:gd name="connsiteX2" fmla="*/ 0 w 190196"/>
                <a:gd name="connsiteY2" fmla="*/ 0 h 8252"/>
                <a:gd name="connsiteX3" fmla="*/ 0 w 190196"/>
                <a:gd name="connsiteY3" fmla="*/ 8253 h 8252"/>
                <a:gd name="connsiteX4" fmla="*/ 189435 w 190196"/>
                <a:gd name="connsiteY4" fmla="*/ 8253 h 8252"/>
                <a:gd name="connsiteX5" fmla="*/ 190196 w 190196"/>
                <a:gd name="connsiteY5" fmla="*/ 3682 h 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196" h="8252">
                  <a:moveTo>
                    <a:pt x="190196" y="3682"/>
                  </a:moveTo>
                  <a:lnTo>
                    <a:pt x="185626" y="0"/>
                  </a:lnTo>
                  <a:lnTo>
                    <a:pt x="0" y="0"/>
                  </a:lnTo>
                  <a:lnTo>
                    <a:pt x="0" y="8253"/>
                  </a:lnTo>
                  <a:lnTo>
                    <a:pt x="189435" y="8253"/>
                  </a:lnTo>
                  <a:cubicBezTo>
                    <a:pt x="189190" y="6691"/>
                    <a:pt x="189458" y="5079"/>
                    <a:pt x="190196" y="3682"/>
                  </a:cubicBezTo>
                  <a:close/>
                </a:path>
              </a:pathLst>
            </a:custGeom>
            <a:solidFill>
              <a:srgbClr val="000000"/>
            </a:solidFill>
            <a:ln w="12690" cap="flat">
              <a:noFill/>
              <a:prstDash val="solid"/>
              <a:miter/>
            </a:ln>
          </p:spPr>
          <p:txBody>
            <a:bodyPr rtlCol="0" anchor="ctr"/>
            <a:lstStyle/>
            <a:p>
              <a:pPr rtl="0"/>
              <a:endParaRPr lang="en-GB" sz="1934" noProof="0"/>
            </a:p>
          </p:txBody>
        </p:sp>
        <p:sp>
          <p:nvSpPr>
            <p:cNvPr id="599" name="Freeform: Shape 598">
              <a:extLst>
                <a:ext uri="{FF2B5EF4-FFF2-40B4-BE49-F238E27FC236}">
                  <a16:creationId xmlns:a16="http://schemas.microsoft.com/office/drawing/2014/main" id="{BC545698-6548-426E-95EE-C8AF4EF9FD74}"/>
                </a:ext>
              </a:extLst>
            </p:cNvPr>
            <p:cNvSpPr/>
            <p:nvPr/>
          </p:nvSpPr>
          <p:spPr>
            <a:xfrm>
              <a:off x="477395" y="5794177"/>
              <a:ext cx="2412" cy="273107"/>
            </a:xfrm>
            <a:custGeom>
              <a:avLst/>
              <a:gdLst>
                <a:gd name="connsiteX0" fmla="*/ 2412 w 2412"/>
                <a:gd name="connsiteY0" fmla="*/ 273107 h 273107"/>
                <a:gd name="connsiteX1" fmla="*/ 2412 w 2412"/>
                <a:gd name="connsiteY1" fmla="*/ 3936 h 273107"/>
                <a:gd name="connsiteX2" fmla="*/ 0 w 2412"/>
                <a:gd name="connsiteY2" fmla="*/ 0 h 273107"/>
                <a:gd name="connsiteX3" fmla="*/ 0 w 2412"/>
                <a:gd name="connsiteY3" fmla="*/ 273107 h 273107"/>
                <a:gd name="connsiteX4" fmla="*/ 2412 w 2412"/>
                <a:gd name="connsiteY4" fmla="*/ 273107 h 27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2" h="273107">
                  <a:moveTo>
                    <a:pt x="2412" y="273107"/>
                  </a:moveTo>
                  <a:lnTo>
                    <a:pt x="2412" y="3936"/>
                  </a:lnTo>
                  <a:lnTo>
                    <a:pt x="0" y="0"/>
                  </a:lnTo>
                  <a:lnTo>
                    <a:pt x="0" y="273107"/>
                  </a:lnTo>
                  <a:cubicBezTo>
                    <a:pt x="799" y="272980"/>
                    <a:pt x="1614" y="272980"/>
                    <a:pt x="2412" y="273107"/>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00" name="Freeform: Shape 599">
              <a:extLst>
                <a:ext uri="{FF2B5EF4-FFF2-40B4-BE49-F238E27FC236}">
                  <a16:creationId xmlns:a16="http://schemas.microsoft.com/office/drawing/2014/main" id="{A664FA19-E2CF-4B24-93D9-EBB66381E96A}"/>
                </a:ext>
              </a:extLst>
            </p:cNvPr>
            <p:cNvSpPr/>
            <p:nvPr/>
          </p:nvSpPr>
          <p:spPr>
            <a:xfrm>
              <a:off x="475364" y="5783639"/>
              <a:ext cx="19873" cy="21044"/>
            </a:xfrm>
            <a:custGeom>
              <a:avLst/>
              <a:gdLst>
                <a:gd name="connsiteX0" fmla="*/ 9396 w 19873"/>
                <a:gd name="connsiteY0" fmla="*/ 9396 h 21044"/>
                <a:gd name="connsiteX1" fmla="*/ 5841 w 19873"/>
                <a:gd name="connsiteY1" fmla="*/ 10411 h 21044"/>
                <a:gd name="connsiteX2" fmla="*/ 0 w 19873"/>
                <a:gd name="connsiteY2" fmla="*/ 7110 h 21044"/>
                <a:gd name="connsiteX3" fmla="*/ 2031 w 19873"/>
                <a:gd name="connsiteY3" fmla="*/ 10538 h 21044"/>
                <a:gd name="connsiteX4" fmla="*/ 4444 w 19873"/>
                <a:gd name="connsiteY4" fmla="*/ 14474 h 21044"/>
                <a:gd name="connsiteX5" fmla="*/ 4444 w 19873"/>
                <a:gd name="connsiteY5" fmla="*/ 14474 h 21044"/>
                <a:gd name="connsiteX6" fmla="*/ 7110 w 19873"/>
                <a:gd name="connsiteY6" fmla="*/ 18410 h 21044"/>
                <a:gd name="connsiteX7" fmla="*/ 7110 w 19873"/>
                <a:gd name="connsiteY7" fmla="*/ 19299 h 21044"/>
                <a:gd name="connsiteX8" fmla="*/ 7110 w 19873"/>
                <a:gd name="connsiteY8" fmla="*/ 19299 h 21044"/>
                <a:gd name="connsiteX9" fmla="*/ 8761 w 19873"/>
                <a:gd name="connsiteY9" fmla="*/ 20950 h 21044"/>
                <a:gd name="connsiteX10" fmla="*/ 9523 w 19873"/>
                <a:gd name="connsiteY10" fmla="*/ 20950 h 21044"/>
                <a:gd name="connsiteX11" fmla="*/ 11300 w 19873"/>
                <a:gd name="connsiteY11" fmla="*/ 20950 h 21044"/>
                <a:gd name="connsiteX12" fmla="*/ 12570 w 19873"/>
                <a:gd name="connsiteY12" fmla="*/ 20950 h 21044"/>
                <a:gd name="connsiteX13" fmla="*/ 13712 w 19873"/>
                <a:gd name="connsiteY13" fmla="*/ 20950 h 21044"/>
                <a:gd name="connsiteX14" fmla="*/ 15744 w 19873"/>
                <a:gd name="connsiteY14" fmla="*/ 20950 h 21044"/>
                <a:gd name="connsiteX15" fmla="*/ 15744 w 19873"/>
                <a:gd name="connsiteY15" fmla="*/ 20950 h 21044"/>
                <a:gd name="connsiteX16" fmla="*/ 15744 w 19873"/>
                <a:gd name="connsiteY16" fmla="*/ 20315 h 21044"/>
                <a:gd name="connsiteX17" fmla="*/ 16760 w 19873"/>
                <a:gd name="connsiteY17" fmla="*/ 19426 h 21044"/>
                <a:gd name="connsiteX18" fmla="*/ 17521 w 19873"/>
                <a:gd name="connsiteY18" fmla="*/ 18283 h 21044"/>
                <a:gd name="connsiteX19" fmla="*/ 19807 w 19873"/>
                <a:gd name="connsiteY19" fmla="*/ 18410 h 21044"/>
                <a:gd name="connsiteX20" fmla="*/ 19807 w 19873"/>
                <a:gd name="connsiteY20" fmla="*/ 17014 h 21044"/>
                <a:gd name="connsiteX21" fmla="*/ 18918 w 19873"/>
                <a:gd name="connsiteY21" fmla="*/ 12697 h 21044"/>
                <a:gd name="connsiteX22" fmla="*/ 11300 w 19873"/>
                <a:gd name="connsiteY22" fmla="*/ 0 h 21044"/>
                <a:gd name="connsiteX23" fmla="*/ 11300 w 19873"/>
                <a:gd name="connsiteY23" fmla="*/ 0 h 21044"/>
                <a:gd name="connsiteX24" fmla="*/ 9396 w 19873"/>
                <a:gd name="connsiteY24" fmla="*/ 9396 h 2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873" h="21044">
                  <a:moveTo>
                    <a:pt x="9396" y="9396"/>
                  </a:moveTo>
                  <a:cubicBezTo>
                    <a:pt x="8319" y="10037"/>
                    <a:pt x="7094" y="10386"/>
                    <a:pt x="5841" y="10411"/>
                  </a:cubicBezTo>
                  <a:cubicBezTo>
                    <a:pt x="3445" y="10429"/>
                    <a:pt x="1220" y="9172"/>
                    <a:pt x="0" y="7110"/>
                  </a:cubicBezTo>
                  <a:lnTo>
                    <a:pt x="2031" y="10538"/>
                  </a:lnTo>
                  <a:lnTo>
                    <a:pt x="4444" y="14474"/>
                  </a:lnTo>
                  <a:lnTo>
                    <a:pt x="4444" y="14474"/>
                  </a:lnTo>
                  <a:lnTo>
                    <a:pt x="7110" y="18410"/>
                  </a:lnTo>
                  <a:lnTo>
                    <a:pt x="7110" y="19299"/>
                  </a:lnTo>
                  <a:cubicBezTo>
                    <a:pt x="7110" y="19299"/>
                    <a:pt x="7110" y="19299"/>
                    <a:pt x="7110" y="19299"/>
                  </a:cubicBezTo>
                  <a:cubicBezTo>
                    <a:pt x="7595" y="19911"/>
                    <a:pt x="8149" y="20465"/>
                    <a:pt x="8761" y="20950"/>
                  </a:cubicBezTo>
                  <a:lnTo>
                    <a:pt x="9523" y="20950"/>
                  </a:lnTo>
                  <a:cubicBezTo>
                    <a:pt x="10113" y="21022"/>
                    <a:pt x="10710" y="21022"/>
                    <a:pt x="11300" y="20950"/>
                  </a:cubicBezTo>
                  <a:cubicBezTo>
                    <a:pt x="11720" y="21023"/>
                    <a:pt x="12149" y="21023"/>
                    <a:pt x="12570" y="20950"/>
                  </a:cubicBezTo>
                  <a:cubicBezTo>
                    <a:pt x="12948" y="21003"/>
                    <a:pt x="13333" y="21003"/>
                    <a:pt x="13712" y="20950"/>
                  </a:cubicBezTo>
                  <a:cubicBezTo>
                    <a:pt x="14384" y="21077"/>
                    <a:pt x="15072" y="21077"/>
                    <a:pt x="15744" y="20950"/>
                  </a:cubicBezTo>
                  <a:lnTo>
                    <a:pt x="15744" y="20950"/>
                  </a:lnTo>
                  <a:lnTo>
                    <a:pt x="15744" y="20315"/>
                  </a:lnTo>
                  <a:lnTo>
                    <a:pt x="16760" y="19426"/>
                  </a:lnTo>
                  <a:lnTo>
                    <a:pt x="17521" y="18283"/>
                  </a:lnTo>
                  <a:lnTo>
                    <a:pt x="19807" y="18410"/>
                  </a:lnTo>
                  <a:cubicBezTo>
                    <a:pt x="19878" y="17947"/>
                    <a:pt x="19878" y="17477"/>
                    <a:pt x="19807" y="17014"/>
                  </a:cubicBezTo>
                  <a:cubicBezTo>
                    <a:pt x="20024" y="15515"/>
                    <a:pt x="19710" y="13988"/>
                    <a:pt x="18918" y="12697"/>
                  </a:cubicBezTo>
                  <a:lnTo>
                    <a:pt x="11300" y="0"/>
                  </a:lnTo>
                  <a:lnTo>
                    <a:pt x="11300" y="0"/>
                  </a:lnTo>
                  <a:cubicBezTo>
                    <a:pt x="13324" y="3128"/>
                    <a:pt x="12478" y="7302"/>
                    <a:pt x="9396" y="939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01" name="Freeform: Shape 600">
              <a:extLst>
                <a:ext uri="{FF2B5EF4-FFF2-40B4-BE49-F238E27FC236}">
                  <a16:creationId xmlns:a16="http://schemas.microsoft.com/office/drawing/2014/main" id="{3939789A-9E6B-4CB0-B1B6-866E6CAD7A40}"/>
                </a:ext>
              </a:extLst>
            </p:cNvPr>
            <p:cNvSpPr/>
            <p:nvPr/>
          </p:nvSpPr>
          <p:spPr>
            <a:xfrm>
              <a:off x="471847" y="6070713"/>
              <a:ext cx="3389" cy="4570"/>
            </a:xfrm>
            <a:custGeom>
              <a:avLst/>
              <a:gdLst>
                <a:gd name="connsiteX0" fmla="*/ 88 w 3389"/>
                <a:gd name="connsiteY0" fmla="*/ 4571 h 4570"/>
                <a:gd name="connsiteX1" fmla="*/ 2628 w 3389"/>
                <a:gd name="connsiteY1" fmla="*/ 4571 h 4570"/>
                <a:gd name="connsiteX2" fmla="*/ 3390 w 3389"/>
                <a:gd name="connsiteY2" fmla="*/ 2031 h 4570"/>
                <a:gd name="connsiteX3" fmla="*/ 850 w 3389"/>
                <a:gd name="connsiteY3" fmla="*/ 0 h 4570"/>
                <a:gd name="connsiteX4" fmla="*/ 88 w 3389"/>
                <a:gd name="connsiteY4" fmla="*/ 4571 h 4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89" h="4570">
                  <a:moveTo>
                    <a:pt x="88" y="4571"/>
                  </a:moveTo>
                  <a:lnTo>
                    <a:pt x="2628" y="4571"/>
                  </a:lnTo>
                  <a:cubicBezTo>
                    <a:pt x="2687" y="3682"/>
                    <a:pt x="2949" y="2806"/>
                    <a:pt x="3390" y="2031"/>
                  </a:cubicBezTo>
                  <a:lnTo>
                    <a:pt x="850" y="0"/>
                  </a:lnTo>
                  <a:cubicBezTo>
                    <a:pt x="111" y="1397"/>
                    <a:pt x="-157" y="3009"/>
                    <a:pt x="88" y="4571"/>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02" name="Freeform: Shape 601">
              <a:extLst>
                <a:ext uri="{FF2B5EF4-FFF2-40B4-BE49-F238E27FC236}">
                  <a16:creationId xmlns:a16="http://schemas.microsoft.com/office/drawing/2014/main" id="{86BB8894-AF2E-4C8C-8582-1AE0C6E6C72B}"/>
                </a:ext>
              </a:extLst>
            </p:cNvPr>
            <p:cNvSpPr/>
            <p:nvPr/>
          </p:nvSpPr>
          <p:spPr>
            <a:xfrm>
              <a:off x="474729" y="6068586"/>
              <a:ext cx="11553" cy="3777"/>
            </a:xfrm>
            <a:custGeom>
              <a:avLst/>
              <a:gdLst>
                <a:gd name="connsiteX0" fmla="*/ 7745 w 11553"/>
                <a:gd name="connsiteY0" fmla="*/ 95 h 3777"/>
                <a:gd name="connsiteX1" fmla="*/ 7745 w 11553"/>
                <a:gd name="connsiteY1" fmla="*/ 95 h 3777"/>
                <a:gd name="connsiteX2" fmla="*/ 7745 w 11553"/>
                <a:gd name="connsiteY2" fmla="*/ 95 h 3777"/>
                <a:gd name="connsiteX3" fmla="*/ 6602 w 11553"/>
                <a:gd name="connsiteY3" fmla="*/ 95 h 3777"/>
                <a:gd name="connsiteX4" fmla="*/ 5587 w 11553"/>
                <a:gd name="connsiteY4" fmla="*/ 95 h 3777"/>
                <a:gd name="connsiteX5" fmla="*/ 5587 w 11553"/>
                <a:gd name="connsiteY5" fmla="*/ 95 h 3777"/>
                <a:gd name="connsiteX6" fmla="*/ 3174 w 11553"/>
                <a:gd name="connsiteY6" fmla="*/ 95 h 3777"/>
                <a:gd name="connsiteX7" fmla="*/ 0 w 11553"/>
                <a:gd name="connsiteY7" fmla="*/ 1619 h 3777"/>
                <a:gd name="connsiteX8" fmla="*/ 2539 w 11553"/>
                <a:gd name="connsiteY8" fmla="*/ 3650 h 3777"/>
                <a:gd name="connsiteX9" fmla="*/ 6983 w 11553"/>
                <a:gd name="connsiteY9" fmla="*/ 1873 h 3777"/>
                <a:gd name="connsiteX10" fmla="*/ 11554 w 11553"/>
                <a:gd name="connsiteY10" fmla="*/ 3777 h 3777"/>
                <a:gd name="connsiteX11" fmla="*/ 11554 w 11553"/>
                <a:gd name="connsiteY11" fmla="*/ 3777 h 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553" h="3777">
                  <a:moveTo>
                    <a:pt x="7745" y="95"/>
                  </a:moveTo>
                  <a:lnTo>
                    <a:pt x="7745" y="95"/>
                  </a:lnTo>
                  <a:lnTo>
                    <a:pt x="7745" y="95"/>
                  </a:lnTo>
                  <a:lnTo>
                    <a:pt x="6602" y="95"/>
                  </a:lnTo>
                  <a:lnTo>
                    <a:pt x="5587" y="95"/>
                  </a:lnTo>
                  <a:lnTo>
                    <a:pt x="5587" y="95"/>
                  </a:lnTo>
                  <a:cubicBezTo>
                    <a:pt x="4788" y="-32"/>
                    <a:pt x="3973" y="-32"/>
                    <a:pt x="3174" y="95"/>
                  </a:cubicBezTo>
                  <a:cubicBezTo>
                    <a:pt x="2009" y="336"/>
                    <a:pt x="919" y="857"/>
                    <a:pt x="0" y="1619"/>
                  </a:cubicBezTo>
                  <a:lnTo>
                    <a:pt x="2539" y="3650"/>
                  </a:lnTo>
                  <a:cubicBezTo>
                    <a:pt x="3753" y="2533"/>
                    <a:pt x="5334" y="1898"/>
                    <a:pt x="6983" y="1873"/>
                  </a:cubicBezTo>
                  <a:cubicBezTo>
                    <a:pt x="8693" y="1898"/>
                    <a:pt x="10327" y="2584"/>
                    <a:pt x="11554" y="3777"/>
                  </a:cubicBezTo>
                  <a:lnTo>
                    <a:pt x="11554" y="3777"/>
                  </a:lnTo>
                  <a:close/>
                </a:path>
              </a:pathLst>
            </a:custGeom>
            <a:solidFill>
              <a:srgbClr val="000000"/>
            </a:solidFill>
            <a:ln w="12690" cap="flat">
              <a:noFill/>
              <a:prstDash val="solid"/>
              <a:miter/>
            </a:ln>
          </p:spPr>
          <p:txBody>
            <a:bodyPr rtlCol="0" anchor="ctr"/>
            <a:lstStyle/>
            <a:p>
              <a:pPr rtl="0"/>
              <a:endParaRPr lang="en-GB" sz="1934" noProof="0"/>
            </a:p>
          </p:txBody>
        </p:sp>
        <p:sp>
          <p:nvSpPr>
            <p:cNvPr id="603" name="Freeform: Shape 602">
              <a:extLst>
                <a:ext uri="{FF2B5EF4-FFF2-40B4-BE49-F238E27FC236}">
                  <a16:creationId xmlns:a16="http://schemas.microsoft.com/office/drawing/2014/main" id="{AD306319-7202-4FDB-83DC-258E1C50303B}"/>
                </a:ext>
              </a:extLst>
            </p:cNvPr>
            <p:cNvSpPr/>
            <p:nvPr/>
          </p:nvSpPr>
          <p:spPr>
            <a:xfrm>
              <a:off x="455795" y="6055984"/>
              <a:ext cx="20584" cy="16505"/>
            </a:xfrm>
            <a:custGeom>
              <a:avLst/>
              <a:gdLst>
                <a:gd name="connsiteX0" fmla="*/ 15 w 20584"/>
                <a:gd name="connsiteY0" fmla="*/ 1270 h 16505"/>
                <a:gd name="connsiteX1" fmla="*/ 15 w 20584"/>
                <a:gd name="connsiteY1" fmla="*/ 1270 h 16505"/>
                <a:gd name="connsiteX2" fmla="*/ 11950 w 20584"/>
                <a:gd name="connsiteY2" fmla="*/ 10792 h 16505"/>
                <a:gd name="connsiteX3" fmla="*/ 16521 w 20584"/>
                <a:gd name="connsiteY3" fmla="*/ 14474 h 16505"/>
                <a:gd name="connsiteX4" fmla="*/ 19060 w 20584"/>
                <a:gd name="connsiteY4" fmla="*/ 16506 h 16505"/>
                <a:gd name="connsiteX5" fmla="*/ 20584 w 20584"/>
                <a:gd name="connsiteY5" fmla="*/ 14601 h 16505"/>
                <a:gd name="connsiteX6" fmla="*/ 18045 w 20584"/>
                <a:gd name="connsiteY6" fmla="*/ 12570 h 16505"/>
                <a:gd name="connsiteX7" fmla="*/ 15759 w 20584"/>
                <a:gd name="connsiteY7" fmla="*/ 10792 h 16505"/>
                <a:gd name="connsiteX8" fmla="*/ 2047 w 20584"/>
                <a:gd name="connsiteY8" fmla="*/ 0 h 16505"/>
                <a:gd name="connsiteX9" fmla="*/ 2047 w 20584"/>
                <a:gd name="connsiteY9" fmla="*/ 0 h 16505"/>
                <a:gd name="connsiteX10" fmla="*/ 2047 w 20584"/>
                <a:gd name="connsiteY10" fmla="*/ 0 h 16505"/>
                <a:gd name="connsiteX11" fmla="*/ 777 w 20584"/>
                <a:gd name="connsiteY11" fmla="*/ 0 h 16505"/>
                <a:gd name="connsiteX12" fmla="*/ 15 w 20584"/>
                <a:gd name="connsiteY12" fmla="*/ 1270 h 16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84" h="16505">
                  <a:moveTo>
                    <a:pt x="15" y="1270"/>
                  </a:moveTo>
                  <a:lnTo>
                    <a:pt x="15" y="1270"/>
                  </a:lnTo>
                  <a:lnTo>
                    <a:pt x="11950" y="10792"/>
                  </a:lnTo>
                  <a:lnTo>
                    <a:pt x="16521" y="14474"/>
                  </a:lnTo>
                  <a:lnTo>
                    <a:pt x="19060" y="16506"/>
                  </a:lnTo>
                  <a:cubicBezTo>
                    <a:pt x="19457" y="15795"/>
                    <a:pt x="19972" y="15147"/>
                    <a:pt x="20584" y="14601"/>
                  </a:cubicBezTo>
                  <a:lnTo>
                    <a:pt x="18045" y="12570"/>
                  </a:lnTo>
                  <a:lnTo>
                    <a:pt x="15759" y="10792"/>
                  </a:lnTo>
                  <a:lnTo>
                    <a:pt x="2047" y="0"/>
                  </a:lnTo>
                  <a:lnTo>
                    <a:pt x="2047" y="0"/>
                  </a:lnTo>
                  <a:lnTo>
                    <a:pt x="2047" y="0"/>
                  </a:lnTo>
                  <a:cubicBezTo>
                    <a:pt x="2047" y="0"/>
                    <a:pt x="1031" y="0"/>
                    <a:pt x="777" y="0"/>
                  </a:cubicBezTo>
                  <a:cubicBezTo>
                    <a:pt x="247" y="178"/>
                    <a:pt x="-76" y="711"/>
                    <a:pt x="15" y="127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04" name="Freeform: Shape 603">
              <a:extLst>
                <a:ext uri="{FF2B5EF4-FFF2-40B4-BE49-F238E27FC236}">
                  <a16:creationId xmlns:a16="http://schemas.microsoft.com/office/drawing/2014/main" id="{01E5AC78-0D36-43A8-9B8D-C02DF48745FA}"/>
                </a:ext>
              </a:extLst>
            </p:cNvPr>
            <p:cNvSpPr/>
            <p:nvPr/>
          </p:nvSpPr>
          <p:spPr>
            <a:xfrm>
              <a:off x="453271" y="5743771"/>
              <a:ext cx="31741" cy="42914"/>
            </a:xfrm>
            <a:custGeom>
              <a:avLst/>
              <a:gdLst>
                <a:gd name="connsiteX0" fmla="*/ 3809 w 31741"/>
                <a:gd name="connsiteY0" fmla="*/ 10538 h 42914"/>
                <a:gd name="connsiteX1" fmla="*/ 0 w 31741"/>
                <a:gd name="connsiteY1" fmla="*/ 10538 h 42914"/>
                <a:gd name="connsiteX2" fmla="*/ 2666 w 31741"/>
                <a:gd name="connsiteY2" fmla="*/ 14855 h 42914"/>
                <a:gd name="connsiteX3" fmla="*/ 5079 w 31741"/>
                <a:gd name="connsiteY3" fmla="*/ 18791 h 42914"/>
                <a:gd name="connsiteX4" fmla="*/ 19934 w 31741"/>
                <a:gd name="connsiteY4" fmla="*/ 42915 h 42914"/>
                <a:gd name="connsiteX5" fmla="*/ 22219 w 31741"/>
                <a:gd name="connsiteY5" fmla="*/ 33392 h 42914"/>
                <a:gd name="connsiteX6" fmla="*/ 31742 w 31741"/>
                <a:gd name="connsiteY6" fmla="*/ 35551 h 42914"/>
                <a:gd name="connsiteX7" fmla="*/ 29202 w 31741"/>
                <a:gd name="connsiteY7" fmla="*/ 31361 h 42914"/>
                <a:gd name="connsiteX8" fmla="*/ 9776 w 31741"/>
                <a:gd name="connsiteY8" fmla="*/ 0 h 42914"/>
                <a:gd name="connsiteX9" fmla="*/ 9776 w 31741"/>
                <a:gd name="connsiteY9" fmla="*/ 0 h 42914"/>
                <a:gd name="connsiteX10" fmla="*/ 11427 w 31741"/>
                <a:gd name="connsiteY10" fmla="*/ 4190 h 42914"/>
                <a:gd name="connsiteX11" fmla="*/ 3866 w 31741"/>
                <a:gd name="connsiteY11" fmla="*/ 10543 h 42914"/>
                <a:gd name="connsiteX12" fmla="*/ 3809 w 31741"/>
                <a:gd name="connsiteY12" fmla="*/ 10538 h 42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741" h="42914">
                  <a:moveTo>
                    <a:pt x="3809" y="10538"/>
                  </a:moveTo>
                  <a:lnTo>
                    <a:pt x="0" y="10538"/>
                  </a:lnTo>
                  <a:lnTo>
                    <a:pt x="2666" y="14855"/>
                  </a:lnTo>
                  <a:lnTo>
                    <a:pt x="5079" y="18791"/>
                  </a:lnTo>
                  <a:lnTo>
                    <a:pt x="19934" y="42915"/>
                  </a:lnTo>
                  <a:cubicBezTo>
                    <a:pt x="18039" y="39638"/>
                    <a:pt x="19045" y="35453"/>
                    <a:pt x="22219" y="33392"/>
                  </a:cubicBezTo>
                  <a:cubicBezTo>
                    <a:pt x="25453" y="31404"/>
                    <a:pt x="29681" y="32363"/>
                    <a:pt x="31742" y="35551"/>
                  </a:cubicBezTo>
                  <a:lnTo>
                    <a:pt x="29202" y="31361"/>
                  </a:lnTo>
                  <a:lnTo>
                    <a:pt x="9776" y="0"/>
                  </a:lnTo>
                  <a:lnTo>
                    <a:pt x="9776" y="0"/>
                  </a:lnTo>
                  <a:cubicBezTo>
                    <a:pt x="10830" y="1141"/>
                    <a:pt x="11419" y="2636"/>
                    <a:pt x="11427" y="4190"/>
                  </a:cubicBezTo>
                  <a:cubicBezTo>
                    <a:pt x="11094" y="8032"/>
                    <a:pt x="7708" y="10877"/>
                    <a:pt x="3866" y="10543"/>
                  </a:cubicBezTo>
                  <a:cubicBezTo>
                    <a:pt x="3847" y="10542"/>
                    <a:pt x="3828" y="10541"/>
                    <a:pt x="3809" y="10538"/>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05" name="Freeform: Shape 604">
              <a:extLst>
                <a:ext uri="{FF2B5EF4-FFF2-40B4-BE49-F238E27FC236}">
                  <a16:creationId xmlns:a16="http://schemas.microsoft.com/office/drawing/2014/main" id="{2E1607EE-316D-4955-B004-5674ECCB210E}"/>
                </a:ext>
              </a:extLst>
            </p:cNvPr>
            <p:cNvSpPr/>
            <p:nvPr/>
          </p:nvSpPr>
          <p:spPr>
            <a:xfrm>
              <a:off x="471742" y="5776128"/>
              <a:ext cx="16350" cy="17922"/>
            </a:xfrm>
            <a:custGeom>
              <a:avLst/>
              <a:gdLst>
                <a:gd name="connsiteX0" fmla="*/ 3622 w 16350"/>
                <a:gd name="connsiteY0" fmla="*/ 14621 h 17922"/>
                <a:gd name="connsiteX1" fmla="*/ 3622 w 16350"/>
                <a:gd name="connsiteY1" fmla="*/ 14621 h 17922"/>
                <a:gd name="connsiteX2" fmla="*/ 9462 w 16350"/>
                <a:gd name="connsiteY2" fmla="*/ 17922 h 17922"/>
                <a:gd name="connsiteX3" fmla="*/ 13017 w 16350"/>
                <a:gd name="connsiteY3" fmla="*/ 16906 h 17922"/>
                <a:gd name="connsiteX4" fmla="*/ 15375 w 16350"/>
                <a:gd name="connsiteY4" fmla="*/ 7501 h 17922"/>
                <a:gd name="connsiteX5" fmla="*/ 15303 w 16350"/>
                <a:gd name="connsiteY5" fmla="*/ 7384 h 17922"/>
                <a:gd name="connsiteX6" fmla="*/ 15303 w 16350"/>
                <a:gd name="connsiteY6" fmla="*/ 7384 h 17922"/>
                <a:gd name="connsiteX7" fmla="*/ 12763 w 16350"/>
                <a:gd name="connsiteY7" fmla="*/ 3194 h 17922"/>
                <a:gd name="connsiteX8" fmla="*/ 12763 w 16350"/>
                <a:gd name="connsiteY8" fmla="*/ 3194 h 17922"/>
                <a:gd name="connsiteX9" fmla="*/ 3241 w 16350"/>
                <a:gd name="connsiteY9" fmla="*/ 1036 h 17922"/>
                <a:gd name="connsiteX10" fmla="*/ 955 w 16350"/>
                <a:gd name="connsiteY10" fmla="*/ 10558 h 17922"/>
                <a:gd name="connsiteX11" fmla="*/ 955 w 16350"/>
                <a:gd name="connsiteY11" fmla="*/ 10558 h 17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50" h="17922">
                  <a:moveTo>
                    <a:pt x="3622" y="14621"/>
                  </a:moveTo>
                  <a:lnTo>
                    <a:pt x="3622" y="14621"/>
                  </a:lnTo>
                  <a:cubicBezTo>
                    <a:pt x="4842" y="16683"/>
                    <a:pt x="7066" y="17940"/>
                    <a:pt x="9462" y="17922"/>
                  </a:cubicBezTo>
                  <a:cubicBezTo>
                    <a:pt x="10715" y="17897"/>
                    <a:pt x="11940" y="17548"/>
                    <a:pt x="13017" y="16906"/>
                  </a:cubicBezTo>
                  <a:cubicBezTo>
                    <a:pt x="16265" y="14960"/>
                    <a:pt x="17320" y="10750"/>
                    <a:pt x="15375" y="7501"/>
                  </a:cubicBezTo>
                  <a:cubicBezTo>
                    <a:pt x="15351" y="7461"/>
                    <a:pt x="15327" y="7423"/>
                    <a:pt x="15303" y="7384"/>
                  </a:cubicBezTo>
                  <a:lnTo>
                    <a:pt x="15303" y="7384"/>
                  </a:lnTo>
                  <a:lnTo>
                    <a:pt x="12763" y="3194"/>
                  </a:lnTo>
                  <a:lnTo>
                    <a:pt x="12763" y="3194"/>
                  </a:lnTo>
                  <a:cubicBezTo>
                    <a:pt x="10703" y="6"/>
                    <a:pt x="6475" y="-953"/>
                    <a:pt x="3241" y="1036"/>
                  </a:cubicBezTo>
                  <a:cubicBezTo>
                    <a:pt x="67" y="3096"/>
                    <a:pt x="-939" y="7281"/>
                    <a:pt x="955" y="10558"/>
                  </a:cubicBezTo>
                  <a:lnTo>
                    <a:pt x="955" y="10558"/>
                  </a:lnTo>
                  <a:close/>
                </a:path>
              </a:pathLst>
            </a:custGeom>
            <a:solidFill>
              <a:srgbClr val="000000"/>
            </a:solidFill>
            <a:ln w="12690" cap="flat">
              <a:noFill/>
              <a:prstDash val="solid"/>
              <a:miter/>
            </a:ln>
          </p:spPr>
          <p:txBody>
            <a:bodyPr rtlCol="0" anchor="ctr"/>
            <a:lstStyle/>
            <a:p>
              <a:pPr rtl="0"/>
              <a:endParaRPr lang="en-GB" sz="1934" noProof="0"/>
            </a:p>
          </p:txBody>
        </p:sp>
        <p:sp>
          <p:nvSpPr>
            <p:cNvPr id="606" name="Freeform: Shape 605">
              <a:extLst>
                <a:ext uri="{FF2B5EF4-FFF2-40B4-BE49-F238E27FC236}">
                  <a16:creationId xmlns:a16="http://schemas.microsoft.com/office/drawing/2014/main" id="{6F0025E2-6EE9-4CE0-A383-DE90D1AA06EE}"/>
                </a:ext>
              </a:extLst>
            </p:cNvPr>
            <p:cNvSpPr/>
            <p:nvPr/>
          </p:nvSpPr>
          <p:spPr>
            <a:xfrm>
              <a:off x="3275746" y="6465835"/>
              <a:ext cx="6094" cy="12696"/>
            </a:xfrm>
            <a:custGeom>
              <a:avLst/>
              <a:gdLst>
                <a:gd name="connsiteX0" fmla="*/ 0 w 6094"/>
                <a:gd name="connsiteY0" fmla="*/ 0 h 12696"/>
                <a:gd name="connsiteX1" fmla="*/ 6095 w 6094"/>
                <a:gd name="connsiteY1" fmla="*/ 0 h 12696"/>
                <a:gd name="connsiteX2" fmla="*/ 127 w 6094"/>
                <a:gd name="connsiteY2" fmla="*/ 0 h 12696"/>
              </a:gdLst>
              <a:ahLst/>
              <a:cxnLst>
                <a:cxn ang="0">
                  <a:pos x="connsiteX0" y="connsiteY0"/>
                </a:cxn>
                <a:cxn ang="0">
                  <a:pos x="connsiteX1" y="connsiteY1"/>
                </a:cxn>
                <a:cxn ang="0">
                  <a:pos x="connsiteX2" y="connsiteY2"/>
                </a:cxn>
              </a:cxnLst>
              <a:rect l="l" t="t" r="r" b="b"/>
              <a:pathLst>
                <a:path w="6094" h="12696">
                  <a:moveTo>
                    <a:pt x="0" y="0"/>
                  </a:moveTo>
                  <a:lnTo>
                    <a:pt x="6095" y="0"/>
                  </a:lnTo>
                  <a:lnTo>
                    <a:pt x="127" y="0"/>
                  </a:lnTo>
                  <a:close/>
                </a:path>
              </a:pathLst>
            </a:custGeom>
            <a:solidFill>
              <a:srgbClr val="000000"/>
            </a:solidFill>
            <a:ln w="12690" cap="flat">
              <a:noFill/>
              <a:prstDash val="solid"/>
              <a:miter/>
            </a:ln>
          </p:spPr>
          <p:txBody>
            <a:bodyPr rtlCol="0" anchor="ctr"/>
            <a:lstStyle/>
            <a:p>
              <a:pPr rtl="0"/>
              <a:endParaRPr lang="en-GB" sz="1934" noProof="0"/>
            </a:p>
          </p:txBody>
        </p:sp>
        <p:sp>
          <p:nvSpPr>
            <p:cNvPr id="607" name="Freeform: Shape 606">
              <a:extLst>
                <a:ext uri="{FF2B5EF4-FFF2-40B4-BE49-F238E27FC236}">
                  <a16:creationId xmlns:a16="http://schemas.microsoft.com/office/drawing/2014/main" id="{34346DBE-9C68-40E2-83FD-A34D1A068A9E}"/>
                </a:ext>
              </a:extLst>
            </p:cNvPr>
            <p:cNvSpPr/>
            <p:nvPr/>
          </p:nvSpPr>
          <p:spPr>
            <a:xfrm>
              <a:off x="2580348" y="6463550"/>
              <a:ext cx="22473" cy="1402"/>
            </a:xfrm>
            <a:custGeom>
              <a:avLst/>
              <a:gdLst>
                <a:gd name="connsiteX0" fmla="*/ 22473 w 22473"/>
                <a:gd name="connsiteY0" fmla="*/ 1143 h 1402"/>
                <a:gd name="connsiteX1" fmla="*/ 22473 w 22473"/>
                <a:gd name="connsiteY1" fmla="*/ 1143 h 1402"/>
                <a:gd name="connsiteX2" fmla="*/ 21331 w 22473"/>
                <a:gd name="connsiteY2" fmla="*/ 0 h 1402"/>
                <a:gd name="connsiteX3" fmla="*/ 11554 w 22473"/>
                <a:gd name="connsiteY3" fmla="*/ 0 h 1402"/>
                <a:gd name="connsiteX4" fmla="*/ 11554 w 22473"/>
                <a:gd name="connsiteY4" fmla="*/ 0 h 1402"/>
                <a:gd name="connsiteX5" fmla="*/ 10284 w 22473"/>
                <a:gd name="connsiteY5" fmla="*/ 1270 h 1402"/>
                <a:gd name="connsiteX6" fmla="*/ 0 w 22473"/>
                <a:gd name="connsiteY6" fmla="*/ 1270 h 1402"/>
                <a:gd name="connsiteX7" fmla="*/ 21203 w 22473"/>
                <a:gd name="connsiteY7" fmla="*/ 1270 h 1402"/>
                <a:gd name="connsiteX8" fmla="*/ 22473 w 22473"/>
                <a:gd name="connsiteY8" fmla="*/ 1143 h 1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473" h="1402">
                  <a:moveTo>
                    <a:pt x="22473" y="1143"/>
                  </a:moveTo>
                  <a:lnTo>
                    <a:pt x="22473" y="1143"/>
                  </a:lnTo>
                  <a:cubicBezTo>
                    <a:pt x="22473" y="508"/>
                    <a:pt x="21965" y="0"/>
                    <a:pt x="21331" y="0"/>
                  </a:cubicBezTo>
                  <a:lnTo>
                    <a:pt x="11554" y="0"/>
                  </a:lnTo>
                  <a:cubicBezTo>
                    <a:pt x="11554" y="0"/>
                    <a:pt x="11554" y="0"/>
                    <a:pt x="11554" y="0"/>
                  </a:cubicBezTo>
                  <a:cubicBezTo>
                    <a:pt x="11554" y="698"/>
                    <a:pt x="10983" y="1270"/>
                    <a:pt x="10284" y="1270"/>
                  </a:cubicBezTo>
                  <a:lnTo>
                    <a:pt x="0" y="1270"/>
                  </a:lnTo>
                  <a:lnTo>
                    <a:pt x="21203" y="1270"/>
                  </a:lnTo>
                  <a:cubicBezTo>
                    <a:pt x="21610" y="1485"/>
                    <a:pt x="22118" y="1435"/>
                    <a:pt x="22473" y="114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08" name="Freeform: Shape 607">
              <a:extLst>
                <a:ext uri="{FF2B5EF4-FFF2-40B4-BE49-F238E27FC236}">
                  <a16:creationId xmlns:a16="http://schemas.microsoft.com/office/drawing/2014/main" id="{5EEB42CF-639A-41E0-A3E9-D38407ECB7D6}"/>
                </a:ext>
              </a:extLst>
            </p:cNvPr>
            <p:cNvSpPr/>
            <p:nvPr/>
          </p:nvSpPr>
          <p:spPr>
            <a:xfrm>
              <a:off x="1216089" y="5807763"/>
              <a:ext cx="321607" cy="13839"/>
            </a:xfrm>
            <a:custGeom>
              <a:avLst/>
              <a:gdLst>
                <a:gd name="connsiteX0" fmla="*/ 0 w 321607"/>
                <a:gd name="connsiteY0" fmla="*/ 13840 h 13839"/>
                <a:gd name="connsiteX1" fmla="*/ 314751 w 321607"/>
                <a:gd name="connsiteY1" fmla="*/ 13840 h 13839"/>
                <a:gd name="connsiteX2" fmla="*/ 314751 w 321607"/>
                <a:gd name="connsiteY2" fmla="*/ 6983 h 13839"/>
                <a:gd name="connsiteX3" fmla="*/ 321607 w 321607"/>
                <a:gd name="connsiteY3" fmla="*/ 0 h 13839"/>
                <a:gd name="connsiteX4" fmla="*/ 0 w 321607"/>
                <a:gd name="connsiteY4" fmla="*/ 0 h 13839"/>
                <a:gd name="connsiteX5" fmla="*/ 0 w 321607"/>
                <a:gd name="connsiteY5" fmla="*/ 13840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07" h="13839">
                  <a:moveTo>
                    <a:pt x="0" y="13840"/>
                  </a:moveTo>
                  <a:lnTo>
                    <a:pt x="314751" y="13840"/>
                  </a:lnTo>
                  <a:lnTo>
                    <a:pt x="314751" y="6983"/>
                  </a:lnTo>
                  <a:cubicBezTo>
                    <a:pt x="314751" y="3176"/>
                    <a:pt x="317798" y="70"/>
                    <a:pt x="321607" y="0"/>
                  </a:cubicBezTo>
                  <a:lnTo>
                    <a:pt x="0" y="0"/>
                  </a:lnTo>
                  <a:lnTo>
                    <a:pt x="0" y="13840"/>
                  </a:lnTo>
                  <a:close/>
                </a:path>
              </a:pathLst>
            </a:custGeom>
            <a:solidFill>
              <a:srgbClr val="000000"/>
            </a:solidFill>
            <a:ln w="12690" cap="flat">
              <a:noFill/>
              <a:prstDash val="solid"/>
              <a:miter/>
            </a:ln>
          </p:spPr>
          <p:txBody>
            <a:bodyPr rtlCol="0" anchor="ctr"/>
            <a:lstStyle/>
            <a:p>
              <a:pPr rtl="0"/>
              <a:endParaRPr lang="en-GB" sz="1934" noProof="0"/>
            </a:p>
          </p:txBody>
        </p:sp>
        <p:sp>
          <p:nvSpPr>
            <p:cNvPr id="609" name="Freeform: Shape 608">
              <a:extLst>
                <a:ext uri="{FF2B5EF4-FFF2-40B4-BE49-F238E27FC236}">
                  <a16:creationId xmlns:a16="http://schemas.microsoft.com/office/drawing/2014/main" id="{F4FEFA86-08CA-4062-A1C4-7829F7AB8856}"/>
                </a:ext>
              </a:extLst>
            </p:cNvPr>
            <p:cNvSpPr/>
            <p:nvPr/>
          </p:nvSpPr>
          <p:spPr>
            <a:xfrm>
              <a:off x="3311424" y="5807719"/>
              <a:ext cx="210892" cy="13756"/>
            </a:xfrm>
            <a:custGeom>
              <a:avLst/>
              <a:gdLst>
                <a:gd name="connsiteX0" fmla="*/ 7491 w 210892"/>
                <a:gd name="connsiteY0" fmla="*/ 5504 h 13756"/>
                <a:gd name="connsiteX1" fmla="*/ 2285 w 210892"/>
                <a:gd name="connsiteY1" fmla="*/ 13756 h 13756"/>
                <a:gd name="connsiteX2" fmla="*/ 204036 w 210892"/>
                <a:gd name="connsiteY2" fmla="*/ 13756 h 13756"/>
                <a:gd name="connsiteX3" fmla="*/ 204036 w 210892"/>
                <a:gd name="connsiteY3" fmla="*/ 7027 h 13756"/>
                <a:gd name="connsiteX4" fmla="*/ 210892 w 210892"/>
                <a:gd name="connsiteY4" fmla="*/ 44 h 13756"/>
                <a:gd name="connsiteX5" fmla="*/ 762 w 210892"/>
                <a:gd name="connsiteY5" fmla="*/ 44 h 13756"/>
                <a:gd name="connsiteX6" fmla="*/ 0 w 210892"/>
                <a:gd name="connsiteY6" fmla="*/ 44 h 13756"/>
                <a:gd name="connsiteX7" fmla="*/ 7491 w 210892"/>
                <a:gd name="connsiteY7" fmla="*/ 5504 h 1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892" h="13756">
                  <a:moveTo>
                    <a:pt x="7491" y="5504"/>
                  </a:moveTo>
                  <a:cubicBezTo>
                    <a:pt x="8278" y="9211"/>
                    <a:pt x="5967" y="12875"/>
                    <a:pt x="2285" y="13756"/>
                  </a:cubicBezTo>
                  <a:lnTo>
                    <a:pt x="204036" y="13756"/>
                  </a:lnTo>
                  <a:lnTo>
                    <a:pt x="204036" y="7027"/>
                  </a:lnTo>
                  <a:cubicBezTo>
                    <a:pt x="204036" y="3219"/>
                    <a:pt x="207083" y="114"/>
                    <a:pt x="210892" y="44"/>
                  </a:cubicBezTo>
                  <a:lnTo>
                    <a:pt x="762" y="44"/>
                  </a:lnTo>
                  <a:lnTo>
                    <a:pt x="0" y="44"/>
                  </a:lnTo>
                  <a:cubicBezTo>
                    <a:pt x="3530" y="-356"/>
                    <a:pt x="6793" y="2016"/>
                    <a:pt x="7491" y="5504"/>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10" name="Freeform: Shape 609">
              <a:extLst>
                <a:ext uri="{FF2B5EF4-FFF2-40B4-BE49-F238E27FC236}">
                  <a16:creationId xmlns:a16="http://schemas.microsoft.com/office/drawing/2014/main" id="{E9449E65-FDF8-4755-9306-DFE6D19D2AA7}"/>
                </a:ext>
              </a:extLst>
            </p:cNvPr>
            <p:cNvSpPr/>
            <p:nvPr/>
          </p:nvSpPr>
          <p:spPr>
            <a:xfrm>
              <a:off x="3282222" y="5814746"/>
              <a:ext cx="4316" cy="1015"/>
            </a:xfrm>
            <a:custGeom>
              <a:avLst/>
              <a:gdLst>
                <a:gd name="connsiteX0" fmla="*/ 2412 w 4316"/>
                <a:gd name="connsiteY0" fmla="*/ 0 h 1015"/>
                <a:gd name="connsiteX1" fmla="*/ 2412 w 4316"/>
                <a:gd name="connsiteY1" fmla="*/ 0 h 1015"/>
                <a:gd name="connsiteX2" fmla="*/ 3682 w 4316"/>
                <a:gd name="connsiteY2" fmla="*/ 0 h 1015"/>
                <a:gd name="connsiteX3" fmla="*/ 4317 w 4316"/>
                <a:gd name="connsiteY3" fmla="*/ 0 h 1015"/>
                <a:gd name="connsiteX4" fmla="*/ 0 w 4316"/>
                <a:gd name="connsiteY4" fmla="*/ 1016 h 1015"/>
                <a:gd name="connsiteX5" fmla="*/ 0 w 4316"/>
                <a:gd name="connsiteY5" fmla="*/ 1016 h 1015"/>
                <a:gd name="connsiteX6" fmla="*/ 2032 w 4316"/>
                <a:gd name="connsiteY6" fmla="*/ 1016 h 1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16" h="1015">
                  <a:moveTo>
                    <a:pt x="2412" y="0"/>
                  </a:moveTo>
                  <a:lnTo>
                    <a:pt x="2412" y="0"/>
                  </a:lnTo>
                  <a:lnTo>
                    <a:pt x="3682" y="0"/>
                  </a:lnTo>
                  <a:lnTo>
                    <a:pt x="4317" y="0"/>
                  </a:lnTo>
                  <a:lnTo>
                    <a:pt x="0" y="1016"/>
                  </a:lnTo>
                  <a:lnTo>
                    <a:pt x="0" y="1016"/>
                  </a:lnTo>
                  <a:cubicBezTo>
                    <a:pt x="673" y="894"/>
                    <a:pt x="1358" y="894"/>
                    <a:pt x="2032" y="101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11" name="Freeform: Shape 610">
              <a:extLst>
                <a:ext uri="{FF2B5EF4-FFF2-40B4-BE49-F238E27FC236}">
                  <a16:creationId xmlns:a16="http://schemas.microsoft.com/office/drawing/2014/main" id="{0321DC4D-398D-47EA-AE22-A603FAC2333F}"/>
                </a:ext>
              </a:extLst>
            </p:cNvPr>
            <p:cNvSpPr/>
            <p:nvPr/>
          </p:nvSpPr>
          <p:spPr>
            <a:xfrm>
              <a:off x="3310916" y="5821602"/>
              <a:ext cx="2539" cy="78211"/>
            </a:xfrm>
            <a:custGeom>
              <a:avLst/>
              <a:gdLst>
                <a:gd name="connsiteX0" fmla="*/ 1270 w 2539"/>
                <a:gd name="connsiteY0" fmla="*/ 78212 h 78211"/>
                <a:gd name="connsiteX1" fmla="*/ 2539 w 2539"/>
                <a:gd name="connsiteY1" fmla="*/ 78212 h 78211"/>
                <a:gd name="connsiteX2" fmla="*/ 2539 w 2539"/>
                <a:gd name="connsiteY2" fmla="*/ 0 h 78211"/>
                <a:gd name="connsiteX3" fmla="*/ 2539 w 2539"/>
                <a:gd name="connsiteY3" fmla="*/ 0 h 78211"/>
                <a:gd name="connsiteX4" fmla="*/ 0 w 2539"/>
                <a:gd name="connsiteY4" fmla="*/ 0 h 78211"/>
                <a:gd name="connsiteX5" fmla="*/ 0 w 2539"/>
                <a:gd name="connsiteY5" fmla="*/ 78085 h 78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9" h="78211">
                  <a:moveTo>
                    <a:pt x="1270" y="78212"/>
                  </a:moveTo>
                  <a:lnTo>
                    <a:pt x="2539" y="78212"/>
                  </a:lnTo>
                  <a:lnTo>
                    <a:pt x="2539" y="0"/>
                  </a:lnTo>
                  <a:lnTo>
                    <a:pt x="2539" y="0"/>
                  </a:lnTo>
                  <a:lnTo>
                    <a:pt x="0" y="0"/>
                  </a:lnTo>
                  <a:lnTo>
                    <a:pt x="0" y="78085"/>
                  </a:lnTo>
                  <a:close/>
                </a:path>
              </a:pathLst>
            </a:custGeom>
            <a:solidFill>
              <a:srgbClr val="000000"/>
            </a:solidFill>
            <a:ln w="12690" cap="flat">
              <a:noFill/>
              <a:prstDash val="solid"/>
              <a:miter/>
            </a:ln>
          </p:spPr>
          <p:txBody>
            <a:bodyPr rtlCol="0" anchor="ctr"/>
            <a:lstStyle/>
            <a:p>
              <a:pPr rtl="0"/>
              <a:endParaRPr lang="en-GB" sz="1934" noProof="0"/>
            </a:p>
          </p:txBody>
        </p:sp>
        <p:sp>
          <p:nvSpPr>
            <p:cNvPr id="612" name="Freeform: Shape 611">
              <a:extLst>
                <a:ext uri="{FF2B5EF4-FFF2-40B4-BE49-F238E27FC236}">
                  <a16:creationId xmlns:a16="http://schemas.microsoft.com/office/drawing/2014/main" id="{213B9019-3951-4B2D-8BF1-2579C068229F}"/>
                </a:ext>
              </a:extLst>
            </p:cNvPr>
            <p:cNvSpPr/>
            <p:nvPr/>
          </p:nvSpPr>
          <p:spPr>
            <a:xfrm>
              <a:off x="1544679" y="6456186"/>
              <a:ext cx="431306" cy="6602"/>
            </a:xfrm>
            <a:custGeom>
              <a:avLst/>
              <a:gdLst>
                <a:gd name="connsiteX0" fmla="*/ 0 w 431306"/>
                <a:gd name="connsiteY0" fmla="*/ 0 h 6602"/>
                <a:gd name="connsiteX1" fmla="*/ 431307 w 431306"/>
                <a:gd name="connsiteY1" fmla="*/ 0 h 6602"/>
                <a:gd name="connsiteX2" fmla="*/ 431307 w 431306"/>
                <a:gd name="connsiteY2" fmla="*/ 6602 h 6602"/>
                <a:gd name="connsiteX3" fmla="*/ 0 w 431306"/>
                <a:gd name="connsiteY3" fmla="*/ 6602 h 6602"/>
              </a:gdLst>
              <a:ahLst/>
              <a:cxnLst>
                <a:cxn ang="0">
                  <a:pos x="connsiteX0" y="connsiteY0"/>
                </a:cxn>
                <a:cxn ang="0">
                  <a:pos x="connsiteX1" y="connsiteY1"/>
                </a:cxn>
                <a:cxn ang="0">
                  <a:pos x="connsiteX2" y="connsiteY2"/>
                </a:cxn>
                <a:cxn ang="0">
                  <a:pos x="connsiteX3" y="connsiteY3"/>
                </a:cxn>
              </a:cxnLst>
              <a:rect l="l" t="t" r="r" b="b"/>
              <a:pathLst>
                <a:path w="431306" h="6602">
                  <a:moveTo>
                    <a:pt x="0" y="0"/>
                  </a:moveTo>
                  <a:lnTo>
                    <a:pt x="431307" y="0"/>
                  </a:lnTo>
                  <a:lnTo>
                    <a:pt x="431307" y="6602"/>
                  </a:lnTo>
                  <a:lnTo>
                    <a:pt x="0" y="6602"/>
                  </a:lnTo>
                  <a:close/>
                </a:path>
              </a:pathLst>
            </a:custGeom>
            <a:solidFill>
              <a:srgbClr val="000000"/>
            </a:solidFill>
            <a:ln w="12690" cap="flat">
              <a:noFill/>
              <a:prstDash val="solid"/>
              <a:miter/>
            </a:ln>
          </p:spPr>
          <p:txBody>
            <a:bodyPr rtlCol="0" anchor="ctr"/>
            <a:lstStyle/>
            <a:p>
              <a:pPr rtl="0"/>
              <a:endParaRPr lang="en-GB" sz="1934" noProof="0"/>
            </a:p>
          </p:txBody>
        </p:sp>
        <p:sp>
          <p:nvSpPr>
            <p:cNvPr id="613" name="Freeform: Shape 612">
              <a:extLst>
                <a:ext uri="{FF2B5EF4-FFF2-40B4-BE49-F238E27FC236}">
                  <a16:creationId xmlns:a16="http://schemas.microsoft.com/office/drawing/2014/main" id="{C09AE4F8-D497-42E2-B514-55FDA9E1C667}"/>
                </a:ext>
              </a:extLst>
            </p:cNvPr>
            <p:cNvSpPr/>
            <p:nvPr/>
          </p:nvSpPr>
          <p:spPr>
            <a:xfrm>
              <a:off x="1543156" y="6464693"/>
              <a:ext cx="432830" cy="4697"/>
            </a:xfrm>
            <a:custGeom>
              <a:avLst/>
              <a:gdLst>
                <a:gd name="connsiteX0" fmla="*/ 1524 w 432830"/>
                <a:gd name="connsiteY0" fmla="*/ 635 h 4697"/>
                <a:gd name="connsiteX1" fmla="*/ 1524 w 432830"/>
                <a:gd name="connsiteY1" fmla="*/ 635 h 4697"/>
                <a:gd name="connsiteX2" fmla="*/ 0 w 432830"/>
                <a:gd name="connsiteY2" fmla="*/ 4698 h 4697"/>
                <a:gd name="connsiteX3" fmla="*/ 432830 w 432830"/>
                <a:gd name="connsiteY3" fmla="*/ 4698 h 4697"/>
                <a:gd name="connsiteX4" fmla="*/ 432830 w 432830"/>
                <a:gd name="connsiteY4" fmla="*/ 0 h 4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830" h="4697">
                  <a:moveTo>
                    <a:pt x="1524" y="635"/>
                  </a:moveTo>
                  <a:lnTo>
                    <a:pt x="1524" y="635"/>
                  </a:lnTo>
                  <a:cubicBezTo>
                    <a:pt x="1473" y="2120"/>
                    <a:pt x="940" y="3555"/>
                    <a:pt x="0" y="4698"/>
                  </a:cubicBezTo>
                  <a:lnTo>
                    <a:pt x="432830" y="4698"/>
                  </a:lnTo>
                  <a:lnTo>
                    <a:pt x="432830" y="0"/>
                  </a:lnTo>
                  <a:close/>
                </a:path>
              </a:pathLst>
            </a:custGeom>
            <a:solidFill>
              <a:srgbClr val="000000"/>
            </a:solidFill>
            <a:ln w="12690" cap="flat">
              <a:noFill/>
              <a:prstDash val="solid"/>
              <a:miter/>
            </a:ln>
          </p:spPr>
          <p:txBody>
            <a:bodyPr rtlCol="0" anchor="ctr"/>
            <a:lstStyle/>
            <a:p>
              <a:pPr rtl="0"/>
              <a:endParaRPr lang="en-GB" sz="1934" noProof="0"/>
            </a:p>
          </p:txBody>
        </p:sp>
        <p:sp>
          <p:nvSpPr>
            <p:cNvPr id="614" name="Freeform: Shape 613">
              <a:extLst>
                <a:ext uri="{FF2B5EF4-FFF2-40B4-BE49-F238E27FC236}">
                  <a16:creationId xmlns:a16="http://schemas.microsoft.com/office/drawing/2014/main" id="{60A37351-E00D-43F4-9895-FB2FD907673A}"/>
                </a:ext>
              </a:extLst>
            </p:cNvPr>
            <p:cNvSpPr/>
            <p:nvPr/>
          </p:nvSpPr>
          <p:spPr>
            <a:xfrm>
              <a:off x="3193599" y="6457018"/>
              <a:ext cx="50786" cy="6786"/>
            </a:xfrm>
            <a:custGeom>
              <a:avLst/>
              <a:gdLst>
                <a:gd name="connsiteX0" fmla="*/ 45327 w 50786"/>
                <a:gd name="connsiteY0" fmla="*/ 5263 h 6786"/>
                <a:gd name="connsiteX1" fmla="*/ 45327 w 50786"/>
                <a:gd name="connsiteY1" fmla="*/ 3993 h 6786"/>
                <a:gd name="connsiteX2" fmla="*/ 45327 w 50786"/>
                <a:gd name="connsiteY2" fmla="*/ 2850 h 6786"/>
                <a:gd name="connsiteX3" fmla="*/ 46470 w 50786"/>
                <a:gd name="connsiteY3" fmla="*/ 1200 h 6786"/>
                <a:gd name="connsiteX4" fmla="*/ 46470 w 50786"/>
                <a:gd name="connsiteY4" fmla="*/ 1200 h 6786"/>
                <a:gd name="connsiteX5" fmla="*/ 48121 w 50786"/>
                <a:gd name="connsiteY5" fmla="*/ 57 h 6786"/>
                <a:gd name="connsiteX6" fmla="*/ 48121 w 50786"/>
                <a:gd name="connsiteY6" fmla="*/ 57 h 6786"/>
                <a:gd name="connsiteX7" fmla="*/ 49771 w 50786"/>
                <a:gd name="connsiteY7" fmla="*/ 57 h 6786"/>
                <a:gd name="connsiteX8" fmla="*/ 50787 w 50786"/>
                <a:gd name="connsiteY8" fmla="*/ 57 h 6786"/>
                <a:gd name="connsiteX9" fmla="*/ 0 w 50786"/>
                <a:gd name="connsiteY9" fmla="*/ 57 h 6786"/>
                <a:gd name="connsiteX10" fmla="*/ 0 w 50786"/>
                <a:gd name="connsiteY10" fmla="*/ 6786 h 6786"/>
                <a:gd name="connsiteX11" fmla="*/ 44312 w 50786"/>
                <a:gd name="connsiteY11" fmla="*/ 6786 h 6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786" h="6786">
                  <a:moveTo>
                    <a:pt x="45327" y="5263"/>
                  </a:moveTo>
                  <a:lnTo>
                    <a:pt x="45327" y="3993"/>
                  </a:lnTo>
                  <a:cubicBezTo>
                    <a:pt x="45327" y="3993"/>
                    <a:pt x="45327" y="3231"/>
                    <a:pt x="45327" y="2850"/>
                  </a:cubicBezTo>
                  <a:cubicBezTo>
                    <a:pt x="45594" y="2228"/>
                    <a:pt x="45975" y="1670"/>
                    <a:pt x="46470" y="1200"/>
                  </a:cubicBezTo>
                  <a:cubicBezTo>
                    <a:pt x="46470" y="1200"/>
                    <a:pt x="46470" y="1200"/>
                    <a:pt x="46470" y="1200"/>
                  </a:cubicBezTo>
                  <a:cubicBezTo>
                    <a:pt x="46940" y="705"/>
                    <a:pt x="47498" y="324"/>
                    <a:pt x="48121" y="57"/>
                  </a:cubicBezTo>
                  <a:lnTo>
                    <a:pt x="48121" y="57"/>
                  </a:lnTo>
                  <a:cubicBezTo>
                    <a:pt x="48667" y="-19"/>
                    <a:pt x="49225" y="-19"/>
                    <a:pt x="49771" y="57"/>
                  </a:cubicBezTo>
                  <a:lnTo>
                    <a:pt x="50787" y="57"/>
                  </a:lnTo>
                  <a:lnTo>
                    <a:pt x="0" y="57"/>
                  </a:lnTo>
                  <a:lnTo>
                    <a:pt x="0" y="6786"/>
                  </a:lnTo>
                  <a:lnTo>
                    <a:pt x="44312" y="6786"/>
                  </a:lnTo>
                  <a:close/>
                </a:path>
              </a:pathLst>
            </a:custGeom>
            <a:solidFill>
              <a:srgbClr val="000000"/>
            </a:solidFill>
            <a:ln w="12690" cap="flat">
              <a:noFill/>
              <a:prstDash val="solid"/>
              <a:miter/>
            </a:ln>
          </p:spPr>
          <p:txBody>
            <a:bodyPr rtlCol="0" anchor="ctr"/>
            <a:lstStyle/>
            <a:p>
              <a:pPr rtl="0"/>
              <a:endParaRPr lang="en-GB" sz="1934" noProof="0"/>
            </a:p>
          </p:txBody>
        </p:sp>
        <p:sp>
          <p:nvSpPr>
            <p:cNvPr id="615" name="Freeform: Shape 614">
              <a:extLst>
                <a:ext uri="{FF2B5EF4-FFF2-40B4-BE49-F238E27FC236}">
                  <a16:creationId xmlns:a16="http://schemas.microsoft.com/office/drawing/2014/main" id="{FBEC164A-DF1D-44EE-95D6-77F5A7DE8C75}"/>
                </a:ext>
              </a:extLst>
            </p:cNvPr>
            <p:cNvSpPr/>
            <p:nvPr/>
          </p:nvSpPr>
          <p:spPr>
            <a:xfrm>
              <a:off x="3194741" y="6466089"/>
              <a:ext cx="50786" cy="4697"/>
            </a:xfrm>
            <a:custGeom>
              <a:avLst/>
              <a:gdLst>
                <a:gd name="connsiteX0" fmla="*/ 49644 w 50786"/>
                <a:gd name="connsiteY0" fmla="*/ 3682 h 4697"/>
                <a:gd name="connsiteX1" fmla="*/ 48374 w 50786"/>
                <a:gd name="connsiteY1" fmla="*/ 3682 h 4697"/>
                <a:gd name="connsiteX2" fmla="*/ 47232 w 50786"/>
                <a:gd name="connsiteY2" fmla="*/ 2920 h 4697"/>
                <a:gd name="connsiteX3" fmla="*/ 45454 w 50786"/>
                <a:gd name="connsiteY3" fmla="*/ 1143 h 4697"/>
                <a:gd name="connsiteX4" fmla="*/ 44692 w 50786"/>
                <a:gd name="connsiteY4" fmla="*/ 0 h 4697"/>
                <a:gd name="connsiteX5" fmla="*/ 44692 w 50786"/>
                <a:gd name="connsiteY5" fmla="*/ 0 h 4697"/>
                <a:gd name="connsiteX6" fmla="*/ 0 w 50786"/>
                <a:gd name="connsiteY6" fmla="*/ 0 h 4697"/>
                <a:gd name="connsiteX7" fmla="*/ 0 w 50786"/>
                <a:gd name="connsiteY7" fmla="*/ 4698 h 4697"/>
                <a:gd name="connsiteX8" fmla="*/ 50787 w 50786"/>
                <a:gd name="connsiteY8" fmla="*/ 4698 h 4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786" h="4697">
                  <a:moveTo>
                    <a:pt x="49644" y="3682"/>
                  </a:moveTo>
                  <a:cubicBezTo>
                    <a:pt x="49225" y="3758"/>
                    <a:pt x="48793" y="3758"/>
                    <a:pt x="48374" y="3682"/>
                  </a:cubicBezTo>
                  <a:cubicBezTo>
                    <a:pt x="48374" y="3682"/>
                    <a:pt x="47613" y="3682"/>
                    <a:pt x="47232" y="2920"/>
                  </a:cubicBezTo>
                  <a:cubicBezTo>
                    <a:pt x="46483" y="2514"/>
                    <a:pt x="45860" y="1892"/>
                    <a:pt x="45454" y="1143"/>
                  </a:cubicBezTo>
                  <a:lnTo>
                    <a:pt x="44692" y="0"/>
                  </a:lnTo>
                  <a:lnTo>
                    <a:pt x="44692" y="0"/>
                  </a:lnTo>
                  <a:lnTo>
                    <a:pt x="0" y="0"/>
                  </a:lnTo>
                  <a:lnTo>
                    <a:pt x="0" y="4698"/>
                  </a:lnTo>
                  <a:lnTo>
                    <a:pt x="50787" y="4698"/>
                  </a:lnTo>
                  <a:close/>
                </a:path>
              </a:pathLst>
            </a:custGeom>
            <a:solidFill>
              <a:srgbClr val="000000"/>
            </a:solidFill>
            <a:ln w="12690" cap="flat">
              <a:noFill/>
              <a:prstDash val="solid"/>
              <a:miter/>
            </a:ln>
          </p:spPr>
          <p:txBody>
            <a:bodyPr rtlCol="0" anchor="ctr"/>
            <a:lstStyle/>
            <a:p>
              <a:pPr rtl="0"/>
              <a:endParaRPr lang="en-GB" sz="1934" noProof="0"/>
            </a:p>
          </p:txBody>
        </p:sp>
        <p:sp>
          <p:nvSpPr>
            <p:cNvPr id="616" name="Freeform: Shape 615">
              <a:extLst>
                <a:ext uri="{FF2B5EF4-FFF2-40B4-BE49-F238E27FC236}">
                  <a16:creationId xmlns:a16="http://schemas.microsoft.com/office/drawing/2014/main" id="{105B9583-BF93-44EF-8689-EEB1DAE2B90C}"/>
                </a:ext>
              </a:extLst>
            </p:cNvPr>
            <p:cNvSpPr/>
            <p:nvPr/>
          </p:nvSpPr>
          <p:spPr>
            <a:xfrm>
              <a:off x="3266985" y="5906163"/>
              <a:ext cx="15743" cy="14601"/>
            </a:xfrm>
            <a:custGeom>
              <a:avLst/>
              <a:gdLst>
                <a:gd name="connsiteX0" fmla="*/ 0 w 15743"/>
                <a:gd name="connsiteY0" fmla="*/ 1905 h 14601"/>
                <a:gd name="connsiteX1" fmla="*/ 2032 w 15743"/>
                <a:gd name="connsiteY1" fmla="*/ 1905 h 14601"/>
                <a:gd name="connsiteX2" fmla="*/ 8888 w 15743"/>
                <a:gd name="connsiteY2" fmla="*/ 8888 h 14601"/>
                <a:gd name="connsiteX3" fmla="*/ 8888 w 15743"/>
                <a:gd name="connsiteY3" fmla="*/ 14601 h 14601"/>
                <a:gd name="connsiteX4" fmla="*/ 15744 w 15743"/>
                <a:gd name="connsiteY4" fmla="*/ 13332 h 14601"/>
                <a:gd name="connsiteX5" fmla="*/ 15744 w 15743"/>
                <a:gd name="connsiteY5" fmla="*/ 13332 h 14601"/>
                <a:gd name="connsiteX6" fmla="*/ 14474 w 15743"/>
                <a:gd name="connsiteY6" fmla="*/ 13332 h 14601"/>
                <a:gd name="connsiteX7" fmla="*/ 13713 w 15743"/>
                <a:gd name="connsiteY7" fmla="*/ 13332 h 14601"/>
                <a:gd name="connsiteX8" fmla="*/ 12316 w 15743"/>
                <a:gd name="connsiteY8" fmla="*/ 12443 h 14601"/>
                <a:gd name="connsiteX9" fmla="*/ 12316 w 15743"/>
                <a:gd name="connsiteY9" fmla="*/ 11681 h 14601"/>
                <a:gd name="connsiteX10" fmla="*/ 11427 w 15743"/>
                <a:gd name="connsiteY10" fmla="*/ 10411 h 14601"/>
                <a:gd name="connsiteX11" fmla="*/ 11427 w 15743"/>
                <a:gd name="connsiteY11" fmla="*/ 9396 h 14601"/>
                <a:gd name="connsiteX12" fmla="*/ 11427 w 15743"/>
                <a:gd name="connsiteY12" fmla="*/ 8634 h 14601"/>
                <a:gd name="connsiteX13" fmla="*/ 11427 w 15743"/>
                <a:gd name="connsiteY13" fmla="*/ 8634 h 14601"/>
                <a:gd name="connsiteX14" fmla="*/ 11427 w 15743"/>
                <a:gd name="connsiteY14" fmla="*/ 8634 h 14601"/>
                <a:gd name="connsiteX15" fmla="*/ 11427 w 15743"/>
                <a:gd name="connsiteY15" fmla="*/ 0 h 14601"/>
                <a:gd name="connsiteX16" fmla="*/ 8888 w 15743"/>
                <a:gd name="connsiteY16" fmla="*/ 0 h 14601"/>
                <a:gd name="connsiteX17" fmla="*/ 3047 w 15743"/>
                <a:gd name="connsiteY17" fmla="*/ 1143 h 14601"/>
                <a:gd name="connsiteX18" fmla="*/ 2159 w 15743"/>
                <a:gd name="connsiteY18" fmla="*/ 1143 h 14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743" h="14601">
                  <a:moveTo>
                    <a:pt x="0" y="1905"/>
                  </a:moveTo>
                  <a:cubicBezTo>
                    <a:pt x="673" y="1833"/>
                    <a:pt x="1358" y="1833"/>
                    <a:pt x="2032" y="1905"/>
                  </a:cubicBezTo>
                  <a:cubicBezTo>
                    <a:pt x="5840" y="1974"/>
                    <a:pt x="8888" y="5080"/>
                    <a:pt x="8888" y="8888"/>
                  </a:cubicBezTo>
                  <a:lnTo>
                    <a:pt x="8888" y="14601"/>
                  </a:lnTo>
                  <a:lnTo>
                    <a:pt x="15744" y="13332"/>
                  </a:lnTo>
                  <a:lnTo>
                    <a:pt x="15744" y="13332"/>
                  </a:lnTo>
                  <a:cubicBezTo>
                    <a:pt x="15325" y="13405"/>
                    <a:pt x="14893" y="13405"/>
                    <a:pt x="14474" y="13332"/>
                  </a:cubicBezTo>
                  <a:cubicBezTo>
                    <a:pt x="14474" y="13332"/>
                    <a:pt x="14474" y="13332"/>
                    <a:pt x="13713" y="13332"/>
                  </a:cubicBezTo>
                  <a:cubicBezTo>
                    <a:pt x="13205" y="13112"/>
                    <a:pt x="12735" y="12812"/>
                    <a:pt x="12316" y="12443"/>
                  </a:cubicBezTo>
                  <a:lnTo>
                    <a:pt x="12316" y="11681"/>
                  </a:lnTo>
                  <a:cubicBezTo>
                    <a:pt x="11948" y="11312"/>
                    <a:pt x="11643" y="10882"/>
                    <a:pt x="11427" y="10411"/>
                  </a:cubicBezTo>
                  <a:lnTo>
                    <a:pt x="11427" y="9396"/>
                  </a:lnTo>
                  <a:cubicBezTo>
                    <a:pt x="11427" y="9396"/>
                    <a:pt x="11427" y="9396"/>
                    <a:pt x="11427" y="8634"/>
                  </a:cubicBezTo>
                  <a:lnTo>
                    <a:pt x="11427" y="8634"/>
                  </a:lnTo>
                  <a:cubicBezTo>
                    <a:pt x="11427" y="8634"/>
                    <a:pt x="11427" y="8634"/>
                    <a:pt x="11427" y="8634"/>
                  </a:cubicBezTo>
                  <a:lnTo>
                    <a:pt x="11427" y="0"/>
                  </a:lnTo>
                  <a:lnTo>
                    <a:pt x="8888" y="0"/>
                  </a:lnTo>
                  <a:lnTo>
                    <a:pt x="3047" y="1143"/>
                  </a:lnTo>
                  <a:lnTo>
                    <a:pt x="2159" y="1143"/>
                  </a:lnTo>
                  <a:close/>
                </a:path>
              </a:pathLst>
            </a:custGeom>
            <a:solidFill>
              <a:srgbClr val="000000"/>
            </a:solidFill>
            <a:ln w="12690" cap="flat">
              <a:noFill/>
              <a:prstDash val="solid"/>
              <a:miter/>
            </a:ln>
          </p:spPr>
          <p:txBody>
            <a:bodyPr rtlCol="0" anchor="ctr"/>
            <a:lstStyle/>
            <a:p>
              <a:pPr rtl="0"/>
              <a:endParaRPr lang="en-GB" sz="1934" noProof="0"/>
            </a:p>
          </p:txBody>
        </p:sp>
        <p:sp>
          <p:nvSpPr>
            <p:cNvPr id="617" name="Freeform: Shape 616">
              <a:extLst>
                <a:ext uri="{FF2B5EF4-FFF2-40B4-BE49-F238E27FC236}">
                  <a16:creationId xmlns:a16="http://schemas.microsoft.com/office/drawing/2014/main" id="{291D2C59-D5B7-42FF-B903-805347BD6961}"/>
                </a:ext>
              </a:extLst>
            </p:cNvPr>
            <p:cNvSpPr/>
            <p:nvPr/>
          </p:nvSpPr>
          <p:spPr>
            <a:xfrm>
              <a:off x="3285142" y="591873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pPr rtl="0"/>
              <a:endParaRPr lang="en-GB" sz="1934" noProof="0"/>
            </a:p>
          </p:txBody>
        </p:sp>
        <p:sp>
          <p:nvSpPr>
            <p:cNvPr id="618" name="Freeform: Shape 617">
              <a:extLst>
                <a:ext uri="{FF2B5EF4-FFF2-40B4-BE49-F238E27FC236}">
                  <a16:creationId xmlns:a16="http://schemas.microsoft.com/office/drawing/2014/main" id="{CB9CDD2D-5172-44C5-A7AF-FD600771FE88}"/>
                </a:ext>
              </a:extLst>
            </p:cNvPr>
            <p:cNvSpPr/>
            <p:nvPr/>
          </p:nvSpPr>
          <p:spPr>
            <a:xfrm>
              <a:off x="3244893" y="6456186"/>
              <a:ext cx="17140" cy="761"/>
            </a:xfrm>
            <a:custGeom>
              <a:avLst/>
              <a:gdLst>
                <a:gd name="connsiteX0" fmla="*/ 17141 w 17140"/>
                <a:gd name="connsiteY0" fmla="*/ 762 h 761"/>
                <a:gd name="connsiteX1" fmla="*/ 17141 w 17140"/>
                <a:gd name="connsiteY1" fmla="*/ 0 h 761"/>
                <a:gd name="connsiteX2" fmla="*/ 1016 w 17140"/>
                <a:gd name="connsiteY2" fmla="*/ 0 h 761"/>
                <a:gd name="connsiteX3" fmla="*/ 0 w 17140"/>
                <a:gd name="connsiteY3" fmla="*/ 0 h 761"/>
                <a:gd name="connsiteX4" fmla="*/ 1270 w 17140"/>
                <a:gd name="connsiteY4" fmla="*/ 0 h 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0" h="761">
                  <a:moveTo>
                    <a:pt x="17141" y="762"/>
                  </a:moveTo>
                  <a:lnTo>
                    <a:pt x="17141" y="0"/>
                  </a:lnTo>
                  <a:lnTo>
                    <a:pt x="1016" y="0"/>
                  </a:lnTo>
                  <a:lnTo>
                    <a:pt x="0" y="0"/>
                  </a:lnTo>
                  <a:lnTo>
                    <a:pt x="1270" y="0"/>
                  </a:lnTo>
                  <a:close/>
                </a:path>
              </a:pathLst>
            </a:custGeom>
            <a:solidFill>
              <a:srgbClr val="000000"/>
            </a:solidFill>
            <a:ln w="12690" cap="flat">
              <a:noFill/>
              <a:prstDash val="solid"/>
              <a:miter/>
            </a:ln>
          </p:spPr>
          <p:txBody>
            <a:bodyPr rtlCol="0" anchor="ctr"/>
            <a:lstStyle/>
            <a:p>
              <a:pPr rtl="0"/>
              <a:endParaRPr lang="en-GB" sz="1934" noProof="0"/>
            </a:p>
          </p:txBody>
        </p:sp>
        <p:sp>
          <p:nvSpPr>
            <p:cNvPr id="619" name="Freeform: Shape 618">
              <a:extLst>
                <a:ext uri="{FF2B5EF4-FFF2-40B4-BE49-F238E27FC236}">
                  <a16:creationId xmlns:a16="http://schemas.microsoft.com/office/drawing/2014/main" id="{E221050A-5473-4B0A-BF7C-1DCE033DF06D}"/>
                </a:ext>
              </a:extLst>
            </p:cNvPr>
            <p:cNvSpPr/>
            <p:nvPr/>
          </p:nvSpPr>
          <p:spPr>
            <a:xfrm>
              <a:off x="3275746" y="6462788"/>
              <a:ext cx="5967" cy="2412"/>
            </a:xfrm>
            <a:custGeom>
              <a:avLst/>
              <a:gdLst>
                <a:gd name="connsiteX0" fmla="*/ 0 w 5967"/>
                <a:gd name="connsiteY0" fmla="*/ 1270 h 2412"/>
                <a:gd name="connsiteX1" fmla="*/ 0 w 5967"/>
                <a:gd name="connsiteY1" fmla="*/ 1270 h 2412"/>
                <a:gd name="connsiteX2" fmla="*/ 0 w 5967"/>
                <a:gd name="connsiteY2" fmla="*/ 1270 h 2412"/>
                <a:gd name="connsiteX3" fmla="*/ 0 w 5967"/>
                <a:gd name="connsiteY3" fmla="*/ 2412 h 2412"/>
                <a:gd name="connsiteX4" fmla="*/ 5967 w 5967"/>
                <a:gd name="connsiteY4" fmla="*/ 2412 h 2412"/>
                <a:gd name="connsiteX5" fmla="*/ 5967 w 5967"/>
                <a:gd name="connsiteY5" fmla="*/ 1143 h 2412"/>
                <a:gd name="connsiteX6" fmla="*/ 5967 w 5967"/>
                <a:gd name="connsiteY6" fmla="*/ 0 h 2412"/>
                <a:gd name="connsiteX7" fmla="*/ 254 w 5967"/>
                <a:gd name="connsiteY7" fmla="*/ 0 h 2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67" h="2412">
                  <a:moveTo>
                    <a:pt x="0" y="1270"/>
                  </a:moveTo>
                  <a:lnTo>
                    <a:pt x="0" y="1270"/>
                  </a:lnTo>
                  <a:lnTo>
                    <a:pt x="0" y="1270"/>
                  </a:lnTo>
                  <a:cubicBezTo>
                    <a:pt x="64" y="1651"/>
                    <a:pt x="64" y="2032"/>
                    <a:pt x="0" y="2412"/>
                  </a:cubicBezTo>
                  <a:lnTo>
                    <a:pt x="5967" y="2412"/>
                  </a:lnTo>
                  <a:cubicBezTo>
                    <a:pt x="5891" y="1994"/>
                    <a:pt x="5891" y="1562"/>
                    <a:pt x="5967" y="1143"/>
                  </a:cubicBezTo>
                  <a:cubicBezTo>
                    <a:pt x="5967" y="1143"/>
                    <a:pt x="5967" y="381"/>
                    <a:pt x="5967" y="0"/>
                  </a:cubicBezTo>
                  <a:lnTo>
                    <a:pt x="254" y="0"/>
                  </a:lnTo>
                  <a:close/>
                </a:path>
              </a:pathLst>
            </a:custGeom>
            <a:solidFill>
              <a:srgbClr val="000000"/>
            </a:solidFill>
            <a:ln w="12690" cap="flat">
              <a:noFill/>
              <a:prstDash val="solid"/>
              <a:miter/>
            </a:ln>
          </p:spPr>
          <p:txBody>
            <a:bodyPr rtlCol="0" anchor="ctr"/>
            <a:lstStyle/>
            <a:p>
              <a:pPr rtl="0"/>
              <a:endParaRPr lang="en-GB" sz="1934" noProof="0"/>
            </a:p>
          </p:txBody>
        </p:sp>
        <p:sp>
          <p:nvSpPr>
            <p:cNvPr id="620" name="Freeform: Shape 619">
              <a:extLst>
                <a:ext uri="{FF2B5EF4-FFF2-40B4-BE49-F238E27FC236}">
                  <a16:creationId xmlns:a16="http://schemas.microsoft.com/office/drawing/2014/main" id="{5D4AB23C-B7B9-48A5-9150-0214B8454309}"/>
                </a:ext>
              </a:extLst>
            </p:cNvPr>
            <p:cNvSpPr/>
            <p:nvPr/>
          </p:nvSpPr>
          <p:spPr>
            <a:xfrm>
              <a:off x="3282729" y="5918606"/>
              <a:ext cx="2412" cy="542405"/>
            </a:xfrm>
            <a:custGeom>
              <a:avLst/>
              <a:gdLst>
                <a:gd name="connsiteX0" fmla="*/ 0 w 2412"/>
                <a:gd name="connsiteY0" fmla="*/ 0 h 542405"/>
                <a:gd name="connsiteX1" fmla="*/ 0 w 2412"/>
                <a:gd name="connsiteY1" fmla="*/ 542405 h 542405"/>
                <a:gd name="connsiteX2" fmla="*/ 2412 w 2412"/>
                <a:gd name="connsiteY2" fmla="*/ 540247 h 542405"/>
                <a:gd name="connsiteX3" fmla="*/ 2412 w 2412"/>
                <a:gd name="connsiteY3" fmla="*/ 127 h 542405"/>
                <a:gd name="connsiteX4" fmla="*/ 0 w 2412"/>
                <a:gd name="connsiteY4" fmla="*/ 127 h 542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2" h="542405">
                  <a:moveTo>
                    <a:pt x="0" y="0"/>
                  </a:moveTo>
                  <a:lnTo>
                    <a:pt x="0" y="542405"/>
                  </a:lnTo>
                  <a:cubicBezTo>
                    <a:pt x="609" y="541491"/>
                    <a:pt x="1448" y="540755"/>
                    <a:pt x="2412" y="540247"/>
                  </a:cubicBezTo>
                  <a:lnTo>
                    <a:pt x="2412" y="127"/>
                  </a:lnTo>
                  <a:lnTo>
                    <a:pt x="0" y="127"/>
                  </a:lnTo>
                  <a:close/>
                </a:path>
              </a:pathLst>
            </a:custGeom>
            <a:solidFill>
              <a:srgbClr val="000000"/>
            </a:solidFill>
            <a:ln w="12690" cap="flat">
              <a:noFill/>
              <a:prstDash val="solid"/>
              <a:miter/>
            </a:ln>
          </p:spPr>
          <p:txBody>
            <a:bodyPr rtlCol="0" anchor="ctr"/>
            <a:lstStyle/>
            <a:p>
              <a:pPr rtl="0"/>
              <a:endParaRPr lang="en-GB" sz="1934" noProof="0"/>
            </a:p>
          </p:txBody>
        </p:sp>
        <p:sp>
          <p:nvSpPr>
            <p:cNvPr id="621" name="Freeform: Shape 620">
              <a:extLst>
                <a:ext uri="{FF2B5EF4-FFF2-40B4-BE49-F238E27FC236}">
                  <a16:creationId xmlns:a16="http://schemas.microsoft.com/office/drawing/2014/main" id="{08AA0925-6148-4026-A4F8-BD2C5300D28E}"/>
                </a:ext>
              </a:extLst>
            </p:cNvPr>
            <p:cNvSpPr/>
            <p:nvPr/>
          </p:nvSpPr>
          <p:spPr>
            <a:xfrm>
              <a:off x="3318788" y="5905528"/>
              <a:ext cx="196925" cy="2412"/>
            </a:xfrm>
            <a:custGeom>
              <a:avLst/>
              <a:gdLst>
                <a:gd name="connsiteX0" fmla="*/ 254 w 196925"/>
                <a:gd name="connsiteY0" fmla="*/ 2412 h 2412"/>
                <a:gd name="connsiteX1" fmla="*/ 196925 w 196925"/>
                <a:gd name="connsiteY1" fmla="*/ 2412 h 2412"/>
                <a:gd name="connsiteX2" fmla="*/ 196925 w 196925"/>
                <a:gd name="connsiteY2" fmla="*/ 1143 h 2412"/>
                <a:gd name="connsiteX3" fmla="*/ 196925 w 196925"/>
                <a:gd name="connsiteY3" fmla="*/ 0 h 2412"/>
                <a:gd name="connsiteX4" fmla="*/ 0 w 196925"/>
                <a:gd name="connsiteY4" fmla="*/ 0 h 2412"/>
                <a:gd name="connsiteX5" fmla="*/ 0 w 196925"/>
                <a:gd name="connsiteY5" fmla="*/ 1143 h 2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6925" h="2412">
                  <a:moveTo>
                    <a:pt x="254" y="2412"/>
                  </a:moveTo>
                  <a:lnTo>
                    <a:pt x="196925" y="2412"/>
                  </a:lnTo>
                  <a:cubicBezTo>
                    <a:pt x="196850" y="1992"/>
                    <a:pt x="196850" y="1563"/>
                    <a:pt x="196925" y="1143"/>
                  </a:cubicBezTo>
                  <a:lnTo>
                    <a:pt x="196925" y="0"/>
                  </a:lnTo>
                  <a:lnTo>
                    <a:pt x="0" y="0"/>
                  </a:lnTo>
                  <a:cubicBezTo>
                    <a:pt x="63" y="378"/>
                    <a:pt x="63" y="764"/>
                    <a:pt x="0" y="114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22" name="Freeform: Shape 621">
              <a:extLst>
                <a:ext uri="{FF2B5EF4-FFF2-40B4-BE49-F238E27FC236}">
                  <a16:creationId xmlns:a16="http://schemas.microsoft.com/office/drawing/2014/main" id="{CC054357-5F5D-4A9B-BAEC-752CE567C18D}"/>
                </a:ext>
              </a:extLst>
            </p:cNvPr>
            <p:cNvSpPr/>
            <p:nvPr/>
          </p:nvSpPr>
          <p:spPr>
            <a:xfrm>
              <a:off x="3289458" y="5917590"/>
              <a:ext cx="762" cy="12696"/>
            </a:xfrm>
            <a:custGeom>
              <a:avLst/>
              <a:gdLst>
                <a:gd name="connsiteX0" fmla="*/ 762 w 762"/>
                <a:gd name="connsiteY0" fmla="*/ 0 h 12696"/>
                <a:gd name="connsiteX1" fmla="*/ 0 w 762"/>
                <a:gd name="connsiteY1" fmla="*/ 0 h 12696"/>
              </a:gdLst>
              <a:ahLst/>
              <a:cxnLst>
                <a:cxn ang="0">
                  <a:pos x="connsiteX0" y="connsiteY0"/>
                </a:cxn>
                <a:cxn ang="0">
                  <a:pos x="connsiteX1" y="connsiteY1"/>
                </a:cxn>
              </a:cxnLst>
              <a:rect l="l" t="t" r="r" b="b"/>
              <a:pathLst>
                <a:path w="762" h="12696">
                  <a:moveTo>
                    <a:pt x="762" y="0"/>
                  </a:moveTo>
                  <a:lnTo>
                    <a:pt x="0" y="0"/>
                  </a:lnTo>
                  <a:close/>
                </a:path>
              </a:pathLst>
            </a:custGeom>
            <a:solidFill>
              <a:srgbClr val="000000"/>
            </a:solidFill>
            <a:ln w="12690" cap="flat">
              <a:noFill/>
              <a:prstDash val="solid"/>
              <a:miter/>
            </a:ln>
          </p:spPr>
          <p:txBody>
            <a:bodyPr rtlCol="0" anchor="ctr"/>
            <a:lstStyle/>
            <a:p>
              <a:pPr rtl="0"/>
              <a:endParaRPr lang="en-GB" sz="1934" noProof="0"/>
            </a:p>
          </p:txBody>
        </p:sp>
        <p:sp>
          <p:nvSpPr>
            <p:cNvPr id="623" name="Freeform: Shape 622">
              <a:extLst>
                <a:ext uri="{FF2B5EF4-FFF2-40B4-BE49-F238E27FC236}">
                  <a16:creationId xmlns:a16="http://schemas.microsoft.com/office/drawing/2014/main" id="{96C05DB0-2426-425B-A558-E17242BCF91A}"/>
                </a:ext>
              </a:extLst>
            </p:cNvPr>
            <p:cNvSpPr/>
            <p:nvPr/>
          </p:nvSpPr>
          <p:spPr>
            <a:xfrm>
              <a:off x="3294918" y="5912257"/>
              <a:ext cx="56" cy="888"/>
            </a:xfrm>
            <a:custGeom>
              <a:avLst/>
              <a:gdLst>
                <a:gd name="connsiteX0" fmla="*/ 0 w 56"/>
                <a:gd name="connsiteY0" fmla="*/ 0 h 888"/>
                <a:gd name="connsiteX1" fmla="*/ 0 w 56"/>
                <a:gd name="connsiteY1" fmla="*/ 889 h 888"/>
                <a:gd name="connsiteX2" fmla="*/ 0 w 56"/>
                <a:gd name="connsiteY2" fmla="*/ 0 h 888"/>
              </a:gdLst>
              <a:ahLst/>
              <a:cxnLst>
                <a:cxn ang="0">
                  <a:pos x="connsiteX0" y="connsiteY0"/>
                </a:cxn>
                <a:cxn ang="0">
                  <a:pos x="connsiteX1" y="connsiteY1"/>
                </a:cxn>
                <a:cxn ang="0">
                  <a:pos x="connsiteX2" y="connsiteY2"/>
                </a:cxn>
              </a:cxnLst>
              <a:rect l="l" t="t" r="r" b="b"/>
              <a:pathLst>
                <a:path w="56" h="888">
                  <a:moveTo>
                    <a:pt x="0" y="0"/>
                  </a:moveTo>
                  <a:cubicBezTo>
                    <a:pt x="12" y="296"/>
                    <a:pt x="12" y="593"/>
                    <a:pt x="0" y="889"/>
                  </a:cubicBezTo>
                  <a:cubicBezTo>
                    <a:pt x="76" y="597"/>
                    <a:pt x="76" y="292"/>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24" name="Freeform: Shape 623">
              <a:extLst>
                <a:ext uri="{FF2B5EF4-FFF2-40B4-BE49-F238E27FC236}">
                  <a16:creationId xmlns:a16="http://schemas.microsoft.com/office/drawing/2014/main" id="{62684AB8-483C-43A4-8B17-E663F095120D}"/>
                </a:ext>
              </a:extLst>
            </p:cNvPr>
            <p:cNvSpPr/>
            <p:nvPr/>
          </p:nvSpPr>
          <p:spPr>
            <a:xfrm>
              <a:off x="3277340" y="5912511"/>
              <a:ext cx="57" cy="1396"/>
            </a:xfrm>
            <a:custGeom>
              <a:avLst/>
              <a:gdLst>
                <a:gd name="connsiteX0" fmla="*/ 57 w 57"/>
                <a:gd name="connsiteY0" fmla="*/ 1397 h 1396"/>
                <a:gd name="connsiteX1" fmla="*/ 57 w 57"/>
                <a:gd name="connsiteY1" fmla="*/ 0 h 1396"/>
                <a:gd name="connsiteX2" fmla="*/ 57 w 57"/>
                <a:gd name="connsiteY2" fmla="*/ 0 h 1396"/>
                <a:gd name="connsiteX3" fmla="*/ 57 w 57"/>
                <a:gd name="connsiteY3" fmla="*/ 1397 h 1396"/>
              </a:gdLst>
              <a:ahLst/>
              <a:cxnLst>
                <a:cxn ang="0">
                  <a:pos x="connsiteX0" y="connsiteY0"/>
                </a:cxn>
                <a:cxn ang="0">
                  <a:pos x="connsiteX1" y="connsiteY1"/>
                </a:cxn>
                <a:cxn ang="0">
                  <a:pos x="connsiteX2" y="connsiteY2"/>
                </a:cxn>
                <a:cxn ang="0">
                  <a:pos x="connsiteX3" y="connsiteY3"/>
                </a:cxn>
              </a:cxnLst>
              <a:rect l="l" t="t" r="r" b="b"/>
              <a:pathLst>
                <a:path w="57" h="1396">
                  <a:moveTo>
                    <a:pt x="57" y="1397"/>
                  </a:moveTo>
                  <a:cubicBezTo>
                    <a:pt x="-19" y="933"/>
                    <a:pt x="-19" y="464"/>
                    <a:pt x="57" y="0"/>
                  </a:cubicBezTo>
                  <a:lnTo>
                    <a:pt x="57" y="0"/>
                  </a:lnTo>
                  <a:cubicBezTo>
                    <a:pt x="57" y="0"/>
                    <a:pt x="57" y="1143"/>
                    <a:pt x="57" y="1397"/>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25" name="Freeform: Shape 624">
              <a:extLst>
                <a:ext uri="{FF2B5EF4-FFF2-40B4-BE49-F238E27FC236}">
                  <a16:creationId xmlns:a16="http://schemas.microsoft.com/office/drawing/2014/main" id="{2A4956C2-1390-4D74-86EC-7152E26A0FF8}"/>
                </a:ext>
              </a:extLst>
            </p:cNvPr>
            <p:cNvSpPr/>
            <p:nvPr/>
          </p:nvSpPr>
          <p:spPr>
            <a:xfrm>
              <a:off x="3283872" y="5918606"/>
              <a:ext cx="3174" cy="761"/>
            </a:xfrm>
            <a:custGeom>
              <a:avLst/>
              <a:gdLst>
                <a:gd name="connsiteX0" fmla="*/ 1269 w 3174"/>
                <a:gd name="connsiteY0" fmla="*/ 0 h 761"/>
                <a:gd name="connsiteX1" fmla="*/ 1269 w 3174"/>
                <a:gd name="connsiteY1" fmla="*/ 0 h 761"/>
                <a:gd name="connsiteX2" fmla="*/ 3174 w 3174"/>
                <a:gd name="connsiteY2" fmla="*/ 0 h 761"/>
                <a:gd name="connsiteX3" fmla="*/ 3174 w 3174"/>
                <a:gd name="connsiteY3" fmla="*/ 0 h 761"/>
                <a:gd name="connsiteX4" fmla="*/ 0 w 3174"/>
                <a:gd name="connsiteY4" fmla="*/ 762 h 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4" h="761">
                  <a:moveTo>
                    <a:pt x="1269" y="0"/>
                  </a:moveTo>
                  <a:lnTo>
                    <a:pt x="1269" y="0"/>
                  </a:lnTo>
                  <a:lnTo>
                    <a:pt x="3174" y="0"/>
                  </a:lnTo>
                  <a:lnTo>
                    <a:pt x="3174" y="0"/>
                  </a:lnTo>
                  <a:cubicBezTo>
                    <a:pt x="2196" y="505"/>
                    <a:pt x="1104" y="767"/>
                    <a:pt x="0" y="762"/>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26" name="Freeform: Shape 625">
              <a:extLst>
                <a:ext uri="{FF2B5EF4-FFF2-40B4-BE49-F238E27FC236}">
                  <a16:creationId xmlns:a16="http://schemas.microsoft.com/office/drawing/2014/main" id="{0764FA11-F93F-491B-86CC-7D180FB7C843}"/>
                </a:ext>
              </a:extLst>
            </p:cNvPr>
            <p:cNvSpPr/>
            <p:nvPr/>
          </p:nvSpPr>
          <p:spPr>
            <a:xfrm>
              <a:off x="3281460" y="5918733"/>
              <a:ext cx="2412" cy="141"/>
            </a:xfrm>
            <a:custGeom>
              <a:avLst/>
              <a:gdLst>
                <a:gd name="connsiteX0" fmla="*/ 2412 w 2412"/>
                <a:gd name="connsiteY0" fmla="*/ 0 h 141"/>
                <a:gd name="connsiteX1" fmla="*/ 2412 w 2412"/>
                <a:gd name="connsiteY1" fmla="*/ 0 h 141"/>
                <a:gd name="connsiteX2" fmla="*/ 0 w 2412"/>
                <a:gd name="connsiteY2" fmla="*/ 0 h 141"/>
                <a:gd name="connsiteX3" fmla="*/ 1269 w 2412"/>
                <a:gd name="connsiteY3" fmla="*/ 0 h 141"/>
              </a:gdLst>
              <a:ahLst/>
              <a:cxnLst>
                <a:cxn ang="0">
                  <a:pos x="connsiteX0" y="connsiteY0"/>
                </a:cxn>
                <a:cxn ang="0">
                  <a:pos x="connsiteX1" y="connsiteY1"/>
                </a:cxn>
                <a:cxn ang="0">
                  <a:pos x="connsiteX2" y="connsiteY2"/>
                </a:cxn>
                <a:cxn ang="0">
                  <a:pos x="connsiteX3" y="connsiteY3"/>
                </a:cxn>
              </a:cxnLst>
              <a:rect l="l" t="t" r="r" b="b"/>
              <a:pathLst>
                <a:path w="2412" h="141">
                  <a:moveTo>
                    <a:pt x="2412" y="0"/>
                  </a:moveTo>
                  <a:lnTo>
                    <a:pt x="2412" y="0"/>
                  </a:lnTo>
                  <a:cubicBezTo>
                    <a:pt x="1625" y="189"/>
                    <a:pt x="787" y="189"/>
                    <a:pt x="0" y="0"/>
                  </a:cubicBezTo>
                  <a:cubicBezTo>
                    <a:pt x="419" y="74"/>
                    <a:pt x="851" y="74"/>
                    <a:pt x="1269"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27" name="Freeform: Shape 626">
              <a:extLst>
                <a:ext uri="{FF2B5EF4-FFF2-40B4-BE49-F238E27FC236}">
                  <a16:creationId xmlns:a16="http://schemas.microsoft.com/office/drawing/2014/main" id="{18ED385D-628E-4BBC-AF28-02F7ED3DF946}"/>
                </a:ext>
              </a:extLst>
            </p:cNvPr>
            <p:cNvSpPr/>
            <p:nvPr/>
          </p:nvSpPr>
          <p:spPr>
            <a:xfrm>
              <a:off x="3515139" y="5806822"/>
              <a:ext cx="13970" cy="106662"/>
            </a:xfrm>
            <a:custGeom>
              <a:avLst/>
              <a:gdLst>
                <a:gd name="connsiteX0" fmla="*/ 321 w 13970"/>
                <a:gd name="connsiteY0" fmla="*/ 99848 h 106662"/>
                <a:gd name="connsiteX1" fmla="*/ 321 w 13970"/>
                <a:gd name="connsiteY1" fmla="*/ 101118 h 106662"/>
                <a:gd name="connsiteX2" fmla="*/ 8358 w 13970"/>
                <a:gd name="connsiteY2" fmla="*/ 106534 h 106662"/>
                <a:gd name="connsiteX3" fmla="*/ 13906 w 13970"/>
                <a:gd name="connsiteY3" fmla="*/ 99848 h 106662"/>
                <a:gd name="connsiteX4" fmla="*/ 13906 w 13970"/>
                <a:gd name="connsiteY4" fmla="*/ 7924 h 106662"/>
                <a:gd name="connsiteX5" fmla="*/ 7926 w 13970"/>
                <a:gd name="connsiteY5" fmla="*/ 64 h 106662"/>
                <a:gd name="connsiteX6" fmla="*/ 67 w 13970"/>
                <a:gd name="connsiteY6" fmla="*/ 6045 h 106662"/>
                <a:gd name="connsiteX7" fmla="*/ 67 w 13970"/>
                <a:gd name="connsiteY7" fmla="*/ 7924 h 106662"/>
                <a:gd name="connsiteX8" fmla="*/ 67 w 13970"/>
                <a:gd name="connsiteY8" fmla="*/ 99848 h 106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70" h="106662">
                  <a:moveTo>
                    <a:pt x="321" y="99848"/>
                  </a:moveTo>
                  <a:cubicBezTo>
                    <a:pt x="244" y="100268"/>
                    <a:pt x="244" y="100698"/>
                    <a:pt x="321" y="101118"/>
                  </a:cubicBezTo>
                  <a:cubicBezTo>
                    <a:pt x="1045" y="104834"/>
                    <a:pt x="4650" y="107259"/>
                    <a:pt x="8358" y="106534"/>
                  </a:cubicBezTo>
                  <a:cubicBezTo>
                    <a:pt x="11570" y="105910"/>
                    <a:pt x="13881" y="103113"/>
                    <a:pt x="13906" y="99848"/>
                  </a:cubicBezTo>
                  <a:lnTo>
                    <a:pt x="13906" y="7924"/>
                  </a:lnTo>
                  <a:cubicBezTo>
                    <a:pt x="14427" y="4102"/>
                    <a:pt x="11748" y="584"/>
                    <a:pt x="7926" y="64"/>
                  </a:cubicBezTo>
                  <a:cubicBezTo>
                    <a:pt x="4104" y="-455"/>
                    <a:pt x="587" y="2223"/>
                    <a:pt x="67" y="6045"/>
                  </a:cubicBezTo>
                  <a:cubicBezTo>
                    <a:pt x="-22" y="6668"/>
                    <a:pt x="-22" y="7300"/>
                    <a:pt x="67" y="7924"/>
                  </a:cubicBezTo>
                  <a:lnTo>
                    <a:pt x="67" y="99848"/>
                  </a:lnTo>
                  <a:close/>
                </a:path>
              </a:pathLst>
            </a:custGeom>
            <a:solidFill>
              <a:srgbClr val="000000"/>
            </a:solidFill>
            <a:ln w="12690" cap="flat">
              <a:noFill/>
              <a:prstDash val="solid"/>
              <a:miter/>
            </a:ln>
          </p:spPr>
          <p:txBody>
            <a:bodyPr rtlCol="0" anchor="ctr"/>
            <a:lstStyle/>
            <a:p>
              <a:pPr rtl="0"/>
              <a:endParaRPr lang="en-GB" sz="1934" noProof="0"/>
            </a:p>
          </p:txBody>
        </p:sp>
        <p:sp>
          <p:nvSpPr>
            <p:cNvPr id="628" name="Freeform: Shape 627">
              <a:extLst>
                <a:ext uri="{FF2B5EF4-FFF2-40B4-BE49-F238E27FC236}">
                  <a16:creationId xmlns:a16="http://schemas.microsoft.com/office/drawing/2014/main" id="{47D17F0F-FCAF-4946-B951-8CA04BBD6EEB}"/>
                </a:ext>
              </a:extLst>
            </p:cNvPr>
            <p:cNvSpPr/>
            <p:nvPr/>
          </p:nvSpPr>
          <p:spPr>
            <a:xfrm>
              <a:off x="3294664" y="5909845"/>
              <a:ext cx="10665" cy="2412"/>
            </a:xfrm>
            <a:custGeom>
              <a:avLst/>
              <a:gdLst>
                <a:gd name="connsiteX0" fmla="*/ 10665 w 10665"/>
                <a:gd name="connsiteY0" fmla="*/ 2412 h 2412"/>
                <a:gd name="connsiteX1" fmla="*/ 10665 w 10665"/>
                <a:gd name="connsiteY1" fmla="*/ 0 h 2412"/>
                <a:gd name="connsiteX2" fmla="*/ 6475 w 10665"/>
                <a:gd name="connsiteY2" fmla="*/ 0 h 2412"/>
                <a:gd name="connsiteX3" fmla="*/ 0 w 10665"/>
                <a:gd name="connsiteY3" fmla="*/ 1270 h 2412"/>
                <a:gd name="connsiteX4" fmla="*/ 0 w 10665"/>
                <a:gd name="connsiteY4" fmla="*/ 1270 h 2412"/>
                <a:gd name="connsiteX5" fmla="*/ 0 w 10665"/>
                <a:gd name="connsiteY5" fmla="*/ 2412 h 2412"/>
                <a:gd name="connsiteX6" fmla="*/ 10411 w 10665"/>
                <a:gd name="connsiteY6" fmla="*/ 2412 h 2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65" h="2412">
                  <a:moveTo>
                    <a:pt x="10665" y="2412"/>
                  </a:moveTo>
                  <a:lnTo>
                    <a:pt x="10665" y="0"/>
                  </a:lnTo>
                  <a:lnTo>
                    <a:pt x="6475" y="0"/>
                  </a:lnTo>
                  <a:lnTo>
                    <a:pt x="0" y="1270"/>
                  </a:lnTo>
                  <a:lnTo>
                    <a:pt x="0" y="1270"/>
                  </a:lnTo>
                  <a:cubicBezTo>
                    <a:pt x="0" y="1270"/>
                    <a:pt x="0" y="2032"/>
                    <a:pt x="0" y="2412"/>
                  </a:cubicBezTo>
                  <a:lnTo>
                    <a:pt x="10411" y="2412"/>
                  </a:lnTo>
                  <a:close/>
                </a:path>
              </a:pathLst>
            </a:custGeom>
            <a:solidFill>
              <a:srgbClr val="000000"/>
            </a:solidFill>
            <a:ln w="12690" cap="flat">
              <a:noFill/>
              <a:prstDash val="solid"/>
              <a:miter/>
            </a:ln>
          </p:spPr>
          <p:txBody>
            <a:bodyPr rtlCol="0" anchor="ctr"/>
            <a:lstStyle/>
            <a:p>
              <a:pPr rtl="0"/>
              <a:endParaRPr lang="en-GB" sz="1934" noProof="0"/>
            </a:p>
          </p:txBody>
        </p:sp>
        <p:sp>
          <p:nvSpPr>
            <p:cNvPr id="629" name="Freeform: Shape 628">
              <a:extLst>
                <a:ext uri="{FF2B5EF4-FFF2-40B4-BE49-F238E27FC236}">
                  <a16:creationId xmlns:a16="http://schemas.microsoft.com/office/drawing/2014/main" id="{65D2B172-D7D7-42E7-8A72-D5F595B49B4D}"/>
                </a:ext>
              </a:extLst>
            </p:cNvPr>
            <p:cNvSpPr/>
            <p:nvPr/>
          </p:nvSpPr>
          <p:spPr>
            <a:xfrm>
              <a:off x="3287046" y="5917844"/>
              <a:ext cx="2412" cy="540373"/>
            </a:xfrm>
            <a:custGeom>
              <a:avLst/>
              <a:gdLst>
                <a:gd name="connsiteX0" fmla="*/ 0 w 2412"/>
                <a:gd name="connsiteY0" fmla="*/ 540374 h 540373"/>
                <a:gd name="connsiteX1" fmla="*/ 1524 w 2412"/>
                <a:gd name="connsiteY1" fmla="*/ 540374 h 540373"/>
                <a:gd name="connsiteX2" fmla="*/ 2412 w 2412"/>
                <a:gd name="connsiteY2" fmla="*/ 540374 h 540373"/>
                <a:gd name="connsiteX3" fmla="*/ 2412 w 2412"/>
                <a:gd name="connsiteY3" fmla="*/ 0 h 540373"/>
                <a:gd name="connsiteX4" fmla="*/ 2412 w 2412"/>
                <a:gd name="connsiteY4" fmla="*/ 0 h 540373"/>
                <a:gd name="connsiteX5" fmla="*/ 1143 w 2412"/>
                <a:gd name="connsiteY5" fmla="*/ 0 h 540373"/>
                <a:gd name="connsiteX6" fmla="*/ 0 w 2412"/>
                <a:gd name="connsiteY6" fmla="*/ 0 h 540373"/>
                <a:gd name="connsiteX7" fmla="*/ 0 w 2412"/>
                <a:gd name="connsiteY7" fmla="*/ 540247 h 540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2" h="540373">
                  <a:moveTo>
                    <a:pt x="0" y="540374"/>
                  </a:moveTo>
                  <a:lnTo>
                    <a:pt x="1524" y="540374"/>
                  </a:lnTo>
                  <a:lnTo>
                    <a:pt x="2412" y="540374"/>
                  </a:lnTo>
                  <a:lnTo>
                    <a:pt x="2412" y="0"/>
                  </a:lnTo>
                  <a:lnTo>
                    <a:pt x="2412" y="0"/>
                  </a:lnTo>
                  <a:lnTo>
                    <a:pt x="1143" y="0"/>
                  </a:lnTo>
                  <a:lnTo>
                    <a:pt x="0" y="0"/>
                  </a:lnTo>
                  <a:lnTo>
                    <a:pt x="0" y="540247"/>
                  </a:lnTo>
                  <a:close/>
                </a:path>
              </a:pathLst>
            </a:custGeom>
            <a:solidFill>
              <a:srgbClr val="000000"/>
            </a:solidFill>
            <a:ln w="12690" cap="flat">
              <a:noFill/>
              <a:prstDash val="solid"/>
              <a:miter/>
            </a:ln>
          </p:spPr>
          <p:txBody>
            <a:bodyPr rtlCol="0" anchor="ctr"/>
            <a:lstStyle/>
            <a:p>
              <a:pPr rtl="0"/>
              <a:endParaRPr lang="en-GB" sz="1934" noProof="0"/>
            </a:p>
          </p:txBody>
        </p:sp>
        <p:sp>
          <p:nvSpPr>
            <p:cNvPr id="630" name="Freeform: Shape 629">
              <a:extLst>
                <a:ext uri="{FF2B5EF4-FFF2-40B4-BE49-F238E27FC236}">
                  <a16:creationId xmlns:a16="http://schemas.microsoft.com/office/drawing/2014/main" id="{FD2B02CF-604A-4F92-B4BD-208B79197A37}"/>
                </a:ext>
              </a:extLst>
            </p:cNvPr>
            <p:cNvSpPr/>
            <p:nvPr/>
          </p:nvSpPr>
          <p:spPr>
            <a:xfrm>
              <a:off x="3319042" y="6466216"/>
              <a:ext cx="56" cy="1523"/>
            </a:xfrm>
            <a:custGeom>
              <a:avLst/>
              <a:gdLst>
                <a:gd name="connsiteX0" fmla="*/ 0 w 56"/>
                <a:gd name="connsiteY0" fmla="*/ 0 h 1523"/>
                <a:gd name="connsiteX1" fmla="*/ 0 w 56"/>
                <a:gd name="connsiteY1" fmla="*/ 0 h 1523"/>
                <a:gd name="connsiteX2" fmla="*/ 0 w 56"/>
                <a:gd name="connsiteY2" fmla="*/ 1524 h 1523"/>
                <a:gd name="connsiteX3" fmla="*/ 0 w 56"/>
                <a:gd name="connsiteY3" fmla="*/ 0 h 1523"/>
              </a:gdLst>
              <a:ahLst/>
              <a:cxnLst>
                <a:cxn ang="0">
                  <a:pos x="connsiteX0" y="connsiteY0"/>
                </a:cxn>
                <a:cxn ang="0">
                  <a:pos x="connsiteX1" y="connsiteY1"/>
                </a:cxn>
                <a:cxn ang="0">
                  <a:pos x="connsiteX2" y="connsiteY2"/>
                </a:cxn>
                <a:cxn ang="0">
                  <a:pos x="connsiteX3" y="connsiteY3"/>
                </a:cxn>
              </a:cxnLst>
              <a:rect l="l" t="t" r="r" b="b"/>
              <a:pathLst>
                <a:path w="56" h="1523">
                  <a:moveTo>
                    <a:pt x="0" y="0"/>
                  </a:moveTo>
                  <a:lnTo>
                    <a:pt x="0" y="0"/>
                  </a:lnTo>
                  <a:cubicBezTo>
                    <a:pt x="64" y="508"/>
                    <a:pt x="64" y="1016"/>
                    <a:pt x="0" y="1524"/>
                  </a:cubicBezTo>
                  <a:cubicBezTo>
                    <a:pt x="76" y="1016"/>
                    <a:pt x="76" y="508"/>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31" name="Freeform: Shape 630">
              <a:extLst>
                <a:ext uri="{FF2B5EF4-FFF2-40B4-BE49-F238E27FC236}">
                  <a16:creationId xmlns:a16="http://schemas.microsoft.com/office/drawing/2014/main" id="{F17D3F60-5A05-4118-BC1C-2A766EFF3971}"/>
                </a:ext>
              </a:extLst>
            </p:cNvPr>
            <p:cNvSpPr/>
            <p:nvPr/>
          </p:nvSpPr>
          <p:spPr>
            <a:xfrm>
              <a:off x="3313836" y="6472565"/>
              <a:ext cx="1396" cy="12696"/>
            </a:xfrm>
            <a:custGeom>
              <a:avLst/>
              <a:gdLst>
                <a:gd name="connsiteX0" fmla="*/ 0 w 1396"/>
                <a:gd name="connsiteY0" fmla="*/ 0 h 12696"/>
                <a:gd name="connsiteX1" fmla="*/ 0 w 1396"/>
                <a:gd name="connsiteY1" fmla="*/ 0 h 12696"/>
                <a:gd name="connsiteX2" fmla="*/ 1396 w 1396"/>
                <a:gd name="connsiteY2" fmla="*/ 0 h 12696"/>
              </a:gdLst>
              <a:ahLst/>
              <a:cxnLst>
                <a:cxn ang="0">
                  <a:pos x="connsiteX0" y="connsiteY0"/>
                </a:cxn>
                <a:cxn ang="0">
                  <a:pos x="connsiteX1" y="connsiteY1"/>
                </a:cxn>
                <a:cxn ang="0">
                  <a:pos x="connsiteX2" y="connsiteY2"/>
                </a:cxn>
              </a:cxnLst>
              <a:rect l="l" t="t" r="r" b="b"/>
              <a:pathLst>
                <a:path w="1396" h="12696">
                  <a:moveTo>
                    <a:pt x="0" y="0"/>
                  </a:moveTo>
                  <a:lnTo>
                    <a:pt x="0" y="0"/>
                  </a:lnTo>
                  <a:lnTo>
                    <a:pt x="1396" y="0"/>
                  </a:lnTo>
                  <a:close/>
                </a:path>
              </a:pathLst>
            </a:custGeom>
            <a:solidFill>
              <a:srgbClr val="000000"/>
            </a:solidFill>
            <a:ln w="12690" cap="flat">
              <a:noFill/>
              <a:prstDash val="solid"/>
              <a:miter/>
            </a:ln>
          </p:spPr>
          <p:txBody>
            <a:bodyPr rtlCol="0" anchor="ctr"/>
            <a:lstStyle/>
            <a:p>
              <a:pPr rtl="0"/>
              <a:endParaRPr lang="en-GB" sz="1934" noProof="0"/>
            </a:p>
          </p:txBody>
        </p:sp>
        <p:sp>
          <p:nvSpPr>
            <p:cNvPr id="632" name="Freeform: Shape 631">
              <a:extLst>
                <a:ext uri="{FF2B5EF4-FFF2-40B4-BE49-F238E27FC236}">
                  <a16:creationId xmlns:a16="http://schemas.microsoft.com/office/drawing/2014/main" id="{B3770F73-07B5-4DE9-97FC-853AA3E7E43E}"/>
                </a:ext>
              </a:extLst>
            </p:cNvPr>
            <p:cNvSpPr/>
            <p:nvPr/>
          </p:nvSpPr>
          <p:spPr>
            <a:xfrm>
              <a:off x="3281403" y="6458033"/>
              <a:ext cx="29259" cy="13896"/>
            </a:xfrm>
            <a:custGeom>
              <a:avLst/>
              <a:gdLst>
                <a:gd name="connsiteX0" fmla="*/ 23927 w 29259"/>
                <a:gd name="connsiteY0" fmla="*/ 7929 h 13896"/>
                <a:gd name="connsiteX1" fmla="*/ 23927 w 29259"/>
                <a:gd name="connsiteY1" fmla="*/ 692 h 13896"/>
                <a:gd name="connsiteX2" fmla="*/ 8056 w 29259"/>
                <a:gd name="connsiteY2" fmla="*/ 57 h 13896"/>
                <a:gd name="connsiteX3" fmla="*/ 7040 w 29259"/>
                <a:gd name="connsiteY3" fmla="*/ 57 h 13896"/>
                <a:gd name="connsiteX4" fmla="*/ 5517 w 29259"/>
                <a:gd name="connsiteY4" fmla="*/ 57 h 13896"/>
                <a:gd name="connsiteX5" fmla="*/ 3612 w 29259"/>
                <a:gd name="connsiteY5" fmla="*/ 57 h 13896"/>
                <a:gd name="connsiteX6" fmla="*/ 1200 w 29259"/>
                <a:gd name="connsiteY6" fmla="*/ 2216 h 13896"/>
                <a:gd name="connsiteX7" fmla="*/ 57 w 29259"/>
                <a:gd name="connsiteY7" fmla="*/ 4628 h 13896"/>
                <a:gd name="connsiteX8" fmla="*/ 57 w 29259"/>
                <a:gd name="connsiteY8" fmla="*/ 5771 h 13896"/>
                <a:gd name="connsiteX9" fmla="*/ 57 w 29259"/>
                <a:gd name="connsiteY9" fmla="*/ 7040 h 13896"/>
                <a:gd name="connsiteX10" fmla="*/ 57 w 29259"/>
                <a:gd name="connsiteY10" fmla="*/ 7040 h 13896"/>
                <a:gd name="connsiteX11" fmla="*/ 57 w 29259"/>
                <a:gd name="connsiteY11" fmla="*/ 8183 h 13896"/>
                <a:gd name="connsiteX12" fmla="*/ 6279 w 29259"/>
                <a:gd name="connsiteY12" fmla="*/ 12881 h 13896"/>
                <a:gd name="connsiteX13" fmla="*/ 29259 w 29259"/>
                <a:gd name="connsiteY13" fmla="*/ 13897 h 13896"/>
                <a:gd name="connsiteX14" fmla="*/ 29259 w 29259"/>
                <a:gd name="connsiteY14" fmla="*/ 13897 h 13896"/>
                <a:gd name="connsiteX15" fmla="*/ 23927 w 29259"/>
                <a:gd name="connsiteY15" fmla="*/ 7929 h 13896"/>
                <a:gd name="connsiteX16" fmla="*/ 6786 w 29259"/>
                <a:gd name="connsiteY16" fmla="*/ 7929 h 13896"/>
                <a:gd name="connsiteX17" fmla="*/ 2470 w 29259"/>
                <a:gd name="connsiteY17" fmla="*/ 7929 h 13896"/>
                <a:gd name="connsiteX18" fmla="*/ 1327 w 29259"/>
                <a:gd name="connsiteY18" fmla="*/ 6659 h 13896"/>
                <a:gd name="connsiteX19" fmla="*/ 2457 w 29259"/>
                <a:gd name="connsiteY19" fmla="*/ 5504 h 13896"/>
                <a:gd name="connsiteX20" fmla="*/ 2596 w 29259"/>
                <a:gd name="connsiteY20" fmla="*/ 5517 h 13896"/>
                <a:gd name="connsiteX21" fmla="*/ 7040 w 29259"/>
                <a:gd name="connsiteY21" fmla="*/ 5517 h 13896"/>
                <a:gd name="connsiteX22" fmla="*/ 7853 w 29259"/>
                <a:gd name="connsiteY22" fmla="*/ 7116 h 13896"/>
                <a:gd name="connsiteX23" fmla="*/ 7040 w 29259"/>
                <a:gd name="connsiteY23" fmla="*/ 7929 h 1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259" h="13896">
                  <a:moveTo>
                    <a:pt x="23927" y="7929"/>
                  </a:moveTo>
                  <a:lnTo>
                    <a:pt x="23927" y="692"/>
                  </a:lnTo>
                  <a:lnTo>
                    <a:pt x="8056" y="57"/>
                  </a:lnTo>
                  <a:lnTo>
                    <a:pt x="7040" y="57"/>
                  </a:lnTo>
                  <a:lnTo>
                    <a:pt x="5517" y="57"/>
                  </a:lnTo>
                  <a:cubicBezTo>
                    <a:pt x="4882" y="-19"/>
                    <a:pt x="4247" y="-19"/>
                    <a:pt x="3612" y="57"/>
                  </a:cubicBezTo>
                  <a:cubicBezTo>
                    <a:pt x="2647" y="565"/>
                    <a:pt x="1809" y="1301"/>
                    <a:pt x="1200" y="2216"/>
                  </a:cubicBezTo>
                  <a:cubicBezTo>
                    <a:pt x="666" y="2939"/>
                    <a:pt x="285" y="3765"/>
                    <a:pt x="57" y="4628"/>
                  </a:cubicBezTo>
                  <a:cubicBezTo>
                    <a:pt x="57" y="4628"/>
                    <a:pt x="57" y="5390"/>
                    <a:pt x="57" y="5771"/>
                  </a:cubicBezTo>
                  <a:cubicBezTo>
                    <a:pt x="-19" y="6190"/>
                    <a:pt x="-19" y="6621"/>
                    <a:pt x="57" y="7040"/>
                  </a:cubicBezTo>
                  <a:lnTo>
                    <a:pt x="57" y="7040"/>
                  </a:lnTo>
                  <a:cubicBezTo>
                    <a:pt x="-6" y="7421"/>
                    <a:pt x="-6" y="7802"/>
                    <a:pt x="57" y="8183"/>
                  </a:cubicBezTo>
                  <a:cubicBezTo>
                    <a:pt x="959" y="10887"/>
                    <a:pt x="3434" y="12767"/>
                    <a:pt x="6279" y="12881"/>
                  </a:cubicBezTo>
                  <a:lnTo>
                    <a:pt x="29259" y="13897"/>
                  </a:lnTo>
                  <a:lnTo>
                    <a:pt x="29259" y="13897"/>
                  </a:lnTo>
                  <a:cubicBezTo>
                    <a:pt x="26365" y="13300"/>
                    <a:pt x="24206" y="10875"/>
                    <a:pt x="23927" y="7929"/>
                  </a:cubicBezTo>
                  <a:close/>
                  <a:moveTo>
                    <a:pt x="6786" y="7929"/>
                  </a:moveTo>
                  <a:lnTo>
                    <a:pt x="2470" y="7929"/>
                  </a:lnTo>
                  <a:cubicBezTo>
                    <a:pt x="1822" y="7866"/>
                    <a:pt x="1327" y="7320"/>
                    <a:pt x="1327" y="6659"/>
                  </a:cubicBezTo>
                  <a:cubicBezTo>
                    <a:pt x="1327" y="6025"/>
                    <a:pt x="1835" y="5517"/>
                    <a:pt x="2457" y="5504"/>
                  </a:cubicBezTo>
                  <a:cubicBezTo>
                    <a:pt x="2508" y="5504"/>
                    <a:pt x="2558" y="5517"/>
                    <a:pt x="2596" y="5517"/>
                  </a:cubicBezTo>
                  <a:lnTo>
                    <a:pt x="7040" y="5517"/>
                  </a:lnTo>
                  <a:cubicBezTo>
                    <a:pt x="7701" y="5733"/>
                    <a:pt x="8069" y="6456"/>
                    <a:pt x="7853" y="7116"/>
                  </a:cubicBezTo>
                  <a:cubicBezTo>
                    <a:pt x="7726" y="7497"/>
                    <a:pt x="7421" y="7802"/>
                    <a:pt x="7040" y="7929"/>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33" name="Freeform: Shape 632">
              <a:extLst>
                <a:ext uri="{FF2B5EF4-FFF2-40B4-BE49-F238E27FC236}">
                  <a16:creationId xmlns:a16="http://schemas.microsoft.com/office/drawing/2014/main" id="{3BC4C5F7-6720-4303-8F99-E76A84CB21B2}"/>
                </a:ext>
              </a:extLst>
            </p:cNvPr>
            <p:cNvSpPr/>
            <p:nvPr/>
          </p:nvSpPr>
          <p:spPr>
            <a:xfrm>
              <a:off x="3295172" y="5906671"/>
              <a:ext cx="10030" cy="4443"/>
            </a:xfrm>
            <a:custGeom>
              <a:avLst/>
              <a:gdLst>
                <a:gd name="connsiteX0" fmla="*/ 10030 w 10030"/>
                <a:gd name="connsiteY0" fmla="*/ 2539 h 4443"/>
                <a:gd name="connsiteX1" fmla="*/ 10030 w 10030"/>
                <a:gd name="connsiteY1" fmla="*/ 0 h 4443"/>
                <a:gd name="connsiteX2" fmla="*/ 0 w 10030"/>
                <a:gd name="connsiteY2" fmla="*/ 1905 h 4443"/>
                <a:gd name="connsiteX3" fmla="*/ 0 w 10030"/>
                <a:gd name="connsiteY3" fmla="*/ 4444 h 4443"/>
                <a:gd name="connsiteX4" fmla="*/ 6475 w 10030"/>
                <a:gd name="connsiteY4" fmla="*/ 3174 h 4443"/>
                <a:gd name="connsiteX5" fmla="*/ 10030 w 10030"/>
                <a:gd name="connsiteY5" fmla="*/ 2539 h 4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30" h="4443">
                  <a:moveTo>
                    <a:pt x="10030" y="2539"/>
                  </a:moveTo>
                  <a:lnTo>
                    <a:pt x="10030" y="0"/>
                  </a:lnTo>
                  <a:lnTo>
                    <a:pt x="0" y="1905"/>
                  </a:lnTo>
                  <a:lnTo>
                    <a:pt x="0" y="4444"/>
                  </a:lnTo>
                  <a:lnTo>
                    <a:pt x="6475" y="3174"/>
                  </a:lnTo>
                  <a:lnTo>
                    <a:pt x="10030" y="2539"/>
                  </a:lnTo>
                  <a:close/>
                </a:path>
              </a:pathLst>
            </a:custGeom>
            <a:solidFill>
              <a:srgbClr val="000000"/>
            </a:solidFill>
            <a:ln w="12690" cap="flat">
              <a:noFill/>
              <a:prstDash val="solid"/>
              <a:miter/>
            </a:ln>
          </p:spPr>
          <p:txBody>
            <a:bodyPr rtlCol="0" anchor="ctr"/>
            <a:lstStyle/>
            <a:p>
              <a:pPr rtl="0"/>
              <a:endParaRPr lang="en-GB" sz="1934" noProof="0"/>
            </a:p>
          </p:txBody>
        </p:sp>
        <p:sp>
          <p:nvSpPr>
            <p:cNvPr id="634" name="Freeform: Shape 633">
              <a:extLst>
                <a:ext uri="{FF2B5EF4-FFF2-40B4-BE49-F238E27FC236}">
                  <a16:creationId xmlns:a16="http://schemas.microsoft.com/office/drawing/2014/main" id="{CFE0830A-F280-42EF-80BB-CE7C08B9CF5E}"/>
                </a:ext>
              </a:extLst>
            </p:cNvPr>
            <p:cNvSpPr/>
            <p:nvPr/>
          </p:nvSpPr>
          <p:spPr>
            <a:xfrm>
              <a:off x="3282856" y="6463669"/>
              <a:ext cx="6460" cy="2420"/>
            </a:xfrm>
            <a:custGeom>
              <a:avLst/>
              <a:gdLst>
                <a:gd name="connsiteX0" fmla="*/ 5587 w 6460"/>
                <a:gd name="connsiteY0" fmla="*/ 8 h 2420"/>
                <a:gd name="connsiteX1" fmla="*/ 1270 w 6460"/>
                <a:gd name="connsiteY1" fmla="*/ 8 h 2420"/>
                <a:gd name="connsiteX2" fmla="*/ 13 w 6460"/>
                <a:gd name="connsiteY2" fmla="*/ 1011 h 2420"/>
                <a:gd name="connsiteX3" fmla="*/ 0 w 6460"/>
                <a:gd name="connsiteY3" fmla="*/ 1151 h 2420"/>
                <a:gd name="connsiteX4" fmla="*/ 1143 w 6460"/>
                <a:gd name="connsiteY4" fmla="*/ 2421 h 2420"/>
                <a:gd name="connsiteX5" fmla="*/ 5587 w 6460"/>
                <a:gd name="connsiteY5" fmla="*/ 2421 h 2420"/>
                <a:gd name="connsiteX6" fmla="*/ 6399 w 6460"/>
                <a:gd name="connsiteY6" fmla="*/ 821 h 2420"/>
                <a:gd name="connsiteX7" fmla="*/ 5587 w 6460"/>
                <a:gd name="connsiteY7" fmla="*/ 8 h 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0" h="2420">
                  <a:moveTo>
                    <a:pt x="5587" y="8"/>
                  </a:moveTo>
                  <a:lnTo>
                    <a:pt x="1270" y="8"/>
                  </a:lnTo>
                  <a:cubicBezTo>
                    <a:pt x="647" y="-68"/>
                    <a:pt x="76" y="389"/>
                    <a:pt x="13" y="1011"/>
                  </a:cubicBezTo>
                  <a:cubicBezTo>
                    <a:pt x="0" y="1062"/>
                    <a:pt x="0" y="1100"/>
                    <a:pt x="0" y="1151"/>
                  </a:cubicBezTo>
                  <a:cubicBezTo>
                    <a:pt x="0" y="1811"/>
                    <a:pt x="495" y="2357"/>
                    <a:pt x="1143" y="2421"/>
                  </a:cubicBezTo>
                  <a:lnTo>
                    <a:pt x="5587" y="2421"/>
                  </a:lnTo>
                  <a:cubicBezTo>
                    <a:pt x="6247" y="2205"/>
                    <a:pt x="6615" y="1481"/>
                    <a:pt x="6399" y="821"/>
                  </a:cubicBezTo>
                  <a:cubicBezTo>
                    <a:pt x="6272" y="440"/>
                    <a:pt x="5967" y="135"/>
                    <a:pt x="5587" y="8"/>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35" name="Freeform: Shape 634">
              <a:extLst>
                <a:ext uri="{FF2B5EF4-FFF2-40B4-BE49-F238E27FC236}">
                  <a16:creationId xmlns:a16="http://schemas.microsoft.com/office/drawing/2014/main" id="{1B68ED47-687F-49E0-8A6D-D41B36F90B60}"/>
                </a:ext>
              </a:extLst>
            </p:cNvPr>
            <p:cNvSpPr/>
            <p:nvPr/>
          </p:nvSpPr>
          <p:spPr>
            <a:xfrm>
              <a:off x="3286158" y="5808474"/>
              <a:ext cx="32911" cy="17063"/>
            </a:xfrm>
            <a:custGeom>
              <a:avLst/>
              <a:gdLst>
                <a:gd name="connsiteX0" fmla="*/ 2285 w 32911"/>
                <a:gd name="connsiteY0" fmla="*/ 4621 h 17063"/>
                <a:gd name="connsiteX1" fmla="*/ 9268 w 32911"/>
                <a:gd name="connsiteY1" fmla="*/ 11477 h 17063"/>
                <a:gd name="connsiteX2" fmla="*/ 9268 w 32911"/>
                <a:gd name="connsiteY2" fmla="*/ 17064 h 17063"/>
                <a:gd name="connsiteX3" fmla="*/ 25013 w 32911"/>
                <a:gd name="connsiteY3" fmla="*/ 13509 h 17063"/>
                <a:gd name="connsiteX4" fmla="*/ 27552 w 32911"/>
                <a:gd name="connsiteY4" fmla="*/ 13509 h 17063"/>
                <a:gd name="connsiteX5" fmla="*/ 27552 w 32911"/>
                <a:gd name="connsiteY5" fmla="*/ 13509 h 17063"/>
                <a:gd name="connsiteX6" fmla="*/ 32757 w 32911"/>
                <a:gd name="connsiteY6" fmla="*/ 5256 h 17063"/>
                <a:gd name="connsiteX7" fmla="*/ 25266 w 32911"/>
                <a:gd name="connsiteY7" fmla="*/ 50 h 17063"/>
                <a:gd name="connsiteX8" fmla="*/ 24505 w 32911"/>
                <a:gd name="connsiteY8" fmla="*/ 50 h 17063"/>
                <a:gd name="connsiteX9" fmla="*/ 635 w 32911"/>
                <a:gd name="connsiteY9" fmla="*/ 5256 h 17063"/>
                <a:gd name="connsiteX10" fmla="*/ 0 w 32911"/>
                <a:gd name="connsiteY10" fmla="*/ 5256 h 17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11" h="17063">
                  <a:moveTo>
                    <a:pt x="2285" y="4621"/>
                  </a:moveTo>
                  <a:cubicBezTo>
                    <a:pt x="6094" y="4621"/>
                    <a:pt x="9205" y="7671"/>
                    <a:pt x="9268" y="11477"/>
                  </a:cubicBezTo>
                  <a:lnTo>
                    <a:pt x="9268" y="17064"/>
                  </a:lnTo>
                  <a:lnTo>
                    <a:pt x="25013" y="13509"/>
                  </a:lnTo>
                  <a:lnTo>
                    <a:pt x="27552" y="13509"/>
                  </a:lnTo>
                  <a:lnTo>
                    <a:pt x="27552" y="13509"/>
                  </a:lnTo>
                  <a:cubicBezTo>
                    <a:pt x="31234" y="12628"/>
                    <a:pt x="33545" y="8963"/>
                    <a:pt x="32757" y="5256"/>
                  </a:cubicBezTo>
                  <a:cubicBezTo>
                    <a:pt x="31945" y="1870"/>
                    <a:pt x="28720" y="-369"/>
                    <a:pt x="25266" y="50"/>
                  </a:cubicBezTo>
                  <a:cubicBezTo>
                    <a:pt x="25266" y="50"/>
                    <a:pt x="25266" y="50"/>
                    <a:pt x="24505" y="50"/>
                  </a:cubicBezTo>
                  <a:lnTo>
                    <a:pt x="635" y="5256"/>
                  </a:lnTo>
                  <a:lnTo>
                    <a:pt x="0" y="5256"/>
                  </a:lnTo>
                  <a:close/>
                </a:path>
              </a:pathLst>
            </a:custGeom>
            <a:solidFill>
              <a:srgbClr val="000000"/>
            </a:solidFill>
            <a:ln w="12690" cap="flat">
              <a:noFill/>
              <a:prstDash val="solid"/>
              <a:miter/>
            </a:ln>
          </p:spPr>
          <p:txBody>
            <a:bodyPr rtlCol="0" anchor="ctr"/>
            <a:lstStyle/>
            <a:p>
              <a:pPr rtl="0"/>
              <a:endParaRPr lang="en-GB" sz="1934" noProof="0"/>
            </a:p>
          </p:txBody>
        </p:sp>
        <p:sp>
          <p:nvSpPr>
            <p:cNvPr id="636" name="Freeform: Shape 635">
              <a:extLst>
                <a:ext uri="{FF2B5EF4-FFF2-40B4-BE49-F238E27FC236}">
                  <a16:creationId xmlns:a16="http://schemas.microsoft.com/office/drawing/2014/main" id="{07C6341E-F6AF-4749-9EDB-8698C470C900}"/>
                </a:ext>
              </a:extLst>
            </p:cNvPr>
            <p:cNvSpPr/>
            <p:nvPr/>
          </p:nvSpPr>
          <p:spPr>
            <a:xfrm>
              <a:off x="3284634" y="581474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pPr rtl="0"/>
              <a:endParaRPr lang="en-GB" sz="1934" noProof="0"/>
            </a:p>
          </p:txBody>
        </p:sp>
        <p:sp>
          <p:nvSpPr>
            <p:cNvPr id="637" name="Freeform: Shape 636">
              <a:extLst>
                <a:ext uri="{FF2B5EF4-FFF2-40B4-BE49-F238E27FC236}">
                  <a16:creationId xmlns:a16="http://schemas.microsoft.com/office/drawing/2014/main" id="{3BABE0BE-4192-4AA7-9B92-4DAEFF2AFDB6}"/>
                </a:ext>
              </a:extLst>
            </p:cNvPr>
            <p:cNvSpPr/>
            <p:nvPr/>
          </p:nvSpPr>
          <p:spPr>
            <a:xfrm>
              <a:off x="1544679" y="6462915"/>
              <a:ext cx="431306" cy="2412"/>
            </a:xfrm>
            <a:custGeom>
              <a:avLst/>
              <a:gdLst>
                <a:gd name="connsiteX0" fmla="*/ 0 w 431306"/>
                <a:gd name="connsiteY0" fmla="*/ 1778 h 2412"/>
                <a:gd name="connsiteX1" fmla="*/ 0 w 431306"/>
                <a:gd name="connsiteY1" fmla="*/ 2412 h 2412"/>
                <a:gd name="connsiteX2" fmla="*/ 431307 w 431306"/>
                <a:gd name="connsiteY2" fmla="*/ 2412 h 2412"/>
                <a:gd name="connsiteX3" fmla="*/ 431307 w 431306"/>
                <a:gd name="connsiteY3" fmla="*/ 1778 h 2412"/>
                <a:gd name="connsiteX4" fmla="*/ 431307 w 431306"/>
                <a:gd name="connsiteY4" fmla="*/ 1143 h 2412"/>
                <a:gd name="connsiteX5" fmla="*/ 431307 w 431306"/>
                <a:gd name="connsiteY5" fmla="*/ 254 h 2412"/>
                <a:gd name="connsiteX6" fmla="*/ 431307 w 431306"/>
                <a:gd name="connsiteY6" fmla="*/ 0 h 2412"/>
                <a:gd name="connsiteX7" fmla="*/ 0 w 431306"/>
                <a:gd name="connsiteY7" fmla="*/ 0 h 2412"/>
                <a:gd name="connsiteX8" fmla="*/ 0 w 431306"/>
                <a:gd name="connsiteY8" fmla="*/ 254 h 2412"/>
                <a:gd name="connsiteX9" fmla="*/ 0 w 431306"/>
                <a:gd name="connsiteY9" fmla="*/ 1143 h 2412"/>
                <a:gd name="connsiteX10" fmla="*/ 0 w 431306"/>
                <a:gd name="connsiteY10" fmla="*/ 1778 h 2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1306" h="2412">
                  <a:moveTo>
                    <a:pt x="0" y="1778"/>
                  </a:moveTo>
                  <a:lnTo>
                    <a:pt x="0" y="2412"/>
                  </a:lnTo>
                  <a:lnTo>
                    <a:pt x="431307" y="2412"/>
                  </a:lnTo>
                  <a:lnTo>
                    <a:pt x="431307" y="1778"/>
                  </a:lnTo>
                  <a:lnTo>
                    <a:pt x="431307" y="1143"/>
                  </a:lnTo>
                  <a:lnTo>
                    <a:pt x="431307" y="254"/>
                  </a:lnTo>
                  <a:lnTo>
                    <a:pt x="431307" y="0"/>
                  </a:lnTo>
                  <a:lnTo>
                    <a:pt x="0" y="0"/>
                  </a:lnTo>
                  <a:lnTo>
                    <a:pt x="0" y="254"/>
                  </a:lnTo>
                  <a:lnTo>
                    <a:pt x="0" y="1143"/>
                  </a:lnTo>
                  <a:lnTo>
                    <a:pt x="0" y="1778"/>
                  </a:lnTo>
                  <a:close/>
                </a:path>
              </a:pathLst>
            </a:custGeom>
            <a:solidFill>
              <a:srgbClr val="000000"/>
            </a:solidFill>
            <a:ln w="12690" cap="flat">
              <a:noFill/>
              <a:prstDash val="solid"/>
              <a:miter/>
            </a:ln>
          </p:spPr>
          <p:txBody>
            <a:bodyPr rtlCol="0" anchor="ctr"/>
            <a:lstStyle/>
            <a:p>
              <a:pPr rtl="0"/>
              <a:endParaRPr lang="en-GB" sz="1934" noProof="0"/>
            </a:p>
          </p:txBody>
        </p:sp>
        <p:sp>
          <p:nvSpPr>
            <p:cNvPr id="638" name="Freeform: Shape 637">
              <a:extLst>
                <a:ext uri="{FF2B5EF4-FFF2-40B4-BE49-F238E27FC236}">
                  <a16:creationId xmlns:a16="http://schemas.microsoft.com/office/drawing/2014/main" id="{EDAA3735-7822-4F89-8CB7-1D5E442561AF}"/>
                </a:ext>
              </a:extLst>
            </p:cNvPr>
            <p:cNvSpPr/>
            <p:nvPr/>
          </p:nvSpPr>
          <p:spPr>
            <a:xfrm>
              <a:off x="2580856" y="6463953"/>
              <a:ext cx="11350" cy="2504"/>
            </a:xfrm>
            <a:custGeom>
              <a:avLst/>
              <a:gdLst>
                <a:gd name="connsiteX0" fmla="*/ 10792 w 11350"/>
                <a:gd name="connsiteY0" fmla="*/ 105 h 2504"/>
                <a:gd name="connsiteX1" fmla="*/ 10792 w 11350"/>
                <a:gd name="connsiteY1" fmla="*/ 105 h 2504"/>
                <a:gd name="connsiteX2" fmla="*/ 9776 w 11350"/>
                <a:gd name="connsiteY2" fmla="*/ 105 h 2504"/>
                <a:gd name="connsiteX3" fmla="*/ 0 w 11350"/>
                <a:gd name="connsiteY3" fmla="*/ 105 h 2504"/>
                <a:gd name="connsiteX4" fmla="*/ 0 w 11350"/>
                <a:gd name="connsiteY4" fmla="*/ 105 h 2504"/>
                <a:gd name="connsiteX5" fmla="*/ 0 w 11350"/>
                <a:gd name="connsiteY5" fmla="*/ 2263 h 2504"/>
                <a:gd name="connsiteX6" fmla="*/ 9269 w 11350"/>
                <a:gd name="connsiteY6" fmla="*/ 2263 h 2504"/>
                <a:gd name="connsiteX7" fmla="*/ 11110 w 11350"/>
                <a:gd name="connsiteY7" fmla="*/ 1946 h 2504"/>
                <a:gd name="connsiteX8" fmla="*/ 10792 w 11350"/>
                <a:gd name="connsiteY8" fmla="*/ 105 h 2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50" h="2504">
                  <a:moveTo>
                    <a:pt x="10792" y="105"/>
                  </a:moveTo>
                  <a:cubicBezTo>
                    <a:pt x="10792" y="105"/>
                    <a:pt x="10792" y="105"/>
                    <a:pt x="10792" y="105"/>
                  </a:cubicBezTo>
                  <a:cubicBezTo>
                    <a:pt x="10462" y="-35"/>
                    <a:pt x="10106" y="-35"/>
                    <a:pt x="9776" y="105"/>
                  </a:cubicBezTo>
                  <a:lnTo>
                    <a:pt x="0" y="105"/>
                  </a:lnTo>
                  <a:lnTo>
                    <a:pt x="0" y="105"/>
                  </a:lnTo>
                  <a:cubicBezTo>
                    <a:pt x="127" y="816"/>
                    <a:pt x="127" y="1552"/>
                    <a:pt x="0" y="2263"/>
                  </a:cubicBezTo>
                  <a:lnTo>
                    <a:pt x="9269" y="2263"/>
                  </a:lnTo>
                  <a:cubicBezTo>
                    <a:pt x="9865" y="2682"/>
                    <a:pt x="10691" y="2543"/>
                    <a:pt x="11110" y="1946"/>
                  </a:cubicBezTo>
                  <a:cubicBezTo>
                    <a:pt x="11528" y="1349"/>
                    <a:pt x="11389" y="524"/>
                    <a:pt x="10792" y="105"/>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39" name="Freeform: Shape 638">
              <a:extLst>
                <a:ext uri="{FF2B5EF4-FFF2-40B4-BE49-F238E27FC236}">
                  <a16:creationId xmlns:a16="http://schemas.microsoft.com/office/drawing/2014/main" id="{ECBFFEE5-56D3-41F0-B557-208621237A34}"/>
                </a:ext>
              </a:extLst>
            </p:cNvPr>
            <p:cNvSpPr/>
            <p:nvPr/>
          </p:nvSpPr>
          <p:spPr>
            <a:xfrm>
              <a:off x="3194614" y="6462915"/>
              <a:ext cx="44692" cy="2412"/>
            </a:xfrm>
            <a:custGeom>
              <a:avLst/>
              <a:gdLst>
                <a:gd name="connsiteX0" fmla="*/ 0 w 44692"/>
                <a:gd name="connsiteY0" fmla="*/ 1778 h 2412"/>
                <a:gd name="connsiteX1" fmla="*/ 0 w 44692"/>
                <a:gd name="connsiteY1" fmla="*/ 2412 h 2412"/>
                <a:gd name="connsiteX2" fmla="*/ 44692 w 44692"/>
                <a:gd name="connsiteY2" fmla="*/ 2412 h 2412"/>
                <a:gd name="connsiteX3" fmla="*/ 44692 w 44692"/>
                <a:gd name="connsiteY3" fmla="*/ 0 h 2412"/>
                <a:gd name="connsiteX4" fmla="*/ 381 w 44692"/>
                <a:gd name="connsiteY4" fmla="*/ 0 h 2412"/>
                <a:gd name="connsiteX5" fmla="*/ 381 w 44692"/>
                <a:gd name="connsiteY5" fmla="*/ 1778 h 2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92" h="2412">
                  <a:moveTo>
                    <a:pt x="0" y="1778"/>
                  </a:moveTo>
                  <a:lnTo>
                    <a:pt x="0" y="2412"/>
                  </a:lnTo>
                  <a:lnTo>
                    <a:pt x="44692" y="2412"/>
                  </a:lnTo>
                  <a:cubicBezTo>
                    <a:pt x="44565" y="1612"/>
                    <a:pt x="44565" y="800"/>
                    <a:pt x="44692" y="0"/>
                  </a:cubicBezTo>
                  <a:lnTo>
                    <a:pt x="381" y="0"/>
                  </a:lnTo>
                  <a:lnTo>
                    <a:pt x="381" y="1778"/>
                  </a:lnTo>
                  <a:close/>
                </a:path>
              </a:pathLst>
            </a:custGeom>
            <a:solidFill>
              <a:srgbClr val="000000"/>
            </a:solidFill>
            <a:ln w="12690" cap="flat">
              <a:noFill/>
              <a:prstDash val="solid"/>
              <a:miter/>
            </a:ln>
          </p:spPr>
          <p:txBody>
            <a:bodyPr rtlCol="0" anchor="ctr"/>
            <a:lstStyle/>
            <a:p>
              <a:pPr rtl="0"/>
              <a:endParaRPr lang="en-GB" sz="1934" noProof="0"/>
            </a:p>
          </p:txBody>
        </p:sp>
        <p:sp>
          <p:nvSpPr>
            <p:cNvPr id="640" name="Freeform: Shape 639">
              <a:extLst>
                <a:ext uri="{FF2B5EF4-FFF2-40B4-BE49-F238E27FC236}">
                  <a16:creationId xmlns:a16="http://schemas.microsoft.com/office/drawing/2014/main" id="{C1282FF0-B603-4558-9249-64B5338EC358}"/>
                </a:ext>
              </a:extLst>
            </p:cNvPr>
            <p:cNvSpPr/>
            <p:nvPr/>
          </p:nvSpPr>
          <p:spPr>
            <a:xfrm>
              <a:off x="3269017" y="6471041"/>
              <a:ext cx="2666" cy="85"/>
            </a:xfrm>
            <a:custGeom>
              <a:avLst/>
              <a:gdLst>
                <a:gd name="connsiteX0" fmla="*/ 0 w 2666"/>
                <a:gd name="connsiteY0" fmla="*/ 0 h 85"/>
                <a:gd name="connsiteX1" fmla="*/ 0 w 2666"/>
                <a:gd name="connsiteY1" fmla="*/ 0 h 85"/>
                <a:gd name="connsiteX2" fmla="*/ 2666 w 2666"/>
                <a:gd name="connsiteY2" fmla="*/ 0 h 85"/>
                <a:gd name="connsiteX3" fmla="*/ 0 w 2666"/>
                <a:gd name="connsiteY3" fmla="*/ 0 h 85"/>
              </a:gdLst>
              <a:ahLst/>
              <a:cxnLst>
                <a:cxn ang="0">
                  <a:pos x="connsiteX0" y="connsiteY0"/>
                </a:cxn>
                <a:cxn ang="0">
                  <a:pos x="connsiteX1" y="connsiteY1"/>
                </a:cxn>
                <a:cxn ang="0">
                  <a:pos x="connsiteX2" y="connsiteY2"/>
                </a:cxn>
                <a:cxn ang="0">
                  <a:pos x="connsiteX3" y="connsiteY3"/>
                </a:cxn>
              </a:cxnLst>
              <a:rect l="l" t="t" r="r" b="b"/>
              <a:pathLst>
                <a:path w="2666" h="85">
                  <a:moveTo>
                    <a:pt x="0" y="0"/>
                  </a:moveTo>
                  <a:lnTo>
                    <a:pt x="0" y="0"/>
                  </a:lnTo>
                  <a:cubicBezTo>
                    <a:pt x="889" y="114"/>
                    <a:pt x="1777" y="114"/>
                    <a:pt x="2666" y="0"/>
                  </a:cubicBezTo>
                  <a:cubicBezTo>
                    <a:pt x="1777" y="114"/>
                    <a:pt x="889" y="114"/>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41" name="Freeform: Shape 640">
              <a:extLst>
                <a:ext uri="{FF2B5EF4-FFF2-40B4-BE49-F238E27FC236}">
                  <a16:creationId xmlns:a16="http://schemas.microsoft.com/office/drawing/2014/main" id="{B837FCB7-97CD-4AC1-AAE2-96E1F38EC350}"/>
                </a:ext>
              </a:extLst>
            </p:cNvPr>
            <p:cNvSpPr/>
            <p:nvPr/>
          </p:nvSpPr>
          <p:spPr>
            <a:xfrm>
              <a:off x="3274476" y="6467105"/>
              <a:ext cx="635" cy="1015"/>
            </a:xfrm>
            <a:custGeom>
              <a:avLst/>
              <a:gdLst>
                <a:gd name="connsiteX0" fmla="*/ 0 w 635"/>
                <a:gd name="connsiteY0" fmla="*/ 1016 h 1015"/>
                <a:gd name="connsiteX1" fmla="*/ 635 w 635"/>
                <a:gd name="connsiteY1" fmla="*/ 0 h 1015"/>
                <a:gd name="connsiteX2" fmla="*/ 635 w 635"/>
                <a:gd name="connsiteY2" fmla="*/ 0 h 1015"/>
                <a:gd name="connsiteX3" fmla="*/ 0 w 635"/>
                <a:gd name="connsiteY3" fmla="*/ 1016 h 1015"/>
              </a:gdLst>
              <a:ahLst/>
              <a:cxnLst>
                <a:cxn ang="0">
                  <a:pos x="connsiteX0" y="connsiteY0"/>
                </a:cxn>
                <a:cxn ang="0">
                  <a:pos x="connsiteX1" y="connsiteY1"/>
                </a:cxn>
                <a:cxn ang="0">
                  <a:pos x="connsiteX2" y="connsiteY2"/>
                </a:cxn>
                <a:cxn ang="0">
                  <a:pos x="connsiteX3" y="connsiteY3"/>
                </a:cxn>
              </a:cxnLst>
              <a:rect l="l" t="t" r="r" b="b"/>
              <a:pathLst>
                <a:path w="635" h="1015">
                  <a:moveTo>
                    <a:pt x="0" y="1016"/>
                  </a:moveTo>
                  <a:cubicBezTo>
                    <a:pt x="279" y="724"/>
                    <a:pt x="495" y="381"/>
                    <a:pt x="635" y="0"/>
                  </a:cubicBezTo>
                  <a:lnTo>
                    <a:pt x="635" y="0"/>
                  </a:lnTo>
                  <a:cubicBezTo>
                    <a:pt x="470" y="368"/>
                    <a:pt x="254" y="711"/>
                    <a:pt x="0" y="101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42" name="Freeform: Shape 641">
              <a:extLst>
                <a:ext uri="{FF2B5EF4-FFF2-40B4-BE49-F238E27FC236}">
                  <a16:creationId xmlns:a16="http://schemas.microsoft.com/office/drawing/2014/main" id="{231D4FF2-1C44-447E-A553-48C6F152ED97}"/>
                </a:ext>
              </a:extLst>
            </p:cNvPr>
            <p:cNvSpPr/>
            <p:nvPr/>
          </p:nvSpPr>
          <p:spPr>
            <a:xfrm>
              <a:off x="3275746" y="6464439"/>
              <a:ext cx="76" cy="1523"/>
            </a:xfrm>
            <a:custGeom>
              <a:avLst/>
              <a:gdLst>
                <a:gd name="connsiteX0" fmla="*/ 0 w 76"/>
                <a:gd name="connsiteY0" fmla="*/ 0 h 1523"/>
                <a:gd name="connsiteX1" fmla="*/ 0 w 76"/>
                <a:gd name="connsiteY1" fmla="*/ 0 h 1523"/>
                <a:gd name="connsiteX2" fmla="*/ 0 w 76"/>
                <a:gd name="connsiteY2" fmla="*/ 1524 h 1523"/>
                <a:gd name="connsiteX3" fmla="*/ 0 w 76"/>
                <a:gd name="connsiteY3" fmla="*/ 1524 h 1523"/>
                <a:gd name="connsiteX4" fmla="*/ 0 w 76"/>
                <a:gd name="connsiteY4" fmla="*/ 0 h 1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 h="1523">
                  <a:moveTo>
                    <a:pt x="0" y="0"/>
                  </a:moveTo>
                  <a:lnTo>
                    <a:pt x="0" y="0"/>
                  </a:lnTo>
                  <a:cubicBezTo>
                    <a:pt x="64" y="508"/>
                    <a:pt x="64" y="1016"/>
                    <a:pt x="0" y="1524"/>
                  </a:cubicBezTo>
                  <a:lnTo>
                    <a:pt x="0" y="1524"/>
                  </a:lnTo>
                  <a:cubicBezTo>
                    <a:pt x="102" y="1016"/>
                    <a:pt x="102" y="508"/>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43" name="Freeform: Shape 642">
              <a:extLst>
                <a:ext uri="{FF2B5EF4-FFF2-40B4-BE49-F238E27FC236}">
                  <a16:creationId xmlns:a16="http://schemas.microsoft.com/office/drawing/2014/main" id="{56DBC61F-264C-482E-ACB1-FE3F686D3E60}"/>
                </a:ext>
              </a:extLst>
            </p:cNvPr>
            <p:cNvSpPr/>
            <p:nvPr/>
          </p:nvSpPr>
          <p:spPr>
            <a:xfrm>
              <a:off x="3240354" y="6456129"/>
              <a:ext cx="29170" cy="12438"/>
            </a:xfrm>
            <a:custGeom>
              <a:avLst/>
              <a:gdLst>
                <a:gd name="connsiteX0" fmla="*/ 21680 w 29170"/>
                <a:gd name="connsiteY0" fmla="*/ 7929 h 12438"/>
                <a:gd name="connsiteX1" fmla="*/ 21680 w 29170"/>
                <a:gd name="connsiteY1" fmla="*/ 819 h 12438"/>
                <a:gd name="connsiteX2" fmla="*/ 5809 w 29170"/>
                <a:gd name="connsiteY2" fmla="*/ 57 h 12438"/>
                <a:gd name="connsiteX3" fmla="*/ 4539 w 29170"/>
                <a:gd name="connsiteY3" fmla="*/ 57 h 12438"/>
                <a:gd name="connsiteX4" fmla="*/ 2888 w 29170"/>
                <a:gd name="connsiteY4" fmla="*/ 57 h 12438"/>
                <a:gd name="connsiteX5" fmla="*/ 2888 w 29170"/>
                <a:gd name="connsiteY5" fmla="*/ 57 h 12438"/>
                <a:gd name="connsiteX6" fmla="*/ 1238 w 29170"/>
                <a:gd name="connsiteY6" fmla="*/ 1200 h 12438"/>
                <a:gd name="connsiteX7" fmla="*/ 1238 w 29170"/>
                <a:gd name="connsiteY7" fmla="*/ 1200 h 12438"/>
                <a:gd name="connsiteX8" fmla="*/ 95 w 29170"/>
                <a:gd name="connsiteY8" fmla="*/ 2850 h 12438"/>
                <a:gd name="connsiteX9" fmla="*/ 95 w 29170"/>
                <a:gd name="connsiteY9" fmla="*/ 3993 h 12438"/>
                <a:gd name="connsiteX10" fmla="*/ 95 w 29170"/>
                <a:gd name="connsiteY10" fmla="*/ 5263 h 12438"/>
                <a:gd name="connsiteX11" fmla="*/ 95 w 29170"/>
                <a:gd name="connsiteY11" fmla="*/ 5263 h 12438"/>
                <a:gd name="connsiteX12" fmla="*/ 95 w 29170"/>
                <a:gd name="connsiteY12" fmla="*/ 7675 h 12438"/>
                <a:gd name="connsiteX13" fmla="*/ 95 w 29170"/>
                <a:gd name="connsiteY13" fmla="*/ 7675 h 12438"/>
                <a:gd name="connsiteX14" fmla="*/ 857 w 29170"/>
                <a:gd name="connsiteY14" fmla="*/ 8818 h 12438"/>
                <a:gd name="connsiteX15" fmla="*/ 2634 w 29170"/>
                <a:gd name="connsiteY15" fmla="*/ 10595 h 12438"/>
                <a:gd name="connsiteX16" fmla="*/ 3777 w 29170"/>
                <a:gd name="connsiteY16" fmla="*/ 11357 h 12438"/>
                <a:gd name="connsiteX17" fmla="*/ 5047 w 29170"/>
                <a:gd name="connsiteY17" fmla="*/ 11357 h 12438"/>
                <a:gd name="connsiteX18" fmla="*/ 6190 w 29170"/>
                <a:gd name="connsiteY18" fmla="*/ 11357 h 12438"/>
                <a:gd name="connsiteX19" fmla="*/ 6190 w 29170"/>
                <a:gd name="connsiteY19" fmla="*/ 11357 h 12438"/>
                <a:gd name="connsiteX20" fmla="*/ 29171 w 29170"/>
                <a:gd name="connsiteY20" fmla="*/ 12373 h 12438"/>
                <a:gd name="connsiteX21" fmla="*/ 29171 w 29170"/>
                <a:gd name="connsiteY21" fmla="*/ 12373 h 12438"/>
                <a:gd name="connsiteX22" fmla="*/ 21680 w 29170"/>
                <a:gd name="connsiteY22" fmla="*/ 7929 h 12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9170" h="12438">
                  <a:moveTo>
                    <a:pt x="21680" y="7929"/>
                  </a:moveTo>
                  <a:lnTo>
                    <a:pt x="21680" y="819"/>
                  </a:lnTo>
                  <a:lnTo>
                    <a:pt x="5809" y="57"/>
                  </a:lnTo>
                  <a:lnTo>
                    <a:pt x="4539" y="57"/>
                  </a:lnTo>
                  <a:cubicBezTo>
                    <a:pt x="3993" y="-19"/>
                    <a:pt x="3434" y="-19"/>
                    <a:pt x="2888" y="57"/>
                  </a:cubicBezTo>
                  <a:lnTo>
                    <a:pt x="2888" y="57"/>
                  </a:lnTo>
                  <a:cubicBezTo>
                    <a:pt x="2266" y="324"/>
                    <a:pt x="1708" y="705"/>
                    <a:pt x="1238" y="1200"/>
                  </a:cubicBezTo>
                  <a:cubicBezTo>
                    <a:pt x="1238" y="1200"/>
                    <a:pt x="1238" y="1200"/>
                    <a:pt x="1238" y="1200"/>
                  </a:cubicBezTo>
                  <a:cubicBezTo>
                    <a:pt x="743" y="1670"/>
                    <a:pt x="362" y="2228"/>
                    <a:pt x="95" y="2850"/>
                  </a:cubicBezTo>
                  <a:cubicBezTo>
                    <a:pt x="95" y="2850"/>
                    <a:pt x="95" y="3612"/>
                    <a:pt x="95" y="3993"/>
                  </a:cubicBezTo>
                  <a:lnTo>
                    <a:pt x="95" y="5263"/>
                  </a:lnTo>
                  <a:lnTo>
                    <a:pt x="95" y="5263"/>
                  </a:lnTo>
                  <a:cubicBezTo>
                    <a:pt x="-32" y="6063"/>
                    <a:pt x="-32" y="6875"/>
                    <a:pt x="95" y="7675"/>
                  </a:cubicBezTo>
                  <a:lnTo>
                    <a:pt x="95" y="7675"/>
                  </a:lnTo>
                  <a:lnTo>
                    <a:pt x="857" y="8818"/>
                  </a:lnTo>
                  <a:cubicBezTo>
                    <a:pt x="1263" y="9567"/>
                    <a:pt x="1885" y="10189"/>
                    <a:pt x="2634" y="10595"/>
                  </a:cubicBezTo>
                  <a:cubicBezTo>
                    <a:pt x="2634" y="10595"/>
                    <a:pt x="2634" y="11230"/>
                    <a:pt x="3777" y="11357"/>
                  </a:cubicBezTo>
                  <a:cubicBezTo>
                    <a:pt x="4196" y="11433"/>
                    <a:pt x="4628" y="11433"/>
                    <a:pt x="5047" y="11357"/>
                  </a:cubicBezTo>
                  <a:lnTo>
                    <a:pt x="6190" y="11357"/>
                  </a:lnTo>
                  <a:lnTo>
                    <a:pt x="6190" y="11357"/>
                  </a:lnTo>
                  <a:lnTo>
                    <a:pt x="29171" y="12373"/>
                  </a:lnTo>
                  <a:lnTo>
                    <a:pt x="29171" y="12373"/>
                  </a:lnTo>
                  <a:cubicBezTo>
                    <a:pt x="25946" y="12817"/>
                    <a:pt x="22835" y="10976"/>
                    <a:pt x="21680" y="7929"/>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44" name="Freeform: Shape 643">
              <a:extLst>
                <a:ext uri="{FF2B5EF4-FFF2-40B4-BE49-F238E27FC236}">
                  <a16:creationId xmlns:a16="http://schemas.microsoft.com/office/drawing/2014/main" id="{9714745D-E90B-449F-AC62-E39C2368FBF6}"/>
                </a:ext>
              </a:extLst>
            </p:cNvPr>
            <p:cNvSpPr/>
            <p:nvPr/>
          </p:nvSpPr>
          <p:spPr>
            <a:xfrm>
              <a:off x="264218" y="5973455"/>
              <a:ext cx="15109" cy="15617"/>
            </a:xfrm>
            <a:custGeom>
              <a:avLst/>
              <a:gdLst>
                <a:gd name="connsiteX0" fmla="*/ 0 w 15109"/>
                <a:gd name="connsiteY0" fmla="*/ 10030 h 15617"/>
                <a:gd name="connsiteX1" fmla="*/ 0 w 15109"/>
                <a:gd name="connsiteY1" fmla="*/ 12570 h 15617"/>
                <a:gd name="connsiteX2" fmla="*/ 4444 w 15109"/>
                <a:gd name="connsiteY2" fmla="*/ 15617 h 15617"/>
                <a:gd name="connsiteX3" fmla="*/ 4444 w 15109"/>
                <a:gd name="connsiteY3" fmla="*/ 11935 h 15617"/>
                <a:gd name="connsiteX4" fmla="*/ 11427 w 15109"/>
                <a:gd name="connsiteY4" fmla="*/ 4952 h 15617"/>
                <a:gd name="connsiteX5" fmla="*/ 15109 w 15109"/>
                <a:gd name="connsiteY5" fmla="*/ 6348 h 15617"/>
                <a:gd name="connsiteX6" fmla="*/ 15109 w 15109"/>
                <a:gd name="connsiteY6" fmla="*/ 6348 h 15617"/>
                <a:gd name="connsiteX7" fmla="*/ 5587 w 15109"/>
                <a:gd name="connsiteY7" fmla="*/ 0 h 15617"/>
                <a:gd name="connsiteX8" fmla="*/ 5587 w 15109"/>
                <a:gd name="connsiteY8" fmla="*/ 3682 h 15617"/>
                <a:gd name="connsiteX9" fmla="*/ 0 w 15109"/>
                <a:gd name="connsiteY9" fmla="*/ 10030 h 15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09" h="15617">
                  <a:moveTo>
                    <a:pt x="0" y="10030"/>
                  </a:moveTo>
                  <a:lnTo>
                    <a:pt x="0" y="12570"/>
                  </a:lnTo>
                  <a:lnTo>
                    <a:pt x="4444" y="15617"/>
                  </a:lnTo>
                  <a:lnTo>
                    <a:pt x="4444" y="11935"/>
                  </a:lnTo>
                  <a:cubicBezTo>
                    <a:pt x="4444" y="8078"/>
                    <a:pt x="7570" y="4952"/>
                    <a:pt x="11427" y="4952"/>
                  </a:cubicBezTo>
                  <a:cubicBezTo>
                    <a:pt x="12764" y="5047"/>
                    <a:pt x="14045" y="5533"/>
                    <a:pt x="15109" y="6348"/>
                  </a:cubicBezTo>
                  <a:lnTo>
                    <a:pt x="15109" y="6348"/>
                  </a:lnTo>
                  <a:lnTo>
                    <a:pt x="5587" y="0"/>
                  </a:lnTo>
                  <a:lnTo>
                    <a:pt x="5587" y="3682"/>
                  </a:lnTo>
                  <a:cubicBezTo>
                    <a:pt x="5453" y="6850"/>
                    <a:pt x="3126" y="9495"/>
                    <a:pt x="0" y="1003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45" name="Freeform: Shape 644">
              <a:extLst>
                <a:ext uri="{FF2B5EF4-FFF2-40B4-BE49-F238E27FC236}">
                  <a16:creationId xmlns:a16="http://schemas.microsoft.com/office/drawing/2014/main" id="{A5EA77C9-C074-4C9A-BC60-AE83B441090B}"/>
                </a:ext>
              </a:extLst>
            </p:cNvPr>
            <p:cNvSpPr/>
            <p:nvPr/>
          </p:nvSpPr>
          <p:spPr>
            <a:xfrm>
              <a:off x="257615" y="598094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pPr rtl="0"/>
              <a:endParaRPr lang="en-GB" sz="1934" noProof="0"/>
            </a:p>
          </p:txBody>
        </p:sp>
        <p:sp>
          <p:nvSpPr>
            <p:cNvPr id="646" name="Freeform: Shape 645">
              <a:extLst>
                <a:ext uri="{FF2B5EF4-FFF2-40B4-BE49-F238E27FC236}">
                  <a16:creationId xmlns:a16="http://schemas.microsoft.com/office/drawing/2014/main" id="{33981167-8D71-4D69-9EDF-6C38AE39BF8D}"/>
                </a:ext>
              </a:extLst>
            </p:cNvPr>
            <p:cNvSpPr/>
            <p:nvPr/>
          </p:nvSpPr>
          <p:spPr>
            <a:xfrm>
              <a:off x="258631" y="5982216"/>
              <a:ext cx="3174" cy="2158"/>
            </a:xfrm>
            <a:custGeom>
              <a:avLst/>
              <a:gdLst>
                <a:gd name="connsiteX0" fmla="*/ 508 w 3174"/>
                <a:gd name="connsiteY0" fmla="*/ 381 h 2158"/>
                <a:gd name="connsiteX1" fmla="*/ 3174 w 3174"/>
                <a:gd name="connsiteY1" fmla="*/ 2158 h 2158"/>
                <a:gd name="connsiteX2" fmla="*/ 3174 w 3174"/>
                <a:gd name="connsiteY2" fmla="*/ 1270 h 2158"/>
                <a:gd name="connsiteX3" fmla="*/ 0 w 3174"/>
                <a:gd name="connsiteY3" fmla="*/ 0 h 2158"/>
              </a:gdLst>
              <a:ahLst/>
              <a:cxnLst>
                <a:cxn ang="0">
                  <a:pos x="connsiteX0" y="connsiteY0"/>
                </a:cxn>
                <a:cxn ang="0">
                  <a:pos x="connsiteX1" y="connsiteY1"/>
                </a:cxn>
                <a:cxn ang="0">
                  <a:pos x="connsiteX2" y="connsiteY2"/>
                </a:cxn>
                <a:cxn ang="0">
                  <a:pos x="connsiteX3" y="connsiteY3"/>
                </a:cxn>
              </a:cxnLst>
              <a:rect l="l" t="t" r="r" b="b"/>
              <a:pathLst>
                <a:path w="3174" h="2158">
                  <a:moveTo>
                    <a:pt x="508" y="381"/>
                  </a:moveTo>
                  <a:lnTo>
                    <a:pt x="3174" y="2158"/>
                  </a:lnTo>
                  <a:lnTo>
                    <a:pt x="3174" y="1270"/>
                  </a:lnTo>
                  <a:cubicBezTo>
                    <a:pt x="2021" y="1139"/>
                    <a:pt x="926" y="700"/>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47" name="Freeform: Shape 646">
              <a:extLst>
                <a:ext uri="{FF2B5EF4-FFF2-40B4-BE49-F238E27FC236}">
                  <a16:creationId xmlns:a16="http://schemas.microsoft.com/office/drawing/2014/main" id="{4ECA25CB-EE05-4F8E-B311-7C710D66DB3F}"/>
                </a:ext>
              </a:extLst>
            </p:cNvPr>
            <p:cNvSpPr/>
            <p:nvPr/>
          </p:nvSpPr>
          <p:spPr>
            <a:xfrm>
              <a:off x="1299760" y="6393534"/>
              <a:ext cx="69450" cy="57"/>
            </a:xfrm>
            <a:custGeom>
              <a:avLst/>
              <a:gdLst>
                <a:gd name="connsiteX0" fmla="*/ 1651 w 69450"/>
                <a:gd name="connsiteY0" fmla="*/ 57 h 57"/>
                <a:gd name="connsiteX1" fmla="*/ 67673 w 69450"/>
                <a:gd name="connsiteY1" fmla="*/ 57 h 57"/>
                <a:gd name="connsiteX2" fmla="*/ 69451 w 69450"/>
                <a:gd name="connsiteY2" fmla="*/ 57 h 57"/>
                <a:gd name="connsiteX3" fmla="*/ 0 w 69450"/>
                <a:gd name="connsiteY3" fmla="*/ 57 h 57"/>
                <a:gd name="connsiteX4" fmla="*/ 1651 w 69450"/>
                <a:gd name="connsiteY4" fmla="*/ 57 h 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50" h="57">
                  <a:moveTo>
                    <a:pt x="1651" y="57"/>
                  </a:moveTo>
                  <a:lnTo>
                    <a:pt x="67673" y="57"/>
                  </a:lnTo>
                  <a:lnTo>
                    <a:pt x="69451" y="57"/>
                  </a:lnTo>
                  <a:lnTo>
                    <a:pt x="0" y="57"/>
                  </a:lnTo>
                  <a:cubicBezTo>
                    <a:pt x="546" y="-19"/>
                    <a:pt x="1105" y="-19"/>
                    <a:pt x="1651" y="57"/>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48" name="Freeform: Shape 647">
              <a:extLst>
                <a:ext uri="{FF2B5EF4-FFF2-40B4-BE49-F238E27FC236}">
                  <a16:creationId xmlns:a16="http://schemas.microsoft.com/office/drawing/2014/main" id="{CEAEFD89-4485-4BE6-8F0F-E50801120C4A}"/>
                </a:ext>
              </a:extLst>
            </p:cNvPr>
            <p:cNvSpPr/>
            <p:nvPr/>
          </p:nvSpPr>
          <p:spPr>
            <a:xfrm>
              <a:off x="0" y="6199965"/>
              <a:ext cx="245173" cy="2412"/>
            </a:xfrm>
            <a:custGeom>
              <a:avLst/>
              <a:gdLst>
                <a:gd name="connsiteX0" fmla="*/ 245173 w 245173"/>
                <a:gd name="connsiteY0" fmla="*/ 2412 h 2412"/>
                <a:gd name="connsiteX1" fmla="*/ 245173 w 245173"/>
                <a:gd name="connsiteY1" fmla="*/ 1270 h 2412"/>
                <a:gd name="connsiteX2" fmla="*/ 245173 w 245173"/>
                <a:gd name="connsiteY2" fmla="*/ 0 h 2412"/>
                <a:gd name="connsiteX3" fmla="*/ 0 w 245173"/>
                <a:gd name="connsiteY3" fmla="*/ 0 h 2412"/>
                <a:gd name="connsiteX4" fmla="*/ 0 w 245173"/>
                <a:gd name="connsiteY4" fmla="*/ 2412 h 2412"/>
                <a:gd name="connsiteX5" fmla="*/ 245173 w 245173"/>
                <a:gd name="connsiteY5" fmla="*/ 2412 h 2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5173" h="2412">
                  <a:moveTo>
                    <a:pt x="245173" y="2412"/>
                  </a:moveTo>
                  <a:lnTo>
                    <a:pt x="245173" y="1270"/>
                  </a:lnTo>
                  <a:cubicBezTo>
                    <a:pt x="245173" y="1270"/>
                    <a:pt x="245173" y="381"/>
                    <a:pt x="245173" y="0"/>
                  </a:cubicBezTo>
                  <a:lnTo>
                    <a:pt x="0" y="0"/>
                  </a:lnTo>
                  <a:lnTo>
                    <a:pt x="0" y="2412"/>
                  </a:lnTo>
                  <a:lnTo>
                    <a:pt x="245173" y="2412"/>
                  </a:lnTo>
                  <a:close/>
                </a:path>
              </a:pathLst>
            </a:custGeom>
            <a:solidFill>
              <a:srgbClr val="000000"/>
            </a:solidFill>
            <a:ln w="12690" cap="flat">
              <a:noFill/>
              <a:prstDash val="solid"/>
              <a:miter/>
            </a:ln>
          </p:spPr>
          <p:txBody>
            <a:bodyPr rtlCol="0" anchor="ctr"/>
            <a:lstStyle/>
            <a:p>
              <a:pPr rtl="0"/>
              <a:endParaRPr lang="en-GB" sz="1934" noProof="0"/>
            </a:p>
          </p:txBody>
        </p:sp>
        <p:sp>
          <p:nvSpPr>
            <p:cNvPr id="649" name="Freeform: Shape 648">
              <a:extLst>
                <a:ext uri="{FF2B5EF4-FFF2-40B4-BE49-F238E27FC236}">
                  <a16:creationId xmlns:a16="http://schemas.microsoft.com/office/drawing/2014/main" id="{74D7F11B-50D5-4483-9273-EF168C1C2E71}"/>
                </a:ext>
              </a:extLst>
            </p:cNvPr>
            <p:cNvSpPr/>
            <p:nvPr/>
          </p:nvSpPr>
          <p:spPr>
            <a:xfrm>
              <a:off x="702888" y="6082648"/>
              <a:ext cx="1045" cy="2920"/>
            </a:xfrm>
            <a:custGeom>
              <a:avLst/>
              <a:gdLst>
                <a:gd name="connsiteX0" fmla="*/ 0 w 1045"/>
                <a:gd name="connsiteY0" fmla="*/ 762 h 2920"/>
                <a:gd name="connsiteX1" fmla="*/ 0 w 1045"/>
                <a:gd name="connsiteY1" fmla="*/ 0 h 2920"/>
                <a:gd name="connsiteX2" fmla="*/ 1016 w 1045"/>
                <a:gd name="connsiteY2" fmla="*/ 1905 h 2920"/>
                <a:gd name="connsiteX3" fmla="*/ 1016 w 1045"/>
                <a:gd name="connsiteY3" fmla="*/ 2920 h 2920"/>
                <a:gd name="connsiteX4" fmla="*/ 1016 w 1045"/>
                <a:gd name="connsiteY4" fmla="*/ 2920 h 2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5" h="2920">
                  <a:moveTo>
                    <a:pt x="0" y="762"/>
                  </a:moveTo>
                  <a:lnTo>
                    <a:pt x="0" y="0"/>
                  </a:lnTo>
                  <a:cubicBezTo>
                    <a:pt x="387" y="609"/>
                    <a:pt x="728" y="1244"/>
                    <a:pt x="1016" y="1905"/>
                  </a:cubicBezTo>
                  <a:cubicBezTo>
                    <a:pt x="1055" y="2247"/>
                    <a:pt x="1055" y="2577"/>
                    <a:pt x="1016" y="2920"/>
                  </a:cubicBezTo>
                  <a:lnTo>
                    <a:pt x="1016" y="2920"/>
                  </a:lnTo>
                  <a:close/>
                </a:path>
              </a:pathLst>
            </a:custGeom>
            <a:solidFill>
              <a:srgbClr val="000000"/>
            </a:solidFill>
            <a:ln w="12690" cap="flat">
              <a:noFill/>
              <a:prstDash val="solid"/>
              <a:miter/>
            </a:ln>
          </p:spPr>
          <p:txBody>
            <a:bodyPr rtlCol="0" anchor="ctr"/>
            <a:lstStyle/>
            <a:p>
              <a:pPr rtl="0"/>
              <a:endParaRPr lang="en-GB" sz="1934" noProof="0"/>
            </a:p>
          </p:txBody>
        </p:sp>
        <p:sp>
          <p:nvSpPr>
            <p:cNvPr id="650" name="Freeform: Shape 649">
              <a:extLst>
                <a:ext uri="{FF2B5EF4-FFF2-40B4-BE49-F238E27FC236}">
                  <a16:creationId xmlns:a16="http://schemas.microsoft.com/office/drawing/2014/main" id="{DC98BDDD-2AE7-4E47-BD99-E401A84B6EE8}"/>
                </a:ext>
              </a:extLst>
            </p:cNvPr>
            <p:cNvSpPr/>
            <p:nvPr/>
          </p:nvSpPr>
          <p:spPr>
            <a:xfrm>
              <a:off x="269296" y="4974348"/>
              <a:ext cx="50" cy="1396"/>
            </a:xfrm>
            <a:custGeom>
              <a:avLst/>
              <a:gdLst>
                <a:gd name="connsiteX0" fmla="*/ 0 w 50"/>
                <a:gd name="connsiteY0" fmla="*/ 0 h 1396"/>
                <a:gd name="connsiteX1" fmla="*/ 0 w 50"/>
                <a:gd name="connsiteY1" fmla="*/ 0 h 1396"/>
                <a:gd name="connsiteX2" fmla="*/ 0 w 50"/>
                <a:gd name="connsiteY2" fmla="*/ 1397 h 1396"/>
                <a:gd name="connsiteX3" fmla="*/ 0 w 50"/>
                <a:gd name="connsiteY3" fmla="*/ 0 h 1396"/>
              </a:gdLst>
              <a:ahLst/>
              <a:cxnLst>
                <a:cxn ang="0">
                  <a:pos x="connsiteX0" y="connsiteY0"/>
                </a:cxn>
                <a:cxn ang="0">
                  <a:pos x="connsiteX1" y="connsiteY1"/>
                </a:cxn>
                <a:cxn ang="0">
                  <a:pos x="connsiteX2" y="connsiteY2"/>
                </a:cxn>
                <a:cxn ang="0">
                  <a:pos x="connsiteX3" y="connsiteY3"/>
                </a:cxn>
              </a:cxnLst>
              <a:rect l="l" t="t" r="r" b="b"/>
              <a:pathLst>
                <a:path w="50" h="1396">
                  <a:moveTo>
                    <a:pt x="0" y="0"/>
                  </a:moveTo>
                  <a:lnTo>
                    <a:pt x="0" y="0"/>
                  </a:lnTo>
                  <a:cubicBezTo>
                    <a:pt x="42" y="465"/>
                    <a:pt x="42" y="932"/>
                    <a:pt x="0" y="1397"/>
                  </a:cubicBezTo>
                  <a:cubicBezTo>
                    <a:pt x="67" y="933"/>
                    <a:pt x="67" y="463"/>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51" name="Freeform: Shape 650">
              <a:extLst>
                <a:ext uri="{FF2B5EF4-FFF2-40B4-BE49-F238E27FC236}">
                  <a16:creationId xmlns:a16="http://schemas.microsoft.com/office/drawing/2014/main" id="{19F9094A-0C1F-42B6-BE0C-D102346E8D59}"/>
                </a:ext>
              </a:extLst>
            </p:cNvPr>
            <p:cNvSpPr/>
            <p:nvPr/>
          </p:nvSpPr>
          <p:spPr>
            <a:xfrm>
              <a:off x="257615" y="4958223"/>
              <a:ext cx="11680" cy="15997"/>
            </a:xfrm>
            <a:custGeom>
              <a:avLst/>
              <a:gdLst>
                <a:gd name="connsiteX0" fmla="*/ 11681 w 11680"/>
                <a:gd name="connsiteY0" fmla="*/ 15998 h 15997"/>
                <a:gd name="connsiteX1" fmla="*/ 5079 w 11680"/>
                <a:gd name="connsiteY1" fmla="*/ 0 h 15997"/>
                <a:gd name="connsiteX2" fmla="*/ 5079 w 11680"/>
                <a:gd name="connsiteY2" fmla="*/ 0 h 15997"/>
                <a:gd name="connsiteX3" fmla="*/ 1243 w 11680"/>
                <a:gd name="connsiteY3" fmla="*/ 8905 h 15997"/>
                <a:gd name="connsiteX4" fmla="*/ 0 w 11680"/>
                <a:gd name="connsiteY4" fmla="*/ 9269 h 15997"/>
                <a:gd name="connsiteX5" fmla="*/ 0 w 11680"/>
                <a:gd name="connsiteY5" fmla="*/ 14728 h 15997"/>
                <a:gd name="connsiteX6" fmla="*/ 5333 w 11680"/>
                <a:gd name="connsiteY6" fmla="*/ 11808 h 15997"/>
                <a:gd name="connsiteX7" fmla="*/ 11681 w 11680"/>
                <a:gd name="connsiteY7" fmla="*/ 15998 h 15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80" h="15997">
                  <a:moveTo>
                    <a:pt x="11681" y="15998"/>
                  </a:moveTo>
                  <a:lnTo>
                    <a:pt x="5079" y="0"/>
                  </a:lnTo>
                  <a:lnTo>
                    <a:pt x="5079" y="0"/>
                  </a:lnTo>
                  <a:cubicBezTo>
                    <a:pt x="6479" y="3518"/>
                    <a:pt x="4761" y="7505"/>
                    <a:pt x="1243" y="8905"/>
                  </a:cubicBezTo>
                  <a:cubicBezTo>
                    <a:pt x="842" y="9065"/>
                    <a:pt x="425" y="9187"/>
                    <a:pt x="0" y="9269"/>
                  </a:cubicBezTo>
                  <a:lnTo>
                    <a:pt x="0" y="14728"/>
                  </a:lnTo>
                  <a:cubicBezTo>
                    <a:pt x="1149" y="12894"/>
                    <a:pt x="3168" y="11788"/>
                    <a:pt x="5333" y="11808"/>
                  </a:cubicBezTo>
                  <a:cubicBezTo>
                    <a:pt x="8100" y="11795"/>
                    <a:pt x="10604" y="13448"/>
                    <a:pt x="11681" y="15998"/>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52" name="Freeform: Shape 651">
              <a:extLst>
                <a:ext uri="{FF2B5EF4-FFF2-40B4-BE49-F238E27FC236}">
                  <a16:creationId xmlns:a16="http://schemas.microsoft.com/office/drawing/2014/main" id="{E9796323-A268-4F81-9513-B70B98326C83}"/>
                </a:ext>
              </a:extLst>
            </p:cNvPr>
            <p:cNvSpPr/>
            <p:nvPr/>
          </p:nvSpPr>
          <p:spPr>
            <a:xfrm>
              <a:off x="251775" y="4967746"/>
              <a:ext cx="3301" cy="8252"/>
            </a:xfrm>
            <a:custGeom>
              <a:avLst/>
              <a:gdLst>
                <a:gd name="connsiteX0" fmla="*/ 0 w 3301"/>
                <a:gd name="connsiteY0" fmla="*/ 0 h 8252"/>
                <a:gd name="connsiteX1" fmla="*/ 3301 w 3301"/>
                <a:gd name="connsiteY1" fmla="*/ 8253 h 8252"/>
                <a:gd name="connsiteX2" fmla="*/ 3301 w 3301"/>
                <a:gd name="connsiteY2" fmla="*/ 0 h 8252"/>
                <a:gd name="connsiteX3" fmla="*/ 0 w 3301"/>
                <a:gd name="connsiteY3" fmla="*/ 0 h 8252"/>
              </a:gdLst>
              <a:ahLst/>
              <a:cxnLst>
                <a:cxn ang="0">
                  <a:pos x="connsiteX0" y="connsiteY0"/>
                </a:cxn>
                <a:cxn ang="0">
                  <a:pos x="connsiteX1" y="connsiteY1"/>
                </a:cxn>
                <a:cxn ang="0">
                  <a:pos x="connsiteX2" y="connsiteY2"/>
                </a:cxn>
                <a:cxn ang="0">
                  <a:pos x="connsiteX3" y="connsiteY3"/>
                </a:cxn>
              </a:cxnLst>
              <a:rect l="l" t="t" r="r" b="b"/>
              <a:pathLst>
                <a:path w="3301" h="8252">
                  <a:moveTo>
                    <a:pt x="0" y="0"/>
                  </a:moveTo>
                  <a:lnTo>
                    <a:pt x="3301" y="8253"/>
                  </a:lnTo>
                  <a:lnTo>
                    <a:pt x="3301" y="0"/>
                  </a:lnTo>
                  <a:lnTo>
                    <a:pt x="0" y="0"/>
                  </a:lnTo>
                  <a:close/>
                </a:path>
              </a:pathLst>
            </a:custGeom>
            <a:solidFill>
              <a:srgbClr val="000000"/>
            </a:solidFill>
            <a:ln w="12690" cap="flat">
              <a:noFill/>
              <a:prstDash val="solid"/>
              <a:miter/>
            </a:ln>
          </p:spPr>
          <p:txBody>
            <a:bodyPr rtlCol="0" anchor="ctr"/>
            <a:lstStyle/>
            <a:p>
              <a:pPr rtl="0"/>
              <a:endParaRPr lang="en-GB" sz="1934" noProof="0"/>
            </a:p>
          </p:txBody>
        </p:sp>
        <p:sp>
          <p:nvSpPr>
            <p:cNvPr id="653" name="Freeform: Shape 652">
              <a:extLst>
                <a:ext uri="{FF2B5EF4-FFF2-40B4-BE49-F238E27FC236}">
                  <a16:creationId xmlns:a16="http://schemas.microsoft.com/office/drawing/2014/main" id="{7CCA8617-6BF4-47BC-BD94-02E86593190A}"/>
                </a:ext>
              </a:extLst>
            </p:cNvPr>
            <p:cNvSpPr/>
            <p:nvPr/>
          </p:nvSpPr>
          <p:spPr>
            <a:xfrm>
              <a:off x="255076" y="4967238"/>
              <a:ext cx="2539" cy="1111854"/>
            </a:xfrm>
            <a:custGeom>
              <a:avLst/>
              <a:gdLst>
                <a:gd name="connsiteX0" fmla="*/ 2539 w 2539"/>
                <a:gd name="connsiteY0" fmla="*/ 1013836 h 1111854"/>
                <a:gd name="connsiteX1" fmla="*/ 2539 w 2539"/>
                <a:gd name="connsiteY1" fmla="*/ 1013836 h 1111854"/>
                <a:gd name="connsiteX2" fmla="*/ 1016 w 2539"/>
                <a:gd name="connsiteY2" fmla="*/ 1009773 h 1111854"/>
                <a:gd name="connsiteX3" fmla="*/ 1016 w 2539"/>
                <a:gd name="connsiteY3" fmla="*/ 9523 h 1111854"/>
                <a:gd name="connsiteX4" fmla="*/ 2539 w 2539"/>
                <a:gd name="connsiteY4" fmla="*/ 5460 h 1111854"/>
                <a:gd name="connsiteX5" fmla="*/ 2539 w 2539"/>
                <a:gd name="connsiteY5" fmla="*/ 0 h 1111854"/>
                <a:gd name="connsiteX6" fmla="*/ 1270 w 2539"/>
                <a:gd name="connsiteY6" fmla="*/ 0 h 1111854"/>
                <a:gd name="connsiteX7" fmla="*/ 0 w 2539"/>
                <a:gd name="connsiteY7" fmla="*/ 0 h 1111854"/>
                <a:gd name="connsiteX8" fmla="*/ 0 w 2539"/>
                <a:gd name="connsiteY8" fmla="*/ 1111855 h 1111854"/>
                <a:gd name="connsiteX9" fmla="*/ 2539 w 2539"/>
                <a:gd name="connsiteY9" fmla="*/ 1111855 h 111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39" h="1111854">
                  <a:moveTo>
                    <a:pt x="2539" y="1013836"/>
                  </a:moveTo>
                  <a:lnTo>
                    <a:pt x="2539" y="1013836"/>
                  </a:lnTo>
                  <a:cubicBezTo>
                    <a:pt x="1597" y="1012687"/>
                    <a:pt x="1061" y="1011258"/>
                    <a:pt x="1016" y="1009773"/>
                  </a:cubicBezTo>
                  <a:lnTo>
                    <a:pt x="1016" y="9523"/>
                  </a:lnTo>
                  <a:cubicBezTo>
                    <a:pt x="1031" y="8031"/>
                    <a:pt x="1571" y="6593"/>
                    <a:pt x="2539" y="5460"/>
                  </a:cubicBezTo>
                  <a:lnTo>
                    <a:pt x="2539" y="0"/>
                  </a:lnTo>
                  <a:lnTo>
                    <a:pt x="1270" y="0"/>
                  </a:lnTo>
                  <a:lnTo>
                    <a:pt x="0" y="0"/>
                  </a:lnTo>
                  <a:lnTo>
                    <a:pt x="0" y="1111855"/>
                  </a:lnTo>
                  <a:lnTo>
                    <a:pt x="2539" y="1111855"/>
                  </a:lnTo>
                  <a:close/>
                </a:path>
              </a:pathLst>
            </a:custGeom>
            <a:solidFill>
              <a:srgbClr val="000000"/>
            </a:solidFill>
            <a:ln w="12690" cap="flat">
              <a:noFill/>
              <a:prstDash val="solid"/>
              <a:miter/>
            </a:ln>
          </p:spPr>
          <p:txBody>
            <a:bodyPr rtlCol="0" anchor="ctr"/>
            <a:lstStyle/>
            <a:p>
              <a:pPr rtl="0"/>
              <a:endParaRPr lang="en-GB" sz="1934" noProof="0"/>
            </a:p>
          </p:txBody>
        </p:sp>
        <p:sp>
          <p:nvSpPr>
            <p:cNvPr id="654" name="Freeform: Shape 653">
              <a:extLst>
                <a:ext uri="{FF2B5EF4-FFF2-40B4-BE49-F238E27FC236}">
                  <a16:creationId xmlns:a16="http://schemas.microsoft.com/office/drawing/2014/main" id="{0DA61CBC-E47C-4B2D-B129-D2EE2997E2A6}"/>
                </a:ext>
              </a:extLst>
            </p:cNvPr>
            <p:cNvSpPr/>
            <p:nvPr/>
          </p:nvSpPr>
          <p:spPr>
            <a:xfrm>
              <a:off x="261805" y="5983486"/>
              <a:ext cx="2412" cy="96114"/>
            </a:xfrm>
            <a:custGeom>
              <a:avLst/>
              <a:gdLst>
                <a:gd name="connsiteX0" fmla="*/ 2412 w 2412"/>
                <a:gd name="connsiteY0" fmla="*/ 0 h 96114"/>
                <a:gd name="connsiteX1" fmla="*/ 1143 w 2412"/>
                <a:gd name="connsiteY1" fmla="*/ 0 h 96114"/>
                <a:gd name="connsiteX2" fmla="*/ 0 w 2412"/>
                <a:gd name="connsiteY2" fmla="*/ 0 h 96114"/>
                <a:gd name="connsiteX3" fmla="*/ 0 w 2412"/>
                <a:gd name="connsiteY3" fmla="*/ 96114 h 96114"/>
                <a:gd name="connsiteX4" fmla="*/ 2412 w 2412"/>
                <a:gd name="connsiteY4" fmla="*/ 96114 h 96114"/>
                <a:gd name="connsiteX5" fmla="*/ 2412 w 2412"/>
                <a:gd name="connsiteY5" fmla="*/ 0 h 9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2" h="96114">
                  <a:moveTo>
                    <a:pt x="2412" y="0"/>
                  </a:moveTo>
                  <a:lnTo>
                    <a:pt x="1143" y="0"/>
                  </a:lnTo>
                  <a:lnTo>
                    <a:pt x="0" y="0"/>
                  </a:lnTo>
                  <a:lnTo>
                    <a:pt x="0" y="96114"/>
                  </a:lnTo>
                  <a:lnTo>
                    <a:pt x="2412" y="96114"/>
                  </a:lnTo>
                  <a:lnTo>
                    <a:pt x="2412" y="0"/>
                  </a:lnTo>
                  <a:close/>
                </a:path>
              </a:pathLst>
            </a:custGeom>
            <a:solidFill>
              <a:srgbClr val="000000"/>
            </a:solidFill>
            <a:ln w="12690" cap="flat">
              <a:noFill/>
              <a:prstDash val="solid"/>
              <a:miter/>
            </a:ln>
          </p:spPr>
          <p:txBody>
            <a:bodyPr rtlCol="0" anchor="ctr"/>
            <a:lstStyle/>
            <a:p>
              <a:pPr rtl="0"/>
              <a:endParaRPr lang="en-GB" sz="1934" noProof="0"/>
            </a:p>
          </p:txBody>
        </p:sp>
        <p:sp>
          <p:nvSpPr>
            <p:cNvPr id="655" name="Freeform: Shape 654">
              <a:extLst>
                <a:ext uri="{FF2B5EF4-FFF2-40B4-BE49-F238E27FC236}">
                  <a16:creationId xmlns:a16="http://schemas.microsoft.com/office/drawing/2014/main" id="{2F2CC467-1DF0-43A8-9C74-6CE823D4F7D3}"/>
                </a:ext>
              </a:extLst>
            </p:cNvPr>
            <p:cNvSpPr/>
            <p:nvPr/>
          </p:nvSpPr>
          <p:spPr>
            <a:xfrm>
              <a:off x="1372893" y="6407177"/>
              <a:ext cx="2539" cy="142"/>
            </a:xfrm>
            <a:custGeom>
              <a:avLst/>
              <a:gdLst>
                <a:gd name="connsiteX0" fmla="*/ 0 w 2539"/>
                <a:gd name="connsiteY0" fmla="*/ 0 h 142"/>
                <a:gd name="connsiteX1" fmla="*/ 0 w 2539"/>
                <a:gd name="connsiteY1" fmla="*/ 0 h 142"/>
                <a:gd name="connsiteX2" fmla="*/ 1524 w 2539"/>
                <a:gd name="connsiteY2" fmla="*/ 0 h 142"/>
                <a:gd name="connsiteX3" fmla="*/ 2539 w 2539"/>
                <a:gd name="connsiteY3" fmla="*/ 0 h 142"/>
                <a:gd name="connsiteX4" fmla="*/ 0 w 2539"/>
                <a:gd name="connsiteY4" fmla="*/ 0 h 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9" h="142">
                  <a:moveTo>
                    <a:pt x="0" y="0"/>
                  </a:moveTo>
                  <a:lnTo>
                    <a:pt x="0" y="0"/>
                  </a:lnTo>
                  <a:lnTo>
                    <a:pt x="1524" y="0"/>
                  </a:lnTo>
                  <a:lnTo>
                    <a:pt x="2539" y="0"/>
                  </a:lnTo>
                  <a:cubicBezTo>
                    <a:pt x="1701" y="190"/>
                    <a:pt x="838" y="190"/>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56" name="Freeform: Shape 655">
              <a:extLst>
                <a:ext uri="{FF2B5EF4-FFF2-40B4-BE49-F238E27FC236}">
                  <a16:creationId xmlns:a16="http://schemas.microsoft.com/office/drawing/2014/main" id="{1F275752-D538-46C7-9E92-FB51CB61AE30}"/>
                </a:ext>
              </a:extLst>
            </p:cNvPr>
            <p:cNvSpPr/>
            <p:nvPr/>
          </p:nvSpPr>
          <p:spPr>
            <a:xfrm>
              <a:off x="1379749" y="6400828"/>
              <a:ext cx="47" cy="1523"/>
            </a:xfrm>
            <a:custGeom>
              <a:avLst/>
              <a:gdLst>
                <a:gd name="connsiteX0" fmla="*/ 0 w 47"/>
                <a:gd name="connsiteY0" fmla="*/ 0 h 1523"/>
                <a:gd name="connsiteX1" fmla="*/ 0 w 47"/>
                <a:gd name="connsiteY1" fmla="*/ 0 h 1523"/>
                <a:gd name="connsiteX2" fmla="*/ 0 w 47"/>
                <a:gd name="connsiteY2" fmla="*/ 1524 h 1523"/>
                <a:gd name="connsiteX3" fmla="*/ 0 w 47"/>
                <a:gd name="connsiteY3" fmla="*/ 0 h 1523"/>
              </a:gdLst>
              <a:ahLst/>
              <a:cxnLst>
                <a:cxn ang="0">
                  <a:pos x="connsiteX0" y="connsiteY0"/>
                </a:cxn>
                <a:cxn ang="0">
                  <a:pos x="connsiteX1" y="connsiteY1"/>
                </a:cxn>
                <a:cxn ang="0">
                  <a:pos x="connsiteX2" y="connsiteY2"/>
                </a:cxn>
                <a:cxn ang="0">
                  <a:pos x="connsiteX3" y="connsiteY3"/>
                </a:cxn>
              </a:cxnLst>
              <a:rect l="l" t="t" r="r" b="b"/>
              <a:pathLst>
                <a:path w="47" h="1523">
                  <a:moveTo>
                    <a:pt x="0" y="0"/>
                  </a:moveTo>
                  <a:lnTo>
                    <a:pt x="0" y="0"/>
                  </a:lnTo>
                  <a:cubicBezTo>
                    <a:pt x="64" y="508"/>
                    <a:pt x="64" y="1016"/>
                    <a:pt x="0" y="1524"/>
                  </a:cubicBezTo>
                  <a:cubicBezTo>
                    <a:pt x="51" y="1016"/>
                    <a:pt x="51" y="508"/>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57" name="Freeform: Shape 656">
              <a:extLst>
                <a:ext uri="{FF2B5EF4-FFF2-40B4-BE49-F238E27FC236}">
                  <a16:creationId xmlns:a16="http://schemas.microsoft.com/office/drawing/2014/main" id="{2DF2E9E3-873A-4259-A634-2282F263945D}"/>
                </a:ext>
              </a:extLst>
            </p:cNvPr>
            <p:cNvSpPr/>
            <p:nvPr/>
          </p:nvSpPr>
          <p:spPr>
            <a:xfrm>
              <a:off x="1367687" y="6393464"/>
              <a:ext cx="6729" cy="12696"/>
            </a:xfrm>
            <a:custGeom>
              <a:avLst/>
              <a:gdLst>
                <a:gd name="connsiteX0" fmla="*/ 5206 w 6729"/>
                <a:gd name="connsiteY0" fmla="*/ 0 h 12696"/>
                <a:gd name="connsiteX1" fmla="*/ 6729 w 6729"/>
                <a:gd name="connsiteY1" fmla="*/ 0 h 12696"/>
                <a:gd name="connsiteX2" fmla="*/ 5713 w 6729"/>
                <a:gd name="connsiteY2" fmla="*/ 0 h 12696"/>
                <a:gd name="connsiteX3" fmla="*/ 1778 w 6729"/>
                <a:gd name="connsiteY3" fmla="*/ 0 h 12696"/>
                <a:gd name="connsiteX4" fmla="*/ 1778 w 6729"/>
                <a:gd name="connsiteY4" fmla="*/ 0 h 12696"/>
                <a:gd name="connsiteX5" fmla="*/ 0 w 6729"/>
                <a:gd name="connsiteY5" fmla="*/ 0 h 12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29" h="12696">
                  <a:moveTo>
                    <a:pt x="5206" y="0"/>
                  </a:moveTo>
                  <a:lnTo>
                    <a:pt x="6729" y="0"/>
                  </a:lnTo>
                  <a:lnTo>
                    <a:pt x="5713" y="0"/>
                  </a:lnTo>
                  <a:lnTo>
                    <a:pt x="1778" y="0"/>
                  </a:lnTo>
                  <a:lnTo>
                    <a:pt x="1778" y="0"/>
                  </a:lnTo>
                  <a:lnTo>
                    <a:pt x="0" y="0"/>
                  </a:lnTo>
                  <a:close/>
                </a:path>
              </a:pathLst>
            </a:custGeom>
            <a:solidFill>
              <a:srgbClr val="000000"/>
            </a:solidFill>
            <a:ln w="12690" cap="flat">
              <a:noFill/>
              <a:prstDash val="solid"/>
              <a:miter/>
            </a:ln>
          </p:spPr>
          <p:txBody>
            <a:bodyPr rtlCol="0" anchor="ctr"/>
            <a:lstStyle/>
            <a:p>
              <a:pPr rtl="0"/>
              <a:endParaRPr lang="en-GB" sz="1934" noProof="0"/>
            </a:p>
          </p:txBody>
        </p:sp>
        <p:sp>
          <p:nvSpPr>
            <p:cNvPr id="658" name="Freeform: Shape 657">
              <a:extLst>
                <a:ext uri="{FF2B5EF4-FFF2-40B4-BE49-F238E27FC236}">
                  <a16:creationId xmlns:a16="http://schemas.microsoft.com/office/drawing/2014/main" id="{783357DF-5A36-4105-8367-D61F999BAF4D}"/>
                </a:ext>
              </a:extLst>
            </p:cNvPr>
            <p:cNvSpPr/>
            <p:nvPr/>
          </p:nvSpPr>
          <p:spPr>
            <a:xfrm>
              <a:off x="1301411" y="6394267"/>
              <a:ext cx="77154" cy="12544"/>
            </a:xfrm>
            <a:custGeom>
              <a:avLst/>
              <a:gdLst>
                <a:gd name="connsiteX0" fmla="*/ 74784 w 77154"/>
                <a:gd name="connsiteY0" fmla="*/ 11894 h 12544"/>
                <a:gd name="connsiteX1" fmla="*/ 76180 w 77154"/>
                <a:gd name="connsiteY1" fmla="*/ 11005 h 12544"/>
                <a:gd name="connsiteX2" fmla="*/ 76180 w 77154"/>
                <a:gd name="connsiteY2" fmla="*/ 10116 h 12544"/>
                <a:gd name="connsiteX3" fmla="*/ 77069 w 77154"/>
                <a:gd name="connsiteY3" fmla="*/ 8846 h 12544"/>
                <a:gd name="connsiteX4" fmla="*/ 77069 w 77154"/>
                <a:gd name="connsiteY4" fmla="*/ 7831 h 12544"/>
                <a:gd name="connsiteX5" fmla="*/ 77069 w 77154"/>
                <a:gd name="connsiteY5" fmla="*/ 6307 h 12544"/>
                <a:gd name="connsiteX6" fmla="*/ 77069 w 77154"/>
                <a:gd name="connsiteY6" fmla="*/ 6307 h 12544"/>
                <a:gd name="connsiteX7" fmla="*/ 77069 w 77154"/>
                <a:gd name="connsiteY7" fmla="*/ 5164 h 12544"/>
                <a:gd name="connsiteX8" fmla="*/ 77069 w 77154"/>
                <a:gd name="connsiteY8" fmla="*/ 3895 h 12544"/>
                <a:gd name="connsiteX9" fmla="*/ 77069 w 77154"/>
                <a:gd name="connsiteY9" fmla="*/ 2752 h 12544"/>
                <a:gd name="connsiteX10" fmla="*/ 76307 w 77154"/>
                <a:gd name="connsiteY10" fmla="*/ 1609 h 12544"/>
                <a:gd name="connsiteX11" fmla="*/ 75291 w 77154"/>
                <a:gd name="connsiteY11" fmla="*/ 848 h 12544"/>
                <a:gd name="connsiteX12" fmla="*/ 74276 w 77154"/>
                <a:gd name="connsiteY12" fmla="*/ 86 h 12544"/>
                <a:gd name="connsiteX13" fmla="*/ 72879 w 77154"/>
                <a:gd name="connsiteY13" fmla="*/ 86 h 12544"/>
                <a:gd name="connsiteX14" fmla="*/ 71355 w 77154"/>
                <a:gd name="connsiteY14" fmla="*/ 86 h 12544"/>
                <a:gd name="connsiteX15" fmla="*/ 0 w 77154"/>
                <a:gd name="connsiteY15" fmla="*/ 86 h 12544"/>
                <a:gd name="connsiteX16" fmla="*/ 1651 w 77154"/>
                <a:gd name="connsiteY16" fmla="*/ 86 h 12544"/>
                <a:gd name="connsiteX17" fmla="*/ 1651 w 77154"/>
                <a:gd name="connsiteY17" fmla="*/ 86 h 12544"/>
                <a:gd name="connsiteX18" fmla="*/ 2793 w 77154"/>
                <a:gd name="connsiteY18" fmla="*/ 86 h 12544"/>
                <a:gd name="connsiteX19" fmla="*/ 4063 w 77154"/>
                <a:gd name="connsiteY19" fmla="*/ 86 h 12544"/>
                <a:gd name="connsiteX20" fmla="*/ 5206 w 77154"/>
                <a:gd name="connsiteY20" fmla="*/ 86 h 12544"/>
                <a:gd name="connsiteX21" fmla="*/ 6221 w 77154"/>
                <a:gd name="connsiteY21" fmla="*/ 974 h 12544"/>
                <a:gd name="connsiteX22" fmla="*/ 6221 w 77154"/>
                <a:gd name="connsiteY22" fmla="*/ 1990 h 12544"/>
                <a:gd name="connsiteX23" fmla="*/ 6221 w 77154"/>
                <a:gd name="connsiteY23" fmla="*/ 3133 h 12544"/>
                <a:gd name="connsiteX24" fmla="*/ 6221 w 77154"/>
                <a:gd name="connsiteY24" fmla="*/ 4530 h 12544"/>
                <a:gd name="connsiteX25" fmla="*/ 6221 w 77154"/>
                <a:gd name="connsiteY25" fmla="*/ 5545 h 12544"/>
                <a:gd name="connsiteX26" fmla="*/ 6221 w 77154"/>
                <a:gd name="connsiteY26" fmla="*/ 12401 h 12544"/>
                <a:gd name="connsiteX27" fmla="*/ 69705 w 77154"/>
                <a:gd name="connsiteY27" fmla="*/ 12401 h 12544"/>
                <a:gd name="connsiteX28" fmla="*/ 72244 w 77154"/>
                <a:gd name="connsiteY28" fmla="*/ 12401 h 12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7154" h="12544">
                  <a:moveTo>
                    <a:pt x="74784" y="11894"/>
                  </a:moveTo>
                  <a:cubicBezTo>
                    <a:pt x="75291" y="11678"/>
                    <a:pt x="75761" y="11373"/>
                    <a:pt x="76180" y="11005"/>
                  </a:cubicBezTo>
                  <a:cubicBezTo>
                    <a:pt x="76244" y="10713"/>
                    <a:pt x="76244" y="10408"/>
                    <a:pt x="76180" y="10116"/>
                  </a:cubicBezTo>
                  <a:cubicBezTo>
                    <a:pt x="76548" y="9748"/>
                    <a:pt x="76853" y="9316"/>
                    <a:pt x="77069" y="8846"/>
                  </a:cubicBezTo>
                  <a:cubicBezTo>
                    <a:pt x="77145" y="8516"/>
                    <a:pt x="77145" y="8161"/>
                    <a:pt x="77069" y="7831"/>
                  </a:cubicBezTo>
                  <a:cubicBezTo>
                    <a:pt x="77132" y="7323"/>
                    <a:pt x="77132" y="6815"/>
                    <a:pt x="77069" y="6307"/>
                  </a:cubicBezTo>
                  <a:lnTo>
                    <a:pt x="77069" y="6307"/>
                  </a:lnTo>
                  <a:cubicBezTo>
                    <a:pt x="77132" y="5926"/>
                    <a:pt x="77132" y="5545"/>
                    <a:pt x="77069" y="5164"/>
                  </a:cubicBezTo>
                  <a:cubicBezTo>
                    <a:pt x="77183" y="4745"/>
                    <a:pt x="77183" y="4314"/>
                    <a:pt x="77069" y="3895"/>
                  </a:cubicBezTo>
                  <a:cubicBezTo>
                    <a:pt x="77132" y="3514"/>
                    <a:pt x="77132" y="3133"/>
                    <a:pt x="77069" y="2752"/>
                  </a:cubicBezTo>
                  <a:cubicBezTo>
                    <a:pt x="76866" y="2346"/>
                    <a:pt x="76599" y="1965"/>
                    <a:pt x="76307" y="1609"/>
                  </a:cubicBezTo>
                  <a:lnTo>
                    <a:pt x="75291" y="848"/>
                  </a:lnTo>
                  <a:lnTo>
                    <a:pt x="74276" y="86"/>
                  </a:lnTo>
                  <a:lnTo>
                    <a:pt x="72879" y="86"/>
                  </a:lnTo>
                  <a:lnTo>
                    <a:pt x="71355" y="86"/>
                  </a:lnTo>
                  <a:lnTo>
                    <a:pt x="0" y="86"/>
                  </a:lnTo>
                  <a:cubicBezTo>
                    <a:pt x="0" y="86"/>
                    <a:pt x="1143" y="86"/>
                    <a:pt x="1651" y="86"/>
                  </a:cubicBezTo>
                  <a:lnTo>
                    <a:pt x="1651" y="86"/>
                  </a:lnTo>
                  <a:cubicBezTo>
                    <a:pt x="2032" y="35"/>
                    <a:pt x="2412" y="35"/>
                    <a:pt x="2793" y="86"/>
                  </a:cubicBezTo>
                  <a:cubicBezTo>
                    <a:pt x="3212" y="-29"/>
                    <a:pt x="3644" y="-29"/>
                    <a:pt x="4063" y="86"/>
                  </a:cubicBezTo>
                  <a:lnTo>
                    <a:pt x="5206" y="86"/>
                  </a:lnTo>
                  <a:lnTo>
                    <a:pt x="6221" y="974"/>
                  </a:lnTo>
                  <a:cubicBezTo>
                    <a:pt x="6285" y="1305"/>
                    <a:pt x="6285" y="1660"/>
                    <a:pt x="6221" y="1990"/>
                  </a:cubicBezTo>
                  <a:cubicBezTo>
                    <a:pt x="6259" y="2371"/>
                    <a:pt x="6259" y="2752"/>
                    <a:pt x="6221" y="3133"/>
                  </a:cubicBezTo>
                  <a:cubicBezTo>
                    <a:pt x="6272" y="3603"/>
                    <a:pt x="6272" y="4060"/>
                    <a:pt x="6221" y="4530"/>
                  </a:cubicBezTo>
                  <a:cubicBezTo>
                    <a:pt x="6221" y="4530"/>
                    <a:pt x="6221" y="5164"/>
                    <a:pt x="6221" y="5545"/>
                  </a:cubicBezTo>
                  <a:lnTo>
                    <a:pt x="6221" y="12401"/>
                  </a:lnTo>
                  <a:lnTo>
                    <a:pt x="69705" y="12401"/>
                  </a:lnTo>
                  <a:cubicBezTo>
                    <a:pt x="70543" y="12592"/>
                    <a:pt x="71406" y="12592"/>
                    <a:pt x="72244" y="12401"/>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59" name="Freeform: Shape 658">
              <a:extLst>
                <a:ext uri="{FF2B5EF4-FFF2-40B4-BE49-F238E27FC236}">
                  <a16:creationId xmlns:a16="http://schemas.microsoft.com/office/drawing/2014/main" id="{53D98F9B-AB1E-4C9B-8ADF-897D7184F016}"/>
                </a:ext>
              </a:extLst>
            </p:cNvPr>
            <p:cNvSpPr/>
            <p:nvPr/>
          </p:nvSpPr>
          <p:spPr>
            <a:xfrm>
              <a:off x="0" y="4773613"/>
              <a:ext cx="12696" cy="12696"/>
            </a:xfrm>
            <a:custGeom>
              <a:avLst/>
              <a:gdLst/>
              <a:ahLst/>
              <a:cxnLst/>
              <a:rect l="l" t="t" r="r" b="b"/>
              <a:pathLst>
                <a:path w="12696" h="12696"/>
              </a:pathLst>
            </a:custGeom>
            <a:solidFill>
              <a:srgbClr val="000000"/>
            </a:solidFill>
            <a:ln w="12690" cap="flat">
              <a:noFill/>
              <a:prstDash val="solid"/>
              <a:miter/>
            </a:ln>
          </p:spPr>
          <p:txBody>
            <a:bodyPr rtlCol="0" anchor="ctr"/>
            <a:lstStyle/>
            <a:p>
              <a:pPr rtl="0"/>
              <a:endParaRPr lang="en-GB" sz="1934" noProof="0"/>
            </a:p>
          </p:txBody>
        </p:sp>
        <p:sp>
          <p:nvSpPr>
            <p:cNvPr id="660" name="Freeform: Shape 659">
              <a:extLst>
                <a:ext uri="{FF2B5EF4-FFF2-40B4-BE49-F238E27FC236}">
                  <a16:creationId xmlns:a16="http://schemas.microsoft.com/office/drawing/2014/main" id="{12994DC2-B39B-4351-9ADB-6588EB935D4D}"/>
                </a:ext>
              </a:extLst>
            </p:cNvPr>
            <p:cNvSpPr/>
            <p:nvPr/>
          </p:nvSpPr>
          <p:spPr>
            <a:xfrm>
              <a:off x="1296840" y="6399240"/>
              <a:ext cx="13077" cy="465908"/>
            </a:xfrm>
            <a:custGeom>
              <a:avLst/>
              <a:gdLst>
                <a:gd name="connsiteX0" fmla="*/ 13078 w 13077"/>
                <a:gd name="connsiteY0" fmla="*/ 465274 h 465908"/>
                <a:gd name="connsiteX1" fmla="*/ 13078 w 13077"/>
                <a:gd name="connsiteY1" fmla="*/ 1081 h 465908"/>
                <a:gd name="connsiteX2" fmla="*/ 13078 w 13077"/>
                <a:gd name="connsiteY2" fmla="*/ 65 h 465908"/>
                <a:gd name="connsiteX3" fmla="*/ 13078 w 13077"/>
                <a:gd name="connsiteY3" fmla="*/ 1715 h 465908"/>
                <a:gd name="connsiteX4" fmla="*/ 6221 w 13077"/>
                <a:gd name="connsiteY4" fmla="*/ 8064 h 465908"/>
                <a:gd name="connsiteX5" fmla="*/ 5079 w 13077"/>
                <a:gd name="connsiteY5" fmla="*/ 8064 h 465908"/>
                <a:gd name="connsiteX6" fmla="*/ 3555 w 13077"/>
                <a:gd name="connsiteY6" fmla="*/ 8064 h 465908"/>
                <a:gd name="connsiteX7" fmla="*/ 2412 w 13077"/>
                <a:gd name="connsiteY7" fmla="*/ 8064 h 465908"/>
                <a:gd name="connsiteX8" fmla="*/ 2412 w 13077"/>
                <a:gd name="connsiteY8" fmla="*/ 8064 h 465908"/>
                <a:gd name="connsiteX9" fmla="*/ 0 w 13077"/>
                <a:gd name="connsiteY9" fmla="*/ 8064 h 465908"/>
                <a:gd name="connsiteX10" fmla="*/ 0 w 13077"/>
                <a:gd name="connsiteY10" fmla="*/ 465909 h 465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077" h="465908">
                  <a:moveTo>
                    <a:pt x="13078" y="465274"/>
                  </a:moveTo>
                  <a:lnTo>
                    <a:pt x="13078" y="1081"/>
                  </a:lnTo>
                  <a:cubicBezTo>
                    <a:pt x="13078" y="1081"/>
                    <a:pt x="13078" y="446"/>
                    <a:pt x="13078" y="65"/>
                  </a:cubicBezTo>
                  <a:cubicBezTo>
                    <a:pt x="13078" y="-316"/>
                    <a:pt x="13078" y="1081"/>
                    <a:pt x="13078" y="1715"/>
                  </a:cubicBezTo>
                  <a:cubicBezTo>
                    <a:pt x="12811" y="5309"/>
                    <a:pt x="9815" y="8077"/>
                    <a:pt x="6221" y="8064"/>
                  </a:cubicBezTo>
                  <a:lnTo>
                    <a:pt x="5079" y="8064"/>
                  </a:lnTo>
                  <a:cubicBezTo>
                    <a:pt x="4571" y="8178"/>
                    <a:pt x="4063" y="8178"/>
                    <a:pt x="3555" y="8064"/>
                  </a:cubicBezTo>
                  <a:lnTo>
                    <a:pt x="2412" y="8064"/>
                  </a:lnTo>
                  <a:lnTo>
                    <a:pt x="2412" y="8064"/>
                  </a:lnTo>
                  <a:lnTo>
                    <a:pt x="0" y="8064"/>
                  </a:lnTo>
                  <a:lnTo>
                    <a:pt x="0" y="465909"/>
                  </a:lnTo>
                </a:path>
              </a:pathLst>
            </a:custGeom>
            <a:solidFill>
              <a:srgbClr val="000000"/>
            </a:solidFill>
            <a:ln w="12690" cap="flat">
              <a:noFill/>
              <a:prstDash val="solid"/>
              <a:miter/>
            </a:ln>
          </p:spPr>
          <p:txBody>
            <a:bodyPr rtlCol="0" anchor="ctr"/>
            <a:lstStyle/>
            <a:p>
              <a:pPr rtl="0"/>
              <a:endParaRPr lang="en-GB" sz="1934" noProof="0"/>
            </a:p>
          </p:txBody>
        </p:sp>
        <p:sp>
          <p:nvSpPr>
            <p:cNvPr id="661" name="Freeform: Shape 660">
              <a:extLst>
                <a:ext uri="{FF2B5EF4-FFF2-40B4-BE49-F238E27FC236}">
                  <a16:creationId xmlns:a16="http://schemas.microsoft.com/office/drawing/2014/main" id="{CE4B39DA-E588-4A1E-9209-88A7C1BE3E27}"/>
                </a:ext>
              </a:extLst>
            </p:cNvPr>
            <p:cNvSpPr/>
            <p:nvPr/>
          </p:nvSpPr>
          <p:spPr>
            <a:xfrm>
              <a:off x="259012" y="6398797"/>
              <a:ext cx="432068" cy="2666"/>
            </a:xfrm>
            <a:custGeom>
              <a:avLst/>
              <a:gdLst>
                <a:gd name="connsiteX0" fmla="*/ 0 w 432068"/>
                <a:gd name="connsiteY0" fmla="*/ 1524 h 2666"/>
                <a:gd name="connsiteX1" fmla="*/ 0 w 432068"/>
                <a:gd name="connsiteY1" fmla="*/ 2666 h 2666"/>
                <a:gd name="connsiteX2" fmla="*/ 432068 w 432068"/>
                <a:gd name="connsiteY2" fmla="*/ 2666 h 2666"/>
                <a:gd name="connsiteX3" fmla="*/ 432068 w 432068"/>
                <a:gd name="connsiteY3" fmla="*/ 1143 h 2666"/>
                <a:gd name="connsiteX4" fmla="*/ 432068 w 432068"/>
                <a:gd name="connsiteY4" fmla="*/ 0 h 2666"/>
                <a:gd name="connsiteX5" fmla="*/ 381 w 432068"/>
                <a:gd name="connsiteY5" fmla="*/ 0 h 2666"/>
                <a:gd name="connsiteX6" fmla="*/ 381 w 432068"/>
                <a:gd name="connsiteY6" fmla="*/ 1143 h 2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068" h="2666">
                  <a:moveTo>
                    <a:pt x="0" y="1524"/>
                  </a:moveTo>
                  <a:cubicBezTo>
                    <a:pt x="60" y="1904"/>
                    <a:pt x="60" y="2285"/>
                    <a:pt x="0" y="2666"/>
                  </a:cubicBezTo>
                  <a:lnTo>
                    <a:pt x="432068" y="2666"/>
                  </a:lnTo>
                  <a:cubicBezTo>
                    <a:pt x="432008" y="2158"/>
                    <a:pt x="432008" y="1651"/>
                    <a:pt x="432068" y="1143"/>
                  </a:cubicBezTo>
                  <a:lnTo>
                    <a:pt x="432068" y="0"/>
                  </a:lnTo>
                  <a:lnTo>
                    <a:pt x="381" y="0"/>
                  </a:lnTo>
                  <a:lnTo>
                    <a:pt x="381" y="1143"/>
                  </a:lnTo>
                  <a:close/>
                </a:path>
              </a:pathLst>
            </a:custGeom>
            <a:solidFill>
              <a:srgbClr val="000000"/>
            </a:solidFill>
            <a:ln w="12690" cap="flat">
              <a:noFill/>
              <a:prstDash val="solid"/>
              <a:miter/>
            </a:ln>
          </p:spPr>
          <p:txBody>
            <a:bodyPr rtlCol="0" anchor="ctr"/>
            <a:lstStyle/>
            <a:p>
              <a:pPr rtl="0"/>
              <a:endParaRPr lang="en-GB" sz="1934" noProof="0"/>
            </a:p>
          </p:txBody>
        </p:sp>
        <p:sp>
          <p:nvSpPr>
            <p:cNvPr id="662" name="Freeform: Shape 661">
              <a:extLst>
                <a:ext uri="{FF2B5EF4-FFF2-40B4-BE49-F238E27FC236}">
                  <a16:creationId xmlns:a16="http://schemas.microsoft.com/office/drawing/2014/main" id="{779FB8D8-7195-41BC-9355-BB99A1F866BE}"/>
                </a:ext>
              </a:extLst>
            </p:cNvPr>
            <p:cNvSpPr/>
            <p:nvPr/>
          </p:nvSpPr>
          <p:spPr>
            <a:xfrm>
              <a:off x="245046" y="6398797"/>
              <a:ext cx="13331" cy="465716"/>
            </a:xfrm>
            <a:custGeom>
              <a:avLst/>
              <a:gdLst>
                <a:gd name="connsiteX0" fmla="*/ 13332 w 13331"/>
                <a:gd name="connsiteY0" fmla="*/ 465717 h 465716"/>
                <a:gd name="connsiteX1" fmla="*/ 13332 w 13331"/>
                <a:gd name="connsiteY1" fmla="*/ 0 h 465716"/>
                <a:gd name="connsiteX2" fmla="*/ 13332 w 13331"/>
                <a:gd name="connsiteY2" fmla="*/ 762 h 465716"/>
                <a:gd name="connsiteX3" fmla="*/ 12570 w 13331"/>
                <a:gd name="connsiteY3" fmla="*/ 1778 h 465716"/>
                <a:gd name="connsiteX4" fmla="*/ 11554 w 13331"/>
                <a:gd name="connsiteY4" fmla="*/ 2666 h 465716"/>
                <a:gd name="connsiteX5" fmla="*/ 10411 w 13331"/>
                <a:gd name="connsiteY5" fmla="*/ 3428 h 465716"/>
                <a:gd name="connsiteX6" fmla="*/ 9142 w 13331"/>
                <a:gd name="connsiteY6" fmla="*/ 3428 h 465716"/>
                <a:gd name="connsiteX7" fmla="*/ 7999 w 13331"/>
                <a:gd name="connsiteY7" fmla="*/ 3428 h 465716"/>
                <a:gd name="connsiteX8" fmla="*/ 6983 w 13331"/>
                <a:gd name="connsiteY8" fmla="*/ 3428 h 465716"/>
                <a:gd name="connsiteX9" fmla="*/ 5206 w 13331"/>
                <a:gd name="connsiteY9" fmla="*/ 3428 h 465716"/>
                <a:gd name="connsiteX10" fmla="*/ 0 w 13331"/>
                <a:gd name="connsiteY10" fmla="*/ 3428 h 465716"/>
                <a:gd name="connsiteX11" fmla="*/ 0 w 13331"/>
                <a:gd name="connsiteY11" fmla="*/ 465209 h 465716"/>
                <a:gd name="connsiteX12" fmla="*/ 0 w 13331"/>
                <a:gd name="connsiteY12" fmla="*/ 465209 h 465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331" h="465716">
                  <a:moveTo>
                    <a:pt x="13332" y="465717"/>
                  </a:moveTo>
                  <a:lnTo>
                    <a:pt x="13332" y="0"/>
                  </a:lnTo>
                  <a:lnTo>
                    <a:pt x="13332" y="762"/>
                  </a:lnTo>
                  <a:lnTo>
                    <a:pt x="12570" y="1778"/>
                  </a:lnTo>
                  <a:cubicBezTo>
                    <a:pt x="12293" y="2133"/>
                    <a:pt x="11948" y="2438"/>
                    <a:pt x="11554" y="2666"/>
                  </a:cubicBezTo>
                  <a:lnTo>
                    <a:pt x="10411" y="3428"/>
                  </a:lnTo>
                  <a:lnTo>
                    <a:pt x="9142" y="3428"/>
                  </a:lnTo>
                  <a:lnTo>
                    <a:pt x="7999" y="3428"/>
                  </a:lnTo>
                  <a:lnTo>
                    <a:pt x="6983" y="3428"/>
                  </a:lnTo>
                  <a:lnTo>
                    <a:pt x="5206" y="3428"/>
                  </a:lnTo>
                  <a:lnTo>
                    <a:pt x="0" y="3428"/>
                  </a:lnTo>
                  <a:lnTo>
                    <a:pt x="0" y="465209"/>
                  </a:lnTo>
                  <a:lnTo>
                    <a:pt x="0" y="465209"/>
                  </a:lnTo>
                </a:path>
              </a:pathLst>
            </a:custGeom>
            <a:solidFill>
              <a:srgbClr val="000000"/>
            </a:solidFill>
            <a:ln w="12690" cap="flat">
              <a:noFill/>
              <a:prstDash val="solid"/>
              <a:miter/>
            </a:ln>
          </p:spPr>
          <p:txBody>
            <a:bodyPr rtlCol="0" anchor="ctr"/>
            <a:lstStyle/>
            <a:p>
              <a:pPr rtl="0"/>
              <a:endParaRPr lang="en-GB" sz="1934" noProof="0"/>
            </a:p>
          </p:txBody>
        </p:sp>
        <p:sp>
          <p:nvSpPr>
            <p:cNvPr id="663" name="Freeform: Shape 662">
              <a:extLst>
                <a:ext uri="{FF2B5EF4-FFF2-40B4-BE49-F238E27FC236}">
                  <a16:creationId xmlns:a16="http://schemas.microsoft.com/office/drawing/2014/main" id="{287AC22B-B71D-4037-873A-87AA0D59A922}"/>
                </a:ext>
              </a:extLst>
            </p:cNvPr>
            <p:cNvSpPr/>
            <p:nvPr/>
          </p:nvSpPr>
          <p:spPr>
            <a:xfrm>
              <a:off x="1294681" y="6393534"/>
              <a:ext cx="6729" cy="2088"/>
            </a:xfrm>
            <a:custGeom>
              <a:avLst/>
              <a:gdLst>
                <a:gd name="connsiteX0" fmla="*/ 6729 w 6729"/>
                <a:gd name="connsiteY0" fmla="*/ 57 h 2088"/>
                <a:gd name="connsiteX1" fmla="*/ 5079 w 6729"/>
                <a:gd name="connsiteY1" fmla="*/ 57 h 2088"/>
                <a:gd name="connsiteX2" fmla="*/ 5079 w 6729"/>
                <a:gd name="connsiteY2" fmla="*/ 57 h 2088"/>
                <a:gd name="connsiteX3" fmla="*/ 0 w 6729"/>
                <a:gd name="connsiteY3" fmla="*/ 57 h 2088"/>
                <a:gd name="connsiteX4" fmla="*/ 0 w 6729"/>
                <a:gd name="connsiteY4" fmla="*/ 57 h 2088"/>
                <a:gd name="connsiteX5" fmla="*/ 4571 w 6729"/>
                <a:gd name="connsiteY5" fmla="*/ 2089 h 2088"/>
                <a:gd name="connsiteX6" fmla="*/ 6729 w 6729"/>
                <a:gd name="connsiteY6" fmla="*/ 57 h 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 h="2088">
                  <a:moveTo>
                    <a:pt x="6729" y="57"/>
                  </a:moveTo>
                  <a:cubicBezTo>
                    <a:pt x="6183" y="-19"/>
                    <a:pt x="5625" y="-19"/>
                    <a:pt x="5079" y="57"/>
                  </a:cubicBezTo>
                  <a:lnTo>
                    <a:pt x="5079" y="57"/>
                  </a:lnTo>
                  <a:lnTo>
                    <a:pt x="0" y="57"/>
                  </a:lnTo>
                  <a:lnTo>
                    <a:pt x="0" y="57"/>
                  </a:lnTo>
                  <a:cubicBezTo>
                    <a:pt x="1714" y="171"/>
                    <a:pt x="3339" y="895"/>
                    <a:pt x="4571" y="2089"/>
                  </a:cubicBezTo>
                  <a:cubicBezTo>
                    <a:pt x="5117" y="1251"/>
                    <a:pt x="5866" y="552"/>
                    <a:pt x="6729" y="57"/>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64" name="Freeform: Shape 663">
              <a:extLst>
                <a:ext uri="{FF2B5EF4-FFF2-40B4-BE49-F238E27FC236}">
                  <a16:creationId xmlns:a16="http://schemas.microsoft.com/office/drawing/2014/main" id="{8EAE7639-7CE4-4F7B-A326-0E1E1EDDE9E9}"/>
                </a:ext>
              </a:extLst>
            </p:cNvPr>
            <p:cNvSpPr/>
            <p:nvPr/>
          </p:nvSpPr>
          <p:spPr>
            <a:xfrm>
              <a:off x="1293920" y="6405018"/>
              <a:ext cx="5840" cy="1523"/>
            </a:xfrm>
            <a:custGeom>
              <a:avLst/>
              <a:gdLst>
                <a:gd name="connsiteX0" fmla="*/ 0 w 5840"/>
                <a:gd name="connsiteY0" fmla="*/ 1524 h 1523"/>
                <a:gd name="connsiteX1" fmla="*/ 2285 w 5840"/>
                <a:gd name="connsiteY1" fmla="*/ 1524 h 1523"/>
                <a:gd name="connsiteX2" fmla="*/ 4698 w 5840"/>
                <a:gd name="connsiteY2" fmla="*/ 1524 h 1523"/>
                <a:gd name="connsiteX3" fmla="*/ 4698 w 5840"/>
                <a:gd name="connsiteY3" fmla="*/ 1524 h 1523"/>
                <a:gd name="connsiteX4" fmla="*/ 5840 w 5840"/>
                <a:gd name="connsiteY4" fmla="*/ 1524 h 1523"/>
                <a:gd name="connsiteX5" fmla="*/ 3174 w 5840"/>
                <a:gd name="connsiteY5" fmla="*/ 0 h 1523"/>
                <a:gd name="connsiteX6" fmla="*/ 0 w 5840"/>
                <a:gd name="connsiteY6" fmla="*/ 1524 h 1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40" h="1523">
                  <a:moveTo>
                    <a:pt x="0" y="1524"/>
                  </a:moveTo>
                  <a:lnTo>
                    <a:pt x="2285" y="1524"/>
                  </a:lnTo>
                  <a:lnTo>
                    <a:pt x="4698" y="1524"/>
                  </a:lnTo>
                  <a:lnTo>
                    <a:pt x="4698" y="1524"/>
                  </a:lnTo>
                  <a:lnTo>
                    <a:pt x="5840" y="1524"/>
                  </a:lnTo>
                  <a:cubicBezTo>
                    <a:pt x="4825" y="1270"/>
                    <a:pt x="3911" y="736"/>
                    <a:pt x="3174" y="0"/>
                  </a:cubicBezTo>
                  <a:cubicBezTo>
                    <a:pt x="2260" y="774"/>
                    <a:pt x="1168" y="1295"/>
                    <a:pt x="0" y="1524"/>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65" name="Freeform: Shape 664">
              <a:extLst>
                <a:ext uri="{FF2B5EF4-FFF2-40B4-BE49-F238E27FC236}">
                  <a16:creationId xmlns:a16="http://schemas.microsoft.com/office/drawing/2014/main" id="{5837CD7B-5D1A-4B11-A41F-A92E89819F10}"/>
                </a:ext>
              </a:extLst>
            </p:cNvPr>
            <p:cNvSpPr/>
            <p:nvPr/>
          </p:nvSpPr>
          <p:spPr>
            <a:xfrm>
              <a:off x="1298871" y="6394775"/>
              <a:ext cx="12236" cy="13249"/>
            </a:xfrm>
            <a:custGeom>
              <a:avLst/>
              <a:gdLst>
                <a:gd name="connsiteX0" fmla="*/ 9903 w 12236"/>
                <a:gd name="connsiteY0" fmla="*/ 1990 h 13249"/>
                <a:gd name="connsiteX1" fmla="*/ 9903 w 12236"/>
                <a:gd name="connsiteY1" fmla="*/ 974 h 13249"/>
                <a:gd name="connsiteX2" fmla="*/ 8888 w 12236"/>
                <a:gd name="connsiteY2" fmla="*/ 86 h 13249"/>
                <a:gd name="connsiteX3" fmla="*/ 7745 w 12236"/>
                <a:gd name="connsiteY3" fmla="*/ 86 h 13249"/>
                <a:gd name="connsiteX4" fmla="*/ 6475 w 12236"/>
                <a:gd name="connsiteY4" fmla="*/ 86 h 13249"/>
                <a:gd name="connsiteX5" fmla="*/ 5333 w 12236"/>
                <a:gd name="connsiteY5" fmla="*/ 86 h 13249"/>
                <a:gd name="connsiteX6" fmla="*/ 5333 w 12236"/>
                <a:gd name="connsiteY6" fmla="*/ 86 h 13249"/>
                <a:gd name="connsiteX7" fmla="*/ 3682 w 12236"/>
                <a:gd name="connsiteY7" fmla="*/ 86 h 13249"/>
                <a:gd name="connsiteX8" fmla="*/ 3682 w 12236"/>
                <a:gd name="connsiteY8" fmla="*/ 86 h 13249"/>
                <a:gd name="connsiteX9" fmla="*/ 1016 w 12236"/>
                <a:gd name="connsiteY9" fmla="*/ 1228 h 13249"/>
                <a:gd name="connsiteX10" fmla="*/ 3047 w 12236"/>
                <a:gd name="connsiteY10" fmla="*/ 6053 h 13249"/>
                <a:gd name="connsiteX11" fmla="*/ 0 w 12236"/>
                <a:gd name="connsiteY11" fmla="*/ 11640 h 13249"/>
                <a:gd name="connsiteX12" fmla="*/ 2666 w 12236"/>
                <a:gd name="connsiteY12" fmla="*/ 13163 h 13249"/>
                <a:gd name="connsiteX13" fmla="*/ 4190 w 12236"/>
                <a:gd name="connsiteY13" fmla="*/ 13163 h 13249"/>
                <a:gd name="connsiteX14" fmla="*/ 5333 w 12236"/>
                <a:gd name="connsiteY14" fmla="*/ 13163 h 13249"/>
                <a:gd name="connsiteX15" fmla="*/ 12189 w 12236"/>
                <a:gd name="connsiteY15" fmla="*/ 6815 h 13249"/>
                <a:gd name="connsiteX16" fmla="*/ 12189 w 12236"/>
                <a:gd name="connsiteY16" fmla="*/ 5164 h 13249"/>
                <a:gd name="connsiteX17" fmla="*/ 12189 w 12236"/>
                <a:gd name="connsiteY17" fmla="*/ 3768 h 13249"/>
                <a:gd name="connsiteX18" fmla="*/ 9903 w 12236"/>
                <a:gd name="connsiteY18" fmla="*/ 1990 h 13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236" h="13249">
                  <a:moveTo>
                    <a:pt x="9903" y="1990"/>
                  </a:moveTo>
                  <a:cubicBezTo>
                    <a:pt x="9967" y="1660"/>
                    <a:pt x="9967" y="1305"/>
                    <a:pt x="9903" y="974"/>
                  </a:cubicBezTo>
                  <a:lnTo>
                    <a:pt x="8888" y="86"/>
                  </a:lnTo>
                  <a:lnTo>
                    <a:pt x="7745" y="86"/>
                  </a:lnTo>
                  <a:cubicBezTo>
                    <a:pt x="7326" y="-29"/>
                    <a:pt x="6894" y="-29"/>
                    <a:pt x="6475" y="86"/>
                  </a:cubicBezTo>
                  <a:cubicBezTo>
                    <a:pt x="6094" y="35"/>
                    <a:pt x="5713" y="35"/>
                    <a:pt x="5333" y="86"/>
                  </a:cubicBezTo>
                  <a:lnTo>
                    <a:pt x="5333" y="86"/>
                  </a:lnTo>
                  <a:cubicBezTo>
                    <a:pt x="5333" y="86"/>
                    <a:pt x="4317" y="86"/>
                    <a:pt x="3682" y="86"/>
                  </a:cubicBezTo>
                  <a:lnTo>
                    <a:pt x="3682" y="86"/>
                  </a:lnTo>
                  <a:cubicBezTo>
                    <a:pt x="2717" y="251"/>
                    <a:pt x="1803" y="644"/>
                    <a:pt x="1016" y="1228"/>
                  </a:cubicBezTo>
                  <a:cubicBezTo>
                    <a:pt x="2311" y="2498"/>
                    <a:pt x="3047" y="4238"/>
                    <a:pt x="3047" y="6053"/>
                  </a:cubicBezTo>
                  <a:cubicBezTo>
                    <a:pt x="3009" y="8301"/>
                    <a:pt x="1866" y="10395"/>
                    <a:pt x="0" y="11640"/>
                  </a:cubicBezTo>
                  <a:cubicBezTo>
                    <a:pt x="736" y="12376"/>
                    <a:pt x="1651" y="12909"/>
                    <a:pt x="2666" y="13163"/>
                  </a:cubicBezTo>
                  <a:cubicBezTo>
                    <a:pt x="3174" y="13278"/>
                    <a:pt x="3682" y="13278"/>
                    <a:pt x="4190" y="13163"/>
                  </a:cubicBezTo>
                  <a:lnTo>
                    <a:pt x="5333" y="13163"/>
                  </a:lnTo>
                  <a:cubicBezTo>
                    <a:pt x="8926" y="13176"/>
                    <a:pt x="11922" y="10408"/>
                    <a:pt x="12189" y="6815"/>
                  </a:cubicBezTo>
                  <a:cubicBezTo>
                    <a:pt x="12189" y="6815"/>
                    <a:pt x="12189" y="5672"/>
                    <a:pt x="12189" y="5164"/>
                  </a:cubicBezTo>
                  <a:cubicBezTo>
                    <a:pt x="12252" y="4695"/>
                    <a:pt x="12252" y="4238"/>
                    <a:pt x="12189" y="3768"/>
                  </a:cubicBezTo>
                  <a:cubicBezTo>
                    <a:pt x="11605" y="2968"/>
                    <a:pt x="10818" y="2358"/>
                    <a:pt x="9903" y="199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66" name="Freeform: Shape 665">
              <a:extLst>
                <a:ext uri="{FF2B5EF4-FFF2-40B4-BE49-F238E27FC236}">
                  <a16:creationId xmlns:a16="http://schemas.microsoft.com/office/drawing/2014/main" id="{2F9CD7DF-4630-4237-8ABE-280B49A7422E}"/>
                </a:ext>
              </a:extLst>
            </p:cNvPr>
            <p:cNvSpPr/>
            <p:nvPr/>
          </p:nvSpPr>
          <p:spPr>
            <a:xfrm>
              <a:off x="258758" y="6401463"/>
              <a:ext cx="44" cy="1269"/>
            </a:xfrm>
            <a:custGeom>
              <a:avLst/>
              <a:gdLst>
                <a:gd name="connsiteX0" fmla="*/ 0 w 44"/>
                <a:gd name="connsiteY0" fmla="*/ 0 h 1269"/>
                <a:gd name="connsiteX1" fmla="*/ 0 w 44"/>
                <a:gd name="connsiteY1" fmla="*/ 1270 h 1269"/>
                <a:gd name="connsiteX2" fmla="*/ 0 w 44"/>
                <a:gd name="connsiteY2" fmla="*/ 127 h 1269"/>
              </a:gdLst>
              <a:ahLst/>
              <a:cxnLst>
                <a:cxn ang="0">
                  <a:pos x="connsiteX0" y="connsiteY0"/>
                </a:cxn>
                <a:cxn ang="0">
                  <a:pos x="connsiteX1" y="connsiteY1"/>
                </a:cxn>
                <a:cxn ang="0">
                  <a:pos x="connsiteX2" y="connsiteY2"/>
                </a:cxn>
              </a:cxnLst>
              <a:rect l="l" t="t" r="r" b="b"/>
              <a:pathLst>
                <a:path w="44" h="1269">
                  <a:moveTo>
                    <a:pt x="0" y="0"/>
                  </a:moveTo>
                  <a:cubicBezTo>
                    <a:pt x="60" y="419"/>
                    <a:pt x="60" y="851"/>
                    <a:pt x="0" y="1270"/>
                  </a:cubicBezTo>
                  <a:cubicBezTo>
                    <a:pt x="0" y="1270"/>
                    <a:pt x="0" y="508"/>
                    <a:pt x="0" y="127"/>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67" name="Freeform: Shape 666">
              <a:extLst>
                <a:ext uri="{FF2B5EF4-FFF2-40B4-BE49-F238E27FC236}">
                  <a16:creationId xmlns:a16="http://schemas.microsoft.com/office/drawing/2014/main" id="{74043FCD-F06C-4A67-A3E4-95718C80C283}"/>
                </a:ext>
              </a:extLst>
            </p:cNvPr>
            <p:cNvSpPr/>
            <p:nvPr/>
          </p:nvSpPr>
          <p:spPr>
            <a:xfrm>
              <a:off x="249743" y="6407303"/>
              <a:ext cx="3935" cy="47"/>
            </a:xfrm>
            <a:custGeom>
              <a:avLst/>
              <a:gdLst>
                <a:gd name="connsiteX0" fmla="*/ 2158 w 3935"/>
                <a:gd name="connsiteY0" fmla="*/ 0 h 47"/>
                <a:gd name="connsiteX1" fmla="*/ 2793 w 3935"/>
                <a:gd name="connsiteY1" fmla="*/ 0 h 47"/>
                <a:gd name="connsiteX2" fmla="*/ 3936 w 3935"/>
                <a:gd name="connsiteY2" fmla="*/ 0 h 47"/>
                <a:gd name="connsiteX3" fmla="*/ 2412 w 3935"/>
                <a:gd name="connsiteY3" fmla="*/ 0 h 47"/>
                <a:gd name="connsiteX4" fmla="*/ 1016 w 3935"/>
                <a:gd name="connsiteY4" fmla="*/ 0 h 47"/>
                <a:gd name="connsiteX5" fmla="*/ 0 w 3935"/>
                <a:gd name="connsiteY5" fmla="*/ 0 h 47"/>
                <a:gd name="connsiteX6" fmla="*/ 1778 w 3935"/>
                <a:gd name="connsiteY6" fmla="*/ 0 h 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5" h="47">
                  <a:moveTo>
                    <a:pt x="2158" y="0"/>
                  </a:moveTo>
                  <a:lnTo>
                    <a:pt x="2793" y="0"/>
                  </a:lnTo>
                  <a:lnTo>
                    <a:pt x="3936" y="0"/>
                  </a:lnTo>
                  <a:lnTo>
                    <a:pt x="2412" y="0"/>
                  </a:lnTo>
                  <a:lnTo>
                    <a:pt x="1016" y="0"/>
                  </a:lnTo>
                  <a:lnTo>
                    <a:pt x="0" y="0"/>
                  </a:lnTo>
                  <a:cubicBezTo>
                    <a:pt x="590" y="64"/>
                    <a:pt x="1187" y="64"/>
                    <a:pt x="1778"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68" name="Freeform: Shape 667">
              <a:extLst>
                <a:ext uri="{FF2B5EF4-FFF2-40B4-BE49-F238E27FC236}">
                  <a16:creationId xmlns:a16="http://schemas.microsoft.com/office/drawing/2014/main" id="{AC6EB95D-B343-49F9-B17E-B6048CA28F10}"/>
                </a:ext>
              </a:extLst>
            </p:cNvPr>
            <p:cNvSpPr/>
            <p:nvPr/>
          </p:nvSpPr>
          <p:spPr>
            <a:xfrm>
              <a:off x="2005950" y="6463550"/>
              <a:ext cx="13712" cy="400963"/>
            </a:xfrm>
            <a:custGeom>
              <a:avLst/>
              <a:gdLst>
                <a:gd name="connsiteX0" fmla="*/ 6856 w 13712"/>
                <a:gd name="connsiteY0" fmla="*/ 6856 h 400963"/>
                <a:gd name="connsiteX1" fmla="*/ 0 w 13712"/>
                <a:gd name="connsiteY1" fmla="*/ 0 h 400963"/>
                <a:gd name="connsiteX2" fmla="*/ 0 w 13712"/>
                <a:gd name="connsiteY2" fmla="*/ 400963 h 400963"/>
                <a:gd name="connsiteX3" fmla="*/ 13712 w 13712"/>
                <a:gd name="connsiteY3" fmla="*/ 400963 h 400963"/>
                <a:gd name="connsiteX4" fmla="*/ 13712 w 13712"/>
                <a:gd name="connsiteY4" fmla="*/ 7364 h 40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2" h="400963">
                  <a:moveTo>
                    <a:pt x="6856" y="6856"/>
                  </a:moveTo>
                  <a:cubicBezTo>
                    <a:pt x="3072" y="6856"/>
                    <a:pt x="0" y="3783"/>
                    <a:pt x="0" y="0"/>
                  </a:cubicBezTo>
                  <a:lnTo>
                    <a:pt x="0" y="400963"/>
                  </a:lnTo>
                  <a:lnTo>
                    <a:pt x="13712" y="400963"/>
                  </a:lnTo>
                  <a:lnTo>
                    <a:pt x="13712" y="7364"/>
                  </a:lnTo>
                  <a:close/>
                </a:path>
              </a:pathLst>
            </a:custGeom>
            <a:solidFill>
              <a:srgbClr val="000000"/>
            </a:solidFill>
            <a:ln w="12690" cap="flat">
              <a:noFill/>
              <a:prstDash val="solid"/>
              <a:miter/>
            </a:ln>
          </p:spPr>
          <p:txBody>
            <a:bodyPr rtlCol="0" anchor="ctr"/>
            <a:lstStyle/>
            <a:p>
              <a:pPr rtl="0"/>
              <a:endParaRPr lang="en-GB" sz="1934" noProof="0"/>
            </a:p>
          </p:txBody>
        </p:sp>
        <p:sp>
          <p:nvSpPr>
            <p:cNvPr id="669" name="Freeform: Shape 668">
              <a:extLst>
                <a:ext uri="{FF2B5EF4-FFF2-40B4-BE49-F238E27FC236}">
                  <a16:creationId xmlns:a16="http://schemas.microsoft.com/office/drawing/2014/main" id="{1A6DD663-0119-48D4-B3C4-2A5A6816A90C}"/>
                </a:ext>
              </a:extLst>
            </p:cNvPr>
            <p:cNvSpPr/>
            <p:nvPr/>
          </p:nvSpPr>
          <p:spPr>
            <a:xfrm>
              <a:off x="2005950" y="6460884"/>
              <a:ext cx="346365" cy="13585"/>
            </a:xfrm>
            <a:custGeom>
              <a:avLst/>
              <a:gdLst>
                <a:gd name="connsiteX0" fmla="*/ 339509 w 346365"/>
                <a:gd name="connsiteY0" fmla="*/ 6856 h 13585"/>
                <a:gd name="connsiteX1" fmla="*/ 346366 w 346365"/>
                <a:gd name="connsiteY1" fmla="*/ 0 h 13585"/>
                <a:gd name="connsiteX2" fmla="*/ 6856 w 346365"/>
                <a:gd name="connsiteY2" fmla="*/ 0 h 13585"/>
                <a:gd name="connsiteX3" fmla="*/ 5713 w 346365"/>
                <a:gd name="connsiteY3" fmla="*/ 0 h 13585"/>
                <a:gd name="connsiteX4" fmla="*/ 0 w 346365"/>
                <a:gd name="connsiteY4" fmla="*/ 6602 h 13585"/>
                <a:gd name="connsiteX5" fmla="*/ 6856 w 346365"/>
                <a:gd name="connsiteY5" fmla="*/ 13586 h 13585"/>
                <a:gd name="connsiteX6" fmla="*/ 346366 w 346365"/>
                <a:gd name="connsiteY6" fmla="*/ 13586 h 13585"/>
                <a:gd name="connsiteX7" fmla="*/ 339509 w 346365"/>
                <a:gd name="connsiteY7" fmla="*/ 6856 h 13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365" h="13585">
                  <a:moveTo>
                    <a:pt x="339509" y="6856"/>
                  </a:moveTo>
                  <a:cubicBezTo>
                    <a:pt x="339509" y="3073"/>
                    <a:pt x="342582" y="0"/>
                    <a:pt x="346366" y="0"/>
                  </a:cubicBezTo>
                  <a:lnTo>
                    <a:pt x="6856" y="0"/>
                  </a:lnTo>
                  <a:lnTo>
                    <a:pt x="5713" y="0"/>
                  </a:lnTo>
                  <a:cubicBezTo>
                    <a:pt x="2450" y="495"/>
                    <a:pt x="25" y="3301"/>
                    <a:pt x="0" y="6602"/>
                  </a:cubicBezTo>
                  <a:cubicBezTo>
                    <a:pt x="0" y="10411"/>
                    <a:pt x="3047" y="13522"/>
                    <a:pt x="6856" y="13586"/>
                  </a:cubicBezTo>
                  <a:lnTo>
                    <a:pt x="346366" y="13586"/>
                  </a:lnTo>
                  <a:cubicBezTo>
                    <a:pt x="342658" y="13522"/>
                    <a:pt x="339649" y="10564"/>
                    <a:pt x="339509"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70" name="Freeform: Shape 669">
              <a:extLst>
                <a:ext uri="{FF2B5EF4-FFF2-40B4-BE49-F238E27FC236}">
                  <a16:creationId xmlns:a16="http://schemas.microsoft.com/office/drawing/2014/main" id="{7D356E66-5BFA-40BB-8CB6-CDBDF22AF03D}"/>
                </a:ext>
              </a:extLst>
            </p:cNvPr>
            <p:cNvSpPr/>
            <p:nvPr/>
          </p:nvSpPr>
          <p:spPr>
            <a:xfrm>
              <a:off x="2345459" y="6460884"/>
              <a:ext cx="39613" cy="13839"/>
            </a:xfrm>
            <a:custGeom>
              <a:avLst/>
              <a:gdLst>
                <a:gd name="connsiteX0" fmla="*/ 0 w 39613"/>
                <a:gd name="connsiteY0" fmla="*/ 6856 h 13839"/>
                <a:gd name="connsiteX1" fmla="*/ 6856 w 39613"/>
                <a:gd name="connsiteY1" fmla="*/ 13839 h 13839"/>
                <a:gd name="connsiteX2" fmla="*/ 39614 w 39613"/>
                <a:gd name="connsiteY2" fmla="*/ 13839 h 13839"/>
                <a:gd name="connsiteX3" fmla="*/ 39614 w 39613"/>
                <a:gd name="connsiteY3" fmla="*/ 0 h 13839"/>
                <a:gd name="connsiteX4" fmla="*/ 6856 w 39613"/>
                <a:gd name="connsiteY4" fmla="*/ 0 h 13839"/>
                <a:gd name="connsiteX5" fmla="*/ 0 w 39613"/>
                <a:gd name="connsiteY5" fmla="*/ 6856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613" h="13839">
                  <a:moveTo>
                    <a:pt x="0" y="6856"/>
                  </a:moveTo>
                  <a:cubicBezTo>
                    <a:pt x="0" y="10665"/>
                    <a:pt x="3047" y="13776"/>
                    <a:pt x="6856" y="13839"/>
                  </a:cubicBezTo>
                  <a:lnTo>
                    <a:pt x="39614" y="13839"/>
                  </a:lnTo>
                  <a:lnTo>
                    <a:pt x="39614" y="0"/>
                  </a:lnTo>
                  <a:lnTo>
                    <a:pt x="6856" y="0"/>
                  </a:lnTo>
                  <a:cubicBezTo>
                    <a:pt x="3073" y="0"/>
                    <a:pt x="0" y="3073"/>
                    <a:pt x="0"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71" name="Freeform: Shape 670">
              <a:extLst>
                <a:ext uri="{FF2B5EF4-FFF2-40B4-BE49-F238E27FC236}">
                  <a16:creationId xmlns:a16="http://schemas.microsoft.com/office/drawing/2014/main" id="{D12411FF-1EE0-461E-BEF6-B8F4E264060D}"/>
                </a:ext>
              </a:extLst>
            </p:cNvPr>
            <p:cNvSpPr/>
            <p:nvPr/>
          </p:nvSpPr>
          <p:spPr>
            <a:xfrm>
              <a:off x="2385073" y="6465962"/>
              <a:ext cx="12696" cy="1777"/>
            </a:xfrm>
            <a:custGeom>
              <a:avLst/>
              <a:gdLst>
                <a:gd name="connsiteX0" fmla="*/ 0 w 12696"/>
                <a:gd name="connsiteY0" fmla="*/ 1778 h 1777"/>
                <a:gd name="connsiteX1" fmla="*/ 0 w 12696"/>
                <a:gd name="connsiteY1" fmla="*/ 889 h 1777"/>
                <a:gd name="connsiteX2" fmla="*/ 0 w 12696"/>
                <a:gd name="connsiteY2" fmla="*/ 0 h 1777"/>
              </a:gdLst>
              <a:ahLst/>
              <a:cxnLst>
                <a:cxn ang="0">
                  <a:pos x="connsiteX0" y="connsiteY0"/>
                </a:cxn>
                <a:cxn ang="0">
                  <a:pos x="connsiteX1" y="connsiteY1"/>
                </a:cxn>
                <a:cxn ang="0">
                  <a:pos x="connsiteX2" y="connsiteY2"/>
                </a:cxn>
              </a:cxnLst>
              <a:rect l="l" t="t" r="r" b="b"/>
              <a:pathLst>
                <a:path w="12696" h="1777">
                  <a:moveTo>
                    <a:pt x="0" y="1778"/>
                  </a:moveTo>
                  <a:cubicBezTo>
                    <a:pt x="0" y="1778"/>
                    <a:pt x="0" y="1778"/>
                    <a:pt x="0" y="889"/>
                  </a:cubicBezTo>
                  <a:cubicBezTo>
                    <a:pt x="0" y="0"/>
                    <a:pt x="0" y="254"/>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72" name="Freeform: Shape 671">
              <a:extLst>
                <a:ext uri="{FF2B5EF4-FFF2-40B4-BE49-F238E27FC236}">
                  <a16:creationId xmlns:a16="http://schemas.microsoft.com/office/drawing/2014/main" id="{DE9B2136-E47F-40D1-9865-4E5F094139A5}"/>
                </a:ext>
              </a:extLst>
            </p:cNvPr>
            <p:cNvSpPr/>
            <p:nvPr/>
          </p:nvSpPr>
          <p:spPr>
            <a:xfrm>
              <a:off x="681836" y="5792019"/>
              <a:ext cx="322853" cy="13839"/>
            </a:xfrm>
            <a:custGeom>
              <a:avLst/>
              <a:gdLst>
                <a:gd name="connsiteX0" fmla="*/ 4928 w 322853"/>
                <a:gd name="connsiteY0" fmla="*/ 889 h 13839"/>
                <a:gd name="connsiteX1" fmla="*/ 2389 w 322853"/>
                <a:gd name="connsiteY1" fmla="*/ 2285 h 13839"/>
                <a:gd name="connsiteX2" fmla="*/ 1587 w 322853"/>
                <a:gd name="connsiteY2" fmla="*/ 11769 h 13839"/>
                <a:gd name="connsiteX3" fmla="*/ 2389 w 322853"/>
                <a:gd name="connsiteY3" fmla="*/ 12570 h 13839"/>
                <a:gd name="connsiteX4" fmla="*/ 4928 w 322853"/>
                <a:gd name="connsiteY4" fmla="*/ 13840 h 13839"/>
                <a:gd name="connsiteX5" fmla="*/ 5690 w 322853"/>
                <a:gd name="connsiteY5" fmla="*/ 13840 h 13839"/>
                <a:gd name="connsiteX6" fmla="*/ 6959 w 322853"/>
                <a:gd name="connsiteY6" fmla="*/ 13840 h 13839"/>
                <a:gd name="connsiteX7" fmla="*/ 322853 w 322853"/>
                <a:gd name="connsiteY7" fmla="*/ 13840 h 13839"/>
                <a:gd name="connsiteX8" fmla="*/ 315997 w 322853"/>
                <a:gd name="connsiteY8" fmla="*/ 6856 h 13839"/>
                <a:gd name="connsiteX9" fmla="*/ 322853 w 322853"/>
                <a:gd name="connsiteY9" fmla="*/ 0 h 13839"/>
                <a:gd name="connsiteX10" fmla="*/ 6959 w 322853"/>
                <a:gd name="connsiteY10" fmla="*/ 0 h 13839"/>
                <a:gd name="connsiteX11" fmla="*/ 4928 w 322853"/>
                <a:gd name="connsiteY11" fmla="*/ 889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2853" h="13839">
                  <a:moveTo>
                    <a:pt x="4928" y="889"/>
                  </a:moveTo>
                  <a:cubicBezTo>
                    <a:pt x="3995" y="1174"/>
                    <a:pt x="3130" y="1651"/>
                    <a:pt x="2389" y="2285"/>
                  </a:cubicBezTo>
                  <a:cubicBezTo>
                    <a:pt x="-452" y="4683"/>
                    <a:pt x="-810" y="8928"/>
                    <a:pt x="1587" y="11769"/>
                  </a:cubicBezTo>
                  <a:cubicBezTo>
                    <a:pt x="1831" y="12058"/>
                    <a:pt x="2099" y="12326"/>
                    <a:pt x="2389" y="12570"/>
                  </a:cubicBezTo>
                  <a:cubicBezTo>
                    <a:pt x="3138" y="13165"/>
                    <a:pt x="4002" y="13598"/>
                    <a:pt x="4928" y="13840"/>
                  </a:cubicBezTo>
                  <a:lnTo>
                    <a:pt x="5690" y="13840"/>
                  </a:lnTo>
                  <a:lnTo>
                    <a:pt x="6959" y="13840"/>
                  </a:lnTo>
                  <a:lnTo>
                    <a:pt x="322853" y="13840"/>
                  </a:lnTo>
                  <a:cubicBezTo>
                    <a:pt x="319047" y="13770"/>
                    <a:pt x="315997" y="10664"/>
                    <a:pt x="315997" y="6856"/>
                  </a:cubicBezTo>
                  <a:cubicBezTo>
                    <a:pt x="315997" y="3070"/>
                    <a:pt x="319067" y="0"/>
                    <a:pt x="322853" y="0"/>
                  </a:cubicBezTo>
                  <a:lnTo>
                    <a:pt x="6959" y="0"/>
                  </a:lnTo>
                  <a:cubicBezTo>
                    <a:pt x="6251" y="217"/>
                    <a:pt x="5569" y="516"/>
                    <a:pt x="4928" y="889"/>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73" name="Freeform: Shape 672">
              <a:extLst>
                <a:ext uri="{FF2B5EF4-FFF2-40B4-BE49-F238E27FC236}">
                  <a16:creationId xmlns:a16="http://schemas.microsoft.com/office/drawing/2014/main" id="{EC052F27-3BFE-45C5-ADCC-290424272B55}"/>
                </a:ext>
              </a:extLst>
            </p:cNvPr>
            <p:cNvSpPr/>
            <p:nvPr/>
          </p:nvSpPr>
          <p:spPr>
            <a:xfrm>
              <a:off x="3522316" y="6462026"/>
              <a:ext cx="82020" cy="13839"/>
            </a:xfrm>
            <a:custGeom>
              <a:avLst/>
              <a:gdLst>
                <a:gd name="connsiteX0" fmla="*/ 82021 w 82020"/>
                <a:gd name="connsiteY0" fmla="*/ 6856 h 13839"/>
                <a:gd name="connsiteX1" fmla="*/ 75291 w 82020"/>
                <a:gd name="connsiteY1" fmla="*/ 0 h 13839"/>
                <a:gd name="connsiteX2" fmla="*/ 0 w 82020"/>
                <a:gd name="connsiteY2" fmla="*/ 0 h 13839"/>
                <a:gd name="connsiteX3" fmla="*/ 6983 w 82020"/>
                <a:gd name="connsiteY3" fmla="*/ 6983 h 13839"/>
                <a:gd name="connsiteX4" fmla="*/ 127 w 82020"/>
                <a:gd name="connsiteY4" fmla="*/ 13840 h 13839"/>
                <a:gd name="connsiteX5" fmla="*/ 0 w 82020"/>
                <a:gd name="connsiteY5" fmla="*/ 13840 h 13839"/>
                <a:gd name="connsiteX6" fmla="*/ 75164 w 82020"/>
                <a:gd name="connsiteY6" fmla="*/ 13840 h 13839"/>
                <a:gd name="connsiteX7" fmla="*/ 82021 w 82020"/>
                <a:gd name="connsiteY7" fmla="*/ 6983 h 13839"/>
                <a:gd name="connsiteX8" fmla="*/ 82021 w 82020"/>
                <a:gd name="connsiteY8" fmla="*/ 6856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020" h="13839">
                  <a:moveTo>
                    <a:pt x="82021" y="6856"/>
                  </a:moveTo>
                  <a:cubicBezTo>
                    <a:pt x="82021" y="3123"/>
                    <a:pt x="79024" y="64"/>
                    <a:pt x="75291" y="0"/>
                  </a:cubicBezTo>
                  <a:lnTo>
                    <a:pt x="0" y="0"/>
                  </a:lnTo>
                  <a:cubicBezTo>
                    <a:pt x="3860" y="0"/>
                    <a:pt x="6983" y="3123"/>
                    <a:pt x="6983" y="6983"/>
                  </a:cubicBezTo>
                  <a:cubicBezTo>
                    <a:pt x="6983" y="10767"/>
                    <a:pt x="3910" y="13840"/>
                    <a:pt x="127" y="13840"/>
                  </a:cubicBezTo>
                  <a:cubicBezTo>
                    <a:pt x="89" y="13840"/>
                    <a:pt x="38" y="13840"/>
                    <a:pt x="0" y="13840"/>
                  </a:cubicBezTo>
                  <a:lnTo>
                    <a:pt x="75164" y="13840"/>
                  </a:lnTo>
                  <a:cubicBezTo>
                    <a:pt x="78948" y="13840"/>
                    <a:pt x="82021" y="10767"/>
                    <a:pt x="82021" y="6983"/>
                  </a:cubicBezTo>
                  <a:cubicBezTo>
                    <a:pt x="82021" y="6945"/>
                    <a:pt x="82021" y="6894"/>
                    <a:pt x="82021"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74" name="Freeform: Shape 673">
              <a:extLst>
                <a:ext uri="{FF2B5EF4-FFF2-40B4-BE49-F238E27FC236}">
                  <a16:creationId xmlns:a16="http://schemas.microsoft.com/office/drawing/2014/main" id="{2ADAC35E-EA37-4DE8-8D2F-B5DE784B4C5D}"/>
                </a:ext>
              </a:extLst>
            </p:cNvPr>
            <p:cNvSpPr/>
            <p:nvPr/>
          </p:nvSpPr>
          <p:spPr>
            <a:xfrm>
              <a:off x="3374780" y="6461900"/>
              <a:ext cx="154899" cy="13840"/>
            </a:xfrm>
            <a:custGeom>
              <a:avLst/>
              <a:gdLst>
                <a:gd name="connsiteX0" fmla="*/ 154900 w 154899"/>
                <a:gd name="connsiteY0" fmla="*/ 6983 h 13840"/>
                <a:gd name="connsiteX1" fmla="*/ 147917 w 154899"/>
                <a:gd name="connsiteY1" fmla="*/ 0 h 13840"/>
                <a:gd name="connsiteX2" fmla="*/ 6983 w 154899"/>
                <a:gd name="connsiteY2" fmla="*/ 0 h 13840"/>
                <a:gd name="connsiteX3" fmla="*/ 0 w 154899"/>
                <a:gd name="connsiteY3" fmla="*/ 6983 h 13840"/>
                <a:gd name="connsiteX4" fmla="*/ 6983 w 154899"/>
                <a:gd name="connsiteY4" fmla="*/ 13839 h 13840"/>
                <a:gd name="connsiteX5" fmla="*/ 147917 w 154899"/>
                <a:gd name="connsiteY5" fmla="*/ 13839 h 13840"/>
                <a:gd name="connsiteX6" fmla="*/ 154900 w 154899"/>
                <a:gd name="connsiteY6" fmla="*/ 7110 h 13840"/>
                <a:gd name="connsiteX7" fmla="*/ 154900 w 154899"/>
                <a:gd name="connsiteY7" fmla="*/ 6983 h 13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99" h="13840">
                  <a:moveTo>
                    <a:pt x="154900" y="6983"/>
                  </a:moveTo>
                  <a:cubicBezTo>
                    <a:pt x="154900" y="3123"/>
                    <a:pt x="151776" y="0"/>
                    <a:pt x="147917" y="0"/>
                  </a:cubicBezTo>
                  <a:lnTo>
                    <a:pt x="6983" y="0"/>
                  </a:lnTo>
                  <a:cubicBezTo>
                    <a:pt x="3123" y="0"/>
                    <a:pt x="0" y="3123"/>
                    <a:pt x="0" y="6983"/>
                  </a:cubicBezTo>
                  <a:cubicBezTo>
                    <a:pt x="64" y="10792"/>
                    <a:pt x="3174" y="13839"/>
                    <a:pt x="6983" y="13839"/>
                  </a:cubicBezTo>
                  <a:lnTo>
                    <a:pt x="147917" y="13839"/>
                  </a:lnTo>
                  <a:cubicBezTo>
                    <a:pt x="151700" y="13916"/>
                    <a:pt x="154823" y="10894"/>
                    <a:pt x="154900" y="7110"/>
                  </a:cubicBezTo>
                  <a:cubicBezTo>
                    <a:pt x="154900" y="7072"/>
                    <a:pt x="154900" y="7021"/>
                    <a:pt x="154900"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75" name="Freeform: Shape 674">
              <a:extLst>
                <a:ext uri="{FF2B5EF4-FFF2-40B4-BE49-F238E27FC236}">
                  <a16:creationId xmlns:a16="http://schemas.microsoft.com/office/drawing/2014/main" id="{7AD81F86-6E39-4A5D-A756-E3C655D7E16E}"/>
                </a:ext>
              </a:extLst>
            </p:cNvPr>
            <p:cNvSpPr/>
            <p:nvPr/>
          </p:nvSpPr>
          <p:spPr>
            <a:xfrm>
              <a:off x="640548" y="5604615"/>
              <a:ext cx="13840" cy="189435"/>
            </a:xfrm>
            <a:custGeom>
              <a:avLst/>
              <a:gdLst>
                <a:gd name="connsiteX0" fmla="*/ 6983 w 13840"/>
                <a:gd name="connsiteY0" fmla="*/ 189436 h 189435"/>
                <a:gd name="connsiteX1" fmla="*/ 13841 w 13840"/>
                <a:gd name="connsiteY1" fmla="*/ 182581 h 189435"/>
                <a:gd name="connsiteX2" fmla="*/ 13839 w 13840"/>
                <a:gd name="connsiteY2" fmla="*/ 182452 h 189435"/>
                <a:gd name="connsiteX3" fmla="*/ 13839 w 13840"/>
                <a:gd name="connsiteY3" fmla="*/ 0 h 189435"/>
                <a:gd name="connsiteX4" fmla="*/ 6983 w 13840"/>
                <a:gd name="connsiteY4" fmla="*/ 6983 h 189435"/>
                <a:gd name="connsiteX5" fmla="*/ 0 w 13840"/>
                <a:gd name="connsiteY5" fmla="*/ 0 h 189435"/>
                <a:gd name="connsiteX6" fmla="*/ 0 w 13840"/>
                <a:gd name="connsiteY6" fmla="*/ 182452 h 189435"/>
                <a:gd name="connsiteX7" fmla="*/ 6983 w 13840"/>
                <a:gd name="connsiteY7" fmla="*/ 189436 h 189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40" h="189435">
                  <a:moveTo>
                    <a:pt x="6983" y="189436"/>
                  </a:moveTo>
                  <a:cubicBezTo>
                    <a:pt x="10769" y="189437"/>
                    <a:pt x="13839" y="186367"/>
                    <a:pt x="13841" y="182581"/>
                  </a:cubicBezTo>
                  <a:cubicBezTo>
                    <a:pt x="13841" y="182537"/>
                    <a:pt x="13841" y="182496"/>
                    <a:pt x="13839" y="182452"/>
                  </a:cubicBezTo>
                  <a:lnTo>
                    <a:pt x="13839" y="0"/>
                  </a:lnTo>
                  <a:cubicBezTo>
                    <a:pt x="13841" y="3808"/>
                    <a:pt x="10790" y="6913"/>
                    <a:pt x="6983" y="6983"/>
                  </a:cubicBezTo>
                  <a:cubicBezTo>
                    <a:pt x="3126" y="6983"/>
                    <a:pt x="0" y="3857"/>
                    <a:pt x="0" y="0"/>
                  </a:cubicBezTo>
                  <a:lnTo>
                    <a:pt x="0" y="182452"/>
                  </a:lnTo>
                  <a:cubicBezTo>
                    <a:pt x="0" y="186310"/>
                    <a:pt x="3126" y="189436"/>
                    <a:pt x="6983" y="18943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76" name="Freeform: Shape 675">
              <a:extLst>
                <a:ext uri="{FF2B5EF4-FFF2-40B4-BE49-F238E27FC236}">
                  <a16:creationId xmlns:a16="http://schemas.microsoft.com/office/drawing/2014/main" id="{1FA61969-1352-4BA8-AC06-33E6741EF803}"/>
                </a:ext>
              </a:extLst>
            </p:cNvPr>
            <p:cNvSpPr/>
            <p:nvPr/>
          </p:nvSpPr>
          <p:spPr>
            <a:xfrm>
              <a:off x="640548" y="5581253"/>
              <a:ext cx="13839" cy="30345"/>
            </a:xfrm>
            <a:custGeom>
              <a:avLst/>
              <a:gdLst>
                <a:gd name="connsiteX0" fmla="*/ 6983 w 13839"/>
                <a:gd name="connsiteY0" fmla="*/ 30345 h 30345"/>
                <a:gd name="connsiteX1" fmla="*/ 13839 w 13839"/>
                <a:gd name="connsiteY1" fmla="*/ 23362 h 30345"/>
                <a:gd name="connsiteX2" fmla="*/ 13839 w 13839"/>
                <a:gd name="connsiteY2" fmla="*/ 6856 h 30345"/>
                <a:gd name="connsiteX3" fmla="*/ 6983 w 13839"/>
                <a:gd name="connsiteY3" fmla="*/ 0 h 30345"/>
                <a:gd name="connsiteX4" fmla="*/ 0 w 13839"/>
                <a:gd name="connsiteY4" fmla="*/ 6856 h 30345"/>
                <a:gd name="connsiteX5" fmla="*/ 0 w 13839"/>
                <a:gd name="connsiteY5" fmla="*/ 23362 h 30345"/>
                <a:gd name="connsiteX6" fmla="*/ 6983 w 13839"/>
                <a:gd name="connsiteY6" fmla="*/ 30345 h 3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39" h="30345">
                  <a:moveTo>
                    <a:pt x="6983" y="30345"/>
                  </a:moveTo>
                  <a:cubicBezTo>
                    <a:pt x="10790" y="30275"/>
                    <a:pt x="13841" y="27170"/>
                    <a:pt x="13839" y="23362"/>
                  </a:cubicBezTo>
                  <a:lnTo>
                    <a:pt x="13839" y="6856"/>
                  </a:lnTo>
                  <a:cubicBezTo>
                    <a:pt x="13839" y="3070"/>
                    <a:pt x="10769" y="0"/>
                    <a:pt x="6983" y="0"/>
                  </a:cubicBezTo>
                  <a:cubicBezTo>
                    <a:pt x="3175" y="0"/>
                    <a:pt x="70" y="3050"/>
                    <a:pt x="0" y="6856"/>
                  </a:cubicBezTo>
                  <a:lnTo>
                    <a:pt x="0" y="23362"/>
                  </a:lnTo>
                  <a:cubicBezTo>
                    <a:pt x="0" y="27219"/>
                    <a:pt x="3126" y="30345"/>
                    <a:pt x="6983" y="30345"/>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77" name="Freeform: Shape 676">
              <a:extLst>
                <a:ext uri="{FF2B5EF4-FFF2-40B4-BE49-F238E27FC236}">
                  <a16:creationId xmlns:a16="http://schemas.microsoft.com/office/drawing/2014/main" id="{8A214A3B-1DB5-4692-A468-AC44AC07CB73}"/>
                </a:ext>
              </a:extLst>
            </p:cNvPr>
            <p:cNvSpPr/>
            <p:nvPr/>
          </p:nvSpPr>
          <p:spPr>
            <a:xfrm>
              <a:off x="1009668" y="5759134"/>
              <a:ext cx="183439" cy="13839"/>
            </a:xfrm>
            <a:custGeom>
              <a:avLst/>
              <a:gdLst>
                <a:gd name="connsiteX0" fmla="*/ 4797 w 183439"/>
                <a:gd name="connsiteY0" fmla="*/ 762 h 13839"/>
                <a:gd name="connsiteX1" fmla="*/ 3400 w 183439"/>
                <a:gd name="connsiteY1" fmla="*/ 762 h 13839"/>
                <a:gd name="connsiteX2" fmla="*/ 2257 w 183439"/>
                <a:gd name="connsiteY2" fmla="*/ 762 h 13839"/>
                <a:gd name="connsiteX3" fmla="*/ 1115 w 183439"/>
                <a:gd name="connsiteY3" fmla="*/ 1524 h 13839"/>
                <a:gd name="connsiteX4" fmla="*/ 99 w 183439"/>
                <a:gd name="connsiteY4" fmla="*/ 2285 h 13839"/>
                <a:gd name="connsiteX5" fmla="*/ 99 w 183439"/>
                <a:gd name="connsiteY5" fmla="*/ 3301 h 13839"/>
                <a:gd name="connsiteX6" fmla="*/ 99 w 183439"/>
                <a:gd name="connsiteY6" fmla="*/ 4571 h 13839"/>
                <a:gd name="connsiteX7" fmla="*/ 99 w 183439"/>
                <a:gd name="connsiteY7" fmla="*/ 6983 h 13839"/>
                <a:gd name="connsiteX8" fmla="*/ 6955 w 183439"/>
                <a:gd name="connsiteY8" fmla="*/ 13839 h 13839"/>
                <a:gd name="connsiteX9" fmla="*/ 183439 w 183439"/>
                <a:gd name="connsiteY9" fmla="*/ 13839 h 13839"/>
                <a:gd name="connsiteX10" fmla="*/ 176583 w 183439"/>
                <a:gd name="connsiteY10" fmla="*/ 6983 h 13839"/>
                <a:gd name="connsiteX11" fmla="*/ 183439 w 183439"/>
                <a:gd name="connsiteY11" fmla="*/ 0 h 13839"/>
                <a:gd name="connsiteX12" fmla="*/ 4797 w 183439"/>
                <a:gd name="connsiteY12" fmla="*/ 0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3439" h="13839">
                  <a:moveTo>
                    <a:pt x="4797" y="762"/>
                  </a:moveTo>
                  <a:lnTo>
                    <a:pt x="3400" y="762"/>
                  </a:lnTo>
                  <a:lnTo>
                    <a:pt x="2257" y="762"/>
                  </a:lnTo>
                  <a:cubicBezTo>
                    <a:pt x="1849" y="971"/>
                    <a:pt x="1465" y="1226"/>
                    <a:pt x="1115" y="1524"/>
                  </a:cubicBezTo>
                  <a:lnTo>
                    <a:pt x="99" y="2285"/>
                  </a:lnTo>
                  <a:cubicBezTo>
                    <a:pt x="123" y="2623"/>
                    <a:pt x="123" y="2963"/>
                    <a:pt x="99" y="3301"/>
                  </a:cubicBezTo>
                  <a:cubicBezTo>
                    <a:pt x="76" y="3724"/>
                    <a:pt x="76" y="4148"/>
                    <a:pt x="99" y="4571"/>
                  </a:cubicBezTo>
                  <a:cubicBezTo>
                    <a:pt x="-33" y="5369"/>
                    <a:pt x="-33" y="6185"/>
                    <a:pt x="99" y="6983"/>
                  </a:cubicBezTo>
                  <a:cubicBezTo>
                    <a:pt x="99" y="10769"/>
                    <a:pt x="3169" y="13839"/>
                    <a:pt x="6955" y="13839"/>
                  </a:cubicBezTo>
                  <a:lnTo>
                    <a:pt x="183439" y="13839"/>
                  </a:lnTo>
                  <a:cubicBezTo>
                    <a:pt x="179653" y="13839"/>
                    <a:pt x="176583" y="10769"/>
                    <a:pt x="176583" y="6983"/>
                  </a:cubicBezTo>
                  <a:cubicBezTo>
                    <a:pt x="176583" y="3175"/>
                    <a:pt x="179633" y="70"/>
                    <a:pt x="183439" y="0"/>
                  </a:cubicBezTo>
                  <a:lnTo>
                    <a:pt x="4797" y="0"/>
                  </a:lnTo>
                  <a:close/>
                </a:path>
              </a:pathLst>
            </a:custGeom>
            <a:solidFill>
              <a:srgbClr val="000000"/>
            </a:solidFill>
            <a:ln w="12690" cap="flat">
              <a:noFill/>
              <a:prstDash val="solid"/>
              <a:miter/>
            </a:ln>
          </p:spPr>
          <p:txBody>
            <a:bodyPr rtlCol="0" anchor="ctr"/>
            <a:lstStyle/>
            <a:p>
              <a:pPr rtl="0"/>
              <a:endParaRPr lang="en-GB" sz="1934" noProof="0"/>
            </a:p>
          </p:txBody>
        </p:sp>
        <p:sp>
          <p:nvSpPr>
            <p:cNvPr id="678" name="Freeform: Shape 677">
              <a:extLst>
                <a:ext uri="{FF2B5EF4-FFF2-40B4-BE49-F238E27FC236}">
                  <a16:creationId xmlns:a16="http://schemas.microsoft.com/office/drawing/2014/main" id="{85C764E4-AA7E-46AC-B13B-B11AEBE99394}"/>
                </a:ext>
              </a:extLst>
            </p:cNvPr>
            <p:cNvSpPr/>
            <p:nvPr/>
          </p:nvSpPr>
          <p:spPr>
            <a:xfrm>
              <a:off x="1184474" y="5759769"/>
              <a:ext cx="24758" cy="13839"/>
            </a:xfrm>
            <a:custGeom>
              <a:avLst/>
              <a:gdLst>
                <a:gd name="connsiteX0" fmla="*/ 0 w 24758"/>
                <a:gd name="connsiteY0" fmla="*/ 6983 h 13839"/>
                <a:gd name="connsiteX1" fmla="*/ 6856 w 24758"/>
                <a:gd name="connsiteY1" fmla="*/ 13840 h 13839"/>
                <a:gd name="connsiteX2" fmla="*/ 17775 w 24758"/>
                <a:gd name="connsiteY2" fmla="*/ 13840 h 13839"/>
                <a:gd name="connsiteX3" fmla="*/ 17775 w 24758"/>
                <a:gd name="connsiteY3" fmla="*/ 6983 h 13839"/>
                <a:gd name="connsiteX4" fmla="*/ 24759 w 24758"/>
                <a:gd name="connsiteY4" fmla="*/ 0 h 13839"/>
                <a:gd name="connsiteX5" fmla="*/ 6856 w 24758"/>
                <a:gd name="connsiteY5" fmla="*/ 0 h 13839"/>
                <a:gd name="connsiteX6" fmla="*/ 0 w 24758"/>
                <a:gd name="connsiteY6" fmla="*/ 6983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58" h="13839">
                  <a:moveTo>
                    <a:pt x="0" y="6983"/>
                  </a:moveTo>
                  <a:cubicBezTo>
                    <a:pt x="0" y="10769"/>
                    <a:pt x="3070" y="13840"/>
                    <a:pt x="6856" y="13840"/>
                  </a:cubicBezTo>
                  <a:lnTo>
                    <a:pt x="17775" y="13840"/>
                  </a:lnTo>
                  <a:lnTo>
                    <a:pt x="17775" y="6983"/>
                  </a:lnTo>
                  <a:cubicBezTo>
                    <a:pt x="17775" y="3126"/>
                    <a:pt x="20901" y="0"/>
                    <a:pt x="24759" y="0"/>
                  </a:cubicBezTo>
                  <a:lnTo>
                    <a:pt x="6856" y="0"/>
                  </a:lnTo>
                  <a:cubicBezTo>
                    <a:pt x="3050" y="70"/>
                    <a:pt x="0" y="3175"/>
                    <a:pt x="0"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79" name="Freeform: Shape 678">
              <a:extLst>
                <a:ext uri="{FF2B5EF4-FFF2-40B4-BE49-F238E27FC236}">
                  <a16:creationId xmlns:a16="http://schemas.microsoft.com/office/drawing/2014/main" id="{9F3F4CE2-1E36-4713-B056-17338FAD9A35}"/>
                </a:ext>
              </a:extLst>
            </p:cNvPr>
            <p:cNvSpPr/>
            <p:nvPr/>
          </p:nvSpPr>
          <p:spPr>
            <a:xfrm>
              <a:off x="1530824" y="6756464"/>
              <a:ext cx="46231" cy="30726"/>
            </a:xfrm>
            <a:custGeom>
              <a:avLst/>
              <a:gdLst>
                <a:gd name="connsiteX0" fmla="*/ 6872 w 46231"/>
                <a:gd name="connsiteY0" fmla="*/ 8126 h 30726"/>
                <a:gd name="connsiteX1" fmla="*/ 5717 w 46231"/>
                <a:gd name="connsiteY1" fmla="*/ 6996 h 30726"/>
                <a:gd name="connsiteX2" fmla="*/ 5729 w 46231"/>
                <a:gd name="connsiteY2" fmla="*/ 6856 h 30726"/>
                <a:gd name="connsiteX3" fmla="*/ 5729 w 46231"/>
                <a:gd name="connsiteY3" fmla="*/ 254 h 30726"/>
                <a:gd name="connsiteX4" fmla="*/ 905 w 46231"/>
                <a:gd name="connsiteY4" fmla="*/ 3428 h 30726"/>
                <a:gd name="connsiteX5" fmla="*/ 143 w 46231"/>
                <a:gd name="connsiteY5" fmla="*/ 5713 h 30726"/>
                <a:gd name="connsiteX6" fmla="*/ 143 w 46231"/>
                <a:gd name="connsiteY6" fmla="*/ 8126 h 30726"/>
                <a:gd name="connsiteX7" fmla="*/ 3317 w 46231"/>
                <a:gd name="connsiteY7" fmla="*/ 12824 h 30726"/>
                <a:gd name="connsiteX8" fmla="*/ 26298 w 46231"/>
                <a:gd name="connsiteY8" fmla="*/ 25520 h 30726"/>
                <a:gd name="connsiteX9" fmla="*/ 30488 w 46231"/>
                <a:gd name="connsiteY9" fmla="*/ 27933 h 30726"/>
                <a:gd name="connsiteX10" fmla="*/ 35186 w 46231"/>
                <a:gd name="connsiteY10" fmla="*/ 30726 h 30726"/>
                <a:gd name="connsiteX11" fmla="*/ 35186 w 46231"/>
                <a:gd name="connsiteY11" fmla="*/ 26790 h 30726"/>
                <a:gd name="connsiteX12" fmla="*/ 42169 w 46231"/>
                <a:gd name="connsiteY12" fmla="*/ 19807 h 30726"/>
                <a:gd name="connsiteX13" fmla="*/ 46232 w 46231"/>
                <a:gd name="connsiteY13" fmla="*/ 21331 h 30726"/>
                <a:gd name="connsiteX14" fmla="*/ 46232 w 46231"/>
                <a:gd name="connsiteY14" fmla="*/ 21331 h 30726"/>
                <a:gd name="connsiteX15" fmla="*/ 10935 w 46231"/>
                <a:gd name="connsiteY15" fmla="*/ 762 h 30726"/>
                <a:gd name="connsiteX16" fmla="*/ 8650 w 46231"/>
                <a:gd name="connsiteY16" fmla="*/ 0 h 30726"/>
                <a:gd name="connsiteX17" fmla="*/ 8650 w 46231"/>
                <a:gd name="connsiteY17" fmla="*/ 6729 h 30726"/>
                <a:gd name="connsiteX18" fmla="*/ 8218 w 46231"/>
                <a:gd name="connsiteY18" fmla="*/ 8291 h 30726"/>
                <a:gd name="connsiteX19" fmla="*/ 6872 w 46231"/>
                <a:gd name="connsiteY19" fmla="*/ 8126 h 30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6231" h="30726">
                  <a:moveTo>
                    <a:pt x="6872" y="8126"/>
                  </a:moveTo>
                  <a:cubicBezTo>
                    <a:pt x="6237" y="8126"/>
                    <a:pt x="5729" y="7618"/>
                    <a:pt x="5717" y="6996"/>
                  </a:cubicBezTo>
                  <a:cubicBezTo>
                    <a:pt x="5717" y="6945"/>
                    <a:pt x="5729" y="6907"/>
                    <a:pt x="5729" y="6856"/>
                  </a:cubicBezTo>
                  <a:lnTo>
                    <a:pt x="5729" y="254"/>
                  </a:lnTo>
                  <a:cubicBezTo>
                    <a:pt x="3736" y="546"/>
                    <a:pt x="1971" y="1714"/>
                    <a:pt x="905" y="3428"/>
                  </a:cubicBezTo>
                  <a:cubicBezTo>
                    <a:pt x="600" y="4165"/>
                    <a:pt x="333" y="4939"/>
                    <a:pt x="143" y="5713"/>
                  </a:cubicBezTo>
                  <a:cubicBezTo>
                    <a:pt x="-48" y="6501"/>
                    <a:pt x="-48" y="7339"/>
                    <a:pt x="143" y="8126"/>
                  </a:cubicBezTo>
                  <a:cubicBezTo>
                    <a:pt x="422" y="10094"/>
                    <a:pt x="1590" y="11833"/>
                    <a:pt x="3317" y="12824"/>
                  </a:cubicBezTo>
                  <a:lnTo>
                    <a:pt x="26298" y="25520"/>
                  </a:lnTo>
                  <a:lnTo>
                    <a:pt x="30488" y="27933"/>
                  </a:lnTo>
                  <a:lnTo>
                    <a:pt x="35186" y="30726"/>
                  </a:lnTo>
                  <a:lnTo>
                    <a:pt x="35186" y="26790"/>
                  </a:lnTo>
                  <a:cubicBezTo>
                    <a:pt x="35186" y="22930"/>
                    <a:pt x="38309" y="19807"/>
                    <a:pt x="42169" y="19807"/>
                  </a:cubicBezTo>
                  <a:cubicBezTo>
                    <a:pt x="43654" y="19858"/>
                    <a:pt x="45089" y="20391"/>
                    <a:pt x="46232" y="21331"/>
                  </a:cubicBezTo>
                  <a:lnTo>
                    <a:pt x="46232" y="21331"/>
                  </a:lnTo>
                  <a:lnTo>
                    <a:pt x="10935" y="762"/>
                  </a:lnTo>
                  <a:cubicBezTo>
                    <a:pt x="10211" y="394"/>
                    <a:pt x="9450" y="140"/>
                    <a:pt x="8650" y="0"/>
                  </a:cubicBezTo>
                  <a:lnTo>
                    <a:pt x="8650" y="6729"/>
                  </a:lnTo>
                  <a:cubicBezTo>
                    <a:pt x="8967" y="7275"/>
                    <a:pt x="8777" y="7974"/>
                    <a:pt x="8218" y="8291"/>
                  </a:cubicBezTo>
                  <a:cubicBezTo>
                    <a:pt x="7786" y="8532"/>
                    <a:pt x="7240" y="8469"/>
                    <a:pt x="6872" y="812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80" name="Freeform: Shape 679">
              <a:extLst>
                <a:ext uri="{FF2B5EF4-FFF2-40B4-BE49-F238E27FC236}">
                  <a16:creationId xmlns:a16="http://schemas.microsoft.com/office/drawing/2014/main" id="{95EBEBAE-9440-4751-B9FD-2C9788CEF594}"/>
                </a:ext>
              </a:extLst>
            </p:cNvPr>
            <p:cNvSpPr/>
            <p:nvPr/>
          </p:nvSpPr>
          <p:spPr>
            <a:xfrm>
              <a:off x="1567025" y="6776906"/>
              <a:ext cx="13839" cy="87607"/>
            </a:xfrm>
            <a:custGeom>
              <a:avLst/>
              <a:gdLst>
                <a:gd name="connsiteX0" fmla="*/ 12824 w 13839"/>
                <a:gd name="connsiteY0" fmla="*/ 6094 h 87607"/>
                <a:gd name="connsiteX1" fmla="*/ 12824 w 13839"/>
                <a:gd name="connsiteY1" fmla="*/ 4698 h 87607"/>
                <a:gd name="connsiteX2" fmla="*/ 12824 w 13839"/>
                <a:gd name="connsiteY2" fmla="*/ 3555 h 87607"/>
                <a:gd name="connsiteX3" fmla="*/ 12062 w 13839"/>
                <a:gd name="connsiteY3" fmla="*/ 2539 h 87607"/>
                <a:gd name="connsiteX4" fmla="*/ 11046 w 13839"/>
                <a:gd name="connsiteY4" fmla="*/ 1524 h 87607"/>
                <a:gd name="connsiteX5" fmla="*/ 6983 w 13839"/>
                <a:gd name="connsiteY5" fmla="*/ 0 h 87607"/>
                <a:gd name="connsiteX6" fmla="*/ 0 w 13839"/>
                <a:gd name="connsiteY6" fmla="*/ 6983 h 87607"/>
                <a:gd name="connsiteX7" fmla="*/ 0 w 13839"/>
                <a:gd name="connsiteY7" fmla="*/ 87608 h 87607"/>
                <a:gd name="connsiteX8" fmla="*/ 13839 w 13839"/>
                <a:gd name="connsiteY8" fmla="*/ 87608 h 87607"/>
                <a:gd name="connsiteX9" fmla="*/ 13839 w 13839"/>
                <a:gd name="connsiteY9" fmla="*/ 6983 h 87607"/>
                <a:gd name="connsiteX10" fmla="*/ 12824 w 13839"/>
                <a:gd name="connsiteY10" fmla="*/ 6094 h 87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39" h="87607">
                  <a:moveTo>
                    <a:pt x="12824" y="6094"/>
                  </a:moveTo>
                  <a:cubicBezTo>
                    <a:pt x="12824" y="6094"/>
                    <a:pt x="12824" y="5206"/>
                    <a:pt x="12824" y="4698"/>
                  </a:cubicBezTo>
                  <a:lnTo>
                    <a:pt x="12824" y="3555"/>
                  </a:lnTo>
                  <a:cubicBezTo>
                    <a:pt x="12646" y="3162"/>
                    <a:pt x="12379" y="2819"/>
                    <a:pt x="12062" y="2539"/>
                  </a:cubicBezTo>
                  <a:cubicBezTo>
                    <a:pt x="11795" y="2146"/>
                    <a:pt x="11452" y="1790"/>
                    <a:pt x="11046" y="1524"/>
                  </a:cubicBezTo>
                  <a:cubicBezTo>
                    <a:pt x="9903" y="584"/>
                    <a:pt x="8469" y="51"/>
                    <a:pt x="6983" y="0"/>
                  </a:cubicBezTo>
                  <a:cubicBezTo>
                    <a:pt x="3123" y="0"/>
                    <a:pt x="0" y="3123"/>
                    <a:pt x="0" y="6983"/>
                  </a:cubicBezTo>
                  <a:lnTo>
                    <a:pt x="0" y="87608"/>
                  </a:lnTo>
                  <a:lnTo>
                    <a:pt x="13839" y="87608"/>
                  </a:lnTo>
                  <a:lnTo>
                    <a:pt x="13839" y="6983"/>
                  </a:lnTo>
                  <a:cubicBezTo>
                    <a:pt x="13839" y="6983"/>
                    <a:pt x="12824" y="6348"/>
                    <a:pt x="12824" y="6094"/>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81" name="Freeform: Shape 680">
              <a:extLst>
                <a:ext uri="{FF2B5EF4-FFF2-40B4-BE49-F238E27FC236}">
                  <a16:creationId xmlns:a16="http://schemas.microsoft.com/office/drawing/2014/main" id="{0B0F09F5-4806-49D8-A7A8-B78F015188BF}"/>
                </a:ext>
              </a:extLst>
            </p:cNvPr>
            <p:cNvSpPr/>
            <p:nvPr/>
          </p:nvSpPr>
          <p:spPr>
            <a:xfrm>
              <a:off x="1202249" y="5759769"/>
              <a:ext cx="13839" cy="54976"/>
            </a:xfrm>
            <a:custGeom>
              <a:avLst/>
              <a:gdLst>
                <a:gd name="connsiteX0" fmla="*/ 0 w 13839"/>
                <a:gd name="connsiteY0" fmla="*/ 6983 h 54976"/>
                <a:gd name="connsiteX1" fmla="*/ 0 w 13839"/>
                <a:gd name="connsiteY1" fmla="*/ 54977 h 54976"/>
                <a:gd name="connsiteX2" fmla="*/ 6983 w 13839"/>
                <a:gd name="connsiteY2" fmla="*/ 47994 h 54976"/>
                <a:gd name="connsiteX3" fmla="*/ 13839 w 13839"/>
                <a:gd name="connsiteY3" fmla="*/ 54977 h 54976"/>
                <a:gd name="connsiteX4" fmla="*/ 13839 w 13839"/>
                <a:gd name="connsiteY4" fmla="*/ 6983 h 54976"/>
                <a:gd name="connsiteX5" fmla="*/ 6983 w 13839"/>
                <a:gd name="connsiteY5" fmla="*/ 0 h 54976"/>
                <a:gd name="connsiteX6" fmla="*/ 0 w 13839"/>
                <a:gd name="connsiteY6" fmla="*/ 6983 h 54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39" h="54976">
                  <a:moveTo>
                    <a:pt x="0" y="6983"/>
                  </a:moveTo>
                  <a:lnTo>
                    <a:pt x="0" y="54977"/>
                  </a:lnTo>
                  <a:cubicBezTo>
                    <a:pt x="0" y="51120"/>
                    <a:pt x="3126" y="47994"/>
                    <a:pt x="6983" y="47994"/>
                  </a:cubicBezTo>
                  <a:cubicBezTo>
                    <a:pt x="10790" y="48064"/>
                    <a:pt x="13841" y="51169"/>
                    <a:pt x="13839" y="54977"/>
                  </a:cubicBezTo>
                  <a:lnTo>
                    <a:pt x="13839" y="6983"/>
                  </a:lnTo>
                  <a:cubicBezTo>
                    <a:pt x="13839" y="3175"/>
                    <a:pt x="10790" y="70"/>
                    <a:pt x="6983" y="0"/>
                  </a:cubicBezTo>
                  <a:cubicBezTo>
                    <a:pt x="3126" y="0"/>
                    <a:pt x="0" y="3126"/>
                    <a:pt x="0"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82" name="Freeform: Shape 681">
              <a:extLst>
                <a:ext uri="{FF2B5EF4-FFF2-40B4-BE49-F238E27FC236}">
                  <a16:creationId xmlns:a16="http://schemas.microsoft.com/office/drawing/2014/main" id="{2A89C0E6-716B-4402-98B2-6CF7975AF6E2}"/>
                </a:ext>
              </a:extLst>
            </p:cNvPr>
            <p:cNvSpPr/>
            <p:nvPr/>
          </p:nvSpPr>
          <p:spPr>
            <a:xfrm>
              <a:off x="1202249" y="5807763"/>
              <a:ext cx="13839" cy="584939"/>
            </a:xfrm>
            <a:custGeom>
              <a:avLst/>
              <a:gdLst>
                <a:gd name="connsiteX0" fmla="*/ 6983 w 13839"/>
                <a:gd name="connsiteY0" fmla="*/ 584939 h 584939"/>
                <a:gd name="connsiteX1" fmla="*/ 13839 w 13839"/>
                <a:gd name="connsiteY1" fmla="*/ 584939 h 584939"/>
                <a:gd name="connsiteX2" fmla="*/ 13839 w 13839"/>
                <a:gd name="connsiteY2" fmla="*/ 6983 h 584939"/>
                <a:gd name="connsiteX3" fmla="*/ 6983 w 13839"/>
                <a:gd name="connsiteY3" fmla="*/ 0 h 584939"/>
                <a:gd name="connsiteX4" fmla="*/ 0 w 13839"/>
                <a:gd name="connsiteY4" fmla="*/ 6983 h 584939"/>
                <a:gd name="connsiteX5" fmla="*/ 0 w 13839"/>
                <a:gd name="connsiteY5" fmla="*/ 584939 h 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39" h="584939">
                  <a:moveTo>
                    <a:pt x="6983" y="584939"/>
                  </a:moveTo>
                  <a:lnTo>
                    <a:pt x="13839" y="584939"/>
                  </a:lnTo>
                  <a:lnTo>
                    <a:pt x="13839" y="6983"/>
                  </a:lnTo>
                  <a:cubicBezTo>
                    <a:pt x="13839" y="3176"/>
                    <a:pt x="10790" y="70"/>
                    <a:pt x="6983" y="0"/>
                  </a:cubicBezTo>
                  <a:cubicBezTo>
                    <a:pt x="3126" y="0"/>
                    <a:pt x="0" y="3126"/>
                    <a:pt x="0" y="6983"/>
                  </a:cubicBezTo>
                  <a:lnTo>
                    <a:pt x="0" y="584939"/>
                  </a:lnTo>
                  <a:close/>
                </a:path>
              </a:pathLst>
            </a:custGeom>
            <a:solidFill>
              <a:srgbClr val="000000"/>
            </a:solidFill>
            <a:ln w="12690" cap="flat">
              <a:noFill/>
              <a:prstDash val="solid"/>
              <a:miter/>
            </a:ln>
          </p:spPr>
          <p:txBody>
            <a:bodyPr rtlCol="0" anchor="ctr"/>
            <a:lstStyle/>
            <a:p>
              <a:pPr rtl="0"/>
              <a:endParaRPr lang="en-GB" sz="1934" noProof="0"/>
            </a:p>
          </p:txBody>
        </p:sp>
        <p:sp>
          <p:nvSpPr>
            <p:cNvPr id="683" name="Freeform: Shape 682">
              <a:extLst>
                <a:ext uri="{FF2B5EF4-FFF2-40B4-BE49-F238E27FC236}">
                  <a16:creationId xmlns:a16="http://schemas.microsoft.com/office/drawing/2014/main" id="{4D9ABB98-2AF0-4A35-BEF5-3AB90BE34D9B}"/>
                </a:ext>
              </a:extLst>
            </p:cNvPr>
            <p:cNvSpPr/>
            <p:nvPr/>
          </p:nvSpPr>
          <p:spPr>
            <a:xfrm>
              <a:off x="0" y="6392940"/>
              <a:ext cx="2793" cy="142"/>
            </a:xfrm>
            <a:custGeom>
              <a:avLst/>
              <a:gdLst>
                <a:gd name="connsiteX0" fmla="*/ 0 w 2793"/>
                <a:gd name="connsiteY0" fmla="*/ 143 h 142"/>
                <a:gd name="connsiteX1" fmla="*/ 0 w 2793"/>
                <a:gd name="connsiteY1" fmla="*/ 143 h 142"/>
                <a:gd name="connsiteX2" fmla="*/ 2793 w 2793"/>
                <a:gd name="connsiteY2" fmla="*/ 143 h 142"/>
              </a:gdLst>
              <a:ahLst/>
              <a:cxnLst>
                <a:cxn ang="0">
                  <a:pos x="connsiteX0" y="connsiteY0"/>
                </a:cxn>
                <a:cxn ang="0">
                  <a:pos x="connsiteX1" y="connsiteY1"/>
                </a:cxn>
                <a:cxn ang="0">
                  <a:pos x="connsiteX2" y="connsiteY2"/>
                </a:cxn>
              </a:cxnLst>
              <a:rect l="l" t="t" r="r" b="b"/>
              <a:pathLst>
                <a:path w="2793" h="142">
                  <a:moveTo>
                    <a:pt x="0" y="143"/>
                  </a:moveTo>
                  <a:lnTo>
                    <a:pt x="0" y="143"/>
                  </a:lnTo>
                  <a:cubicBezTo>
                    <a:pt x="921" y="-48"/>
                    <a:pt x="1872" y="-48"/>
                    <a:pt x="2793" y="14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84" name="Freeform: Shape 683">
              <a:extLst>
                <a:ext uri="{FF2B5EF4-FFF2-40B4-BE49-F238E27FC236}">
                  <a16:creationId xmlns:a16="http://schemas.microsoft.com/office/drawing/2014/main" id="{594CD9B5-5382-41FF-8394-9F75629E3D77}"/>
                </a:ext>
              </a:extLst>
            </p:cNvPr>
            <p:cNvSpPr/>
            <p:nvPr/>
          </p:nvSpPr>
          <p:spPr>
            <a:xfrm>
              <a:off x="0" y="6406923"/>
              <a:ext cx="2793" cy="142"/>
            </a:xfrm>
            <a:custGeom>
              <a:avLst/>
              <a:gdLst>
                <a:gd name="connsiteX0" fmla="*/ 2793 w 2793"/>
                <a:gd name="connsiteY0" fmla="*/ 0 h 142"/>
                <a:gd name="connsiteX1" fmla="*/ 0 w 2793"/>
                <a:gd name="connsiteY1" fmla="*/ 0 h 142"/>
                <a:gd name="connsiteX2" fmla="*/ 0 w 2793"/>
                <a:gd name="connsiteY2" fmla="*/ 0 h 142"/>
                <a:gd name="connsiteX3" fmla="*/ 2793 w 2793"/>
                <a:gd name="connsiteY3" fmla="*/ 0 h 142"/>
              </a:gdLst>
              <a:ahLst/>
              <a:cxnLst>
                <a:cxn ang="0">
                  <a:pos x="connsiteX0" y="connsiteY0"/>
                </a:cxn>
                <a:cxn ang="0">
                  <a:pos x="connsiteX1" y="connsiteY1"/>
                </a:cxn>
                <a:cxn ang="0">
                  <a:pos x="connsiteX2" y="connsiteY2"/>
                </a:cxn>
                <a:cxn ang="0">
                  <a:pos x="connsiteX3" y="connsiteY3"/>
                </a:cxn>
              </a:cxnLst>
              <a:rect l="l" t="t" r="r" b="b"/>
              <a:pathLst>
                <a:path w="2793" h="142">
                  <a:moveTo>
                    <a:pt x="2793" y="0"/>
                  </a:moveTo>
                  <a:cubicBezTo>
                    <a:pt x="1872" y="190"/>
                    <a:pt x="921" y="190"/>
                    <a:pt x="0" y="0"/>
                  </a:cubicBezTo>
                  <a:lnTo>
                    <a:pt x="0" y="0"/>
                  </a:lnTo>
                  <a:lnTo>
                    <a:pt x="2793" y="0"/>
                  </a:lnTo>
                  <a:close/>
                </a:path>
              </a:pathLst>
            </a:custGeom>
            <a:solidFill>
              <a:srgbClr val="000000"/>
            </a:solidFill>
            <a:ln w="12690" cap="flat">
              <a:noFill/>
              <a:prstDash val="solid"/>
              <a:miter/>
            </a:ln>
          </p:spPr>
          <p:txBody>
            <a:bodyPr rtlCol="0" anchor="ctr"/>
            <a:lstStyle/>
            <a:p>
              <a:pPr rtl="0"/>
              <a:endParaRPr lang="en-GB" sz="1934" noProof="0"/>
            </a:p>
          </p:txBody>
        </p:sp>
        <p:sp>
          <p:nvSpPr>
            <p:cNvPr id="685" name="Freeform: Shape 684">
              <a:extLst>
                <a:ext uri="{FF2B5EF4-FFF2-40B4-BE49-F238E27FC236}">
                  <a16:creationId xmlns:a16="http://schemas.microsoft.com/office/drawing/2014/main" id="{743FE7F9-1777-427E-A3AB-5D9431FEEF02}"/>
                </a:ext>
              </a:extLst>
            </p:cNvPr>
            <p:cNvSpPr/>
            <p:nvPr/>
          </p:nvSpPr>
          <p:spPr>
            <a:xfrm>
              <a:off x="0" y="6392940"/>
              <a:ext cx="250759" cy="13982"/>
            </a:xfrm>
            <a:custGeom>
              <a:avLst/>
              <a:gdLst>
                <a:gd name="connsiteX0" fmla="*/ 3936 w 250759"/>
                <a:gd name="connsiteY0" fmla="*/ 13982 h 13982"/>
                <a:gd name="connsiteX1" fmla="*/ 250760 w 250759"/>
                <a:gd name="connsiteY1" fmla="*/ 13982 h 13982"/>
                <a:gd name="connsiteX2" fmla="*/ 245173 w 250759"/>
                <a:gd name="connsiteY2" fmla="*/ 7380 h 13982"/>
                <a:gd name="connsiteX3" fmla="*/ 245173 w 250759"/>
                <a:gd name="connsiteY3" fmla="*/ 143 h 13982"/>
                <a:gd name="connsiteX4" fmla="*/ 2793 w 250759"/>
                <a:gd name="connsiteY4" fmla="*/ 143 h 13982"/>
                <a:gd name="connsiteX5" fmla="*/ 0 w 250759"/>
                <a:gd name="connsiteY5" fmla="*/ 143 h 13982"/>
                <a:gd name="connsiteX6" fmla="*/ 0 w 250759"/>
                <a:gd name="connsiteY6" fmla="*/ 12840 h 13982"/>
                <a:gd name="connsiteX7" fmla="*/ 2793 w 250759"/>
                <a:gd name="connsiteY7" fmla="*/ 12840 h 13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759" h="13982">
                  <a:moveTo>
                    <a:pt x="3936" y="13982"/>
                  </a:moveTo>
                  <a:lnTo>
                    <a:pt x="250760" y="13982"/>
                  </a:lnTo>
                  <a:cubicBezTo>
                    <a:pt x="247542" y="13424"/>
                    <a:pt x="245187" y="10643"/>
                    <a:pt x="245173" y="7380"/>
                  </a:cubicBezTo>
                  <a:lnTo>
                    <a:pt x="245173" y="143"/>
                  </a:lnTo>
                  <a:lnTo>
                    <a:pt x="2793" y="143"/>
                  </a:lnTo>
                  <a:cubicBezTo>
                    <a:pt x="1872" y="-48"/>
                    <a:pt x="921" y="-48"/>
                    <a:pt x="0" y="143"/>
                  </a:cubicBezTo>
                  <a:lnTo>
                    <a:pt x="0" y="12840"/>
                  </a:lnTo>
                  <a:cubicBezTo>
                    <a:pt x="921" y="13030"/>
                    <a:pt x="1872" y="13030"/>
                    <a:pt x="2793" y="1284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86" name="Freeform: Shape 685">
              <a:extLst>
                <a:ext uri="{FF2B5EF4-FFF2-40B4-BE49-F238E27FC236}">
                  <a16:creationId xmlns:a16="http://schemas.microsoft.com/office/drawing/2014/main" id="{A3ECC868-B4B9-43B4-830B-E331FCC37D0E}"/>
                </a:ext>
              </a:extLst>
            </p:cNvPr>
            <p:cNvSpPr/>
            <p:nvPr/>
          </p:nvSpPr>
          <p:spPr>
            <a:xfrm>
              <a:off x="0" y="4954033"/>
              <a:ext cx="162898" cy="13712"/>
            </a:xfrm>
            <a:custGeom>
              <a:avLst/>
              <a:gdLst>
                <a:gd name="connsiteX0" fmla="*/ 155915 w 162898"/>
                <a:gd name="connsiteY0" fmla="*/ 6856 h 13712"/>
                <a:gd name="connsiteX1" fmla="*/ 162899 w 162898"/>
                <a:gd name="connsiteY1" fmla="*/ 0 h 13712"/>
                <a:gd name="connsiteX2" fmla="*/ 0 w 162898"/>
                <a:gd name="connsiteY2" fmla="*/ 0 h 13712"/>
                <a:gd name="connsiteX3" fmla="*/ 0 w 162898"/>
                <a:gd name="connsiteY3" fmla="*/ 13712 h 13712"/>
                <a:gd name="connsiteX4" fmla="*/ 162899 w 162898"/>
                <a:gd name="connsiteY4" fmla="*/ 13712 h 13712"/>
                <a:gd name="connsiteX5" fmla="*/ 155915 w 162898"/>
                <a:gd name="connsiteY5" fmla="*/ 6856 h 13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898" h="13712">
                  <a:moveTo>
                    <a:pt x="155915" y="6856"/>
                  </a:moveTo>
                  <a:cubicBezTo>
                    <a:pt x="155985" y="3050"/>
                    <a:pt x="159091" y="0"/>
                    <a:pt x="162899" y="0"/>
                  </a:cubicBezTo>
                  <a:lnTo>
                    <a:pt x="0" y="0"/>
                  </a:lnTo>
                  <a:lnTo>
                    <a:pt x="0" y="13712"/>
                  </a:lnTo>
                  <a:lnTo>
                    <a:pt x="162899" y="13712"/>
                  </a:lnTo>
                  <a:cubicBezTo>
                    <a:pt x="159091" y="13712"/>
                    <a:pt x="155985" y="10663"/>
                    <a:pt x="155915"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87" name="Freeform: Shape 686">
              <a:extLst>
                <a:ext uri="{FF2B5EF4-FFF2-40B4-BE49-F238E27FC236}">
                  <a16:creationId xmlns:a16="http://schemas.microsoft.com/office/drawing/2014/main" id="{FA2AE2E1-3EA0-408B-9AF0-01AF88EF2E73}"/>
                </a:ext>
              </a:extLst>
            </p:cNvPr>
            <p:cNvSpPr/>
            <p:nvPr/>
          </p:nvSpPr>
          <p:spPr>
            <a:xfrm>
              <a:off x="156042" y="4954659"/>
              <a:ext cx="107289" cy="13848"/>
            </a:xfrm>
            <a:custGeom>
              <a:avLst/>
              <a:gdLst>
                <a:gd name="connsiteX0" fmla="*/ 100304 w 107289"/>
                <a:gd name="connsiteY0" fmla="*/ 13087 h 13848"/>
                <a:gd name="connsiteX1" fmla="*/ 101574 w 107289"/>
                <a:gd name="connsiteY1" fmla="*/ 13087 h 13848"/>
                <a:gd name="connsiteX2" fmla="*/ 107229 w 107289"/>
                <a:gd name="connsiteY2" fmla="*/ 5658 h 13848"/>
                <a:gd name="connsiteX3" fmla="*/ 105129 w 107289"/>
                <a:gd name="connsiteY3" fmla="*/ 1660 h 13848"/>
                <a:gd name="connsiteX4" fmla="*/ 103986 w 107289"/>
                <a:gd name="connsiteY4" fmla="*/ 898 h 13848"/>
                <a:gd name="connsiteX5" fmla="*/ 102970 w 107289"/>
                <a:gd name="connsiteY5" fmla="*/ 136 h 13848"/>
                <a:gd name="connsiteX6" fmla="*/ 100304 w 107289"/>
                <a:gd name="connsiteY6" fmla="*/ 136 h 13848"/>
                <a:gd name="connsiteX7" fmla="*/ 6856 w 107289"/>
                <a:gd name="connsiteY7" fmla="*/ 136 h 13848"/>
                <a:gd name="connsiteX8" fmla="*/ 0 w 107289"/>
                <a:gd name="connsiteY8" fmla="*/ 6992 h 13848"/>
                <a:gd name="connsiteX9" fmla="*/ 6856 w 107289"/>
                <a:gd name="connsiteY9" fmla="*/ 13849 h 13848"/>
                <a:gd name="connsiteX10" fmla="*/ 100304 w 107289"/>
                <a:gd name="connsiteY10" fmla="*/ 13849 h 13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289" h="13848">
                  <a:moveTo>
                    <a:pt x="100304" y="13087"/>
                  </a:moveTo>
                  <a:lnTo>
                    <a:pt x="101574" y="13087"/>
                  </a:lnTo>
                  <a:cubicBezTo>
                    <a:pt x="105187" y="12597"/>
                    <a:pt x="107719" y="9270"/>
                    <a:pt x="107229" y="5658"/>
                  </a:cubicBezTo>
                  <a:cubicBezTo>
                    <a:pt x="107020" y="4119"/>
                    <a:pt x="106276" y="2703"/>
                    <a:pt x="105129" y="1660"/>
                  </a:cubicBezTo>
                  <a:cubicBezTo>
                    <a:pt x="105129" y="1660"/>
                    <a:pt x="104367" y="1660"/>
                    <a:pt x="103986" y="898"/>
                  </a:cubicBezTo>
                  <a:cubicBezTo>
                    <a:pt x="103704" y="575"/>
                    <a:pt x="103359" y="316"/>
                    <a:pt x="102970" y="136"/>
                  </a:cubicBezTo>
                  <a:cubicBezTo>
                    <a:pt x="102090" y="-45"/>
                    <a:pt x="101184" y="-45"/>
                    <a:pt x="100304" y="136"/>
                  </a:cubicBezTo>
                  <a:lnTo>
                    <a:pt x="6856" y="136"/>
                  </a:lnTo>
                  <a:cubicBezTo>
                    <a:pt x="3070" y="136"/>
                    <a:pt x="0" y="3206"/>
                    <a:pt x="0" y="6992"/>
                  </a:cubicBezTo>
                  <a:cubicBezTo>
                    <a:pt x="0" y="10779"/>
                    <a:pt x="3070" y="13849"/>
                    <a:pt x="6856" y="13849"/>
                  </a:cubicBezTo>
                  <a:lnTo>
                    <a:pt x="100304" y="13849"/>
                  </a:lnTo>
                  <a:close/>
                </a:path>
              </a:pathLst>
            </a:custGeom>
            <a:solidFill>
              <a:srgbClr val="000000"/>
            </a:solidFill>
            <a:ln w="12690" cap="flat">
              <a:noFill/>
              <a:prstDash val="solid"/>
              <a:miter/>
            </a:ln>
          </p:spPr>
          <p:txBody>
            <a:bodyPr rtlCol="0" anchor="ctr"/>
            <a:lstStyle/>
            <a:p>
              <a:pPr rtl="0"/>
              <a:endParaRPr lang="en-GB" sz="1934" noProof="0"/>
            </a:p>
          </p:txBody>
        </p:sp>
        <p:sp>
          <p:nvSpPr>
            <p:cNvPr id="688" name="Freeform: Shape 687">
              <a:extLst>
                <a:ext uri="{FF2B5EF4-FFF2-40B4-BE49-F238E27FC236}">
                  <a16:creationId xmlns:a16="http://schemas.microsoft.com/office/drawing/2014/main" id="{9DBE1BD2-5357-47C1-B0F0-B3FEA9128D5C}"/>
                </a:ext>
              </a:extLst>
            </p:cNvPr>
            <p:cNvSpPr/>
            <p:nvPr/>
          </p:nvSpPr>
          <p:spPr>
            <a:xfrm>
              <a:off x="282501" y="6075283"/>
              <a:ext cx="133061" cy="4316"/>
            </a:xfrm>
            <a:custGeom>
              <a:avLst/>
              <a:gdLst>
                <a:gd name="connsiteX0" fmla="*/ 133061 w 133061"/>
                <a:gd name="connsiteY0" fmla="*/ 0 h 4316"/>
                <a:gd name="connsiteX1" fmla="*/ 0 w 133061"/>
                <a:gd name="connsiteY1" fmla="*/ 0 h 4316"/>
                <a:gd name="connsiteX2" fmla="*/ 0 w 133061"/>
                <a:gd name="connsiteY2" fmla="*/ 4317 h 4316"/>
                <a:gd name="connsiteX3" fmla="*/ 126967 w 133061"/>
                <a:gd name="connsiteY3" fmla="*/ 4317 h 4316"/>
                <a:gd name="connsiteX4" fmla="*/ 133061 w 133061"/>
                <a:gd name="connsiteY4" fmla="*/ 0 h 4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061" h="4316">
                  <a:moveTo>
                    <a:pt x="133061" y="0"/>
                  </a:moveTo>
                  <a:lnTo>
                    <a:pt x="0" y="0"/>
                  </a:lnTo>
                  <a:lnTo>
                    <a:pt x="0" y="4317"/>
                  </a:lnTo>
                  <a:lnTo>
                    <a:pt x="126967" y="4317"/>
                  </a:lnTo>
                  <a:cubicBezTo>
                    <a:pt x="127994" y="1816"/>
                    <a:pt x="130366" y="140"/>
                    <a:pt x="133061"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89" name="Freeform: Shape 688">
              <a:extLst>
                <a:ext uri="{FF2B5EF4-FFF2-40B4-BE49-F238E27FC236}">
                  <a16:creationId xmlns:a16="http://schemas.microsoft.com/office/drawing/2014/main" id="{379BB91A-62BC-4F01-A2D8-27D761AA331D}"/>
                </a:ext>
              </a:extLst>
            </p:cNvPr>
            <p:cNvSpPr/>
            <p:nvPr/>
          </p:nvSpPr>
          <p:spPr>
            <a:xfrm>
              <a:off x="475237" y="6069570"/>
              <a:ext cx="13077" cy="10538"/>
            </a:xfrm>
            <a:custGeom>
              <a:avLst/>
              <a:gdLst>
                <a:gd name="connsiteX0" fmla="*/ 12824 w 13077"/>
                <a:gd name="connsiteY0" fmla="*/ 6094 h 10538"/>
                <a:gd name="connsiteX1" fmla="*/ 12824 w 13077"/>
                <a:gd name="connsiteY1" fmla="*/ 4698 h 10538"/>
                <a:gd name="connsiteX2" fmla="*/ 12824 w 13077"/>
                <a:gd name="connsiteY2" fmla="*/ 3936 h 10538"/>
                <a:gd name="connsiteX3" fmla="*/ 12824 w 13077"/>
                <a:gd name="connsiteY3" fmla="*/ 3936 h 10538"/>
                <a:gd name="connsiteX4" fmla="*/ 12189 w 13077"/>
                <a:gd name="connsiteY4" fmla="*/ 2920 h 10538"/>
                <a:gd name="connsiteX5" fmla="*/ 11300 w 13077"/>
                <a:gd name="connsiteY5" fmla="*/ 1905 h 10538"/>
                <a:gd name="connsiteX6" fmla="*/ 6729 w 13077"/>
                <a:gd name="connsiteY6" fmla="*/ 0 h 10538"/>
                <a:gd name="connsiteX7" fmla="*/ 2285 w 13077"/>
                <a:gd name="connsiteY7" fmla="*/ 1778 h 10538"/>
                <a:gd name="connsiteX8" fmla="*/ 762 w 13077"/>
                <a:gd name="connsiteY8" fmla="*/ 3682 h 10538"/>
                <a:gd name="connsiteX9" fmla="*/ 0 w 13077"/>
                <a:gd name="connsiteY9" fmla="*/ 6221 h 10538"/>
                <a:gd name="connsiteX10" fmla="*/ 6729 w 13077"/>
                <a:gd name="connsiteY10" fmla="*/ 6221 h 10538"/>
                <a:gd name="connsiteX11" fmla="*/ 13078 w 13077"/>
                <a:gd name="connsiteY11" fmla="*/ 10538 h 10538"/>
                <a:gd name="connsiteX12" fmla="*/ 13078 w 13077"/>
                <a:gd name="connsiteY12" fmla="*/ 10538 h 10538"/>
                <a:gd name="connsiteX13" fmla="*/ 13078 w 13077"/>
                <a:gd name="connsiteY13" fmla="*/ 6602 h 1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077" h="10538">
                  <a:moveTo>
                    <a:pt x="12824" y="6094"/>
                  </a:moveTo>
                  <a:lnTo>
                    <a:pt x="12824" y="4698"/>
                  </a:lnTo>
                  <a:cubicBezTo>
                    <a:pt x="12883" y="4444"/>
                    <a:pt x="12883" y="4190"/>
                    <a:pt x="12824" y="3936"/>
                  </a:cubicBezTo>
                  <a:lnTo>
                    <a:pt x="12824" y="3936"/>
                  </a:lnTo>
                  <a:lnTo>
                    <a:pt x="12189" y="2920"/>
                  </a:lnTo>
                  <a:cubicBezTo>
                    <a:pt x="11963" y="2527"/>
                    <a:pt x="11661" y="2184"/>
                    <a:pt x="11300" y="1905"/>
                  </a:cubicBezTo>
                  <a:cubicBezTo>
                    <a:pt x="10074" y="711"/>
                    <a:pt x="8439" y="25"/>
                    <a:pt x="6729" y="0"/>
                  </a:cubicBezTo>
                  <a:cubicBezTo>
                    <a:pt x="5080" y="25"/>
                    <a:pt x="3499" y="660"/>
                    <a:pt x="2285" y="1778"/>
                  </a:cubicBezTo>
                  <a:cubicBezTo>
                    <a:pt x="1673" y="2323"/>
                    <a:pt x="1158" y="2971"/>
                    <a:pt x="762" y="3682"/>
                  </a:cubicBezTo>
                  <a:cubicBezTo>
                    <a:pt x="321" y="4457"/>
                    <a:pt x="61" y="5333"/>
                    <a:pt x="0" y="6221"/>
                  </a:cubicBezTo>
                  <a:lnTo>
                    <a:pt x="6729" y="6221"/>
                  </a:lnTo>
                  <a:cubicBezTo>
                    <a:pt x="9539" y="6196"/>
                    <a:pt x="12071" y="7910"/>
                    <a:pt x="13078" y="10538"/>
                  </a:cubicBezTo>
                  <a:lnTo>
                    <a:pt x="13078" y="10538"/>
                  </a:lnTo>
                  <a:lnTo>
                    <a:pt x="13078" y="6602"/>
                  </a:lnTo>
                  <a:close/>
                </a:path>
              </a:pathLst>
            </a:custGeom>
            <a:solidFill>
              <a:srgbClr val="000000"/>
            </a:solidFill>
            <a:ln w="12690" cap="flat">
              <a:noFill/>
              <a:prstDash val="solid"/>
              <a:miter/>
            </a:ln>
          </p:spPr>
          <p:txBody>
            <a:bodyPr rtlCol="0" anchor="ctr"/>
            <a:lstStyle/>
            <a:p>
              <a:pPr rtl="0"/>
              <a:endParaRPr lang="en-GB" sz="1934" noProof="0"/>
            </a:p>
          </p:txBody>
        </p:sp>
        <p:sp>
          <p:nvSpPr>
            <p:cNvPr id="690" name="Freeform: Shape 689">
              <a:extLst>
                <a:ext uri="{FF2B5EF4-FFF2-40B4-BE49-F238E27FC236}">
                  <a16:creationId xmlns:a16="http://schemas.microsoft.com/office/drawing/2014/main" id="{D728A28C-E502-48FF-8B81-79389BE14AD1}"/>
                </a:ext>
              </a:extLst>
            </p:cNvPr>
            <p:cNvSpPr/>
            <p:nvPr/>
          </p:nvSpPr>
          <p:spPr>
            <a:xfrm>
              <a:off x="269931" y="5740597"/>
              <a:ext cx="145631" cy="13712"/>
            </a:xfrm>
            <a:custGeom>
              <a:avLst/>
              <a:gdLst>
                <a:gd name="connsiteX0" fmla="*/ 0 w 145631"/>
                <a:gd name="connsiteY0" fmla="*/ 13712 h 13712"/>
                <a:gd name="connsiteX1" fmla="*/ 145631 w 145631"/>
                <a:gd name="connsiteY1" fmla="*/ 13712 h 13712"/>
                <a:gd name="connsiteX2" fmla="*/ 138775 w 145631"/>
                <a:gd name="connsiteY2" fmla="*/ 6856 h 13712"/>
                <a:gd name="connsiteX3" fmla="*/ 145631 w 145631"/>
                <a:gd name="connsiteY3" fmla="*/ 0 h 13712"/>
                <a:gd name="connsiteX4" fmla="*/ 0 w 145631"/>
                <a:gd name="connsiteY4" fmla="*/ 0 h 13712"/>
                <a:gd name="connsiteX5" fmla="*/ 0 w 145631"/>
                <a:gd name="connsiteY5" fmla="*/ 13712 h 13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631" h="13712">
                  <a:moveTo>
                    <a:pt x="0" y="13712"/>
                  </a:moveTo>
                  <a:lnTo>
                    <a:pt x="145631" y="13712"/>
                  </a:lnTo>
                  <a:cubicBezTo>
                    <a:pt x="141845" y="13712"/>
                    <a:pt x="138775" y="10642"/>
                    <a:pt x="138775" y="6856"/>
                  </a:cubicBezTo>
                  <a:cubicBezTo>
                    <a:pt x="138775" y="3070"/>
                    <a:pt x="141845" y="0"/>
                    <a:pt x="145631" y="0"/>
                  </a:cubicBezTo>
                  <a:lnTo>
                    <a:pt x="0" y="0"/>
                  </a:lnTo>
                  <a:lnTo>
                    <a:pt x="0" y="13712"/>
                  </a:lnTo>
                  <a:close/>
                </a:path>
              </a:pathLst>
            </a:custGeom>
            <a:solidFill>
              <a:srgbClr val="000000"/>
            </a:solidFill>
            <a:ln w="12690" cap="flat">
              <a:noFill/>
              <a:prstDash val="solid"/>
              <a:miter/>
            </a:ln>
          </p:spPr>
          <p:txBody>
            <a:bodyPr rtlCol="0" anchor="ctr"/>
            <a:lstStyle/>
            <a:p>
              <a:pPr rtl="0"/>
              <a:endParaRPr lang="en-GB" sz="1934" noProof="0"/>
            </a:p>
          </p:txBody>
        </p:sp>
        <p:sp>
          <p:nvSpPr>
            <p:cNvPr id="691" name="Freeform: Shape 690">
              <a:extLst>
                <a:ext uri="{FF2B5EF4-FFF2-40B4-BE49-F238E27FC236}">
                  <a16:creationId xmlns:a16="http://schemas.microsoft.com/office/drawing/2014/main" id="{6D24B15A-FAEB-4A5D-9FD5-18DCB7A37805}"/>
                </a:ext>
              </a:extLst>
            </p:cNvPr>
            <p:cNvSpPr/>
            <p:nvPr/>
          </p:nvSpPr>
          <p:spPr>
            <a:xfrm>
              <a:off x="1530792" y="6464693"/>
              <a:ext cx="13887" cy="7871"/>
            </a:xfrm>
            <a:custGeom>
              <a:avLst/>
              <a:gdLst>
                <a:gd name="connsiteX0" fmla="*/ 13887 w 13887"/>
                <a:gd name="connsiteY0" fmla="*/ 635 h 7871"/>
                <a:gd name="connsiteX1" fmla="*/ 13887 w 13887"/>
                <a:gd name="connsiteY1" fmla="*/ 0 h 7871"/>
                <a:gd name="connsiteX2" fmla="*/ 6904 w 13887"/>
                <a:gd name="connsiteY2" fmla="*/ 6983 h 7871"/>
                <a:gd name="connsiteX3" fmla="*/ 48 w 13887"/>
                <a:gd name="connsiteY3" fmla="*/ 0 h 7871"/>
                <a:gd name="connsiteX4" fmla="*/ 48 w 13887"/>
                <a:gd name="connsiteY4" fmla="*/ 1270 h 7871"/>
                <a:gd name="connsiteX5" fmla="*/ 48 w 13887"/>
                <a:gd name="connsiteY5" fmla="*/ 2412 h 7871"/>
                <a:gd name="connsiteX6" fmla="*/ 5507 w 13887"/>
                <a:gd name="connsiteY6" fmla="*/ 7872 h 7871"/>
                <a:gd name="connsiteX7" fmla="*/ 6650 w 13887"/>
                <a:gd name="connsiteY7" fmla="*/ 7872 h 7871"/>
                <a:gd name="connsiteX8" fmla="*/ 7920 w 13887"/>
                <a:gd name="connsiteY8" fmla="*/ 7872 h 7871"/>
                <a:gd name="connsiteX9" fmla="*/ 12109 w 13887"/>
                <a:gd name="connsiteY9" fmla="*/ 5333 h 7871"/>
                <a:gd name="connsiteX10" fmla="*/ 13633 w 13887"/>
                <a:gd name="connsiteY10" fmla="*/ 1270 h 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87" h="7871">
                  <a:moveTo>
                    <a:pt x="13887" y="635"/>
                  </a:moveTo>
                  <a:lnTo>
                    <a:pt x="13887" y="0"/>
                  </a:lnTo>
                  <a:cubicBezTo>
                    <a:pt x="13887" y="3860"/>
                    <a:pt x="10764" y="6983"/>
                    <a:pt x="6904" y="6983"/>
                  </a:cubicBezTo>
                  <a:cubicBezTo>
                    <a:pt x="3095" y="6920"/>
                    <a:pt x="48" y="3809"/>
                    <a:pt x="48" y="0"/>
                  </a:cubicBezTo>
                  <a:lnTo>
                    <a:pt x="48" y="1270"/>
                  </a:lnTo>
                  <a:cubicBezTo>
                    <a:pt x="-16" y="1651"/>
                    <a:pt x="-16" y="2032"/>
                    <a:pt x="48" y="2412"/>
                  </a:cubicBezTo>
                  <a:cubicBezTo>
                    <a:pt x="543" y="5193"/>
                    <a:pt x="2727" y="7377"/>
                    <a:pt x="5507" y="7872"/>
                  </a:cubicBezTo>
                  <a:lnTo>
                    <a:pt x="6650" y="7872"/>
                  </a:lnTo>
                  <a:lnTo>
                    <a:pt x="7920" y="7872"/>
                  </a:lnTo>
                  <a:cubicBezTo>
                    <a:pt x="9608" y="7644"/>
                    <a:pt x="11132" y="6729"/>
                    <a:pt x="12109" y="5333"/>
                  </a:cubicBezTo>
                  <a:cubicBezTo>
                    <a:pt x="13049" y="4190"/>
                    <a:pt x="13582" y="2755"/>
                    <a:pt x="13633" y="127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92" name="Freeform: Shape 691">
              <a:extLst>
                <a:ext uri="{FF2B5EF4-FFF2-40B4-BE49-F238E27FC236}">
                  <a16:creationId xmlns:a16="http://schemas.microsoft.com/office/drawing/2014/main" id="{C3E82914-7F8D-4042-A82C-CB02A65A1BA5}"/>
                </a:ext>
              </a:extLst>
            </p:cNvPr>
            <p:cNvSpPr/>
            <p:nvPr/>
          </p:nvSpPr>
          <p:spPr>
            <a:xfrm>
              <a:off x="3305329" y="5900068"/>
              <a:ext cx="13760" cy="11046"/>
            </a:xfrm>
            <a:custGeom>
              <a:avLst/>
              <a:gdLst>
                <a:gd name="connsiteX0" fmla="*/ 0 w 13760"/>
                <a:gd name="connsiteY0" fmla="*/ 9142 h 11046"/>
                <a:gd name="connsiteX1" fmla="*/ 0 w 13760"/>
                <a:gd name="connsiteY1" fmla="*/ 11046 h 11046"/>
                <a:gd name="connsiteX2" fmla="*/ 6856 w 13760"/>
                <a:gd name="connsiteY2" fmla="*/ 4190 h 11046"/>
                <a:gd name="connsiteX3" fmla="*/ 13713 w 13760"/>
                <a:gd name="connsiteY3" fmla="*/ 11046 h 11046"/>
                <a:gd name="connsiteX4" fmla="*/ 13713 w 13760"/>
                <a:gd name="connsiteY4" fmla="*/ 6602 h 11046"/>
                <a:gd name="connsiteX5" fmla="*/ 13713 w 13760"/>
                <a:gd name="connsiteY5" fmla="*/ 5460 h 11046"/>
                <a:gd name="connsiteX6" fmla="*/ 8380 w 13760"/>
                <a:gd name="connsiteY6" fmla="*/ 0 h 11046"/>
                <a:gd name="connsiteX7" fmla="*/ 7111 w 13760"/>
                <a:gd name="connsiteY7" fmla="*/ 0 h 11046"/>
                <a:gd name="connsiteX8" fmla="*/ 5841 w 13760"/>
                <a:gd name="connsiteY8" fmla="*/ 0 h 11046"/>
                <a:gd name="connsiteX9" fmla="*/ 254 w 13760"/>
                <a:gd name="connsiteY9" fmla="*/ 6602 h 11046"/>
                <a:gd name="connsiteX10" fmla="*/ 254 w 13760"/>
                <a:gd name="connsiteY10" fmla="*/ 6602 h 1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760" h="11046">
                  <a:moveTo>
                    <a:pt x="0" y="9142"/>
                  </a:moveTo>
                  <a:lnTo>
                    <a:pt x="0" y="11046"/>
                  </a:lnTo>
                  <a:cubicBezTo>
                    <a:pt x="0" y="7260"/>
                    <a:pt x="3073" y="4190"/>
                    <a:pt x="6856" y="4190"/>
                  </a:cubicBezTo>
                  <a:cubicBezTo>
                    <a:pt x="10640" y="4190"/>
                    <a:pt x="13713" y="7260"/>
                    <a:pt x="13713" y="11046"/>
                  </a:cubicBezTo>
                  <a:lnTo>
                    <a:pt x="13713" y="6602"/>
                  </a:lnTo>
                  <a:cubicBezTo>
                    <a:pt x="13776" y="6224"/>
                    <a:pt x="13776" y="5838"/>
                    <a:pt x="13713" y="5460"/>
                  </a:cubicBezTo>
                  <a:cubicBezTo>
                    <a:pt x="13268" y="2693"/>
                    <a:pt x="11135" y="504"/>
                    <a:pt x="8380" y="0"/>
                  </a:cubicBezTo>
                  <a:lnTo>
                    <a:pt x="7111" y="0"/>
                  </a:lnTo>
                  <a:lnTo>
                    <a:pt x="5841" y="0"/>
                  </a:lnTo>
                  <a:cubicBezTo>
                    <a:pt x="2628" y="555"/>
                    <a:pt x="267" y="3338"/>
                    <a:pt x="254" y="6602"/>
                  </a:cubicBezTo>
                  <a:lnTo>
                    <a:pt x="254" y="6602"/>
                  </a:lnTo>
                  <a:close/>
                </a:path>
              </a:pathLst>
            </a:custGeom>
            <a:solidFill>
              <a:srgbClr val="000000"/>
            </a:solidFill>
            <a:ln w="12690" cap="flat">
              <a:noFill/>
              <a:prstDash val="solid"/>
              <a:miter/>
            </a:ln>
          </p:spPr>
          <p:txBody>
            <a:bodyPr rtlCol="0" anchor="ctr"/>
            <a:lstStyle/>
            <a:p>
              <a:pPr rtl="0"/>
              <a:endParaRPr lang="en-GB" sz="1934" noProof="0"/>
            </a:p>
          </p:txBody>
        </p:sp>
        <p:sp>
          <p:nvSpPr>
            <p:cNvPr id="693" name="Freeform: Shape 692">
              <a:extLst>
                <a:ext uri="{FF2B5EF4-FFF2-40B4-BE49-F238E27FC236}">
                  <a16:creationId xmlns:a16="http://schemas.microsoft.com/office/drawing/2014/main" id="{7EE7002F-7F40-4794-B2D8-6E51DBC6DAE2}"/>
                </a:ext>
              </a:extLst>
            </p:cNvPr>
            <p:cNvSpPr/>
            <p:nvPr/>
          </p:nvSpPr>
          <p:spPr>
            <a:xfrm>
              <a:off x="3304695" y="5904258"/>
              <a:ext cx="13759" cy="568306"/>
            </a:xfrm>
            <a:custGeom>
              <a:avLst/>
              <a:gdLst>
                <a:gd name="connsiteX0" fmla="*/ 10919 w 13759"/>
                <a:gd name="connsiteY0" fmla="*/ 567545 h 568306"/>
                <a:gd name="connsiteX1" fmla="*/ 12316 w 13759"/>
                <a:gd name="connsiteY1" fmla="*/ 566656 h 568306"/>
                <a:gd name="connsiteX2" fmla="*/ 12950 w 13759"/>
                <a:gd name="connsiteY2" fmla="*/ 565767 h 568306"/>
                <a:gd name="connsiteX3" fmla="*/ 13712 w 13759"/>
                <a:gd name="connsiteY3" fmla="*/ 564497 h 568306"/>
                <a:gd name="connsiteX4" fmla="*/ 13712 w 13759"/>
                <a:gd name="connsiteY4" fmla="*/ 563355 h 568306"/>
                <a:gd name="connsiteX5" fmla="*/ 13712 w 13759"/>
                <a:gd name="connsiteY5" fmla="*/ 561831 h 568306"/>
                <a:gd name="connsiteX6" fmla="*/ 13712 w 13759"/>
                <a:gd name="connsiteY6" fmla="*/ 561831 h 568306"/>
                <a:gd name="connsiteX7" fmla="*/ 13712 w 13759"/>
                <a:gd name="connsiteY7" fmla="*/ 6856 h 568306"/>
                <a:gd name="connsiteX8" fmla="*/ 6856 w 13759"/>
                <a:gd name="connsiteY8" fmla="*/ 0 h 568306"/>
                <a:gd name="connsiteX9" fmla="*/ 0 w 13759"/>
                <a:gd name="connsiteY9" fmla="*/ 6856 h 568306"/>
                <a:gd name="connsiteX10" fmla="*/ 0 w 13759"/>
                <a:gd name="connsiteY10" fmla="*/ 561704 h 568306"/>
                <a:gd name="connsiteX11" fmla="*/ 5587 w 13759"/>
                <a:gd name="connsiteY11" fmla="*/ 568307 h 568306"/>
                <a:gd name="connsiteX12" fmla="*/ 5587 w 13759"/>
                <a:gd name="connsiteY12" fmla="*/ 561704 h 568306"/>
                <a:gd name="connsiteX13" fmla="*/ 6856 w 13759"/>
                <a:gd name="connsiteY13" fmla="*/ 560435 h 568306"/>
                <a:gd name="connsiteX14" fmla="*/ 8126 w 13759"/>
                <a:gd name="connsiteY14" fmla="*/ 561704 h 568306"/>
                <a:gd name="connsiteX15" fmla="*/ 8126 w 13759"/>
                <a:gd name="connsiteY15" fmla="*/ 568307 h 568306"/>
                <a:gd name="connsiteX16" fmla="*/ 9523 w 13759"/>
                <a:gd name="connsiteY16" fmla="*/ 568307 h 56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759" h="568306">
                  <a:moveTo>
                    <a:pt x="10919" y="567545"/>
                  </a:moveTo>
                  <a:cubicBezTo>
                    <a:pt x="11427" y="567329"/>
                    <a:pt x="11897" y="567024"/>
                    <a:pt x="12316" y="566656"/>
                  </a:cubicBezTo>
                  <a:lnTo>
                    <a:pt x="12950" y="565767"/>
                  </a:lnTo>
                  <a:cubicBezTo>
                    <a:pt x="13255" y="565374"/>
                    <a:pt x="13509" y="564942"/>
                    <a:pt x="13712" y="564497"/>
                  </a:cubicBezTo>
                  <a:cubicBezTo>
                    <a:pt x="13763" y="564117"/>
                    <a:pt x="13763" y="563736"/>
                    <a:pt x="13712" y="563355"/>
                  </a:cubicBezTo>
                  <a:cubicBezTo>
                    <a:pt x="13776" y="562847"/>
                    <a:pt x="13776" y="562339"/>
                    <a:pt x="13712" y="561831"/>
                  </a:cubicBezTo>
                  <a:lnTo>
                    <a:pt x="13712" y="561831"/>
                  </a:lnTo>
                  <a:lnTo>
                    <a:pt x="13712" y="6856"/>
                  </a:lnTo>
                  <a:cubicBezTo>
                    <a:pt x="13712" y="3070"/>
                    <a:pt x="10640" y="0"/>
                    <a:pt x="6856" y="0"/>
                  </a:cubicBezTo>
                  <a:cubicBezTo>
                    <a:pt x="3073" y="0"/>
                    <a:pt x="0" y="3070"/>
                    <a:pt x="0" y="6856"/>
                  </a:cubicBezTo>
                  <a:lnTo>
                    <a:pt x="0" y="561704"/>
                  </a:lnTo>
                  <a:cubicBezTo>
                    <a:pt x="13" y="564967"/>
                    <a:pt x="2374" y="567748"/>
                    <a:pt x="5587" y="568307"/>
                  </a:cubicBezTo>
                  <a:lnTo>
                    <a:pt x="5587" y="561704"/>
                  </a:lnTo>
                  <a:cubicBezTo>
                    <a:pt x="5587" y="561006"/>
                    <a:pt x="6158" y="560435"/>
                    <a:pt x="6856" y="560435"/>
                  </a:cubicBezTo>
                  <a:cubicBezTo>
                    <a:pt x="7555" y="560435"/>
                    <a:pt x="8126" y="561006"/>
                    <a:pt x="8126" y="561704"/>
                  </a:cubicBezTo>
                  <a:lnTo>
                    <a:pt x="8126" y="568307"/>
                  </a:lnTo>
                  <a:lnTo>
                    <a:pt x="9523" y="568307"/>
                  </a:lnTo>
                  <a:close/>
                </a:path>
              </a:pathLst>
            </a:custGeom>
            <a:solidFill>
              <a:srgbClr val="000000"/>
            </a:solidFill>
            <a:ln w="12690" cap="flat">
              <a:noFill/>
              <a:prstDash val="solid"/>
              <a:miter/>
            </a:ln>
          </p:spPr>
          <p:txBody>
            <a:bodyPr rtlCol="0" anchor="ctr"/>
            <a:lstStyle/>
            <a:p>
              <a:pPr rtl="0"/>
              <a:endParaRPr lang="en-GB" sz="1934" noProof="0"/>
            </a:p>
          </p:txBody>
        </p:sp>
        <p:sp>
          <p:nvSpPr>
            <p:cNvPr id="694" name="Freeform: Shape 693">
              <a:extLst>
                <a:ext uri="{FF2B5EF4-FFF2-40B4-BE49-F238E27FC236}">
                  <a16:creationId xmlns:a16="http://schemas.microsoft.com/office/drawing/2014/main" id="{6A111187-7462-4471-8D0C-90B452AD0DD3}"/>
                </a:ext>
              </a:extLst>
            </p:cNvPr>
            <p:cNvSpPr/>
            <p:nvPr/>
          </p:nvSpPr>
          <p:spPr>
            <a:xfrm>
              <a:off x="2398913" y="6456186"/>
              <a:ext cx="174325" cy="13839"/>
            </a:xfrm>
            <a:custGeom>
              <a:avLst/>
              <a:gdLst>
                <a:gd name="connsiteX0" fmla="*/ 0 w 174325"/>
                <a:gd name="connsiteY0" fmla="*/ 7872 h 13839"/>
                <a:gd name="connsiteX1" fmla="*/ 0 w 174325"/>
                <a:gd name="connsiteY1" fmla="*/ 9776 h 13839"/>
                <a:gd name="connsiteX2" fmla="*/ 0 w 174325"/>
                <a:gd name="connsiteY2" fmla="*/ 10665 h 13839"/>
                <a:gd name="connsiteX3" fmla="*/ 0 w 174325"/>
                <a:gd name="connsiteY3" fmla="*/ 11554 h 13839"/>
                <a:gd name="connsiteX4" fmla="*/ 0 w 174325"/>
                <a:gd name="connsiteY4" fmla="*/ 13839 h 13839"/>
                <a:gd name="connsiteX5" fmla="*/ 174326 w 174325"/>
                <a:gd name="connsiteY5" fmla="*/ 13839 h 13839"/>
                <a:gd name="connsiteX6" fmla="*/ 167469 w 174325"/>
                <a:gd name="connsiteY6" fmla="*/ 6983 h 13839"/>
                <a:gd name="connsiteX7" fmla="*/ 174326 w 174325"/>
                <a:gd name="connsiteY7" fmla="*/ 0 h 13839"/>
                <a:gd name="connsiteX8" fmla="*/ 0 w 174325"/>
                <a:gd name="connsiteY8" fmla="*/ 0 h 13839"/>
                <a:gd name="connsiteX9" fmla="*/ 0 w 174325"/>
                <a:gd name="connsiteY9" fmla="*/ 7872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4325" h="13839">
                  <a:moveTo>
                    <a:pt x="0" y="7872"/>
                  </a:moveTo>
                  <a:lnTo>
                    <a:pt x="0" y="9776"/>
                  </a:lnTo>
                  <a:cubicBezTo>
                    <a:pt x="0" y="9776"/>
                    <a:pt x="0" y="10411"/>
                    <a:pt x="0" y="10665"/>
                  </a:cubicBezTo>
                  <a:cubicBezTo>
                    <a:pt x="0" y="10919"/>
                    <a:pt x="0" y="10665"/>
                    <a:pt x="0" y="11554"/>
                  </a:cubicBezTo>
                  <a:lnTo>
                    <a:pt x="0" y="13839"/>
                  </a:lnTo>
                  <a:lnTo>
                    <a:pt x="174326" y="13839"/>
                  </a:lnTo>
                  <a:cubicBezTo>
                    <a:pt x="170542" y="13839"/>
                    <a:pt x="167469" y="10767"/>
                    <a:pt x="167469" y="6983"/>
                  </a:cubicBezTo>
                  <a:cubicBezTo>
                    <a:pt x="167469" y="3174"/>
                    <a:pt x="170516" y="63"/>
                    <a:pt x="174326" y="0"/>
                  </a:cubicBezTo>
                  <a:lnTo>
                    <a:pt x="0" y="0"/>
                  </a:lnTo>
                  <a:lnTo>
                    <a:pt x="0" y="7872"/>
                  </a:lnTo>
                  <a:close/>
                </a:path>
              </a:pathLst>
            </a:custGeom>
            <a:solidFill>
              <a:srgbClr val="000000"/>
            </a:solidFill>
            <a:ln w="12690" cap="flat">
              <a:noFill/>
              <a:prstDash val="solid"/>
              <a:miter/>
            </a:ln>
          </p:spPr>
          <p:txBody>
            <a:bodyPr rtlCol="0" anchor="ctr"/>
            <a:lstStyle/>
            <a:p>
              <a:pPr rtl="0"/>
              <a:endParaRPr lang="en-GB" sz="1934" noProof="0"/>
            </a:p>
          </p:txBody>
        </p:sp>
        <p:sp>
          <p:nvSpPr>
            <p:cNvPr id="695" name="Freeform: Shape 694">
              <a:extLst>
                <a:ext uri="{FF2B5EF4-FFF2-40B4-BE49-F238E27FC236}">
                  <a16:creationId xmlns:a16="http://schemas.microsoft.com/office/drawing/2014/main" id="{A2AE654F-5351-485B-8B5C-D30E83DE6392}"/>
                </a:ext>
              </a:extLst>
            </p:cNvPr>
            <p:cNvSpPr/>
            <p:nvPr/>
          </p:nvSpPr>
          <p:spPr>
            <a:xfrm>
              <a:off x="2566636" y="6457075"/>
              <a:ext cx="13426" cy="13839"/>
            </a:xfrm>
            <a:custGeom>
              <a:avLst/>
              <a:gdLst>
                <a:gd name="connsiteX0" fmla="*/ 12570 w 13426"/>
                <a:gd name="connsiteY0" fmla="*/ 10031 h 13839"/>
                <a:gd name="connsiteX1" fmla="*/ 13332 w 13426"/>
                <a:gd name="connsiteY1" fmla="*/ 8888 h 13839"/>
                <a:gd name="connsiteX2" fmla="*/ 13332 w 13426"/>
                <a:gd name="connsiteY2" fmla="*/ 6729 h 13839"/>
                <a:gd name="connsiteX3" fmla="*/ 13332 w 13426"/>
                <a:gd name="connsiteY3" fmla="*/ 6729 h 13839"/>
                <a:gd name="connsiteX4" fmla="*/ 13332 w 13426"/>
                <a:gd name="connsiteY4" fmla="*/ 4825 h 13839"/>
                <a:gd name="connsiteX5" fmla="*/ 6856 w 13426"/>
                <a:gd name="connsiteY5" fmla="*/ 0 h 13839"/>
                <a:gd name="connsiteX6" fmla="*/ 6856 w 13426"/>
                <a:gd name="connsiteY6" fmla="*/ 0 h 13839"/>
                <a:gd name="connsiteX7" fmla="*/ 0 w 13426"/>
                <a:gd name="connsiteY7" fmla="*/ 6983 h 13839"/>
                <a:gd name="connsiteX8" fmla="*/ 6856 w 13426"/>
                <a:gd name="connsiteY8" fmla="*/ 13839 h 13839"/>
                <a:gd name="connsiteX9" fmla="*/ 6856 w 13426"/>
                <a:gd name="connsiteY9" fmla="*/ 13839 h 13839"/>
                <a:gd name="connsiteX10" fmla="*/ 12570 w 13426"/>
                <a:gd name="connsiteY10" fmla="*/ 10031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26" h="13839">
                  <a:moveTo>
                    <a:pt x="12570" y="10031"/>
                  </a:moveTo>
                  <a:lnTo>
                    <a:pt x="13332" y="8888"/>
                  </a:lnTo>
                  <a:cubicBezTo>
                    <a:pt x="13459" y="8177"/>
                    <a:pt x="13459" y="7440"/>
                    <a:pt x="13332" y="6729"/>
                  </a:cubicBezTo>
                  <a:lnTo>
                    <a:pt x="13332" y="6729"/>
                  </a:lnTo>
                  <a:cubicBezTo>
                    <a:pt x="13332" y="5967"/>
                    <a:pt x="13332" y="5333"/>
                    <a:pt x="13332" y="4825"/>
                  </a:cubicBezTo>
                  <a:cubicBezTo>
                    <a:pt x="12418" y="2006"/>
                    <a:pt x="9815" y="76"/>
                    <a:pt x="6856" y="0"/>
                  </a:cubicBezTo>
                  <a:lnTo>
                    <a:pt x="6856" y="0"/>
                  </a:lnTo>
                  <a:cubicBezTo>
                    <a:pt x="3047" y="64"/>
                    <a:pt x="0" y="3174"/>
                    <a:pt x="0" y="6983"/>
                  </a:cubicBezTo>
                  <a:cubicBezTo>
                    <a:pt x="0" y="10767"/>
                    <a:pt x="3073" y="13839"/>
                    <a:pt x="6856" y="13839"/>
                  </a:cubicBezTo>
                  <a:lnTo>
                    <a:pt x="6856" y="13839"/>
                  </a:lnTo>
                  <a:cubicBezTo>
                    <a:pt x="9319" y="13738"/>
                    <a:pt x="11529" y="12265"/>
                    <a:pt x="12570" y="10031"/>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96" name="Freeform: Shape 695">
              <a:extLst>
                <a:ext uri="{FF2B5EF4-FFF2-40B4-BE49-F238E27FC236}">
                  <a16:creationId xmlns:a16="http://schemas.microsoft.com/office/drawing/2014/main" id="{0E97D154-6F27-42B9-9D95-3AF36E7FFC0D}"/>
                </a:ext>
              </a:extLst>
            </p:cNvPr>
            <p:cNvSpPr/>
            <p:nvPr/>
          </p:nvSpPr>
          <p:spPr>
            <a:xfrm>
              <a:off x="3284888" y="5813005"/>
              <a:ext cx="10335" cy="7962"/>
            </a:xfrm>
            <a:custGeom>
              <a:avLst/>
              <a:gdLst>
                <a:gd name="connsiteX0" fmla="*/ 10284 w 10335"/>
                <a:gd name="connsiteY0" fmla="*/ 7962 h 7962"/>
                <a:gd name="connsiteX1" fmla="*/ 10284 w 10335"/>
                <a:gd name="connsiteY1" fmla="*/ 6947 h 7962"/>
                <a:gd name="connsiteX2" fmla="*/ 3301 w 10335"/>
                <a:gd name="connsiteY2" fmla="*/ 91 h 7962"/>
                <a:gd name="connsiteX3" fmla="*/ 1270 w 10335"/>
                <a:gd name="connsiteY3" fmla="*/ 91 h 7962"/>
                <a:gd name="connsiteX4" fmla="*/ 0 w 10335"/>
                <a:gd name="connsiteY4" fmla="*/ 91 h 7962"/>
                <a:gd name="connsiteX5" fmla="*/ 0 w 10335"/>
                <a:gd name="connsiteY5" fmla="*/ 91 h 7962"/>
                <a:gd name="connsiteX6" fmla="*/ 1270 w 10335"/>
                <a:gd name="connsiteY6" fmla="*/ 91 h 7962"/>
                <a:gd name="connsiteX7" fmla="*/ 3428 w 10335"/>
                <a:gd name="connsiteY7" fmla="*/ 91 h 7962"/>
                <a:gd name="connsiteX8" fmla="*/ 10335 w 10335"/>
                <a:gd name="connsiteY8" fmla="*/ 7144 h 7962"/>
                <a:gd name="connsiteX9" fmla="*/ 10284 w 10335"/>
                <a:gd name="connsiteY9" fmla="*/ 7962 h 7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335" h="7962">
                  <a:moveTo>
                    <a:pt x="10284" y="7962"/>
                  </a:moveTo>
                  <a:lnTo>
                    <a:pt x="10284" y="6947"/>
                  </a:lnTo>
                  <a:cubicBezTo>
                    <a:pt x="10221" y="3140"/>
                    <a:pt x="7110" y="91"/>
                    <a:pt x="3301" y="91"/>
                  </a:cubicBezTo>
                  <a:lnTo>
                    <a:pt x="1270" y="91"/>
                  </a:lnTo>
                  <a:lnTo>
                    <a:pt x="0" y="91"/>
                  </a:lnTo>
                  <a:lnTo>
                    <a:pt x="0" y="91"/>
                  </a:lnTo>
                  <a:lnTo>
                    <a:pt x="1270" y="91"/>
                  </a:lnTo>
                  <a:cubicBezTo>
                    <a:pt x="1981" y="-30"/>
                    <a:pt x="2717" y="-30"/>
                    <a:pt x="3428" y="91"/>
                  </a:cubicBezTo>
                  <a:cubicBezTo>
                    <a:pt x="7288" y="130"/>
                    <a:pt x="10386" y="3288"/>
                    <a:pt x="10335" y="7144"/>
                  </a:cubicBezTo>
                  <a:cubicBezTo>
                    <a:pt x="10335" y="7418"/>
                    <a:pt x="10322" y="7691"/>
                    <a:pt x="10284" y="7962"/>
                  </a:cubicBezTo>
                  <a:close/>
                </a:path>
              </a:pathLst>
            </a:custGeom>
            <a:solidFill>
              <a:srgbClr val="000000"/>
            </a:solidFill>
            <a:ln w="12690" cap="flat">
              <a:noFill/>
              <a:prstDash val="solid"/>
              <a:miter/>
            </a:ln>
          </p:spPr>
          <p:txBody>
            <a:bodyPr rtlCol="0" anchor="ctr"/>
            <a:lstStyle/>
            <a:p>
              <a:pPr rtl="0"/>
              <a:endParaRPr lang="en-GB" sz="1934" noProof="0"/>
            </a:p>
          </p:txBody>
        </p:sp>
        <p:sp>
          <p:nvSpPr>
            <p:cNvPr id="697" name="Freeform: Shape 696">
              <a:extLst>
                <a:ext uri="{FF2B5EF4-FFF2-40B4-BE49-F238E27FC236}">
                  <a16:creationId xmlns:a16="http://schemas.microsoft.com/office/drawing/2014/main" id="{5CA895B1-0E0A-4E3E-92CD-2C18EC33744E}"/>
                </a:ext>
              </a:extLst>
            </p:cNvPr>
            <p:cNvSpPr/>
            <p:nvPr/>
          </p:nvSpPr>
          <p:spPr>
            <a:xfrm>
              <a:off x="3286284" y="5814656"/>
              <a:ext cx="7929" cy="103441"/>
            </a:xfrm>
            <a:custGeom>
              <a:avLst/>
              <a:gdLst>
                <a:gd name="connsiteX0" fmla="*/ 3174 w 7929"/>
                <a:gd name="connsiteY0" fmla="*/ 103061 h 103441"/>
                <a:gd name="connsiteX1" fmla="*/ 3936 w 7929"/>
                <a:gd name="connsiteY1" fmla="*/ 103061 h 103441"/>
                <a:gd name="connsiteX2" fmla="*/ 5206 w 7929"/>
                <a:gd name="connsiteY2" fmla="*/ 103061 h 103441"/>
                <a:gd name="connsiteX3" fmla="*/ 6222 w 7929"/>
                <a:gd name="connsiteY3" fmla="*/ 102299 h 103441"/>
                <a:gd name="connsiteX4" fmla="*/ 7237 w 7929"/>
                <a:gd name="connsiteY4" fmla="*/ 101411 h 103441"/>
                <a:gd name="connsiteX5" fmla="*/ 7872 w 7929"/>
                <a:gd name="connsiteY5" fmla="*/ 100395 h 103441"/>
                <a:gd name="connsiteX6" fmla="*/ 7872 w 7929"/>
                <a:gd name="connsiteY6" fmla="*/ 99125 h 103441"/>
                <a:gd name="connsiteX7" fmla="*/ 7872 w 7929"/>
                <a:gd name="connsiteY7" fmla="*/ 98236 h 103441"/>
                <a:gd name="connsiteX8" fmla="*/ 7872 w 7929"/>
                <a:gd name="connsiteY8" fmla="*/ 97094 h 103441"/>
                <a:gd name="connsiteX9" fmla="*/ 7872 w 7929"/>
                <a:gd name="connsiteY9" fmla="*/ 97094 h 103441"/>
                <a:gd name="connsiteX10" fmla="*/ 7872 w 7929"/>
                <a:gd name="connsiteY10" fmla="*/ 6947 h 103441"/>
                <a:gd name="connsiteX11" fmla="*/ 2159 w 7929"/>
                <a:gd name="connsiteY11" fmla="*/ 90 h 103441"/>
                <a:gd name="connsiteX12" fmla="*/ 0 w 7929"/>
                <a:gd name="connsiteY12" fmla="*/ 90 h 103441"/>
                <a:gd name="connsiteX13" fmla="*/ 4825 w 7929"/>
                <a:gd name="connsiteY13" fmla="*/ 6566 h 103441"/>
                <a:gd name="connsiteX14" fmla="*/ 4825 w 7929"/>
                <a:gd name="connsiteY14" fmla="*/ 97475 h 103441"/>
                <a:gd name="connsiteX15" fmla="*/ 1270 w 7929"/>
                <a:gd name="connsiteY15" fmla="*/ 103442 h 103441"/>
                <a:gd name="connsiteX16" fmla="*/ 2159 w 7929"/>
                <a:gd name="connsiteY16" fmla="*/ 103442 h 103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29" h="103441">
                  <a:moveTo>
                    <a:pt x="3174" y="103061"/>
                  </a:moveTo>
                  <a:lnTo>
                    <a:pt x="3936" y="103061"/>
                  </a:lnTo>
                  <a:lnTo>
                    <a:pt x="5206" y="103061"/>
                  </a:lnTo>
                  <a:cubicBezTo>
                    <a:pt x="5599" y="102881"/>
                    <a:pt x="5942" y="102622"/>
                    <a:pt x="6222" y="102299"/>
                  </a:cubicBezTo>
                  <a:lnTo>
                    <a:pt x="7237" y="101411"/>
                  </a:lnTo>
                  <a:cubicBezTo>
                    <a:pt x="7491" y="101102"/>
                    <a:pt x="7707" y="100760"/>
                    <a:pt x="7872" y="100395"/>
                  </a:cubicBezTo>
                  <a:cubicBezTo>
                    <a:pt x="7948" y="99974"/>
                    <a:pt x="7948" y="99545"/>
                    <a:pt x="7872" y="99125"/>
                  </a:cubicBezTo>
                  <a:cubicBezTo>
                    <a:pt x="7885" y="98829"/>
                    <a:pt x="7885" y="98532"/>
                    <a:pt x="7872" y="98236"/>
                  </a:cubicBezTo>
                  <a:cubicBezTo>
                    <a:pt x="7872" y="98236"/>
                    <a:pt x="7872" y="97475"/>
                    <a:pt x="7872" y="97094"/>
                  </a:cubicBezTo>
                  <a:lnTo>
                    <a:pt x="7872" y="97094"/>
                  </a:lnTo>
                  <a:lnTo>
                    <a:pt x="7872" y="6947"/>
                  </a:lnTo>
                  <a:cubicBezTo>
                    <a:pt x="7872" y="3583"/>
                    <a:pt x="5460" y="702"/>
                    <a:pt x="2159" y="90"/>
                  </a:cubicBezTo>
                  <a:cubicBezTo>
                    <a:pt x="1448" y="-30"/>
                    <a:pt x="711" y="-30"/>
                    <a:pt x="0" y="90"/>
                  </a:cubicBezTo>
                  <a:cubicBezTo>
                    <a:pt x="2844" y="973"/>
                    <a:pt x="4787" y="3588"/>
                    <a:pt x="4825" y="6566"/>
                  </a:cubicBezTo>
                  <a:lnTo>
                    <a:pt x="4825" y="97475"/>
                  </a:lnTo>
                  <a:cubicBezTo>
                    <a:pt x="4761" y="99947"/>
                    <a:pt x="3416" y="102207"/>
                    <a:pt x="1270" y="103442"/>
                  </a:cubicBezTo>
                  <a:lnTo>
                    <a:pt x="2159" y="103442"/>
                  </a:lnTo>
                  <a:close/>
                </a:path>
              </a:pathLst>
            </a:custGeom>
            <a:solidFill>
              <a:srgbClr val="000000"/>
            </a:solidFill>
            <a:ln w="12690" cap="flat">
              <a:noFill/>
              <a:prstDash val="solid"/>
              <a:miter/>
            </a:ln>
          </p:spPr>
          <p:txBody>
            <a:bodyPr rtlCol="0" anchor="ctr"/>
            <a:lstStyle/>
            <a:p>
              <a:pPr rtl="0"/>
              <a:endParaRPr lang="en-GB" sz="1934" noProof="0"/>
            </a:p>
          </p:txBody>
        </p:sp>
        <p:sp>
          <p:nvSpPr>
            <p:cNvPr id="698" name="Freeform: Shape 697">
              <a:extLst>
                <a:ext uri="{FF2B5EF4-FFF2-40B4-BE49-F238E27FC236}">
                  <a16:creationId xmlns:a16="http://schemas.microsoft.com/office/drawing/2014/main" id="{A26AB41A-98A3-492B-9851-4FB3F3C3ABD1}"/>
                </a:ext>
              </a:extLst>
            </p:cNvPr>
            <p:cNvSpPr/>
            <p:nvPr/>
          </p:nvSpPr>
          <p:spPr>
            <a:xfrm>
              <a:off x="3262034" y="5907633"/>
              <a:ext cx="13839" cy="555536"/>
            </a:xfrm>
            <a:custGeom>
              <a:avLst/>
              <a:gdLst>
                <a:gd name="connsiteX0" fmla="*/ 0 w 13839"/>
                <a:gd name="connsiteY0" fmla="*/ 555536 h 555536"/>
                <a:gd name="connsiteX1" fmla="*/ 6983 w 13839"/>
                <a:gd name="connsiteY1" fmla="*/ 548553 h 555536"/>
                <a:gd name="connsiteX2" fmla="*/ 13839 w 13839"/>
                <a:gd name="connsiteY2" fmla="*/ 555536 h 555536"/>
                <a:gd name="connsiteX3" fmla="*/ 13839 w 13839"/>
                <a:gd name="connsiteY3" fmla="*/ 7037 h 555536"/>
                <a:gd name="connsiteX4" fmla="*/ 6983 w 13839"/>
                <a:gd name="connsiteY4" fmla="*/ 53 h 555536"/>
                <a:gd name="connsiteX5" fmla="*/ 4952 w 13839"/>
                <a:gd name="connsiteY5" fmla="*/ 53 h 555536"/>
                <a:gd name="connsiteX6" fmla="*/ 3682 w 13839"/>
                <a:gd name="connsiteY6" fmla="*/ 53 h 555536"/>
                <a:gd name="connsiteX7" fmla="*/ 2666 w 13839"/>
                <a:gd name="connsiteY7" fmla="*/ 815 h 555536"/>
                <a:gd name="connsiteX8" fmla="*/ 1777 w 13839"/>
                <a:gd name="connsiteY8" fmla="*/ 1704 h 555536"/>
                <a:gd name="connsiteX9" fmla="*/ 1016 w 13839"/>
                <a:gd name="connsiteY9" fmla="*/ 2847 h 555536"/>
                <a:gd name="connsiteX10" fmla="*/ 1016 w 13839"/>
                <a:gd name="connsiteY10" fmla="*/ 3989 h 555536"/>
                <a:gd name="connsiteX11" fmla="*/ 1016 w 13839"/>
                <a:gd name="connsiteY11" fmla="*/ 5386 h 555536"/>
                <a:gd name="connsiteX12" fmla="*/ 1016 w 13839"/>
                <a:gd name="connsiteY12" fmla="*/ 6148 h 555536"/>
                <a:gd name="connsiteX13" fmla="*/ 1016 w 13839"/>
                <a:gd name="connsiteY13" fmla="*/ 554647 h 555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839" h="555536">
                  <a:moveTo>
                    <a:pt x="0" y="555536"/>
                  </a:moveTo>
                  <a:cubicBezTo>
                    <a:pt x="0" y="551676"/>
                    <a:pt x="3123" y="548553"/>
                    <a:pt x="6983" y="548553"/>
                  </a:cubicBezTo>
                  <a:cubicBezTo>
                    <a:pt x="10792" y="548616"/>
                    <a:pt x="13839" y="551727"/>
                    <a:pt x="13839" y="555536"/>
                  </a:cubicBezTo>
                  <a:lnTo>
                    <a:pt x="13839" y="7037"/>
                  </a:lnTo>
                  <a:cubicBezTo>
                    <a:pt x="13839" y="3229"/>
                    <a:pt x="10792" y="123"/>
                    <a:pt x="6983" y="53"/>
                  </a:cubicBezTo>
                  <a:cubicBezTo>
                    <a:pt x="6310" y="-18"/>
                    <a:pt x="5625" y="-18"/>
                    <a:pt x="4952" y="53"/>
                  </a:cubicBezTo>
                  <a:lnTo>
                    <a:pt x="3682" y="53"/>
                  </a:lnTo>
                  <a:lnTo>
                    <a:pt x="2666" y="815"/>
                  </a:lnTo>
                  <a:lnTo>
                    <a:pt x="1777" y="1704"/>
                  </a:lnTo>
                  <a:cubicBezTo>
                    <a:pt x="1434" y="2021"/>
                    <a:pt x="1181" y="2412"/>
                    <a:pt x="1016" y="2847"/>
                  </a:cubicBezTo>
                  <a:cubicBezTo>
                    <a:pt x="965" y="3226"/>
                    <a:pt x="965" y="3610"/>
                    <a:pt x="1016" y="3989"/>
                  </a:cubicBezTo>
                  <a:cubicBezTo>
                    <a:pt x="952" y="4453"/>
                    <a:pt x="952" y="4923"/>
                    <a:pt x="1016" y="5386"/>
                  </a:cubicBezTo>
                  <a:cubicBezTo>
                    <a:pt x="965" y="5637"/>
                    <a:pt x="965" y="5896"/>
                    <a:pt x="1016" y="6148"/>
                  </a:cubicBezTo>
                  <a:lnTo>
                    <a:pt x="1016" y="554647"/>
                  </a:lnTo>
                  <a:close/>
                </a:path>
              </a:pathLst>
            </a:custGeom>
            <a:solidFill>
              <a:srgbClr val="000000"/>
            </a:solidFill>
            <a:ln w="12690" cap="flat">
              <a:noFill/>
              <a:prstDash val="solid"/>
              <a:miter/>
            </a:ln>
          </p:spPr>
          <p:txBody>
            <a:bodyPr rtlCol="0" anchor="ctr"/>
            <a:lstStyle/>
            <a:p>
              <a:pPr rtl="0"/>
              <a:endParaRPr lang="en-GB" sz="1934" noProof="0"/>
            </a:p>
          </p:txBody>
        </p:sp>
        <p:sp>
          <p:nvSpPr>
            <p:cNvPr id="699" name="Freeform: Shape 698">
              <a:extLst>
                <a:ext uri="{FF2B5EF4-FFF2-40B4-BE49-F238E27FC236}">
                  <a16:creationId xmlns:a16="http://schemas.microsoft.com/office/drawing/2014/main" id="{AF2703B9-A227-412F-8218-E3CE6269A231}"/>
                </a:ext>
              </a:extLst>
            </p:cNvPr>
            <p:cNvSpPr/>
            <p:nvPr/>
          </p:nvSpPr>
          <p:spPr>
            <a:xfrm>
              <a:off x="3261907" y="6456313"/>
              <a:ext cx="13887" cy="14940"/>
            </a:xfrm>
            <a:custGeom>
              <a:avLst/>
              <a:gdLst>
                <a:gd name="connsiteX0" fmla="*/ 13839 w 13887"/>
                <a:gd name="connsiteY0" fmla="*/ 9649 h 14940"/>
                <a:gd name="connsiteX1" fmla="*/ 13839 w 13887"/>
                <a:gd name="connsiteY1" fmla="*/ 9649 h 14940"/>
                <a:gd name="connsiteX2" fmla="*/ 13839 w 13887"/>
                <a:gd name="connsiteY2" fmla="*/ 8126 h 14940"/>
                <a:gd name="connsiteX3" fmla="*/ 13839 w 13887"/>
                <a:gd name="connsiteY3" fmla="*/ 6983 h 14940"/>
                <a:gd name="connsiteX4" fmla="*/ 13839 w 13887"/>
                <a:gd name="connsiteY4" fmla="*/ 6983 h 14940"/>
                <a:gd name="connsiteX5" fmla="*/ 6983 w 13887"/>
                <a:gd name="connsiteY5" fmla="*/ 0 h 14940"/>
                <a:gd name="connsiteX6" fmla="*/ 0 w 13887"/>
                <a:gd name="connsiteY6" fmla="*/ 6983 h 14940"/>
                <a:gd name="connsiteX7" fmla="*/ 0 w 13887"/>
                <a:gd name="connsiteY7" fmla="*/ 7872 h 14940"/>
                <a:gd name="connsiteX8" fmla="*/ 6983 w 13887"/>
                <a:gd name="connsiteY8" fmla="*/ 14855 h 14940"/>
                <a:gd name="connsiteX9" fmla="*/ 9650 w 13887"/>
                <a:gd name="connsiteY9" fmla="*/ 14855 h 14940"/>
                <a:gd name="connsiteX10" fmla="*/ 10411 w 13887"/>
                <a:gd name="connsiteY10" fmla="*/ 14855 h 14940"/>
                <a:gd name="connsiteX11" fmla="*/ 11808 w 13887"/>
                <a:gd name="connsiteY11" fmla="*/ 13839 h 14940"/>
                <a:gd name="connsiteX12" fmla="*/ 11808 w 13887"/>
                <a:gd name="connsiteY12" fmla="*/ 12951 h 14940"/>
                <a:gd name="connsiteX13" fmla="*/ 12570 w 13887"/>
                <a:gd name="connsiteY13" fmla="*/ 11681 h 14940"/>
                <a:gd name="connsiteX14" fmla="*/ 13839 w 13887"/>
                <a:gd name="connsiteY14" fmla="*/ 9649 h 1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887" h="14940">
                  <a:moveTo>
                    <a:pt x="13839" y="9649"/>
                  </a:moveTo>
                  <a:lnTo>
                    <a:pt x="13839" y="9649"/>
                  </a:lnTo>
                  <a:cubicBezTo>
                    <a:pt x="13903" y="9142"/>
                    <a:pt x="13903" y="8634"/>
                    <a:pt x="13839" y="8126"/>
                  </a:cubicBezTo>
                  <a:lnTo>
                    <a:pt x="13839" y="6983"/>
                  </a:lnTo>
                  <a:lnTo>
                    <a:pt x="13839" y="6983"/>
                  </a:lnTo>
                  <a:cubicBezTo>
                    <a:pt x="13839" y="3174"/>
                    <a:pt x="10792" y="64"/>
                    <a:pt x="6983" y="0"/>
                  </a:cubicBezTo>
                  <a:cubicBezTo>
                    <a:pt x="3123" y="0"/>
                    <a:pt x="0" y="3123"/>
                    <a:pt x="0" y="6983"/>
                  </a:cubicBezTo>
                  <a:lnTo>
                    <a:pt x="0" y="7872"/>
                  </a:lnTo>
                  <a:cubicBezTo>
                    <a:pt x="0" y="11732"/>
                    <a:pt x="3123" y="14855"/>
                    <a:pt x="6983" y="14855"/>
                  </a:cubicBezTo>
                  <a:cubicBezTo>
                    <a:pt x="7872" y="14969"/>
                    <a:pt x="8761" y="14969"/>
                    <a:pt x="9650" y="14855"/>
                  </a:cubicBezTo>
                  <a:lnTo>
                    <a:pt x="10411" y="14855"/>
                  </a:lnTo>
                  <a:lnTo>
                    <a:pt x="11808" y="13839"/>
                  </a:lnTo>
                  <a:lnTo>
                    <a:pt x="11808" y="12951"/>
                  </a:lnTo>
                  <a:cubicBezTo>
                    <a:pt x="12138" y="12570"/>
                    <a:pt x="12392" y="12151"/>
                    <a:pt x="12570" y="11681"/>
                  </a:cubicBezTo>
                  <a:cubicBezTo>
                    <a:pt x="12570" y="11681"/>
                    <a:pt x="13839" y="9903"/>
                    <a:pt x="13839" y="9649"/>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00" name="Freeform: Shape 699">
              <a:extLst>
                <a:ext uri="{FF2B5EF4-FFF2-40B4-BE49-F238E27FC236}">
                  <a16:creationId xmlns:a16="http://schemas.microsoft.com/office/drawing/2014/main" id="{A6C5A6AC-68DE-47CA-BA47-74A8FD2A2ECB}"/>
                </a:ext>
              </a:extLst>
            </p:cNvPr>
            <p:cNvSpPr/>
            <p:nvPr/>
          </p:nvSpPr>
          <p:spPr>
            <a:xfrm>
              <a:off x="244284" y="6401082"/>
              <a:ext cx="13884" cy="6856"/>
            </a:xfrm>
            <a:custGeom>
              <a:avLst/>
              <a:gdLst>
                <a:gd name="connsiteX0" fmla="*/ 9649 w 13884"/>
                <a:gd name="connsiteY0" fmla="*/ 5841 h 6856"/>
                <a:gd name="connsiteX1" fmla="*/ 10919 w 13884"/>
                <a:gd name="connsiteY1" fmla="*/ 5841 h 6856"/>
                <a:gd name="connsiteX2" fmla="*/ 12062 w 13884"/>
                <a:gd name="connsiteY2" fmla="*/ 5079 h 6856"/>
                <a:gd name="connsiteX3" fmla="*/ 13078 w 13884"/>
                <a:gd name="connsiteY3" fmla="*/ 4317 h 6856"/>
                <a:gd name="connsiteX4" fmla="*/ 13839 w 13884"/>
                <a:gd name="connsiteY4" fmla="*/ 3174 h 6856"/>
                <a:gd name="connsiteX5" fmla="*/ 13839 w 13884"/>
                <a:gd name="connsiteY5" fmla="*/ 2412 h 6856"/>
                <a:gd name="connsiteX6" fmla="*/ 13839 w 13884"/>
                <a:gd name="connsiteY6" fmla="*/ 2412 h 6856"/>
                <a:gd name="connsiteX7" fmla="*/ 13839 w 13884"/>
                <a:gd name="connsiteY7" fmla="*/ 1143 h 6856"/>
                <a:gd name="connsiteX8" fmla="*/ 13839 w 13884"/>
                <a:gd name="connsiteY8" fmla="*/ 0 h 6856"/>
                <a:gd name="connsiteX9" fmla="*/ 13839 w 13884"/>
                <a:gd name="connsiteY9" fmla="*/ 0 h 6856"/>
                <a:gd name="connsiteX10" fmla="*/ 6983 w 13884"/>
                <a:gd name="connsiteY10" fmla="*/ 6856 h 6856"/>
                <a:gd name="connsiteX11" fmla="*/ 0 w 13884"/>
                <a:gd name="connsiteY11" fmla="*/ 0 h 6856"/>
                <a:gd name="connsiteX12" fmla="*/ 0 w 13884"/>
                <a:gd name="connsiteY12" fmla="*/ 0 h 6856"/>
                <a:gd name="connsiteX13" fmla="*/ 5587 w 13884"/>
                <a:gd name="connsiteY13" fmla="*/ 6602 h 6856"/>
                <a:gd name="connsiteX14" fmla="*/ 6983 w 13884"/>
                <a:gd name="connsiteY14" fmla="*/ 6602 h 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884" h="6856">
                  <a:moveTo>
                    <a:pt x="9649" y="5841"/>
                  </a:moveTo>
                  <a:cubicBezTo>
                    <a:pt x="10070" y="5917"/>
                    <a:pt x="10499" y="5917"/>
                    <a:pt x="10919" y="5841"/>
                  </a:cubicBezTo>
                  <a:cubicBezTo>
                    <a:pt x="10919" y="5841"/>
                    <a:pt x="11681" y="5841"/>
                    <a:pt x="12062" y="5079"/>
                  </a:cubicBezTo>
                  <a:lnTo>
                    <a:pt x="13078" y="4317"/>
                  </a:lnTo>
                  <a:lnTo>
                    <a:pt x="13839" y="3174"/>
                  </a:lnTo>
                  <a:lnTo>
                    <a:pt x="13839" y="2412"/>
                  </a:lnTo>
                  <a:lnTo>
                    <a:pt x="13839" y="2412"/>
                  </a:lnTo>
                  <a:cubicBezTo>
                    <a:pt x="13899" y="1994"/>
                    <a:pt x="13899" y="1562"/>
                    <a:pt x="13839" y="1143"/>
                  </a:cubicBezTo>
                  <a:cubicBezTo>
                    <a:pt x="13899" y="762"/>
                    <a:pt x="13899" y="381"/>
                    <a:pt x="13839" y="0"/>
                  </a:cubicBezTo>
                  <a:lnTo>
                    <a:pt x="13839" y="0"/>
                  </a:lnTo>
                  <a:cubicBezTo>
                    <a:pt x="13839" y="3784"/>
                    <a:pt x="10769" y="6856"/>
                    <a:pt x="6983" y="6856"/>
                  </a:cubicBezTo>
                  <a:cubicBezTo>
                    <a:pt x="3175" y="6856"/>
                    <a:pt x="70" y="3809"/>
                    <a:pt x="0" y="0"/>
                  </a:cubicBezTo>
                  <a:lnTo>
                    <a:pt x="0" y="0"/>
                  </a:lnTo>
                  <a:cubicBezTo>
                    <a:pt x="14" y="3263"/>
                    <a:pt x="2369" y="6044"/>
                    <a:pt x="5587" y="6602"/>
                  </a:cubicBezTo>
                  <a:lnTo>
                    <a:pt x="6983" y="6602"/>
                  </a:lnTo>
                  <a:close/>
                </a:path>
              </a:pathLst>
            </a:custGeom>
            <a:solidFill>
              <a:srgbClr val="000000"/>
            </a:solidFill>
            <a:ln w="12690" cap="flat">
              <a:noFill/>
              <a:prstDash val="solid"/>
              <a:miter/>
            </a:ln>
          </p:spPr>
          <p:txBody>
            <a:bodyPr rtlCol="0" anchor="ctr"/>
            <a:lstStyle/>
            <a:p>
              <a:pPr rtl="0"/>
              <a:endParaRPr lang="en-GB" sz="1934" noProof="0"/>
            </a:p>
          </p:txBody>
        </p:sp>
        <p:sp>
          <p:nvSpPr>
            <p:cNvPr id="701" name="Freeform: Shape 700">
              <a:extLst>
                <a:ext uri="{FF2B5EF4-FFF2-40B4-BE49-F238E27FC236}">
                  <a16:creationId xmlns:a16="http://schemas.microsoft.com/office/drawing/2014/main" id="{374C719C-85B0-46BC-AD6A-C139A8A45EB6}"/>
                </a:ext>
              </a:extLst>
            </p:cNvPr>
            <p:cNvSpPr/>
            <p:nvPr/>
          </p:nvSpPr>
          <p:spPr>
            <a:xfrm>
              <a:off x="256727" y="4969777"/>
              <a:ext cx="13236" cy="777676"/>
            </a:xfrm>
            <a:custGeom>
              <a:avLst/>
              <a:gdLst>
                <a:gd name="connsiteX0" fmla="*/ 6221 w 13236"/>
                <a:gd name="connsiteY0" fmla="*/ 770820 h 777676"/>
                <a:gd name="connsiteX1" fmla="*/ 13205 w 13236"/>
                <a:gd name="connsiteY1" fmla="*/ 777676 h 777676"/>
                <a:gd name="connsiteX2" fmla="*/ 13205 w 13236"/>
                <a:gd name="connsiteY2" fmla="*/ 6983 h 777676"/>
                <a:gd name="connsiteX3" fmla="*/ 13205 w 13236"/>
                <a:gd name="connsiteY3" fmla="*/ 6983 h 777676"/>
                <a:gd name="connsiteX4" fmla="*/ 13205 w 13236"/>
                <a:gd name="connsiteY4" fmla="*/ 5587 h 777676"/>
                <a:gd name="connsiteX5" fmla="*/ 13205 w 13236"/>
                <a:gd name="connsiteY5" fmla="*/ 4190 h 777676"/>
                <a:gd name="connsiteX6" fmla="*/ 13205 w 13236"/>
                <a:gd name="connsiteY6" fmla="*/ 4190 h 777676"/>
                <a:gd name="connsiteX7" fmla="*/ 6856 w 13236"/>
                <a:gd name="connsiteY7" fmla="*/ 0 h 777676"/>
                <a:gd name="connsiteX8" fmla="*/ 1524 w 13236"/>
                <a:gd name="connsiteY8" fmla="*/ 2921 h 777676"/>
                <a:gd name="connsiteX9" fmla="*/ 0 w 13236"/>
                <a:gd name="connsiteY9" fmla="*/ 6983 h 777676"/>
                <a:gd name="connsiteX10" fmla="*/ 0 w 13236"/>
                <a:gd name="connsiteY10" fmla="*/ 777676 h 777676"/>
                <a:gd name="connsiteX11" fmla="*/ 6221 w 13236"/>
                <a:gd name="connsiteY11" fmla="*/ 770820 h 77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36" h="777676">
                  <a:moveTo>
                    <a:pt x="6221" y="770820"/>
                  </a:moveTo>
                  <a:cubicBezTo>
                    <a:pt x="10029" y="770820"/>
                    <a:pt x="13135" y="773870"/>
                    <a:pt x="13205" y="777676"/>
                  </a:cubicBezTo>
                  <a:lnTo>
                    <a:pt x="13205" y="6983"/>
                  </a:lnTo>
                  <a:lnTo>
                    <a:pt x="13205" y="6983"/>
                  </a:lnTo>
                  <a:cubicBezTo>
                    <a:pt x="13205" y="6983"/>
                    <a:pt x="13205" y="6095"/>
                    <a:pt x="13205" y="5587"/>
                  </a:cubicBezTo>
                  <a:cubicBezTo>
                    <a:pt x="13247" y="5122"/>
                    <a:pt x="13247" y="4655"/>
                    <a:pt x="13205" y="4190"/>
                  </a:cubicBezTo>
                  <a:lnTo>
                    <a:pt x="13205" y="4190"/>
                  </a:lnTo>
                  <a:cubicBezTo>
                    <a:pt x="12128" y="1641"/>
                    <a:pt x="9624" y="-12"/>
                    <a:pt x="6856" y="0"/>
                  </a:cubicBezTo>
                  <a:cubicBezTo>
                    <a:pt x="4692" y="-20"/>
                    <a:pt x="2673" y="1086"/>
                    <a:pt x="1524" y="2921"/>
                  </a:cubicBezTo>
                  <a:cubicBezTo>
                    <a:pt x="555" y="4054"/>
                    <a:pt x="15" y="5492"/>
                    <a:pt x="0" y="6983"/>
                  </a:cubicBezTo>
                  <a:lnTo>
                    <a:pt x="0" y="777676"/>
                  </a:lnTo>
                  <a:cubicBezTo>
                    <a:pt x="-15" y="774124"/>
                    <a:pt x="2684" y="771149"/>
                    <a:pt x="6221" y="77082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02" name="Freeform: Shape 701">
              <a:extLst>
                <a:ext uri="{FF2B5EF4-FFF2-40B4-BE49-F238E27FC236}">
                  <a16:creationId xmlns:a16="http://schemas.microsoft.com/office/drawing/2014/main" id="{C5E6256C-A4BA-41D0-9669-706E322848E7}"/>
                </a:ext>
              </a:extLst>
            </p:cNvPr>
            <p:cNvSpPr/>
            <p:nvPr/>
          </p:nvSpPr>
          <p:spPr>
            <a:xfrm>
              <a:off x="256092" y="5740597"/>
              <a:ext cx="13839" cy="242888"/>
            </a:xfrm>
            <a:custGeom>
              <a:avLst/>
              <a:gdLst>
                <a:gd name="connsiteX0" fmla="*/ 2539 w 13839"/>
                <a:gd name="connsiteY0" fmla="*/ 241619 h 242888"/>
                <a:gd name="connsiteX1" fmla="*/ 5714 w 13839"/>
                <a:gd name="connsiteY1" fmla="*/ 242889 h 242888"/>
                <a:gd name="connsiteX2" fmla="*/ 6856 w 13839"/>
                <a:gd name="connsiteY2" fmla="*/ 242889 h 242888"/>
                <a:gd name="connsiteX3" fmla="*/ 8126 w 13839"/>
                <a:gd name="connsiteY3" fmla="*/ 242889 h 242888"/>
                <a:gd name="connsiteX4" fmla="*/ 13839 w 13839"/>
                <a:gd name="connsiteY4" fmla="*/ 236286 h 242888"/>
                <a:gd name="connsiteX5" fmla="*/ 13839 w 13839"/>
                <a:gd name="connsiteY5" fmla="*/ 6856 h 242888"/>
                <a:gd name="connsiteX6" fmla="*/ 6856 w 13839"/>
                <a:gd name="connsiteY6" fmla="*/ 0 h 242888"/>
                <a:gd name="connsiteX7" fmla="*/ 0 w 13839"/>
                <a:gd name="connsiteY7" fmla="*/ 6856 h 242888"/>
                <a:gd name="connsiteX8" fmla="*/ 0 w 13839"/>
                <a:gd name="connsiteY8" fmla="*/ 236286 h 242888"/>
                <a:gd name="connsiteX9" fmla="*/ 1524 w 13839"/>
                <a:gd name="connsiteY9" fmla="*/ 240349 h 242888"/>
                <a:gd name="connsiteX10" fmla="*/ 1524 w 13839"/>
                <a:gd name="connsiteY10" fmla="*/ 240349 h 242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39" h="242888">
                  <a:moveTo>
                    <a:pt x="2539" y="241619"/>
                  </a:moveTo>
                  <a:cubicBezTo>
                    <a:pt x="3465" y="242319"/>
                    <a:pt x="4561" y="242758"/>
                    <a:pt x="5714" y="242889"/>
                  </a:cubicBezTo>
                  <a:lnTo>
                    <a:pt x="6856" y="242889"/>
                  </a:lnTo>
                  <a:lnTo>
                    <a:pt x="8126" y="242889"/>
                  </a:lnTo>
                  <a:cubicBezTo>
                    <a:pt x="11394" y="242390"/>
                    <a:pt x="13815" y="239591"/>
                    <a:pt x="13839" y="236286"/>
                  </a:cubicBezTo>
                  <a:lnTo>
                    <a:pt x="13839" y="6856"/>
                  </a:lnTo>
                  <a:cubicBezTo>
                    <a:pt x="13770" y="3050"/>
                    <a:pt x="10664" y="0"/>
                    <a:pt x="6856" y="0"/>
                  </a:cubicBezTo>
                  <a:cubicBezTo>
                    <a:pt x="3070" y="0"/>
                    <a:pt x="0" y="3070"/>
                    <a:pt x="0" y="6856"/>
                  </a:cubicBezTo>
                  <a:lnTo>
                    <a:pt x="0" y="236286"/>
                  </a:lnTo>
                  <a:cubicBezTo>
                    <a:pt x="46" y="237772"/>
                    <a:pt x="581" y="239200"/>
                    <a:pt x="1524" y="240349"/>
                  </a:cubicBezTo>
                  <a:lnTo>
                    <a:pt x="1524" y="240349"/>
                  </a:lnTo>
                  <a:close/>
                </a:path>
              </a:pathLst>
            </a:custGeom>
            <a:solidFill>
              <a:srgbClr val="000000"/>
            </a:solidFill>
            <a:ln w="12690" cap="flat">
              <a:noFill/>
              <a:prstDash val="solid"/>
              <a:miter/>
            </a:ln>
          </p:spPr>
          <p:txBody>
            <a:bodyPr rtlCol="0" anchor="ctr"/>
            <a:lstStyle/>
            <a:p>
              <a:pPr rtl="0"/>
              <a:endParaRPr lang="en-GB" sz="1934" noProof="0"/>
            </a:p>
          </p:txBody>
        </p:sp>
        <p:sp>
          <p:nvSpPr>
            <p:cNvPr id="703" name="Freeform: Shape 702">
              <a:extLst>
                <a:ext uri="{FF2B5EF4-FFF2-40B4-BE49-F238E27FC236}">
                  <a16:creationId xmlns:a16="http://schemas.microsoft.com/office/drawing/2014/main" id="{93587A5C-5FE0-47E8-9BFB-04DB856FC288}"/>
                </a:ext>
              </a:extLst>
            </p:cNvPr>
            <p:cNvSpPr/>
            <p:nvPr/>
          </p:nvSpPr>
          <p:spPr>
            <a:xfrm>
              <a:off x="692477" y="6084171"/>
              <a:ext cx="12876" cy="315006"/>
            </a:xfrm>
            <a:custGeom>
              <a:avLst/>
              <a:gdLst>
                <a:gd name="connsiteX0" fmla="*/ 5840 w 12876"/>
                <a:gd name="connsiteY0" fmla="*/ 308531 h 315006"/>
                <a:gd name="connsiteX1" fmla="*/ 12824 w 12876"/>
                <a:gd name="connsiteY1" fmla="*/ 308531 h 315006"/>
                <a:gd name="connsiteX2" fmla="*/ 12824 w 12876"/>
                <a:gd name="connsiteY2" fmla="*/ 3809 h 315006"/>
                <a:gd name="connsiteX3" fmla="*/ 12824 w 12876"/>
                <a:gd name="connsiteY3" fmla="*/ 3809 h 315006"/>
                <a:gd name="connsiteX4" fmla="*/ 12824 w 12876"/>
                <a:gd name="connsiteY4" fmla="*/ 2412 h 315006"/>
                <a:gd name="connsiteX5" fmla="*/ 12824 w 12876"/>
                <a:gd name="connsiteY5" fmla="*/ 1016 h 315006"/>
                <a:gd name="connsiteX6" fmla="*/ 12824 w 12876"/>
                <a:gd name="connsiteY6" fmla="*/ 0 h 315006"/>
                <a:gd name="connsiteX7" fmla="*/ 12824 w 12876"/>
                <a:gd name="connsiteY7" fmla="*/ 2031 h 315006"/>
                <a:gd name="connsiteX8" fmla="*/ 5840 w 12876"/>
                <a:gd name="connsiteY8" fmla="*/ 8888 h 315006"/>
                <a:gd name="connsiteX9" fmla="*/ 0 w 12876"/>
                <a:gd name="connsiteY9" fmla="*/ 8888 h 315006"/>
                <a:gd name="connsiteX10" fmla="*/ 0 w 12876"/>
                <a:gd name="connsiteY10" fmla="*/ 315006 h 315006"/>
                <a:gd name="connsiteX11" fmla="*/ 5840 w 12876"/>
                <a:gd name="connsiteY11" fmla="*/ 308531 h 315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876" h="315006">
                  <a:moveTo>
                    <a:pt x="5840" y="308531"/>
                  </a:moveTo>
                  <a:lnTo>
                    <a:pt x="12824" y="308531"/>
                  </a:lnTo>
                  <a:lnTo>
                    <a:pt x="12824" y="3809"/>
                  </a:lnTo>
                  <a:lnTo>
                    <a:pt x="12824" y="3809"/>
                  </a:lnTo>
                  <a:cubicBezTo>
                    <a:pt x="12883" y="3339"/>
                    <a:pt x="12883" y="2882"/>
                    <a:pt x="12824" y="2412"/>
                  </a:cubicBezTo>
                  <a:cubicBezTo>
                    <a:pt x="12881" y="1943"/>
                    <a:pt x="12881" y="1485"/>
                    <a:pt x="12824" y="1016"/>
                  </a:cubicBezTo>
                  <a:cubicBezTo>
                    <a:pt x="12863" y="673"/>
                    <a:pt x="12863" y="343"/>
                    <a:pt x="12824" y="0"/>
                  </a:cubicBezTo>
                  <a:cubicBezTo>
                    <a:pt x="12895" y="673"/>
                    <a:pt x="12895" y="1359"/>
                    <a:pt x="12824" y="2031"/>
                  </a:cubicBezTo>
                  <a:cubicBezTo>
                    <a:pt x="12754" y="5840"/>
                    <a:pt x="9648" y="8888"/>
                    <a:pt x="5840" y="8888"/>
                  </a:cubicBezTo>
                  <a:lnTo>
                    <a:pt x="0" y="8888"/>
                  </a:lnTo>
                  <a:lnTo>
                    <a:pt x="0" y="315006"/>
                  </a:lnTo>
                  <a:cubicBezTo>
                    <a:pt x="146" y="311731"/>
                    <a:pt x="2595" y="309014"/>
                    <a:pt x="5840" y="308531"/>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04" name="Freeform: Shape 703">
              <a:extLst>
                <a:ext uri="{FF2B5EF4-FFF2-40B4-BE49-F238E27FC236}">
                  <a16:creationId xmlns:a16="http://schemas.microsoft.com/office/drawing/2014/main" id="{5DBE7DFE-0BE4-4DA0-888F-42AD3E39F3E6}"/>
                </a:ext>
              </a:extLst>
            </p:cNvPr>
            <p:cNvSpPr/>
            <p:nvPr/>
          </p:nvSpPr>
          <p:spPr>
            <a:xfrm>
              <a:off x="691461" y="6402479"/>
              <a:ext cx="8506" cy="4452"/>
            </a:xfrm>
            <a:custGeom>
              <a:avLst/>
              <a:gdLst>
                <a:gd name="connsiteX0" fmla="*/ 0 w 8506"/>
                <a:gd name="connsiteY0" fmla="*/ 0 h 4452"/>
                <a:gd name="connsiteX1" fmla="*/ 6221 w 8506"/>
                <a:gd name="connsiteY1" fmla="*/ 4444 h 4452"/>
                <a:gd name="connsiteX2" fmla="*/ 8507 w 8506"/>
                <a:gd name="connsiteY2" fmla="*/ 4444 h 4452"/>
                <a:gd name="connsiteX3" fmla="*/ 6856 w 8506"/>
                <a:gd name="connsiteY3" fmla="*/ 4444 h 4452"/>
                <a:gd name="connsiteX4" fmla="*/ 0 w 8506"/>
                <a:gd name="connsiteY4" fmla="*/ 0 h 44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06" h="4452">
                  <a:moveTo>
                    <a:pt x="0" y="0"/>
                  </a:moveTo>
                  <a:cubicBezTo>
                    <a:pt x="950" y="2628"/>
                    <a:pt x="3426" y="4393"/>
                    <a:pt x="6221" y="4444"/>
                  </a:cubicBezTo>
                  <a:lnTo>
                    <a:pt x="8507" y="4444"/>
                  </a:lnTo>
                  <a:lnTo>
                    <a:pt x="6856" y="4444"/>
                  </a:lnTo>
                  <a:cubicBezTo>
                    <a:pt x="3852" y="4596"/>
                    <a:pt x="1089" y="2806"/>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05" name="Freeform: Shape 704">
              <a:extLst>
                <a:ext uri="{FF2B5EF4-FFF2-40B4-BE49-F238E27FC236}">
                  <a16:creationId xmlns:a16="http://schemas.microsoft.com/office/drawing/2014/main" id="{FF6167B6-3B34-4471-88F6-EE3FABCB9247}"/>
                </a:ext>
              </a:extLst>
            </p:cNvPr>
            <p:cNvSpPr/>
            <p:nvPr/>
          </p:nvSpPr>
          <p:spPr>
            <a:xfrm>
              <a:off x="690781" y="6399558"/>
              <a:ext cx="45" cy="1523"/>
            </a:xfrm>
            <a:custGeom>
              <a:avLst/>
              <a:gdLst>
                <a:gd name="connsiteX0" fmla="*/ 46 w 45"/>
                <a:gd name="connsiteY0" fmla="*/ 0 h 1523"/>
                <a:gd name="connsiteX1" fmla="*/ 46 w 45"/>
                <a:gd name="connsiteY1" fmla="*/ 0 h 1523"/>
                <a:gd name="connsiteX2" fmla="*/ 46 w 45"/>
                <a:gd name="connsiteY2" fmla="*/ 1524 h 1523"/>
                <a:gd name="connsiteX3" fmla="*/ 46 w 45"/>
                <a:gd name="connsiteY3" fmla="*/ 1524 h 1523"/>
                <a:gd name="connsiteX4" fmla="*/ 46 w 45"/>
                <a:gd name="connsiteY4" fmla="*/ 0 h 1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 h="1523">
                  <a:moveTo>
                    <a:pt x="46" y="0"/>
                  </a:moveTo>
                  <a:lnTo>
                    <a:pt x="46" y="0"/>
                  </a:lnTo>
                  <a:cubicBezTo>
                    <a:pt x="-15" y="508"/>
                    <a:pt x="-15" y="1016"/>
                    <a:pt x="46" y="1524"/>
                  </a:cubicBezTo>
                  <a:lnTo>
                    <a:pt x="46" y="1524"/>
                  </a:lnTo>
                  <a:cubicBezTo>
                    <a:pt x="-8" y="1016"/>
                    <a:pt x="-8" y="508"/>
                    <a:pt x="46"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06" name="Freeform: Shape 705">
              <a:extLst>
                <a:ext uri="{FF2B5EF4-FFF2-40B4-BE49-F238E27FC236}">
                  <a16:creationId xmlns:a16="http://schemas.microsoft.com/office/drawing/2014/main" id="{0034BA86-EF20-49E2-9603-A78285822658}"/>
                </a:ext>
              </a:extLst>
            </p:cNvPr>
            <p:cNvSpPr/>
            <p:nvPr/>
          </p:nvSpPr>
          <p:spPr>
            <a:xfrm>
              <a:off x="2385016" y="6464693"/>
              <a:ext cx="104" cy="2158"/>
            </a:xfrm>
            <a:custGeom>
              <a:avLst/>
              <a:gdLst>
                <a:gd name="connsiteX0" fmla="*/ 57 w 104"/>
                <a:gd name="connsiteY0" fmla="*/ 1270 h 2158"/>
                <a:gd name="connsiteX1" fmla="*/ 57 w 104"/>
                <a:gd name="connsiteY1" fmla="*/ 2158 h 2158"/>
                <a:gd name="connsiteX2" fmla="*/ 57 w 104"/>
                <a:gd name="connsiteY2" fmla="*/ 1524 h 2158"/>
                <a:gd name="connsiteX3" fmla="*/ 57 w 104"/>
                <a:gd name="connsiteY3" fmla="*/ 0 h 2158"/>
              </a:gdLst>
              <a:ahLst/>
              <a:cxnLst>
                <a:cxn ang="0">
                  <a:pos x="connsiteX0" y="connsiteY0"/>
                </a:cxn>
                <a:cxn ang="0">
                  <a:pos x="connsiteX1" y="connsiteY1"/>
                </a:cxn>
                <a:cxn ang="0">
                  <a:pos x="connsiteX2" y="connsiteY2"/>
                </a:cxn>
                <a:cxn ang="0">
                  <a:pos x="connsiteX3" y="connsiteY3"/>
                </a:cxn>
              </a:cxnLst>
              <a:rect l="l" t="t" r="r" b="b"/>
              <a:pathLst>
                <a:path w="104" h="2158">
                  <a:moveTo>
                    <a:pt x="57" y="1270"/>
                  </a:moveTo>
                  <a:cubicBezTo>
                    <a:pt x="57" y="1270"/>
                    <a:pt x="57" y="1904"/>
                    <a:pt x="57" y="2158"/>
                  </a:cubicBezTo>
                  <a:cubicBezTo>
                    <a:pt x="121" y="1955"/>
                    <a:pt x="121" y="1727"/>
                    <a:pt x="57" y="1524"/>
                  </a:cubicBezTo>
                  <a:cubicBezTo>
                    <a:pt x="-19" y="1016"/>
                    <a:pt x="-19" y="508"/>
                    <a:pt x="57"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07" name="Freeform: Shape 706">
              <a:extLst>
                <a:ext uri="{FF2B5EF4-FFF2-40B4-BE49-F238E27FC236}">
                  <a16:creationId xmlns:a16="http://schemas.microsoft.com/office/drawing/2014/main" id="{325BF17D-4E11-4225-9397-0EBC73C4A899}"/>
                </a:ext>
              </a:extLst>
            </p:cNvPr>
            <p:cNvSpPr/>
            <p:nvPr/>
          </p:nvSpPr>
          <p:spPr>
            <a:xfrm>
              <a:off x="2398659" y="6464693"/>
              <a:ext cx="57" cy="2158"/>
            </a:xfrm>
            <a:custGeom>
              <a:avLst/>
              <a:gdLst>
                <a:gd name="connsiteX0" fmla="*/ 0 w 57"/>
                <a:gd name="connsiteY0" fmla="*/ 2158 h 2158"/>
                <a:gd name="connsiteX1" fmla="*/ 0 w 57"/>
                <a:gd name="connsiteY1" fmla="*/ 1270 h 2158"/>
                <a:gd name="connsiteX2" fmla="*/ 0 w 57"/>
                <a:gd name="connsiteY2" fmla="*/ 0 h 2158"/>
                <a:gd name="connsiteX3" fmla="*/ 0 w 57"/>
                <a:gd name="connsiteY3" fmla="*/ 1524 h 2158"/>
                <a:gd name="connsiteX4" fmla="*/ 0 w 57"/>
                <a:gd name="connsiteY4" fmla="*/ 2158 h 2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 h="2158">
                  <a:moveTo>
                    <a:pt x="0" y="2158"/>
                  </a:moveTo>
                  <a:cubicBezTo>
                    <a:pt x="0" y="2158"/>
                    <a:pt x="0" y="1524"/>
                    <a:pt x="0" y="1270"/>
                  </a:cubicBezTo>
                  <a:lnTo>
                    <a:pt x="0" y="0"/>
                  </a:lnTo>
                  <a:cubicBezTo>
                    <a:pt x="76" y="508"/>
                    <a:pt x="76" y="1016"/>
                    <a:pt x="0" y="1524"/>
                  </a:cubicBezTo>
                  <a:cubicBezTo>
                    <a:pt x="64" y="1727"/>
                    <a:pt x="64" y="1955"/>
                    <a:pt x="0" y="2158"/>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08" name="Freeform: Shape 707">
              <a:extLst>
                <a:ext uri="{FF2B5EF4-FFF2-40B4-BE49-F238E27FC236}">
                  <a16:creationId xmlns:a16="http://schemas.microsoft.com/office/drawing/2014/main" id="{0022008C-38E8-4140-ADF0-1B394553D80C}"/>
                </a:ext>
              </a:extLst>
            </p:cNvPr>
            <p:cNvSpPr/>
            <p:nvPr/>
          </p:nvSpPr>
          <p:spPr>
            <a:xfrm>
              <a:off x="3651188" y="6460630"/>
              <a:ext cx="13839" cy="404518"/>
            </a:xfrm>
            <a:custGeom>
              <a:avLst/>
              <a:gdLst>
                <a:gd name="connsiteX0" fmla="*/ 13331 w 13839"/>
                <a:gd name="connsiteY0" fmla="*/ 5079 h 404518"/>
                <a:gd name="connsiteX1" fmla="*/ 13331 w 13839"/>
                <a:gd name="connsiteY1" fmla="*/ 3809 h 404518"/>
                <a:gd name="connsiteX2" fmla="*/ 12570 w 13839"/>
                <a:gd name="connsiteY2" fmla="*/ 2666 h 404518"/>
                <a:gd name="connsiteX3" fmla="*/ 11808 w 13839"/>
                <a:gd name="connsiteY3" fmla="*/ 1524 h 404518"/>
                <a:gd name="connsiteX4" fmla="*/ 10792 w 13839"/>
                <a:gd name="connsiteY4" fmla="*/ 762 h 404518"/>
                <a:gd name="connsiteX5" fmla="*/ 9649 w 13839"/>
                <a:gd name="connsiteY5" fmla="*/ 0 h 404518"/>
                <a:gd name="connsiteX6" fmla="*/ 8380 w 13839"/>
                <a:gd name="connsiteY6" fmla="*/ 0 h 404518"/>
                <a:gd name="connsiteX7" fmla="*/ 6856 w 13839"/>
                <a:gd name="connsiteY7" fmla="*/ 0 h 404518"/>
                <a:gd name="connsiteX8" fmla="*/ 0 w 13839"/>
                <a:gd name="connsiteY8" fmla="*/ 6983 h 404518"/>
                <a:gd name="connsiteX9" fmla="*/ 0 w 13839"/>
                <a:gd name="connsiteY9" fmla="*/ 404519 h 404518"/>
                <a:gd name="connsiteX10" fmla="*/ 13839 w 13839"/>
                <a:gd name="connsiteY10" fmla="*/ 404519 h 404518"/>
                <a:gd name="connsiteX11" fmla="*/ 13839 w 13839"/>
                <a:gd name="connsiteY11" fmla="*/ 6348 h 404518"/>
                <a:gd name="connsiteX12" fmla="*/ 13331 w 13839"/>
                <a:gd name="connsiteY12" fmla="*/ 5079 h 404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839" h="404518">
                  <a:moveTo>
                    <a:pt x="13331" y="5079"/>
                  </a:moveTo>
                  <a:cubicBezTo>
                    <a:pt x="13331" y="5079"/>
                    <a:pt x="13331" y="4190"/>
                    <a:pt x="13331" y="3809"/>
                  </a:cubicBezTo>
                  <a:lnTo>
                    <a:pt x="12570" y="2666"/>
                  </a:lnTo>
                  <a:cubicBezTo>
                    <a:pt x="12367" y="2260"/>
                    <a:pt x="12100" y="1879"/>
                    <a:pt x="11808" y="1524"/>
                  </a:cubicBezTo>
                  <a:lnTo>
                    <a:pt x="10792" y="762"/>
                  </a:lnTo>
                  <a:lnTo>
                    <a:pt x="9649" y="0"/>
                  </a:lnTo>
                  <a:lnTo>
                    <a:pt x="8380" y="0"/>
                  </a:lnTo>
                  <a:lnTo>
                    <a:pt x="6856" y="0"/>
                  </a:lnTo>
                  <a:cubicBezTo>
                    <a:pt x="3047" y="64"/>
                    <a:pt x="0" y="3174"/>
                    <a:pt x="0" y="6983"/>
                  </a:cubicBezTo>
                  <a:lnTo>
                    <a:pt x="0" y="404519"/>
                  </a:lnTo>
                  <a:lnTo>
                    <a:pt x="13839" y="404519"/>
                  </a:lnTo>
                  <a:lnTo>
                    <a:pt x="13839" y="6348"/>
                  </a:lnTo>
                  <a:cubicBezTo>
                    <a:pt x="13839" y="6348"/>
                    <a:pt x="13331" y="5587"/>
                    <a:pt x="13331" y="5079"/>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09" name="Freeform: Shape 708">
              <a:extLst>
                <a:ext uri="{FF2B5EF4-FFF2-40B4-BE49-F238E27FC236}">
                  <a16:creationId xmlns:a16="http://schemas.microsoft.com/office/drawing/2014/main" id="{B01A6820-A35D-4256-A4CF-371D152E0BAA}"/>
                </a:ext>
              </a:extLst>
            </p:cNvPr>
            <p:cNvSpPr/>
            <p:nvPr/>
          </p:nvSpPr>
          <p:spPr>
            <a:xfrm>
              <a:off x="998214" y="5792527"/>
              <a:ext cx="6856" cy="13839"/>
            </a:xfrm>
            <a:custGeom>
              <a:avLst/>
              <a:gdLst>
                <a:gd name="connsiteX0" fmla="*/ 0 w 6856"/>
                <a:gd name="connsiteY0" fmla="*/ 6856 h 13839"/>
                <a:gd name="connsiteX1" fmla="*/ 6856 w 6856"/>
                <a:gd name="connsiteY1" fmla="*/ 0 h 13839"/>
                <a:gd name="connsiteX2" fmla="*/ 6856 w 6856"/>
                <a:gd name="connsiteY2" fmla="*/ 0 h 13839"/>
                <a:gd name="connsiteX3" fmla="*/ 0 w 6856"/>
                <a:gd name="connsiteY3" fmla="*/ 6856 h 13839"/>
                <a:gd name="connsiteX4" fmla="*/ 6856 w 6856"/>
                <a:gd name="connsiteY4" fmla="*/ 13839 h 13839"/>
                <a:gd name="connsiteX5" fmla="*/ 6856 w 6856"/>
                <a:gd name="connsiteY5" fmla="*/ 13839 h 13839"/>
                <a:gd name="connsiteX6" fmla="*/ 0 w 6856"/>
                <a:gd name="connsiteY6" fmla="*/ 6856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6" h="13839">
                  <a:moveTo>
                    <a:pt x="0" y="6856"/>
                  </a:moveTo>
                  <a:cubicBezTo>
                    <a:pt x="0" y="3070"/>
                    <a:pt x="3070" y="0"/>
                    <a:pt x="6856" y="0"/>
                  </a:cubicBezTo>
                  <a:lnTo>
                    <a:pt x="6856" y="0"/>
                  </a:lnTo>
                  <a:cubicBezTo>
                    <a:pt x="3070" y="0"/>
                    <a:pt x="0" y="3070"/>
                    <a:pt x="0" y="6856"/>
                  </a:cubicBezTo>
                  <a:cubicBezTo>
                    <a:pt x="0" y="10664"/>
                    <a:pt x="3050" y="13770"/>
                    <a:pt x="6856" y="13839"/>
                  </a:cubicBezTo>
                  <a:lnTo>
                    <a:pt x="6856" y="13839"/>
                  </a:lnTo>
                  <a:cubicBezTo>
                    <a:pt x="3050" y="13770"/>
                    <a:pt x="0" y="10664"/>
                    <a:pt x="0"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10" name="Freeform: Shape 709">
              <a:extLst>
                <a:ext uri="{FF2B5EF4-FFF2-40B4-BE49-F238E27FC236}">
                  <a16:creationId xmlns:a16="http://schemas.microsoft.com/office/drawing/2014/main" id="{384CF9AB-88FD-4315-94E5-8F6847910A51}"/>
                </a:ext>
              </a:extLst>
            </p:cNvPr>
            <p:cNvSpPr/>
            <p:nvPr/>
          </p:nvSpPr>
          <p:spPr>
            <a:xfrm>
              <a:off x="268662" y="6076045"/>
              <a:ext cx="1269" cy="3555"/>
            </a:xfrm>
            <a:custGeom>
              <a:avLst/>
              <a:gdLst>
                <a:gd name="connsiteX0" fmla="*/ 0 w 1269"/>
                <a:gd name="connsiteY0" fmla="*/ 3555 h 3555"/>
                <a:gd name="connsiteX1" fmla="*/ 1270 w 1269"/>
                <a:gd name="connsiteY1" fmla="*/ 3555 h 3555"/>
                <a:gd name="connsiteX2" fmla="*/ 0 w 1269"/>
                <a:gd name="connsiteY2" fmla="*/ 0 h 3555"/>
              </a:gdLst>
              <a:ahLst/>
              <a:cxnLst>
                <a:cxn ang="0">
                  <a:pos x="connsiteX0" y="connsiteY0"/>
                </a:cxn>
                <a:cxn ang="0">
                  <a:pos x="connsiteX1" y="connsiteY1"/>
                </a:cxn>
                <a:cxn ang="0">
                  <a:pos x="connsiteX2" y="connsiteY2"/>
                </a:cxn>
              </a:cxnLst>
              <a:rect l="l" t="t" r="r" b="b"/>
              <a:pathLst>
                <a:path w="1269" h="3555">
                  <a:moveTo>
                    <a:pt x="0" y="3555"/>
                  </a:moveTo>
                  <a:lnTo>
                    <a:pt x="1270" y="3555"/>
                  </a:lnTo>
                  <a:cubicBezTo>
                    <a:pt x="456" y="2552"/>
                    <a:pt x="8" y="1295"/>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11" name="Freeform: Shape 710">
              <a:extLst>
                <a:ext uri="{FF2B5EF4-FFF2-40B4-BE49-F238E27FC236}">
                  <a16:creationId xmlns:a16="http://schemas.microsoft.com/office/drawing/2014/main" id="{9566E6A8-916F-415F-8E6E-CB5D77A80480}"/>
                </a:ext>
              </a:extLst>
            </p:cNvPr>
            <p:cNvSpPr/>
            <p:nvPr/>
          </p:nvSpPr>
          <p:spPr>
            <a:xfrm>
              <a:off x="281358" y="6076045"/>
              <a:ext cx="1142" cy="3555"/>
            </a:xfrm>
            <a:custGeom>
              <a:avLst/>
              <a:gdLst>
                <a:gd name="connsiteX0" fmla="*/ 0 w 1142"/>
                <a:gd name="connsiteY0" fmla="*/ 3555 h 3555"/>
                <a:gd name="connsiteX1" fmla="*/ 1143 w 1142"/>
                <a:gd name="connsiteY1" fmla="*/ 3555 h 3555"/>
                <a:gd name="connsiteX2" fmla="*/ 1143 w 1142"/>
                <a:gd name="connsiteY2" fmla="*/ 0 h 3555"/>
                <a:gd name="connsiteX3" fmla="*/ 0 w 1142"/>
                <a:gd name="connsiteY3" fmla="*/ 3555 h 3555"/>
              </a:gdLst>
              <a:ahLst/>
              <a:cxnLst>
                <a:cxn ang="0">
                  <a:pos x="connsiteX0" y="connsiteY0"/>
                </a:cxn>
                <a:cxn ang="0">
                  <a:pos x="connsiteX1" y="connsiteY1"/>
                </a:cxn>
                <a:cxn ang="0">
                  <a:pos x="connsiteX2" y="connsiteY2"/>
                </a:cxn>
                <a:cxn ang="0">
                  <a:pos x="connsiteX3" y="connsiteY3"/>
                </a:cxn>
              </a:cxnLst>
              <a:rect l="l" t="t" r="r" b="b"/>
              <a:pathLst>
                <a:path w="1142" h="3555">
                  <a:moveTo>
                    <a:pt x="0" y="3555"/>
                  </a:moveTo>
                  <a:lnTo>
                    <a:pt x="1143" y="3555"/>
                  </a:lnTo>
                  <a:lnTo>
                    <a:pt x="1143" y="0"/>
                  </a:lnTo>
                  <a:cubicBezTo>
                    <a:pt x="1112" y="1270"/>
                    <a:pt x="715" y="2501"/>
                    <a:pt x="0" y="3555"/>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12" name="Freeform: Shape 711">
              <a:extLst>
                <a:ext uri="{FF2B5EF4-FFF2-40B4-BE49-F238E27FC236}">
                  <a16:creationId xmlns:a16="http://schemas.microsoft.com/office/drawing/2014/main" id="{15C02FDC-C39D-462F-9F9C-92FFC7477B8F}"/>
                </a:ext>
              </a:extLst>
            </p:cNvPr>
            <p:cNvSpPr/>
            <p:nvPr/>
          </p:nvSpPr>
          <p:spPr>
            <a:xfrm>
              <a:off x="409087" y="6075283"/>
              <a:ext cx="13585" cy="4317"/>
            </a:xfrm>
            <a:custGeom>
              <a:avLst/>
              <a:gdLst>
                <a:gd name="connsiteX0" fmla="*/ 13585 w 13585"/>
                <a:gd name="connsiteY0" fmla="*/ 1 h 4317"/>
                <a:gd name="connsiteX1" fmla="*/ 6475 w 13585"/>
                <a:gd name="connsiteY1" fmla="*/ 1 h 4317"/>
                <a:gd name="connsiteX2" fmla="*/ 0 w 13585"/>
                <a:gd name="connsiteY2" fmla="*/ 4318 h 4317"/>
                <a:gd name="connsiteX3" fmla="*/ 7110 w 13585"/>
                <a:gd name="connsiteY3" fmla="*/ 4318 h 4317"/>
                <a:gd name="connsiteX4" fmla="*/ 13585 w 13585"/>
                <a:gd name="connsiteY4" fmla="*/ 1 h 4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5" h="4317">
                  <a:moveTo>
                    <a:pt x="13585" y="1"/>
                  </a:moveTo>
                  <a:lnTo>
                    <a:pt x="6475" y="1"/>
                  </a:lnTo>
                  <a:cubicBezTo>
                    <a:pt x="3641" y="-12"/>
                    <a:pt x="1082" y="1702"/>
                    <a:pt x="0" y="4318"/>
                  </a:cubicBezTo>
                  <a:lnTo>
                    <a:pt x="7110" y="4318"/>
                  </a:lnTo>
                  <a:cubicBezTo>
                    <a:pt x="8164" y="1677"/>
                    <a:pt x="10740" y="-37"/>
                    <a:pt x="13585" y="1"/>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13" name="Freeform: Shape 712">
              <a:extLst>
                <a:ext uri="{FF2B5EF4-FFF2-40B4-BE49-F238E27FC236}">
                  <a16:creationId xmlns:a16="http://schemas.microsoft.com/office/drawing/2014/main" id="{62368683-DDBF-4EEA-801A-D5AD4212DAF1}"/>
                </a:ext>
              </a:extLst>
            </p:cNvPr>
            <p:cNvSpPr/>
            <p:nvPr/>
          </p:nvSpPr>
          <p:spPr>
            <a:xfrm>
              <a:off x="416197" y="6075283"/>
              <a:ext cx="71355" cy="4317"/>
            </a:xfrm>
            <a:custGeom>
              <a:avLst/>
              <a:gdLst>
                <a:gd name="connsiteX0" fmla="*/ 65007 w 71355"/>
                <a:gd name="connsiteY0" fmla="*/ 1 h 4317"/>
                <a:gd name="connsiteX1" fmla="*/ 6475 w 71355"/>
                <a:gd name="connsiteY1" fmla="*/ 1 h 4317"/>
                <a:gd name="connsiteX2" fmla="*/ 0 w 71355"/>
                <a:gd name="connsiteY2" fmla="*/ 4318 h 4317"/>
                <a:gd name="connsiteX3" fmla="*/ 71355 w 71355"/>
                <a:gd name="connsiteY3" fmla="*/ 4318 h 4317"/>
                <a:gd name="connsiteX4" fmla="*/ 65007 w 71355"/>
                <a:gd name="connsiteY4" fmla="*/ 1 h 4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355" h="4317">
                  <a:moveTo>
                    <a:pt x="65007" y="1"/>
                  </a:moveTo>
                  <a:lnTo>
                    <a:pt x="6475" y="1"/>
                  </a:lnTo>
                  <a:cubicBezTo>
                    <a:pt x="3630" y="-37"/>
                    <a:pt x="1054" y="1677"/>
                    <a:pt x="0" y="4318"/>
                  </a:cubicBezTo>
                  <a:lnTo>
                    <a:pt x="71355" y="4318"/>
                  </a:lnTo>
                  <a:cubicBezTo>
                    <a:pt x="70349" y="1689"/>
                    <a:pt x="67817" y="-25"/>
                    <a:pt x="65007" y="1"/>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14" name="Freeform: Shape 713">
              <a:extLst>
                <a:ext uri="{FF2B5EF4-FFF2-40B4-BE49-F238E27FC236}">
                  <a16:creationId xmlns:a16="http://schemas.microsoft.com/office/drawing/2014/main" id="{C4C5E128-66AC-4192-86AD-E6581E3318A8}"/>
                </a:ext>
              </a:extLst>
            </p:cNvPr>
            <p:cNvSpPr/>
            <p:nvPr/>
          </p:nvSpPr>
          <p:spPr>
            <a:xfrm>
              <a:off x="408579" y="5740597"/>
              <a:ext cx="14093" cy="13712"/>
            </a:xfrm>
            <a:custGeom>
              <a:avLst/>
              <a:gdLst>
                <a:gd name="connsiteX0" fmla="*/ 0 w 14093"/>
                <a:gd name="connsiteY0" fmla="*/ 6856 h 13712"/>
                <a:gd name="connsiteX1" fmla="*/ 6983 w 14093"/>
                <a:gd name="connsiteY1" fmla="*/ 13712 h 13712"/>
                <a:gd name="connsiteX2" fmla="*/ 14093 w 14093"/>
                <a:gd name="connsiteY2" fmla="*/ 13712 h 13712"/>
                <a:gd name="connsiteX3" fmla="*/ 7237 w 14093"/>
                <a:gd name="connsiteY3" fmla="*/ 6856 h 13712"/>
                <a:gd name="connsiteX4" fmla="*/ 14093 w 14093"/>
                <a:gd name="connsiteY4" fmla="*/ 0 h 13712"/>
                <a:gd name="connsiteX5" fmla="*/ 6983 w 14093"/>
                <a:gd name="connsiteY5" fmla="*/ 0 h 13712"/>
                <a:gd name="connsiteX6" fmla="*/ 0 w 14093"/>
                <a:gd name="connsiteY6" fmla="*/ 6856 h 13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3" h="13712">
                  <a:moveTo>
                    <a:pt x="0" y="6856"/>
                  </a:moveTo>
                  <a:cubicBezTo>
                    <a:pt x="70" y="10663"/>
                    <a:pt x="3175" y="13712"/>
                    <a:pt x="6983" y="13712"/>
                  </a:cubicBezTo>
                  <a:lnTo>
                    <a:pt x="14093" y="13712"/>
                  </a:lnTo>
                  <a:cubicBezTo>
                    <a:pt x="10307" y="13712"/>
                    <a:pt x="7237" y="10642"/>
                    <a:pt x="7237" y="6856"/>
                  </a:cubicBezTo>
                  <a:cubicBezTo>
                    <a:pt x="7237" y="3070"/>
                    <a:pt x="10307" y="0"/>
                    <a:pt x="14093" y="0"/>
                  </a:cubicBezTo>
                  <a:lnTo>
                    <a:pt x="6983" y="0"/>
                  </a:lnTo>
                  <a:cubicBezTo>
                    <a:pt x="3175" y="0"/>
                    <a:pt x="70" y="3050"/>
                    <a:pt x="0"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15" name="Freeform: Shape 714">
              <a:extLst>
                <a:ext uri="{FF2B5EF4-FFF2-40B4-BE49-F238E27FC236}">
                  <a16:creationId xmlns:a16="http://schemas.microsoft.com/office/drawing/2014/main" id="{7CA81BC2-12D1-48F4-B51E-CAC4E49F23C7}"/>
                </a:ext>
              </a:extLst>
            </p:cNvPr>
            <p:cNvSpPr/>
            <p:nvPr/>
          </p:nvSpPr>
          <p:spPr>
            <a:xfrm>
              <a:off x="415689" y="5741485"/>
              <a:ext cx="48374" cy="12824"/>
            </a:xfrm>
            <a:custGeom>
              <a:avLst/>
              <a:gdLst>
                <a:gd name="connsiteX0" fmla="*/ 0 w 48374"/>
                <a:gd name="connsiteY0" fmla="*/ 5968 h 12824"/>
                <a:gd name="connsiteX1" fmla="*/ 6983 w 48374"/>
                <a:gd name="connsiteY1" fmla="*/ 12824 h 12824"/>
                <a:gd name="connsiteX2" fmla="*/ 41391 w 48374"/>
                <a:gd name="connsiteY2" fmla="*/ 12824 h 12824"/>
                <a:gd name="connsiteX3" fmla="*/ 48374 w 48374"/>
                <a:gd name="connsiteY3" fmla="*/ 5968 h 12824"/>
                <a:gd name="connsiteX4" fmla="*/ 46724 w 48374"/>
                <a:gd name="connsiteY4" fmla="*/ 1778 h 12824"/>
                <a:gd name="connsiteX5" fmla="*/ 45835 w 48374"/>
                <a:gd name="connsiteY5" fmla="*/ 762 h 12824"/>
                <a:gd name="connsiteX6" fmla="*/ 44692 w 48374"/>
                <a:gd name="connsiteY6" fmla="*/ 0 h 12824"/>
                <a:gd name="connsiteX7" fmla="*/ 43550 w 48374"/>
                <a:gd name="connsiteY7" fmla="*/ 0 h 12824"/>
                <a:gd name="connsiteX8" fmla="*/ 42153 w 48374"/>
                <a:gd name="connsiteY8" fmla="*/ 0 h 12824"/>
                <a:gd name="connsiteX9" fmla="*/ 6983 w 48374"/>
                <a:gd name="connsiteY9" fmla="*/ 0 h 12824"/>
                <a:gd name="connsiteX10" fmla="*/ 0 w 48374"/>
                <a:gd name="connsiteY10" fmla="*/ 5968 h 1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374" h="12824">
                  <a:moveTo>
                    <a:pt x="0" y="5968"/>
                  </a:moveTo>
                  <a:cubicBezTo>
                    <a:pt x="70" y="9774"/>
                    <a:pt x="3175" y="12824"/>
                    <a:pt x="6983" y="12824"/>
                  </a:cubicBezTo>
                  <a:lnTo>
                    <a:pt x="41391" y="12824"/>
                  </a:lnTo>
                  <a:cubicBezTo>
                    <a:pt x="45199" y="12824"/>
                    <a:pt x="48305" y="9774"/>
                    <a:pt x="48374" y="5968"/>
                  </a:cubicBezTo>
                  <a:cubicBezTo>
                    <a:pt x="48367" y="4414"/>
                    <a:pt x="47778" y="2919"/>
                    <a:pt x="46724" y="1778"/>
                  </a:cubicBezTo>
                  <a:cubicBezTo>
                    <a:pt x="46498" y="1384"/>
                    <a:pt x="46196" y="1039"/>
                    <a:pt x="45835" y="762"/>
                  </a:cubicBezTo>
                  <a:lnTo>
                    <a:pt x="44692" y="0"/>
                  </a:lnTo>
                  <a:lnTo>
                    <a:pt x="43550" y="0"/>
                  </a:lnTo>
                  <a:lnTo>
                    <a:pt x="42153" y="0"/>
                  </a:lnTo>
                  <a:lnTo>
                    <a:pt x="6983" y="0"/>
                  </a:lnTo>
                  <a:cubicBezTo>
                    <a:pt x="3490" y="-37"/>
                    <a:pt x="508" y="2512"/>
                    <a:pt x="0" y="5968"/>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16" name="Freeform: Shape 715">
              <a:extLst>
                <a:ext uri="{FF2B5EF4-FFF2-40B4-BE49-F238E27FC236}">
                  <a16:creationId xmlns:a16="http://schemas.microsoft.com/office/drawing/2014/main" id="{4A282CBD-1D91-4C18-BF96-2276DBDBAA0C}"/>
                </a:ext>
              </a:extLst>
            </p:cNvPr>
            <p:cNvSpPr/>
            <p:nvPr/>
          </p:nvSpPr>
          <p:spPr>
            <a:xfrm>
              <a:off x="1530840" y="6464058"/>
              <a:ext cx="13839" cy="7618"/>
            </a:xfrm>
            <a:custGeom>
              <a:avLst/>
              <a:gdLst>
                <a:gd name="connsiteX0" fmla="*/ 6856 w 13839"/>
                <a:gd name="connsiteY0" fmla="*/ 7618 h 7618"/>
                <a:gd name="connsiteX1" fmla="*/ 13839 w 13839"/>
                <a:gd name="connsiteY1" fmla="*/ 635 h 7618"/>
                <a:gd name="connsiteX2" fmla="*/ 13839 w 13839"/>
                <a:gd name="connsiteY2" fmla="*/ 0 h 7618"/>
                <a:gd name="connsiteX3" fmla="*/ 6856 w 13839"/>
                <a:gd name="connsiteY3" fmla="*/ 6983 h 7618"/>
                <a:gd name="connsiteX4" fmla="*/ 0 w 13839"/>
                <a:gd name="connsiteY4" fmla="*/ 0 h 7618"/>
                <a:gd name="connsiteX5" fmla="*/ 0 w 13839"/>
                <a:gd name="connsiteY5" fmla="*/ 635 h 7618"/>
                <a:gd name="connsiteX6" fmla="*/ 0 w 13839"/>
                <a:gd name="connsiteY6" fmla="*/ 635 h 7618"/>
                <a:gd name="connsiteX7" fmla="*/ 6856 w 13839"/>
                <a:gd name="connsiteY7" fmla="*/ 7618 h 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39" h="7618">
                  <a:moveTo>
                    <a:pt x="6856" y="7618"/>
                  </a:moveTo>
                  <a:cubicBezTo>
                    <a:pt x="10716" y="7618"/>
                    <a:pt x="13839" y="4495"/>
                    <a:pt x="13839" y="635"/>
                  </a:cubicBezTo>
                  <a:lnTo>
                    <a:pt x="13839" y="0"/>
                  </a:lnTo>
                  <a:cubicBezTo>
                    <a:pt x="13839" y="3860"/>
                    <a:pt x="10716" y="6983"/>
                    <a:pt x="6856" y="6983"/>
                  </a:cubicBezTo>
                  <a:cubicBezTo>
                    <a:pt x="3047" y="6920"/>
                    <a:pt x="0" y="3809"/>
                    <a:pt x="0" y="0"/>
                  </a:cubicBezTo>
                  <a:lnTo>
                    <a:pt x="0" y="635"/>
                  </a:lnTo>
                  <a:lnTo>
                    <a:pt x="0" y="635"/>
                  </a:lnTo>
                  <a:cubicBezTo>
                    <a:pt x="0" y="4444"/>
                    <a:pt x="3047" y="7555"/>
                    <a:pt x="6856" y="7618"/>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17" name="Freeform: Shape 716">
              <a:extLst>
                <a:ext uri="{FF2B5EF4-FFF2-40B4-BE49-F238E27FC236}">
                  <a16:creationId xmlns:a16="http://schemas.microsoft.com/office/drawing/2014/main" id="{39A296B3-24B7-47CD-ACE0-9E77A1B190D3}"/>
                </a:ext>
              </a:extLst>
            </p:cNvPr>
            <p:cNvSpPr/>
            <p:nvPr/>
          </p:nvSpPr>
          <p:spPr>
            <a:xfrm>
              <a:off x="245173" y="6202378"/>
              <a:ext cx="13839" cy="204544"/>
            </a:xfrm>
            <a:custGeom>
              <a:avLst/>
              <a:gdLst>
                <a:gd name="connsiteX0" fmla="*/ 6983 w 13839"/>
                <a:gd name="connsiteY0" fmla="*/ 204545 h 204544"/>
                <a:gd name="connsiteX1" fmla="*/ 13839 w 13839"/>
                <a:gd name="connsiteY1" fmla="*/ 197689 h 204544"/>
                <a:gd name="connsiteX2" fmla="*/ 13839 w 13839"/>
                <a:gd name="connsiteY2" fmla="*/ 0 h 204544"/>
                <a:gd name="connsiteX3" fmla="*/ 6983 w 13839"/>
                <a:gd name="connsiteY3" fmla="*/ 6856 h 204544"/>
                <a:gd name="connsiteX4" fmla="*/ 0 w 13839"/>
                <a:gd name="connsiteY4" fmla="*/ 0 h 204544"/>
                <a:gd name="connsiteX5" fmla="*/ 0 w 13839"/>
                <a:gd name="connsiteY5" fmla="*/ 0 h 204544"/>
                <a:gd name="connsiteX6" fmla="*/ 0 w 13839"/>
                <a:gd name="connsiteY6" fmla="*/ 197689 h 204544"/>
                <a:gd name="connsiteX7" fmla="*/ 6983 w 13839"/>
                <a:gd name="connsiteY7" fmla="*/ 204545 h 204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39" h="204544">
                  <a:moveTo>
                    <a:pt x="6983" y="204545"/>
                  </a:moveTo>
                  <a:cubicBezTo>
                    <a:pt x="10769" y="204545"/>
                    <a:pt x="13839" y="201472"/>
                    <a:pt x="13839" y="197689"/>
                  </a:cubicBezTo>
                  <a:lnTo>
                    <a:pt x="13839" y="0"/>
                  </a:lnTo>
                  <a:cubicBezTo>
                    <a:pt x="13839" y="3784"/>
                    <a:pt x="10769" y="6856"/>
                    <a:pt x="6983" y="6856"/>
                  </a:cubicBezTo>
                  <a:cubicBezTo>
                    <a:pt x="3175" y="6856"/>
                    <a:pt x="70" y="3809"/>
                    <a:pt x="0" y="0"/>
                  </a:cubicBezTo>
                  <a:lnTo>
                    <a:pt x="0" y="0"/>
                  </a:lnTo>
                  <a:lnTo>
                    <a:pt x="0" y="197689"/>
                  </a:lnTo>
                  <a:cubicBezTo>
                    <a:pt x="70" y="201497"/>
                    <a:pt x="3175" y="204545"/>
                    <a:pt x="6983" y="204545"/>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18" name="Freeform: Shape 717">
              <a:extLst>
                <a:ext uri="{FF2B5EF4-FFF2-40B4-BE49-F238E27FC236}">
                  <a16:creationId xmlns:a16="http://schemas.microsoft.com/office/drawing/2014/main" id="{5184B8CE-7FFD-48B2-BB79-D7B7A0600773}"/>
                </a:ext>
              </a:extLst>
            </p:cNvPr>
            <p:cNvSpPr/>
            <p:nvPr/>
          </p:nvSpPr>
          <p:spPr>
            <a:xfrm>
              <a:off x="245427" y="6194417"/>
              <a:ext cx="13585" cy="14817"/>
            </a:xfrm>
            <a:custGeom>
              <a:avLst/>
              <a:gdLst>
                <a:gd name="connsiteX0" fmla="*/ 6729 w 13585"/>
                <a:gd name="connsiteY0" fmla="*/ 14817 h 14817"/>
                <a:gd name="connsiteX1" fmla="*/ 13585 w 13585"/>
                <a:gd name="connsiteY1" fmla="*/ 7961 h 14817"/>
                <a:gd name="connsiteX2" fmla="*/ 13585 w 13585"/>
                <a:gd name="connsiteY2" fmla="*/ 6818 h 14817"/>
                <a:gd name="connsiteX3" fmla="*/ 6686 w 13585"/>
                <a:gd name="connsiteY3" fmla="*/ 0 h 14817"/>
                <a:gd name="connsiteX4" fmla="*/ 0 w 13585"/>
                <a:gd name="connsiteY4" fmla="*/ 5548 h 14817"/>
                <a:gd name="connsiteX5" fmla="*/ 0 w 13585"/>
                <a:gd name="connsiteY5" fmla="*/ 6818 h 14817"/>
                <a:gd name="connsiteX6" fmla="*/ 0 w 13585"/>
                <a:gd name="connsiteY6" fmla="*/ 7961 h 14817"/>
                <a:gd name="connsiteX7" fmla="*/ 6729 w 13585"/>
                <a:gd name="connsiteY7" fmla="*/ 14817 h 14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85" h="14817">
                  <a:moveTo>
                    <a:pt x="6729" y="14817"/>
                  </a:moveTo>
                  <a:cubicBezTo>
                    <a:pt x="10515" y="14817"/>
                    <a:pt x="13585" y="11745"/>
                    <a:pt x="13585" y="7961"/>
                  </a:cubicBezTo>
                  <a:lnTo>
                    <a:pt x="13585" y="6818"/>
                  </a:lnTo>
                  <a:cubicBezTo>
                    <a:pt x="13561" y="3035"/>
                    <a:pt x="10473" y="-13"/>
                    <a:pt x="6686" y="0"/>
                  </a:cubicBezTo>
                  <a:cubicBezTo>
                    <a:pt x="3422" y="25"/>
                    <a:pt x="625" y="2349"/>
                    <a:pt x="0" y="5548"/>
                  </a:cubicBezTo>
                  <a:cubicBezTo>
                    <a:pt x="0" y="5548"/>
                    <a:pt x="0" y="6310"/>
                    <a:pt x="0" y="6818"/>
                  </a:cubicBezTo>
                  <a:lnTo>
                    <a:pt x="0" y="7961"/>
                  </a:lnTo>
                  <a:cubicBezTo>
                    <a:pt x="65" y="11668"/>
                    <a:pt x="3021" y="14677"/>
                    <a:pt x="6729" y="14817"/>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19" name="Freeform: Shape 718">
              <a:extLst>
                <a:ext uri="{FF2B5EF4-FFF2-40B4-BE49-F238E27FC236}">
                  <a16:creationId xmlns:a16="http://schemas.microsoft.com/office/drawing/2014/main" id="{5DAAEED4-7CA2-462D-986E-FCBACA596180}"/>
                </a:ext>
              </a:extLst>
            </p:cNvPr>
            <p:cNvSpPr/>
            <p:nvPr/>
          </p:nvSpPr>
          <p:spPr>
            <a:xfrm>
              <a:off x="691362" y="6392702"/>
              <a:ext cx="319674" cy="13839"/>
            </a:xfrm>
            <a:custGeom>
              <a:avLst/>
              <a:gdLst>
                <a:gd name="connsiteX0" fmla="*/ 99 w 319674"/>
                <a:gd name="connsiteY0" fmla="*/ 9776 h 13839"/>
                <a:gd name="connsiteX1" fmla="*/ 6320 w 319674"/>
                <a:gd name="connsiteY1" fmla="*/ 13840 h 13839"/>
                <a:gd name="connsiteX2" fmla="*/ 319675 w 319674"/>
                <a:gd name="connsiteY2" fmla="*/ 13840 h 13839"/>
                <a:gd name="connsiteX3" fmla="*/ 312819 w 319674"/>
                <a:gd name="connsiteY3" fmla="*/ 6856 h 13839"/>
                <a:gd name="connsiteX4" fmla="*/ 319675 w 319674"/>
                <a:gd name="connsiteY4" fmla="*/ 0 h 13839"/>
                <a:gd name="connsiteX5" fmla="*/ 6955 w 319674"/>
                <a:gd name="connsiteY5" fmla="*/ 0 h 13839"/>
                <a:gd name="connsiteX6" fmla="*/ 99 w 319674"/>
                <a:gd name="connsiteY6" fmla="*/ 6856 h 13839"/>
                <a:gd name="connsiteX7" fmla="*/ 99 w 319674"/>
                <a:gd name="connsiteY7" fmla="*/ 9269 h 13839"/>
                <a:gd name="connsiteX8" fmla="*/ 99 w 319674"/>
                <a:gd name="connsiteY8" fmla="*/ 9776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674" h="13839">
                  <a:moveTo>
                    <a:pt x="99" y="9776"/>
                  </a:moveTo>
                  <a:cubicBezTo>
                    <a:pt x="1220" y="12214"/>
                    <a:pt x="3639" y="13789"/>
                    <a:pt x="6320" y="13840"/>
                  </a:cubicBezTo>
                  <a:lnTo>
                    <a:pt x="319675" y="13840"/>
                  </a:lnTo>
                  <a:cubicBezTo>
                    <a:pt x="315868" y="13776"/>
                    <a:pt x="312819" y="10665"/>
                    <a:pt x="312819" y="6856"/>
                  </a:cubicBezTo>
                  <a:cubicBezTo>
                    <a:pt x="312819" y="3073"/>
                    <a:pt x="315889" y="0"/>
                    <a:pt x="319675" y="0"/>
                  </a:cubicBezTo>
                  <a:lnTo>
                    <a:pt x="6955" y="0"/>
                  </a:lnTo>
                  <a:cubicBezTo>
                    <a:pt x="3169" y="0"/>
                    <a:pt x="99" y="3073"/>
                    <a:pt x="99" y="6856"/>
                  </a:cubicBezTo>
                  <a:cubicBezTo>
                    <a:pt x="-33" y="7656"/>
                    <a:pt x="-33" y="8469"/>
                    <a:pt x="99" y="9269"/>
                  </a:cubicBezTo>
                  <a:cubicBezTo>
                    <a:pt x="99" y="9269"/>
                    <a:pt x="99" y="9650"/>
                    <a:pt x="99" y="977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20" name="Freeform: Shape 719">
              <a:extLst>
                <a:ext uri="{FF2B5EF4-FFF2-40B4-BE49-F238E27FC236}">
                  <a16:creationId xmlns:a16="http://schemas.microsoft.com/office/drawing/2014/main" id="{7AD947E4-2F6A-489D-BEAD-148577A7C535}"/>
                </a:ext>
              </a:extLst>
            </p:cNvPr>
            <p:cNvSpPr/>
            <p:nvPr/>
          </p:nvSpPr>
          <p:spPr>
            <a:xfrm>
              <a:off x="1004181" y="6392702"/>
              <a:ext cx="10665" cy="13839"/>
            </a:xfrm>
            <a:custGeom>
              <a:avLst/>
              <a:gdLst>
                <a:gd name="connsiteX0" fmla="*/ 3809 w 10665"/>
                <a:gd name="connsiteY0" fmla="*/ 6856 h 13839"/>
                <a:gd name="connsiteX1" fmla="*/ 10665 w 10665"/>
                <a:gd name="connsiteY1" fmla="*/ 0 h 13839"/>
                <a:gd name="connsiteX2" fmla="*/ 6856 w 10665"/>
                <a:gd name="connsiteY2" fmla="*/ 0 h 13839"/>
                <a:gd name="connsiteX3" fmla="*/ 0 w 10665"/>
                <a:gd name="connsiteY3" fmla="*/ 6856 h 13839"/>
                <a:gd name="connsiteX4" fmla="*/ 6856 w 10665"/>
                <a:gd name="connsiteY4" fmla="*/ 13840 h 13839"/>
                <a:gd name="connsiteX5" fmla="*/ 10665 w 10665"/>
                <a:gd name="connsiteY5" fmla="*/ 13840 h 13839"/>
                <a:gd name="connsiteX6" fmla="*/ 3809 w 10665"/>
                <a:gd name="connsiteY6" fmla="*/ 6856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65" h="13839">
                  <a:moveTo>
                    <a:pt x="3809" y="6856"/>
                  </a:moveTo>
                  <a:cubicBezTo>
                    <a:pt x="3809" y="3073"/>
                    <a:pt x="6879" y="0"/>
                    <a:pt x="10665" y="0"/>
                  </a:cubicBezTo>
                  <a:lnTo>
                    <a:pt x="6856" y="0"/>
                  </a:lnTo>
                  <a:cubicBezTo>
                    <a:pt x="3070" y="0"/>
                    <a:pt x="0" y="3073"/>
                    <a:pt x="0" y="6856"/>
                  </a:cubicBezTo>
                  <a:cubicBezTo>
                    <a:pt x="0" y="10665"/>
                    <a:pt x="3050" y="13776"/>
                    <a:pt x="6856" y="13840"/>
                  </a:cubicBezTo>
                  <a:lnTo>
                    <a:pt x="10665" y="13840"/>
                  </a:lnTo>
                  <a:cubicBezTo>
                    <a:pt x="6859" y="13776"/>
                    <a:pt x="3809" y="10665"/>
                    <a:pt x="3809"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21" name="Freeform: Shape 720">
              <a:extLst>
                <a:ext uri="{FF2B5EF4-FFF2-40B4-BE49-F238E27FC236}">
                  <a16:creationId xmlns:a16="http://schemas.microsoft.com/office/drawing/2014/main" id="{2A2724D6-288A-4FC0-AA2E-47E8846BFE2A}"/>
                </a:ext>
              </a:extLst>
            </p:cNvPr>
            <p:cNvSpPr/>
            <p:nvPr/>
          </p:nvSpPr>
          <p:spPr>
            <a:xfrm>
              <a:off x="1007990" y="6392702"/>
              <a:ext cx="201242" cy="13839"/>
            </a:xfrm>
            <a:custGeom>
              <a:avLst/>
              <a:gdLst>
                <a:gd name="connsiteX0" fmla="*/ 0 w 201242"/>
                <a:gd name="connsiteY0" fmla="*/ 6856 h 13839"/>
                <a:gd name="connsiteX1" fmla="*/ 6856 w 201242"/>
                <a:gd name="connsiteY1" fmla="*/ 13840 h 13839"/>
                <a:gd name="connsiteX2" fmla="*/ 201243 w 201242"/>
                <a:gd name="connsiteY2" fmla="*/ 13840 h 13839"/>
                <a:gd name="connsiteX3" fmla="*/ 194259 w 201242"/>
                <a:gd name="connsiteY3" fmla="*/ 6856 h 13839"/>
                <a:gd name="connsiteX4" fmla="*/ 201243 w 201242"/>
                <a:gd name="connsiteY4" fmla="*/ 0 h 13839"/>
                <a:gd name="connsiteX5" fmla="*/ 6856 w 201242"/>
                <a:gd name="connsiteY5" fmla="*/ 0 h 13839"/>
                <a:gd name="connsiteX6" fmla="*/ 0 w 201242"/>
                <a:gd name="connsiteY6" fmla="*/ 6856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242" h="13839">
                  <a:moveTo>
                    <a:pt x="0" y="6856"/>
                  </a:moveTo>
                  <a:cubicBezTo>
                    <a:pt x="0" y="10665"/>
                    <a:pt x="3050" y="13776"/>
                    <a:pt x="6856" y="13840"/>
                  </a:cubicBezTo>
                  <a:lnTo>
                    <a:pt x="201243" y="13840"/>
                  </a:lnTo>
                  <a:cubicBezTo>
                    <a:pt x="197385" y="13840"/>
                    <a:pt x="194259" y="10716"/>
                    <a:pt x="194259" y="6856"/>
                  </a:cubicBezTo>
                  <a:cubicBezTo>
                    <a:pt x="194328" y="3047"/>
                    <a:pt x="197435" y="0"/>
                    <a:pt x="201243" y="0"/>
                  </a:cubicBezTo>
                  <a:lnTo>
                    <a:pt x="6856" y="0"/>
                  </a:lnTo>
                  <a:cubicBezTo>
                    <a:pt x="3070" y="0"/>
                    <a:pt x="0" y="3073"/>
                    <a:pt x="0"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22" name="Freeform: Shape 721">
              <a:extLst>
                <a:ext uri="{FF2B5EF4-FFF2-40B4-BE49-F238E27FC236}">
                  <a16:creationId xmlns:a16="http://schemas.microsoft.com/office/drawing/2014/main" id="{C0711034-2387-40E7-84E3-61DC097E6BAD}"/>
                </a:ext>
              </a:extLst>
            </p:cNvPr>
            <p:cNvSpPr/>
            <p:nvPr/>
          </p:nvSpPr>
          <p:spPr>
            <a:xfrm>
              <a:off x="1202249" y="6392702"/>
              <a:ext cx="98526" cy="13839"/>
            </a:xfrm>
            <a:custGeom>
              <a:avLst/>
              <a:gdLst>
                <a:gd name="connsiteX0" fmla="*/ 0 w 98526"/>
                <a:gd name="connsiteY0" fmla="*/ 6856 h 13839"/>
                <a:gd name="connsiteX1" fmla="*/ 6983 w 98526"/>
                <a:gd name="connsiteY1" fmla="*/ 13840 h 13839"/>
                <a:gd name="connsiteX2" fmla="*/ 91670 w 98526"/>
                <a:gd name="connsiteY2" fmla="*/ 13840 h 13839"/>
                <a:gd name="connsiteX3" fmla="*/ 95479 w 98526"/>
                <a:gd name="connsiteY3" fmla="*/ 12443 h 13839"/>
                <a:gd name="connsiteX4" fmla="*/ 98526 w 98526"/>
                <a:gd name="connsiteY4" fmla="*/ 6856 h 13839"/>
                <a:gd name="connsiteX5" fmla="*/ 96495 w 98526"/>
                <a:gd name="connsiteY5" fmla="*/ 2032 h 13839"/>
                <a:gd name="connsiteX6" fmla="*/ 91924 w 98526"/>
                <a:gd name="connsiteY6" fmla="*/ 0 h 13839"/>
                <a:gd name="connsiteX7" fmla="*/ 6983 w 98526"/>
                <a:gd name="connsiteY7" fmla="*/ 0 h 13839"/>
                <a:gd name="connsiteX8" fmla="*/ 0 w 98526"/>
                <a:gd name="connsiteY8" fmla="*/ 6856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26" h="13839">
                  <a:moveTo>
                    <a:pt x="0" y="6856"/>
                  </a:moveTo>
                  <a:cubicBezTo>
                    <a:pt x="0" y="10716"/>
                    <a:pt x="3126" y="13840"/>
                    <a:pt x="6983" y="13840"/>
                  </a:cubicBezTo>
                  <a:lnTo>
                    <a:pt x="91670" y="13840"/>
                  </a:lnTo>
                  <a:cubicBezTo>
                    <a:pt x="93054" y="13763"/>
                    <a:pt x="94375" y="13281"/>
                    <a:pt x="95479" y="12443"/>
                  </a:cubicBezTo>
                  <a:cubicBezTo>
                    <a:pt x="97346" y="11198"/>
                    <a:pt x="98488" y="9104"/>
                    <a:pt x="98526" y="6856"/>
                  </a:cubicBezTo>
                  <a:cubicBezTo>
                    <a:pt x="98526" y="5041"/>
                    <a:pt x="97790" y="3301"/>
                    <a:pt x="96495" y="2032"/>
                  </a:cubicBezTo>
                  <a:cubicBezTo>
                    <a:pt x="95263" y="838"/>
                    <a:pt x="93638" y="114"/>
                    <a:pt x="91924" y="0"/>
                  </a:cubicBezTo>
                  <a:lnTo>
                    <a:pt x="6983" y="0"/>
                  </a:lnTo>
                  <a:cubicBezTo>
                    <a:pt x="3175" y="0"/>
                    <a:pt x="68" y="3047"/>
                    <a:pt x="0"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23" name="Freeform: Shape 722">
              <a:extLst>
                <a:ext uri="{FF2B5EF4-FFF2-40B4-BE49-F238E27FC236}">
                  <a16:creationId xmlns:a16="http://schemas.microsoft.com/office/drawing/2014/main" id="{0BBAD57D-1C24-4905-966A-F6D91198AE2C}"/>
                </a:ext>
              </a:extLst>
            </p:cNvPr>
            <p:cNvSpPr/>
            <p:nvPr/>
          </p:nvSpPr>
          <p:spPr>
            <a:xfrm>
              <a:off x="2385016" y="6464312"/>
              <a:ext cx="57" cy="1904"/>
            </a:xfrm>
            <a:custGeom>
              <a:avLst/>
              <a:gdLst>
                <a:gd name="connsiteX0" fmla="*/ 57 w 57"/>
                <a:gd name="connsiteY0" fmla="*/ 381 h 1904"/>
                <a:gd name="connsiteX1" fmla="*/ 57 w 57"/>
                <a:gd name="connsiteY1" fmla="*/ 1904 h 1904"/>
                <a:gd name="connsiteX2" fmla="*/ 57 w 57"/>
                <a:gd name="connsiteY2" fmla="*/ 1904 h 1904"/>
                <a:gd name="connsiteX3" fmla="*/ 57 w 57"/>
                <a:gd name="connsiteY3" fmla="*/ 0 h 1904"/>
              </a:gdLst>
              <a:ahLst/>
              <a:cxnLst>
                <a:cxn ang="0">
                  <a:pos x="connsiteX0" y="connsiteY0"/>
                </a:cxn>
                <a:cxn ang="0">
                  <a:pos x="connsiteX1" y="connsiteY1"/>
                </a:cxn>
                <a:cxn ang="0">
                  <a:pos x="connsiteX2" y="connsiteY2"/>
                </a:cxn>
                <a:cxn ang="0">
                  <a:pos x="connsiteX3" y="connsiteY3"/>
                </a:cxn>
              </a:cxnLst>
              <a:rect l="l" t="t" r="r" b="b"/>
              <a:pathLst>
                <a:path w="57" h="1904">
                  <a:moveTo>
                    <a:pt x="57" y="381"/>
                  </a:moveTo>
                  <a:cubicBezTo>
                    <a:pt x="-19" y="889"/>
                    <a:pt x="-19" y="1397"/>
                    <a:pt x="57" y="1904"/>
                  </a:cubicBezTo>
                  <a:cubicBezTo>
                    <a:pt x="57" y="1904"/>
                    <a:pt x="57" y="1904"/>
                    <a:pt x="57" y="1904"/>
                  </a:cubicBezTo>
                  <a:cubicBezTo>
                    <a:pt x="-19" y="1270"/>
                    <a:pt x="-19" y="635"/>
                    <a:pt x="57"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24" name="Freeform: Shape 723">
              <a:extLst>
                <a:ext uri="{FF2B5EF4-FFF2-40B4-BE49-F238E27FC236}">
                  <a16:creationId xmlns:a16="http://schemas.microsoft.com/office/drawing/2014/main" id="{0E572A9F-56BF-4C2D-920D-22F2227EEF5B}"/>
                </a:ext>
              </a:extLst>
            </p:cNvPr>
            <p:cNvSpPr/>
            <p:nvPr/>
          </p:nvSpPr>
          <p:spPr>
            <a:xfrm>
              <a:off x="2398532" y="6464058"/>
              <a:ext cx="57" cy="2158"/>
            </a:xfrm>
            <a:custGeom>
              <a:avLst/>
              <a:gdLst>
                <a:gd name="connsiteX0" fmla="*/ 0 w 57"/>
                <a:gd name="connsiteY0" fmla="*/ 2158 h 2158"/>
                <a:gd name="connsiteX1" fmla="*/ 0 w 57"/>
                <a:gd name="connsiteY1" fmla="*/ 635 h 2158"/>
                <a:gd name="connsiteX2" fmla="*/ 0 w 57"/>
                <a:gd name="connsiteY2" fmla="*/ 0 h 2158"/>
                <a:gd name="connsiteX3" fmla="*/ 0 w 57"/>
                <a:gd name="connsiteY3" fmla="*/ 1904 h 2158"/>
              </a:gdLst>
              <a:ahLst/>
              <a:cxnLst>
                <a:cxn ang="0">
                  <a:pos x="connsiteX0" y="connsiteY0"/>
                </a:cxn>
                <a:cxn ang="0">
                  <a:pos x="connsiteX1" y="connsiteY1"/>
                </a:cxn>
                <a:cxn ang="0">
                  <a:pos x="connsiteX2" y="connsiteY2"/>
                </a:cxn>
                <a:cxn ang="0">
                  <a:pos x="connsiteX3" y="connsiteY3"/>
                </a:cxn>
              </a:cxnLst>
              <a:rect l="l" t="t" r="r" b="b"/>
              <a:pathLst>
                <a:path w="57" h="2158">
                  <a:moveTo>
                    <a:pt x="0" y="2158"/>
                  </a:moveTo>
                  <a:cubicBezTo>
                    <a:pt x="76" y="1651"/>
                    <a:pt x="76" y="1143"/>
                    <a:pt x="0" y="635"/>
                  </a:cubicBezTo>
                  <a:lnTo>
                    <a:pt x="0" y="0"/>
                  </a:lnTo>
                  <a:cubicBezTo>
                    <a:pt x="76" y="635"/>
                    <a:pt x="76" y="1270"/>
                    <a:pt x="0" y="1904"/>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25" name="Freeform: Shape 724">
              <a:extLst>
                <a:ext uri="{FF2B5EF4-FFF2-40B4-BE49-F238E27FC236}">
                  <a16:creationId xmlns:a16="http://schemas.microsoft.com/office/drawing/2014/main" id="{8F49AF42-CB51-4EA0-8588-163F6E05C69D}"/>
                </a:ext>
              </a:extLst>
            </p:cNvPr>
            <p:cNvSpPr/>
            <p:nvPr/>
          </p:nvSpPr>
          <p:spPr>
            <a:xfrm>
              <a:off x="1975986" y="6461646"/>
              <a:ext cx="13712" cy="402867"/>
            </a:xfrm>
            <a:custGeom>
              <a:avLst/>
              <a:gdLst>
                <a:gd name="connsiteX0" fmla="*/ 6856 w 13712"/>
                <a:gd name="connsiteY0" fmla="*/ 6983 h 402867"/>
                <a:gd name="connsiteX1" fmla="*/ 0 w 13712"/>
                <a:gd name="connsiteY1" fmla="*/ 0 h 402867"/>
                <a:gd name="connsiteX2" fmla="*/ 0 w 13712"/>
                <a:gd name="connsiteY2" fmla="*/ 402868 h 402867"/>
                <a:gd name="connsiteX3" fmla="*/ 13712 w 13712"/>
                <a:gd name="connsiteY3" fmla="*/ 402868 h 402867"/>
                <a:gd name="connsiteX4" fmla="*/ 13712 w 13712"/>
                <a:gd name="connsiteY4" fmla="*/ 635 h 402867"/>
                <a:gd name="connsiteX5" fmla="*/ 6856 w 13712"/>
                <a:gd name="connsiteY5" fmla="*/ 6983 h 402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12" h="402867">
                  <a:moveTo>
                    <a:pt x="6856" y="6983"/>
                  </a:moveTo>
                  <a:cubicBezTo>
                    <a:pt x="3047" y="6920"/>
                    <a:pt x="0" y="3809"/>
                    <a:pt x="0" y="0"/>
                  </a:cubicBezTo>
                  <a:lnTo>
                    <a:pt x="0" y="402868"/>
                  </a:lnTo>
                  <a:lnTo>
                    <a:pt x="13712" y="402868"/>
                  </a:lnTo>
                  <a:lnTo>
                    <a:pt x="13712" y="635"/>
                  </a:lnTo>
                  <a:cubicBezTo>
                    <a:pt x="13382" y="4190"/>
                    <a:pt x="10424" y="6932"/>
                    <a:pt x="6856"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26" name="Freeform: Shape 725">
              <a:extLst>
                <a:ext uri="{FF2B5EF4-FFF2-40B4-BE49-F238E27FC236}">
                  <a16:creationId xmlns:a16="http://schemas.microsoft.com/office/drawing/2014/main" id="{1B88ABC7-488B-451A-A97E-A54985EB69ED}"/>
                </a:ext>
              </a:extLst>
            </p:cNvPr>
            <p:cNvSpPr/>
            <p:nvPr/>
          </p:nvSpPr>
          <p:spPr>
            <a:xfrm>
              <a:off x="1427616" y="6783889"/>
              <a:ext cx="13839" cy="80624"/>
            </a:xfrm>
            <a:custGeom>
              <a:avLst/>
              <a:gdLst>
                <a:gd name="connsiteX0" fmla="*/ 13839 w 13839"/>
                <a:gd name="connsiteY0" fmla="*/ 0 h 80624"/>
                <a:gd name="connsiteX1" fmla="*/ 6856 w 13839"/>
                <a:gd name="connsiteY1" fmla="*/ 6856 h 80624"/>
                <a:gd name="connsiteX2" fmla="*/ 0 w 13839"/>
                <a:gd name="connsiteY2" fmla="*/ 0 h 80624"/>
                <a:gd name="connsiteX3" fmla="*/ 0 w 13839"/>
                <a:gd name="connsiteY3" fmla="*/ 80624 h 80624"/>
                <a:gd name="connsiteX4" fmla="*/ 13839 w 13839"/>
                <a:gd name="connsiteY4" fmla="*/ 80624 h 80624"/>
                <a:gd name="connsiteX5" fmla="*/ 13839 w 13839"/>
                <a:gd name="connsiteY5" fmla="*/ 0 h 80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39" h="80624">
                  <a:moveTo>
                    <a:pt x="13839" y="0"/>
                  </a:moveTo>
                  <a:cubicBezTo>
                    <a:pt x="13776" y="3809"/>
                    <a:pt x="10665" y="6856"/>
                    <a:pt x="6856" y="6856"/>
                  </a:cubicBezTo>
                  <a:cubicBezTo>
                    <a:pt x="3073" y="6856"/>
                    <a:pt x="0" y="3784"/>
                    <a:pt x="0" y="0"/>
                  </a:cubicBezTo>
                  <a:lnTo>
                    <a:pt x="0" y="80624"/>
                  </a:lnTo>
                  <a:lnTo>
                    <a:pt x="13839" y="80624"/>
                  </a:lnTo>
                  <a:lnTo>
                    <a:pt x="13839" y="0"/>
                  </a:lnTo>
                  <a:close/>
                </a:path>
              </a:pathLst>
            </a:custGeom>
            <a:solidFill>
              <a:srgbClr val="000000"/>
            </a:solidFill>
            <a:ln w="12690" cap="flat">
              <a:noFill/>
              <a:prstDash val="solid"/>
              <a:miter/>
            </a:ln>
          </p:spPr>
          <p:txBody>
            <a:bodyPr rtlCol="0" anchor="ctr"/>
            <a:lstStyle/>
            <a:p>
              <a:pPr rtl="0"/>
              <a:endParaRPr lang="en-GB" sz="1934" noProof="0"/>
            </a:p>
          </p:txBody>
        </p:sp>
        <p:sp>
          <p:nvSpPr>
            <p:cNvPr id="727" name="Freeform: Shape 726">
              <a:extLst>
                <a:ext uri="{FF2B5EF4-FFF2-40B4-BE49-F238E27FC236}">
                  <a16:creationId xmlns:a16="http://schemas.microsoft.com/office/drawing/2014/main" id="{3D1C8059-F1C4-466B-8640-8B5EE2197F8A}"/>
                </a:ext>
              </a:extLst>
            </p:cNvPr>
            <p:cNvSpPr/>
            <p:nvPr/>
          </p:nvSpPr>
          <p:spPr>
            <a:xfrm>
              <a:off x="998214" y="5792527"/>
              <a:ext cx="8125" cy="13839"/>
            </a:xfrm>
            <a:custGeom>
              <a:avLst/>
              <a:gdLst>
                <a:gd name="connsiteX0" fmla="*/ 1270 w 8125"/>
                <a:gd name="connsiteY0" fmla="*/ 6856 h 13839"/>
                <a:gd name="connsiteX1" fmla="*/ 8126 w 8125"/>
                <a:gd name="connsiteY1" fmla="*/ 0 h 13839"/>
                <a:gd name="connsiteX2" fmla="*/ 6856 w 8125"/>
                <a:gd name="connsiteY2" fmla="*/ 0 h 13839"/>
                <a:gd name="connsiteX3" fmla="*/ 0 w 8125"/>
                <a:gd name="connsiteY3" fmla="*/ 6856 h 13839"/>
                <a:gd name="connsiteX4" fmla="*/ 6856 w 8125"/>
                <a:gd name="connsiteY4" fmla="*/ 13839 h 13839"/>
                <a:gd name="connsiteX5" fmla="*/ 8126 w 8125"/>
                <a:gd name="connsiteY5" fmla="*/ 13839 h 13839"/>
                <a:gd name="connsiteX6" fmla="*/ 1270 w 8125"/>
                <a:gd name="connsiteY6" fmla="*/ 6856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25" h="13839">
                  <a:moveTo>
                    <a:pt x="1270" y="6856"/>
                  </a:moveTo>
                  <a:cubicBezTo>
                    <a:pt x="1270" y="3070"/>
                    <a:pt x="4340" y="0"/>
                    <a:pt x="8126" y="0"/>
                  </a:cubicBezTo>
                  <a:lnTo>
                    <a:pt x="6856" y="0"/>
                  </a:lnTo>
                  <a:cubicBezTo>
                    <a:pt x="3070" y="0"/>
                    <a:pt x="0" y="3070"/>
                    <a:pt x="0" y="6856"/>
                  </a:cubicBezTo>
                  <a:cubicBezTo>
                    <a:pt x="0" y="10664"/>
                    <a:pt x="3050" y="13770"/>
                    <a:pt x="6856" y="13839"/>
                  </a:cubicBezTo>
                  <a:lnTo>
                    <a:pt x="8126" y="13839"/>
                  </a:lnTo>
                  <a:cubicBezTo>
                    <a:pt x="4319" y="13770"/>
                    <a:pt x="1270" y="10664"/>
                    <a:pt x="1270"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28" name="Freeform: Shape 727">
              <a:extLst>
                <a:ext uri="{FF2B5EF4-FFF2-40B4-BE49-F238E27FC236}">
                  <a16:creationId xmlns:a16="http://schemas.microsoft.com/office/drawing/2014/main" id="{1BD2C96D-8E39-4734-9802-86B47B074974}"/>
                </a:ext>
              </a:extLst>
            </p:cNvPr>
            <p:cNvSpPr/>
            <p:nvPr/>
          </p:nvSpPr>
          <p:spPr>
            <a:xfrm>
              <a:off x="999483" y="5793289"/>
              <a:ext cx="18537" cy="13839"/>
            </a:xfrm>
            <a:custGeom>
              <a:avLst/>
              <a:gdLst>
                <a:gd name="connsiteX0" fmla="*/ 12824 w 18537"/>
                <a:gd name="connsiteY0" fmla="*/ 12824 h 13839"/>
                <a:gd name="connsiteX1" fmla="*/ 14220 w 18537"/>
                <a:gd name="connsiteY1" fmla="*/ 12824 h 13839"/>
                <a:gd name="connsiteX2" fmla="*/ 16633 w 18537"/>
                <a:gd name="connsiteY2" fmla="*/ 11046 h 13839"/>
                <a:gd name="connsiteX3" fmla="*/ 18537 w 18537"/>
                <a:gd name="connsiteY3" fmla="*/ 6348 h 13839"/>
                <a:gd name="connsiteX4" fmla="*/ 16633 w 18537"/>
                <a:gd name="connsiteY4" fmla="*/ 1778 h 13839"/>
                <a:gd name="connsiteX5" fmla="*/ 14220 w 18537"/>
                <a:gd name="connsiteY5" fmla="*/ 0 h 13839"/>
                <a:gd name="connsiteX6" fmla="*/ 12824 w 18537"/>
                <a:gd name="connsiteY6" fmla="*/ 0 h 13839"/>
                <a:gd name="connsiteX7" fmla="*/ 11554 w 18537"/>
                <a:gd name="connsiteY7" fmla="*/ 0 h 13839"/>
                <a:gd name="connsiteX8" fmla="*/ 6856 w 18537"/>
                <a:gd name="connsiteY8" fmla="*/ 0 h 13839"/>
                <a:gd name="connsiteX9" fmla="*/ 0 w 18537"/>
                <a:gd name="connsiteY9" fmla="*/ 6856 h 13839"/>
                <a:gd name="connsiteX10" fmla="*/ 6856 w 18537"/>
                <a:gd name="connsiteY10" fmla="*/ 13840 h 13839"/>
                <a:gd name="connsiteX11" fmla="*/ 11554 w 18537"/>
                <a:gd name="connsiteY11" fmla="*/ 13840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37" h="13839">
                  <a:moveTo>
                    <a:pt x="12824" y="12824"/>
                  </a:moveTo>
                  <a:lnTo>
                    <a:pt x="14220" y="12824"/>
                  </a:lnTo>
                  <a:cubicBezTo>
                    <a:pt x="15150" y="12424"/>
                    <a:pt x="15975" y="11816"/>
                    <a:pt x="16633" y="11046"/>
                  </a:cubicBezTo>
                  <a:cubicBezTo>
                    <a:pt x="17844" y="9782"/>
                    <a:pt x="18526" y="8101"/>
                    <a:pt x="18537" y="6348"/>
                  </a:cubicBezTo>
                  <a:cubicBezTo>
                    <a:pt x="18533" y="4633"/>
                    <a:pt x="17848" y="2989"/>
                    <a:pt x="16633" y="1778"/>
                  </a:cubicBezTo>
                  <a:cubicBezTo>
                    <a:pt x="15975" y="1008"/>
                    <a:pt x="15150" y="400"/>
                    <a:pt x="14220" y="0"/>
                  </a:cubicBezTo>
                  <a:lnTo>
                    <a:pt x="12824" y="0"/>
                  </a:lnTo>
                  <a:lnTo>
                    <a:pt x="11554" y="0"/>
                  </a:lnTo>
                  <a:lnTo>
                    <a:pt x="6856" y="0"/>
                  </a:lnTo>
                  <a:cubicBezTo>
                    <a:pt x="3070" y="0"/>
                    <a:pt x="0" y="3070"/>
                    <a:pt x="0" y="6856"/>
                  </a:cubicBezTo>
                  <a:cubicBezTo>
                    <a:pt x="0" y="10664"/>
                    <a:pt x="3050" y="13770"/>
                    <a:pt x="6856" y="13840"/>
                  </a:cubicBezTo>
                  <a:lnTo>
                    <a:pt x="11554" y="13840"/>
                  </a:lnTo>
                  <a:close/>
                </a:path>
              </a:pathLst>
            </a:custGeom>
            <a:solidFill>
              <a:srgbClr val="000000"/>
            </a:solidFill>
            <a:ln w="12690" cap="flat">
              <a:noFill/>
              <a:prstDash val="solid"/>
              <a:miter/>
            </a:ln>
          </p:spPr>
          <p:txBody>
            <a:bodyPr rtlCol="0" anchor="ctr"/>
            <a:lstStyle/>
            <a:p>
              <a:pPr rtl="0"/>
              <a:endParaRPr lang="en-GB" sz="1934" noProof="0"/>
            </a:p>
          </p:txBody>
        </p:sp>
        <p:sp>
          <p:nvSpPr>
            <p:cNvPr id="729" name="Freeform: Shape 728">
              <a:extLst>
                <a:ext uri="{FF2B5EF4-FFF2-40B4-BE49-F238E27FC236}">
                  <a16:creationId xmlns:a16="http://schemas.microsoft.com/office/drawing/2014/main" id="{3297F40B-CA1D-4705-A6AA-0BA6B9300E66}"/>
                </a:ext>
              </a:extLst>
            </p:cNvPr>
            <p:cNvSpPr/>
            <p:nvPr/>
          </p:nvSpPr>
          <p:spPr>
            <a:xfrm>
              <a:off x="268656" y="5978153"/>
              <a:ext cx="13898" cy="77831"/>
            </a:xfrm>
            <a:custGeom>
              <a:avLst/>
              <a:gdLst>
                <a:gd name="connsiteX0" fmla="*/ 5 w 13898"/>
                <a:gd name="connsiteY0" fmla="*/ 7237 h 77831"/>
                <a:gd name="connsiteX1" fmla="*/ 5 w 13898"/>
                <a:gd name="connsiteY1" fmla="*/ 77831 h 77831"/>
                <a:gd name="connsiteX2" fmla="*/ 6989 w 13898"/>
                <a:gd name="connsiteY2" fmla="*/ 70848 h 77831"/>
                <a:gd name="connsiteX3" fmla="*/ 13845 w 13898"/>
                <a:gd name="connsiteY3" fmla="*/ 77831 h 77831"/>
                <a:gd name="connsiteX4" fmla="*/ 13845 w 13898"/>
                <a:gd name="connsiteY4" fmla="*/ 7237 h 77831"/>
                <a:gd name="connsiteX5" fmla="*/ 13845 w 13898"/>
                <a:gd name="connsiteY5" fmla="*/ 5840 h 77831"/>
                <a:gd name="connsiteX6" fmla="*/ 13845 w 13898"/>
                <a:gd name="connsiteY6" fmla="*/ 4571 h 77831"/>
                <a:gd name="connsiteX7" fmla="*/ 13083 w 13898"/>
                <a:gd name="connsiteY7" fmla="*/ 3555 h 77831"/>
                <a:gd name="connsiteX8" fmla="*/ 10671 w 13898"/>
                <a:gd name="connsiteY8" fmla="*/ 1651 h 77831"/>
                <a:gd name="connsiteX9" fmla="*/ 6481 w 13898"/>
                <a:gd name="connsiteY9" fmla="*/ 0 h 77831"/>
                <a:gd name="connsiteX10" fmla="*/ 5 w 13898"/>
                <a:gd name="connsiteY10" fmla="*/ 7237 h 7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98" h="77831">
                  <a:moveTo>
                    <a:pt x="5" y="7237"/>
                  </a:moveTo>
                  <a:lnTo>
                    <a:pt x="5" y="77831"/>
                  </a:lnTo>
                  <a:cubicBezTo>
                    <a:pt x="5" y="73971"/>
                    <a:pt x="3131" y="70848"/>
                    <a:pt x="6989" y="70848"/>
                  </a:cubicBezTo>
                  <a:cubicBezTo>
                    <a:pt x="10795" y="70911"/>
                    <a:pt x="13845" y="74022"/>
                    <a:pt x="13845" y="77831"/>
                  </a:cubicBezTo>
                  <a:lnTo>
                    <a:pt x="13845" y="7237"/>
                  </a:lnTo>
                  <a:cubicBezTo>
                    <a:pt x="13916" y="6774"/>
                    <a:pt x="13916" y="6304"/>
                    <a:pt x="13845" y="5840"/>
                  </a:cubicBezTo>
                  <a:cubicBezTo>
                    <a:pt x="13916" y="5420"/>
                    <a:pt x="13916" y="4991"/>
                    <a:pt x="13845" y="4571"/>
                  </a:cubicBezTo>
                  <a:lnTo>
                    <a:pt x="13083" y="3555"/>
                  </a:lnTo>
                  <a:cubicBezTo>
                    <a:pt x="12416" y="2763"/>
                    <a:pt x="11596" y="2115"/>
                    <a:pt x="10671" y="1651"/>
                  </a:cubicBezTo>
                  <a:cubicBezTo>
                    <a:pt x="9500" y="644"/>
                    <a:pt x="8023" y="62"/>
                    <a:pt x="6481" y="0"/>
                  </a:cubicBezTo>
                  <a:cubicBezTo>
                    <a:pt x="2724" y="272"/>
                    <a:pt x="-142" y="3473"/>
                    <a:pt x="5" y="7237"/>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30" name="Freeform: Shape 729">
              <a:extLst>
                <a:ext uri="{FF2B5EF4-FFF2-40B4-BE49-F238E27FC236}">
                  <a16:creationId xmlns:a16="http://schemas.microsoft.com/office/drawing/2014/main" id="{9DC5C4CD-877D-4E07-9CED-69F1AC021CC9}"/>
                </a:ext>
              </a:extLst>
            </p:cNvPr>
            <p:cNvSpPr/>
            <p:nvPr/>
          </p:nvSpPr>
          <p:spPr>
            <a:xfrm>
              <a:off x="2651069" y="6461646"/>
              <a:ext cx="13839" cy="402867"/>
            </a:xfrm>
            <a:custGeom>
              <a:avLst/>
              <a:gdLst>
                <a:gd name="connsiteX0" fmla="*/ 6856 w 13839"/>
                <a:gd name="connsiteY0" fmla="*/ 6983 h 402867"/>
                <a:gd name="connsiteX1" fmla="*/ 0 w 13839"/>
                <a:gd name="connsiteY1" fmla="*/ 0 h 402867"/>
                <a:gd name="connsiteX2" fmla="*/ 0 w 13839"/>
                <a:gd name="connsiteY2" fmla="*/ 402868 h 402867"/>
                <a:gd name="connsiteX3" fmla="*/ 13839 w 13839"/>
                <a:gd name="connsiteY3" fmla="*/ 402868 h 402867"/>
                <a:gd name="connsiteX4" fmla="*/ 13839 w 13839"/>
                <a:gd name="connsiteY4" fmla="*/ 635 h 402867"/>
                <a:gd name="connsiteX5" fmla="*/ 6856 w 13839"/>
                <a:gd name="connsiteY5" fmla="*/ 6983 h 402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39" h="402867">
                  <a:moveTo>
                    <a:pt x="6856" y="6983"/>
                  </a:moveTo>
                  <a:cubicBezTo>
                    <a:pt x="3047" y="6920"/>
                    <a:pt x="0" y="3809"/>
                    <a:pt x="0" y="0"/>
                  </a:cubicBezTo>
                  <a:lnTo>
                    <a:pt x="0" y="402868"/>
                  </a:lnTo>
                  <a:lnTo>
                    <a:pt x="13839" y="402868"/>
                  </a:lnTo>
                  <a:lnTo>
                    <a:pt x="13839" y="635"/>
                  </a:lnTo>
                  <a:cubicBezTo>
                    <a:pt x="13509" y="4241"/>
                    <a:pt x="10475" y="6996"/>
                    <a:pt x="6856"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31" name="Freeform: Shape 730">
              <a:extLst>
                <a:ext uri="{FF2B5EF4-FFF2-40B4-BE49-F238E27FC236}">
                  <a16:creationId xmlns:a16="http://schemas.microsoft.com/office/drawing/2014/main" id="{118F8244-8E76-4BB2-90C6-782488B1FB86}"/>
                </a:ext>
              </a:extLst>
            </p:cNvPr>
            <p:cNvSpPr/>
            <p:nvPr/>
          </p:nvSpPr>
          <p:spPr>
            <a:xfrm>
              <a:off x="1530840" y="6463169"/>
              <a:ext cx="13839" cy="7871"/>
            </a:xfrm>
            <a:custGeom>
              <a:avLst/>
              <a:gdLst>
                <a:gd name="connsiteX0" fmla="*/ 6856 w 13839"/>
                <a:gd name="connsiteY0" fmla="*/ 7872 h 7871"/>
                <a:gd name="connsiteX1" fmla="*/ 13839 w 13839"/>
                <a:gd name="connsiteY1" fmla="*/ 889 h 7871"/>
                <a:gd name="connsiteX2" fmla="*/ 13839 w 13839"/>
                <a:gd name="connsiteY2" fmla="*/ 0 h 7871"/>
                <a:gd name="connsiteX3" fmla="*/ 6856 w 13839"/>
                <a:gd name="connsiteY3" fmla="*/ 6856 h 7871"/>
                <a:gd name="connsiteX4" fmla="*/ 0 w 13839"/>
                <a:gd name="connsiteY4" fmla="*/ 0 h 7871"/>
                <a:gd name="connsiteX5" fmla="*/ 0 w 13839"/>
                <a:gd name="connsiteY5" fmla="*/ 889 h 7871"/>
                <a:gd name="connsiteX6" fmla="*/ 6856 w 13839"/>
                <a:gd name="connsiteY6" fmla="*/ 7872 h 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39" h="7871">
                  <a:moveTo>
                    <a:pt x="6856" y="7872"/>
                  </a:moveTo>
                  <a:cubicBezTo>
                    <a:pt x="10716" y="7872"/>
                    <a:pt x="13839" y="4748"/>
                    <a:pt x="13839" y="889"/>
                  </a:cubicBezTo>
                  <a:lnTo>
                    <a:pt x="13839" y="0"/>
                  </a:lnTo>
                  <a:cubicBezTo>
                    <a:pt x="13776" y="3809"/>
                    <a:pt x="10665" y="6856"/>
                    <a:pt x="6856" y="6856"/>
                  </a:cubicBezTo>
                  <a:cubicBezTo>
                    <a:pt x="3073" y="6856"/>
                    <a:pt x="0" y="3783"/>
                    <a:pt x="0" y="0"/>
                  </a:cubicBezTo>
                  <a:lnTo>
                    <a:pt x="0" y="889"/>
                  </a:lnTo>
                  <a:cubicBezTo>
                    <a:pt x="0" y="4698"/>
                    <a:pt x="3047" y="7808"/>
                    <a:pt x="6856" y="7872"/>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32" name="Freeform: Shape 731">
              <a:extLst>
                <a:ext uri="{FF2B5EF4-FFF2-40B4-BE49-F238E27FC236}">
                  <a16:creationId xmlns:a16="http://schemas.microsoft.com/office/drawing/2014/main" id="{50587095-7D0C-428B-A626-CC1882163EF6}"/>
                </a:ext>
              </a:extLst>
            </p:cNvPr>
            <p:cNvSpPr/>
            <p:nvPr/>
          </p:nvSpPr>
          <p:spPr>
            <a:xfrm>
              <a:off x="0" y="6079600"/>
              <a:ext cx="256346" cy="14474"/>
            </a:xfrm>
            <a:custGeom>
              <a:avLst/>
              <a:gdLst>
                <a:gd name="connsiteX0" fmla="*/ 249490 w 256346"/>
                <a:gd name="connsiteY0" fmla="*/ 6983 h 14474"/>
                <a:gd name="connsiteX1" fmla="*/ 256346 w 256346"/>
                <a:gd name="connsiteY1" fmla="*/ 0 h 14474"/>
                <a:gd name="connsiteX2" fmla="*/ 0 w 256346"/>
                <a:gd name="connsiteY2" fmla="*/ 0 h 14474"/>
                <a:gd name="connsiteX3" fmla="*/ 0 w 256346"/>
                <a:gd name="connsiteY3" fmla="*/ 14474 h 14474"/>
                <a:gd name="connsiteX4" fmla="*/ 256346 w 256346"/>
                <a:gd name="connsiteY4" fmla="*/ 14474 h 14474"/>
                <a:gd name="connsiteX5" fmla="*/ 249461 w 256346"/>
                <a:gd name="connsiteY5" fmla="*/ 7643 h 14474"/>
                <a:gd name="connsiteX6" fmla="*/ 249490 w 256346"/>
                <a:gd name="connsiteY6" fmla="*/ 6983 h 14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6346" h="14474">
                  <a:moveTo>
                    <a:pt x="249490" y="6983"/>
                  </a:moveTo>
                  <a:cubicBezTo>
                    <a:pt x="249490" y="3174"/>
                    <a:pt x="252540" y="63"/>
                    <a:pt x="256346" y="0"/>
                  </a:cubicBezTo>
                  <a:lnTo>
                    <a:pt x="0" y="0"/>
                  </a:lnTo>
                  <a:lnTo>
                    <a:pt x="0" y="14474"/>
                  </a:lnTo>
                  <a:lnTo>
                    <a:pt x="256346" y="14474"/>
                  </a:lnTo>
                  <a:cubicBezTo>
                    <a:pt x="252560" y="14487"/>
                    <a:pt x="249477" y="11440"/>
                    <a:pt x="249461" y="7643"/>
                  </a:cubicBezTo>
                  <a:cubicBezTo>
                    <a:pt x="249460" y="7428"/>
                    <a:pt x="249470" y="7199"/>
                    <a:pt x="249490"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33" name="Freeform: Shape 732">
              <a:extLst>
                <a:ext uri="{FF2B5EF4-FFF2-40B4-BE49-F238E27FC236}">
                  <a16:creationId xmlns:a16="http://schemas.microsoft.com/office/drawing/2014/main" id="{5258E783-1718-4A77-84DE-0F7FB00ECB10}"/>
                </a:ext>
              </a:extLst>
            </p:cNvPr>
            <p:cNvSpPr/>
            <p:nvPr/>
          </p:nvSpPr>
          <p:spPr>
            <a:xfrm>
              <a:off x="415562" y="6092932"/>
              <a:ext cx="7110" cy="1142"/>
            </a:xfrm>
            <a:custGeom>
              <a:avLst/>
              <a:gdLst>
                <a:gd name="connsiteX0" fmla="*/ 0 w 7110"/>
                <a:gd name="connsiteY0" fmla="*/ 1143 h 1142"/>
                <a:gd name="connsiteX1" fmla="*/ 7110 w 7110"/>
                <a:gd name="connsiteY1" fmla="*/ 1143 h 1142"/>
                <a:gd name="connsiteX2" fmla="*/ 3555 w 7110"/>
                <a:gd name="connsiteY2" fmla="*/ 0 h 1142"/>
                <a:gd name="connsiteX3" fmla="*/ 0 w 7110"/>
                <a:gd name="connsiteY3" fmla="*/ 1143 h 1142"/>
              </a:gdLst>
              <a:ahLst/>
              <a:cxnLst>
                <a:cxn ang="0">
                  <a:pos x="connsiteX0" y="connsiteY0"/>
                </a:cxn>
                <a:cxn ang="0">
                  <a:pos x="connsiteX1" y="connsiteY1"/>
                </a:cxn>
                <a:cxn ang="0">
                  <a:pos x="connsiteX2" y="connsiteY2"/>
                </a:cxn>
                <a:cxn ang="0">
                  <a:pos x="connsiteX3" y="connsiteY3"/>
                </a:cxn>
              </a:cxnLst>
              <a:rect l="l" t="t" r="r" b="b"/>
              <a:pathLst>
                <a:path w="7110" h="1142">
                  <a:moveTo>
                    <a:pt x="0" y="1143"/>
                  </a:moveTo>
                  <a:lnTo>
                    <a:pt x="7110" y="1143"/>
                  </a:lnTo>
                  <a:cubicBezTo>
                    <a:pt x="5840" y="1117"/>
                    <a:pt x="4605" y="711"/>
                    <a:pt x="3555" y="0"/>
                  </a:cubicBezTo>
                  <a:cubicBezTo>
                    <a:pt x="2489" y="686"/>
                    <a:pt x="1263" y="1079"/>
                    <a:pt x="0" y="114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34" name="Freeform: Shape 733">
              <a:extLst>
                <a:ext uri="{FF2B5EF4-FFF2-40B4-BE49-F238E27FC236}">
                  <a16:creationId xmlns:a16="http://schemas.microsoft.com/office/drawing/2014/main" id="{9D295DB9-AA0D-49B0-9752-7FEF285B497B}"/>
                </a:ext>
              </a:extLst>
            </p:cNvPr>
            <p:cNvSpPr/>
            <p:nvPr/>
          </p:nvSpPr>
          <p:spPr>
            <a:xfrm>
              <a:off x="415435" y="6079600"/>
              <a:ext cx="7110" cy="1777"/>
            </a:xfrm>
            <a:custGeom>
              <a:avLst/>
              <a:gdLst>
                <a:gd name="connsiteX0" fmla="*/ 127 w 7110"/>
                <a:gd name="connsiteY0" fmla="*/ 0 h 1777"/>
                <a:gd name="connsiteX1" fmla="*/ 3555 w 7110"/>
                <a:gd name="connsiteY1" fmla="*/ 1778 h 1777"/>
                <a:gd name="connsiteX2" fmla="*/ 7110 w 7110"/>
                <a:gd name="connsiteY2" fmla="*/ 635 h 1777"/>
                <a:gd name="connsiteX3" fmla="*/ 0 w 7110"/>
                <a:gd name="connsiteY3" fmla="*/ 635 h 1777"/>
              </a:gdLst>
              <a:ahLst/>
              <a:cxnLst>
                <a:cxn ang="0">
                  <a:pos x="connsiteX0" y="connsiteY0"/>
                </a:cxn>
                <a:cxn ang="0">
                  <a:pos x="connsiteX1" y="connsiteY1"/>
                </a:cxn>
                <a:cxn ang="0">
                  <a:pos x="connsiteX2" y="connsiteY2"/>
                </a:cxn>
                <a:cxn ang="0">
                  <a:pos x="connsiteX3" y="connsiteY3"/>
                </a:cxn>
              </a:cxnLst>
              <a:rect l="l" t="t" r="r" b="b"/>
              <a:pathLst>
                <a:path w="7110" h="1777">
                  <a:moveTo>
                    <a:pt x="127" y="0"/>
                  </a:moveTo>
                  <a:cubicBezTo>
                    <a:pt x="1407" y="279"/>
                    <a:pt x="2591" y="889"/>
                    <a:pt x="3555" y="1778"/>
                  </a:cubicBezTo>
                  <a:cubicBezTo>
                    <a:pt x="4605" y="1067"/>
                    <a:pt x="5840" y="660"/>
                    <a:pt x="7110" y="635"/>
                  </a:cubicBezTo>
                  <a:lnTo>
                    <a:pt x="0" y="635"/>
                  </a:lnTo>
                  <a:close/>
                </a:path>
              </a:pathLst>
            </a:custGeom>
            <a:solidFill>
              <a:srgbClr val="000000"/>
            </a:solidFill>
            <a:ln w="12690" cap="flat">
              <a:noFill/>
              <a:prstDash val="solid"/>
              <a:miter/>
            </a:ln>
          </p:spPr>
          <p:txBody>
            <a:bodyPr rtlCol="0" anchor="ctr"/>
            <a:lstStyle/>
            <a:p>
              <a:pPr rtl="0"/>
              <a:endParaRPr lang="en-GB" sz="1934" noProof="0"/>
            </a:p>
          </p:txBody>
        </p:sp>
        <p:sp>
          <p:nvSpPr>
            <p:cNvPr id="735" name="Freeform: Shape 734">
              <a:extLst>
                <a:ext uri="{FF2B5EF4-FFF2-40B4-BE49-F238E27FC236}">
                  <a16:creationId xmlns:a16="http://schemas.microsoft.com/office/drawing/2014/main" id="{98D1B270-838F-4DF9-A830-895C15B0E2C4}"/>
                </a:ext>
              </a:extLst>
            </p:cNvPr>
            <p:cNvSpPr/>
            <p:nvPr/>
          </p:nvSpPr>
          <p:spPr>
            <a:xfrm>
              <a:off x="247458" y="6884701"/>
              <a:ext cx="12696" cy="4697"/>
            </a:xfrm>
            <a:custGeom>
              <a:avLst/>
              <a:gdLst>
                <a:gd name="connsiteX0" fmla="*/ 6475 w 12696"/>
                <a:gd name="connsiteY0" fmla="*/ 0 h 4697"/>
                <a:gd name="connsiteX1" fmla="*/ 0 w 12696"/>
                <a:gd name="connsiteY1" fmla="*/ 4698 h 4697"/>
                <a:gd name="connsiteX2" fmla="*/ 12697 w 12696"/>
                <a:gd name="connsiteY2" fmla="*/ 4698 h 4697"/>
                <a:gd name="connsiteX3" fmla="*/ 6475 w 12696"/>
                <a:gd name="connsiteY3" fmla="*/ 0 h 4697"/>
              </a:gdLst>
              <a:ahLst/>
              <a:cxnLst>
                <a:cxn ang="0">
                  <a:pos x="connsiteX0" y="connsiteY0"/>
                </a:cxn>
                <a:cxn ang="0">
                  <a:pos x="connsiteX1" y="connsiteY1"/>
                </a:cxn>
                <a:cxn ang="0">
                  <a:pos x="connsiteX2" y="connsiteY2"/>
                </a:cxn>
                <a:cxn ang="0">
                  <a:pos x="connsiteX3" y="connsiteY3"/>
                </a:cxn>
              </a:cxnLst>
              <a:rect l="l" t="t" r="r" b="b"/>
              <a:pathLst>
                <a:path w="12696" h="4697">
                  <a:moveTo>
                    <a:pt x="6475" y="0"/>
                  </a:moveTo>
                  <a:cubicBezTo>
                    <a:pt x="3520" y="-25"/>
                    <a:pt x="893" y="1879"/>
                    <a:pt x="0" y="4698"/>
                  </a:cubicBezTo>
                  <a:lnTo>
                    <a:pt x="12697" y="4698"/>
                  </a:lnTo>
                  <a:cubicBezTo>
                    <a:pt x="11802" y="1994"/>
                    <a:pt x="9324" y="115"/>
                    <a:pt x="6475"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36" name="Freeform: Shape 735">
              <a:extLst>
                <a:ext uri="{FF2B5EF4-FFF2-40B4-BE49-F238E27FC236}">
                  <a16:creationId xmlns:a16="http://schemas.microsoft.com/office/drawing/2014/main" id="{D5A1EA57-D423-4877-BC3C-9187473EDA85}"/>
                </a:ext>
              </a:extLst>
            </p:cNvPr>
            <p:cNvSpPr/>
            <p:nvPr/>
          </p:nvSpPr>
          <p:spPr>
            <a:xfrm>
              <a:off x="2385835" y="6462026"/>
              <a:ext cx="13839" cy="402486"/>
            </a:xfrm>
            <a:custGeom>
              <a:avLst/>
              <a:gdLst>
                <a:gd name="connsiteX0" fmla="*/ 13078 w 13839"/>
                <a:gd name="connsiteY0" fmla="*/ 1524 h 402486"/>
                <a:gd name="connsiteX1" fmla="*/ 13078 w 13839"/>
                <a:gd name="connsiteY1" fmla="*/ 635 h 402486"/>
                <a:gd name="connsiteX2" fmla="*/ 13078 w 13839"/>
                <a:gd name="connsiteY2" fmla="*/ 0 h 402486"/>
                <a:gd name="connsiteX3" fmla="*/ 13078 w 13839"/>
                <a:gd name="connsiteY3" fmla="*/ 0 h 402486"/>
                <a:gd name="connsiteX4" fmla="*/ 6475 w 13839"/>
                <a:gd name="connsiteY4" fmla="*/ 5079 h 402486"/>
                <a:gd name="connsiteX5" fmla="*/ 0 w 13839"/>
                <a:gd name="connsiteY5" fmla="*/ 0 h 402486"/>
                <a:gd name="connsiteX6" fmla="*/ 0 w 13839"/>
                <a:gd name="connsiteY6" fmla="*/ 0 h 402486"/>
                <a:gd name="connsiteX7" fmla="*/ 0 w 13839"/>
                <a:gd name="connsiteY7" fmla="*/ 635 h 402486"/>
                <a:gd name="connsiteX8" fmla="*/ 0 w 13839"/>
                <a:gd name="connsiteY8" fmla="*/ 1524 h 402486"/>
                <a:gd name="connsiteX9" fmla="*/ 0 w 13839"/>
                <a:gd name="connsiteY9" fmla="*/ 402487 h 402486"/>
                <a:gd name="connsiteX10" fmla="*/ 13839 w 13839"/>
                <a:gd name="connsiteY10" fmla="*/ 402487 h 402486"/>
                <a:gd name="connsiteX11" fmla="*/ 13839 w 13839"/>
                <a:gd name="connsiteY11" fmla="*/ 1524 h 402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39" h="402486">
                  <a:moveTo>
                    <a:pt x="13078" y="1524"/>
                  </a:moveTo>
                  <a:cubicBezTo>
                    <a:pt x="13078" y="1524"/>
                    <a:pt x="13078" y="1524"/>
                    <a:pt x="13078" y="635"/>
                  </a:cubicBezTo>
                  <a:cubicBezTo>
                    <a:pt x="13154" y="432"/>
                    <a:pt x="13154" y="203"/>
                    <a:pt x="13078" y="0"/>
                  </a:cubicBezTo>
                  <a:lnTo>
                    <a:pt x="13078" y="0"/>
                  </a:lnTo>
                  <a:cubicBezTo>
                    <a:pt x="12239" y="2958"/>
                    <a:pt x="9560" y="5028"/>
                    <a:pt x="6475" y="5079"/>
                  </a:cubicBezTo>
                  <a:cubicBezTo>
                    <a:pt x="3415" y="5053"/>
                    <a:pt x="749" y="2971"/>
                    <a:pt x="0" y="0"/>
                  </a:cubicBezTo>
                  <a:lnTo>
                    <a:pt x="0" y="0"/>
                  </a:lnTo>
                  <a:cubicBezTo>
                    <a:pt x="51" y="203"/>
                    <a:pt x="51" y="432"/>
                    <a:pt x="0" y="635"/>
                  </a:cubicBezTo>
                  <a:cubicBezTo>
                    <a:pt x="0" y="635"/>
                    <a:pt x="0" y="635"/>
                    <a:pt x="0" y="1524"/>
                  </a:cubicBezTo>
                  <a:lnTo>
                    <a:pt x="0" y="402487"/>
                  </a:lnTo>
                  <a:lnTo>
                    <a:pt x="13839" y="402487"/>
                  </a:lnTo>
                  <a:lnTo>
                    <a:pt x="13839" y="1524"/>
                  </a:lnTo>
                  <a:close/>
                </a:path>
              </a:pathLst>
            </a:custGeom>
            <a:solidFill>
              <a:srgbClr val="000000"/>
            </a:solidFill>
            <a:ln w="12690" cap="flat">
              <a:noFill/>
              <a:prstDash val="solid"/>
              <a:miter/>
            </a:ln>
          </p:spPr>
          <p:txBody>
            <a:bodyPr rtlCol="0" anchor="ctr"/>
            <a:lstStyle/>
            <a:p>
              <a:pPr rtl="0"/>
              <a:endParaRPr lang="en-GB" sz="1934" noProof="0"/>
            </a:p>
          </p:txBody>
        </p:sp>
        <p:sp>
          <p:nvSpPr>
            <p:cNvPr id="737" name="Freeform: Shape 736">
              <a:extLst>
                <a:ext uri="{FF2B5EF4-FFF2-40B4-BE49-F238E27FC236}">
                  <a16:creationId xmlns:a16="http://schemas.microsoft.com/office/drawing/2014/main" id="{FC699F03-61BE-459F-9073-5AD96AB6D33D}"/>
                </a:ext>
              </a:extLst>
            </p:cNvPr>
            <p:cNvSpPr/>
            <p:nvPr/>
          </p:nvSpPr>
          <p:spPr>
            <a:xfrm>
              <a:off x="2384692" y="6463169"/>
              <a:ext cx="13896" cy="7871"/>
            </a:xfrm>
            <a:custGeom>
              <a:avLst/>
              <a:gdLst>
                <a:gd name="connsiteX0" fmla="*/ 762 w 13896"/>
                <a:gd name="connsiteY0" fmla="*/ 2793 h 7871"/>
                <a:gd name="connsiteX1" fmla="*/ 7237 w 13896"/>
                <a:gd name="connsiteY1" fmla="*/ 7872 h 7871"/>
                <a:gd name="connsiteX2" fmla="*/ 13839 w 13896"/>
                <a:gd name="connsiteY2" fmla="*/ 2793 h 7871"/>
                <a:gd name="connsiteX3" fmla="*/ 13839 w 13896"/>
                <a:gd name="connsiteY3" fmla="*/ 889 h 7871"/>
                <a:gd name="connsiteX4" fmla="*/ 13839 w 13896"/>
                <a:gd name="connsiteY4" fmla="*/ 0 h 7871"/>
                <a:gd name="connsiteX5" fmla="*/ 6856 w 13896"/>
                <a:gd name="connsiteY5" fmla="*/ 6856 h 7871"/>
                <a:gd name="connsiteX6" fmla="*/ 0 w 13896"/>
                <a:gd name="connsiteY6" fmla="*/ 0 h 7871"/>
                <a:gd name="connsiteX7" fmla="*/ 0 w 13896"/>
                <a:gd name="connsiteY7" fmla="*/ 889 h 7871"/>
                <a:gd name="connsiteX8" fmla="*/ 762 w 13896"/>
                <a:gd name="connsiteY8" fmla="*/ 2793 h 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96" h="7871">
                  <a:moveTo>
                    <a:pt x="762" y="2793"/>
                  </a:moveTo>
                  <a:cubicBezTo>
                    <a:pt x="1511" y="5764"/>
                    <a:pt x="4177" y="7847"/>
                    <a:pt x="7237" y="7872"/>
                  </a:cubicBezTo>
                  <a:cubicBezTo>
                    <a:pt x="10322" y="7821"/>
                    <a:pt x="13001" y="5751"/>
                    <a:pt x="13839" y="2793"/>
                  </a:cubicBezTo>
                  <a:cubicBezTo>
                    <a:pt x="13915" y="2158"/>
                    <a:pt x="13915" y="1524"/>
                    <a:pt x="13839" y="889"/>
                  </a:cubicBezTo>
                  <a:lnTo>
                    <a:pt x="13839" y="0"/>
                  </a:lnTo>
                  <a:cubicBezTo>
                    <a:pt x="13776" y="3809"/>
                    <a:pt x="10665" y="6856"/>
                    <a:pt x="6856" y="6856"/>
                  </a:cubicBezTo>
                  <a:cubicBezTo>
                    <a:pt x="3072" y="6856"/>
                    <a:pt x="0" y="3783"/>
                    <a:pt x="0" y="0"/>
                  </a:cubicBezTo>
                  <a:lnTo>
                    <a:pt x="0" y="889"/>
                  </a:lnTo>
                  <a:cubicBezTo>
                    <a:pt x="178" y="1549"/>
                    <a:pt x="432" y="2196"/>
                    <a:pt x="762" y="279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38" name="Freeform: Shape 737">
              <a:extLst>
                <a:ext uri="{FF2B5EF4-FFF2-40B4-BE49-F238E27FC236}">
                  <a16:creationId xmlns:a16="http://schemas.microsoft.com/office/drawing/2014/main" id="{31DB0B2A-9516-489C-B749-309214604DF5}"/>
                </a:ext>
              </a:extLst>
            </p:cNvPr>
            <p:cNvSpPr/>
            <p:nvPr/>
          </p:nvSpPr>
          <p:spPr>
            <a:xfrm>
              <a:off x="2385270" y="6379972"/>
              <a:ext cx="13953" cy="89546"/>
            </a:xfrm>
            <a:custGeom>
              <a:avLst/>
              <a:gdLst>
                <a:gd name="connsiteX0" fmla="*/ 57 w 13953"/>
                <a:gd name="connsiteY0" fmla="*/ 5240 h 89546"/>
                <a:gd name="connsiteX1" fmla="*/ 57 w 13953"/>
                <a:gd name="connsiteY1" fmla="*/ 6509 h 89546"/>
                <a:gd name="connsiteX2" fmla="*/ 57 w 13953"/>
                <a:gd name="connsiteY2" fmla="*/ 82690 h 89546"/>
                <a:gd name="connsiteX3" fmla="*/ 6913 w 13953"/>
                <a:gd name="connsiteY3" fmla="*/ 89546 h 89546"/>
                <a:gd name="connsiteX4" fmla="*/ 13897 w 13953"/>
                <a:gd name="connsiteY4" fmla="*/ 82690 h 89546"/>
                <a:gd name="connsiteX5" fmla="*/ 13897 w 13953"/>
                <a:gd name="connsiteY5" fmla="*/ 6509 h 89546"/>
                <a:gd name="connsiteX6" fmla="*/ 13897 w 13953"/>
                <a:gd name="connsiteY6" fmla="*/ 5240 h 89546"/>
                <a:gd name="connsiteX7" fmla="*/ 13897 w 13953"/>
                <a:gd name="connsiteY7" fmla="*/ 3843 h 89546"/>
                <a:gd name="connsiteX8" fmla="*/ 13897 w 13953"/>
                <a:gd name="connsiteY8" fmla="*/ 2700 h 89546"/>
                <a:gd name="connsiteX9" fmla="*/ 13135 w 13953"/>
                <a:gd name="connsiteY9" fmla="*/ 1684 h 89546"/>
                <a:gd name="connsiteX10" fmla="*/ 11992 w 13953"/>
                <a:gd name="connsiteY10" fmla="*/ 923 h 89546"/>
                <a:gd name="connsiteX11" fmla="*/ 10976 w 13953"/>
                <a:gd name="connsiteY11" fmla="*/ 161 h 89546"/>
                <a:gd name="connsiteX12" fmla="*/ 9707 w 13953"/>
                <a:gd name="connsiteY12" fmla="*/ 161 h 89546"/>
                <a:gd name="connsiteX13" fmla="*/ 8183 w 13953"/>
                <a:gd name="connsiteY13" fmla="*/ 161 h 89546"/>
                <a:gd name="connsiteX14" fmla="*/ 57 w 13953"/>
                <a:gd name="connsiteY14" fmla="*/ 5240 h 8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953" h="89546">
                  <a:moveTo>
                    <a:pt x="57" y="5240"/>
                  </a:moveTo>
                  <a:cubicBezTo>
                    <a:pt x="-19" y="5659"/>
                    <a:pt x="-19" y="6090"/>
                    <a:pt x="57" y="6509"/>
                  </a:cubicBezTo>
                  <a:lnTo>
                    <a:pt x="57" y="82690"/>
                  </a:lnTo>
                  <a:cubicBezTo>
                    <a:pt x="57" y="86473"/>
                    <a:pt x="3130" y="89546"/>
                    <a:pt x="6913" y="89546"/>
                  </a:cubicBezTo>
                  <a:cubicBezTo>
                    <a:pt x="10722" y="89546"/>
                    <a:pt x="13833" y="86499"/>
                    <a:pt x="13897" y="82690"/>
                  </a:cubicBezTo>
                  <a:lnTo>
                    <a:pt x="13897" y="6509"/>
                  </a:lnTo>
                  <a:cubicBezTo>
                    <a:pt x="13897" y="6509"/>
                    <a:pt x="13897" y="5620"/>
                    <a:pt x="13897" y="5240"/>
                  </a:cubicBezTo>
                  <a:cubicBezTo>
                    <a:pt x="13973" y="4782"/>
                    <a:pt x="13973" y="4300"/>
                    <a:pt x="13897" y="3843"/>
                  </a:cubicBezTo>
                  <a:cubicBezTo>
                    <a:pt x="13935" y="3462"/>
                    <a:pt x="13935" y="3081"/>
                    <a:pt x="13897" y="2700"/>
                  </a:cubicBezTo>
                  <a:lnTo>
                    <a:pt x="13135" y="1684"/>
                  </a:lnTo>
                  <a:cubicBezTo>
                    <a:pt x="13135" y="1684"/>
                    <a:pt x="12373" y="1684"/>
                    <a:pt x="11992" y="923"/>
                  </a:cubicBezTo>
                  <a:cubicBezTo>
                    <a:pt x="11713" y="605"/>
                    <a:pt x="11370" y="339"/>
                    <a:pt x="10976" y="161"/>
                  </a:cubicBezTo>
                  <a:cubicBezTo>
                    <a:pt x="10557" y="47"/>
                    <a:pt x="10126" y="47"/>
                    <a:pt x="9707" y="161"/>
                  </a:cubicBezTo>
                  <a:cubicBezTo>
                    <a:pt x="9199" y="97"/>
                    <a:pt x="8691" y="97"/>
                    <a:pt x="8183" y="161"/>
                  </a:cubicBezTo>
                  <a:cubicBezTo>
                    <a:pt x="4539" y="-639"/>
                    <a:pt x="933" y="1621"/>
                    <a:pt x="57" y="524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39" name="Freeform: Shape 738">
              <a:extLst>
                <a:ext uri="{FF2B5EF4-FFF2-40B4-BE49-F238E27FC236}">
                  <a16:creationId xmlns:a16="http://schemas.microsoft.com/office/drawing/2014/main" id="{F83E73BE-2BC0-4161-A7B8-D70C8BA5B596}"/>
                </a:ext>
              </a:extLst>
            </p:cNvPr>
            <p:cNvSpPr/>
            <p:nvPr/>
          </p:nvSpPr>
          <p:spPr>
            <a:xfrm>
              <a:off x="1975986" y="6464693"/>
              <a:ext cx="13839" cy="8125"/>
            </a:xfrm>
            <a:custGeom>
              <a:avLst/>
              <a:gdLst>
                <a:gd name="connsiteX0" fmla="*/ 6856 w 13839"/>
                <a:gd name="connsiteY0" fmla="*/ 6983 h 8125"/>
                <a:gd name="connsiteX1" fmla="*/ 0 w 13839"/>
                <a:gd name="connsiteY1" fmla="*/ 0 h 8125"/>
                <a:gd name="connsiteX2" fmla="*/ 0 w 13839"/>
                <a:gd name="connsiteY2" fmla="*/ 1270 h 8125"/>
                <a:gd name="connsiteX3" fmla="*/ 6856 w 13839"/>
                <a:gd name="connsiteY3" fmla="*/ 8126 h 8125"/>
                <a:gd name="connsiteX4" fmla="*/ 13839 w 13839"/>
                <a:gd name="connsiteY4" fmla="*/ 1270 h 8125"/>
                <a:gd name="connsiteX5" fmla="*/ 13839 w 13839"/>
                <a:gd name="connsiteY5" fmla="*/ 0 h 8125"/>
                <a:gd name="connsiteX6" fmla="*/ 6856 w 13839"/>
                <a:gd name="connsiteY6" fmla="*/ 6983 h 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39" h="8125">
                  <a:moveTo>
                    <a:pt x="6856" y="6983"/>
                  </a:moveTo>
                  <a:cubicBezTo>
                    <a:pt x="3047" y="6920"/>
                    <a:pt x="0" y="3809"/>
                    <a:pt x="0" y="0"/>
                  </a:cubicBezTo>
                  <a:lnTo>
                    <a:pt x="0" y="1270"/>
                  </a:lnTo>
                  <a:cubicBezTo>
                    <a:pt x="0" y="5053"/>
                    <a:pt x="3072" y="8126"/>
                    <a:pt x="6856" y="8126"/>
                  </a:cubicBezTo>
                  <a:cubicBezTo>
                    <a:pt x="10665" y="8126"/>
                    <a:pt x="13776" y="5079"/>
                    <a:pt x="13839" y="1270"/>
                  </a:cubicBezTo>
                  <a:lnTo>
                    <a:pt x="13839" y="0"/>
                  </a:lnTo>
                  <a:cubicBezTo>
                    <a:pt x="13839" y="3860"/>
                    <a:pt x="10716" y="6983"/>
                    <a:pt x="6856"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40" name="Freeform: Shape 739">
              <a:extLst>
                <a:ext uri="{FF2B5EF4-FFF2-40B4-BE49-F238E27FC236}">
                  <a16:creationId xmlns:a16="http://schemas.microsoft.com/office/drawing/2014/main" id="{BDDD4B1A-5D57-42F4-99B4-EA2AA66B5FBF}"/>
                </a:ext>
              </a:extLst>
            </p:cNvPr>
            <p:cNvSpPr/>
            <p:nvPr/>
          </p:nvSpPr>
          <p:spPr>
            <a:xfrm>
              <a:off x="3180902" y="6462280"/>
              <a:ext cx="13712" cy="402867"/>
            </a:xfrm>
            <a:custGeom>
              <a:avLst/>
              <a:gdLst>
                <a:gd name="connsiteX0" fmla="*/ 13712 w 13712"/>
                <a:gd name="connsiteY0" fmla="*/ 0 h 402867"/>
                <a:gd name="connsiteX1" fmla="*/ 6856 w 13712"/>
                <a:gd name="connsiteY1" fmla="*/ 6856 h 402867"/>
                <a:gd name="connsiteX2" fmla="*/ 0 w 13712"/>
                <a:gd name="connsiteY2" fmla="*/ 0 h 402867"/>
                <a:gd name="connsiteX3" fmla="*/ 0 w 13712"/>
                <a:gd name="connsiteY3" fmla="*/ 402868 h 402867"/>
                <a:gd name="connsiteX4" fmla="*/ 13712 w 13712"/>
                <a:gd name="connsiteY4" fmla="*/ 402868 h 402867"/>
                <a:gd name="connsiteX5" fmla="*/ 13712 w 13712"/>
                <a:gd name="connsiteY5" fmla="*/ 0 h 402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12" h="402867">
                  <a:moveTo>
                    <a:pt x="13712" y="0"/>
                  </a:moveTo>
                  <a:cubicBezTo>
                    <a:pt x="13712" y="3784"/>
                    <a:pt x="10640" y="6856"/>
                    <a:pt x="6856" y="6856"/>
                  </a:cubicBezTo>
                  <a:cubicBezTo>
                    <a:pt x="3073" y="6856"/>
                    <a:pt x="0" y="3784"/>
                    <a:pt x="0" y="0"/>
                  </a:cubicBezTo>
                  <a:lnTo>
                    <a:pt x="0" y="402868"/>
                  </a:lnTo>
                  <a:lnTo>
                    <a:pt x="13712" y="402868"/>
                  </a:lnTo>
                  <a:lnTo>
                    <a:pt x="13712" y="0"/>
                  </a:lnTo>
                  <a:close/>
                </a:path>
              </a:pathLst>
            </a:custGeom>
            <a:solidFill>
              <a:srgbClr val="000000"/>
            </a:solidFill>
            <a:ln w="12690" cap="flat">
              <a:noFill/>
              <a:prstDash val="solid"/>
              <a:miter/>
            </a:ln>
          </p:spPr>
          <p:txBody>
            <a:bodyPr rtlCol="0" anchor="ctr"/>
            <a:lstStyle/>
            <a:p>
              <a:pPr rtl="0"/>
              <a:endParaRPr lang="en-GB" sz="1934" noProof="0"/>
            </a:p>
          </p:txBody>
        </p:sp>
        <p:sp>
          <p:nvSpPr>
            <p:cNvPr id="741" name="Freeform: Shape 740">
              <a:extLst>
                <a:ext uri="{FF2B5EF4-FFF2-40B4-BE49-F238E27FC236}">
                  <a16:creationId xmlns:a16="http://schemas.microsoft.com/office/drawing/2014/main" id="{F19459C9-A9C8-400D-874D-5A58D8357FB8}"/>
                </a:ext>
              </a:extLst>
            </p:cNvPr>
            <p:cNvSpPr/>
            <p:nvPr/>
          </p:nvSpPr>
          <p:spPr>
            <a:xfrm>
              <a:off x="1427616" y="6767637"/>
              <a:ext cx="13839" cy="27425"/>
            </a:xfrm>
            <a:custGeom>
              <a:avLst/>
              <a:gdLst>
                <a:gd name="connsiteX0" fmla="*/ 13839 w 13839"/>
                <a:gd name="connsiteY0" fmla="*/ 1270 h 27425"/>
                <a:gd name="connsiteX1" fmla="*/ 13839 w 13839"/>
                <a:gd name="connsiteY1" fmla="*/ 0 h 27425"/>
                <a:gd name="connsiteX2" fmla="*/ 6856 w 13839"/>
                <a:gd name="connsiteY2" fmla="*/ 6856 h 27425"/>
                <a:gd name="connsiteX3" fmla="*/ 0 w 13839"/>
                <a:gd name="connsiteY3" fmla="*/ 0 h 27425"/>
                <a:gd name="connsiteX4" fmla="*/ 0 w 13839"/>
                <a:gd name="connsiteY4" fmla="*/ 20442 h 27425"/>
                <a:gd name="connsiteX5" fmla="*/ 6856 w 13839"/>
                <a:gd name="connsiteY5" fmla="*/ 27425 h 27425"/>
                <a:gd name="connsiteX6" fmla="*/ 13839 w 13839"/>
                <a:gd name="connsiteY6" fmla="*/ 20442 h 27425"/>
                <a:gd name="connsiteX7" fmla="*/ 13839 w 13839"/>
                <a:gd name="connsiteY7" fmla="*/ 1270 h 27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39" h="27425">
                  <a:moveTo>
                    <a:pt x="13839" y="1270"/>
                  </a:moveTo>
                  <a:lnTo>
                    <a:pt x="13839" y="0"/>
                  </a:lnTo>
                  <a:cubicBezTo>
                    <a:pt x="13776" y="3809"/>
                    <a:pt x="10665" y="6856"/>
                    <a:pt x="6856" y="6856"/>
                  </a:cubicBezTo>
                  <a:cubicBezTo>
                    <a:pt x="3073" y="6856"/>
                    <a:pt x="0" y="3784"/>
                    <a:pt x="0" y="0"/>
                  </a:cubicBezTo>
                  <a:lnTo>
                    <a:pt x="0" y="20442"/>
                  </a:lnTo>
                  <a:cubicBezTo>
                    <a:pt x="0" y="24251"/>
                    <a:pt x="3047" y="27361"/>
                    <a:pt x="6856" y="27425"/>
                  </a:cubicBezTo>
                  <a:cubicBezTo>
                    <a:pt x="10716" y="27425"/>
                    <a:pt x="13839" y="24302"/>
                    <a:pt x="13839" y="20442"/>
                  </a:cubicBezTo>
                  <a:lnTo>
                    <a:pt x="13839" y="1270"/>
                  </a:lnTo>
                  <a:close/>
                </a:path>
              </a:pathLst>
            </a:custGeom>
            <a:solidFill>
              <a:srgbClr val="000000"/>
            </a:solidFill>
            <a:ln w="12690" cap="flat">
              <a:noFill/>
              <a:prstDash val="solid"/>
              <a:miter/>
            </a:ln>
          </p:spPr>
          <p:txBody>
            <a:bodyPr rtlCol="0" anchor="ctr"/>
            <a:lstStyle/>
            <a:p>
              <a:pPr rtl="0"/>
              <a:endParaRPr lang="en-GB" sz="1934" noProof="0"/>
            </a:p>
          </p:txBody>
        </p:sp>
        <p:sp>
          <p:nvSpPr>
            <p:cNvPr id="742" name="Freeform: Shape 741">
              <a:extLst>
                <a:ext uri="{FF2B5EF4-FFF2-40B4-BE49-F238E27FC236}">
                  <a16:creationId xmlns:a16="http://schemas.microsoft.com/office/drawing/2014/main" id="{33ABF697-208F-4941-BCAC-64BAB96BA7D0}"/>
                </a:ext>
              </a:extLst>
            </p:cNvPr>
            <p:cNvSpPr/>
            <p:nvPr/>
          </p:nvSpPr>
          <p:spPr>
            <a:xfrm>
              <a:off x="279327" y="6074014"/>
              <a:ext cx="3174" cy="5586"/>
            </a:xfrm>
            <a:custGeom>
              <a:avLst/>
              <a:gdLst>
                <a:gd name="connsiteX0" fmla="*/ 3174 w 3174"/>
                <a:gd name="connsiteY0" fmla="*/ 1270 h 5586"/>
                <a:gd name="connsiteX1" fmla="*/ 3174 w 3174"/>
                <a:gd name="connsiteY1" fmla="*/ 0 h 5586"/>
                <a:gd name="connsiteX2" fmla="*/ 0 w 3174"/>
                <a:gd name="connsiteY2" fmla="*/ 5587 h 5586"/>
                <a:gd name="connsiteX3" fmla="*/ 2031 w 3174"/>
                <a:gd name="connsiteY3" fmla="*/ 5587 h 5586"/>
                <a:gd name="connsiteX4" fmla="*/ 3174 w 3174"/>
                <a:gd name="connsiteY4" fmla="*/ 2032 h 5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4" h="5586">
                  <a:moveTo>
                    <a:pt x="3174" y="1270"/>
                  </a:moveTo>
                  <a:lnTo>
                    <a:pt x="3174" y="0"/>
                  </a:lnTo>
                  <a:cubicBezTo>
                    <a:pt x="3179" y="2298"/>
                    <a:pt x="1973" y="4418"/>
                    <a:pt x="0" y="5587"/>
                  </a:cubicBezTo>
                  <a:lnTo>
                    <a:pt x="2031" y="5587"/>
                  </a:lnTo>
                  <a:cubicBezTo>
                    <a:pt x="2746" y="4533"/>
                    <a:pt x="3144" y="3301"/>
                    <a:pt x="3174" y="2032"/>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43" name="Freeform: Shape 742">
              <a:extLst>
                <a:ext uri="{FF2B5EF4-FFF2-40B4-BE49-F238E27FC236}">
                  <a16:creationId xmlns:a16="http://schemas.microsoft.com/office/drawing/2014/main" id="{C825EFB3-7BC4-4086-B2E5-9BD164520044}"/>
                </a:ext>
              </a:extLst>
            </p:cNvPr>
            <p:cNvSpPr/>
            <p:nvPr/>
          </p:nvSpPr>
          <p:spPr>
            <a:xfrm>
              <a:off x="268662" y="6074014"/>
              <a:ext cx="3301" cy="5586"/>
            </a:xfrm>
            <a:custGeom>
              <a:avLst/>
              <a:gdLst>
                <a:gd name="connsiteX0" fmla="*/ 0 w 3301"/>
                <a:gd name="connsiteY0" fmla="*/ 2032 h 5586"/>
                <a:gd name="connsiteX1" fmla="*/ 1270 w 3301"/>
                <a:gd name="connsiteY1" fmla="*/ 5587 h 5586"/>
                <a:gd name="connsiteX2" fmla="*/ 3301 w 3301"/>
                <a:gd name="connsiteY2" fmla="*/ 5587 h 5586"/>
                <a:gd name="connsiteX3" fmla="*/ 0 w 3301"/>
                <a:gd name="connsiteY3" fmla="*/ 0 h 5586"/>
              </a:gdLst>
              <a:ahLst/>
              <a:cxnLst>
                <a:cxn ang="0">
                  <a:pos x="connsiteX0" y="connsiteY0"/>
                </a:cxn>
                <a:cxn ang="0">
                  <a:pos x="connsiteX1" y="connsiteY1"/>
                </a:cxn>
                <a:cxn ang="0">
                  <a:pos x="connsiteX2" y="connsiteY2"/>
                </a:cxn>
                <a:cxn ang="0">
                  <a:pos x="connsiteX3" y="connsiteY3"/>
                </a:cxn>
              </a:cxnLst>
              <a:rect l="l" t="t" r="r" b="b"/>
              <a:pathLst>
                <a:path w="3301" h="5586">
                  <a:moveTo>
                    <a:pt x="0" y="2032"/>
                  </a:moveTo>
                  <a:cubicBezTo>
                    <a:pt x="8" y="3327"/>
                    <a:pt x="456" y="4584"/>
                    <a:pt x="1270" y="5587"/>
                  </a:cubicBezTo>
                  <a:lnTo>
                    <a:pt x="3301" y="5587"/>
                  </a:lnTo>
                  <a:cubicBezTo>
                    <a:pt x="1299" y="4431"/>
                    <a:pt x="46" y="2311"/>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44" name="Freeform: Shape 743">
              <a:extLst>
                <a:ext uri="{FF2B5EF4-FFF2-40B4-BE49-F238E27FC236}">
                  <a16:creationId xmlns:a16="http://schemas.microsoft.com/office/drawing/2014/main" id="{710DEBE5-6D52-4AE0-874F-89CCCC9EE955}"/>
                </a:ext>
              </a:extLst>
            </p:cNvPr>
            <p:cNvSpPr/>
            <p:nvPr/>
          </p:nvSpPr>
          <p:spPr>
            <a:xfrm>
              <a:off x="268662" y="6049001"/>
              <a:ext cx="13839" cy="30218"/>
            </a:xfrm>
            <a:custGeom>
              <a:avLst/>
              <a:gdLst>
                <a:gd name="connsiteX0" fmla="*/ 13839 w 13839"/>
                <a:gd name="connsiteY0" fmla="*/ 18029 h 30218"/>
                <a:gd name="connsiteX1" fmla="*/ 13839 w 13839"/>
                <a:gd name="connsiteY1" fmla="*/ 6983 h 30218"/>
                <a:gd name="connsiteX2" fmla="*/ 6983 w 13839"/>
                <a:gd name="connsiteY2" fmla="*/ 0 h 30218"/>
                <a:gd name="connsiteX3" fmla="*/ 0 w 13839"/>
                <a:gd name="connsiteY3" fmla="*/ 6983 h 30218"/>
                <a:gd name="connsiteX4" fmla="*/ 0 w 13839"/>
                <a:gd name="connsiteY4" fmla="*/ 24632 h 30218"/>
                <a:gd name="connsiteX5" fmla="*/ 3301 w 13839"/>
                <a:gd name="connsiteY5" fmla="*/ 30218 h 30218"/>
                <a:gd name="connsiteX6" fmla="*/ 10665 w 13839"/>
                <a:gd name="connsiteY6" fmla="*/ 30218 h 30218"/>
                <a:gd name="connsiteX7" fmla="*/ 13839 w 13839"/>
                <a:gd name="connsiteY7" fmla="*/ 24632 h 30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39" h="30218">
                  <a:moveTo>
                    <a:pt x="13839" y="18029"/>
                  </a:moveTo>
                  <a:lnTo>
                    <a:pt x="13839" y="6983"/>
                  </a:lnTo>
                  <a:cubicBezTo>
                    <a:pt x="13839" y="3174"/>
                    <a:pt x="10790" y="64"/>
                    <a:pt x="6983" y="0"/>
                  </a:cubicBezTo>
                  <a:cubicBezTo>
                    <a:pt x="3126" y="0"/>
                    <a:pt x="0" y="3123"/>
                    <a:pt x="0" y="6983"/>
                  </a:cubicBezTo>
                  <a:lnTo>
                    <a:pt x="0" y="24632"/>
                  </a:lnTo>
                  <a:cubicBezTo>
                    <a:pt x="46" y="26943"/>
                    <a:pt x="1299" y="29063"/>
                    <a:pt x="3301" y="30218"/>
                  </a:cubicBezTo>
                  <a:lnTo>
                    <a:pt x="10665" y="30218"/>
                  </a:lnTo>
                  <a:cubicBezTo>
                    <a:pt x="12638" y="29050"/>
                    <a:pt x="13844" y="26930"/>
                    <a:pt x="13839" y="24632"/>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45" name="Freeform: Shape 744">
              <a:extLst>
                <a:ext uri="{FF2B5EF4-FFF2-40B4-BE49-F238E27FC236}">
                  <a16:creationId xmlns:a16="http://schemas.microsoft.com/office/drawing/2014/main" id="{A2E444B5-AFCA-47C9-B781-36013FED35E4}"/>
                </a:ext>
              </a:extLst>
            </p:cNvPr>
            <p:cNvSpPr/>
            <p:nvPr/>
          </p:nvSpPr>
          <p:spPr>
            <a:xfrm>
              <a:off x="2651069" y="6427872"/>
              <a:ext cx="13839" cy="44946"/>
            </a:xfrm>
            <a:custGeom>
              <a:avLst/>
              <a:gdLst>
                <a:gd name="connsiteX0" fmla="*/ 0 w 13839"/>
                <a:gd name="connsiteY0" fmla="*/ 38090 h 44946"/>
                <a:gd name="connsiteX1" fmla="*/ 6856 w 13839"/>
                <a:gd name="connsiteY1" fmla="*/ 44947 h 44946"/>
                <a:gd name="connsiteX2" fmla="*/ 13839 w 13839"/>
                <a:gd name="connsiteY2" fmla="*/ 38090 h 44946"/>
                <a:gd name="connsiteX3" fmla="*/ 13839 w 13839"/>
                <a:gd name="connsiteY3" fmla="*/ 0 h 44946"/>
                <a:gd name="connsiteX4" fmla="*/ 6856 w 13839"/>
                <a:gd name="connsiteY4" fmla="*/ 6856 h 44946"/>
                <a:gd name="connsiteX5" fmla="*/ 2412 w 13839"/>
                <a:gd name="connsiteY5" fmla="*/ 5079 h 44946"/>
                <a:gd name="connsiteX6" fmla="*/ 0 w 13839"/>
                <a:gd name="connsiteY6" fmla="*/ 5079 h 44946"/>
                <a:gd name="connsiteX7" fmla="*/ 0 w 13839"/>
                <a:gd name="connsiteY7" fmla="*/ 37709 h 44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39" h="44946">
                  <a:moveTo>
                    <a:pt x="0" y="38090"/>
                  </a:moveTo>
                  <a:cubicBezTo>
                    <a:pt x="0" y="41874"/>
                    <a:pt x="3073" y="44947"/>
                    <a:pt x="6856" y="44947"/>
                  </a:cubicBezTo>
                  <a:cubicBezTo>
                    <a:pt x="10665" y="44947"/>
                    <a:pt x="13776" y="41899"/>
                    <a:pt x="13839" y="38090"/>
                  </a:cubicBezTo>
                  <a:lnTo>
                    <a:pt x="13839" y="0"/>
                  </a:lnTo>
                  <a:cubicBezTo>
                    <a:pt x="13776" y="3809"/>
                    <a:pt x="10665" y="6856"/>
                    <a:pt x="6856" y="6856"/>
                  </a:cubicBezTo>
                  <a:cubicBezTo>
                    <a:pt x="5206" y="6831"/>
                    <a:pt x="3631" y="6196"/>
                    <a:pt x="2412" y="5079"/>
                  </a:cubicBezTo>
                  <a:lnTo>
                    <a:pt x="0" y="5079"/>
                  </a:lnTo>
                  <a:lnTo>
                    <a:pt x="0" y="37709"/>
                  </a:lnTo>
                  <a:close/>
                </a:path>
              </a:pathLst>
            </a:custGeom>
            <a:solidFill>
              <a:srgbClr val="000000"/>
            </a:solidFill>
            <a:ln w="12690" cap="flat">
              <a:noFill/>
              <a:prstDash val="solid"/>
              <a:miter/>
            </a:ln>
          </p:spPr>
          <p:txBody>
            <a:bodyPr rtlCol="0" anchor="ctr"/>
            <a:lstStyle/>
            <a:p>
              <a:pPr rtl="0"/>
              <a:endParaRPr lang="en-GB" sz="1934" noProof="0"/>
            </a:p>
          </p:txBody>
        </p:sp>
        <p:sp>
          <p:nvSpPr>
            <p:cNvPr id="746" name="Freeform: Shape 745">
              <a:extLst>
                <a:ext uri="{FF2B5EF4-FFF2-40B4-BE49-F238E27FC236}">
                  <a16:creationId xmlns:a16="http://schemas.microsoft.com/office/drawing/2014/main" id="{69439113-9C3F-469B-86E6-53F1FAD3BC19}"/>
                </a:ext>
              </a:extLst>
            </p:cNvPr>
            <p:cNvSpPr/>
            <p:nvPr/>
          </p:nvSpPr>
          <p:spPr>
            <a:xfrm>
              <a:off x="275772" y="6080235"/>
              <a:ext cx="143218" cy="13839"/>
            </a:xfrm>
            <a:custGeom>
              <a:avLst/>
              <a:gdLst>
                <a:gd name="connsiteX0" fmla="*/ 139918 w 143218"/>
                <a:gd name="connsiteY0" fmla="*/ 6348 h 13839"/>
                <a:gd name="connsiteX1" fmla="*/ 143219 w 143218"/>
                <a:gd name="connsiteY1" fmla="*/ 1143 h 13839"/>
                <a:gd name="connsiteX2" fmla="*/ 139664 w 143218"/>
                <a:gd name="connsiteY2" fmla="*/ 0 h 13839"/>
                <a:gd name="connsiteX3" fmla="*/ 0 w 143218"/>
                <a:gd name="connsiteY3" fmla="*/ 0 h 13839"/>
                <a:gd name="connsiteX4" fmla="*/ 6856 w 143218"/>
                <a:gd name="connsiteY4" fmla="*/ 6983 h 13839"/>
                <a:gd name="connsiteX5" fmla="*/ 0 w 143218"/>
                <a:gd name="connsiteY5" fmla="*/ 13839 h 13839"/>
                <a:gd name="connsiteX6" fmla="*/ 139664 w 143218"/>
                <a:gd name="connsiteY6" fmla="*/ 13839 h 13839"/>
                <a:gd name="connsiteX7" fmla="*/ 143219 w 143218"/>
                <a:gd name="connsiteY7" fmla="*/ 12697 h 13839"/>
                <a:gd name="connsiteX8" fmla="*/ 139918 w 143218"/>
                <a:gd name="connsiteY8" fmla="*/ 6348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218" h="13839">
                  <a:moveTo>
                    <a:pt x="139918" y="6348"/>
                  </a:moveTo>
                  <a:cubicBezTo>
                    <a:pt x="140132" y="4190"/>
                    <a:pt x="141356" y="2260"/>
                    <a:pt x="143219" y="1143"/>
                  </a:cubicBezTo>
                  <a:cubicBezTo>
                    <a:pt x="142152" y="457"/>
                    <a:pt x="140927" y="63"/>
                    <a:pt x="139664" y="0"/>
                  </a:cubicBezTo>
                  <a:lnTo>
                    <a:pt x="0" y="0"/>
                  </a:lnTo>
                  <a:cubicBezTo>
                    <a:pt x="3806" y="63"/>
                    <a:pt x="6856" y="3174"/>
                    <a:pt x="6856" y="6983"/>
                  </a:cubicBezTo>
                  <a:cubicBezTo>
                    <a:pt x="6856" y="10767"/>
                    <a:pt x="3786" y="13839"/>
                    <a:pt x="0" y="13839"/>
                  </a:cubicBezTo>
                  <a:lnTo>
                    <a:pt x="139664" y="13839"/>
                  </a:lnTo>
                  <a:cubicBezTo>
                    <a:pt x="140927" y="13776"/>
                    <a:pt x="142152" y="13382"/>
                    <a:pt x="143219" y="12697"/>
                  </a:cubicBezTo>
                  <a:cubicBezTo>
                    <a:pt x="140968" y="11414"/>
                    <a:pt x="139676" y="8926"/>
                    <a:pt x="139918" y="6348"/>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47" name="Freeform: Shape 746">
              <a:extLst>
                <a:ext uri="{FF2B5EF4-FFF2-40B4-BE49-F238E27FC236}">
                  <a16:creationId xmlns:a16="http://schemas.microsoft.com/office/drawing/2014/main" id="{5E9E1152-4B02-42E2-A6DC-854F8014AF33}"/>
                </a:ext>
              </a:extLst>
            </p:cNvPr>
            <p:cNvSpPr/>
            <p:nvPr/>
          </p:nvSpPr>
          <p:spPr>
            <a:xfrm>
              <a:off x="1975986" y="6464058"/>
              <a:ext cx="13839" cy="7618"/>
            </a:xfrm>
            <a:custGeom>
              <a:avLst/>
              <a:gdLst>
                <a:gd name="connsiteX0" fmla="*/ 6856 w 13839"/>
                <a:gd name="connsiteY0" fmla="*/ 6983 h 7618"/>
                <a:gd name="connsiteX1" fmla="*/ 0 w 13839"/>
                <a:gd name="connsiteY1" fmla="*/ 0 h 7618"/>
                <a:gd name="connsiteX2" fmla="*/ 0 w 13839"/>
                <a:gd name="connsiteY2" fmla="*/ 635 h 7618"/>
                <a:gd name="connsiteX3" fmla="*/ 6856 w 13839"/>
                <a:gd name="connsiteY3" fmla="*/ 7618 h 7618"/>
                <a:gd name="connsiteX4" fmla="*/ 13839 w 13839"/>
                <a:gd name="connsiteY4" fmla="*/ 635 h 7618"/>
                <a:gd name="connsiteX5" fmla="*/ 13839 w 13839"/>
                <a:gd name="connsiteY5" fmla="*/ 0 h 7618"/>
                <a:gd name="connsiteX6" fmla="*/ 6856 w 13839"/>
                <a:gd name="connsiteY6" fmla="*/ 6983 h 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39" h="7618">
                  <a:moveTo>
                    <a:pt x="6856" y="6983"/>
                  </a:moveTo>
                  <a:cubicBezTo>
                    <a:pt x="3047" y="6920"/>
                    <a:pt x="0" y="3809"/>
                    <a:pt x="0" y="0"/>
                  </a:cubicBezTo>
                  <a:lnTo>
                    <a:pt x="0" y="635"/>
                  </a:lnTo>
                  <a:cubicBezTo>
                    <a:pt x="0" y="4444"/>
                    <a:pt x="3047" y="7555"/>
                    <a:pt x="6856" y="7618"/>
                  </a:cubicBezTo>
                  <a:cubicBezTo>
                    <a:pt x="10716" y="7618"/>
                    <a:pt x="13839" y="4495"/>
                    <a:pt x="13839" y="635"/>
                  </a:cubicBezTo>
                  <a:lnTo>
                    <a:pt x="13839" y="0"/>
                  </a:lnTo>
                  <a:cubicBezTo>
                    <a:pt x="13839" y="3860"/>
                    <a:pt x="10716" y="6983"/>
                    <a:pt x="6856"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48" name="Freeform: Shape 747">
              <a:extLst>
                <a:ext uri="{FF2B5EF4-FFF2-40B4-BE49-F238E27FC236}">
                  <a16:creationId xmlns:a16="http://schemas.microsoft.com/office/drawing/2014/main" id="{79939479-AF3E-404F-8191-3115837BEED6}"/>
                </a:ext>
              </a:extLst>
            </p:cNvPr>
            <p:cNvSpPr/>
            <p:nvPr/>
          </p:nvSpPr>
          <p:spPr>
            <a:xfrm>
              <a:off x="3180902" y="6464693"/>
              <a:ext cx="13712" cy="8125"/>
            </a:xfrm>
            <a:custGeom>
              <a:avLst/>
              <a:gdLst>
                <a:gd name="connsiteX0" fmla="*/ 13712 w 13712"/>
                <a:gd name="connsiteY0" fmla="*/ 0 h 8125"/>
                <a:gd name="connsiteX1" fmla="*/ 6856 w 13712"/>
                <a:gd name="connsiteY1" fmla="*/ 6856 h 8125"/>
                <a:gd name="connsiteX2" fmla="*/ 0 w 13712"/>
                <a:gd name="connsiteY2" fmla="*/ 0 h 8125"/>
                <a:gd name="connsiteX3" fmla="*/ 0 w 13712"/>
                <a:gd name="connsiteY3" fmla="*/ 1270 h 8125"/>
                <a:gd name="connsiteX4" fmla="*/ 6856 w 13712"/>
                <a:gd name="connsiteY4" fmla="*/ 8126 h 8125"/>
                <a:gd name="connsiteX5" fmla="*/ 13712 w 13712"/>
                <a:gd name="connsiteY5" fmla="*/ 1270 h 8125"/>
                <a:gd name="connsiteX6" fmla="*/ 13712 w 13712"/>
                <a:gd name="connsiteY6" fmla="*/ 0 h 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2" h="8125">
                  <a:moveTo>
                    <a:pt x="13712" y="0"/>
                  </a:moveTo>
                  <a:cubicBezTo>
                    <a:pt x="13712" y="3784"/>
                    <a:pt x="10640" y="6856"/>
                    <a:pt x="6856" y="6856"/>
                  </a:cubicBezTo>
                  <a:cubicBezTo>
                    <a:pt x="3073" y="6856"/>
                    <a:pt x="0" y="3784"/>
                    <a:pt x="0" y="0"/>
                  </a:cubicBezTo>
                  <a:lnTo>
                    <a:pt x="0" y="1270"/>
                  </a:lnTo>
                  <a:cubicBezTo>
                    <a:pt x="0" y="5053"/>
                    <a:pt x="3073" y="8126"/>
                    <a:pt x="6856" y="8126"/>
                  </a:cubicBezTo>
                  <a:cubicBezTo>
                    <a:pt x="10640" y="8126"/>
                    <a:pt x="13712" y="5053"/>
                    <a:pt x="13712" y="1270"/>
                  </a:cubicBezTo>
                  <a:lnTo>
                    <a:pt x="13712" y="0"/>
                  </a:lnTo>
                  <a:close/>
                </a:path>
              </a:pathLst>
            </a:custGeom>
            <a:solidFill>
              <a:srgbClr val="000000"/>
            </a:solidFill>
            <a:ln w="12690" cap="flat">
              <a:noFill/>
              <a:prstDash val="solid"/>
              <a:miter/>
            </a:ln>
          </p:spPr>
          <p:txBody>
            <a:bodyPr rtlCol="0" anchor="ctr"/>
            <a:lstStyle/>
            <a:p>
              <a:pPr rtl="0"/>
              <a:endParaRPr lang="en-GB" sz="1934" noProof="0"/>
            </a:p>
          </p:txBody>
        </p:sp>
        <p:sp>
          <p:nvSpPr>
            <p:cNvPr id="749" name="Freeform: Shape 748">
              <a:extLst>
                <a:ext uri="{FF2B5EF4-FFF2-40B4-BE49-F238E27FC236}">
                  <a16:creationId xmlns:a16="http://schemas.microsoft.com/office/drawing/2014/main" id="{8804F685-92F5-4CC1-AF92-E947BF51FA02}"/>
                </a:ext>
              </a:extLst>
            </p:cNvPr>
            <p:cNvSpPr/>
            <p:nvPr/>
          </p:nvSpPr>
          <p:spPr>
            <a:xfrm>
              <a:off x="1427870" y="6393083"/>
              <a:ext cx="13839" cy="72879"/>
            </a:xfrm>
            <a:custGeom>
              <a:avLst/>
              <a:gdLst>
                <a:gd name="connsiteX0" fmla="*/ 6856 w 13839"/>
                <a:gd name="connsiteY0" fmla="*/ 65896 h 72879"/>
                <a:gd name="connsiteX1" fmla="*/ 13839 w 13839"/>
                <a:gd name="connsiteY1" fmla="*/ 72879 h 72879"/>
                <a:gd name="connsiteX2" fmla="*/ 13839 w 13839"/>
                <a:gd name="connsiteY2" fmla="*/ 6983 h 72879"/>
                <a:gd name="connsiteX3" fmla="*/ 6856 w 13839"/>
                <a:gd name="connsiteY3" fmla="*/ 0 h 72879"/>
                <a:gd name="connsiteX4" fmla="*/ 0 w 13839"/>
                <a:gd name="connsiteY4" fmla="*/ 6983 h 72879"/>
                <a:gd name="connsiteX5" fmla="*/ 0 w 13839"/>
                <a:gd name="connsiteY5" fmla="*/ 72879 h 72879"/>
                <a:gd name="connsiteX6" fmla="*/ 6856 w 13839"/>
                <a:gd name="connsiteY6" fmla="*/ 65896 h 72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39" h="72879">
                  <a:moveTo>
                    <a:pt x="6856" y="65896"/>
                  </a:moveTo>
                  <a:cubicBezTo>
                    <a:pt x="10716" y="65896"/>
                    <a:pt x="13839" y="69019"/>
                    <a:pt x="13839" y="72879"/>
                  </a:cubicBezTo>
                  <a:lnTo>
                    <a:pt x="13839" y="6983"/>
                  </a:lnTo>
                  <a:cubicBezTo>
                    <a:pt x="13839" y="3123"/>
                    <a:pt x="10716" y="0"/>
                    <a:pt x="6856" y="0"/>
                  </a:cubicBezTo>
                  <a:cubicBezTo>
                    <a:pt x="3047" y="63"/>
                    <a:pt x="0" y="3174"/>
                    <a:pt x="0" y="6983"/>
                  </a:cubicBezTo>
                  <a:lnTo>
                    <a:pt x="0" y="72879"/>
                  </a:lnTo>
                  <a:cubicBezTo>
                    <a:pt x="0" y="69070"/>
                    <a:pt x="3047" y="65960"/>
                    <a:pt x="6856" y="6589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50" name="Freeform: Shape 749">
              <a:extLst>
                <a:ext uri="{FF2B5EF4-FFF2-40B4-BE49-F238E27FC236}">
                  <a16:creationId xmlns:a16="http://schemas.microsoft.com/office/drawing/2014/main" id="{C440B9EF-B0EE-465E-A43E-BDF8ADEDDA7B}"/>
                </a:ext>
              </a:extLst>
            </p:cNvPr>
            <p:cNvSpPr/>
            <p:nvPr/>
          </p:nvSpPr>
          <p:spPr>
            <a:xfrm>
              <a:off x="1427870" y="6458979"/>
              <a:ext cx="13839" cy="315514"/>
            </a:xfrm>
            <a:custGeom>
              <a:avLst/>
              <a:gdLst>
                <a:gd name="connsiteX0" fmla="*/ 6856 w 13839"/>
                <a:gd name="connsiteY0" fmla="*/ 315514 h 315514"/>
                <a:gd name="connsiteX1" fmla="*/ 13839 w 13839"/>
                <a:gd name="connsiteY1" fmla="*/ 308658 h 315514"/>
                <a:gd name="connsiteX2" fmla="*/ 13839 w 13839"/>
                <a:gd name="connsiteY2" fmla="*/ 6983 h 315514"/>
                <a:gd name="connsiteX3" fmla="*/ 6856 w 13839"/>
                <a:gd name="connsiteY3" fmla="*/ 0 h 315514"/>
                <a:gd name="connsiteX4" fmla="*/ 0 w 13839"/>
                <a:gd name="connsiteY4" fmla="*/ 6983 h 315514"/>
                <a:gd name="connsiteX5" fmla="*/ 0 w 13839"/>
                <a:gd name="connsiteY5" fmla="*/ 308658 h 315514"/>
                <a:gd name="connsiteX6" fmla="*/ 6856 w 13839"/>
                <a:gd name="connsiteY6" fmla="*/ 315514 h 315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39" h="315514">
                  <a:moveTo>
                    <a:pt x="6856" y="315514"/>
                  </a:moveTo>
                  <a:cubicBezTo>
                    <a:pt x="10665" y="315514"/>
                    <a:pt x="13776" y="312467"/>
                    <a:pt x="13839" y="308658"/>
                  </a:cubicBezTo>
                  <a:lnTo>
                    <a:pt x="13839" y="6983"/>
                  </a:lnTo>
                  <a:cubicBezTo>
                    <a:pt x="13839" y="3123"/>
                    <a:pt x="10716" y="0"/>
                    <a:pt x="6856" y="0"/>
                  </a:cubicBezTo>
                  <a:cubicBezTo>
                    <a:pt x="3047" y="63"/>
                    <a:pt x="0" y="3174"/>
                    <a:pt x="0" y="6983"/>
                  </a:cubicBezTo>
                  <a:lnTo>
                    <a:pt x="0" y="308658"/>
                  </a:lnTo>
                  <a:cubicBezTo>
                    <a:pt x="0" y="312442"/>
                    <a:pt x="3073" y="315514"/>
                    <a:pt x="6856" y="315514"/>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51" name="Freeform: Shape 750">
              <a:extLst>
                <a:ext uri="{FF2B5EF4-FFF2-40B4-BE49-F238E27FC236}">
                  <a16:creationId xmlns:a16="http://schemas.microsoft.com/office/drawing/2014/main" id="{731725EA-6AC5-4326-BB53-F0C6FF732FA6}"/>
                </a:ext>
              </a:extLst>
            </p:cNvPr>
            <p:cNvSpPr/>
            <p:nvPr/>
          </p:nvSpPr>
          <p:spPr>
            <a:xfrm>
              <a:off x="2653608" y="6426475"/>
              <a:ext cx="11300" cy="8633"/>
            </a:xfrm>
            <a:custGeom>
              <a:avLst/>
              <a:gdLst>
                <a:gd name="connsiteX0" fmla="*/ 11300 w 11300"/>
                <a:gd name="connsiteY0" fmla="*/ 1778 h 8633"/>
                <a:gd name="connsiteX1" fmla="*/ 11300 w 11300"/>
                <a:gd name="connsiteY1" fmla="*/ 0 h 8633"/>
                <a:gd name="connsiteX2" fmla="*/ 4317 w 11300"/>
                <a:gd name="connsiteY2" fmla="*/ 6856 h 8633"/>
                <a:gd name="connsiteX3" fmla="*/ 0 w 11300"/>
                <a:gd name="connsiteY3" fmla="*/ 6856 h 8633"/>
                <a:gd name="connsiteX4" fmla="*/ 4444 w 11300"/>
                <a:gd name="connsiteY4" fmla="*/ 8634 h 8633"/>
                <a:gd name="connsiteX5" fmla="*/ 11300 w 11300"/>
                <a:gd name="connsiteY5" fmla="*/ 1778 h 8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0" h="8633">
                  <a:moveTo>
                    <a:pt x="11300" y="1778"/>
                  </a:moveTo>
                  <a:lnTo>
                    <a:pt x="11300" y="0"/>
                  </a:lnTo>
                  <a:cubicBezTo>
                    <a:pt x="11237" y="3809"/>
                    <a:pt x="8126" y="6856"/>
                    <a:pt x="4317" y="6856"/>
                  </a:cubicBezTo>
                  <a:lnTo>
                    <a:pt x="0" y="6856"/>
                  </a:lnTo>
                  <a:cubicBezTo>
                    <a:pt x="1219" y="7974"/>
                    <a:pt x="2793" y="8609"/>
                    <a:pt x="4444" y="8634"/>
                  </a:cubicBezTo>
                  <a:cubicBezTo>
                    <a:pt x="8202" y="8570"/>
                    <a:pt x="11237" y="5536"/>
                    <a:pt x="11300" y="1778"/>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52" name="Freeform: Shape 751">
              <a:extLst>
                <a:ext uri="{FF2B5EF4-FFF2-40B4-BE49-F238E27FC236}">
                  <a16:creationId xmlns:a16="http://schemas.microsoft.com/office/drawing/2014/main" id="{268646CC-BC80-4F64-A013-3CCD2EFBEE2D}"/>
                </a:ext>
              </a:extLst>
            </p:cNvPr>
            <p:cNvSpPr/>
            <p:nvPr/>
          </p:nvSpPr>
          <p:spPr>
            <a:xfrm>
              <a:off x="2651910" y="5864165"/>
              <a:ext cx="13083" cy="562310"/>
            </a:xfrm>
            <a:custGeom>
              <a:avLst/>
              <a:gdLst>
                <a:gd name="connsiteX0" fmla="*/ 12998 w 13083"/>
                <a:gd name="connsiteY0" fmla="*/ 562310 h 562310"/>
                <a:gd name="connsiteX1" fmla="*/ 12998 w 13083"/>
                <a:gd name="connsiteY1" fmla="*/ 7081 h 562310"/>
                <a:gd name="connsiteX2" fmla="*/ 6015 w 13083"/>
                <a:gd name="connsiteY2" fmla="*/ 98 h 562310"/>
                <a:gd name="connsiteX3" fmla="*/ 3857 w 13083"/>
                <a:gd name="connsiteY3" fmla="*/ 98 h 562310"/>
                <a:gd name="connsiteX4" fmla="*/ 2587 w 13083"/>
                <a:gd name="connsiteY4" fmla="*/ 98 h 562310"/>
                <a:gd name="connsiteX5" fmla="*/ 1698 w 13083"/>
                <a:gd name="connsiteY5" fmla="*/ 1368 h 562310"/>
                <a:gd name="connsiteX6" fmla="*/ 809 w 13083"/>
                <a:gd name="connsiteY6" fmla="*/ 2383 h 562310"/>
                <a:gd name="connsiteX7" fmla="*/ 48 w 13083"/>
                <a:gd name="connsiteY7" fmla="*/ 3526 h 562310"/>
                <a:gd name="connsiteX8" fmla="*/ 48 w 13083"/>
                <a:gd name="connsiteY8" fmla="*/ 4669 h 562310"/>
                <a:gd name="connsiteX9" fmla="*/ 48 w 13083"/>
                <a:gd name="connsiteY9" fmla="*/ 6066 h 562310"/>
                <a:gd name="connsiteX10" fmla="*/ 48 w 13083"/>
                <a:gd name="connsiteY10" fmla="*/ 6066 h 562310"/>
                <a:gd name="connsiteX11" fmla="*/ 48 w 13083"/>
                <a:gd name="connsiteY11" fmla="*/ 554311 h 562310"/>
                <a:gd name="connsiteX12" fmla="*/ 6904 w 13083"/>
                <a:gd name="connsiteY12" fmla="*/ 554311 h 562310"/>
                <a:gd name="connsiteX13" fmla="*/ 13036 w 13083"/>
                <a:gd name="connsiteY13" fmla="*/ 562056 h 562310"/>
                <a:gd name="connsiteX14" fmla="*/ 12998 w 13083"/>
                <a:gd name="connsiteY14" fmla="*/ 562310 h 562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083" h="562310">
                  <a:moveTo>
                    <a:pt x="12998" y="562310"/>
                  </a:moveTo>
                  <a:lnTo>
                    <a:pt x="12998" y="7081"/>
                  </a:lnTo>
                  <a:cubicBezTo>
                    <a:pt x="12998" y="3224"/>
                    <a:pt x="9875" y="98"/>
                    <a:pt x="6015" y="98"/>
                  </a:cubicBezTo>
                  <a:cubicBezTo>
                    <a:pt x="5304" y="-33"/>
                    <a:pt x="4568" y="-33"/>
                    <a:pt x="3857" y="98"/>
                  </a:cubicBezTo>
                  <a:lnTo>
                    <a:pt x="2587" y="98"/>
                  </a:lnTo>
                  <a:lnTo>
                    <a:pt x="1698" y="1368"/>
                  </a:lnTo>
                  <a:lnTo>
                    <a:pt x="809" y="2383"/>
                  </a:lnTo>
                  <a:cubicBezTo>
                    <a:pt x="530" y="2744"/>
                    <a:pt x="276" y="3126"/>
                    <a:pt x="48" y="3526"/>
                  </a:cubicBezTo>
                  <a:lnTo>
                    <a:pt x="48" y="4669"/>
                  </a:lnTo>
                  <a:cubicBezTo>
                    <a:pt x="-16" y="5132"/>
                    <a:pt x="-16" y="5602"/>
                    <a:pt x="48" y="6066"/>
                  </a:cubicBezTo>
                  <a:cubicBezTo>
                    <a:pt x="48" y="6066"/>
                    <a:pt x="48" y="6066"/>
                    <a:pt x="48" y="6066"/>
                  </a:cubicBezTo>
                  <a:lnTo>
                    <a:pt x="48" y="554311"/>
                  </a:lnTo>
                  <a:lnTo>
                    <a:pt x="6904" y="554311"/>
                  </a:lnTo>
                  <a:cubicBezTo>
                    <a:pt x="10738" y="554756"/>
                    <a:pt x="13481" y="558222"/>
                    <a:pt x="13036" y="562056"/>
                  </a:cubicBezTo>
                  <a:cubicBezTo>
                    <a:pt x="13024" y="562145"/>
                    <a:pt x="13011" y="562221"/>
                    <a:pt x="12998" y="56231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53" name="Freeform: Shape 752">
              <a:extLst>
                <a:ext uri="{FF2B5EF4-FFF2-40B4-BE49-F238E27FC236}">
                  <a16:creationId xmlns:a16="http://schemas.microsoft.com/office/drawing/2014/main" id="{D10BB8F4-D4B1-4AA9-A4EA-B40F31BD3D1B}"/>
                </a:ext>
              </a:extLst>
            </p:cNvPr>
            <p:cNvSpPr/>
            <p:nvPr/>
          </p:nvSpPr>
          <p:spPr>
            <a:xfrm>
              <a:off x="249490" y="6079600"/>
              <a:ext cx="13458" cy="13839"/>
            </a:xfrm>
            <a:custGeom>
              <a:avLst/>
              <a:gdLst>
                <a:gd name="connsiteX0" fmla="*/ 6602 w 13458"/>
                <a:gd name="connsiteY0" fmla="*/ 6983 h 13839"/>
                <a:gd name="connsiteX1" fmla="*/ 13458 w 13458"/>
                <a:gd name="connsiteY1" fmla="*/ 0 h 13839"/>
                <a:gd name="connsiteX2" fmla="*/ 6856 w 13458"/>
                <a:gd name="connsiteY2" fmla="*/ 0 h 13839"/>
                <a:gd name="connsiteX3" fmla="*/ 0 w 13458"/>
                <a:gd name="connsiteY3" fmla="*/ 6983 h 13839"/>
                <a:gd name="connsiteX4" fmla="*/ 6856 w 13458"/>
                <a:gd name="connsiteY4" fmla="*/ 13839 h 13839"/>
                <a:gd name="connsiteX5" fmla="*/ 13458 w 13458"/>
                <a:gd name="connsiteY5" fmla="*/ 13839 h 13839"/>
                <a:gd name="connsiteX6" fmla="*/ 6602 w 13458"/>
                <a:gd name="connsiteY6" fmla="*/ 6983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58" h="13839">
                  <a:moveTo>
                    <a:pt x="6602" y="6983"/>
                  </a:moveTo>
                  <a:cubicBezTo>
                    <a:pt x="6602" y="3174"/>
                    <a:pt x="9652" y="63"/>
                    <a:pt x="13458" y="0"/>
                  </a:cubicBezTo>
                  <a:lnTo>
                    <a:pt x="6856" y="0"/>
                  </a:lnTo>
                  <a:cubicBezTo>
                    <a:pt x="3050" y="63"/>
                    <a:pt x="0" y="3174"/>
                    <a:pt x="0" y="6983"/>
                  </a:cubicBezTo>
                  <a:cubicBezTo>
                    <a:pt x="0" y="10767"/>
                    <a:pt x="3070" y="13839"/>
                    <a:pt x="6856" y="13839"/>
                  </a:cubicBezTo>
                  <a:lnTo>
                    <a:pt x="13458" y="13839"/>
                  </a:lnTo>
                  <a:cubicBezTo>
                    <a:pt x="9672" y="13839"/>
                    <a:pt x="6602" y="10767"/>
                    <a:pt x="6602"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54" name="Freeform: Shape 753">
              <a:extLst>
                <a:ext uri="{FF2B5EF4-FFF2-40B4-BE49-F238E27FC236}">
                  <a16:creationId xmlns:a16="http://schemas.microsoft.com/office/drawing/2014/main" id="{FCEBB4A2-47EB-441F-B402-8EC846FFD329}"/>
                </a:ext>
              </a:extLst>
            </p:cNvPr>
            <p:cNvSpPr/>
            <p:nvPr/>
          </p:nvSpPr>
          <p:spPr>
            <a:xfrm>
              <a:off x="256092" y="6079600"/>
              <a:ext cx="26409" cy="13839"/>
            </a:xfrm>
            <a:custGeom>
              <a:avLst/>
              <a:gdLst>
                <a:gd name="connsiteX0" fmla="*/ 26409 w 26409"/>
                <a:gd name="connsiteY0" fmla="*/ 6983 h 13839"/>
                <a:gd name="connsiteX1" fmla="*/ 19553 w 26409"/>
                <a:gd name="connsiteY1" fmla="*/ 0 h 13839"/>
                <a:gd name="connsiteX2" fmla="*/ 6856 w 26409"/>
                <a:gd name="connsiteY2" fmla="*/ 0 h 13839"/>
                <a:gd name="connsiteX3" fmla="*/ 0 w 26409"/>
                <a:gd name="connsiteY3" fmla="*/ 6983 h 13839"/>
                <a:gd name="connsiteX4" fmla="*/ 6856 w 26409"/>
                <a:gd name="connsiteY4" fmla="*/ 13839 h 13839"/>
                <a:gd name="connsiteX5" fmla="*/ 19553 w 26409"/>
                <a:gd name="connsiteY5" fmla="*/ 13839 h 13839"/>
                <a:gd name="connsiteX6" fmla="*/ 26409 w 26409"/>
                <a:gd name="connsiteY6" fmla="*/ 6983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09" h="13839">
                  <a:moveTo>
                    <a:pt x="26409" y="6983"/>
                  </a:moveTo>
                  <a:cubicBezTo>
                    <a:pt x="26409" y="3174"/>
                    <a:pt x="23359" y="63"/>
                    <a:pt x="19553" y="0"/>
                  </a:cubicBezTo>
                  <a:lnTo>
                    <a:pt x="6856" y="0"/>
                  </a:lnTo>
                  <a:cubicBezTo>
                    <a:pt x="3050" y="63"/>
                    <a:pt x="-1" y="3174"/>
                    <a:pt x="0" y="6983"/>
                  </a:cubicBezTo>
                  <a:cubicBezTo>
                    <a:pt x="0" y="10767"/>
                    <a:pt x="3070" y="13839"/>
                    <a:pt x="6856" y="13839"/>
                  </a:cubicBezTo>
                  <a:lnTo>
                    <a:pt x="19553" y="13839"/>
                  </a:lnTo>
                  <a:cubicBezTo>
                    <a:pt x="23339" y="13839"/>
                    <a:pt x="26409" y="10767"/>
                    <a:pt x="26409"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55" name="Freeform: Shape 754">
              <a:extLst>
                <a:ext uri="{FF2B5EF4-FFF2-40B4-BE49-F238E27FC236}">
                  <a16:creationId xmlns:a16="http://schemas.microsoft.com/office/drawing/2014/main" id="{9DC7E1C7-9D32-4B24-8F75-9D949D0395F2}"/>
                </a:ext>
              </a:extLst>
            </p:cNvPr>
            <p:cNvSpPr/>
            <p:nvPr/>
          </p:nvSpPr>
          <p:spPr>
            <a:xfrm>
              <a:off x="415562" y="6079600"/>
              <a:ext cx="65641" cy="14474"/>
            </a:xfrm>
            <a:custGeom>
              <a:avLst/>
              <a:gdLst>
                <a:gd name="connsiteX0" fmla="*/ 58659 w 65641"/>
                <a:gd name="connsiteY0" fmla="*/ 6983 h 14474"/>
                <a:gd name="connsiteX1" fmla="*/ 65642 w 65641"/>
                <a:gd name="connsiteY1" fmla="*/ 0 h 14474"/>
                <a:gd name="connsiteX2" fmla="*/ 7110 w 65641"/>
                <a:gd name="connsiteY2" fmla="*/ 0 h 14474"/>
                <a:gd name="connsiteX3" fmla="*/ 3428 w 65641"/>
                <a:gd name="connsiteY3" fmla="*/ 1778 h 14474"/>
                <a:gd name="connsiteX4" fmla="*/ 0 w 65641"/>
                <a:gd name="connsiteY4" fmla="*/ 7618 h 14474"/>
                <a:gd name="connsiteX5" fmla="*/ 6983 w 65641"/>
                <a:gd name="connsiteY5" fmla="*/ 14474 h 14474"/>
                <a:gd name="connsiteX6" fmla="*/ 65642 w 65641"/>
                <a:gd name="connsiteY6" fmla="*/ 14474 h 14474"/>
                <a:gd name="connsiteX7" fmla="*/ 58640 w 65641"/>
                <a:gd name="connsiteY7" fmla="*/ 7504 h 14474"/>
                <a:gd name="connsiteX8" fmla="*/ 58659 w 65641"/>
                <a:gd name="connsiteY8" fmla="*/ 6983 h 14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641" h="14474">
                  <a:moveTo>
                    <a:pt x="58659" y="6983"/>
                  </a:moveTo>
                  <a:cubicBezTo>
                    <a:pt x="58659" y="3123"/>
                    <a:pt x="61785" y="0"/>
                    <a:pt x="65642" y="0"/>
                  </a:cubicBezTo>
                  <a:lnTo>
                    <a:pt x="7110" y="0"/>
                  </a:lnTo>
                  <a:cubicBezTo>
                    <a:pt x="5726" y="190"/>
                    <a:pt x="4436" y="813"/>
                    <a:pt x="3428" y="1778"/>
                  </a:cubicBezTo>
                  <a:cubicBezTo>
                    <a:pt x="1337" y="2984"/>
                    <a:pt x="34" y="5206"/>
                    <a:pt x="0" y="7618"/>
                  </a:cubicBezTo>
                  <a:cubicBezTo>
                    <a:pt x="253" y="11338"/>
                    <a:pt x="3254" y="14284"/>
                    <a:pt x="6983" y="14474"/>
                  </a:cubicBezTo>
                  <a:lnTo>
                    <a:pt x="65642" y="14474"/>
                  </a:lnTo>
                  <a:cubicBezTo>
                    <a:pt x="61785" y="14487"/>
                    <a:pt x="58650" y="11364"/>
                    <a:pt x="58640" y="7504"/>
                  </a:cubicBezTo>
                  <a:cubicBezTo>
                    <a:pt x="58640" y="7339"/>
                    <a:pt x="58646" y="7161"/>
                    <a:pt x="58659"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56" name="Freeform: Shape 755">
              <a:extLst>
                <a:ext uri="{FF2B5EF4-FFF2-40B4-BE49-F238E27FC236}">
                  <a16:creationId xmlns:a16="http://schemas.microsoft.com/office/drawing/2014/main" id="{66DBA720-6E45-462D-9849-46AD857481E0}"/>
                </a:ext>
              </a:extLst>
            </p:cNvPr>
            <p:cNvSpPr/>
            <p:nvPr/>
          </p:nvSpPr>
          <p:spPr>
            <a:xfrm>
              <a:off x="474856" y="6079600"/>
              <a:ext cx="14601" cy="13839"/>
            </a:xfrm>
            <a:custGeom>
              <a:avLst/>
              <a:gdLst>
                <a:gd name="connsiteX0" fmla="*/ 7618 w 14601"/>
                <a:gd name="connsiteY0" fmla="*/ 6983 h 13839"/>
                <a:gd name="connsiteX1" fmla="*/ 14601 w 14601"/>
                <a:gd name="connsiteY1" fmla="*/ 0 h 13839"/>
                <a:gd name="connsiteX2" fmla="*/ 6983 w 14601"/>
                <a:gd name="connsiteY2" fmla="*/ 0 h 13839"/>
                <a:gd name="connsiteX3" fmla="*/ 0 w 14601"/>
                <a:gd name="connsiteY3" fmla="*/ 6983 h 13839"/>
                <a:gd name="connsiteX4" fmla="*/ 6983 w 14601"/>
                <a:gd name="connsiteY4" fmla="*/ 13839 h 13839"/>
                <a:gd name="connsiteX5" fmla="*/ 14601 w 14601"/>
                <a:gd name="connsiteY5" fmla="*/ 13839 h 13839"/>
                <a:gd name="connsiteX6" fmla="*/ 7618 w 14601"/>
                <a:gd name="connsiteY6" fmla="*/ 6983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01" h="13839">
                  <a:moveTo>
                    <a:pt x="7618" y="6983"/>
                  </a:moveTo>
                  <a:cubicBezTo>
                    <a:pt x="7618" y="3123"/>
                    <a:pt x="10744" y="0"/>
                    <a:pt x="14601" y="0"/>
                  </a:cubicBezTo>
                  <a:lnTo>
                    <a:pt x="6983" y="0"/>
                  </a:lnTo>
                  <a:cubicBezTo>
                    <a:pt x="3126" y="0"/>
                    <a:pt x="0" y="3123"/>
                    <a:pt x="0" y="6983"/>
                  </a:cubicBezTo>
                  <a:cubicBezTo>
                    <a:pt x="70" y="10792"/>
                    <a:pt x="3175" y="13839"/>
                    <a:pt x="6983" y="13839"/>
                  </a:cubicBezTo>
                  <a:lnTo>
                    <a:pt x="14601" y="13839"/>
                  </a:lnTo>
                  <a:cubicBezTo>
                    <a:pt x="10793" y="13839"/>
                    <a:pt x="7688" y="10792"/>
                    <a:pt x="7618"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57" name="Freeform: Shape 756">
              <a:extLst>
                <a:ext uri="{FF2B5EF4-FFF2-40B4-BE49-F238E27FC236}">
                  <a16:creationId xmlns:a16="http://schemas.microsoft.com/office/drawing/2014/main" id="{C678FDB5-8008-4248-AB64-4DE2554D25CE}"/>
                </a:ext>
              </a:extLst>
            </p:cNvPr>
            <p:cNvSpPr/>
            <p:nvPr/>
          </p:nvSpPr>
          <p:spPr>
            <a:xfrm>
              <a:off x="481839" y="6079600"/>
              <a:ext cx="165691" cy="13869"/>
            </a:xfrm>
            <a:custGeom>
              <a:avLst/>
              <a:gdLst>
                <a:gd name="connsiteX0" fmla="*/ 158074 w 165691"/>
                <a:gd name="connsiteY0" fmla="*/ 6983 h 13869"/>
                <a:gd name="connsiteX1" fmla="*/ 165057 w 165691"/>
                <a:gd name="connsiteY1" fmla="*/ 0 h 13869"/>
                <a:gd name="connsiteX2" fmla="*/ 6983 w 165691"/>
                <a:gd name="connsiteY2" fmla="*/ 0 h 13869"/>
                <a:gd name="connsiteX3" fmla="*/ 0 w 165691"/>
                <a:gd name="connsiteY3" fmla="*/ 6983 h 13869"/>
                <a:gd name="connsiteX4" fmla="*/ 6983 w 165691"/>
                <a:gd name="connsiteY4" fmla="*/ 13839 h 13869"/>
                <a:gd name="connsiteX5" fmla="*/ 165692 w 165691"/>
                <a:gd name="connsiteY5" fmla="*/ 13839 h 13869"/>
                <a:gd name="connsiteX6" fmla="*/ 158102 w 165691"/>
                <a:gd name="connsiteY6" fmla="*/ 7517 h 13869"/>
                <a:gd name="connsiteX7" fmla="*/ 158074 w 165691"/>
                <a:gd name="connsiteY7" fmla="*/ 6983 h 13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5691" h="13869">
                  <a:moveTo>
                    <a:pt x="158074" y="6983"/>
                  </a:moveTo>
                  <a:cubicBezTo>
                    <a:pt x="158074" y="3123"/>
                    <a:pt x="161200" y="0"/>
                    <a:pt x="165057" y="0"/>
                  </a:cubicBezTo>
                  <a:lnTo>
                    <a:pt x="6983" y="0"/>
                  </a:lnTo>
                  <a:cubicBezTo>
                    <a:pt x="3126" y="0"/>
                    <a:pt x="0" y="3123"/>
                    <a:pt x="0" y="6983"/>
                  </a:cubicBezTo>
                  <a:cubicBezTo>
                    <a:pt x="70" y="10792"/>
                    <a:pt x="3175" y="13839"/>
                    <a:pt x="6983" y="13839"/>
                  </a:cubicBezTo>
                  <a:lnTo>
                    <a:pt x="165692" y="13839"/>
                  </a:lnTo>
                  <a:cubicBezTo>
                    <a:pt x="161851" y="14195"/>
                    <a:pt x="158453" y="11364"/>
                    <a:pt x="158102" y="7517"/>
                  </a:cubicBezTo>
                  <a:cubicBezTo>
                    <a:pt x="158085" y="7339"/>
                    <a:pt x="158076" y="7161"/>
                    <a:pt x="158074"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58" name="Freeform: Shape 757">
              <a:extLst>
                <a:ext uri="{FF2B5EF4-FFF2-40B4-BE49-F238E27FC236}">
                  <a16:creationId xmlns:a16="http://schemas.microsoft.com/office/drawing/2014/main" id="{714E5816-E9DA-48F9-9D30-EEC38311D7B6}"/>
                </a:ext>
              </a:extLst>
            </p:cNvPr>
            <p:cNvSpPr/>
            <p:nvPr/>
          </p:nvSpPr>
          <p:spPr>
            <a:xfrm>
              <a:off x="1975986" y="6463169"/>
              <a:ext cx="13839" cy="7871"/>
            </a:xfrm>
            <a:custGeom>
              <a:avLst/>
              <a:gdLst>
                <a:gd name="connsiteX0" fmla="*/ 6856 w 13839"/>
                <a:gd name="connsiteY0" fmla="*/ 7872 h 7871"/>
                <a:gd name="connsiteX1" fmla="*/ 13839 w 13839"/>
                <a:gd name="connsiteY1" fmla="*/ 889 h 7871"/>
                <a:gd name="connsiteX2" fmla="*/ 13839 w 13839"/>
                <a:gd name="connsiteY2" fmla="*/ 0 h 7871"/>
                <a:gd name="connsiteX3" fmla="*/ 6856 w 13839"/>
                <a:gd name="connsiteY3" fmla="*/ 6856 h 7871"/>
                <a:gd name="connsiteX4" fmla="*/ 0 w 13839"/>
                <a:gd name="connsiteY4" fmla="*/ 0 h 7871"/>
                <a:gd name="connsiteX5" fmla="*/ 0 w 13839"/>
                <a:gd name="connsiteY5" fmla="*/ 889 h 7871"/>
                <a:gd name="connsiteX6" fmla="*/ 6856 w 13839"/>
                <a:gd name="connsiteY6" fmla="*/ 7872 h 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39" h="7871">
                  <a:moveTo>
                    <a:pt x="6856" y="7872"/>
                  </a:moveTo>
                  <a:cubicBezTo>
                    <a:pt x="10716" y="7872"/>
                    <a:pt x="13839" y="4748"/>
                    <a:pt x="13839" y="889"/>
                  </a:cubicBezTo>
                  <a:lnTo>
                    <a:pt x="13839" y="0"/>
                  </a:lnTo>
                  <a:cubicBezTo>
                    <a:pt x="13776" y="3809"/>
                    <a:pt x="10665" y="6856"/>
                    <a:pt x="6856" y="6856"/>
                  </a:cubicBezTo>
                  <a:cubicBezTo>
                    <a:pt x="3072" y="6856"/>
                    <a:pt x="0" y="3783"/>
                    <a:pt x="0" y="0"/>
                  </a:cubicBezTo>
                  <a:lnTo>
                    <a:pt x="0" y="889"/>
                  </a:lnTo>
                  <a:cubicBezTo>
                    <a:pt x="0" y="4698"/>
                    <a:pt x="3047" y="7808"/>
                    <a:pt x="6856" y="7872"/>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59" name="Freeform: Shape 758">
              <a:extLst>
                <a:ext uri="{FF2B5EF4-FFF2-40B4-BE49-F238E27FC236}">
                  <a16:creationId xmlns:a16="http://schemas.microsoft.com/office/drawing/2014/main" id="{E1978D1A-23AF-4E46-9CEB-1606EC2FA42E}"/>
                </a:ext>
              </a:extLst>
            </p:cNvPr>
            <p:cNvSpPr/>
            <p:nvPr/>
          </p:nvSpPr>
          <p:spPr>
            <a:xfrm>
              <a:off x="1975986" y="6379117"/>
              <a:ext cx="13839" cy="90908"/>
            </a:xfrm>
            <a:custGeom>
              <a:avLst/>
              <a:gdLst>
                <a:gd name="connsiteX0" fmla="*/ 0 w 13839"/>
                <a:gd name="connsiteY0" fmla="*/ 84053 h 90908"/>
                <a:gd name="connsiteX1" fmla="*/ 6856 w 13839"/>
                <a:gd name="connsiteY1" fmla="*/ 90909 h 90908"/>
                <a:gd name="connsiteX2" fmla="*/ 13839 w 13839"/>
                <a:gd name="connsiteY2" fmla="*/ 84053 h 90908"/>
                <a:gd name="connsiteX3" fmla="*/ 13839 w 13839"/>
                <a:gd name="connsiteY3" fmla="*/ 6983 h 90908"/>
                <a:gd name="connsiteX4" fmla="*/ 13839 w 13839"/>
                <a:gd name="connsiteY4" fmla="*/ 5841 h 90908"/>
                <a:gd name="connsiteX5" fmla="*/ 7110 w 13839"/>
                <a:gd name="connsiteY5" fmla="*/ 0 h 90908"/>
                <a:gd name="connsiteX6" fmla="*/ 254 w 13839"/>
                <a:gd name="connsiteY6" fmla="*/ 6983 h 90908"/>
                <a:gd name="connsiteX7" fmla="*/ 254 w 13839"/>
                <a:gd name="connsiteY7" fmla="*/ 84306 h 90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39" h="90908">
                  <a:moveTo>
                    <a:pt x="0" y="84053"/>
                  </a:moveTo>
                  <a:cubicBezTo>
                    <a:pt x="0" y="87836"/>
                    <a:pt x="3072" y="90909"/>
                    <a:pt x="6856" y="90909"/>
                  </a:cubicBezTo>
                  <a:cubicBezTo>
                    <a:pt x="10665" y="90909"/>
                    <a:pt x="13776" y="87861"/>
                    <a:pt x="13839" y="84053"/>
                  </a:cubicBezTo>
                  <a:lnTo>
                    <a:pt x="13839" y="6983"/>
                  </a:lnTo>
                  <a:cubicBezTo>
                    <a:pt x="13839" y="6983"/>
                    <a:pt x="13839" y="6221"/>
                    <a:pt x="13839" y="5841"/>
                  </a:cubicBezTo>
                  <a:cubicBezTo>
                    <a:pt x="13344" y="2501"/>
                    <a:pt x="10487" y="25"/>
                    <a:pt x="7110" y="0"/>
                  </a:cubicBezTo>
                  <a:cubicBezTo>
                    <a:pt x="3301" y="64"/>
                    <a:pt x="254" y="3174"/>
                    <a:pt x="254" y="6983"/>
                  </a:cubicBezTo>
                  <a:lnTo>
                    <a:pt x="254" y="84306"/>
                  </a:lnTo>
                  <a:close/>
                </a:path>
              </a:pathLst>
            </a:custGeom>
            <a:solidFill>
              <a:srgbClr val="000000"/>
            </a:solidFill>
            <a:ln w="12690" cap="flat">
              <a:noFill/>
              <a:prstDash val="solid"/>
              <a:miter/>
            </a:ln>
          </p:spPr>
          <p:txBody>
            <a:bodyPr rtlCol="0" anchor="ctr"/>
            <a:lstStyle/>
            <a:p>
              <a:pPr rtl="0"/>
              <a:endParaRPr lang="en-GB" sz="1934" noProof="0"/>
            </a:p>
          </p:txBody>
        </p:sp>
        <p:sp>
          <p:nvSpPr>
            <p:cNvPr id="760" name="Freeform: Shape 759">
              <a:extLst>
                <a:ext uri="{FF2B5EF4-FFF2-40B4-BE49-F238E27FC236}">
                  <a16:creationId xmlns:a16="http://schemas.microsoft.com/office/drawing/2014/main" id="{594D75B4-BE87-449E-A7BA-D15EE835F754}"/>
                </a:ext>
              </a:extLst>
            </p:cNvPr>
            <p:cNvSpPr/>
            <p:nvPr/>
          </p:nvSpPr>
          <p:spPr>
            <a:xfrm>
              <a:off x="3180902" y="6464058"/>
              <a:ext cx="13712" cy="7618"/>
            </a:xfrm>
            <a:custGeom>
              <a:avLst/>
              <a:gdLst>
                <a:gd name="connsiteX0" fmla="*/ 6856 w 13712"/>
                <a:gd name="connsiteY0" fmla="*/ 7618 h 7618"/>
                <a:gd name="connsiteX1" fmla="*/ 13712 w 13712"/>
                <a:gd name="connsiteY1" fmla="*/ 635 h 7618"/>
                <a:gd name="connsiteX2" fmla="*/ 13712 w 13712"/>
                <a:gd name="connsiteY2" fmla="*/ 0 h 7618"/>
                <a:gd name="connsiteX3" fmla="*/ 6856 w 13712"/>
                <a:gd name="connsiteY3" fmla="*/ 6856 h 7618"/>
                <a:gd name="connsiteX4" fmla="*/ 0 w 13712"/>
                <a:gd name="connsiteY4" fmla="*/ 0 h 7618"/>
                <a:gd name="connsiteX5" fmla="*/ 0 w 13712"/>
                <a:gd name="connsiteY5" fmla="*/ 635 h 7618"/>
                <a:gd name="connsiteX6" fmla="*/ 6856 w 13712"/>
                <a:gd name="connsiteY6" fmla="*/ 7618 h 7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2" h="7618">
                  <a:moveTo>
                    <a:pt x="6856" y="7618"/>
                  </a:moveTo>
                  <a:cubicBezTo>
                    <a:pt x="10665" y="7555"/>
                    <a:pt x="13712" y="4444"/>
                    <a:pt x="13712" y="635"/>
                  </a:cubicBezTo>
                  <a:lnTo>
                    <a:pt x="13712" y="0"/>
                  </a:lnTo>
                  <a:cubicBezTo>
                    <a:pt x="13712" y="3784"/>
                    <a:pt x="10640" y="6856"/>
                    <a:pt x="6856" y="6856"/>
                  </a:cubicBezTo>
                  <a:cubicBezTo>
                    <a:pt x="3073" y="6856"/>
                    <a:pt x="0" y="3784"/>
                    <a:pt x="0" y="0"/>
                  </a:cubicBezTo>
                  <a:lnTo>
                    <a:pt x="0" y="635"/>
                  </a:lnTo>
                  <a:cubicBezTo>
                    <a:pt x="0" y="4444"/>
                    <a:pt x="3047" y="7555"/>
                    <a:pt x="6856" y="7618"/>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61" name="Freeform: Shape 760">
              <a:extLst>
                <a:ext uri="{FF2B5EF4-FFF2-40B4-BE49-F238E27FC236}">
                  <a16:creationId xmlns:a16="http://schemas.microsoft.com/office/drawing/2014/main" id="{3E50EA06-3FD3-42A2-B7C6-ABF8215A58BF}"/>
                </a:ext>
              </a:extLst>
            </p:cNvPr>
            <p:cNvSpPr/>
            <p:nvPr/>
          </p:nvSpPr>
          <p:spPr>
            <a:xfrm>
              <a:off x="640529" y="6079600"/>
              <a:ext cx="45092" cy="14476"/>
            </a:xfrm>
            <a:custGeom>
              <a:avLst/>
              <a:gdLst>
                <a:gd name="connsiteX0" fmla="*/ 38109 w 45092"/>
                <a:gd name="connsiteY0" fmla="*/ 6983 h 14476"/>
                <a:gd name="connsiteX1" fmla="*/ 44965 w 45092"/>
                <a:gd name="connsiteY1" fmla="*/ 0 h 14476"/>
                <a:gd name="connsiteX2" fmla="*/ 7002 w 45092"/>
                <a:gd name="connsiteY2" fmla="*/ 0 h 14476"/>
                <a:gd name="connsiteX3" fmla="*/ 19 w 45092"/>
                <a:gd name="connsiteY3" fmla="*/ 6983 h 14476"/>
                <a:gd name="connsiteX4" fmla="*/ 6475 w 45092"/>
                <a:gd name="connsiteY4" fmla="*/ 14462 h 14476"/>
                <a:gd name="connsiteX5" fmla="*/ 7002 w 45092"/>
                <a:gd name="connsiteY5" fmla="*/ 14474 h 14476"/>
                <a:gd name="connsiteX6" fmla="*/ 45092 w 45092"/>
                <a:gd name="connsiteY6" fmla="*/ 14474 h 14476"/>
                <a:gd name="connsiteX7" fmla="*/ 38081 w 45092"/>
                <a:gd name="connsiteY7" fmla="*/ 7770 h 14476"/>
                <a:gd name="connsiteX8" fmla="*/ 38109 w 45092"/>
                <a:gd name="connsiteY8" fmla="*/ 6983 h 1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092" h="14476">
                  <a:moveTo>
                    <a:pt x="38109" y="6983"/>
                  </a:moveTo>
                  <a:cubicBezTo>
                    <a:pt x="38109" y="3174"/>
                    <a:pt x="41159" y="63"/>
                    <a:pt x="44965" y="0"/>
                  </a:cubicBezTo>
                  <a:lnTo>
                    <a:pt x="7002" y="0"/>
                  </a:lnTo>
                  <a:cubicBezTo>
                    <a:pt x="3145" y="0"/>
                    <a:pt x="19" y="3123"/>
                    <a:pt x="19" y="6983"/>
                  </a:cubicBezTo>
                  <a:cubicBezTo>
                    <a:pt x="-262" y="10830"/>
                    <a:pt x="2629" y="14170"/>
                    <a:pt x="6475" y="14462"/>
                  </a:cubicBezTo>
                  <a:cubicBezTo>
                    <a:pt x="6650" y="14474"/>
                    <a:pt x="6827" y="14474"/>
                    <a:pt x="7002" y="14474"/>
                  </a:cubicBezTo>
                  <a:lnTo>
                    <a:pt x="45092" y="14474"/>
                  </a:lnTo>
                  <a:cubicBezTo>
                    <a:pt x="41306" y="14563"/>
                    <a:pt x="38167" y="11567"/>
                    <a:pt x="38081" y="7770"/>
                  </a:cubicBezTo>
                  <a:cubicBezTo>
                    <a:pt x="38075" y="7517"/>
                    <a:pt x="38085" y="7250"/>
                    <a:pt x="38109"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62" name="Freeform: Shape 761">
              <a:extLst>
                <a:ext uri="{FF2B5EF4-FFF2-40B4-BE49-F238E27FC236}">
                  <a16:creationId xmlns:a16="http://schemas.microsoft.com/office/drawing/2014/main" id="{5B49C000-DBCF-49FE-B6EC-721BC8CBE289}"/>
                </a:ext>
              </a:extLst>
            </p:cNvPr>
            <p:cNvSpPr/>
            <p:nvPr/>
          </p:nvSpPr>
          <p:spPr>
            <a:xfrm>
              <a:off x="3180902" y="6463169"/>
              <a:ext cx="13712" cy="7871"/>
            </a:xfrm>
            <a:custGeom>
              <a:avLst/>
              <a:gdLst>
                <a:gd name="connsiteX0" fmla="*/ 6856 w 13712"/>
                <a:gd name="connsiteY0" fmla="*/ 7872 h 7871"/>
                <a:gd name="connsiteX1" fmla="*/ 13712 w 13712"/>
                <a:gd name="connsiteY1" fmla="*/ 889 h 7871"/>
                <a:gd name="connsiteX2" fmla="*/ 13712 w 13712"/>
                <a:gd name="connsiteY2" fmla="*/ 0 h 7871"/>
                <a:gd name="connsiteX3" fmla="*/ 6856 w 13712"/>
                <a:gd name="connsiteY3" fmla="*/ 6856 h 7871"/>
                <a:gd name="connsiteX4" fmla="*/ 0 w 13712"/>
                <a:gd name="connsiteY4" fmla="*/ 0 h 7871"/>
                <a:gd name="connsiteX5" fmla="*/ 0 w 13712"/>
                <a:gd name="connsiteY5" fmla="*/ 889 h 7871"/>
                <a:gd name="connsiteX6" fmla="*/ 6856 w 13712"/>
                <a:gd name="connsiteY6" fmla="*/ 7872 h 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2" h="7871">
                  <a:moveTo>
                    <a:pt x="6856" y="7872"/>
                  </a:moveTo>
                  <a:cubicBezTo>
                    <a:pt x="10665" y="7808"/>
                    <a:pt x="13712" y="4698"/>
                    <a:pt x="13712" y="889"/>
                  </a:cubicBezTo>
                  <a:lnTo>
                    <a:pt x="13712" y="0"/>
                  </a:lnTo>
                  <a:cubicBezTo>
                    <a:pt x="13712" y="3783"/>
                    <a:pt x="10640" y="6856"/>
                    <a:pt x="6856" y="6856"/>
                  </a:cubicBezTo>
                  <a:cubicBezTo>
                    <a:pt x="3073" y="6856"/>
                    <a:pt x="0" y="3783"/>
                    <a:pt x="0" y="0"/>
                  </a:cubicBezTo>
                  <a:lnTo>
                    <a:pt x="0" y="889"/>
                  </a:lnTo>
                  <a:cubicBezTo>
                    <a:pt x="0" y="4698"/>
                    <a:pt x="3047" y="7808"/>
                    <a:pt x="6856" y="7872"/>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63" name="Freeform: Shape 762">
              <a:extLst>
                <a:ext uri="{FF2B5EF4-FFF2-40B4-BE49-F238E27FC236}">
                  <a16:creationId xmlns:a16="http://schemas.microsoft.com/office/drawing/2014/main" id="{4530DBA1-5846-4E4E-98E1-6577B965486C}"/>
                </a:ext>
              </a:extLst>
            </p:cNvPr>
            <p:cNvSpPr/>
            <p:nvPr/>
          </p:nvSpPr>
          <p:spPr>
            <a:xfrm>
              <a:off x="3180902" y="5848139"/>
              <a:ext cx="13712" cy="621886"/>
            </a:xfrm>
            <a:custGeom>
              <a:avLst/>
              <a:gdLst>
                <a:gd name="connsiteX0" fmla="*/ 0 w 13712"/>
                <a:gd name="connsiteY0" fmla="*/ 6856 h 621886"/>
                <a:gd name="connsiteX1" fmla="*/ 0 w 13712"/>
                <a:gd name="connsiteY1" fmla="*/ 615031 h 621886"/>
                <a:gd name="connsiteX2" fmla="*/ 6856 w 13712"/>
                <a:gd name="connsiteY2" fmla="*/ 621887 h 621886"/>
                <a:gd name="connsiteX3" fmla="*/ 13712 w 13712"/>
                <a:gd name="connsiteY3" fmla="*/ 615031 h 621886"/>
                <a:gd name="connsiteX4" fmla="*/ 13712 w 13712"/>
                <a:gd name="connsiteY4" fmla="*/ 6856 h 621886"/>
                <a:gd name="connsiteX5" fmla="*/ 6856 w 13712"/>
                <a:gd name="connsiteY5" fmla="*/ 0 h 621886"/>
                <a:gd name="connsiteX6" fmla="*/ 0 w 13712"/>
                <a:gd name="connsiteY6" fmla="*/ 6856 h 62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2" h="621886">
                  <a:moveTo>
                    <a:pt x="0" y="6856"/>
                  </a:moveTo>
                  <a:lnTo>
                    <a:pt x="0" y="615031"/>
                  </a:lnTo>
                  <a:cubicBezTo>
                    <a:pt x="0" y="618814"/>
                    <a:pt x="3073" y="621887"/>
                    <a:pt x="6856" y="621887"/>
                  </a:cubicBezTo>
                  <a:cubicBezTo>
                    <a:pt x="10640" y="621887"/>
                    <a:pt x="13712" y="618814"/>
                    <a:pt x="13712" y="615031"/>
                  </a:cubicBezTo>
                  <a:lnTo>
                    <a:pt x="13712" y="6856"/>
                  </a:lnTo>
                  <a:cubicBezTo>
                    <a:pt x="13712" y="3070"/>
                    <a:pt x="10640" y="0"/>
                    <a:pt x="6856" y="0"/>
                  </a:cubicBezTo>
                  <a:cubicBezTo>
                    <a:pt x="3073" y="0"/>
                    <a:pt x="0" y="3070"/>
                    <a:pt x="0"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64" name="Freeform: Shape 763">
              <a:extLst>
                <a:ext uri="{FF2B5EF4-FFF2-40B4-BE49-F238E27FC236}">
                  <a16:creationId xmlns:a16="http://schemas.microsoft.com/office/drawing/2014/main" id="{A7E31749-B36A-44A9-B6CE-E38789F59B20}"/>
                </a:ext>
              </a:extLst>
            </p:cNvPr>
            <p:cNvSpPr/>
            <p:nvPr/>
          </p:nvSpPr>
          <p:spPr>
            <a:xfrm>
              <a:off x="678735" y="6079600"/>
              <a:ext cx="10187" cy="14475"/>
            </a:xfrm>
            <a:custGeom>
              <a:avLst/>
              <a:gdLst>
                <a:gd name="connsiteX0" fmla="*/ 3077 w 10187"/>
                <a:gd name="connsiteY0" fmla="*/ 6983 h 14475"/>
                <a:gd name="connsiteX1" fmla="*/ 10060 w 10187"/>
                <a:gd name="connsiteY1" fmla="*/ 0 h 14475"/>
                <a:gd name="connsiteX2" fmla="*/ 6886 w 10187"/>
                <a:gd name="connsiteY2" fmla="*/ 0 h 14475"/>
                <a:gd name="connsiteX3" fmla="*/ 30 w 10187"/>
                <a:gd name="connsiteY3" fmla="*/ 6983 h 14475"/>
                <a:gd name="connsiteX4" fmla="*/ 6222 w 10187"/>
                <a:gd name="connsiteY4" fmla="*/ 14449 h 14475"/>
                <a:gd name="connsiteX5" fmla="*/ 6886 w 10187"/>
                <a:gd name="connsiteY5" fmla="*/ 14474 h 14475"/>
                <a:gd name="connsiteX6" fmla="*/ 10187 w 10187"/>
                <a:gd name="connsiteY6" fmla="*/ 14474 h 14475"/>
                <a:gd name="connsiteX7" fmla="*/ 3061 w 10187"/>
                <a:gd name="connsiteY7" fmla="*/ 7643 h 14475"/>
                <a:gd name="connsiteX8" fmla="*/ 3077 w 10187"/>
                <a:gd name="connsiteY8" fmla="*/ 6983 h 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87" h="14475">
                  <a:moveTo>
                    <a:pt x="3077" y="6983"/>
                  </a:moveTo>
                  <a:cubicBezTo>
                    <a:pt x="3077" y="3123"/>
                    <a:pt x="6203" y="0"/>
                    <a:pt x="10060" y="0"/>
                  </a:cubicBezTo>
                  <a:lnTo>
                    <a:pt x="6886" y="0"/>
                  </a:lnTo>
                  <a:cubicBezTo>
                    <a:pt x="3080" y="63"/>
                    <a:pt x="29" y="3174"/>
                    <a:pt x="30" y="6983"/>
                  </a:cubicBezTo>
                  <a:cubicBezTo>
                    <a:pt x="-321" y="10754"/>
                    <a:pt x="2451" y="14093"/>
                    <a:pt x="6222" y="14449"/>
                  </a:cubicBezTo>
                  <a:cubicBezTo>
                    <a:pt x="6443" y="14462"/>
                    <a:pt x="6664" y="14474"/>
                    <a:pt x="6886" y="14474"/>
                  </a:cubicBezTo>
                  <a:lnTo>
                    <a:pt x="10187" y="14474"/>
                  </a:lnTo>
                  <a:cubicBezTo>
                    <a:pt x="6331" y="14550"/>
                    <a:pt x="3141" y="11491"/>
                    <a:pt x="3061" y="7643"/>
                  </a:cubicBezTo>
                  <a:cubicBezTo>
                    <a:pt x="3056" y="7415"/>
                    <a:pt x="3061" y="7199"/>
                    <a:pt x="3077"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65" name="Freeform: Shape 764">
              <a:extLst>
                <a:ext uri="{FF2B5EF4-FFF2-40B4-BE49-F238E27FC236}">
                  <a16:creationId xmlns:a16="http://schemas.microsoft.com/office/drawing/2014/main" id="{AE42EAC5-07D6-4CE8-967A-7EAEB1219595}"/>
                </a:ext>
              </a:extLst>
            </p:cNvPr>
            <p:cNvSpPr/>
            <p:nvPr/>
          </p:nvSpPr>
          <p:spPr>
            <a:xfrm>
              <a:off x="682193" y="6080695"/>
              <a:ext cx="21532" cy="13887"/>
            </a:xfrm>
            <a:custGeom>
              <a:avLst/>
              <a:gdLst>
                <a:gd name="connsiteX0" fmla="*/ 21457 w 21532"/>
                <a:gd name="connsiteY0" fmla="*/ 5888 h 13887"/>
                <a:gd name="connsiteX1" fmla="*/ 21457 w 21532"/>
                <a:gd name="connsiteY1" fmla="*/ 3857 h 13887"/>
                <a:gd name="connsiteX2" fmla="*/ 20442 w 21532"/>
                <a:gd name="connsiteY2" fmla="*/ 1952 h 13887"/>
                <a:gd name="connsiteX3" fmla="*/ 19553 w 21532"/>
                <a:gd name="connsiteY3" fmla="*/ 809 h 13887"/>
                <a:gd name="connsiteX4" fmla="*/ 18410 w 21532"/>
                <a:gd name="connsiteY4" fmla="*/ 48 h 13887"/>
                <a:gd name="connsiteX5" fmla="*/ 17268 w 21532"/>
                <a:gd name="connsiteY5" fmla="*/ 48 h 13887"/>
                <a:gd name="connsiteX6" fmla="*/ 15871 w 21532"/>
                <a:gd name="connsiteY6" fmla="*/ 48 h 13887"/>
                <a:gd name="connsiteX7" fmla="*/ 14855 w 21532"/>
                <a:gd name="connsiteY7" fmla="*/ 48 h 13887"/>
                <a:gd name="connsiteX8" fmla="*/ 6983 w 21532"/>
                <a:gd name="connsiteY8" fmla="*/ 48 h 13887"/>
                <a:gd name="connsiteX9" fmla="*/ 0 w 21532"/>
                <a:gd name="connsiteY9" fmla="*/ 7031 h 13887"/>
                <a:gd name="connsiteX10" fmla="*/ 6983 w 21532"/>
                <a:gd name="connsiteY10" fmla="*/ 13887 h 13887"/>
                <a:gd name="connsiteX11" fmla="*/ 14855 w 21532"/>
                <a:gd name="connsiteY11" fmla="*/ 13887 h 13887"/>
                <a:gd name="connsiteX12" fmla="*/ 21526 w 21532"/>
                <a:gd name="connsiteY12" fmla="*/ 6599 h 13887"/>
                <a:gd name="connsiteX13" fmla="*/ 21457 w 21532"/>
                <a:gd name="connsiteY13" fmla="*/ 5888 h 13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532" h="13887">
                  <a:moveTo>
                    <a:pt x="21457" y="5888"/>
                  </a:moveTo>
                  <a:cubicBezTo>
                    <a:pt x="21528" y="5215"/>
                    <a:pt x="21528" y="4530"/>
                    <a:pt x="21457" y="3857"/>
                  </a:cubicBezTo>
                  <a:cubicBezTo>
                    <a:pt x="21169" y="3196"/>
                    <a:pt x="20829" y="2562"/>
                    <a:pt x="20442" y="1952"/>
                  </a:cubicBezTo>
                  <a:lnTo>
                    <a:pt x="19553" y="809"/>
                  </a:lnTo>
                  <a:lnTo>
                    <a:pt x="18410" y="48"/>
                  </a:lnTo>
                  <a:cubicBezTo>
                    <a:pt x="18032" y="-16"/>
                    <a:pt x="17646" y="-16"/>
                    <a:pt x="17268" y="48"/>
                  </a:cubicBezTo>
                  <a:lnTo>
                    <a:pt x="15871" y="48"/>
                  </a:lnTo>
                  <a:lnTo>
                    <a:pt x="14855" y="48"/>
                  </a:lnTo>
                  <a:lnTo>
                    <a:pt x="6983" y="48"/>
                  </a:lnTo>
                  <a:cubicBezTo>
                    <a:pt x="3126" y="48"/>
                    <a:pt x="0" y="3171"/>
                    <a:pt x="0" y="7031"/>
                  </a:cubicBezTo>
                  <a:cubicBezTo>
                    <a:pt x="70" y="10840"/>
                    <a:pt x="3175" y="13887"/>
                    <a:pt x="6983" y="13887"/>
                  </a:cubicBezTo>
                  <a:lnTo>
                    <a:pt x="14855" y="13887"/>
                  </a:lnTo>
                  <a:cubicBezTo>
                    <a:pt x="18709" y="13722"/>
                    <a:pt x="21695" y="10459"/>
                    <a:pt x="21526" y="6599"/>
                  </a:cubicBezTo>
                  <a:cubicBezTo>
                    <a:pt x="21516" y="6371"/>
                    <a:pt x="21493" y="6129"/>
                    <a:pt x="21457" y="5888"/>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66" name="Freeform: Shape 765">
              <a:extLst>
                <a:ext uri="{FF2B5EF4-FFF2-40B4-BE49-F238E27FC236}">
                  <a16:creationId xmlns:a16="http://schemas.microsoft.com/office/drawing/2014/main" id="{7EF296C8-DADC-4240-B695-9DD94108EEAA}"/>
                </a:ext>
              </a:extLst>
            </p:cNvPr>
            <p:cNvSpPr/>
            <p:nvPr/>
          </p:nvSpPr>
          <p:spPr>
            <a:xfrm>
              <a:off x="2566382" y="6419492"/>
              <a:ext cx="98526" cy="13839"/>
            </a:xfrm>
            <a:custGeom>
              <a:avLst/>
              <a:gdLst>
                <a:gd name="connsiteX0" fmla="*/ 6856 w 98526"/>
                <a:gd name="connsiteY0" fmla="*/ 13839 h 13839"/>
                <a:gd name="connsiteX1" fmla="*/ 91543 w 98526"/>
                <a:gd name="connsiteY1" fmla="*/ 13839 h 13839"/>
                <a:gd name="connsiteX2" fmla="*/ 98526 w 98526"/>
                <a:gd name="connsiteY2" fmla="*/ 6983 h 13839"/>
                <a:gd name="connsiteX3" fmla="*/ 91543 w 98526"/>
                <a:gd name="connsiteY3" fmla="*/ 0 h 13839"/>
                <a:gd name="connsiteX4" fmla="*/ 6856 w 98526"/>
                <a:gd name="connsiteY4" fmla="*/ 0 h 13839"/>
                <a:gd name="connsiteX5" fmla="*/ 0 w 98526"/>
                <a:gd name="connsiteY5" fmla="*/ 6983 h 13839"/>
                <a:gd name="connsiteX6" fmla="*/ 6856 w 98526"/>
                <a:gd name="connsiteY6" fmla="*/ 13839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526" h="13839">
                  <a:moveTo>
                    <a:pt x="6856" y="13839"/>
                  </a:moveTo>
                  <a:lnTo>
                    <a:pt x="91543" y="13839"/>
                  </a:lnTo>
                  <a:cubicBezTo>
                    <a:pt x="95352" y="13839"/>
                    <a:pt x="98463" y="10792"/>
                    <a:pt x="98526" y="6983"/>
                  </a:cubicBezTo>
                  <a:cubicBezTo>
                    <a:pt x="98526" y="3123"/>
                    <a:pt x="95403" y="0"/>
                    <a:pt x="91543" y="0"/>
                  </a:cubicBezTo>
                  <a:lnTo>
                    <a:pt x="6856" y="0"/>
                  </a:lnTo>
                  <a:cubicBezTo>
                    <a:pt x="3047" y="63"/>
                    <a:pt x="0" y="3174"/>
                    <a:pt x="0" y="6983"/>
                  </a:cubicBezTo>
                  <a:cubicBezTo>
                    <a:pt x="0" y="10767"/>
                    <a:pt x="3072" y="13839"/>
                    <a:pt x="6856" y="13839"/>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67" name="Freeform: Shape 766">
              <a:extLst>
                <a:ext uri="{FF2B5EF4-FFF2-40B4-BE49-F238E27FC236}">
                  <a16:creationId xmlns:a16="http://schemas.microsoft.com/office/drawing/2014/main" id="{DC09E115-0CFA-4410-B92B-6FE6E4D2F280}"/>
                </a:ext>
              </a:extLst>
            </p:cNvPr>
            <p:cNvSpPr/>
            <p:nvPr/>
          </p:nvSpPr>
          <p:spPr>
            <a:xfrm>
              <a:off x="3311424" y="6461129"/>
              <a:ext cx="2412" cy="403891"/>
            </a:xfrm>
            <a:custGeom>
              <a:avLst/>
              <a:gdLst>
                <a:gd name="connsiteX0" fmla="*/ 2412 w 2412"/>
                <a:gd name="connsiteY0" fmla="*/ 7245 h 403891"/>
                <a:gd name="connsiteX1" fmla="*/ 2412 w 2412"/>
                <a:gd name="connsiteY1" fmla="*/ 7245 h 403891"/>
                <a:gd name="connsiteX2" fmla="*/ 2412 w 2412"/>
                <a:gd name="connsiteY2" fmla="*/ 1151 h 403891"/>
                <a:gd name="connsiteX3" fmla="*/ 1270 w 2412"/>
                <a:gd name="connsiteY3" fmla="*/ 8 h 403891"/>
                <a:gd name="connsiteX4" fmla="*/ 13 w 2412"/>
                <a:gd name="connsiteY4" fmla="*/ 1011 h 403891"/>
                <a:gd name="connsiteX5" fmla="*/ 0 w 2412"/>
                <a:gd name="connsiteY5" fmla="*/ 1151 h 403891"/>
                <a:gd name="connsiteX6" fmla="*/ 0 w 2412"/>
                <a:gd name="connsiteY6" fmla="*/ 7880 h 403891"/>
                <a:gd name="connsiteX7" fmla="*/ 0 w 2412"/>
                <a:gd name="connsiteY7" fmla="*/ 7880 h 403891"/>
                <a:gd name="connsiteX8" fmla="*/ 0 w 2412"/>
                <a:gd name="connsiteY8" fmla="*/ 403892 h 403891"/>
                <a:gd name="connsiteX9" fmla="*/ 2412 w 2412"/>
                <a:gd name="connsiteY9" fmla="*/ 403892 h 403891"/>
                <a:gd name="connsiteX10" fmla="*/ 2412 w 2412"/>
                <a:gd name="connsiteY10" fmla="*/ 7753 h 40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12" h="403891">
                  <a:moveTo>
                    <a:pt x="2412" y="7245"/>
                  </a:moveTo>
                  <a:lnTo>
                    <a:pt x="2412" y="7245"/>
                  </a:lnTo>
                  <a:lnTo>
                    <a:pt x="2412" y="1151"/>
                  </a:lnTo>
                  <a:cubicBezTo>
                    <a:pt x="2412" y="516"/>
                    <a:pt x="1904" y="8"/>
                    <a:pt x="1270" y="8"/>
                  </a:cubicBezTo>
                  <a:cubicBezTo>
                    <a:pt x="647" y="-68"/>
                    <a:pt x="76" y="389"/>
                    <a:pt x="13" y="1011"/>
                  </a:cubicBezTo>
                  <a:cubicBezTo>
                    <a:pt x="0" y="1062"/>
                    <a:pt x="0" y="1100"/>
                    <a:pt x="0" y="1151"/>
                  </a:cubicBezTo>
                  <a:lnTo>
                    <a:pt x="0" y="7880"/>
                  </a:lnTo>
                  <a:lnTo>
                    <a:pt x="0" y="7880"/>
                  </a:lnTo>
                  <a:lnTo>
                    <a:pt x="0" y="403892"/>
                  </a:lnTo>
                  <a:lnTo>
                    <a:pt x="2412" y="403892"/>
                  </a:lnTo>
                  <a:lnTo>
                    <a:pt x="2412" y="7753"/>
                  </a:lnTo>
                  <a:close/>
                </a:path>
              </a:pathLst>
            </a:custGeom>
            <a:solidFill>
              <a:srgbClr val="000000"/>
            </a:solidFill>
            <a:ln w="12690" cap="flat">
              <a:noFill/>
              <a:prstDash val="solid"/>
              <a:miter/>
            </a:ln>
          </p:spPr>
          <p:txBody>
            <a:bodyPr rtlCol="0" anchor="ctr"/>
            <a:lstStyle/>
            <a:p>
              <a:pPr rtl="0"/>
              <a:endParaRPr lang="en-GB" sz="1934" noProof="0"/>
            </a:p>
          </p:txBody>
        </p:sp>
        <p:sp>
          <p:nvSpPr>
            <p:cNvPr id="768" name="Freeform: Shape 767">
              <a:extLst>
                <a:ext uri="{FF2B5EF4-FFF2-40B4-BE49-F238E27FC236}">
                  <a16:creationId xmlns:a16="http://schemas.microsoft.com/office/drawing/2014/main" id="{AA0399CA-1A20-402E-BB02-D8C0BD3F76EB}"/>
                </a:ext>
              </a:extLst>
            </p:cNvPr>
            <p:cNvSpPr/>
            <p:nvPr/>
          </p:nvSpPr>
          <p:spPr>
            <a:xfrm>
              <a:off x="1530840" y="5807763"/>
              <a:ext cx="13839" cy="662262"/>
            </a:xfrm>
            <a:custGeom>
              <a:avLst/>
              <a:gdLst>
                <a:gd name="connsiteX0" fmla="*/ 0 w 13839"/>
                <a:gd name="connsiteY0" fmla="*/ 6983 h 662262"/>
                <a:gd name="connsiteX1" fmla="*/ 0 w 13839"/>
                <a:gd name="connsiteY1" fmla="*/ 655406 h 662262"/>
                <a:gd name="connsiteX2" fmla="*/ 6856 w 13839"/>
                <a:gd name="connsiteY2" fmla="*/ 662263 h 662262"/>
                <a:gd name="connsiteX3" fmla="*/ 13839 w 13839"/>
                <a:gd name="connsiteY3" fmla="*/ 655406 h 662262"/>
                <a:gd name="connsiteX4" fmla="*/ 13839 w 13839"/>
                <a:gd name="connsiteY4" fmla="*/ 6983 h 662262"/>
                <a:gd name="connsiteX5" fmla="*/ 6856 w 13839"/>
                <a:gd name="connsiteY5" fmla="*/ 0 h 662262"/>
                <a:gd name="connsiteX6" fmla="*/ 0 w 13839"/>
                <a:gd name="connsiteY6" fmla="*/ 6983 h 66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39" h="662262">
                  <a:moveTo>
                    <a:pt x="0" y="6983"/>
                  </a:moveTo>
                  <a:lnTo>
                    <a:pt x="0" y="655406"/>
                  </a:lnTo>
                  <a:cubicBezTo>
                    <a:pt x="0" y="659190"/>
                    <a:pt x="3073" y="662263"/>
                    <a:pt x="6856" y="662263"/>
                  </a:cubicBezTo>
                  <a:cubicBezTo>
                    <a:pt x="10665" y="662263"/>
                    <a:pt x="13776" y="659215"/>
                    <a:pt x="13839" y="655406"/>
                  </a:cubicBezTo>
                  <a:lnTo>
                    <a:pt x="13839" y="6983"/>
                  </a:lnTo>
                  <a:cubicBezTo>
                    <a:pt x="13839" y="3126"/>
                    <a:pt x="10716" y="0"/>
                    <a:pt x="6856" y="0"/>
                  </a:cubicBezTo>
                  <a:cubicBezTo>
                    <a:pt x="3047" y="70"/>
                    <a:pt x="0" y="3176"/>
                    <a:pt x="0"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769" name="Freeform: Shape 768">
              <a:extLst>
                <a:ext uri="{FF2B5EF4-FFF2-40B4-BE49-F238E27FC236}">
                  <a16:creationId xmlns:a16="http://schemas.microsoft.com/office/drawing/2014/main" id="{AD48A40E-ABD2-4DA7-A25A-F2B285250047}"/>
                </a:ext>
              </a:extLst>
            </p:cNvPr>
            <p:cNvSpPr/>
            <p:nvPr/>
          </p:nvSpPr>
          <p:spPr>
            <a:xfrm>
              <a:off x="3276207" y="5814401"/>
              <a:ext cx="12998" cy="102569"/>
            </a:xfrm>
            <a:custGeom>
              <a:avLst/>
              <a:gdLst>
                <a:gd name="connsiteX0" fmla="*/ 809 w 12998"/>
                <a:gd name="connsiteY0" fmla="*/ 89223 h 102569"/>
                <a:gd name="connsiteX1" fmla="*/ 809 w 12998"/>
                <a:gd name="connsiteY1" fmla="*/ 97095 h 102569"/>
                <a:gd name="connsiteX2" fmla="*/ 809 w 12998"/>
                <a:gd name="connsiteY2" fmla="*/ 97095 h 102569"/>
                <a:gd name="connsiteX3" fmla="*/ 809 w 12998"/>
                <a:gd name="connsiteY3" fmla="*/ 98491 h 102569"/>
                <a:gd name="connsiteX4" fmla="*/ 809 w 12998"/>
                <a:gd name="connsiteY4" fmla="*/ 99507 h 102569"/>
                <a:gd name="connsiteX5" fmla="*/ 1698 w 12998"/>
                <a:gd name="connsiteY5" fmla="*/ 100777 h 102569"/>
                <a:gd name="connsiteX6" fmla="*/ 1698 w 12998"/>
                <a:gd name="connsiteY6" fmla="*/ 101538 h 102569"/>
                <a:gd name="connsiteX7" fmla="*/ 3095 w 12998"/>
                <a:gd name="connsiteY7" fmla="*/ 102427 h 102569"/>
                <a:gd name="connsiteX8" fmla="*/ 3857 w 12998"/>
                <a:gd name="connsiteY8" fmla="*/ 102427 h 102569"/>
                <a:gd name="connsiteX9" fmla="*/ 6269 w 12998"/>
                <a:gd name="connsiteY9" fmla="*/ 102427 h 102569"/>
                <a:gd name="connsiteX10" fmla="*/ 6269 w 12998"/>
                <a:gd name="connsiteY10" fmla="*/ 102427 h 102569"/>
                <a:gd name="connsiteX11" fmla="*/ 9443 w 12998"/>
                <a:gd name="connsiteY11" fmla="*/ 101665 h 102569"/>
                <a:gd name="connsiteX12" fmla="*/ 9443 w 12998"/>
                <a:gd name="connsiteY12" fmla="*/ 101665 h 102569"/>
                <a:gd name="connsiteX13" fmla="*/ 12998 w 12998"/>
                <a:gd name="connsiteY13" fmla="*/ 95698 h 102569"/>
                <a:gd name="connsiteX14" fmla="*/ 12998 w 12998"/>
                <a:gd name="connsiteY14" fmla="*/ 6567 h 102569"/>
                <a:gd name="connsiteX15" fmla="*/ 8173 w 12998"/>
                <a:gd name="connsiteY15" fmla="*/ 91 h 102569"/>
                <a:gd name="connsiteX16" fmla="*/ 6904 w 12998"/>
                <a:gd name="connsiteY16" fmla="*/ 91 h 102569"/>
                <a:gd name="connsiteX17" fmla="*/ 6015 w 12998"/>
                <a:gd name="connsiteY17" fmla="*/ 91 h 102569"/>
                <a:gd name="connsiteX18" fmla="*/ 3984 w 12998"/>
                <a:gd name="connsiteY18" fmla="*/ 91 h 102569"/>
                <a:gd name="connsiteX19" fmla="*/ 2714 w 12998"/>
                <a:gd name="connsiteY19" fmla="*/ 91 h 102569"/>
                <a:gd name="connsiteX20" fmla="*/ 1698 w 12998"/>
                <a:gd name="connsiteY20" fmla="*/ 853 h 102569"/>
                <a:gd name="connsiteX21" fmla="*/ 809 w 12998"/>
                <a:gd name="connsiteY21" fmla="*/ 1742 h 102569"/>
                <a:gd name="connsiteX22" fmla="*/ 48 w 12998"/>
                <a:gd name="connsiteY22" fmla="*/ 2885 h 102569"/>
                <a:gd name="connsiteX23" fmla="*/ 48 w 12998"/>
                <a:gd name="connsiteY23" fmla="*/ 4027 h 102569"/>
                <a:gd name="connsiteX24" fmla="*/ 48 w 12998"/>
                <a:gd name="connsiteY24" fmla="*/ 5424 h 102569"/>
                <a:gd name="connsiteX25" fmla="*/ 48 w 12998"/>
                <a:gd name="connsiteY25" fmla="*/ 5424 h 102569"/>
                <a:gd name="connsiteX26" fmla="*/ 48 w 12998"/>
                <a:gd name="connsiteY26" fmla="*/ 89223 h 102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998" h="102569">
                  <a:moveTo>
                    <a:pt x="809" y="89223"/>
                  </a:moveTo>
                  <a:lnTo>
                    <a:pt x="809" y="97095"/>
                  </a:lnTo>
                  <a:cubicBezTo>
                    <a:pt x="809" y="97095"/>
                    <a:pt x="809" y="97095"/>
                    <a:pt x="809" y="97095"/>
                  </a:cubicBezTo>
                  <a:cubicBezTo>
                    <a:pt x="733" y="97558"/>
                    <a:pt x="733" y="98029"/>
                    <a:pt x="809" y="98491"/>
                  </a:cubicBezTo>
                  <a:lnTo>
                    <a:pt x="809" y="99507"/>
                  </a:lnTo>
                  <a:cubicBezTo>
                    <a:pt x="1025" y="99978"/>
                    <a:pt x="1330" y="100407"/>
                    <a:pt x="1698" y="100777"/>
                  </a:cubicBezTo>
                  <a:lnTo>
                    <a:pt x="1698" y="101538"/>
                  </a:lnTo>
                  <a:cubicBezTo>
                    <a:pt x="2117" y="101908"/>
                    <a:pt x="2587" y="102208"/>
                    <a:pt x="3095" y="102427"/>
                  </a:cubicBezTo>
                  <a:cubicBezTo>
                    <a:pt x="3095" y="102427"/>
                    <a:pt x="3095" y="102427"/>
                    <a:pt x="3857" y="102427"/>
                  </a:cubicBezTo>
                  <a:cubicBezTo>
                    <a:pt x="4644" y="102616"/>
                    <a:pt x="5482" y="102616"/>
                    <a:pt x="6269" y="102427"/>
                  </a:cubicBezTo>
                  <a:lnTo>
                    <a:pt x="6269" y="102427"/>
                  </a:lnTo>
                  <a:cubicBezTo>
                    <a:pt x="7374" y="102432"/>
                    <a:pt x="8465" y="102171"/>
                    <a:pt x="9443" y="101665"/>
                  </a:cubicBezTo>
                  <a:lnTo>
                    <a:pt x="9443" y="101665"/>
                  </a:lnTo>
                  <a:cubicBezTo>
                    <a:pt x="11589" y="100430"/>
                    <a:pt x="12935" y="98170"/>
                    <a:pt x="12998" y="95698"/>
                  </a:cubicBezTo>
                  <a:lnTo>
                    <a:pt x="12998" y="6567"/>
                  </a:lnTo>
                  <a:cubicBezTo>
                    <a:pt x="12960" y="3589"/>
                    <a:pt x="11017" y="974"/>
                    <a:pt x="8173" y="91"/>
                  </a:cubicBezTo>
                  <a:lnTo>
                    <a:pt x="6904" y="91"/>
                  </a:lnTo>
                  <a:lnTo>
                    <a:pt x="6015" y="91"/>
                  </a:lnTo>
                  <a:cubicBezTo>
                    <a:pt x="5342" y="-30"/>
                    <a:pt x="4657" y="-30"/>
                    <a:pt x="3984" y="91"/>
                  </a:cubicBezTo>
                  <a:lnTo>
                    <a:pt x="2714" y="91"/>
                  </a:lnTo>
                  <a:lnTo>
                    <a:pt x="1698" y="853"/>
                  </a:lnTo>
                  <a:cubicBezTo>
                    <a:pt x="1368" y="1116"/>
                    <a:pt x="1076" y="1414"/>
                    <a:pt x="809" y="1742"/>
                  </a:cubicBezTo>
                  <a:lnTo>
                    <a:pt x="48" y="2885"/>
                  </a:lnTo>
                  <a:cubicBezTo>
                    <a:pt x="-3" y="3264"/>
                    <a:pt x="-3" y="3648"/>
                    <a:pt x="48" y="4027"/>
                  </a:cubicBezTo>
                  <a:cubicBezTo>
                    <a:pt x="-16" y="4491"/>
                    <a:pt x="-16" y="4961"/>
                    <a:pt x="48" y="5424"/>
                  </a:cubicBezTo>
                  <a:cubicBezTo>
                    <a:pt x="48" y="5424"/>
                    <a:pt x="48" y="5424"/>
                    <a:pt x="48" y="5424"/>
                  </a:cubicBezTo>
                  <a:lnTo>
                    <a:pt x="48" y="89223"/>
                  </a:lnTo>
                  <a:close/>
                </a:path>
              </a:pathLst>
            </a:custGeom>
            <a:solidFill>
              <a:srgbClr val="000000"/>
            </a:solidFill>
            <a:ln w="12690" cap="flat">
              <a:noFill/>
              <a:prstDash val="solid"/>
              <a:miter/>
            </a:ln>
          </p:spPr>
          <p:txBody>
            <a:bodyPr rtlCol="0" anchor="ctr"/>
            <a:lstStyle/>
            <a:p>
              <a:pPr rtl="0"/>
              <a:endParaRPr lang="en-GB" sz="1934" noProof="0"/>
            </a:p>
          </p:txBody>
        </p:sp>
        <p:sp>
          <p:nvSpPr>
            <p:cNvPr id="770" name="Freeform: Shape 769">
              <a:extLst>
                <a:ext uri="{FF2B5EF4-FFF2-40B4-BE49-F238E27FC236}">
                  <a16:creationId xmlns:a16="http://schemas.microsoft.com/office/drawing/2014/main" id="{EB23B82D-BBAF-4E16-8E1A-5120F5E95E7F}"/>
                </a:ext>
              </a:extLst>
            </p:cNvPr>
            <p:cNvSpPr/>
            <p:nvPr/>
          </p:nvSpPr>
          <p:spPr>
            <a:xfrm>
              <a:off x="8610008" y="6443616"/>
              <a:ext cx="809032" cy="420897"/>
            </a:xfrm>
            <a:custGeom>
              <a:avLst/>
              <a:gdLst>
                <a:gd name="connsiteX0" fmla="*/ 806113 w 809032"/>
                <a:gd name="connsiteY0" fmla="*/ 4063 h 420897"/>
                <a:gd name="connsiteX1" fmla="*/ 801923 w 809032"/>
                <a:gd name="connsiteY1" fmla="*/ 2539 h 420897"/>
                <a:gd name="connsiteX2" fmla="*/ 659339 w 809032"/>
                <a:gd name="connsiteY2" fmla="*/ 2539 h 420897"/>
                <a:gd name="connsiteX3" fmla="*/ 654641 w 809032"/>
                <a:gd name="connsiteY3" fmla="*/ 4317 h 420897"/>
                <a:gd name="connsiteX4" fmla="*/ 648293 w 809032"/>
                <a:gd name="connsiteY4" fmla="*/ 0 h 420897"/>
                <a:gd name="connsiteX5" fmla="*/ 271328 w 809032"/>
                <a:gd name="connsiteY5" fmla="*/ 0 h 420897"/>
                <a:gd name="connsiteX6" fmla="*/ 264726 w 809032"/>
                <a:gd name="connsiteY6" fmla="*/ 5206 h 420897"/>
                <a:gd name="connsiteX7" fmla="*/ 258250 w 809032"/>
                <a:gd name="connsiteY7" fmla="*/ 0 h 420897"/>
                <a:gd name="connsiteX8" fmla="*/ 119349 w 809032"/>
                <a:gd name="connsiteY8" fmla="*/ 0 h 420897"/>
                <a:gd name="connsiteX9" fmla="*/ 113254 w 809032"/>
                <a:gd name="connsiteY9" fmla="*/ 3809 h 420897"/>
                <a:gd name="connsiteX10" fmla="*/ 109573 w 809032"/>
                <a:gd name="connsiteY10" fmla="*/ 2539 h 420897"/>
                <a:gd name="connsiteX11" fmla="*/ 10030 w 809032"/>
                <a:gd name="connsiteY11" fmla="*/ 2539 h 420897"/>
                <a:gd name="connsiteX12" fmla="*/ 4444 w 809032"/>
                <a:gd name="connsiteY12" fmla="*/ 5587 h 420897"/>
                <a:gd name="connsiteX13" fmla="*/ 0 w 809032"/>
                <a:gd name="connsiteY13" fmla="*/ 3809 h 420897"/>
                <a:gd name="connsiteX14" fmla="*/ 0 w 809032"/>
                <a:gd name="connsiteY14" fmla="*/ 420897 h 420897"/>
                <a:gd name="connsiteX15" fmla="*/ 809033 w 809032"/>
                <a:gd name="connsiteY15" fmla="*/ 420897 h 420897"/>
                <a:gd name="connsiteX16" fmla="*/ 809033 w 809032"/>
                <a:gd name="connsiteY16" fmla="*/ 3301 h 420897"/>
                <a:gd name="connsiteX17" fmla="*/ 806113 w 809032"/>
                <a:gd name="connsiteY17" fmla="*/ 4063 h 42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9032" h="420897">
                  <a:moveTo>
                    <a:pt x="806113" y="4063"/>
                  </a:moveTo>
                  <a:cubicBezTo>
                    <a:pt x="804589" y="4025"/>
                    <a:pt x="803116" y="3492"/>
                    <a:pt x="801923" y="2539"/>
                  </a:cubicBezTo>
                  <a:lnTo>
                    <a:pt x="659339" y="2539"/>
                  </a:lnTo>
                  <a:cubicBezTo>
                    <a:pt x="658044" y="3695"/>
                    <a:pt x="656368" y="4330"/>
                    <a:pt x="654641" y="4317"/>
                  </a:cubicBezTo>
                  <a:cubicBezTo>
                    <a:pt x="651835" y="4342"/>
                    <a:pt x="649296" y="2628"/>
                    <a:pt x="648293" y="0"/>
                  </a:cubicBezTo>
                  <a:lnTo>
                    <a:pt x="271328" y="0"/>
                  </a:lnTo>
                  <a:cubicBezTo>
                    <a:pt x="270541" y="3009"/>
                    <a:pt x="267836" y="5142"/>
                    <a:pt x="264726" y="5206"/>
                  </a:cubicBezTo>
                  <a:cubicBezTo>
                    <a:pt x="261628" y="5168"/>
                    <a:pt x="258949" y="3022"/>
                    <a:pt x="258250" y="0"/>
                  </a:cubicBezTo>
                  <a:lnTo>
                    <a:pt x="119349" y="0"/>
                  </a:lnTo>
                  <a:cubicBezTo>
                    <a:pt x="118181" y="2298"/>
                    <a:pt x="115832" y="3758"/>
                    <a:pt x="113254" y="3809"/>
                  </a:cubicBezTo>
                  <a:cubicBezTo>
                    <a:pt x="111934" y="3733"/>
                    <a:pt x="110664" y="3301"/>
                    <a:pt x="109573" y="2539"/>
                  </a:cubicBezTo>
                  <a:lnTo>
                    <a:pt x="10030" y="2539"/>
                  </a:lnTo>
                  <a:cubicBezTo>
                    <a:pt x="8786" y="4406"/>
                    <a:pt x="6691" y="5548"/>
                    <a:pt x="4444" y="5587"/>
                  </a:cubicBezTo>
                  <a:cubicBezTo>
                    <a:pt x="2806" y="5510"/>
                    <a:pt x="1231" y="4888"/>
                    <a:pt x="0" y="3809"/>
                  </a:cubicBezTo>
                  <a:lnTo>
                    <a:pt x="0" y="420897"/>
                  </a:lnTo>
                  <a:lnTo>
                    <a:pt x="809033" y="420897"/>
                  </a:lnTo>
                  <a:lnTo>
                    <a:pt x="809033" y="3301"/>
                  </a:lnTo>
                  <a:cubicBezTo>
                    <a:pt x="808145" y="3822"/>
                    <a:pt x="807141" y="4076"/>
                    <a:pt x="806113" y="4063"/>
                  </a:cubicBezTo>
                  <a:close/>
                </a:path>
              </a:pathLst>
            </a:custGeom>
            <a:solidFill>
              <a:schemeClr val="tx2"/>
            </a:solidFill>
            <a:ln w="12690" cap="flat">
              <a:noFill/>
              <a:prstDash val="solid"/>
              <a:miter/>
            </a:ln>
          </p:spPr>
          <p:txBody>
            <a:bodyPr rtlCol="0" anchor="ctr"/>
            <a:lstStyle/>
            <a:p>
              <a:pPr rtl="0"/>
              <a:endParaRPr lang="en-GB" sz="1934" noProof="0"/>
            </a:p>
          </p:txBody>
        </p:sp>
        <p:sp>
          <p:nvSpPr>
            <p:cNvPr id="771" name="Freeform: Shape 770">
              <a:extLst>
                <a:ext uri="{FF2B5EF4-FFF2-40B4-BE49-F238E27FC236}">
                  <a16:creationId xmlns:a16="http://schemas.microsoft.com/office/drawing/2014/main" id="{FACC0742-21CB-4806-BCF0-E24DCB4DC7AB}"/>
                </a:ext>
              </a:extLst>
            </p:cNvPr>
            <p:cNvSpPr/>
            <p:nvPr/>
          </p:nvSpPr>
          <p:spPr>
            <a:xfrm>
              <a:off x="8538271" y="5898291"/>
              <a:ext cx="69324" cy="966222"/>
            </a:xfrm>
            <a:custGeom>
              <a:avLst/>
              <a:gdLst>
                <a:gd name="connsiteX0" fmla="*/ 69324 w 69324"/>
                <a:gd name="connsiteY0" fmla="*/ 545833 h 966222"/>
                <a:gd name="connsiteX1" fmla="*/ 69324 w 69324"/>
                <a:gd name="connsiteY1" fmla="*/ 16760 h 966222"/>
                <a:gd name="connsiteX2" fmla="*/ 0 w 69324"/>
                <a:gd name="connsiteY2" fmla="*/ 0 h 966222"/>
                <a:gd name="connsiteX3" fmla="*/ 0 w 69324"/>
                <a:gd name="connsiteY3" fmla="*/ 966223 h 966222"/>
                <a:gd name="connsiteX4" fmla="*/ 69324 w 69324"/>
                <a:gd name="connsiteY4" fmla="*/ 966223 h 966222"/>
                <a:gd name="connsiteX5" fmla="*/ 69324 w 69324"/>
                <a:gd name="connsiteY5" fmla="*/ 545960 h 966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324" h="966222">
                  <a:moveTo>
                    <a:pt x="69324" y="545833"/>
                  </a:moveTo>
                  <a:lnTo>
                    <a:pt x="69324" y="16760"/>
                  </a:lnTo>
                  <a:lnTo>
                    <a:pt x="0" y="0"/>
                  </a:lnTo>
                  <a:lnTo>
                    <a:pt x="0" y="966223"/>
                  </a:lnTo>
                  <a:lnTo>
                    <a:pt x="69324" y="966223"/>
                  </a:lnTo>
                  <a:lnTo>
                    <a:pt x="69324" y="545960"/>
                  </a:lnTo>
                  <a:close/>
                </a:path>
              </a:pathLst>
            </a:custGeom>
            <a:solidFill>
              <a:schemeClr val="accent2"/>
            </a:solidFill>
            <a:ln w="12690" cap="flat">
              <a:noFill/>
              <a:prstDash val="solid"/>
              <a:miter/>
            </a:ln>
          </p:spPr>
          <p:txBody>
            <a:bodyPr rtlCol="0" anchor="ctr"/>
            <a:lstStyle/>
            <a:p>
              <a:pPr rtl="0"/>
              <a:endParaRPr lang="en-GB" sz="1934" noProof="0"/>
            </a:p>
          </p:txBody>
        </p:sp>
        <p:sp>
          <p:nvSpPr>
            <p:cNvPr id="772" name="Freeform: Shape 771">
              <a:extLst>
                <a:ext uri="{FF2B5EF4-FFF2-40B4-BE49-F238E27FC236}">
                  <a16:creationId xmlns:a16="http://schemas.microsoft.com/office/drawing/2014/main" id="{BFF465E3-D043-41ED-B360-F69B66D6B448}"/>
                </a:ext>
              </a:extLst>
            </p:cNvPr>
            <p:cNvSpPr/>
            <p:nvPr/>
          </p:nvSpPr>
          <p:spPr>
            <a:xfrm>
              <a:off x="8237868" y="5897783"/>
              <a:ext cx="297991" cy="966730"/>
            </a:xfrm>
            <a:custGeom>
              <a:avLst/>
              <a:gdLst>
                <a:gd name="connsiteX0" fmla="*/ 0 w 297991"/>
                <a:gd name="connsiteY0" fmla="*/ 0 h 966730"/>
                <a:gd name="connsiteX1" fmla="*/ 297991 w 297991"/>
                <a:gd name="connsiteY1" fmla="*/ 0 h 966730"/>
                <a:gd name="connsiteX2" fmla="*/ 297991 w 297991"/>
                <a:gd name="connsiteY2" fmla="*/ 966731 h 966730"/>
                <a:gd name="connsiteX3" fmla="*/ 0 w 297991"/>
                <a:gd name="connsiteY3" fmla="*/ 966731 h 966730"/>
              </a:gdLst>
              <a:ahLst/>
              <a:cxnLst>
                <a:cxn ang="0">
                  <a:pos x="connsiteX0" y="connsiteY0"/>
                </a:cxn>
                <a:cxn ang="0">
                  <a:pos x="connsiteX1" y="connsiteY1"/>
                </a:cxn>
                <a:cxn ang="0">
                  <a:pos x="connsiteX2" y="connsiteY2"/>
                </a:cxn>
                <a:cxn ang="0">
                  <a:pos x="connsiteX3" y="connsiteY3"/>
                </a:cxn>
              </a:cxnLst>
              <a:rect l="l" t="t" r="r" b="b"/>
              <a:pathLst>
                <a:path w="297991" h="966730">
                  <a:moveTo>
                    <a:pt x="0" y="0"/>
                  </a:moveTo>
                  <a:lnTo>
                    <a:pt x="297991" y="0"/>
                  </a:lnTo>
                  <a:lnTo>
                    <a:pt x="297991" y="966731"/>
                  </a:lnTo>
                  <a:lnTo>
                    <a:pt x="0" y="966731"/>
                  </a:lnTo>
                  <a:close/>
                </a:path>
              </a:pathLst>
            </a:custGeom>
            <a:solidFill>
              <a:schemeClr val="accent4"/>
            </a:solidFill>
            <a:ln w="12690" cap="flat">
              <a:noFill/>
              <a:prstDash val="solid"/>
              <a:miter/>
            </a:ln>
          </p:spPr>
          <p:txBody>
            <a:bodyPr rtlCol="0" anchor="ctr"/>
            <a:lstStyle/>
            <a:p>
              <a:pPr rtl="0"/>
              <a:endParaRPr lang="en-GB" sz="1934" noProof="0"/>
            </a:p>
          </p:txBody>
        </p:sp>
        <p:sp>
          <p:nvSpPr>
            <p:cNvPr id="773" name="Freeform: Shape 772">
              <a:extLst>
                <a:ext uri="{FF2B5EF4-FFF2-40B4-BE49-F238E27FC236}">
                  <a16:creationId xmlns:a16="http://schemas.microsoft.com/office/drawing/2014/main" id="{9775A619-3313-4132-BE2A-E64E8253BD42}"/>
                </a:ext>
              </a:extLst>
            </p:cNvPr>
            <p:cNvSpPr/>
            <p:nvPr/>
          </p:nvSpPr>
          <p:spPr>
            <a:xfrm>
              <a:off x="11779991" y="6429777"/>
              <a:ext cx="21838" cy="434736"/>
            </a:xfrm>
            <a:custGeom>
              <a:avLst/>
              <a:gdLst>
                <a:gd name="connsiteX0" fmla="*/ 21839 w 21838"/>
                <a:gd name="connsiteY0" fmla="*/ 67801 h 434736"/>
                <a:gd name="connsiteX1" fmla="*/ 21839 w 21838"/>
                <a:gd name="connsiteY1" fmla="*/ 0 h 434736"/>
                <a:gd name="connsiteX2" fmla="*/ 0 w 21838"/>
                <a:gd name="connsiteY2" fmla="*/ 0 h 434736"/>
                <a:gd name="connsiteX3" fmla="*/ 0 w 21838"/>
                <a:gd name="connsiteY3" fmla="*/ 434737 h 434736"/>
                <a:gd name="connsiteX4" fmla="*/ 16125 w 21838"/>
                <a:gd name="connsiteY4" fmla="*/ 434737 h 434736"/>
                <a:gd name="connsiteX5" fmla="*/ 16125 w 21838"/>
                <a:gd name="connsiteY5" fmla="*/ 74403 h 434736"/>
                <a:gd name="connsiteX6" fmla="*/ 21839 w 21838"/>
                <a:gd name="connsiteY6" fmla="*/ 67801 h 434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38" h="434736">
                  <a:moveTo>
                    <a:pt x="21839" y="67801"/>
                  </a:moveTo>
                  <a:lnTo>
                    <a:pt x="21839" y="0"/>
                  </a:lnTo>
                  <a:lnTo>
                    <a:pt x="0" y="0"/>
                  </a:lnTo>
                  <a:lnTo>
                    <a:pt x="0" y="434737"/>
                  </a:lnTo>
                  <a:lnTo>
                    <a:pt x="16125" y="434737"/>
                  </a:lnTo>
                  <a:lnTo>
                    <a:pt x="16125" y="74403"/>
                  </a:lnTo>
                  <a:cubicBezTo>
                    <a:pt x="16201" y="71114"/>
                    <a:pt x="18601" y="68347"/>
                    <a:pt x="21839" y="67801"/>
                  </a:cubicBezTo>
                  <a:close/>
                </a:path>
              </a:pathLst>
            </a:custGeom>
            <a:solidFill>
              <a:srgbClr val="E8E7E3"/>
            </a:solidFill>
            <a:ln w="12690" cap="flat">
              <a:noFill/>
              <a:prstDash val="solid"/>
              <a:miter/>
            </a:ln>
          </p:spPr>
          <p:txBody>
            <a:bodyPr rtlCol="0" anchor="ctr"/>
            <a:lstStyle/>
            <a:p>
              <a:pPr rtl="0"/>
              <a:endParaRPr lang="en-GB" sz="1934" noProof="0"/>
            </a:p>
          </p:txBody>
        </p:sp>
        <p:sp>
          <p:nvSpPr>
            <p:cNvPr id="774" name="Freeform: Shape 773">
              <a:extLst>
                <a:ext uri="{FF2B5EF4-FFF2-40B4-BE49-F238E27FC236}">
                  <a16:creationId xmlns:a16="http://schemas.microsoft.com/office/drawing/2014/main" id="{A619DE1B-1540-4392-BA51-AD8F5EAAB132}"/>
                </a:ext>
              </a:extLst>
            </p:cNvPr>
            <p:cNvSpPr/>
            <p:nvPr/>
          </p:nvSpPr>
          <p:spPr>
            <a:xfrm>
              <a:off x="11804242" y="6429777"/>
              <a:ext cx="370996" cy="68181"/>
            </a:xfrm>
            <a:custGeom>
              <a:avLst/>
              <a:gdLst>
                <a:gd name="connsiteX0" fmla="*/ 0 w 370996"/>
                <a:gd name="connsiteY0" fmla="*/ 0 h 68181"/>
                <a:gd name="connsiteX1" fmla="*/ 0 w 370996"/>
                <a:gd name="connsiteY1" fmla="*/ 68181 h 68181"/>
                <a:gd name="connsiteX2" fmla="*/ 338366 w 370996"/>
                <a:gd name="connsiteY2" fmla="*/ 68181 h 68181"/>
                <a:gd name="connsiteX3" fmla="*/ 370997 w 370996"/>
                <a:gd name="connsiteY3" fmla="*/ 68181 h 68181"/>
                <a:gd name="connsiteX4" fmla="*/ 370997 w 370996"/>
                <a:gd name="connsiteY4" fmla="*/ 508 h 68181"/>
                <a:gd name="connsiteX5" fmla="*/ 338239 w 370996"/>
                <a:gd name="connsiteY5" fmla="*/ 0 h 68181"/>
                <a:gd name="connsiteX6" fmla="*/ 0 w 370996"/>
                <a:gd name="connsiteY6" fmla="*/ 0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0996" h="68181">
                  <a:moveTo>
                    <a:pt x="0" y="0"/>
                  </a:moveTo>
                  <a:lnTo>
                    <a:pt x="0" y="68181"/>
                  </a:lnTo>
                  <a:lnTo>
                    <a:pt x="338366" y="68181"/>
                  </a:lnTo>
                  <a:lnTo>
                    <a:pt x="370997" y="68181"/>
                  </a:lnTo>
                  <a:lnTo>
                    <a:pt x="370997" y="508"/>
                  </a:lnTo>
                  <a:lnTo>
                    <a:pt x="338239" y="0"/>
                  </a:lnTo>
                  <a:lnTo>
                    <a:pt x="0" y="0"/>
                  </a:lnTo>
                  <a:close/>
                </a:path>
              </a:pathLst>
            </a:custGeom>
            <a:solidFill>
              <a:schemeClr val="bg1">
                <a:lumMod val="95000"/>
              </a:schemeClr>
            </a:solidFill>
            <a:ln w="12690" cap="flat">
              <a:noFill/>
              <a:prstDash val="solid"/>
              <a:miter/>
            </a:ln>
          </p:spPr>
          <p:txBody>
            <a:bodyPr rtlCol="0" anchor="ctr"/>
            <a:lstStyle/>
            <a:p>
              <a:pPr rtl="0"/>
              <a:endParaRPr lang="en-GB" sz="1934" noProof="0"/>
            </a:p>
          </p:txBody>
        </p:sp>
        <p:sp>
          <p:nvSpPr>
            <p:cNvPr id="775" name="Freeform: Shape 774">
              <a:extLst>
                <a:ext uri="{FF2B5EF4-FFF2-40B4-BE49-F238E27FC236}">
                  <a16:creationId xmlns:a16="http://schemas.microsoft.com/office/drawing/2014/main" id="{FF3318F2-2F10-4B94-9DCC-BCB88DE0EFE0}"/>
                </a:ext>
              </a:extLst>
            </p:cNvPr>
            <p:cNvSpPr/>
            <p:nvPr/>
          </p:nvSpPr>
          <p:spPr>
            <a:xfrm>
              <a:off x="10444045" y="5632040"/>
              <a:ext cx="28059" cy="190959"/>
            </a:xfrm>
            <a:custGeom>
              <a:avLst/>
              <a:gdLst>
                <a:gd name="connsiteX0" fmla="*/ 28059 w 28059"/>
                <a:gd name="connsiteY0" fmla="*/ 190959 h 190959"/>
                <a:gd name="connsiteX1" fmla="*/ 28059 w 28059"/>
                <a:gd name="connsiteY1" fmla="*/ 10411 h 190959"/>
                <a:gd name="connsiteX2" fmla="*/ 26028 w 28059"/>
                <a:gd name="connsiteY2" fmla="*/ 0 h 190959"/>
                <a:gd name="connsiteX3" fmla="*/ 0 w 28059"/>
                <a:gd name="connsiteY3" fmla="*/ 0 h 190959"/>
                <a:gd name="connsiteX4" fmla="*/ 0 w 28059"/>
                <a:gd name="connsiteY4" fmla="*/ 9776 h 190959"/>
                <a:gd name="connsiteX5" fmla="*/ 0 w 28059"/>
                <a:gd name="connsiteY5" fmla="*/ 190959 h 190959"/>
                <a:gd name="connsiteX6" fmla="*/ 28059 w 28059"/>
                <a:gd name="connsiteY6" fmla="*/ 190959 h 190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59" h="190959">
                  <a:moveTo>
                    <a:pt x="28059" y="190959"/>
                  </a:moveTo>
                  <a:lnTo>
                    <a:pt x="28059" y="10411"/>
                  </a:lnTo>
                  <a:lnTo>
                    <a:pt x="26028" y="0"/>
                  </a:lnTo>
                  <a:lnTo>
                    <a:pt x="0" y="0"/>
                  </a:lnTo>
                  <a:lnTo>
                    <a:pt x="0" y="9776"/>
                  </a:lnTo>
                  <a:lnTo>
                    <a:pt x="0" y="190959"/>
                  </a:lnTo>
                  <a:lnTo>
                    <a:pt x="28059" y="190959"/>
                  </a:lnTo>
                  <a:close/>
                </a:path>
              </a:pathLst>
            </a:custGeom>
            <a:solidFill>
              <a:srgbClr val="F9C996"/>
            </a:solidFill>
            <a:ln w="12690" cap="flat">
              <a:noFill/>
              <a:prstDash val="solid"/>
              <a:miter/>
            </a:ln>
          </p:spPr>
          <p:txBody>
            <a:bodyPr rtlCol="0" anchor="ctr"/>
            <a:lstStyle/>
            <a:p>
              <a:pPr rtl="0"/>
              <a:endParaRPr lang="en-GB" sz="1934" noProof="0"/>
            </a:p>
          </p:txBody>
        </p:sp>
        <p:sp>
          <p:nvSpPr>
            <p:cNvPr id="776" name="Freeform: Shape 775">
              <a:extLst>
                <a:ext uri="{FF2B5EF4-FFF2-40B4-BE49-F238E27FC236}">
                  <a16:creationId xmlns:a16="http://schemas.microsoft.com/office/drawing/2014/main" id="{973C454A-E223-4BFF-8AD2-7CB0AD893612}"/>
                </a:ext>
              </a:extLst>
            </p:cNvPr>
            <p:cNvSpPr/>
            <p:nvPr/>
          </p:nvSpPr>
          <p:spPr>
            <a:xfrm>
              <a:off x="9960047" y="4824400"/>
              <a:ext cx="244030" cy="953272"/>
            </a:xfrm>
            <a:custGeom>
              <a:avLst/>
              <a:gdLst>
                <a:gd name="connsiteX0" fmla="*/ 86592 w 244030"/>
                <a:gd name="connsiteY0" fmla="*/ 166708 h 953272"/>
                <a:gd name="connsiteX1" fmla="*/ 89130 w 244030"/>
                <a:gd name="connsiteY1" fmla="*/ 166708 h 953272"/>
                <a:gd name="connsiteX2" fmla="*/ 90273 w 244030"/>
                <a:gd name="connsiteY2" fmla="*/ 167470 h 953272"/>
                <a:gd name="connsiteX3" fmla="*/ 91416 w 244030"/>
                <a:gd name="connsiteY3" fmla="*/ 168232 h 953272"/>
                <a:gd name="connsiteX4" fmla="*/ 92940 w 244030"/>
                <a:gd name="connsiteY4" fmla="*/ 170390 h 953272"/>
                <a:gd name="connsiteX5" fmla="*/ 92940 w 244030"/>
                <a:gd name="connsiteY5" fmla="*/ 170390 h 953272"/>
                <a:gd name="connsiteX6" fmla="*/ 99542 w 244030"/>
                <a:gd name="connsiteY6" fmla="*/ 186388 h 953272"/>
                <a:gd name="connsiteX7" fmla="*/ 99542 w 244030"/>
                <a:gd name="connsiteY7" fmla="*/ 186388 h 953272"/>
                <a:gd name="connsiteX8" fmla="*/ 99542 w 244030"/>
                <a:gd name="connsiteY8" fmla="*/ 187658 h 953272"/>
                <a:gd name="connsiteX9" fmla="*/ 99542 w 244030"/>
                <a:gd name="connsiteY9" fmla="*/ 189055 h 953272"/>
                <a:gd name="connsiteX10" fmla="*/ 99542 w 244030"/>
                <a:gd name="connsiteY10" fmla="*/ 189055 h 953272"/>
                <a:gd name="connsiteX11" fmla="*/ 99542 w 244030"/>
                <a:gd name="connsiteY11" fmla="*/ 953272 h 953272"/>
                <a:gd name="connsiteX12" fmla="*/ 244030 w 244030"/>
                <a:gd name="connsiteY12" fmla="*/ 953272 h 953272"/>
                <a:gd name="connsiteX13" fmla="*/ 244030 w 244030"/>
                <a:gd name="connsiteY13" fmla="*/ 15363 h 953272"/>
                <a:gd name="connsiteX14" fmla="*/ 240348 w 244030"/>
                <a:gd name="connsiteY14" fmla="*/ 0 h 953272"/>
                <a:gd name="connsiteX15" fmla="*/ 0 w 244030"/>
                <a:gd name="connsiteY15" fmla="*/ 0 h 953272"/>
                <a:gd name="connsiteX16" fmla="*/ 0 w 244030"/>
                <a:gd name="connsiteY16" fmla="*/ 166708 h 953272"/>
                <a:gd name="connsiteX17" fmla="*/ 86592 w 244030"/>
                <a:gd name="connsiteY17" fmla="*/ 166708 h 953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4030" h="953272">
                  <a:moveTo>
                    <a:pt x="86592" y="166708"/>
                  </a:moveTo>
                  <a:cubicBezTo>
                    <a:pt x="87429" y="166518"/>
                    <a:pt x="88293" y="166518"/>
                    <a:pt x="89130" y="166708"/>
                  </a:cubicBezTo>
                  <a:lnTo>
                    <a:pt x="90273" y="167470"/>
                  </a:lnTo>
                  <a:lnTo>
                    <a:pt x="91416" y="168232"/>
                  </a:lnTo>
                  <a:cubicBezTo>
                    <a:pt x="92038" y="168867"/>
                    <a:pt x="92546" y="169594"/>
                    <a:pt x="92940" y="170390"/>
                  </a:cubicBezTo>
                  <a:lnTo>
                    <a:pt x="92940" y="170390"/>
                  </a:lnTo>
                  <a:lnTo>
                    <a:pt x="99542" y="186388"/>
                  </a:lnTo>
                  <a:lnTo>
                    <a:pt x="99542" y="186388"/>
                  </a:lnTo>
                  <a:cubicBezTo>
                    <a:pt x="99542" y="186388"/>
                    <a:pt x="99542" y="187277"/>
                    <a:pt x="99542" y="187658"/>
                  </a:cubicBezTo>
                  <a:cubicBezTo>
                    <a:pt x="99605" y="188121"/>
                    <a:pt x="99605" y="188591"/>
                    <a:pt x="99542" y="189055"/>
                  </a:cubicBezTo>
                  <a:lnTo>
                    <a:pt x="99542" y="189055"/>
                  </a:lnTo>
                  <a:lnTo>
                    <a:pt x="99542" y="953272"/>
                  </a:lnTo>
                  <a:lnTo>
                    <a:pt x="244030" y="953272"/>
                  </a:lnTo>
                  <a:lnTo>
                    <a:pt x="244030" y="15363"/>
                  </a:lnTo>
                  <a:lnTo>
                    <a:pt x="240348" y="0"/>
                  </a:lnTo>
                  <a:lnTo>
                    <a:pt x="0" y="0"/>
                  </a:lnTo>
                  <a:lnTo>
                    <a:pt x="0" y="166708"/>
                  </a:lnTo>
                  <a:lnTo>
                    <a:pt x="86592" y="166708"/>
                  </a:lnTo>
                  <a:close/>
                </a:path>
              </a:pathLst>
            </a:custGeom>
            <a:solidFill>
              <a:srgbClr val="22B0AE"/>
            </a:solidFill>
            <a:ln w="12690" cap="flat">
              <a:solidFill>
                <a:schemeClr val="accent1"/>
              </a:solidFill>
              <a:prstDash val="solid"/>
              <a:miter/>
            </a:ln>
          </p:spPr>
          <p:txBody>
            <a:bodyPr rtlCol="0" anchor="ctr"/>
            <a:lstStyle/>
            <a:p>
              <a:pPr rtl="0"/>
              <a:endParaRPr lang="en-GB" sz="1934" noProof="0"/>
            </a:p>
          </p:txBody>
        </p:sp>
        <p:sp>
          <p:nvSpPr>
            <p:cNvPr id="777" name="Freeform: Shape 776">
              <a:extLst>
                <a:ext uri="{FF2B5EF4-FFF2-40B4-BE49-F238E27FC236}">
                  <a16:creationId xmlns:a16="http://schemas.microsoft.com/office/drawing/2014/main" id="{4B709880-F170-49F0-A5CC-E9A72ACFA73D}"/>
                </a:ext>
              </a:extLst>
            </p:cNvPr>
            <p:cNvSpPr/>
            <p:nvPr/>
          </p:nvSpPr>
          <p:spPr>
            <a:xfrm>
              <a:off x="8730245" y="5742502"/>
              <a:ext cx="137632" cy="700987"/>
            </a:xfrm>
            <a:custGeom>
              <a:avLst/>
              <a:gdLst>
                <a:gd name="connsiteX0" fmla="*/ 0 w 137632"/>
                <a:gd name="connsiteY0" fmla="*/ 700988 h 700987"/>
                <a:gd name="connsiteX1" fmla="*/ 0 w 137632"/>
                <a:gd name="connsiteY1" fmla="*/ 700988 h 700987"/>
                <a:gd name="connsiteX2" fmla="*/ 137632 w 137632"/>
                <a:gd name="connsiteY2" fmla="*/ 700988 h 700987"/>
                <a:gd name="connsiteX3" fmla="*/ 137632 w 137632"/>
                <a:gd name="connsiteY3" fmla="*/ 0 h 700987"/>
                <a:gd name="connsiteX4" fmla="*/ 0 w 137632"/>
                <a:gd name="connsiteY4" fmla="*/ 0 h 700987"/>
                <a:gd name="connsiteX5" fmla="*/ 0 w 137632"/>
                <a:gd name="connsiteY5" fmla="*/ 695147 h 700987"/>
                <a:gd name="connsiteX6" fmla="*/ 0 w 137632"/>
                <a:gd name="connsiteY6" fmla="*/ 696290 h 700987"/>
                <a:gd name="connsiteX7" fmla="*/ 0 w 137632"/>
                <a:gd name="connsiteY7" fmla="*/ 700988 h 700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7632" h="700987">
                  <a:moveTo>
                    <a:pt x="0" y="700988"/>
                  </a:moveTo>
                  <a:lnTo>
                    <a:pt x="0" y="700988"/>
                  </a:lnTo>
                  <a:lnTo>
                    <a:pt x="137632" y="700988"/>
                  </a:lnTo>
                  <a:lnTo>
                    <a:pt x="137632" y="0"/>
                  </a:lnTo>
                  <a:lnTo>
                    <a:pt x="0" y="0"/>
                  </a:lnTo>
                  <a:lnTo>
                    <a:pt x="0" y="695147"/>
                  </a:lnTo>
                  <a:lnTo>
                    <a:pt x="0" y="696290"/>
                  </a:lnTo>
                  <a:lnTo>
                    <a:pt x="0" y="700988"/>
                  </a:lnTo>
                  <a:close/>
                </a:path>
              </a:pathLst>
            </a:custGeom>
            <a:solidFill>
              <a:schemeClr val="accent4"/>
            </a:solidFill>
            <a:ln w="12690" cap="flat">
              <a:noFill/>
              <a:prstDash val="solid"/>
              <a:miter/>
            </a:ln>
          </p:spPr>
          <p:txBody>
            <a:bodyPr rtlCol="0" anchor="ctr"/>
            <a:lstStyle/>
            <a:p>
              <a:pPr rtl="0"/>
              <a:endParaRPr lang="en-GB" sz="1934" noProof="0"/>
            </a:p>
          </p:txBody>
        </p:sp>
        <p:sp>
          <p:nvSpPr>
            <p:cNvPr id="778" name="Freeform: Shape 777">
              <a:extLst>
                <a:ext uri="{FF2B5EF4-FFF2-40B4-BE49-F238E27FC236}">
                  <a16:creationId xmlns:a16="http://schemas.microsoft.com/office/drawing/2014/main" id="{C7DBE31E-9083-4851-AF7F-6E85FEEDDF2F}"/>
                </a:ext>
              </a:extLst>
            </p:cNvPr>
            <p:cNvSpPr/>
            <p:nvPr/>
          </p:nvSpPr>
          <p:spPr>
            <a:xfrm>
              <a:off x="9241161" y="5454539"/>
              <a:ext cx="16505" cy="990346"/>
            </a:xfrm>
            <a:custGeom>
              <a:avLst/>
              <a:gdLst>
                <a:gd name="connsiteX0" fmla="*/ 16506 w 16505"/>
                <a:gd name="connsiteY0" fmla="*/ 989839 h 990346"/>
                <a:gd name="connsiteX1" fmla="*/ 16506 w 16505"/>
                <a:gd name="connsiteY1" fmla="*/ 988950 h 990346"/>
                <a:gd name="connsiteX2" fmla="*/ 16506 w 16505"/>
                <a:gd name="connsiteY2" fmla="*/ 155789 h 990346"/>
                <a:gd name="connsiteX3" fmla="*/ 16506 w 16505"/>
                <a:gd name="connsiteY3" fmla="*/ 11427 h 990346"/>
                <a:gd name="connsiteX4" fmla="*/ 0 w 16505"/>
                <a:gd name="connsiteY4" fmla="*/ 0 h 990346"/>
                <a:gd name="connsiteX5" fmla="*/ 0 w 16505"/>
                <a:gd name="connsiteY5" fmla="*/ 990347 h 990346"/>
                <a:gd name="connsiteX6" fmla="*/ 16506 w 16505"/>
                <a:gd name="connsiteY6" fmla="*/ 989839 h 990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505" h="990346">
                  <a:moveTo>
                    <a:pt x="16506" y="989839"/>
                  </a:moveTo>
                  <a:lnTo>
                    <a:pt x="16506" y="988950"/>
                  </a:lnTo>
                  <a:lnTo>
                    <a:pt x="16506" y="155789"/>
                  </a:lnTo>
                  <a:lnTo>
                    <a:pt x="16506" y="11427"/>
                  </a:lnTo>
                  <a:lnTo>
                    <a:pt x="0" y="0"/>
                  </a:lnTo>
                  <a:lnTo>
                    <a:pt x="0" y="990347"/>
                  </a:lnTo>
                  <a:lnTo>
                    <a:pt x="16506" y="989839"/>
                  </a:lnTo>
                  <a:close/>
                </a:path>
              </a:pathLst>
            </a:custGeom>
            <a:solidFill>
              <a:schemeClr val="accent5"/>
            </a:solidFill>
            <a:ln w="12690" cap="flat">
              <a:noFill/>
              <a:prstDash val="solid"/>
              <a:miter/>
            </a:ln>
          </p:spPr>
          <p:txBody>
            <a:bodyPr rtlCol="0" anchor="ctr"/>
            <a:lstStyle/>
            <a:p>
              <a:pPr rtl="0"/>
              <a:endParaRPr lang="en-GB" sz="1934" noProof="0"/>
            </a:p>
          </p:txBody>
        </p:sp>
        <p:sp>
          <p:nvSpPr>
            <p:cNvPr id="779" name="Freeform: Shape 778">
              <a:extLst>
                <a:ext uri="{FF2B5EF4-FFF2-40B4-BE49-F238E27FC236}">
                  <a16:creationId xmlns:a16="http://schemas.microsoft.com/office/drawing/2014/main" id="{086181A1-6A19-465A-9285-9C462BC83245}"/>
                </a:ext>
              </a:extLst>
            </p:cNvPr>
            <p:cNvSpPr/>
            <p:nvPr/>
          </p:nvSpPr>
          <p:spPr>
            <a:xfrm>
              <a:off x="8881717" y="5452254"/>
              <a:ext cx="356903" cy="992632"/>
            </a:xfrm>
            <a:custGeom>
              <a:avLst/>
              <a:gdLst>
                <a:gd name="connsiteX0" fmla="*/ 0 w 356903"/>
                <a:gd name="connsiteY0" fmla="*/ 992632 h 992632"/>
                <a:gd name="connsiteX1" fmla="*/ 356904 w 356903"/>
                <a:gd name="connsiteY1" fmla="*/ 992632 h 992632"/>
                <a:gd name="connsiteX2" fmla="*/ 356904 w 356903"/>
                <a:gd name="connsiteY2" fmla="*/ 635 h 992632"/>
                <a:gd name="connsiteX3" fmla="*/ 356015 w 356903"/>
                <a:gd name="connsiteY3" fmla="*/ 0 h 992632"/>
                <a:gd name="connsiteX4" fmla="*/ 0 w 356903"/>
                <a:gd name="connsiteY4" fmla="*/ 0 h 992632"/>
                <a:gd name="connsiteX5" fmla="*/ 0 w 356903"/>
                <a:gd name="connsiteY5" fmla="*/ 283265 h 992632"/>
                <a:gd name="connsiteX6" fmla="*/ 0 w 356903"/>
                <a:gd name="connsiteY6" fmla="*/ 992505 h 992632"/>
                <a:gd name="connsiteX7" fmla="*/ 0 w 356903"/>
                <a:gd name="connsiteY7" fmla="*/ 992632 h 99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903" h="992632">
                  <a:moveTo>
                    <a:pt x="0" y="992632"/>
                  </a:moveTo>
                  <a:lnTo>
                    <a:pt x="356904" y="992632"/>
                  </a:lnTo>
                  <a:lnTo>
                    <a:pt x="356904" y="635"/>
                  </a:lnTo>
                  <a:lnTo>
                    <a:pt x="356015" y="0"/>
                  </a:lnTo>
                  <a:lnTo>
                    <a:pt x="0" y="0"/>
                  </a:lnTo>
                  <a:lnTo>
                    <a:pt x="0" y="283265"/>
                  </a:lnTo>
                  <a:lnTo>
                    <a:pt x="0" y="992505"/>
                  </a:lnTo>
                  <a:lnTo>
                    <a:pt x="0" y="992632"/>
                  </a:lnTo>
                  <a:close/>
                </a:path>
              </a:pathLst>
            </a:custGeom>
            <a:solidFill>
              <a:schemeClr val="accent1"/>
            </a:solidFill>
            <a:ln w="12690" cap="flat">
              <a:noFill/>
              <a:prstDash val="solid"/>
              <a:miter/>
            </a:ln>
          </p:spPr>
          <p:txBody>
            <a:bodyPr rtlCol="0" anchor="ctr"/>
            <a:lstStyle/>
            <a:p>
              <a:pPr rtl="0"/>
              <a:endParaRPr lang="en-GB" sz="1934" noProof="0"/>
            </a:p>
          </p:txBody>
        </p:sp>
        <p:sp>
          <p:nvSpPr>
            <p:cNvPr id="780" name="Freeform: Shape 779">
              <a:extLst>
                <a:ext uri="{FF2B5EF4-FFF2-40B4-BE49-F238E27FC236}">
                  <a16:creationId xmlns:a16="http://schemas.microsoft.com/office/drawing/2014/main" id="{3BAE1404-AF60-40F0-B2AB-BEF649A4DAA8}"/>
                </a:ext>
              </a:extLst>
            </p:cNvPr>
            <p:cNvSpPr/>
            <p:nvPr/>
          </p:nvSpPr>
          <p:spPr>
            <a:xfrm>
              <a:off x="9285091" y="5618962"/>
              <a:ext cx="13966" cy="817543"/>
            </a:xfrm>
            <a:custGeom>
              <a:avLst/>
              <a:gdLst>
                <a:gd name="connsiteX0" fmla="*/ 13967 w 13966"/>
                <a:gd name="connsiteY0" fmla="*/ 817544 h 817543"/>
                <a:gd name="connsiteX1" fmla="*/ 13967 w 13966"/>
                <a:gd name="connsiteY1" fmla="*/ 8253 h 817543"/>
                <a:gd name="connsiteX2" fmla="*/ 0 w 13966"/>
                <a:gd name="connsiteY2" fmla="*/ 0 h 817543"/>
                <a:gd name="connsiteX3" fmla="*/ 0 w 13966"/>
                <a:gd name="connsiteY3" fmla="*/ 817544 h 817543"/>
                <a:gd name="connsiteX4" fmla="*/ 13967 w 13966"/>
                <a:gd name="connsiteY4" fmla="*/ 817544 h 81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66" h="817543">
                  <a:moveTo>
                    <a:pt x="13967" y="817544"/>
                  </a:moveTo>
                  <a:lnTo>
                    <a:pt x="13967" y="8253"/>
                  </a:lnTo>
                  <a:lnTo>
                    <a:pt x="0" y="0"/>
                  </a:lnTo>
                  <a:lnTo>
                    <a:pt x="0" y="817544"/>
                  </a:lnTo>
                  <a:lnTo>
                    <a:pt x="13967" y="817544"/>
                  </a:lnTo>
                  <a:close/>
                </a:path>
              </a:pathLst>
            </a:custGeom>
            <a:solidFill>
              <a:srgbClr val="F9C996"/>
            </a:solidFill>
            <a:ln w="12690" cap="flat">
              <a:noFill/>
              <a:prstDash val="solid"/>
              <a:miter/>
            </a:ln>
          </p:spPr>
          <p:txBody>
            <a:bodyPr rtlCol="0" anchor="ctr"/>
            <a:lstStyle/>
            <a:p>
              <a:pPr rtl="0"/>
              <a:endParaRPr lang="en-GB" sz="1934" noProof="0"/>
            </a:p>
          </p:txBody>
        </p:sp>
        <p:sp>
          <p:nvSpPr>
            <p:cNvPr id="781" name="Freeform: Shape 780">
              <a:extLst>
                <a:ext uri="{FF2B5EF4-FFF2-40B4-BE49-F238E27FC236}">
                  <a16:creationId xmlns:a16="http://schemas.microsoft.com/office/drawing/2014/main" id="{A4CCDCB4-1665-44FD-B31E-092F66871071}"/>
                </a:ext>
              </a:extLst>
            </p:cNvPr>
            <p:cNvSpPr/>
            <p:nvPr/>
          </p:nvSpPr>
          <p:spPr>
            <a:xfrm>
              <a:off x="9271505" y="5617185"/>
              <a:ext cx="11173" cy="819321"/>
            </a:xfrm>
            <a:custGeom>
              <a:avLst/>
              <a:gdLst>
                <a:gd name="connsiteX0" fmla="*/ 11173 w 11173"/>
                <a:gd name="connsiteY0" fmla="*/ 819321 h 819321"/>
                <a:gd name="connsiteX1" fmla="*/ 11173 w 11173"/>
                <a:gd name="connsiteY1" fmla="*/ 381 h 819321"/>
                <a:gd name="connsiteX2" fmla="*/ 10538 w 11173"/>
                <a:gd name="connsiteY2" fmla="*/ 0 h 819321"/>
                <a:gd name="connsiteX3" fmla="*/ 0 w 11173"/>
                <a:gd name="connsiteY3" fmla="*/ 0 h 819321"/>
                <a:gd name="connsiteX4" fmla="*/ 0 w 11173"/>
                <a:gd name="connsiteY4" fmla="*/ 819321 h 819321"/>
                <a:gd name="connsiteX5" fmla="*/ 11173 w 11173"/>
                <a:gd name="connsiteY5" fmla="*/ 819321 h 819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73" h="819321">
                  <a:moveTo>
                    <a:pt x="11173" y="819321"/>
                  </a:moveTo>
                  <a:lnTo>
                    <a:pt x="11173" y="381"/>
                  </a:lnTo>
                  <a:lnTo>
                    <a:pt x="10538" y="0"/>
                  </a:lnTo>
                  <a:lnTo>
                    <a:pt x="0" y="0"/>
                  </a:lnTo>
                  <a:lnTo>
                    <a:pt x="0" y="819321"/>
                  </a:lnTo>
                  <a:lnTo>
                    <a:pt x="11173" y="819321"/>
                  </a:lnTo>
                  <a:close/>
                </a:path>
              </a:pathLst>
            </a:custGeom>
            <a:solidFill>
              <a:srgbClr val="F9C996"/>
            </a:solidFill>
            <a:ln w="12690" cap="flat">
              <a:noFill/>
              <a:prstDash val="solid"/>
              <a:miter/>
            </a:ln>
          </p:spPr>
          <p:txBody>
            <a:bodyPr rtlCol="0" anchor="ctr"/>
            <a:lstStyle/>
            <a:p>
              <a:pPr rtl="0"/>
              <a:endParaRPr lang="en-GB" sz="1934" noProof="0"/>
            </a:p>
          </p:txBody>
        </p:sp>
        <p:sp>
          <p:nvSpPr>
            <p:cNvPr id="782" name="Freeform: Shape 781">
              <a:extLst>
                <a:ext uri="{FF2B5EF4-FFF2-40B4-BE49-F238E27FC236}">
                  <a16:creationId xmlns:a16="http://schemas.microsoft.com/office/drawing/2014/main" id="{014D2918-7F40-4BFE-8719-240829B82A3E}"/>
                </a:ext>
              </a:extLst>
            </p:cNvPr>
            <p:cNvSpPr/>
            <p:nvPr/>
          </p:nvSpPr>
          <p:spPr>
            <a:xfrm>
              <a:off x="9432880" y="6438284"/>
              <a:ext cx="343572" cy="426229"/>
            </a:xfrm>
            <a:custGeom>
              <a:avLst/>
              <a:gdLst>
                <a:gd name="connsiteX0" fmla="*/ 32758 w 343572"/>
                <a:gd name="connsiteY0" fmla="*/ 0 h 426229"/>
                <a:gd name="connsiteX1" fmla="*/ 25393 w 343572"/>
                <a:gd name="connsiteY1" fmla="*/ 0 h 426229"/>
                <a:gd name="connsiteX2" fmla="*/ 0 w 343572"/>
                <a:gd name="connsiteY2" fmla="*/ 889 h 426229"/>
                <a:gd name="connsiteX3" fmla="*/ 0 w 343572"/>
                <a:gd name="connsiteY3" fmla="*/ 2412 h 426229"/>
                <a:gd name="connsiteX4" fmla="*/ 0 w 343572"/>
                <a:gd name="connsiteY4" fmla="*/ 4190 h 426229"/>
                <a:gd name="connsiteX5" fmla="*/ 0 w 343572"/>
                <a:gd name="connsiteY5" fmla="*/ 426230 h 426229"/>
                <a:gd name="connsiteX6" fmla="*/ 343572 w 343572"/>
                <a:gd name="connsiteY6" fmla="*/ 426230 h 426229"/>
                <a:gd name="connsiteX7" fmla="*/ 343572 w 343572"/>
                <a:gd name="connsiteY7" fmla="*/ 0 h 426229"/>
                <a:gd name="connsiteX8" fmla="*/ 32758 w 343572"/>
                <a:gd name="connsiteY8" fmla="*/ 0 h 426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572" h="426229">
                  <a:moveTo>
                    <a:pt x="32758" y="0"/>
                  </a:moveTo>
                  <a:lnTo>
                    <a:pt x="25393" y="0"/>
                  </a:lnTo>
                  <a:lnTo>
                    <a:pt x="0" y="889"/>
                  </a:lnTo>
                  <a:lnTo>
                    <a:pt x="0" y="2412"/>
                  </a:lnTo>
                  <a:lnTo>
                    <a:pt x="0" y="4190"/>
                  </a:lnTo>
                  <a:lnTo>
                    <a:pt x="0" y="426230"/>
                  </a:lnTo>
                  <a:lnTo>
                    <a:pt x="343572" y="426230"/>
                  </a:lnTo>
                  <a:lnTo>
                    <a:pt x="343572" y="0"/>
                  </a:lnTo>
                  <a:lnTo>
                    <a:pt x="32758" y="0"/>
                  </a:lnTo>
                  <a:close/>
                </a:path>
              </a:pathLst>
            </a:custGeom>
            <a:solidFill>
              <a:schemeClr val="bg1">
                <a:lumMod val="95000"/>
              </a:schemeClr>
            </a:solidFill>
            <a:ln w="12690" cap="flat">
              <a:noFill/>
              <a:prstDash val="solid"/>
              <a:miter/>
            </a:ln>
          </p:spPr>
          <p:txBody>
            <a:bodyPr rtlCol="0" anchor="ctr"/>
            <a:lstStyle/>
            <a:p>
              <a:pPr rtl="0"/>
              <a:endParaRPr lang="en-GB" sz="1934" noProof="0"/>
            </a:p>
          </p:txBody>
        </p:sp>
        <p:sp>
          <p:nvSpPr>
            <p:cNvPr id="783" name="Freeform: Shape 782">
              <a:extLst>
                <a:ext uri="{FF2B5EF4-FFF2-40B4-BE49-F238E27FC236}">
                  <a16:creationId xmlns:a16="http://schemas.microsoft.com/office/drawing/2014/main" id="{A59E9B23-AE2B-4B7B-9F7E-DA2B9D37E093}"/>
                </a:ext>
              </a:extLst>
            </p:cNvPr>
            <p:cNvSpPr/>
            <p:nvPr/>
          </p:nvSpPr>
          <p:spPr>
            <a:xfrm>
              <a:off x="9422977" y="5618327"/>
              <a:ext cx="353476" cy="159344"/>
            </a:xfrm>
            <a:custGeom>
              <a:avLst/>
              <a:gdLst>
                <a:gd name="connsiteX0" fmla="*/ 353476 w 353476"/>
                <a:gd name="connsiteY0" fmla="*/ 0 h 159344"/>
                <a:gd name="connsiteX1" fmla="*/ 292151 w 353476"/>
                <a:gd name="connsiteY1" fmla="*/ 0 h 159344"/>
                <a:gd name="connsiteX2" fmla="*/ 253426 w 353476"/>
                <a:gd name="connsiteY2" fmla="*/ 0 h 159344"/>
                <a:gd name="connsiteX3" fmla="*/ 137125 w 353476"/>
                <a:gd name="connsiteY3" fmla="*/ 0 h 159344"/>
                <a:gd name="connsiteX4" fmla="*/ 91798 w 353476"/>
                <a:gd name="connsiteY4" fmla="*/ 0 h 159344"/>
                <a:gd name="connsiteX5" fmla="*/ 0 w 353476"/>
                <a:gd name="connsiteY5" fmla="*/ 0 h 159344"/>
                <a:gd name="connsiteX6" fmla="*/ 0 w 353476"/>
                <a:gd name="connsiteY6" fmla="*/ 159344 h 159344"/>
                <a:gd name="connsiteX7" fmla="*/ 353476 w 353476"/>
                <a:gd name="connsiteY7" fmla="*/ 159344 h 159344"/>
                <a:gd name="connsiteX8" fmla="*/ 353476 w 353476"/>
                <a:gd name="connsiteY8" fmla="*/ 0 h 159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3476" h="159344">
                  <a:moveTo>
                    <a:pt x="353476" y="0"/>
                  </a:moveTo>
                  <a:lnTo>
                    <a:pt x="292151" y="0"/>
                  </a:lnTo>
                  <a:lnTo>
                    <a:pt x="253426" y="0"/>
                  </a:lnTo>
                  <a:lnTo>
                    <a:pt x="137125" y="0"/>
                  </a:lnTo>
                  <a:lnTo>
                    <a:pt x="91798" y="0"/>
                  </a:lnTo>
                  <a:lnTo>
                    <a:pt x="0" y="0"/>
                  </a:lnTo>
                  <a:lnTo>
                    <a:pt x="0" y="159344"/>
                  </a:lnTo>
                  <a:lnTo>
                    <a:pt x="353476" y="159344"/>
                  </a:lnTo>
                  <a:lnTo>
                    <a:pt x="353476" y="0"/>
                  </a:lnTo>
                  <a:close/>
                </a:path>
              </a:pathLst>
            </a:custGeom>
            <a:solidFill>
              <a:schemeClr val="accent3"/>
            </a:solidFill>
            <a:ln w="12690" cap="flat">
              <a:noFill/>
              <a:prstDash val="solid"/>
              <a:miter/>
            </a:ln>
          </p:spPr>
          <p:txBody>
            <a:bodyPr rtlCol="0" anchor="ctr"/>
            <a:lstStyle/>
            <a:p>
              <a:pPr rtl="0"/>
              <a:endParaRPr lang="en-GB" sz="1934" noProof="0"/>
            </a:p>
          </p:txBody>
        </p:sp>
        <p:sp>
          <p:nvSpPr>
            <p:cNvPr id="784" name="Freeform: Shape 783">
              <a:extLst>
                <a:ext uri="{FF2B5EF4-FFF2-40B4-BE49-F238E27FC236}">
                  <a16:creationId xmlns:a16="http://schemas.microsoft.com/office/drawing/2014/main" id="{3B82F57C-7EA5-4AC5-A298-1EECB88372E9}"/>
                </a:ext>
              </a:extLst>
            </p:cNvPr>
            <p:cNvSpPr/>
            <p:nvPr/>
          </p:nvSpPr>
          <p:spPr>
            <a:xfrm>
              <a:off x="9422723" y="6094075"/>
              <a:ext cx="36312" cy="336463"/>
            </a:xfrm>
            <a:custGeom>
              <a:avLst/>
              <a:gdLst>
                <a:gd name="connsiteX0" fmla="*/ 1904 w 36312"/>
                <a:gd name="connsiteY0" fmla="*/ 335956 h 336463"/>
                <a:gd name="connsiteX1" fmla="*/ 3047 w 36312"/>
                <a:gd name="connsiteY1" fmla="*/ 335956 h 336463"/>
                <a:gd name="connsiteX2" fmla="*/ 35296 w 36312"/>
                <a:gd name="connsiteY2" fmla="*/ 334940 h 336463"/>
                <a:gd name="connsiteX3" fmla="*/ 36312 w 36312"/>
                <a:gd name="connsiteY3" fmla="*/ 334940 h 336463"/>
                <a:gd name="connsiteX4" fmla="*/ 36312 w 36312"/>
                <a:gd name="connsiteY4" fmla="*/ 0 h 336463"/>
                <a:gd name="connsiteX5" fmla="*/ 0 w 36312"/>
                <a:gd name="connsiteY5" fmla="*/ 0 h 336463"/>
                <a:gd name="connsiteX6" fmla="*/ 762 w 36312"/>
                <a:gd name="connsiteY6" fmla="*/ 2920 h 336463"/>
                <a:gd name="connsiteX7" fmla="*/ 762 w 36312"/>
                <a:gd name="connsiteY7" fmla="*/ 336464 h 336463"/>
                <a:gd name="connsiteX8" fmla="*/ 762 w 36312"/>
                <a:gd name="connsiteY8" fmla="*/ 336464 h 336463"/>
                <a:gd name="connsiteX9" fmla="*/ 1904 w 36312"/>
                <a:gd name="connsiteY9" fmla="*/ 335956 h 336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2" h="336463">
                  <a:moveTo>
                    <a:pt x="1904" y="335956"/>
                  </a:moveTo>
                  <a:lnTo>
                    <a:pt x="3047" y="335956"/>
                  </a:lnTo>
                  <a:lnTo>
                    <a:pt x="35296" y="334940"/>
                  </a:lnTo>
                  <a:lnTo>
                    <a:pt x="36312" y="334940"/>
                  </a:lnTo>
                  <a:lnTo>
                    <a:pt x="36312" y="0"/>
                  </a:lnTo>
                  <a:lnTo>
                    <a:pt x="0" y="0"/>
                  </a:lnTo>
                  <a:cubicBezTo>
                    <a:pt x="444" y="914"/>
                    <a:pt x="711" y="1905"/>
                    <a:pt x="762" y="2920"/>
                  </a:cubicBezTo>
                  <a:lnTo>
                    <a:pt x="762" y="336464"/>
                  </a:lnTo>
                  <a:lnTo>
                    <a:pt x="762" y="336464"/>
                  </a:lnTo>
                  <a:cubicBezTo>
                    <a:pt x="1117" y="336235"/>
                    <a:pt x="1498" y="336070"/>
                    <a:pt x="1904" y="335956"/>
                  </a:cubicBezTo>
                  <a:close/>
                </a:path>
              </a:pathLst>
            </a:custGeom>
            <a:solidFill>
              <a:schemeClr val="accent3"/>
            </a:solidFill>
            <a:ln w="12690" cap="flat">
              <a:noFill/>
              <a:prstDash val="solid"/>
              <a:miter/>
            </a:ln>
          </p:spPr>
          <p:txBody>
            <a:bodyPr rtlCol="0" anchor="ctr"/>
            <a:lstStyle/>
            <a:p>
              <a:pPr rtl="0"/>
              <a:endParaRPr lang="en-GB" sz="1934" noProof="0"/>
            </a:p>
          </p:txBody>
        </p:sp>
        <p:sp>
          <p:nvSpPr>
            <p:cNvPr id="785" name="Freeform: Shape 784">
              <a:extLst>
                <a:ext uri="{FF2B5EF4-FFF2-40B4-BE49-F238E27FC236}">
                  <a16:creationId xmlns:a16="http://schemas.microsoft.com/office/drawing/2014/main" id="{EB903DDB-1CE3-44CE-8A3A-2699AC07AD7C}"/>
                </a:ext>
              </a:extLst>
            </p:cNvPr>
            <p:cNvSpPr/>
            <p:nvPr/>
          </p:nvSpPr>
          <p:spPr>
            <a:xfrm>
              <a:off x="9400250" y="6094075"/>
              <a:ext cx="9142" cy="2285"/>
            </a:xfrm>
            <a:custGeom>
              <a:avLst/>
              <a:gdLst>
                <a:gd name="connsiteX0" fmla="*/ 0 w 9142"/>
                <a:gd name="connsiteY0" fmla="*/ 0 h 2285"/>
                <a:gd name="connsiteX1" fmla="*/ 9142 w 9142"/>
                <a:gd name="connsiteY1" fmla="*/ 2285 h 2285"/>
                <a:gd name="connsiteX2" fmla="*/ 9142 w 9142"/>
                <a:gd name="connsiteY2" fmla="*/ 0 h 2285"/>
              </a:gdLst>
              <a:ahLst/>
              <a:cxnLst>
                <a:cxn ang="0">
                  <a:pos x="connsiteX0" y="connsiteY0"/>
                </a:cxn>
                <a:cxn ang="0">
                  <a:pos x="connsiteX1" y="connsiteY1"/>
                </a:cxn>
                <a:cxn ang="0">
                  <a:pos x="connsiteX2" y="connsiteY2"/>
                </a:cxn>
              </a:cxnLst>
              <a:rect l="l" t="t" r="r" b="b"/>
              <a:pathLst>
                <a:path w="9142" h="2285">
                  <a:moveTo>
                    <a:pt x="0" y="0"/>
                  </a:moveTo>
                  <a:lnTo>
                    <a:pt x="9142" y="2285"/>
                  </a:lnTo>
                  <a:cubicBezTo>
                    <a:pt x="9027" y="1524"/>
                    <a:pt x="9027" y="762"/>
                    <a:pt x="9142" y="0"/>
                  </a:cubicBezTo>
                  <a:close/>
                </a:path>
              </a:pathLst>
            </a:custGeom>
            <a:solidFill>
              <a:srgbClr val="F39896"/>
            </a:solidFill>
            <a:ln w="12690" cap="flat">
              <a:noFill/>
              <a:prstDash val="solid"/>
              <a:miter/>
            </a:ln>
          </p:spPr>
          <p:txBody>
            <a:bodyPr rtlCol="0" anchor="ctr"/>
            <a:lstStyle/>
            <a:p>
              <a:pPr rtl="0"/>
              <a:endParaRPr lang="en-GB" sz="1934" noProof="0"/>
            </a:p>
          </p:txBody>
        </p:sp>
        <p:sp>
          <p:nvSpPr>
            <p:cNvPr id="786" name="Freeform: Shape 785">
              <a:extLst>
                <a:ext uri="{FF2B5EF4-FFF2-40B4-BE49-F238E27FC236}">
                  <a16:creationId xmlns:a16="http://schemas.microsoft.com/office/drawing/2014/main" id="{BFA9B5B5-041A-40A1-84A9-9A1E549EA4FE}"/>
                </a:ext>
              </a:extLst>
            </p:cNvPr>
            <p:cNvSpPr/>
            <p:nvPr/>
          </p:nvSpPr>
          <p:spPr>
            <a:xfrm>
              <a:off x="10476929" y="5843187"/>
              <a:ext cx="888" cy="273742"/>
            </a:xfrm>
            <a:custGeom>
              <a:avLst/>
              <a:gdLst>
                <a:gd name="connsiteX0" fmla="*/ 889 w 888"/>
                <a:gd name="connsiteY0" fmla="*/ 273615 h 273742"/>
                <a:gd name="connsiteX1" fmla="*/ 889 w 888"/>
                <a:gd name="connsiteY1" fmla="*/ 0 h 273742"/>
                <a:gd name="connsiteX2" fmla="*/ 0 w 888"/>
                <a:gd name="connsiteY2" fmla="*/ 0 h 273742"/>
                <a:gd name="connsiteX3" fmla="*/ 0 w 888"/>
                <a:gd name="connsiteY3" fmla="*/ 273742 h 273742"/>
              </a:gdLst>
              <a:ahLst/>
              <a:cxnLst>
                <a:cxn ang="0">
                  <a:pos x="connsiteX0" y="connsiteY0"/>
                </a:cxn>
                <a:cxn ang="0">
                  <a:pos x="connsiteX1" y="connsiteY1"/>
                </a:cxn>
                <a:cxn ang="0">
                  <a:pos x="connsiteX2" y="connsiteY2"/>
                </a:cxn>
                <a:cxn ang="0">
                  <a:pos x="connsiteX3" y="connsiteY3"/>
                </a:cxn>
              </a:cxnLst>
              <a:rect l="l" t="t" r="r" b="b"/>
              <a:pathLst>
                <a:path w="888" h="273742">
                  <a:moveTo>
                    <a:pt x="889" y="273615"/>
                  </a:moveTo>
                  <a:lnTo>
                    <a:pt x="889" y="0"/>
                  </a:lnTo>
                  <a:lnTo>
                    <a:pt x="0" y="0"/>
                  </a:lnTo>
                  <a:lnTo>
                    <a:pt x="0" y="273742"/>
                  </a:lnTo>
                  <a:close/>
                </a:path>
              </a:pathLst>
            </a:custGeom>
            <a:solidFill>
              <a:srgbClr val="F4F5F3"/>
            </a:solidFill>
            <a:ln w="12690" cap="flat">
              <a:noFill/>
              <a:prstDash val="solid"/>
              <a:miter/>
            </a:ln>
          </p:spPr>
          <p:txBody>
            <a:bodyPr rtlCol="0" anchor="ctr"/>
            <a:lstStyle/>
            <a:p>
              <a:pPr rtl="0"/>
              <a:endParaRPr lang="en-GB" sz="1934" noProof="0"/>
            </a:p>
          </p:txBody>
        </p:sp>
        <p:sp>
          <p:nvSpPr>
            <p:cNvPr id="787" name="Freeform: Shape 786">
              <a:extLst>
                <a:ext uri="{FF2B5EF4-FFF2-40B4-BE49-F238E27FC236}">
                  <a16:creationId xmlns:a16="http://schemas.microsoft.com/office/drawing/2014/main" id="{63714D59-5B8E-4825-BFD6-D0A39E236D1C}"/>
                </a:ext>
              </a:extLst>
            </p:cNvPr>
            <p:cNvSpPr/>
            <p:nvPr/>
          </p:nvSpPr>
          <p:spPr>
            <a:xfrm>
              <a:off x="10480230" y="5843441"/>
              <a:ext cx="317671" cy="586081"/>
            </a:xfrm>
            <a:custGeom>
              <a:avLst/>
              <a:gdLst>
                <a:gd name="connsiteX0" fmla="*/ 7237 w 317671"/>
                <a:gd name="connsiteY0" fmla="*/ 273361 h 586081"/>
                <a:gd name="connsiteX1" fmla="*/ 7237 w 317671"/>
                <a:gd name="connsiteY1" fmla="*/ 273361 h 586081"/>
                <a:gd name="connsiteX2" fmla="*/ 8761 w 317671"/>
                <a:gd name="connsiteY2" fmla="*/ 273361 h 586081"/>
                <a:gd name="connsiteX3" fmla="*/ 9904 w 317671"/>
                <a:gd name="connsiteY3" fmla="*/ 273996 h 586081"/>
                <a:gd name="connsiteX4" fmla="*/ 10919 w 317671"/>
                <a:gd name="connsiteY4" fmla="*/ 274758 h 586081"/>
                <a:gd name="connsiteX5" fmla="*/ 11935 w 317671"/>
                <a:gd name="connsiteY5" fmla="*/ 275900 h 586081"/>
                <a:gd name="connsiteX6" fmla="*/ 11935 w 317671"/>
                <a:gd name="connsiteY6" fmla="*/ 276662 h 586081"/>
                <a:gd name="connsiteX7" fmla="*/ 12951 w 317671"/>
                <a:gd name="connsiteY7" fmla="*/ 278694 h 586081"/>
                <a:gd name="connsiteX8" fmla="*/ 12951 w 317671"/>
                <a:gd name="connsiteY8" fmla="*/ 278694 h 586081"/>
                <a:gd name="connsiteX9" fmla="*/ 12951 w 317671"/>
                <a:gd name="connsiteY9" fmla="*/ 279963 h 586081"/>
                <a:gd name="connsiteX10" fmla="*/ 12951 w 317671"/>
                <a:gd name="connsiteY10" fmla="*/ 281360 h 586081"/>
                <a:gd name="connsiteX11" fmla="*/ 12951 w 317671"/>
                <a:gd name="connsiteY11" fmla="*/ 586082 h 586081"/>
                <a:gd name="connsiteX12" fmla="*/ 317672 w 317671"/>
                <a:gd name="connsiteY12" fmla="*/ 586082 h 586081"/>
                <a:gd name="connsiteX13" fmla="*/ 317672 w 317671"/>
                <a:gd name="connsiteY13" fmla="*/ 0 h 586081"/>
                <a:gd name="connsiteX14" fmla="*/ 0 w 317671"/>
                <a:gd name="connsiteY14" fmla="*/ 0 h 586081"/>
                <a:gd name="connsiteX15" fmla="*/ 0 w 317671"/>
                <a:gd name="connsiteY15" fmla="*/ 273361 h 586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7671" h="586081">
                  <a:moveTo>
                    <a:pt x="7237" y="273361"/>
                  </a:moveTo>
                  <a:lnTo>
                    <a:pt x="7237" y="273361"/>
                  </a:lnTo>
                  <a:lnTo>
                    <a:pt x="8761" y="273361"/>
                  </a:lnTo>
                  <a:lnTo>
                    <a:pt x="9904" y="273996"/>
                  </a:lnTo>
                  <a:lnTo>
                    <a:pt x="10919" y="274758"/>
                  </a:lnTo>
                  <a:lnTo>
                    <a:pt x="11935" y="275900"/>
                  </a:lnTo>
                  <a:lnTo>
                    <a:pt x="11935" y="276662"/>
                  </a:lnTo>
                  <a:lnTo>
                    <a:pt x="12951" y="278694"/>
                  </a:lnTo>
                  <a:cubicBezTo>
                    <a:pt x="12951" y="278694"/>
                    <a:pt x="12951" y="278694"/>
                    <a:pt x="12951" y="278694"/>
                  </a:cubicBezTo>
                  <a:lnTo>
                    <a:pt x="12951" y="279963"/>
                  </a:lnTo>
                  <a:cubicBezTo>
                    <a:pt x="13014" y="280433"/>
                    <a:pt x="13014" y="280890"/>
                    <a:pt x="12951" y="281360"/>
                  </a:cubicBezTo>
                  <a:lnTo>
                    <a:pt x="12951" y="586082"/>
                  </a:lnTo>
                  <a:lnTo>
                    <a:pt x="317672" y="586082"/>
                  </a:lnTo>
                  <a:lnTo>
                    <a:pt x="317672" y="0"/>
                  </a:lnTo>
                  <a:lnTo>
                    <a:pt x="0" y="0"/>
                  </a:lnTo>
                  <a:lnTo>
                    <a:pt x="0" y="273361"/>
                  </a:lnTo>
                  <a:close/>
                </a:path>
              </a:pathLst>
            </a:custGeom>
            <a:solidFill>
              <a:schemeClr val="accent3"/>
            </a:solidFill>
            <a:ln w="12690" cap="flat">
              <a:noFill/>
              <a:prstDash val="solid"/>
              <a:miter/>
            </a:ln>
          </p:spPr>
          <p:txBody>
            <a:bodyPr rtlCol="0" anchor="ctr"/>
            <a:lstStyle/>
            <a:p>
              <a:pPr rtl="0"/>
              <a:endParaRPr lang="en-GB" sz="1934" noProof="0"/>
            </a:p>
          </p:txBody>
        </p:sp>
        <p:sp>
          <p:nvSpPr>
            <p:cNvPr id="788" name="Freeform: Shape 787">
              <a:extLst>
                <a:ext uri="{FF2B5EF4-FFF2-40B4-BE49-F238E27FC236}">
                  <a16:creationId xmlns:a16="http://schemas.microsoft.com/office/drawing/2014/main" id="{F8BAA421-3737-4176-8928-3312985E6196}"/>
                </a:ext>
              </a:extLst>
            </p:cNvPr>
            <p:cNvSpPr/>
            <p:nvPr/>
          </p:nvSpPr>
          <p:spPr>
            <a:xfrm>
              <a:off x="10802092" y="5670638"/>
              <a:ext cx="172547" cy="127983"/>
            </a:xfrm>
            <a:custGeom>
              <a:avLst/>
              <a:gdLst>
                <a:gd name="connsiteX0" fmla="*/ 126 w 172547"/>
                <a:gd name="connsiteY0" fmla="*/ 126968 h 127983"/>
                <a:gd name="connsiteX1" fmla="*/ 1269 w 172547"/>
                <a:gd name="connsiteY1" fmla="*/ 126968 h 127983"/>
                <a:gd name="connsiteX2" fmla="*/ 2666 w 172547"/>
                <a:gd name="connsiteY2" fmla="*/ 126968 h 127983"/>
                <a:gd name="connsiteX3" fmla="*/ 172548 w 172547"/>
                <a:gd name="connsiteY3" fmla="*/ 126968 h 127983"/>
                <a:gd name="connsiteX4" fmla="*/ 172548 w 172547"/>
                <a:gd name="connsiteY4" fmla="*/ 0 h 127983"/>
                <a:gd name="connsiteX5" fmla="*/ 0 w 172547"/>
                <a:gd name="connsiteY5" fmla="*/ 0 h 127983"/>
                <a:gd name="connsiteX6" fmla="*/ 0 w 172547"/>
                <a:gd name="connsiteY6" fmla="*/ 1016 h 127983"/>
                <a:gd name="connsiteX7" fmla="*/ 0 w 172547"/>
                <a:gd name="connsiteY7" fmla="*/ 127983 h 127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2547" h="127983">
                  <a:moveTo>
                    <a:pt x="126" y="126968"/>
                  </a:moveTo>
                  <a:lnTo>
                    <a:pt x="1269" y="126968"/>
                  </a:lnTo>
                  <a:lnTo>
                    <a:pt x="2666" y="126968"/>
                  </a:lnTo>
                  <a:lnTo>
                    <a:pt x="172548" y="126968"/>
                  </a:lnTo>
                  <a:lnTo>
                    <a:pt x="172548" y="0"/>
                  </a:lnTo>
                  <a:lnTo>
                    <a:pt x="0" y="0"/>
                  </a:lnTo>
                  <a:lnTo>
                    <a:pt x="0" y="1016"/>
                  </a:lnTo>
                  <a:lnTo>
                    <a:pt x="0" y="127983"/>
                  </a:lnTo>
                  <a:close/>
                </a:path>
              </a:pathLst>
            </a:custGeom>
            <a:solidFill>
              <a:schemeClr val="accent5"/>
            </a:solidFill>
            <a:ln w="12690" cap="flat">
              <a:noFill/>
              <a:prstDash val="solid"/>
              <a:miter/>
            </a:ln>
          </p:spPr>
          <p:txBody>
            <a:bodyPr rtlCol="0" anchor="ctr"/>
            <a:lstStyle/>
            <a:p>
              <a:pPr rtl="0"/>
              <a:endParaRPr lang="en-GB" sz="1934" noProof="0"/>
            </a:p>
          </p:txBody>
        </p:sp>
        <p:sp>
          <p:nvSpPr>
            <p:cNvPr id="789" name="Freeform: Shape 788">
              <a:extLst>
                <a:ext uri="{FF2B5EF4-FFF2-40B4-BE49-F238E27FC236}">
                  <a16:creationId xmlns:a16="http://schemas.microsoft.com/office/drawing/2014/main" id="{29A8C751-1292-4EC4-9893-F9FAF7AA5BA5}"/>
                </a:ext>
              </a:extLst>
            </p:cNvPr>
            <p:cNvSpPr/>
            <p:nvPr/>
          </p:nvSpPr>
          <p:spPr>
            <a:xfrm>
              <a:off x="10281146" y="5648673"/>
              <a:ext cx="149947" cy="467113"/>
            </a:xfrm>
            <a:custGeom>
              <a:avLst/>
              <a:gdLst>
                <a:gd name="connsiteX0" fmla="*/ 3809 w 149947"/>
                <a:gd name="connsiteY0" fmla="*/ 191467 h 467113"/>
                <a:gd name="connsiteX1" fmla="*/ 3047 w 149947"/>
                <a:gd name="connsiteY1" fmla="*/ 192483 h 467113"/>
                <a:gd name="connsiteX2" fmla="*/ 2031 w 149947"/>
                <a:gd name="connsiteY2" fmla="*/ 193499 h 467113"/>
                <a:gd name="connsiteX3" fmla="*/ 2031 w 149947"/>
                <a:gd name="connsiteY3" fmla="*/ 193499 h 467113"/>
                <a:gd name="connsiteX4" fmla="*/ 2031 w 149947"/>
                <a:gd name="connsiteY4" fmla="*/ 193499 h 467113"/>
                <a:gd name="connsiteX5" fmla="*/ 0 w 149947"/>
                <a:gd name="connsiteY5" fmla="*/ 193499 h 467113"/>
                <a:gd name="connsiteX6" fmla="*/ 0 w 149947"/>
                <a:gd name="connsiteY6" fmla="*/ 467114 h 467113"/>
                <a:gd name="connsiteX7" fmla="*/ 149948 w 149947"/>
                <a:gd name="connsiteY7" fmla="*/ 467114 h 467113"/>
                <a:gd name="connsiteX8" fmla="*/ 149948 w 149947"/>
                <a:gd name="connsiteY8" fmla="*/ 0 h 467113"/>
                <a:gd name="connsiteX9" fmla="*/ 4825 w 149947"/>
                <a:gd name="connsiteY9" fmla="*/ 0 h 467113"/>
                <a:gd name="connsiteX10" fmla="*/ 4825 w 149947"/>
                <a:gd name="connsiteY10" fmla="*/ 187912 h 467113"/>
                <a:gd name="connsiteX11" fmla="*/ 4825 w 149947"/>
                <a:gd name="connsiteY11" fmla="*/ 187912 h 467113"/>
                <a:gd name="connsiteX12" fmla="*/ 4825 w 149947"/>
                <a:gd name="connsiteY12" fmla="*/ 189309 h 467113"/>
                <a:gd name="connsiteX13" fmla="*/ 3809 w 149947"/>
                <a:gd name="connsiteY13" fmla="*/ 191467 h 46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9947" h="467113">
                  <a:moveTo>
                    <a:pt x="3809" y="191467"/>
                  </a:moveTo>
                  <a:cubicBezTo>
                    <a:pt x="3644" y="191862"/>
                    <a:pt x="3377" y="192211"/>
                    <a:pt x="3047" y="192483"/>
                  </a:cubicBezTo>
                  <a:cubicBezTo>
                    <a:pt x="2743" y="192852"/>
                    <a:pt x="2400" y="193193"/>
                    <a:pt x="2031" y="193499"/>
                  </a:cubicBezTo>
                  <a:cubicBezTo>
                    <a:pt x="2031" y="193499"/>
                    <a:pt x="2031" y="193499"/>
                    <a:pt x="2031" y="193499"/>
                  </a:cubicBezTo>
                  <a:lnTo>
                    <a:pt x="2031" y="193499"/>
                  </a:lnTo>
                  <a:lnTo>
                    <a:pt x="0" y="193499"/>
                  </a:lnTo>
                  <a:lnTo>
                    <a:pt x="0" y="467114"/>
                  </a:lnTo>
                  <a:lnTo>
                    <a:pt x="149948" y="467114"/>
                  </a:lnTo>
                  <a:lnTo>
                    <a:pt x="149948" y="0"/>
                  </a:lnTo>
                  <a:lnTo>
                    <a:pt x="4825" y="0"/>
                  </a:lnTo>
                  <a:lnTo>
                    <a:pt x="4825" y="187912"/>
                  </a:lnTo>
                  <a:cubicBezTo>
                    <a:pt x="4825" y="187912"/>
                    <a:pt x="4825" y="187912"/>
                    <a:pt x="4825" y="187912"/>
                  </a:cubicBezTo>
                  <a:cubicBezTo>
                    <a:pt x="4901" y="188374"/>
                    <a:pt x="4901" y="188846"/>
                    <a:pt x="4825" y="189309"/>
                  </a:cubicBezTo>
                  <a:cubicBezTo>
                    <a:pt x="4723" y="190119"/>
                    <a:pt x="4368" y="190875"/>
                    <a:pt x="3809" y="191467"/>
                  </a:cubicBezTo>
                  <a:close/>
                </a:path>
              </a:pathLst>
            </a:custGeom>
            <a:solidFill>
              <a:schemeClr val="accent1"/>
            </a:solidFill>
            <a:ln w="12690" cap="flat">
              <a:noFill/>
              <a:prstDash val="solid"/>
              <a:miter/>
            </a:ln>
          </p:spPr>
          <p:txBody>
            <a:bodyPr rtlCol="0" anchor="ctr"/>
            <a:lstStyle/>
            <a:p>
              <a:pPr rtl="0"/>
              <a:endParaRPr lang="en-GB" sz="1934" noProof="0"/>
            </a:p>
          </p:txBody>
        </p:sp>
        <p:sp>
          <p:nvSpPr>
            <p:cNvPr id="790" name="Freeform: Shape 789">
              <a:extLst>
                <a:ext uri="{FF2B5EF4-FFF2-40B4-BE49-F238E27FC236}">
                  <a16:creationId xmlns:a16="http://schemas.microsoft.com/office/drawing/2014/main" id="{12295A7C-1668-4033-B5B3-F10FC597568B}"/>
                </a:ext>
              </a:extLst>
            </p:cNvPr>
            <p:cNvSpPr/>
            <p:nvPr/>
          </p:nvSpPr>
          <p:spPr>
            <a:xfrm>
              <a:off x="9526201" y="5584300"/>
              <a:ext cx="143219" cy="20187"/>
            </a:xfrm>
            <a:custGeom>
              <a:avLst/>
              <a:gdLst>
                <a:gd name="connsiteX0" fmla="*/ 33901 w 143219"/>
                <a:gd name="connsiteY0" fmla="*/ 20188 h 20187"/>
                <a:gd name="connsiteX1" fmla="*/ 143219 w 143219"/>
                <a:gd name="connsiteY1" fmla="*/ 20188 h 20187"/>
                <a:gd name="connsiteX2" fmla="*/ 143219 w 143219"/>
                <a:gd name="connsiteY2" fmla="*/ 0 h 20187"/>
                <a:gd name="connsiteX3" fmla="*/ 0 w 143219"/>
                <a:gd name="connsiteY3" fmla="*/ 0 h 20187"/>
                <a:gd name="connsiteX4" fmla="*/ 27425 w 143219"/>
                <a:gd name="connsiteY4" fmla="*/ 20188 h 20187"/>
                <a:gd name="connsiteX5" fmla="*/ 33901 w 143219"/>
                <a:gd name="connsiteY5" fmla="*/ 20188 h 20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3219" h="20187">
                  <a:moveTo>
                    <a:pt x="33901" y="20188"/>
                  </a:moveTo>
                  <a:lnTo>
                    <a:pt x="143219" y="20188"/>
                  </a:lnTo>
                  <a:lnTo>
                    <a:pt x="143219" y="0"/>
                  </a:lnTo>
                  <a:lnTo>
                    <a:pt x="0" y="0"/>
                  </a:lnTo>
                  <a:lnTo>
                    <a:pt x="27425" y="20188"/>
                  </a:lnTo>
                  <a:lnTo>
                    <a:pt x="33901" y="20188"/>
                  </a:lnTo>
                  <a:close/>
                </a:path>
              </a:pathLst>
            </a:custGeom>
            <a:solidFill>
              <a:srgbClr val="F9C996"/>
            </a:solidFill>
            <a:ln w="12690" cap="flat">
              <a:noFill/>
              <a:prstDash val="solid"/>
              <a:miter/>
            </a:ln>
          </p:spPr>
          <p:txBody>
            <a:bodyPr rtlCol="0" anchor="ctr"/>
            <a:lstStyle/>
            <a:p>
              <a:pPr rtl="0"/>
              <a:endParaRPr lang="en-GB" sz="1934" noProof="0"/>
            </a:p>
          </p:txBody>
        </p:sp>
        <p:sp>
          <p:nvSpPr>
            <p:cNvPr id="791" name="Freeform: Shape 790">
              <a:extLst>
                <a:ext uri="{FF2B5EF4-FFF2-40B4-BE49-F238E27FC236}">
                  <a16:creationId xmlns:a16="http://schemas.microsoft.com/office/drawing/2014/main" id="{4B7E48D5-718B-43A5-9564-F8C77E341CB7}"/>
                </a:ext>
              </a:extLst>
            </p:cNvPr>
            <p:cNvSpPr/>
            <p:nvPr/>
          </p:nvSpPr>
          <p:spPr>
            <a:xfrm>
              <a:off x="9521757" y="5584300"/>
              <a:ext cx="27678" cy="20187"/>
            </a:xfrm>
            <a:custGeom>
              <a:avLst/>
              <a:gdLst>
                <a:gd name="connsiteX0" fmla="*/ 380 w 27678"/>
                <a:gd name="connsiteY0" fmla="*/ 0 h 20187"/>
                <a:gd name="connsiteX1" fmla="*/ 0 w 27678"/>
                <a:gd name="connsiteY1" fmla="*/ 0 h 20187"/>
                <a:gd name="connsiteX2" fmla="*/ 0 w 27678"/>
                <a:gd name="connsiteY2" fmla="*/ 20188 h 20187"/>
                <a:gd name="connsiteX3" fmla="*/ 27679 w 27678"/>
                <a:gd name="connsiteY3" fmla="*/ 20188 h 20187"/>
                <a:gd name="connsiteX4" fmla="*/ 380 w 27678"/>
                <a:gd name="connsiteY4" fmla="*/ 0 h 2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78" h="20187">
                  <a:moveTo>
                    <a:pt x="380" y="0"/>
                  </a:moveTo>
                  <a:lnTo>
                    <a:pt x="0" y="0"/>
                  </a:lnTo>
                  <a:lnTo>
                    <a:pt x="0" y="20188"/>
                  </a:lnTo>
                  <a:lnTo>
                    <a:pt x="27679" y="20188"/>
                  </a:lnTo>
                  <a:lnTo>
                    <a:pt x="380" y="0"/>
                  </a:lnTo>
                  <a:close/>
                </a:path>
              </a:pathLst>
            </a:custGeom>
            <a:solidFill>
              <a:srgbClr val="F39896"/>
            </a:solidFill>
            <a:ln w="12690" cap="flat">
              <a:noFill/>
              <a:prstDash val="solid"/>
              <a:miter/>
            </a:ln>
          </p:spPr>
          <p:txBody>
            <a:bodyPr rtlCol="0" anchor="ctr"/>
            <a:lstStyle/>
            <a:p>
              <a:pPr rtl="0"/>
              <a:endParaRPr lang="en-GB" sz="1934" noProof="0"/>
            </a:p>
          </p:txBody>
        </p:sp>
        <p:sp>
          <p:nvSpPr>
            <p:cNvPr id="792" name="Freeform: Shape 791">
              <a:extLst>
                <a:ext uri="{FF2B5EF4-FFF2-40B4-BE49-F238E27FC236}">
                  <a16:creationId xmlns:a16="http://schemas.microsoft.com/office/drawing/2014/main" id="{C0B6861C-5603-436E-95B7-59A31B397D2A}"/>
                </a:ext>
              </a:extLst>
            </p:cNvPr>
            <p:cNvSpPr/>
            <p:nvPr/>
          </p:nvSpPr>
          <p:spPr>
            <a:xfrm>
              <a:off x="9683259" y="5592553"/>
              <a:ext cx="13839" cy="11934"/>
            </a:xfrm>
            <a:custGeom>
              <a:avLst/>
              <a:gdLst>
                <a:gd name="connsiteX0" fmla="*/ 0 w 13839"/>
                <a:gd name="connsiteY0" fmla="*/ 0 h 11934"/>
                <a:gd name="connsiteX1" fmla="*/ 0 w 13839"/>
                <a:gd name="connsiteY1" fmla="*/ 11935 h 11934"/>
                <a:gd name="connsiteX2" fmla="*/ 13840 w 13839"/>
                <a:gd name="connsiteY2" fmla="*/ 11935 h 11934"/>
                <a:gd name="connsiteX3" fmla="*/ 0 w 13839"/>
                <a:gd name="connsiteY3" fmla="*/ 0 h 11934"/>
              </a:gdLst>
              <a:ahLst/>
              <a:cxnLst>
                <a:cxn ang="0">
                  <a:pos x="connsiteX0" y="connsiteY0"/>
                </a:cxn>
                <a:cxn ang="0">
                  <a:pos x="connsiteX1" y="connsiteY1"/>
                </a:cxn>
                <a:cxn ang="0">
                  <a:pos x="connsiteX2" y="connsiteY2"/>
                </a:cxn>
                <a:cxn ang="0">
                  <a:pos x="connsiteX3" y="connsiteY3"/>
                </a:cxn>
              </a:cxnLst>
              <a:rect l="l" t="t" r="r" b="b"/>
              <a:pathLst>
                <a:path w="13839" h="11934">
                  <a:moveTo>
                    <a:pt x="0" y="0"/>
                  </a:moveTo>
                  <a:lnTo>
                    <a:pt x="0" y="11935"/>
                  </a:lnTo>
                  <a:lnTo>
                    <a:pt x="13840" y="11935"/>
                  </a:lnTo>
                  <a:lnTo>
                    <a:pt x="0" y="0"/>
                  </a:lnTo>
                  <a:close/>
                </a:path>
              </a:pathLst>
            </a:custGeom>
            <a:solidFill>
              <a:srgbClr val="9FD1D0"/>
            </a:solidFill>
            <a:ln w="12690" cap="flat">
              <a:noFill/>
              <a:prstDash val="solid"/>
              <a:miter/>
            </a:ln>
          </p:spPr>
          <p:txBody>
            <a:bodyPr rtlCol="0" anchor="ctr"/>
            <a:lstStyle/>
            <a:p>
              <a:pPr rtl="0"/>
              <a:endParaRPr lang="en-GB" sz="1934" noProof="0"/>
            </a:p>
          </p:txBody>
        </p:sp>
        <p:sp>
          <p:nvSpPr>
            <p:cNvPr id="793" name="Freeform: Shape 792">
              <a:extLst>
                <a:ext uri="{FF2B5EF4-FFF2-40B4-BE49-F238E27FC236}">
                  <a16:creationId xmlns:a16="http://schemas.microsoft.com/office/drawing/2014/main" id="{968B8D51-9607-4CB0-AC5D-408F30A423D2}"/>
                </a:ext>
              </a:extLst>
            </p:cNvPr>
            <p:cNvSpPr/>
            <p:nvPr/>
          </p:nvSpPr>
          <p:spPr>
            <a:xfrm>
              <a:off x="12143878" y="6511798"/>
              <a:ext cx="31487" cy="352715"/>
            </a:xfrm>
            <a:custGeom>
              <a:avLst/>
              <a:gdLst>
                <a:gd name="connsiteX0" fmla="*/ 0 w 31487"/>
                <a:gd name="connsiteY0" fmla="*/ 0 h 352715"/>
                <a:gd name="connsiteX1" fmla="*/ 31488 w 31487"/>
                <a:gd name="connsiteY1" fmla="*/ 0 h 352715"/>
                <a:gd name="connsiteX2" fmla="*/ 31488 w 31487"/>
                <a:gd name="connsiteY2" fmla="*/ 352716 h 352715"/>
                <a:gd name="connsiteX3" fmla="*/ 0 w 31487"/>
                <a:gd name="connsiteY3" fmla="*/ 352716 h 352715"/>
              </a:gdLst>
              <a:ahLst/>
              <a:cxnLst>
                <a:cxn ang="0">
                  <a:pos x="connsiteX0" y="connsiteY0"/>
                </a:cxn>
                <a:cxn ang="0">
                  <a:pos x="connsiteX1" y="connsiteY1"/>
                </a:cxn>
                <a:cxn ang="0">
                  <a:pos x="connsiteX2" y="connsiteY2"/>
                </a:cxn>
                <a:cxn ang="0">
                  <a:pos x="connsiteX3" y="connsiteY3"/>
                </a:cxn>
              </a:cxnLst>
              <a:rect l="l" t="t" r="r" b="b"/>
              <a:pathLst>
                <a:path w="31487" h="352715">
                  <a:moveTo>
                    <a:pt x="0" y="0"/>
                  </a:moveTo>
                  <a:lnTo>
                    <a:pt x="31488" y="0"/>
                  </a:lnTo>
                  <a:lnTo>
                    <a:pt x="31488" y="352716"/>
                  </a:lnTo>
                  <a:lnTo>
                    <a:pt x="0" y="352716"/>
                  </a:lnTo>
                  <a:close/>
                </a:path>
              </a:pathLst>
            </a:custGeom>
            <a:solidFill>
              <a:srgbClr val="0A4054"/>
            </a:solidFill>
            <a:ln w="12690" cap="flat">
              <a:noFill/>
              <a:prstDash val="solid"/>
              <a:miter/>
            </a:ln>
          </p:spPr>
          <p:txBody>
            <a:bodyPr rtlCol="0" anchor="ctr"/>
            <a:lstStyle/>
            <a:p>
              <a:pPr rtl="0"/>
              <a:endParaRPr lang="en-GB" sz="1934" noProof="0"/>
            </a:p>
          </p:txBody>
        </p:sp>
        <p:sp>
          <p:nvSpPr>
            <p:cNvPr id="794" name="Freeform: Shape 793">
              <a:extLst>
                <a:ext uri="{FF2B5EF4-FFF2-40B4-BE49-F238E27FC236}">
                  <a16:creationId xmlns:a16="http://schemas.microsoft.com/office/drawing/2014/main" id="{50911A17-B666-4658-8CE6-83F2F000B4FE}"/>
                </a:ext>
              </a:extLst>
            </p:cNvPr>
            <p:cNvSpPr/>
            <p:nvPr/>
          </p:nvSpPr>
          <p:spPr>
            <a:xfrm>
              <a:off x="11809955" y="6511798"/>
              <a:ext cx="331383" cy="352715"/>
            </a:xfrm>
            <a:custGeom>
              <a:avLst/>
              <a:gdLst>
                <a:gd name="connsiteX0" fmla="*/ 0 w 331383"/>
                <a:gd name="connsiteY0" fmla="*/ 0 h 352715"/>
                <a:gd name="connsiteX1" fmla="*/ 331383 w 331383"/>
                <a:gd name="connsiteY1" fmla="*/ 0 h 352715"/>
                <a:gd name="connsiteX2" fmla="*/ 331383 w 331383"/>
                <a:gd name="connsiteY2" fmla="*/ 352716 h 352715"/>
                <a:gd name="connsiteX3" fmla="*/ 0 w 331383"/>
                <a:gd name="connsiteY3" fmla="*/ 352716 h 352715"/>
              </a:gdLst>
              <a:ahLst/>
              <a:cxnLst>
                <a:cxn ang="0">
                  <a:pos x="connsiteX0" y="connsiteY0"/>
                </a:cxn>
                <a:cxn ang="0">
                  <a:pos x="connsiteX1" y="connsiteY1"/>
                </a:cxn>
                <a:cxn ang="0">
                  <a:pos x="connsiteX2" y="connsiteY2"/>
                </a:cxn>
                <a:cxn ang="0">
                  <a:pos x="connsiteX3" y="connsiteY3"/>
                </a:cxn>
              </a:cxnLst>
              <a:rect l="l" t="t" r="r" b="b"/>
              <a:pathLst>
                <a:path w="331383" h="352715">
                  <a:moveTo>
                    <a:pt x="0" y="0"/>
                  </a:moveTo>
                  <a:lnTo>
                    <a:pt x="331383" y="0"/>
                  </a:lnTo>
                  <a:lnTo>
                    <a:pt x="331383" y="352716"/>
                  </a:lnTo>
                  <a:lnTo>
                    <a:pt x="0" y="352716"/>
                  </a:lnTo>
                  <a:close/>
                </a:path>
              </a:pathLst>
            </a:custGeom>
            <a:solidFill>
              <a:schemeClr val="bg1">
                <a:lumMod val="95000"/>
              </a:schemeClr>
            </a:solidFill>
            <a:ln w="12690" cap="flat">
              <a:noFill/>
              <a:prstDash val="solid"/>
              <a:miter/>
            </a:ln>
          </p:spPr>
          <p:txBody>
            <a:bodyPr rtlCol="0" anchor="ctr"/>
            <a:lstStyle/>
            <a:p>
              <a:pPr rtl="0"/>
              <a:endParaRPr lang="en-GB" sz="1934" noProof="0"/>
            </a:p>
          </p:txBody>
        </p:sp>
        <p:sp>
          <p:nvSpPr>
            <p:cNvPr id="795" name="Freeform: Shape 794">
              <a:extLst>
                <a:ext uri="{FF2B5EF4-FFF2-40B4-BE49-F238E27FC236}">
                  <a16:creationId xmlns:a16="http://schemas.microsoft.com/office/drawing/2014/main" id="{928F0E4A-A37B-42E2-BFCB-029A8AF501F6}"/>
                </a:ext>
              </a:extLst>
            </p:cNvPr>
            <p:cNvSpPr/>
            <p:nvPr/>
          </p:nvSpPr>
          <p:spPr>
            <a:xfrm>
              <a:off x="11099702" y="6439807"/>
              <a:ext cx="118206" cy="424452"/>
            </a:xfrm>
            <a:custGeom>
              <a:avLst/>
              <a:gdLst>
                <a:gd name="connsiteX0" fmla="*/ 118207 w 118206"/>
                <a:gd name="connsiteY0" fmla="*/ 360715 h 424452"/>
                <a:gd name="connsiteX1" fmla="*/ 118207 w 118206"/>
                <a:gd name="connsiteY1" fmla="*/ 0 h 424452"/>
                <a:gd name="connsiteX2" fmla="*/ 64881 w 118206"/>
                <a:gd name="connsiteY2" fmla="*/ 0 h 424452"/>
                <a:gd name="connsiteX3" fmla="*/ 63483 w 118206"/>
                <a:gd name="connsiteY3" fmla="*/ 0 h 424452"/>
                <a:gd name="connsiteX4" fmla="*/ 0 w 118206"/>
                <a:gd name="connsiteY4" fmla="*/ 0 h 424452"/>
                <a:gd name="connsiteX5" fmla="*/ 0 w 118206"/>
                <a:gd name="connsiteY5" fmla="*/ 424453 h 424452"/>
                <a:gd name="connsiteX6" fmla="*/ 117699 w 118206"/>
                <a:gd name="connsiteY6" fmla="*/ 424453 h 424452"/>
                <a:gd name="connsiteX7" fmla="*/ 117699 w 118206"/>
                <a:gd name="connsiteY7" fmla="*/ 360969 h 424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206" h="424452">
                  <a:moveTo>
                    <a:pt x="118207" y="360715"/>
                  </a:moveTo>
                  <a:lnTo>
                    <a:pt x="118207" y="0"/>
                  </a:lnTo>
                  <a:lnTo>
                    <a:pt x="64881" y="0"/>
                  </a:lnTo>
                  <a:lnTo>
                    <a:pt x="63483" y="0"/>
                  </a:lnTo>
                  <a:lnTo>
                    <a:pt x="0" y="0"/>
                  </a:lnTo>
                  <a:lnTo>
                    <a:pt x="0" y="424453"/>
                  </a:lnTo>
                  <a:lnTo>
                    <a:pt x="117699" y="424453"/>
                  </a:lnTo>
                  <a:lnTo>
                    <a:pt x="117699" y="360969"/>
                  </a:lnTo>
                  <a:close/>
                </a:path>
              </a:pathLst>
            </a:custGeom>
            <a:solidFill>
              <a:srgbClr val="22B0AE"/>
            </a:solidFill>
            <a:ln w="12690" cap="flat">
              <a:noFill/>
              <a:prstDash val="solid"/>
              <a:miter/>
            </a:ln>
          </p:spPr>
          <p:txBody>
            <a:bodyPr rtlCol="0" anchor="ctr"/>
            <a:lstStyle/>
            <a:p>
              <a:pPr rtl="0"/>
              <a:endParaRPr lang="en-GB" sz="1934" noProof="0"/>
            </a:p>
          </p:txBody>
        </p:sp>
        <p:sp>
          <p:nvSpPr>
            <p:cNvPr id="796" name="Freeform: Shape 795">
              <a:extLst>
                <a:ext uri="{FF2B5EF4-FFF2-40B4-BE49-F238E27FC236}">
                  <a16:creationId xmlns:a16="http://schemas.microsoft.com/office/drawing/2014/main" id="{429D4D6E-2469-4009-B2B3-CB79E8EDF4A3}"/>
                </a:ext>
              </a:extLst>
            </p:cNvPr>
            <p:cNvSpPr/>
            <p:nvPr/>
          </p:nvSpPr>
          <p:spPr>
            <a:xfrm>
              <a:off x="11006381" y="5858677"/>
              <a:ext cx="313608" cy="642582"/>
            </a:xfrm>
            <a:custGeom>
              <a:avLst/>
              <a:gdLst>
                <a:gd name="connsiteX0" fmla="*/ 77831 w 313608"/>
                <a:gd name="connsiteY0" fmla="*/ 571100 h 642582"/>
                <a:gd name="connsiteX1" fmla="*/ 77831 w 313608"/>
                <a:gd name="connsiteY1" fmla="*/ 571100 h 642582"/>
                <a:gd name="connsiteX2" fmla="*/ 82783 w 313608"/>
                <a:gd name="connsiteY2" fmla="*/ 571100 h 642582"/>
                <a:gd name="connsiteX3" fmla="*/ 217876 w 313608"/>
                <a:gd name="connsiteY3" fmla="*/ 571100 h 642582"/>
                <a:gd name="connsiteX4" fmla="*/ 224732 w 313608"/>
                <a:gd name="connsiteY4" fmla="*/ 577956 h 642582"/>
                <a:gd name="connsiteX5" fmla="*/ 224732 w 313608"/>
                <a:gd name="connsiteY5" fmla="*/ 642583 h 642582"/>
                <a:gd name="connsiteX6" fmla="*/ 313608 w 313608"/>
                <a:gd name="connsiteY6" fmla="*/ 642583 h 642582"/>
                <a:gd name="connsiteX7" fmla="*/ 313608 w 313608"/>
                <a:gd name="connsiteY7" fmla="*/ 0 h 642582"/>
                <a:gd name="connsiteX8" fmla="*/ 0 w 313608"/>
                <a:gd name="connsiteY8" fmla="*/ 0 h 642582"/>
                <a:gd name="connsiteX9" fmla="*/ 0 w 313608"/>
                <a:gd name="connsiteY9" fmla="*/ 571354 h 642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3608" h="642582">
                  <a:moveTo>
                    <a:pt x="77831" y="571100"/>
                  </a:moveTo>
                  <a:lnTo>
                    <a:pt x="77831" y="571100"/>
                  </a:lnTo>
                  <a:lnTo>
                    <a:pt x="82783" y="571100"/>
                  </a:lnTo>
                  <a:lnTo>
                    <a:pt x="217876" y="571100"/>
                  </a:lnTo>
                  <a:cubicBezTo>
                    <a:pt x="221659" y="571100"/>
                    <a:pt x="224732" y="574173"/>
                    <a:pt x="224732" y="577956"/>
                  </a:cubicBezTo>
                  <a:lnTo>
                    <a:pt x="224732" y="642583"/>
                  </a:lnTo>
                  <a:lnTo>
                    <a:pt x="313608" y="642583"/>
                  </a:lnTo>
                  <a:lnTo>
                    <a:pt x="313608" y="0"/>
                  </a:lnTo>
                  <a:lnTo>
                    <a:pt x="0" y="0"/>
                  </a:lnTo>
                  <a:lnTo>
                    <a:pt x="0" y="571354"/>
                  </a:lnTo>
                  <a:close/>
                </a:path>
              </a:pathLst>
            </a:custGeom>
            <a:solidFill>
              <a:schemeClr val="accent2"/>
            </a:solidFill>
            <a:ln w="12690" cap="flat">
              <a:noFill/>
              <a:prstDash val="solid"/>
              <a:miter/>
            </a:ln>
          </p:spPr>
          <p:txBody>
            <a:bodyPr rtlCol="0" anchor="ctr"/>
            <a:lstStyle/>
            <a:p>
              <a:pPr rtl="0"/>
              <a:endParaRPr lang="en-GB" sz="1934" noProof="0"/>
            </a:p>
          </p:txBody>
        </p:sp>
        <p:sp>
          <p:nvSpPr>
            <p:cNvPr id="797" name="Freeform: Shape 796">
              <a:extLst>
                <a:ext uri="{FF2B5EF4-FFF2-40B4-BE49-F238E27FC236}">
                  <a16:creationId xmlns:a16="http://schemas.microsoft.com/office/drawing/2014/main" id="{81301B1A-E97B-416B-A1DD-E309B4C132CC}"/>
                </a:ext>
              </a:extLst>
            </p:cNvPr>
            <p:cNvSpPr/>
            <p:nvPr/>
          </p:nvSpPr>
          <p:spPr>
            <a:xfrm>
              <a:off x="11326719" y="6507100"/>
              <a:ext cx="439559" cy="357413"/>
            </a:xfrm>
            <a:custGeom>
              <a:avLst/>
              <a:gdLst>
                <a:gd name="connsiteX0" fmla="*/ 6730 w 439559"/>
                <a:gd name="connsiteY0" fmla="*/ 0 h 357413"/>
                <a:gd name="connsiteX1" fmla="*/ 2539 w 439559"/>
                <a:gd name="connsiteY1" fmla="*/ 2539 h 357413"/>
                <a:gd name="connsiteX2" fmla="*/ 0 w 439559"/>
                <a:gd name="connsiteY2" fmla="*/ 290883 h 357413"/>
                <a:gd name="connsiteX3" fmla="*/ 2539 w 439559"/>
                <a:gd name="connsiteY3" fmla="*/ 295580 h 357413"/>
                <a:gd name="connsiteX4" fmla="*/ 39487 w 439559"/>
                <a:gd name="connsiteY4" fmla="*/ 311832 h 357413"/>
                <a:gd name="connsiteX5" fmla="*/ 42153 w 439559"/>
                <a:gd name="connsiteY5" fmla="*/ 316022 h 357413"/>
                <a:gd name="connsiteX6" fmla="*/ 43550 w 439559"/>
                <a:gd name="connsiteY6" fmla="*/ 357413 h 357413"/>
                <a:gd name="connsiteX7" fmla="*/ 439559 w 439559"/>
                <a:gd name="connsiteY7" fmla="*/ 357413 h 357413"/>
                <a:gd name="connsiteX8" fmla="*/ 439559 w 439559"/>
                <a:gd name="connsiteY8" fmla="*/ 0 h 357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9559" h="357413">
                  <a:moveTo>
                    <a:pt x="6730" y="0"/>
                  </a:moveTo>
                  <a:cubicBezTo>
                    <a:pt x="5727" y="1371"/>
                    <a:pt x="4216" y="2286"/>
                    <a:pt x="2539" y="2539"/>
                  </a:cubicBezTo>
                  <a:lnTo>
                    <a:pt x="0" y="290883"/>
                  </a:lnTo>
                  <a:cubicBezTo>
                    <a:pt x="762" y="290883"/>
                    <a:pt x="1778" y="295073"/>
                    <a:pt x="2539" y="295580"/>
                  </a:cubicBezTo>
                  <a:lnTo>
                    <a:pt x="39487" y="311832"/>
                  </a:lnTo>
                  <a:cubicBezTo>
                    <a:pt x="40465" y="313165"/>
                    <a:pt x="41353" y="314575"/>
                    <a:pt x="42153" y="316022"/>
                  </a:cubicBezTo>
                  <a:lnTo>
                    <a:pt x="43550" y="357413"/>
                  </a:lnTo>
                  <a:lnTo>
                    <a:pt x="439559" y="357413"/>
                  </a:lnTo>
                  <a:lnTo>
                    <a:pt x="439559" y="0"/>
                  </a:lnTo>
                  <a:close/>
                </a:path>
              </a:pathLst>
            </a:custGeom>
            <a:solidFill>
              <a:schemeClr val="accent2"/>
            </a:solidFill>
            <a:ln w="12690" cap="flat">
              <a:noFill/>
              <a:prstDash val="solid"/>
              <a:miter/>
            </a:ln>
          </p:spPr>
          <p:txBody>
            <a:bodyPr rtlCol="0" anchor="ctr"/>
            <a:lstStyle/>
            <a:p>
              <a:pPr rtl="0"/>
              <a:endParaRPr lang="en-GB" sz="1934" noProof="0"/>
            </a:p>
          </p:txBody>
        </p:sp>
        <p:sp>
          <p:nvSpPr>
            <p:cNvPr id="798" name="Freeform: Shape 797">
              <a:extLst>
                <a:ext uri="{FF2B5EF4-FFF2-40B4-BE49-F238E27FC236}">
                  <a16:creationId xmlns:a16="http://schemas.microsoft.com/office/drawing/2014/main" id="{E08F69EA-8A83-4D9D-8C3D-93850D4028F4}"/>
                </a:ext>
              </a:extLst>
            </p:cNvPr>
            <p:cNvSpPr/>
            <p:nvPr/>
          </p:nvSpPr>
          <p:spPr>
            <a:xfrm>
              <a:off x="11231621" y="6504307"/>
              <a:ext cx="95098" cy="299262"/>
            </a:xfrm>
            <a:custGeom>
              <a:avLst/>
              <a:gdLst>
                <a:gd name="connsiteX0" fmla="*/ 0 w 95098"/>
                <a:gd name="connsiteY0" fmla="*/ 299263 h 299262"/>
                <a:gd name="connsiteX1" fmla="*/ 89639 w 95098"/>
                <a:gd name="connsiteY1" fmla="*/ 299263 h 299262"/>
                <a:gd name="connsiteX2" fmla="*/ 90400 w 95098"/>
                <a:gd name="connsiteY2" fmla="*/ 296977 h 299262"/>
                <a:gd name="connsiteX3" fmla="*/ 95098 w 95098"/>
                <a:gd name="connsiteY3" fmla="*/ 293676 h 299262"/>
                <a:gd name="connsiteX4" fmla="*/ 95098 w 95098"/>
                <a:gd name="connsiteY4" fmla="*/ 5333 h 299262"/>
                <a:gd name="connsiteX5" fmla="*/ 89766 w 95098"/>
                <a:gd name="connsiteY5" fmla="*/ 0 h 299262"/>
                <a:gd name="connsiteX6" fmla="*/ 0 w 95098"/>
                <a:gd name="connsiteY6" fmla="*/ 0 h 299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98" h="299262">
                  <a:moveTo>
                    <a:pt x="0" y="299263"/>
                  </a:moveTo>
                  <a:lnTo>
                    <a:pt x="89639" y="299263"/>
                  </a:lnTo>
                  <a:cubicBezTo>
                    <a:pt x="89740" y="298463"/>
                    <a:pt x="89994" y="297675"/>
                    <a:pt x="90400" y="296977"/>
                  </a:cubicBezTo>
                  <a:cubicBezTo>
                    <a:pt x="91416" y="295250"/>
                    <a:pt x="93131" y="294057"/>
                    <a:pt x="95098" y="293676"/>
                  </a:cubicBezTo>
                  <a:lnTo>
                    <a:pt x="95098" y="5333"/>
                  </a:lnTo>
                  <a:cubicBezTo>
                    <a:pt x="92356" y="4876"/>
                    <a:pt x="90223" y="2730"/>
                    <a:pt x="89766" y="0"/>
                  </a:cubicBezTo>
                  <a:lnTo>
                    <a:pt x="0" y="0"/>
                  </a:lnTo>
                  <a:close/>
                </a:path>
              </a:pathLst>
            </a:custGeom>
            <a:solidFill>
              <a:schemeClr val="tx2"/>
            </a:solidFill>
            <a:ln w="12690" cap="flat">
              <a:noFill/>
              <a:prstDash val="solid"/>
              <a:miter/>
            </a:ln>
          </p:spPr>
          <p:txBody>
            <a:bodyPr rtlCol="0" anchor="ctr"/>
            <a:lstStyle/>
            <a:p>
              <a:pPr rtl="0"/>
              <a:endParaRPr lang="en-GB" sz="1934" noProof="0"/>
            </a:p>
          </p:txBody>
        </p:sp>
        <p:sp>
          <p:nvSpPr>
            <p:cNvPr id="799" name="Freeform: Shape 798">
              <a:extLst>
                <a:ext uri="{FF2B5EF4-FFF2-40B4-BE49-F238E27FC236}">
                  <a16:creationId xmlns:a16="http://schemas.microsoft.com/office/drawing/2014/main" id="{99835C59-7319-4AB6-A2FC-95338F6734A9}"/>
                </a:ext>
              </a:extLst>
            </p:cNvPr>
            <p:cNvSpPr/>
            <p:nvPr/>
          </p:nvSpPr>
          <p:spPr>
            <a:xfrm>
              <a:off x="9790292" y="6439807"/>
              <a:ext cx="1523" cy="424706"/>
            </a:xfrm>
            <a:custGeom>
              <a:avLst/>
              <a:gdLst>
                <a:gd name="connsiteX0" fmla="*/ 0 w 1523"/>
                <a:gd name="connsiteY0" fmla="*/ 0 h 424706"/>
                <a:gd name="connsiteX1" fmla="*/ 1524 w 1523"/>
                <a:gd name="connsiteY1" fmla="*/ 0 h 424706"/>
                <a:gd name="connsiteX2" fmla="*/ 1524 w 1523"/>
                <a:gd name="connsiteY2" fmla="*/ 424706 h 424706"/>
                <a:gd name="connsiteX3" fmla="*/ 0 w 1523"/>
                <a:gd name="connsiteY3" fmla="*/ 424706 h 424706"/>
              </a:gdLst>
              <a:ahLst/>
              <a:cxnLst>
                <a:cxn ang="0">
                  <a:pos x="connsiteX0" y="connsiteY0"/>
                </a:cxn>
                <a:cxn ang="0">
                  <a:pos x="connsiteX1" y="connsiteY1"/>
                </a:cxn>
                <a:cxn ang="0">
                  <a:pos x="connsiteX2" y="connsiteY2"/>
                </a:cxn>
                <a:cxn ang="0">
                  <a:pos x="connsiteX3" y="connsiteY3"/>
                </a:cxn>
              </a:cxnLst>
              <a:rect l="l" t="t" r="r" b="b"/>
              <a:pathLst>
                <a:path w="1523" h="424706">
                  <a:moveTo>
                    <a:pt x="0" y="0"/>
                  </a:moveTo>
                  <a:lnTo>
                    <a:pt x="1524" y="0"/>
                  </a:lnTo>
                  <a:lnTo>
                    <a:pt x="1524" y="424706"/>
                  </a:lnTo>
                  <a:lnTo>
                    <a:pt x="0" y="424706"/>
                  </a:lnTo>
                  <a:close/>
                </a:path>
              </a:pathLst>
            </a:custGeom>
            <a:solidFill>
              <a:srgbClr val="F9C996"/>
            </a:solidFill>
            <a:ln w="12690" cap="flat">
              <a:noFill/>
              <a:prstDash val="solid"/>
              <a:miter/>
            </a:ln>
          </p:spPr>
          <p:txBody>
            <a:bodyPr rtlCol="0" anchor="ctr"/>
            <a:lstStyle/>
            <a:p>
              <a:pPr rtl="0"/>
              <a:endParaRPr lang="en-GB" sz="1934" noProof="0"/>
            </a:p>
          </p:txBody>
        </p:sp>
        <p:sp>
          <p:nvSpPr>
            <p:cNvPr id="800" name="Freeform: Shape 799">
              <a:extLst>
                <a:ext uri="{FF2B5EF4-FFF2-40B4-BE49-F238E27FC236}">
                  <a16:creationId xmlns:a16="http://schemas.microsoft.com/office/drawing/2014/main" id="{F389A4D5-73F9-4E82-A496-6620C1BD877E}"/>
                </a:ext>
              </a:extLst>
            </p:cNvPr>
            <p:cNvSpPr/>
            <p:nvPr/>
          </p:nvSpPr>
          <p:spPr>
            <a:xfrm>
              <a:off x="9794228" y="6443997"/>
              <a:ext cx="240602" cy="420389"/>
            </a:xfrm>
            <a:custGeom>
              <a:avLst/>
              <a:gdLst>
                <a:gd name="connsiteX0" fmla="*/ 0 w 240602"/>
                <a:gd name="connsiteY0" fmla="*/ 0 h 420389"/>
                <a:gd name="connsiteX1" fmla="*/ 240603 w 240602"/>
                <a:gd name="connsiteY1" fmla="*/ 0 h 420389"/>
                <a:gd name="connsiteX2" fmla="*/ 240603 w 240602"/>
                <a:gd name="connsiteY2" fmla="*/ 420389 h 420389"/>
                <a:gd name="connsiteX3" fmla="*/ 0 w 240602"/>
                <a:gd name="connsiteY3" fmla="*/ 420389 h 420389"/>
              </a:gdLst>
              <a:ahLst/>
              <a:cxnLst>
                <a:cxn ang="0">
                  <a:pos x="connsiteX0" y="connsiteY0"/>
                </a:cxn>
                <a:cxn ang="0">
                  <a:pos x="connsiteX1" y="connsiteY1"/>
                </a:cxn>
                <a:cxn ang="0">
                  <a:pos x="connsiteX2" y="connsiteY2"/>
                </a:cxn>
                <a:cxn ang="0">
                  <a:pos x="connsiteX3" y="connsiteY3"/>
                </a:cxn>
              </a:cxnLst>
              <a:rect l="l" t="t" r="r" b="b"/>
              <a:pathLst>
                <a:path w="240602" h="420389">
                  <a:moveTo>
                    <a:pt x="0" y="0"/>
                  </a:moveTo>
                  <a:lnTo>
                    <a:pt x="240603" y="0"/>
                  </a:lnTo>
                  <a:lnTo>
                    <a:pt x="240603" y="420389"/>
                  </a:lnTo>
                  <a:lnTo>
                    <a:pt x="0" y="420389"/>
                  </a:lnTo>
                  <a:close/>
                </a:path>
              </a:pathLst>
            </a:custGeom>
            <a:solidFill>
              <a:schemeClr val="tx2"/>
            </a:solidFill>
            <a:ln w="12690" cap="flat">
              <a:noFill/>
              <a:prstDash val="solid"/>
              <a:miter/>
            </a:ln>
          </p:spPr>
          <p:txBody>
            <a:bodyPr rtlCol="0" anchor="ctr"/>
            <a:lstStyle/>
            <a:p>
              <a:pPr rtl="0"/>
              <a:endParaRPr lang="en-GB" sz="1934" noProof="0"/>
            </a:p>
          </p:txBody>
        </p:sp>
        <p:sp>
          <p:nvSpPr>
            <p:cNvPr id="801" name="Freeform: Shape 800">
              <a:extLst>
                <a:ext uri="{FF2B5EF4-FFF2-40B4-BE49-F238E27FC236}">
                  <a16:creationId xmlns:a16="http://schemas.microsoft.com/office/drawing/2014/main" id="{BB7E17C9-BA67-4E57-A4E8-0B060B453448}"/>
                </a:ext>
              </a:extLst>
            </p:cNvPr>
            <p:cNvSpPr/>
            <p:nvPr/>
          </p:nvSpPr>
          <p:spPr>
            <a:xfrm>
              <a:off x="10444045" y="5825411"/>
              <a:ext cx="30725" cy="292025"/>
            </a:xfrm>
            <a:custGeom>
              <a:avLst/>
              <a:gdLst>
                <a:gd name="connsiteX0" fmla="*/ 0 w 30725"/>
                <a:gd name="connsiteY0" fmla="*/ 0 h 292025"/>
                <a:gd name="connsiteX1" fmla="*/ 0 w 30725"/>
                <a:gd name="connsiteY1" fmla="*/ 292025 h 292025"/>
                <a:gd name="connsiteX2" fmla="*/ 30726 w 30725"/>
                <a:gd name="connsiteY2" fmla="*/ 292025 h 292025"/>
                <a:gd name="connsiteX3" fmla="*/ 30726 w 30725"/>
                <a:gd name="connsiteY3" fmla="*/ 16252 h 292025"/>
                <a:gd name="connsiteX4" fmla="*/ 28313 w 30725"/>
                <a:gd name="connsiteY4" fmla="*/ 11173 h 292025"/>
                <a:gd name="connsiteX5" fmla="*/ 28313 w 30725"/>
                <a:gd name="connsiteY5" fmla="*/ 0 h 29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25" h="292025">
                  <a:moveTo>
                    <a:pt x="0" y="0"/>
                  </a:moveTo>
                  <a:lnTo>
                    <a:pt x="0" y="292025"/>
                  </a:lnTo>
                  <a:lnTo>
                    <a:pt x="30726" y="292025"/>
                  </a:lnTo>
                  <a:lnTo>
                    <a:pt x="30726" y="16252"/>
                  </a:lnTo>
                  <a:cubicBezTo>
                    <a:pt x="29240" y="14972"/>
                    <a:pt x="28377" y="13130"/>
                    <a:pt x="28313" y="11173"/>
                  </a:cubicBezTo>
                  <a:lnTo>
                    <a:pt x="28313" y="0"/>
                  </a:lnTo>
                  <a:close/>
                </a:path>
              </a:pathLst>
            </a:custGeom>
            <a:solidFill>
              <a:schemeClr val="accent2"/>
            </a:solidFill>
            <a:ln w="12690" cap="flat">
              <a:noFill/>
              <a:prstDash val="solid"/>
              <a:miter/>
            </a:ln>
          </p:spPr>
          <p:txBody>
            <a:bodyPr rtlCol="0" anchor="ctr"/>
            <a:lstStyle/>
            <a:p>
              <a:pPr rtl="0"/>
              <a:endParaRPr lang="en-GB" sz="1934" noProof="0"/>
            </a:p>
          </p:txBody>
        </p:sp>
        <p:sp>
          <p:nvSpPr>
            <p:cNvPr id="802" name="Freeform: Shape 801">
              <a:extLst>
                <a:ext uri="{FF2B5EF4-FFF2-40B4-BE49-F238E27FC236}">
                  <a16:creationId xmlns:a16="http://schemas.microsoft.com/office/drawing/2014/main" id="{8886933B-E79F-4ADC-9C0D-52F4EDC83BFE}"/>
                </a:ext>
              </a:extLst>
            </p:cNvPr>
            <p:cNvSpPr/>
            <p:nvPr/>
          </p:nvSpPr>
          <p:spPr>
            <a:xfrm>
              <a:off x="10802473" y="5842933"/>
              <a:ext cx="1396" cy="586843"/>
            </a:xfrm>
            <a:custGeom>
              <a:avLst/>
              <a:gdLst>
                <a:gd name="connsiteX0" fmla="*/ 0 w 1396"/>
                <a:gd name="connsiteY0" fmla="*/ 254 h 586843"/>
                <a:gd name="connsiteX1" fmla="*/ 0 w 1396"/>
                <a:gd name="connsiteY1" fmla="*/ 586844 h 586843"/>
                <a:gd name="connsiteX2" fmla="*/ 1396 w 1396"/>
                <a:gd name="connsiteY2" fmla="*/ 586844 h 586843"/>
                <a:gd name="connsiteX3" fmla="*/ 1396 w 1396"/>
                <a:gd name="connsiteY3" fmla="*/ 0 h 586843"/>
              </a:gdLst>
              <a:ahLst/>
              <a:cxnLst>
                <a:cxn ang="0">
                  <a:pos x="connsiteX0" y="connsiteY0"/>
                </a:cxn>
                <a:cxn ang="0">
                  <a:pos x="connsiteX1" y="connsiteY1"/>
                </a:cxn>
                <a:cxn ang="0">
                  <a:pos x="connsiteX2" y="connsiteY2"/>
                </a:cxn>
                <a:cxn ang="0">
                  <a:pos x="connsiteX3" y="connsiteY3"/>
                </a:cxn>
              </a:cxnLst>
              <a:rect l="l" t="t" r="r" b="b"/>
              <a:pathLst>
                <a:path w="1396" h="586843">
                  <a:moveTo>
                    <a:pt x="0" y="254"/>
                  </a:moveTo>
                  <a:lnTo>
                    <a:pt x="0" y="586844"/>
                  </a:lnTo>
                  <a:lnTo>
                    <a:pt x="1396" y="586844"/>
                  </a:lnTo>
                  <a:lnTo>
                    <a:pt x="1396" y="0"/>
                  </a:lnTo>
                  <a:close/>
                </a:path>
              </a:pathLst>
            </a:custGeom>
            <a:solidFill>
              <a:srgbClr val="F9AA19"/>
            </a:solidFill>
            <a:ln w="12690" cap="flat">
              <a:noFill/>
              <a:prstDash val="solid"/>
              <a:miter/>
            </a:ln>
          </p:spPr>
          <p:txBody>
            <a:bodyPr rtlCol="0" anchor="ctr"/>
            <a:lstStyle/>
            <a:p>
              <a:pPr rtl="0"/>
              <a:endParaRPr lang="en-GB" sz="1934" noProof="0"/>
            </a:p>
          </p:txBody>
        </p:sp>
        <p:sp>
          <p:nvSpPr>
            <p:cNvPr id="803" name="Freeform: Shape 802">
              <a:extLst>
                <a:ext uri="{FF2B5EF4-FFF2-40B4-BE49-F238E27FC236}">
                  <a16:creationId xmlns:a16="http://schemas.microsoft.com/office/drawing/2014/main" id="{A64770C1-1DA1-4BFF-986B-A0E657E7289D}"/>
                </a:ext>
              </a:extLst>
            </p:cNvPr>
            <p:cNvSpPr/>
            <p:nvPr/>
          </p:nvSpPr>
          <p:spPr>
            <a:xfrm>
              <a:off x="10806409" y="5810683"/>
              <a:ext cx="186133" cy="619093"/>
            </a:xfrm>
            <a:custGeom>
              <a:avLst/>
              <a:gdLst>
                <a:gd name="connsiteX0" fmla="*/ 1524 w 186133"/>
                <a:gd name="connsiteY0" fmla="*/ 7872 h 619093"/>
                <a:gd name="connsiteX1" fmla="*/ 1524 w 186133"/>
                <a:gd name="connsiteY1" fmla="*/ 7872 h 619093"/>
                <a:gd name="connsiteX2" fmla="*/ 0 w 186133"/>
                <a:gd name="connsiteY2" fmla="*/ 13078 h 619093"/>
                <a:gd name="connsiteX3" fmla="*/ 0 w 186133"/>
                <a:gd name="connsiteY3" fmla="*/ 21204 h 619093"/>
                <a:gd name="connsiteX4" fmla="*/ 1778 w 186133"/>
                <a:gd name="connsiteY4" fmla="*/ 25901 h 619093"/>
                <a:gd name="connsiteX5" fmla="*/ 0 w 186133"/>
                <a:gd name="connsiteY5" fmla="*/ 30472 h 619093"/>
                <a:gd name="connsiteX6" fmla="*/ 0 w 186133"/>
                <a:gd name="connsiteY6" fmla="*/ 619094 h 619093"/>
                <a:gd name="connsiteX7" fmla="*/ 186134 w 186133"/>
                <a:gd name="connsiteY7" fmla="*/ 619094 h 619093"/>
                <a:gd name="connsiteX8" fmla="*/ 186134 w 186133"/>
                <a:gd name="connsiteY8" fmla="*/ 0 h 619093"/>
                <a:gd name="connsiteX9" fmla="*/ 3809 w 186133"/>
                <a:gd name="connsiteY9" fmla="*/ 0 h 61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6133" h="619093">
                  <a:moveTo>
                    <a:pt x="1524" y="7872"/>
                  </a:moveTo>
                  <a:lnTo>
                    <a:pt x="1524" y="7872"/>
                  </a:lnTo>
                  <a:lnTo>
                    <a:pt x="0" y="13078"/>
                  </a:lnTo>
                  <a:lnTo>
                    <a:pt x="0" y="21204"/>
                  </a:lnTo>
                  <a:cubicBezTo>
                    <a:pt x="1130" y="22513"/>
                    <a:pt x="1752" y="24176"/>
                    <a:pt x="1778" y="25901"/>
                  </a:cubicBezTo>
                  <a:cubicBezTo>
                    <a:pt x="1752" y="27590"/>
                    <a:pt x="1130" y="29214"/>
                    <a:pt x="0" y="30472"/>
                  </a:cubicBezTo>
                  <a:lnTo>
                    <a:pt x="0" y="619094"/>
                  </a:lnTo>
                  <a:lnTo>
                    <a:pt x="186134" y="619094"/>
                  </a:lnTo>
                  <a:lnTo>
                    <a:pt x="186134" y="0"/>
                  </a:lnTo>
                  <a:lnTo>
                    <a:pt x="3809" y="0"/>
                  </a:lnTo>
                  <a:close/>
                </a:path>
              </a:pathLst>
            </a:custGeom>
            <a:solidFill>
              <a:schemeClr val="accent6">
                <a:lumMod val="60000"/>
                <a:lumOff val="40000"/>
              </a:schemeClr>
            </a:solidFill>
            <a:ln w="12690" cap="flat">
              <a:noFill/>
              <a:prstDash val="solid"/>
              <a:miter/>
            </a:ln>
          </p:spPr>
          <p:txBody>
            <a:bodyPr rtlCol="0" anchor="ctr"/>
            <a:lstStyle/>
            <a:p>
              <a:pPr rtl="0"/>
              <a:endParaRPr lang="en-GB" sz="1934" noProof="0"/>
            </a:p>
          </p:txBody>
        </p:sp>
        <p:sp>
          <p:nvSpPr>
            <p:cNvPr id="804" name="Freeform: Shape 803">
              <a:extLst>
                <a:ext uri="{FF2B5EF4-FFF2-40B4-BE49-F238E27FC236}">
                  <a16:creationId xmlns:a16="http://schemas.microsoft.com/office/drawing/2014/main" id="{2932949B-0D78-4B10-A0C1-D140DA664E8B}"/>
                </a:ext>
              </a:extLst>
            </p:cNvPr>
            <p:cNvSpPr/>
            <p:nvPr/>
          </p:nvSpPr>
          <p:spPr>
            <a:xfrm>
              <a:off x="11231621" y="6805982"/>
              <a:ext cx="115793" cy="18029"/>
            </a:xfrm>
            <a:custGeom>
              <a:avLst/>
              <a:gdLst>
                <a:gd name="connsiteX0" fmla="*/ 0 w 115793"/>
                <a:gd name="connsiteY0" fmla="*/ 18029 h 18029"/>
                <a:gd name="connsiteX1" fmla="*/ 115794 w 115793"/>
                <a:gd name="connsiteY1" fmla="*/ 18029 h 18029"/>
                <a:gd name="connsiteX2" fmla="*/ 92940 w 115793"/>
                <a:gd name="connsiteY2" fmla="*/ 4698 h 18029"/>
                <a:gd name="connsiteX3" fmla="*/ 89639 w 115793"/>
                <a:gd name="connsiteY3" fmla="*/ 0 h 18029"/>
                <a:gd name="connsiteX4" fmla="*/ 0 w 115793"/>
                <a:gd name="connsiteY4" fmla="*/ 0 h 180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793" h="18029">
                  <a:moveTo>
                    <a:pt x="0" y="18029"/>
                  </a:moveTo>
                  <a:lnTo>
                    <a:pt x="115794" y="18029"/>
                  </a:lnTo>
                  <a:lnTo>
                    <a:pt x="92940" y="4698"/>
                  </a:lnTo>
                  <a:cubicBezTo>
                    <a:pt x="91175" y="3720"/>
                    <a:pt x="89969" y="1993"/>
                    <a:pt x="89639" y="0"/>
                  </a:cubicBezTo>
                  <a:lnTo>
                    <a:pt x="0" y="0"/>
                  </a:lnTo>
                  <a:close/>
                </a:path>
              </a:pathLst>
            </a:custGeom>
            <a:solidFill>
              <a:srgbClr val="088A8F"/>
            </a:solidFill>
            <a:ln w="12690" cap="flat">
              <a:noFill/>
              <a:prstDash val="solid"/>
              <a:miter/>
            </a:ln>
          </p:spPr>
          <p:txBody>
            <a:bodyPr rtlCol="0" anchor="ctr"/>
            <a:lstStyle/>
            <a:p>
              <a:pPr rtl="0"/>
              <a:endParaRPr lang="en-GB" sz="1934" noProof="0"/>
            </a:p>
          </p:txBody>
        </p:sp>
        <p:sp>
          <p:nvSpPr>
            <p:cNvPr id="805" name="Freeform: Shape 804">
              <a:extLst>
                <a:ext uri="{FF2B5EF4-FFF2-40B4-BE49-F238E27FC236}">
                  <a16:creationId xmlns:a16="http://schemas.microsoft.com/office/drawing/2014/main" id="{C0796E71-F46E-475C-840C-A79600CC4C7F}"/>
                </a:ext>
              </a:extLst>
            </p:cNvPr>
            <p:cNvSpPr/>
            <p:nvPr/>
          </p:nvSpPr>
          <p:spPr>
            <a:xfrm>
              <a:off x="11231621" y="6822233"/>
              <a:ext cx="124808" cy="42280"/>
            </a:xfrm>
            <a:custGeom>
              <a:avLst/>
              <a:gdLst>
                <a:gd name="connsiteX0" fmla="*/ 120111 w 124808"/>
                <a:gd name="connsiteY0" fmla="*/ 0 h 42280"/>
                <a:gd name="connsiteX1" fmla="*/ 0 w 124808"/>
                <a:gd name="connsiteY1" fmla="*/ 0 h 42280"/>
                <a:gd name="connsiteX2" fmla="*/ 0 w 124808"/>
                <a:gd name="connsiteY2" fmla="*/ 42280 h 42280"/>
                <a:gd name="connsiteX3" fmla="*/ 124809 w 124808"/>
                <a:gd name="connsiteY3" fmla="*/ 42280 h 42280"/>
                <a:gd name="connsiteX4" fmla="*/ 124809 w 124808"/>
                <a:gd name="connsiteY4" fmla="*/ 2666 h 42280"/>
                <a:gd name="connsiteX5" fmla="*/ 120111 w 124808"/>
                <a:gd name="connsiteY5" fmla="*/ 0 h 42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808" h="42280">
                  <a:moveTo>
                    <a:pt x="120111" y="0"/>
                  </a:moveTo>
                  <a:lnTo>
                    <a:pt x="0" y="0"/>
                  </a:lnTo>
                  <a:lnTo>
                    <a:pt x="0" y="42280"/>
                  </a:lnTo>
                  <a:lnTo>
                    <a:pt x="124809" y="42280"/>
                  </a:lnTo>
                  <a:lnTo>
                    <a:pt x="124809" y="2666"/>
                  </a:lnTo>
                  <a:lnTo>
                    <a:pt x="120111" y="0"/>
                  </a:lnTo>
                  <a:close/>
                </a:path>
              </a:pathLst>
            </a:custGeom>
            <a:solidFill>
              <a:srgbClr val="F26544"/>
            </a:solidFill>
            <a:ln w="12690" cap="flat">
              <a:noFill/>
              <a:prstDash val="solid"/>
              <a:miter/>
            </a:ln>
          </p:spPr>
          <p:txBody>
            <a:bodyPr rtlCol="0" anchor="ctr"/>
            <a:lstStyle/>
            <a:p>
              <a:pPr rtl="0"/>
              <a:endParaRPr lang="en-GB" sz="1934" noProof="0"/>
            </a:p>
          </p:txBody>
        </p:sp>
        <p:sp>
          <p:nvSpPr>
            <p:cNvPr id="806" name="Freeform: Shape 805">
              <a:extLst>
                <a:ext uri="{FF2B5EF4-FFF2-40B4-BE49-F238E27FC236}">
                  <a16:creationId xmlns:a16="http://schemas.microsoft.com/office/drawing/2014/main" id="{B6F222F8-DABC-4C7C-916E-7F13907CDE1A}"/>
                </a:ext>
              </a:extLst>
            </p:cNvPr>
            <p:cNvSpPr/>
            <p:nvPr/>
          </p:nvSpPr>
          <p:spPr>
            <a:xfrm>
              <a:off x="10273020" y="5840647"/>
              <a:ext cx="4317" cy="269298"/>
            </a:xfrm>
            <a:custGeom>
              <a:avLst/>
              <a:gdLst>
                <a:gd name="connsiteX0" fmla="*/ 127 w 4317"/>
                <a:gd name="connsiteY0" fmla="*/ 265108 h 269298"/>
                <a:gd name="connsiteX1" fmla="*/ 2667 w 4317"/>
                <a:gd name="connsiteY1" fmla="*/ 267140 h 269298"/>
                <a:gd name="connsiteX2" fmla="*/ 2667 w 4317"/>
                <a:gd name="connsiteY2" fmla="*/ 267140 h 269298"/>
                <a:gd name="connsiteX3" fmla="*/ 3555 w 4317"/>
                <a:gd name="connsiteY3" fmla="*/ 268282 h 269298"/>
                <a:gd name="connsiteX4" fmla="*/ 4317 w 4317"/>
                <a:gd name="connsiteY4" fmla="*/ 269298 h 269298"/>
                <a:gd name="connsiteX5" fmla="*/ 4317 w 4317"/>
                <a:gd name="connsiteY5" fmla="*/ 269298 h 269298"/>
                <a:gd name="connsiteX6" fmla="*/ 4317 w 4317"/>
                <a:gd name="connsiteY6" fmla="*/ 2539 h 269298"/>
                <a:gd name="connsiteX7" fmla="*/ 2539 w 4317"/>
                <a:gd name="connsiteY7" fmla="*/ 2539 h 269298"/>
                <a:gd name="connsiteX8" fmla="*/ 1778 w 4317"/>
                <a:gd name="connsiteY8" fmla="*/ 2539 h 269298"/>
                <a:gd name="connsiteX9" fmla="*/ 0 w 4317"/>
                <a:gd name="connsiteY9" fmla="*/ 889 h 269298"/>
                <a:gd name="connsiteX10" fmla="*/ 0 w 4317"/>
                <a:gd name="connsiteY10" fmla="*/ 889 h 269298"/>
                <a:gd name="connsiteX11" fmla="*/ 0 w 4317"/>
                <a:gd name="connsiteY11" fmla="*/ 0 h 269298"/>
                <a:gd name="connsiteX12" fmla="*/ 0 w 4317"/>
                <a:gd name="connsiteY12" fmla="*/ 266632 h 269298"/>
                <a:gd name="connsiteX13" fmla="*/ 127 w 4317"/>
                <a:gd name="connsiteY13" fmla="*/ 265108 h 26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17" h="269298">
                  <a:moveTo>
                    <a:pt x="127" y="265108"/>
                  </a:moveTo>
                  <a:lnTo>
                    <a:pt x="2667" y="267140"/>
                  </a:lnTo>
                  <a:lnTo>
                    <a:pt x="2667" y="267140"/>
                  </a:lnTo>
                  <a:cubicBezTo>
                    <a:pt x="3060" y="267432"/>
                    <a:pt x="3365" y="267825"/>
                    <a:pt x="3555" y="268282"/>
                  </a:cubicBezTo>
                  <a:cubicBezTo>
                    <a:pt x="3872" y="268562"/>
                    <a:pt x="4139" y="268905"/>
                    <a:pt x="4317" y="269298"/>
                  </a:cubicBezTo>
                  <a:lnTo>
                    <a:pt x="4317" y="269298"/>
                  </a:lnTo>
                  <a:lnTo>
                    <a:pt x="4317" y="2539"/>
                  </a:lnTo>
                  <a:lnTo>
                    <a:pt x="2539" y="2539"/>
                  </a:lnTo>
                  <a:lnTo>
                    <a:pt x="1778" y="2539"/>
                  </a:lnTo>
                  <a:cubicBezTo>
                    <a:pt x="1092" y="2092"/>
                    <a:pt x="495" y="1535"/>
                    <a:pt x="0" y="889"/>
                  </a:cubicBezTo>
                  <a:cubicBezTo>
                    <a:pt x="0" y="889"/>
                    <a:pt x="0" y="889"/>
                    <a:pt x="0" y="889"/>
                  </a:cubicBezTo>
                  <a:lnTo>
                    <a:pt x="0" y="0"/>
                  </a:lnTo>
                  <a:lnTo>
                    <a:pt x="0" y="266632"/>
                  </a:lnTo>
                  <a:cubicBezTo>
                    <a:pt x="0" y="266632"/>
                    <a:pt x="0" y="264854"/>
                    <a:pt x="127" y="265108"/>
                  </a:cubicBezTo>
                  <a:close/>
                </a:path>
              </a:pathLst>
            </a:custGeom>
            <a:solidFill>
              <a:srgbClr val="F9C996"/>
            </a:solidFill>
            <a:ln w="12690" cap="flat">
              <a:noFill/>
              <a:prstDash val="solid"/>
              <a:miter/>
            </a:ln>
          </p:spPr>
          <p:txBody>
            <a:bodyPr rtlCol="0" anchor="ctr"/>
            <a:lstStyle/>
            <a:p>
              <a:pPr rtl="0"/>
              <a:endParaRPr lang="en-GB" sz="1934" noProof="0"/>
            </a:p>
          </p:txBody>
        </p:sp>
        <p:sp>
          <p:nvSpPr>
            <p:cNvPr id="807" name="Freeform: Shape 806">
              <a:extLst>
                <a:ext uri="{FF2B5EF4-FFF2-40B4-BE49-F238E27FC236}">
                  <a16:creationId xmlns:a16="http://schemas.microsoft.com/office/drawing/2014/main" id="{A4EFD2BC-FC04-4904-A445-8CCF922D0C9C}"/>
                </a:ext>
              </a:extLst>
            </p:cNvPr>
            <p:cNvSpPr/>
            <p:nvPr/>
          </p:nvSpPr>
          <p:spPr>
            <a:xfrm>
              <a:off x="10270100" y="5835188"/>
              <a:ext cx="127" cy="269171"/>
            </a:xfrm>
            <a:custGeom>
              <a:avLst/>
              <a:gdLst>
                <a:gd name="connsiteX0" fmla="*/ 127 w 127"/>
                <a:gd name="connsiteY0" fmla="*/ 269171 h 269171"/>
                <a:gd name="connsiteX1" fmla="*/ 127 w 127"/>
                <a:gd name="connsiteY1" fmla="*/ 127 h 269171"/>
                <a:gd name="connsiteX2" fmla="*/ 0 w 127"/>
                <a:gd name="connsiteY2" fmla="*/ 0 h 269171"/>
                <a:gd name="connsiteX3" fmla="*/ 0 w 127"/>
                <a:gd name="connsiteY3" fmla="*/ 269171 h 269171"/>
                <a:gd name="connsiteX4" fmla="*/ 127 w 127"/>
                <a:gd name="connsiteY4" fmla="*/ 269171 h 269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 h="269171">
                  <a:moveTo>
                    <a:pt x="127" y="269171"/>
                  </a:moveTo>
                  <a:lnTo>
                    <a:pt x="127" y="127"/>
                  </a:lnTo>
                  <a:lnTo>
                    <a:pt x="0" y="0"/>
                  </a:lnTo>
                  <a:lnTo>
                    <a:pt x="0" y="269171"/>
                  </a:lnTo>
                  <a:lnTo>
                    <a:pt x="127" y="269171"/>
                  </a:lnTo>
                  <a:close/>
                </a:path>
              </a:pathLst>
            </a:custGeom>
            <a:solidFill>
              <a:srgbClr val="F9AA19"/>
            </a:solidFill>
            <a:ln w="12690" cap="flat">
              <a:noFill/>
              <a:prstDash val="solid"/>
              <a:miter/>
            </a:ln>
          </p:spPr>
          <p:txBody>
            <a:bodyPr rtlCol="0" anchor="ctr"/>
            <a:lstStyle/>
            <a:p>
              <a:pPr rtl="0"/>
              <a:endParaRPr lang="en-GB" sz="1934" noProof="0"/>
            </a:p>
          </p:txBody>
        </p:sp>
        <p:sp>
          <p:nvSpPr>
            <p:cNvPr id="808" name="Freeform: Shape 807">
              <a:extLst>
                <a:ext uri="{FF2B5EF4-FFF2-40B4-BE49-F238E27FC236}">
                  <a16:creationId xmlns:a16="http://schemas.microsoft.com/office/drawing/2014/main" id="{EF0ABC50-6307-4BE6-9BF9-4E2B200B66B3}"/>
                </a:ext>
              </a:extLst>
            </p:cNvPr>
            <p:cNvSpPr/>
            <p:nvPr/>
          </p:nvSpPr>
          <p:spPr>
            <a:xfrm>
              <a:off x="9372698" y="5791511"/>
              <a:ext cx="403754" cy="300659"/>
            </a:xfrm>
            <a:custGeom>
              <a:avLst/>
              <a:gdLst>
                <a:gd name="connsiteX0" fmla="*/ 43422 w 403754"/>
                <a:gd name="connsiteY0" fmla="*/ 299136 h 300659"/>
                <a:gd name="connsiteX1" fmla="*/ 47613 w 403754"/>
                <a:gd name="connsiteY1" fmla="*/ 300659 h 300659"/>
                <a:gd name="connsiteX2" fmla="*/ 85703 w 403754"/>
                <a:gd name="connsiteY2" fmla="*/ 300659 h 300659"/>
                <a:gd name="connsiteX3" fmla="*/ 85703 w 403754"/>
                <a:gd name="connsiteY3" fmla="*/ 190705 h 300659"/>
                <a:gd name="connsiteX4" fmla="*/ 92686 w 403754"/>
                <a:gd name="connsiteY4" fmla="*/ 183849 h 300659"/>
                <a:gd name="connsiteX5" fmla="*/ 403755 w 403754"/>
                <a:gd name="connsiteY5" fmla="*/ 183849 h 300659"/>
                <a:gd name="connsiteX6" fmla="*/ 403755 w 403754"/>
                <a:gd name="connsiteY6" fmla="*/ 0 h 300659"/>
                <a:gd name="connsiteX7" fmla="*/ 0 w 403754"/>
                <a:gd name="connsiteY7" fmla="*/ 0 h 300659"/>
                <a:gd name="connsiteX8" fmla="*/ 0 w 403754"/>
                <a:gd name="connsiteY8" fmla="*/ 296469 h 300659"/>
                <a:gd name="connsiteX9" fmla="*/ 17394 w 403754"/>
                <a:gd name="connsiteY9" fmla="*/ 300659 h 300659"/>
                <a:gd name="connsiteX10" fmla="*/ 39232 w 403754"/>
                <a:gd name="connsiteY10" fmla="*/ 300659 h 300659"/>
                <a:gd name="connsiteX11" fmla="*/ 43422 w 403754"/>
                <a:gd name="connsiteY11" fmla="*/ 299136 h 300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754" h="300659">
                  <a:moveTo>
                    <a:pt x="43422" y="299136"/>
                  </a:moveTo>
                  <a:cubicBezTo>
                    <a:pt x="44946" y="299148"/>
                    <a:pt x="46432" y="299694"/>
                    <a:pt x="47613" y="300659"/>
                  </a:cubicBezTo>
                  <a:lnTo>
                    <a:pt x="85703" y="300659"/>
                  </a:lnTo>
                  <a:lnTo>
                    <a:pt x="85703" y="190705"/>
                  </a:lnTo>
                  <a:cubicBezTo>
                    <a:pt x="85766" y="186899"/>
                    <a:pt x="88877" y="183849"/>
                    <a:pt x="92686" y="183849"/>
                  </a:cubicBezTo>
                  <a:lnTo>
                    <a:pt x="403755" y="183849"/>
                  </a:lnTo>
                  <a:lnTo>
                    <a:pt x="403755" y="0"/>
                  </a:lnTo>
                  <a:lnTo>
                    <a:pt x="0" y="0"/>
                  </a:lnTo>
                  <a:lnTo>
                    <a:pt x="0" y="296469"/>
                  </a:lnTo>
                  <a:lnTo>
                    <a:pt x="17394" y="300659"/>
                  </a:lnTo>
                  <a:lnTo>
                    <a:pt x="39232" y="300659"/>
                  </a:lnTo>
                  <a:cubicBezTo>
                    <a:pt x="40413" y="299694"/>
                    <a:pt x="41899" y="299148"/>
                    <a:pt x="43422" y="299136"/>
                  </a:cubicBezTo>
                  <a:close/>
                </a:path>
              </a:pathLst>
            </a:custGeom>
            <a:solidFill>
              <a:schemeClr val="accent1"/>
            </a:solidFill>
            <a:ln w="12690" cap="flat">
              <a:noFill/>
              <a:prstDash val="solid"/>
              <a:miter/>
            </a:ln>
          </p:spPr>
          <p:txBody>
            <a:bodyPr rtlCol="0" anchor="ctr"/>
            <a:lstStyle/>
            <a:p>
              <a:pPr rtl="0"/>
              <a:endParaRPr lang="en-GB" sz="1934" noProof="0"/>
            </a:p>
          </p:txBody>
        </p:sp>
        <p:sp>
          <p:nvSpPr>
            <p:cNvPr id="809" name="Freeform: Shape 808">
              <a:extLst>
                <a:ext uri="{FF2B5EF4-FFF2-40B4-BE49-F238E27FC236}">
                  <a16:creationId xmlns:a16="http://schemas.microsoft.com/office/drawing/2014/main" id="{F96A01BE-8289-4959-9ABD-8CBFF097926F}"/>
                </a:ext>
              </a:extLst>
            </p:cNvPr>
            <p:cNvSpPr/>
            <p:nvPr/>
          </p:nvSpPr>
          <p:spPr>
            <a:xfrm>
              <a:off x="9472494" y="5989073"/>
              <a:ext cx="305355" cy="439688"/>
            </a:xfrm>
            <a:custGeom>
              <a:avLst/>
              <a:gdLst>
                <a:gd name="connsiteX0" fmla="*/ 303959 w 305355"/>
                <a:gd name="connsiteY0" fmla="*/ 255966 h 439688"/>
                <a:gd name="connsiteX1" fmla="*/ 303324 w 305355"/>
                <a:gd name="connsiteY1" fmla="*/ 255966 h 439688"/>
                <a:gd name="connsiteX2" fmla="*/ 301928 w 305355"/>
                <a:gd name="connsiteY2" fmla="*/ 255966 h 439688"/>
                <a:gd name="connsiteX3" fmla="*/ 300912 w 305355"/>
                <a:gd name="connsiteY3" fmla="*/ 255205 h 439688"/>
                <a:gd name="connsiteX4" fmla="*/ 300023 w 305355"/>
                <a:gd name="connsiteY4" fmla="*/ 254316 h 439688"/>
                <a:gd name="connsiteX5" fmla="*/ 299261 w 305355"/>
                <a:gd name="connsiteY5" fmla="*/ 253173 h 439688"/>
                <a:gd name="connsiteX6" fmla="*/ 299261 w 305355"/>
                <a:gd name="connsiteY6" fmla="*/ 252031 h 439688"/>
                <a:gd name="connsiteX7" fmla="*/ 299261 w 305355"/>
                <a:gd name="connsiteY7" fmla="*/ 250634 h 439688"/>
                <a:gd name="connsiteX8" fmla="*/ 299261 w 305355"/>
                <a:gd name="connsiteY8" fmla="*/ 250634 h 439688"/>
                <a:gd name="connsiteX9" fmla="*/ 299261 w 305355"/>
                <a:gd name="connsiteY9" fmla="*/ 136363 h 439688"/>
                <a:gd name="connsiteX10" fmla="*/ 305355 w 305355"/>
                <a:gd name="connsiteY10" fmla="*/ 129634 h 439688"/>
                <a:gd name="connsiteX11" fmla="*/ 305355 w 305355"/>
                <a:gd name="connsiteY11" fmla="*/ 0 h 439688"/>
                <a:gd name="connsiteX12" fmla="*/ 0 w 305355"/>
                <a:gd name="connsiteY12" fmla="*/ 0 h 439688"/>
                <a:gd name="connsiteX13" fmla="*/ 0 w 305355"/>
                <a:gd name="connsiteY13" fmla="*/ 439688 h 439688"/>
                <a:gd name="connsiteX14" fmla="*/ 303959 w 305355"/>
                <a:gd name="connsiteY14" fmla="*/ 439688 h 439688"/>
                <a:gd name="connsiteX15" fmla="*/ 303959 w 305355"/>
                <a:gd name="connsiteY15" fmla="*/ 256093 h 439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5355" h="439688">
                  <a:moveTo>
                    <a:pt x="303959" y="255966"/>
                  </a:moveTo>
                  <a:lnTo>
                    <a:pt x="303324" y="255966"/>
                  </a:lnTo>
                  <a:lnTo>
                    <a:pt x="301928" y="255966"/>
                  </a:lnTo>
                  <a:lnTo>
                    <a:pt x="300912" y="255205"/>
                  </a:lnTo>
                  <a:cubicBezTo>
                    <a:pt x="300556" y="254976"/>
                    <a:pt x="300252" y="254671"/>
                    <a:pt x="300023" y="254316"/>
                  </a:cubicBezTo>
                  <a:cubicBezTo>
                    <a:pt x="299731" y="253960"/>
                    <a:pt x="299464" y="253580"/>
                    <a:pt x="299261" y="253173"/>
                  </a:cubicBezTo>
                  <a:cubicBezTo>
                    <a:pt x="299210" y="252792"/>
                    <a:pt x="299210" y="252411"/>
                    <a:pt x="299261" y="252031"/>
                  </a:cubicBezTo>
                  <a:cubicBezTo>
                    <a:pt x="299185" y="251573"/>
                    <a:pt x="299185" y="251091"/>
                    <a:pt x="299261" y="250634"/>
                  </a:cubicBezTo>
                  <a:cubicBezTo>
                    <a:pt x="299261" y="250634"/>
                    <a:pt x="299261" y="250634"/>
                    <a:pt x="299261" y="250634"/>
                  </a:cubicBezTo>
                  <a:lnTo>
                    <a:pt x="299261" y="136363"/>
                  </a:lnTo>
                  <a:cubicBezTo>
                    <a:pt x="299249" y="132884"/>
                    <a:pt x="301889" y="129964"/>
                    <a:pt x="305355" y="129634"/>
                  </a:cubicBezTo>
                  <a:lnTo>
                    <a:pt x="305355" y="0"/>
                  </a:lnTo>
                  <a:lnTo>
                    <a:pt x="0" y="0"/>
                  </a:lnTo>
                  <a:lnTo>
                    <a:pt x="0" y="439688"/>
                  </a:lnTo>
                  <a:lnTo>
                    <a:pt x="303959" y="439688"/>
                  </a:lnTo>
                  <a:lnTo>
                    <a:pt x="303959" y="256093"/>
                  </a:lnTo>
                  <a:close/>
                </a:path>
              </a:pathLst>
            </a:custGeom>
            <a:solidFill>
              <a:schemeClr val="accent3"/>
            </a:solidFill>
            <a:ln w="12690" cap="flat">
              <a:noFill/>
              <a:prstDash val="solid"/>
              <a:miter/>
            </a:ln>
          </p:spPr>
          <p:txBody>
            <a:bodyPr rtlCol="0" anchor="ctr"/>
            <a:lstStyle/>
            <a:p>
              <a:pPr rtl="0"/>
              <a:endParaRPr lang="en-GB" sz="1934" noProof="0"/>
            </a:p>
          </p:txBody>
        </p:sp>
        <p:sp>
          <p:nvSpPr>
            <p:cNvPr id="810" name="Freeform: Shape 809">
              <a:extLst>
                <a:ext uri="{FF2B5EF4-FFF2-40B4-BE49-F238E27FC236}">
                  <a16:creationId xmlns:a16="http://schemas.microsoft.com/office/drawing/2014/main" id="{F3CD1DF7-D61C-422D-AA25-4EDBFC945B5B}"/>
                </a:ext>
              </a:extLst>
            </p:cNvPr>
            <p:cNvSpPr/>
            <p:nvPr/>
          </p:nvSpPr>
          <p:spPr>
            <a:xfrm>
              <a:off x="10248008" y="5799637"/>
              <a:ext cx="19679" cy="304595"/>
            </a:xfrm>
            <a:custGeom>
              <a:avLst/>
              <a:gdLst>
                <a:gd name="connsiteX0" fmla="*/ 14220 w 19679"/>
                <a:gd name="connsiteY0" fmla="*/ 304595 h 304595"/>
                <a:gd name="connsiteX1" fmla="*/ 19680 w 19679"/>
                <a:gd name="connsiteY1" fmla="*/ 304595 h 304595"/>
                <a:gd name="connsiteX2" fmla="*/ 19680 w 19679"/>
                <a:gd name="connsiteY2" fmla="*/ 31615 h 304595"/>
                <a:gd name="connsiteX3" fmla="*/ 17521 w 19679"/>
                <a:gd name="connsiteY3" fmla="*/ 28187 h 304595"/>
                <a:gd name="connsiteX4" fmla="*/ 17521 w 19679"/>
                <a:gd name="connsiteY4" fmla="*/ 28187 h 304595"/>
                <a:gd name="connsiteX5" fmla="*/ 14982 w 19679"/>
                <a:gd name="connsiteY5" fmla="*/ 24124 h 304595"/>
                <a:gd name="connsiteX6" fmla="*/ 14982 w 19679"/>
                <a:gd name="connsiteY6" fmla="*/ 24124 h 304595"/>
                <a:gd name="connsiteX7" fmla="*/ 0 w 19679"/>
                <a:gd name="connsiteY7" fmla="*/ 0 h 304595"/>
                <a:gd name="connsiteX8" fmla="*/ 0 w 19679"/>
                <a:gd name="connsiteY8" fmla="*/ 293168 h 304595"/>
                <a:gd name="connsiteX9" fmla="*/ 14220 w 19679"/>
                <a:gd name="connsiteY9" fmla="*/ 304595 h 30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79" h="304595">
                  <a:moveTo>
                    <a:pt x="14220" y="304595"/>
                  </a:moveTo>
                  <a:lnTo>
                    <a:pt x="19680" y="304595"/>
                  </a:lnTo>
                  <a:lnTo>
                    <a:pt x="19680" y="31615"/>
                  </a:lnTo>
                  <a:lnTo>
                    <a:pt x="17521" y="28187"/>
                  </a:lnTo>
                  <a:lnTo>
                    <a:pt x="17521" y="28187"/>
                  </a:lnTo>
                  <a:lnTo>
                    <a:pt x="14982" y="24124"/>
                  </a:lnTo>
                  <a:lnTo>
                    <a:pt x="14982" y="24124"/>
                  </a:lnTo>
                  <a:lnTo>
                    <a:pt x="0" y="0"/>
                  </a:lnTo>
                  <a:lnTo>
                    <a:pt x="0" y="293168"/>
                  </a:lnTo>
                  <a:lnTo>
                    <a:pt x="14220" y="304595"/>
                  </a:lnTo>
                  <a:close/>
                </a:path>
              </a:pathLst>
            </a:custGeom>
            <a:solidFill>
              <a:srgbClr val="F2494C"/>
            </a:solidFill>
            <a:ln w="12690" cap="flat">
              <a:noFill/>
              <a:prstDash val="solid"/>
              <a:miter/>
            </a:ln>
          </p:spPr>
          <p:txBody>
            <a:bodyPr rtlCol="0" anchor="ctr"/>
            <a:lstStyle/>
            <a:p>
              <a:pPr rtl="0"/>
              <a:endParaRPr lang="en-GB" sz="1934" noProof="0"/>
            </a:p>
          </p:txBody>
        </p:sp>
        <p:sp>
          <p:nvSpPr>
            <p:cNvPr id="811" name="Freeform: Shape 810">
              <a:extLst>
                <a:ext uri="{FF2B5EF4-FFF2-40B4-BE49-F238E27FC236}">
                  <a16:creationId xmlns:a16="http://schemas.microsoft.com/office/drawing/2014/main" id="{0934A952-D4DC-4D0D-850C-5E4406A7B8D4}"/>
                </a:ext>
              </a:extLst>
            </p:cNvPr>
            <p:cNvSpPr/>
            <p:nvPr/>
          </p:nvSpPr>
          <p:spPr>
            <a:xfrm>
              <a:off x="10060097" y="5791511"/>
              <a:ext cx="186133" cy="299643"/>
            </a:xfrm>
            <a:custGeom>
              <a:avLst/>
              <a:gdLst>
                <a:gd name="connsiteX0" fmla="*/ 0 w 186133"/>
                <a:gd name="connsiteY0" fmla="*/ 0 h 299643"/>
                <a:gd name="connsiteX1" fmla="*/ 0 w 186133"/>
                <a:gd name="connsiteY1" fmla="*/ 218765 h 299643"/>
                <a:gd name="connsiteX2" fmla="*/ 9523 w 186133"/>
                <a:gd name="connsiteY2" fmla="*/ 225240 h 299643"/>
                <a:gd name="connsiteX3" fmla="*/ 9523 w 186133"/>
                <a:gd name="connsiteY3" fmla="*/ 225240 h 299643"/>
                <a:gd name="connsiteX4" fmla="*/ 10538 w 186133"/>
                <a:gd name="connsiteY4" fmla="*/ 226256 h 299643"/>
                <a:gd name="connsiteX5" fmla="*/ 11299 w 186133"/>
                <a:gd name="connsiteY5" fmla="*/ 227399 h 299643"/>
                <a:gd name="connsiteX6" fmla="*/ 11299 w 186133"/>
                <a:gd name="connsiteY6" fmla="*/ 228542 h 299643"/>
                <a:gd name="connsiteX7" fmla="*/ 11299 w 186133"/>
                <a:gd name="connsiteY7" fmla="*/ 229938 h 299643"/>
                <a:gd name="connsiteX8" fmla="*/ 11299 w 186133"/>
                <a:gd name="connsiteY8" fmla="*/ 229938 h 299643"/>
                <a:gd name="connsiteX9" fmla="*/ 11299 w 186133"/>
                <a:gd name="connsiteY9" fmla="*/ 299643 h 299643"/>
                <a:gd name="connsiteX10" fmla="*/ 186133 w 186133"/>
                <a:gd name="connsiteY10" fmla="*/ 299643 h 299643"/>
                <a:gd name="connsiteX11" fmla="*/ 186133 w 186133"/>
                <a:gd name="connsiteY11" fmla="*/ 4190 h 299643"/>
                <a:gd name="connsiteX12" fmla="*/ 183594 w 186133"/>
                <a:gd name="connsiteY12" fmla="*/ 0 h 299643"/>
                <a:gd name="connsiteX13" fmla="*/ 0 w 186133"/>
                <a:gd name="connsiteY13" fmla="*/ 0 h 299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6133" h="299643">
                  <a:moveTo>
                    <a:pt x="0" y="0"/>
                  </a:moveTo>
                  <a:lnTo>
                    <a:pt x="0" y="218765"/>
                  </a:lnTo>
                  <a:lnTo>
                    <a:pt x="9523" y="225240"/>
                  </a:lnTo>
                  <a:lnTo>
                    <a:pt x="9523" y="225240"/>
                  </a:lnTo>
                  <a:cubicBezTo>
                    <a:pt x="9891" y="225546"/>
                    <a:pt x="10233" y="225887"/>
                    <a:pt x="10538" y="226256"/>
                  </a:cubicBezTo>
                  <a:lnTo>
                    <a:pt x="11299" y="227399"/>
                  </a:lnTo>
                  <a:lnTo>
                    <a:pt x="11299" y="228542"/>
                  </a:lnTo>
                  <a:lnTo>
                    <a:pt x="11299" y="229938"/>
                  </a:lnTo>
                  <a:cubicBezTo>
                    <a:pt x="11299" y="229938"/>
                    <a:pt x="11299" y="229938"/>
                    <a:pt x="11299" y="229938"/>
                  </a:cubicBezTo>
                  <a:lnTo>
                    <a:pt x="11299" y="299643"/>
                  </a:lnTo>
                  <a:lnTo>
                    <a:pt x="186133" y="299643"/>
                  </a:lnTo>
                  <a:lnTo>
                    <a:pt x="186133" y="4190"/>
                  </a:lnTo>
                  <a:lnTo>
                    <a:pt x="183594" y="0"/>
                  </a:lnTo>
                  <a:lnTo>
                    <a:pt x="0" y="0"/>
                  </a:lnTo>
                  <a:close/>
                </a:path>
              </a:pathLst>
            </a:custGeom>
            <a:solidFill>
              <a:schemeClr val="accent5"/>
            </a:solidFill>
            <a:ln w="12690" cap="flat">
              <a:noFill/>
              <a:prstDash val="solid"/>
              <a:miter/>
            </a:ln>
          </p:spPr>
          <p:txBody>
            <a:bodyPr rtlCol="0" anchor="ctr"/>
            <a:lstStyle/>
            <a:p>
              <a:pPr rtl="0"/>
              <a:endParaRPr lang="en-GB" sz="1934" noProof="0"/>
            </a:p>
          </p:txBody>
        </p:sp>
        <p:sp>
          <p:nvSpPr>
            <p:cNvPr id="812" name="Freeform: Shape 811">
              <a:extLst>
                <a:ext uri="{FF2B5EF4-FFF2-40B4-BE49-F238E27FC236}">
                  <a16:creationId xmlns:a16="http://schemas.microsoft.com/office/drawing/2014/main" id="{550E7BDA-23D4-429D-9803-815D6FBD4335}"/>
                </a:ext>
              </a:extLst>
            </p:cNvPr>
            <p:cNvSpPr/>
            <p:nvPr/>
          </p:nvSpPr>
          <p:spPr>
            <a:xfrm>
              <a:off x="10072794" y="6094583"/>
              <a:ext cx="185498" cy="9649"/>
            </a:xfrm>
            <a:custGeom>
              <a:avLst/>
              <a:gdLst>
                <a:gd name="connsiteX0" fmla="*/ 185499 w 185498"/>
                <a:gd name="connsiteY0" fmla="*/ 9650 h 9649"/>
                <a:gd name="connsiteX1" fmla="*/ 173564 w 185498"/>
                <a:gd name="connsiteY1" fmla="*/ 0 h 9649"/>
                <a:gd name="connsiteX2" fmla="*/ 0 w 185498"/>
                <a:gd name="connsiteY2" fmla="*/ 0 h 9649"/>
                <a:gd name="connsiteX3" fmla="*/ 0 w 185498"/>
                <a:gd name="connsiteY3" fmla="*/ 9650 h 9649"/>
                <a:gd name="connsiteX4" fmla="*/ 185499 w 185498"/>
                <a:gd name="connsiteY4" fmla="*/ 9650 h 9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498" h="9649">
                  <a:moveTo>
                    <a:pt x="185499" y="9650"/>
                  </a:moveTo>
                  <a:lnTo>
                    <a:pt x="173564" y="0"/>
                  </a:lnTo>
                  <a:lnTo>
                    <a:pt x="0" y="0"/>
                  </a:lnTo>
                  <a:lnTo>
                    <a:pt x="0" y="9650"/>
                  </a:lnTo>
                  <a:lnTo>
                    <a:pt x="185499" y="9650"/>
                  </a:lnTo>
                  <a:close/>
                </a:path>
              </a:pathLst>
            </a:custGeom>
            <a:solidFill>
              <a:srgbClr val="F2494C"/>
            </a:solidFill>
            <a:ln w="12690" cap="flat">
              <a:noFill/>
              <a:prstDash val="solid"/>
              <a:miter/>
            </a:ln>
          </p:spPr>
          <p:txBody>
            <a:bodyPr rtlCol="0" anchor="ctr"/>
            <a:lstStyle/>
            <a:p>
              <a:pPr rtl="0"/>
              <a:endParaRPr lang="en-GB" sz="1934" noProof="0"/>
            </a:p>
          </p:txBody>
        </p:sp>
        <p:sp>
          <p:nvSpPr>
            <p:cNvPr id="813" name="Freeform: Shape 812">
              <a:extLst>
                <a:ext uri="{FF2B5EF4-FFF2-40B4-BE49-F238E27FC236}">
                  <a16:creationId xmlns:a16="http://schemas.microsoft.com/office/drawing/2014/main" id="{3E6E2D00-9D1D-4F7C-BEED-2BFAACC71521}"/>
                </a:ext>
              </a:extLst>
            </p:cNvPr>
            <p:cNvSpPr/>
            <p:nvPr/>
          </p:nvSpPr>
          <p:spPr>
            <a:xfrm>
              <a:off x="10054384" y="6023100"/>
              <a:ext cx="4570" cy="93701"/>
            </a:xfrm>
            <a:custGeom>
              <a:avLst/>
              <a:gdLst>
                <a:gd name="connsiteX0" fmla="*/ 4571 w 4570"/>
                <a:gd name="connsiteY0" fmla="*/ 93702 h 93701"/>
                <a:gd name="connsiteX1" fmla="*/ 4571 w 4570"/>
                <a:gd name="connsiteY1" fmla="*/ 90020 h 93701"/>
                <a:gd name="connsiteX2" fmla="*/ 4571 w 4570"/>
                <a:gd name="connsiteY2" fmla="*/ 87988 h 93701"/>
                <a:gd name="connsiteX3" fmla="*/ 4571 w 4570"/>
                <a:gd name="connsiteY3" fmla="*/ 70340 h 93701"/>
                <a:gd name="connsiteX4" fmla="*/ 4571 w 4570"/>
                <a:gd name="connsiteY4" fmla="*/ 3047 h 93701"/>
                <a:gd name="connsiteX5" fmla="*/ 0 w 4570"/>
                <a:gd name="connsiteY5" fmla="*/ 0 h 93701"/>
                <a:gd name="connsiteX6" fmla="*/ 0 w 4570"/>
                <a:gd name="connsiteY6" fmla="*/ 93702 h 93701"/>
                <a:gd name="connsiteX7" fmla="*/ 4571 w 4570"/>
                <a:gd name="connsiteY7" fmla="*/ 93702 h 93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0" h="93701">
                  <a:moveTo>
                    <a:pt x="4571" y="93702"/>
                  </a:moveTo>
                  <a:lnTo>
                    <a:pt x="4571" y="90020"/>
                  </a:lnTo>
                  <a:lnTo>
                    <a:pt x="4571" y="87988"/>
                  </a:lnTo>
                  <a:lnTo>
                    <a:pt x="4571" y="70340"/>
                  </a:lnTo>
                  <a:lnTo>
                    <a:pt x="4571" y="3047"/>
                  </a:lnTo>
                  <a:lnTo>
                    <a:pt x="0" y="0"/>
                  </a:lnTo>
                  <a:lnTo>
                    <a:pt x="0" y="93702"/>
                  </a:lnTo>
                  <a:lnTo>
                    <a:pt x="4571" y="93702"/>
                  </a:lnTo>
                  <a:close/>
                </a:path>
              </a:pathLst>
            </a:custGeom>
            <a:solidFill>
              <a:srgbClr val="9FD1D0"/>
            </a:solidFill>
            <a:ln w="12690" cap="flat">
              <a:noFill/>
              <a:prstDash val="solid"/>
              <a:miter/>
            </a:ln>
          </p:spPr>
          <p:txBody>
            <a:bodyPr rtlCol="0" anchor="ctr"/>
            <a:lstStyle/>
            <a:p>
              <a:pPr rtl="0"/>
              <a:endParaRPr lang="en-GB" sz="1934" noProof="0"/>
            </a:p>
          </p:txBody>
        </p:sp>
        <p:sp>
          <p:nvSpPr>
            <p:cNvPr id="814" name="Freeform: Shape 813">
              <a:extLst>
                <a:ext uri="{FF2B5EF4-FFF2-40B4-BE49-F238E27FC236}">
                  <a16:creationId xmlns:a16="http://schemas.microsoft.com/office/drawing/2014/main" id="{97E09095-836B-4C6C-A835-AE29DE052A62}"/>
                </a:ext>
              </a:extLst>
            </p:cNvPr>
            <p:cNvSpPr/>
            <p:nvPr/>
          </p:nvSpPr>
          <p:spPr>
            <a:xfrm>
              <a:off x="9784071" y="6130514"/>
              <a:ext cx="695271" cy="306372"/>
            </a:xfrm>
            <a:custGeom>
              <a:avLst/>
              <a:gdLst>
                <a:gd name="connsiteX0" fmla="*/ 694891 w 695271"/>
                <a:gd name="connsiteY0" fmla="*/ 0 h 306372"/>
                <a:gd name="connsiteX1" fmla="*/ 0 w 695271"/>
                <a:gd name="connsiteY1" fmla="*/ 0 h 306372"/>
                <a:gd name="connsiteX2" fmla="*/ 0 w 695271"/>
                <a:gd name="connsiteY2" fmla="*/ 101574 h 306372"/>
                <a:gd name="connsiteX3" fmla="*/ 0 w 695271"/>
                <a:gd name="connsiteY3" fmla="*/ 101574 h 306372"/>
                <a:gd name="connsiteX4" fmla="*/ 762 w 695271"/>
                <a:gd name="connsiteY4" fmla="*/ 101574 h 306372"/>
                <a:gd name="connsiteX5" fmla="*/ 2032 w 695271"/>
                <a:gd name="connsiteY5" fmla="*/ 101574 h 306372"/>
                <a:gd name="connsiteX6" fmla="*/ 3048 w 695271"/>
                <a:gd name="connsiteY6" fmla="*/ 101574 h 306372"/>
                <a:gd name="connsiteX7" fmla="*/ 4063 w 695271"/>
                <a:gd name="connsiteY7" fmla="*/ 102590 h 306372"/>
                <a:gd name="connsiteX8" fmla="*/ 4063 w 695271"/>
                <a:gd name="connsiteY8" fmla="*/ 103605 h 306372"/>
                <a:gd name="connsiteX9" fmla="*/ 4063 w 695271"/>
                <a:gd name="connsiteY9" fmla="*/ 104494 h 306372"/>
                <a:gd name="connsiteX10" fmla="*/ 249998 w 695271"/>
                <a:gd name="connsiteY10" fmla="*/ 104494 h 306372"/>
                <a:gd name="connsiteX11" fmla="*/ 256600 w 695271"/>
                <a:gd name="connsiteY11" fmla="*/ 98781 h 306372"/>
                <a:gd name="connsiteX12" fmla="*/ 263583 w 695271"/>
                <a:gd name="connsiteY12" fmla="*/ 105764 h 306372"/>
                <a:gd name="connsiteX13" fmla="*/ 263583 w 695271"/>
                <a:gd name="connsiteY13" fmla="*/ 306373 h 306372"/>
                <a:gd name="connsiteX14" fmla="*/ 695271 w 695271"/>
                <a:gd name="connsiteY14" fmla="*/ 306373 h 306372"/>
                <a:gd name="connsiteX15" fmla="*/ 695271 w 695271"/>
                <a:gd name="connsiteY15" fmla="*/ 0 h 30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95271" h="306372">
                  <a:moveTo>
                    <a:pt x="694891" y="0"/>
                  </a:moveTo>
                  <a:lnTo>
                    <a:pt x="0" y="0"/>
                  </a:lnTo>
                  <a:lnTo>
                    <a:pt x="0" y="101574"/>
                  </a:lnTo>
                  <a:lnTo>
                    <a:pt x="0" y="101574"/>
                  </a:lnTo>
                  <a:lnTo>
                    <a:pt x="762" y="101574"/>
                  </a:lnTo>
                  <a:lnTo>
                    <a:pt x="2032" y="101574"/>
                  </a:lnTo>
                  <a:lnTo>
                    <a:pt x="3048" y="101574"/>
                  </a:lnTo>
                  <a:lnTo>
                    <a:pt x="4063" y="102590"/>
                  </a:lnTo>
                  <a:cubicBezTo>
                    <a:pt x="4127" y="102920"/>
                    <a:pt x="4127" y="103275"/>
                    <a:pt x="4063" y="103605"/>
                  </a:cubicBezTo>
                  <a:cubicBezTo>
                    <a:pt x="4101" y="103898"/>
                    <a:pt x="4101" y="104202"/>
                    <a:pt x="4063" y="104494"/>
                  </a:cubicBezTo>
                  <a:lnTo>
                    <a:pt x="249998" y="104494"/>
                  </a:lnTo>
                  <a:cubicBezTo>
                    <a:pt x="250544" y="101257"/>
                    <a:pt x="253312" y="98857"/>
                    <a:pt x="256600" y="98781"/>
                  </a:cubicBezTo>
                  <a:cubicBezTo>
                    <a:pt x="260460" y="98781"/>
                    <a:pt x="263583" y="101904"/>
                    <a:pt x="263583" y="105764"/>
                  </a:cubicBezTo>
                  <a:lnTo>
                    <a:pt x="263583" y="306373"/>
                  </a:lnTo>
                  <a:lnTo>
                    <a:pt x="695271" y="306373"/>
                  </a:lnTo>
                  <a:lnTo>
                    <a:pt x="695271" y="0"/>
                  </a:lnTo>
                  <a:close/>
                </a:path>
              </a:pathLst>
            </a:custGeom>
            <a:solidFill>
              <a:schemeClr val="accent1">
                <a:lumMod val="75000"/>
              </a:schemeClr>
            </a:solidFill>
            <a:ln w="12690" cap="flat">
              <a:noFill/>
              <a:prstDash val="solid"/>
              <a:miter/>
            </a:ln>
          </p:spPr>
          <p:txBody>
            <a:bodyPr rtlCol="0" anchor="ctr"/>
            <a:lstStyle/>
            <a:p>
              <a:pPr rtl="0"/>
              <a:endParaRPr lang="en-GB" sz="1934" noProof="0"/>
            </a:p>
          </p:txBody>
        </p:sp>
        <p:sp>
          <p:nvSpPr>
            <p:cNvPr id="815" name="Freeform: Shape 814">
              <a:extLst>
                <a:ext uri="{FF2B5EF4-FFF2-40B4-BE49-F238E27FC236}">
                  <a16:creationId xmlns:a16="http://schemas.microsoft.com/office/drawing/2014/main" id="{1BE2ABD8-D5B2-4DE2-BDD6-88C4B5EB3FC8}"/>
                </a:ext>
              </a:extLst>
            </p:cNvPr>
            <p:cNvSpPr/>
            <p:nvPr/>
          </p:nvSpPr>
          <p:spPr>
            <a:xfrm>
              <a:off x="9790293" y="6240722"/>
              <a:ext cx="245173" cy="189562"/>
            </a:xfrm>
            <a:custGeom>
              <a:avLst/>
              <a:gdLst>
                <a:gd name="connsiteX0" fmla="*/ 0 w 245173"/>
                <a:gd name="connsiteY0" fmla="*/ 0 h 189562"/>
                <a:gd name="connsiteX1" fmla="*/ 0 w 245173"/>
                <a:gd name="connsiteY1" fmla="*/ 189562 h 189562"/>
                <a:gd name="connsiteX2" fmla="*/ 2666 w 245173"/>
                <a:gd name="connsiteY2" fmla="*/ 189562 h 189562"/>
                <a:gd name="connsiteX3" fmla="*/ 245173 w 245173"/>
                <a:gd name="connsiteY3" fmla="*/ 189562 h 189562"/>
                <a:gd name="connsiteX4" fmla="*/ 245173 w 245173"/>
                <a:gd name="connsiteY4" fmla="*/ 0 h 189562"/>
                <a:gd name="connsiteX5" fmla="*/ 0 w 245173"/>
                <a:gd name="connsiteY5" fmla="*/ 0 h 18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5173" h="189562">
                  <a:moveTo>
                    <a:pt x="0" y="0"/>
                  </a:moveTo>
                  <a:lnTo>
                    <a:pt x="0" y="189562"/>
                  </a:lnTo>
                  <a:lnTo>
                    <a:pt x="2666" y="189562"/>
                  </a:lnTo>
                  <a:lnTo>
                    <a:pt x="245173" y="189562"/>
                  </a:lnTo>
                  <a:lnTo>
                    <a:pt x="245173" y="0"/>
                  </a:lnTo>
                  <a:lnTo>
                    <a:pt x="0" y="0"/>
                  </a:lnTo>
                  <a:close/>
                </a:path>
              </a:pathLst>
            </a:custGeom>
            <a:solidFill>
              <a:schemeClr val="tx2"/>
            </a:solidFill>
            <a:ln w="12690" cap="flat">
              <a:noFill/>
              <a:prstDash val="solid"/>
              <a:miter/>
            </a:ln>
          </p:spPr>
          <p:txBody>
            <a:bodyPr rtlCol="0" anchor="ctr"/>
            <a:lstStyle/>
            <a:p>
              <a:pPr rtl="0"/>
              <a:endParaRPr lang="en-GB" sz="1934" noProof="0"/>
            </a:p>
          </p:txBody>
        </p:sp>
        <p:sp>
          <p:nvSpPr>
            <p:cNvPr id="816" name="Freeform: Shape 815">
              <a:extLst>
                <a:ext uri="{FF2B5EF4-FFF2-40B4-BE49-F238E27FC236}">
                  <a16:creationId xmlns:a16="http://schemas.microsoft.com/office/drawing/2014/main" id="{C65E3CF2-FF3B-45BF-A3A3-DCE8DD656567}"/>
                </a:ext>
              </a:extLst>
            </p:cNvPr>
            <p:cNvSpPr/>
            <p:nvPr/>
          </p:nvSpPr>
          <p:spPr>
            <a:xfrm>
              <a:off x="10048416" y="6018656"/>
              <a:ext cx="4190" cy="98653"/>
            </a:xfrm>
            <a:custGeom>
              <a:avLst/>
              <a:gdLst>
                <a:gd name="connsiteX0" fmla="*/ 3555 w 4190"/>
                <a:gd name="connsiteY0" fmla="*/ 2793 h 98653"/>
                <a:gd name="connsiteX1" fmla="*/ 1016 w 4190"/>
                <a:gd name="connsiteY1" fmla="*/ 1016 h 98653"/>
                <a:gd name="connsiteX2" fmla="*/ 1016 w 4190"/>
                <a:gd name="connsiteY2" fmla="*/ 1016 h 98653"/>
                <a:gd name="connsiteX3" fmla="*/ 0 w 4190"/>
                <a:gd name="connsiteY3" fmla="*/ 0 h 98653"/>
                <a:gd name="connsiteX4" fmla="*/ 0 w 4190"/>
                <a:gd name="connsiteY4" fmla="*/ 0 h 98653"/>
                <a:gd name="connsiteX5" fmla="*/ 0 w 4190"/>
                <a:gd name="connsiteY5" fmla="*/ 98654 h 98653"/>
                <a:gd name="connsiteX6" fmla="*/ 4190 w 4190"/>
                <a:gd name="connsiteY6" fmla="*/ 98654 h 98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 h="98653">
                  <a:moveTo>
                    <a:pt x="3555" y="2793"/>
                  </a:moveTo>
                  <a:lnTo>
                    <a:pt x="1016" y="1016"/>
                  </a:lnTo>
                  <a:lnTo>
                    <a:pt x="1016" y="1016"/>
                  </a:lnTo>
                  <a:lnTo>
                    <a:pt x="0" y="0"/>
                  </a:lnTo>
                  <a:lnTo>
                    <a:pt x="0" y="0"/>
                  </a:lnTo>
                  <a:lnTo>
                    <a:pt x="0" y="98654"/>
                  </a:lnTo>
                  <a:lnTo>
                    <a:pt x="4190" y="98654"/>
                  </a:lnTo>
                  <a:close/>
                </a:path>
              </a:pathLst>
            </a:custGeom>
            <a:solidFill>
              <a:srgbClr val="66B2B0"/>
            </a:solidFill>
            <a:ln w="12690" cap="flat">
              <a:noFill/>
              <a:prstDash val="solid"/>
              <a:miter/>
            </a:ln>
          </p:spPr>
          <p:txBody>
            <a:bodyPr rtlCol="0" anchor="ctr"/>
            <a:lstStyle/>
            <a:p>
              <a:pPr rtl="0"/>
              <a:endParaRPr lang="en-GB" sz="1934" noProof="0"/>
            </a:p>
          </p:txBody>
        </p:sp>
        <p:sp>
          <p:nvSpPr>
            <p:cNvPr id="817" name="Freeform: Shape 816">
              <a:extLst>
                <a:ext uri="{FF2B5EF4-FFF2-40B4-BE49-F238E27FC236}">
                  <a16:creationId xmlns:a16="http://schemas.microsoft.com/office/drawing/2014/main" id="{E2E98BB5-A1BC-401A-8197-F20D69FA78CC}"/>
                </a:ext>
              </a:extLst>
            </p:cNvPr>
            <p:cNvSpPr/>
            <p:nvPr/>
          </p:nvSpPr>
          <p:spPr>
            <a:xfrm>
              <a:off x="9790293" y="5004947"/>
              <a:ext cx="255076" cy="1111854"/>
            </a:xfrm>
            <a:custGeom>
              <a:avLst/>
              <a:gdLst>
                <a:gd name="connsiteX0" fmla="*/ 0 w 255076"/>
                <a:gd name="connsiteY0" fmla="*/ 977269 h 1111854"/>
                <a:gd name="connsiteX1" fmla="*/ 0 w 255076"/>
                <a:gd name="connsiteY1" fmla="*/ 1111855 h 1111854"/>
                <a:gd name="connsiteX2" fmla="*/ 255076 w 255076"/>
                <a:gd name="connsiteY2" fmla="*/ 1111855 h 1111854"/>
                <a:gd name="connsiteX3" fmla="*/ 255076 w 255076"/>
                <a:gd name="connsiteY3" fmla="*/ 8126 h 1111854"/>
                <a:gd name="connsiteX4" fmla="*/ 251648 w 255076"/>
                <a:gd name="connsiteY4" fmla="*/ 0 h 1111854"/>
                <a:gd name="connsiteX5" fmla="*/ 162771 w 255076"/>
                <a:gd name="connsiteY5" fmla="*/ 0 h 1111854"/>
                <a:gd name="connsiteX6" fmla="*/ 0 w 255076"/>
                <a:gd name="connsiteY6" fmla="*/ 0 h 1111854"/>
                <a:gd name="connsiteX7" fmla="*/ 0 w 255076"/>
                <a:gd name="connsiteY7" fmla="*/ 606524 h 1111854"/>
                <a:gd name="connsiteX8" fmla="*/ 0 w 255076"/>
                <a:gd name="connsiteY8" fmla="*/ 779581 h 1111854"/>
                <a:gd name="connsiteX9" fmla="*/ 0 w 255076"/>
                <a:gd name="connsiteY9" fmla="*/ 977269 h 111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5076" h="1111854">
                  <a:moveTo>
                    <a:pt x="0" y="977269"/>
                  </a:moveTo>
                  <a:lnTo>
                    <a:pt x="0" y="1111855"/>
                  </a:lnTo>
                  <a:lnTo>
                    <a:pt x="255076" y="1111855"/>
                  </a:lnTo>
                  <a:lnTo>
                    <a:pt x="255076" y="8126"/>
                  </a:lnTo>
                  <a:lnTo>
                    <a:pt x="251648" y="0"/>
                  </a:lnTo>
                  <a:lnTo>
                    <a:pt x="162771" y="0"/>
                  </a:lnTo>
                  <a:lnTo>
                    <a:pt x="0" y="0"/>
                  </a:lnTo>
                  <a:lnTo>
                    <a:pt x="0" y="606524"/>
                  </a:lnTo>
                  <a:lnTo>
                    <a:pt x="0" y="779581"/>
                  </a:lnTo>
                  <a:lnTo>
                    <a:pt x="0" y="977269"/>
                  </a:lnTo>
                  <a:close/>
                </a:path>
              </a:pathLst>
            </a:custGeom>
            <a:solidFill>
              <a:schemeClr val="accent3"/>
            </a:solidFill>
            <a:ln w="12690" cap="flat">
              <a:noFill/>
              <a:prstDash val="solid"/>
              <a:miter/>
            </a:ln>
          </p:spPr>
          <p:txBody>
            <a:bodyPr rtlCol="0" anchor="ctr"/>
            <a:lstStyle/>
            <a:p>
              <a:pPr rtl="0"/>
              <a:endParaRPr lang="en-GB" sz="1934" noProof="0"/>
            </a:p>
          </p:txBody>
        </p:sp>
        <p:sp>
          <p:nvSpPr>
            <p:cNvPr id="818" name="Freeform: Shape 817">
              <a:extLst>
                <a:ext uri="{FF2B5EF4-FFF2-40B4-BE49-F238E27FC236}">
                  <a16:creationId xmlns:a16="http://schemas.microsoft.com/office/drawing/2014/main" id="{3D93F9BA-9DF5-4F4B-9ACC-88C00205C3CF}"/>
                </a:ext>
              </a:extLst>
            </p:cNvPr>
            <p:cNvSpPr/>
            <p:nvPr/>
          </p:nvSpPr>
          <p:spPr>
            <a:xfrm>
              <a:off x="10050066" y="6434855"/>
              <a:ext cx="1037701" cy="430039"/>
            </a:xfrm>
            <a:custGeom>
              <a:avLst/>
              <a:gdLst>
                <a:gd name="connsiteX0" fmla="*/ 1034146 w 1037701"/>
                <a:gd name="connsiteY0" fmla="*/ 4444 h 430039"/>
                <a:gd name="connsiteX1" fmla="*/ 440068 w 1037701"/>
                <a:gd name="connsiteY1" fmla="*/ 4444 h 430039"/>
                <a:gd name="connsiteX2" fmla="*/ 437909 w 1037701"/>
                <a:gd name="connsiteY2" fmla="*/ 4444 h 430039"/>
                <a:gd name="connsiteX3" fmla="*/ 431688 w 1037701"/>
                <a:gd name="connsiteY3" fmla="*/ 0 h 430039"/>
                <a:gd name="connsiteX4" fmla="*/ 431688 w 1037701"/>
                <a:gd name="connsiteY4" fmla="*/ 0 h 430039"/>
                <a:gd name="connsiteX5" fmla="*/ 431688 w 1037701"/>
                <a:gd name="connsiteY5" fmla="*/ 0 h 430039"/>
                <a:gd name="connsiteX6" fmla="*/ 0 w 1037701"/>
                <a:gd name="connsiteY6" fmla="*/ 0 h 430039"/>
                <a:gd name="connsiteX7" fmla="*/ 0 w 1037701"/>
                <a:gd name="connsiteY7" fmla="*/ 1143 h 430039"/>
                <a:gd name="connsiteX8" fmla="*/ 0 w 1037701"/>
                <a:gd name="connsiteY8" fmla="*/ 430039 h 430039"/>
                <a:gd name="connsiteX9" fmla="*/ 1037701 w 1037701"/>
                <a:gd name="connsiteY9" fmla="*/ 430039 h 430039"/>
                <a:gd name="connsiteX10" fmla="*/ 1037701 w 1037701"/>
                <a:gd name="connsiteY10" fmla="*/ 4698 h 430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37701" h="430039">
                  <a:moveTo>
                    <a:pt x="1034146" y="4444"/>
                  </a:moveTo>
                  <a:lnTo>
                    <a:pt x="440068" y="4444"/>
                  </a:lnTo>
                  <a:cubicBezTo>
                    <a:pt x="439356" y="4571"/>
                    <a:pt x="438620" y="4571"/>
                    <a:pt x="437909" y="4444"/>
                  </a:cubicBezTo>
                  <a:cubicBezTo>
                    <a:pt x="435116" y="4393"/>
                    <a:pt x="432640" y="2628"/>
                    <a:pt x="431688" y="0"/>
                  </a:cubicBezTo>
                  <a:cubicBezTo>
                    <a:pt x="431688" y="0"/>
                    <a:pt x="431688" y="0"/>
                    <a:pt x="431688" y="0"/>
                  </a:cubicBezTo>
                  <a:lnTo>
                    <a:pt x="431688" y="0"/>
                  </a:lnTo>
                  <a:lnTo>
                    <a:pt x="0" y="0"/>
                  </a:lnTo>
                  <a:cubicBezTo>
                    <a:pt x="0" y="0"/>
                    <a:pt x="0" y="762"/>
                    <a:pt x="0" y="1143"/>
                  </a:cubicBezTo>
                  <a:lnTo>
                    <a:pt x="0" y="430039"/>
                  </a:lnTo>
                  <a:lnTo>
                    <a:pt x="1037701" y="430039"/>
                  </a:lnTo>
                  <a:lnTo>
                    <a:pt x="1037701" y="4698"/>
                  </a:lnTo>
                  <a:close/>
                </a:path>
              </a:pathLst>
            </a:custGeom>
            <a:solidFill>
              <a:schemeClr val="accent1"/>
            </a:solidFill>
            <a:ln w="12690" cap="flat">
              <a:noFill/>
              <a:prstDash val="solid"/>
              <a:miter/>
            </a:ln>
          </p:spPr>
          <p:txBody>
            <a:bodyPr rtlCol="0" anchor="ctr"/>
            <a:lstStyle/>
            <a:p>
              <a:pPr rtl="0"/>
              <a:endParaRPr lang="en-GB" sz="1934" noProof="0"/>
            </a:p>
          </p:txBody>
        </p:sp>
        <p:sp>
          <p:nvSpPr>
            <p:cNvPr id="819" name="Freeform: Shape 818">
              <a:extLst>
                <a:ext uri="{FF2B5EF4-FFF2-40B4-BE49-F238E27FC236}">
                  <a16:creationId xmlns:a16="http://schemas.microsoft.com/office/drawing/2014/main" id="{9F7CDE57-91E7-4C5D-BD43-C0BB6F74AB2B}"/>
                </a:ext>
              </a:extLst>
            </p:cNvPr>
            <p:cNvSpPr/>
            <p:nvPr/>
          </p:nvSpPr>
          <p:spPr>
            <a:xfrm>
              <a:off x="9791816" y="6439807"/>
              <a:ext cx="2412" cy="424706"/>
            </a:xfrm>
            <a:custGeom>
              <a:avLst/>
              <a:gdLst>
                <a:gd name="connsiteX0" fmla="*/ 1142 w 2412"/>
                <a:gd name="connsiteY0" fmla="*/ 0 h 424706"/>
                <a:gd name="connsiteX1" fmla="*/ 0 w 2412"/>
                <a:gd name="connsiteY1" fmla="*/ 0 h 424706"/>
                <a:gd name="connsiteX2" fmla="*/ 0 w 2412"/>
                <a:gd name="connsiteY2" fmla="*/ 424706 h 424706"/>
                <a:gd name="connsiteX3" fmla="*/ 2412 w 2412"/>
                <a:gd name="connsiteY3" fmla="*/ 424706 h 424706"/>
                <a:gd name="connsiteX4" fmla="*/ 2412 w 2412"/>
                <a:gd name="connsiteY4" fmla="*/ 0 h 424706"/>
                <a:gd name="connsiteX5" fmla="*/ 1142 w 2412"/>
                <a:gd name="connsiteY5" fmla="*/ 0 h 42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2" h="424706">
                  <a:moveTo>
                    <a:pt x="1142" y="0"/>
                  </a:moveTo>
                  <a:lnTo>
                    <a:pt x="0" y="0"/>
                  </a:lnTo>
                  <a:lnTo>
                    <a:pt x="0" y="424706"/>
                  </a:lnTo>
                  <a:lnTo>
                    <a:pt x="2412" y="424706"/>
                  </a:lnTo>
                  <a:lnTo>
                    <a:pt x="2412" y="0"/>
                  </a:lnTo>
                  <a:lnTo>
                    <a:pt x="1142" y="0"/>
                  </a:lnTo>
                  <a:close/>
                </a:path>
              </a:pathLst>
            </a:custGeom>
            <a:solidFill>
              <a:srgbClr val="000000"/>
            </a:solidFill>
            <a:ln w="12690" cap="flat">
              <a:noFill/>
              <a:prstDash val="solid"/>
              <a:miter/>
            </a:ln>
          </p:spPr>
          <p:txBody>
            <a:bodyPr rtlCol="0" anchor="ctr"/>
            <a:lstStyle/>
            <a:p>
              <a:pPr rtl="0"/>
              <a:endParaRPr lang="en-GB" sz="1934" noProof="0"/>
            </a:p>
          </p:txBody>
        </p:sp>
        <p:sp>
          <p:nvSpPr>
            <p:cNvPr id="820" name="Freeform: Shape 819">
              <a:extLst>
                <a:ext uri="{FF2B5EF4-FFF2-40B4-BE49-F238E27FC236}">
                  <a16:creationId xmlns:a16="http://schemas.microsoft.com/office/drawing/2014/main" id="{777577F3-5823-487F-890C-F048B9287CF3}"/>
                </a:ext>
              </a:extLst>
            </p:cNvPr>
            <p:cNvSpPr/>
            <p:nvPr/>
          </p:nvSpPr>
          <p:spPr>
            <a:xfrm>
              <a:off x="8607595" y="6442474"/>
              <a:ext cx="2412" cy="422039"/>
            </a:xfrm>
            <a:custGeom>
              <a:avLst/>
              <a:gdLst>
                <a:gd name="connsiteX0" fmla="*/ 0 w 2412"/>
                <a:gd name="connsiteY0" fmla="*/ 0 h 422039"/>
                <a:gd name="connsiteX1" fmla="*/ 0 w 2412"/>
                <a:gd name="connsiteY1" fmla="*/ 422040 h 422039"/>
                <a:gd name="connsiteX2" fmla="*/ 2412 w 2412"/>
                <a:gd name="connsiteY2" fmla="*/ 422040 h 422039"/>
                <a:gd name="connsiteX3" fmla="*/ 2412 w 2412"/>
                <a:gd name="connsiteY3" fmla="*/ 4952 h 422039"/>
                <a:gd name="connsiteX4" fmla="*/ 0 w 2412"/>
                <a:gd name="connsiteY4" fmla="*/ 0 h 422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2" h="422039">
                  <a:moveTo>
                    <a:pt x="0" y="0"/>
                  </a:moveTo>
                  <a:lnTo>
                    <a:pt x="0" y="422040"/>
                  </a:lnTo>
                  <a:lnTo>
                    <a:pt x="2412" y="422040"/>
                  </a:lnTo>
                  <a:lnTo>
                    <a:pt x="2412" y="4952"/>
                  </a:lnTo>
                  <a:cubicBezTo>
                    <a:pt x="914" y="3746"/>
                    <a:pt x="26" y="1930"/>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821" name="Freeform: Shape 820">
              <a:extLst>
                <a:ext uri="{FF2B5EF4-FFF2-40B4-BE49-F238E27FC236}">
                  <a16:creationId xmlns:a16="http://schemas.microsoft.com/office/drawing/2014/main" id="{F30BE779-815B-4E0C-A07E-1E351A6D8572}"/>
                </a:ext>
              </a:extLst>
            </p:cNvPr>
            <p:cNvSpPr/>
            <p:nvPr/>
          </p:nvSpPr>
          <p:spPr>
            <a:xfrm>
              <a:off x="8620038" y="6447933"/>
              <a:ext cx="99542" cy="2412"/>
            </a:xfrm>
            <a:custGeom>
              <a:avLst/>
              <a:gdLst>
                <a:gd name="connsiteX0" fmla="*/ 1016 w 99542"/>
                <a:gd name="connsiteY0" fmla="*/ 0 h 2412"/>
                <a:gd name="connsiteX1" fmla="*/ 0 w 99542"/>
                <a:gd name="connsiteY1" fmla="*/ 2412 h 2412"/>
                <a:gd name="connsiteX2" fmla="*/ 99542 w 99542"/>
                <a:gd name="connsiteY2" fmla="*/ 2412 h 2412"/>
                <a:gd name="connsiteX3" fmla="*/ 97257 w 99542"/>
                <a:gd name="connsiteY3" fmla="*/ 0 h 2412"/>
              </a:gdLst>
              <a:ahLst/>
              <a:cxnLst>
                <a:cxn ang="0">
                  <a:pos x="connsiteX0" y="connsiteY0"/>
                </a:cxn>
                <a:cxn ang="0">
                  <a:pos x="connsiteX1" y="connsiteY1"/>
                </a:cxn>
                <a:cxn ang="0">
                  <a:pos x="connsiteX2" y="connsiteY2"/>
                </a:cxn>
                <a:cxn ang="0">
                  <a:pos x="connsiteX3" y="connsiteY3"/>
                </a:cxn>
              </a:cxnLst>
              <a:rect l="l" t="t" r="r" b="b"/>
              <a:pathLst>
                <a:path w="99542" h="2412">
                  <a:moveTo>
                    <a:pt x="1016" y="0"/>
                  </a:moveTo>
                  <a:cubicBezTo>
                    <a:pt x="863" y="876"/>
                    <a:pt x="521" y="1701"/>
                    <a:pt x="0" y="2412"/>
                  </a:cubicBezTo>
                  <a:lnTo>
                    <a:pt x="99542" y="2412"/>
                  </a:lnTo>
                  <a:cubicBezTo>
                    <a:pt x="98564" y="1841"/>
                    <a:pt x="97777" y="1003"/>
                    <a:pt x="97257"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822" name="Freeform: Shape 821">
              <a:extLst>
                <a:ext uri="{FF2B5EF4-FFF2-40B4-BE49-F238E27FC236}">
                  <a16:creationId xmlns:a16="http://schemas.microsoft.com/office/drawing/2014/main" id="{6EEA496C-6E0A-48DF-AAB5-139ED445F138}"/>
                </a:ext>
              </a:extLst>
            </p:cNvPr>
            <p:cNvSpPr/>
            <p:nvPr/>
          </p:nvSpPr>
          <p:spPr>
            <a:xfrm>
              <a:off x="8621435" y="6445394"/>
              <a:ext cx="95098" cy="12696"/>
            </a:xfrm>
            <a:custGeom>
              <a:avLst/>
              <a:gdLst>
                <a:gd name="connsiteX0" fmla="*/ 95098 w 95098"/>
                <a:gd name="connsiteY0" fmla="*/ 0 h 12696"/>
                <a:gd name="connsiteX1" fmla="*/ 95098 w 95098"/>
                <a:gd name="connsiteY1" fmla="*/ 0 h 12696"/>
                <a:gd name="connsiteX2" fmla="*/ 95098 w 95098"/>
                <a:gd name="connsiteY2" fmla="*/ 0 h 12696"/>
                <a:gd name="connsiteX3" fmla="*/ 10157 w 95098"/>
                <a:gd name="connsiteY3" fmla="*/ 0 h 12696"/>
                <a:gd name="connsiteX4" fmla="*/ 0 w 95098"/>
                <a:gd name="connsiteY4" fmla="*/ 0 h 12696"/>
                <a:gd name="connsiteX5" fmla="*/ 0 w 95098"/>
                <a:gd name="connsiteY5" fmla="*/ 0 h 12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098" h="12696">
                  <a:moveTo>
                    <a:pt x="95098" y="0"/>
                  </a:moveTo>
                  <a:cubicBezTo>
                    <a:pt x="95098" y="0"/>
                    <a:pt x="95098" y="0"/>
                    <a:pt x="95098" y="0"/>
                  </a:cubicBezTo>
                  <a:lnTo>
                    <a:pt x="95098" y="0"/>
                  </a:lnTo>
                  <a:lnTo>
                    <a:pt x="10157" y="0"/>
                  </a:lnTo>
                  <a:lnTo>
                    <a:pt x="0" y="0"/>
                  </a:lnTo>
                  <a:lnTo>
                    <a:pt x="0" y="0"/>
                  </a:lnTo>
                  <a:close/>
                </a:path>
              </a:pathLst>
            </a:custGeom>
            <a:solidFill>
              <a:srgbClr val="000000"/>
            </a:solidFill>
            <a:ln w="12690" cap="flat">
              <a:noFill/>
              <a:prstDash val="solid"/>
              <a:miter/>
            </a:ln>
          </p:spPr>
          <p:txBody>
            <a:bodyPr rtlCol="0" anchor="ctr"/>
            <a:lstStyle/>
            <a:p>
              <a:pPr rtl="0"/>
              <a:endParaRPr lang="en-GB" sz="1934" noProof="0"/>
            </a:p>
          </p:txBody>
        </p:sp>
        <p:sp>
          <p:nvSpPr>
            <p:cNvPr id="823" name="Freeform: Shape 822">
              <a:extLst>
                <a:ext uri="{FF2B5EF4-FFF2-40B4-BE49-F238E27FC236}">
                  <a16:creationId xmlns:a16="http://schemas.microsoft.com/office/drawing/2014/main" id="{31EA4A37-D131-4EB5-9105-FFE2C3AB33C2}"/>
                </a:ext>
              </a:extLst>
            </p:cNvPr>
            <p:cNvSpPr/>
            <p:nvPr/>
          </p:nvSpPr>
          <p:spPr>
            <a:xfrm>
              <a:off x="9465638" y="5975360"/>
              <a:ext cx="310814" cy="13712"/>
            </a:xfrm>
            <a:custGeom>
              <a:avLst/>
              <a:gdLst>
                <a:gd name="connsiteX0" fmla="*/ 6856 w 310814"/>
                <a:gd name="connsiteY0" fmla="*/ 6856 h 13712"/>
                <a:gd name="connsiteX1" fmla="*/ 6856 w 310814"/>
                <a:gd name="connsiteY1" fmla="*/ 13713 h 13712"/>
                <a:gd name="connsiteX2" fmla="*/ 310815 w 310814"/>
                <a:gd name="connsiteY2" fmla="*/ 13713 h 13712"/>
                <a:gd name="connsiteX3" fmla="*/ 310815 w 310814"/>
                <a:gd name="connsiteY3" fmla="*/ 0 h 13712"/>
                <a:gd name="connsiteX4" fmla="*/ 0 w 310814"/>
                <a:gd name="connsiteY4" fmla="*/ 0 h 13712"/>
                <a:gd name="connsiteX5" fmla="*/ 6856 w 310814"/>
                <a:gd name="connsiteY5" fmla="*/ 6856 h 13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0814" h="13712">
                  <a:moveTo>
                    <a:pt x="6856" y="6856"/>
                  </a:moveTo>
                  <a:lnTo>
                    <a:pt x="6856" y="13713"/>
                  </a:lnTo>
                  <a:lnTo>
                    <a:pt x="310815" y="13713"/>
                  </a:lnTo>
                  <a:lnTo>
                    <a:pt x="310815" y="0"/>
                  </a:lnTo>
                  <a:lnTo>
                    <a:pt x="0" y="0"/>
                  </a:lnTo>
                  <a:cubicBezTo>
                    <a:pt x="3783" y="0"/>
                    <a:pt x="6856" y="3070"/>
                    <a:pt x="6856"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824" name="Freeform: Shape 823">
              <a:extLst>
                <a:ext uri="{FF2B5EF4-FFF2-40B4-BE49-F238E27FC236}">
                  <a16:creationId xmlns:a16="http://schemas.microsoft.com/office/drawing/2014/main" id="{48179DB3-F7B0-48FC-AB33-2E3AA1E75947}"/>
                </a:ext>
              </a:extLst>
            </p:cNvPr>
            <p:cNvSpPr/>
            <p:nvPr/>
          </p:nvSpPr>
          <p:spPr>
            <a:xfrm>
              <a:off x="8535859" y="5893593"/>
              <a:ext cx="2412" cy="970920"/>
            </a:xfrm>
            <a:custGeom>
              <a:avLst/>
              <a:gdLst>
                <a:gd name="connsiteX0" fmla="*/ 381 w 2412"/>
                <a:gd name="connsiteY0" fmla="*/ 0 h 970920"/>
                <a:gd name="connsiteX1" fmla="*/ 0 w 2412"/>
                <a:gd name="connsiteY1" fmla="*/ 0 h 970920"/>
                <a:gd name="connsiteX2" fmla="*/ 0 w 2412"/>
                <a:gd name="connsiteY2" fmla="*/ 970921 h 970920"/>
                <a:gd name="connsiteX3" fmla="*/ 2412 w 2412"/>
                <a:gd name="connsiteY3" fmla="*/ 970921 h 970920"/>
                <a:gd name="connsiteX4" fmla="*/ 2412 w 2412"/>
                <a:gd name="connsiteY4" fmla="*/ 508 h 970920"/>
                <a:gd name="connsiteX5" fmla="*/ 381 w 2412"/>
                <a:gd name="connsiteY5" fmla="*/ 0 h 97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2" h="970920">
                  <a:moveTo>
                    <a:pt x="381" y="0"/>
                  </a:moveTo>
                  <a:lnTo>
                    <a:pt x="0" y="0"/>
                  </a:lnTo>
                  <a:lnTo>
                    <a:pt x="0" y="970921"/>
                  </a:lnTo>
                  <a:lnTo>
                    <a:pt x="2412" y="970921"/>
                  </a:lnTo>
                  <a:lnTo>
                    <a:pt x="2412" y="508"/>
                  </a:lnTo>
                  <a:lnTo>
                    <a:pt x="381" y="0"/>
                  </a:lnTo>
                  <a:close/>
                </a:path>
              </a:pathLst>
            </a:custGeom>
            <a:solidFill>
              <a:srgbClr val="000000"/>
            </a:solidFill>
            <a:ln w="12690" cap="flat">
              <a:noFill/>
              <a:prstDash val="solid"/>
              <a:miter/>
            </a:ln>
          </p:spPr>
          <p:txBody>
            <a:bodyPr rtlCol="0" anchor="ctr"/>
            <a:lstStyle/>
            <a:p>
              <a:pPr rtl="0"/>
              <a:endParaRPr lang="en-GB" sz="1934" noProof="0"/>
            </a:p>
          </p:txBody>
        </p:sp>
        <p:sp>
          <p:nvSpPr>
            <p:cNvPr id="825" name="Freeform: Shape 824">
              <a:extLst>
                <a:ext uri="{FF2B5EF4-FFF2-40B4-BE49-F238E27FC236}">
                  <a16:creationId xmlns:a16="http://schemas.microsoft.com/office/drawing/2014/main" id="{717D1D32-DB15-4A2D-9125-28E3CE490F6C}"/>
                </a:ext>
              </a:extLst>
            </p:cNvPr>
            <p:cNvSpPr/>
            <p:nvPr/>
          </p:nvSpPr>
          <p:spPr>
            <a:xfrm>
              <a:off x="8881463" y="6446283"/>
              <a:ext cx="376964" cy="1142"/>
            </a:xfrm>
            <a:custGeom>
              <a:avLst/>
              <a:gdLst>
                <a:gd name="connsiteX0" fmla="*/ 358427 w 376964"/>
                <a:gd name="connsiteY0" fmla="*/ 1143 h 1142"/>
                <a:gd name="connsiteX1" fmla="*/ 0 w 376964"/>
                <a:gd name="connsiteY1" fmla="*/ 1143 h 1142"/>
                <a:gd name="connsiteX2" fmla="*/ 0 w 376964"/>
                <a:gd name="connsiteY2" fmla="*/ 1143 h 1142"/>
                <a:gd name="connsiteX3" fmla="*/ 376965 w 376964"/>
                <a:gd name="connsiteY3" fmla="*/ 1143 h 1142"/>
                <a:gd name="connsiteX4" fmla="*/ 376965 w 376964"/>
                <a:gd name="connsiteY4" fmla="*/ 0 h 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964" h="1142">
                  <a:moveTo>
                    <a:pt x="358427" y="1143"/>
                  </a:moveTo>
                  <a:lnTo>
                    <a:pt x="0" y="1143"/>
                  </a:lnTo>
                  <a:lnTo>
                    <a:pt x="0" y="1143"/>
                  </a:lnTo>
                  <a:lnTo>
                    <a:pt x="376965" y="1143"/>
                  </a:lnTo>
                  <a:cubicBezTo>
                    <a:pt x="376850" y="774"/>
                    <a:pt x="376850" y="368"/>
                    <a:pt x="376965"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826" name="Freeform: Shape 825">
              <a:extLst>
                <a:ext uri="{FF2B5EF4-FFF2-40B4-BE49-F238E27FC236}">
                  <a16:creationId xmlns:a16="http://schemas.microsoft.com/office/drawing/2014/main" id="{403D4546-0FC7-4C74-B48D-E3F1ECCDA2B2}"/>
                </a:ext>
              </a:extLst>
            </p:cNvPr>
            <p:cNvSpPr/>
            <p:nvPr/>
          </p:nvSpPr>
          <p:spPr>
            <a:xfrm>
              <a:off x="8729357" y="6445902"/>
              <a:ext cx="138901" cy="2031"/>
            </a:xfrm>
            <a:custGeom>
              <a:avLst/>
              <a:gdLst>
                <a:gd name="connsiteX0" fmla="*/ 138521 w 138901"/>
                <a:gd name="connsiteY0" fmla="*/ 0 h 2031"/>
                <a:gd name="connsiteX1" fmla="*/ 635 w 138901"/>
                <a:gd name="connsiteY1" fmla="*/ 0 h 2031"/>
                <a:gd name="connsiteX2" fmla="*/ 0 w 138901"/>
                <a:gd name="connsiteY2" fmla="*/ 2031 h 2031"/>
                <a:gd name="connsiteX3" fmla="*/ 138901 w 138901"/>
                <a:gd name="connsiteY3" fmla="*/ 2031 h 2031"/>
                <a:gd name="connsiteX4" fmla="*/ 138901 w 138901"/>
                <a:gd name="connsiteY4" fmla="*/ 254 h 2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01" h="2031">
                  <a:moveTo>
                    <a:pt x="138521" y="0"/>
                  </a:moveTo>
                  <a:lnTo>
                    <a:pt x="635" y="0"/>
                  </a:lnTo>
                  <a:cubicBezTo>
                    <a:pt x="494" y="698"/>
                    <a:pt x="291" y="1384"/>
                    <a:pt x="0" y="2031"/>
                  </a:cubicBezTo>
                  <a:lnTo>
                    <a:pt x="138901" y="2031"/>
                  </a:lnTo>
                  <a:cubicBezTo>
                    <a:pt x="138787" y="1447"/>
                    <a:pt x="138787" y="838"/>
                    <a:pt x="138901" y="254"/>
                  </a:cubicBezTo>
                  <a:close/>
                </a:path>
              </a:pathLst>
            </a:custGeom>
            <a:solidFill>
              <a:srgbClr val="000000"/>
            </a:solidFill>
            <a:ln w="12690" cap="flat">
              <a:noFill/>
              <a:prstDash val="solid"/>
              <a:miter/>
            </a:ln>
          </p:spPr>
          <p:txBody>
            <a:bodyPr rtlCol="0" anchor="ctr"/>
            <a:lstStyle/>
            <a:p>
              <a:pPr rtl="0"/>
              <a:endParaRPr lang="en-GB" sz="1934" noProof="0"/>
            </a:p>
          </p:txBody>
        </p:sp>
        <p:sp>
          <p:nvSpPr>
            <p:cNvPr id="827" name="Freeform: Shape 826">
              <a:extLst>
                <a:ext uri="{FF2B5EF4-FFF2-40B4-BE49-F238E27FC236}">
                  <a16:creationId xmlns:a16="http://schemas.microsoft.com/office/drawing/2014/main" id="{FB178ECF-FE85-49CB-9A12-318786656315}"/>
                </a:ext>
              </a:extLst>
            </p:cNvPr>
            <p:cNvSpPr/>
            <p:nvPr/>
          </p:nvSpPr>
          <p:spPr>
            <a:xfrm>
              <a:off x="8621054" y="6445394"/>
              <a:ext cx="96241" cy="2539"/>
            </a:xfrm>
            <a:custGeom>
              <a:avLst/>
              <a:gdLst>
                <a:gd name="connsiteX0" fmla="*/ 95479 w 96241"/>
                <a:gd name="connsiteY0" fmla="*/ 0 h 2539"/>
                <a:gd name="connsiteX1" fmla="*/ 0 w 96241"/>
                <a:gd name="connsiteY1" fmla="*/ 0 h 2539"/>
                <a:gd name="connsiteX2" fmla="*/ 0 w 96241"/>
                <a:gd name="connsiteY2" fmla="*/ 1143 h 2539"/>
                <a:gd name="connsiteX3" fmla="*/ 0 w 96241"/>
                <a:gd name="connsiteY3" fmla="*/ 2539 h 2539"/>
                <a:gd name="connsiteX4" fmla="*/ 96241 w 96241"/>
                <a:gd name="connsiteY4" fmla="*/ 2539 h 2539"/>
                <a:gd name="connsiteX5" fmla="*/ 95479 w 96241"/>
                <a:gd name="connsiteY5" fmla="*/ 0 h 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241" h="2539">
                  <a:moveTo>
                    <a:pt x="95479" y="0"/>
                  </a:moveTo>
                  <a:lnTo>
                    <a:pt x="0" y="0"/>
                  </a:lnTo>
                  <a:lnTo>
                    <a:pt x="0" y="1143"/>
                  </a:lnTo>
                  <a:cubicBezTo>
                    <a:pt x="64" y="1612"/>
                    <a:pt x="64" y="2069"/>
                    <a:pt x="0" y="2539"/>
                  </a:cubicBezTo>
                  <a:lnTo>
                    <a:pt x="96241" y="2539"/>
                  </a:lnTo>
                  <a:cubicBezTo>
                    <a:pt x="95860" y="1740"/>
                    <a:pt x="95593" y="876"/>
                    <a:pt x="95479"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828" name="Freeform: Shape 827">
              <a:extLst>
                <a:ext uri="{FF2B5EF4-FFF2-40B4-BE49-F238E27FC236}">
                  <a16:creationId xmlns:a16="http://schemas.microsoft.com/office/drawing/2014/main" id="{8C5AD710-CAFA-4750-8EF7-280C03C34F92}"/>
                </a:ext>
              </a:extLst>
            </p:cNvPr>
            <p:cNvSpPr/>
            <p:nvPr/>
          </p:nvSpPr>
          <p:spPr>
            <a:xfrm>
              <a:off x="8536240" y="5883436"/>
              <a:ext cx="80370" cy="31233"/>
            </a:xfrm>
            <a:custGeom>
              <a:avLst/>
              <a:gdLst>
                <a:gd name="connsiteX0" fmla="*/ 7745 w 80370"/>
                <a:gd name="connsiteY0" fmla="*/ 7491 h 31233"/>
                <a:gd name="connsiteX1" fmla="*/ 889 w 80370"/>
                <a:gd name="connsiteY1" fmla="*/ 14347 h 31233"/>
                <a:gd name="connsiteX2" fmla="*/ 0 w 80370"/>
                <a:gd name="connsiteY2" fmla="*/ 14347 h 31233"/>
                <a:gd name="connsiteX3" fmla="*/ 2031 w 80370"/>
                <a:gd name="connsiteY3" fmla="*/ 14347 h 31233"/>
                <a:gd name="connsiteX4" fmla="*/ 71355 w 80370"/>
                <a:gd name="connsiteY4" fmla="*/ 31234 h 31233"/>
                <a:gd name="connsiteX5" fmla="*/ 71355 w 80370"/>
                <a:gd name="connsiteY5" fmla="*/ 25774 h 31233"/>
                <a:gd name="connsiteX6" fmla="*/ 78211 w 80370"/>
                <a:gd name="connsiteY6" fmla="*/ 18791 h 31233"/>
                <a:gd name="connsiteX7" fmla="*/ 80370 w 80370"/>
                <a:gd name="connsiteY7" fmla="*/ 18791 h 31233"/>
                <a:gd name="connsiteX8" fmla="*/ 80370 w 80370"/>
                <a:gd name="connsiteY8" fmla="*/ 18791 h 31233"/>
                <a:gd name="connsiteX9" fmla="*/ 2920 w 80370"/>
                <a:gd name="connsiteY9" fmla="*/ 0 h 31233"/>
                <a:gd name="connsiteX10" fmla="*/ 2158 w 80370"/>
                <a:gd name="connsiteY10" fmla="*/ 0 h 31233"/>
                <a:gd name="connsiteX11" fmla="*/ 7745 w 80370"/>
                <a:gd name="connsiteY11" fmla="*/ 7491 h 3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370" h="31233">
                  <a:moveTo>
                    <a:pt x="7745" y="7491"/>
                  </a:moveTo>
                  <a:cubicBezTo>
                    <a:pt x="7745" y="11277"/>
                    <a:pt x="4672" y="14347"/>
                    <a:pt x="889" y="14347"/>
                  </a:cubicBezTo>
                  <a:lnTo>
                    <a:pt x="0" y="14347"/>
                  </a:lnTo>
                  <a:lnTo>
                    <a:pt x="2031" y="14347"/>
                  </a:lnTo>
                  <a:lnTo>
                    <a:pt x="71355" y="31234"/>
                  </a:lnTo>
                  <a:lnTo>
                    <a:pt x="71355" y="25774"/>
                  </a:lnTo>
                  <a:cubicBezTo>
                    <a:pt x="71355" y="21967"/>
                    <a:pt x="74402" y="18861"/>
                    <a:pt x="78211" y="18791"/>
                  </a:cubicBezTo>
                  <a:cubicBezTo>
                    <a:pt x="78923" y="18676"/>
                    <a:pt x="79659" y="18676"/>
                    <a:pt x="80370" y="18791"/>
                  </a:cubicBezTo>
                  <a:lnTo>
                    <a:pt x="80370" y="18791"/>
                  </a:lnTo>
                  <a:lnTo>
                    <a:pt x="2920" y="0"/>
                  </a:lnTo>
                  <a:cubicBezTo>
                    <a:pt x="2920" y="0"/>
                    <a:pt x="2920" y="0"/>
                    <a:pt x="2158" y="0"/>
                  </a:cubicBezTo>
                  <a:cubicBezTo>
                    <a:pt x="5738" y="587"/>
                    <a:pt x="8202" y="3898"/>
                    <a:pt x="7745" y="7491"/>
                  </a:cubicBezTo>
                  <a:close/>
                </a:path>
              </a:pathLst>
            </a:custGeom>
            <a:solidFill>
              <a:srgbClr val="000000"/>
            </a:solidFill>
            <a:ln w="12690" cap="flat">
              <a:noFill/>
              <a:prstDash val="solid"/>
              <a:miter/>
            </a:ln>
          </p:spPr>
          <p:txBody>
            <a:bodyPr rtlCol="0" anchor="ctr"/>
            <a:lstStyle/>
            <a:p>
              <a:pPr rtl="0"/>
              <a:endParaRPr lang="en-GB" sz="1934" noProof="0"/>
            </a:p>
          </p:txBody>
        </p:sp>
        <p:sp>
          <p:nvSpPr>
            <p:cNvPr id="829" name="Freeform: Shape 828">
              <a:extLst>
                <a:ext uri="{FF2B5EF4-FFF2-40B4-BE49-F238E27FC236}">
                  <a16:creationId xmlns:a16="http://schemas.microsoft.com/office/drawing/2014/main" id="{12ACFA63-5266-4B3C-BE93-2D11DE96C92E}"/>
                </a:ext>
              </a:extLst>
            </p:cNvPr>
            <p:cNvSpPr/>
            <p:nvPr/>
          </p:nvSpPr>
          <p:spPr>
            <a:xfrm>
              <a:off x="8231012" y="5884197"/>
              <a:ext cx="312973" cy="13585"/>
            </a:xfrm>
            <a:custGeom>
              <a:avLst/>
              <a:gdLst>
                <a:gd name="connsiteX0" fmla="*/ 6856 w 312973"/>
                <a:gd name="connsiteY0" fmla="*/ 6729 h 13585"/>
                <a:gd name="connsiteX1" fmla="*/ 6856 w 312973"/>
                <a:gd name="connsiteY1" fmla="*/ 13586 h 13585"/>
                <a:gd name="connsiteX2" fmla="*/ 306117 w 312973"/>
                <a:gd name="connsiteY2" fmla="*/ 13586 h 13585"/>
                <a:gd name="connsiteX3" fmla="*/ 312973 w 312973"/>
                <a:gd name="connsiteY3" fmla="*/ 6729 h 13585"/>
                <a:gd name="connsiteX4" fmla="*/ 306879 w 312973"/>
                <a:gd name="connsiteY4" fmla="*/ 0 h 13585"/>
                <a:gd name="connsiteX5" fmla="*/ 306117 w 312973"/>
                <a:gd name="connsiteY5" fmla="*/ 0 h 13585"/>
                <a:gd name="connsiteX6" fmla="*/ 0 w 312973"/>
                <a:gd name="connsiteY6" fmla="*/ 0 h 13585"/>
                <a:gd name="connsiteX7" fmla="*/ 6856 w 312973"/>
                <a:gd name="connsiteY7" fmla="*/ 6729 h 13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973" h="13585">
                  <a:moveTo>
                    <a:pt x="6856" y="6729"/>
                  </a:moveTo>
                  <a:lnTo>
                    <a:pt x="6856" y="13586"/>
                  </a:lnTo>
                  <a:lnTo>
                    <a:pt x="306117" y="13586"/>
                  </a:lnTo>
                  <a:cubicBezTo>
                    <a:pt x="309900" y="13586"/>
                    <a:pt x="312973" y="10515"/>
                    <a:pt x="312973" y="6729"/>
                  </a:cubicBezTo>
                  <a:cubicBezTo>
                    <a:pt x="312986" y="3248"/>
                    <a:pt x="310345" y="329"/>
                    <a:pt x="306879" y="0"/>
                  </a:cubicBezTo>
                  <a:lnTo>
                    <a:pt x="306117" y="0"/>
                  </a:lnTo>
                  <a:lnTo>
                    <a:pt x="0" y="0"/>
                  </a:lnTo>
                  <a:cubicBezTo>
                    <a:pt x="3707" y="65"/>
                    <a:pt x="6716" y="3021"/>
                    <a:pt x="6856" y="6729"/>
                  </a:cubicBezTo>
                  <a:close/>
                </a:path>
              </a:pathLst>
            </a:custGeom>
            <a:solidFill>
              <a:srgbClr val="000000"/>
            </a:solidFill>
            <a:ln w="12690" cap="flat">
              <a:noFill/>
              <a:prstDash val="solid"/>
              <a:miter/>
            </a:ln>
          </p:spPr>
          <p:txBody>
            <a:bodyPr rtlCol="0" anchor="ctr"/>
            <a:lstStyle/>
            <a:p>
              <a:pPr rtl="0"/>
              <a:endParaRPr lang="en-GB" sz="1934" noProof="0"/>
            </a:p>
          </p:txBody>
        </p:sp>
        <p:sp>
          <p:nvSpPr>
            <p:cNvPr id="830" name="Freeform: Shape 829">
              <a:extLst>
                <a:ext uri="{FF2B5EF4-FFF2-40B4-BE49-F238E27FC236}">
                  <a16:creationId xmlns:a16="http://schemas.microsoft.com/office/drawing/2014/main" id="{4DE8998C-E999-442A-8633-888D9E460717}"/>
                </a:ext>
              </a:extLst>
            </p:cNvPr>
            <p:cNvSpPr/>
            <p:nvPr/>
          </p:nvSpPr>
          <p:spPr>
            <a:xfrm>
              <a:off x="12143370" y="6416699"/>
              <a:ext cx="40883" cy="5586"/>
            </a:xfrm>
            <a:custGeom>
              <a:avLst/>
              <a:gdLst>
                <a:gd name="connsiteX0" fmla="*/ 5968 w 40883"/>
                <a:gd name="connsiteY0" fmla="*/ 5587 h 5586"/>
                <a:gd name="connsiteX1" fmla="*/ 32758 w 40883"/>
                <a:gd name="connsiteY1" fmla="*/ 5587 h 5586"/>
                <a:gd name="connsiteX2" fmla="*/ 39487 w 40883"/>
                <a:gd name="connsiteY2" fmla="*/ 0 h 5586"/>
                <a:gd name="connsiteX3" fmla="*/ 40884 w 40883"/>
                <a:gd name="connsiteY3" fmla="*/ 0 h 5586"/>
                <a:gd name="connsiteX4" fmla="*/ 39614 w 40883"/>
                <a:gd name="connsiteY4" fmla="*/ 0 h 5586"/>
                <a:gd name="connsiteX5" fmla="*/ 0 w 40883"/>
                <a:gd name="connsiteY5" fmla="*/ 0 h 5586"/>
                <a:gd name="connsiteX6" fmla="*/ 0 w 40883"/>
                <a:gd name="connsiteY6" fmla="*/ 0 h 5586"/>
                <a:gd name="connsiteX7" fmla="*/ 5968 w 40883"/>
                <a:gd name="connsiteY7" fmla="*/ 5587 h 5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883" h="5586">
                  <a:moveTo>
                    <a:pt x="5968" y="5587"/>
                  </a:moveTo>
                  <a:lnTo>
                    <a:pt x="32758" y="5587"/>
                  </a:lnTo>
                  <a:cubicBezTo>
                    <a:pt x="33367" y="2349"/>
                    <a:pt x="36198" y="0"/>
                    <a:pt x="39487" y="0"/>
                  </a:cubicBezTo>
                  <a:lnTo>
                    <a:pt x="40884" y="0"/>
                  </a:lnTo>
                  <a:lnTo>
                    <a:pt x="39614" y="0"/>
                  </a:lnTo>
                  <a:lnTo>
                    <a:pt x="0" y="0"/>
                  </a:lnTo>
                  <a:lnTo>
                    <a:pt x="0" y="0"/>
                  </a:lnTo>
                  <a:cubicBezTo>
                    <a:pt x="3022" y="305"/>
                    <a:pt x="5473" y="2590"/>
                    <a:pt x="5968" y="5587"/>
                  </a:cubicBezTo>
                  <a:close/>
                </a:path>
              </a:pathLst>
            </a:custGeom>
            <a:solidFill>
              <a:srgbClr val="000000"/>
            </a:solidFill>
            <a:ln w="12690" cap="flat">
              <a:noFill/>
              <a:prstDash val="solid"/>
              <a:miter/>
            </a:ln>
          </p:spPr>
          <p:txBody>
            <a:bodyPr rtlCol="0" anchor="ctr"/>
            <a:lstStyle/>
            <a:p>
              <a:pPr rtl="0"/>
              <a:endParaRPr lang="en-GB" sz="1934" noProof="0"/>
            </a:p>
          </p:txBody>
        </p:sp>
        <p:sp>
          <p:nvSpPr>
            <p:cNvPr id="831" name="Freeform: Shape 830">
              <a:extLst>
                <a:ext uri="{FF2B5EF4-FFF2-40B4-BE49-F238E27FC236}">
                  <a16:creationId xmlns:a16="http://schemas.microsoft.com/office/drawing/2014/main" id="{BD0C999D-C777-4097-A173-CFC5722C0EF8}"/>
                </a:ext>
              </a:extLst>
            </p:cNvPr>
            <p:cNvSpPr/>
            <p:nvPr/>
          </p:nvSpPr>
          <p:spPr>
            <a:xfrm>
              <a:off x="12142608" y="6424317"/>
              <a:ext cx="32884" cy="5459"/>
            </a:xfrm>
            <a:custGeom>
              <a:avLst/>
              <a:gdLst>
                <a:gd name="connsiteX0" fmla="*/ 0 w 32884"/>
                <a:gd name="connsiteY0" fmla="*/ 5460 h 5459"/>
                <a:gd name="connsiteX1" fmla="*/ 0 w 32884"/>
                <a:gd name="connsiteY1" fmla="*/ 5460 h 5459"/>
                <a:gd name="connsiteX2" fmla="*/ 32885 w 32884"/>
                <a:gd name="connsiteY2" fmla="*/ 5460 h 5459"/>
                <a:gd name="connsiteX3" fmla="*/ 32885 w 32884"/>
                <a:gd name="connsiteY3" fmla="*/ 0 h 5459"/>
                <a:gd name="connsiteX4" fmla="*/ 6603 w 32884"/>
                <a:gd name="connsiteY4" fmla="*/ 0 h 5459"/>
                <a:gd name="connsiteX5" fmla="*/ 0 w 32884"/>
                <a:gd name="connsiteY5" fmla="*/ 5460 h 5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84" h="5459">
                  <a:moveTo>
                    <a:pt x="0" y="5460"/>
                  </a:moveTo>
                  <a:lnTo>
                    <a:pt x="0" y="5460"/>
                  </a:lnTo>
                  <a:lnTo>
                    <a:pt x="32885" y="5460"/>
                  </a:lnTo>
                  <a:lnTo>
                    <a:pt x="32885" y="0"/>
                  </a:lnTo>
                  <a:lnTo>
                    <a:pt x="6603" y="0"/>
                  </a:lnTo>
                  <a:cubicBezTo>
                    <a:pt x="5993" y="3162"/>
                    <a:pt x="3225" y="5460"/>
                    <a:pt x="0" y="546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832" name="Freeform: Shape 831">
              <a:extLst>
                <a:ext uri="{FF2B5EF4-FFF2-40B4-BE49-F238E27FC236}">
                  <a16:creationId xmlns:a16="http://schemas.microsoft.com/office/drawing/2014/main" id="{1B5E6107-926E-431F-BB1C-9B466BCC00D3}"/>
                </a:ext>
              </a:extLst>
            </p:cNvPr>
            <p:cNvSpPr/>
            <p:nvPr/>
          </p:nvSpPr>
          <p:spPr>
            <a:xfrm>
              <a:off x="11773135" y="6415556"/>
              <a:ext cx="376203" cy="6221"/>
            </a:xfrm>
            <a:custGeom>
              <a:avLst/>
              <a:gdLst>
                <a:gd name="connsiteX0" fmla="*/ 6729 w 376203"/>
                <a:gd name="connsiteY0" fmla="*/ 6221 h 6221"/>
                <a:gd name="connsiteX1" fmla="*/ 29964 w 376203"/>
                <a:gd name="connsiteY1" fmla="*/ 6221 h 6221"/>
                <a:gd name="connsiteX2" fmla="*/ 376203 w 376203"/>
                <a:gd name="connsiteY2" fmla="*/ 6221 h 6221"/>
                <a:gd name="connsiteX3" fmla="*/ 369473 w 376203"/>
                <a:gd name="connsiteY3" fmla="*/ 0 h 6221"/>
                <a:gd name="connsiteX4" fmla="*/ 0 w 376203"/>
                <a:gd name="connsiteY4" fmla="*/ 0 h 6221"/>
                <a:gd name="connsiteX5" fmla="*/ 6729 w 376203"/>
                <a:gd name="connsiteY5" fmla="*/ 6221 h 6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6203" h="6221">
                  <a:moveTo>
                    <a:pt x="6729" y="6221"/>
                  </a:moveTo>
                  <a:lnTo>
                    <a:pt x="29964" y="6221"/>
                  </a:lnTo>
                  <a:lnTo>
                    <a:pt x="376203" y="6221"/>
                  </a:lnTo>
                  <a:cubicBezTo>
                    <a:pt x="375937" y="2704"/>
                    <a:pt x="373003" y="-13"/>
                    <a:pt x="369473" y="0"/>
                  </a:cubicBezTo>
                  <a:lnTo>
                    <a:pt x="0" y="0"/>
                  </a:lnTo>
                  <a:cubicBezTo>
                    <a:pt x="3479" y="102"/>
                    <a:pt x="6348" y="2755"/>
                    <a:pt x="6729" y="6221"/>
                  </a:cubicBezTo>
                  <a:close/>
                </a:path>
              </a:pathLst>
            </a:custGeom>
            <a:solidFill>
              <a:srgbClr val="000000"/>
            </a:solidFill>
            <a:ln w="12690" cap="flat">
              <a:noFill/>
              <a:prstDash val="solid"/>
              <a:miter/>
            </a:ln>
          </p:spPr>
          <p:txBody>
            <a:bodyPr rtlCol="0" anchor="ctr"/>
            <a:lstStyle/>
            <a:p>
              <a:pPr rtl="0"/>
              <a:endParaRPr lang="en-GB" sz="1934" noProof="0"/>
            </a:p>
          </p:txBody>
        </p:sp>
        <p:sp>
          <p:nvSpPr>
            <p:cNvPr id="833" name="Freeform: Shape 832">
              <a:extLst>
                <a:ext uri="{FF2B5EF4-FFF2-40B4-BE49-F238E27FC236}">
                  <a16:creationId xmlns:a16="http://schemas.microsoft.com/office/drawing/2014/main" id="{0E325EF6-A759-4037-B916-DFA751D61F6A}"/>
                </a:ext>
              </a:extLst>
            </p:cNvPr>
            <p:cNvSpPr/>
            <p:nvPr/>
          </p:nvSpPr>
          <p:spPr>
            <a:xfrm>
              <a:off x="11779991" y="6424317"/>
              <a:ext cx="21838" cy="5459"/>
            </a:xfrm>
            <a:custGeom>
              <a:avLst/>
              <a:gdLst>
                <a:gd name="connsiteX0" fmla="*/ 21839 w 21838"/>
                <a:gd name="connsiteY0" fmla="*/ 381 h 5459"/>
                <a:gd name="connsiteX1" fmla="*/ 0 w 21838"/>
                <a:gd name="connsiteY1" fmla="*/ 0 h 5459"/>
                <a:gd name="connsiteX2" fmla="*/ 0 w 21838"/>
                <a:gd name="connsiteY2" fmla="*/ 5460 h 5459"/>
                <a:gd name="connsiteX3" fmla="*/ 21839 w 21838"/>
                <a:gd name="connsiteY3" fmla="*/ 5460 h 5459"/>
                <a:gd name="connsiteX4" fmla="*/ 21839 w 21838"/>
                <a:gd name="connsiteY4" fmla="*/ 381 h 54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38" h="5459">
                  <a:moveTo>
                    <a:pt x="21839" y="381"/>
                  </a:moveTo>
                  <a:lnTo>
                    <a:pt x="0" y="0"/>
                  </a:lnTo>
                  <a:lnTo>
                    <a:pt x="0" y="5460"/>
                  </a:lnTo>
                  <a:lnTo>
                    <a:pt x="21839" y="5460"/>
                  </a:lnTo>
                  <a:lnTo>
                    <a:pt x="21839" y="381"/>
                  </a:lnTo>
                  <a:close/>
                </a:path>
              </a:pathLst>
            </a:custGeom>
            <a:solidFill>
              <a:srgbClr val="000000"/>
            </a:solidFill>
            <a:ln w="12690" cap="flat">
              <a:noFill/>
              <a:prstDash val="solid"/>
              <a:miter/>
            </a:ln>
          </p:spPr>
          <p:txBody>
            <a:bodyPr rtlCol="0" anchor="ctr"/>
            <a:lstStyle/>
            <a:p>
              <a:pPr rtl="0"/>
              <a:endParaRPr lang="en-GB" sz="1934" noProof="0"/>
            </a:p>
          </p:txBody>
        </p:sp>
        <p:sp>
          <p:nvSpPr>
            <p:cNvPr id="834" name="Freeform: Shape 833">
              <a:extLst>
                <a:ext uri="{FF2B5EF4-FFF2-40B4-BE49-F238E27FC236}">
                  <a16:creationId xmlns:a16="http://schemas.microsoft.com/office/drawing/2014/main" id="{5D4951DA-49BD-4DB0-B233-F2ED2C5D571B}"/>
                </a:ext>
              </a:extLst>
            </p:cNvPr>
            <p:cNvSpPr/>
            <p:nvPr/>
          </p:nvSpPr>
          <p:spPr>
            <a:xfrm>
              <a:off x="11804242" y="6424825"/>
              <a:ext cx="344714" cy="4951"/>
            </a:xfrm>
            <a:custGeom>
              <a:avLst/>
              <a:gdLst>
                <a:gd name="connsiteX0" fmla="*/ 338239 w 344714"/>
                <a:gd name="connsiteY0" fmla="*/ 4952 h 4951"/>
                <a:gd name="connsiteX1" fmla="*/ 338239 w 344714"/>
                <a:gd name="connsiteY1" fmla="*/ 4952 h 4951"/>
                <a:gd name="connsiteX2" fmla="*/ 344715 w 344714"/>
                <a:gd name="connsiteY2" fmla="*/ 0 h 4951"/>
                <a:gd name="connsiteX3" fmla="*/ 0 w 344714"/>
                <a:gd name="connsiteY3" fmla="*/ 0 h 4951"/>
                <a:gd name="connsiteX4" fmla="*/ 0 w 344714"/>
                <a:gd name="connsiteY4" fmla="*/ 4952 h 4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714" h="4951">
                  <a:moveTo>
                    <a:pt x="338239" y="4952"/>
                  </a:moveTo>
                  <a:lnTo>
                    <a:pt x="338239" y="4952"/>
                  </a:lnTo>
                  <a:cubicBezTo>
                    <a:pt x="341262" y="4939"/>
                    <a:pt x="343915" y="2920"/>
                    <a:pt x="344715" y="0"/>
                  </a:cubicBezTo>
                  <a:lnTo>
                    <a:pt x="0" y="0"/>
                  </a:lnTo>
                  <a:lnTo>
                    <a:pt x="0" y="4952"/>
                  </a:lnTo>
                  <a:close/>
                </a:path>
              </a:pathLst>
            </a:custGeom>
            <a:solidFill>
              <a:srgbClr val="000000"/>
            </a:solidFill>
            <a:ln w="12690" cap="flat">
              <a:noFill/>
              <a:prstDash val="solid"/>
              <a:miter/>
            </a:ln>
          </p:spPr>
          <p:txBody>
            <a:bodyPr rtlCol="0" anchor="ctr"/>
            <a:lstStyle/>
            <a:p>
              <a:pPr rtl="0"/>
              <a:endParaRPr lang="en-GB" sz="1934" noProof="0"/>
            </a:p>
          </p:txBody>
        </p:sp>
        <p:sp>
          <p:nvSpPr>
            <p:cNvPr id="835" name="Freeform: Shape 834">
              <a:extLst>
                <a:ext uri="{FF2B5EF4-FFF2-40B4-BE49-F238E27FC236}">
                  <a16:creationId xmlns:a16="http://schemas.microsoft.com/office/drawing/2014/main" id="{4421C4C8-0E17-4397-B79F-937FC477A856}"/>
                </a:ext>
              </a:extLst>
            </p:cNvPr>
            <p:cNvSpPr/>
            <p:nvPr/>
          </p:nvSpPr>
          <p:spPr>
            <a:xfrm>
              <a:off x="11779864" y="6422920"/>
              <a:ext cx="23235" cy="1269"/>
            </a:xfrm>
            <a:custGeom>
              <a:avLst/>
              <a:gdLst>
                <a:gd name="connsiteX0" fmla="*/ 21966 w 23235"/>
                <a:gd name="connsiteY0" fmla="*/ 1270 h 1269"/>
                <a:gd name="connsiteX1" fmla="*/ 23235 w 23235"/>
                <a:gd name="connsiteY1" fmla="*/ 0 h 1269"/>
                <a:gd name="connsiteX2" fmla="*/ 23235 w 23235"/>
                <a:gd name="connsiteY2" fmla="*/ 0 h 1269"/>
                <a:gd name="connsiteX3" fmla="*/ 0 w 23235"/>
                <a:gd name="connsiteY3" fmla="*/ 0 h 1269"/>
                <a:gd name="connsiteX4" fmla="*/ 0 w 23235"/>
                <a:gd name="connsiteY4" fmla="*/ 1143 h 1269"/>
                <a:gd name="connsiteX5" fmla="*/ 0 w 23235"/>
                <a:gd name="connsiteY5" fmla="*/ 1270 h 1269"/>
                <a:gd name="connsiteX6" fmla="*/ 21839 w 23235"/>
                <a:gd name="connsiteY6" fmla="*/ 1270 h 1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35" h="1269">
                  <a:moveTo>
                    <a:pt x="21966" y="1270"/>
                  </a:moveTo>
                  <a:cubicBezTo>
                    <a:pt x="21966" y="572"/>
                    <a:pt x="22537" y="0"/>
                    <a:pt x="23235" y="0"/>
                  </a:cubicBezTo>
                  <a:lnTo>
                    <a:pt x="23235" y="0"/>
                  </a:lnTo>
                  <a:lnTo>
                    <a:pt x="0" y="0"/>
                  </a:lnTo>
                  <a:cubicBezTo>
                    <a:pt x="0" y="0"/>
                    <a:pt x="0" y="762"/>
                    <a:pt x="0" y="1143"/>
                  </a:cubicBezTo>
                  <a:lnTo>
                    <a:pt x="0" y="1270"/>
                  </a:lnTo>
                  <a:lnTo>
                    <a:pt x="21839" y="1270"/>
                  </a:lnTo>
                  <a:close/>
                </a:path>
              </a:pathLst>
            </a:custGeom>
            <a:solidFill>
              <a:srgbClr val="000000"/>
            </a:solidFill>
            <a:ln w="12690" cap="flat">
              <a:noFill/>
              <a:prstDash val="solid"/>
              <a:miter/>
            </a:ln>
          </p:spPr>
          <p:txBody>
            <a:bodyPr rtlCol="0" anchor="ctr"/>
            <a:lstStyle/>
            <a:p>
              <a:pPr rtl="0"/>
              <a:endParaRPr lang="en-GB" sz="1934" noProof="0"/>
            </a:p>
          </p:txBody>
        </p:sp>
        <p:sp>
          <p:nvSpPr>
            <p:cNvPr id="836" name="Freeform: Shape 835">
              <a:extLst>
                <a:ext uri="{FF2B5EF4-FFF2-40B4-BE49-F238E27FC236}">
                  <a16:creationId xmlns:a16="http://schemas.microsoft.com/office/drawing/2014/main" id="{94566E21-B757-4382-8507-DEE9F704AEE0}"/>
                </a:ext>
              </a:extLst>
            </p:cNvPr>
            <p:cNvSpPr/>
            <p:nvPr/>
          </p:nvSpPr>
          <p:spPr>
            <a:xfrm>
              <a:off x="11803099" y="6422920"/>
              <a:ext cx="372267" cy="2539"/>
            </a:xfrm>
            <a:custGeom>
              <a:avLst/>
              <a:gdLst>
                <a:gd name="connsiteX0" fmla="*/ 1143 w 372267"/>
                <a:gd name="connsiteY0" fmla="*/ 1270 h 2539"/>
                <a:gd name="connsiteX1" fmla="*/ 1143 w 372267"/>
                <a:gd name="connsiteY1" fmla="*/ 2540 h 2539"/>
                <a:gd name="connsiteX2" fmla="*/ 372267 w 372267"/>
                <a:gd name="connsiteY2" fmla="*/ 2540 h 2539"/>
                <a:gd name="connsiteX3" fmla="*/ 372267 w 372267"/>
                <a:gd name="connsiteY3" fmla="*/ 1270 h 2539"/>
                <a:gd name="connsiteX4" fmla="*/ 372267 w 372267"/>
                <a:gd name="connsiteY4" fmla="*/ 0 h 2539"/>
                <a:gd name="connsiteX5" fmla="*/ 0 w 372267"/>
                <a:gd name="connsiteY5" fmla="*/ 0 h 2539"/>
                <a:gd name="connsiteX6" fmla="*/ 1143 w 372267"/>
                <a:gd name="connsiteY6" fmla="*/ 1270 h 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2267" h="2539">
                  <a:moveTo>
                    <a:pt x="1143" y="1270"/>
                  </a:moveTo>
                  <a:lnTo>
                    <a:pt x="1143" y="2540"/>
                  </a:lnTo>
                  <a:lnTo>
                    <a:pt x="372267" y="2540"/>
                  </a:lnTo>
                  <a:lnTo>
                    <a:pt x="372267" y="1270"/>
                  </a:lnTo>
                  <a:cubicBezTo>
                    <a:pt x="372267" y="1270"/>
                    <a:pt x="372267" y="508"/>
                    <a:pt x="372267" y="0"/>
                  </a:cubicBezTo>
                  <a:lnTo>
                    <a:pt x="0" y="0"/>
                  </a:lnTo>
                  <a:cubicBezTo>
                    <a:pt x="648" y="64"/>
                    <a:pt x="1143" y="609"/>
                    <a:pt x="1143" y="127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837" name="Freeform: Shape 836">
              <a:extLst>
                <a:ext uri="{FF2B5EF4-FFF2-40B4-BE49-F238E27FC236}">
                  <a16:creationId xmlns:a16="http://schemas.microsoft.com/office/drawing/2014/main" id="{E5E76F0B-C83B-41C8-A97D-6EFE2156FD9F}"/>
                </a:ext>
              </a:extLst>
            </p:cNvPr>
            <p:cNvSpPr/>
            <p:nvPr/>
          </p:nvSpPr>
          <p:spPr>
            <a:xfrm>
              <a:off x="12141339" y="6507481"/>
              <a:ext cx="2539" cy="357032"/>
            </a:xfrm>
            <a:custGeom>
              <a:avLst/>
              <a:gdLst>
                <a:gd name="connsiteX0" fmla="*/ 1269 w 2539"/>
                <a:gd name="connsiteY0" fmla="*/ 0 h 357032"/>
                <a:gd name="connsiteX1" fmla="*/ 0 w 2539"/>
                <a:gd name="connsiteY1" fmla="*/ 0 h 357032"/>
                <a:gd name="connsiteX2" fmla="*/ 0 w 2539"/>
                <a:gd name="connsiteY2" fmla="*/ 357033 h 357032"/>
                <a:gd name="connsiteX3" fmla="*/ 2539 w 2539"/>
                <a:gd name="connsiteY3" fmla="*/ 357033 h 357032"/>
                <a:gd name="connsiteX4" fmla="*/ 2539 w 2539"/>
                <a:gd name="connsiteY4" fmla="*/ 0 h 357032"/>
                <a:gd name="connsiteX5" fmla="*/ 1269 w 2539"/>
                <a:gd name="connsiteY5" fmla="*/ 0 h 357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9" h="357032">
                  <a:moveTo>
                    <a:pt x="1269" y="0"/>
                  </a:moveTo>
                  <a:lnTo>
                    <a:pt x="0" y="0"/>
                  </a:lnTo>
                  <a:lnTo>
                    <a:pt x="0" y="357033"/>
                  </a:lnTo>
                  <a:lnTo>
                    <a:pt x="2539" y="357033"/>
                  </a:lnTo>
                  <a:lnTo>
                    <a:pt x="2539" y="0"/>
                  </a:lnTo>
                  <a:lnTo>
                    <a:pt x="1269" y="0"/>
                  </a:lnTo>
                  <a:close/>
                </a:path>
              </a:pathLst>
            </a:custGeom>
            <a:solidFill>
              <a:srgbClr val="000000"/>
            </a:solidFill>
            <a:ln w="12690" cap="flat">
              <a:noFill/>
              <a:prstDash val="solid"/>
              <a:miter/>
            </a:ln>
          </p:spPr>
          <p:txBody>
            <a:bodyPr rtlCol="0" anchor="ctr"/>
            <a:lstStyle/>
            <a:p>
              <a:pPr rtl="0"/>
              <a:endParaRPr lang="en-GB" sz="1934" noProof="0"/>
            </a:p>
          </p:txBody>
        </p:sp>
        <p:sp>
          <p:nvSpPr>
            <p:cNvPr id="838" name="Freeform: Shape 837">
              <a:extLst>
                <a:ext uri="{FF2B5EF4-FFF2-40B4-BE49-F238E27FC236}">
                  <a16:creationId xmlns:a16="http://schemas.microsoft.com/office/drawing/2014/main" id="{388B8950-80B4-47F8-A375-8225165D6026}"/>
                </a:ext>
              </a:extLst>
            </p:cNvPr>
            <p:cNvSpPr/>
            <p:nvPr/>
          </p:nvSpPr>
          <p:spPr>
            <a:xfrm>
              <a:off x="11801830" y="6422920"/>
              <a:ext cx="2412" cy="75926"/>
            </a:xfrm>
            <a:custGeom>
              <a:avLst/>
              <a:gdLst>
                <a:gd name="connsiteX0" fmla="*/ 2412 w 2412"/>
                <a:gd name="connsiteY0" fmla="*/ 75038 h 75926"/>
                <a:gd name="connsiteX1" fmla="*/ 2412 w 2412"/>
                <a:gd name="connsiteY1" fmla="*/ 1270 h 75926"/>
                <a:gd name="connsiteX2" fmla="*/ 1269 w 2412"/>
                <a:gd name="connsiteY2" fmla="*/ 0 h 75926"/>
                <a:gd name="connsiteX3" fmla="*/ 0 w 2412"/>
                <a:gd name="connsiteY3" fmla="*/ 1270 h 75926"/>
                <a:gd name="connsiteX4" fmla="*/ 0 w 2412"/>
                <a:gd name="connsiteY4" fmla="*/ 75927 h 75926"/>
                <a:gd name="connsiteX5" fmla="*/ 1269 w 2412"/>
                <a:gd name="connsiteY5" fmla="*/ 75927 h 75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2" h="75926">
                  <a:moveTo>
                    <a:pt x="2412" y="75038"/>
                  </a:moveTo>
                  <a:lnTo>
                    <a:pt x="2412" y="1270"/>
                  </a:lnTo>
                  <a:cubicBezTo>
                    <a:pt x="2412" y="609"/>
                    <a:pt x="1917" y="64"/>
                    <a:pt x="1269" y="0"/>
                  </a:cubicBezTo>
                  <a:cubicBezTo>
                    <a:pt x="571" y="0"/>
                    <a:pt x="0" y="572"/>
                    <a:pt x="0" y="1270"/>
                  </a:cubicBezTo>
                  <a:lnTo>
                    <a:pt x="0" y="75927"/>
                  </a:lnTo>
                  <a:lnTo>
                    <a:pt x="1269" y="75927"/>
                  </a:lnTo>
                  <a:close/>
                </a:path>
              </a:pathLst>
            </a:custGeom>
            <a:solidFill>
              <a:srgbClr val="000000"/>
            </a:solidFill>
            <a:ln w="12690" cap="flat">
              <a:noFill/>
              <a:prstDash val="solid"/>
              <a:miter/>
            </a:ln>
          </p:spPr>
          <p:txBody>
            <a:bodyPr rtlCol="0" anchor="ctr"/>
            <a:lstStyle/>
            <a:p>
              <a:pPr rtl="0"/>
              <a:endParaRPr lang="en-GB" sz="1934" noProof="0"/>
            </a:p>
          </p:txBody>
        </p:sp>
        <p:sp>
          <p:nvSpPr>
            <p:cNvPr id="839" name="Freeform: Shape 838">
              <a:extLst>
                <a:ext uri="{FF2B5EF4-FFF2-40B4-BE49-F238E27FC236}">
                  <a16:creationId xmlns:a16="http://schemas.microsoft.com/office/drawing/2014/main" id="{F9A35AF2-DCBF-490A-8677-944EE2BB354A}"/>
                </a:ext>
              </a:extLst>
            </p:cNvPr>
            <p:cNvSpPr/>
            <p:nvPr/>
          </p:nvSpPr>
          <p:spPr>
            <a:xfrm>
              <a:off x="10436681" y="5618359"/>
              <a:ext cx="39106" cy="13680"/>
            </a:xfrm>
            <a:custGeom>
              <a:avLst/>
              <a:gdLst>
                <a:gd name="connsiteX0" fmla="*/ 7364 w 39106"/>
                <a:gd name="connsiteY0" fmla="*/ 6825 h 13680"/>
                <a:gd name="connsiteX1" fmla="*/ 7364 w 39106"/>
                <a:gd name="connsiteY1" fmla="*/ 13681 h 13680"/>
                <a:gd name="connsiteX2" fmla="*/ 32758 w 39106"/>
                <a:gd name="connsiteY2" fmla="*/ 13681 h 13680"/>
                <a:gd name="connsiteX3" fmla="*/ 31615 w 39106"/>
                <a:gd name="connsiteY3" fmla="*/ 8221 h 13680"/>
                <a:gd name="connsiteX4" fmla="*/ 37074 w 39106"/>
                <a:gd name="connsiteY4" fmla="*/ 95 h 13680"/>
                <a:gd name="connsiteX5" fmla="*/ 39106 w 39106"/>
                <a:gd name="connsiteY5" fmla="*/ 95 h 13680"/>
                <a:gd name="connsiteX6" fmla="*/ 0 w 39106"/>
                <a:gd name="connsiteY6" fmla="*/ 95 h 13680"/>
                <a:gd name="connsiteX7" fmla="*/ 7351 w 39106"/>
                <a:gd name="connsiteY7" fmla="*/ 6682 h 13680"/>
                <a:gd name="connsiteX8" fmla="*/ 7364 w 39106"/>
                <a:gd name="connsiteY8" fmla="*/ 6825 h 13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106" h="13680">
                  <a:moveTo>
                    <a:pt x="7364" y="6825"/>
                  </a:moveTo>
                  <a:lnTo>
                    <a:pt x="7364" y="13681"/>
                  </a:lnTo>
                  <a:lnTo>
                    <a:pt x="32758" y="13681"/>
                  </a:lnTo>
                  <a:lnTo>
                    <a:pt x="31615" y="8221"/>
                  </a:lnTo>
                  <a:cubicBezTo>
                    <a:pt x="30916" y="4477"/>
                    <a:pt x="33341" y="861"/>
                    <a:pt x="37074" y="95"/>
                  </a:cubicBezTo>
                  <a:cubicBezTo>
                    <a:pt x="37748" y="-32"/>
                    <a:pt x="38433" y="-32"/>
                    <a:pt x="39106" y="95"/>
                  </a:cubicBezTo>
                  <a:lnTo>
                    <a:pt x="0" y="95"/>
                  </a:lnTo>
                  <a:cubicBezTo>
                    <a:pt x="3847" y="-118"/>
                    <a:pt x="7148" y="2831"/>
                    <a:pt x="7351" y="6682"/>
                  </a:cubicBezTo>
                  <a:cubicBezTo>
                    <a:pt x="7364" y="6731"/>
                    <a:pt x="7364" y="6778"/>
                    <a:pt x="7364" y="6825"/>
                  </a:cubicBezTo>
                  <a:close/>
                </a:path>
              </a:pathLst>
            </a:custGeom>
            <a:solidFill>
              <a:srgbClr val="000000"/>
            </a:solidFill>
            <a:ln w="12690" cap="flat">
              <a:noFill/>
              <a:prstDash val="solid"/>
              <a:miter/>
            </a:ln>
          </p:spPr>
          <p:txBody>
            <a:bodyPr rtlCol="0" anchor="ctr"/>
            <a:lstStyle/>
            <a:p>
              <a:pPr rtl="0"/>
              <a:endParaRPr lang="en-GB" sz="1934" noProof="0"/>
            </a:p>
          </p:txBody>
        </p:sp>
        <p:sp>
          <p:nvSpPr>
            <p:cNvPr id="840" name="Freeform: Shape 839">
              <a:extLst>
                <a:ext uri="{FF2B5EF4-FFF2-40B4-BE49-F238E27FC236}">
                  <a16:creationId xmlns:a16="http://schemas.microsoft.com/office/drawing/2014/main" id="{F14B028C-1B6A-4D3D-BCEC-DF95303A1C10}"/>
                </a:ext>
              </a:extLst>
            </p:cNvPr>
            <p:cNvSpPr/>
            <p:nvPr/>
          </p:nvSpPr>
          <p:spPr>
            <a:xfrm>
              <a:off x="9946208" y="4817543"/>
              <a:ext cx="13839" cy="173564"/>
            </a:xfrm>
            <a:custGeom>
              <a:avLst/>
              <a:gdLst>
                <a:gd name="connsiteX0" fmla="*/ 13840 w 13839"/>
                <a:gd name="connsiteY0" fmla="*/ 173565 h 173564"/>
                <a:gd name="connsiteX1" fmla="*/ 13840 w 13839"/>
                <a:gd name="connsiteY1" fmla="*/ 6856 h 173564"/>
                <a:gd name="connsiteX2" fmla="*/ 6856 w 13839"/>
                <a:gd name="connsiteY2" fmla="*/ 6856 h 173564"/>
                <a:gd name="connsiteX3" fmla="*/ 0 w 13839"/>
                <a:gd name="connsiteY3" fmla="*/ 0 h 173564"/>
                <a:gd name="connsiteX4" fmla="*/ 0 w 13839"/>
                <a:gd name="connsiteY4" fmla="*/ 173565 h 173564"/>
                <a:gd name="connsiteX5" fmla="*/ 13840 w 13839"/>
                <a:gd name="connsiteY5" fmla="*/ 173565 h 173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39" h="173564">
                  <a:moveTo>
                    <a:pt x="13840" y="173565"/>
                  </a:moveTo>
                  <a:lnTo>
                    <a:pt x="13840" y="6856"/>
                  </a:lnTo>
                  <a:lnTo>
                    <a:pt x="6856" y="6856"/>
                  </a:lnTo>
                  <a:cubicBezTo>
                    <a:pt x="3073" y="6856"/>
                    <a:pt x="0" y="3787"/>
                    <a:pt x="0" y="0"/>
                  </a:cubicBezTo>
                  <a:lnTo>
                    <a:pt x="0" y="173565"/>
                  </a:lnTo>
                  <a:lnTo>
                    <a:pt x="13840" y="173565"/>
                  </a:lnTo>
                  <a:close/>
                </a:path>
              </a:pathLst>
            </a:custGeom>
            <a:solidFill>
              <a:srgbClr val="000000"/>
            </a:solidFill>
            <a:ln w="12690" cap="flat">
              <a:noFill/>
              <a:prstDash val="solid"/>
              <a:miter/>
            </a:ln>
          </p:spPr>
          <p:txBody>
            <a:bodyPr rtlCol="0" anchor="ctr"/>
            <a:lstStyle/>
            <a:p>
              <a:pPr rtl="0"/>
              <a:endParaRPr lang="en-GB" sz="1934" noProof="0"/>
            </a:p>
          </p:txBody>
        </p:sp>
        <p:sp>
          <p:nvSpPr>
            <p:cNvPr id="841" name="Freeform: Shape 840">
              <a:extLst>
                <a:ext uri="{FF2B5EF4-FFF2-40B4-BE49-F238E27FC236}">
                  <a16:creationId xmlns:a16="http://schemas.microsoft.com/office/drawing/2014/main" id="{34378F64-B243-427F-8C3B-A908B34C61BC}"/>
                </a:ext>
              </a:extLst>
            </p:cNvPr>
            <p:cNvSpPr/>
            <p:nvPr/>
          </p:nvSpPr>
          <p:spPr>
            <a:xfrm>
              <a:off x="8730245" y="6443489"/>
              <a:ext cx="137886" cy="2412"/>
            </a:xfrm>
            <a:custGeom>
              <a:avLst/>
              <a:gdLst>
                <a:gd name="connsiteX0" fmla="*/ 137632 w 137886"/>
                <a:gd name="connsiteY0" fmla="*/ 1270 h 2412"/>
                <a:gd name="connsiteX1" fmla="*/ 137632 w 137886"/>
                <a:gd name="connsiteY1" fmla="*/ 0 h 2412"/>
                <a:gd name="connsiteX2" fmla="*/ 0 w 137886"/>
                <a:gd name="connsiteY2" fmla="*/ 0 h 2412"/>
                <a:gd name="connsiteX3" fmla="*/ 0 w 137886"/>
                <a:gd name="connsiteY3" fmla="*/ 1270 h 2412"/>
                <a:gd name="connsiteX4" fmla="*/ 0 w 137886"/>
                <a:gd name="connsiteY4" fmla="*/ 2412 h 2412"/>
                <a:gd name="connsiteX5" fmla="*/ 137887 w 137886"/>
                <a:gd name="connsiteY5" fmla="*/ 2412 h 2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886" h="2412">
                  <a:moveTo>
                    <a:pt x="137632" y="1270"/>
                  </a:moveTo>
                  <a:lnTo>
                    <a:pt x="137632" y="0"/>
                  </a:lnTo>
                  <a:lnTo>
                    <a:pt x="0" y="0"/>
                  </a:lnTo>
                  <a:lnTo>
                    <a:pt x="0" y="1270"/>
                  </a:lnTo>
                  <a:cubicBezTo>
                    <a:pt x="0" y="1270"/>
                    <a:pt x="0" y="2031"/>
                    <a:pt x="0" y="2412"/>
                  </a:cubicBezTo>
                  <a:lnTo>
                    <a:pt x="137887" y="2412"/>
                  </a:lnTo>
                  <a:close/>
                </a:path>
              </a:pathLst>
            </a:custGeom>
            <a:solidFill>
              <a:srgbClr val="000000"/>
            </a:solidFill>
            <a:ln w="12690" cap="flat">
              <a:noFill/>
              <a:prstDash val="solid"/>
              <a:miter/>
            </a:ln>
          </p:spPr>
          <p:txBody>
            <a:bodyPr rtlCol="0" anchor="ctr"/>
            <a:lstStyle/>
            <a:p>
              <a:pPr rtl="0"/>
              <a:endParaRPr lang="en-GB" sz="1934" noProof="0"/>
            </a:p>
          </p:txBody>
        </p:sp>
        <p:sp>
          <p:nvSpPr>
            <p:cNvPr id="842" name="Freeform: Shape 841">
              <a:extLst>
                <a:ext uri="{FF2B5EF4-FFF2-40B4-BE49-F238E27FC236}">
                  <a16:creationId xmlns:a16="http://schemas.microsoft.com/office/drawing/2014/main" id="{E84CC656-A7C6-45BC-A6C3-4D4A256EB7A2}"/>
                </a:ext>
              </a:extLst>
            </p:cNvPr>
            <p:cNvSpPr/>
            <p:nvPr/>
          </p:nvSpPr>
          <p:spPr>
            <a:xfrm>
              <a:off x="9240145" y="6444378"/>
              <a:ext cx="17901" cy="2539"/>
            </a:xfrm>
            <a:custGeom>
              <a:avLst/>
              <a:gdLst>
                <a:gd name="connsiteX0" fmla="*/ 17902 w 17901"/>
                <a:gd name="connsiteY0" fmla="*/ 2412 h 2539"/>
                <a:gd name="connsiteX1" fmla="*/ 17902 w 17901"/>
                <a:gd name="connsiteY1" fmla="*/ 889 h 2539"/>
                <a:gd name="connsiteX2" fmla="*/ 17902 w 17901"/>
                <a:gd name="connsiteY2" fmla="*/ 0 h 2539"/>
                <a:gd name="connsiteX3" fmla="*/ 1269 w 17901"/>
                <a:gd name="connsiteY3" fmla="*/ 0 h 2539"/>
                <a:gd name="connsiteX4" fmla="*/ 1269 w 17901"/>
                <a:gd name="connsiteY4" fmla="*/ 1270 h 2539"/>
                <a:gd name="connsiteX5" fmla="*/ 0 w 17901"/>
                <a:gd name="connsiteY5" fmla="*/ 2539 h 2539"/>
                <a:gd name="connsiteX6" fmla="*/ 0 w 17901"/>
                <a:gd name="connsiteY6" fmla="*/ 2539 h 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01" h="2539">
                  <a:moveTo>
                    <a:pt x="17902" y="2412"/>
                  </a:moveTo>
                  <a:cubicBezTo>
                    <a:pt x="17826" y="1905"/>
                    <a:pt x="17826" y="1397"/>
                    <a:pt x="17902" y="889"/>
                  </a:cubicBezTo>
                  <a:lnTo>
                    <a:pt x="17902" y="0"/>
                  </a:lnTo>
                  <a:lnTo>
                    <a:pt x="1269" y="0"/>
                  </a:lnTo>
                  <a:lnTo>
                    <a:pt x="1269" y="1270"/>
                  </a:lnTo>
                  <a:cubicBezTo>
                    <a:pt x="1206" y="1943"/>
                    <a:pt x="673" y="2476"/>
                    <a:pt x="0" y="2539"/>
                  </a:cubicBezTo>
                  <a:lnTo>
                    <a:pt x="0" y="2539"/>
                  </a:lnTo>
                  <a:close/>
                </a:path>
              </a:pathLst>
            </a:custGeom>
            <a:solidFill>
              <a:srgbClr val="000000"/>
            </a:solidFill>
            <a:ln w="12690" cap="flat">
              <a:noFill/>
              <a:prstDash val="solid"/>
              <a:miter/>
            </a:ln>
          </p:spPr>
          <p:txBody>
            <a:bodyPr rtlCol="0" anchor="ctr"/>
            <a:lstStyle/>
            <a:p>
              <a:pPr rtl="0"/>
              <a:endParaRPr lang="en-GB" sz="1934" noProof="0"/>
            </a:p>
          </p:txBody>
        </p:sp>
        <p:sp>
          <p:nvSpPr>
            <p:cNvPr id="843" name="Freeform: Shape 842">
              <a:extLst>
                <a:ext uri="{FF2B5EF4-FFF2-40B4-BE49-F238E27FC236}">
                  <a16:creationId xmlns:a16="http://schemas.microsoft.com/office/drawing/2014/main" id="{A2BF07C0-1C49-411C-9E9C-5B1A7F5BB5AF}"/>
                </a:ext>
              </a:extLst>
            </p:cNvPr>
            <p:cNvSpPr/>
            <p:nvPr/>
          </p:nvSpPr>
          <p:spPr>
            <a:xfrm>
              <a:off x="8881463" y="6444886"/>
              <a:ext cx="358427" cy="2539"/>
            </a:xfrm>
            <a:custGeom>
              <a:avLst/>
              <a:gdLst>
                <a:gd name="connsiteX0" fmla="*/ 0 w 358427"/>
                <a:gd name="connsiteY0" fmla="*/ 2539 h 2539"/>
                <a:gd name="connsiteX1" fmla="*/ 358427 w 358427"/>
                <a:gd name="connsiteY1" fmla="*/ 2539 h 2539"/>
                <a:gd name="connsiteX2" fmla="*/ 357158 w 358427"/>
                <a:gd name="connsiteY2" fmla="*/ 1270 h 2539"/>
                <a:gd name="connsiteX3" fmla="*/ 357158 w 358427"/>
                <a:gd name="connsiteY3" fmla="*/ 0 h 2539"/>
                <a:gd name="connsiteX4" fmla="*/ 254 w 358427"/>
                <a:gd name="connsiteY4" fmla="*/ 0 h 2539"/>
                <a:gd name="connsiteX5" fmla="*/ 254 w 358427"/>
                <a:gd name="connsiteY5" fmla="*/ 1270 h 2539"/>
                <a:gd name="connsiteX6" fmla="*/ 0 w 358427"/>
                <a:gd name="connsiteY6" fmla="*/ 2539 h 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427" h="2539">
                  <a:moveTo>
                    <a:pt x="0" y="2539"/>
                  </a:moveTo>
                  <a:lnTo>
                    <a:pt x="358427" y="2539"/>
                  </a:lnTo>
                  <a:cubicBezTo>
                    <a:pt x="357755" y="2476"/>
                    <a:pt x="357222" y="1943"/>
                    <a:pt x="357158" y="1270"/>
                  </a:cubicBezTo>
                  <a:lnTo>
                    <a:pt x="357158" y="0"/>
                  </a:lnTo>
                  <a:lnTo>
                    <a:pt x="254" y="0"/>
                  </a:lnTo>
                  <a:lnTo>
                    <a:pt x="254" y="1270"/>
                  </a:lnTo>
                  <a:cubicBezTo>
                    <a:pt x="254" y="1270"/>
                    <a:pt x="0" y="2158"/>
                    <a:pt x="0" y="2539"/>
                  </a:cubicBezTo>
                  <a:close/>
                </a:path>
              </a:pathLst>
            </a:custGeom>
            <a:solidFill>
              <a:srgbClr val="000000"/>
            </a:solidFill>
            <a:ln w="12690" cap="flat">
              <a:noFill/>
              <a:prstDash val="solid"/>
              <a:miter/>
            </a:ln>
          </p:spPr>
          <p:txBody>
            <a:bodyPr rtlCol="0" anchor="ctr"/>
            <a:lstStyle/>
            <a:p>
              <a:pPr rtl="0"/>
              <a:endParaRPr lang="en-GB" sz="1934" noProof="0"/>
            </a:p>
          </p:txBody>
        </p:sp>
        <p:sp>
          <p:nvSpPr>
            <p:cNvPr id="844" name="Freeform: Shape 843">
              <a:extLst>
                <a:ext uri="{FF2B5EF4-FFF2-40B4-BE49-F238E27FC236}">
                  <a16:creationId xmlns:a16="http://schemas.microsoft.com/office/drawing/2014/main" id="{467562C6-D5C2-495D-A067-B0CB91E37C9A}"/>
                </a:ext>
              </a:extLst>
            </p:cNvPr>
            <p:cNvSpPr/>
            <p:nvPr/>
          </p:nvSpPr>
          <p:spPr>
            <a:xfrm>
              <a:off x="9239891" y="6446155"/>
              <a:ext cx="1270" cy="1269"/>
            </a:xfrm>
            <a:custGeom>
              <a:avLst/>
              <a:gdLst>
                <a:gd name="connsiteX0" fmla="*/ 1270 w 1270"/>
                <a:gd name="connsiteY0" fmla="*/ 0 h 1269"/>
                <a:gd name="connsiteX1" fmla="*/ 0 w 1270"/>
                <a:gd name="connsiteY1" fmla="*/ 1270 h 1269"/>
                <a:gd name="connsiteX2" fmla="*/ 1270 w 1270"/>
                <a:gd name="connsiteY2" fmla="*/ 0 h 1269"/>
              </a:gdLst>
              <a:ahLst/>
              <a:cxnLst>
                <a:cxn ang="0">
                  <a:pos x="connsiteX0" y="connsiteY0"/>
                </a:cxn>
                <a:cxn ang="0">
                  <a:pos x="connsiteX1" y="connsiteY1"/>
                </a:cxn>
                <a:cxn ang="0">
                  <a:pos x="connsiteX2" y="connsiteY2"/>
                </a:cxn>
              </a:cxnLst>
              <a:rect l="l" t="t" r="r" b="b"/>
              <a:pathLst>
                <a:path w="1270" h="1269">
                  <a:moveTo>
                    <a:pt x="1270" y="0"/>
                  </a:moveTo>
                  <a:cubicBezTo>
                    <a:pt x="1207" y="673"/>
                    <a:pt x="673" y="1206"/>
                    <a:pt x="0" y="1270"/>
                  </a:cubicBezTo>
                  <a:cubicBezTo>
                    <a:pt x="673" y="1206"/>
                    <a:pt x="1207" y="673"/>
                    <a:pt x="127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845" name="Freeform: Shape 844">
              <a:extLst>
                <a:ext uri="{FF2B5EF4-FFF2-40B4-BE49-F238E27FC236}">
                  <a16:creationId xmlns:a16="http://schemas.microsoft.com/office/drawing/2014/main" id="{0484AD0F-DAB8-4418-A923-4B4D66909F46}"/>
                </a:ext>
              </a:extLst>
            </p:cNvPr>
            <p:cNvSpPr/>
            <p:nvPr/>
          </p:nvSpPr>
          <p:spPr>
            <a:xfrm>
              <a:off x="9946208" y="4810633"/>
              <a:ext cx="260028" cy="13766"/>
            </a:xfrm>
            <a:custGeom>
              <a:avLst/>
              <a:gdLst>
                <a:gd name="connsiteX0" fmla="*/ 6856 w 260028"/>
                <a:gd name="connsiteY0" fmla="*/ 13767 h 13766"/>
                <a:gd name="connsiteX1" fmla="*/ 254188 w 260028"/>
                <a:gd name="connsiteY1" fmla="*/ 13767 h 13766"/>
                <a:gd name="connsiteX2" fmla="*/ 252918 w 260028"/>
                <a:gd name="connsiteY2" fmla="*/ 8688 h 13766"/>
                <a:gd name="connsiteX3" fmla="*/ 257096 w 260028"/>
                <a:gd name="connsiteY3" fmla="*/ 338 h 13766"/>
                <a:gd name="connsiteX4" fmla="*/ 260028 w 260028"/>
                <a:gd name="connsiteY4" fmla="*/ 54 h 13766"/>
                <a:gd name="connsiteX5" fmla="*/ 6856 w 260028"/>
                <a:gd name="connsiteY5" fmla="*/ 54 h 13766"/>
                <a:gd name="connsiteX6" fmla="*/ 0 w 260028"/>
                <a:gd name="connsiteY6" fmla="*/ 7038 h 13766"/>
                <a:gd name="connsiteX7" fmla="*/ 6856 w 260028"/>
                <a:gd name="connsiteY7" fmla="*/ 13767 h 1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028" h="13766">
                  <a:moveTo>
                    <a:pt x="6856" y="13767"/>
                  </a:moveTo>
                  <a:lnTo>
                    <a:pt x="254188" y="13767"/>
                  </a:lnTo>
                  <a:lnTo>
                    <a:pt x="252918" y="8688"/>
                  </a:lnTo>
                  <a:cubicBezTo>
                    <a:pt x="251762" y="5229"/>
                    <a:pt x="253642" y="1490"/>
                    <a:pt x="257096" y="338"/>
                  </a:cubicBezTo>
                  <a:cubicBezTo>
                    <a:pt x="258035" y="24"/>
                    <a:pt x="259038" y="-73"/>
                    <a:pt x="260028" y="54"/>
                  </a:cubicBezTo>
                  <a:lnTo>
                    <a:pt x="6856" y="54"/>
                  </a:lnTo>
                  <a:cubicBezTo>
                    <a:pt x="3047" y="124"/>
                    <a:pt x="0" y="3230"/>
                    <a:pt x="0" y="7038"/>
                  </a:cubicBezTo>
                  <a:cubicBezTo>
                    <a:pt x="64" y="10775"/>
                    <a:pt x="3124" y="13768"/>
                    <a:pt x="6856" y="13767"/>
                  </a:cubicBezTo>
                  <a:close/>
                </a:path>
              </a:pathLst>
            </a:custGeom>
            <a:solidFill>
              <a:srgbClr val="000000"/>
            </a:solidFill>
            <a:ln w="12690" cap="flat">
              <a:noFill/>
              <a:prstDash val="solid"/>
              <a:miter/>
            </a:ln>
          </p:spPr>
          <p:txBody>
            <a:bodyPr rtlCol="0" anchor="ctr"/>
            <a:lstStyle/>
            <a:p>
              <a:pPr rtl="0"/>
              <a:endParaRPr lang="en-GB" sz="1934" noProof="0"/>
            </a:p>
          </p:txBody>
        </p:sp>
        <p:sp>
          <p:nvSpPr>
            <p:cNvPr id="846" name="Freeform: Shape 845">
              <a:extLst>
                <a:ext uri="{FF2B5EF4-FFF2-40B4-BE49-F238E27FC236}">
                  <a16:creationId xmlns:a16="http://schemas.microsoft.com/office/drawing/2014/main" id="{CCC858AC-9769-490F-9AD5-000440CE6119}"/>
                </a:ext>
              </a:extLst>
            </p:cNvPr>
            <p:cNvSpPr/>
            <p:nvPr/>
          </p:nvSpPr>
          <p:spPr>
            <a:xfrm>
              <a:off x="10199126" y="4811648"/>
              <a:ext cx="20442" cy="31670"/>
            </a:xfrm>
            <a:custGeom>
              <a:avLst/>
              <a:gdLst>
                <a:gd name="connsiteX0" fmla="*/ 0 w 20442"/>
                <a:gd name="connsiteY0" fmla="*/ 7800 h 31670"/>
                <a:gd name="connsiteX1" fmla="*/ 1270 w 20442"/>
                <a:gd name="connsiteY1" fmla="*/ 12879 h 31670"/>
                <a:gd name="connsiteX2" fmla="*/ 5459 w 20442"/>
                <a:gd name="connsiteY2" fmla="*/ 28115 h 31670"/>
                <a:gd name="connsiteX3" fmla="*/ 5459 w 20442"/>
                <a:gd name="connsiteY3" fmla="*/ 6023 h 31670"/>
                <a:gd name="connsiteX4" fmla="*/ 6463 w 20442"/>
                <a:gd name="connsiteY4" fmla="*/ 4760 h 31670"/>
                <a:gd name="connsiteX5" fmla="*/ 6603 w 20442"/>
                <a:gd name="connsiteY5" fmla="*/ 4753 h 31670"/>
                <a:gd name="connsiteX6" fmla="*/ 7872 w 20442"/>
                <a:gd name="connsiteY6" fmla="*/ 5753 h 31670"/>
                <a:gd name="connsiteX7" fmla="*/ 7872 w 20442"/>
                <a:gd name="connsiteY7" fmla="*/ 6023 h 31670"/>
                <a:gd name="connsiteX8" fmla="*/ 7872 w 20442"/>
                <a:gd name="connsiteY8" fmla="*/ 29131 h 31670"/>
                <a:gd name="connsiteX9" fmla="*/ 13713 w 20442"/>
                <a:gd name="connsiteY9" fmla="*/ 25703 h 31670"/>
                <a:gd name="connsiteX10" fmla="*/ 20442 w 20442"/>
                <a:gd name="connsiteY10" fmla="*/ 31670 h 31670"/>
                <a:gd name="connsiteX11" fmla="*/ 20442 w 20442"/>
                <a:gd name="connsiteY11" fmla="*/ 30781 h 31670"/>
                <a:gd name="connsiteX12" fmla="*/ 13332 w 20442"/>
                <a:gd name="connsiteY12" fmla="*/ 4245 h 31670"/>
                <a:gd name="connsiteX13" fmla="*/ 13332 w 20442"/>
                <a:gd name="connsiteY13" fmla="*/ 4245 h 31670"/>
                <a:gd name="connsiteX14" fmla="*/ 12697 w 20442"/>
                <a:gd name="connsiteY14" fmla="*/ 2975 h 31670"/>
                <a:gd name="connsiteX15" fmla="*/ 12697 w 20442"/>
                <a:gd name="connsiteY15" fmla="*/ 1960 h 31670"/>
                <a:gd name="connsiteX16" fmla="*/ 10793 w 20442"/>
                <a:gd name="connsiteY16" fmla="*/ 55 h 31670"/>
                <a:gd name="connsiteX17" fmla="*/ 9650 w 20442"/>
                <a:gd name="connsiteY17" fmla="*/ 55 h 31670"/>
                <a:gd name="connsiteX18" fmla="*/ 9015 w 20442"/>
                <a:gd name="connsiteY18" fmla="*/ 55 h 31670"/>
                <a:gd name="connsiteX19" fmla="*/ 7618 w 20442"/>
                <a:gd name="connsiteY19" fmla="*/ 55 h 31670"/>
                <a:gd name="connsiteX20" fmla="*/ 229 w 20442"/>
                <a:gd name="connsiteY20" fmla="*/ 5757 h 31670"/>
                <a:gd name="connsiteX21" fmla="*/ 508 w 20442"/>
                <a:gd name="connsiteY21" fmla="*/ 8689 h 31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442" h="31670">
                  <a:moveTo>
                    <a:pt x="0" y="7800"/>
                  </a:moveTo>
                  <a:lnTo>
                    <a:pt x="1270" y="12879"/>
                  </a:lnTo>
                  <a:lnTo>
                    <a:pt x="5459" y="28115"/>
                  </a:lnTo>
                  <a:lnTo>
                    <a:pt x="5459" y="6023"/>
                  </a:lnTo>
                  <a:cubicBezTo>
                    <a:pt x="5384" y="5395"/>
                    <a:pt x="5841" y="4830"/>
                    <a:pt x="6463" y="4760"/>
                  </a:cubicBezTo>
                  <a:cubicBezTo>
                    <a:pt x="6513" y="4755"/>
                    <a:pt x="6552" y="4753"/>
                    <a:pt x="6603" y="4753"/>
                  </a:cubicBezTo>
                  <a:cubicBezTo>
                    <a:pt x="7225" y="4678"/>
                    <a:pt x="7796" y="5126"/>
                    <a:pt x="7872" y="5753"/>
                  </a:cubicBezTo>
                  <a:cubicBezTo>
                    <a:pt x="7885" y="5842"/>
                    <a:pt x="7885" y="5933"/>
                    <a:pt x="7872" y="6023"/>
                  </a:cubicBezTo>
                  <a:lnTo>
                    <a:pt x="7872" y="29131"/>
                  </a:lnTo>
                  <a:cubicBezTo>
                    <a:pt x="9066" y="27020"/>
                    <a:pt x="11288" y="25711"/>
                    <a:pt x="13713" y="25703"/>
                  </a:cubicBezTo>
                  <a:cubicBezTo>
                    <a:pt x="17153" y="25681"/>
                    <a:pt x="20049" y="28254"/>
                    <a:pt x="20442" y="31670"/>
                  </a:cubicBezTo>
                  <a:lnTo>
                    <a:pt x="20442" y="30781"/>
                  </a:lnTo>
                  <a:lnTo>
                    <a:pt x="13332" y="4245"/>
                  </a:lnTo>
                  <a:lnTo>
                    <a:pt x="13332" y="4245"/>
                  </a:lnTo>
                  <a:lnTo>
                    <a:pt x="12697" y="2975"/>
                  </a:lnTo>
                  <a:cubicBezTo>
                    <a:pt x="12722" y="2637"/>
                    <a:pt x="12722" y="2298"/>
                    <a:pt x="12697" y="1960"/>
                  </a:cubicBezTo>
                  <a:lnTo>
                    <a:pt x="10793" y="55"/>
                  </a:lnTo>
                  <a:lnTo>
                    <a:pt x="9650" y="55"/>
                  </a:lnTo>
                  <a:lnTo>
                    <a:pt x="9015" y="55"/>
                  </a:lnTo>
                  <a:lnTo>
                    <a:pt x="7618" y="55"/>
                  </a:lnTo>
                  <a:cubicBezTo>
                    <a:pt x="3999" y="-412"/>
                    <a:pt x="686" y="2141"/>
                    <a:pt x="229" y="5757"/>
                  </a:cubicBezTo>
                  <a:cubicBezTo>
                    <a:pt x="102" y="6743"/>
                    <a:pt x="191" y="7745"/>
                    <a:pt x="508" y="8689"/>
                  </a:cubicBezTo>
                  <a:close/>
                </a:path>
              </a:pathLst>
            </a:custGeom>
            <a:solidFill>
              <a:srgbClr val="000000"/>
            </a:solidFill>
            <a:ln w="12690" cap="flat">
              <a:noFill/>
              <a:prstDash val="solid"/>
              <a:miter/>
            </a:ln>
          </p:spPr>
          <p:txBody>
            <a:bodyPr rtlCol="0" anchor="ctr"/>
            <a:lstStyle/>
            <a:p>
              <a:pPr rtl="0"/>
              <a:endParaRPr lang="en-GB" sz="1934" noProof="0"/>
            </a:p>
          </p:txBody>
        </p:sp>
        <p:sp>
          <p:nvSpPr>
            <p:cNvPr id="847" name="Freeform: Shape 846">
              <a:extLst>
                <a:ext uri="{FF2B5EF4-FFF2-40B4-BE49-F238E27FC236}">
                  <a16:creationId xmlns:a16="http://schemas.microsoft.com/office/drawing/2014/main" id="{D5A48120-3F16-4681-BA36-9042B35F49F0}"/>
                </a:ext>
              </a:extLst>
            </p:cNvPr>
            <p:cNvSpPr/>
            <p:nvPr/>
          </p:nvSpPr>
          <p:spPr>
            <a:xfrm>
              <a:off x="10204318" y="4816393"/>
              <a:ext cx="2434" cy="961279"/>
            </a:xfrm>
            <a:custGeom>
              <a:avLst/>
              <a:gdLst>
                <a:gd name="connsiteX0" fmla="*/ 1410 w 2434"/>
                <a:gd name="connsiteY0" fmla="*/ 961279 h 961279"/>
                <a:gd name="connsiteX1" fmla="*/ 1410 w 2434"/>
                <a:gd name="connsiteY1" fmla="*/ 961279 h 961279"/>
                <a:gd name="connsiteX2" fmla="*/ 1410 w 2434"/>
                <a:gd name="connsiteY2" fmla="*/ 27814 h 961279"/>
                <a:gd name="connsiteX3" fmla="*/ 2426 w 2434"/>
                <a:gd name="connsiteY3" fmla="*/ 24386 h 961279"/>
                <a:gd name="connsiteX4" fmla="*/ 2426 w 2434"/>
                <a:gd name="connsiteY4" fmla="*/ 1278 h 961279"/>
                <a:gd name="connsiteX5" fmla="*/ 1422 w 2434"/>
                <a:gd name="connsiteY5" fmla="*/ 8 h 961279"/>
                <a:gd name="connsiteX6" fmla="*/ 1155 w 2434"/>
                <a:gd name="connsiteY6" fmla="*/ 8 h 961279"/>
                <a:gd name="connsiteX7" fmla="*/ 0 w 2434"/>
                <a:gd name="connsiteY7" fmla="*/ 1144 h 961279"/>
                <a:gd name="connsiteX8" fmla="*/ 13 w 2434"/>
                <a:gd name="connsiteY8" fmla="*/ 1278 h 961279"/>
                <a:gd name="connsiteX9" fmla="*/ 13 w 2434"/>
                <a:gd name="connsiteY9" fmla="*/ 961279 h 961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34" h="961279">
                  <a:moveTo>
                    <a:pt x="1410" y="961279"/>
                  </a:moveTo>
                  <a:lnTo>
                    <a:pt x="1410" y="961279"/>
                  </a:lnTo>
                  <a:lnTo>
                    <a:pt x="1410" y="27814"/>
                  </a:lnTo>
                  <a:cubicBezTo>
                    <a:pt x="1435" y="26600"/>
                    <a:pt x="1778" y="25416"/>
                    <a:pt x="2426" y="24386"/>
                  </a:cubicBezTo>
                  <a:lnTo>
                    <a:pt x="2426" y="1278"/>
                  </a:lnTo>
                  <a:cubicBezTo>
                    <a:pt x="2502" y="651"/>
                    <a:pt x="2057" y="83"/>
                    <a:pt x="1422" y="8"/>
                  </a:cubicBezTo>
                  <a:cubicBezTo>
                    <a:pt x="1334" y="-3"/>
                    <a:pt x="1245" y="-3"/>
                    <a:pt x="1155" y="8"/>
                  </a:cubicBezTo>
                  <a:cubicBezTo>
                    <a:pt x="521" y="4"/>
                    <a:pt x="13" y="513"/>
                    <a:pt x="0" y="1144"/>
                  </a:cubicBezTo>
                  <a:cubicBezTo>
                    <a:pt x="0" y="1188"/>
                    <a:pt x="13" y="1233"/>
                    <a:pt x="13" y="1278"/>
                  </a:cubicBezTo>
                  <a:lnTo>
                    <a:pt x="13" y="961279"/>
                  </a:lnTo>
                  <a:close/>
                </a:path>
              </a:pathLst>
            </a:custGeom>
            <a:solidFill>
              <a:srgbClr val="000000"/>
            </a:solidFill>
            <a:ln w="12690" cap="flat">
              <a:noFill/>
              <a:prstDash val="solid"/>
              <a:miter/>
            </a:ln>
          </p:spPr>
          <p:txBody>
            <a:bodyPr rtlCol="0" anchor="ctr"/>
            <a:lstStyle/>
            <a:p>
              <a:pPr rtl="0"/>
              <a:endParaRPr lang="en-GB" sz="1934" noProof="0"/>
            </a:p>
          </p:txBody>
        </p:sp>
        <p:sp>
          <p:nvSpPr>
            <p:cNvPr id="848" name="Freeform: Shape 847">
              <a:extLst>
                <a:ext uri="{FF2B5EF4-FFF2-40B4-BE49-F238E27FC236}">
                  <a16:creationId xmlns:a16="http://schemas.microsoft.com/office/drawing/2014/main" id="{2CAC3B2F-33FC-4528-9C02-CF8DB9D567E7}"/>
                </a:ext>
              </a:extLst>
            </p:cNvPr>
            <p:cNvSpPr/>
            <p:nvPr/>
          </p:nvSpPr>
          <p:spPr>
            <a:xfrm>
              <a:off x="10205982" y="4837091"/>
              <a:ext cx="13838" cy="940580"/>
            </a:xfrm>
            <a:custGeom>
              <a:avLst/>
              <a:gdLst>
                <a:gd name="connsiteX0" fmla="*/ 6856 w 13838"/>
                <a:gd name="connsiteY0" fmla="*/ 6 h 940580"/>
                <a:gd name="connsiteX1" fmla="*/ 0 w 13838"/>
                <a:gd name="connsiteY1" fmla="*/ 6862 h 940580"/>
                <a:gd name="connsiteX2" fmla="*/ 0 w 13838"/>
                <a:gd name="connsiteY2" fmla="*/ 940581 h 940580"/>
                <a:gd name="connsiteX3" fmla="*/ 13839 w 13838"/>
                <a:gd name="connsiteY3" fmla="*/ 940581 h 940580"/>
                <a:gd name="connsiteX4" fmla="*/ 13839 w 13838"/>
                <a:gd name="connsiteY4" fmla="*/ 7116 h 940580"/>
                <a:gd name="connsiteX5" fmla="*/ 13839 w 13838"/>
                <a:gd name="connsiteY5" fmla="*/ 6227 h 940580"/>
                <a:gd name="connsiteX6" fmla="*/ 6856 w 13838"/>
                <a:gd name="connsiteY6" fmla="*/ 6 h 94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38" h="940580">
                  <a:moveTo>
                    <a:pt x="6856" y="6"/>
                  </a:moveTo>
                  <a:cubicBezTo>
                    <a:pt x="3123" y="137"/>
                    <a:pt x="127" y="3131"/>
                    <a:pt x="0" y="6862"/>
                  </a:cubicBezTo>
                  <a:lnTo>
                    <a:pt x="0" y="940581"/>
                  </a:lnTo>
                  <a:lnTo>
                    <a:pt x="13839" y="940581"/>
                  </a:lnTo>
                  <a:lnTo>
                    <a:pt x="13839" y="7116"/>
                  </a:lnTo>
                  <a:cubicBezTo>
                    <a:pt x="13839" y="7116"/>
                    <a:pt x="13839" y="7116"/>
                    <a:pt x="13839" y="6227"/>
                  </a:cubicBezTo>
                  <a:cubicBezTo>
                    <a:pt x="13572" y="2610"/>
                    <a:pt x="10475" y="-141"/>
                    <a:pt x="6856" y="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849" name="Freeform: Shape 848">
              <a:extLst>
                <a:ext uri="{FF2B5EF4-FFF2-40B4-BE49-F238E27FC236}">
                  <a16:creationId xmlns:a16="http://schemas.microsoft.com/office/drawing/2014/main" id="{C3CD7075-844F-4B9F-8FB3-69D625BB68FA}"/>
                </a:ext>
              </a:extLst>
            </p:cNvPr>
            <p:cNvSpPr/>
            <p:nvPr/>
          </p:nvSpPr>
          <p:spPr>
            <a:xfrm>
              <a:off x="8874988" y="5438504"/>
              <a:ext cx="365029" cy="13749"/>
            </a:xfrm>
            <a:custGeom>
              <a:avLst/>
              <a:gdLst>
                <a:gd name="connsiteX0" fmla="*/ 6730 w 365029"/>
                <a:gd name="connsiteY0" fmla="*/ 6766 h 13749"/>
                <a:gd name="connsiteX1" fmla="*/ 6730 w 365029"/>
                <a:gd name="connsiteY1" fmla="*/ 13749 h 13749"/>
                <a:gd name="connsiteX2" fmla="*/ 362237 w 365029"/>
                <a:gd name="connsiteY2" fmla="*/ 13749 h 13749"/>
                <a:gd name="connsiteX3" fmla="*/ 360459 w 365029"/>
                <a:gd name="connsiteY3" fmla="*/ 12480 h 13749"/>
                <a:gd name="connsiteX4" fmla="*/ 358682 w 365029"/>
                <a:gd name="connsiteY4" fmla="*/ 2957 h 13749"/>
                <a:gd name="connsiteX5" fmla="*/ 365030 w 365029"/>
                <a:gd name="connsiteY5" fmla="*/ 37 h 13749"/>
                <a:gd name="connsiteX6" fmla="*/ 0 w 365029"/>
                <a:gd name="connsiteY6" fmla="*/ 37 h 13749"/>
                <a:gd name="connsiteX7" fmla="*/ 6730 w 365029"/>
                <a:gd name="connsiteY7" fmla="*/ 6766 h 1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5029" h="13749">
                  <a:moveTo>
                    <a:pt x="6730" y="6766"/>
                  </a:moveTo>
                  <a:lnTo>
                    <a:pt x="6730" y="13749"/>
                  </a:lnTo>
                  <a:lnTo>
                    <a:pt x="362237" y="13749"/>
                  </a:lnTo>
                  <a:lnTo>
                    <a:pt x="360459" y="12480"/>
                  </a:lnTo>
                  <a:cubicBezTo>
                    <a:pt x="357349" y="10339"/>
                    <a:pt x="356548" y="6078"/>
                    <a:pt x="358682" y="2957"/>
                  </a:cubicBezTo>
                  <a:cubicBezTo>
                    <a:pt x="360104" y="898"/>
                    <a:pt x="362542" y="-222"/>
                    <a:pt x="365030" y="37"/>
                  </a:cubicBezTo>
                  <a:lnTo>
                    <a:pt x="0" y="37"/>
                  </a:lnTo>
                  <a:cubicBezTo>
                    <a:pt x="3657" y="168"/>
                    <a:pt x="6603" y="3106"/>
                    <a:pt x="6730" y="676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850" name="Freeform: Shape 849">
              <a:extLst>
                <a:ext uri="{FF2B5EF4-FFF2-40B4-BE49-F238E27FC236}">
                  <a16:creationId xmlns:a16="http://schemas.microsoft.com/office/drawing/2014/main" id="{8BC2BDB1-4340-4243-BC72-6914AF043E74}"/>
                </a:ext>
              </a:extLst>
            </p:cNvPr>
            <p:cNvSpPr/>
            <p:nvPr/>
          </p:nvSpPr>
          <p:spPr>
            <a:xfrm>
              <a:off x="9233661" y="5439520"/>
              <a:ext cx="35305" cy="25811"/>
            </a:xfrm>
            <a:custGeom>
              <a:avLst/>
              <a:gdLst>
                <a:gd name="connsiteX0" fmla="*/ 2294 w 35305"/>
                <a:gd name="connsiteY0" fmla="*/ 11464 h 25811"/>
                <a:gd name="connsiteX1" fmla="*/ 4072 w 35305"/>
                <a:gd name="connsiteY1" fmla="*/ 12734 h 25811"/>
                <a:gd name="connsiteX2" fmla="*/ 4961 w 35305"/>
                <a:gd name="connsiteY2" fmla="*/ 12734 h 25811"/>
                <a:gd name="connsiteX3" fmla="*/ 4961 w 35305"/>
                <a:gd name="connsiteY3" fmla="*/ 5116 h 25811"/>
                <a:gd name="connsiteX4" fmla="*/ 6230 w 35305"/>
                <a:gd name="connsiteY4" fmla="*/ 3846 h 25811"/>
                <a:gd name="connsiteX5" fmla="*/ 7500 w 35305"/>
                <a:gd name="connsiteY5" fmla="*/ 5116 h 25811"/>
                <a:gd name="connsiteX6" fmla="*/ 7500 w 35305"/>
                <a:gd name="connsiteY6" fmla="*/ 14384 h 25811"/>
                <a:gd name="connsiteX7" fmla="*/ 24133 w 35305"/>
                <a:gd name="connsiteY7" fmla="*/ 25811 h 25811"/>
                <a:gd name="connsiteX8" fmla="*/ 24133 w 35305"/>
                <a:gd name="connsiteY8" fmla="*/ 22129 h 25811"/>
                <a:gd name="connsiteX9" fmla="*/ 30989 w 35305"/>
                <a:gd name="connsiteY9" fmla="*/ 15273 h 25811"/>
                <a:gd name="connsiteX10" fmla="*/ 35306 w 35305"/>
                <a:gd name="connsiteY10" fmla="*/ 16924 h 25811"/>
                <a:gd name="connsiteX11" fmla="*/ 35306 w 35305"/>
                <a:gd name="connsiteY11" fmla="*/ 16924 h 25811"/>
                <a:gd name="connsiteX12" fmla="*/ 9912 w 35305"/>
                <a:gd name="connsiteY12" fmla="*/ 37 h 25811"/>
                <a:gd name="connsiteX13" fmla="*/ 9912 w 35305"/>
                <a:gd name="connsiteY13" fmla="*/ 37 h 25811"/>
                <a:gd name="connsiteX14" fmla="*/ 8642 w 35305"/>
                <a:gd name="connsiteY14" fmla="*/ 37 h 25811"/>
                <a:gd name="connsiteX15" fmla="*/ 7246 w 35305"/>
                <a:gd name="connsiteY15" fmla="*/ 37 h 25811"/>
                <a:gd name="connsiteX16" fmla="*/ 898 w 35305"/>
                <a:gd name="connsiteY16" fmla="*/ 2957 h 25811"/>
                <a:gd name="connsiteX17" fmla="*/ 2294 w 35305"/>
                <a:gd name="connsiteY17" fmla="*/ 11464 h 25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305" h="25811">
                  <a:moveTo>
                    <a:pt x="2294" y="11464"/>
                  </a:moveTo>
                  <a:lnTo>
                    <a:pt x="4072" y="12734"/>
                  </a:lnTo>
                  <a:lnTo>
                    <a:pt x="4961" y="12734"/>
                  </a:lnTo>
                  <a:lnTo>
                    <a:pt x="4961" y="5116"/>
                  </a:lnTo>
                  <a:cubicBezTo>
                    <a:pt x="4961" y="4415"/>
                    <a:pt x="5532" y="3846"/>
                    <a:pt x="6230" y="3846"/>
                  </a:cubicBezTo>
                  <a:cubicBezTo>
                    <a:pt x="6928" y="3846"/>
                    <a:pt x="7500" y="4415"/>
                    <a:pt x="7500" y="5116"/>
                  </a:cubicBezTo>
                  <a:lnTo>
                    <a:pt x="7500" y="14384"/>
                  </a:lnTo>
                  <a:lnTo>
                    <a:pt x="24133" y="25811"/>
                  </a:lnTo>
                  <a:lnTo>
                    <a:pt x="24133" y="22129"/>
                  </a:lnTo>
                  <a:cubicBezTo>
                    <a:pt x="24133" y="18343"/>
                    <a:pt x="27205" y="15273"/>
                    <a:pt x="30989" y="15273"/>
                  </a:cubicBezTo>
                  <a:cubicBezTo>
                    <a:pt x="32576" y="15273"/>
                    <a:pt x="34125" y="15861"/>
                    <a:pt x="35306" y="16924"/>
                  </a:cubicBezTo>
                  <a:lnTo>
                    <a:pt x="35306" y="16924"/>
                  </a:lnTo>
                  <a:lnTo>
                    <a:pt x="9912" y="37"/>
                  </a:lnTo>
                  <a:lnTo>
                    <a:pt x="9912" y="37"/>
                  </a:lnTo>
                  <a:lnTo>
                    <a:pt x="8642" y="37"/>
                  </a:lnTo>
                  <a:lnTo>
                    <a:pt x="7246" y="37"/>
                  </a:lnTo>
                  <a:cubicBezTo>
                    <a:pt x="4758" y="-222"/>
                    <a:pt x="2320" y="898"/>
                    <a:pt x="898" y="2957"/>
                  </a:cubicBezTo>
                  <a:cubicBezTo>
                    <a:pt x="-703" y="5767"/>
                    <a:pt x="-118" y="9312"/>
                    <a:pt x="2294" y="11464"/>
                  </a:cubicBezTo>
                  <a:close/>
                </a:path>
              </a:pathLst>
            </a:custGeom>
            <a:solidFill>
              <a:srgbClr val="000000"/>
            </a:solidFill>
            <a:ln w="12690" cap="flat">
              <a:noFill/>
              <a:prstDash val="solid"/>
              <a:miter/>
            </a:ln>
          </p:spPr>
          <p:txBody>
            <a:bodyPr rtlCol="0" anchor="ctr"/>
            <a:lstStyle/>
            <a:p>
              <a:pPr rtl="0"/>
              <a:endParaRPr lang="en-GB" sz="1934" noProof="0"/>
            </a:p>
          </p:txBody>
        </p:sp>
        <p:sp>
          <p:nvSpPr>
            <p:cNvPr id="851" name="Freeform: Shape 850">
              <a:extLst>
                <a:ext uri="{FF2B5EF4-FFF2-40B4-BE49-F238E27FC236}">
                  <a16:creationId xmlns:a16="http://schemas.microsoft.com/office/drawing/2014/main" id="{B0EB2979-6D56-4BAC-913A-B388D0B7C518}"/>
                </a:ext>
              </a:extLst>
            </p:cNvPr>
            <p:cNvSpPr/>
            <p:nvPr/>
          </p:nvSpPr>
          <p:spPr>
            <a:xfrm>
              <a:off x="9238621" y="5444001"/>
              <a:ext cx="2539" cy="1003424"/>
            </a:xfrm>
            <a:custGeom>
              <a:avLst/>
              <a:gdLst>
                <a:gd name="connsiteX0" fmla="*/ 0 w 2539"/>
                <a:gd name="connsiteY0" fmla="*/ 1002155 h 1003424"/>
                <a:gd name="connsiteX1" fmla="*/ 1269 w 2539"/>
                <a:gd name="connsiteY1" fmla="*/ 1003424 h 1003424"/>
                <a:gd name="connsiteX2" fmla="*/ 2539 w 2539"/>
                <a:gd name="connsiteY2" fmla="*/ 1002155 h 1003424"/>
                <a:gd name="connsiteX3" fmla="*/ 2539 w 2539"/>
                <a:gd name="connsiteY3" fmla="*/ 1270 h 1003424"/>
                <a:gd name="connsiteX4" fmla="*/ 1269 w 2539"/>
                <a:gd name="connsiteY4" fmla="*/ 0 h 1003424"/>
                <a:gd name="connsiteX5" fmla="*/ 0 w 2539"/>
                <a:gd name="connsiteY5" fmla="*/ 1270 h 1003424"/>
                <a:gd name="connsiteX6" fmla="*/ 0 w 2539"/>
                <a:gd name="connsiteY6" fmla="*/ 1002155 h 1003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39" h="1003424">
                  <a:moveTo>
                    <a:pt x="0" y="1002155"/>
                  </a:moveTo>
                  <a:cubicBezTo>
                    <a:pt x="0" y="1002853"/>
                    <a:pt x="571" y="1003424"/>
                    <a:pt x="1269" y="1003424"/>
                  </a:cubicBezTo>
                  <a:cubicBezTo>
                    <a:pt x="1968" y="1003424"/>
                    <a:pt x="2539" y="1002853"/>
                    <a:pt x="2539" y="1002155"/>
                  </a:cubicBezTo>
                  <a:lnTo>
                    <a:pt x="2539" y="1270"/>
                  </a:lnTo>
                  <a:cubicBezTo>
                    <a:pt x="2539" y="569"/>
                    <a:pt x="1968" y="0"/>
                    <a:pt x="1269" y="0"/>
                  </a:cubicBezTo>
                  <a:cubicBezTo>
                    <a:pt x="571" y="0"/>
                    <a:pt x="0" y="569"/>
                    <a:pt x="0" y="1270"/>
                  </a:cubicBezTo>
                  <a:lnTo>
                    <a:pt x="0" y="1002155"/>
                  </a:lnTo>
                  <a:close/>
                </a:path>
              </a:pathLst>
            </a:custGeom>
            <a:solidFill>
              <a:srgbClr val="000000"/>
            </a:solidFill>
            <a:ln w="12690" cap="flat">
              <a:noFill/>
              <a:prstDash val="solid"/>
              <a:miter/>
            </a:ln>
          </p:spPr>
          <p:txBody>
            <a:bodyPr rtlCol="0" anchor="ctr"/>
            <a:lstStyle/>
            <a:p>
              <a:pPr rtl="0"/>
              <a:endParaRPr lang="en-GB" sz="1934" noProof="0"/>
            </a:p>
          </p:txBody>
        </p:sp>
        <p:sp>
          <p:nvSpPr>
            <p:cNvPr id="852" name="Freeform: Shape 851">
              <a:extLst>
                <a:ext uri="{FF2B5EF4-FFF2-40B4-BE49-F238E27FC236}">
                  <a16:creationId xmlns:a16="http://schemas.microsoft.com/office/drawing/2014/main" id="{DD01365D-CF55-411F-9416-0D94C4E3D0E8}"/>
                </a:ext>
              </a:extLst>
            </p:cNvPr>
            <p:cNvSpPr/>
            <p:nvPr/>
          </p:nvSpPr>
          <p:spPr>
            <a:xfrm>
              <a:off x="8723262" y="5728662"/>
              <a:ext cx="144615" cy="13839"/>
            </a:xfrm>
            <a:custGeom>
              <a:avLst/>
              <a:gdLst>
                <a:gd name="connsiteX0" fmla="*/ 6983 w 144615"/>
                <a:gd name="connsiteY0" fmla="*/ 6856 h 13839"/>
                <a:gd name="connsiteX1" fmla="*/ 6983 w 144615"/>
                <a:gd name="connsiteY1" fmla="*/ 13839 h 13839"/>
                <a:gd name="connsiteX2" fmla="*/ 144616 w 144615"/>
                <a:gd name="connsiteY2" fmla="*/ 13839 h 13839"/>
                <a:gd name="connsiteX3" fmla="*/ 144616 w 144615"/>
                <a:gd name="connsiteY3" fmla="*/ 0 h 13839"/>
                <a:gd name="connsiteX4" fmla="*/ 0 w 144615"/>
                <a:gd name="connsiteY4" fmla="*/ 0 h 13839"/>
                <a:gd name="connsiteX5" fmla="*/ 6983 w 144615"/>
                <a:gd name="connsiteY5" fmla="*/ 6856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615" h="13839">
                  <a:moveTo>
                    <a:pt x="6983" y="6856"/>
                  </a:moveTo>
                  <a:lnTo>
                    <a:pt x="6983" y="13839"/>
                  </a:lnTo>
                  <a:lnTo>
                    <a:pt x="144616" y="13839"/>
                  </a:lnTo>
                  <a:lnTo>
                    <a:pt x="144616" y="0"/>
                  </a:lnTo>
                  <a:lnTo>
                    <a:pt x="0" y="0"/>
                  </a:lnTo>
                  <a:cubicBezTo>
                    <a:pt x="3809" y="0"/>
                    <a:pt x="6919" y="3050"/>
                    <a:pt x="6983"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853" name="Freeform: Shape 852">
              <a:extLst>
                <a:ext uri="{FF2B5EF4-FFF2-40B4-BE49-F238E27FC236}">
                  <a16:creationId xmlns:a16="http://schemas.microsoft.com/office/drawing/2014/main" id="{5B5EFD0F-02E3-4D39-87DB-60CBDF56E9BC}"/>
                </a:ext>
              </a:extLst>
            </p:cNvPr>
            <p:cNvSpPr/>
            <p:nvPr/>
          </p:nvSpPr>
          <p:spPr>
            <a:xfrm>
              <a:off x="9285091" y="5605123"/>
              <a:ext cx="25012" cy="22092"/>
            </a:xfrm>
            <a:custGeom>
              <a:avLst/>
              <a:gdLst>
                <a:gd name="connsiteX0" fmla="*/ 5714 w 25012"/>
                <a:gd name="connsiteY0" fmla="*/ 5206 h 22092"/>
                <a:gd name="connsiteX1" fmla="*/ 0 w 25012"/>
                <a:gd name="connsiteY1" fmla="*/ 11808 h 22092"/>
                <a:gd name="connsiteX2" fmla="*/ 0 w 25012"/>
                <a:gd name="connsiteY2" fmla="*/ 13840 h 22092"/>
                <a:gd name="connsiteX3" fmla="*/ 13967 w 25012"/>
                <a:gd name="connsiteY3" fmla="*/ 22092 h 22092"/>
                <a:gd name="connsiteX4" fmla="*/ 13967 w 25012"/>
                <a:gd name="connsiteY4" fmla="*/ 18156 h 22092"/>
                <a:gd name="connsiteX5" fmla="*/ 20823 w 25012"/>
                <a:gd name="connsiteY5" fmla="*/ 11300 h 22092"/>
                <a:gd name="connsiteX6" fmla="*/ 25013 w 25012"/>
                <a:gd name="connsiteY6" fmla="*/ 12697 h 22092"/>
                <a:gd name="connsiteX7" fmla="*/ 25013 w 25012"/>
                <a:gd name="connsiteY7" fmla="*/ 12697 h 22092"/>
                <a:gd name="connsiteX8" fmla="*/ 2921 w 25012"/>
                <a:gd name="connsiteY8" fmla="*/ 0 h 22092"/>
                <a:gd name="connsiteX9" fmla="*/ 2921 w 25012"/>
                <a:gd name="connsiteY9" fmla="*/ 0 h 22092"/>
                <a:gd name="connsiteX10" fmla="*/ 5714 w 25012"/>
                <a:gd name="connsiteY10" fmla="*/ 5206 h 2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012" h="22092">
                  <a:moveTo>
                    <a:pt x="5714" y="5206"/>
                  </a:moveTo>
                  <a:cubicBezTo>
                    <a:pt x="5638" y="8492"/>
                    <a:pt x="3238" y="11261"/>
                    <a:pt x="0" y="11808"/>
                  </a:cubicBezTo>
                  <a:lnTo>
                    <a:pt x="0" y="13840"/>
                  </a:lnTo>
                  <a:lnTo>
                    <a:pt x="13967" y="22092"/>
                  </a:lnTo>
                  <a:lnTo>
                    <a:pt x="13967" y="18156"/>
                  </a:lnTo>
                  <a:cubicBezTo>
                    <a:pt x="13967" y="14370"/>
                    <a:pt x="17039" y="11300"/>
                    <a:pt x="20823" y="11300"/>
                  </a:cubicBezTo>
                  <a:cubicBezTo>
                    <a:pt x="22334" y="11271"/>
                    <a:pt x="23819" y="11764"/>
                    <a:pt x="25013" y="12697"/>
                  </a:cubicBezTo>
                  <a:lnTo>
                    <a:pt x="25013" y="12697"/>
                  </a:lnTo>
                  <a:lnTo>
                    <a:pt x="2921" y="0"/>
                  </a:lnTo>
                  <a:lnTo>
                    <a:pt x="2921" y="0"/>
                  </a:lnTo>
                  <a:cubicBezTo>
                    <a:pt x="4571" y="1237"/>
                    <a:pt x="5600" y="3143"/>
                    <a:pt x="5714" y="520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854" name="Freeform: Shape 853">
              <a:extLst>
                <a:ext uri="{FF2B5EF4-FFF2-40B4-BE49-F238E27FC236}">
                  <a16:creationId xmlns:a16="http://schemas.microsoft.com/office/drawing/2014/main" id="{8186C168-352E-4790-8EF0-E1AE8B4EF06A}"/>
                </a:ext>
              </a:extLst>
            </p:cNvPr>
            <p:cNvSpPr/>
            <p:nvPr/>
          </p:nvSpPr>
          <p:spPr>
            <a:xfrm>
              <a:off x="9282044" y="5617185"/>
              <a:ext cx="634" cy="380"/>
            </a:xfrm>
            <a:custGeom>
              <a:avLst/>
              <a:gdLst>
                <a:gd name="connsiteX0" fmla="*/ 635 w 634"/>
                <a:gd name="connsiteY0" fmla="*/ 0 h 380"/>
                <a:gd name="connsiteX1" fmla="*/ 0 w 634"/>
                <a:gd name="connsiteY1" fmla="*/ 0 h 380"/>
                <a:gd name="connsiteX2" fmla="*/ 635 w 634"/>
                <a:gd name="connsiteY2" fmla="*/ 381 h 380"/>
                <a:gd name="connsiteX3" fmla="*/ 635 w 634"/>
                <a:gd name="connsiteY3" fmla="*/ 0 h 380"/>
              </a:gdLst>
              <a:ahLst/>
              <a:cxnLst>
                <a:cxn ang="0">
                  <a:pos x="connsiteX0" y="connsiteY0"/>
                </a:cxn>
                <a:cxn ang="0">
                  <a:pos x="connsiteX1" y="connsiteY1"/>
                </a:cxn>
                <a:cxn ang="0">
                  <a:pos x="connsiteX2" y="connsiteY2"/>
                </a:cxn>
                <a:cxn ang="0">
                  <a:pos x="connsiteX3" y="connsiteY3"/>
                </a:cxn>
              </a:cxnLst>
              <a:rect l="l" t="t" r="r" b="b"/>
              <a:pathLst>
                <a:path w="634" h="380">
                  <a:moveTo>
                    <a:pt x="635" y="0"/>
                  </a:moveTo>
                  <a:lnTo>
                    <a:pt x="0" y="0"/>
                  </a:lnTo>
                  <a:lnTo>
                    <a:pt x="635" y="381"/>
                  </a:lnTo>
                  <a:lnTo>
                    <a:pt x="635" y="0"/>
                  </a:lnTo>
                  <a:close/>
                </a:path>
              </a:pathLst>
            </a:custGeom>
            <a:solidFill>
              <a:srgbClr val="000000"/>
            </a:solidFill>
            <a:ln w="12690" cap="flat">
              <a:noFill/>
              <a:prstDash val="solid"/>
              <a:miter/>
            </a:ln>
          </p:spPr>
          <p:txBody>
            <a:bodyPr rtlCol="0" anchor="ctr"/>
            <a:lstStyle/>
            <a:p>
              <a:pPr rtl="0"/>
              <a:endParaRPr lang="en-GB" sz="1934" noProof="0"/>
            </a:p>
          </p:txBody>
        </p:sp>
        <p:sp>
          <p:nvSpPr>
            <p:cNvPr id="855" name="Freeform: Shape 854">
              <a:extLst>
                <a:ext uri="{FF2B5EF4-FFF2-40B4-BE49-F238E27FC236}">
                  <a16:creationId xmlns:a16="http://schemas.microsoft.com/office/drawing/2014/main" id="{D7B68F02-D85E-4EE9-BACA-83EAFC71BF39}"/>
                </a:ext>
              </a:extLst>
            </p:cNvPr>
            <p:cNvSpPr/>
            <p:nvPr/>
          </p:nvSpPr>
          <p:spPr>
            <a:xfrm>
              <a:off x="9271505" y="5604234"/>
              <a:ext cx="19299" cy="13839"/>
            </a:xfrm>
            <a:custGeom>
              <a:avLst/>
              <a:gdLst>
                <a:gd name="connsiteX0" fmla="*/ 0 w 19299"/>
                <a:gd name="connsiteY0" fmla="*/ 12951 h 13839"/>
                <a:gd name="connsiteX1" fmla="*/ 11173 w 19299"/>
                <a:gd name="connsiteY1" fmla="*/ 12951 h 13839"/>
                <a:gd name="connsiteX2" fmla="*/ 11173 w 19299"/>
                <a:gd name="connsiteY2" fmla="*/ 6094 h 13839"/>
                <a:gd name="connsiteX3" fmla="*/ 12177 w 19299"/>
                <a:gd name="connsiteY3" fmla="*/ 4832 h 13839"/>
                <a:gd name="connsiteX4" fmla="*/ 12316 w 19299"/>
                <a:gd name="connsiteY4" fmla="*/ 4825 h 13839"/>
                <a:gd name="connsiteX5" fmla="*/ 13586 w 19299"/>
                <a:gd name="connsiteY5" fmla="*/ 5824 h 13839"/>
                <a:gd name="connsiteX6" fmla="*/ 13586 w 19299"/>
                <a:gd name="connsiteY6" fmla="*/ 6094 h 13839"/>
                <a:gd name="connsiteX7" fmla="*/ 13586 w 19299"/>
                <a:gd name="connsiteY7" fmla="*/ 12697 h 13839"/>
                <a:gd name="connsiteX8" fmla="*/ 19299 w 19299"/>
                <a:gd name="connsiteY8" fmla="*/ 6094 h 13839"/>
                <a:gd name="connsiteX9" fmla="*/ 15490 w 19299"/>
                <a:gd name="connsiteY9" fmla="*/ 0 h 13839"/>
                <a:gd name="connsiteX10" fmla="*/ 14094 w 19299"/>
                <a:gd name="connsiteY10" fmla="*/ 0 h 13839"/>
                <a:gd name="connsiteX11" fmla="*/ 12824 w 19299"/>
                <a:gd name="connsiteY11" fmla="*/ 0 h 13839"/>
                <a:gd name="connsiteX12" fmla="*/ 127 w 19299"/>
                <a:gd name="connsiteY12" fmla="*/ 0 h 13839"/>
                <a:gd name="connsiteX13" fmla="*/ 127 w 19299"/>
                <a:gd name="connsiteY13" fmla="*/ 13840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99" h="13839">
                  <a:moveTo>
                    <a:pt x="0" y="12951"/>
                  </a:moveTo>
                  <a:lnTo>
                    <a:pt x="11173" y="12951"/>
                  </a:lnTo>
                  <a:lnTo>
                    <a:pt x="11173" y="6094"/>
                  </a:lnTo>
                  <a:cubicBezTo>
                    <a:pt x="11097" y="5467"/>
                    <a:pt x="11554" y="4902"/>
                    <a:pt x="12177" y="4832"/>
                  </a:cubicBezTo>
                  <a:cubicBezTo>
                    <a:pt x="12227" y="4827"/>
                    <a:pt x="12265" y="4825"/>
                    <a:pt x="12316" y="4825"/>
                  </a:cubicBezTo>
                  <a:cubicBezTo>
                    <a:pt x="12938" y="4750"/>
                    <a:pt x="13510" y="5198"/>
                    <a:pt x="13586" y="5824"/>
                  </a:cubicBezTo>
                  <a:cubicBezTo>
                    <a:pt x="13599" y="5914"/>
                    <a:pt x="13599" y="6004"/>
                    <a:pt x="13586" y="6094"/>
                  </a:cubicBezTo>
                  <a:lnTo>
                    <a:pt x="13586" y="12697"/>
                  </a:lnTo>
                  <a:cubicBezTo>
                    <a:pt x="16823" y="12150"/>
                    <a:pt x="19223" y="9380"/>
                    <a:pt x="19299" y="6094"/>
                  </a:cubicBezTo>
                  <a:cubicBezTo>
                    <a:pt x="19248" y="3516"/>
                    <a:pt x="17788" y="1172"/>
                    <a:pt x="15490" y="0"/>
                  </a:cubicBezTo>
                  <a:lnTo>
                    <a:pt x="14094" y="0"/>
                  </a:lnTo>
                  <a:lnTo>
                    <a:pt x="12824" y="0"/>
                  </a:lnTo>
                  <a:lnTo>
                    <a:pt x="127" y="0"/>
                  </a:lnTo>
                  <a:lnTo>
                    <a:pt x="127" y="13840"/>
                  </a:lnTo>
                  <a:close/>
                </a:path>
              </a:pathLst>
            </a:custGeom>
            <a:solidFill>
              <a:srgbClr val="000000"/>
            </a:solidFill>
            <a:ln w="12690" cap="flat">
              <a:noFill/>
              <a:prstDash val="solid"/>
              <a:miter/>
            </a:ln>
          </p:spPr>
          <p:txBody>
            <a:bodyPr rtlCol="0" anchor="ctr"/>
            <a:lstStyle/>
            <a:p>
              <a:pPr rtl="0"/>
              <a:endParaRPr lang="en-GB" sz="1934" noProof="0"/>
            </a:p>
          </p:txBody>
        </p:sp>
        <p:sp>
          <p:nvSpPr>
            <p:cNvPr id="856" name="Freeform: Shape 855">
              <a:extLst>
                <a:ext uri="{FF2B5EF4-FFF2-40B4-BE49-F238E27FC236}">
                  <a16:creationId xmlns:a16="http://schemas.microsoft.com/office/drawing/2014/main" id="{F13A9018-9958-420B-87D1-D2DE830EC95B}"/>
                </a:ext>
              </a:extLst>
            </p:cNvPr>
            <p:cNvSpPr/>
            <p:nvPr/>
          </p:nvSpPr>
          <p:spPr>
            <a:xfrm>
              <a:off x="9299058" y="5617352"/>
              <a:ext cx="13895" cy="819534"/>
            </a:xfrm>
            <a:custGeom>
              <a:avLst/>
              <a:gdLst>
                <a:gd name="connsiteX0" fmla="*/ 0 w 13895"/>
                <a:gd name="connsiteY0" fmla="*/ 5927 h 819534"/>
                <a:gd name="connsiteX1" fmla="*/ 0 w 13895"/>
                <a:gd name="connsiteY1" fmla="*/ 819535 h 819534"/>
                <a:gd name="connsiteX2" fmla="*/ 13839 w 13895"/>
                <a:gd name="connsiteY2" fmla="*/ 819535 h 819534"/>
                <a:gd name="connsiteX3" fmla="*/ 13839 w 13895"/>
                <a:gd name="connsiteY3" fmla="*/ 6943 h 819534"/>
                <a:gd name="connsiteX4" fmla="*/ 13839 w 13895"/>
                <a:gd name="connsiteY4" fmla="*/ 6054 h 819534"/>
                <a:gd name="connsiteX5" fmla="*/ 13839 w 13895"/>
                <a:gd name="connsiteY5" fmla="*/ 4784 h 819534"/>
                <a:gd name="connsiteX6" fmla="*/ 13839 w 13895"/>
                <a:gd name="connsiteY6" fmla="*/ 3515 h 819534"/>
                <a:gd name="connsiteX7" fmla="*/ 13077 w 13895"/>
                <a:gd name="connsiteY7" fmla="*/ 2499 h 819534"/>
                <a:gd name="connsiteX8" fmla="*/ 12061 w 13895"/>
                <a:gd name="connsiteY8" fmla="*/ 1483 h 819534"/>
                <a:gd name="connsiteX9" fmla="*/ 7872 w 13895"/>
                <a:gd name="connsiteY9" fmla="*/ 86 h 819534"/>
                <a:gd name="connsiteX10" fmla="*/ 25 w 13895"/>
                <a:gd name="connsiteY10" fmla="*/ 5778 h 819534"/>
                <a:gd name="connsiteX11" fmla="*/ 0 w 13895"/>
                <a:gd name="connsiteY11" fmla="*/ 5927 h 81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95" h="819534">
                  <a:moveTo>
                    <a:pt x="0" y="5927"/>
                  </a:moveTo>
                  <a:lnTo>
                    <a:pt x="0" y="819535"/>
                  </a:lnTo>
                  <a:lnTo>
                    <a:pt x="13839" y="819535"/>
                  </a:lnTo>
                  <a:lnTo>
                    <a:pt x="13839" y="6943"/>
                  </a:lnTo>
                  <a:cubicBezTo>
                    <a:pt x="13839" y="6943"/>
                    <a:pt x="13839" y="6943"/>
                    <a:pt x="13839" y="6054"/>
                  </a:cubicBezTo>
                  <a:lnTo>
                    <a:pt x="13839" y="4784"/>
                  </a:lnTo>
                  <a:cubicBezTo>
                    <a:pt x="13915" y="4364"/>
                    <a:pt x="13915" y="3935"/>
                    <a:pt x="13839" y="3515"/>
                  </a:cubicBezTo>
                  <a:lnTo>
                    <a:pt x="13077" y="2499"/>
                  </a:lnTo>
                  <a:cubicBezTo>
                    <a:pt x="12773" y="2129"/>
                    <a:pt x="12430" y="1789"/>
                    <a:pt x="12061" y="1483"/>
                  </a:cubicBezTo>
                  <a:cubicBezTo>
                    <a:pt x="10868" y="550"/>
                    <a:pt x="9382" y="57"/>
                    <a:pt x="7872" y="86"/>
                  </a:cubicBezTo>
                  <a:cubicBezTo>
                    <a:pt x="4126" y="-509"/>
                    <a:pt x="622" y="2039"/>
                    <a:pt x="25" y="5778"/>
                  </a:cubicBezTo>
                  <a:cubicBezTo>
                    <a:pt x="12" y="5828"/>
                    <a:pt x="0" y="5877"/>
                    <a:pt x="0" y="5927"/>
                  </a:cubicBezTo>
                  <a:close/>
                </a:path>
              </a:pathLst>
            </a:custGeom>
            <a:solidFill>
              <a:schemeClr val="accent5"/>
            </a:solidFill>
            <a:ln w="12690" cap="flat">
              <a:noFill/>
              <a:prstDash val="solid"/>
              <a:miter/>
            </a:ln>
          </p:spPr>
          <p:txBody>
            <a:bodyPr rtlCol="0" anchor="ctr"/>
            <a:lstStyle/>
            <a:p>
              <a:pPr rtl="0"/>
              <a:endParaRPr lang="en-GB" sz="1934" noProof="0"/>
            </a:p>
          </p:txBody>
        </p:sp>
        <p:sp>
          <p:nvSpPr>
            <p:cNvPr id="857" name="Freeform: Shape 856">
              <a:extLst>
                <a:ext uri="{FF2B5EF4-FFF2-40B4-BE49-F238E27FC236}">
                  <a16:creationId xmlns:a16="http://schemas.microsoft.com/office/drawing/2014/main" id="{B09CCE08-332E-4546-8210-E744FB859EED}"/>
                </a:ext>
              </a:extLst>
            </p:cNvPr>
            <p:cNvSpPr/>
            <p:nvPr/>
          </p:nvSpPr>
          <p:spPr>
            <a:xfrm>
              <a:off x="9282666" y="5609051"/>
              <a:ext cx="2433" cy="827835"/>
            </a:xfrm>
            <a:custGeom>
              <a:avLst/>
              <a:gdLst>
                <a:gd name="connsiteX0" fmla="*/ 12 w 2433"/>
                <a:gd name="connsiteY0" fmla="*/ 827836 h 827835"/>
                <a:gd name="connsiteX1" fmla="*/ 2425 w 2433"/>
                <a:gd name="connsiteY1" fmla="*/ 827836 h 827835"/>
                <a:gd name="connsiteX2" fmla="*/ 2425 w 2433"/>
                <a:gd name="connsiteY2" fmla="*/ 1277 h 827835"/>
                <a:gd name="connsiteX3" fmla="*/ 1422 w 2433"/>
                <a:gd name="connsiteY3" fmla="*/ 8 h 827835"/>
                <a:gd name="connsiteX4" fmla="*/ 1155 w 2433"/>
                <a:gd name="connsiteY4" fmla="*/ 8 h 827835"/>
                <a:gd name="connsiteX5" fmla="*/ 0 w 2433"/>
                <a:gd name="connsiteY5" fmla="*/ 1143 h 827835"/>
                <a:gd name="connsiteX6" fmla="*/ 12 w 2433"/>
                <a:gd name="connsiteY6" fmla="*/ 1277 h 827835"/>
                <a:gd name="connsiteX7" fmla="*/ 12 w 2433"/>
                <a:gd name="connsiteY7" fmla="*/ 827836 h 827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3" h="827835">
                  <a:moveTo>
                    <a:pt x="12" y="827836"/>
                  </a:moveTo>
                  <a:lnTo>
                    <a:pt x="2425" y="827836"/>
                  </a:lnTo>
                  <a:lnTo>
                    <a:pt x="2425" y="1277"/>
                  </a:lnTo>
                  <a:cubicBezTo>
                    <a:pt x="2502" y="650"/>
                    <a:pt x="2057" y="83"/>
                    <a:pt x="1422" y="8"/>
                  </a:cubicBezTo>
                  <a:cubicBezTo>
                    <a:pt x="1333" y="-3"/>
                    <a:pt x="1244" y="-3"/>
                    <a:pt x="1155" y="8"/>
                  </a:cubicBezTo>
                  <a:cubicBezTo>
                    <a:pt x="521" y="4"/>
                    <a:pt x="12" y="512"/>
                    <a:pt x="0" y="1143"/>
                  </a:cubicBezTo>
                  <a:cubicBezTo>
                    <a:pt x="0" y="1188"/>
                    <a:pt x="12" y="1233"/>
                    <a:pt x="12" y="1277"/>
                  </a:cubicBezTo>
                  <a:lnTo>
                    <a:pt x="12" y="827836"/>
                  </a:lnTo>
                  <a:close/>
                </a:path>
              </a:pathLst>
            </a:custGeom>
            <a:solidFill>
              <a:srgbClr val="000000"/>
            </a:solidFill>
            <a:ln w="12690" cap="flat">
              <a:noFill/>
              <a:prstDash val="solid"/>
              <a:miter/>
            </a:ln>
          </p:spPr>
          <p:txBody>
            <a:bodyPr rtlCol="0" anchor="ctr"/>
            <a:lstStyle/>
            <a:p>
              <a:pPr rtl="0"/>
              <a:endParaRPr lang="en-GB" sz="1934" noProof="0"/>
            </a:p>
          </p:txBody>
        </p:sp>
        <p:sp>
          <p:nvSpPr>
            <p:cNvPr id="858" name="Freeform: Shape 857">
              <a:extLst>
                <a:ext uri="{FF2B5EF4-FFF2-40B4-BE49-F238E27FC236}">
                  <a16:creationId xmlns:a16="http://schemas.microsoft.com/office/drawing/2014/main" id="{FB2001C5-A4EA-4BA8-8E9C-B98D229A0330}"/>
                </a:ext>
              </a:extLst>
            </p:cNvPr>
            <p:cNvSpPr/>
            <p:nvPr/>
          </p:nvSpPr>
          <p:spPr>
            <a:xfrm>
              <a:off x="9409265" y="5611471"/>
              <a:ext cx="13838" cy="166200"/>
            </a:xfrm>
            <a:custGeom>
              <a:avLst/>
              <a:gdLst>
                <a:gd name="connsiteX0" fmla="*/ 13839 w 13838"/>
                <a:gd name="connsiteY0" fmla="*/ 166201 h 166200"/>
                <a:gd name="connsiteX1" fmla="*/ 13839 w 13838"/>
                <a:gd name="connsiteY1" fmla="*/ 6856 h 166200"/>
                <a:gd name="connsiteX2" fmla="*/ 6856 w 13838"/>
                <a:gd name="connsiteY2" fmla="*/ 6856 h 166200"/>
                <a:gd name="connsiteX3" fmla="*/ 0 w 13838"/>
                <a:gd name="connsiteY3" fmla="*/ 0 h 166200"/>
                <a:gd name="connsiteX4" fmla="*/ 0 w 13838"/>
                <a:gd name="connsiteY4" fmla="*/ 166201 h 166200"/>
                <a:gd name="connsiteX5" fmla="*/ 13839 w 13838"/>
                <a:gd name="connsiteY5" fmla="*/ 166201 h 16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38" h="166200">
                  <a:moveTo>
                    <a:pt x="13839" y="166201"/>
                  </a:moveTo>
                  <a:lnTo>
                    <a:pt x="13839" y="6856"/>
                  </a:lnTo>
                  <a:lnTo>
                    <a:pt x="6856" y="6856"/>
                  </a:lnTo>
                  <a:cubicBezTo>
                    <a:pt x="3073" y="6856"/>
                    <a:pt x="0" y="3786"/>
                    <a:pt x="0" y="0"/>
                  </a:cubicBezTo>
                  <a:lnTo>
                    <a:pt x="0" y="166201"/>
                  </a:lnTo>
                  <a:lnTo>
                    <a:pt x="13839" y="166201"/>
                  </a:lnTo>
                  <a:close/>
                </a:path>
              </a:pathLst>
            </a:custGeom>
            <a:solidFill>
              <a:srgbClr val="000000"/>
            </a:solidFill>
            <a:ln w="12690" cap="flat">
              <a:noFill/>
              <a:prstDash val="solid"/>
              <a:miter/>
            </a:ln>
          </p:spPr>
          <p:txBody>
            <a:bodyPr rtlCol="0" anchor="ctr"/>
            <a:lstStyle/>
            <a:p>
              <a:pPr rtl="0"/>
              <a:endParaRPr lang="en-GB" sz="1934" noProof="0"/>
            </a:p>
          </p:txBody>
        </p:sp>
        <p:sp>
          <p:nvSpPr>
            <p:cNvPr id="859" name="Freeform: Shape 858">
              <a:extLst>
                <a:ext uri="{FF2B5EF4-FFF2-40B4-BE49-F238E27FC236}">
                  <a16:creationId xmlns:a16="http://schemas.microsoft.com/office/drawing/2014/main" id="{887F25A3-1B3F-401D-892B-874B69FC7E09}"/>
                </a:ext>
              </a:extLst>
            </p:cNvPr>
            <p:cNvSpPr/>
            <p:nvPr/>
          </p:nvSpPr>
          <p:spPr>
            <a:xfrm>
              <a:off x="9432880" y="6437903"/>
              <a:ext cx="25393" cy="5459"/>
            </a:xfrm>
            <a:custGeom>
              <a:avLst/>
              <a:gdLst>
                <a:gd name="connsiteX0" fmla="*/ 18918 w 25393"/>
                <a:gd name="connsiteY0" fmla="*/ 0 h 5459"/>
                <a:gd name="connsiteX1" fmla="*/ 0 w 25393"/>
                <a:gd name="connsiteY1" fmla="*/ 0 h 5459"/>
                <a:gd name="connsiteX2" fmla="*/ 0 w 25393"/>
                <a:gd name="connsiteY2" fmla="*/ 5460 h 5459"/>
                <a:gd name="connsiteX3" fmla="*/ 25393 w 25393"/>
                <a:gd name="connsiteY3" fmla="*/ 4698 h 5459"/>
                <a:gd name="connsiteX4" fmla="*/ 25393 w 25393"/>
                <a:gd name="connsiteY4" fmla="*/ 4698 h 5459"/>
                <a:gd name="connsiteX5" fmla="*/ 18918 w 25393"/>
                <a:gd name="connsiteY5" fmla="*/ 0 h 5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93" h="5459">
                  <a:moveTo>
                    <a:pt x="18918" y="0"/>
                  </a:moveTo>
                  <a:lnTo>
                    <a:pt x="0" y="0"/>
                  </a:lnTo>
                  <a:lnTo>
                    <a:pt x="0" y="5460"/>
                  </a:lnTo>
                  <a:lnTo>
                    <a:pt x="25393" y="4698"/>
                  </a:lnTo>
                  <a:lnTo>
                    <a:pt x="25393" y="4698"/>
                  </a:lnTo>
                  <a:cubicBezTo>
                    <a:pt x="22448" y="4685"/>
                    <a:pt x="19845" y="2793"/>
                    <a:pt x="18918"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860" name="Freeform: Shape 859">
              <a:extLst>
                <a:ext uri="{FF2B5EF4-FFF2-40B4-BE49-F238E27FC236}">
                  <a16:creationId xmlns:a16="http://schemas.microsoft.com/office/drawing/2014/main" id="{E464577D-FA89-4238-91F0-6EC775DAAB2B}"/>
                </a:ext>
              </a:extLst>
            </p:cNvPr>
            <p:cNvSpPr/>
            <p:nvPr/>
          </p:nvSpPr>
          <p:spPr>
            <a:xfrm>
              <a:off x="0" y="4773613"/>
              <a:ext cx="12696" cy="12696"/>
            </a:xfrm>
            <a:custGeom>
              <a:avLst/>
              <a:gdLst/>
              <a:ahLst/>
              <a:cxnLst/>
              <a:rect l="l" t="t" r="r" b="b"/>
              <a:pathLst>
                <a:path w="12696" h="12696"/>
              </a:pathLst>
            </a:custGeom>
            <a:solidFill>
              <a:srgbClr val="000000"/>
            </a:solidFill>
            <a:ln w="12690" cap="flat">
              <a:noFill/>
              <a:prstDash val="solid"/>
              <a:miter/>
            </a:ln>
          </p:spPr>
          <p:txBody>
            <a:bodyPr rtlCol="0" anchor="ctr"/>
            <a:lstStyle/>
            <a:p>
              <a:pPr rtl="0"/>
              <a:endParaRPr lang="en-GB" sz="1934" noProof="0"/>
            </a:p>
          </p:txBody>
        </p:sp>
        <p:sp>
          <p:nvSpPr>
            <p:cNvPr id="861" name="Freeform: Shape 860">
              <a:extLst>
                <a:ext uri="{FF2B5EF4-FFF2-40B4-BE49-F238E27FC236}">
                  <a16:creationId xmlns:a16="http://schemas.microsoft.com/office/drawing/2014/main" id="{ADF83C86-F064-4705-8462-D7D8D1A281C0}"/>
                </a:ext>
              </a:extLst>
            </p:cNvPr>
            <p:cNvSpPr/>
            <p:nvPr/>
          </p:nvSpPr>
          <p:spPr>
            <a:xfrm>
              <a:off x="9424754" y="6428761"/>
              <a:ext cx="33392" cy="6729"/>
            </a:xfrm>
            <a:custGeom>
              <a:avLst/>
              <a:gdLst>
                <a:gd name="connsiteX0" fmla="*/ 33392 w 33392"/>
                <a:gd name="connsiteY0" fmla="*/ 0 h 6729"/>
                <a:gd name="connsiteX1" fmla="*/ 33392 w 33392"/>
                <a:gd name="connsiteY1" fmla="*/ 0 h 6729"/>
                <a:gd name="connsiteX2" fmla="*/ 1143 w 33392"/>
                <a:gd name="connsiteY2" fmla="*/ 1016 h 6729"/>
                <a:gd name="connsiteX3" fmla="*/ 0 w 33392"/>
                <a:gd name="connsiteY3" fmla="*/ 1016 h 6729"/>
                <a:gd name="connsiteX4" fmla="*/ 1396 w 33392"/>
                <a:gd name="connsiteY4" fmla="*/ 1016 h 6729"/>
                <a:gd name="connsiteX5" fmla="*/ 7999 w 33392"/>
                <a:gd name="connsiteY5" fmla="*/ 6729 h 6729"/>
                <a:gd name="connsiteX6" fmla="*/ 26790 w 33392"/>
                <a:gd name="connsiteY6" fmla="*/ 6729 h 6729"/>
                <a:gd name="connsiteX7" fmla="*/ 33392 w 33392"/>
                <a:gd name="connsiteY7" fmla="*/ 0 h 6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92" h="6729">
                  <a:moveTo>
                    <a:pt x="33392" y="0"/>
                  </a:moveTo>
                  <a:lnTo>
                    <a:pt x="33392" y="0"/>
                  </a:lnTo>
                  <a:lnTo>
                    <a:pt x="1143" y="1016"/>
                  </a:lnTo>
                  <a:lnTo>
                    <a:pt x="0" y="1016"/>
                  </a:lnTo>
                  <a:lnTo>
                    <a:pt x="1396" y="1016"/>
                  </a:lnTo>
                  <a:cubicBezTo>
                    <a:pt x="4685" y="1092"/>
                    <a:pt x="7453" y="3492"/>
                    <a:pt x="7999" y="6729"/>
                  </a:cubicBezTo>
                  <a:lnTo>
                    <a:pt x="26790" y="6729"/>
                  </a:lnTo>
                  <a:cubicBezTo>
                    <a:pt x="26917" y="3111"/>
                    <a:pt x="29787" y="190"/>
                    <a:pt x="33392"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862" name="Freeform: Shape 861">
              <a:extLst>
                <a:ext uri="{FF2B5EF4-FFF2-40B4-BE49-F238E27FC236}">
                  <a16:creationId xmlns:a16="http://schemas.microsoft.com/office/drawing/2014/main" id="{CE314E15-B8BD-4804-BF42-1968D09AE392}"/>
                </a:ext>
              </a:extLst>
            </p:cNvPr>
            <p:cNvSpPr/>
            <p:nvPr/>
          </p:nvSpPr>
          <p:spPr>
            <a:xfrm>
              <a:off x="9432499" y="6435744"/>
              <a:ext cx="18918" cy="2412"/>
            </a:xfrm>
            <a:custGeom>
              <a:avLst/>
              <a:gdLst>
                <a:gd name="connsiteX0" fmla="*/ 18792 w 18918"/>
                <a:gd name="connsiteY0" fmla="*/ 0 h 2412"/>
                <a:gd name="connsiteX1" fmla="*/ 18792 w 18918"/>
                <a:gd name="connsiteY1" fmla="*/ 0 h 2412"/>
                <a:gd name="connsiteX2" fmla="*/ 0 w 18918"/>
                <a:gd name="connsiteY2" fmla="*/ 0 h 2412"/>
                <a:gd name="connsiteX3" fmla="*/ 0 w 18918"/>
                <a:gd name="connsiteY3" fmla="*/ 1270 h 2412"/>
                <a:gd name="connsiteX4" fmla="*/ 0 w 18918"/>
                <a:gd name="connsiteY4" fmla="*/ 2412 h 2412"/>
                <a:gd name="connsiteX5" fmla="*/ 18919 w 18918"/>
                <a:gd name="connsiteY5" fmla="*/ 2412 h 2412"/>
                <a:gd name="connsiteX6" fmla="*/ 18792 w 18918"/>
                <a:gd name="connsiteY6" fmla="*/ 0 h 2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18" h="2412">
                  <a:moveTo>
                    <a:pt x="18792" y="0"/>
                  </a:moveTo>
                  <a:lnTo>
                    <a:pt x="18792" y="0"/>
                  </a:lnTo>
                  <a:lnTo>
                    <a:pt x="0" y="0"/>
                  </a:lnTo>
                  <a:cubicBezTo>
                    <a:pt x="77" y="419"/>
                    <a:pt x="77" y="851"/>
                    <a:pt x="0" y="1270"/>
                  </a:cubicBezTo>
                  <a:lnTo>
                    <a:pt x="0" y="2412"/>
                  </a:lnTo>
                  <a:lnTo>
                    <a:pt x="18919" y="2412"/>
                  </a:lnTo>
                  <a:cubicBezTo>
                    <a:pt x="18715" y="1625"/>
                    <a:pt x="18665" y="800"/>
                    <a:pt x="18792"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863" name="Freeform: Shape 862">
              <a:extLst>
                <a:ext uri="{FF2B5EF4-FFF2-40B4-BE49-F238E27FC236}">
                  <a16:creationId xmlns:a16="http://schemas.microsoft.com/office/drawing/2014/main" id="{5FADDA1D-A74D-405A-AFFE-4E81A946C538}"/>
                </a:ext>
              </a:extLst>
            </p:cNvPr>
            <p:cNvSpPr/>
            <p:nvPr/>
          </p:nvSpPr>
          <p:spPr>
            <a:xfrm>
              <a:off x="11160392" y="6430285"/>
              <a:ext cx="64372" cy="11766"/>
            </a:xfrm>
            <a:custGeom>
              <a:avLst/>
              <a:gdLst>
                <a:gd name="connsiteX0" fmla="*/ 64372 w 64372"/>
                <a:gd name="connsiteY0" fmla="*/ 0 h 11766"/>
                <a:gd name="connsiteX1" fmla="*/ 0 w 64372"/>
                <a:gd name="connsiteY1" fmla="*/ 0 h 11766"/>
                <a:gd name="connsiteX2" fmla="*/ 3809 w 64372"/>
                <a:gd name="connsiteY2" fmla="*/ 0 h 11766"/>
                <a:gd name="connsiteX3" fmla="*/ 4952 w 64372"/>
                <a:gd name="connsiteY3" fmla="*/ 0 h 11766"/>
                <a:gd name="connsiteX4" fmla="*/ 6221 w 64372"/>
                <a:gd name="connsiteY4" fmla="*/ 0 h 11766"/>
                <a:gd name="connsiteX5" fmla="*/ 7364 w 64372"/>
                <a:gd name="connsiteY5" fmla="*/ 762 h 11766"/>
                <a:gd name="connsiteX6" fmla="*/ 8379 w 64372"/>
                <a:gd name="connsiteY6" fmla="*/ 1524 h 11766"/>
                <a:gd name="connsiteX7" fmla="*/ 9141 w 64372"/>
                <a:gd name="connsiteY7" fmla="*/ 2666 h 11766"/>
                <a:gd name="connsiteX8" fmla="*/ 9777 w 64372"/>
                <a:gd name="connsiteY8" fmla="*/ 3809 h 11766"/>
                <a:gd name="connsiteX9" fmla="*/ 9777 w 64372"/>
                <a:gd name="connsiteY9" fmla="*/ 5206 h 11766"/>
                <a:gd name="connsiteX10" fmla="*/ 9777 w 64372"/>
                <a:gd name="connsiteY10" fmla="*/ 6221 h 11766"/>
                <a:gd name="connsiteX11" fmla="*/ 9777 w 64372"/>
                <a:gd name="connsiteY11" fmla="*/ 6221 h 11766"/>
                <a:gd name="connsiteX12" fmla="*/ 9777 w 64372"/>
                <a:gd name="connsiteY12" fmla="*/ 6221 h 11766"/>
                <a:gd name="connsiteX13" fmla="*/ 9777 w 64372"/>
                <a:gd name="connsiteY13" fmla="*/ 7491 h 11766"/>
                <a:gd name="connsiteX14" fmla="*/ 9777 w 64372"/>
                <a:gd name="connsiteY14" fmla="*/ 8634 h 11766"/>
                <a:gd name="connsiteX15" fmla="*/ 8888 w 64372"/>
                <a:gd name="connsiteY15" fmla="*/ 9903 h 11766"/>
                <a:gd name="connsiteX16" fmla="*/ 8888 w 64372"/>
                <a:gd name="connsiteY16" fmla="*/ 10665 h 11766"/>
                <a:gd name="connsiteX17" fmla="*/ 7491 w 64372"/>
                <a:gd name="connsiteY17" fmla="*/ 11681 h 11766"/>
                <a:gd name="connsiteX18" fmla="*/ 6730 w 64372"/>
                <a:gd name="connsiteY18" fmla="*/ 11681 h 11766"/>
                <a:gd name="connsiteX19" fmla="*/ 5587 w 64372"/>
                <a:gd name="connsiteY19" fmla="*/ 11681 h 11766"/>
                <a:gd name="connsiteX20" fmla="*/ 58913 w 64372"/>
                <a:gd name="connsiteY20" fmla="*/ 11681 h 11766"/>
                <a:gd name="connsiteX21" fmla="*/ 58913 w 64372"/>
                <a:gd name="connsiteY21" fmla="*/ 6602 h 11766"/>
                <a:gd name="connsiteX22" fmla="*/ 64372 w 64372"/>
                <a:gd name="connsiteY22" fmla="*/ 0 h 1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4372" h="11766">
                  <a:moveTo>
                    <a:pt x="64372" y="0"/>
                  </a:moveTo>
                  <a:lnTo>
                    <a:pt x="0" y="0"/>
                  </a:lnTo>
                  <a:lnTo>
                    <a:pt x="3809" y="0"/>
                  </a:lnTo>
                  <a:lnTo>
                    <a:pt x="4952" y="0"/>
                  </a:lnTo>
                  <a:lnTo>
                    <a:pt x="6221" y="0"/>
                  </a:lnTo>
                  <a:lnTo>
                    <a:pt x="7364" y="762"/>
                  </a:lnTo>
                  <a:lnTo>
                    <a:pt x="8379" y="1524"/>
                  </a:lnTo>
                  <a:lnTo>
                    <a:pt x="9141" y="2666"/>
                  </a:lnTo>
                  <a:cubicBezTo>
                    <a:pt x="9395" y="3022"/>
                    <a:pt x="9612" y="3403"/>
                    <a:pt x="9777" y="3809"/>
                  </a:cubicBezTo>
                  <a:cubicBezTo>
                    <a:pt x="9777" y="3809"/>
                    <a:pt x="9777" y="4698"/>
                    <a:pt x="9777" y="5206"/>
                  </a:cubicBezTo>
                  <a:cubicBezTo>
                    <a:pt x="9827" y="5536"/>
                    <a:pt x="9827" y="5891"/>
                    <a:pt x="9777" y="6221"/>
                  </a:cubicBezTo>
                  <a:cubicBezTo>
                    <a:pt x="9777" y="6221"/>
                    <a:pt x="9777" y="6221"/>
                    <a:pt x="9777" y="6221"/>
                  </a:cubicBezTo>
                  <a:cubicBezTo>
                    <a:pt x="9777" y="6221"/>
                    <a:pt x="9777" y="6221"/>
                    <a:pt x="9777" y="6221"/>
                  </a:cubicBezTo>
                  <a:lnTo>
                    <a:pt x="9777" y="7491"/>
                  </a:lnTo>
                  <a:cubicBezTo>
                    <a:pt x="9777" y="7491"/>
                    <a:pt x="9777" y="8253"/>
                    <a:pt x="9777" y="8634"/>
                  </a:cubicBezTo>
                  <a:cubicBezTo>
                    <a:pt x="9447" y="9040"/>
                    <a:pt x="9154" y="9459"/>
                    <a:pt x="8888" y="9903"/>
                  </a:cubicBezTo>
                  <a:lnTo>
                    <a:pt x="8888" y="10665"/>
                  </a:lnTo>
                  <a:lnTo>
                    <a:pt x="7491" y="11681"/>
                  </a:lnTo>
                  <a:cubicBezTo>
                    <a:pt x="7491" y="11681"/>
                    <a:pt x="7491" y="11681"/>
                    <a:pt x="6730" y="11681"/>
                  </a:cubicBezTo>
                  <a:cubicBezTo>
                    <a:pt x="6361" y="11795"/>
                    <a:pt x="5955" y="11795"/>
                    <a:pt x="5587" y="11681"/>
                  </a:cubicBezTo>
                  <a:lnTo>
                    <a:pt x="58913" y="11681"/>
                  </a:lnTo>
                  <a:lnTo>
                    <a:pt x="58913" y="6602"/>
                  </a:lnTo>
                  <a:cubicBezTo>
                    <a:pt x="58963" y="3390"/>
                    <a:pt x="61236" y="648"/>
                    <a:pt x="64372"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864" name="Freeform: Shape 863">
              <a:extLst>
                <a:ext uri="{FF2B5EF4-FFF2-40B4-BE49-F238E27FC236}">
                  <a16:creationId xmlns:a16="http://schemas.microsoft.com/office/drawing/2014/main" id="{E41E3A7D-A607-4CAC-A043-F44B4964E1A0}"/>
                </a:ext>
              </a:extLst>
            </p:cNvPr>
            <p:cNvSpPr/>
            <p:nvPr/>
          </p:nvSpPr>
          <p:spPr>
            <a:xfrm>
              <a:off x="10477818" y="5843441"/>
              <a:ext cx="2412" cy="273614"/>
            </a:xfrm>
            <a:custGeom>
              <a:avLst/>
              <a:gdLst>
                <a:gd name="connsiteX0" fmla="*/ 1143 w 2412"/>
                <a:gd name="connsiteY0" fmla="*/ 273361 h 273614"/>
                <a:gd name="connsiteX1" fmla="*/ 2412 w 2412"/>
                <a:gd name="connsiteY1" fmla="*/ 273361 h 273614"/>
                <a:gd name="connsiteX2" fmla="*/ 2412 w 2412"/>
                <a:gd name="connsiteY2" fmla="*/ 0 h 273614"/>
                <a:gd name="connsiteX3" fmla="*/ 1143 w 2412"/>
                <a:gd name="connsiteY3" fmla="*/ 0 h 273614"/>
                <a:gd name="connsiteX4" fmla="*/ 0 w 2412"/>
                <a:gd name="connsiteY4" fmla="*/ 0 h 273614"/>
                <a:gd name="connsiteX5" fmla="*/ 0 w 2412"/>
                <a:gd name="connsiteY5" fmla="*/ 273615 h 273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2" h="273614">
                  <a:moveTo>
                    <a:pt x="1143" y="273361"/>
                  </a:moveTo>
                  <a:lnTo>
                    <a:pt x="2412" y="273361"/>
                  </a:lnTo>
                  <a:lnTo>
                    <a:pt x="2412" y="0"/>
                  </a:lnTo>
                  <a:lnTo>
                    <a:pt x="1143" y="0"/>
                  </a:lnTo>
                  <a:lnTo>
                    <a:pt x="0" y="0"/>
                  </a:lnTo>
                  <a:lnTo>
                    <a:pt x="0" y="273615"/>
                  </a:lnTo>
                  <a:close/>
                </a:path>
              </a:pathLst>
            </a:custGeom>
            <a:solidFill>
              <a:srgbClr val="000000"/>
            </a:solidFill>
            <a:ln w="12690" cap="flat">
              <a:noFill/>
              <a:prstDash val="solid"/>
              <a:miter/>
            </a:ln>
          </p:spPr>
          <p:txBody>
            <a:bodyPr rtlCol="0" anchor="ctr"/>
            <a:lstStyle/>
            <a:p>
              <a:pPr rtl="0"/>
              <a:endParaRPr lang="en-GB" sz="1934" noProof="0"/>
            </a:p>
          </p:txBody>
        </p:sp>
        <p:sp>
          <p:nvSpPr>
            <p:cNvPr id="865" name="Freeform: Shape 864">
              <a:extLst>
                <a:ext uri="{FF2B5EF4-FFF2-40B4-BE49-F238E27FC236}">
                  <a16:creationId xmlns:a16="http://schemas.microsoft.com/office/drawing/2014/main" id="{1EF34B44-369E-49D9-A310-783E06DB78FB}"/>
                </a:ext>
              </a:extLst>
            </p:cNvPr>
            <p:cNvSpPr/>
            <p:nvPr/>
          </p:nvSpPr>
          <p:spPr>
            <a:xfrm>
              <a:off x="10468930" y="5620518"/>
              <a:ext cx="17141" cy="21933"/>
            </a:xfrm>
            <a:custGeom>
              <a:avLst/>
              <a:gdLst>
                <a:gd name="connsiteX0" fmla="*/ 0 w 17141"/>
                <a:gd name="connsiteY0" fmla="*/ 6063 h 21933"/>
                <a:gd name="connsiteX1" fmla="*/ 1143 w 17141"/>
                <a:gd name="connsiteY1" fmla="*/ 11522 h 21933"/>
                <a:gd name="connsiteX2" fmla="*/ 3174 w 17141"/>
                <a:gd name="connsiteY2" fmla="*/ 21934 h 21933"/>
                <a:gd name="connsiteX3" fmla="*/ 3174 w 17141"/>
                <a:gd name="connsiteY3" fmla="*/ 21299 h 21933"/>
                <a:gd name="connsiteX4" fmla="*/ 5841 w 17141"/>
                <a:gd name="connsiteY4" fmla="*/ 16474 h 21933"/>
                <a:gd name="connsiteX5" fmla="*/ 5841 w 17141"/>
                <a:gd name="connsiteY5" fmla="*/ 5047 h 21933"/>
                <a:gd name="connsiteX6" fmla="*/ 7110 w 17141"/>
                <a:gd name="connsiteY6" fmla="*/ 3777 h 21933"/>
                <a:gd name="connsiteX7" fmla="*/ 8253 w 17141"/>
                <a:gd name="connsiteY7" fmla="*/ 5047 h 21933"/>
                <a:gd name="connsiteX8" fmla="*/ 8253 w 17141"/>
                <a:gd name="connsiteY8" fmla="*/ 15077 h 21933"/>
                <a:gd name="connsiteX9" fmla="*/ 10284 w 17141"/>
                <a:gd name="connsiteY9" fmla="*/ 15077 h 21933"/>
                <a:gd name="connsiteX10" fmla="*/ 17141 w 17141"/>
                <a:gd name="connsiteY10" fmla="*/ 21299 h 21933"/>
                <a:gd name="connsiteX11" fmla="*/ 17141 w 17141"/>
                <a:gd name="connsiteY11" fmla="*/ 21299 h 21933"/>
                <a:gd name="connsiteX12" fmla="*/ 13840 w 17141"/>
                <a:gd name="connsiteY12" fmla="*/ 4793 h 21933"/>
                <a:gd name="connsiteX13" fmla="*/ 13840 w 17141"/>
                <a:gd name="connsiteY13" fmla="*/ 4031 h 21933"/>
                <a:gd name="connsiteX14" fmla="*/ 13840 w 17141"/>
                <a:gd name="connsiteY14" fmla="*/ 2762 h 21933"/>
                <a:gd name="connsiteX15" fmla="*/ 13078 w 17141"/>
                <a:gd name="connsiteY15" fmla="*/ 1746 h 21933"/>
                <a:gd name="connsiteX16" fmla="*/ 12189 w 17141"/>
                <a:gd name="connsiteY16" fmla="*/ 857 h 21933"/>
                <a:gd name="connsiteX17" fmla="*/ 11046 w 17141"/>
                <a:gd name="connsiteY17" fmla="*/ 95 h 21933"/>
                <a:gd name="connsiteX18" fmla="*/ 9904 w 17141"/>
                <a:gd name="connsiteY18" fmla="*/ 95 h 21933"/>
                <a:gd name="connsiteX19" fmla="*/ 8507 w 17141"/>
                <a:gd name="connsiteY19" fmla="*/ 95 h 21933"/>
                <a:gd name="connsiteX20" fmla="*/ 6475 w 17141"/>
                <a:gd name="connsiteY20" fmla="*/ 95 h 21933"/>
                <a:gd name="connsiteX21" fmla="*/ 0 w 17141"/>
                <a:gd name="connsiteY21" fmla="*/ 6063 h 21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41" h="21933">
                  <a:moveTo>
                    <a:pt x="0" y="6063"/>
                  </a:moveTo>
                  <a:lnTo>
                    <a:pt x="1143" y="11522"/>
                  </a:lnTo>
                  <a:lnTo>
                    <a:pt x="3174" y="21934"/>
                  </a:lnTo>
                  <a:lnTo>
                    <a:pt x="3174" y="21299"/>
                  </a:lnTo>
                  <a:cubicBezTo>
                    <a:pt x="3365" y="19393"/>
                    <a:pt x="4330" y="17649"/>
                    <a:pt x="5841" y="16474"/>
                  </a:cubicBezTo>
                  <a:lnTo>
                    <a:pt x="5841" y="5047"/>
                  </a:lnTo>
                  <a:cubicBezTo>
                    <a:pt x="5841" y="4346"/>
                    <a:pt x="6412" y="3777"/>
                    <a:pt x="7110" y="3777"/>
                  </a:cubicBezTo>
                  <a:cubicBezTo>
                    <a:pt x="7758" y="3843"/>
                    <a:pt x="8253" y="4393"/>
                    <a:pt x="8253" y="5047"/>
                  </a:cubicBezTo>
                  <a:lnTo>
                    <a:pt x="8253" y="15077"/>
                  </a:lnTo>
                  <a:lnTo>
                    <a:pt x="10284" y="15077"/>
                  </a:lnTo>
                  <a:cubicBezTo>
                    <a:pt x="13814" y="15121"/>
                    <a:pt x="16760" y="17791"/>
                    <a:pt x="17141" y="21299"/>
                  </a:cubicBezTo>
                  <a:cubicBezTo>
                    <a:pt x="17141" y="21299"/>
                    <a:pt x="17141" y="21299"/>
                    <a:pt x="17141" y="21299"/>
                  </a:cubicBezTo>
                  <a:lnTo>
                    <a:pt x="13840" y="4793"/>
                  </a:lnTo>
                  <a:cubicBezTo>
                    <a:pt x="13840" y="4793"/>
                    <a:pt x="13840" y="4793"/>
                    <a:pt x="13840" y="4031"/>
                  </a:cubicBezTo>
                  <a:cubicBezTo>
                    <a:pt x="13814" y="3608"/>
                    <a:pt x="13814" y="3184"/>
                    <a:pt x="13840" y="2762"/>
                  </a:cubicBezTo>
                  <a:lnTo>
                    <a:pt x="13078" y="1746"/>
                  </a:lnTo>
                  <a:cubicBezTo>
                    <a:pt x="12811" y="1418"/>
                    <a:pt x="12519" y="1120"/>
                    <a:pt x="12189" y="857"/>
                  </a:cubicBezTo>
                  <a:lnTo>
                    <a:pt x="11046" y="95"/>
                  </a:lnTo>
                  <a:lnTo>
                    <a:pt x="9904" y="95"/>
                  </a:lnTo>
                  <a:lnTo>
                    <a:pt x="8507" y="95"/>
                  </a:lnTo>
                  <a:cubicBezTo>
                    <a:pt x="7834" y="-32"/>
                    <a:pt x="7149" y="-32"/>
                    <a:pt x="6475" y="95"/>
                  </a:cubicBezTo>
                  <a:cubicBezTo>
                    <a:pt x="3174" y="301"/>
                    <a:pt x="470" y="2792"/>
                    <a:pt x="0" y="606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866" name="Freeform: Shape 865">
              <a:extLst>
                <a:ext uri="{FF2B5EF4-FFF2-40B4-BE49-F238E27FC236}">
                  <a16:creationId xmlns:a16="http://schemas.microsoft.com/office/drawing/2014/main" id="{8FEC224E-432E-48AF-A455-34136A216565}"/>
                </a:ext>
              </a:extLst>
            </p:cNvPr>
            <p:cNvSpPr/>
            <p:nvPr/>
          </p:nvSpPr>
          <p:spPr>
            <a:xfrm>
              <a:off x="10474517" y="5623914"/>
              <a:ext cx="2412" cy="13077"/>
            </a:xfrm>
            <a:custGeom>
              <a:avLst/>
              <a:gdLst>
                <a:gd name="connsiteX0" fmla="*/ 2412 w 2412"/>
                <a:gd name="connsiteY0" fmla="*/ 1270 h 13077"/>
                <a:gd name="connsiteX1" fmla="*/ 1270 w 2412"/>
                <a:gd name="connsiteY1" fmla="*/ 0 h 13077"/>
                <a:gd name="connsiteX2" fmla="*/ 0 w 2412"/>
                <a:gd name="connsiteY2" fmla="*/ 1270 h 13077"/>
                <a:gd name="connsiteX3" fmla="*/ 0 w 2412"/>
                <a:gd name="connsiteY3" fmla="*/ 13078 h 13077"/>
                <a:gd name="connsiteX4" fmla="*/ 2412 w 2412"/>
                <a:gd name="connsiteY4" fmla="*/ 11681 h 13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2" h="13077">
                  <a:moveTo>
                    <a:pt x="2412" y="1270"/>
                  </a:moveTo>
                  <a:cubicBezTo>
                    <a:pt x="2412" y="616"/>
                    <a:pt x="1917" y="66"/>
                    <a:pt x="1270" y="0"/>
                  </a:cubicBezTo>
                  <a:cubicBezTo>
                    <a:pt x="572" y="0"/>
                    <a:pt x="0" y="569"/>
                    <a:pt x="0" y="1270"/>
                  </a:cubicBezTo>
                  <a:lnTo>
                    <a:pt x="0" y="13078"/>
                  </a:lnTo>
                  <a:cubicBezTo>
                    <a:pt x="724" y="12491"/>
                    <a:pt x="1537" y="12020"/>
                    <a:pt x="2412" y="11681"/>
                  </a:cubicBezTo>
                  <a:close/>
                </a:path>
              </a:pathLst>
            </a:custGeom>
            <a:solidFill>
              <a:srgbClr val="000000"/>
            </a:solidFill>
            <a:ln w="12690" cap="flat">
              <a:noFill/>
              <a:prstDash val="solid"/>
              <a:miter/>
            </a:ln>
          </p:spPr>
          <p:txBody>
            <a:bodyPr rtlCol="0" anchor="ctr"/>
            <a:lstStyle/>
            <a:p>
              <a:pPr rtl="0"/>
              <a:endParaRPr lang="en-GB" sz="1934" noProof="0"/>
            </a:p>
          </p:txBody>
        </p:sp>
        <p:sp>
          <p:nvSpPr>
            <p:cNvPr id="867" name="Freeform: Shape 866">
              <a:extLst>
                <a:ext uri="{FF2B5EF4-FFF2-40B4-BE49-F238E27FC236}">
                  <a16:creationId xmlns:a16="http://schemas.microsoft.com/office/drawing/2014/main" id="{B21ED556-6E9B-4DBA-A648-DB182C417554}"/>
                </a:ext>
              </a:extLst>
            </p:cNvPr>
            <p:cNvSpPr/>
            <p:nvPr/>
          </p:nvSpPr>
          <p:spPr>
            <a:xfrm>
              <a:off x="10795997" y="5655308"/>
              <a:ext cx="185498" cy="13933"/>
            </a:xfrm>
            <a:custGeom>
              <a:avLst/>
              <a:gdLst>
                <a:gd name="connsiteX0" fmla="*/ 7364 w 185498"/>
                <a:gd name="connsiteY0" fmla="*/ 8601 h 13933"/>
                <a:gd name="connsiteX1" fmla="*/ 6095 w 185498"/>
                <a:gd name="connsiteY1" fmla="*/ 13934 h 13933"/>
                <a:gd name="connsiteX2" fmla="*/ 178643 w 185498"/>
                <a:gd name="connsiteY2" fmla="*/ 13934 h 13933"/>
                <a:gd name="connsiteX3" fmla="*/ 178643 w 185498"/>
                <a:gd name="connsiteY3" fmla="*/ 7077 h 13933"/>
                <a:gd name="connsiteX4" fmla="*/ 185499 w 185498"/>
                <a:gd name="connsiteY4" fmla="*/ 94 h 13933"/>
                <a:gd name="connsiteX5" fmla="*/ 0 w 185498"/>
                <a:gd name="connsiteY5" fmla="*/ 94 h 13933"/>
                <a:gd name="connsiteX6" fmla="*/ 2158 w 185498"/>
                <a:gd name="connsiteY6" fmla="*/ 94 h 13933"/>
                <a:gd name="connsiteX7" fmla="*/ 7402 w 185498"/>
                <a:gd name="connsiteY7" fmla="*/ 8466 h 13933"/>
                <a:gd name="connsiteX8" fmla="*/ 7364 w 185498"/>
                <a:gd name="connsiteY8" fmla="*/ 8601 h 13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98" h="13933">
                  <a:moveTo>
                    <a:pt x="7364" y="8601"/>
                  </a:moveTo>
                  <a:lnTo>
                    <a:pt x="6095" y="13934"/>
                  </a:lnTo>
                  <a:lnTo>
                    <a:pt x="178643" y="13934"/>
                  </a:lnTo>
                  <a:lnTo>
                    <a:pt x="178643" y="7077"/>
                  </a:lnTo>
                  <a:cubicBezTo>
                    <a:pt x="178643" y="3270"/>
                    <a:pt x="181690" y="164"/>
                    <a:pt x="185499" y="94"/>
                  </a:cubicBezTo>
                  <a:lnTo>
                    <a:pt x="0" y="94"/>
                  </a:lnTo>
                  <a:cubicBezTo>
                    <a:pt x="711" y="-31"/>
                    <a:pt x="1448" y="-31"/>
                    <a:pt x="2158" y="94"/>
                  </a:cubicBezTo>
                  <a:cubicBezTo>
                    <a:pt x="5917" y="960"/>
                    <a:pt x="8266" y="4708"/>
                    <a:pt x="7402" y="8466"/>
                  </a:cubicBezTo>
                  <a:cubicBezTo>
                    <a:pt x="7390" y="8511"/>
                    <a:pt x="7377" y="8557"/>
                    <a:pt x="7364" y="8601"/>
                  </a:cubicBezTo>
                  <a:close/>
                </a:path>
              </a:pathLst>
            </a:custGeom>
            <a:solidFill>
              <a:srgbClr val="000000"/>
            </a:solidFill>
            <a:ln w="12690" cap="flat">
              <a:noFill/>
              <a:prstDash val="solid"/>
              <a:miter/>
            </a:ln>
          </p:spPr>
          <p:txBody>
            <a:bodyPr rtlCol="0" anchor="ctr"/>
            <a:lstStyle/>
            <a:p>
              <a:pPr rtl="0"/>
              <a:endParaRPr lang="en-GB" sz="1934" noProof="0"/>
            </a:p>
          </p:txBody>
        </p:sp>
        <p:sp>
          <p:nvSpPr>
            <p:cNvPr id="868" name="Freeform: Shape 867">
              <a:extLst>
                <a:ext uri="{FF2B5EF4-FFF2-40B4-BE49-F238E27FC236}">
                  <a16:creationId xmlns:a16="http://schemas.microsoft.com/office/drawing/2014/main" id="{8E8D2233-8B70-4146-8EF7-F487492E96F8}"/>
                </a:ext>
              </a:extLst>
            </p:cNvPr>
            <p:cNvSpPr/>
            <p:nvPr/>
          </p:nvSpPr>
          <p:spPr>
            <a:xfrm>
              <a:off x="10788379" y="5655562"/>
              <a:ext cx="14505" cy="14695"/>
            </a:xfrm>
            <a:custGeom>
              <a:avLst/>
              <a:gdLst>
                <a:gd name="connsiteX0" fmla="*/ 6602 w 14505"/>
                <a:gd name="connsiteY0" fmla="*/ 6824 h 14695"/>
                <a:gd name="connsiteX1" fmla="*/ 6602 w 14505"/>
                <a:gd name="connsiteY1" fmla="*/ 6824 h 14695"/>
                <a:gd name="connsiteX2" fmla="*/ 6602 w 14505"/>
                <a:gd name="connsiteY2" fmla="*/ 6824 h 14695"/>
                <a:gd name="connsiteX3" fmla="*/ 7605 w 14505"/>
                <a:gd name="connsiteY3" fmla="*/ 5554 h 14695"/>
                <a:gd name="connsiteX4" fmla="*/ 7872 w 14505"/>
                <a:gd name="connsiteY4" fmla="*/ 5554 h 14695"/>
                <a:gd name="connsiteX5" fmla="*/ 9027 w 14505"/>
                <a:gd name="connsiteY5" fmla="*/ 6689 h 14695"/>
                <a:gd name="connsiteX6" fmla="*/ 9014 w 14505"/>
                <a:gd name="connsiteY6" fmla="*/ 6824 h 14695"/>
                <a:gd name="connsiteX7" fmla="*/ 9014 w 14505"/>
                <a:gd name="connsiteY7" fmla="*/ 7712 h 14695"/>
                <a:gd name="connsiteX8" fmla="*/ 13077 w 14505"/>
                <a:gd name="connsiteY8" fmla="*/ 13934 h 14695"/>
                <a:gd name="connsiteX9" fmla="*/ 13077 w 14505"/>
                <a:gd name="connsiteY9" fmla="*/ 14696 h 14695"/>
                <a:gd name="connsiteX10" fmla="*/ 13077 w 14505"/>
                <a:gd name="connsiteY10" fmla="*/ 13680 h 14695"/>
                <a:gd name="connsiteX11" fmla="*/ 14347 w 14505"/>
                <a:gd name="connsiteY11" fmla="*/ 8347 h 14695"/>
                <a:gd name="connsiteX12" fmla="*/ 9141 w 14505"/>
                <a:gd name="connsiteY12" fmla="*/ 94 h 14695"/>
                <a:gd name="connsiteX13" fmla="*/ 6983 w 14505"/>
                <a:gd name="connsiteY13" fmla="*/ 94 h 14695"/>
                <a:gd name="connsiteX14" fmla="*/ 5587 w 14505"/>
                <a:gd name="connsiteY14" fmla="*/ 94 h 14695"/>
                <a:gd name="connsiteX15" fmla="*/ 4444 w 14505"/>
                <a:gd name="connsiteY15" fmla="*/ 94 h 14695"/>
                <a:gd name="connsiteX16" fmla="*/ 3301 w 14505"/>
                <a:gd name="connsiteY16" fmla="*/ 856 h 14695"/>
                <a:gd name="connsiteX17" fmla="*/ 2412 w 14505"/>
                <a:gd name="connsiteY17" fmla="*/ 1745 h 14695"/>
                <a:gd name="connsiteX18" fmla="*/ 1651 w 14505"/>
                <a:gd name="connsiteY18" fmla="*/ 2761 h 14695"/>
                <a:gd name="connsiteX19" fmla="*/ 1651 w 14505"/>
                <a:gd name="connsiteY19" fmla="*/ 4030 h 14695"/>
                <a:gd name="connsiteX20" fmla="*/ 1651 w 14505"/>
                <a:gd name="connsiteY20" fmla="*/ 4030 h 14695"/>
                <a:gd name="connsiteX21" fmla="*/ 0 w 14505"/>
                <a:gd name="connsiteY21" fmla="*/ 11267 h 14695"/>
                <a:gd name="connsiteX22" fmla="*/ 0 w 14505"/>
                <a:gd name="connsiteY22" fmla="*/ 12029 h 14695"/>
                <a:gd name="connsiteX23" fmla="*/ 6602 w 14505"/>
                <a:gd name="connsiteY23" fmla="*/ 6824 h 1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505" h="14695">
                  <a:moveTo>
                    <a:pt x="6602" y="6824"/>
                  </a:moveTo>
                  <a:lnTo>
                    <a:pt x="6602" y="6824"/>
                  </a:lnTo>
                  <a:lnTo>
                    <a:pt x="6602" y="6824"/>
                  </a:lnTo>
                  <a:cubicBezTo>
                    <a:pt x="6526" y="6196"/>
                    <a:pt x="6971" y="5629"/>
                    <a:pt x="7605" y="5554"/>
                  </a:cubicBezTo>
                  <a:cubicBezTo>
                    <a:pt x="7694" y="5544"/>
                    <a:pt x="7783" y="5544"/>
                    <a:pt x="7872" y="5554"/>
                  </a:cubicBezTo>
                  <a:cubicBezTo>
                    <a:pt x="8507" y="5550"/>
                    <a:pt x="9014" y="6058"/>
                    <a:pt x="9027" y="6689"/>
                  </a:cubicBezTo>
                  <a:cubicBezTo>
                    <a:pt x="9027" y="6735"/>
                    <a:pt x="9014" y="6779"/>
                    <a:pt x="9014" y="6824"/>
                  </a:cubicBezTo>
                  <a:lnTo>
                    <a:pt x="9014" y="7712"/>
                  </a:lnTo>
                  <a:cubicBezTo>
                    <a:pt x="11490" y="8783"/>
                    <a:pt x="13090" y="11232"/>
                    <a:pt x="13077" y="13934"/>
                  </a:cubicBezTo>
                  <a:lnTo>
                    <a:pt x="13077" y="14696"/>
                  </a:lnTo>
                  <a:lnTo>
                    <a:pt x="13077" y="13680"/>
                  </a:lnTo>
                  <a:lnTo>
                    <a:pt x="14347" y="8347"/>
                  </a:lnTo>
                  <a:cubicBezTo>
                    <a:pt x="15147" y="4640"/>
                    <a:pt x="12836" y="975"/>
                    <a:pt x="9141" y="94"/>
                  </a:cubicBezTo>
                  <a:cubicBezTo>
                    <a:pt x="8431" y="-31"/>
                    <a:pt x="7694" y="-31"/>
                    <a:pt x="6983" y="94"/>
                  </a:cubicBezTo>
                  <a:lnTo>
                    <a:pt x="5587" y="94"/>
                  </a:lnTo>
                  <a:lnTo>
                    <a:pt x="4444" y="94"/>
                  </a:lnTo>
                  <a:lnTo>
                    <a:pt x="3301" y="856"/>
                  </a:lnTo>
                  <a:cubicBezTo>
                    <a:pt x="2971" y="1119"/>
                    <a:pt x="2679" y="1417"/>
                    <a:pt x="2412" y="1745"/>
                  </a:cubicBezTo>
                  <a:lnTo>
                    <a:pt x="1651" y="2761"/>
                  </a:lnTo>
                  <a:cubicBezTo>
                    <a:pt x="1599" y="3182"/>
                    <a:pt x="1599" y="3609"/>
                    <a:pt x="1651" y="4030"/>
                  </a:cubicBezTo>
                  <a:cubicBezTo>
                    <a:pt x="1651" y="4030"/>
                    <a:pt x="1651" y="4030"/>
                    <a:pt x="1651" y="4030"/>
                  </a:cubicBezTo>
                  <a:lnTo>
                    <a:pt x="0" y="11267"/>
                  </a:lnTo>
                  <a:cubicBezTo>
                    <a:pt x="0" y="11267"/>
                    <a:pt x="0" y="11267"/>
                    <a:pt x="0" y="12029"/>
                  </a:cubicBezTo>
                  <a:cubicBezTo>
                    <a:pt x="749" y="8990"/>
                    <a:pt x="3466" y="6848"/>
                    <a:pt x="6602" y="6824"/>
                  </a:cubicBezTo>
                  <a:close/>
                </a:path>
              </a:pathLst>
            </a:custGeom>
            <a:solidFill>
              <a:srgbClr val="000000"/>
            </a:solidFill>
            <a:ln w="12690" cap="flat">
              <a:noFill/>
              <a:prstDash val="solid"/>
              <a:miter/>
            </a:ln>
          </p:spPr>
          <p:txBody>
            <a:bodyPr rtlCol="0" anchor="ctr"/>
            <a:lstStyle/>
            <a:p>
              <a:pPr rtl="0"/>
              <a:endParaRPr lang="en-GB" sz="1934" noProof="0"/>
            </a:p>
          </p:txBody>
        </p:sp>
        <p:sp>
          <p:nvSpPr>
            <p:cNvPr id="869" name="Freeform: Shape 868">
              <a:extLst>
                <a:ext uri="{FF2B5EF4-FFF2-40B4-BE49-F238E27FC236}">
                  <a16:creationId xmlns:a16="http://schemas.microsoft.com/office/drawing/2014/main" id="{5DBB6F9E-47D8-4A27-AA53-79ADA1D0272A}"/>
                </a:ext>
              </a:extLst>
            </p:cNvPr>
            <p:cNvSpPr/>
            <p:nvPr/>
          </p:nvSpPr>
          <p:spPr>
            <a:xfrm>
              <a:off x="10278988" y="5634833"/>
              <a:ext cx="151217" cy="13839"/>
            </a:xfrm>
            <a:custGeom>
              <a:avLst/>
              <a:gdLst>
                <a:gd name="connsiteX0" fmla="*/ 6983 w 151217"/>
                <a:gd name="connsiteY0" fmla="*/ 6983 h 13839"/>
                <a:gd name="connsiteX1" fmla="*/ 6983 w 151217"/>
                <a:gd name="connsiteY1" fmla="*/ 13839 h 13839"/>
                <a:gd name="connsiteX2" fmla="*/ 151217 w 151217"/>
                <a:gd name="connsiteY2" fmla="*/ 13839 h 13839"/>
                <a:gd name="connsiteX3" fmla="*/ 151217 w 151217"/>
                <a:gd name="connsiteY3" fmla="*/ 0 h 13839"/>
                <a:gd name="connsiteX4" fmla="*/ 0 w 151217"/>
                <a:gd name="connsiteY4" fmla="*/ 0 h 13839"/>
                <a:gd name="connsiteX5" fmla="*/ 6983 w 151217"/>
                <a:gd name="connsiteY5" fmla="*/ 6983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217" h="13839">
                  <a:moveTo>
                    <a:pt x="6983" y="6983"/>
                  </a:moveTo>
                  <a:lnTo>
                    <a:pt x="6983" y="13839"/>
                  </a:lnTo>
                  <a:lnTo>
                    <a:pt x="151217" y="13839"/>
                  </a:lnTo>
                  <a:lnTo>
                    <a:pt x="151217" y="0"/>
                  </a:lnTo>
                  <a:lnTo>
                    <a:pt x="0" y="0"/>
                  </a:lnTo>
                  <a:cubicBezTo>
                    <a:pt x="3859" y="0"/>
                    <a:pt x="6983" y="3126"/>
                    <a:pt x="6983"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870" name="Freeform: Shape 869">
              <a:extLst>
                <a:ext uri="{FF2B5EF4-FFF2-40B4-BE49-F238E27FC236}">
                  <a16:creationId xmlns:a16="http://schemas.microsoft.com/office/drawing/2014/main" id="{90324575-5D43-4CDD-8ABD-99E20BD30F33}"/>
                </a:ext>
              </a:extLst>
            </p:cNvPr>
            <p:cNvSpPr/>
            <p:nvPr/>
          </p:nvSpPr>
          <p:spPr>
            <a:xfrm>
              <a:off x="10787960" y="5662385"/>
              <a:ext cx="6767" cy="167216"/>
            </a:xfrm>
            <a:custGeom>
              <a:avLst/>
              <a:gdLst>
                <a:gd name="connsiteX0" fmla="*/ 6767 w 6767"/>
                <a:gd name="connsiteY0" fmla="*/ 152361 h 167216"/>
                <a:gd name="connsiteX1" fmla="*/ 6767 w 6767"/>
                <a:gd name="connsiteY1" fmla="*/ 152361 h 167216"/>
                <a:gd name="connsiteX2" fmla="*/ 6767 w 6767"/>
                <a:gd name="connsiteY2" fmla="*/ 150076 h 167216"/>
                <a:gd name="connsiteX3" fmla="*/ 6767 w 6767"/>
                <a:gd name="connsiteY3" fmla="*/ 0 h 167216"/>
                <a:gd name="connsiteX4" fmla="*/ 6767 w 6767"/>
                <a:gd name="connsiteY4" fmla="*/ 0 h 167216"/>
                <a:gd name="connsiteX5" fmla="*/ 38 w 6767"/>
                <a:gd name="connsiteY5" fmla="*/ 6221 h 167216"/>
                <a:gd name="connsiteX6" fmla="*/ 38 w 6767"/>
                <a:gd name="connsiteY6" fmla="*/ 6983 h 167216"/>
                <a:gd name="connsiteX7" fmla="*/ 38 w 6767"/>
                <a:gd name="connsiteY7" fmla="*/ 167216 h 167216"/>
                <a:gd name="connsiteX8" fmla="*/ 2197 w 6767"/>
                <a:gd name="connsiteY8" fmla="*/ 167216 h 16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67" h="167216">
                  <a:moveTo>
                    <a:pt x="6767" y="152361"/>
                  </a:moveTo>
                  <a:lnTo>
                    <a:pt x="6767" y="152361"/>
                  </a:lnTo>
                  <a:lnTo>
                    <a:pt x="6767" y="150076"/>
                  </a:lnTo>
                  <a:lnTo>
                    <a:pt x="6767" y="0"/>
                  </a:lnTo>
                  <a:lnTo>
                    <a:pt x="6767" y="0"/>
                  </a:lnTo>
                  <a:cubicBezTo>
                    <a:pt x="3263" y="49"/>
                    <a:pt x="368" y="2732"/>
                    <a:pt x="38" y="6221"/>
                  </a:cubicBezTo>
                  <a:cubicBezTo>
                    <a:pt x="-13" y="6473"/>
                    <a:pt x="-13" y="6732"/>
                    <a:pt x="38" y="6983"/>
                  </a:cubicBezTo>
                  <a:lnTo>
                    <a:pt x="38" y="167216"/>
                  </a:lnTo>
                  <a:lnTo>
                    <a:pt x="2197" y="167216"/>
                  </a:lnTo>
                  <a:close/>
                </a:path>
              </a:pathLst>
            </a:custGeom>
            <a:solidFill>
              <a:srgbClr val="000000"/>
            </a:solidFill>
            <a:ln w="12690" cap="flat">
              <a:noFill/>
              <a:prstDash val="solid"/>
              <a:miter/>
            </a:ln>
          </p:spPr>
          <p:txBody>
            <a:bodyPr rtlCol="0" anchor="ctr"/>
            <a:lstStyle/>
            <a:p>
              <a:pPr rtl="0"/>
              <a:endParaRPr lang="en-GB" sz="1934" noProof="0"/>
            </a:p>
          </p:txBody>
        </p:sp>
        <p:sp>
          <p:nvSpPr>
            <p:cNvPr id="871" name="Freeform: Shape 870">
              <a:extLst>
                <a:ext uri="{FF2B5EF4-FFF2-40B4-BE49-F238E27FC236}">
                  <a16:creationId xmlns:a16="http://schemas.microsoft.com/office/drawing/2014/main" id="{C3F0CCF1-260D-4A6D-98D4-F9B3954BCDFF}"/>
                </a:ext>
              </a:extLst>
            </p:cNvPr>
            <p:cNvSpPr/>
            <p:nvPr/>
          </p:nvSpPr>
          <p:spPr>
            <a:xfrm>
              <a:off x="10797013" y="5663274"/>
              <a:ext cx="4063" cy="140933"/>
            </a:xfrm>
            <a:custGeom>
              <a:avLst/>
              <a:gdLst>
                <a:gd name="connsiteX0" fmla="*/ 1524 w 4063"/>
                <a:gd name="connsiteY0" fmla="*/ 138776 h 140933"/>
                <a:gd name="connsiteX1" fmla="*/ 1524 w 4063"/>
                <a:gd name="connsiteY1" fmla="*/ 138776 h 140933"/>
                <a:gd name="connsiteX2" fmla="*/ 1524 w 4063"/>
                <a:gd name="connsiteY2" fmla="*/ 137506 h 140933"/>
                <a:gd name="connsiteX3" fmla="*/ 2285 w 4063"/>
                <a:gd name="connsiteY3" fmla="*/ 136363 h 140933"/>
                <a:gd name="connsiteX4" fmla="*/ 3301 w 4063"/>
                <a:gd name="connsiteY4" fmla="*/ 135601 h 140933"/>
                <a:gd name="connsiteX5" fmla="*/ 4063 w 4063"/>
                <a:gd name="connsiteY5" fmla="*/ 135601 h 140933"/>
                <a:gd name="connsiteX6" fmla="*/ 4063 w 4063"/>
                <a:gd name="connsiteY6" fmla="*/ 6221 h 140933"/>
                <a:gd name="connsiteX7" fmla="*/ 0 w 4063"/>
                <a:gd name="connsiteY7" fmla="*/ 0 h 140933"/>
                <a:gd name="connsiteX8" fmla="*/ 0 w 4063"/>
                <a:gd name="connsiteY8" fmla="*/ 140934 h 140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63" h="140933">
                  <a:moveTo>
                    <a:pt x="1524" y="138776"/>
                  </a:moveTo>
                  <a:cubicBezTo>
                    <a:pt x="1524" y="138776"/>
                    <a:pt x="1524" y="138776"/>
                    <a:pt x="1524" y="138776"/>
                  </a:cubicBezTo>
                  <a:cubicBezTo>
                    <a:pt x="1460" y="138355"/>
                    <a:pt x="1460" y="137926"/>
                    <a:pt x="1524" y="137506"/>
                  </a:cubicBezTo>
                  <a:lnTo>
                    <a:pt x="2285" y="136363"/>
                  </a:lnTo>
                  <a:lnTo>
                    <a:pt x="3301" y="135601"/>
                  </a:lnTo>
                  <a:lnTo>
                    <a:pt x="4063" y="135601"/>
                  </a:lnTo>
                  <a:lnTo>
                    <a:pt x="4063" y="6221"/>
                  </a:lnTo>
                  <a:cubicBezTo>
                    <a:pt x="4075" y="3520"/>
                    <a:pt x="2476" y="1070"/>
                    <a:pt x="0" y="0"/>
                  </a:cubicBezTo>
                  <a:lnTo>
                    <a:pt x="0" y="140934"/>
                  </a:lnTo>
                  <a:close/>
                </a:path>
              </a:pathLst>
            </a:custGeom>
            <a:solidFill>
              <a:srgbClr val="000000"/>
            </a:solidFill>
            <a:ln w="12690" cap="flat">
              <a:noFill/>
              <a:prstDash val="solid"/>
              <a:miter/>
            </a:ln>
          </p:spPr>
          <p:txBody>
            <a:bodyPr rtlCol="0" anchor="ctr"/>
            <a:lstStyle/>
            <a:p>
              <a:pPr rtl="0"/>
              <a:endParaRPr lang="en-GB" sz="1934" noProof="0"/>
            </a:p>
          </p:txBody>
        </p:sp>
        <p:sp>
          <p:nvSpPr>
            <p:cNvPr id="872" name="Freeform: Shape 871">
              <a:extLst>
                <a:ext uri="{FF2B5EF4-FFF2-40B4-BE49-F238E27FC236}">
                  <a16:creationId xmlns:a16="http://schemas.microsoft.com/office/drawing/2014/main" id="{A747D990-DBEA-47B0-B563-11354550673B}"/>
                </a:ext>
              </a:extLst>
            </p:cNvPr>
            <p:cNvSpPr/>
            <p:nvPr/>
          </p:nvSpPr>
          <p:spPr>
            <a:xfrm>
              <a:off x="10472104" y="5825411"/>
              <a:ext cx="2412" cy="11173"/>
            </a:xfrm>
            <a:custGeom>
              <a:avLst/>
              <a:gdLst>
                <a:gd name="connsiteX0" fmla="*/ 0 w 2412"/>
                <a:gd name="connsiteY0" fmla="*/ 0 h 11173"/>
                <a:gd name="connsiteX1" fmla="*/ 0 w 2412"/>
                <a:gd name="connsiteY1" fmla="*/ 11173 h 11173"/>
                <a:gd name="connsiteX2" fmla="*/ 2412 w 2412"/>
                <a:gd name="connsiteY2" fmla="*/ 5967 h 11173"/>
                <a:gd name="connsiteX3" fmla="*/ 2412 w 2412"/>
                <a:gd name="connsiteY3" fmla="*/ 0 h 11173"/>
              </a:gdLst>
              <a:ahLst/>
              <a:cxnLst>
                <a:cxn ang="0">
                  <a:pos x="connsiteX0" y="connsiteY0"/>
                </a:cxn>
                <a:cxn ang="0">
                  <a:pos x="connsiteX1" y="connsiteY1"/>
                </a:cxn>
                <a:cxn ang="0">
                  <a:pos x="connsiteX2" y="connsiteY2"/>
                </a:cxn>
                <a:cxn ang="0">
                  <a:pos x="connsiteX3" y="connsiteY3"/>
                </a:cxn>
              </a:cxnLst>
              <a:rect l="l" t="t" r="r" b="b"/>
              <a:pathLst>
                <a:path w="2412" h="11173">
                  <a:moveTo>
                    <a:pt x="0" y="0"/>
                  </a:moveTo>
                  <a:lnTo>
                    <a:pt x="0" y="11173"/>
                  </a:lnTo>
                  <a:cubicBezTo>
                    <a:pt x="26" y="9172"/>
                    <a:pt x="902" y="7277"/>
                    <a:pt x="2412" y="5967"/>
                  </a:cubicBezTo>
                  <a:lnTo>
                    <a:pt x="2412" y="0"/>
                  </a:lnTo>
                  <a:close/>
                </a:path>
              </a:pathLst>
            </a:custGeom>
            <a:solidFill>
              <a:srgbClr val="000000"/>
            </a:solidFill>
            <a:ln w="12690" cap="flat">
              <a:noFill/>
              <a:prstDash val="solid"/>
              <a:miter/>
            </a:ln>
          </p:spPr>
          <p:txBody>
            <a:bodyPr rtlCol="0" anchor="ctr"/>
            <a:lstStyle/>
            <a:p>
              <a:pPr rtl="0"/>
              <a:endParaRPr lang="en-GB" sz="1934" noProof="0"/>
            </a:p>
          </p:txBody>
        </p:sp>
        <p:sp>
          <p:nvSpPr>
            <p:cNvPr id="873" name="Freeform: Shape 872">
              <a:extLst>
                <a:ext uri="{FF2B5EF4-FFF2-40B4-BE49-F238E27FC236}">
                  <a16:creationId xmlns:a16="http://schemas.microsoft.com/office/drawing/2014/main" id="{8CAE1358-E2C5-4676-B788-C3738DCCB94A}"/>
                </a:ext>
              </a:extLst>
            </p:cNvPr>
            <p:cNvSpPr/>
            <p:nvPr/>
          </p:nvSpPr>
          <p:spPr>
            <a:xfrm>
              <a:off x="10472359" y="5634827"/>
              <a:ext cx="13839" cy="195155"/>
            </a:xfrm>
            <a:custGeom>
              <a:avLst/>
              <a:gdLst>
                <a:gd name="connsiteX0" fmla="*/ 6603 w 13839"/>
                <a:gd name="connsiteY0" fmla="*/ 6 h 195155"/>
                <a:gd name="connsiteX1" fmla="*/ 4571 w 13839"/>
                <a:gd name="connsiteY1" fmla="*/ 6 h 195155"/>
                <a:gd name="connsiteX2" fmla="*/ 2412 w 13839"/>
                <a:gd name="connsiteY2" fmla="*/ 2165 h 195155"/>
                <a:gd name="connsiteX3" fmla="*/ 0 w 13839"/>
                <a:gd name="connsiteY3" fmla="*/ 7370 h 195155"/>
                <a:gd name="connsiteX4" fmla="*/ 0 w 13839"/>
                <a:gd name="connsiteY4" fmla="*/ 188172 h 195155"/>
                <a:gd name="connsiteX5" fmla="*/ 3682 w 13839"/>
                <a:gd name="connsiteY5" fmla="*/ 188172 h 195155"/>
                <a:gd name="connsiteX6" fmla="*/ 4837 w 13839"/>
                <a:gd name="connsiteY6" fmla="*/ 189307 h 195155"/>
                <a:gd name="connsiteX7" fmla="*/ 4825 w 13839"/>
                <a:gd name="connsiteY7" fmla="*/ 189442 h 195155"/>
                <a:gd name="connsiteX8" fmla="*/ 4825 w 13839"/>
                <a:gd name="connsiteY8" fmla="*/ 195155 h 195155"/>
                <a:gd name="connsiteX9" fmla="*/ 6856 w 13839"/>
                <a:gd name="connsiteY9" fmla="*/ 195155 h 195155"/>
                <a:gd name="connsiteX10" fmla="*/ 13840 w 13839"/>
                <a:gd name="connsiteY10" fmla="*/ 195155 h 195155"/>
                <a:gd name="connsiteX11" fmla="*/ 13840 w 13839"/>
                <a:gd name="connsiteY11" fmla="*/ 6989 h 195155"/>
                <a:gd name="connsiteX12" fmla="*/ 13840 w 13839"/>
                <a:gd name="connsiteY12" fmla="*/ 6228 h 195155"/>
                <a:gd name="connsiteX13" fmla="*/ 6603 w 13839"/>
                <a:gd name="connsiteY13" fmla="*/ 6 h 19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839" h="195155">
                  <a:moveTo>
                    <a:pt x="6603" y="6"/>
                  </a:moveTo>
                  <a:lnTo>
                    <a:pt x="4571" y="6"/>
                  </a:lnTo>
                  <a:cubicBezTo>
                    <a:pt x="3733" y="599"/>
                    <a:pt x="3009" y="1329"/>
                    <a:pt x="2412" y="2165"/>
                  </a:cubicBezTo>
                  <a:cubicBezTo>
                    <a:pt x="901" y="3474"/>
                    <a:pt x="26" y="5369"/>
                    <a:pt x="0" y="7370"/>
                  </a:cubicBezTo>
                  <a:lnTo>
                    <a:pt x="0" y="188172"/>
                  </a:lnTo>
                  <a:lnTo>
                    <a:pt x="3682" y="188172"/>
                  </a:lnTo>
                  <a:cubicBezTo>
                    <a:pt x="4317" y="188168"/>
                    <a:pt x="4825" y="188676"/>
                    <a:pt x="4837" y="189307"/>
                  </a:cubicBezTo>
                  <a:cubicBezTo>
                    <a:pt x="4837" y="189353"/>
                    <a:pt x="4825" y="189397"/>
                    <a:pt x="4825" y="189442"/>
                  </a:cubicBezTo>
                  <a:lnTo>
                    <a:pt x="4825" y="195155"/>
                  </a:lnTo>
                  <a:lnTo>
                    <a:pt x="6856" y="195155"/>
                  </a:lnTo>
                  <a:lnTo>
                    <a:pt x="13840" y="195155"/>
                  </a:lnTo>
                  <a:lnTo>
                    <a:pt x="13840" y="6989"/>
                  </a:lnTo>
                  <a:cubicBezTo>
                    <a:pt x="13840" y="6989"/>
                    <a:pt x="13840" y="6989"/>
                    <a:pt x="13840" y="6228"/>
                  </a:cubicBezTo>
                  <a:cubicBezTo>
                    <a:pt x="13446" y="2572"/>
                    <a:pt x="10272" y="-149"/>
                    <a:pt x="6603" y="6"/>
                  </a:cubicBezTo>
                  <a:close/>
                </a:path>
              </a:pathLst>
            </a:custGeom>
            <a:solidFill>
              <a:schemeClr val="accent5"/>
            </a:solidFill>
            <a:ln w="12690" cap="flat">
              <a:noFill/>
              <a:prstDash val="solid"/>
              <a:miter/>
            </a:ln>
          </p:spPr>
          <p:txBody>
            <a:bodyPr rtlCol="0" anchor="ctr"/>
            <a:lstStyle/>
            <a:p>
              <a:pPr rtl="0"/>
              <a:endParaRPr lang="en-GB" sz="1934" noProof="0"/>
            </a:p>
          </p:txBody>
        </p:sp>
        <p:sp>
          <p:nvSpPr>
            <p:cNvPr id="874" name="Freeform: Shape 873">
              <a:extLst>
                <a:ext uri="{FF2B5EF4-FFF2-40B4-BE49-F238E27FC236}">
                  <a16:creationId xmlns:a16="http://schemas.microsoft.com/office/drawing/2014/main" id="{4BEDCF70-116C-4792-87DB-81AE418CB803}"/>
                </a:ext>
              </a:extLst>
            </p:cNvPr>
            <p:cNvSpPr/>
            <p:nvPr/>
          </p:nvSpPr>
          <p:spPr>
            <a:xfrm>
              <a:off x="10802473" y="5822872"/>
              <a:ext cx="1396" cy="7237"/>
            </a:xfrm>
            <a:custGeom>
              <a:avLst/>
              <a:gdLst>
                <a:gd name="connsiteX0" fmla="*/ 1396 w 1396"/>
                <a:gd name="connsiteY0" fmla="*/ 7237 h 7237"/>
                <a:gd name="connsiteX1" fmla="*/ 1396 w 1396"/>
                <a:gd name="connsiteY1" fmla="*/ 0 h 7237"/>
                <a:gd name="connsiteX2" fmla="*/ 0 w 1396"/>
                <a:gd name="connsiteY2" fmla="*/ 0 h 7237"/>
                <a:gd name="connsiteX3" fmla="*/ 0 w 1396"/>
                <a:gd name="connsiteY3" fmla="*/ 6602 h 7237"/>
              </a:gdLst>
              <a:ahLst/>
              <a:cxnLst>
                <a:cxn ang="0">
                  <a:pos x="connsiteX0" y="connsiteY0"/>
                </a:cxn>
                <a:cxn ang="0">
                  <a:pos x="connsiteX1" y="connsiteY1"/>
                </a:cxn>
                <a:cxn ang="0">
                  <a:pos x="connsiteX2" y="connsiteY2"/>
                </a:cxn>
                <a:cxn ang="0">
                  <a:pos x="connsiteX3" y="connsiteY3"/>
                </a:cxn>
              </a:cxnLst>
              <a:rect l="l" t="t" r="r" b="b"/>
              <a:pathLst>
                <a:path w="1396" h="7237">
                  <a:moveTo>
                    <a:pt x="1396" y="7237"/>
                  </a:moveTo>
                  <a:lnTo>
                    <a:pt x="1396" y="0"/>
                  </a:lnTo>
                  <a:lnTo>
                    <a:pt x="0" y="0"/>
                  </a:lnTo>
                  <a:lnTo>
                    <a:pt x="0" y="6602"/>
                  </a:lnTo>
                  <a:close/>
                </a:path>
              </a:pathLst>
            </a:custGeom>
            <a:solidFill>
              <a:srgbClr val="000000"/>
            </a:solidFill>
            <a:ln w="12690" cap="flat">
              <a:noFill/>
              <a:prstDash val="solid"/>
              <a:miter/>
            </a:ln>
          </p:spPr>
          <p:txBody>
            <a:bodyPr rtlCol="0" anchor="ctr"/>
            <a:lstStyle/>
            <a:p>
              <a:pPr rtl="0"/>
              <a:endParaRPr lang="en-GB" sz="1934" noProof="0"/>
            </a:p>
          </p:txBody>
        </p:sp>
        <p:sp>
          <p:nvSpPr>
            <p:cNvPr id="875" name="Freeform: Shape 874">
              <a:extLst>
                <a:ext uri="{FF2B5EF4-FFF2-40B4-BE49-F238E27FC236}">
                  <a16:creationId xmlns:a16="http://schemas.microsoft.com/office/drawing/2014/main" id="{DEE1EA48-AC94-432A-8FF9-AE662270F259}"/>
                </a:ext>
              </a:extLst>
            </p:cNvPr>
            <p:cNvSpPr/>
            <p:nvPr/>
          </p:nvSpPr>
          <p:spPr>
            <a:xfrm>
              <a:off x="10806409" y="5818555"/>
              <a:ext cx="1523" cy="5205"/>
            </a:xfrm>
            <a:custGeom>
              <a:avLst/>
              <a:gdLst>
                <a:gd name="connsiteX0" fmla="*/ 1524 w 1523"/>
                <a:gd name="connsiteY0" fmla="*/ 0 h 5205"/>
                <a:gd name="connsiteX1" fmla="*/ 0 w 1523"/>
                <a:gd name="connsiteY1" fmla="*/ 2539 h 5205"/>
                <a:gd name="connsiteX2" fmla="*/ 0 w 1523"/>
                <a:gd name="connsiteY2" fmla="*/ 5206 h 5205"/>
              </a:gdLst>
              <a:ahLst/>
              <a:cxnLst>
                <a:cxn ang="0">
                  <a:pos x="connsiteX0" y="connsiteY0"/>
                </a:cxn>
                <a:cxn ang="0">
                  <a:pos x="connsiteX1" y="connsiteY1"/>
                </a:cxn>
                <a:cxn ang="0">
                  <a:pos x="connsiteX2" y="connsiteY2"/>
                </a:cxn>
              </a:cxnLst>
              <a:rect l="l" t="t" r="r" b="b"/>
              <a:pathLst>
                <a:path w="1523" h="5205">
                  <a:moveTo>
                    <a:pt x="1524" y="0"/>
                  </a:moveTo>
                  <a:cubicBezTo>
                    <a:pt x="1168" y="929"/>
                    <a:pt x="648" y="1789"/>
                    <a:pt x="0" y="2539"/>
                  </a:cubicBezTo>
                  <a:lnTo>
                    <a:pt x="0" y="5206"/>
                  </a:lnTo>
                  <a:close/>
                </a:path>
              </a:pathLst>
            </a:custGeom>
            <a:solidFill>
              <a:srgbClr val="000000"/>
            </a:solidFill>
            <a:ln w="12690" cap="flat">
              <a:noFill/>
              <a:prstDash val="solid"/>
              <a:miter/>
            </a:ln>
          </p:spPr>
          <p:txBody>
            <a:bodyPr rtlCol="0" anchor="ctr"/>
            <a:lstStyle/>
            <a:p>
              <a:pPr rtl="0"/>
              <a:endParaRPr lang="en-GB" sz="1934" noProof="0"/>
            </a:p>
          </p:txBody>
        </p:sp>
        <p:sp>
          <p:nvSpPr>
            <p:cNvPr id="876" name="Freeform: Shape 875">
              <a:extLst>
                <a:ext uri="{FF2B5EF4-FFF2-40B4-BE49-F238E27FC236}">
                  <a16:creationId xmlns:a16="http://schemas.microsoft.com/office/drawing/2014/main" id="{2A0593CC-7FAD-4564-BB97-C07DEF3D81EA}"/>
                </a:ext>
              </a:extLst>
            </p:cNvPr>
            <p:cNvSpPr/>
            <p:nvPr/>
          </p:nvSpPr>
          <p:spPr>
            <a:xfrm>
              <a:off x="10790792" y="5814619"/>
              <a:ext cx="5205" cy="14982"/>
            </a:xfrm>
            <a:custGeom>
              <a:avLst/>
              <a:gdLst>
                <a:gd name="connsiteX0" fmla="*/ 4571 w 5205"/>
                <a:gd name="connsiteY0" fmla="*/ 14982 h 14982"/>
                <a:gd name="connsiteX1" fmla="*/ 4571 w 5205"/>
                <a:gd name="connsiteY1" fmla="*/ 5333 h 14982"/>
                <a:gd name="connsiteX2" fmla="*/ 4571 w 5205"/>
                <a:gd name="connsiteY2" fmla="*/ 0 h 14982"/>
                <a:gd name="connsiteX3" fmla="*/ 0 w 5205"/>
                <a:gd name="connsiteY3" fmla="*/ 14982 h 14982"/>
                <a:gd name="connsiteX4" fmla="*/ 5205 w 5205"/>
                <a:gd name="connsiteY4" fmla="*/ 14982 h 14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5" h="14982">
                  <a:moveTo>
                    <a:pt x="4571" y="14982"/>
                  </a:moveTo>
                  <a:lnTo>
                    <a:pt x="4571" y="5333"/>
                  </a:lnTo>
                  <a:cubicBezTo>
                    <a:pt x="3809" y="3638"/>
                    <a:pt x="3809" y="1695"/>
                    <a:pt x="4571" y="0"/>
                  </a:cubicBezTo>
                  <a:lnTo>
                    <a:pt x="0" y="14982"/>
                  </a:lnTo>
                  <a:lnTo>
                    <a:pt x="5205" y="14982"/>
                  </a:lnTo>
                  <a:close/>
                </a:path>
              </a:pathLst>
            </a:custGeom>
            <a:solidFill>
              <a:srgbClr val="000000"/>
            </a:solidFill>
            <a:ln w="12690" cap="flat">
              <a:noFill/>
              <a:prstDash val="solid"/>
              <a:miter/>
            </a:ln>
          </p:spPr>
          <p:txBody>
            <a:bodyPr rtlCol="0" anchor="ctr"/>
            <a:lstStyle/>
            <a:p>
              <a:pPr rtl="0"/>
              <a:endParaRPr lang="en-GB" sz="1934" noProof="0"/>
            </a:p>
          </p:txBody>
        </p:sp>
        <p:sp>
          <p:nvSpPr>
            <p:cNvPr id="877" name="Freeform: Shape 876">
              <a:extLst>
                <a:ext uri="{FF2B5EF4-FFF2-40B4-BE49-F238E27FC236}">
                  <a16:creationId xmlns:a16="http://schemas.microsoft.com/office/drawing/2014/main" id="{1C5C4F9F-1C7C-4E66-A448-03909D5DE22B}"/>
                </a:ext>
              </a:extLst>
            </p:cNvPr>
            <p:cNvSpPr/>
            <p:nvPr/>
          </p:nvSpPr>
          <p:spPr>
            <a:xfrm>
              <a:off x="10797775" y="5822491"/>
              <a:ext cx="2285" cy="7237"/>
            </a:xfrm>
            <a:custGeom>
              <a:avLst/>
              <a:gdLst>
                <a:gd name="connsiteX0" fmla="*/ 2285 w 2285"/>
                <a:gd name="connsiteY0" fmla="*/ 7110 h 7237"/>
                <a:gd name="connsiteX1" fmla="*/ 2285 w 2285"/>
                <a:gd name="connsiteY1" fmla="*/ 762 h 7237"/>
                <a:gd name="connsiteX2" fmla="*/ 1524 w 2285"/>
                <a:gd name="connsiteY2" fmla="*/ 762 h 7237"/>
                <a:gd name="connsiteX3" fmla="*/ 0 w 2285"/>
                <a:gd name="connsiteY3" fmla="*/ 0 h 7237"/>
                <a:gd name="connsiteX4" fmla="*/ 0 w 2285"/>
                <a:gd name="connsiteY4" fmla="*/ 7237 h 7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 h="7237">
                  <a:moveTo>
                    <a:pt x="2285" y="7110"/>
                  </a:moveTo>
                  <a:lnTo>
                    <a:pt x="2285" y="762"/>
                  </a:lnTo>
                  <a:lnTo>
                    <a:pt x="1524" y="762"/>
                  </a:lnTo>
                  <a:cubicBezTo>
                    <a:pt x="990" y="560"/>
                    <a:pt x="483" y="305"/>
                    <a:pt x="0" y="0"/>
                  </a:cubicBezTo>
                  <a:lnTo>
                    <a:pt x="0" y="7237"/>
                  </a:lnTo>
                  <a:close/>
                </a:path>
              </a:pathLst>
            </a:custGeom>
            <a:solidFill>
              <a:srgbClr val="000000"/>
            </a:solidFill>
            <a:ln w="12690" cap="flat">
              <a:noFill/>
              <a:prstDash val="solid"/>
              <a:miter/>
            </a:ln>
          </p:spPr>
          <p:txBody>
            <a:bodyPr rtlCol="0" anchor="ctr"/>
            <a:lstStyle/>
            <a:p>
              <a:pPr rtl="0"/>
              <a:endParaRPr lang="en-GB" sz="1934" noProof="0"/>
            </a:p>
          </p:txBody>
        </p:sp>
        <p:sp>
          <p:nvSpPr>
            <p:cNvPr id="878" name="Freeform: Shape 877">
              <a:extLst>
                <a:ext uri="{FF2B5EF4-FFF2-40B4-BE49-F238E27FC236}">
                  <a16:creationId xmlns:a16="http://schemas.microsoft.com/office/drawing/2014/main" id="{D5C5C53B-776A-41E8-840B-FA0E26686347}"/>
                </a:ext>
              </a:extLst>
            </p:cNvPr>
            <p:cNvSpPr/>
            <p:nvPr/>
          </p:nvSpPr>
          <p:spPr>
            <a:xfrm>
              <a:off x="9514774" y="5572025"/>
              <a:ext cx="160232" cy="12274"/>
            </a:xfrm>
            <a:custGeom>
              <a:avLst/>
              <a:gdLst>
                <a:gd name="connsiteX0" fmla="*/ 6983 w 160232"/>
                <a:gd name="connsiteY0" fmla="*/ 5418 h 12274"/>
                <a:gd name="connsiteX1" fmla="*/ 6983 w 160232"/>
                <a:gd name="connsiteY1" fmla="*/ 8973 h 12274"/>
                <a:gd name="connsiteX2" fmla="*/ 11427 w 160232"/>
                <a:gd name="connsiteY2" fmla="*/ 12275 h 12274"/>
                <a:gd name="connsiteX3" fmla="*/ 154646 w 160232"/>
                <a:gd name="connsiteY3" fmla="*/ 12275 h 12274"/>
                <a:gd name="connsiteX4" fmla="*/ 154646 w 160232"/>
                <a:gd name="connsiteY4" fmla="*/ 5418 h 12274"/>
                <a:gd name="connsiteX5" fmla="*/ 154646 w 160232"/>
                <a:gd name="connsiteY5" fmla="*/ 4530 h 12274"/>
                <a:gd name="connsiteX6" fmla="*/ 154646 w 160232"/>
                <a:gd name="connsiteY6" fmla="*/ 3006 h 12274"/>
                <a:gd name="connsiteX7" fmla="*/ 155407 w 160232"/>
                <a:gd name="connsiteY7" fmla="*/ 1736 h 12274"/>
                <a:gd name="connsiteX8" fmla="*/ 155407 w 160232"/>
                <a:gd name="connsiteY8" fmla="*/ 974 h 12274"/>
                <a:gd name="connsiteX9" fmla="*/ 155407 w 160232"/>
                <a:gd name="connsiteY9" fmla="*/ 974 h 12274"/>
                <a:gd name="connsiteX10" fmla="*/ 156550 w 160232"/>
                <a:gd name="connsiteY10" fmla="*/ 86 h 12274"/>
                <a:gd name="connsiteX11" fmla="*/ 157566 w 160232"/>
                <a:gd name="connsiteY11" fmla="*/ 86 h 12274"/>
                <a:gd name="connsiteX12" fmla="*/ 158709 w 160232"/>
                <a:gd name="connsiteY12" fmla="*/ 86 h 12274"/>
                <a:gd name="connsiteX13" fmla="*/ 160232 w 160232"/>
                <a:gd name="connsiteY13" fmla="*/ 86 h 12274"/>
                <a:gd name="connsiteX14" fmla="*/ 0 w 160232"/>
                <a:gd name="connsiteY14" fmla="*/ 86 h 12274"/>
                <a:gd name="connsiteX15" fmla="*/ 6983 w 160232"/>
                <a:gd name="connsiteY15" fmla="*/ 5418 h 1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0232" h="12274">
                  <a:moveTo>
                    <a:pt x="6983" y="5418"/>
                  </a:moveTo>
                  <a:lnTo>
                    <a:pt x="6983" y="8973"/>
                  </a:lnTo>
                  <a:lnTo>
                    <a:pt x="11427" y="12275"/>
                  </a:lnTo>
                  <a:lnTo>
                    <a:pt x="154646" y="12275"/>
                  </a:lnTo>
                  <a:lnTo>
                    <a:pt x="154646" y="5418"/>
                  </a:lnTo>
                  <a:cubicBezTo>
                    <a:pt x="154570" y="5126"/>
                    <a:pt x="154570" y="4822"/>
                    <a:pt x="154646" y="4530"/>
                  </a:cubicBezTo>
                  <a:cubicBezTo>
                    <a:pt x="154582" y="4023"/>
                    <a:pt x="154582" y="3513"/>
                    <a:pt x="154646" y="3006"/>
                  </a:cubicBezTo>
                  <a:lnTo>
                    <a:pt x="155407" y="1736"/>
                  </a:lnTo>
                  <a:lnTo>
                    <a:pt x="155407" y="974"/>
                  </a:lnTo>
                  <a:cubicBezTo>
                    <a:pt x="155407" y="974"/>
                    <a:pt x="155407" y="974"/>
                    <a:pt x="155407" y="974"/>
                  </a:cubicBezTo>
                  <a:lnTo>
                    <a:pt x="156550" y="86"/>
                  </a:lnTo>
                  <a:lnTo>
                    <a:pt x="157566" y="86"/>
                  </a:lnTo>
                  <a:lnTo>
                    <a:pt x="158709" y="86"/>
                  </a:lnTo>
                  <a:cubicBezTo>
                    <a:pt x="159216" y="-29"/>
                    <a:pt x="159737" y="-29"/>
                    <a:pt x="160232" y="86"/>
                  </a:cubicBezTo>
                  <a:lnTo>
                    <a:pt x="0" y="86"/>
                  </a:lnTo>
                  <a:cubicBezTo>
                    <a:pt x="3288" y="-7"/>
                    <a:pt x="6209" y="2216"/>
                    <a:pt x="6983" y="5418"/>
                  </a:cubicBezTo>
                  <a:close/>
                </a:path>
              </a:pathLst>
            </a:custGeom>
            <a:solidFill>
              <a:srgbClr val="000000"/>
            </a:solidFill>
            <a:ln w="12690" cap="flat">
              <a:noFill/>
              <a:prstDash val="solid"/>
              <a:miter/>
            </a:ln>
          </p:spPr>
          <p:txBody>
            <a:bodyPr rtlCol="0" anchor="ctr"/>
            <a:lstStyle/>
            <a:p>
              <a:pPr rtl="0"/>
              <a:endParaRPr lang="en-GB" sz="1934" noProof="0"/>
            </a:p>
          </p:txBody>
        </p:sp>
        <p:sp>
          <p:nvSpPr>
            <p:cNvPr id="879" name="Freeform: Shape 878">
              <a:extLst>
                <a:ext uri="{FF2B5EF4-FFF2-40B4-BE49-F238E27FC236}">
                  <a16:creationId xmlns:a16="http://schemas.microsoft.com/office/drawing/2014/main" id="{595C5E22-F6BF-4C02-8406-57B65F6ACCFC}"/>
                </a:ext>
              </a:extLst>
            </p:cNvPr>
            <p:cNvSpPr/>
            <p:nvPr/>
          </p:nvSpPr>
          <p:spPr>
            <a:xfrm>
              <a:off x="9521757" y="5584046"/>
              <a:ext cx="380" cy="253"/>
            </a:xfrm>
            <a:custGeom>
              <a:avLst/>
              <a:gdLst>
                <a:gd name="connsiteX0" fmla="*/ 0 w 380"/>
                <a:gd name="connsiteY0" fmla="*/ 0 h 253"/>
                <a:gd name="connsiteX1" fmla="*/ 0 w 380"/>
                <a:gd name="connsiteY1" fmla="*/ 254 h 253"/>
                <a:gd name="connsiteX2" fmla="*/ 380 w 380"/>
                <a:gd name="connsiteY2" fmla="*/ 254 h 253"/>
                <a:gd name="connsiteX3" fmla="*/ 0 w 380"/>
                <a:gd name="connsiteY3" fmla="*/ 0 h 253"/>
              </a:gdLst>
              <a:ahLst/>
              <a:cxnLst>
                <a:cxn ang="0">
                  <a:pos x="connsiteX0" y="connsiteY0"/>
                </a:cxn>
                <a:cxn ang="0">
                  <a:pos x="connsiteX1" y="connsiteY1"/>
                </a:cxn>
                <a:cxn ang="0">
                  <a:pos x="connsiteX2" y="connsiteY2"/>
                </a:cxn>
                <a:cxn ang="0">
                  <a:pos x="connsiteX3" y="connsiteY3"/>
                </a:cxn>
              </a:cxnLst>
              <a:rect l="l" t="t" r="r" b="b"/>
              <a:pathLst>
                <a:path w="380" h="253">
                  <a:moveTo>
                    <a:pt x="0" y="0"/>
                  </a:moveTo>
                  <a:lnTo>
                    <a:pt x="0" y="254"/>
                  </a:lnTo>
                  <a:lnTo>
                    <a:pt x="380" y="254"/>
                  </a:lnTo>
                  <a:lnTo>
                    <a:pt x="0" y="0"/>
                  </a:lnTo>
                  <a:close/>
                </a:path>
              </a:pathLst>
            </a:custGeom>
            <a:solidFill>
              <a:srgbClr val="000000"/>
            </a:solidFill>
            <a:ln w="12690" cap="flat">
              <a:noFill/>
              <a:prstDash val="solid"/>
              <a:miter/>
            </a:ln>
          </p:spPr>
          <p:txBody>
            <a:bodyPr rtlCol="0" anchor="ctr"/>
            <a:lstStyle/>
            <a:p>
              <a:pPr rtl="0"/>
              <a:endParaRPr lang="en-GB" sz="1934" noProof="0"/>
            </a:p>
          </p:txBody>
        </p:sp>
        <p:sp>
          <p:nvSpPr>
            <p:cNvPr id="880" name="Freeform: Shape 879">
              <a:extLst>
                <a:ext uri="{FF2B5EF4-FFF2-40B4-BE49-F238E27FC236}">
                  <a16:creationId xmlns:a16="http://schemas.microsoft.com/office/drawing/2014/main" id="{7C202758-6C3D-4B2C-8F03-5B0FDB815131}"/>
                </a:ext>
              </a:extLst>
            </p:cNvPr>
            <p:cNvSpPr/>
            <p:nvPr/>
          </p:nvSpPr>
          <p:spPr>
            <a:xfrm>
              <a:off x="9521757" y="5580999"/>
              <a:ext cx="31868" cy="23489"/>
            </a:xfrm>
            <a:custGeom>
              <a:avLst/>
              <a:gdLst>
                <a:gd name="connsiteX0" fmla="*/ 27679 w 31868"/>
                <a:gd name="connsiteY0" fmla="*/ 23489 h 23489"/>
                <a:gd name="connsiteX1" fmla="*/ 31869 w 31868"/>
                <a:gd name="connsiteY1" fmla="*/ 23489 h 23489"/>
                <a:gd name="connsiteX2" fmla="*/ 4444 w 31868"/>
                <a:gd name="connsiteY2" fmla="*/ 3301 h 23489"/>
                <a:gd name="connsiteX3" fmla="*/ 0 w 31868"/>
                <a:gd name="connsiteY3" fmla="*/ 0 h 23489"/>
                <a:gd name="connsiteX4" fmla="*/ 0 w 31868"/>
                <a:gd name="connsiteY4" fmla="*/ 3047 h 23489"/>
                <a:gd name="connsiteX5" fmla="*/ 380 w 31868"/>
                <a:gd name="connsiteY5" fmla="*/ 3301 h 23489"/>
                <a:gd name="connsiteX6" fmla="*/ 27679 w 31868"/>
                <a:gd name="connsiteY6" fmla="*/ 23489 h 23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68" h="23489">
                  <a:moveTo>
                    <a:pt x="27679" y="23489"/>
                  </a:moveTo>
                  <a:lnTo>
                    <a:pt x="31869" y="23489"/>
                  </a:lnTo>
                  <a:lnTo>
                    <a:pt x="4444" y="3301"/>
                  </a:lnTo>
                  <a:lnTo>
                    <a:pt x="0" y="0"/>
                  </a:lnTo>
                  <a:lnTo>
                    <a:pt x="0" y="3047"/>
                  </a:lnTo>
                  <a:lnTo>
                    <a:pt x="380" y="3301"/>
                  </a:lnTo>
                  <a:lnTo>
                    <a:pt x="27679" y="23489"/>
                  </a:lnTo>
                  <a:close/>
                </a:path>
              </a:pathLst>
            </a:custGeom>
            <a:solidFill>
              <a:srgbClr val="000000"/>
            </a:solidFill>
            <a:ln w="12690" cap="flat">
              <a:noFill/>
              <a:prstDash val="solid"/>
              <a:miter/>
            </a:ln>
          </p:spPr>
          <p:txBody>
            <a:bodyPr rtlCol="0" anchor="ctr"/>
            <a:lstStyle/>
            <a:p>
              <a:pPr rtl="0"/>
              <a:endParaRPr lang="en-GB" sz="1934" noProof="0"/>
            </a:p>
          </p:txBody>
        </p:sp>
        <p:sp>
          <p:nvSpPr>
            <p:cNvPr id="881" name="Freeform: Shape 880">
              <a:extLst>
                <a:ext uri="{FF2B5EF4-FFF2-40B4-BE49-F238E27FC236}">
                  <a16:creationId xmlns:a16="http://schemas.microsoft.com/office/drawing/2014/main" id="{2A614CDC-5347-4F7F-96AE-718C3043862E}"/>
                </a:ext>
              </a:extLst>
            </p:cNvPr>
            <p:cNvSpPr/>
            <p:nvPr/>
          </p:nvSpPr>
          <p:spPr>
            <a:xfrm>
              <a:off x="9507918" y="5570588"/>
              <a:ext cx="13839" cy="33900"/>
            </a:xfrm>
            <a:custGeom>
              <a:avLst/>
              <a:gdLst>
                <a:gd name="connsiteX0" fmla="*/ 13840 w 13839"/>
                <a:gd name="connsiteY0" fmla="*/ 33900 h 33900"/>
                <a:gd name="connsiteX1" fmla="*/ 13840 w 13839"/>
                <a:gd name="connsiteY1" fmla="*/ 6856 h 33900"/>
                <a:gd name="connsiteX2" fmla="*/ 6857 w 13839"/>
                <a:gd name="connsiteY2" fmla="*/ 0 h 33900"/>
                <a:gd name="connsiteX3" fmla="*/ 0 w 13839"/>
                <a:gd name="connsiteY3" fmla="*/ 6856 h 33900"/>
                <a:gd name="connsiteX4" fmla="*/ 0 w 13839"/>
                <a:gd name="connsiteY4" fmla="*/ 33900 h 33900"/>
                <a:gd name="connsiteX5" fmla="*/ 13840 w 13839"/>
                <a:gd name="connsiteY5" fmla="*/ 33900 h 3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39" h="33900">
                  <a:moveTo>
                    <a:pt x="13840" y="33900"/>
                  </a:moveTo>
                  <a:lnTo>
                    <a:pt x="13840" y="6856"/>
                  </a:lnTo>
                  <a:cubicBezTo>
                    <a:pt x="13776" y="3050"/>
                    <a:pt x="10666" y="0"/>
                    <a:pt x="6857" y="0"/>
                  </a:cubicBezTo>
                  <a:cubicBezTo>
                    <a:pt x="3073" y="0"/>
                    <a:pt x="0" y="3070"/>
                    <a:pt x="0" y="6856"/>
                  </a:cubicBezTo>
                  <a:lnTo>
                    <a:pt x="0" y="33900"/>
                  </a:lnTo>
                  <a:lnTo>
                    <a:pt x="13840" y="33900"/>
                  </a:lnTo>
                  <a:close/>
                </a:path>
              </a:pathLst>
            </a:custGeom>
            <a:solidFill>
              <a:srgbClr val="000000"/>
            </a:solidFill>
            <a:ln w="12690" cap="flat">
              <a:noFill/>
              <a:prstDash val="solid"/>
              <a:miter/>
            </a:ln>
          </p:spPr>
          <p:txBody>
            <a:bodyPr rtlCol="0" anchor="ctr"/>
            <a:lstStyle/>
            <a:p>
              <a:pPr rtl="0"/>
              <a:endParaRPr lang="en-GB" sz="1934" noProof="0"/>
            </a:p>
          </p:txBody>
        </p:sp>
        <p:sp>
          <p:nvSpPr>
            <p:cNvPr id="882" name="Freeform: Shape 881">
              <a:extLst>
                <a:ext uri="{FF2B5EF4-FFF2-40B4-BE49-F238E27FC236}">
                  <a16:creationId xmlns:a16="http://schemas.microsoft.com/office/drawing/2014/main" id="{1A03161A-7974-4807-961E-0EB9A87EA7C7}"/>
                </a:ext>
              </a:extLst>
            </p:cNvPr>
            <p:cNvSpPr/>
            <p:nvPr/>
          </p:nvSpPr>
          <p:spPr>
            <a:xfrm>
              <a:off x="11231621" y="6501894"/>
              <a:ext cx="89765" cy="2539"/>
            </a:xfrm>
            <a:custGeom>
              <a:avLst/>
              <a:gdLst>
                <a:gd name="connsiteX0" fmla="*/ 0 w 89765"/>
                <a:gd name="connsiteY0" fmla="*/ 2412 h 2539"/>
                <a:gd name="connsiteX1" fmla="*/ 89766 w 89765"/>
                <a:gd name="connsiteY1" fmla="*/ 2412 h 2539"/>
                <a:gd name="connsiteX2" fmla="*/ 89766 w 89765"/>
                <a:gd name="connsiteY2" fmla="*/ 1143 h 2539"/>
                <a:gd name="connsiteX3" fmla="*/ 89766 w 89765"/>
                <a:gd name="connsiteY3" fmla="*/ 0 h 2539"/>
                <a:gd name="connsiteX4" fmla="*/ 889 w 89765"/>
                <a:gd name="connsiteY4" fmla="*/ 0 h 2539"/>
                <a:gd name="connsiteX5" fmla="*/ 889 w 89765"/>
                <a:gd name="connsiteY5" fmla="*/ 2540 h 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765" h="2539">
                  <a:moveTo>
                    <a:pt x="0" y="2412"/>
                  </a:moveTo>
                  <a:lnTo>
                    <a:pt x="89766" y="2412"/>
                  </a:lnTo>
                  <a:cubicBezTo>
                    <a:pt x="89715" y="1993"/>
                    <a:pt x="89715" y="1562"/>
                    <a:pt x="89766" y="1143"/>
                  </a:cubicBezTo>
                  <a:lnTo>
                    <a:pt x="89766" y="0"/>
                  </a:lnTo>
                  <a:lnTo>
                    <a:pt x="889" y="0"/>
                  </a:lnTo>
                  <a:lnTo>
                    <a:pt x="889" y="2540"/>
                  </a:lnTo>
                  <a:close/>
                </a:path>
              </a:pathLst>
            </a:custGeom>
            <a:solidFill>
              <a:srgbClr val="000000"/>
            </a:solidFill>
            <a:ln w="12690" cap="flat">
              <a:noFill/>
              <a:prstDash val="solid"/>
              <a:miter/>
            </a:ln>
          </p:spPr>
          <p:txBody>
            <a:bodyPr rtlCol="0" anchor="ctr"/>
            <a:lstStyle/>
            <a:p>
              <a:pPr rtl="0"/>
              <a:endParaRPr lang="en-GB" sz="1934" noProof="0"/>
            </a:p>
          </p:txBody>
        </p:sp>
        <p:sp>
          <p:nvSpPr>
            <p:cNvPr id="883" name="Freeform: Shape 882">
              <a:extLst>
                <a:ext uri="{FF2B5EF4-FFF2-40B4-BE49-F238E27FC236}">
                  <a16:creationId xmlns:a16="http://schemas.microsoft.com/office/drawing/2014/main" id="{C84FEB49-A3B0-42FF-97FA-13F801673A51}"/>
                </a:ext>
              </a:extLst>
            </p:cNvPr>
            <p:cNvSpPr/>
            <p:nvPr/>
          </p:nvSpPr>
          <p:spPr>
            <a:xfrm>
              <a:off x="9679958" y="5572238"/>
              <a:ext cx="38343" cy="32249"/>
            </a:xfrm>
            <a:custGeom>
              <a:avLst/>
              <a:gdLst>
                <a:gd name="connsiteX0" fmla="*/ 3300 w 38343"/>
                <a:gd name="connsiteY0" fmla="*/ 20315 h 32249"/>
                <a:gd name="connsiteX1" fmla="*/ 17140 w 38343"/>
                <a:gd name="connsiteY1" fmla="*/ 32250 h 32249"/>
                <a:gd name="connsiteX2" fmla="*/ 38343 w 38343"/>
                <a:gd name="connsiteY2" fmla="*/ 32250 h 32249"/>
                <a:gd name="connsiteX3" fmla="*/ 888 w 38343"/>
                <a:gd name="connsiteY3" fmla="*/ 0 h 32249"/>
                <a:gd name="connsiteX4" fmla="*/ 0 w 38343"/>
                <a:gd name="connsiteY4" fmla="*/ 0 h 32249"/>
                <a:gd name="connsiteX5" fmla="*/ 3300 w 38343"/>
                <a:gd name="connsiteY5" fmla="*/ 5713 h 3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343" h="32249">
                  <a:moveTo>
                    <a:pt x="3300" y="20315"/>
                  </a:moveTo>
                  <a:lnTo>
                    <a:pt x="17140" y="32250"/>
                  </a:lnTo>
                  <a:lnTo>
                    <a:pt x="38343" y="32250"/>
                  </a:lnTo>
                  <a:lnTo>
                    <a:pt x="888" y="0"/>
                  </a:lnTo>
                  <a:lnTo>
                    <a:pt x="0" y="0"/>
                  </a:lnTo>
                  <a:cubicBezTo>
                    <a:pt x="1993" y="1232"/>
                    <a:pt x="3225" y="3376"/>
                    <a:pt x="3300" y="571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884" name="Freeform: Shape 883">
              <a:extLst>
                <a:ext uri="{FF2B5EF4-FFF2-40B4-BE49-F238E27FC236}">
                  <a16:creationId xmlns:a16="http://schemas.microsoft.com/office/drawing/2014/main" id="{9C274CCD-233E-42F4-A48D-C7873BF0DDC2}"/>
                </a:ext>
              </a:extLst>
            </p:cNvPr>
            <p:cNvSpPr/>
            <p:nvPr/>
          </p:nvSpPr>
          <p:spPr>
            <a:xfrm>
              <a:off x="9671198" y="5573254"/>
              <a:ext cx="634" cy="1015"/>
            </a:xfrm>
            <a:custGeom>
              <a:avLst/>
              <a:gdLst>
                <a:gd name="connsiteX0" fmla="*/ 0 w 634"/>
                <a:gd name="connsiteY0" fmla="*/ 254 h 1015"/>
                <a:gd name="connsiteX1" fmla="*/ 0 w 634"/>
                <a:gd name="connsiteY1" fmla="*/ 1016 h 1015"/>
                <a:gd name="connsiteX2" fmla="*/ 635 w 634"/>
                <a:gd name="connsiteY2" fmla="*/ 0 h 1015"/>
                <a:gd name="connsiteX3" fmla="*/ 0 w 634"/>
                <a:gd name="connsiteY3" fmla="*/ 254 h 1015"/>
              </a:gdLst>
              <a:ahLst/>
              <a:cxnLst>
                <a:cxn ang="0">
                  <a:pos x="connsiteX0" y="connsiteY0"/>
                </a:cxn>
                <a:cxn ang="0">
                  <a:pos x="connsiteX1" y="connsiteY1"/>
                </a:cxn>
                <a:cxn ang="0">
                  <a:pos x="connsiteX2" y="connsiteY2"/>
                </a:cxn>
                <a:cxn ang="0">
                  <a:pos x="connsiteX3" y="connsiteY3"/>
                </a:cxn>
              </a:cxnLst>
              <a:rect l="l" t="t" r="r" b="b"/>
              <a:pathLst>
                <a:path w="634" h="1015">
                  <a:moveTo>
                    <a:pt x="0" y="254"/>
                  </a:moveTo>
                  <a:lnTo>
                    <a:pt x="0" y="1016"/>
                  </a:lnTo>
                  <a:lnTo>
                    <a:pt x="635" y="0"/>
                  </a:lnTo>
                  <a:cubicBezTo>
                    <a:pt x="635" y="0"/>
                    <a:pt x="0" y="254"/>
                    <a:pt x="0" y="254"/>
                  </a:cubicBezTo>
                  <a:close/>
                </a:path>
              </a:pathLst>
            </a:custGeom>
            <a:solidFill>
              <a:srgbClr val="000000"/>
            </a:solidFill>
            <a:ln w="12690" cap="flat">
              <a:noFill/>
              <a:prstDash val="solid"/>
              <a:miter/>
            </a:ln>
          </p:spPr>
          <p:txBody>
            <a:bodyPr rtlCol="0" anchor="ctr"/>
            <a:lstStyle/>
            <a:p>
              <a:pPr rtl="0"/>
              <a:endParaRPr lang="en-GB" sz="1934" noProof="0"/>
            </a:p>
          </p:txBody>
        </p:sp>
        <p:sp>
          <p:nvSpPr>
            <p:cNvPr id="885" name="Freeform: Shape 884">
              <a:extLst>
                <a:ext uri="{FF2B5EF4-FFF2-40B4-BE49-F238E27FC236}">
                  <a16:creationId xmlns:a16="http://schemas.microsoft.com/office/drawing/2014/main" id="{06FF2417-D0D8-4051-834D-416A2D82D4D1}"/>
                </a:ext>
              </a:extLst>
            </p:cNvPr>
            <p:cNvSpPr/>
            <p:nvPr/>
          </p:nvSpPr>
          <p:spPr>
            <a:xfrm>
              <a:off x="10272005" y="5634833"/>
              <a:ext cx="13871" cy="202767"/>
            </a:xfrm>
            <a:custGeom>
              <a:avLst/>
              <a:gdLst>
                <a:gd name="connsiteX0" fmla="*/ 5332 w 13871"/>
                <a:gd name="connsiteY0" fmla="*/ 185753 h 202767"/>
                <a:gd name="connsiteX1" fmla="*/ 12950 w 13871"/>
                <a:gd name="connsiteY1" fmla="*/ 198450 h 202767"/>
                <a:gd name="connsiteX2" fmla="*/ 13839 w 13871"/>
                <a:gd name="connsiteY2" fmla="*/ 202767 h 202767"/>
                <a:gd name="connsiteX3" fmla="*/ 13839 w 13871"/>
                <a:gd name="connsiteY3" fmla="*/ 202767 h 202767"/>
                <a:gd name="connsiteX4" fmla="*/ 13839 w 13871"/>
                <a:gd name="connsiteY4" fmla="*/ 6983 h 202767"/>
                <a:gd name="connsiteX5" fmla="*/ 6856 w 13871"/>
                <a:gd name="connsiteY5" fmla="*/ 0 h 202767"/>
                <a:gd name="connsiteX6" fmla="*/ 0 w 13871"/>
                <a:gd name="connsiteY6" fmla="*/ 6855 h 202767"/>
                <a:gd name="connsiteX7" fmla="*/ 0 w 13871"/>
                <a:gd name="connsiteY7" fmla="*/ 6983 h 202767"/>
                <a:gd name="connsiteX8" fmla="*/ 0 w 13871"/>
                <a:gd name="connsiteY8" fmla="*/ 177501 h 202767"/>
                <a:gd name="connsiteX9" fmla="*/ 2666 w 13871"/>
                <a:gd name="connsiteY9" fmla="*/ 181690 h 202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71" h="202767">
                  <a:moveTo>
                    <a:pt x="5332" y="185753"/>
                  </a:moveTo>
                  <a:lnTo>
                    <a:pt x="12950" y="198450"/>
                  </a:lnTo>
                  <a:cubicBezTo>
                    <a:pt x="13661" y="199771"/>
                    <a:pt x="13978" y="201271"/>
                    <a:pt x="13839" y="202767"/>
                  </a:cubicBezTo>
                  <a:cubicBezTo>
                    <a:pt x="13839" y="202767"/>
                    <a:pt x="13839" y="202767"/>
                    <a:pt x="13839" y="202767"/>
                  </a:cubicBezTo>
                  <a:lnTo>
                    <a:pt x="13839" y="6983"/>
                  </a:lnTo>
                  <a:cubicBezTo>
                    <a:pt x="13839" y="3126"/>
                    <a:pt x="10716" y="0"/>
                    <a:pt x="6856" y="0"/>
                  </a:cubicBezTo>
                  <a:cubicBezTo>
                    <a:pt x="3072" y="-1"/>
                    <a:pt x="0" y="3069"/>
                    <a:pt x="0" y="6855"/>
                  </a:cubicBezTo>
                  <a:cubicBezTo>
                    <a:pt x="0" y="6898"/>
                    <a:pt x="0" y="6940"/>
                    <a:pt x="0" y="6983"/>
                  </a:cubicBezTo>
                  <a:lnTo>
                    <a:pt x="0" y="177501"/>
                  </a:lnTo>
                  <a:lnTo>
                    <a:pt x="2666" y="181690"/>
                  </a:lnTo>
                  <a:close/>
                </a:path>
              </a:pathLst>
            </a:custGeom>
            <a:solidFill>
              <a:srgbClr val="000000"/>
            </a:solidFill>
            <a:ln w="12690" cap="flat">
              <a:noFill/>
              <a:prstDash val="solid"/>
              <a:miter/>
            </a:ln>
          </p:spPr>
          <p:txBody>
            <a:bodyPr rtlCol="0" anchor="ctr"/>
            <a:lstStyle/>
            <a:p>
              <a:pPr rtl="0"/>
              <a:endParaRPr lang="en-GB" sz="1934" noProof="0"/>
            </a:p>
          </p:txBody>
        </p:sp>
        <p:sp>
          <p:nvSpPr>
            <p:cNvPr id="886" name="Freeform: Shape 885">
              <a:extLst>
                <a:ext uri="{FF2B5EF4-FFF2-40B4-BE49-F238E27FC236}">
                  <a16:creationId xmlns:a16="http://schemas.microsoft.com/office/drawing/2014/main" id="{BAA8401E-DE1D-477F-9F78-E181F2FE744D}"/>
                </a:ext>
              </a:extLst>
            </p:cNvPr>
            <p:cNvSpPr/>
            <p:nvPr/>
          </p:nvSpPr>
          <p:spPr>
            <a:xfrm>
              <a:off x="10280258" y="5842552"/>
              <a:ext cx="2031" cy="12696"/>
            </a:xfrm>
            <a:custGeom>
              <a:avLst/>
              <a:gdLst>
                <a:gd name="connsiteX0" fmla="*/ 2032 w 2031"/>
                <a:gd name="connsiteY0" fmla="*/ 0 h 12696"/>
                <a:gd name="connsiteX1" fmla="*/ 0 w 2031"/>
                <a:gd name="connsiteY1" fmla="*/ 0 h 12696"/>
                <a:gd name="connsiteX2" fmla="*/ 0 w 2031"/>
                <a:gd name="connsiteY2" fmla="*/ 0 h 12696"/>
              </a:gdLst>
              <a:ahLst/>
              <a:cxnLst>
                <a:cxn ang="0">
                  <a:pos x="connsiteX0" y="connsiteY0"/>
                </a:cxn>
                <a:cxn ang="0">
                  <a:pos x="connsiteX1" y="connsiteY1"/>
                </a:cxn>
                <a:cxn ang="0">
                  <a:pos x="connsiteX2" y="connsiteY2"/>
                </a:cxn>
              </a:cxnLst>
              <a:rect l="l" t="t" r="r" b="b"/>
              <a:pathLst>
                <a:path w="2031" h="12696">
                  <a:moveTo>
                    <a:pt x="2032" y="0"/>
                  </a:moveTo>
                  <a:lnTo>
                    <a:pt x="0" y="0"/>
                  </a:lnTo>
                  <a:lnTo>
                    <a:pt x="0" y="0"/>
                  </a:lnTo>
                  <a:close/>
                </a:path>
              </a:pathLst>
            </a:custGeom>
            <a:solidFill>
              <a:srgbClr val="000000"/>
            </a:solidFill>
            <a:ln w="12690" cap="flat">
              <a:noFill/>
              <a:prstDash val="solid"/>
              <a:miter/>
            </a:ln>
          </p:spPr>
          <p:txBody>
            <a:bodyPr rtlCol="0" anchor="ctr"/>
            <a:lstStyle/>
            <a:p>
              <a:pPr rtl="0"/>
              <a:endParaRPr lang="en-GB" sz="1934" noProof="0"/>
            </a:p>
          </p:txBody>
        </p:sp>
        <p:sp>
          <p:nvSpPr>
            <p:cNvPr id="887" name="Freeform: Shape 886">
              <a:extLst>
                <a:ext uri="{FF2B5EF4-FFF2-40B4-BE49-F238E27FC236}">
                  <a16:creationId xmlns:a16="http://schemas.microsoft.com/office/drawing/2014/main" id="{2C9399FA-695B-4DF5-9EAC-B762BE069785}"/>
                </a:ext>
              </a:extLst>
            </p:cNvPr>
            <p:cNvSpPr/>
            <p:nvPr/>
          </p:nvSpPr>
          <p:spPr>
            <a:xfrm>
              <a:off x="10276067" y="5843060"/>
              <a:ext cx="1777" cy="98"/>
            </a:xfrm>
            <a:custGeom>
              <a:avLst/>
              <a:gdLst>
                <a:gd name="connsiteX0" fmla="*/ 1778 w 1777"/>
                <a:gd name="connsiteY0" fmla="*/ 0 h 98"/>
                <a:gd name="connsiteX1" fmla="*/ 0 w 1777"/>
                <a:gd name="connsiteY1" fmla="*/ 0 h 98"/>
                <a:gd name="connsiteX2" fmla="*/ 1778 w 1777"/>
                <a:gd name="connsiteY2" fmla="*/ 0 h 98"/>
              </a:gdLst>
              <a:ahLst/>
              <a:cxnLst>
                <a:cxn ang="0">
                  <a:pos x="connsiteX0" y="connsiteY0"/>
                </a:cxn>
                <a:cxn ang="0">
                  <a:pos x="connsiteX1" y="connsiteY1"/>
                </a:cxn>
                <a:cxn ang="0">
                  <a:pos x="connsiteX2" y="connsiteY2"/>
                </a:cxn>
              </a:cxnLst>
              <a:rect l="l" t="t" r="r" b="b"/>
              <a:pathLst>
                <a:path w="1777" h="98">
                  <a:moveTo>
                    <a:pt x="1778" y="0"/>
                  </a:moveTo>
                  <a:cubicBezTo>
                    <a:pt x="1193" y="131"/>
                    <a:pt x="584" y="131"/>
                    <a:pt x="0" y="0"/>
                  </a:cubicBezTo>
                  <a:lnTo>
                    <a:pt x="1778" y="0"/>
                  </a:lnTo>
                  <a:close/>
                </a:path>
              </a:pathLst>
            </a:custGeom>
            <a:solidFill>
              <a:srgbClr val="000000"/>
            </a:solidFill>
            <a:ln w="12690" cap="flat">
              <a:noFill/>
              <a:prstDash val="solid"/>
              <a:miter/>
            </a:ln>
          </p:spPr>
          <p:txBody>
            <a:bodyPr rtlCol="0" anchor="ctr"/>
            <a:lstStyle/>
            <a:p>
              <a:pPr rtl="0"/>
              <a:endParaRPr lang="en-GB" sz="1934" noProof="0"/>
            </a:p>
          </p:txBody>
        </p:sp>
        <p:sp>
          <p:nvSpPr>
            <p:cNvPr id="888" name="Freeform: Shape 887">
              <a:extLst>
                <a:ext uri="{FF2B5EF4-FFF2-40B4-BE49-F238E27FC236}">
                  <a16:creationId xmlns:a16="http://schemas.microsoft.com/office/drawing/2014/main" id="{AEF505DE-7358-4C0E-B4EA-4E592B8A4643}"/>
                </a:ext>
              </a:extLst>
            </p:cNvPr>
            <p:cNvSpPr/>
            <p:nvPr/>
          </p:nvSpPr>
          <p:spPr>
            <a:xfrm>
              <a:off x="10795353" y="5661107"/>
              <a:ext cx="2429" cy="151226"/>
            </a:xfrm>
            <a:custGeom>
              <a:avLst/>
              <a:gdLst>
                <a:gd name="connsiteX0" fmla="*/ 2422 w 2429"/>
                <a:gd name="connsiteY0" fmla="*/ 2167 h 151226"/>
                <a:gd name="connsiteX1" fmla="*/ 2422 w 2429"/>
                <a:gd name="connsiteY1" fmla="*/ 1278 h 151226"/>
                <a:gd name="connsiteX2" fmla="*/ 1419 w 2429"/>
                <a:gd name="connsiteY2" fmla="*/ 16 h 151226"/>
                <a:gd name="connsiteX3" fmla="*/ 1279 w 2429"/>
                <a:gd name="connsiteY3" fmla="*/ 8 h 151226"/>
                <a:gd name="connsiteX4" fmla="*/ 9 w 2429"/>
                <a:gd name="connsiteY4" fmla="*/ 1007 h 151226"/>
                <a:gd name="connsiteX5" fmla="*/ 9 w 2429"/>
                <a:gd name="connsiteY5" fmla="*/ 1278 h 151226"/>
                <a:gd name="connsiteX6" fmla="*/ 9 w 2429"/>
                <a:gd name="connsiteY6" fmla="*/ 151226 h 151226"/>
                <a:gd name="connsiteX7" fmla="*/ 2422 w 2429"/>
                <a:gd name="connsiteY7" fmla="*/ 143101 h 151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9" h="151226">
                  <a:moveTo>
                    <a:pt x="2422" y="2167"/>
                  </a:moveTo>
                  <a:lnTo>
                    <a:pt x="2422" y="1278"/>
                  </a:lnTo>
                  <a:cubicBezTo>
                    <a:pt x="2498" y="651"/>
                    <a:pt x="2040" y="86"/>
                    <a:pt x="1419" y="16"/>
                  </a:cubicBezTo>
                  <a:cubicBezTo>
                    <a:pt x="1368" y="11"/>
                    <a:pt x="1330" y="8"/>
                    <a:pt x="1279" y="8"/>
                  </a:cubicBezTo>
                  <a:cubicBezTo>
                    <a:pt x="657" y="-67"/>
                    <a:pt x="85" y="381"/>
                    <a:pt x="9" y="1007"/>
                  </a:cubicBezTo>
                  <a:cubicBezTo>
                    <a:pt x="-3" y="1098"/>
                    <a:pt x="-3" y="1188"/>
                    <a:pt x="9" y="1278"/>
                  </a:cubicBezTo>
                  <a:lnTo>
                    <a:pt x="9" y="151226"/>
                  </a:lnTo>
                  <a:lnTo>
                    <a:pt x="2422" y="143101"/>
                  </a:lnTo>
                  <a:close/>
                </a:path>
              </a:pathLst>
            </a:custGeom>
            <a:solidFill>
              <a:srgbClr val="000000"/>
            </a:solidFill>
            <a:ln w="12690" cap="flat">
              <a:noFill/>
              <a:prstDash val="solid"/>
              <a:miter/>
            </a:ln>
          </p:spPr>
          <p:txBody>
            <a:bodyPr rtlCol="0" anchor="ctr"/>
            <a:lstStyle/>
            <a:p>
              <a:pPr rtl="0"/>
              <a:endParaRPr lang="en-GB" sz="1934" noProof="0"/>
            </a:p>
          </p:txBody>
        </p:sp>
        <p:sp>
          <p:nvSpPr>
            <p:cNvPr id="889" name="Freeform: Shape 888">
              <a:extLst>
                <a:ext uri="{FF2B5EF4-FFF2-40B4-BE49-F238E27FC236}">
                  <a16:creationId xmlns:a16="http://schemas.microsoft.com/office/drawing/2014/main" id="{CFB31CA6-108C-41BD-9C3E-C413A3EE0443}"/>
                </a:ext>
              </a:extLst>
            </p:cNvPr>
            <p:cNvSpPr/>
            <p:nvPr/>
          </p:nvSpPr>
          <p:spPr>
            <a:xfrm>
              <a:off x="10795362" y="5819952"/>
              <a:ext cx="2412" cy="9649"/>
            </a:xfrm>
            <a:custGeom>
              <a:avLst/>
              <a:gdLst>
                <a:gd name="connsiteX0" fmla="*/ 2412 w 2412"/>
                <a:gd name="connsiteY0" fmla="*/ 9649 h 9649"/>
                <a:gd name="connsiteX1" fmla="*/ 2412 w 2412"/>
                <a:gd name="connsiteY1" fmla="*/ 2412 h 9649"/>
                <a:gd name="connsiteX2" fmla="*/ 0 w 2412"/>
                <a:gd name="connsiteY2" fmla="*/ 0 h 9649"/>
                <a:gd name="connsiteX3" fmla="*/ 0 w 2412"/>
                <a:gd name="connsiteY3" fmla="*/ 9649 h 9649"/>
                <a:gd name="connsiteX4" fmla="*/ 2412 w 2412"/>
                <a:gd name="connsiteY4" fmla="*/ 9649 h 9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2" h="9649">
                  <a:moveTo>
                    <a:pt x="2412" y="9649"/>
                  </a:moveTo>
                  <a:lnTo>
                    <a:pt x="2412" y="2412"/>
                  </a:lnTo>
                  <a:cubicBezTo>
                    <a:pt x="1410" y="1844"/>
                    <a:pt x="571" y="1009"/>
                    <a:pt x="0" y="0"/>
                  </a:cubicBezTo>
                  <a:lnTo>
                    <a:pt x="0" y="9649"/>
                  </a:lnTo>
                  <a:lnTo>
                    <a:pt x="2412" y="9649"/>
                  </a:lnTo>
                  <a:close/>
                </a:path>
              </a:pathLst>
            </a:custGeom>
            <a:solidFill>
              <a:srgbClr val="000000"/>
            </a:solidFill>
            <a:ln w="12690" cap="flat">
              <a:noFill/>
              <a:prstDash val="solid"/>
              <a:miter/>
            </a:ln>
          </p:spPr>
          <p:txBody>
            <a:bodyPr rtlCol="0" anchor="ctr"/>
            <a:lstStyle/>
            <a:p>
              <a:pPr rtl="0"/>
              <a:endParaRPr lang="en-GB" sz="1934" noProof="0"/>
            </a:p>
          </p:txBody>
        </p:sp>
        <p:sp>
          <p:nvSpPr>
            <p:cNvPr id="890" name="Freeform: Shape 889">
              <a:extLst>
                <a:ext uri="{FF2B5EF4-FFF2-40B4-BE49-F238E27FC236}">
                  <a16:creationId xmlns:a16="http://schemas.microsoft.com/office/drawing/2014/main" id="{936FF610-78BC-4E5D-A96E-A9094AFC7B86}"/>
                </a:ext>
              </a:extLst>
            </p:cNvPr>
            <p:cNvSpPr/>
            <p:nvPr/>
          </p:nvSpPr>
          <p:spPr>
            <a:xfrm>
              <a:off x="10444045" y="5822991"/>
              <a:ext cx="31995" cy="2419"/>
            </a:xfrm>
            <a:custGeom>
              <a:avLst/>
              <a:gdLst>
                <a:gd name="connsiteX0" fmla="*/ 0 w 31995"/>
                <a:gd name="connsiteY0" fmla="*/ 1277 h 2419"/>
                <a:gd name="connsiteX1" fmla="*/ 0 w 31995"/>
                <a:gd name="connsiteY1" fmla="*/ 2420 h 2419"/>
                <a:gd name="connsiteX2" fmla="*/ 30726 w 31995"/>
                <a:gd name="connsiteY2" fmla="*/ 2420 h 2419"/>
                <a:gd name="connsiteX3" fmla="*/ 30726 w 31995"/>
                <a:gd name="connsiteY3" fmla="*/ 1277 h 2419"/>
                <a:gd name="connsiteX4" fmla="*/ 31729 w 31995"/>
                <a:gd name="connsiteY4" fmla="*/ 8 h 2419"/>
                <a:gd name="connsiteX5" fmla="*/ 31995 w 31995"/>
                <a:gd name="connsiteY5" fmla="*/ 8 h 2419"/>
                <a:gd name="connsiteX6" fmla="*/ 253 w 31995"/>
                <a:gd name="connsiteY6" fmla="*/ 8 h 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95" h="2419">
                  <a:moveTo>
                    <a:pt x="0" y="1277"/>
                  </a:moveTo>
                  <a:lnTo>
                    <a:pt x="0" y="2420"/>
                  </a:lnTo>
                  <a:lnTo>
                    <a:pt x="30726" y="2420"/>
                  </a:lnTo>
                  <a:lnTo>
                    <a:pt x="30726" y="1277"/>
                  </a:lnTo>
                  <a:cubicBezTo>
                    <a:pt x="30650" y="650"/>
                    <a:pt x="31094" y="83"/>
                    <a:pt x="31729" y="8"/>
                  </a:cubicBezTo>
                  <a:cubicBezTo>
                    <a:pt x="31818" y="-3"/>
                    <a:pt x="31907" y="-3"/>
                    <a:pt x="31995" y="8"/>
                  </a:cubicBezTo>
                  <a:lnTo>
                    <a:pt x="253" y="8"/>
                  </a:lnTo>
                  <a:close/>
                </a:path>
              </a:pathLst>
            </a:custGeom>
            <a:solidFill>
              <a:srgbClr val="000000"/>
            </a:solidFill>
            <a:ln w="12690" cap="flat">
              <a:noFill/>
              <a:prstDash val="solid"/>
              <a:miter/>
            </a:ln>
          </p:spPr>
          <p:txBody>
            <a:bodyPr rtlCol="0" anchor="ctr"/>
            <a:lstStyle/>
            <a:p>
              <a:pPr rtl="0"/>
              <a:endParaRPr lang="en-GB" sz="1934" noProof="0"/>
            </a:p>
          </p:txBody>
        </p:sp>
        <p:sp>
          <p:nvSpPr>
            <p:cNvPr id="891" name="Freeform: Shape 890">
              <a:extLst>
                <a:ext uri="{FF2B5EF4-FFF2-40B4-BE49-F238E27FC236}">
                  <a16:creationId xmlns:a16="http://schemas.microsoft.com/office/drawing/2014/main" id="{ABB95563-5D53-492D-B7C7-25C3FFD41A4A}"/>
                </a:ext>
              </a:extLst>
            </p:cNvPr>
            <p:cNvSpPr/>
            <p:nvPr/>
          </p:nvSpPr>
          <p:spPr>
            <a:xfrm>
              <a:off x="10430205" y="5824777"/>
              <a:ext cx="13839" cy="292025"/>
            </a:xfrm>
            <a:custGeom>
              <a:avLst/>
              <a:gdLst>
                <a:gd name="connsiteX0" fmla="*/ 13840 w 13839"/>
                <a:gd name="connsiteY0" fmla="*/ 292025 h 292025"/>
                <a:gd name="connsiteX1" fmla="*/ 13840 w 13839"/>
                <a:gd name="connsiteY1" fmla="*/ 0 h 292025"/>
                <a:gd name="connsiteX2" fmla="*/ 6857 w 13839"/>
                <a:gd name="connsiteY2" fmla="*/ 6856 h 292025"/>
                <a:gd name="connsiteX3" fmla="*/ 0 w 13839"/>
                <a:gd name="connsiteY3" fmla="*/ 0 h 292025"/>
                <a:gd name="connsiteX4" fmla="*/ 0 w 13839"/>
                <a:gd name="connsiteY4" fmla="*/ 292025 h 292025"/>
                <a:gd name="connsiteX5" fmla="*/ 13840 w 13839"/>
                <a:gd name="connsiteY5" fmla="*/ 292025 h 29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39" h="292025">
                  <a:moveTo>
                    <a:pt x="13840" y="292025"/>
                  </a:moveTo>
                  <a:lnTo>
                    <a:pt x="13840" y="0"/>
                  </a:lnTo>
                  <a:cubicBezTo>
                    <a:pt x="13776" y="3806"/>
                    <a:pt x="10666" y="6856"/>
                    <a:pt x="6857" y="6856"/>
                  </a:cubicBezTo>
                  <a:cubicBezTo>
                    <a:pt x="3073" y="6856"/>
                    <a:pt x="0" y="3786"/>
                    <a:pt x="0" y="0"/>
                  </a:cubicBezTo>
                  <a:lnTo>
                    <a:pt x="0" y="292025"/>
                  </a:lnTo>
                  <a:lnTo>
                    <a:pt x="13840" y="292025"/>
                  </a:lnTo>
                  <a:close/>
                </a:path>
              </a:pathLst>
            </a:custGeom>
            <a:solidFill>
              <a:srgbClr val="000000"/>
            </a:solidFill>
            <a:ln w="12690" cap="flat">
              <a:noFill/>
              <a:prstDash val="solid"/>
              <a:miter/>
            </a:ln>
          </p:spPr>
          <p:txBody>
            <a:bodyPr rtlCol="0" anchor="ctr"/>
            <a:lstStyle/>
            <a:p>
              <a:pPr rtl="0"/>
              <a:endParaRPr lang="en-GB" sz="1934" noProof="0"/>
            </a:p>
          </p:txBody>
        </p:sp>
        <p:sp>
          <p:nvSpPr>
            <p:cNvPr id="892" name="Freeform: Shape 891">
              <a:extLst>
                <a:ext uri="{FF2B5EF4-FFF2-40B4-BE49-F238E27FC236}">
                  <a16:creationId xmlns:a16="http://schemas.microsoft.com/office/drawing/2014/main" id="{98672AF4-336F-4282-9D21-00EBFC2D5736}"/>
                </a:ext>
              </a:extLst>
            </p:cNvPr>
            <p:cNvSpPr/>
            <p:nvPr/>
          </p:nvSpPr>
          <p:spPr>
            <a:xfrm>
              <a:off x="10803869" y="5841155"/>
              <a:ext cx="2539" cy="588621"/>
            </a:xfrm>
            <a:custGeom>
              <a:avLst/>
              <a:gdLst>
                <a:gd name="connsiteX0" fmla="*/ 0 w 2539"/>
                <a:gd name="connsiteY0" fmla="*/ 588621 h 588621"/>
                <a:gd name="connsiteX1" fmla="*/ 2539 w 2539"/>
                <a:gd name="connsiteY1" fmla="*/ 588621 h 588621"/>
                <a:gd name="connsiteX2" fmla="*/ 2539 w 2539"/>
                <a:gd name="connsiteY2" fmla="*/ 0 h 588621"/>
                <a:gd name="connsiteX3" fmla="*/ 0 w 2539"/>
                <a:gd name="connsiteY3" fmla="*/ 1778 h 588621"/>
              </a:gdLst>
              <a:ahLst/>
              <a:cxnLst>
                <a:cxn ang="0">
                  <a:pos x="connsiteX0" y="connsiteY0"/>
                </a:cxn>
                <a:cxn ang="0">
                  <a:pos x="connsiteX1" y="connsiteY1"/>
                </a:cxn>
                <a:cxn ang="0">
                  <a:pos x="connsiteX2" y="connsiteY2"/>
                </a:cxn>
                <a:cxn ang="0">
                  <a:pos x="connsiteX3" y="connsiteY3"/>
                </a:cxn>
              </a:cxnLst>
              <a:rect l="l" t="t" r="r" b="b"/>
              <a:pathLst>
                <a:path w="2539" h="588621">
                  <a:moveTo>
                    <a:pt x="0" y="588621"/>
                  </a:moveTo>
                  <a:lnTo>
                    <a:pt x="2539" y="588621"/>
                  </a:lnTo>
                  <a:lnTo>
                    <a:pt x="2539" y="0"/>
                  </a:lnTo>
                  <a:cubicBezTo>
                    <a:pt x="1829" y="772"/>
                    <a:pt x="965" y="1379"/>
                    <a:pt x="0" y="1778"/>
                  </a:cubicBezTo>
                  <a:close/>
                </a:path>
              </a:pathLst>
            </a:custGeom>
            <a:solidFill>
              <a:srgbClr val="000000"/>
            </a:solidFill>
            <a:ln w="12690" cap="flat">
              <a:noFill/>
              <a:prstDash val="solid"/>
              <a:miter/>
            </a:ln>
          </p:spPr>
          <p:txBody>
            <a:bodyPr rtlCol="0" anchor="ctr"/>
            <a:lstStyle/>
            <a:p>
              <a:pPr rtl="0"/>
              <a:endParaRPr lang="en-GB" sz="1934" noProof="0"/>
            </a:p>
          </p:txBody>
        </p:sp>
        <p:sp>
          <p:nvSpPr>
            <p:cNvPr id="893" name="Freeform: Shape 892">
              <a:extLst>
                <a:ext uri="{FF2B5EF4-FFF2-40B4-BE49-F238E27FC236}">
                  <a16:creationId xmlns:a16="http://schemas.microsoft.com/office/drawing/2014/main" id="{2EC0FE5D-34CC-4959-A46E-8478B1D68A4D}"/>
                </a:ext>
              </a:extLst>
            </p:cNvPr>
            <p:cNvSpPr/>
            <p:nvPr/>
          </p:nvSpPr>
          <p:spPr>
            <a:xfrm>
              <a:off x="10803869" y="5821094"/>
              <a:ext cx="2539" cy="10792"/>
            </a:xfrm>
            <a:custGeom>
              <a:avLst/>
              <a:gdLst>
                <a:gd name="connsiteX0" fmla="*/ 2539 w 2539"/>
                <a:gd name="connsiteY0" fmla="*/ 10792 h 10792"/>
                <a:gd name="connsiteX1" fmla="*/ 2539 w 2539"/>
                <a:gd name="connsiteY1" fmla="*/ 0 h 10792"/>
                <a:gd name="connsiteX2" fmla="*/ 0 w 2539"/>
                <a:gd name="connsiteY2" fmla="*/ 1778 h 10792"/>
                <a:gd name="connsiteX3" fmla="*/ 0 w 2539"/>
                <a:gd name="connsiteY3" fmla="*/ 9015 h 10792"/>
                <a:gd name="connsiteX4" fmla="*/ 2539 w 2539"/>
                <a:gd name="connsiteY4" fmla="*/ 10792 h 10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9" h="10792">
                  <a:moveTo>
                    <a:pt x="2539" y="10792"/>
                  </a:moveTo>
                  <a:lnTo>
                    <a:pt x="2539" y="0"/>
                  </a:lnTo>
                  <a:cubicBezTo>
                    <a:pt x="1829" y="772"/>
                    <a:pt x="965" y="1379"/>
                    <a:pt x="0" y="1778"/>
                  </a:cubicBezTo>
                  <a:lnTo>
                    <a:pt x="0" y="9015"/>
                  </a:lnTo>
                  <a:cubicBezTo>
                    <a:pt x="965" y="9413"/>
                    <a:pt x="1829" y="10020"/>
                    <a:pt x="2539" y="10792"/>
                  </a:cubicBezTo>
                  <a:close/>
                </a:path>
              </a:pathLst>
            </a:custGeom>
            <a:solidFill>
              <a:srgbClr val="000000"/>
            </a:solidFill>
            <a:ln w="12690" cap="flat">
              <a:noFill/>
              <a:prstDash val="solid"/>
              <a:miter/>
            </a:ln>
          </p:spPr>
          <p:txBody>
            <a:bodyPr rtlCol="0" anchor="ctr"/>
            <a:lstStyle/>
            <a:p>
              <a:pPr rtl="0"/>
              <a:endParaRPr lang="en-GB" sz="1934" noProof="0"/>
            </a:p>
          </p:txBody>
        </p:sp>
        <p:sp>
          <p:nvSpPr>
            <p:cNvPr id="894" name="Freeform: Shape 893">
              <a:extLst>
                <a:ext uri="{FF2B5EF4-FFF2-40B4-BE49-F238E27FC236}">
                  <a16:creationId xmlns:a16="http://schemas.microsoft.com/office/drawing/2014/main" id="{2088EA80-1F4E-4C04-A42A-9FA7A3D7E745}"/>
                </a:ext>
              </a:extLst>
            </p:cNvPr>
            <p:cNvSpPr/>
            <p:nvPr/>
          </p:nvSpPr>
          <p:spPr>
            <a:xfrm>
              <a:off x="10800060" y="5822999"/>
              <a:ext cx="2412" cy="6602"/>
            </a:xfrm>
            <a:custGeom>
              <a:avLst/>
              <a:gdLst>
                <a:gd name="connsiteX0" fmla="*/ 1269 w 2412"/>
                <a:gd name="connsiteY0" fmla="*/ 6602 h 6602"/>
                <a:gd name="connsiteX1" fmla="*/ 2412 w 2412"/>
                <a:gd name="connsiteY1" fmla="*/ 6602 h 6602"/>
                <a:gd name="connsiteX2" fmla="*/ 2412 w 2412"/>
                <a:gd name="connsiteY2" fmla="*/ 0 h 6602"/>
                <a:gd name="connsiteX3" fmla="*/ 0 w 2412"/>
                <a:gd name="connsiteY3" fmla="*/ 0 h 6602"/>
                <a:gd name="connsiteX4" fmla="*/ 0 w 2412"/>
                <a:gd name="connsiteY4" fmla="*/ 6348 h 6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2" h="6602">
                  <a:moveTo>
                    <a:pt x="1269" y="6602"/>
                  </a:moveTo>
                  <a:lnTo>
                    <a:pt x="2412" y="6602"/>
                  </a:lnTo>
                  <a:lnTo>
                    <a:pt x="2412" y="0"/>
                  </a:lnTo>
                  <a:lnTo>
                    <a:pt x="0" y="0"/>
                  </a:lnTo>
                  <a:lnTo>
                    <a:pt x="0" y="6348"/>
                  </a:lnTo>
                  <a:close/>
                </a:path>
              </a:pathLst>
            </a:custGeom>
            <a:solidFill>
              <a:srgbClr val="000000"/>
            </a:solidFill>
            <a:ln w="12690" cap="flat">
              <a:noFill/>
              <a:prstDash val="solid"/>
              <a:miter/>
            </a:ln>
          </p:spPr>
          <p:txBody>
            <a:bodyPr rtlCol="0" anchor="ctr"/>
            <a:lstStyle/>
            <a:p>
              <a:pPr rtl="0"/>
              <a:endParaRPr lang="en-GB" sz="1934" noProof="0"/>
            </a:p>
          </p:txBody>
        </p:sp>
        <p:sp>
          <p:nvSpPr>
            <p:cNvPr id="895" name="Freeform: Shape 894">
              <a:extLst>
                <a:ext uri="{FF2B5EF4-FFF2-40B4-BE49-F238E27FC236}">
                  <a16:creationId xmlns:a16="http://schemas.microsoft.com/office/drawing/2014/main" id="{35BEA240-8D0B-4292-A4F1-2451A56F64FA}"/>
                </a:ext>
              </a:extLst>
            </p:cNvPr>
            <p:cNvSpPr/>
            <p:nvPr/>
          </p:nvSpPr>
          <p:spPr>
            <a:xfrm>
              <a:off x="10801076" y="5796971"/>
              <a:ext cx="1142" cy="761"/>
            </a:xfrm>
            <a:custGeom>
              <a:avLst/>
              <a:gdLst>
                <a:gd name="connsiteX0" fmla="*/ 762 w 1142"/>
                <a:gd name="connsiteY0" fmla="*/ 762 h 761"/>
                <a:gd name="connsiteX1" fmla="*/ 0 w 1142"/>
                <a:gd name="connsiteY1" fmla="*/ 762 h 761"/>
                <a:gd name="connsiteX2" fmla="*/ 1142 w 1142"/>
                <a:gd name="connsiteY2" fmla="*/ 0 h 761"/>
              </a:gdLst>
              <a:ahLst/>
              <a:cxnLst>
                <a:cxn ang="0">
                  <a:pos x="connsiteX0" y="connsiteY0"/>
                </a:cxn>
                <a:cxn ang="0">
                  <a:pos x="connsiteX1" y="connsiteY1"/>
                </a:cxn>
                <a:cxn ang="0">
                  <a:pos x="connsiteX2" y="connsiteY2"/>
                </a:cxn>
              </a:cxnLst>
              <a:rect l="l" t="t" r="r" b="b"/>
              <a:pathLst>
                <a:path w="1142" h="761">
                  <a:moveTo>
                    <a:pt x="762" y="762"/>
                  </a:moveTo>
                  <a:lnTo>
                    <a:pt x="0" y="762"/>
                  </a:lnTo>
                  <a:lnTo>
                    <a:pt x="1142" y="0"/>
                  </a:lnTo>
                  <a:close/>
                </a:path>
              </a:pathLst>
            </a:custGeom>
            <a:solidFill>
              <a:srgbClr val="000000"/>
            </a:solidFill>
            <a:ln w="12690" cap="flat">
              <a:noFill/>
              <a:prstDash val="solid"/>
              <a:miter/>
            </a:ln>
          </p:spPr>
          <p:txBody>
            <a:bodyPr rtlCol="0" anchor="ctr"/>
            <a:lstStyle/>
            <a:p>
              <a:pPr rtl="0"/>
              <a:endParaRPr lang="en-GB" sz="1934" noProof="0"/>
            </a:p>
          </p:txBody>
        </p:sp>
        <p:sp>
          <p:nvSpPr>
            <p:cNvPr id="896" name="Freeform: Shape 895">
              <a:extLst>
                <a:ext uri="{FF2B5EF4-FFF2-40B4-BE49-F238E27FC236}">
                  <a16:creationId xmlns:a16="http://schemas.microsoft.com/office/drawing/2014/main" id="{3A9CE949-F90F-49F2-848F-54C31423216D}"/>
                </a:ext>
              </a:extLst>
            </p:cNvPr>
            <p:cNvSpPr/>
            <p:nvPr/>
          </p:nvSpPr>
          <p:spPr>
            <a:xfrm>
              <a:off x="10794503" y="5801795"/>
              <a:ext cx="15714" cy="21330"/>
            </a:xfrm>
            <a:custGeom>
              <a:avLst/>
              <a:gdLst>
                <a:gd name="connsiteX0" fmla="*/ 860 w 15714"/>
                <a:gd name="connsiteY0" fmla="*/ 18156 h 21330"/>
                <a:gd name="connsiteX1" fmla="*/ 3272 w 15714"/>
                <a:gd name="connsiteY1" fmla="*/ 20569 h 21330"/>
                <a:gd name="connsiteX2" fmla="*/ 4796 w 15714"/>
                <a:gd name="connsiteY2" fmla="*/ 21331 h 21330"/>
                <a:gd name="connsiteX3" fmla="*/ 7970 w 15714"/>
                <a:gd name="connsiteY3" fmla="*/ 21331 h 21330"/>
                <a:gd name="connsiteX4" fmla="*/ 9366 w 15714"/>
                <a:gd name="connsiteY4" fmla="*/ 21331 h 21330"/>
                <a:gd name="connsiteX5" fmla="*/ 11906 w 15714"/>
                <a:gd name="connsiteY5" fmla="*/ 19553 h 21330"/>
                <a:gd name="connsiteX6" fmla="*/ 13429 w 15714"/>
                <a:gd name="connsiteY6" fmla="*/ 17014 h 21330"/>
                <a:gd name="connsiteX7" fmla="*/ 13429 w 15714"/>
                <a:gd name="connsiteY7" fmla="*/ 17014 h 21330"/>
                <a:gd name="connsiteX8" fmla="*/ 15715 w 15714"/>
                <a:gd name="connsiteY8" fmla="*/ 9142 h 21330"/>
                <a:gd name="connsiteX9" fmla="*/ 10382 w 15714"/>
                <a:gd name="connsiteY9" fmla="*/ 9142 h 21330"/>
                <a:gd name="connsiteX10" fmla="*/ 3526 w 15714"/>
                <a:gd name="connsiteY10" fmla="*/ 2285 h 21330"/>
                <a:gd name="connsiteX11" fmla="*/ 3526 w 15714"/>
                <a:gd name="connsiteY11" fmla="*/ 0 h 21330"/>
                <a:gd name="connsiteX12" fmla="*/ 3526 w 15714"/>
                <a:gd name="connsiteY12" fmla="*/ 0 h 21330"/>
                <a:gd name="connsiteX13" fmla="*/ 2765 w 15714"/>
                <a:gd name="connsiteY13" fmla="*/ 2412 h 21330"/>
                <a:gd name="connsiteX14" fmla="*/ 352 w 15714"/>
                <a:gd name="connsiteY14" fmla="*/ 10538 h 21330"/>
                <a:gd name="connsiteX15" fmla="*/ 352 w 15714"/>
                <a:gd name="connsiteY15" fmla="*/ 12824 h 21330"/>
                <a:gd name="connsiteX16" fmla="*/ 352 w 15714"/>
                <a:gd name="connsiteY16" fmla="*/ 12824 h 21330"/>
                <a:gd name="connsiteX17" fmla="*/ 860 w 15714"/>
                <a:gd name="connsiteY17" fmla="*/ 18156 h 2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714" h="21330">
                  <a:moveTo>
                    <a:pt x="860" y="18156"/>
                  </a:moveTo>
                  <a:cubicBezTo>
                    <a:pt x="1431" y="19166"/>
                    <a:pt x="2269" y="20000"/>
                    <a:pt x="3272" y="20569"/>
                  </a:cubicBezTo>
                  <a:cubicBezTo>
                    <a:pt x="3755" y="20873"/>
                    <a:pt x="4262" y="21129"/>
                    <a:pt x="4796" y="21331"/>
                  </a:cubicBezTo>
                  <a:lnTo>
                    <a:pt x="7970" y="21331"/>
                  </a:lnTo>
                  <a:lnTo>
                    <a:pt x="9366" y="21331"/>
                  </a:lnTo>
                  <a:cubicBezTo>
                    <a:pt x="10331" y="20932"/>
                    <a:pt x="11195" y="20325"/>
                    <a:pt x="11906" y="19553"/>
                  </a:cubicBezTo>
                  <a:cubicBezTo>
                    <a:pt x="12554" y="18803"/>
                    <a:pt x="13074" y="17943"/>
                    <a:pt x="13429" y="17014"/>
                  </a:cubicBezTo>
                  <a:lnTo>
                    <a:pt x="13429" y="17014"/>
                  </a:lnTo>
                  <a:lnTo>
                    <a:pt x="15715" y="9142"/>
                  </a:lnTo>
                  <a:lnTo>
                    <a:pt x="10382" y="9142"/>
                  </a:lnTo>
                  <a:cubicBezTo>
                    <a:pt x="6599" y="9142"/>
                    <a:pt x="3526" y="6072"/>
                    <a:pt x="3526" y="2285"/>
                  </a:cubicBezTo>
                  <a:cubicBezTo>
                    <a:pt x="3386" y="1530"/>
                    <a:pt x="3386" y="755"/>
                    <a:pt x="3526" y="0"/>
                  </a:cubicBezTo>
                  <a:cubicBezTo>
                    <a:pt x="3526" y="0"/>
                    <a:pt x="3526" y="0"/>
                    <a:pt x="3526" y="0"/>
                  </a:cubicBezTo>
                  <a:lnTo>
                    <a:pt x="2765" y="2412"/>
                  </a:lnTo>
                  <a:lnTo>
                    <a:pt x="352" y="10538"/>
                  </a:lnTo>
                  <a:lnTo>
                    <a:pt x="352" y="12824"/>
                  </a:lnTo>
                  <a:lnTo>
                    <a:pt x="352" y="12824"/>
                  </a:lnTo>
                  <a:cubicBezTo>
                    <a:pt x="-258" y="14591"/>
                    <a:pt x="-67" y="16535"/>
                    <a:pt x="860" y="181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897" name="Freeform: Shape 896">
              <a:extLst>
                <a:ext uri="{FF2B5EF4-FFF2-40B4-BE49-F238E27FC236}">
                  <a16:creationId xmlns:a16="http://schemas.microsoft.com/office/drawing/2014/main" id="{02E22E43-787B-4CBB-A8DC-9876098DD7AD}"/>
                </a:ext>
              </a:extLst>
            </p:cNvPr>
            <p:cNvSpPr/>
            <p:nvPr/>
          </p:nvSpPr>
          <p:spPr>
            <a:xfrm>
              <a:off x="11231621" y="6824011"/>
              <a:ext cx="120110" cy="2412"/>
            </a:xfrm>
            <a:custGeom>
              <a:avLst/>
              <a:gdLst>
                <a:gd name="connsiteX0" fmla="*/ 0 w 120110"/>
                <a:gd name="connsiteY0" fmla="*/ 0 h 2412"/>
                <a:gd name="connsiteX1" fmla="*/ 0 w 120110"/>
                <a:gd name="connsiteY1" fmla="*/ 1270 h 2412"/>
                <a:gd name="connsiteX2" fmla="*/ 0 w 120110"/>
                <a:gd name="connsiteY2" fmla="*/ 2412 h 2412"/>
                <a:gd name="connsiteX3" fmla="*/ 120111 w 120110"/>
                <a:gd name="connsiteY3" fmla="*/ 2412 h 2412"/>
                <a:gd name="connsiteX4" fmla="*/ 115794 w 120110"/>
                <a:gd name="connsiteY4" fmla="*/ 0 h 2412"/>
                <a:gd name="connsiteX5" fmla="*/ 0 w 120110"/>
                <a:gd name="connsiteY5" fmla="*/ 0 h 2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110" h="2412">
                  <a:moveTo>
                    <a:pt x="0" y="0"/>
                  </a:moveTo>
                  <a:lnTo>
                    <a:pt x="0" y="1270"/>
                  </a:lnTo>
                  <a:lnTo>
                    <a:pt x="0" y="2412"/>
                  </a:lnTo>
                  <a:lnTo>
                    <a:pt x="120111" y="2412"/>
                  </a:lnTo>
                  <a:lnTo>
                    <a:pt x="115794" y="0"/>
                  </a:lnTo>
                  <a:lnTo>
                    <a:pt x="0" y="0"/>
                  </a:lnTo>
                  <a:close/>
                </a:path>
              </a:pathLst>
            </a:custGeom>
            <a:solidFill>
              <a:srgbClr val="000000"/>
            </a:solidFill>
            <a:ln w="12690" cap="flat">
              <a:noFill/>
              <a:prstDash val="solid"/>
              <a:miter/>
            </a:ln>
          </p:spPr>
          <p:txBody>
            <a:bodyPr rtlCol="0" anchor="ctr"/>
            <a:lstStyle/>
            <a:p>
              <a:pPr rtl="0"/>
              <a:endParaRPr lang="en-GB" sz="1934" noProof="0"/>
            </a:p>
          </p:txBody>
        </p:sp>
        <p:sp>
          <p:nvSpPr>
            <p:cNvPr id="898" name="Freeform: Shape 897">
              <a:extLst>
                <a:ext uri="{FF2B5EF4-FFF2-40B4-BE49-F238E27FC236}">
                  <a16:creationId xmlns:a16="http://schemas.microsoft.com/office/drawing/2014/main" id="{28CBFD09-58BB-4A8D-BF19-F791CBD2CABE}"/>
                </a:ext>
              </a:extLst>
            </p:cNvPr>
            <p:cNvSpPr/>
            <p:nvPr/>
          </p:nvSpPr>
          <p:spPr>
            <a:xfrm>
              <a:off x="11231621" y="6803950"/>
              <a:ext cx="89638" cy="2412"/>
            </a:xfrm>
            <a:custGeom>
              <a:avLst/>
              <a:gdLst>
                <a:gd name="connsiteX0" fmla="*/ 0 w 89638"/>
                <a:gd name="connsiteY0" fmla="*/ 1143 h 2412"/>
                <a:gd name="connsiteX1" fmla="*/ 0 w 89638"/>
                <a:gd name="connsiteY1" fmla="*/ 2412 h 2412"/>
                <a:gd name="connsiteX2" fmla="*/ 89639 w 89638"/>
                <a:gd name="connsiteY2" fmla="*/ 2412 h 2412"/>
                <a:gd name="connsiteX3" fmla="*/ 89639 w 89638"/>
                <a:gd name="connsiteY3" fmla="*/ 0 h 2412"/>
                <a:gd name="connsiteX4" fmla="*/ 0 w 89638"/>
                <a:gd name="connsiteY4" fmla="*/ 0 h 2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638" h="2412">
                  <a:moveTo>
                    <a:pt x="0" y="1143"/>
                  </a:moveTo>
                  <a:lnTo>
                    <a:pt x="0" y="2412"/>
                  </a:lnTo>
                  <a:lnTo>
                    <a:pt x="89639" y="2412"/>
                  </a:lnTo>
                  <a:cubicBezTo>
                    <a:pt x="89512" y="1612"/>
                    <a:pt x="89512" y="800"/>
                    <a:pt x="89639" y="0"/>
                  </a:cubicBezTo>
                  <a:lnTo>
                    <a:pt x="0" y="0"/>
                  </a:lnTo>
                  <a:close/>
                </a:path>
              </a:pathLst>
            </a:custGeom>
            <a:solidFill>
              <a:srgbClr val="000000"/>
            </a:solidFill>
            <a:ln w="12690" cap="flat">
              <a:noFill/>
              <a:prstDash val="solid"/>
              <a:miter/>
            </a:ln>
          </p:spPr>
          <p:txBody>
            <a:bodyPr rtlCol="0" anchor="ctr"/>
            <a:lstStyle/>
            <a:p>
              <a:pPr rtl="0"/>
              <a:endParaRPr lang="en-GB" sz="1934" noProof="0"/>
            </a:p>
          </p:txBody>
        </p:sp>
        <p:sp>
          <p:nvSpPr>
            <p:cNvPr id="899" name="Freeform: Shape 898">
              <a:extLst>
                <a:ext uri="{FF2B5EF4-FFF2-40B4-BE49-F238E27FC236}">
                  <a16:creationId xmlns:a16="http://schemas.microsoft.com/office/drawing/2014/main" id="{B0A2D156-C994-4231-91B6-A01F020845B3}"/>
                </a:ext>
              </a:extLst>
            </p:cNvPr>
            <p:cNvSpPr/>
            <p:nvPr/>
          </p:nvSpPr>
          <p:spPr>
            <a:xfrm>
              <a:off x="11321164" y="6797983"/>
              <a:ext cx="46565" cy="31233"/>
            </a:xfrm>
            <a:custGeom>
              <a:avLst/>
              <a:gdLst>
                <a:gd name="connsiteX0" fmla="*/ 6825 w 46565"/>
                <a:gd name="connsiteY0" fmla="*/ 7999 h 31233"/>
                <a:gd name="connsiteX1" fmla="*/ 5555 w 46565"/>
                <a:gd name="connsiteY1" fmla="*/ 6729 h 31233"/>
                <a:gd name="connsiteX2" fmla="*/ 5555 w 46565"/>
                <a:gd name="connsiteY2" fmla="*/ 0 h 31233"/>
                <a:gd name="connsiteX3" fmla="*/ 857 w 46565"/>
                <a:gd name="connsiteY3" fmla="*/ 3301 h 31233"/>
                <a:gd name="connsiteX4" fmla="*/ 95 w 46565"/>
                <a:gd name="connsiteY4" fmla="*/ 5587 h 31233"/>
                <a:gd name="connsiteX5" fmla="*/ 95 w 46565"/>
                <a:gd name="connsiteY5" fmla="*/ 7999 h 31233"/>
                <a:gd name="connsiteX6" fmla="*/ 3397 w 46565"/>
                <a:gd name="connsiteY6" fmla="*/ 12697 h 31233"/>
                <a:gd name="connsiteX7" fmla="*/ 26250 w 46565"/>
                <a:gd name="connsiteY7" fmla="*/ 26028 h 31233"/>
                <a:gd name="connsiteX8" fmla="*/ 30568 w 46565"/>
                <a:gd name="connsiteY8" fmla="*/ 28441 h 31233"/>
                <a:gd name="connsiteX9" fmla="*/ 35265 w 46565"/>
                <a:gd name="connsiteY9" fmla="*/ 31234 h 31233"/>
                <a:gd name="connsiteX10" fmla="*/ 35265 w 46565"/>
                <a:gd name="connsiteY10" fmla="*/ 27171 h 31233"/>
                <a:gd name="connsiteX11" fmla="*/ 41588 w 46565"/>
                <a:gd name="connsiteY11" fmla="*/ 19820 h 31233"/>
                <a:gd name="connsiteX12" fmla="*/ 42376 w 46565"/>
                <a:gd name="connsiteY12" fmla="*/ 19807 h 31233"/>
                <a:gd name="connsiteX13" fmla="*/ 46566 w 46565"/>
                <a:gd name="connsiteY13" fmla="*/ 21330 h 31233"/>
                <a:gd name="connsiteX14" fmla="*/ 46566 w 46565"/>
                <a:gd name="connsiteY14" fmla="*/ 21330 h 31233"/>
                <a:gd name="connsiteX15" fmla="*/ 11141 w 46565"/>
                <a:gd name="connsiteY15" fmla="*/ 889 h 31233"/>
                <a:gd name="connsiteX16" fmla="*/ 8983 w 46565"/>
                <a:gd name="connsiteY16" fmla="*/ 127 h 31233"/>
                <a:gd name="connsiteX17" fmla="*/ 8983 w 46565"/>
                <a:gd name="connsiteY17" fmla="*/ 7110 h 31233"/>
                <a:gd name="connsiteX18" fmla="*/ 7346 w 46565"/>
                <a:gd name="connsiteY18" fmla="*/ 8215 h 31233"/>
                <a:gd name="connsiteX19" fmla="*/ 6825 w 46565"/>
                <a:gd name="connsiteY19" fmla="*/ 7999 h 3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6565" h="31233">
                  <a:moveTo>
                    <a:pt x="6825" y="7999"/>
                  </a:moveTo>
                  <a:cubicBezTo>
                    <a:pt x="6152" y="7935"/>
                    <a:pt x="5618" y="7402"/>
                    <a:pt x="5555" y="6729"/>
                  </a:cubicBezTo>
                  <a:lnTo>
                    <a:pt x="5555" y="0"/>
                  </a:lnTo>
                  <a:cubicBezTo>
                    <a:pt x="3587" y="381"/>
                    <a:pt x="1873" y="1574"/>
                    <a:pt x="857" y="3301"/>
                  </a:cubicBezTo>
                  <a:cubicBezTo>
                    <a:pt x="451" y="4000"/>
                    <a:pt x="197" y="4787"/>
                    <a:pt x="95" y="5587"/>
                  </a:cubicBezTo>
                  <a:cubicBezTo>
                    <a:pt x="-32" y="6386"/>
                    <a:pt x="-32" y="7199"/>
                    <a:pt x="95" y="7999"/>
                  </a:cubicBezTo>
                  <a:cubicBezTo>
                    <a:pt x="425" y="9992"/>
                    <a:pt x="1632" y="11719"/>
                    <a:pt x="3397" y="12697"/>
                  </a:cubicBezTo>
                  <a:lnTo>
                    <a:pt x="26250" y="26028"/>
                  </a:lnTo>
                  <a:lnTo>
                    <a:pt x="30568" y="28441"/>
                  </a:lnTo>
                  <a:lnTo>
                    <a:pt x="35265" y="31234"/>
                  </a:lnTo>
                  <a:lnTo>
                    <a:pt x="35265" y="27171"/>
                  </a:lnTo>
                  <a:cubicBezTo>
                    <a:pt x="34986" y="23400"/>
                    <a:pt x="37817" y="20099"/>
                    <a:pt x="41588" y="19820"/>
                  </a:cubicBezTo>
                  <a:cubicBezTo>
                    <a:pt x="41855" y="19807"/>
                    <a:pt x="42109" y="19794"/>
                    <a:pt x="42376" y="19807"/>
                  </a:cubicBezTo>
                  <a:cubicBezTo>
                    <a:pt x="43899" y="19845"/>
                    <a:pt x="45372" y="20378"/>
                    <a:pt x="46566" y="21330"/>
                  </a:cubicBezTo>
                  <a:lnTo>
                    <a:pt x="46566" y="21330"/>
                  </a:lnTo>
                  <a:lnTo>
                    <a:pt x="11141" y="889"/>
                  </a:lnTo>
                  <a:cubicBezTo>
                    <a:pt x="10469" y="508"/>
                    <a:pt x="9745" y="241"/>
                    <a:pt x="8983" y="127"/>
                  </a:cubicBezTo>
                  <a:lnTo>
                    <a:pt x="8983" y="7110"/>
                  </a:lnTo>
                  <a:cubicBezTo>
                    <a:pt x="8830" y="7872"/>
                    <a:pt x="8107" y="8367"/>
                    <a:pt x="7346" y="8215"/>
                  </a:cubicBezTo>
                  <a:cubicBezTo>
                    <a:pt x="7155" y="8177"/>
                    <a:pt x="6977" y="8101"/>
                    <a:pt x="6825" y="7999"/>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00" name="Freeform: Shape 899">
              <a:extLst>
                <a:ext uri="{FF2B5EF4-FFF2-40B4-BE49-F238E27FC236}">
                  <a16:creationId xmlns:a16="http://schemas.microsoft.com/office/drawing/2014/main" id="{2F229CEC-06B9-4D4D-A966-4367EDD894A7}"/>
                </a:ext>
              </a:extLst>
            </p:cNvPr>
            <p:cNvSpPr/>
            <p:nvPr/>
          </p:nvSpPr>
          <p:spPr>
            <a:xfrm>
              <a:off x="11326719" y="6509639"/>
              <a:ext cx="2539" cy="296723"/>
            </a:xfrm>
            <a:custGeom>
              <a:avLst/>
              <a:gdLst>
                <a:gd name="connsiteX0" fmla="*/ 0 w 2539"/>
                <a:gd name="connsiteY0" fmla="*/ 0 h 296723"/>
                <a:gd name="connsiteX1" fmla="*/ 0 w 2539"/>
                <a:gd name="connsiteY1" fmla="*/ 295453 h 296723"/>
                <a:gd name="connsiteX2" fmla="*/ 1270 w 2539"/>
                <a:gd name="connsiteY2" fmla="*/ 296723 h 296723"/>
                <a:gd name="connsiteX3" fmla="*/ 2539 w 2539"/>
                <a:gd name="connsiteY3" fmla="*/ 295453 h 296723"/>
                <a:gd name="connsiteX4" fmla="*/ 2539 w 2539"/>
                <a:gd name="connsiteY4" fmla="*/ 0 h 296723"/>
                <a:gd name="connsiteX5" fmla="*/ 1270 w 2539"/>
                <a:gd name="connsiteY5" fmla="*/ 0 h 296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9" h="296723">
                  <a:moveTo>
                    <a:pt x="0" y="0"/>
                  </a:moveTo>
                  <a:lnTo>
                    <a:pt x="0" y="295453"/>
                  </a:lnTo>
                  <a:cubicBezTo>
                    <a:pt x="0" y="296152"/>
                    <a:pt x="572" y="296723"/>
                    <a:pt x="1270" y="296723"/>
                  </a:cubicBezTo>
                  <a:cubicBezTo>
                    <a:pt x="1968" y="296723"/>
                    <a:pt x="2539" y="296152"/>
                    <a:pt x="2539" y="295453"/>
                  </a:cubicBezTo>
                  <a:lnTo>
                    <a:pt x="2539" y="0"/>
                  </a:lnTo>
                  <a:lnTo>
                    <a:pt x="1270" y="0"/>
                  </a:lnTo>
                  <a:close/>
                </a:path>
              </a:pathLst>
            </a:custGeom>
            <a:solidFill>
              <a:srgbClr val="000000"/>
            </a:solidFill>
            <a:ln w="12690" cap="flat">
              <a:noFill/>
              <a:prstDash val="solid"/>
              <a:miter/>
            </a:ln>
          </p:spPr>
          <p:txBody>
            <a:bodyPr rtlCol="0" anchor="ctr"/>
            <a:lstStyle/>
            <a:p>
              <a:pPr rtl="0"/>
              <a:endParaRPr lang="en-GB" sz="1934" noProof="0"/>
            </a:p>
          </p:txBody>
        </p:sp>
        <p:sp>
          <p:nvSpPr>
            <p:cNvPr id="901" name="Freeform: Shape 900">
              <a:extLst>
                <a:ext uri="{FF2B5EF4-FFF2-40B4-BE49-F238E27FC236}">
                  <a16:creationId xmlns:a16="http://schemas.microsoft.com/office/drawing/2014/main" id="{2E9E8126-8C8E-4B16-A047-5E394139D186}"/>
                </a:ext>
              </a:extLst>
            </p:cNvPr>
            <p:cNvSpPr/>
            <p:nvPr/>
          </p:nvSpPr>
          <p:spPr>
            <a:xfrm>
              <a:off x="9790292" y="6239452"/>
              <a:ext cx="245173" cy="1142"/>
            </a:xfrm>
            <a:custGeom>
              <a:avLst/>
              <a:gdLst>
                <a:gd name="connsiteX0" fmla="*/ 0 w 245173"/>
                <a:gd name="connsiteY0" fmla="*/ 0 h 1142"/>
                <a:gd name="connsiteX1" fmla="*/ 245173 w 245173"/>
                <a:gd name="connsiteY1" fmla="*/ 0 h 1142"/>
                <a:gd name="connsiteX2" fmla="*/ 245173 w 245173"/>
                <a:gd name="connsiteY2" fmla="*/ 1143 h 1142"/>
                <a:gd name="connsiteX3" fmla="*/ 0 w 245173"/>
                <a:gd name="connsiteY3" fmla="*/ 1143 h 1142"/>
              </a:gdLst>
              <a:ahLst/>
              <a:cxnLst>
                <a:cxn ang="0">
                  <a:pos x="connsiteX0" y="connsiteY0"/>
                </a:cxn>
                <a:cxn ang="0">
                  <a:pos x="connsiteX1" y="connsiteY1"/>
                </a:cxn>
                <a:cxn ang="0">
                  <a:pos x="connsiteX2" y="connsiteY2"/>
                </a:cxn>
                <a:cxn ang="0">
                  <a:pos x="connsiteX3" y="connsiteY3"/>
                </a:cxn>
              </a:cxnLst>
              <a:rect l="l" t="t" r="r" b="b"/>
              <a:pathLst>
                <a:path w="245173" h="1142">
                  <a:moveTo>
                    <a:pt x="0" y="0"/>
                  </a:moveTo>
                  <a:lnTo>
                    <a:pt x="245173" y="0"/>
                  </a:lnTo>
                  <a:lnTo>
                    <a:pt x="245173" y="1143"/>
                  </a:lnTo>
                  <a:lnTo>
                    <a:pt x="0" y="1143"/>
                  </a:lnTo>
                  <a:close/>
                </a:path>
              </a:pathLst>
            </a:custGeom>
            <a:solidFill>
              <a:srgbClr val="000000"/>
            </a:solidFill>
            <a:ln w="12690" cap="flat">
              <a:noFill/>
              <a:prstDash val="solid"/>
              <a:miter/>
            </a:ln>
          </p:spPr>
          <p:txBody>
            <a:bodyPr rtlCol="0" anchor="ctr"/>
            <a:lstStyle/>
            <a:p>
              <a:pPr rtl="0"/>
              <a:endParaRPr lang="en-GB" sz="1934" noProof="0"/>
            </a:p>
          </p:txBody>
        </p:sp>
        <p:sp>
          <p:nvSpPr>
            <p:cNvPr id="902" name="Freeform: Shape 901">
              <a:extLst>
                <a:ext uri="{FF2B5EF4-FFF2-40B4-BE49-F238E27FC236}">
                  <a16:creationId xmlns:a16="http://schemas.microsoft.com/office/drawing/2014/main" id="{B3D6D6DE-DEC5-4D8F-AA84-84DCA56AE60E}"/>
                </a:ext>
              </a:extLst>
            </p:cNvPr>
            <p:cNvSpPr/>
            <p:nvPr/>
          </p:nvSpPr>
          <p:spPr>
            <a:xfrm>
              <a:off x="10474517" y="5841663"/>
              <a:ext cx="2412" cy="275138"/>
            </a:xfrm>
            <a:custGeom>
              <a:avLst/>
              <a:gdLst>
                <a:gd name="connsiteX0" fmla="*/ 1270 w 2412"/>
                <a:gd name="connsiteY0" fmla="*/ 275139 h 275138"/>
                <a:gd name="connsiteX1" fmla="*/ 2412 w 2412"/>
                <a:gd name="connsiteY1" fmla="*/ 275139 h 275138"/>
                <a:gd name="connsiteX2" fmla="*/ 2412 w 2412"/>
                <a:gd name="connsiteY2" fmla="*/ 1397 h 275138"/>
                <a:gd name="connsiteX3" fmla="*/ 0 w 2412"/>
                <a:gd name="connsiteY3" fmla="*/ 0 h 275138"/>
                <a:gd name="connsiteX4" fmla="*/ 0 w 2412"/>
                <a:gd name="connsiteY4" fmla="*/ 275139 h 275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2" h="275138">
                  <a:moveTo>
                    <a:pt x="1270" y="275139"/>
                  </a:moveTo>
                  <a:lnTo>
                    <a:pt x="2412" y="275139"/>
                  </a:lnTo>
                  <a:lnTo>
                    <a:pt x="2412" y="1397"/>
                  </a:lnTo>
                  <a:cubicBezTo>
                    <a:pt x="1537" y="1058"/>
                    <a:pt x="724" y="587"/>
                    <a:pt x="0" y="0"/>
                  </a:cubicBezTo>
                  <a:lnTo>
                    <a:pt x="0" y="275139"/>
                  </a:lnTo>
                  <a:close/>
                </a:path>
              </a:pathLst>
            </a:custGeom>
            <a:solidFill>
              <a:srgbClr val="000000"/>
            </a:solidFill>
            <a:ln w="12690" cap="flat">
              <a:noFill/>
              <a:prstDash val="solid"/>
              <a:miter/>
            </a:ln>
          </p:spPr>
          <p:txBody>
            <a:bodyPr rtlCol="0" anchor="ctr"/>
            <a:lstStyle/>
            <a:p>
              <a:pPr rtl="0"/>
              <a:endParaRPr lang="en-GB" sz="1934" noProof="0"/>
            </a:p>
          </p:txBody>
        </p:sp>
        <p:sp>
          <p:nvSpPr>
            <p:cNvPr id="903" name="Freeform: Shape 902">
              <a:extLst>
                <a:ext uri="{FF2B5EF4-FFF2-40B4-BE49-F238E27FC236}">
                  <a16:creationId xmlns:a16="http://schemas.microsoft.com/office/drawing/2014/main" id="{BA7FC2DA-C5CB-4907-856E-94E38E7B6976}"/>
                </a:ext>
              </a:extLst>
            </p:cNvPr>
            <p:cNvSpPr/>
            <p:nvPr/>
          </p:nvSpPr>
          <p:spPr>
            <a:xfrm>
              <a:off x="10474762" y="5822991"/>
              <a:ext cx="2429" cy="8387"/>
            </a:xfrm>
            <a:custGeom>
              <a:avLst/>
              <a:gdLst>
                <a:gd name="connsiteX0" fmla="*/ 9 w 2429"/>
                <a:gd name="connsiteY0" fmla="*/ 1278 h 8387"/>
                <a:gd name="connsiteX1" fmla="*/ 9 w 2429"/>
                <a:gd name="connsiteY1" fmla="*/ 8388 h 8387"/>
                <a:gd name="connsiteX2" fmla="*/ 2422 w 2429"/>
                <a:gd name="connsiteY2" fmla="*/ 6991 h 8387"/>
                <a:gd name="connsiteX3" fmla="*/ 2422 w 2429"/>
                <a:gd name="connsiteY3" fmla="*/ 1278 h 8387"/>
                <a:gd name="connsiteX4" fmla="*/ 1419 w 2429"/>
                <a:gd name="connsiteY4" fmla="*/ 16 h 8387"/>
                <a:gd name="connsiteX5" fmla="*/ 1279 w 2429"/>
                <a:gd name="connsiteY5" fmla="*/ 8 h 8387"/>
                <a:gd name="connsiteX6" fmla="*/ 9 w 2429"/>
                <a:gd name="connsiteY6" fmla="*/ 1007 h 8387"/>
                <a:gd name="connsiteX7" fmla="*/ 9 w 2429"/>
                <a:gd name="connsiteY7" fmla="*/ 1278 h 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9" h="8387">
                  <a:moveTo>
                    <a:pt x="9" y="1278"/>
                  </a:moveTo>
                  <a:lnTo>
                    <a:pt x="9" y="8388"/>
                  </a:lnTo>
                  <a:cubicBezTo>
                    <a:pt x="733" y="7801"/>
                    <a:pt x="1545" y="7330"/>
                    <a:pt x="2422" y="6991"/>
                  </a:cubicBezTo>
                  <a:lnTo>
                    <a:pt x="2422" y="1278"/>
                  </a:lnTo>
                  <a:cubicBezTo>
                    <a:pt x="2498" y="651"/>
                    <a:pt x="2040" y="86"/>
                    <a:pt x="1419" y="16"/>
                  </a:cubicBezTo>
                  <a:cubicBezTo>
                    <a:pt x="1368" y="11"/>
                    <a:pt x="1330" y="8"/>
                    <a:pt x="1279" y="8"/>
                  </a:cubicBezTo>
                  <a:cubicBezTo>
                    <a:pt x="657" y="-67"/>
                    <a:pt x="85" y="381"/>
                    <a:pt x="9" y="1007"/>
                  </a:cubicBezTo>
                  <a:cubicBezTo>
                    <a:pt x="-3" y="1098"/>
                    <a:pt x="-3" y="1188"/>
                    <a:pt x="9" y="1278"/>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04" name="Freeform: Shape 903">
              <a:extLst>
                <a:ext uri="{FF2B5EF4-FFF2-40B4-BE49-F238E27FC236}">
                  <a16:creationId xmlns:a16="http://schemas.microsoft.com/office/drawing/2014/main" id="{F70E52AD-EBF7-4193-9364-2646854627CB}"/>
                </a:ext>
              </a:extLst>
            </p:cNvPr>
            <p:cNvSpPr/>
            <p:nvPr/>
          </p:nvSpPr>
          <p:spPr>
            <a:xfrm>
              <a:off x="10800060" y="5843187"/>
              <a:ext cx="2412" cy="586589"/>
            </a:xfrm>
            <a:custGeom>
              <a:avLst/>
              <a:gdLst>
                <a:gd name="connsiteX0" fmla="*/ 2412 w 2412"/>
                <a:gd name="connsiteY0" fmla="*/ 586590 h 586589"/>
                <a:gd name="connsiteX1" fmla="*/ 2412 w 2412"/>
                <a:gd name="connsiteY1" fmla="*/ 0 h 586589"/>
                <a:gd name="connsiteX2" fmla="*/ 1269 w 2412"/>
                <a:gd name="connsiteY2" fmla="*/ 0 h 586589"/>
                <a:gd name="connsiteX3" fmla="*/ 0 w 2412"/>
                <a:gd name="connsiteY3" fmla="*/ 0 h 586589"/>
                <a:gd name="connsiteX4" fmla="*/ 0 w 2412"/>
                <a:gd name="connsiteY4" fmla="*/ 586336 h 586589"/>
                <a:gd name="connsiteX5" fmla="*/ 2412 w 2412"/>
                <a:gd name="connsiteY5" fmla="*/ 586336 h 586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2" h="586589">
                  <a:moveTo>
                    <a:pt x="2412" y="586590"/>
                  </a:moveTo>
                  <a:lnTo>
                    <a:pt x="2412" y="0"/>
                  </a:lnTo>
                  <a:lnTo>
                    <a:pt x="1269" y="0"/>
                  </a:lnTo>
                  <a:lnTo>
                    <a:pt x="0" y="0"/>
                  </a:lnTo>
                  <a:lnTo>
                    <a:pt x="0" y="586336"/>
                  </a:lnTo>
                  <a:lnTo>
                    <a:pt x="2412" y="586336"/>
                  </a:lnTo>
                  <a:close/>
                </a:path>
              </a:pathLst>
            </a:custGeom>
            <a:solidFill>
              <a:srgbClr val="000000"/>
            </a:solidFill>
            <a:ln w="12690" cap="flat">
              <a:noFill/>
              <a:prstDash val="solid"/>
              <a:miter/>
            </a:ln>
          </p:spPr>
          <p:txBody>
            <a:bodyPr rtlCol="0" anchor="ctr"/>
            <a:lstStyle/>
            <a:p>
              <a:pPr rtl="0"/>
              <a:endParaRPr lang="en-GB" sz="1934" noProof="0"/>
            </a:p>
          </p:txBody>
        </p:sp>
        <p:sp>
          <p:nvSpPr>
            <p:cNvPr id="905" name="Freeform: Shape 904">
              <a:extLst>
                <a:ext uri="{FF2B5EF4-FFF2-40B4-BE49-F238E27FC236}">
                  <a16:creationId xmlns:a16="http://schemas.microsoft.com/office/drawing/2014/main" id="{51D2B22D-AF09-497E-9F2A-8586127F0084}"/>
                </a:ext>
              </a:extLst>
            </p:cNvPr>
            <p:cNvSpPr/>
            <p:nvPr/>
          </p:nvSpPr>
          <p:spPr>
            <a:xfrm>
              <a:off x="10974640" y="5655402"/>
              <a:ext cx="13839" cy="141441"/>
            </a:xfrm>
            <a:custGeom>
              <a:avLst/>
              <a:gdLst>
                <a:gd name="connsiteX0" fmla="*/ 0 w 13839"/>
                <a:gd name="connsiteY0" fmla="*/ 6983 h 141441"/>
                <a:gd name="connsiteX1" fmla="*/ 0 w 13839"/>
                <a:gd name="connsiteY1" fmla="*/ 141442 h 141441"/>
                <a:gd name="connsiteX2" fmla="*/ 13840 w 13839"/>
                <a:gd name="connsiteY2" fmla="*/ 141442 h 141441"/>
                <a:gd name="connsiteX3" fmla="*/ 13840 w 13839"/>
                <a:gd name="connsiteY3" fmla="*/ 6983 h 141441"/>
                <a:gd name="connsiteX4" fmla="*/ 6856 w 13839"/>
                <a:gd name="connsiteY4" fmla="*/ 0 h 141441"/>
                <a:gd name="connsiteX5" fmla="*/ 0 w 13839"/>
                <a:gd name="connsiteY5" fmla="*/ 6983 h 141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39" h="141441">
                  <a:moveTo>
                    <a:pt x="0" y="6983"/>
                  </a:moveTo>
                  <a:lnTo>
                    <a:pt x="0" y="141442"/>
                  </a:lnTo>
                  <a:lnTo>
                    <a:pt x="13840" y="141442"/>
                  </a:lnTo>
                  <a:lnTo>
                    <a:pt x="13840" y="6983"/>
                  </a:lnTo>
                  <a:cubicBezTo>
                    <a:pt x="13840" y="3126"/>
                    <a:pt x="10716" y="0"/>
                    <a:pt x="6856" y="0"/>
                  </a:cubicBezTo>
                  <a:cubicBezTo>
                    <a:pt x="3047" y="70"/>
                    <a:pt x="0" y="3176"/>
                    <a:pt x="0"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06" name="Freeform: Shape 905">
              <a:extLst>
                <a:ext uri="{FF2B5EF4-FFF2-40B4-BE49-F238E27FC236}">
                  <a16:creationId xmlns:a16="http://schemas.microsoft.com/office/drawing/2014/main" id="{7060984F-76D4-49EE-AB6E-E8FF952300FE}"/>
                </a:ext>
              </a:extLst>
            </p:cNvPr>
            <p:cNvSpPr/>
            <p:nvPr/>
          </p:nvSpPr>
          <p:spPr>
            <a:xfrm>
              <a:off x="8621054" y="6430919"/>
              <a:ext cx="10157" cy="13839"/>
            </a:xfrm>
            <a:custGeom>
              <a:avLst/>
              <a:gdLst>
                <a:gd name="connsiteX0" fmla="*/ 0 w 10157"/>
                <a:gd name="connsiteY0" fmla="*/ 7872 h 13839"/>
                <a:gd name="connsiteX1" fmla="*/ 0 w 10157"/>
                <a:gd name="connsiteY1" fmla="*/ 13839 h 13839"/>
                <a:gd name="connsiteX2" fmla="*/ 10157 w 10157"/>
                <a:gd name="connsiteY2" fmla="*/ 13839 h 13839"/>
                <a:gd name="connsiteX3" fmla="*/ 10157 w 10157"/>
                <a:gd name="connsiteY3" fmla="*/ 13839 h 13839"/>
                <a:gd name="connsiteX4" fmla="*/ 3301 w 10157"/>
                <a:gd name="connsiteY4" fmla="*/ 6983 h 13839"/>
                <a:gd name="connsiteX5" fmla="*/ 10030 w 10157"/>
                <a:gd name="connsiteY5" fmla="*/ 0 h 13839"/>
                <a:gd name="connsiteX6" fmla="*/ 10030 w 10157"/>
                <a:gd name="connsiteY6" fmla="*/ 0 h 13839"/>
                <a:gd name="connsiteX7" fmla="*/ 0 w 10157"/>
                <a:gd name="connsiteY7" fmla="*/ 0 h 13839"/>
                <a:gd name="connsiteX8" fmla="*/ 0 w 10157"/>
                <a:gd name="connsiteY8" fmla="*/ 7872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57" h="13839">
                  <a:moveTo>
                    <a:pt x="0" y="7872"/>
                  </a:moveTo>
                  <a:lnTo>
                    <a:pt x="0" y="13839"/>
                  </a:lnTo>
                  <a:lnTo>
                    <a:pt x="10157" y="13839"/>
                  </a:lnTo>
                  <a:lnTo>
                    <a:pt x="10157" y="13839"/>
                  </a:lnTo>
                  <a:cubicBezTo>
                    <a:pt x="6374" y="13839"/>
                    <a:pt x="3301" y="10767"/>
                    <a:pt x="3301" y="6983"/>
                  </a:cubicBezTo>
                  <a:cubicBezTo>
                    <a:pt x="3301" y="3225"/>
                    <a:pt x="6272" y="140"/>
                    <a:pt x="10030" y="0"/>
                  </a:cubicBezTo>
                  <a:lnTo>
                    <a:pt x="10030" y="0"/>
                  </a:lnTo>
                  <a:lnTo>
                    <a:pt x="0" y="0"/>
                  </a:lnTo>
                  <a:lnTo>
                    <a:pt x="0" y="7872"/>
                  </a:lnTo>
                  <a:close/>
                </a:path>
              </a:pathLst>
            </a:custGeom>
            <a:solidFill>
              <a:srgbClr val="000000"/>
            </a:solidFill>
            <a:ln w="12690" cap="flat">
              <a:noFill/>
              <a:prstDash val="solid"/>
              <a:miter/>
            </a:ln>
          </p:spPr>
          <p:txBody>
            <a:bodyPr rtlCol="0" anchor="ctr"/>
            <a:lstStyle/>
            <a:p>
              <a:pPr rtl="0"/>
              <a:endParaRPr lang="en-GB" sz="1934" noProof="0"/>
            </a:p>
          </p:txBody>
        </p:sp>
        <p:sp>
          <p:nvSpPr>
            <p:cNvPr id="907" name="Freeform: Shape 906">
              <a:extLst>
                <a:ext uri="{FF2B5EF4-FFF2-40B4-BE49-F238E27FC236}">
                  <a16:creationId xmlns:a16="http://schemas.microsoft.com/office/drawing/2014/main" id="{15D6D757-FF74-4445-940C-C032771958B9}"/>
                </a:ext>
              </a:extLst>
            </p:cNvPr>
            <p:cNvSpPr/>
            <p:nvPr/>
          </p:nvSpPr>
          <p:spPr>
            <a:xfrm>
              <a:off x="8624609" y="6430665"/>
              <a:ext cx="91796" cy="13839"/>
            </a:xfrm>
            <a:custGeom>
              <a:avLst/>
              <a:gdLst>
                <a:gd name="connsiteX0" fmla="*/ 0 w 91796"/>
                <a:gd name="connsiteY0" fmla="*/ 6983 h 13839"/>
                <a:gd name="connsiteX1" fmla="*/ 6856 w 91796"/>
                <a:gd name="connsiteY1" fmla="*/ 13840 h 13839"/>
                <a:gd name="connsiteX2" fmla="*/ 91797 w 91796"/>
                <a:gd name="connsiteY2" fmla="*/ 13840 h 13839"/>
                <a:gd name="connsiteX3" fmla="*/ 91797 w 91796"/>
                <a:gd name="connsiteY3" fmla="*/ 0 h 13839"/>
                <a:gd name="connsiteX4" fmla="*/ 6729 w 91796"/>
                <a:gd name="connsiteY4" fmla="*/ 0 h 13839"/>
                <a:gd name="connsiteX5" fmla="*/ 0 w 91796"/>
                <a:gd name="connsiteY5" fmla="*/ 6983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796" h="13839">
                  <a:moveTo>
                    <a:pt x="0" y="6983"/>
                  </a:moveTo>
                  <a:cubicBezTo>
                    <a:pt x="0" y="10767"/>
                    <a:pt x="3072" y="13840"/>
                    <a:pt x="6856" y="13840"/>
                  </a:cubicBezTo>
                  <a:lnTo>
                    <a:pt x="91797" y="13840"/>
                  </a:lnTo>
                  <a:lnTo>
                    <a:pt x="91797" y="0"/>
                  </a:lnTo>
                  <a:lnTo>
                    <a:pt x="6729" y="0"/>
                  </a:lnTo>
                  <a:cubicBezTo>
                    <a:pt x="2970" y="140"/>
                    <a:pt x="0" y="3225"/>
                    <a:pt x="0"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08" name="Freeform: Shape 907">
              <a:extLst>
                <a:ext uri="{FF2B5EF4-FFF2-40B4-BE49-F238E27FC236}">
                  <a16:creationId xmlns:a16="http://schemas.microsoft.com/office/drawing/2014/main" id="{287BF313-C588-482D-B0AA-0907B8A9CC2A}"/>
                </a:ext>
              </a:extLst>
            </p:cNvPr>
            <p:cNvSpPr/>
            <p:nvPr/>
          </p:nvSpPr>
          <p:spPr>
            <a:xfrm>
              <a:off x="10277338" y="5843187"/>
              <a:ext cx="2412" cy="273234"/>
            </a:xfrm>
            <a:custGeom>
              <a:avLst/>
              <a:gdLst>
                <a:gd name="connsiteX0" fmla="*/ 508 w 2412"/>
                <a:gd name="connsiteY0" fmla="*/ 267394 h 273234"/>
                <a:gd name="connsiteX1" fmla="*/ 508 w 2412"/>
                <a:gd name="connsiteY1" fmla="*/ 268155 h 273234"/>
                <a:gd name="connsiteX2" fmla="*/ 508 w 2412"/>
                <a:gd name="connsiteY2" fmla="*/ 269552 h 273234"/>
                <a:gd name="connsiteX3" fmla="*/ 508 w 2412"/>
                <a:gd name="connsiteY3" fmla="*/ 269552 h 273234"/>
                <a:gd name="connsiteX4" fmla="*/ 508 w 2412"/>
                <a:gd name="connsiteY4" fmla="*/ 273234 h 273234"/>
                <a:gd name="connsiteX5" fmla="*/ 2412 w 2412"/>
                <a:gd name="connsiteY5" fmla="*/ 273234 h 273234"/>
                <a:gd name="connsiteX6" fmla="*/ 2412 w 2412"/>
                <a:gd name="connsiteY6" fmla="*/ 0 h 273234"/>
                <a:gd name="connsiteX7" fmla="*/ 2412 w 2412"/>
                <a:gd name="connsiteY7" fmla="*/ 0 h 273234"/>
                <a:gd name="connsiteX8" fmla="*/ 1142 w 2412"/>
                <a:gd name="connsiteY8" fmla="*/ 0 h 273234"/>
                <a:gd name="connsiteX9" fmla="*/ 0 w 2412"/>
                <a:gd name="connsiteY9" fmla="*/ 0 h 273234"/>
                <a:gd name="connsiteX10" fmla="*/ 0 w 2412"/>
                <a:gd name="connsiteY10" fmla="*/ 0 h 273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12" h="273234">
                  <a:moveTo>
                    <a:pt x="508" y="267394"/>
                  </a:moveTo>
                  <a:cubicBezTo>
                    <a:pt x="444" y="267648"/>
                    <a:pt x="444" y="267901"/>
                    <a:pt x="508" y="268155"/>
                  </a:cubicBezTo>
                  <a:cubicBezTo>
                    <a:pt x="571" y="268625"/>
                    <a:pt x="571" y="269082"/>
                    <a:pt x="508" y="269552"/>
                  </a:cubicBezTo>
                  <a:cubicBezTo>
                    <a:pt x="508" y="269552"/>
                    <a:pt x="508" y="269552"/>
                    <a:pt x="508" y="269552"/>
                  </a:cubicBezTo>
                  <a:lnTo>
                    <a:pt x="508" y="273234"/>
                  </a:lnTo>
                  <a:lnTo>
                    <a:pt x="2412" y="273234"/>
                  </a:lnTo>
                  <a:lnTo>
                    <a:pt x="2412" y="0"/>
                  </a:lnTo>
                  <a:lnTo>
                    <a:pt x="2412" y="0"/>
                  </a:lnTo>
                  <a:cubicBezTo>
                    <a:pt x="1993" y="74"/>
                    <a:pt x="1562" y="74"/>
                    <a:pt x="1142" y="0"/>
                  </a:cubicBezTo>
                  <a:cubicBezTo>
                    <a:pt x="762" y="53"/>
                    <a:pt x="380" y="53"/>
                    <a:pt x="0" y="0"/>
                  </a:cubicBezTo>
                  <a:lnTo>
                    <a:pt x="0" y="0"/>
                  </a:lnTo>
                  <a:close/>
                </a:path>
              </a:pathLst>
            </a:custGeom>
            <a:solidFill>
              <a:srgbClr val="000000"/>
            </a:solidFill>
            <a:ln w="12690" cap="flat">
              <a:noFill/>
              <a:prstDash val="solid"/>
              <a:miter/>
            </a:ln>
          </p:spPr>
          <p:txBody>
            <a:bodyPr rtlCol="0" anchor="ctr"/>
            <a:lstStyle/>
            <a:p>
              <a:pPr rtl="0"/>
              <a:endParaRPr lang="en-GB" sz="1934" noProof="0"/>
            </a:p>
          </p:txBody>
        </p:sp>
        <p:sp>
          <p:nvSpPr>
            <p:cNvPr id="909" name="Freeform: Shape 908">
              <a:extLst>
                <a:ext uri="{FF2B5EF4-FFF2-40B4-BE49-F238E27FC236}">
                  <a16:creationId xmlns:a16="http://schemas.microsoft.com/office/drawing/2014/main" id="{13652C2F-1443-469A-A776-64A2DF32710D}"/>
                </a:ext>
              </a:extLst>
            </p:cNvPr>
            <p:cNvSpPr/>
            <p:nvPr/>
          </p:nvSpPr>
          <p:spPr>
            <a:xfrm>
              <a:off x="10270481" y="5834045"/>
              <a:ext cx="2412" cy="270567"/>
            </a:xfrm>
            <a:custGeom>
              <a:avLst/>
              <a:gdLst>
                <a:gd name="connsiteX0" fmla="*/ 1143 w 2412"/>
                <a:gd name="connsiteY0" fmla="*/ 270568 h 270567"/>
                <a:gd name="connsiteX1" fmla="*/ 2412 w 2412"/>
                <a:gd name="connsiteY1" fmla="*/ 270568 h 270567"/>
                <a:gd name="connsiteX2" fmla="*/ 2412 w 2412"/>
                <a:gd name="connsiteY2" fmla="*/ 270568 h 270567"/>
                <a:gd name="connsiteX3" fmla="*/ 2412 w 2412"/>
                <a:gd name="connsiteY3" fmla="*/ 3936 h 270567"/>
                <a:gd name="connsiteX4" fmla="*/ 0 w 2412"/>
                <a:gd name="connsiteY4" fmla="*/ 0 h 270567"/>
                <a:gd name="connsiteX5" fmla="*/ 0 w 2412"/>
                <a:gd name="connsiteY5" fmla="*/ 269044 h 270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2" h="270567">
                  <a:moveTo>
                    <a:pt x="1143" y="270568"/>
                  </a:moveTo>
                  <a:lnTo>
                    <a:pt x="2412" y="270568"/>
                  </a:lnTo>
                  <a:lnTo>
                    <a:pt x="2412" y="270568"/>
                  </a:lnTo>
                  <a:lnTo>
                    <a:pt x="2412" y="3936"/>
                  </a:lnTo>
                  <a:lnTo>
                    <a:pt x="0" y="0"/>
                  </a:lnTo>
                  <a:lnTo>
                    <a:pt x="0" y="269044"/>
                  </a:lnTo>
                  <a:close/>
                </a:path>
              </a:pathLst>
            </a:custGeom>
            <a:solidFill>
              <a:srgbClr val="000000"/>
            </a:solidFill>
            <a:ln w="12690" cap="flat">
              <a:noFill/>
              <a:prstDash val="solid"/>
              <a:miter/>
            </a:ln>
          </p:spPr>
          <p:txBody>
            <a:bodyPr rtlCol="0" anchor="ctr"/>
            <a:lstStyle/>
            <a:p>
              <a:pPr rtl="0"/>
              <a:endParaRPr lang="en-GB" sz="1934" noProof="0"/>
            </a:p>
          </p:txBody>
        </p:sp>
        <p:sp>
          <p:nvSpPr>
            <p:cNvPr id="910" name="Freeform: Shape 909">
              <a:extLst>
                <a:ext uri="{FF2B5EF4-FFF2-40B4-BE49-F238E27FC236}">
                  <a16:creationId xmlns:a16="http://schemas.microsoft.com/office/drawing/2014/main" id="{6D370F48-36CF-4E04-BE1E-70077A35E05B}"/>
                </a:ext>
              </a:extLst>
            </p:cNvPr>
            <p:cNvSpPr/>
            <p:nvPr/>
          </p:nvSpPr>
          <p:spPr>
            <a:xfrm>
              <a:off x="10246231" y="5795701"/>
              <a:ext cx="1396" cy="296469"/>
            </a:xfrm>
            <a:custGeom>
              <a:avLst/>
              <a:gdLst>
                <a:gd name="connsiteX0" fmla="*/ 635 w 1396"/>
                <a:gd name="connsiteY0" fmla="*/ 296469 h 296469"/>
                <a:gd name="connsiteX1" fmla="*/ 1396 w 1396"/>
                <a:gd name="connsiteY1" fmla="*/ 296469 h 296469"/>
                <a:gd name="connsiteX2" fmla="*/ 1396 w 1396"/>
                <a:gd name="connsiteY2" fmla="*/ 296469 h 296469"/>
                <a:gd name="connsiteX3" fmla="*/ 1396 w 1396"/>
                <a:gd name="connsiteY3" fmla="*/ 3936 h 296469"/>
                <a:gd name="connsiteX4" fmla="*/ 0 w 1396"/>
                <a:gd name="connsiteY4" fmla="*/ 0 h 296469"/>
                <a:gd name="connsiteX5" fmla="*/ 0 w 1396"/>
                <a:gd name="connsiteY5" fmla="*/ 296469 h 296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6" h="296469">
                  <a:moveTo>
                    <a:pt x="635" y="296469"/>
                  </a:moveTo>
                  <a:lnTo>
                    <a:pt x="1396" y="296469"/>
                  </a:lnTo>
                  <a:lnTo>
                    <a:pt x="1396" y="296469"/>
                  </a:lnTo>
                  <a:lnTo>
                    <a:pt x="1396" y="3936"/>
                  </a:lnTo>
                  <a:lnTo>
                    <a:pt x="0" y="0"/>
                  </a:lnTo>
                  <a:lnTo>
                    <a:pt x="0" y="296469"/>
                  </a:lnTo>
                  <a:close/>
                </a:path>
              </a:pathLst>
            </a:custGeom>
            <a:solidFill>
              <a:srgbClr val="000000"/>
            </a:solidFill>
            <a:ln w="12690" cap="flat">
              <a:noFill/>
              <a:prstDash val="solid"/>
              <a:miter/>
            </a:ln>
          </p:spPr>
          <p:txBody>
            <a:bodyPr rtlCol="0" anchor="ctr"/>
            <a:lstStyle/>
            <a:p>
              <a:pPr rtl="0"/>
              <a:endParaRPr lang="en-GB" sz="1934" noProof="0"/>
            </a:p>
          </p:txBody>
        </p:sp>
        <p:sp>
          <p:nvSpPr>
            <p:cNvPr id="911" name="Freeform: Shape 910">
              <a:extLst>
                <a:ext uri="{FF2B5EF4-FFF2-40B4-BE49-F238E27FC236}">
                  <a16:creationId xmlns:a16="http://schemas.microsoft.com/office/drawing/2014/main" id="{292552A7-69A5-44B2-94F9-54E544103921}"/>
                </a:ext>
              </a:extLst>
            </p:cNvPr>
            <p:cNvSpPr/>
            <p:nvPr/>
          </p:nvSpPr>
          <p:spPr>
            <a:xfrm>
              <a:off x="9390093" y="6092170"/>
              <a:ext cx="21837" cy="2412"/>
            </a:xfrm>
            <a:custGeom>
              <a:avLst/>
              <a:gdLst>
                <a:gd name="connsiteX0" fmla="*/ 21838 w 21837"/>
                <a:gd name="connsiteY0" fmla="*/ 0 h 2412"/>
                <a:gd name="connsiteX1" fmla="*/ 0 w 21837"/>
                <a:gd name="connsiteY1" fmla="*/ 0 h 2412"/>
                <a:gd name="connsiteX2" fmla="*/ 10157 w 21837"/>
                <a:gd name="connsiteY2" fmla="*/ 2412 h 2412"/>
                <a:gd name="connsiteX3" fmla="*/ 19807 w 21837"/>
                <a:gd name="connsiteY3" fmla="*/ 2412 h 2412"/>
                <a:gd name="connsiteX4" fmla="*/ 21838 w 21837"/>
                <a:gd name="connsiteY4" fmla="*/ 0 h 2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37" h="2412">
                  <a:moveTo>
                    <a:pt x="21838" y="0"/>
                  </a:moveTo>
                  <a:lnTo>
                    <a:pt x="0" y="0"/>
                  </a:lnTo>
                  <a:lnTo>
                    <a:pt x="10157" y="2412"/>
                  </a:lnTo>
                  <a:lnTo>
                    <a:pt x="19807" y="2412"/>
                  </a:lnTo>
                  <a:cubicBezTo>
                    <a:pt x="20302" y="1473"/>
                    <a:pt x="21000" y="648"/>
                    <a:pt x="21838"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12" name="Freeform: Shape 911">
              <a:extLst>
                <a:ext uri="{FF2B5EF4-FFF2-40B4-BE49-F238E27FC236}">
                  <a16:creationId xmlns:a16="http://schemas.microsoft.com/office/drawing/2014/main" id="{B1889F98-A90E-444F-A3FF-E8652C7B6A8E}"/>
                </a:ext>
              </a:extLst>
            </p:cNvPr>
            <p:cNvSpPr/>
            <p:nvPr/>
          </p:nvSpPr>
          <p:spPr>
            <a:xfrm>
              <a:off x="9420945" y="6092170"/>
              <a:ext cx="38090" cy="2412"/>
            </a:xfrm>
            <a:custGeom>
              <a:avLst/>
              <a:gdLst>
                <a:gd name="connsiteX0" fmla="*/ 38090 w 38090"/>
                <a:gd name="connsiteY0" fmla="*/ 0 h 2412"/>
                <a:gd name="connsiteX1" fmla="*/ 0 w 38090"/>
                <a:gd name="connsiteY1" fmla="*/ 0 h 2412"/>
                <a:gd name="connsiteX2" fmla="*/ 2031 w 38090"/>
                <a:gd name="connsiteY2" fmla="*/ 2412 h 2412"/>
                <a:gd name="connsiteX3" fmla="*/ 38090 w 38090"/>
                <a:gd name="connsiteY3" fmla="*/ 2412 h 2412"/>
                <a:gd name="connsiteX4" fmla="*/ 38090 w 38090"/>
                <a:gd name="connsiteY4" fmla="*/ 0 h 2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90" h="2412">
                  <a:moveTo>
                    <a:pt x="38090" y="0"/>
                  </a:moveTo>
                  <a:lnTo>
                    <a:pt x="0" y="0"/>
                  </a:lnTo>
                  <a:cubicBezTo>
                    <a:pt x="876" y="609"/>
                    <a:pt x="1575" y="1447"/>
                    <a:pt x="2031" y="2412"/>
                  </a:cubicBezTo>
                  <a:lnTo>
                    <a:pt x="38090" y="2412"/>
                  </a:lnTo>
                  <a:lnTo>
                    <a:pt x="38090" y="0"/>
                  </a:lnTo>
                  <a:close/>
                </a:path>
              </a:pathLst>
            </a:custGeom>
            <a:solidFill>
              <a:srgbClr val="000000"/>
            </a:solidFill>
            <a:ln w="12690" cap="flat">
              <a:noFill/>
              <a:prstDash val="solid"/>
              <a:miter/>
            </a:ln>
          </p:spPr>
          <p:txBody>
            <a:bodyPr rtlCol="0" anchor="ctr"/>
            <a:lstStyle/>
            <a:p>
              <a:pPr rtl="0"/>
              <a:endParaRPr lang="en-GB" sz="1934" noProof="0"/>
            </a:p>
          </p:txBody>
        </p:sp>
        <p:sp>
          <p:nvSpPr>
            <p:cNvPr id="913" name="Freeform: Shape 912">
              <a:extLst>
                <a:ext uri="{FF2B5EF4-FFF2-40B4-BE49-F238E27FC236}">
                  <a16:creationId xmlns:a16="http://schemas.microsoft.com/office/drawing/2014/main" id="{4F41BD05-BA0B-4D13-A78C-2F71BB24C0D7}"/>
                </a:ext>
              </a:extLst>
            </p:cNvPr>
            <p:cNvSpPr/>
            <p:nvPr/>
          </p:nvSpPr>
          <p:spPr>
            <a:xfrm>
              <a:off x="10072794" y="6092234"/>
              <a:ext cx="174832" cy="1841"/>
            </a:xfrm>
            <a:custGeom>
              <a:avLst/>
              <a:gdLst>
                <a:gd name="connsiteX0" fmla="*/ 0 w 174832"/>
                <a:gd name="connsiteY0" fmla="*/ 1841 h 1841"/>
                <a:gd name="connsiteX1" fmla="*/ 173436 w 174832"/>
                <a:gd name="connsiteY1" fmla="*/ 1841 h 1841"/>
                <a:gd name="connsiteX2" fmla="*/ 173436 w 174832"/>
                <a:gd name="connsiteY2" fmla="*/ 1841 h 1841"/>
                <a:gd name="connsiteX3" fmla="*/ 173399 w 174832"/>
                <a:gd name="connsiteY3" fmla="*/ 229 h 1841"/>
                <a:gd name="connsiteX4" fmla="*/ 173436 w 174832"/>
                <a:gd name="connsiteY4" fmla="*/ 190 h 1841"/>
                <a:gd name="connsiteX5" fmla="*/ 174833 w 174832"/>
                <a:gd name="connsiteY5" fmla="*/ 190 h 1841"/>
                <a:gd name="connsiteX6" fmla="*/ 0 w 174832"/>
                <a:gd name="connsiteY6" fmla="*/ 190 h 1841"/>
                <a:gd name="connsiteX7" fmla="*/ 0 w 174832"/>
                <a:gd name="connsiteY7" fmla="*/ 1841 h 1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832" h="1841">
                  <a:moveTo>
                    <a:pt x="0" y="1841"/>
                  </a:moveTo>
                  <a:lnTo>
                    <a:pt x="173436" y="1841"/>
                  </a:lnTo>
                  <a:lnTo>
                    <a:pt x="173436" y="1841"/>
                  </a:lnTo>
                  <a:cubicBezTo>
                    <a:pt x="172979" y="1409"/>
                    <a:pt x="172967" y="686"/>
                    <a:pt x="173399" y="229"/>
                  </a:cubicBezTo>
                  <a:cubicBezTo>
                    <a:pt x="173411" y="216"/>
                    <a:pt x="173424" y="203"/>
                    <a:pt x="173436" y="190"/>
                  </a:cubicBezTo>
                  <a:cubicBezTo>
                    <a:pt x="173868" y="-63"/>
                    <a:pt x="174401" y="-63"/>
                    <a:pt x="174833" y="190"/>
                  </a:cubicBezTo>
                  <a:lnTo>
                    <a:pt x="0" y="190"/>
                  </a:lnTo>
                  <a:lnTo>
                    <a:pt x="0" y="1841"/>
                  </a:lnTo>
                  <a:close/>
                </a:path>
              </a:pathLst>
            </a:custGeom>
            <a:solidFill>
              <a:srgbClr val="000000"/>
            </a:solidFill>
            <a:ln w="12690" cap="flat">
              <a:noFill/>
              <a:prstDash val="solid"/>
              <a:miter/>
            </a:ln>
          </p:spPr>
          <p:txBody>
            <a:bodyPr rtlCol="0" anchor="ctr"/>
            <a:lstStyle/>
            <a:p>
              <a:pPr rtl="0"/>
              <a:endParaRPr lang="en-GB" sz="1934" noProof="0"/>
            </a:p>
          </p:txBody>
        </p:sp>
        <p:sp>
          <p:nvSpPr>
            <p:cNvPr id="914" name="Freeform: Shape 913">
              <a:extLst>
                <a:ext uri="{FF2B5EF4-FFF2-40B4-BE49-F238E27FC236}">
                  <a16:creationId xmlns:a16="http://schemas.microsoft.com/office/drawing/2014/main" id="{C75CD3EE-F82E-464E-B4B9-483DA6659BFB}"/>
                </a:ext>
              </a:extLst>
            </p:cNvPr>
            <p:cNvSpPr/>
            <p:nvPr/>
          </p:nvSpPr>
          <p:spPr>
            <a:xfrm>
              <a:off x="9358811" y="5784528"/>
              <a:ext cx="13887" cy="309546"/>
            </a:xfrm>
            <a:custGeom>
              <a:avLst/>
              <a:gdLst>
                <a:gd name="connsiteX0" fmla="*/ 8681 w 13887"/>
                <a:gd name="connsiteY0" fmla="*/ 302183 h 309546"/>
                <a:gd name="connsiteX1" fmla="*/ 13887 w 13887"/>
                <a:gd name="connsiteY1" fmla="*/ 303452 h 309546"/>
                <a:gd name="connsiteX2" fmla="*/ 13887 w 13887"/>
                <a:gd name="connsiteY2" fmla="*/ 6983 h 309546"/>
                <a:gd name="connsiteX3" fmla="*/ 7031 w 13887"/>
                <a:gd name="connsiteY3" fmla="*/ 6983 h 309546"/>
                <a:gd name="connsiteX4" fmla="*/ 48 w 13887"/>
                <a:gd name="connsiteY4" fmla="*/ 0 h 309546"/>
                <a:gd name="connsiteX5" fmla="*/ 48 w 13887"/>
                <a:gd name="connsiteY5" fmla="*/ 309547 h 309546"/>
                <a:gd name="connsiteX6" fmla="*/ 48 w 13887"/>
                <a:gd name="connsiteY6" fmla="*/ 307388 h 309546"/>
                <a:gd name="connsiteX7" fmla="*/ 8136 w 13887"/>
                <a:gd name="connsiteY7" fmla="*/ 302043 h 309546"/>
                <a:gd name="connsiteX8" fmla="*/ 8681 w 13887"/>
                <a:gd name="connsiteY8" fmla="*/ 302183 h 30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87" h="309546">
                  <a:moveTo>
                    <a:pt x="8681" y="302183"/>
                  </a:moveTo>
                  <a:lnTo>
                    <a:pt x="13887" y="303452"/>
                  </a:lnTo>
                  <a:lnTo>
                    <a:pt x="13887" y="6983"/>
                  </a:lnTo>
                  <a:lnTo>
                    <a:pt x="7031" y="6983"/>
                  </a:lnTo>
                  <a:cubicBezTo>
                    <a:pt x="3171" y="6983"/>
                    <a:pt x="48" y="3857"/>
                    <a:pt x="48" y="0"/>
                  </a:cubicBezTo>
                  <a:lnTo>
                    <a:pt x="48" y="309547"/>
                  </a:lnTo>
                  <a:cubicBezTo>
                    <a:pt x="-16" y="308823"/>
                    <a:pt x="-16" y="308112"/>
                    <a:pt x="48" y="307388"/>
                  </a:cubicBezTo>
                  <a:cubicBezTo>
                    <a:pt x="809" y="303681"/>
                    <a:pt x="4428" y="301294"/>
                    <a:pt x="8136" y="302043"/>
                  </a:cubicBezTo>
                  <a:cubicBezTo>
                    <a:pt x="8326" y="302081"/>
                    <a:pt x="8504" y="302132"/>
                    <a:pt x="8681" y="3021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15" name="Freeform: Shape 914">
              <a:extLst>
                <a:ext uri="{FF2B5EF4-FFF2-40B4-BE49-F238E27FC236}">
                  <a16:creationId xmlns:a16="http://schemas.microsoft.com/office/drawing/2014/main" id="{41F2141D-0FDD-48F4-8DE5-5B5477BFDDAF}"/>
                </a:ext>
              </a:extLst>
            </p:cNvPr>
            <p:cNvSpPr/>
            <p:nvPr/>
          </p:nvSpPr>
          <p:spPr>
            <a:xfrm>
              <a:off x="10262228" y="6104359"/>
              <a:ext cx="5459" cy="1777"/>
            </a:xfrm>
            <a:custGeom>
              <a:avLst/>
              <a:gdLst>
                <a:gd name="connsiteX0" fmla="*/ 5459 w 5459"/>
                <a:gd name="connsiteY0" fmla="*/ 0 h 1777"/>
                <a:gd name="connsiteX1" fmla="*/ 0 w 5459"/>
                <a:gd name="connsiteY1" fmla="*/ 0 h 1777"/>
                <a:gd name="connsiteX2" fmla="*/ 2158 w 5459"/>
                <a:gd name="connsiteY2" fmla="*/ 1778 h 1777"/>
                <a:gd name="connsiteX3" fmla="*/ 5459 w 5459"/>
                <a:gd name="connsiteY3" fmla="*/ 0 h 1777"/>
              </a:gdLst>
              <a:ahLst/>
              <a:cxnLst>
                <a:cxn ang="0">
                  <a:pos x="connsiteX0" y="connsiteY0"/>
                </a:cxn>
                <a:cxn ang="0">
                  <a:pos x="connsiteX1" y="connsiteY1"/>
                </a:cxn>
                <a:cxn ang="0">
                  <a:pos x="connsiteX2" y="connsiteY2"/>
                </a:cxn>
                <a:cxn ang="0">
                  <a:pos x="connsiteX3" y="connsiteY3"/>
                </a:cxn>
              </a:cxnLst>
              <a:rect l="l" t="t" r="r" b="b"/>
              <a:pathLst>
                <a:path w="5459" h="1777">
                  <a:moveTo>
                    <a:pt x="5459" y="0"/>
                  </a:moveTo>
                  <a:lnTo>
                    <a:pt x="0" y="0"/>
                  </a:lnTo>
                  <a:lnTo>
                    <a:pt x="2158" y="1778"/>
                  </a:lnTo>
                  <a:cubicBezTo>
                    <a:pt x="3073" y="889"/>
                    <a:pt x="4215" y="267"/>
                    <a:pt x="5459"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16" name="Freeform: Shape 915">
              <a:extLst>
                <a:ext uri="{FF2B5EF4-FFF2-40B4-BE49-F238E27FC236}">
                  <a16:creationId xmlns:a16="http://schemas.microsoft.com/office/drawing/2014/main" id="{678D806C-48F5-4B92-A5D2-904B7CE8E19E}"/>
                </a:ext>
              </a:extLst>
            </p:cNvPr>
            <p:cNvSpPr/>
            <p:nvPr/>
          </p:nvSpPr>
          <p:spPr>
            <a:xfrm>
              <a:off x="10072794" y="6104232"/>
              <a:ext cx="189434" cy="8125"/>
            </a:xfrm>
            <a:custGeom>
              <a:avLst/>
              <a:gdLst>
                <a:gd name="connsiteX0" fmla="*/ 0 w 189434"/>
                <a:gd name="connsiteY0" fmla="*/ 6856 h 8125"/>
                <a:gd name="connsiteX1" fmla="*/ 0 w 189434"/>
                <a:gd name="connsiteY1" fmla="*/ 8126 h 8125"/>
                <a:gd name="connsiteX2" fmla="*/ 189434 w 189434"/>
                <a:gd name="connsiteY2" fmla="*/ 8126 h 8125"/>
                <a:gd name="connsiteX3" fmla="*/ 189434 w 189434"/>
                <a:gd name="connsiteY3" fmla="*/ 3682 h 8125"/>
                <a:gd name="connsiteX4" fmla="*/ 184864 w 189434"/>
                <a:gd name="connsiteY4" fmla="*/ 0 h 8125"/>
                <a:gd name="connsiteX5" fmla="*/ 0 w 189434"/>
                <a:gd name="connsiteY5" fmla="*/ 0 h 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9434" h="8125">
                  <a:moveTo>
                    <a:pt x="0" y="6856"/>
                  </a:moveTo>
                  <a:lnTo>
                    <a:pt x="0" y="8126"/>
                  </a:lnTo>
                  <a:lnTo>
                    <a:pt x="189434" y="8126"/>
                  </a:lnTo>
                  <a:cubicBezTo>
                    <a:pt x="188876" y="6691"/>
                    <a:pt x="188876" y="5117"/>
                    <a:pt x="189434" y="3682"/>
                  </a:cubicBezTo>
                  <a:lnTo>
                    <a:pt x="184864" y="0"/>
                  </a:lnTo>
                  <a:lnTo>
                    <a:pt x="0" y="0"/>
                  </a:lnTo>
                  <a:close/>
                </a:path>
              </a:pathLst>
            </a:custGeom>
            <a:solidFill>
              <a:srgbClr val="000000"/>
            </a:solidFill>
            <a:ln w="12690" cap="flat">
              <a:noFill/>
              <a:prstDash val="solid"/>
              <a:miter/>
            </a:ln>
          </p:spPr>
          <p:txBody>
            <a:bodyPr rtlCol="0" anchor="ctr"/>
            <a:lstStyle/>
            <a:p>
              <a:pPr rtl="0"/>
              <a:endParaRPr lang="en-GB" sz="1934" noProof="0"/>
            </a:p>
          </p:txBody>
        </p:sp>
        <p:sp>
          <p:nvSpPr>
            <p:cNvPr id="917" name="Freeform: Shape 916">
              <a:extLst>
                <a:ext uri="{FF2B5EF4-FFF2-40B4-BE49-F238E27FC236}">
                  <a16:creationId xmlns:a16="http://schemas.microsoft.com/office/drawing/2014/main" id="{B26C0F14-51BE-4A42-9580-3E4DAE6FA366}"/>
                </a:ext>
              </a:extLst>
            </p:cNvPr>
            <p:cNvSpPr/>
            <p:nvPr/>
          </p:nvSpPr>
          <p:spPr>
            <a:xfrm>
              <a:off x="10267688" y="5831252"/>
              <a:ext cx="2412" cy="273107"/>
            </a:xfrm>
            <a:custGeom>
              <a:avLst/>
              <a:gdLst>
                <a:gd name="connsiteX0" fmla="*/ 2412 w 2412"/>
                <a:gd name="connsiteY0" fmla="*/ 273107 h 273107"/>
                <a:gd name="connsiteX1" fmla="*/ 2412 w 2412"/>
                <a:gd name="connsiteY1" fmla="*/ 3936 h 273107"/>
                <a:gd name="connsiteX2" fmla="*/ 0 w 2412"/>
                <a:gd name="connsiteY2" fmla="*/ 0 h 273107"/>
                <a:gd name="connsiteX3" fmla="*/ 0 w 2412"/>
                <a:gd name="connsiteY3" fmla="*/ 272980 h 273107"/>
                <a:gd name="connsiteX4" fmla="*/ 0 w 2412"/>
                <a:gd name="connsiteY4" fmla="*/ 272980 h 273107"/>
                <a:gd name="connsiteX5" fmla="*/ 2412 w 2412"/>
                <a:gd name="connsiteY5" fmla="*/ 273107 h 273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2" h="273107">
                  <a:moveTo>
                    <a:pt x="2412" y="273107"/>
                  </a:moveTo>
                  <a:lnTo>
                    <a:pt x="2412" y="3936"/>
                  </a:lnTo>
                  <a:lnTo>
                    <a:pt x="0" y="0"/>
                  </a:lnTo>
                  <a:lnTo>
                    <a:pt x="0" y="272980"/>
                  </a:lnTo>
                  <a:lnTo>
                    <a:pt x="0" y="272980"/>
                  </a:lnTo>
                  <a:cubicBezTo>
                    <a:pt x="800" y="272891"/>
                    <a:pt x="1625" y="272942"/>
                    <a:pt x="2412" y="273107"/>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18" name="Freeform: Shape 917">
              <a:extLst>
                <a:ext uri="{FF2B5EF4-FFF2-40B4-BE49-F238E27FC236}">
                  <a16:creationId xmlns:a16="http://schemas.microsoft.com/office/drawing/2014/main" id="{ECC5E234-FB5C-4D5D-BD45-DE4D8AC2EB92}"/>
                </a:ext>
              </a:extLst>
            </p:cNvPr>
            <p:cNvSpPr/>
            <p:nvPr/>
          </p:nvSpPr>
          <p:spPr>
            <a:xfrm>
              <a:off x="10265530" y="5820714"/>
              <a:ext cx="17578" cy="21766"/>
            </a:xfrm>
            <a:custGeom>
              <a:avLst/>
              <a:gdLst>
                <a:gd name="connsiteX0" fmla="*/ 9523 w 17578"/>
                <a:gd name="connsiteY0" fmla="*/ 9396 h 21766"/>
                <a:gd name="connsiteX1" fmla="*/ 5840 w 17578"/>
                <a:gd name="connsiteY1" fmla="*/ 10411 h 21766"/>
                <a:gd name="connsiteX2" fmla="*/ 0 w 17578"/>
                <a:gd name="connsiteY2" fmla="*/ 7110 h 21766"/>
                <a:gd name="connsiteX3" fmla="*/ 2158 w 17578"/>
                <a:gd name="connsiteY3" fmla="*/ 10538 h 21766"/>
                <a:gd name="connsiteX4" fmla="*/ 4571 w 17578"/>
                <a:gd name="connsiteY4" fmla="*/ 14474 h 21766"/>
                <a:gd name="connsiteX5" fmla="*/ 4571 w 17578"/>
                <a:gd name="connsiteY5" fmla="*/ 14474 h 21766"/>
                <a:gd name="connsiteX6" fmla="*/ 6983 w 17578"/>
                <a:gd name="connsiteY6" fmla="*/ 18410 h 21766"/>
                <a:gd name="connsiteX7" fmla="*/ 6983 w 17578"/>
                <a:gd name="connsiteY7" fmla="*/ 19299 h 21766"/>
                <a:gd name="connsiteX8" fmla="*/ 6983 w 17578"/>
                <a:gd name="connsiteY8" fmla="*/ 19299 h 21766"/>
                <a:gd name="connsiteX9" fmla="*/ 8761 w 17578"/>
                <a:gd name="connsiteY9" fmla="*/ 20950 h 21766"/>
                <a:gd name="connsiteX10" fmla="*/ 9523 w 17578"/>
                <a:gd name="connsiteY10" fmla="*/ 20950 h 21766"/>
                <a:gd name="connsiteX11" fmla="*/ 12443 w 17578"/>
                <a:gd name="connsiteY11" fmla="*/ 21711 h 21766"/>
                <a:gd name="connsiteX12" fmla="*/ 13712 w 17578"/>
                <a:gd name="connsiteY12" fmla="*/ 21711 h 21766"/>
                <a:gd name="connsiteX13" fmla="*/ 15744 w 17578"/>
                <a:gd name="connsiteY13" fmla="*/ 21711 h 21766"/>
                <a:gd name="connsiteX14" fmla="*/ 15744 w 17578"/>
                <a:gd name="connsiteY14" fmla="*/ 21711 h 21766"/>
                <a:gd name="connsiteX15" fmla="*/ 15744 w 17578"/>
                <a:gd name="connsiteY15" fmla="*/ 21711 h 21766"/>
                <a:gd name="connsiteX16" fmla="*/ 16760 w 17578"/>
                <a:gd name="connsiteY16" fmla="*/ 20696 h 21766"/>
                <a:gd name="connsiteX17" fmla="*/ 17521 w 17578"/>
                <a:gd name="connsiteY17" fmla="*/ 19680 h 21766"/>
                <a:gd name="connsiteX18" fmla="*/ 17521 w 17578"/>
                <a:gd name="connsiteY18" fmla="*/ 18410 h 21766"/>
                <a:gd name="connsiteX19" fmla="*/ 17521 w 17578"/>
                <a:gd name="connsiteY19" fmla="*/ 17014 h 21766"/>
                <a:gd name="connsiteX20" fmla="*/ 16633 w 17578"/>
                <a:gd name="connsiteY20" fmla="*/ 12697 h 21766"/>
                <a:gd name="connsiteX21" fmla="*/ 9014 w 17578"/>
                <a:gd name="connsiteY21" fmla="*/ 0 h 21766"/>
                <a:gd name="connsiteX22" fmla="*/ 9014 w 17578"/>
                <a:gd name="connsiteY22" fmla="*/ 0 h 21766"/>
                <a:gd name="connsiteX23" fmla="*/ 9523 w 17578"/>
                <a:gd name="connsiteY23" fmla="*/ 9396 h 2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578" h="21766">
                  <a:moveTo>
                    <a:pt x="9523" y="9396"/>
                  </a:moveTo>
                  <a:cubicBezTo>
                    <a:pt x="8405" y="10042"/>
                    <a:pt x="7135" y="10391"/>
                    <a:pt x="5840" y="10411"/>
                  </a:cubicBezTo>
                  <a:cubicBezTo>
                    <a:pt x="3453" y="10404"/>
                    <a:pt x="1244" y="9153"/>
                    <a:pt x="0" y="7110"/>
                  </a:cubicBezTo>
                  <a:lnTo>
                    <a:pt x="2158" y="10538"/>
                  </a:lnTo>
                  <a:lnTo>
                    <a:pt x="4571" y="14474"/>
                  </a:lnTo>
                  <a:lnTo>
                    <a:pt x="4571" y="14474"/>
                  </a:lnTo>
                  <a:lnTo>
                    <a:pt x="6983" y="18410"/>
                  </a:lnTo>
                  <a:lnTo>
                    <a:pt x="6983" y="19299"/>
                  </a:lnTo>
                  <a:cubicBezTo>
                    <a:pt x="6983" y="19299"/>
                    <a:pt x="6983" y="19299"/>
                    <a:pt x="6983" y="19299"/>
                  </a:cubicBezTo>
                  <a:cubicBezTo>
                    <a:pt x="7478" y="19945"/>
                    <a:pt x="8075" y="20503"/>
                    <a:pt x="8761" y="20950"/>
                  </a:cubicBezTo>
                  <a:lnTo>
                    <a:pt x="9523" y="20950"/>
                  </a:lnTo>
                  <a:cubicBezTo>
                    <a:pt x="10525" y="21096"/>
                    <a:pt x="11503" y="21351"/>
                    <a:pt x="12443" y="21711"/>
                  </a:cubicBezTo>
                  <a:cubicBezTo>
                    <a:pt x="12862" y="21785"/>
                    <a:pt x="13293" y="21785"/>
                    <a:pt x="13712" y="21711"/>
                  </a:cubicBezTo>
                  <a:lnTo>
                    <a:pt x="15744" y="21711"/>
                  </a:lnTo>
                  <a:lnTo>
                    <a:pt x="15744" y="21711"/>
                  </a:lnTo>
                  <a:cubicBezTo>
                    <a:pt x="15744" y="21711"/>
                    <a:pt x="15744" y="21711"/>
                    <a:pt x="15744" y="21711"/>
                  </a:cubicBezTo>
                  <a:cubicBezTo>
                    <a:pt x="16112" y="21405"/>
                    <a:pt x="16454" y="21065"/>
                    <a:pt x="16760" y="20696"/>
                  </a:cubicBezTo>
                  <a:cubicBezTo>
                    <a:pt x="17090" y="20424"/>
                    <a:pt x="17356" y="20075"/>
                    <a:pt x="17521" y="19680"/>
                  </a:cubicBezTo>
                  <a:cubicBezTo>
                    <a:pt x="17597" y="19260"/>
                    <a:pt x="17597" y="18831"/>
                    <a:pt x="17521" y="18410"/>
                  </a:cubicBezTo>
                  <a:cubicBezTo>
                    <a:pt x="17597" y="17948"/>
                    <a:pt x="17597" y="17476"/>
                    <a:pt x="17521" y="17014"/>
                  </a:cubicBezTo>
                  <a:cubicBezTo>
                    <a:pt x="17661" y="15518"/>
                    <a:pt x="17343" y="14017"/>
                    <a:pt x="16633" y="12697"/>
                  </a:cubicBezTo>
                  <a:lnTo>
                    <a:pt x="9014" y="0"/>
                  </a:lnTo>
                  <a:lnTo>
                    <a:pt x="9014" y="0"/>
                  </a:lnTo>
                  <a:cubicBezTo>
                    <a:pt x="11579" y="2530"/>
                    <a:pt x="11808" y="6602"/>
                    <a:pt x="9523" y="939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19" name="Freeform: Shape 918">
              <a:extLst>
                <a:ext uri="{FF2B5EF4-FFF2-40B4-BE49-F238E27FC236}">
                  <a16:creationId xmlns:a16="http://schemas.microsoft.com/office/drawing/2014/main" id="{B5467DA2-FABA-4604-ABDE-16E2B5D93DAD}"/>
                </a:ext>
              </a:extLst>
            </p:cNvPr>
            <p:cNvSpPr/>
            <p:nvPr/>
          </p:nvSpPr>
          <p:spPr>
            <a:xfrm>
              <a:off x="9358938" y="6087129"/>
              <a:ext cx="50326" cy="23578"/>
            </a:xfrm>
            <a:custGeom>
              <a:avLst/>
              <a:gdLst>
                <a:gd name="connsiteX0" fmla="*/ 50327 w 50326"/>
                <a:gd name="connsiteY0" fmla="*/ 10374 h 23578"/>
                <a:gd name="connsiteX1" fmla="*/ 50327 w 50326"/>
                <a:gd name="connsiteY1" fmla="*/ 10374 h 23578"/>
                <a:gd name="connsiteX2" fmla="*/ 41185 w 50326"/>
                <a:gd name="connsiteY2" fmla="*/ 8088 h 23578"/>
                <a:gd name="connsiteX3" fmla="*/ 31028 w 50326"/>
                <a:gd name="connsiteY3" fmla="*/ 5676 h 23578"/>
                <a:gd name="connsiteX4" fmla="*/ 13633 w 50326"/>
                <a:gd name="connsiteY4" fmla="*/ 1486 h 23578"/>
                <a:gd name="connsiteX5" fmla="*/ 8428 w 50326"/>
                <a:gd name="connsiteY5" fmla="*/ 216 h 23578"/>
                <a:gd name="connsiteX6" fmla="*/ 86 w 50326"/>
                <a:gd name="connsiteY6" fmla="*/ 5155 h 23578"/>
                <a:gd name="connsiteX7" fmla="*/ 48 w 50326"/>
                <a:gd name="connsiteY7" fmla="*/ 5295 h 23578"/>
                <a:gd name="connsiteX8" fmla="*/ 48 w 50326"/>
                <a:gd name="connsiteY8" fmla="*/ 7453 h 23578"/>
                <a:gd name="connsiteX9" fmla="*/ 48 w 50326"/>
                <a:gd name="connsiteY9" fmla="*/ 8850 h 23578"/>
                <a:gd name="connsiteX10" fmla="*/ 48 w 50326"/>
                <a:gd name="connsiteY10" fmla="*/ 9993 h 23578"/>
                <a:gd name="connsiteX11" fmla="*/ 809 w 50326"/>
                <a:gd name="connsiteY11" fmla="*/ 11135 h 23578"/>
                <a:gd name="connsiteX12" fmla="*/ 1698 w 50326"/>
                <a:gd name="connsiteY12" fmla="*/ 12024 h 23578"/>
                <a:gd name="connsiteX13" fmla="*/ 2714 w 50326"/>
                <a:gd name="connsiteY13" fmla="*/ 12786 h 23578"/>
                <a:gd name="connsiteX14" fmla="*/ 3984 w 50326"/>
                <a:gd name="connsiteY14" fmla="*/ 12786 h 23578"/>
                <a:gd name="connsiteX15" fmla="*/ 3984 w 50326"/>
                <a:gd name="connsiteY15" fmla="*/ 12786 h 23578"/>
                <a:gd name="connsiteX16" fmla="*/ 49057 w 50326"/>
                <a:gd name="connsiteY16" fmla="*/ 23578 h 23578"/>
                <a:gd name="connsiteX17" fmla="*/ 49057 w 50326"/>
                <a:gd name="connsiteY17" fmla="*/ 10120 h 2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326" h="23578">
                  <a:moveTo>
                    <a:pt x="50327" y="10374"/>
                  </a:moveTo>
                  <a:cubicBezTo>
                    <a:pt x="50327" y="10374"/>
                    <a:pt x="50327" y="10374"/>
                    <a:pt x="50327" y="10374"/>
                  </a:cubicBezTo>
                  <a:lnTo>
                    <a:pt x="41185" y="8088"/>
                  </a:lnTo>
                  <a:lnTo>
                    <a:pt x="31028" y="5676"/>
                  </a:lnTo>
                  <a:lnTo>
                    <a:pt x="13633" y="1486"/>
                  </a:lnTo>
                  <a:lnTo>
                    <a:pt x="8428" y="216"/>
                  </a:lnTo>
                  <a:cubicBezTo>
                    <a:pt x="4759" y="-723"/>
                    <a:pt x="1026" y="1486"/>
                    <a:pt x="86" y="5155"/>
                  </a:cubicBezTo>
                  <a:cubicBezTo>
                    <a:pt x="73" y="5206"/>
                    <a:pt x="60" y="5244"/>
                    <a:pt x="48" y="5295"/>
                  </a:cubicBezTo>
                  <a:cubicBezTo>
                    <a:pt x="-16" y="6019"/>
                    <a:pt x="-16" y="6730"/>
                    <a:pt x="48" y="7453"/>
                  </a:cubicBezTo>
                  <a:cubicBezTo>
                    <a:pt x="-16" y="7923"/>
                    <a:pt x="-16" y="8380"/>
                    <a:pt x="48" y="8850"/>
                  </a:cubicBezTo>
                  <a:cubicBezTo>
                    <a:pt x="-3" y="9231"/>
                    <a:pt x="-3" y="9612"/>
                    <a:pt x="48" y="9993"/>
                  </a:cubicBezTo>
                  <a:lnTo>
                    <a:pt x="809" y="11135"/>
                  </a:lnTo>
                  <a:cubicBezTo>
                    <a:pt x="1038" y="11491"/>
                    <a:pt x="1343" y="11796"/>
                    <a:pt x="1698" y="12024"/>
                  </a:cubicBezTo>
                  <a:cubicBezTo>
                    <a:pt x="1977" y="12342"/>
                    <a:pt x="2321" y="12608"/>
                    <a:pt x="2714" y="12786"/>
                  </a:cubicBezTo>
                  <a:lnTo>
                    <a:pt x="3984" y="12786"/>
                  </a:lnTo>
                  <a:lnTo>
                    <a:pt x="3984" y="12786"/>
                  </a:lnTo>
                  <a:lnTo>
                    <a:pt x="49057" y="23578"/>
                  </a:lnTo>
                  <a:lnTo>
                    <a:pt x="49057" y="10120"/>
                  </a:lnTo>
                  <a:close/>
                </a:path>
              </a:pathLst>
            </a:custGeom>
            <a:solidFill>
              <a:srgbClr val="000000"/>
            </a:solidFill>
            <a:ln w="12690" cap="flat">
              <a:noFill/>
              <a:prstDash val="solid"/>
              <a:miter/>
            </a:ln>
          </p:spPr>
          <p:txBody>
            <a:bodyPr rtlCol="0" anchor="ctr"/>
            <a:lstStyle/>
            <a:p>
              <a:pPr rtl="0"/>
              <a:endParaRPr lang="en-GB" sz="1934" noProof="0"/>
            </a:p>
          </p:txBody>
        </p:sp>
        <p:sp>
          <p:nvSpPr>
            <p:cNvPr id="920" name="Freeform: Shape 919">
              <a:extLst>
                <a:ext uri="{FF2B5EF4-FFF2-40B4-BE49-F238E27FC236}">
                  <a16:creationId xmlns:a16="http://schemas.microsoft.com/office/drawing/2014/main" id="{6AB183D0-423B-4958-B01B-BA2B40D32B84}"/>
                </a:ext>
              </a:extLst>
            </p:cNvPr>
            <p:cNvSpPr/>
            <p:nvPr/>
          </p:nvSpPr>
          <p:spPr>
            <a:xfrm>
              <a:off x="10262062" y="6107914"/>
              <a:ext cx="3340" cy="4443"/>
            </a:xfrm>
            <a:custGeom>
              <a:avLst/>
              <a:gdLst>
                <a:gd name="connsiteX0" fmla="*/ 166 w 3340"/>
                <a:gd name="connsiteY0" fmla="*/ 4444 h 4443"/>
                <a:gd name="connsiteX1" fmla="*/ 2579 w 3340"/>
                <a:gd name="connsiteY1" fmla="*/ 4444 h 4443"/>
                <a:gd name="connsiteX2" fmla="*/ 3341 w 3340"/>
                <a:gd name="connsiteY2" fmla="*/ 2032 h 4443"/>
                <a:gd name="connsiteX3" fmla="*/ 801 w 3340"/>
                <a:gd name="connsiteY3" fmla="*/ 0 h 4443"/>
                <a:gd name="connsiteX4" fmla="*/ 166 w 3340"/>
                <a:gd name="connsiteY4" fmla="*/ 4444 h 4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0" h="4443">
                  <a:moveTo>
                    <a:pt x="166" y="4444"/>
                  </a:moveTo>
                  <a:lnTo>
                    <a:pt x="2579" y="4444"/>
                  </a:lnTo>
                  <a:cubicBezTo>
                    <a:pt x="2680" y="3593"/>
                    <a:pt x="2934" y="2781"/>
                    <a:pt x="3341" y="2032"/>
                  </a:cubicBezTo>
                  <a:lnTo>
                    <a:pt x="801" y="0"/>
                  </a:lnTo>
                  <a:cubicBezTo>
                    <a:pt x="27" y="1346"/>
                    <a:pt x="-189" y="2933"/>
                    <a:pt x="166" y="4444"/>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21" name="Freeform: Shape 920">
              <a:extLst>
                <a:ext uri="{FF2B5EF4-FFF2-40B4-BE49-F238E27FC236}">
                  <a16:creationId xmlns:a16="http://schemas.microsoft.com/office/drawing/2014/main" id="{F287BC30-A72C-49A1-A676-7C0DA1136510}"/>
                </a:ext>
              </a:extLst>
            </p:cNvPr>
            <p:cNvSpPr/>
            <p:nvPr/>
          </p:nvSpPr>
          <p:spPr>
            <a:xfrm>
              <a:off x="10265530" y="6105914"/>
              <a:ext cx="10411" cy="3650"/>
            </a:xfrm>
            <a:custGeom>
              <a:avLst/>
              <a:gdLst>
                <a:gd name="connsiteX0" fmla="*/ 10411 w 10411"/>
                <a:gd name="connsiteY0" fmla="*/ 2127 h 3650"/>
                <a:gd name="connsiteX1" fmla="*/ 10411 w 10411"/>
                <a:gd name="connsiteY1" fmla="*/ 2127 h 3650"/>
                <a:gd name="connsiteX2" fmla="*/ 7872 w 10411"/>
                <a:gd name="connsiteY2" fmla="*/ 95 h 3650"/>
                <a:gd name="connsiteX3" fmla="*/ 7872 w 10411"/>
                <a:gd name="connsiteY3" fmla="*/ 95 h 3650"/>
                <a:gd name="connsiteX4" fmla="*/ 7872 w 10411"/>
                <a:gd name="connsiteY4" fmla="*/ 95 h 3650"/>
                <a:gd name="connsiteX5" fmla="*/ 6602 w 10411"/>
                <a:gd name="connsiteY5" fmla="*/ 95 h 3650"/>
                <a:gd name="connsiteX6" fmla="*/ 5713 w 10411"/>
                <a:gd name="connsiteY6" fmla="*/ 95 h 3650"/>
                <a:gd name="connsiteX7" fmla="*/ 5713 w 10411"/>
                <a:gd name="connsiteY7" fmla="*/ 95 h 3650"/>
                <a:gd name="connsiteX8" fmla="*/ 3301 w 10411"/>
                <a:gd name="connsiteY8" fmla="*/ 95 h 3650"/>
                <a:gd name="connsiteX9" fmla="*/ 0 w 10411"/>
                <a:gd name="connsiteY9" fmla="*/ 1746 h 3650"/>
                <a:gd name="connsiteX10" fmla="*/ 2539 w 10411"/>
                <a:gd name="connsiteY10" fmla="*/ 3650 h 3650"/>
                <a:gd name="connsiteX11" fmla="*/ 6094 w 10411"/>
                <a:gd name="connsiteY11" fmla="*/ 857 h 3650"/>
                <a:gd name="connsiteX12" fmla="*/ 10411 w 10411"/>
                <a:gd name="connsiteY12" fmla="*/ 2127 h 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11" h="3650">
                  <a:moveTo>
                    <a:pt x="10411" y="2127"/>
                  </a:moveTo>
                  <a:lnTo>
                    <a:pt x="10411" y="2127"/>
                  </a:lnTo>
                  <a:lnTo>
                    <a:pt x="7872" y="95"/>
                  </a:lnTo>
                  <a:cubicBezTo>
                    <a:pt x="7872" y="95"/>
                    <a:pt x="7872" y="95"/>
                    <a:pt x="7872" y="95"/>
                  </a:cubicBezTo>
                  <a:lnTo>
                    <a:pt x="7872" y="95"/>
                  </a:lnTo>
                  <a:lnTo>
                    <a:pt x="6602" y="95"/>
                  </a:lnTo>
                  <a:lnTo>
                    <a:pt x="5713" y="95"/>
                  </a:lnTo>
                  <a:lnTo>
                    <a:pt x="5713" y="95"/>
                  </a:lnTo>
                  <a:cubicBezTo>
                    <a:pt x="4913" y="-32"/>
                    <a:pt x="4101" y="-32"/>
                    <a:pt x="3301" y="95"/>
                  </a:cubicBezTo>
                  <a:cubicBezTo>
                    <a:pt x="2069" y="324"/>
                    <a:pt x="927" y="895"/>
                    <a:pt x="0" y="1746"/>
                  </a:cubicBezTo>
                  <a:lnTo>
                    <a:pt x="2539" y="3650"/>
                  </a:lnTo>
                  <a:cubicBezTo>
                    <a:pt x="3390" y="2355"/>
                    <a:pt x="4634" y="1378"/>
                    <a:pt x="6094" y="857"/>
                  </a:cubicBezTo>
                  <a:cubicBezTo>
                    <a:pt x="7643" y="755"/>
                    <a:pt x="9167" y="1200"/>
                    <a:pt x="10411" y="2127"/>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22" name="Freeform: Shape 921">
              <a:extLst>
                <a:ext uri="{FF2B5EF4-FFF2-40B4-BE49-F238E27FC236}">
                  <a16:creationId xmlns:a16="http://schemas.microsoft.com/office/drawing/2014/main" id="{F4D8426A-23B8-4F4F-B890-73D41D2B62F3}"/>
                </a:ext>
              </a:extLst>
            </p:cNvPr>
            <p:cNvSpPr/>
            <p:nvPr/>
          </p:nvSpPr>
          <p:spPr>
            <a:xfrm>
              <a:off x="10245911" y="6092107"/>
              <a:ext cx="20887" cy="17331"/>
            </a:xfrm>
            <a:custGeom>
              <a:avLst/>
              <a:gdLst>
                <a:gd name="connsiteX0" fmla="*/ 319 w 20887"/>
                <a:gd name="connsiteY0" fmla="*/ 1968 h 17331"/>
                <a:gd name="connsiteX1" fmla="*/ 319 w 20887"/>
                <a:gd name="connsiteY1" fmla="*/ 1968 h 17331"/>
                <a:gd name="connsiteX2" fmla="*/ 12254 w 20887"/>
                <a:gd name="connsiteY2" fmla="*/ 11618 h 17331"/>
                <a:gd name="connsiteX3" fmla="*/ 16825 w 20887"/>
                <a:gd name="connsiteY3" fmla="*/ 15300 h 17331"/>
                <a:gd name="connsiteX4" fmla="*/ 19364 w 20887"/>
                <a:gd name="connsiteY4" fmla="*/ 17331 h 17331"/>
                <a:gd name="connsiteX5" fmla="*/ 20888 w 20887"/>
                <a:gd name="connsiteY5" fmla="*/ 15300 h 17331"/>
                <a:gd name="connsiteX6" fmla="*/ 18348 w 20887"/>
                <a:gd name="connsiteY6" fmla="*/ 13395 h 17331"/>
                <a:gd name="connsiteX7" fmla="*/ 16190 w 20887"/>
                <a:gd name="connsiteY7" fmla="*/ 11618 h 17331"/>
                <a:gd name="connsiteX8" fmla="*/ 1970 w 20887"/>
                <a:gd name="connsiteY8" fmla="*/ 190 h 17331"/>
                <a:gd name="connsiteX9" fmla="*/ 1970 w 20887"/>
                <a:gd name="connsiteY9" fmla="*/ 190 h 17331"/>
                <a:gd name="connsiteX10" fmla="*/ 1970 w 20887"/>
                <a:gd name="connsiteY10" fmla="*/ 190 h 17331"/>
                <a:gd name="connsiteX11" fmla="*/ 573 w 20887"/>
                <a:gd name="connsiteY11" fmla="*/ 190 h 17331"/>
                <a:gd name="connsiteX12" fmla="*/ 154 w 20887"/>
                <a:gd name="connsiteY12" fmla="*/ 1752 h 17331"/>
                <a:gd name="connsiteX13" fmla="*/ 319 w 20887"/>
                <a:gd name="connsiteY13" fmla="*/ 1968 h 17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887" h="17331">
                  <a:moveTo>
                    <a:pt x="319" y="1968"/>
                  </a:moveTo>
                  <a:lnTo>
                    <a:pt x="319" y="1968"/>
                  </a:lnTo>
                  <a:lnTo>
                    <a:pt x="12254" y="11618"/>
                  </a:lnTo>
                  <a:lnTo>
                    <a:pt x="16825" y="15300"/>
                  </a:lnTo>
                  <a:lnTo>
                    <a:pt x="19364" y="17331"/>
                  </a:lnTo>
                  <a:cubicBezTo>
                    <a:pt x="19758" y="16569"/>
                    <a:pt x="20265" y="15884"/>
                    <a:pt x="20888" y="15300"/>
                  </a:cubicBezTo>
                  <a:lnTo>
                    <a:pt x="18348" y="13395"/>
                  </a:lnTo>
                  <a:lnTo>
                    <a:pt x="16190" y="11618"/>
                  </a:lnTo>
                  <a:lnTo>
                    <a:pt x="1970" y="190"/>
                  </a:lnTo>
                  <a:lnTo>
                    <a:pt x="1970" y="190"/>
                  </a:lnTo>
                  <a:lnTo>
                    <a:pt x="1970" y="190"/>
                  </a:lnTo>
                  <a:cubicBezTo>
                    <a:pt x="1538" y="-63"/>
                    <a:pt x="1005" y="-63"/>
                    <a:pt x="573" y="190"/>
                  </a:cubicBezTo>
                  <a:cubicBezTo>
                    <a:pt x="27" y="508"/>
                    <a:pt x="-164" y="1206"/>
                    <a:pt x="154" y="1752"/>
                  </a:cubicBezTo>
                  <a:cubicBezTo>
                    <a:pt x="205" y="1828"/>
                    <a:pt x="255" y="1905"/>
                    <a:pt x="319" y="1968"/>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23" name="Freeform: Shape 922">
              <a:extLst>
                <a:ext uri="{FF2B5EF4-FFF2-40B4-BE49-F238E27FC236}">
                  <a16:creationId xmlns:a16="http://schemas.microsoft.com/office/drawing/2014/main" id="{397D503F-FA24-4C59-8E3C-1B91AC830F44}"/>
                </a:ext>
              </a:extLst>
            </p:cNvPr>
            <p:cNvSpPr/>
            <p:nvPr/>
          </p:nvSpPr>
          <p:spPr>
            <a:xfrm>
              <a:off x="10243056" y="5780973"/>
              <a:ext cx="31741" cy="42788"/>
            </a:xfrm>
            <a:custGeom>
              <a:avLst/>
              <a:gdLst>
                <a:gd name="connsiteX0" fmla="*/ 3809 w 31741"/>
                <a:gd name="connsiteY0" fmla="*/ 10538 h 42788"/>
                <a:gd name="connsiteX1" fmla="*/ 0 w 31741"/>
                <a:gd name="connsiteY1" fmla="*/ 10538 h 42788"/>
                <a:gd name="connsiteX2" fmla="*/ 2539 w 31741"/>
                <a:gd name="connsiteY2" fmla="*/ 14728 h 42788"/>
                <a:gd name="connsiteX3" fmla="*/ 4952 w 31741"/>
                <a:gd name="connsiteY3" fmla="*/ 18664 h 42788"/>
                <a:gd name="connsiteX4" fmla="*/ 19934 w 31741"/>
                <a:gd name="connsiteY4" fmla="*/ 42788 h 42788"/>
                <a:gd name="connsiteX5" fmla="*/ 23464 w 31741"/>
                <a:gd name="connsiteY5" fmla="*/ 33564 h 42788"/>
                <a:gd name="connsiteX6" fmla="*/ 31742 w 31741"/>
                <a:gd name="connsiteY6" fmla="*/ 35551 h 42788"/>
                <a:gd name="connsiteX7" fmla="*/ 29075 w 31741"/>
                <a:gd name="connsiteY7" fmla="*/ 31361 h 42788"/>
                <a:gd name="connsiteX8" fmla="*/ 9650 w 31741"/>
                <a:gd name="connsiteY8" fmla="*/ 0 h 42788"/>
                <a:gd name="connsiteX9" fmla="*/ 9650 w 31741"/>
                <a:gd name="connsiteY9" fmla="*/ 0 h 42788"/>
                <a:gd name="connsiteX10" fmla="*/ 11173 w 31741"/>
                <a:gd name="connsiteY10" fmla="*/ 4190 h 42788"/>
                <a:gd name="connsiteX11" fmla="*/ 3809 w 31741"/>
                <a:gd name="connsiteY11" fmla="*/ 10538 h 42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41" h="42788">
                  <a:moveTo>
                    <a:pt x="3809" y="10538"/>
                  </a:moveTo>
                  <a:lnTo>
                    <a:pt x="0" y="10538"/>
                  </a:lnTo>
                  <a:lnTo>
                    <a:pt x="2539" y="14728"/>
                  </a:lnTo>
                  <a:lnTo>
                    <a:pt x="4952" y="18664"/>
                  </a:lnTo>
                  <a:lnTo>
                    <a:pt x="19934" y="42788"/>
                  </a:lnTo>
                  <a:cubicBezTo>
                    <a:pt x="18359" y="39267"/>
                    <a:pt x="19934" y="35137"/>
                    <a:pt x="23464" y="33564"/>
                  </a:cubicBezTo>
                  <a:cubicBezTo>
                    <a:pt x="26358" y="32271"/>
                    <a:pt x="29749" y="33087"/>
                    <a:pt x="31742" y="35551"/>
                  </a:cubicBezTo>
                  <a:lnTo>
                    <a:pt x="29075" y="31361"/>
                  </a:lnTo>
                  <a:lnTo>
                    <a:pt x="9650" y="0"/>
                  </a:lnTo>
                  <a:lnTo>
                    <a:pt x="9650" y="0"/>
                  </a:lnTo>
                  <a:cubicBezTo>
                    <a:pt x="10576" y="1206"/>
                    <a:pt x="11110" y="2669"/>
                    <a:pt x="11173" y="4190"/>
                  </a:cubicBezTo>
                  <a:cubicBezTo>
                    <a:pt x="10843" y="7948"/>
                    <a:pt x="7580" y="10759"/>
                    <a:pt x="3809" y="10538"/>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24" name="Freeform: Shape 923">
              <a:extLst>
                <a:ext uri="{FF2B5EF4-FFF2-40B4-BE49-F238E27FC236}">
                  <a16:creationId xmlns:a16="http://schemas.microsoft.com/office/drawing/2014/main" id="{1180B2D5-91C8-4884-A96E-62F36F769BDA}"/>
                </a:ext>
              </a:extLst>
            </p:cNvPr>
            <p:cNvSpPr/>
            <p:nvPr/>
          </p:nvSpPr>
          <p:spPr>
            <a:xfrm>
              <a:off x="10262380" y="5813547"/>
              <a:ext cx="15960" cy="17196"/>
            </a:xfrm>
            <a:custGeom>
              <a:avLst/>
              <a:gdLst>
                <a:gd name="connsiteX0" fmla="*/ 3150 w 15960"/>
                <a:gd name="connsiteY0" fmla="*/ 13896 h 17196"/>
                <a:gd name="connsiteX1" fmla="*/ 3150 w 15960"/>
                <a:gd name="connsiteY1" fmla="*/ 13896 h 17196"/>
                <a:gd name="connsiteX2" fmla="*/ 8990 w 15960"/>
                <a:gd name="connsiteY2" fmla="*/ 17197 h 17196"/>
                <a:gd name="connsiteX3" fmla="*/ 12672 w 15960"/>
                <a:gd name="connsiteY3" fmla="*/ 16181 h 17196"/>
                <a:gd name="connsiteX4" fmla="*/ 14958 w 15960"/>
                <a:gd name="connsiteY4" fmla="*/ 6658 h 17196"/>
                <a:gd name="connsiteX5" fmla="*/ 14958 w 15960"/>
                <a:gd name="connsiteY5" fmla="*/ 6658 h 17196"/>
                <a:gd name="connsiteX6" fmla="*/ 12418 w 15960"/>
                <a:gd name="connsiteY6" fmla="*/ 2595 h 17196"/>
                <a:gd name="connsiteX7" fmla="*/ 2604 w 15960"/>
                <a:gd name="connsiteY7" fmla="*/ 1551 h 17196"/>
                <a:gd name="connsiteX8" fmla="*/ 610 w 15960"/>
                <a:gd name="connsiteY8" fmla="*/ 9833 h 17196"/>
                <a:gd name="connsiteX9" fmla="*/ 610 w 15960"/>
                <a:gd name="connsiteY9" fmla="*/ 9833 h 17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60" h="17196">
                  <a:moveTo>
                    <a:pt x="3150" y="13896"/>
                  </a:moveTo>
                  <a:lnTo>
                    <a:pt x="3150" y="13896"/>
                  </a:lnTo>
                  <a:cubicBezTo>
                    <a:pt x="4394" y="15938"/>
                    <a:pt x="6603" y="17189"/>
                    <a:pt x="8990" y="17197"/>
                  </a:cubicBezTo>
                  <a:cubicBezTo>
                    <a:pt x="10285" y="17176"/>
                    <a:pt x="11555" y="16827"/>
                    <a:pt x="12672" y="16181"/>
                  </a:cubicBezTo>
                  <a:cubicBezTo>
                    <a:pt x="15910" y="14162"/>
                    <a:pt x="16925" y="9924"/>
                    <a:pt x="14958" y="6658"/>
                  </a:cubicBezTo>
                  <a:lnTo>
                    <a:pt x="14958" y="6658"/>
                  </a:lnTo>
                  <a:lnTo>
                    <a:pt x="12418" y="2595"/>
                  </a:lnTo>
                  <a:cubicBezTo>
                    <a:pt x="9993" y="-405"/>
                    <a:pt x="5600" y="-872"/>
                    <a:pt x="2604" y="1551"/>
                  </a:cubicBezTo>
                  <a:cubicBezTo>
                    <a:pt x="128" y="3541"/>
                    <a:pt x="-685" y="6940"/>
                    <a:pt x="610" y="9833"/>
                  </a:cubicBezTo>
                  <a:lnTo>
                    <a:pt x="610" y="9833"/>
                  </a:lnTo>
                  <a:close/>
                </a:path>
              </a:pathLst>
            </a:custGeom>
            <a:solidFill>
              <a:srgbClr val="000000"/>
            </a:solidFill>
            <a:ln w="12690" cap="flat">
              <a:noFill/>
              <a:prstDash val="solid"/>
              <a:miter/>
            </a:ln>
          </p:spPr>
          <p:txBody>
            <a:bodyPr rtlCol="0" anchor="ctr"/>
            <a:lstStyle/>
            <a:p>
              <a:pPr rtl="0"/>
              <a:endParaRPr lang="en-GB" sz="1934" noProof="0"/>
            </a:p>
          </p:txBody>
        </p:sp>
        <p:sp>
          <p:nvSpPr>
            <p:cNvPr id="925" name="Freeform: Shape 924">
              <a:extLst>
                <a:ext uri="{FF2B5EF4-FFF2-40B4-BE49-F238E27FC236}">
                  <a16:creationId xmlns:a16="http://schemas.microsoft.com/office/drawing/2014/main" id="{0DD2848A-1E0E-4702-8312-610D79E2CBAD}"/>
                </a:ext>
              </a:extLst>
            </p:cNvPr>
            <p:cNvSpPr/>
            <p:nvPr/>
          </p:nvSpPr>
          <p:spPr>
            <a:xfrm>
              <a:off x="11006381" y="5844964"/>
              <a:ext cx="321607" cy="13712"/>
            </a:xfrm>
            <a:custGeom>
              <a:avLst/>
              <a:gdLst>
                <a:gd name="connsiteX0" fmla="*/ 0 w 321607"/>
                <a:gd name="connsiteY0" fmla="*/ 13713 h 13712"/>
                <a:gd name="connsiteX1" fmla="*/ 314751 w 321607"/>
                <a:gd name="connsiteY1" fmla="*/ 13713 h 13712"/>
                <a:gd name="connsiteX2" fmla="*/ 314751 w 321607"/>
                <a:gd name="connsiteY2" fmla="*/ 6856 h 13712"/>
                <a:gd name="connsiteX3" fmla="*/ 321607 w 321607"/>
                <a:gd name="connsiteY3" fmla="*/ 0 h 13712"/>
                <a:gd name="connsiteX4" fmla="*/ 0 w 321607"/>
                <a:gd name="connsiteY4" fmla="*/ 0 h 13712"/>
                <a:gd name="connsiteX5" fmla="*/ 0 w 321607"/>
                <a:gd name="connsiteY5" fmla="*/ 13713 h 13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07" h="13712">
                  <a:moveTo>
                    <a:pt x="0" y="13713"/>
                  </a:moveTo>
                  <a:lnTo>
                    <a:pt x="314751" y="13713"/>
                  </a:lnTo>
                  <a:lnTo>
                    <a:pt x="314751" y="6856"/>
                  </a:lnTo>
                  <a:cubicBezTo>
                    <a:pt x="314751" y="3070"/>
                    <a:pt x="317823" y="0"/>
                    <a:pt x="321607" y="0"/>
                  </a:cubicBezTo>
                  <a:lnTo>
                    <a:pt x="0" y="0"/>
                  </a:lnTo>
                  <a:lnTo>
                    <a:pt x="0" y="13713"/>
                  </a:lnTo>
                  <a:close/>
                </a:path>
              </a:pathLst>
            </a:custGeom>
            <a:solidFill>
              <a:srgbClr val="000000"/>
            </a:solidFill>
            <a:ln w="12690" cap="flat">
              <a:noFill/>
              <a:prstDash val="solid"/>
              <a:miter/>
            </a:ln>
          </p:spPr>
          <p:txBody>
            <a:bodyPr rtlCol="0" anchor="ctr"/>
            <a:lstStyle/>
            <a:p>
              <a:pPr rtl="0"/>
              <a:endParaRPr lang="en-GB" sz="1934" noProof="0"/>
            </a:p>
          </p:txBody>
        </p:sp>
        <p:sp>
          <p:nvSpPr>
            <p:cNvPr id="926" name="Freeform: Shape 925">
              <a:extLst>
                <a:ext uri="{FF2B5EF4-FFF2-40B4-BE49-F238E27FC236}">
                  <a16:creationId xmlns:a16="http://schemas.microsoft.com/office/drawing/2014/main" id="{A1E626A7-BE78-4B4F-8622-AAE87449F800}"/>
                </a:ext>
              </a:extLst>
            </p:cNvPr>
            <p:cNvSpPr/>
            <p:nvPr/>
          </p:nvSpPr>
          <p:spPr>
            <a:xfrm>
              <a:off x="11334845" y="6493387"/>
              <a:ext cx="431306" cy="6602"/>
            </a:xfrm>
            <a:custGeom>
              <a:avLst/>
              <a:gdLst>
                <a:gd name="connsiteX0" fmla="*/ 0 w 431306"/>
                <a:gd name="connsiteY0" fmla="*/ 0 h 6602"/>
                <a:gd name="connsiteX1" fmla="*/ 431306 w 431306"/>
                <a:gd name="connsiteY1" fmla="*/ 0 h 6602"/>
                <a:gd name="connsiteX2" fmla="*/ 431306 w 431306"/>
                <a:gd name="connsiteY2" fmla="*/ 6602 h 6602"/>
                <a:gd name="connsiteX3" fmla="*/ 0 w 431306"/>
                <a:gd name="connsiteY3" fmla="*/ 6602 h 6602"/>
              </a:gdLst>
              <a:ahLst/>
              <a:cxnLst>
                <a:cxn ang="0">
                  <a:pos x="connsiteX0" y="connsiteY0"/>
                </a:cxn>
                <a:cxn ang="0">
                  <a:pos x="connsiteX1" y="connsiteY1"/>
                </a:cxn>
                <a:cxn ang="0">
                  <a:pos x="connsiteX2" y="connsiteY2"/>
                </a:cxn>
                <a:cxn ang="0">
                  <a:pos x="connsiteX3" y="connsiteY3"/>
                </a:cxn>
              </a:cxnLst>
              <a:rect l="l" t="t" r="r" b="b"/>
              <a:pathLst>
                <a:path w="431306" h="6602">
                  <a:moveTo>
                    <a:pt x="0" y="0"/>
                  </a:moveTo>
                  <a:lnTo>
                    <a:pt x="431306" y="0"/>
                  </a:lnTo>
                  <a:lnTo>
                    <a:pt x="431306" y="6602"/>
                  </a:lnTo>
                  <a:lnTo>
                    <a:pt x="0" y="6602"/>
                  </a:lnTo>
                  <a:close/>
                </a:path>
              </a:pathLst>
            </a:custGeom>
            <a:solidFill>
              <a:srgbClr val="000000"/>
            </a:solidFill>
            <a:ln w="12690" cap="flat">
              <a:noFill/>
              <a:prstDash val="solid"/>
              <a:miter/>
            </a:ln>
          </p:spPr>
          <p:txBody>
            <a:bodyPr rtlCol="0" anchor="ctr"/>
            <a:lstStyle/>
            <a:p>
              <a:pPr rtl="0"/>
              <a:endParaRPr lang="en-GB" sz="1934" noProof="0"/>
            </a:p>
          </p:txBody>
        </p:sp>
        <p:sp>
          <p:nvSpPr>
            <p:cNvPr id="927" name="Freeform: Shape 926">
              <a:extLst>
                <a:ext uri="{FF2B5EF4-FFF2-40B4-BE49-F238E27FC236}">
                  <a16:creationId xmlns:a16="http://schemas.microsoft.com/office/drawing/2014/main" id="{9294BC03-67E6-4700-AF03-AE8086F321D4}"/>
                </a:ext>
              </a:extLst>
            </p:cNvPr>
            <p:cNvSpPr/>
            <p:nvPr/>
          </p:nvSpPr>
          <p:spPr>
            <a:xfrm>
              <a:off x="11333448" y="6502402"/>
              <a:ext cx="432829" cy="4697"/>
            </a:xfrm>
            <a:custGeom>
              <a:avLst/>
              <a:gdLst>
                <a:gd name="connsiteX0" fmla="*/ 1396 w 432829"/>
                <a:gd name="connsiteY0" fmla="*/ 0 h 4697"/>
                <a:gd name="connsiteX1" fmla="*/ 1396 w 432829"/>
                <a:gd name="connsiteY1" fmla="*/ 635 h 4697"/>
                <a:gd name="connsiteX2" fmla="*/ 0 w 432829"/>
                <a:gd name="connsiteY2" fmla="*/ 4698 h 4697"/>
                <a:gd name="connsiteX3" fmla="*/ 432830 w 432829"/>
                <a:gd name="connsiteY3" fmla="*/ 4698 h 4697"/>
                <a:gd name="connsiteX4" fmla="*/ 432830 w 432829"/>
                <a:gd name="connsiteY4" fmla="*/ 0 h 4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829" h="4697">
                  <a:moveTo>
                    <a:pt x="1396" y="0"/>
                  </a:moveTo>
                  <a:lnTo>
                    <a:pt x="1396" y="635"/>
                  </a:lnTo>
                  <a:cubicBezTo>
                    <a:pt x="1396" y="2108"/>
                    <a:pt x="901" y="3542"/>
                    <a:pt x="0" y="4698"/>
                  </a:cubicBezTo>
                  <a:lnTo>
                    <a:pt x="432830" y="4698"/>
                  </a:lnTo>
                  <a:lnTo>
                    <a:pt x="432830" y="0"/>
                  </a:lnTo>
                  <a:close/>
                </a:path>
              </a:pathLst>
            </a:custGeom>
            <a:solidFill>
              <a:srgbClr val="000000"/>
            </a:solidFill>
            <a:ln w="12690" cap="flat">
              <a:noFill/>
              <a:prstDash val="solid"/>
              <a:miter/>
            </a:ln>
          </p:spPr>
          <p:txBody>
            <a:bodyPr rtlCol="0" anchor="ctr"/>
            <a:lstStyle/>
            <a:p>
              <a:pPr rtl="0"/>
              <a:endParaRPr lang="en-GB" sz="1934" noProof="0"/>
            </a:p>
          </p:txBody>
        </p:sp>
        <p:sp>
          <p:nvSpPr>
            <p:cNvPr id="928" name="Freeform: Shape 927">
              <a:extLst>
                <a:ext uri="{FF2B5EF4-FFF2-40B4-BE49-F238E27FC236}">
                  <a16:creationId xmlns:a16="http://schemas.microsoft.com/office/drawing/2014/main" id="{DD3F1987-7B9F-4696-A11F-85009DE2B7DA}"/>
                </a:ext>
              </a:extLst>
            </p:cNvPr>
            <p:cNvSpPr/>
            <p:nvPr/>
          </p:nvSpPr>
          <p:spPr>
            <a:xfrm>
              <a:off x="11334845" y="6499990"/>
              <a:ext cx="431433" cy="2412"/>
            </a:xfrm>
            <a:custGeom>
              <a:avLst/>
              <a:gdLst>
                <a:gd name="connsiteX0" fmla="*/ 0 w 431433"/>
                <a:gd name="connsiteY0" fmla="*/ 1904 h 2412"/>
                <a:gd name="connsiteX1" fmla="*/ 0 w 431433"/>
                <a:gd name="connsiteY1" fmla="*/ 2412 h 2412"/>
                <a:gd name="connsiteX2" fmla="*/ 431433 w 431433"/>
                <a:gd name="connsiteY2" fmla="*/ 2412 h 2412"/>
                <a:gd name="connsiteX3" fmla="*/ 431433 w 431433"/>
                <a:gd name="connsiteY3" fmla="*/ 1904 h 2412"/>
                <a:gd name="connsiteX4" fmla="*/ 431433 w 431433"/>
                <a:gd name="connsiteY4" fmla="*/ 1270 h 2412"/>
                <a:gd name="connsiteX5" fmla="*/ 431433 w 431433"/>
                <a:gd name="connsiteY5" fmla="*/ 254 h 2412"/>
                <a:gd name="connsiteX6" fmla="*/ 431433 w 431433"/>
                <a:gd name="connsiteY6" fmla="*/ 0 h 2412"/>
                <a:gd name="connsiteX7" fmla="*/ 0 w 431433"/>
                <a:gd name="connsiteY7" fmla="*/ 0 h 2412"/>
                <a:gd name="connsiteX8" fmla="*/ 0 w 431433"/>
                <a:gd name="connsiteY8" fmla="*/ 254 h 2412"/>
                <a:gd name="connsiteX9" fmla="*/ 0 w 431433"/>
                <a:gd name="connsiteY9" fmla="*/ 1270 h 2412"/>
                <a:gd name="connsiteX10" fmla="*/ 0 w 431433"/>
                <a:gd name="connsiteY10" fmla="*/ 1904 h 2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1433" h="2412">
                  <a:moveTo>
                    <a:pt x="0" y="1904"/>
                  </a:moveTo>
                  <a:lnTo>
                    <a:pt x="0" y="2412"/>
                  </a:lnTo>
                  <a:lnTo>
                    <a:pt x="431433" y="2412"/>
                  </a:lnTo>
                  <a:lnTo>
                    <a:pt x="431433" y="1904"/>
                  </a:lnTo>
                  <a:lnTo>
                    <a:pt x="431433" y="1270"/>
                  </a:lnTo>
                  <a:lnTo>
                    <a:pt x="431433" y="254"/>
                  </a:lnTo>
                  <a:lnTo>
                    <a:pt x="431433" y="0"/>
                  </a:lnTo>
                  <a:lnTo>
                    <a:pt x="0" y="0"/>
                  </a:lnTo>
                  <a:lnTo>
                    <a:pt x="0" y="254"/>
                  </a:lnTo>
                  <a:lnTo>
                    <a:pt x="0" y="1270"/>
                  </a:lnTo>
                  <a:lnTo>
                    <a:pt x="0" y="1904"/>
                  </a:lnTo>
                  <a:close/>
                </a:path>
              </a:pathLst>
            </a:custGeom>
            <a:solidFill>
              <a:srgbClr val="000000"/>
            </a:solidFill>
            <a:ln w="12690" cap="flat">
              <a:noFill/>
              <a:prstDash val="solid"/>
              <a:miter/>
            </a:ln>
          </p:spPr>
          <p:txBody>
            <a:bodyPr rtlCol="0" anchor="ctr"/>
            <a:lstStyle/>
            <a:p>
              <a:pPr rtl="0"/>
              <a:endParaRPr lang="en-GB" sz="1934" noProof="0"/>
            </a:p>
          </p:txBody>
        </p:sp>
        <p:sp>
          <p:nvSpPr>
            <p:cNvPr id="929" name="Freeform: Shape 928">
              <a:extLst>
                <a:ext uri="{FF2B5EF4-FFF2-40B4-BE49-F238E27FC236}">
                  <a16:creationId xmlns:a16="http://schemas.microsoft.com/office/drawing/2014/main" id="{90768AFD-835B-428D-B0C5-328FB1EED4EB}"/>
                </a:ext>
              </a:extLst>
            </p:cNvPr>
            <p:cNvSpPr/>
            <p:nvPr/>
          </p:nvSpPr>
          <p:spPr>
            <a:xfrm>
              <a:off x="10054511" y="6010657"/>
              <a:ext cx="15616" cy="15490"/>
            </a:xfrm>
            <a:custGeom>
              <a:avLst/>
              <a:gdLst>
                <a:gd name="connsiteX0" fmla="*/ 0 w 15616"/>
                <a:gd name="connsiteY0" fmla="*/ 10030 h 15490"/>
                <a:gd name="connsiteX1" fmla="*/ 0 w 15616"/>
                <a:gd name="connsiteY1" fmla="*/ 12443 h 15490"/>
                <a:gd name="connsiteX2" fmla="*/ 4444 w 15616"/>
                <a:gd name="connsiteY2" fmla="*/ 15490 h 15490"/>
                <a:gd name="connsiteX3" fmla="*/ 4444 w 15616"/>
                <a:gd name="connsiteY3" fmla="*/ 11808 h 15490"/>
                <a:gd name="connsiteX4" fmla="*/ 11299 w 15616"/>
                <a:gd name="connsiteY4" fmla="*/ 4952 h 15490"/>
                <a:gd name="connsiteX5" fmla="*/ 15617 w 15616"/>
                <a:gd name="connsiteY5" fmla="*/ 6475 h 15490"/>
                <a:gd name="connsiteX6" fmla="*/ 15617 w 15616"/>
                <a:gd name="connsiteY6" fmla="*/ 6475 h 15490"/>
                <a:gd name="connsiteX7" fmla="*/ 6094 w 15616"/>
                <a:gd name="connsiteY7" fmla="*/ 0 h 15490"/>
                <a:gd name="connsiteX8" fmla="*/ 6094 w 15616"/>
                <a:gd name="connsiteY8" fmla="*/ 3682 h 15490"/>
                <a:gd name="connsiteX9" fmla="*/ 0 w 15616"/>
                <a:gd name="connsiteY9" fmla="*/ 10030 h 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16" h="15490">
                  <a:moveTo>
                    <a:pt x="0" y="10030"/>
                  </a:moveTo>
                  <a:lnTo>
                    <a:pt x="0" y="12443"/>
                  </a:lnTo>
                  <a:lnTo>
                    <a:pt x="4444" y="15490"/>
                  </a:lnTo>
                  <a:lnTo>
                    <a:pt x="4444" y="11808"/>
                  </a:lnTo>
                  <a:cubicBezTo>
                    <a:pt x="4444" y="8022"/>
                    <a:pt x="7516" y="4952"/>
                    <a:pt x="11299" y="4952"/>
                  </a:cubicBezTo>
                  <a:cubicBezTo>
                    <a:pt x="12862" y="4970"/>
                    <a:pt x="14385" y="5505"/>
                    <a:pt x="15617" y="6475"/>
                  </a:cubicBezTo>
                  <a:lnTo>
                    <a:pt x="15617" y="6475"/>
                  </a:lnTo>
                  <a:lnTo>
                    <a:pt x="6094" y="0"/>
                  </a:lnTo>
                  <a:lnTo>
                    <a:pt x="6094" y="3682"/>
                  </a:lnTo>
                  <a:cubicBezTo>
                    <a:pt x="5866" y="6995"/>
                    <a:pt x="3300" y="9670"/>
                    <a:pt x="0" y="1003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30" name="Freeform: Shape 929">
              <a:extLst>
                <a:ext uri="{FF2B5EF4-FFF2-40B4-BE49-F238E27FC236}">
                  <a16:creationId xmlns:a16="http://schemas.microsoft.com/office/drawing/2014/main" id="{C6143D38-6E13-4554-B240-2185BD6B4CCA}"/>
                </a:ext>
              </a:extLst>
            </p:cNvPr>
            <p:cNvSpPr/>
            <p:nvPr/>
          </p:nvSpPr>
          <p:spPr>
            <a:xfrm>
              <a:off x="10048924" y="6019291"/>
              <a:ext cx="3047" cy="2158"/>
            </a:xfrm>
            <a:custGeom>
              <a:avLst/>
              <a:gdLst>
                <a:gd name="connsiteX0" fmla="*/ 3047 w 3047"/>
                <a:gd name="connsiteY0" fmla="*/ 2158 h 2158"/>
                <a:gd name="connsiteX1" fmla="*/ 3047 w 3047"/>
                <a:gd name="connsiteY1" fmla="*/ 1397 h 2158"/>
                <a:gd name="connsiteX2" fmla="*/ 0 w 3047"/>
                <a:gd name="connsiteY2" fmla="*/ 0 h 2158"/>
                <a:gd name="connsiteX3" fmla="*/ 0 w 3047"/>
                <a:gd name="connsiteY3" fmla="*/ 0 h 2158"/>
              </a:gdLst>
              <a:ahLst/>
              <a:cxnLst>
                <a:cxn ang="0">
                  <a:pos x="connsiteX0" y="connsiteY0"/>
                </a:cxn>
                <a:cxn ang="0">
                  <a:pos x="connsiteX1" y="connsiteY1"/>
                </a:cxn>
                <a:cxn ang="0">
                  <a:pos x="connsiteX2" y="connsiteY2"/>
                </a:cxn>
                <a:cxn ang="0">
                  <a:pos x="connsiteX3" y="connsiteY3"/>
                </a:cxn>
              </a:cxnLst>
              <a:rect l="l" t="t" r="r" b="b"/>
              <a:pathLst>
                <a:path w="3047" h="2158">
                  <a:moveTo>
                    <a:pt x="3047" y="2158"/>
                  </a:moveTo>
                  <a:lnTo>
                    <a:pt x="3047" y="1397"/>
                  </a:lnTo>
                  <a:cubicBezTo>
                    <a:pt x="1942" y="1141"/>
                    <a:pt x="914" y="667"/>
                    <a:pt x="0" y="0"/>
                  </a:cubicBezTo>
                  <a:lnTo>
                    <a:pt x="0" y="0"/>
                  </a:lnTo>
                  <a:close/>
                </a:path>
              </a:pathLst>
            </a:custGeom>
            <a:solidFill>
              <a:srgbClr val="000000"/>
            </a:solidFill>
            <a:ln w="12690" cap="flat">
              <a:noFill/>
              <a:prstDash val="solid"/>
              <a:miter/>
            </a:ln>
          </p:spPr>
          <p:txBody>
            <a:bodyPr rtlCol="0" anchor="ctr"/>
            <a:lstStyle/>
            <a:p>
              <a:pPr rtl="0"/>
              <a:endParaRPr lang="en-GB" sz="1934" noProof="0"/>
            </a:p>
          </p:txBody>
        </p:sp>
        <p:sp>
          <p:nvSpPr>
            <p:cNvPr id="931" name="Freeform: Shape 930">
              <a:extLst>
                <a:ext uri="{FF2B5EF4-FFF2-40B4-BE49-F238E27FC236}">
                  <a16:creationId xmlns:a16="http://schemas.microsoft.com/office/drawing/2014/main" id="{F3035381-B94C-4D59-904B-06CE2BAC47AE}"/>
                </a:ext>
              </a:extLst>
            </p:cNvPr>
            <p:cNvSpPr/>
            <p:nvPr/>
          </p:nvSpPr>
          <p:spPr>
            <a:xfrm>
              <a:off x="10047781" y="601789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pPr rtl="0"/>
              <a:endParaRPr lang="en-GB" sz="1934" noProof="0"/>
            </a:p>
          </p:txBody>
        </p:sp>
        <p:sp>
          <p:nvSpPr>
            <p:cNvPr id="932" name="Freeform: Shape 931">
              <a:extLst>
                <a:ext uri="{FF2B5EF4-FFF2-40B4-BE49-F238E27FC236}">
                  <a16:creationId xmlns:a16="http://schemas.microsoft.com/office/drawing/2014/main" id="{0F59A2C1-8376-4E60-A437-78903B571B19}"/>
                </a:ext>
              </a:extLst>
            </p:cNvPr>
            <p:cNvSpPr/>
            <p:nvPr/>
          </p:nvSpPr>
          <p:spPr>
            <a:xfrm>
              <a:off x="11090053" y="6430726"/>
              <a:ext cx="69450" cy="66"/>
            </a:xfrm>
            <a:custGeom>
              <a:avLst/>
              <a:gdLst>
                <a:gd name="connsiteX0" fmla="*/ 1651 w 69450"/>
                <a:gd name="connsiteY0" fmla="*/ 67 h 66"/>
                <a:gd name="connsiteX1" fmla="*/ 1651 w 69450"/>
                <a:gd name="connsiteY1" fmla="*/ 67 h 66"/>
                <a:gd name="connsiteX2" fmla="*/ 2793 w 69450"/>
                <a:gd name="connsiteY2" fmla="*/ 67 h 66"/>
                <a:gd name="connsiteX3" fmla="*/ 67673 w 69450"/>
                <a:gd name="connsiteY3" fmla="*/ 67 h 66"/>
                <a:gd name="connsiteX4" fmla="*/ 69451 w 69450"/>
                <a:gd name="connsiteY4" fmla="*/ 67 h 66"/>
                <a:gd name="connsiteX5" fmla="*/ 0 w 69450"/>
                <a:gd name="connsiteY5" fmla="*/ 67 h 66"/>
                <a:gd name="connsiteX6" fmla="*/ 1651 w 69450"/>
                <a:gd name="connsiteY6" fmla="*/ 67 h 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450" h="66">
                  <a:moveTo>
                    <a:pt x="1651" y="67"/>
                  </a:moveTo>
                  <a:lnTo>
                    <a:pt x="1651" y="67"/>
                  </a:lnTo>
                  <a:lnTo>
                    <a:pt x="2793" y="67"/>
                  </a:lnTo>
                  <a:lnTo>
                    <a:pt x="67673" y="67"/>
                  </a:lnTo>
                  <a:lnTo>
                    <a:pt x="69451" y="67"/>
                  </a:lnTo>
                  <a:lnTo>
                    <a:pt x="0" y="67"/>
                  </a:lnTo>
                  <a:cubicBezTo>
                    <a:pt x="546" y="-22"/>
                    <a:pt x="1104" y="-22"/>
                    <a:pt x="1651" y="67"/>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33" name="Freeform: Shape 932">
              <a:extLst>
                <a:ext uri="{FF2B5EF4-FFF2-40B4-BE49-F238E27FC236}">
                  <a16:creationId xmlns:a16="http://schemas.microsoft.com/office/drawing/2014/main" id="{75AED973-FCF0-48C2-8986-E1662570705D}"/>
                </a:ext>
              </a:extLst>
            </p:cNvPr>
            <p:cNvSpPr/>
            <p:nvPr/>
          </p:nvSpPr>
          <p:spPr>
            <a:xfrm>
              <a:off x="9770263" y="6123658"/>
              <a:ext cx="13680" cy="114270"/>
            </a:xfrm>
            <a:custGeom>
              <a:avLst/>
              <a:gdLst>
                <a:gd name="connsiteX0" fmla="*/ 95 w 13680"/>
                <a:gd name="connsiteY0" fmla="*/ 0 h 114270"/>
                <a:gd name="connsiteX1" fmla="*/ 95 w 13680"/>
                <a:gd name="connsiteY1" fmla="*/ 114271 h 114270"/>
                <a:gd name="connsiteX2" fmla="*/ 95 w 13680"/>
                <a:gd name="connsiteY2" fmla="*/ 114271 h 114270"/>
                <a:gd name="connsiteX3" fmla="*/ 95 w 13680"/>
                <a:gd name="connsiteY3" fmla="*/ 112366 h 114270"/>
                <a:gd name="connsiteX4" fmla="*/ 8005 w 13680"/>
                <a:gd name="connsiteY4" fmla="*/ 106767 h 114270"/>
                <a:gd name="connsiteX5" fmla="*/ 8094 w 13680"/>
                <a:gd name="connsiteY5" fmla="*/ 106780 h 114270"/>
                <a:gd name="connsiteX6" fmla="*/ 13681 w 13680"/>
                <a:gd name="connsiteY6" fmla="*/ 107922 h 114270"/>
                <a:gd name="connsiteX7" fmla="*/ 13681 w 13680"/>
                <a:gd name="connsiteY7" fmla="*/ 6348 h 114270"/>
                <a:gd name="connsiteX8" fmla="*/ 6824 w 13680"/>
                <a:gd name="connsiteY8" fmla="*/ 6348 h 114270"/>
                <a:gd name="connsiteX9" fmla="*/ 95 w 13680"/>
                <a:gd name="connsiteY9" fmla="*/ 0 h 114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80" h="114270">
                  <a:moveTo>
                    <a:pt x="95" y="0"/>
                  </a:moveTo>
                  <a:lnTo>
                    <a:pt x="95" y="114271"/>
                  </a:lnTo>
                  <a:cubicBezTo>
                    <a:pt x="95" y="114271"/>
                    <a:pt x="95" y="114271"/>
                    <a:pt x="95" y="114271"/>
                  </a:cubicBezTo>
                  <a:cubicBezTo>
                    <a:pt x="-32" y="113636"/>
                    <a:pt x="-32" y="113001"/>
                    <a:pt x="95" y="112366"/>
                  </a:cubicBezTo>
                  <a:cubicBezTo>
                    <a:pt x="730" y="108633"/>
                    <a:pt x="4272" y="106132"/>
                    <a:pt x="8005" y="106767"/>
                  </a:cubicBezTo>
                  <a:cubicBezTo>
                    <a:pt x="8043" y="106767"/>
                    <a:pt x="8069" y="106780"/>
                    <a:pt x="8094" y="106780"/>
                  </a:cubicBezTo>
                  <a:lnTo>
                    <a:pt x="13681" y="107922"/>
                  </a:lnTo>
                  <a:lnTo>
                    <a:pt x="13681" y="6348"/>
                  </a:lnTo>
                  <a:lnTo>
                    <a:pt x="6824" y="6348"/>
                  </a:lnTo>
                  <a:cubicBezTo>
                    <a:pt x="3282" y="6298"/>
                    <a:pt x="362" y="3542"/>
                    <a:pt x="95"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34" name="Freeform: Shape 933">
              <a:extLst>
                <a:ext uri="{FF2B5EF4-FFF2-40B4-BE49-F238E27FC236}">
                  <a16:creationId xmlns:a16="http://schemas.microsoft.com/office/drawing/2014/main" id="{99387542-47F6-439C-9BA6-01CCD58618CB}"/>
                </a:ext>
              </a:extLst>
            </p:cNvPr>
            <p:cNvSpPr/>
            <p:nvPr/>
          </p:nvSpPr>
          <p:spPr>
            <a:xfrm>
              <a:off x="9789784" y="6237040"/>
              <a:ext cx="245681" cy="2412"/>
            </a:xfrm>
            <a:custGeom>
              <a:avLst/>
              <a:gdLst>
                <a:gd name="connsiteX0" fmla="*/ 254 w 245681"/>
                <a:gd name="connsiteY0" fmla="*/ 1651 h 2412"/>
                <a:gd name="connsiteX1" fmla="*/ 254 w 245681"/>
                <a:gd name="connsiteY1" fmla="*/ 2412 h 2412"/>
                <a:gd name="connsiteX2" fmla="*/ 245681 w 245681"/>
                <a:gd name="connsiteY2" fmla="*/ 2412 h 2412"/>
                <a:gd name="connsiteX3" fmla="*/ 245681 w 245681"/>
                <a:gd name="connsiteY3" fmla="*/ 1270 h 2412"/>
                <a:gd name="connsiteX4" fmla="*/ 245681 w 245681"/>
                <a:gd name="connsiteY4" fmla="*/ 0 h 2412"/>
                <a:gd name="connsiteX5" fmla="*/ 0 w 245681"/>
                <a:gd name="connsiteY5" fmla="*/ 0 h 2412"/>
                <a:gd name="connsiteX6" fmla="*/ 0 w 245681"/>
                <a:gd name="connsiteY6" fmla="*/ 0 h 2412"/>
                <a:gd name="connsiteX7" fmla="*/ 254 w 245681"/>
                <a:gd name="connsiteY7" fmla="*/ 1651 h 2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5681" h="2412">
                  <a:moveTo>
                    <a:pt x="254" y="1651"/>
                  </a:moveTo>
                  <a:cubicBezTo>
                    <a:pt x="305" y="1905"/>
                    <a:pt x="305" y="2158"/>
                    <a:pt x="254" y="2412"/>
                  </a:cubicBezTo>
                  <a:lnTo>
                    <a:pt x="245681" y="2412"/>
                  </a:lnTo>
                  <a:lnTo>
                    <a:pt x="245681" y="1270"/>
                  </a:lnTo>
                  <a:cubicBezTo>
                    <a:pt x="245605" y="851"/>
                    <a:pt x="245605" y="419"/>
                    <a:pt x="245681" y="0"/>
                  </a:cubicBezTo>
                  <a:lnTo>
                    <a:pt x="0" y="0"/>
                  </a:lnTo>
                  <a:lnTo>
                    <a:pt x="0" y="0"/>
                  </a:lnTo>
                  <a:cubicBezTo>
                    <a:pt x="203" y="521"/>
                    <a:pt x="292" y="1092"/>
                    <a:pt x="254" y="1651"/>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35" name="Freeform: Shape 934">
              <a:extLst>
                <a:ext uri="{FF2B5EF4-FFF2-40B4-BE49-F238E27FC236}">
                  <a16:creationId xmlns:a16="http://schemas.microsoft.com/office/drawing/2014/main" id="{56C38CA8-EF72-462B-BA93-54DC353B0053}"/>
                </a:ext>
              </a:extLst>
            </p:cNvPr>
            <p:cNvSpPr/>
            <p:nvPr/>
          </p:nvSpPr>
          <p:spPr>
            <a:xfrm>
              <a:off x="9770390" y="6230553"/>
              <a:ext cx="13680" cy="13723"/>
            </a:xfrm>
            <a:custGeom>
              <a:avLst/>
              <a:gdLst>
                <a:gd name="connsiteX0" fmla="*/ 95 w 13680"/>
                <a:gd name="connsiteY0" fmla="*/ 6487 h 13723"/>
                <a:gd name="connsiteX1" fmla="*/ 95 w 13680"/>
                <a:gd name="connsiteY1" fmla="*/ 8391 h 13723"/>
                <a:gd name="connsiteX2" fmla="*/ 95 w 13680"/>
                <a:gd name="connsiteY2" fmla="*/ 9788 h 13723"/>
                <a:gd name="connsiteX3" fmla="*/ 95 w 13680"/>
                <a:gd name="connsiteY3" fmla="*/ 10931 h 13723"/>
                <a:gd name="connsiteX4" fmla="*/ 857 w 13680"/>
                <a:gd name="connsiteY4" fmla="*/ 12073 h 13723"/>
                <a:gd name="connsiteX5" fmla="*/ 1745 w 13680"/>
                <a:gd name="connsiteY5" fmla="*/ 12962 h 13723"/>
                <a:gd name="connsiteX6" fmla="*/ 2761 w 13680"/>
                <a:gd name="connsiteY6" fmla="*/ 13724 h 13723"/>
                <a:gd name="connsiteX7" fmla="*/ 4158 w 13680"/>
                <a:gd name="connsiteY7" fmla="*/ 13724 h 13723"/>
                <a:gd name="connsiteX8" fmla="*/ 4793 w 13680"/>
                <a:gd name="connsiteY8" fmla="*/ 13724 h 13723"/>
                <a:gd name="connsiteX9" fmla="*/ 4793 w 13680"/>
                <a:gd name="connsiteY9" fmla="*/ 13724 h 13723"/>
                <a:gd name="connsiteX10" fmla="*/ 4793 w 13680"/>
                <a:gd name="connsiteY10" fmla="*/ 8010 h 13723"/>
                <a:gd name="connsiteX11" fmla="*/ 11649 w 13680"/>
                <a:gd name="connsiteY11" fmla="*/ 1154 h 13723"/>
                <a:gd name="connsiteX12" fmla="*/ 13680 w 13680"/>
                <a:gd name="connsiteY12" fmla="*/ 1154 h 13723"/>
                <a:gd name="connsiteX13" fmla="*/ 12918 w 13680"/>
                <a:gd name="connsiteY13" fmla="*/ 1154 h 13723"/>
                <a:gd name="connsiteX14" fmla="*/ 12918 w 13680"/>
                <a:gd name="connsiteY14" fmla="*/ 1154 h 13723"/>
                <a:gd name="connsiteX15" fmla="*/ 7332 w 13680"/>
                <a:gd name="connsiteY15" fmla="*/ 11 h 13723"/>
                <a:gd name="connsiteX16" fmla="*/ 95 w 13680"/>
                <a:gd name="connsiteY16" fmla="*/ 6461 h 13723"/>
                <a:gd name="connsiteX17" fmla="*/ 95 w 13680"/>
                <a:gd name="connsiteY17" fmla="*/ 6487 h 13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680" h="13723">
                  <a:moveTo>
                    <a:pt x="95" y="6487"/>
                  </a:moveTo>
                  <a:cubicBezTo>
                    <a:pt x="-32" y="7121"/>
                    <a:pt x="-32" y="7756"/>
                    <a:pt x="95" y="8391"/>
                  </a:cubicBezTo>
                  <a:cubicBezTo>
                    <a:pt x="19" y="8848"/>
                    <a:pt x="19" y="9331"/>
                    <a:pt x="95" y="9788"/>
                  </a:cubicBezTo>
                  <a:cubicBezTo>
                    <a:pt x="44" y="10169"/>
                    <a:pt x="44" y="10550"/>
                    <a:pt x="95" y="10931"/>
                  </a:cubicBezTo>
                  <a:cubicBezTo>
                    <a:pt x="311" y="11337"/>
                    <a:pt x="565" y="11718"/>
                    <a:pt x="857" y="12073"/>
                  </a:cubicBezTo>
                  <a:cubicBezTo>
                    <a:pt x="1085" y="12429"/>
                    <a:pt x="1390" y="12733"/>
                    <a:pt x="1745" y="12962"/>
                  </a:cubicBezTo>
                  <a:lnTo>
                    <a:pt x="2761" y="13724"/>
                  </a:lnTo>
                  <a:lnTo>
                    <a:pt x="4158" y="13724"/>
                  </a:lnTo>
                  <a:lnTo>
                    <a:pt x="4793" y="13724"/>
                  </a:lnTo>
                  <a:lnTo>
                    <a:pt x="4793" y="13724"/>
                  </a:lnTo>
                  <a:lnTo>
                    <a:pt x="4793" y="8010"/>
                  </a:lnTo>
                  <a:cubicBezTo>
                    <a:pt x="4793" y="4227"/>
                    <a:pt x="7866" y="1154"/>
                    <a:pt x="11649" y="1154"/>
                  </a:cubicBezTo>
                  <a:cubicBezTo>
                    <a:pt x="12322" y="1014"/>
                    <a:pt x="13007" y="1014"/>
                    <a:pt x="13680" y="1154"/>
                  </a:cubicBezTo>
                  <a:lnTo>
                    <a:pt x="12918" y="1154"/>
                  </a:lnTo>
                  <a:lnTo>
                    <a:pt x="12918" y="1154"/>
                  </a:lnTo>
                  <a:lnTo>
                    <a:pt x="7332" y="11"/>
                  </a:lnTo>
                  <a:cubicBezTo>
                    <a:pt x="3548" y="-204"/>
                    <a:pt x="311" y="2690"/>
                    <a:pt x="95" y="6461"/>
                  </a:cubicBezTo>
                  <a:cubicBezTo>
                    <a:pt x="95" y="6474"/>
                    <a:pt x="95" y="6474"/>
                    <a:pt x="95" y="6487"/>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36" name="Freeform: Shape 935">
              <a:extLst>
                <a:ext uri="{FF2B5EF4-FFF2-40B4-BE49-F238E27FC236}">
                  <a16:creationId xmlns:a16="http://schemas.microsoft.com/office/drawing/2014/main" id="{0C06DFC4-C9EB-42C2-B93D-0924ED433F46}"/>
                </a:ext>
              </a:extLst>
            </p:cNvPr>
            <p:cNvSpPr/>
            <p:nvPr/>
          </p:nvSpPr>
          <p:spPr>
            <a:xfrm>
              <a:off x="10493181" y="6119976"/>
              <a:ext cx="1015" cy="2793"/>
            </a:xfrm>
            <a:custGeom>
              <a:avLst/>
              <a:gdLst>
                <a:gd name="connsiteX0" fmla="*/ 1016 w 1015"/>
                <a:gd name="connsiteY0" fmla="*/ 2793 h 2793"/>
                <a:gd name="connsiteX1" fmla="*/ 1016 w 1015"/>
                <a:gd name="connsiteY1" fmla="*/ 2793 h 2793"/>
                <a:gd name="connsiteX2" fmla="*/ 0 w 1015"/>
                <a:gd name="connsiteY2" fmla="*/ 762 h 2793"/>
                <a:gd name="connsiteX3" fmla="*/ 0 w 1015"/>
                <a:gd name="connsiteY3" fmla="*/ 0 h 2793"/>
                <a:gd name="connsiteX4" fmla="*/ 889 w 1015"/>
                <a:gd name="connsiteY4" fmla="*/ 1905 h 2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 h="2793">
                  <a:moveTo>
                    <a:pt x="1016" y="2793"/>
                  </a:moveTo>
                  <a:cubicBezTo>
                    <a:pt x="1016" y="2793"/>
                    <a:pt x="1016" y="2793"/>
                    <a:pt x="1016" y="2793"/>
                  </a:cubicBezTo>
                  <a:lnTo>
                    <a:pt x="0" y="762"/>
                  </a:lnTo>
                  <a:lnTo>
                    <a:pt x="0" y="0"/>
                  </a:lnTo>
                  <a:cubicBezTo>
                    <a:pt x="343" y="609"/>
                    <a:pt x="647" y="1244"/>
                    <a:pt x="889" y="1905"/>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37" name="Freeform: Shape 936">
              <a:extLst>
                <a:ext uri="{FF2B5EF4-FFF2-40B4-BE49-F238E27FC236}">
                  <a16:creationId xmlns:a16="http://schemas.microsoft.com/office/drawing/2014/main" id="{EC8C658A-83A1-4F05-8D39-08084AB2582A}"/>
                </a:ext>
              </a:extLst>
            </p:cNvPr>
            <p:cNvSpPr/>
            <p:nvPr/>
          </p:nvSpPr>
          <p:spPr>
            <a:xfrm>
              <a:off x="10059589" y="5011423"/>
              <a:ext cx="56" cy="1340"/>
            </a:xfrm>
            <a:custGeom>
              <a:avLst/>
              <a:gdLst>
                <a:gd name="connsiteX0" fmla="*/ 0 w 56"/>
                <a:gd name="connsiteY0" fmla="*/ 0 h 1340"/>
                <a:gd name="connsiteX1" fmla="*/ 0 w 56"/>
                <a:gd name="connsiteY1" fmla="*/ 0 h 1340"/>
                <a:gd name="connsiteX2" fmla="*/ 0 w 56"/>
                <a:gd name="connsiteY2" fmla="*/ 1270 h 1340"/>
                <a:gd name="connsiteX3" fmla="*/ 0 w 56"/>
                <a:gd name="connsiteY3" fmla="*/ 0 h 1340"/>
              </a:gdLst>
              <a:ahLst/>
              <a:cxnLst>
                <a:cxn ang="0">
                  <a:pos x="connsiteX0" y="connsiteY0"/>
                </a:cxn>
                <a:cxn ang="0">
                  <a:pos x="connsiteX1" y="connsiteY1"/>
                </a:cxn>
                <a:cxn ang="0">
                  <a:pos x="connsiteX2" y="connsiteY2"/>
                </a:cxn>
                <a:cxn ang="0">
                  <a:pos x="connsiteX3" y="connsiteY3"/>
                </a:cxn>
              </a:cxnLst>
              <a:rect l="l" t="t" r="r" b="b"/>
              <a:pathLst>
                <a:path w="56" h="1340">
                  <a:moveTo>
                    <a:pt x="0" y="0"/>
                  </a:moveTo>
                  <a:lnTo>
                    <a:pt x="0" y="0"/>
                  </a:lnTo>
                  <a:cubicBezTo>
                    <a:pt x="0" y="0"/>
                    <a:pt x="0" y="889"/>
                    <a:pt x="0" y="1270"/>
                  </a:cubicBezTo>
                  <a:cubicBezTo>
                    <a:pt x="0" y="1651"/>
                    <a:pt x="127" y="381"/>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38" name="Freeform: Shape 937">
              <a:extLst>
                <a:ext uri="{FF2B5EF4-FFF2-40B4-BE49-F238E27FC236}">
                  <a16:creationId xmlns:a16="http://schemas.microsoft.com/office/drawing/2014/main" id="{AB99F768-30CA-44C5-8FCC-87DE659CEF24}"/>
                </a:ext>
              </a:extLst>
            </p:cNvPr>
            <p:cNvSpPr/>
            <p:nvPr/>
          </p:nvSpPr>
          <p:spPr>
            <a:xfrm>
              <a:off x="10047274" y="4995425"/>
              <a:ext cx="12315" cy="15997"/>
            </a:xfrm>
            <a:custGeom>
              <a:avLst/>
              <a:gdLst>
                <a:gd name="connsiteX0" fmla="*/ 5967 w 12315"/>
                <a:gd name="connsiteY0" fmla="*/ 11681 h 15997"/>
                <a:gd name="connsiteX1" fmla="*/ 12315 w 12315"/>
                <a:gd name="connsiteY1" fmla="*/ 15998 h 15997"/>
                <a:gd name="connsiteX2" fmla="*/ 5714 w 12315"/>
                <a:gd name="connsiteY2" fmla="*/ 0 h 15997"/>
                <a:gd name="connsiteX3" fmla="*/ 5714 w 12315"/>
                <a:gd name="connsiteY3" fmla="*/ 0 h 15997"/>
                <a:gd name="connsiteX4" fmla="*/ 5714 w 12315"/>
                <a:gd name="connsiteY4" fmla="*/ 2666 h 15997"/>
                <a:gd name="connsiteX5" fmla="*/ 0 w 12315"/>
                <a:gd name="connsiteY5" fmla="*/ 9396 h 15997"/>
                <a:gd name="connsiteX6" fmla="*/ 0 w 12315"/>
                <a:gd name="connsiteY6" fmla="*/ 14728 h 15997"/>
                <a:gd name="connsiteX7" fmla="*/ 5967 w 12315"/>
                <a:gd name="connsiteY7" fmla="*/ 11681 h 15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15" h="15997">
                  <a:moveTo>
                    <a:pt x="5967" y="11681"/>
                  </a:moveTo>
                  <a:cubicBezTo>
                    <a:pt x="8761" y="11690"/>
                    <a:pt x="11275" y="13398"/>
                    <a:pt x="12315" y="15998"/>
                  </a:cubicBezTo>
                  <a:lnTo>
                    <a:pt x="5714" y="0"/>
                  </a:lnTo>
                  <a:lnTo>
                    <a:pt x="5714" y="0"/>
                  </a:lnTo>
                  <a:cubicBezTo>
                    <a:pt x="5828" y="885"/>
                    <a:pt x="5828" y="1781"/>
                    <a:pt x="5714" y="2666"/>
                  </a:cubicBezTo>
                  <a:cubicBezTo>
                    <a:pt x="5650" y="5981"/>
                    <a:pt x="3263" y="8794"/>
                    <a:pt x="0" y="9396"/>
                  </a:cubicBezTo>
                  <a:lnTo>
                    <a:pt x="0" y="14728"/>
                  </a:lnTo>
                  <a:cubicBezTo>
                    <a:pt x="1345" y="12763"/>
                    <a:pt x="3593" y="11614"/>
                    <a:pt x="5967" y="11681"/>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39" name="Freeform: Shape 938">
              <a:extLst>
                <a:ext uri="{FF2B5EF4-FFF2-40B4-BE49-F238E27FC236}">
                  <a16:creationId xmlns:a16="http://schemas.microsoft.com/office/drawing/2014/main" id="{143139C9-90EE-47B5-837C-8E7412C1F42D}"/>
                </a:ext>
              </a:extLst>
            </p:cNvPr>
            <p:cNvSpPr/>
            <p:nvPr/>
          </p:nvSpPr>
          <p:spPr>
            <a:xfrm>
              <a:off x="10041940" y="5004947"/>
              <a:ext cx="3428" cy="8125"/>
            </a:xfrm>
            <a:custGeom>
              <a:avLst/>
              <a:gdLst>
                <a:gd name="connsiteX0" fmla="*/ 0 w 3428"/>
                <a:gd name="connsiteY0" fmla="*/ 0 h 8125"/>
                <a:gd name="connsiteX1" fmla="*/ 3428 w 3428"/>
                <a:gd name="connsiteY1" fmla="*/ 8126 h 8125"/>
                <a:gd name="connsiteX2" fmla="*/ 3428 w 3428"/>
                <a:gd name="connsiteY2" fmla="*/ 0 h 8125"/>
                <a:gd name="connsiteX3" fmla="*/ 0 w 3428"/>
                <a:gd name="connsiteY3" fmla="*/ 0 h 8125"/>
              </a:gdLst>
              <a:ahLst/>
              <a:cxnLst>
                <a:cxn ang="0">
                  <a:pos x="connsiteX0" y="connsiteY0"/>
                </a:cxn>
                <a:cxn ang="0">
                  <a:pos x="connsiteX1" y="connsiteY1"/>
                </a:cxn>
                <a:cxn ang="0">
                  <a:pos x="connsiteX2" y="connsiteY2"/>
                </a:cxn>
                <a:cxn ang="0">
                  <a:pos x="connsiteX3" y="connsiteY3"/>
                </a:cxn>
              </a:cxnLst>
              <a:rect l="l" t="t" r="r" b="b"/>
              <a:pathLst>
                <a:path w="3428" h="8125">
                  <a:moveTo>
                    <a:pt x="0" y="0"/>
                  </a:moveTo>
                  <a:lnTo>
                    <a:pt x="3428" y="8126"/>
                  </a:lnTo>
                  <a:lnTo>
                    <a:pt x="3428" y="0"/>
                  </a:lnTo>
                  <a:lnTo>
                    <a:pt x="0" y="0"/>
                  </a:lnTo>
                  <a:close/>
                </a:path>
              </a:pathLst>
            </a:custGeom>
            <a:solidFill>
              <a:srgbClr val="000000"/>
            </a:solidFill>
            <a:ln w="12690" cap="flat">
              <a:noFill/>
              <a:prstDash val="solid"/>
              <a:miter/>
            </a:ln>
          </p:spPr>
          <p:txBody>
            <a:bodyPr rtlCol="0" anchor="ctr"/>
            <a:lstStyle/>
            <a:p>
              <a:pPr rtl="0"/>
              <a:endParaRPr lang="en-GB" sz="1934" noProof="0"/>
            </a:p>
          </p:txBody>
        </p:sp>
        <p:sp>
          <p:nvSpPr>
            <p:cNvPr id="940" name="Freeform: Shape 939">
              <a:extLst>
                <a:ext uri="{FF2B5EF4-FFF2-40B4-BE49-F238E27FC236}">
                  <a16:creationId xmlns:a16="http://schemas.microsoft.com/office/drawing/2014/main" id="{4D76509B-3F70-467C-96FD-AFA6F251CE08}"/>
                </a:ext>
              </a:extLst>
            </p:cNvPr>
            <p:cNvSpPr/>
            <p:nvPr/>
          </p:nvSpPr>
          <p:spPr>
            <a:xfrm>
              <a:off x="10045369" y="5004693"/>
              <a:ext cx="2412" cy="1112108"/>
            </a:xfrm>
            <a:custGeom>
              <a:avLst/>
              <a:gdLst>
                <a:gd name="connsiteX0" fmla="*/ 2412 w 2412"/>
                <a:gd name="connsiteY0" fmla="*/ 1112109 h 1112108"/>
                <a:gd name="connsiteX1" fmla="*/ 2412 w 2412"/>
                <a:gd name="connsiteY1" fmla="*/ 1013201 h 1112108"/>
                <a:gd name="connsiteX2" fmla="*/ 2412 w 2412"/>
                <a:gd name="connsiteY2" fmla="*/ 1013201 h 1112108"/>
                <a:gd name="connsiteX3" fmla="*/ 1016 w 2412"/>
                <a:gd name="connsiteY3" fmla="*/ 1009138 h 1112108"/>
                <a:gd name="connsiteX4" fmla="*/ 1016 w 2412"/>
                <a:gd name="connsiteY4" fmla="*/ 9396 h 1112108"/>
                <a:gd name="connsiteX5" fmla="*/ 2412 w 2412"/>
                <a:gd name="connsiteY5" fmla="*/ 5333 h 1112108"/>
                <a:gd name="connsiteX6" fmla="*/ 2412 w 2412"/>
                <a:gd name="connsiteY6" fmla="*/ 0 h 1112108"/>
                <a:gd name="connsiteX7" fmla="*/ 1143 w 2412"/>
                <a:gd name="connsiteY7" fmla="*/ 0 h 1112108"/>
                <a:gd name="connsiteX8" fmla="*/ 0 w 2412"/>
                <a:gd name="connsiteY8" fmla="*/ 0 h 1112108"/>
                <a:gd name="connsiteX9" fmla="*/ 0 w 2412"/>
                <a:gd name="connsiteY9" fmla="*/ 1111855 h 1112108"/>
                <a:gd name="connsiteX10" fmla="*/ 2412 w 2412"/>
                <a:gd name="connsiteY10" fmla="*/ 1111855 h 111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12" h="1112108">
                  <a:moveTo>
                    <a:pt x="2412" y="1112109"/>
                  </a:moveTo>
                  <a:lnTo>
                    <a:pt x="2412" y="1013201"/>
                  </a:lnTo>
                  <a:lnTo>
                    <a:pt x="2412" y="1013201"/>
                  </a:lnTo>
                  <a:cubicBezTo>
                    <a:pt x="1486" y="1012050"/>
                    <a:pt x="990" y="1010613"/>
                    <a:pt x="1016" y="1009138"/>
                  </a:cubicBezTo>
                  <a:lnTo>
                    <a:pt x="1016" y="9396"/>
                  </a:lnTo>
                  <a:cubicBezTo>
                    <a:pt x="1016" y="7924"/>
                    <a:pt x="1511" y="6493"/>
                    <a:pt x="2412" y="5333"/>
                  </a:cubicBezTo>
                  <a:lnTo>
                    <a:pt x="2412" y="0"/>
                  </a:lnTo>
                  <a:lnTo>
                    <a:pt x="1143" y="0"/>
                  </a:lnTo>
                  <a:lnTo>
                    <a:pt x="0" y="0"/>
                  </a:lnTo>
                  <a:lnTo>
                    <a:pt x="0" y="1111855"/>
                  </a:lnTo>
                  <a:lnTo>
                    <a:pt x="2412" y="1111855"/>
                  </a:lnTo>
                  <a:close/>
                </a:path>
              </a:pathLst>
            </a:custGeom>
            <a:solidFill>
              <a:srgbClr val="000000"/>
            </a:solidFill>
            <a:ln w="12690" cap="flat">
              <a:noFill/>
              <a:prstDash val="solid"/>
              <a:miter/>
            </a:ln>
          </p:spPr>
          <p:txBody>
            <a:bodyPr rtlCol="0" anchor="ctr"/>
            <a:lstStyle/>
            <a:p>
              <a:pPr rtl="0"/>
              <a:endParaRPr lang="en-GB" sz="1934" noProof="0"/>
            </a:p>
          </p:txBody>
        </p:sp>
        <p:sp>
          <p:nvSpPr>
            <p:cNvPr id="941" name="Freeform: Shape 940">
              <a:extLst>
                <a:ext uri="{FF2B5EF4-FFF2-40B4-BE49-F238E27FC236}">
                  <a16:creationId xmlns:a16="http://schemas.microsoft.com/office/drawing/2014/main" id="{12CE0ECD-9BB3-43B5-978C-C4E601EA5C91}"/>
                </a:ext>
              </a:extLst>
            </p:cNvPr>
            <p:cNvSpPr/>
            <p:nvPr/>
          </p:nvSpPr>
          <p:spPr>
            <a:xfrm>
              <a:off x="10051971" y="6020687"/>
              <a:ext cx="2539" cy="96114"/>
            </a:xfrm>
            <a:custGeom>
              <a:avLst/>
              <a:gdLst>
                <a:gd name="connsiteX0" fmla="*/ 0 w 2539"/>
                <a:gd name="connsiteY0" fmla="*/ 96114 h 96114"/>
                <a:gd name="connsiteX1" fmla="*/ 2539 w 2539"/>
                <a:gd name="connsiteY1" fmla="*/ 96114 h 96114"/>
                <a:gd name="connsiteX2" fmla="*/ 2539 w 2539"/>
                <a:gd name="connsiteY2" fmla="*/ 0 h 96114"/>
                <a:gd name="connsiteX3" fmla="*/ 1269 w 2539"/>
                <a:gd name="connsiteY3" fmla="*/ 0 h 96114"/>
                <a:gd name="connsiteX4" fmla="*/ 0 w 2539"/>
                <a:gd name="connsiteY4" fmla="*/ 0 h 96114"/>
                <a:gd name="connsiteX5" fmla="*/ 0 w 2539"/>
                <a:gd name="connsiteY5" fmla="*/ 96114 h 9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9" h="96114">
                  <a:moveTo>
                    <a:pt x="0" y="96114"/>
                  </a:moveTo>
                  <a:lnTo>
                    <a:pt x="2539" y="96114"/>
                  </a:lnTo>
                  <a:lnTo>
                    <a:pt x="2539" y="0"/>
                  </a:lnTo>
                  <a:lnTo>
                    <a:pt x="1269" y="0"/>
                  </a:lnTo>
                  <a:lnTo>
                    <a:pt x="0" y="0"/>
                  </a:lnTo>
                  <a:lnTo>
                    <a:pt x="0" y="96114"/>
                  </a:lnTo>
                  <a:close/>
                </a:path>
              </a:pathLst>
            </a:custGeom>
            <a:solidFill>
              <a:srgbClr val="000000"/>
            </a:solidFill>
            <a:ln w="12690" cap="flat">
              <a:noFill/>
              <a:prstDash val="solid"/>
              <a:miter/>
            </a:ln>
          </p:spPr>
          <p:txBody>
            <a:bodyPr rtlCol="0" anchor="ctr"/>
            <a:lstStyle/>
            <a:p>
              <a:pPr rtl="0"/>
              <a:endParaRPr lang="en-GB" sz="1934" noProof="0"/>
            </a:p>
          </p:txBody>
        </p:sp>
        <p:sp>
          <p:nvSpPr>
            <p:cNvPr id="942" name="Freeform: Shape 941">
              <a:extLst>
                <a:ext uri="{FF2B5EF4-FFF2-40B4-BE49-F238E27FC236}">
                  <a16:creationId xmlns:a16="http://schemas.microsoft.com/office/drawing/2014/main" id="{A2DC19DE-C732-4BA1-BB3B-2EA73DF08521}"/>
                </a:ext>
              </a:extLst>
            </p:cNvPr>
            <p:cNvSpPr/>
            <p:nvPr/>
          </p:nvSpPr>
          <p:spPr>
            <a:xfrm>
              <a:off x="11163059" y="6444378"/>
              <a:ext cx="2538" cy="142"/>
            </a:xfrm>
            <a:custGeom>
              <a:avLst/>
              <a:gdLst>
                <a:gd name="connsiteX0" fmla="*/ 0 w 2538"/>
                <a:gd name="connsiteY0" fmla="*/ 0 h 142"/>
                <a:gd name="connsiteX1" fmla="*/ 0 w 2538"/>
                <a:gd name="connsiteY1" fmla="*/ 0 h 142"/>
                <a:gd name="connsiteX2" fmla="*/ 1396 w 2538"/>
                <a:gd name="connsiteY2" fmla="*/ 0 h 142"/>
                <a:gd name="connsiteX3" fmla="*/ 2539 w 2538"/>
                <a:gd name="connsiteY3" fmla="*/ 0 h 142"/>
                <a:gd name="connsiteX4" fmla="*/ 0 w 2538"/>
                <a:gd name="connsiteY4" fmla="*/ 0 h 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8" h="142">
                  <a:moveTo>
                    <a:pt x="0" y="0"/>
                  </a:moveTo>
                  <a:lnTo>
                    <a:pt x="0" y="0"/>
                  </a:lnTo>
                  <a:cubicBezTo>
                    <a:pt x="470" y="51"/>
                    <a:pt x="939" y="51"/>
                    <a:pt x="1396" y="0"/>
                  </a:cubicBezTo>
                  <a:cubicBezTo>
                    <a:pt x="1765" y="114"/>
                    <a:pt x="2171" y="114"/>
                    <a:pt x="2539" y="0"/>
                  </a:cubicBezTo>
                  <a:cubicBezTo>
                    <a:pt x="1701" y="190"/>
                    <a:pt x="838" y="190"/>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43" name="Freeform: Shape 942">
              <a:extLst>
                <a:ext uri="{FF2B5EF4-FFF2-40B4-BE49-F238E27FC236}">
                  <a16:creationId xmlns:a16="http://schemas.microsoft.com/office/drawing/2014/main" id="{943F330D-F61E-413D-8562-76DB3FD62060}"/>
                </a:ext>
              </a:extLst>
            </p:cNvPr>
            <p:cNvSpPr/>
            <p:nvPr/>
          </p:nvSpPr>
          <p:spPr>
            <a:xfrm>
              <a:off x="11170042" y="6437903"/>
              <a:ext cx="47" cy="1523"/>
            </a:xfrm>
            <a:custGeom>
              <a:avLst/>
              <a:gdLst>
                <a:gd name="connsiteX0" fmla="*/ 0 w 47"/>
                <a:gd name="connsiteY0" fmla="*/ 0 h 1523"/>
                <a:gd name="connsiteX1" fmla="*/ 0 w 47"/>
                <a:gd name="connsiteY1" fmla="*/ 0 h 1523"/>
                <a:gd name="connsiteX2" fmla="*/ 0 w 47"/>
                <a:gd name="connsiteY2" fmla="*/ 1524 h 1523"/>
              </a:gdLst>
              <a:ahLst/>
              <a:cxnLst>
                <a:cxn ang="0">
                  <a:pos x="connsiteX0" y="connsiteY0"/>
                </a:cxn>
                <a:cxn ang="0">
                  <a:pos x="connsiteX1" y="connsiteY1"/>
                </a:cxn>
                <a:cxn ang="0">
                  <a:pos x="connsiteX2" y="connsiteY2"/>
                </a:cxn>
              </a:cxnLst>
              <a:rect l="l" t="t" r="r" b="b"/>
              <a:pathLst>
                <a:path w="47" h="1523">
                  <a:moveTo>
                    <a:pt x="0" y="0"/>
                  </a:moveTo>
                  <a:cubicBezTo>
                    <a:pt x="0" y="0"/>
                    <a:pt x="0" y="0"/>
                    <a:pt x="0" y="0"/>
                  </a:cubicBezTo>
                  <a:cubicBezTo>
                    <a:pt x="64" y="508"/>
                    <a:pt x="64" y="1016"/>
                    <a:pt x="0" y="1524"/>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44" name="Freeform: Shape 943">
              <a:extLst>
                <a:ext uri="{FF2B5EF4-FFF2-40B4-BE49-F238E27FC236}">
                  <a16:creationId xmlns:a16="http://schemas.microsoft.com/office/drawing/2014/main" id="{963C3D56-064B-4EB5-B754-B69B32F14FF8}"/>
                </a:ext>
              </a:extLst>
            </p:cNvPr>
            <p:cNvSpPr/>
            <p:nvPr/>
          </p:nvSpPr>
          <p:spPr>
            <a:xfrm>
              <a:off x="11157980" y="6430539"/>
              <a:ext cx="6729" cy="12696"/>
            </a:xfrm>
            <a:custGeom>
              <a:avLst/>
              <a:gdLst>
                <a:gd name="connsiteX0" fmla="*/ 5079 w 6729"/>
                <a:gd name="connsiteY0" fmla="*/ 0 h 12696"/>
                <a:gd name="connsiteX1" fmla="*/ 6730 w 6729"/>
                <a:gd name="connsiteY1" fmla="*/ 0 h 12696"/>
                <a:gd name="connsiteX2" fmla="*/ 5587 w 6729"/>
                <a:gd name="connsiteY2" fmla="*/ 0 h 12696"/>
                <a:gd name="connsiteX3" fmla="*/ 1778 w 6729"/>
                <a:gd name="connsiteY3" fmla="*/ 0 h 12696"/>
                <a:gd name="connsiteX4" fmla="*/ 1778 w 6729"/>
                <a:gd name="connsiteY4" fmla="*/ 0 h 12696"/>
                <a:gd name="connsiteX5" fmla="*/ 0 w 6729"/>
                <a:gd name="connsiteY5" fmla="*/ 0 h 12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29" h="12696">
                  <a:moveTo>
                    <a:pt x="5079" y="0"/>
                  </a:moveTo>
                  <a:lnTo>
                    <a:pt x="6730" y="0"/>
                  </a:lnTo>
                  <a:lnTo>
                    <a:pt x="5587" y="0"/>
                  </a:lnTo>
                  <a:lnTo>
                    <a:pt x="1778" y="0"/>
                  </a:lnTo>
                  <a:lnTo>
                    <a:pt x="1778" y="0"/>
                  </a:lnTo>
                  <a:lnTo>
                    <a:pt x="0" y="0"/>
                  </a:lnTo>
                  <a:close/>
                </a:path>
              </a:pathLst>
            </a:custGeom>
            <a:solidFill>
              <a:srgbClr val="000000"/>
            </a:solidFill>
            <a:ln w="12690" cap="flat">
              <a:noFill/>
              <a:prstDash val="solid"/>
              <a:miter/>
            </a:ln>
          </p:spPr>
          <p:txBody>
            <a:bodyPr rtlCol="0" anchor="ctr"/>
            <a:lstStyle/>
            <a:p>
              <a:pPr rtl="0"/>
              <a:endParaRPr lang="en-GB" sz="1934" noProof="0"/>
            </a:p>
          </p:txBody>
        </p:sp>
        <p:sp>
          <p:nvSpPr>
            <p:cNvPr id="945" name="Freeform: Shape 944">
              <a:extLst>
                <a:ext uri="{FF2B5EF4-FFF2-40B4-BE49-F238E27FC236}">
                  <a16:creationId xmlns:a16="http://schemas.microsoft.com/office/drawing/2014/main" id="{896FBFCF-BECC-433D-9F0E-A9ADDCCE4B85}"/>
                </a:ext>
              </a:extLst>
            </p:cNvPr>
            <p:cNvSpPr/>
            <p:nvPr/>
          </p:nvSpPr>
          <p:spPr>
            <a:xfrm>
              <a:off x="11090942" y="6431808"/>
              <a:ext cx="77877" cy="13086"/>
            </a:xfrm>
            <a:custGeom>
              <a:avLst/>
              <a:gdLst>
                <a:gd name="connsiteX0" fmla="*/ 74783 w 77877"/>
                <a:gd name="connsiteY0" fmla="*/ 11935 h 13086"/>
                <a:gd name="connsiteX1" fmla="*/ 75545 w 77877"/>
                <a:gd name="connsiteY1" fmla="*/ 11935 h 13086"/>
                <a:gd name="connsiteX2" fmla="*/ 76942 w 77877"/>
                <a:gd name="connsiteY2" fmla="*/ 10919 h 13086"/>
                <a:gd name="connsiteX3" fmla="*/ 76942 w 77877"/>
                <a:gd name="connsiteY3" fmla="*/ 10157 h 13086"/>
                <a:gd name="connsiteX4" fmla="*/ 77830 w 77877"/>
                <a:gd name="connsiteY4" fmla="*/ 8888 h 13086"/>
                <a:gd name="connsiteX5" fmla="*/ 77830 w 77877"/>
                <a:gd name="connsiteY5" fmla="*/ 7745 h 13086"/>
                <a:gd name="connsiteX6" fmla="*/ 77830 w 77877"/>
                <a:gd name="connsiteY6" fmla="*/ 6221 h 13086"/>
                <a:gd name="connsiteX7" fmla="*/ 77830 w 77877"/>
                <a:gd name="connsiteY7" fmla="*/ 6221 h 13086"/>
                <a:gd name="connsiteX8" fmla="*/ 77830 w 77877"/>
                <a:gd name="connsiteY8" fmla="*/ 5206 h 13086"/>
                <a:gd name="connsiteX9" fmla="*/ 77830 w 77877"/>
                <a:gd name="connsiteY9" fmla="*/ 3809 h 13086"/>
                <a:gd name="connsiteX10" fmla="*/ 77195 w 77877"/>
                <a:gd name="connsiteY10" fmla="*/ 2666 h 13086"/>
                <a:gd name="connsiteX11" fmla="*/ 76434 w 77877"/>
                <a:gd name="connsiteY11" fmla="*/ 1524 h 13086"/>
                <a:gd name="connsiteX12" fmla="*/ 75418 w 77877"/>
                <a:gd name="connsiteY12" fmla="*/ 762 h 13086"/>
                <a:gd name="connsiteX13" fmla="*/ 74275 w 77877"/>
                <a:gd name="connsiteY13" fmla="*/ 0 h 13086"/>
                <a:gd name="connsiteX14" fmla="*/ 73006 w 77877"/>
                <a:gd name="connsiteY14" fmla="*/ 0 h 13086"/>
                <a:gd name="connsiteX15" fmla="*/ 71355 w 77877"/>
                <a:gd name="connsiteY15" fmla="*/ 0 h 13086"/>
                <a:gd name="connsiteX16" fmla="*/ 1142 w 77877"/>
                <a:gd name="connsiteY16" fmla="*/ 0 h 13086"/>
                <a:gd name="connsiteX17" fmla="*/ 0 w 77877"/>
                <a:gd name="connsiteY17" fmla="*/ 0 h 13086"/>
                <a:gd name="connsiteX18" fmla="*/ 1650 w 77877"/>
                <a:gd name="connsiteY18" fmla="*/ 0 h 13086"/>
                <a:gd name="connsiteX19" fmla="*/ 1650 w 77877"/>
                <a:gd name="connsiteY19" fmla="*/ 0 h 13086"/>
                <a:gd name="connsiteX20" fmla="*/ 2666 w 77877"/>
                <a:gd name="connsiteY20" fmla="*/ 0 h 13086"/>
                <a:gd name="connsiteX21" fmla="*/ 4062 w 77877"/>
                <a:gd name="connsiteY21" fmla="*/ 0 h 13086"/>
                <a:gd name="connsiteX22" fmla="*/ 5078 w 77877"/>
                <a:gd name="connsiteY22" fmla="*/ 762 h 13086"/>
                <a:gd name="connsiteX23" fmla="*/ 6094 w 77877"/>
                <a:gd name="connsiteY23" fmla="*/ 1524 h 13086"/>
                <a:gd name="connsiteX24" fmla="*/ 6856 w 77877"/>
                <a:gd name="connsiteY24" fmla="*/ 2666 h 13086"/>
                <a:gd name="connsiteX25" fmla="*/ 7491 w 77877"/>
                <a:gd name="connsiteY25" fmla="*/ 3809 h 13086"/>
                <a:gd name="connsiteX26" fmla="*/ 7491 w 77877"/>
                <a:gd name="connsiteY26" fmla="*/ 5079 h 13086"/>
                <a:gd name="connsiteX27" fmla="*/ 7491 w 77877"/>
                <a:gd name="connsiteY27" fmla="*/ 6221 h 13086"/>
                <a:gd name="connsiteX28" fmla="*/ 7491 w 77877"/>
                <a:gd name="connsiteY28" fmla="*/ 13078 h 13086"/>
                <a:gd name="connsiteX29" fmla="*/ 70974 w 77877"/>
                <a:gd name="connsiteY29" fmla="*/ 13078 h 13086"/>
                <a:gd name="connsiteX30" fmla="*/ 74783 w 77877"/>
                <a:gd name="connsiteY30" fmla="*/ 11935 h 1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7877" h="13086">
                  <a:moveTo>
                    <a:pt x="74783" y="11935"/>
                  </a:moveTo>
                  <a:cubicBezTo>
                    <a:pt x="74783" y="11935"/>
                    <a:pt x="74783" y="11935"/>
                    <a:pt x="75545" y="11935"/>
                  </a:cubicBezTo>
                  <a:lnTo>
                    <a:pt x="76942" y="10919"/>
                  </a:lnTo>
                  <a:lnTo>
                    <a:pt x="76942" y="10157"/>
                  </a:lnTo>
                  <a:cubicBezTo>
                    <a:pt x="77209" y="9713"/>
                    <a:pt x="77500" y="9294"/>
                    <a:pt x="77830" y="8888"/>
                  </a:cubicBezTo>
                  <a:cubicBezTo>
                    <a:pt x="77830" y="8888"/>
                    <a:pt x="77830" y="8126"/>
                    <a:pt x="77830" y="7745"/>
                  </a:cubicBezTo>
                  <a:cubicBezTo>
                    <a:pt x="77894" y="7237"/>
                    <a:pt x="77894" y="6729"/>
                    <a:pt x="77830" y="6221"/>
                  </a:cubicBezTo>
                  <a:cubicBezTo>
                    <a:pt x="77830" y="6221"/>
                    <a:pt x="77830" y="6221"/>
                    <a:pt x="77830" y="6221"/>
                  </a:cubicBezTo>
                  <a:cubicBezTo>
                    <a:pt x="77881" y="5891"/>
                    <a:pt x="77881" y="5536"/>
                    <a:pt x="77830" y="5206"/>
                  </a:cubicBezTo>
                  <a:cubicBezTo>
                    <a:pt x="77830" y="5206"/>
                    <a:pt x="77830" y="4190"/>
                    <a:pt x="77830" y="3809"/>
                  </a:cubicBezTo>
                  <a:cubicBezTo>
                    <a:pt x="77665" y="3403"/>
                    <a:pt x="77450" y="3022"/>
                    <a:pt x="77195" y="2666"/>
                  </a:cubicBezTo>
                  <a:lnTo>
                    <a:pt x="76434" y="1524"/>
                  </a:lnTo>
                  <a:lnTo>
                    <a:pt x="75418" y="762"/>
                  </a:lnTo>
                  <a:lnTo>
                    <a:pt x="74275" y="0"/>
                  </a:lnTo>
                  <a:lnTo>
                    <a:pt x="73006" y="0"/>
                  </a:lnTo>
                  <a:lnTo>
                    <a:pt x="71355" y="0"/>
                  </a:lnTo>
                  <a:lnTo>
                    <a:pt x="1142" y="0"/>
                  </a:lnTo>
                  <a:lnTo>
                    <a:pt x="0" y="0"/>
                  </a:lnTo>
                  <a:lnTo>
                    <a:pt x="1650" y="0"/>
                  </a:lnTo>
                  <a:lnTo>
                    <a:pt x="1650" y="0"/>
                  </a:lnTo>
                  <a:lnTo>
                    <a:pt x="2666" y="0"/>
                  </a:lnTo>
                  <a:lnTo>
                    <a:pt x="4062" y="0"/>
                  </a:lnTo>
                  <a:cubicBezTo>
                    <a:pt x="4456" y="165"/>
                    <a:pt x="4812" y="432"/>
                    <a:pt x="5078" y="762"/>
                  </a:cubicBezTo>
                  <a:cubicBezTo>
                    <a:pt x="5472" y="939"/>
                    <a:pt x="5814" y="1206"/>
                    <a:pt x="6094" y="1524"/>
                  </a:cubicBezTo>
                  <a:cubicBezTo>
                    <a:pt x="6386" y="1879"/>
                    <a:pt x="6653" y="2260"/>
                    <a:pt x="6856" y="2666"/>
                  </a:cubicBezTo>
                  <a:cubicBezTo>
                    <a:pt x="7148" y="2996"/>
                    <a:pt x="7351" y="3390"/>
                    <a:pt x="7491" y="3809"/>
                  </a:cubicBezTo>
                  <a:cubicBezTo>
                    <a:pt x="7554" y="4228"/>
                    <a:pt x="7554" y="4660"/>
                    <a:pt x="7491" y="5079"/>
                  </a:cubicBezTo>
                  <a:cubicBezTo>
                    <a:pt x="7554" y="5460"/>
                    <a:pt x="7554" y="5840"/>
                    <a:pt x="7491" y="6221"/>
                  </a:cubicBezTo>
                  <a:lnTo>
                    <a:pt x="7491" y="13078"/>
                  </a:lnTo>
                  <a:lnTo>
                    <a:pt x="70974" y="13078"/>
                  </a:lnTo>
                  <a:cubicBezTo>
                    <a:pt x="72333" y="13154"/>
                    <a:pt x="73691" y="12748"/>
                    <a:pt x="74783" y="11935"/>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46" name="Freeform: Shape 945">
              <a:extLst>
                <a:ext uri="{FF2B5EF4-FFF2-40B4-BE49-F238E27FC236}">
                  <a16:creationId xmlns:a16="http://schemas.microsoft.com/office/drawing/2014/main" id="{2212607E-4BB6-4975-B191-5283EE9DA18E}"/>
                </a:ext>
              </a:extLst>
            </p:cNvPr>
            <p:cNvSpPr/>
            <p:nvPr/>
          </p:nvSpPr>
          <p:spPr>
            <a:xfrm>
              <a:off x="11086879" y="6432189"/>
              <a:ext cx="13838" cy="432832"/>
            </a:xfrm>
            <a:custGeom>
              <a:avLst/>
              <a:gdLst>
                <a:gd name="connsiteX0" fmla="*/ 13331 w 13838"/>
                <a:gd name="connsiteY0" fmla="*/ 1016 h 432832"/>
                <a:gd name="connsiteX1" fmla="*/ 13331 w 13838"/>
                <a:gd name="connsiteY1" fmla="*/ 0 h 432832"/>
                <a:gd name="connsiteX2" fmla="*/ 13331 w 13838"/>
                <a:gd name="connsiteY2" fmla="*/ 1650 h 432832"/>
                <a:gd name="connsiteX3" fmla="*/ 6475 w 13838"/>
                <a:gd name="connsiteY3" fmla="*/ 7872 h 432832"/>
                <a:gd name="connsiteX4" fmla="*/ 5332 w 13838"/>
                <a:gd name="connsiteY4" fmla="*/ 7872 h 432832"/>
                <a:gd name="connsiteX5" fmla="*/ 3682 w 13838"/>
                <a:gd name="connsiteY5" fmla="*/ 7872 h 432832"/>
                <a:gd name="connsiteX6" fmla="*/ 2539 w 13838"/>
                <a:gd name="connsiteY6" fmla="*/ 7872 h 432832"/>
                <a:gd name="connsiteX7" fmla="*/ 2539 w 13838"/>
                <a:gd name="connsiteY7" fmla="*/ 7872 h 432832"/>
                <a:gd name="connsiteX8" fmla="*/ 0 w 13838"/>
                <a:gd name="connsiteY8" fmla="*/ 7872 h 432832"/>
                <a:gd name="connsiteX9" fmla="*/ 0 w 13838"/>
                <a:gd name="connsiteY9" fmla="*/ 432832 h 432832"/>
                <a:gd name="connsiteX10" fmla="*/ 13839 w 13838"/>
                <a:gd name="connsiteY10" fmla="*/ 432832 h 432832"/>
                <a:gd name="connsiteX11" fmla="*/ 13839 w 13838"/>
                <a:gd name="connsiteY11" fmla="*/ 1143 h 432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38" h="432832">
                  <a:moveTo>
                    <a:pt x="13331" y="1016"/>
                  </a:moveTo>
                  <a:cubicBezTo>
                    <a:pt x="13382" y="686"/>
                    <a:pt x="13382" y="330"/>
                    <a:pt x="13331" y="0"/>
                  </a:cubicBezTo>
                  <a:cubicBezTo>
                    <a:pt x="13407" y="546"/>
                    <a:pt x="13407" y="1104"/>
                    <a:pt x="13331" y="1650"/>
                  </a:cubicBezTo>
                  <a:cubicBezTo>
                    <a:pt x="13001" y="5193"/>
                    <a:pt x="10030" y="7885"/>
                    <a:pt x="6475" y="7872"/>
                  </a:cubicBezTo>
                  <a:lnTo>
                    <a:pt x="5332" y="7872"/>
                  </a:lnTo>
                  <a:lnTo>
                    <a:pt x="3682" y="7872"/>
                  </a:lnTo>
                  <a:lnTo>
                    <a:pt x="2539" y="7872"/>
                  </a:lnTo>
                  <a:lnTo>
                    <a:pt x="2539" y="7872"/>
                  </a:lnTo>
                  <a:lnTo>
                    <a:pt x="0" y="7872"/>
                  </a:lnTo>
                  <a:lnTo>
                    <a:pt x="0" y="432832"/>
                  </a:lnTo>
                  <a:lnTo>
                    <a:pt x="13839" y="432832"/>
                  </a:lnTo>
                  <a:lnTo>
                    <a:pt x="13839" y="1143"/>
                  </a:lnTo>
                  <a:close/>
                </a:path>
              </a:pathLst>
            </a:custGeom>
            <a:solidFill>
              <a:srgbClr val="000000"/>
            </a:solidFill>
            <a:ln w="12690" cap="flat">
              <a:noFill/>
              <a:prstDash val="solid"/>
              <a:miter/>
            </a:ln>
          </p:spPr>
          <p:txBody>
            <a:bodyPr rtlCol="0" anchor="ctr"/>
            <a:lstStyle/>
            <a:p>
              <a:pPr rtl="0"/>
              <a:endParaRPr lang="en-GB" sz="1934" noProof="0"/>
            </a:p>
          </p:txBody>
        </p:sp>
        <p:sp>
          <p:nvSpPr>
            <p:cNvPr id="947" name="Freeform: Shape 946">
              <a:extLst>
                <a:ext uri="{FF2B5EF4-FFF2-40B4-BE49-F238E27FC236}">
                  <a16:creationId xmlns:a16="http://schemas.microsoft.com/office/drawing/2014/main" id="{5CC1900F-2800-4F25-8C30-F00A9F70AF13}"/>
                </a:ext>
              </a:extLst>
            </p:cNvPr>
            <p:cNvSpPr/>
            <p:nvPr/>
          </p:nvSpPr>
          <p:spPr>
            <a:xfrm>
              <a:off x="10049432" y="6436506"/>
              <a:ext cx="431687" cy="1523"/>
            </a:xfrm>
            <a:custGeom>
              <a:avLst/>
              <a:gdLst>
                <a:gd name="connsiteX0" fmla="*/ 431688 w 431687"/>
                <a:gd name="connsiteY0" fmla="*/ 381 h 1523"/>
                <a:gd name="connsiteX1" fmla="*/ 431688 w 431687"/>
                <a:gd name="connsiteY1" fmla="*/ 381 h 1523"/>
                <a:gd name="connsiteX2" fmla="*/ 0 w 431687"/>
                <a:gd name="connsiteY2" fmla="*/ 381 h 1523"/>
                <a:gd name="connsiteX3" fmla="*/ 0 w 431687"/>
                <a:gd name="connsiteY3" fmla="*/ 381 h 1523"/>
                <a:gd name="connsiteX4" fmla="*/ 0 w 431687"/>
                <a:gd name="connsiteY4" fmla="*/ 1524 h 1523"/>
                <a:gd name="connsiteX5" fmla="*/ 431688 w 431687"/>
                <a:gd name="connsiteY5" fmla="*/ 1524 h 1523"/>
                <a:gd name="connsiteX6" fmla="*/ 431688 w 431687"/>
                <a:gd name="connsiteY6" fmla="*/ 0 h 1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1687" h="1523">
                  <a:moveTo>
                    <a:pt x="431688" y="381"/>
                  </a:moveTo>
                  <a:lnTo>
                    <a:pt x="431688" y="381"/>
                  </a:lnTo>
                  <a:lnTo>
                    <a:pt x="0" y="381"/>
                  </a:lnTo>
                  <a:lnTo>
                    <a:pt x="0" y="381"/>
                  </a:lnTo>
                  <a:cubicBezTo>
                    <a:pt x="0" y="381"/>
                    <a:pt x="0" y="1143"/>
                    <a:pt x="0" y="1524"/>
                  </a:cubicBezTo>
                  <a:lnTo>
                    <a:pt x="431688" y="1524"/>
                  </a:lnTo>
                  <a:cubicBezTo>
                    <a:pt x="431624" y="1016"/>
                    <a:pt x="431624" y="508"/>
                    <a:pt x="431688"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48" name="Freeform: Shape 947">
              <a:extLst>
                <a:ext uri="{FF2B5EF4-FFF2-40B4-BE49-F238E27FC236}">
                  <a16:creationId xmlns:a16="http://schemas.microsoft.com/office/drawing/2014/main" id="{6DB10165-2FA0-4AC4-B108-3667C39EA784}"/>
                </a:ext>
              </a:extLst>
            </p:cNvPr>
            <p:cNvSpPr/>
            <p:nvPr/>
          </p:nvSpPr>
          <p:spPr>
            <a:xfrm>
              <a:off x="10035466" y="6440188"/>
              <a:ext cx="13838" cy="423944"/>
            </a:xfrm>
            <a:custGeom>
              <a:avLst/>
              <a:gdLst>
                <a:gd name="connsiteX0" fmla="*/ 12570 w 13838"/>
                <a:gd name="connsiteY0" fmla="*/ 889 h 423944"/>
                <a:gd name="connsiteX1" fmla="*/ 12570 w 13838"/>
                <a:gd name="connsiteY1" fmla="*/ 1905 h 423944"/>
                <a:gd name="connsiteX2" fmla="*/ 11554 w 13838"/>
                <a:gd name="connsiteY2" fmla="*/ 2666 h 423944"/>
                <a:gd name="connsiteX3" fmla="*/ 10411 w 13838"/>
                <a:gd name="connsiteY3" fmla="*/ 3428 h 423944"/>
                <a:gd name="connsiteX4" fmla="*/ 9141 w 13838"/>
                <a:gd name="connsiteY4" fmla="*/ 3428 h 423944"/>
                <a:gd name="connsiteX5" fmla="*/ 7999 w 13838"/>
                <a:gd name="connsiteY5" fmla="*/ 3428 h 423944"/>
                <a:gd name="connsiteX6" fmla="*/ 6856 w 13838"/>
                <a:gd name="connsiteY6" fmla="*/ 3428 h 423944"/>
                <a:gd name="connsiteX7" fmla="*/ 5205 w 13838"/>
                <a:gd name="connsiteY7" fmla="*/ 3428 h 423944"/>
                <a:gd name="connsiteX8" fmla="*/ 0 w 13838"/>
                <a:gd name="connsiteY8" fmla="*/ 3428 h 423944"/>
                <a:gd name="connsiteX9" fmla="*/ 0 w 13838"/>
                <a:gd name="connsiteY9" fmla="*/ 423945 h 423944"/>
                <a:gd name="connsiteX10" fmla="*/ 13839 w 13838"/>
                <a:gd name="connsiteY10" fmla="*/ 423945 h 423944"/>
                <a:gd name="connsiteX11" fmla="*/ 13839 w 13838"/>
                <a:gd name="connsiteY11" fmla="*/ 0 h 423944"/>
                <a:gd name="connsiteX12" fmla="*/ 12570 w 13838"/>
                <a:gd name="connsiteY12" fmla="*/ 889 h 423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838" h="423944">
                  <a:moveTo>
                    <a:pt x="12570" y="889"/>
                  </a:moveTo>
                  <a:lnTo>
                    <a:pt x="12570" y="1905"/>
                  </a:lnTo>
                  <a:lnTo>
                    <a:pt x="11554" y="2666"/>
                  </a:lnTo>
                  <a:cubicBezTo>
                    <a:pt x="11198" y="2958"/>
                    <a:pt x="10817" y="3225"/>
                    <a:pt x="10411" y="3428"/>
                  </a:cubicBezTo>
                  <a:lnTo>
                    <a:pt x="9141" y="3428"/>
                  </a:lnTo>
                  <a:lnTo>
                    <a:pt x="7999" y="3428"/>
                  </a:lnTo>
                  <a:lnTo>
                    <a:pt x="6856" y="3428"/>
                  </a:lnTo>
                  <a:lnTo>
                    <a:pt x="5205" y="3428"/>
                  </a:lnTo>
                  <a:lnTo>
                    <a:pt x="0" y="3428"/>
                  </a:lnTo>
                  <a:lnTo>
                    <a:pt x="0" y="423945"/>
                  </a:lnTo>
                  <a:lnTo>
                    <a:pt x="13839" y="423945"/>
                  </a:lnTo>
                  <a:lnTo>
                    <a:pt x="13839" y="0"/>
                  </a:lnTo>
                  <a:cubicBezTo>
                    <a:pt x="13839" y="0"/>
                    <a:pt x="12823" y="508"/>
                    <a:pt x="12570" y="889"/>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49" name="Freeform: Shape 948">
              <a:extLst>
                <a:ext uri="{FF2B5EF4-FFF2-40B4-BE49-F238E27FC236}">
                  <a16:creationId xmlns:a16="http://schemas.microsoft.com/office/drawing/2014/main" id="{8FCDACF3-8425-49BC-AC97-D7A98AD53D84}"/>
                </a:ext>
              </a:extLst>
            </p:cNvPr>
            <p:cNvSpPr/>
            <p:nvPr/>
          </p:nvSpPr>
          <p:spPr>
            <a:xfrm>
              <a:off x="11085101" y="6430726"/>
              <a:ext cx="6602" cy="1971"/>
            </a:xfrm>
            <a:custGeom>
              <a:avLst/>
              <a:gdLst>
                <a:gd name="connsiteX0" fmla="*/ 6603 w 6602"/>
                <a:gd name="connsiteY0" fmla="*/ 67 h 1971"/>
                <a:gd name="connsiteX1" fmla="*/ 4952 w 6602"/>
                <a:gd name="connsiteY1" fmla="*/ 67 h 1971"/>
                <a:gd name="connsiteX2" fmla="*/ 4952 w 6602"/>
                <a:gd name="connsiteY2" fmla="*/ 67 h 1971"/>
                <a:gd name="connsiteX3" fmla="*/ 0 w 6602"/>
                <a:gd name="connsiteY3" fmla="*/ 67 h 1971"/>
                <a:gd name="connsiteX4" fmla="*/ 0 w 6602"/>
                <a:gd name="connsiteY4" fmla="*/ 67 h 1971"/>
                <a:gd name="connsiteX5" fmla="*/ 4571 w 6602"/>
                <a:gd name="connsiteY5" fmla="*/ 1971 h 1971"/>
                <a:gd name="connsiteX6" fmla="*/ 6603 w 6602"/>
                <a:gd name="connsiteY6" fmla="*/ 67 h 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2" h="1971">
                  <a:moveTo>
                    <a:pt x="6603" y="67"/>
                  </a:moveTo>
                  <a:cubicBezTo>
                    <a:pt x="6056" y="-22"/>
                    <a:pt x="5497" y="-22"/>
                    <a:pt x="4952" y="67"/>
                  </a:cubicBezTo>
                  <a:lnTo>
                    <a:pt x="4952" y="67"/>
                  </a:lnTo>
                  <a:lnTo>
                    <a:pt x="0" y="67"/>
                  </a:lnTo>
                  <a:lnTo>
                    <a:pt x="0" y="67"/>
                  </a:lnTo>
                  <a:cubicBezTo>
                    <a:pt x="1714" y="92"/>
                    <a:pt x="3339" y="778"/>
                    <a:pt x="4571" y="1971"/>
                  </a:cubicBezTo>
                  <a:cubicBezTo>
                    <a:pt x="5091" y="1197"/>
                    <a:pt x="5790" y="537"/>
                    <a:pt x="6603" y="67"/>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50" name="Freeform: Shape 949">
              <a:extLst>
                <a:ext uri="{FF2B5EF4-FFF2-40B4-BE49-F238E27FC236}">
                  <a16:creationId xmlns:a16="http://schemas.microsoft.com/office/drawing/2014/main" id="{3E1B081B-BC78-4F09-8D52-B6F55BCAFE58}"/>
                </a:ext>
              </a:extLst>
            </p:cNvPr>
            <p:cNvSpPr/>
            <p:nvPr/>
          </p:nvSpPr>
          <p:spPr>
            <a:xfrm>
              <a:off x="11084212" y="6441966"/>
              <a:ext cx="6729" cy="1650"/>
            </a:xfrm>
            <a:custGeom>
              <a:avLst/>
              <a:gdLst>
                <a:gd name="connsiteX0" fmla="*/ 0 w 6729"/>
                <a:gd name="connsiteY0" fmla="*/ 1651 h 1650"/>
                <a:gd name="connsiteX1" fmla="*/ 0 w 6729"/>
                <a:gd name="connsiteY1" fmla="*/ 1651 h 1650"/>
                <a:gd name="connsiteX2" fmla="*/ 2539 w 6729"/>
                <a:gd name="connsiteY2" fmla="*/ 1651 h 1650"/>
                <a:gd name="connsiteX3" fmla="*/ 6730 w 6729"/>
                <a:gd name="connsiteY3" fmla="*/ 1651 h 1650"/>
                <a:gd name="connsiteX4" fmla="*/ 4190 w 6729"/>
                <a:gd name="connsiteY4" fmla="*/ 0 h 1650"/>
                <a:gd name="connsiteX5" fmla="*/ 0 w 6729"/>
                <a:gd name="connsiteY5" fmla="*/ 1651 h 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29" h="1650">
                  <a:moveTo>
                    <a:pt x="0" y="1651"/>
                  </a:moveTo>
                  <a:lnTo>
                    <a:pt x="0" y="1651"/>
                  </a:lnTo>
                  <a:lnTo>
                    <a:pt x="2539" y="1651"/>
                  </a:lnTo>
                  <a:lnTo>
                    <a:pt x="6730" y="1651"/>
                  </a:lnTo>
                  <a:cubicBezTo>
                    <a:pt x="5752" y="1333"/>
                    <a:pt x="4875" y="762"/>
                    <a:pt x="4190" y="0"/>
                  </a:cubicBezTo>
                  <a:cubicBezTo>
                    <a:pt x="3047" y="1054"/>
                    <a:pt x="1549" y="1638"/>
                    <a:pt x="0" y="1651"/>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51" name="Freeform: Shape 950">
              <a:extLst>
                <a:ext uri="{FF2B5EF4-FFF2-40B4-BE49-F238E27FC236}">
                  <a16:creationId xmlns:a16="http://schemas.microsoft.com/office/drawing/2014/main" id="{7E976450-9E23-4160-9587-34C4E71C6BCF}"/>
                </a:ext>
              </a:extLst>
            </p:cNvPr>
            <p:cNvSpPr/>
            <p:nvPr/>
          </p:nvSpPr>
          <p:spPr>
            <a:xfrm>
              <a:off x="11088529" y="6431300"/>
              <a:ext cx="12235" cy="13134"/>
            </a:xfrm>
            <a:custGeom>
              <a:avLst/>
              <a:gdLst>
                <a:gd name="connsiteX0" fmla="*/ 10538 w 12235"/>
                <a:gd name="connsiteY0" fmla="*/ 2666 h 13134"/>
                <a:gd name="connsiteX1" fmla="*/ 9776 w 12235"/>
                <a:gd name="connsiteY1" fmla="*/ 1524 h 13134"/>
                <a:gd name="connsiteX2" fmla="*/ 8761 w 12235"/>
                <a:gd name="connsiteY2" fmla="*/ 762 h 13134"/>
                <a:gd name="connsiteX3" fmla="*/ 7745 w 12235"/>
                <a:gd name="connsiteY3" fmla="*/ 0 h 13134"/>
                <a:gd name="connsiteX4" fmla="*/ 6348 w 12235"/>
                <a:gd name="connsiteY4" fmla="*/ 0 h 13134"/>
                <a:gd name="connsiteX5" fmla="*/ 5332 w 12235"/>
                <a:gd name="connsiteY5" fmla="*/ 0 h 13134"/>
                <a:gd name="connsiteX6" fmla="*/ 5332 w 12235"/>
                <a:gd name="connsiteY6" fmla="*/ 0 h 13134"/>
                <a:gd name="connsiteX7" fmla="*/ 3682 w 12235"/>
                <a:gd name="connsiteY7" fmla="*/ 0 h 13134"/>
                <a:gd name="connsiteX8" fmla="*/ 3682 w 12235"/>
                <a:gd name="connsiteY8" fmla="*/ 0 h 13134"/>
                <a:gd name="connsiteX9" fmla="*/ 1015 w 12235"/>
                <a:gd name="connsiteY9" fmla="*/ 1016 h 13134"/>
                <a:gd name="connsiteX10" fmla="*/ 3047 w 12235"/>
                <a:gd name="connsiteY10" fmla="*/ 5967 h 13134"/>
                <a:gd name="connsiteX11" fmla="*/ 0 w 12235"/>
                <a:gd name="connsiteY11" fmla="*/ 11427 h 13134"/>
                <a:gd name="connsiteX12" fmla="*/ 2539 w 12235"/>
                <a:gd name="connsiteY12" fmla="*/ 13078 h 13134"/>
                <a:gd name="connsiteX13" fmla="*/ 4189 w 12235"/>
                <a:gd name="connsiteY13" fmla="*/ 13078 h 13134"/>
                <a:gd name="connsiteX14" fmla="*/ 5332 w 12235"/>
                <a:gd name="connsiteY14" fmla="*/ 13078 h 13134"/>
                <a:gd name="connsiteX15" fmla="*/ 12188 w 12235"/>
                <a:gd name="connsiteY15" fmla="*/ 6729 h 13134"/>
                <a:gd name="connsiteX16" fmla="*/ 12188 w 12235"/>
                <a:gd name="connsiteY16" fmla="*/ 5079 h 13134"/>
                <a:gd name="connsiteX17" fmla="*/ 12188 w 12235"/>
                <a:gd name="connsiteY17" fmla="*/ 3809 h 13134"/>
                <a:gd name="connsiteX18" fmla="*/ 10538 w 12235"/>
                <a:gd name="connsiteY18" fmla="*/ 2666 h 1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235" h="13134">
                  <a:moveTo>
                    <a:pt x="10538" y="2666"/>
                  </a:moveTo>
                  <a:cubicBezTo>
                    <a:pt x="10335" y="2260"/>
                    <a:pt x="10068" y="1879"/>
                    <a:pt x="9776" y="1524"/>
                  </a:cubicBezTo>
                  <a:cubicBezTo>
                    <a:pt x="9497" y="1206"/>
                    <a:pt x="9154" y="940"/>
                    <a:pt x="8761" y="762"/>
                  </a:cubicBezTo>
                  <a:cubicBezTo>
                    <a:pt x="8493" y="432"/>
                    <a:pt x="8138" y="165"/>
                    <a:pt x="7745" y="0"/>
                  </a:cubicBezTo>
                  <a:lnTo>
                    <a:pt x="6348" y="0"/>
                  </a:lnTo>
                  <a:lnTo>
                    <a:pt x="5332" y="0"/>
                  </a:lnTo>
                  <a:lnTo>
                    <a:pt x="5332" y="0"/>
                  </a:lnTo>
                  <a:lnTo>
                    <a:pt x="3682" y="0"/>
                  </a:lnTo>
                  <a:lnTo>
                    <a:pt x="3682" y="0"/>
                  </a:lnTo>
                  <a:cubicBezTo>
                    <a:pt x="2729" y="127"/>
                    <a:pt x="1815" y="470"/>
                    <a:pt x="1015" y="1016"/>
                  </a:cubicBezTo>
                  <a:cubicBezTo>
                    <a:pt x="2349" y="2311"/>
                    <a:pt x="3085" y="4101"/>
                    <a:pt x="3047" y="5967"/>
                  </a:cubicBezTo>
                  <a:cubicBezTo>
                    <a:pt x="3009" y="8189"/>
                    <a:pt x="1866" y="10234"/>
                    <a:pt x="0" y="11427"/>
                  </a:cubicBezTo>
                  <a:cubicBezTo>
                    <a:pt x="685" y="12189"/>
                    <a:pt x="1562" y="12760"/>
                    <a:pt x="2539" y="13078"/>
                  </a:cubicBezTo>
                  <a:cubicBezTo>
                    <a:pt x="3085" y="13154"/>
                    <a:pt x="3644" y="13154"/>
                    <a:pt x="4189" y="13078"/>
                  </a:cubicBezTo>
                  <a:lnTo>
                    <a:pt x="5332" y="13078"/>
                  </a:lnTo>
                  <a:cubicBezTo>
                    <a:pt x="8900" y="13027"/>
                    <a:pt x="11858" y="10284"/>
                    <a:pt x="12188" y="6729"/>
                  </a:cubicBezTo>
                  <a:cubicBezTo>
                    <a:pt x="12252" y="6183"/>
                    <a:pt x="12252" y="5625"/>
                    <a:pt x="12188" y="5079"/>
                  </a:cubicBezTo>
                  <a:cubicBezTo>
                    <a:pt x="12252" y="4660"/>
                    <a:pt x="12252" y="4228"/>
                    <a:pt x="12188" y="3809"/>
                  </a:cubicBezTo>
                  <a:cubicBezTo>
                    <a:pt x="11770" y="3263"/>
                    <a:pt x="11198" y="2869"/>
                    <a:pt x="10538" y="266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52" name="Freeform: Shape 951">
              <a:extLst>
                <a:ext uri="{FF2B5EF4-FFF2-40B4-BE49-F238E27FC236}">
                  <a16:creationId xmlns:a16="http://schemas.microsoft.com/office/drawing/2014/main" id="{AB6BD1D0-5F42-463B-ADDA-5BE59F1D3893}"/>
                </a:ext>
              </a:extLst>
            </p:cNvPr>
            <p:cNvSpPr/>
            <p:nvPr/>
          </p:nvSpPr>
          <p:spPr>
            <a:xfrm>
              <a:off x="10048797" y="6438664"/>
              <a:ext cx="56" cy="1269"/>
            </a:xfrm>
            <a:custGeom>
              <a:avLst/>
              <a:gdLst>
                <a:gd name="connsiteX0" fmla="*/ 0 w 56"/>
                <a:gd name="connsiteY0" fmla="*/ 1270 h 1269"/>
                <a:gd name="connsiteX1" fmla="*/ 0 w 56"/>
                <a:gd name="connsiteY1" fmla="*/ 0 h 1269"/>
                <a:gd name="connsiteX2" fmla="*/ 0 w 56"/>
                <a:gd name="connsiteY2" fmla="*/ 0 h 1269"/>
                <a:gd name="connsiteX3" fmla="*/ 0 w 56"/>
                <a:gd name="connsiteY3" fmla="*/ 1270 h 1269"/>
              </a:gdLst>
              <a:ahLst/>
              <a:cxnLst>
                <a:cxn ang="0">
                  <a:pos x="connsiteX0" y="connsiteY0"/>
                </a:cxn>
                <a:cxn ang="0">
                  <a:pos x="connsiteX1" y="connsiteY1"/>
                </a:cxn>
                <a:cxn ang="0">
                  <a:pos x="connsiteX2" y="connsiteY2"/>
                </a:cxn>
                <a:cxn ang="0">
                  <a:pos x="connsiteX3" y="connsiteY3"/>
                </a:cxn>
              </a:cxnLst>
              <a:rect l="l" t="t" r="r" b="b"/>
              <a:pathLst>
                <a:path w="56" h="1269">
                  <a:moveTo>
                    <a:pt x="0" y="1270"/>
                  </a:moveTo>
                  <a:cubicBezTo>
                    <a:pt x="0" y="1270"/>
                    <a:pt x="0" y="381"/>
                    <a:pt x="0" y="0"/>
                  </a:cubicBezTo>
                  <a:lnTo>
                    <a:pt x="0" y="0"/>
                  </a:lnTo>
                  <a:cubicBezTo>
                    <a:pt x="0" y="0"/>
                    <a:pt x="127" y="762"/>
                    <a:pt x="0" y="127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53" name="Freeform: Shape 952">
              <a:extLst>
                <a:ext uri="{FF2B5EF4-FFF2-40B4-BE49-F238E27FC236}">
                  <a16:creationId xmlns:a16="http://schemas.microsoft.com/office/drawing/2014/main" id="{A40AAF4B-2F8F-4F92-B089-C95C3EE323A6}"/>
                </a:ext>
              </a:extLst>
            </p:cNvPr>
            <p:cNvSpPr/>
            <p:nvPr/>
          </p:nvSpPr>
          <p:spPr>
            <a:xfrm>
              <a:off x="10040036" y="6443997"/>
              <a:ext cx="4190" cy="57"/>
            </a:xfrm>
            <a:custGeom>
              <a:avLst/>
              <a:gdLst>
                <a:gd name="connsiteX0" fmla="*/ 889 w 4190"/>
                <a:gd name="connsiteY0" fmla="*/ 0 h 57"/>
                <a:gd name="connsiteX1" fmla="*/ 0 w 4190"/>
                <a:gd name="connsiteY1" fmla="*/ 0 h 57"/>
                <a:gd name="connsiteX2" fmla="*/ 1651 w 4190"/>
                <a:gd name="connsiteY2" fmla="*/ 0 h 57"/>
                <a:gd name="connsiteX3" fmla="*/ 3047 w 4190"/>
                <a:gd name="connsiteY3" fmla="*/ 0 h 57"/>
                <a:gd name="connsiteX4" fmla="*/ 4190 w 4190"/>
                <a:gd name="connsiteY4" fmla="*/ 0 h 57"/>
                <a:gd name="connsiteX5" fmla="*/ 2539 w 4190"/>
                <a:gd name="connsiteY5" fmla="*/ 0 h 57"/>
                <a:gd name="connsiteX6" fmla="*/ 889 w 4190"/>
                <a:gd name="connsiteY6" fmla="*/ 0 h 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 h="57">
                  <a:moveTo>
                    <a:pt x="889" y="0"/>
                  </a:moveTo>
                  <a:lnTo>
                    <a:pt x="0" y="0"/>
                  </a:lnTo>
                  <a:lnTo>
                    <a:pt x="1651" y="0"/>
                  </a:lnTo>
                  <a:lnTo>
                    <a:pt x="3047" y="0"/>
                  </a:lnTo>
                  <a:lnTo>
                    <a:pt x="4190" y="0"/>
                  </a:lnTo>
                  <a:cubicBezTo>
                    <a:pt x="3644" y="76"/>
                    <a:pt x="3085" y="76"/>
                    <a:pt x="2539" y="0"/>
                  </a:cubicBezTo>
                  <a:cubicBezTo>
                    <a:pt x="1993" y="76"/>
                    <a:pt x="1434" y="76"/>
                    <a:pt x="889"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54" name="Freeform: Shape 953">
              <a:extLst>
                <a:ext uri="{FF2B5EF4-FFF2-40B4-BE49-F238E27FC236}">
                  <a16:creationId xmlns:a16="http://schemas.microsoft.com/office/drawing/2014/main" id="{DC138012-82A5-4A21-A1E1-5E2EF72E333F}"/>
                </a:ext>
              </a:extLst>
            </p:cNvPr>
            <p:cNvSpPr/>
            <p:nvPr/>
          </p:nvSpPr>
          <p:spPr>
            <a:xfrm>
              <a:off x="11796116" y="6504942"/>
              <a:ext cx="13838" cy="359571"/>
            </a:xfrm>
            <a:custGeom>
              <a:avLst/>
              <a:gdLst>
                <a:gd name="connsiteX0" fmla="*/ 6983 w 13838"/>
                <a:gd name="connsiteY0" fmla="*/ 6729 h 359571"/>
                <a:gd name="connsiteX1" fmla="*/ 0 w 13838"/>
                <a:gd name="connsiteY1" fmla="*/ 0 h 359571"/>
                <a:gd name="connsiteX2" fmla="*/ 0 w 13838"/>
                <a:gd name="connsiteY2" fmla="*/ 0 h 359571"/>
                <a:gd name="connsiteX3" fmla="*/ 0 w 13838"/>
                <a:gd name="connsiteY3" fmla="*/ 359572 h 359571"/>
                <a:gd name="connsiteX4" fmla="*/ 13839 w 13838"/>
                <a:gd name="connsiteY4" fmla="*/ 359572 h 359571"/>
                <a:gd name="connsiteX5" fmla="*/ 13839 w 13838"/>
                <a:gd name="connsiteY5" fmla="*/ 6729 h 359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38" h="359571">
                  <a:moveTo>
                    <a:pt x="6983" y="6729"/>
                  </a:moveTo>
                  <a:cubicBezTo>
                    <a:pt x="3200" y="6805"/>
                    <a:pt x="76" y="3784"/>
                    <a:pt x="0" y="0"/>
                  </a:cubicBezTo>
                  <a:cubicBezTo>
                    <a:pt x="0" y="0"/>
                    <a:pt x="0" y="0"/>
                    <a:pt x="0" y="0"/>
                  </a:cubicBezTo>
                  <a:lnTo>
                    <a:pt x="0" y="359572"/>
                  </a:lnTo>
                  <a:lnTo>
                    <a:pt x="13839" y="359572"/>
                  </a:lnTo>
                  <a:lnTo>
                    <a:pt x="13839" y="6729"/>
                  </a:lnTo>
                  <a:close/>
                </a:path>
              </a:pathLst>
            </a:custGeom>
            <a:solidFill>
              <a:srgbClr val="000000"/>
            </a:solidFill>
            <a:ln w="12690" cap="flat">
              <a:noFill/>
              <a:prstDash val="solid"/>
              <a:miter/>
            </a:ln>
          </p:spPr>
          <p:txBody>
            <a:bodyPr rtlCol="0" anchor="ctr"/>
            <a:lstStyle/>
            <a:p>
              <a:pPr rtl="0"/>
              <a:endParaRPr lang="en-GB" sz="1934" noProof="0"/>
            </a:p>
          </p:txBody>
        </p:sp>
        <p:sp>
          <p:nvSpPr>
            <p:cNvPr id="955" name="Freeform: Shape 954">
              <a:extLst>
                <a:ext uri="{FF2B5EF4-FFF2-40B4-BE49-F238E27FC236}">
                  <a16:creationId xmlns:a16="http://schemas.microsoft.com/office/drawing/2014/main" id="{8E88F667-05F7-4F0C-9D8B-AB728815A081}"/>
                </a:ext>
              </a:extLst>
            </p:cNvPr>
            <p:cNvSpPr/>
            <p:nvPr/>
          </p:nvSpPr>
          <p:spPr>
            <a:xfrm>
              <a:off x="11796280" y="6497958"/>
              <a:ext cx="346328" cy="13585"/>
            </a:xfrm>
            <a:custGeom>
              <a:avLst/>
              <a:gdLst>
                <a:gd name="connsiteX0" fmla="*/ 339472 w 346328"/>
                <a:gd name="connsiteY0" fmla="*/ 6983 h 13585"/>
                <a:gd name="connsiteX1" fmla="*/ 346201 w 346328"/>
                <a:gd name="connsiteY1" fmla="*/ 0 h 13585"/>
                <a:gd name="connsiteX2" fmla="*/ 346328 w 346328"/>
                <a:gd name="connsiteY2" fmla="*/ 0 h 13585"/>
                <a:gd name="connsiteX3" fmla="*/ 6819 w 346328"/>
                <a:gd name="connsiteY3" fmla="*/ 0 h 13585"/>
                <a:gd name="connsiteX4" fmla="*/ 5549 w 346328"/>
                <a:gd name="connsiteY4" fmla="*/ 0 h 13585"/>
                <a:gd name="connsiteX5" fmla="*/ 128 w 346328"/>
                <a:gd name="connsiteY5" fmla="*/ 8037 h 13585"/>
                <a:gd name="connsiteX6" fmla="*/ 6819 w 346328"/>
                <a:gd name="connsiteY6" fmla="*/ 13586 h 13585"/>
                <a:gd name="connsiteX7" fmla="*/ 346328 w 346328"/>
                <a:gd name="connsiteY7" fmla="*/ 13586 h 13585"/>
                <a:gd name="connsiteX8" fmla="*/ 339472 w 346328"/>
                <a:gd name="connsiteY8" fmla="*/ 6983 h 13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328" h="13585">
                  <a:moveTo>
                    <a:pt x="339472" y="6983"/>
                  </a:moveTo>
                  <a:cubicBezTo>
                    <a:pt x="339409" y="3200"/>
                    <a:pt x="342418" y="76"/>
                    <a:pt x="346201" y="0"/>
                  </a:cubicBezTo>
                  <a:cubicBezTo>
                    <a:pt x="346240" y="0"/>
                    <a:pt x="346290" y="0"/>
                    <a:pt x="346328" y="0"/>
                  </a:cubicBezTo>
                  <a:lnTo>
                    <a:pt x="6819" y="0"/>
                  </a:lnTo>
                  <a:lnTo>
                    <a:pt x="5549" y="0"/>
                  </a:lnTo>
                  <a:cubicBezTo>
                    <a:pt x="1829" y="724"/>
                    <a:pt x="-596" y="4330"/>
                    <a:pt x="128" y="8037"/>
                  </a:cubicBezTo>
                  <a:cubicBezTo>
                    <a:pt x="762" y="11249"/>
                    <a:pt x="3555" y="13560"/>
                    <a:pt x="6819" y="13586"/>
                  </a:cubicBezTo>
                  <a:lnTo>
                    <a:pt x="346328" y="13586"/>
                  </a:lnTo>
                  <a:cubicBezTo>
                    <a:pt x="342633" y="13586"/>
                    <a:pt x="339612" y="10665"/>
                    <a:pt x="339472"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56" name="Freeform: Shape 955">
              <a:extLst>
                <a:ext uri="{FF2B5EF4-FFF2-40B4-BE49-F238E27FC236}">
                  <a16:creationId xmlns:a16="http://schemas.microsoft.com/office/drawing/2014/main" id="{786445B6-CCF5-472A-9205-23889070344C}"/>
                </a:ext>
              </a:extLst>
            </p:cNvPr>
            <p:cNvSpPr/>
            <p:nvPr/>
          </p:nvSpPr>
          <p:spPr>
            <a:xfrm>
              <a:off x="12135752" y="6497958"/>
              <a:ext cx="39613" cy="13839"/>
            </a:xfrm>
            <a:custGeom>
              <a:avLst/>
              <a:gdLst>
                <a:gd name="connsiteX0" fmla="*/ 0 w 39613"/>
                <a:gd name="connsiteY0" fmla="*/ 6983 h 13839"/>
                <a:gd name="connsiteX1" fmla="*/ 6856 w 39613"/>
                <a:gd name="connsiteY1" fmla="*/ 13839 h 13839"/>
                <a:gd name="connsiteX2" fmla="*/ 39614 w 39613"/>
                <a:gd name="connsiteY2" fmla="*/ 13839 h 13839"/>
                <a:gd name="connsiteX3" fmla="*/ 39614 w 39613"/>
                <a:gd name="connsiteY3" fmla="*/ 0 h 13839"/>
                <a:gd name="connsiteX4" fmla="*/ 6856 w 39613"/>
                <a:gd name="connsiteY4" fmla="*/ 0 h 13839"/>
                <a:gd name="connsiteX5" fmla="*/ 0 w 39613"/>
                <a:gd name="connsiteY5" fmla="*/ 6856 h 13839"/>
                <a:gd name="connsiteX6" fmla="*/ 0 w 39613"/>
                <a:gd name="connsiteY6" fmla="*/ 6983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13" h="13839">
                  <a:moveTo>
                    <a:pt x="0" y="6983"/>
                  </a:moveTo>
                  <a:cubicBezTo>
                    <a:pt x="0" y="10767"/>
                    <a:pt x="3073" y="13839"/>
                    <a:pt x="6856" y="13839"/>
                  </a:cubicBezTo>
                  <a:lnTo>
                    <a:pt x="39614" y="13839"/>
                  </a:lnTo>
                  <a:lnTo>
                    <a:pt x="39614" y="0"/>
                  </a:lnTo>
                  <a:lnTo>
                    <a:pt x="6856" y="0"/>
                  </a:lnTo>
                  <a:cubicBezTo>
                    <a:pt x="3073" y="0"/>
                    <a:pt x="0" y="3073"/>
                    <a:pt x="0" y="6856"/>
                  </a:cubicBezTo>
                  <a:cubicBezTo>
                    <a:pt x="0" y="6894"/>
                    <a:pt x="0" y="6945"/>
                    <a:pt x="0"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57" name="Freeform: Shape 956">
              <a:extLst>
                <a:ext uri="{FF2B5EF4-FFF2-40B4-BE49-F238E27FC236}">
                  <a16:creationId xmlns:a16="http://schemas.microsoft.com/office/drawing/2014/main" id="{8FA48DA6-84FC-4322-8F05-1F535D1B4F4A}"/>
                </a:ext>
              </a:extLst>
            </p:cNvPr>
            <p:cNvSpPr/>
            <p:nvPr/>
          </p:nvSpPr>
          <p:spPr>
            <a:xfrm>
              <a:off x="9409265" y="5604488"/>
              <a:ext cx="105509" cy="13839"/>
            </a:xfrm>
            <a:custGeom>
              <a:avLst/>
              <a:gdLst>
                <a:gd name="connsiteX0" fmla="*/ 6856 w 105509"/>
                <a:gd name="connsiteY0" fmla="*/ 13839 h 13839"/>
                <a:gd name="connsiteX1" fmla="*/ 105509 w 105509"/>
                <a:gd name="connsiteY1" fmla="*/ 13839 h 13839"/>
                <a:gd name="connsiteX2" fmla="*/ 98653 w 105509"/>
                <a:gd name="connsiteY2" fmla="*/ 6983 h 13839"/>
                <a:gd name="connsiteX3" fmla="*/ 105509 w 105509"/>
                <a:gd name="connsiteY3" fmla="*/ 0 h 13839"/>
                <a:gd name="connsiteX4" fmla="*/ 6856 w 105509"/>
                <a:gd name="connsiteY4" fmla="*/ 0 h 13839"/>
                <a:gd name="connsiteX5" fmla="*/ 0 w 105509"/>
                <a:gd name="connsiteY5" fmla="*/ 6983 h 13839"/>
                <a:gd name="connsiteX6" fmla="*/ 6856 w 105509"/>
                <a:gd name="connsiteY6" fmla="*/ 13839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509" h="13839">
                  <a:moveTo>
                    <a:pt x="6856" y="13839"/>
                  </a:moveTo>
                  <a:lnTo>
                    <a:pt x="105509" y="13839"/>
                  </a:lnTo>
                  <a:cubicBezTo>
                    <a:pt x="101725" y="13839"/>
                    <a:pt x="98653" y="10769"/>
                    <a:pt x="98653" y="6983"/>
                  </a:cubicBezTo>
                  <a:cubicBezTo>
                    <a:pt x="98653" y="3175"/>
                    <a:pt x="101701" y="68"/>
                    <a:pt x="105509" y="0"/>
                  </a:cubicBezTo>
                  <a:lnTo>
                    <a:pt x="6856" y="0"/>
                  </a:lnTo>
                  <a:cubicBezTo>
                    <a:pt x="3047" y="70"/>
                    <a:pt x="0" y="3175"/>
                    <a:pt x="0" y="6983"/>
                  </a:cubicBezTo>
                  <a:cubicBezTo>
                    <a:pt x="0" y="10769"/>
                    <a:pt x="3073" y="13839"/>
                    <a:pt x="6856" y="13839"/>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58" name="Freeform: Shape 957">
              <a:extLst>
                <a:ext uri="{FF2B5EF4-FFF2-40B4-BE49-F238E27FC236}">
                  <a16:creationId xmlns:a16="http://schemas.microsoft.com/office/drawing/2014/main" id="{A31AC52A-B5CD-4A32-923D-FF6CF1438456}"/>
                </a:ext>
              </a:extLst>
            </p:cNvPr>
            <p:cNvSpPr/>
            <p:nvPr/>
          </p:nvSpPr>
          <p:spPr>
            <a:xfrm>
              <a:off x="9458624" y="5975360"/>
              <a:ext cx="13869" cy="118714"/>
            </a:xfrm>
            <a:custGeom>
              <a:avLst/>
              <a:gdLst>
                <a:gd name="connsiteX0" fmla="*/ 7014 w 13869"/>
                <a:gd name="connsiteY0" fmla="*/ 111097 h 118714"/>
                <a:gd name="connsiteX1" fmla="*/ 13870 w 13869"/>
                <a:gd name="connsiteY1" fmla="*/ 118080 h 118714"/>
                <a:gd name="connsiteX2" fmla="*/ 13870 w 13869"/>
                <a:gd name="connsiteY2" fmla="*/ 6856 h 118714"/>
                <a:gd name="connsiteX3" fmla="*/ 7014 w 13869"/>
                <a:gd name="connsiteY3" fmla="*/ 0 h 118714"/>
                <a:gd name="connsiteX4" fmla="*/ 30 w 13869"/>
                <a:gd name="connsiteY4" fmla="*/ 6856 h 118714"/>
                <a:gd name="connsiteX5" fmla="*/ 30 w 13869"/>
                <a:gd name="connsiteY5" fmla="*/ 118715 h 118714"/>
                <a:gd name="connsiteX6" fmla="*/ 6354 w 13869"/>
                <a:gd name="connsiteY6" fmla="*/ 111122 h 118714"/>
                <a:gd name="connsiteX7" fmla="*/ 7014 w 13869"/>
                <a:gd name="connsiteY7" fmla="*/ 111097 h 11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69" h="118714">
                  <a:moveTo>
                    <a:pt x="7014" y="111097"/>
                  </a:moveTo>
                  <a:cubicBezTo>
                    <a:pt x="10823" y="111160"/>
                    <a:pt x="13870" y="114271"/>
                    <a:pt x="13870" y="118080"/>
                  </a:cubicBezTo>
                  <a:lnTo>
                    <a:pt x="13870" y="6856"/>
                  </a:lnTo>
                  <a:cubicBezTo>
                    <a:pt x="13870" y="3070"/>
                    <a:pt x="10797" y="0"/>
                    <a:pt x="7014" y="0"/>
                  </a:cubicBezTo>
                  <a:cubicBezTo>
                    <a:pt x="3204" y="0"/>
                    <a:pt x="94" y="3050"/>
                    <a:pt x="30" y="6856"/>
                  </a:cubicBezTo>
                  <a:lnTo>
                    <a:pt x="30" y="118715"/>
                  </a:lnTo>
                  <a:cubicBezTo>
                    <a:pt x="-325" y="114880"/>
                    <a:pt x="2506" y="111477"/>
                    <a:pt x="6354" y="111122"/>
                  </a:cubicBezTo>
                  <a:cubicBezTo>
                    <a:pt x="6569" y="111109"/>
                    <a:pt x="6798" y="111097"/>
                    <a:pt x="7014" y="111097"/>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59" name="Freeform: Shape 958">
              <a:extLst>
                <a:ext uri="{FF2B5EF4-FFF2-40B4-BE49-F238E27FC236}">
                  <a16:creationId xmlns:a16="http://schemas.microsoft.com/office/drawing/2014/main" id="{1BA8DEB0-B505-4309-A792-28A98AFECE0B}"/>
                </a:ext>
              </a:extLst>
            </p:cNvPr>
            <p:cNvSpPr/>
            <p:nvPr/>
          </p:nvSpPr>
          <p:spPr>
            <a:xfrm>
              <a:off x="9458654" y="6087091"/>
              <a:ext cx="13839" cy="342304"/>
            </a:xfrm>
            <a:custGeom>
              <a:avLst/>
              <a:gdLst>
                <a:gd name="connsiteX0" fmla="*/ 13840 w 13839"/>
                <a:gd name="connsiteY0" fmla="*/ 341670 h 342304"/>
                <a:gd name="connsiteX1" fmla="*/ 13840 w 13839"/>
                <a:gd name="connsiteY1" fmla="*/ 6983 h 342304"/>
                <a:gd name="connsiteX2" fmla="*/ 6984 w 13839"/>
                <a:gd name="connsiteY2" fmla="*/ 0 h 342304"/>
                <a:gd name="connsiteX3" fmla="*/ 0 w 13839"/>
                <a:gd name="connsiteY3" fmla="*/ 6983 h 342304"/>
                <a:gd name="connsiteX4" fmla="*/ 0 w 13839"/>
                <a:gd name="connsiteY4" fmla="*/ 342305 h 342304"/>
                <a:gd name="connsiteX5" fmla="*/ 13840 w 13839"/>
                <a:gd name="connsiteY5" fmla="*/ 342305 h 342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39" h="342304">
                  <a:moveTo>
                    <a:pt x="13840" y="341670"/>
                  </a:moveTo>
                  <a:lnTo>
                    <a:pt x="13840" y="6983"/>
                  </a:lnTo>
                  <a:cubicBezTo>
                    <a:pt x="13840" y="3174"/>
                    <a:pt x="10793" y="64"/>
                    <a:pt x="6984" y="0"/>
                  </a:cubicBezTo>
                  <a:cubicBezTo>
                    <a:pt x="3124" y="0"/>
                    <a:pt x="0" y="3123"/>
                    <a:pt x="0" y="6983"/>
                  </a:cubicBezTo>
                  <a:lnTo>
                    <a:pt x="0" y="342305"/>
                  </a:lnTo>
                  <a:lnTo>
                    <a:pt x="13840" y="342305"/>
                  </a:lnTo>
                  <a:close/>
                </a:path>
              </a:pathLst>
            </a:custGeom>
            <a:solidFill>
              <a:srgbClr val="000000"/>
            </a:solidFill>
            <a:ln w="12690" cap="flat">
              <a:noFill/>
              <a:prstDash val="solid"/>
              <a:miter/>
            </a:ln>
          </p:spPr>
          <p:txBody>
            <a:bodyPr rtlCol="0" anchor="ctr"/>
            <a:lstStyle/>
            <a:p>
              <a:pPr rtl="0"/>
              <a:endParaRPr lang="en-GB" sz="1934" noProof="0"/>
            </a:p>
          </p:txBody>
        </p:sp>
        <p:sp>
          <p:nvSpPr>
            <p:cNvPr id="960" name="Freeform: Shape 959">
              <a:extLst>
                <a:ext uri="{FF2B5EF4-FFF2-40B4-BE49-F238E27FC236}">
                  <a16:creationId xmlns:a16="http://schemas.microsoft.com/office/drawing/2014/main" id="{8C891196-44FF-4E6F-BA93-E62275489236}"/>
                </a:ext>
              </a:extLst>
            </p:cNvPr>
            <p:cNvSpPr/>
            <p:nvPr/>
          </p:nvSpPr>
          <p:spPr>
            <a:xfrm>
              <a:off x="12175366" y="6503037"/>
              <a:ext cx="12696" cy="1904"/>
            </a:xfrm>
            <a:custGeom>
              <a:avLst/>
              <a:gdLst>
                <a:gd name="connsiteX0" fmla="*/ 0 w 12696"/>
                <a:gd name="connsiteY0" fmla="*/ 1904 h 1904"/>
                <a:gd name="connsiteX1" fmla="*/ 0 w 12696"/>
                <a:gd name="connsiteY1" fmla="*/ 889 h 1904"/>
                <a:gd name="connsiteX2" fmla="*/ 0 w 12696"/>
                <a:gd name="connsiteY2" fmla="*/ 0 h 1904"/>
              </a:gdLst>
              <a:ahLst/>
              <a:cxnLst>
                <a:cxn ang="0">
                  <a:pos x="connsiteX0" y="connsiteY0"/>
                </a:cxn>
                <a:cxn ang="0">
                  <a:pos x="connsiteX1" y="connsiteY1"/>
                </a:cxn>
                <a:cxn ang="0">
                  <a:pos x="connsiteX2" y="connsiteY2"/>
                </a:cxn>
              </a:cxnLst>
              <a:rect l="l" t="t" r="r" b="b"/>
              <a:pathLst>
                <a:path w="12696" h="1904">
                  <a:moveTo>
                    <a:pt x="0" y="1904"/>
                  </a:moveTo>
                  <a:cubicBezTo>
                    <a:pt x="0" y="1904"/>
                    <a:pt x="0" y="1270"/>
                    <a:pt x="0" y="889"/>
                  </a:cubicBezTo>
                  <a:cubicBezTo>
                    <a:pt x="0" y="508"/>
                    <a:pt x="0" y="889"/>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61" name="Freeform: Shape 960">
              <a:extLst>
                <a:ext uri="{FF2B5EF4-FFF2-40B4-BE49-F238E27FC236}">
                  <a16:creationId xmlns:a16="http://schemas.microsoft.com/office/drawing/2014/main" id="{CB560F09-C581-4F56-B297-981FDD11D038}"/>
                </a:ext>
              </a:extLst>
            </p:cNvPr>
            <p:cNvSpPr/>
            <p:nvPr/>
          </p:nvSpPr>
          <p:spPr>
            <a:xfrm>
              <a:off x="9305913" y="6436887"/>
              <a:ext cx="106017" cy="13458"/>
            </a:xfrm>
            <a:custGeom>
              <a:avLst/>
              <a:gdLst>
                <a:gd name="connsiteX0" fmla="*/ 6983 w 106017"/>
                <a:gd name="connsiteY0" fmla="*/ 6602 h 13458"/>
                <a:gd name="connsiteX1" fmla="*/ 0 w 106017"/>
                <a:gd name="connsiteY1" fmla="*/ 13459 h 13458"/>
                <a:gd name="connsiteX2" fmla="*/ 106017 w 106017"/>
                <a:gd name="connsiteY2" fmla="*/ 13459 h 13458"/>
                <a:gd name="connsiteX3" fmla="*/ 103351 w 106017"/>
                <a:gd name="connsiteY3" fmla="*/ 8126 h 13458"/>
                <a:gd name="connsiteX4" fmla="*/ 103351 w 106017"/>
                <a:gd name="connsiteY4" fmla="*/ 0 h 13458"/>
                <a:gd name="connsiteX5" fmla="*/ 0 w 106017"/>
                <a:gd name="connsiteY5" fmla="*/ 0 h 13458"/>
                <a:gd name="connsiteX6" fmla="*/ 6983 w 106017"/>
                <a:gd name="connsiteY6" fmla="*/ 6602 h 13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017" h="13458">
                  <a:moveTo>
                    <a:pt x="6983" y="6602"/>
                  </a:moveTo>
                  <a:cubicBezTo>
                    <a:pt x="6919" y="10411"/>
                    <a:pt x="3809" y="13459"/>
                    <a:pt x="0" y="13459"/>
                  </a:cubicBezTo>
                  <a:lnTo>
                    <a:pt x="106017" y="13459"/>
                  </a:lnTo>
                  <a:cubicBezTo>
                    <a:pt x="104392" y="12163"/>
                    <a:pt x="103415" y="10208"/>
                    <a:pt x="103351" y="8126"/>
                  </a:cubicBezTo>
                  <a:lnTo>
                    <a:pt x="103351" y="0"/>
                  </a:lnTo>
                  <a:lnTo>
                    <a:pt x="0" y="0"/>
                  </a:lnTo>
                  <a:cubicBezTo>
                    <a:pt x="3707" y="0"/>
                    <a:pt x="6780" y="2895"/>
                    <a:pt x="6983" y="6602"/>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62" name="Freeform: Shape 961">
              <a:extLst>
                <a:ext uri="{FF2B5EF4-FFF2-40B4-BE49-F238E27FC236}">
                  <a16:creationId xmlns:a16="http://schemas.microsoft.com/office/drawing/2014/main" id="{1BB276E1-0F54-4F2F-A387-A924F7C051ED}"/>
                </a:ext>
              </a:extLst>
            </p:cNvPr>
            <p:cNvSpPr/>
            <p:nvPr/>
          </p:nvSpPr>
          <p:spPr>
            <a:xfrm>
              <a:off x="8867792" y="6444886"/>
              <a:ext cx="13925" cy="8252"/>
            </a:xfrm>
            <a:custGeom>
              <a:avLst/>
              <a:gdLst>
                <a:gd name="connsiteX0" fmla="*/ 13925 w 13925"/>
                <a:gd name="connsiteY0" fmla="*/ 1270 h 8252"/>
                <a:gd name="connsiteX1" fmla="*/ 13925 w 13925"/>
                <a:gd name="connsiteY1" fmla="*/ 0 h 8252"/>
                <a:gd name="connsiteX2" fmla="*/ 13925 w 13925"/>
                <a:gd name="connsiteY2" fmla="*/ 0 h 8252"/>
                <a:gd name="connsiteX3" fmla="*/ 6941 w 13925"/>
                <a:gd name="connsiteY3" fmla="*/ 6856 h 8252"/>
                <a:gd name="connsiteX4" fmla="*/ 85 w 13925"/>
                <a:gd name="connsiteY4" fmla="*/ 0 h 8252"/>
                <a:gd name="connsiteX5" fmla="*/ 85 w 13925"/>
                <a:gd name="connsiteY5" fmla="*/ 1397 h 8252"/>
                <a:gd name="connsiteX6" fmla="*/ 85 w 13925"/>
                <a:gd name="connsiteY6" fmla="*/ 3174 h 8252"/>
                <a:gd name="connsiteX7" fmla="*/ 6561 w 13925"/>
                <a:gd name="connsiteY7" fmla="*/ 8253 h 8252"/>
                <a:gd name="connsiteX8" fmla="*/ 13163 w 13925"/>
                <a:gd name="connsiteY8" fmla="*/ 3174 h 8252"/>
                <a:gd name="connsiteX9" fmla="*/ 13163 w 13925"/>
                <a:gd name="connsiteY9" fmla="*/ 3174 h 8252"/>
                <a:gd name="connsiteX10" fmla="*/ 13925 w 13925"/>
                <a:gd name="connsiteY10" fmla="*/ 1270 h 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925" h="8252">
                  <a:moveTo>
                    <a:pt x="13925" y="1270"/>
                  </a:moveTo>
                  <a:lnTo>
                    <a:pt x="13925" y="0"/>
                  </a:lnTo>
                  <a:lnTo>
                    <a:pt x="13925" y="0"/>
                  </a:lnTo>
                  <a:cubicBezTo>
                    <a:pt x="13862" y="3809"/>
                    <a:pt x="10751" y="6856"/>
                    <a:pt x="6941" y="6856"/>
                  </a:cubicBezTo>
                  <a:cubicBezTo>
                    <a:pt x="3158" y="6856"/>
                    <a:pt x="85" y="3783"/>
                    <a:pt x="85" y="0"/>
                  </a:cubicBezTo>
                  <a:lnTo>
                    <a:pt x="85" y="1397"/>
                  </a:lnTo>
                  <a:cubicBezTo>
                    <a:pt x="-28" y="1981"/>
                    <a:pt x="-28" y="2590"/>
                    <a:pt x="85" y="3174"/>
                  </a:cubicBezTo>
                  <a:cubicBezTo>
                    <a:pt x="835" y="6145"/>
                    <a:pt x="3501" y="8227"/>
                    <a:pt x="6561" y="8253"/>
                  </a:cubicBezTo>
                  <a:cubicBezTo>
                    <a:pt x="9658" y="8240"/>
                    <a:pt x="12363" y="6158"/>
                    <a:pt x="13163" y="3174"/>
                  </a:cubicBezTo>
                  <a:lnTo>
                    <a:pt x="13163" y="3174"/>
                  </a:lnTo>
                  <a:cubicBezTo>
                    <a:pt x="13163" y="3174"/>
                    <a:pt x="13925" y="1778"/>
                    <a:pt x="13925" y="127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63" name="Freeform: Shape 962">
              <a:extLst>
                <a:ext uri="{FF2B5EF4-FFF2-40B4-BE49-F238E27FC236}">
                  <a16:creationId xmlns:a16="http://schemas.microsoft.com/office/drawing/2014/main" id="{A0616D93-EF54-4479-B35B-AA99FC4C75BE}"/>
                </a:ext>
              </a:extLst>
            </p:cNvPr>
            <p:cNvSpPr/>
            <p:nvPr/>
          </p:nvSpPr>
          <p:spPr>
            <a:xfrm>
              <a:off x="9257707" y="6443489"/>
              <a:ext cx="11132" cy="8761"/>
            </a:xfrm>
            <a:custGeom>
              <a:avLst/>
              <a:gdLst>
                <a:gd name="connsiteX0" fmla="*/ 86 w 11132"/>
                <a:gd name="connsiteY0" fmla="*/ 0 h 8761"/>
                <a:gd name="connsiteX1" fmla="*/ 86 w 11132"/>
                <a:gd name="connsiteY1" fmla="*/ 1778 h 8761"/>
                <a:gd name="connsiteX2" fmla="*/ 86 w 11132"/>
                <a:gd name="connsiteY2" fmla="*/ 3301 h 8761"/>
                <a:gd name="connsiteX3" fmla="*/ 86 w 11132"/>
                <a:gd name="connsiteY3" fmla="*/ 4444 h 8761"/>
                <a:gd name="connsiteX4" fmla="*/ 6434 w 11132"/>
                <a:gd name="connsiteY4" fmla="*/ 8761 h 8761"/>
                <a:gd name="connsiteX5" fmla="*/ 11132 w 11132"/>
                <a:gd name="connsiteY5" fmla="*/ 6856 h 8761"/>
                <a:gd name="connsiteX6" fmla="*/ 6434 w 11132"/>
                <a:gd name="connsiteY6" fmla="*/ 6856 h 8761"/>
                <a:gd name="connsiteX7" fmla="*/ 86 w 11132"/>
                <a:gd name="connsiteY7" fmla="*/ 0 h 8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32" h="8761">
                  <a:moveTo>
                    <a:pt x="86" y="0"/>
                  </a:moveTo>
                  <a:lnTo>
                    <a:pt x="86" y="1778"/>
                  </a:lnTo>
                  <a:cubicBezTo>
                    <a:pt x="9" y="2285"/>
                    <a:pt x="9" y="2793"/>
                    <a:pt x="86" y="3301"/>
                  </a:cubicBezTo>
                  <a:cubicBezTo>
                    <a:pt x="-29" y="3669"/>
                    <a:pt x="-29" y="4076"/>
                    <a:pt x="86" y="4444"/>
                  </a:cubicBezTo>
                  <a:cubicBezTo>
                    <a:pt x="1089" y="7072"/>
                    <a:pt x="3628" y="8786"/>
                    <a:pt x="6434" y="8761"/>
                  </a:cubicBezTo>
                  <a:cubicBezTo>
                    <a:pt x="8187" y="8723"/>
                    <a:pt x="9850" y="8050"/>
                    <a:pt x="11132" y="6856"/>
                  </a:cubicBezTo>
                  <a:lnTo>
                    <a:pt x="6434" y="6856"/>
                  </a:lnTo>
                  <a:cubicBezTo>
                    <a:pt x="2841" y="6590"/>
                    <a:pt x="73" y="3593"/>
                    <a:pt x="86"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64" name="Freeform: Shape 963">
              <a:extLst>
                <a:ext uri="{FF2B5EF4-FFF2-40B4-BE49-F238E27FC236}">
                  <a16:creationId xmlns:a16="http://schemas.microsoft.com/office/drawing/2014/main" id="{498A4C7E-D5F4-4832-B446-4B2FDD7C6505}"/>
                </a:ext>
              </a:extLst>
            </p:cNvPr>
            <p:cNvSpPr/>
            <p:nvPr/>
          </p:nvSpPr>
          <p:spPr>
            <a:xfrm>
              <a:off x="8716152" y="6443489"/>
              <a:ext cx="13839" cy="8125"/>
            </a:xfrm>
            <a:custGeom>
              <a:avLst/>
              <a:gdLst>
                <a:gd name="connsiteX0" fmla="*/ 381 w 13839"/>
                <a:gd name="connsiteY0" fmla="*/ 1904 h 8125"/>
                <a:gd name="connsiteX1" fmla="*/ 1143 w 13839"/>
                <a:gd name="connsiteY1" fmla="*/ 4444 h 8125"/>
                <a:gd name="connsiteX2" fmla="*/ 3428 w 13839"/>
                <a:gd name="connsiteY2" fmla="*/ 6856 h 8125"/>
                <a:gd name="connsiteX3" fmla="*/ 7110 w 13839"/>
                <a:gd name="connsiteY3" fmla="*/ 8126 h 8125"/>
                <a:gd name="connsiteX4" fmla="*/ 13205 w 13839"/>
                <a:gd name="connsiteY4" fmla="*/ 4444 h 8125"/>
                <a:gd name="connsiteX5" fmla="*/ 13840 w 13839"/>
                <a:gd name="connsiteY5" fmla="*/ 2412 h 8125"/>
                <a:gd name="connsiteX6" fmla="*/ 13840 w 13839"/>
                <a:gd name="connsiteY6" fmla="*/ 1270 h 8125"/>
                <a:gd name="connsiteX7" fmla="*/ 13840 w 13839"/>
                <a:gd name="connsiteY7" fmla="*/ 0 h 8125"/>
                <a:gd name="connsiteX8" fmla="*/ 13840 w 13839"/>
                <a:gd name="connsiteY8" fmla="*/ 0 h 8125"/>
                <a:gd name="connsiteX9" fmla="*/ 6857 w 13839"/>
                <a:gd name="connsiteY9" fmla="*/ 6856 h 8125"/>
                <a:gd name="connsiteX10" fmla="*/ 0 w 13839"/>
                <a:gd name="connsiteY10" fmla="*/ 0 h 8125"/>
                <a:gd name="connsiteX11" fmla="*/ 0 w 13839"/>
                <a:gd name="connsiteY11" fmla="*/ 1270 h 8125"/>
                <a:gd name="connsiteX12" fmla="*/ 381 w 13839"/>
                <a:gd name="connsiteY12" fmla="*/ 1904 h 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839" h="8125">
                  <a:moveTo>
                    <a:pt x="381" y="1904"/>
                  </a:moveTo>
                  <a:cubicBezTo>
                    <a:pt x="495" y="2781"/>
                    <a:pt x="762" y="3644"/>
                    <a:pt x="1143" y="4444"/>
                  </a:cubicBezTo>
                  <a:cubicBezTo>
                    <a:pt x="1663" y="5447"/>
                    <a:pt x="2450" y="6285"/>
                    <a:pt x="3428" y="6856"/>
                  </a:cubicBezTo>
                  <a:cubicBezTo>
                    <a:pt x="4482" y="7669"/>
                    <a:pt x="5777" y="8113"/>
                    <a:pt x="7110" y="8126"/>
                  </a:cubicBezTo>
                  <a:cubicBezTo>
                    <a:pt x="9675" y="8139"/>
                    <a:pt x="12024" y="6716"/>
                    <a:pt x="13205" y="4444"/>
                  </a:cubicBezTo>
                  <a:cubicBezTo>
                    <a:pt x="13496" y="3796"/>
                    <a:pt x="13699" y="3111"/>
                    <a:pt x="13840" y="2412"/>
                  </a:cubicBezTo>
                  <a:cubicBezTo>
                    <a:pt x="13840" y="2412"/>
                    <a:pt x="13840" y="1650"/>
                    <a:pt x="13840" y="1270"/>
                  </a:cubicBezTo>
                  <a:lnTo>
                    <a:pt x="13840" y="0"/>
                  </a:lnTo>
                  <a:lnTo>
                    <a:pt x="13840" y="0"/>
                  </a:lnTo>
                  <a:cubicBezTo>
                    <a:pt x="13776" y="3809"/>
                    <a:pt x="10666" y="6856"/>
                    <a:pt x="6857" y="6856"/>
                  </a:cubicBezTo>
                  <a:cubicBezTo>
                    <a:pt x="3073" y="6856"/>
                    <a:pt x="0" y="3783"/>
                    <a:pt x="0" y="0"/>
                  </a:cubicBezTo>
                  <a:lnTo>
                    <a:pt x="0" y="1270"/>
                  </a:lnTo>
                  <a:cubicBezTo>
                    <a:pt x="0" y="1270"/>
                    <a:pt x="381" y="1650"/>
                    <a:pt x="381" y="1904"/>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65" name="Freeform: Shape 964">
              <a:extLst>
                <a:ext uri="{FF2B5EF4-FFF2-40B4-BE49-F238E27FC236}">
                  <a16:creationId xmlns:a16="http://schemas.microsoft.com/office/drawing/2014/main" id="{38C6B13A-A47C-4B96-A217-A2F64265557F}"/>
                </a:ext>
              </a:extLst>
            </p:cNvPr>
            <p:cNvSpPr/>
            <p:nvPr/>
          </p:nvSpPr>
          <p:spPr>
            <a:xfrm>
              <a:off x="9409265" y="6443489"/>
              <a:ext cx="9775" cy="8393"/>
            </a:xfrm>
            <a:custGeom>
              <a:avLst/>
              <a:gdLst>
                <a:gd name="connsiteX0" fmla="*/ 9776 w 9775"/>
                <a:gd name="connsiteY0" fmla="*/ 7745 h 8393"/>
                <a:gd name="connsiteX1" fmla="*/ 9776 w 9775"/>
                <a:gd name="connsiteY1" fmla="*/ 6094 h 8393"/>
                <a:gd name="connsiteX2" fmla="*/ 6856 w 9775"/>
                <a:gd name="connsiteY2" fmla="*/ 6856 h 8393"/>
                <a:gd name="connsiteX3" fmla="*/ 0 w 9775"/>
                <a:gd name="connsiteY3" fmla="*/ 0 h 8393"/>
                <a:gd name="connsiteX4" fmla="*/ 0 w 9775"/>
                <a:gd name="connsiteY4" fmla="*/ 1524 h 8393"/>
                <a:gd name="connsiteX5" fmla="*/ 6844 w 9775"/>
                <a:gd name="connsiteY5" fmla="*/ 8392 h 8393"/>
                <a:gd name="connsiteX6" fmla="*/ 9776 w 9775"/>
                <a:gd name="connsiteY6" fmla="*/ 7745 h 8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75" h="8393">
                  <a:moveTo>
                    <a:pt x="9776" y="7745"/>
                  </a:moveTo>
                  <a:lnTo>
                    <a:pt x="9776" y="6094"/>
                  </a:lnTo>
                  <a:cubicBezTo>
                    <a:pt x="8888" y="6615"/>
                    <a:pt x="7884" y="6869"/>
                    <a:pt x="6856" y="6856"/>
                  </a:cubicBezTo>
                  <a:cubicBezTo>
                    <a:pt x="3073" y="6856"/>
                    <a:pt x="0" y="3783"/>
                    <a:pt x="0" y="0"/>
                  </a:cubicBezTo>
                  <a:lnTo>
                    <a:pt x="0" y="1524"/>
                  </a:lnTo>
                  <a:cubicBezTo>
                    <a:pt x="-13" y="5307"/>
                    <a:pt x="3047" y="8392"/>
                    <a:pt x="6844" y="8392"/>
                  </a:cubicBezTo>
                  <a:cubicBezTo>
                    <a:pt x="7859" y="8405"/>
                    <a:pt x="8862" y="8177"/>
                    <a:pt x="9776" y="7745"/>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66" name="Freeform: Shape 965">
              <a:extLst>
                <a:ext uri="{FF2B5EF4-FFF2-40B4-BE49-F238E27FC236}">
                  <a16:creationId xmlns:a16="http://schemas.microsoft.com/office/drawing/2014/main" id="{878B4611-AF7B-4D79-A8EC-7E0ACBFC0FA7}"/>
                </a:ext>
              </a:extLst>
            </p:cNvPr>
            <p:cNvSpPr/>
            <p:nvPr/>
          </p:nvSpPr>
          <p:spPr>
            <a:xfrm>
              <a:off x="9451703" y="6428761"/>
              <a:ext cx="14315" cy="13585"/>
            </a:xfrm>
            <a:custGeom>
              <a:avLst/>
              <a:gdLst>
                <a:gd name="connsiteX0" fmla="*/ 7333 w 14315"/>
                <a:gd name="connsiteY0" fmla="*/ 6983 h 13585"/>
                <a:gd name="connsiteX1" fmla="*/ 14316 w 14315"/>
                <a:gd name="connsiteY1" fmla="*/ 0 h 13585"/>
                <a:gd name="connsiteX2" fmla="*/ 6825 w 14315"/>
                <a:gd name="connsiteY2" fmla="*/ 0 h 13585"/>
                <a:gd name="connsiteX3" fmla="*/ 95 w 14315"/>
                <a:gd name="connsiteY3" fmla="*/ 6729 h 13585"/>
                <a:gd name="connsiteX4" fmla="*/ 95 w 14315"/>
                <a:gd name="connsiteY4" fmla="*/ 6729 h 13585"/>
                <a:gd name="connsiteX5" fmla="*/ 95 w 14315"/>
                <a:gd name="connsiteY5" fmla="*/ 8888 h 13585"/>
                <a:gd name="connsiteX6" fmla="*/ 6571 w 14315"/>
                <a:gd name="connsiteY6" fmla="*/ 13585 h 13585"/>
                <a:gd name="connsiteX7" fmla="*/ 13935 w 14315"/>
                <a:gd name="connsiteY7" fmla="*/ 13585 h 13585"/>
                <a:gd name="connsiteX8" fmla="*/ 7333 w 14315"/>
                <a:gd name="connsiteY8" fmla="*/ 6983 h 13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15" h="13585">
                  <a:moveTo>
                    <a:pt x="7333" y="6983"/>
                  </a:moveTo>
                  <a:cubicBezTo>
                    <a:pt x="7333" y="3123"/>
                    <a:pt x="10456" y="0"/>
                    <a:pt x="14316" y="0"/>
                  </a:cubicBezTo>
                  <a:lnTo>
                    <a:pt x="6825" y="0"/>
                  </a:lnTo>
                  <a:cubicBezTo>
                    <a:pt x="3168" y="127"/>
                    <a:pt x="222" y="3073"/>
                    <a:pt x="95" y="6729"/>
                  </a:cubicBezTo>
                  <a:lnTo>
                    <a:pt x="95" y="6729"/>
                  </a:lnTo>
                  <a:cubicBezTo>
                    <a:pt x="-32" y="7440"/>
                    <a:pt x="-32" y="8177"/>
                    <a:pt x="95" y="8888"/>
                  </a:cubicBezTo>
                  <a:cubicBezTo>
                    <a:pt x="1022" y="11681"/>
                    <a:pt x="3625" y="13573"/>
                    <a:pt x="6571" y="13585"/>
                  </a:cubicBezTo>
                  <a:lnTo>
                    <a:pt x="13935" y="13585"/>
                  </a:lnTo>
                  <a:cubicBezTo>
                    <a:pt x="10367" y="13395"/>
                    <a:pt x="7523" y="10551"/>
                    <a:pt x="7333"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67" name="Freeform: Shape 966">
              <a:extLst>
                <a:ext uri="{FF2B5EF4-FFF2-40B4-BE49-F238E27FC236}">
                  <a16:creationId xmlns:a16="http://schemas.microsoft.com/office/drawing/2014/main" id="{37363126-296A-4710-91A3-84D0C6A0234C}"/>
                </a:ext>
              </a:extLst>
            </p:cNvPr>
            <p:cNvSpPr/>
            <p:nvPr/>
          </p:nvSpPr>
          <p:spPr>
            <a:xfrm>
              <a:off x="9457714" y="6428696"/>
              <a:ext cx="318738" cy="13970"/>
            </a:xfrm>
            <a:custGeom>
              <a:avLst/>
              <a:gdLst>
                <a:gd name="connsiteX0" fmla="*/ 318739 w 318738"/>
                <a:gd name="connsiteY0" fmla="*/ 7048 h 13970"/>
                <a:gd name="connsiteX1" fmla="*/ 318739 w 318738"/>
                <a:gd name="connsiteY1" fmla="*/ 65 h 13970"/>
                <a:gd name="connsiteX2" fmla="*/ 7924 w 318738"/>
                <a:gd name="connsiteY2" fmla="*/ 65 h 13970"/>
                <a:gd name="connsiteX3" fmla="*/ 65 w 318738"/>
                <a:gd name="connsiteY3" fmla="*/ 6045 h 13970"/>
                <a:gd name="connsiteX4" fmla="*/ 6045 w 318738"/>
                <a:gd name="connsiteY4" fmla="*/ 13904 h 13970"/>
                <a:gd name="connsiteX5" fmla="*/ 7924 w 318738"/>
                <a:gd name="connsiteY5" fmla="*/ 13904 h 13970"/>
                <a:gd name="connsiteX6" fmla="*/ 318739 w 318738"/>
                <a:gd name="connsiteY6" fmla="*/ 13904 h 13970"/>
                <a:gd name="connsiteX7" fmla="*/ 318739 w 318738"/>
                <a:gd name="connsiteY7" fmla="*/ 7048 h 13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738" h="13970">
                  <a:moveTo>
                    <a:pt x="318739" y="7048"/>
                  </a:moveTo>
                  <a:lnTo>
                    <a:pt x="318739" y="65"/>
                  </a:lnTo>
                  <a:lnTo>
                    <a:pt x="7924" y="65"/>
                  </a:lnTo>
                  <a:cubicBezTo>
                    <a:pt x="4102" y="-456"/>
                    <a:pt x="585" y="2223"/>
                    <a:pt x="65" y="6045"/>
                  </a:cubicBezTo>
                  <a:cubicBezTo>
                    <a:pt x="-456" y="9867"/>
                    <a:pt x="2223" y="13384"/>
                    <a:pt x="6045" y="13904"/>
                  </a:cubicBezTo>
                  <a:cubicBezTo>
                    <a:pt x="6667" y="13993"/>
                    <a:pt x="7302" y="13993"/>
                    <a:pt x="7924" y="13904"/>
                  </a:cubicBezTo>
                  <a:lnTo>
                    <a:pt x="318739" y="13904"/>
                  </a:lnTo>
                  <a:lnTo>
                    <a:pt x="318739" y="7048"/>
                  </a:lnTo>
                  <a:close/>
                </a:path>
              </a:pathLst>
            </a:custGeom>
            <a:solidFill>
              <a:srgbClr val="000000"/>
            </a:solidFill>
            <a:ln w="12690" cap="flat">
              <a:noFill/>
              <a:prstDash val="solid"/>
              <a:miter/>
            </a:ln>
          </p:spPr>
          <p:txBody>
            <a:bodyPr rtlCol="0" anchor="ctr"/>
            <a:lstStyle/>
            <a:p>
              <a:pPr rtl="0"/>
              <a:endParaRPr lang="en-GB" sz="1934" noProof="0"/>
            </a:p>
          </p:txBody>
        </p:sp>
        <p:sp>
          <p:nvSpPr>
            <p:cNvPr id="968" name="Freeform: Shape 967">
              <a:extLst>
                <a:ext uri="{FF2B5EF4-FFF2-40B4-BE49-F238E27FC236}">
                  <a16:creationId xmlns:a16="http://schemas.microsoft.com/office/drawing/2014/main" id="{8C53607F-F9FA-492A-865D-E52AA92EAE22}"/>
                </a:ext>
              </a:extLst>
            </p:cNvPr>
            <p:cNvSpPr/>
            <p:nvPr/>
          </p:nvSpPr>
          <p:spPr>
            <a:xfrm>
              <a:off x="8607595" y="6443362"/>
              <a:ext cx="13506" cy="9903"/>
            </a:xfrm>
            <a:custGeom>
              <a:avLst/>
              <a:gdLst>
                <a:gd name="connsiteX0" fmla="*/ 6856 w 13506"/>
                <a:gd name="connsiteY0" fmla="*/ 6983 h 9903"/>
                <a:gd name="connsiteX1" fmla="*/ 0 w 13506"/>
                <a:gd name="connsiteY1" fmla="*/ 127 h 9903"/>
                <a:gd name="connsiteX2" fmla="*/ 0 w 13506"/>
                <a:gd name="connsiteY2" fmla="*/ 3174 h 9903"/>
                <a:gd name="connsiteX3" fmla="*/ 0 w 13506"/>
                <a:gd name="connsiteY3" fmla="*/ 3174 h 9903"/>
                <a:gd name="connsiteX4" fmla="*/ 2412 w 13506"/>
                <a:gd name="connsiteY4" fmla="*/ 8253 h 9903"/>
                <a:gd name="connsiteX5" fmla="*/ 6856 w 13506"/>
                <a:gd name="connsiteY5" fmla="*/ 9903 h 9903"/>
                <a:gd name="connsiteX6" fmla="*/ 12443 w 13506"/>
                <a:gd name="connsiteY6" fmla="*/ 6856 h 9903"/>
                <a:gd name="connsiteX7" fmla="*/ 13458 w 13506"/>
                <a:gd name="connsiteY7" fmla="*/ 4444 h 9903"/>
                <a:gd name="connsiteX8" fmla="*/ 13458 w 13506"/>
                <a:gd name="connsiteY8" fmla="*/ 3047 h 9903"/>
                <a:gd name="connsiteX9" fmla="*/ 13458 w 13506"/>
                <a:gd name="connsiteY9" fmla="*/ 0 h 9903"/>
                <a:gd name="connsiteX10" fmla="*/ 6856 w 13506"/>
                <a:gd name="connsiteY10" fmla="*/ 6983 h 9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06" h="9903">
                  <a:moveTo>
                    <a:pt x="6856" y="6983"/>
                  </a:moveTo>
                  <a:cubicBezTo>
                    <a:pt x="3073" y="6983"/>
                    <a:pt x="0" y="3911"/>
                    <a:pt x="0" y="127"/>
                  </a:cubicBezTo>
                  <a:lnTo>
                    <a:pt x="0" y="3174"/>
                  </a:lnTo>
                  <a:lnTo>
                    <a:pt x="0" y="3174"/>
                  </a:lnTo>
                  <a:cubicBezTo>
                    <a:pt x="64" y="5130"/>
                    <a:pt x="927" y="6971"/>
                    <a:pt x="2412" y="8253"/>
                  </a:cubicBezTo>
                  <a:cubicBezTo>
                    <a:pt x="3657" y="9294"/>
                    <a:pt x="5231" y="9878"/>
                    <a:pt x="6856" y="9903"/>
                  </a:cubicBezTo>
                  <a:cubicBezTo>
                    <a:pt x="9103" y="9865"/>
                    <a:pt x="11199" y="8723"/>
                    <a:pt x="12443" y="6856"/>
                  </a:cubicBezTo>
                  <a:cubicBezTo>
                    <a:pt x="12963" y="6145"/>
                    <a:pt x="13306" y="5320"/>
                    <a:pt x="13458" y="4444"/>
                  </a:cubicBezTo>
                  <a:cubicBezTo>
                    <a:pt x="13522" y="3974"/>
                    <a:pt x="13522" y="3504"/>
                    <a:pt x="13458" y="3047"/>
                  </a:cubicBezTo>
                  <a:lnTo>
                    <a:pt x="13458" y="0"/>
                  </a:lnTo>
                  <a:cubicBezTo>
                    <a:pt x="13534" y="3733"/>
                    <a:pt x="10589" y="6844"/>
                    <a:pt x="6856"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69" name="Freeform: Shape 968">
              <a:extLst>
                <a:ext uri="{FF2B5EF4-FFF2-40B4-BE49-F238E27FC236}">
                  <a16:creationId xmlns:a16="http://schemas.microsoft.com/office/drawing/2014/main" id="{EC265B55-E8BD-4054-89DA-A86AE3D96722}"/>
                </a:ext>
              </a:extLst>
            </p:cNvPr>
            <p:cNvSpPr/>
            <p:nvPr/>
          </p:nvSpPr>
          <p:spPr>
            <a:xfrm>
              <a:off x="10472127" y="5829220"/>
              <a:ext cx="322854" cy="13839"/>
            </a:xfrm>
            <a:custGeom>
              <a:avLst/>
              <a:gdLst>
                <a:gd name="connsiteX0" fmla="*/ 4802 w 322854"/>
                <a:gd name="connsiteY0" fmla="*/ 762 h 13839"/>
                <a:gd name="connsiteX1" fmla="*/ 2390 w 322854"/>
                <a:gd name="connsiteY1" fmla="*/ 2158 h 13839"/>
                <a:gd name="connsiteX2" fmla="*/ 1590 w 322854"/>
                <a:gd name="connsiteY2" fmla="*/ 11642 h 13839"/>
                <a:gd name="connsiteX3" fmla="*/ 2390 w 322854"/>
                <a:gd name="connsiteY3" fmla="*/ 12443 h 13839"/>
                <a:gd name="connsiteX4" fmla="*/ 4802 w 322854"/>
                <a:gd name="connsiteY4" fmla="*/ 13840 h 13839"/>
                <a:gd name="connsiteX5" fmla="*/ 5691 w 322854"/>
                <a:gd name="connsiteY5" fmla="*/ 13840 h 13839"/>
                <a:gd name="connsiteX6" fmla="*/ 6834 w 322854"/>
                <a:gd name="connsiteY6" fmla="*/ 13840 h 13839"/>
                <a:gd name="connsiteX7" fmla="*/ 322854 w 322854"/>
                <a:gd name="connsiteY7" fmla="*/ 13840 h 13839"/>
                <a:gd name="connsiteX8" fmla="*/ 315871 w 322854"/>
                <a:gd name="connsiteY8" fmla="*/ 6983 h 13839"/>
                <a:gd name="connsiteX9" fmla="*/ 322854 w 322854"/>
                <a:gd name="connsiteY9" fmla="*/ 0 h 13839"/>
                <a:gd name="connsiteX10" fmla="*/ 6834 w 322854"/>
                <a:gd name="connsiteY10" fmla="*/ 0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2854" h="13839">
                  <a:moveTo>
                    <a:pt x="4802" y="762"/>
                  </a:moveTo>
                  <a:cubicBezTo>
                    <a:pt x="3927" y="1101"/>
                    <a:pt x="3114" y="1572"/>
                    <a:pt x="2390" y="2158"/>
                  </a:cubicBezTo>
                  <a:cubicBezTo>
                    <a:pt x="-454" y="4556"/>
                    <a:pt x="-809" y="8801"/>
                    <a:pt x="1590" y="11642"/>
                  </a:cubicBezTo>
                  <a:cubicBezTo>
                    <a:pt x="1831" y="11931"/>
                    <a:pt x="2098" y="12199"/>
                    <a:pt x="2390" y="12443"/>
                  </a:cubicBezTo>
                  <a:cubicBezTo>
                    <a:pt x="3114" y="13029"/>
                    <a:pt x="3927" y="13500"/>
                    <a:pt x="4802" y="13840"/>
                  </a:cubicBezTo>
                  <a:lnTo>
                    <a:pt x="5691" y="13840"/>
                  </a:lnTo>
                  <a:lnTo>
                    <a:pt x="6834" y="13840"/>
                  </a:lnTo>
                  <a:lnTo>
                    <a:pt x="322854" y="13840"/>
                  </a:lnTo>
                  <a:cubicBezTo>
                    <a:pt x="319045" y="13840"/>
                    <a:pt x="315935" y="10790"/>
                    <a:pt x="315871" y="6983"/>
                  </a:cubicBezTo>
                  <a:cubicBezTo>
                    <a:pt x="315871" y="3126"/>
                    <a:pt x="318995" y="0"/>
                    <a:pt x="322854" y="0"/>
                  </a:cubicBezTo>
                  <a:lnTo>
                    <a:pt x="6834" y="0"/>
                  </a:lnTo>
                  <a:close/>
                </a:path>
              </a:pathLst>
            </a:custGeom>
            <a:solidFill>
              <a:srgbClr val="000000"/>
            </a:solidFill>
            <a:ln w="12690" cap="flat">
              <a:noFill/>
              <a:prstDash val="solid"/>
              <a:miter/>
            </a:ln>
          </p:spPr>
          <p:txBody>
            <a:bodyPr rtlCol="0" anchor="ctr"/>
            <a:lstStyle/>
            <a:p>
              <a:pPr rtl="0"/>
              <a:endParaRPr lang="en-GB" sz="1934" noProof="0"/>
            </a:p>
          </p:txBody>
        </p:sp>
        <p:sp>
          <p:nvSpPr>
            <p:cNvPr id="970" name="Freeform: Shape 969">
              <a:extLst>
                <a:ext uri="{FF2B5EF4-FFF2-40B4-BE49-F238E27FC236}">
                  <a16:creationId xmlns:a16="http://schemas.microsoft.com/office/drawing/2014/main" id="{249F5197-75D0-478E-A978-0B74E8F41302}"/>
                </a:ext>
              </a:extLst>
            </p:cNvPr>
            <p:cNvSpPr/>
            <p:nvPr/>
          </p:nvSpPr>
          <p:spPr>
            <a:xfrm>
              <a:off x="9670125" y="5570968"/>
              <a:ext cx="13895" cy="32630"/>
            </a:xfrm>
            <a:custGeom>
              <a:avLst/>
              <a:gdLst>
                <a:gd name="connsiteX0" fmla="*/ 4755 w 13895"/>
                <a:gd name="connsiteY0" fmla="*/ 0 h 32630"/>
                <a:gd name="connsiteX1" fmla="*/ 3612 w 13895"/>
                <a:gd name="connsiteY1" fmla="*/ 0 h 32630"/>
                <a:gd name="connsiteX2" fmla="*/ 2596 w 13895"/>
                <a:gd name="connsiteY2" fmla="*/ 0 h 32630"/>
                <a:gd name="connsiteX3" fmla="*/ 1453 w 13895"/>
                <a:gd name="connsiteY3" fmla="*/ 889 h 32630"/>
                <a:gd name="connsiteX4" fmla="*/ 819 w 13895"/>
                <a:gd name="connsiteY4" fmla="*/ 1905 h 32630"/>
                <a:gd name="connsiteX5" fmla="*/ 57 w 13895"/>
                <a:gd name="connsiteY5" fmla="*/ 3174 h 32630"/>
                <a:gd name="connsiteX6" fmla="*/ 57 w 13895"/>
                <a:gd name="connsiteY6" fmla="*/ 4698 h 32630"/>
                <a:gd name="connsiteX7" fmla="*/ 57 w 13895"/>
                <a:gd name="connsiteY7" fmla="*/ 5587 h 32630"/>
                <a:gd name="connsiteX8" fmla="*/ 57 w 13895"/>
                <a:gd name="connsiteY8" fmla="*/ 32631 h 32630"/>
                <a:gd name="connsiteX9" fmla="*/ 13896 w 13895"/>
                <a:gd name="connsiteY9" fmla="*/ 32631 h 32630"/>
                <a:gd name="connsiteX10" fmla="*/ 13896 w 13895"/>
                <a:gd name="connsiteY10" fmla="*/ 6475 h 32630"/>
                <a:gd name="connsiteX11" fmla="*/ 10595 w 13895"/>
                <a:gd name="connsiteY11" fmla="*/ 762 h 32630"/>
                <a:gd name="connsiteX12" fmla="*/ 9452 w 13895"/>
                <a:gd name="connsiteY12" fmla="*/ 762 h 32630"/>
                <a:gd name="connsiteX13" fmla="*/ 7929 w 13895"/>
                <a:gd name="connsiteY13" fmla="*/ 762 h 32630"/>
                <a:gd name="connsiteX14" fmla="*/ 6786 w 13895"/>
                <a:gd name="connsiteY14" fmla="*/ 762 h 32630"/>
                <a:gd name="connsiteX15" fmla="*/ 4755 w 13895"/>
                <a:gd name="connsiteY15" fmla="*/ 0 h 32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895" h="32630">
                  <a:moveTo>
                    <a:pt x="4755" y="0"/>
                  </a:moveTo>
                  <a:lnTo>
                    <a:pt x="3612" y="0"/>
                  </a:lnTo>
                  <a:lnTo>
                    <a:pt x="2596" y="0"/>
                  </a:lnTo>
                  <a:lnTo>
                    <a:pt x="1453" y="889"/>
                  </a:lnTo>
                  <a:lnTo>
                    <a:pt x="819" y="1905"/>
                  </a:lnTo>
                  <a:lnTo>
                    <a:pt x="57" y="3174"/>
                  </a:lnTo>
                  <a:cubicBezTo>
                    <a:pt x="-7" y="3681"/>
                    <a:pt x="-7" y="4191"/>
                    <a:pt x="57" y="4698"/>
                  </a:cubicBezTo>
                  <a:cubicBezTo>
                    <a:pt x="-19" y="4990"/>
                    <a:pt x="-19" y="5295"/>
                    <a:pt x="57" y="5587"/>
                  </a:cubicBezTo>
                  <a:lnTo>
                    <a:pt x="57" y="32631"/>
                  </a:lnTo>
                  <a:lnTo>
                    <a:pt x="13896" y="32631"/>
                  </a:lnTo>
                  <a:lnTo>
                    <a:pt x="13896" y="6475"/>
                  </a:lnTo>
                  <a:cubicBezTo>
                    <a:pt x="13820" y="4138"/>
                    <a:pt x="12589" y="1993"/>
                    <a:pt x="10595" y="762"/>
                  </a:cubicBezTo>
                  <a:lnTo>
                    <a:pt x="9452" y="762"/>
                  </a:lnTo>
                  <a:cubicBezTo>
                    <a:pt x="8945" y="705"/>
                    <a:pt x="8436" y="705"/>
                    <a:pt x="7929" y="762"/>
                  </a:cubicBezTo>
                  <a:lnTo>
                    <a:pt x="6786" y="762"/>
                  </a:lnTo>
                  <a:cubicBezTo>
                    <a:pt x="6215" y="295"/>
                    <a:pt x="5491" y="28"/>
                    <a:pt x="4755"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71" name="Freeform: Shape 970">
              <a:extLst>
                <a:ext uri="{FF2B5EF4-FFF2-40B4-BE49-F238E27FC236}">
                  <a16:creationId xmlns:a16="http://schemas.microsoft.com/office/drawing/2014/main" id="{F9A548D8-4978-4C38-BEC8-5512AB90E15E}"/>
                </a:ext>
              </a:extLst>
            </p:cNvPr>
            <p:cNvSpPr/>
            <p:nvPr/>
          </p:nvSpPr>
          <p:spPr>
            <a:xfrm>
              <a:off x="10429825" y="5641816"/>
              <a:ext cx="13838" cy="189308"/>
            </a:xfrm>
            <a:custGeom>
              <a:avLst/>
              <a:gdLst>
                <a:gd name="connsiteX0" fmla="*/ 6856 w 13838"/>
                <a:gd name="connsiteY0" fmla="*/ 189309 h 189308"/>
                <a:gd name="connsiteX1" fmla="*/ 13839 w 13838"/>
                <a:gd name="connsiteY1" fmla="*/ 182452 h 189308"/>
                <a:gd name="connsiteX2" fmla="*/ 13839 w 13838"/>
                <a:gd name="connsiteY2" fmla="*/ 0 h 189308"/>
                <a:gd name="connsiteX3" fmla="*/ 6856 w 13838"/>
                <a:gd name="connsiteY3" fmla="*/ 6856 h 189308"/>
                <a:gd name="connsiteX4" fmla="*/ 0 w 13838"/>
                <a:gd name="connsiteY4" fmla="*/ 0 h 189308"/>
                <a:gd name="connsiteX5" fmla="*/ 0 w 13838"/>
                <a:gd name="connsiteY5" fmla="*/ 182452 h 189308"/>
                <a:gd name="connsiteX6" fmla="*/ 6856 w 13838"/>
                <a:gd name="connsiteY6" fmla="*/ 189309 h 189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38" h="189308">
                  <a:moveTo>
                    <a:pt x="6856" y="189309"/>
                  </a:moveTo>
                  <a:cubicBezTo>
                    <a:pt x="10665" y="189309"/>
                    <a:pt x="13775" y="186259"/>
                    <a:pt x="13839" y="182452"/>
                  </a:cubicBezTo>
                  <a:lnTo>
                    <a:pt x="13839" y="0"/>
                  </a:lnTo>
                  <a:cubicBezTo>
                    <a:pt x="13775" y="3807"/>
                    <a:pt x="10665" y="6856"/>
                    <a:pt x="6856" y="6856"/>
                  </a:cubicBezTo>
                  <a:cubicBezTo>
                    <a:pt x="3073" y="6856"/>
                    <a:pt x="0" y="3786"/>
                    <a:pt x="0" y="0"/>
                  </a:cubicBezTo>
                  <a:lnTo>
                    <a:pt x="0" y="182452"/>
                  </a:lnTo>
                  <a:cubicBezTo>
                    <a:pt x="0" y="186239"/>
                    <a:pt x="3073" y="189309"/>
                    <a:pt x="6856" y="189309"/>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72" name="Freeform: Shape 971">
              <a:extLst>
                <a:ext uri="{FF2B5EF4-FFF2-40B4-BE49-F238E27FC236}">
                  <a16:creationId xmlns:a16="http://schemas.microsoft.com/office/drawing/2014/main" id="{B0BBC9C0-444D-4832-8266-80EA2D776738}"/>
                </a:ext>
              </a:extLst>
            </p:cNvPr>
            <p:cNvSpPr/>
            <p:nvPr/>
          </p:nvSpPr>
          <p:spPr>
            <a:xfrm>
              <a:off x="10429825" y="5618327"/>
              <a:ext cx="13838" cy="30345"/>
            </a:xfrm>
            <a:custGeom>
              <a:avLst/>
              <a:gdLst>
                <a:gd name="connsiteX0" fmla="*/ 6856 w 13838"/>
                <a:gd name="connsiteY0" fmla="*/ 30345 h 30345"/>
                <a:gd name="connsiteX1" fmla="*/ 13839 w 13838"/>
                <a:gd name="connsiteY1" fmla="*/ 23489 h 30345"/>
                <a:gd name="connsiteX2" fmla="*/ 13839 w 13838"/>
                <a:gd name="connsiteY2" fmla="*/ 6856 h 30345"/>
                <a:gd name="connsiteX3" fmla="*/ 6856 w 13838"/>
                <a:gd name="connsiteY3" fmla="*/ 0 h 30345"/>
                <a:gd name="connsiteX4" fmla="*/ 0 w 13838"/>
                <a:gd name="connsiteY4" fmla="*/ 6856 h 30345"/>
                <a:gd name="connsiteX5" fmla="*/ 0 w 13838"/>
                <a:gd name="connsiteY5" fmla="*/ 23489 h 30345"/>
                <a:gd name="connsiteX6" fmla="*/ 6856 w 13838"/>
                <a:gd name="connsiteY6" fmla="*/ 30345 h 3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38" h="30345">
                  <a:moveTo>
                    <a:pt x="6856" y="30345"/>
                  </a:moveTo>
                  <a:cubicBezTo>
                    <a:pt x="10665" y="30345"/>
                    <a:pt x="13775" y="27296"/>
                    <a:pt x="13839" y="23489"/>
                  </a:cubicBezTo>
                  <a:lnTo>
                    <a:pt x="13839" y="6856"/>
                  </a:lnTo>
                  <a:cubicBezTo>
                    <a:pt x="13775" y="3050"/>
                    <a:pt x="10665" y="0"/>
                    <a:pt x="6856" y="0"/>
                  </a:cubicBezTo>
                  <a:cubicBezTo>
                    <a:pt x="3073" y="0"/>
                    <a:pt x="0" y="3070"/>
                    <a:pt x="0" y="6856"/>
                  </a:cubicBezTo>
                  <a:lnTo>
                    <a:pt x="0" y="23489"/>
                  </a:lnTo>
                  <a:cubicBezTo>
                    <a:pt x="0" y="27275"/>
                    <a:pt x="3073" y="30345"/>
                    <a:pt x="6856" y="30345"/>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73" name="Freeform: Shape 972">
              <a:extLst>
                <a:ext uri="{FF2B5EF4-FFF2-40B4-BE49-F238E27FC236}">
                  <a16:creationId xmlns:a16="http://schemas.microsoft.com/office/drawing/2014/main" id="{9B6C5EC3-F9AB-4030-9231-96C94B61B999}"/>
                </a:ext>
              </a:extLst>
            </p:cNvPr>
            <p:cNvSpPr/>
            <p:nvPr/>
          </p:nvSpPr>
          <p:spPr>
            <a:xfrm>
              <a:off x="10799321" y="5796209"/>
              <a:ext cx="183317" cy="13839"/>
            </a:xfrm>
            <a:custGeom>
              <a:avLst/>
              <a:gdLst>
                <a:gd name="connsiteX0" fmla="*/ 5564 w 183317"/>
                <a:gd name="connsiteY0" fmla="*/ 762 h 13839"/>
                <a:gd name="connsiteX1" fmla="*/ 4168 w 183317"/>
                <a:gd name="connsiteY1" fmla="*/ 762 h 13839"/>
                <a:gd name="connsiteX2" fmla="*/ 3025 w 183317"/>
                <a:gd name="connsiteY2" fmla="*/ 762 h 13839"/>
                <a:gd name="connsiteX3" fmla="*/ 1882 w 183317"/>
                <a:gd name="connsiteY3" fmla="*/ 1524 h 13839"/>
                <a:gd name="connsiteX4" fmla="*/ 866 w 183317"/>
                <a:gd name="connsiteY4" fmla="*/ 2285 h 13839"/>
                <a:gd name="connsiteX5" fmla="*/ 105 w 183317"/>
                <a:gd name="connsiteY5" fmla="*/ 3428 h 13839"/>
                <a:gd name="connsiteX6" fmla="*/ 105 w 183317"/>
                <a:gd name="connsiteY6" fmla="*/ 4698 h 13839"/>
                <a:gd name="connsiteX7" fmla="*/ 105 w 183317"/>
                <a:gd name="connsiteY7" fmla="*/ 6983 h 13839"/>
                <a:gd name="connsiteX8" fmla="*/ 6961 w 183317"/>
                <a:gd name="connsiteY8" fmla="*/ 13839 h 13839"/>
                <a:gd name="connsiteX9" fmla="*/ 183318 w 183317"/>
                <a:gd name="connsiteY9" fmla="*/ 13839 h 13839"/>
                <a:gd name="connsiteX10" fmla="*/ 176462 w 183317"/>
                <a:gd name="connsiteY10" fmla="*/ 6983 h 13839"/>
                <a:gd name="connsiteX11" fmla="*/ 183318 w 183317"/>
                <a:gd name="connsiteY11" fmla="*/ 0 h 13839"/>
                <a:gd name="connsiteX12" fmla="*/ 5564 w 183317"/>
                <a:gd name="connsiteY12" fmla="*/ 0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3317" h="13839">
                  <a:moveTo>
                    <a:pt x="5564" y="762"/>
                  </a:moveTo>
                  <a:lnTo>
                    <a:pt x="4168" y="762"/>
                  </a:lnTo>
                  <a:lnTo>
                    <a:pt x="3025" y="762"/>
                  </a:lnTo>
                  <a:lnTo>
                    <a:pt x="1882" y="1524"/>
                  </a:lnTo>
                  <a:lnTo>
                    <a:pt x="866" y="2285"/>
                  </a:lnTo>
                  <a:lnTo>
                    <a:pt x="105" y="3428"/>
                  </a:lnTo>
                  <a:cubicBezTo>
                    <a:pt x="41" y="3848"/>
                    <a:pt x="41" y="4278"/>
                    <a:pt x="105" y="4698"/>
                  </a:cubicBezTo>
                  <a:cubicBezTo>
                    <a:pt x="-35" y="5453"/>
                    <a:pt x="-35" y="6228"/>
                    <a:pt x="105" y="6983"/>
                  </a:cubicBezTo>
                  <a:cubicBezTo>
                    <a:pt x="105" y="10769"/>
                    <a:pt x="3177" y="13839"/>
                    <a:pt x="6961" y="13839"/>
                  </a:cubicBezTo>
                  <a:lnTo>
                    <a:pt x="183318" y="13839"/>
                  </a:lnTo>
                  <a:cubicBezTo>
                    <a:pt x="179535" y="13839"/>
                    <a:pt x="176462" y="10769"/>
                    <a:pt x="176462" y="6983"/>
                  </a:cubicBezTo>
                  <a:cubicBezTo>
                    <a:pt x="176462" y="3175"/>
                    <a:pt x="179509" y="69"/>
                    <a:pt x="183318" y="0"/>
                  </a:cubicBezTo>
                  <a:lnTo>
                    <a:pt x="5564" y="0"/>
                  </a:lnTo>
                  <a:close/>
                </a:path>
              </a:pathLst>
            </a:custGeom>
            <a:solidFill>
              <a:srgbClr val="000000"/>
            </a:solidFill>
            <a:ln w="12690" cap="flat">
              <a:noFill/>
              <a:prstDash val="solid"/>
              <a:miter/>
            </a:ln>
          </p:spPr>
          <p:txBody>
            <a:bodyPr rtlCol="0" anchor="ctr"/>
            <a:lstStyle/>
            <a:p>
              <a:pPr rtl="0"/>
              <a:endParaRPr lang="en-GB" sz="1934" noProof="0"/>
            </a:p>
          </p:txBody>
        </p:sp>
        <p:sp>
          <p:nvSpPr>
            <p:cNvPr id="974" name="Freeform: Shape 973">
              <a:extLst>
                <a:ext uri="{FF2B5EF4-FFF2-40B4-BE49-F238E27FC236}">
                  <a16:creationId xmlns:a16="http://schemas.microsoft.com/office/drawing/2014/main" id="{8C72CE2F-69DF-4380-A173-4374E55701D5}"/>
                </a:ext>
              </a:extLst>
            </p:cNvPr>
            <p:cNvSpPr/>
            <p:nvPr/>
          </p:nvSpPr>
          <p:spPr>
            <a:xfrm>
              <a:off x="10974640" y="5796844"/>
              <a:ext cx="24758" cy="13839"/>
            </a:xfrm>
            <a:custGeom>
              <a:avLst/>
              <a:gdLst>
                <a:gd name="connsiteX0" fmla="*/ 0 w 24758"/>
                <a:gd name="connsiteY0" fmla="*/ 6983 h 13839"/>
                <a:gd name="connsiteX1" fmla="*/ 6856 w 24758"/>
                <a:gd name="connsiteY1" fmla="*/ 13840 h 13839"/>
                <a:gd name="connsiteX2" fmla="*/ 17903 w 24758"/>
                <a:gd name="connsiteY2" fmla="*/ 13840 h 13839"/>
                <a:gd name="connsiteX3" fmla="*/ 17903 w 24758"/>
                <a:gd name="connsiteY3" fmla="*/ 6983 h 13839"/>
                <a:gd name="connsiteX4" fmla="*/ 24759 w 24758"/>
                <a:gd name="connsiteY4" fmla="*/ 0 h 13839"/>
                <a:gd name="connsiteX5" fmla="*/ 6856 w 24758"/>
                <a:gd name="connsiteY5" fmla="*/ 0 h 13839"/>
                <a:gd name="connsiteX6" fmla="*/ 0 w 24758"/>
                <a:gd name="connsiteY6" fmla="*/ 6983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58" h="13839">
                  <a:moveTo>
                    <a:pt x="0" y="6983"/>
                  </a:moveTo>
                  <a:cubicBezTo>
                    <a:pt x="0" y="10769"/>
                    <a:pt x="3073" y="13840"/>
                    <a:pt x="6856" y="13840"/>
                  </a:cubicBezTo>
                  <a:lnTo>
                    <a:pt x="17903" y="13840"/>
                  </a:lnTo>
                  <a:lnTo>
                    <a:pt x="17903" y="6983"/>
                  </a:lnTo>
                  <a:cubicBezTo>
                    <a:pt x="17903" y="3176"/>
                    <a:pt x="20950" y="70"/>
                    <a:pt x="24759" y="0"/>
                  </a:cubicBezTo>
                  <a:lnTo>
                    <a:pt x="6856" y="0"/>
                  </a:lnTo>
                  <a:cubicBezTo>
                    <a:pt x="3047" y="70"/>
                    <a:pt x="0" y="3176"/>
                    <a:pt x="0"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75" name="Freeform: Shape 974">
              <a:extLst>
                <a:ext uri="{FF2B5EF4-FFF2-40B4-BE49-F238E27FC236}">
                  <a16:creationId xmlns:a16="http://schemas.microsoft.com/office/drawing/2014/main" id="{8F19694A-C398-4BAE-B6E1-C3D1ADA0853B}"/>
                </a:ext>
              </a:extLst>
            </p:cNvPr>
            <p:cNvSpPr/>
            <p:nvPr/>
          </p:nvSpPr>
          <p:spPr>
            <a:xfrm>
              <a:off x="11356684" y="6817784"/>
              <a:ext cx="13838" cy="46221"/>
            </a:xfrm>
            <a:custGeom>
              <a:avLst/>
              <a:gdLst>
                <a:gd name="connsiteX0" fmla="*/ 13331 w 13838"/>
                <a:gd name="connsiteY0" fmla="*/ 6099 h 46221"/>
                <a:gd name="connsiteX1" fmla="*/ 13331 w 13838"/>
                <a:gd name="connsiteY1" fmla="*/ 4830 h 46221"/>
                <a:gd name="connsiteX2" fmla="*/ 13331 w 13838"/>
                <a:gd name="connsiteY2" fmla="*/ 3687 h 46221"/>
                <a:gd name="connsiteX3" fmla="*/ 12570 w 13838"/>
                <a:gd name="connsiteY3" fmla="*/ 2798 h 46221"/>
                <a:gd name="connsiteX4" fmla="*/ 11554 w 13838"/>
                <a:gd name="connsiteY4" fmla="*/ 1909 h 46221"/>
                <a:gd name="connsiteX5" fmla="*/ 6856 w 13838"/>
                <a:gd name="connsiteY5" fmla="*/ 5 h 46221"/>
                <a:gd name="connsiteX6" fmla="*/ 0 w 13838"/>
                <a:gd name="connsiteY6" fmla="*/ 6341 h 46221"/>
                <a:gd name="connsiteX7" fmla="*/ 0 w 13838"/>
                <a:gd name="connsiteY7" fmla="*/ 6353 h 46221"/>
                <a:gd name="connsiteX8" fmla="*/ 0 w 13838"/>
                <a:gd name="connsiteY8" fmla="*/ 46221 h 46221"/>
                <a:gd name="connsiteX9" fmla="*/ 13839 w 13838"/>
                <a:gd name="connsiteY9" fmla="*/ 46221 h 46221"/>
                <a:gd name="connsiteX10" fmla="*/ 13839 w 13838"/>
                <a:gd name="connsiteY10" fmla="*/ 6353 h 46221"/>
                <a:gd name="connsiteX11" fmla="*/ 13331 w 13838"/>
                <a:gd name="connsiteY11" fmla="*/ 6099 h 46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38" h="46221">
                  <a:moveTo>
                    <a:pt x="13331" y="6099"/>
                  </a:moveTo>
                  <a:cubicBezTo>
                    <a:pt x="13407" y="5680"/>
                    <a:pt x="13407" y="5249"/>
                    <a:pt x="13331" y="4830"/>
                  </a:cubicBezTo>
                  <a:lnTo>
                    <a:pt x="13331" y="3687"/>
                  </a:lnTo>
                  <a:lnTo>
                    <a:pt x="12570" y="2798"/>
                  </a:lnTo>
                  <a:cubicBezTo>
                    <a:pt x="12290" y="2443"/>
                    <a:pt x="11947" y="2138"/>
                    <a:pt x="11554" y="1909"/>
                  </a:cubicBezTo>
                  <a:cubicBezTo>
                    <a:pt x="10246" y="780"/>
                    <a:pt x="8583" y="106"/>
                    <a:pt x="6856" y="5"/>
                  </a:cubicBezTo>
                  <a:cubicBezTo>
                    <a:pt x="3212" y="-135"/>
                    <a:pt x="139" y="2697"/>
                    <a:pt x="0" y="6341"/>
                  </a:cubicBezTo>
                  <a:cubicBezTo>
                    <a:pt x="0" y="6341"/>
                    <a:pt x="0" y="6353"/>
                    <a:pt x="0" y="6353"/>
                  </a:cubicBezTo>
                  <a:lnTo>
                    <a:pt x="0" y="46221"/>
                  </a:lnTo>
                  <a:lnTo>
                    <a:pt x="13839" y="46221"/>
                  </a:lnTo>
                  <a:lnTo>
                    <a:pt x="13839" y="6353"/>
                  </a:lnTo>
                  <a:cubicBezTo>
                    <a:pt x="13687" y="6239"/>
                    <a:pt x="13509" y="6150"/>
                    <a:pt x="13331" y="6099"/>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76" name="Freeform: Shape 975">
              <a:extLst>
                <a:ext uri="{FF2B5EF4-FFF2-40B4-BE49-F238E27FC236}">
                  <a16:creationId xmlns:a16="http://schemas.microsoft.com/office/drawing/2014/main" id="{5A59914E-773E-4A75-8A51-386101DAFF15}"/>
                </a:ext>
              </a:extLst>
            </p:cNvPr>
            <p:cNvSpPr/>
            <p:nvPr/>
          </p:nvSpPr>
          <p:spPr>
            <a:xfrm>
              <a:off x="10992542" y="5796844"/>
              <a:ext cx="13838" cy="54976"/>
            </a:xfrm>
            <a:custGeom>
              <a:avLst/>
              <a:gdLst>
                <a:gd name="connsiteX0" fmla="*/ 0 w 13838"/>
                <a:gd name="connsiteY0" fmla="*/ 6983 h 54976"/>
                <a:gd name="connsiteX1" fmla="*/ 0 w 13838"/>
                <a:gd name="connsiteY1" fmla="*/ 54977 h 54976"/>
                <a:gd name="connsiteX2" fmla="*/ 6856 w 13838"/>
                <a:gd name="connsiteY2" fmla="*/ 48121 h 54976"/>
                <a:gd name="connsiteX3" fmla="*/ 13839 w 13838"/>
                <a:gd name="connsiteY3" fmla="*/ 54977 h 54976"/>
                <a:gd name="connsiteX4" fmla="*/ 13839 w 13838"/>
                <a:gd name="connsiteY4" fmla="*/ 6983 h 54976"/>
                <a:gd name="connsiteX5" fmla="*/ 6856 w 13838"/>
                <a:gd name="connsiteY5" fmla="*/ 0 h 54976"/>
                <a:gd name="connsiteX6" fmla="*/ 0 w 13838"/>
                <a:gd name="connsiteY6" fmla="*/ 6983 h 54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38" h="54976">
                  <a:moveTo>
                    <a:pt x="0" y="6983"/>
                  </a:moveTo>
                  <a:lnTo>
                    <a:pt x="0" y="54977"/>
                  </a:lnTo>
                  <a:cubicBezTo>
                    <a:pt x="0" y="51191"/>
                    <a:pt x="3072" y="48121"/>
                    <a:pt x="6856" y="48121"/>
                  </a:cubicBezTo>
                  <a:cubicBezTo>
                    <a:pt x="10665" y="48121"/>
                    <a:pt x="13775" y="51171"/>
                    <a:pt x="13839" y="54977"/>
                  </a:cubicBezTo>
                  <a:lnTo>
                    <a:pt x="13839" y="6983"/>
                  </a:lnTo>
                  <a:cubicBezTo>
                    <a:pt x="13839" y="3126"/>
                    <a:pt x="10716" y="0"/>
                    <a:pt x="6856" y="0"/>
                  </a:cubicBezTo>
                  <a:cubicBezTo>
                    <a:pt x="3047" y="70"/>
                    <a:pt x="0" y="3176"/>
                    <a:pt x="0"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77" name="Freeform: Shape 976">
              <a:extLst>
                <a:ext uri="{FF2B5EF4-FFF2-40B4-BE49-F238E27FC236}">
                  <a16:creationId xmlns:a16="http://schemas.microsoft.com/office/drawing/2014/main" id="{780FB1B0-DC2C-4050-8C14-8FAF46623A08}"/>
                </a:ext>
              </a:extLst>
            </p:cNvPr>
            <p:cNvSpPr/>
            <p:nvPr/>
          </p:nvSpPr>
          <p:spPr>
            <a:xfrm>
              <a:off x="10992542" y="5844964"/>
              <a:ext cx="13838" cy="584812"/>
            </a:xfrm>
            <a:custGeom>
              <a:avLst/>
              <a:gdLst>
                <a:gd name="connsiteX0" fmla="*/ 6856 w 13838"/>
                <a:gd name="connsiteY0" fmla="*/ 584812 h 584812"/>
                <a:gd name="connsiteX1" fmla="*/ 13839 w 13838"/>
                <a:gd name="connsiteY1" fmla="*/ 584812 h 584812"/>
                <a:gd name="connsiteX2" fmla="*/ 13839 w 13838"/>
                <a:gd name="connsiteY2" fmla="*/ 6856 h 584812"/>
                <a:gd name="connsiteX3" fmla="*/ 6856 w 13838"/>
                <a:gd name="connsiteY3" fmla="*/ 0 h 584812"/>
                <a:gd name="connsiteX4" fmla="*/ 0 w 13838"/>
                <a:gd name="connsiteY4" fmla="*/ 6856 h 584812"/>
                <a:gd name="connsiteX5" fmla="*/ 0 w 13838"/>
                <a:gd name="connsiteY5" fmla="*/ 584812 h 58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38" h="584812">
                  <a:moveTo>
                    <a:pt x="6856" y="584812"/>
                  </a:moveTo>
                  <a:lnTo>
                    <a:pt x="13839" y="584812"/>
                  </a:lnTo>
                  <a:lnTo>
                    <a:pt x="13839" y="6856"/>
                  </a:lnTo>
                  <a:cubicBezTo>
                    <a:pt x="13775" y="3050"/>
                    <a:pt x="10665" y="0"/>
                    <a:pt x="6856" y="0"/>
                  </a:cubicBezTo>
                  <a:cubicBezTo>
                    <a:pt x="3072" y="0"/>
                    <a:pt x="0" y="3070"/>
                    <a:pt x="0" y="6856"/>
                  </a:cubicBezTo>
                  <a:lnTo>
                    <a:pt x="0" y="584812"/>
                  </a:lnTo>
                  <a:close/>
                </a:path>
              </a:pathLst>
            </a:custGeom>
            <a:solidFill>
              <a:srgbClr val="000000"/>
            </a:solidFill>
            <a:ln w="12690" cap="flat">
              <a:noFill/>
              <a:prstDash val="solid"/>
              <a:miter/>
            </a:ln>
          </p:spPr>
          <p:txBody>
            <a:bodyPr rtlCol="0" anchor="ctr"/>
            <a:lstStyle/>
            <a:p>
              <a:pPr rtl="0"/>
              <a:endParaRPr lang="en-GB" sz="1934" noProof="0"/>
            </a:p>
          </p:txBody>
        </p:sp>
        <p:sp>
          <p:nvSpPr>
            <p:cNvPr id="978" name="Freeform: Shape 977">
              <a:extLst>
                <a:ext uri="{FF2B5EF4-FFF2-40B4-BE49-F238E27FC236}">
                  <a16:creationId xmlns:a16="http://schemas.microsoft.com/office/drawing/2014/main" id="{5259592A-A083-4261-99B8-38F818172E27}"/>
                </a:ext>
              </a:extLst>
            </p:cNvPr>
            <p:cNvSpPr/>
            <p:nvPr/>
          </p:nvSpPr>
          <p:spPr>
            <a:xfrm>
              <a:off x="9777626" y="6234777"/>
              <a:ext cx="12723" cy="203252"/>
            </a:xfrm>
            <a:custGeom>
              <a:avLst/>
              <a:gdLst>
                <a:gd name="connsiteX0" fmla="*/ 5683 w 12723"/>
                <a:gd name="connsiteY0" fmla="*/ 193984 h 203252"/>
                <a:gd name="connsiteX1" fmla="*/ 9746 w 12723"/>
                <a:gd name="connsiteY1" fmla="*/ 195508 h 203252"/>
                <a:gd name="connsiteX2" fmla="*/ 12667 w 12723"/>
                <a:gd name="connsiteY2" fmla="*/ 195508 h 203252"/>
                <a:gd name="connsiteX3" fmla="*/ 12667 w 12723"/>
                <a:gd name="connsiteY3" fmla="*/ 5057 h 203252"/>
                <a:gd name="connsiteX4" fmla="*/ 12667 w 12723"/>
                <a:gd name="connsiteY4" fmla="*/ 5057 h 203252"/>
                <a:gd name="connsiteX5" fmla="*/ 12667 w 12723"/>
                <a:gd name="connsiteY5" fmla="*/ 4295 h 203252"/>
                <a:gd name="connsiteX6" fmla="*/ 12667 w 12723"/>
                <a:gd name="connsiteY6" fmla="*/ 3025 h 203252"/>
                <a:gd name="connsiteX7" fmla="*/ 12667 w 12723"/>
                <a:gd name="connsiteY7" fmla="*/ 3025 h 203252"/>
                <a:gd name="connsiteX8" fmla="*/ 12667 w 12723"/>
                <a:gd name="connsiteY8" fmla="*/ 2136 h 203252"/>
                <a:gd name="connsiteX9" fmla="*/ 12667 w 12723"/>
                <a:gd name="connsiteY9" fmla="*/ 1120 h 203252"/>
                <a:gd name="connsiteX10" fmla="*/ 11651 w 12723"/>
                <a:gd name="connsiteY10" fmla="*/ 105 h 203252"/>
                <a:gd name="connsiteX11" fmla="*/ 10635 w 12723"/>
                <a:gd name="connsiteY11" fmla="*/ 105 h 203252"/>
                <a:gd name="connsiteX12" fmla="*/ 9365 w 12723"/>
                <a:gd name="connsiteY12" fmla="*/ 105 h 203252"/>
                <a:gd name="connsiteX13" fmla="*/ 7333 w 12723"/>
                <a:gd name="connsiteY13" fmla="*/ 105 h 203252"/>
                <a:gd name="connsiteX14" fmla="*/ 478 w 12723"/>
                <a:gd name="connsiteY14" fmla="*/ 6961 h 203252"/>
                <a:gd name="connsiteX15" fmla="*/ 478 w 12723"/>
                <a:gd name="connsiteY15" fmla="*/ 203253 h 203252"/>
                <a:gd name="connsiteX16" fmla="*/ 4338 w 12723"/>
                <a:gd name="connsiteY16" fmla="*/ 194365 h 203252"/>
                <a:gd name="connsiteX17" fmla="*/ 5683 w 12723"/>
                <a:gd name="connsiteY17" fmla="*/ 193984 h 203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723" h="203252">
                  <a:moveTo>
                    <a:pt x="5683" y="193984"/>
                  </a:moveTo>
                  <a:cubicBezTo>
                    <a:pt x="7168" y="194035"/>
                    <a:pt x="8590" y="194568"/>
                    <a:pt x="9746" y="195508"/>
                  </a:cubicBezTo>
                  <a:lnTo>
                    <a:pt x="12667" y="195508"/>
                  </a:lnTo>
                  <a:lnTo>
                    <a:pt x="12667" y="5057"/>
                  </a:lnTo>
                  <a:lnTo>
                    <a:pt x="12667" y="5057"/>
                  </a:lnTo>
                  <a:cubicBezTo>
                    <a:pt x="12717" y="4803"/>
                    <a:pt x="12717" y="4549"/>
                    <a:pt x="12667" y="4295"/>
                  </a:cubicBezTo>
                  <a:cubicBezTo>
                    <a:pt x="12743" y="3876"/>
                    <a:pt x="12743" y="3444"/>
                    <a:pt x="12667" y="3025"/>
                  </a:cubicBezTo>
                  <a:lnTo>
                    <a:pt x="12667" y="3025"/>
                  </a:lnTo>
                  <a:cubicBezTo>
                    <a:pt x="12705" y="2733"/>
                    <a:pt x="12705" y="2428"/>
                    <a:pt x="12667" y="2136"/>
                  </a:cubicBezTo>
                  <a:cubicBezTo>
                    <a:pt x="12729" y="1806"/>
                    <a:pt x="12729" y="1451"/>
                    <a:pt x="12667" y="1120"/>
                  </a:cubicBezTo>
                  <a:lnTo>
                    <a:pt x="11651" y="105"/>
                  </a:lnTo>
                  <a:lnTo>
                    <a:pt x="10635" y="105"/>
                  </a:lnTo>
                  <a:lnTo>
                    <a:pt x="9365" y="105"/>
                  </a:lnTo>
                  <a:cubicBezTo>
                    <a:pt x="8692" y="-35"/>
                    <a:pt x="8007" y="-35"/>
                    <a:pt x="7333" y="105"/>
                  </a:cubicBezTo>
                  <a:cubicBezTo>
                    <a:pt x="3550" y="105"/>
                    <a:pt x="478" y="3177"/>
                    <a:pt x="478" y="6961"/>
                  </a:cubicBezTo>
                  <a:lnTo>
                    <a:pt x="478" y="203253"/>
                  </a:lnTo>
                  <a:cubicBezTo>
                    <a:pt x="-907" y="199736"/>
                    <a:pt x="820" y="195749"/>
                    <a:pt x="4338" y="194365"/>
                  </a:cubicBezTo>
                  <a:cubicBezTo>
                    <a:pt x="4782" y="194187"/>
                    <a:pt x="5226" y="194060"/>
                    <a:pt x="5683" y="193984"/>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79" name="Freeform: Shape 978">
              <a:extLst>
                <a:ext uri="{FF2B5EF4-FFF2-40B4-BE49-F238E27FC236}">
                  <a16:creationId xmlns:a16="http://schemas.microsoft.com/office/drawing/2014/main" id="{4F902706-29FA-4C7F-81A6-B191E2A1E7DE}"/>
                </a:ext>
              </a:extLst>
            </p:cNvPr>
            <p:cNvSpPr/>
            <p:nvPr/>
          </p:nvSpPr>
          <p:spPr>
            <a:xfrm>
              <a:off x="9790293" y="6443997"/>
              <a:ext cx="2665" cy="142"/>
            </a:xfrm>
            <a:custGeom>
              <a:avLst/>
              <a:gdLst>
                <a:gd name="connsiteX0" fmla="*/ 0 w 2665"/>
                <a:gd name="connsiteY0" fmla="*/ 0 h 142"/>
                <a:gd name="connsiteX1" fmla="*/ 2666 w 2665"/>
                <a:gd name="connsiteY1" fmla="*/ 0 h 142"/>
                <a:gd name="connsiteX2" fmla="*/ 0 w 2665"/>
                <a:gd name="connsiteY2" fmla="*/ 0 h 142"/>
              </a:gdLst>
              <a:ahLst/>
              <a:cxnLst>
                <a:cxn ang="0">
                  <a:pos x="connsiteX0" y="connsiteY0"/>
                </a:cxn>
                <a:cxn ang="0">
                  <a:pos x="connsiteX1" y="connsiteY1"/>
                </a:cxn>
                <a:cxn ang="0">
                  <a:pos x="connsiteX2" y="connsiteY2"/>
                </a:cxn>
              </a:cxnLst>
              <a:rect l="l" t="t" r="r" b="b"/>
              <a:pathLst>
                <a:path w="2665" h="142">
                  <a:moveTo>
                    <a:pt x="0" y="0"/>
                  </a:moveTo>
                  <a:lnTo>
                    <a:pt x="2666" y="0"/>
                  </a:lnTo>
                  <a:cubicBezTo>
                    <a:pt x="1790" y="190"/>
                    <a:pt x="876" y="190"/>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80" name="Freeform: Shape 979">
              <a:extLst>
                <a:ext uri="{FF2B5EF4-FFF2-40B4-BE49-F238E27FC236}">
                  <a16:creationId xmlns:a16="http://schemas.microsoft.com/office/drawing/2014/main" id="{C7D3FFBF-C431-4FFF-B151-2FD64321749F}"/>
                </a:ext>
              </a:extLst>
            </p:cNvPr>
            <p:cNvSpPr/>
            <p:nvPr/>
          </p:nvSpPr>
          <p:spPr>
            <a:xfrm>
              <a:off x="9787372" y="6430285"/>
              <a:ext cx="5586" cy="1523"/>
            </a:xfrm>
            <a:custGeom>
              <a:avLst/>
              <a:gdLst>
                <a:gd name="connsiteX0" fmla="*/ 0 w 5586"/>
                <a:gd name="connsiteY0" fmla="*/ 0 h 1523"/>
                <a:gd name="connsiteX1" fmla="*/ 1524 w 5586"/>
                <a:gd name="connsiteY1" fmla="*/ 1524 h 1523"/>
                <a:gd name="connsiteX2" fmla="*/ 5587 w 5586"/>
                <a:gd name="connsiteY2" fmla="*/ 0 h 1523"/>
                <a:gd name="connsiteX3" fmla="*/ 0 w 5586"/>
                <a:gd name="connsiteY3" fmla="*/ 0 h 1523"/>
              </a:gdLst>
              <a:ahLst/>
              <a:cxnLst>
                <a:cxn ang="0">
                  <a:pos x="connsiteX0" y="connsiteY0"/>
                </a:cxn>
                <a:cxn ang="0">
                  <a:pos x="connsiteX1" y="connsiteY1"/>
                </a:cxn>
                <a:cxn ang="0">
                  <a:pos x="connsiteX2" y="connsiteY2"/>
                </a:cxn>
                <a:cxn ang="0">
                  <a:pos x="connsiteX3" y="connsiteY3"/>
                </a:cxn>
              </a:cxnLst>
              <a:rect l="l" t="t" r="r" b="b"/>
              <a:pathLst>
                <a:path w="5586" h="1523">
                  <a:moveTo>
                    <a:pt x="0" y="0"/>
                  </a:moveTo>
                  <a:cubicBezTo>
                    <a:pt x="597" y="406"/>
                    <a:pt x="1117" y="927"/>
                    <a:pt x="1524" y="1524"/>
                  </a:cubicBezTo>
                  <a:cubicBezTo>
                    <a:pt x="2667" y="584"/>
                    <a:pt x="4101" y="51"/>
                    <a:pt x="5587" y="0"/>
                  </a:cubicBezTo>
                  <a:lnTo>
                    <a:pt x="0" y="0"/>
                  </a:lnTo>
                  <a:close/>
                </a:path>
              </a:pathLst>
            </a:custGeom>
            <a:solidFill>
              <a:srgbClr val="000000"/>
            </a:solidFill>
            <a:ln w="12690" cap="flat">
              <a:noFill/>
              <a:prstDash val="solid"/>
              <a:miter/>
            </a:ln>
          </p:spPr>
          <p:txBody>
            <a:bodyPr rtlCol="0" anchor="ctr"/>
            <a:lstStyle/>
            <a:p>
              <a:pPr rtl="0"/>
              <a:endParaRPr lang="en-GB" sz="1934" noProof="0"/>
            </a:p>
          </p:txBody>
        </p:sp>
        <p:sp>
          <p:nvSpPr>
            <p:cNvPr id="981" name="Freeform: Shape 980">
              <a:extLst>
                <a:ext uri="{FF2B5EF4-FFF2-40B4-BE49-F238E27FC236}">
                  <a16:creationId xmlns:a16="http://schemas.microsoft.com/office/drawing/2014/main" id="{3AD469F6-95D4-4A3F-8F10-C7DF9D64C1DC}"/>
                </a:ext>
              </a:extLst>
            </p:cNvPr>
            <p:cNvSpPr/>
            <p:nvPr/>
          </p:nvSpPr>
          <p:spPr>
            <a:xfrm>
              <a:off x="9788895" y="6429777"/>
              <a:ext cx="252029" cy="13347"/>
            </a:xfrm>
            <a:custGeom>
              <a:avLst/>
              <a:gdLst>
                <a:gd name="connsiteX0" fmla="*/ 246570 w 252029"/>
                <a:gd name="connsiteY0" fmla="*/ 7110 h 13347"/>
                <a:gd name="connsiteX1" fmla="*/ 246570 w 252029"/>
                <a:gd name="connsiteY1" fmla="*/ 0 h 13347"/>
                <a:gd name="connsiteX2" fmla="*/ 4063 w 252029"/>
                <a:gd name="connsiteY2" fmla="*/ 0 h 13347"/>
                <a:gd name="connsiteX3" fmla="*/ 0 w 252029"/>
                <a:gd name="connsiteY3" fmla="*/ 1524 h 13347"/>
                <a:gd name="connsiteX4" fmla="*/ 1397 w 252029"/>
                <a:gd name="connsiteY4" fmla="*/ 5460 h 13347"/>
                <a:gd name="connsiteX5" fmla="*/ 1397 w 252029"/>
                <a:gd name="connsiteY5" fmla="*/ 13205 h 13347"/>
                <a:gd name="connsiteX6" fmla="*/ 4063 w 252029"/>
                <a:gd name="connsiteY6" fmla="*/ 13205 h 13347"/>
                <a:gd name="connsiteX7" fmla="*/ 252030 w 252029"/>
                <a:gd name="connsiteY7" fmla="*/ 13205 h 13347"/>
                <a:gd name="connsiteX8" fmla="*/ 246570 w 252029"/>
                <a:gd name="connsiteY8" fmla="*/ 7110 h 1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2029" h="13347">
                  <a:moveTo>
                    <a:pt x="246570" y="7110"/>
                  </a:moveTo>
                  <a:lnTo>
                    <a:pt x="246570" y="0"/>
                  </a:lnTo>
                  <a:lnTo>
                    <a:pt x="4063" y="0"/>
                  </a:lnTo>
                  <a:cubicBezTo>
                    <a:pt x="2577" y="51"/>
                    <a:pt x="1143" y="584"/>
                    <a:pt x="0" y="1524"/>
                  </a:cubicBezTo>
                  <a:cubicBezTo>
                    <a:pt x="851" y="2666"/>
                    <a:pt x="1346" y="4037"/>
                    <a:pt x="1397" y="5460"/>
                  </a:cubicBezTo>
                  <a:lnTo>
                    <a:pt x="1397" y="13205"/>
                  </a:lnTo>
                  <a:cubicBezTo>
                    <a:pt x="2273" y="13395"/>
                    <a:pt x="3187" y="13395"/>
                    <a:pt x="4063" y="13205"/>
                  </a:cubicBezTo>
                  <a:lnTo>
                    <a:pt x="252030" y="13205"/>
                  </a:lnTo>
                  <a:cubicBezTo>
                    <a:pt x="249059" y="12595"/>
                    <a:pt x="246849" y="10119"/>
                    <a:pt x="246570" y="711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82" name="Freeform: Shape 981">
              <a:extLst>
                <a:ext uri="{FF2B5EF4-FFF2-40B4-BE49-F238E27FC236}">
                  <a16:creationId xmlns:a16="http://schemas.microsoft.com/office/drawing/2014/main" id="{56ED1D9C-1D26-4412-873F-C1A9F1199FE2}"/>
                </a:ext>
              </a:extLst>
            </p:cNvPr>
            <p:cNvSpPr/>
            <p:nvPr/>
          </p:nvSpPr>
          <p:spPr>
            <a:xfrm>
              <a:off x="9776453" y="5982216"/>
              <a:ext cx="13839" cy="134712"/>
            </a:xfrm>
            <a:custGeom>
              <a:avLst/>
              <a:gdLst>
                <a:gd name="connsiteX0" fmla="*/ 6856 w 13839"/>
                <a:gd name="connsiteY0" fmla="*/ 6856 h 134712"/>
                <a:gd name="connsiteX1" fmla="*/ 0 w 13839"/>
                <a:gd name="connsiteY1" fmla="*/ 0 h 134712"/>
                <a:gd name="connsiteX2" fmla="*/ 0 w 13839"/>
                <a:gd name="connsiteY2" fmla="*/ 134713 h 134712"/>
                <a:gd name="connsiteX3" fmla="*/ 13840 w 13839"/>
                <a:gd name="connsiteY3" fmla="*/ 134713 h 134712"/>
                <a:gd name="connsiteX4" fmla="*/ 13840 w 13839"/>
                <a:gd name="connsiteY4" fmla="*/ 0 h 134712"/>
                <a:gd name="connsiteX5" fmla="*/ 6856 w 13839"/>
                <a:gd name="connsiteY5" fmla="*/ 6856 h 134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39" h="134712">
                  <a:moveTo>
                    <a:pt x="6856" y="6856"/>
                  </a:moveTo>
                  <a:cubicBezTo>
                    <a:pt x="3073" y="6856"/>
                    <a:pt x="0" y="3786"/>
                    <a:pt x="0" y="0"/>
                  </a:cubicBezTo>
                  <a:lnTo>
                    <a:pt x="0" y="134713"/>
                  </a:lnTo>
                  <a:lnTo>
                    <a:pt x="13840" y="134713"/>
                  </a:lnTo>
                  <a:lnTo>
                    <a:pt x="13840" y="0"/>
                  </a:lnTo>
                  <a:cubicBezTo>
                    <a:pt x="13776" y="3806"/>
                    <a:pt x="10666" y="6856"/>
                    <a:pt x="6856"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83" name="Freeform: Shape 982">
              <a:extLst>
                <a:ext uri="{FF2B5EF4-FFF2-40B4-BE49-F238E27FC236}">
                  <a16:creationId xmlns:a16="http://schemas.microsoft.com/office/drawing/2014/main" id="{B81B5667-E9D7-488E-A6EB-9A57AE964A36}"/>
                </a:ext>
              </a:extLst>
            </p:cNvPr>
            <p:cNvSpPr/>
            <p:nvPr/>
          </p:nvSpPr>
          <p:spPr>
            <a:xfrm>
              <a:off x="9783309" y="4991108"/>
              <a:ext cx="169754" cy="13839"/>
            </a:xfrm>
            <a:custGeom>
              <a:avLst/>
              <a:gdLst>
                <a:gd name="connsiteX0" fmla="*/ 6984 w 169754"/>
                <a:gd name="connsiteY0" fmla="*/ 6856 h 13839"/>
                <a:gd name="connsiteX1" fmla="*/ 6984 w 169754"/>
                <a:gd name="connsiteY1" fmla="*/ 13839 h 13839"/>
                <a:gd name="connsiteX2" fmla="*/ 169755 w 169754"/>
                <a:gd name="connsiteY2" fmla="*/ 13839 h 13839"/>
                <a:gd name="connsiteX3" fmla="*/ 162899 w 169754"/>
                <a:gd name="connsiteY3" fmla="*/ 6856 h 13839"/>
                <a:gd name="connsiteX4" fmla="*/ 169755 w 169754"/>
                <a:gd name="connsiteY4" fmla="*/ 0 h 13839"/>
                <a:gd name="connsiteX5" fmla="*/ 0 w 169754"/>
                <a:gd name="connsiteY5" fmla="*/ 0 h 13839"/>
                <a:gd name="connsiteX6" fmla="*/ 6984 w 169754"/>
                <a:gd name="connsiteY6" fmla="*/ 6856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754" h="13839">
                  <a:moveTo>
                    <a:pt x="6984" y="6856"/>
                  </a:moveTo>
                  <a:lnTo>
                    <a:pt x="6984" y="13839"/>
                  </a:lnTo>
                  <a:lnTo>
                    <a:pt x="169755" y="13839"/>
                  </a:lnTo>
                  <a:cubicBezTo>
                    <a:pt x="165946" y="13770"/>
                    <a:pt x="162899" y="10664"/>
                    <a:pt x="162899" y="6856"/>
                  </a:cubicBezTo>
                  <a:cubicBezTo>
                    <a:pt x="162899" y="3070"/>
                    <a:pt x="165971" y="0"/>
                    <a:pt x="169755" y="0"/>
                  </a:cubicBezTo>
                  <a:lnTo>
                    <a:pt x="0" y="0"/>
                  </a:lnTo>
                  <a:cubicBezTo>
                    <a:pt x="3810" y="-1"/>
                    <a:pt x="6920" y="3050"/>
                    <a:pt x="6984"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84" name="Freeform: Shape 983">
              <a:extLst>
                <a:ext uri="{FF2B5EF4-FFF2-40B4-BE49-F238E27FC236}">
                  <a16:creationId xmlns:a16="http://schemas.microsoft.com/office/drawing/2014/main" id="{372AE112-6A00-4056-AA84-19F0FA96AF1B}"/>
                </a:ext>
              </a:extLst>
            </p:cNvPr>
            <p:cNvSpPr/>
            <p:nvPr/>
          </p:nvSpPr>
          <p:spPr>
            <a:xfrm>
              <a:off x="9946715" y="4991727"/>
              <a:ext cx="106865" cy="13982"/>
            </a:xfrm>
            <a:custGeom>
              <a:avLst/>
              <a:gdLst>
                <a:gd name="connsiteX0" fmla="*/ 98654 w 106865"/>
                <a:gd name="connsiteY0" fmla="*/ 13220 h 13982"/>
                <a:gd name="connsiteX1" fmla="*/ 99797 w 106865"/>
                <a:gd name="connsiteY1" fmla="*/ 13220 h 13982"/>
                <a:gd name="connsiteX2" fmla="*/ 101066 w 106865"/>
                <a:gd name="connsiteY2" fmla="*/ 13220 h 13982"/>
                <a:gd name="connsiteX3" fmla="*/ 106780 w 106865"/>
                <a:gd name="connsiteY3" fmla="*/ 6491 h 13982"/>
                <a:gd name="connsiteX4" fmla="*/ 106780 w 106865"/>
                <a:gd name="connsiteY4" fmla="*/ 3825 h 13982"/>
                <a:gd name="connsiteX5" fmla="*/ 105256 w 106865"/>
                <a:gd name="connsiteY5" fmla="*/ 1666 h 13982"/>
                <a:gd name="connsiteX6" fmla="*/ 104113 w 106865"/>
                <a:gd name="connsiteY6" fmla="*/ 905 h 13982"/>
                <a:gd name="connsiteX7" fmla="*/ 102971 w 106865"/>
                <a:gd name="connsiteY7" fmla="*/ 143 h 13982"/>
                <a:gd name="connsiteX8" fmla="*/ 100431 w 106865"/>
                <a:gd name="connsiteY8" fmla="*/ 143 h 13982"/>
                <a:gd name="connsiteX9" fmla="*/ 6857 w 106865"/>
                <a:gd name="connsiteY9" fmla="*/ 143 h 13982"/>
                <a:gd name="connsiteX10" fmla="*/ 0 w 106865"/>
                <a:gd name="connsiteY10" fmla="*/ 6999 h 13982"/>
                <a:gd name="connsiteX11" fmla="*/ 6857 w 106865"/>
                <a:gd name="connsiteY11" fmla="*/ 13982 h 13982"/>
                <a:gd name="connsiteX12" fmla="*/ 99161 w 106865"/>
                <a:gd name="connsiteY12" fmla="*/ 13982 h 13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865" h="13982">
                  <a:moveTo>
                    <a:pt x="98654" y="13220"/>
                  </a:moveTo>
                  <a:lnTo>
                    <a:pt x="99797" y="13220"/>
                  </a:lnTo>
                  <a:lnTo>
                    <a:pt x="101066" y="13220"/>
                  </a:lnTo>
                  <a:cubicBezTo>
                    <a:pt x="104329" y="12619"/>
                    <a:pt x="106716" y="9806"/>
                    <a:pt x="106780" y="6491"/>
                  </a:cubicBezTo>
                  <a:cubicBezTo>
                    <a:pt x="106894" y="5606"/>
                    <a:pt x="106894" y="4710"/>
                    <a:pt x="106780" y="3825"/>
                  </a:cubicBezTo>
                  <a:cubicBezTo>
                    <a:pt x="106386" y="3029"/>
                    <a:pt x="105878" y="2301"/>
                    <a:pt x="105256" y="1666"/>
                  </a:cubicBezTo>
                  <a:lnTo>
                    <a:pt x="104113" y="905"/>
                  </a:lnTo>
                  <a:lnTo>
                    <a:pt x="102971" y="143"/>
                  </a:lnTo>
                  <a:cubicBezTo>
                    <a:pt x="102132" y="-48"/>
                    <a:pt x="101269" y="-48"/>
                    <a:pt x="100431" y="143"/>
                  </a:cubicBezTo>
                  <a:lnTo>
                    <a:pt x="6857" y="143"/>
                  </a:lnTo>
                  <a:cubicBezTo>
                    <a:pt x="3073" y="143"/>
                    <a:pt x="0" y="3213"/>
                    <a:pt x="0" y="6999"/>
                  </a:cubicBezTo>
                  <a:cubicBezTo>
                    <a:pt x="0" y="10807"/>
                    <a:pt x="3048" y="13912"/>
                    <a:pt x="6857" y="13982"/>
                  </a:cubicBezTo>
                  <a:lnTo>
                    <a:pt x="99161" y="13982"/>
                  </a:lnTo>
                  <a:close/>
                </a:path>
              </a:pathLst>
            </a:custGeom>
            <a:solidFill>
              <a:srgbClr val="000000"/>
            </a:solidFill>
            <a:ln w="12690" cap="flat">
              <a:noFill/>
              <a:prstDash val="solid"/>
              <a:miter/>
            </a:ln>
          </p:spPr>
          <p:txBody>
            <a:bodyPr rtlCol="0" anchor="ctr"/>
            <a:lstStyle/>
            <a:p>
              <a:pPr rtl="0"/>
              <a:endParaRPr lang="en-GB" sz="1934" noProof="0"/>
            </a:p>
          </p:txBody>
        </p:sp>
        <p:sp>
          <p:nvSpPr>
            <p:cNvPr id="985" name="Freeform: Shape 984">
              <a:extLst>
                <a:ext uri="{FF2B5EF4-FFF2-40B4-BE49-F238E27FC236}">
                  <a16:creationId xmlns:a16="http://schemas.microsoft.com/office/drawing/2014/main" id="{8D44528C-AF8F-4BB0-AF0A-8C32FC2D4B54}"/>
                </a:ext>
              </a:extLst>
            </p:cNvPr>
            <p:cNvSpPr/>
            <p:nvPr/>
          </p:nvSpPr>
          <p:spPr>
            <a:xfrm>
              <a:off x="10072794" y="6112358"/>
              <a:ext cx="133315" cy="4443"/>
            </a:xfrm>
            <a:custGeom>
              <a:avLst/>
              <a:gdLst>
                <a:gd name="connsiteX0" fmla="*/ 0 w 133315"/>
                <a:gd name="connsiteY0" fmla="*/ 4444 h 4443"/>
                <a:gd name="connsiteX1" fmla="*/ 126967 w 133315"/>
                <a:gd name="connsiteY1" fmla="*/ 4444 h 4443"/>
                <a:gd name="connsiteX2" fmla="*/ 133315 w 133315"/>
                <a:gd name="connsiteY2" fmla="*/ 0 h 4443"/>
                <a:gd name="connsiteX3" fmla="*/ 0 w 133315"/>
                <a:gd name="connsiteY3" fmla="*/ 0 h 4443"/>
                <a:gd name="connsiteX4" fmla="*/ 0 w 133315"/>
                <a:gd name="connsiteY4" fmla="*/ 4444 h 4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15" h="4443">
                  <a:moveTo>
                    <a:pt x="0" y="4444"/>
                  </a:moveTo>
                  <a:lnTo>
                    <a:pt x="126967" y="4444"/>
                  </a:lnTo>
                  <a:cubicBezTo>
                    <a:pt x="127932" y="1765"/>
                    <a:pt x="130471" y="-13"/>
                    <a:pt x="133315" y="0"/>
                  </a:cubicBezTo>
                  <a:lnTo>
                    <a:pt x="0" y="0"/>
                  </a:lnTo>
                  <a:lnTo>
                    <a:pt x="0" y="4444"/>
                  </a:lnTo>
                  <a:close/>
                </a:path>
              </a:pathLst>
            </a:custGeom>
            <a:solidFill>
              <a:srgbClr val="000000"/>
            </a:solidFill>
            <a:ln w="12690" cap="flat">
              <a:noFill/>
              <a:prstDash val="solid"/>
              <a:miter/>
            </a:ln>
          </p:spPr>
          <p:txBody>
            <a:bodyPr rtlCol="0" anchor="ctr"/>
            <a:lstStyle/>
            <a:p>
              <a:pPr rtl="0"/>
              <a:endParaRPr lang="en-GB" sz="1934" noProof="0"/>
            </a:p>
          </p:txBody>
        </p:sp>
        <p:sp>
          <p:nvSpPr>
            <p:cNvPr id="986" name="Freeform: Shape 985">
              <a:extLst>
                <a:ext uri="{FF2B5EF4-FFF2-40B4-BE49-F238E27FC236}">
                  <a16:creationId xmlns:a16="http://schemas.microsoft.com/office/drawing/2014/main" id="{4C1F89DF-A6F8-40EF-ADED-09E51AB2206E}"/>
                </a:ext>
              </a:extLst>
            </p:cNvPr>
            <p:cNvSpPr/>
            <p:nvPr/>
          </p:nvSpPr>
          <p:spPr>
            <a:xfrm>
              <a:off x="10264894" y="6106770"/>
              <a:ext cx="13252" cy="10031"/>
            </a:xfrm>
            <a:custGeom>
              <a:avLst/>
              <a:gdLst>
                <a:gd name="connsiteX0" fmla="*/ 6730 w 13252"/>
                <a:gd name="connsiteY0" fmla="*/ 5588 h 10031"/>
                <a:gd name="connsiteX1" fmla="*/ 13205 w 13252"/>
                <a:gd name="connsiteY1" fmla="*/ 10032 h 10031"/>
                <a:gd name="connsiteX2" fmla="*/ 13205 w 13252"/>
                <a:gd name="connsiteY2" fmla="*/ 10032 h 10031"/>
                <a:gd name="connsiteX3" fmla="*/ 13205 w 13252"/>
                <a:gd name="connsiteY3" fmla="*/ 6350 h 10031"/>
                <a:gd name="connsiteX4" fmla="*/ 13205 w 13252"/>
                <a:gd name="connsiteY4" fmla="*/ 6350 h 10031"/>
                <a:gd name="connsiteX5" fmla="*/ 13205 w 13252"/>
                <a:gd name="connsiteY5" fmla="*/ 4953 h 10031"/>
                <a:gd name="connsiteX6" fmla="*/ 13205 w 13252"/>
                <a:gd name="connsiteY6" fmla="*/ 4191 h 10031"/>
                <a:gd name="connsiteX7" fmla="*/ 13205 w 13252"/>
                <a:gd name="connsiteY7" fmla="*/ 4191 h 10031"/>
                <a:gd name="connsiteX8" fmla="*/ 12443 w 13252"/>
                <a:gd name="connsiteY8" fmla="*/ 3176 h 10031"/>
                <a:gd name="connsiteX9" fmla="*/ 11554 w 13252"/>
                <a:gd name="connsiteY9" fmla="*/ 2033 h 10031"/>
                <a:gd name="connsiteX10" fmla="*/ 6730 w 13252"/>
                <a:gd name="connsiteY10" fmla="*/ 1 h 10031"/>
                <a:gd name="connsiteX11" fmla="*/ 2286 w 13252"/>
                <a:gd name="connsiteY11" fmla="*/ 1652 h 10031"/>
                <a:gd name="connsiteX12" fmla="*/ 763 w 13252"/>
                <a:gd name="connsiteY12" fmla="*/ 3683 h 10031"/>
                <a:gd name="connsiteX13" fmla="*/ 0 w 13252"/>
                <a:gd name="connsiteY13" fmla="*/ 6096 h 1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252" h="10031">
                  <a:moveTo>
                    <a:pt x="6730" y="5588"/>
                  </a:moveTo>
                  <a:cubicBezTo>
                    <a:pt x="9612" y="5563"/>
                    <a:pt x="12189" y="7340"/>
                    <a:pt x="13205" y="10032"/>
                  </a:cubicBezTo>
                  <a:lnTo>
                    <a:pt x="13205" y="10032"/>
                  </a:lnTo>
                  <a:lnTo>
                    <a:pt x="13205" y="6350"/>
                  </a:lnTo>
                  <a:cubicBezTo>
                    <a:pt x="13205" y="6350"/>
                    <a:pt x="13205" y="6350"/>
                    <a:pt x="13205" y="6350"/>
                  </a:cubicBezTo>
                  <a:cubicBezTo>
                    <a:pt x="13269" y="5880"/>
                    <a:pt x="13269" y="5423"/>
                    <a:pt x="13205" y="4953"/>
                  </a:cubicBezTo>
                  <a:cubicBezTo>
                    <a:pt x="13142" y="4699"/>
                    <a:pt x="13142" y="4445"/>
                    <a:pt x="13205" y="4191"/>
                  </a:cubicBezTo>
                  <a:lnTo>
                    <a:pt x="13205" y="4191"/>
                  </a:lnTo>
                  <a:cubicBezTo>
                    <a:pt x="13027" y="3798"/>
                    <a:pt x="12760" y="3455"/>
                    <a:pt x="12443" y="3176"/>
                  </a:cubicBezTo>
                  <a:cubicBezTo>
                    <a:pt x="12253" y="2718"/>
                    <a:pt x="11948" y="2325"/>
                    <a:pt x="11554" y="2033"/>
                  </a:cubicBezTo>
                  <a:cubicBezTo>
                    <a:pt x="10297" y="712"/>
                    <a:pt x="8558" y="-37"/>
                    <a:pt x="6730" y="1"/>
                  </a:cubicBezTo>
                  <a:cubicBezTo>
                    <a:pt x="5105" y="27"/>
                    <a:pt x="3530" y="611"/>
                    <a:pt x="2286" y="1652"/>
                  </a:cubicBezTo>
                  <a:cubicBezTo>
                    <a:pt x="1676" y="2236"/>
                    <a:pt x="1155" y="2922"/>
                    <a:pt x="763" y="3683"/>
                  </a:cubicBezTo>
                  <a:cubicBezTo>
                    <a:pt x="356" y="4433"/>
                    <a:pt x="102" y="5245"/>
                    <a:pt x="0" y="609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87" name="Freeform: Shape 986">
              <a:extLst>
                <a:ext uri="{FF2B5EF4-FFF2-40B4-BE49-F238E27FC236}">
                  <a16:creationId xmlns:a16="http://schemas.microsoft.com/office/drawing/2014/main" id="{00FBA90B-D363-476D-B952-58F25CDE9BDE}"/>
                </a:ext>
              </a:extLst>
            </p:cNvPr>
            <p:cNvSpPr/>
            <p:nvPr/>
          </p:nvSpPr>
          <p:spPr>
            <a:xfrm>
              <a:off x="9358858" y="5777672"/>
              <a:ext cx="57769" cy="13839"/>
            </a:xfrm>
            <a:custGeom>
              <a:avLst/>
              <a:gdLst>
                <a:gd name="connsiteX0" fmla="*/ 6983 w 57769"/>
                <a:gd name="connsiteY0" fmla="*/ 13839 h 13839"/>
                <a:gd name="connsiteX1" fmla="*/ 57770 w 57769"/>
                <a:gd name="connsiteY1" fmla="*/ 13839 h 13839"/>
                <a:gd name="connsiteX2" fmla="*/ 50914 w 57769"/>
                <a:gd name="connsiteY2" fmla="*/ 6856 h 13839"/>
                <a:gd name="connsiteX3" fmla="*/ 57770 w 57769"/>
                <a:gd name="connsiteY3" fmla="*/ 0 h 13839"/>
                <a:gd name="connsiteX4" fmla="*/ 6983 w 57769"/>
                <a:gd name="connsiteY4" fmla="*/ 0 h 13839"/>
                <a:gd name="connsiteX5" fmla="*/ 0 w 57769"/>
                <a:gd name="connsiteY5" fmla="*/ 6856 h 13839"/>
                <a:gd name="connsiteX6" fmla="*/ 6983 w 57769"/>
                <a:gd name="connsiteY6" fmla="*/ 13839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769" h="13839">
                  <a:moveTo>
                    <a:pt x="6983" y="13839"/>
                  </a:moveTo>
                  <a:lnTo>
                    <a:pt x="57770" y="13839"/>
                  </a:lnTo>
                  <a:cubicBezTo>
                    <a:pt x="53961" y="13770"/>
                    <a:pt x="50914" y="10664"/>
                    <a:pt x="50914" y="6856"/>
                  </a:cubicBezTo>
                  <a:cubicBezTo>
                    <a:pt x="50914" y="3070"/>
                    <a:pt x="53987" y="0"/>
                    <a:pt x="57770" y="0"/>
                  </a:cubicBezTo>
                  <a:lnTo>
                    <a:pt x="6983" y="0"/>
                  </a:lnTo>
                  <a:cubicBezTo>
                    <a:pt x="3174" y="0"/>
                    <a:pt x="64" y="3050"/>
                    <a:pt x="0" y="6856"/>
                  </a:cubicBezTo>
                  <a:cubicBezTo>
                    <a:pt x="0" y="10713"/>
                    <a:pt x="3124" y="13839"/>
                    <a:pt x="6983" y="13839"/>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88" name="Freeform: Shape 987">
              <a:extLst>
                <a:ext uri="{FF2B5EF4-FFF2-40B4-BE49-F238E27FC236}">
                  <a16:creationId xmlns:a16="http://schemas.microsoft.com/office/drawing/2014/main" id="{42E04E8C-7DB5-45ED-8977-E5DB9A64FFCD}"/>
                </a:ext>
              </a:extLst>
            </p:cNvPr>
            <p:cNvSpPr/>
            <p:nvPr/>
          </p:nvSpPr>
          <p:spPr>
            <a:xfrm>
              <a:off x="9409265" y="5777672"/>
              <a:ext cx="367188" cy="13839"/>
            </a:xfrm>
            <a:custGeom>
              <a:avLst/>
              <a:gdLst>
                <a:gd name="connsiteX0" fmla="*/ 367188 w 367188"/>
                <a:gd name="connsiteY0" fmla="*/ 6856 h 13839"/>
                <a:gd name="connsiteX1" fmla="*/ 367188 w 367188"/>
                <a:gd name="connsiteY1" fmla="*/ 0 h 13839"/>
                <a:gd name="connsiteX2" fmla="*/ 6856 w 367188"/>
                <a:gd name="connsiteY2" fmla="*/ 0 h 13839"/>
                <a:gd name="connsiteX3" fmla="*/ 0 w 367188"/>
                <a:gd name="connsiteY3" fmla="*/ 6856 h 13839"/>
                <a:gd name="connsiteX4" fmla="*/ 6856 w 367188"/>
                <a:gd name="connsiteY4" fmla="*/ 13839 h 13839"/>
                <a:gd name="connsiteX5" fmla="*/ 367188 w 367188"/>
                <a:gd name="connsiteY5" fmla="*/ 13839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7188" h="13839">
                  <a:moveTo>
                    <a:pt x="367188" y="6856"/>
                  </a:moveTo>
                  <a:lnTo>
                    <a:pt x="367188" y="0"/>
                  </a:lnTo>
                  <a:lnTo>
                    <a:pt x="6856" y="0"/>
                  </a:lnTo>
                  <a:cubicBezTo>
                    <a:pt x="3073" y="0"/>
                    <a:pt x="0" y="3070"/>
                    <a:pt x="0" y="6856"/>
                  </a:cubicBezTo>
                  <a:cubicBezTo>
                    <a:pt x="0" y="10664"/>
                    <a:pt x="3047" y="13771"/>
                    <a:pt x="6856" y="13839"/>
                  </a:cubicBezTo>
                  <a:lnTo>
                    <a:pt x="367188" y="13839"/>
                  </a:lnTo>
                  <a:close/>
                </a:path>
              </a:pathLst>
            </a:custGeom>
            <a:solidFill>
              <a:srgbClr val="000000"/>
            </a:solidFill>
            <a:ln w="12690" cap="flat">
              <a:noFill/>
              <a:prstDash val="solid"/>
              <a:miter/>
            </a:ln>
          </p:spPr>
          <p:txBody>
            <a:bodyPr rtlCol="0" anchor="ctr"/>
            <a:lstStyle/>
            <a:p>
              <a:pPr rtl="0"/>
              <a:endParaRPr lang="en-GB" sz="1934" noProof="0"/>
            </a:p>
          </p:txBody>
        </p:sp>
        <p:sp>
          <p:nvSpPr>
            <p:cNvPr id="989" name="Freeform: Shape 988">
              <a:extLst>
                <a:ext uri="{FF2B5EF4-FFF2-40B4-BE49-F238E27FC236}">
                  <a16:creationId xmlns:a16="http://schemas.microsoft.com/office/drawing/2014/main" id="{2AC9D54F-AA57-4D86-BC16-BD5BF323670F}"/>
                </a:ext>
              </a:extLst>
            </p:cNvPr>
            <p:cNvSpPr/>
            <p:nvPr/>
          </p:nvSpPr>
          <p:spPr>
            <a:xfrm>
              <a:off x="10060097" y="5777672"/>
              <a:ext cx="145630" cy="13839"/>
            </a:xfrm>
            <a:custGeom>
              <a:avLst/>
              <a:gdLst>
                <a:gd name="connsiteX0" fmla="*/ 0 w 145630"/>
                <a:gd name="connsiteY0" fmla="*/ 13839 h 13839"/>
                <a:gd name="connsiteX1" fmla="*/ 145631 w 145630"/>
                <a:gd name="connsiteY1" fmla="*/ 13839 h 13839"/>
                <a:gd name="connsiteX2" fmla="*/ 138775 w 145630"/>
                <a:gd name="connsiteY2" fmla="*/ 6856 h 13839"/>
                <a:gd name="connsiteX3" fmla="*/ 145631 w 145630"/>
                <a:gd name="connsiteY3" fmla="*/ 0 h 13839"/>
                <a:gd name="connsiteX4" fmla="*/ 0 w 145630"/>
                <a:gd name="connsiteY4" fmla="*/ 0 h 13839"/>
                <a:gd name="connsiteX5" fmla="*/ 0 w 145630"/>
                <a:gd name="connsiteY5" fmla="*/ 13839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630" h="13839">
                  <a:moveTo>
                    <a:pt x="0" y="13839"/>
                  </a:moveTo>
                  <a:lnTo>
                    <a:pt x="145631" y="13839"/>
                  </a:lnTo>
                  <a:cubicBezTo>
                    <a:pt x="141822" y="13770"/>
                    <a:pt x="138775" y="10664"/>
                    <a:pt x="138775" y="6856"/>
                  </a:cubicBezTo>
                  <a:cubicBezTo>
                    <a:pt x="138775" y="3070"/>
                    <a:pt x="141847" y="0"/>
                    <a:pt x="145631" y="0"/>
                  </a:cubicBezTo>
                  <a:lnTo>
                    <a:pt x="0" y="0"/>
                  </a:lnTo>
                  <a:lnTo>
                    <a:pt x="0" y="13839"/>
                  </a:lnTo>
                  <a:close/>
                </a:path>
              </a:pathLst>
            </a:custGeom>
            <a:solidFill>
              <a:srgbClr val="000000"/>
            </a:solidFill>
            <a:ln w="12690" cap="flat">
              <a:noFill/>
              <a:prstDash val="solid"/>
              <a:miter/>
            </a:ln>
          </p:spPr>
          <p:txBody>
            <a:bodyPr rtlCol="0" anchor="ctr"/>
            <a:lstStyle/>
            <a:p>
              <a:pPr rtl="0"/>
              <a:endParaRPr lang="en-GB" sz="1934" noProof="0"/>
            </a:p>
          </p:txBody>
        </p:sp>
        <p:sp>
          <p:nvSpPr>
            <p:cNvPr id="990" name="Freeform: Shape 989">
              <a:extLst>
                <a:ext uri="{FF2B5EF4-FFF2-40B4-BE49-F238E27FC236}">
                  <a16:creationId xmlns:a16="http://schemas.microsoft.com/office/drawing/2014/main" id="{ACC218E9-90B7-487D-BCAB-B7CF0DE48246}"/>
                </a:ext>
              </a:extLst>
            </p:cNvPr>
            <p:cNvSpPr/>
            <p:nvPr/>
          </p:nvSpPr>
          <p:spPr>
            <a:xfrm>
              <a:off x="11321094" y="6502402"/>
              <a:ext cx="13750" cy="7745"/>
            </a:xfrm>
            <a:custGeom>
              <a:avLst/>
              <a:gdLst>
                <a:gd name="connsiteX0" fmla="*/ 13750 w 13750"/>
                <a:gd name="connsiteY0" fmla="*/ 0 h 7745"/>
                <a:gd name="connsiteX1" fmla="*/ 13750 w 13750"/>
                <a:gd name="connsiteY1" fmla="*/ 0 h 7745"/>
                <a:gd name="connsiteX2" fmla="*/ 6894 w 13750"/>
                <a:gd name="connsiteY2" fmla="*/ 6856 h 7745"/>
                <a:gd name="connsiteX3" fmla="*/ 38 w 13750"/>
                <a:gd name="connsiteY3" fmla="*/ 0 h 7745"/>
                <a:gd name="connsiteX4" fmla="*/ 38 w 13750"/>
                <a:gd name="connsiteY4" fmla="*/ 1143 h 7745"/>
                <a:gd name="connsiteX5" fmla="*/ 38 w 13750"/>
                <a:gd name="connsiteY5" fmla="*/ 2412 h 7745"/>
                <a:gd name="connsiteX6" fmla="*/ 5371 w 13750"/>
                <a:gd name="connsiteY6" fmla="*/ 7745 h 7745"/>
                <a:gd name="connsiteX7" fmla="*/ 6640 w 13750"/>
                <a:gd name="connsiteY7" fmla="*/ 7745 h 7745"/>
                <a:gd name="connsiteX8" fmla="*/ 7910 w 13750"/>
                <a:gd name="connsiteY8" fmla="*/ 7745 h 7745"/>
                <a:gd name="connsiteX9" fmla="*/ 12100 w 13750"/>
                <a:gd name="connsiteY9" fmla="*/ 5206 h 7745"/>
                <a:gd name="connsiteX10" fmla="*/ 13496 w 13750"/>
                <a:gd name="connsiteY10" fmla="*/ 1143 h 7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750" h="7745">
                  <a:moveTo>
                    <a:pt x="13750" y="0"/>
                  </a:moveTo>
                  <a:lnTo>
                    <a:pt x="13750" y="0"/>
                  </a:lnTo>
                  <a:cubicBezTo>
                    <a:pt x="13750" y="3783"/>
                    <a:pt x="10678" y="6856"/>
                    <a:pt x="6894" y="6856"/>
                  </a:cubicBezTo>
                  <a:cubicBezTo>
                    <a:pt x="3110" y="6856"/>
                    <a:pt x="38" y="3783"/>
                    <a:pt x="38" y="0"/>
                  </a:cubicBezTo>
                  <a:lnTo>
                    <a:pt x="38" y="1143"/>
                  </a:lnTo>
                  <a:cubicBezTo>
                    <a:pt x="-13" y="1562"/>
                    <a:pt x="-13" y="1993"/>
                    <a:pt x="38" y="2412"/>
                  </a:cubicBezTo>
                  <a:cubicBezTo>
                    <a:pt x="495" y="5155"/>
                    <a:pt x="2641" y="7288"/>
                    <a:pt x="5371" y="7745"/>
                  </a:cubicBezTo>
                  <a:lnTo>
                    <a:pt x="6640" y="7745"/>
                  </a:lnTo>
                  <a:lnTo>
                    <a:pt x="7910" y="7745"/>
                  </a:lnTo>
                  <a:cubicBezTo>
                    <a:pt x="9586" y="7491"/>
                    <a:pt x="11097" y="6577"/>
                    <a:pt x="12100" y="5206"/>
                  </a:cubicBezTo>
                  <a:cubicBezTo>
                    <a:pt x="13002" y="4050"/>
                    <a:pt x="13496" y="2615"/>
                    <a:pt x="13496" y="114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91" name="Freeform: Shape 990">
              <a:extLst>
                <a:ext uri="{FF2B5EF4-FFF2-40B4-BE49-F238E27FC236}">
                  <a16:creationId xmlns:a16="http://schemas.microsoft.com/office/drawing/2014/main" id="{694FAB2C-E507-47B9-B740-6CB1D8166365}"/>
                </a:ext>
              </a:extLst>
            </p:cNvPr>
            <p:cNvSpPr/>
            <p:nvPr/>
          </p:nvSpPr>
          <p:spPr>
            <a:xfrm>
              <a:off x="9770357" y="6116802"/>
              <a:ext cx="12952" cy="13712"/>
            </a:xfrm>
            <a:custGeom>
              <a:avLst/>
              <a:gdLst>
                <a:gd name="connsiteX0" fmla="*/ 2 w 12952"/>
                <a:gd name="connsiteY0" fmla="*/ 6856 h 13712"/>
                <a:gd name="connsiteX1" fmla="*/ 6858 w 12952"/>
                <a:gd name="connsiteY1" fmla="*/ 13713 h 13712"/>
                <a:gd name="connsiteX2" fmla="*/ 12952 w 12952"/>
                <a:gd name="connsiteY2" fmla="*/ 13713 h 13712"/>
                <a:gd name="connsiteX3" fmla="*/ 6096 w 12952"/>
                <a:gd name="connsiteY3" fmla="*/ 6856 h 13712"/>
                <a:gd name="connsiteX4" fmla="*/ 12952 w 12952"/>
                <a:gd name="connsiteY4" fmla="*/ 0 h 13712"/>
                <a:gd name="connsiteX5" fmla="*/ 6096 w 12952"/>
                <a:gd name="connsiteY5" fmla="*/ 0 h 13712"/>
                <a:gd name="connsiteX6" fmla="*/ 2 w 12952"/>
                <a:gd name="connsiteY6" fmla="*/ 6856 h 13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52" h="13712">
                  <a:moveTo>
                    <a:pt x="2" y="6856"/>
                  </a:moveTo>
                  <a:cubicBezTo>
                    <a:pt x="2" y="10640"/>
                    <a:pt x="3075" y="13713"/>
                    <a:pt x="6858" y="13713"/>
                  </a:cubicBezTo>
                  <a:lnTo>
                    <a:pt x="12952" y="13713"/>
                  </a:lnTo>
                  <a:cubicBezTo>
                    <a:pt x="9169" y="13713"/>
                    <a:pt x="6096" y="10640"/>
                    <a:pt x="6096" y="6856"/>
                  </a:cubicBezTo>
                  <a:cubicBezTo>
                    <a:pt x="6096" y="3073"/>
                    <a:pt x="9169" y="0"/>
                    <a:pt x="12952" y="0"/>
                  </a:cubicBezTo>
                  <a:lnTo>
                    <a:pt x="6096" y="0"/>
                  </a:lnTo>
                  <a:cubicBezTo>
                    <a:pt x="2580" y="330"/>
                    <a:pt x="-87" y="3327"/>
                    <a:pt x="2"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92" name="Freeform: Shape 991">
              <a:extLst>
                <a:ext uri="{FF2B5EF4-FFF2-40B4-BE49-F238E27FC236}">
                  <a16:creationId xmlns:a16="http://schemas.microsoft.com/office/drawing/2014/main" id="{5EDA7DA8-8916-4F7B-BA12-17D8C6F487EF}"/>
                </a:ext>
              </a:extLst>
            </p:cNvPr>
            <p:cNvSpPr/>
            <p:nvPr/>
          </p:nvSpPr>
          <p:spPr>
            <a:xfrm>
              <a:off x="10035466" y="6436887"/>
              <a:ext cx="13838" cy="6856"/>
            </a:xfrm>
            <a:custGeom>
              <a:avLst/>
              <a:gdLst>
                <a:gd name="connsiteX0" fmla="*/ 13839 w 13838"/>
                <a:gd name="connsiteY0" fmla="*/ 0 h 6856"/>
                <a:gd name="connsiteX1" fmla="*/ 13839 w 13838"/>
                <a:gd name="connsiteY1" fmla="*/ 0 h 6856"/>
                <a:gd name="connsiteX2" fmla="*/ 6856 w 13838"/>
                <a:gd name="connsiteY2" fmla="*/ 6856 h 6856"/>
                <a:gd name="connsiteX3" fmla="*/ 0 w 13838"/>
                <a:gd name="connsiteY3" fmla="*/ 0 h 6856"/>
                <a:gd name="connsiteX4" fmla="*/ 0 w 13838"/>
                <a:gd name="connsiteY4" fmla="*/ 0 h 6856"/>
                <a:gd name="connsiteX5" fmla="*/ 5459 w 13838"/>
                <a:gd name="connsiteY5" fmla="*/ 6602 h 6856"/>
                <a:gd name="connsiteX6" fmla="*/ 6856 w 13838"/>
                <a:gd name="connsiteY6" fmla="*/ 6602 h 6856"/>
                <a:gd name="connsiteX7" fmla="*/ 8507 w 13838"/>
                <a:gd name="connsiteY7" fmla="*/ 6602 h 6856"/>
                <a:gd name="connsiteX8" fmla="*/ 9776 w 13838"/>
                <a:gd name="connsiteY8" fmla="*/ 6602 h 6856"/>
                <a:gd name="connsiteX9" fmla="*/ 10919 w 13838"/>
                <a:gd name="connsiteY9" fmla="*/ 5841 h 6856"/>
                <a:gd name="connsiteX10" fmla="*/ 11935 w 13838"/>
                <a:gd name="connsiteY10" fmla="*/ 5079 h 6856"/>
                <a:gd name="connsiteX11" fmla="*/ 11935 w 13838"/>
                <a:gd name="connsiteY11" fmla="*/ 4063 h 6856"/>
                <a:gd name="connsiteX12" fmla="*/ 12570 w 13838"/>
                <a:gd name="connsiteY12" fmla="*/ 3174 h 6856"/>
                <a:gd name="connsiteX13" fmla="*/ 12570 w 13838"/>
                <a:gd name="connsiteY13" fmla="*/ 3174 h 6856"/>
                <a:gd name="connsiteX14" fmla="*/ 12570 w 13838"/>
                <a:gd name="connsiteY14" fmla="*/ 1778 h 6856"/>
                <a:gd name="connsiteX15" fmla="*/ 13839 w 13838"/>
                <a:gd name="connsiteY15" fmla="*/ 0 h 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838" h="6856">
                  <a:moveTo>
                    <a:pt x="13839" y="0"/>
                  </a:moveTo>
                  <a:lnTo>
                    <a:pt x="13839" y="0"/>
                  </a:lnTo>
                  <a:cubicBezTo>
                    <a:pt x="13775" y="3809"/>
                    <a:pt x="10665" y="6856"/>
                    <a:pt x="6856" y="6856"/>
                  </a:cubicBezTo>
                  <a:cubicBezTo>
                    <a:pt x="3073" y="6856"/>
                    <a:pt x="0" y="3784"/>
                    <a:pt x="0" y="0"/>
                  </a:cubicBezTo>
                  <a:lnTo>
                    <a:pt x="0" y="0"/>
                  </a:lnTo>
                  <a:cubicBezTo>
                    <a:pt x="50" y="3212"/>
                    <a:pt x="2323" y="5955"/>
                    <a:pt x="5459" y="6602"/>
                  </a:cubicBezTo>
                  <a:cubicBezTo>
                    <a:pt x="5929" y="6666"/>
                    <a:pt x="6399" y="6666"/>
                    <a:pt x="6856" y="6602"/>
                  </a:cubicBezTo>
                  <a:cubicBezTo>
                    <a:pt x="7401" y="6679"/>
                    <a:pt x="7960" y="6679"/>
                    <a:pt x="8507" y="6602"/>
                  </a:cubicBezTo>
                  <a:cubicBezTo>
                    <a:pt x="8926" y="6653"/>
                    <a:pt x="9357" y="6653"/>
                    <a:pt x="9776" y="6602"/>
                  </a:cubicBezTo>
                  <a:cubicBezTo>
                    <a:pt x="10208" y="6437"/>
                    <a:pt x="10601" y="6183"/>
                    <a:pt x="10919" y="5841"/>
                  </a:cubicBezTo>
                  <a:lnTo>
                    <a:pt x="11935" y="5079"/>
                  </a:lnTo>
                  <a:cubicBezTo>
                    <a:pt x="11998" y="4748"/>
                    <a:pt x="11998" y="4393"/>
                    <a:pt x="11935" y="4063"/>
                  </a:cubicBezTo>
                  <a:cubicBezTo>
                    <a:pt x="11935" y="4063"/>
                    <a:pt x="11935" y="4063"/>
                    <a:pt x="12570" y="3174"/>
                  </a:cubicBezTo>
                  <a:lnTo>
                    <a:pt x="12570" y="3174"/>
                  </a:lnTo>
                  <a:cubicBezTo>
                    <a:pt x="12570" y="3174"/>
                    <a:pt x="12570" y="2285"/>
                    <a:pt x="12570" y="1778"/>
                  </a:cubicBezTo>
                  <a:cubicBezTo>
                    <a:pt x="12570" y="1270"/>
                    <a:pt x="13839" y="889"/>
                    <a:pt x="13839"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93" name="Freeform: Shape 992">
              <a:extLst>
                <a:ext uri="{FF2B5EF4-FFF2-40B4-BE49-F238E27FC236}">
                  <a16:creationId xmlns:a16="http://schemas.microsoft.com/office/drawing/2014/main" id="{3BA2D0C3-CEA4-4702-AAC8-2DC1DF7D5949}"/>
                </a:ext>
              </a:extLst>
            </p:cNvPr>
            <p:cNvSpPr/>
            <p:nvPr/>
          </p:nvSpPr>
          <p:spPr>
            <a:xfrm>
              <a:off x="10046385" y="5007089"/>
              <a:ext cx="13759" cy="777439"/>
            </a:xfrm>
            <a:custGeom>
              <a:avLst/>
              <a:gdLst>
                <a:gd name="connsiteX0" fmla="*/ 6856 w 13759"/>
                <a:gd name="connsiteY0" fmla="*/ 17 h 777439"/>
                <a:gd name="connsiteX1" fmla="*/ 1396 w 13759"/>
                <a:gd name="connsiteY1" fmla="*/ 2937 h 777439"/>
                <a:gd name="connsiteX2" fmla="*/ 0 w 13759"/>
                <a:gd name="connsiteY2" fmla="*/ 7000 h 777439"/>
                <a:gd name="connsiteX3" fmla="*/ 0 w 13759"/>
                <a:gd name="connsiteY3" fmla="*/ 777439 h 777439"/>
                <a:gd name="connsiteX4" fmla="*/ 6856 w 13759"/>
                <a:gd name="connsiteY4" fmla="*/ 770583 h 777439"/>
                <a:gd name="connsiteX5" fmla="*/ 13713 w 13759"/>
                <a:gd name="connsiteY5" fmla="*/ 777439 h 777439"/>
                <a:gd name="connsiteX6" fmla="*/ 13713 w 13759"/>
                <a:gd name="connsiteY6" fmla="*/ 7000 h 777439"/>
                <a:gd name="connsiteX7" fmla="*/ 13713 w 13759"/>
                <a:gd name="connsiteY7" fmla="*/ 7000 h 777439"/>
                <a:gd name="connsiteX8" fmla="*/ 13713 w 13759"/>
                <a:gd name="connsiteY8" fmla="*/ 5604 h 777439"/>
                <a:gd name="connsiteX9" fmla="*/ 13713 w 13759"/>
                <a:gd name="connsiteY9" fmla="*/ 4334 h 777439"/>
                <a:gd name="connsiteX10" fmla="*/ 13713 w 13759"/>
                <a:gd name="connsiteY10" fmla="*/ 4334 h 777439"/>
                <a:gd name="connsiteX11" fmla="*/ 6856 w 13759"/>
                <a:gd name="connsiteY11" fmla="*/ 17 h 77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759" h="777439">
                  <a:moveTo>
                    <a:pt x="6856" y="17"/>
                  </a:moveTo>
                  <a:cubicBezTo>
                    <a:pt x="4685" y="87"/>
                    <a:pt x="2666" y="1166"/>
                    <a:pt x="1396" y="2937"/>
                  </a:cubicBezTo>
                  <a:cubicBezTo>
                    <a:pt x="495" y="4098"/>
                    <a:pt x="0" y="5529"/>
                    <a:pt x="0" y="7000"/>
                  </a:cubicBezTo>
                  <a:lnTo>
                    <a:pt x="0" y="777439"/>
                  </a:lnTo>
                  <a:cubicBezTo>
                    <a:pt x="0" y="773653"/>
                    <a:pt x="3073" y="770583"/>
                    <a:pt x="6856" y="770583"/>
                  </a:cubicBezTo>
                  <a:cubicBezTo>
                    <a:pt x="10640" y="770583"/>
                    <a:pt x="13713" y="773653"/>
                    <a:pt x="13713" y="777439"/>
                  </a:cubicBezTo>
                  <a:lnTo>
                    <a:pt x="13713" y="7000"/>
                  </a:lnTo>
                  <a:lnTo>
                    <a:pt x="13713" y="7000"/>
                  </a:lnTo>
                  <a:cubicBezTo>
                    <a:pt x="13775" y="6537"/>
                    <a:pt x="13775" y="6067"/>
                    <a:pt x="13713" y="5604"/>
                  </a:cubicBezTo>
                  <a:cubicBezTo>
                    <a:pt x="13713" y="5604"/>
                    <a:pt x="13713" y="4715"/>
                    <a:pt x="13713" y="4334"/>
                  </a:cubicBezTo>
                  <a:lnTo>
                    <a:pt x="13713" y="4334"/>
                  </a:lnTo>
                  <a:cubicBezTo>
                    <a:pt x="12608" y="1555"/>
                    <a:pt x="9839" y="-193"/>
                    <a:pt x="6856" y="17"/>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94" name="Freeform: Shape 993">
              <a:extLst>
                <a:ext uri="{FF2B5EF4-FFF2-40B4-BE49-F238E27FC236}">
                  <a16:creationId xmlns:a16="http://schemas.microsoft.com/office/drawing/2014/main" id="{4C7FB5B6-3783-4D0F-A84F-3B6CA4DF4E75}"/>
                </a:ext>
              </a:extLst>
            </p:cNvPr>
            <p:cNvSpPr/>
            <p:nvPr/>
          </p:nvSpPr>
          <p:spPr>
            <a:xfrm>
              <a:off x="10046384" y="5777672"/>
              <a:ext cx="13586" cy="242761"/>
            </a:xfrm>
            <a:custGeom>
              <a:avLst/>
              <a:gdLst>
                <a:gd name="connsiteX0" fmla="*/ 6857 w 13586"/>
                <a:gd name="connsiteY0" fmla="*/ 0 h 242761"/>
                <a:gd name="connsiteX1" fmla="*/ 1 w 13586"/>
                <a:gd name="connsiteY1" fmla="*/ 6856 h 242761"/>
                <a:gd name="connsiteX2" fmla="*/ 1 w 13586"/>
                <a:gd name="connsiteY2" fmla="*/ 236287 h 242761"/>
                <a:gd name="connsiteX3" fmla="*/ 1397 w 13586"/>
                <a:gd name="connsiteY3" fmla="*/ 240350 h 242761"/>
                <a:gd name="connsiteX4" fmla="*/ 1397 w 13586"/>
                <a:gd name="connsiteY4" fmla="*/ 240350 h 242761"/>
                <a:gd name="connsiteX5" fmla="*/ 2413 w 13586"/>
                <a:gd name="connsiteY5" fmla="*/ 241365 h 242761"/>
                <a:gd name="connsiteX6" fmla="*/ 5460 w 13586"/>
                <a:gd name="connsiteY6" fmla="*/ 242762 h 242761"/>
                <a:gd name="connsiteX7" fmla="*/ 6730 w 13586"/>
                <a:gd name="connsiteY7" fmla="*/ 242762 h 242761"/>
                <a:gd name="connsiteX8" fmla="*/ 8000 w 13586"/>
                <a:gd name="connsiteY8" fmla="*/ 242762 h 242761"/>
                <a:gd name="connsiteX9" fmla="*/ 13586 w 13586"/>
                <a:gd name="connsiteY9" fmla="*/ 236033 h 242761"/>
                <a:gd name="connsiteX10" fmla="*/ 13586 w 13586"/>
                <a:gd name="connsiteY10" fmla="*/ 6856 h 242761"/>
                <a:gd name="connsiteX11" fmla="*/ 6857 w 13586"/>
                <a:gd name="connsiteY11" fmla="*/ 0 h 242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586" h="242761">
                  <a:moveTo>
                    <a:pt x="6857" y="0"/>
                  </a:moveTo>
                  <a:cubicBezTo>
                    <a:pt x="3074" y="0"/>
                    <a:pt x="1" y="3070"/>
                    <a:pt x="1" y="6856"/>
                  </a:cubicBezTo>
                  <a:lnTo>
                    <a:pt x="1" y="236287"/>
                  </a:lnTo>
                  <a:cubicBezTo>
                    <a:pt x="-25" y="237762"/>
                    <a:pt x="471" y="239199"/>
                    <a:pt x="1397" y="240350"/>
                  </a:cubicBezTo>
                  <a:lnTo>
                    <a:pt x="1397" y="240350"/>
                  </a:lnTo>
                  <a:lnTo>
                    <a:pt x="2413" y="241365"/>
                  </a:lnTo>
                  <a:cubicBezTo>
                    <a:pt x="3327" y="242032"/>
                    <a:pt x="4356" y="242507"/>
                    <a:pt x="5460" y="242762"/>
                  </a:cubicBezTo>
                  <a:lnTo>
                    <a:pt x="6730" y="242762"/>
                  </a:lnTo>
                  <a:lnTo>
                    <a:pt x="8000" y="242762"/>
                  </a:lnTo>
                  <a:cubicBezTo>
                    <a:pt x="11238" y="242152"/>
                    <a:pt x="13586" y="239326"/>
                    <a:pt x="13586" y="236033"/>
                  </a:cubicBezTo>
                  <a:lnTo>
                    <a:pt x="13586" y="6856"/>
                  </a:lnTo>
                  <a:cubicBezTo>
                    <a:pt x="13586" y="3118"/>
                    <a:pt x="10590" y="70"/>
                    <a:pt x="6857"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95" name="Freeform: Shape 994">
              <a:extLst>
                <a:ext uri="{FF2B5EF4-FFF2-40B4-BE49-F238E27FC236}">
                  <a16:creationId xmlns:a16="http://schemas.microsoft.com/office/drawing/2014/main" id="{AEFEBFA4-D7C2-4F25-8EDD-C5534634B30E}"/>
                </a:ext>
              </a:extLst>
            </p:cNvPr>
            <p:cNvSpPr/>
            <p:nvPr/>
          </p:nvSpPr>
          <p:spPr>
            <a:xfrm>
              <a:off x="10481119" y="6121373"/>
              <a:ext cx="13760" cy="315514"/>
            </a:xfrm>
            <a:custGeom>
              <a:avLst/>
              <a:gdLst>
                <a:gd name="connsiteX0" fmla="*/ 12697 w 13760"/>
                <a:gd name="connsiteY0" fmla="*/ 2285 h 315514"/>
                <a:gd name="connsiteX1" fmla="*/ 5841 w 13760"/>
                <a:gd name="connsiteY1" fmla="*/ 9142 h 315514"/>
                <a:gd name="connsiteX2" fmla="*/ 0 w 13760"/>
                <a:gd name="connsiteY2" fmla="*/ 9142 h 315514"/>
                <a:gd name="connsiteX3" fmla="*/ 0 w 13760"/>
                <a:gd name="connsiteY3" fmla="*/ 315514 h 315514"/>
                <a:gd name="connsiteX4" fmla="*/ 6856 w 13760"/>
                <a:gd name="connsiteY4" fmla="*/ 308531 h 315514"/>
                <a:gd name="connsiteX5" fmla="*/ 13713 w 13760"/>
                <a:gd name="connsiteY5" fmla="*/ 308531 h 315514"/>
                <a:gd name="connsiteX6" fmla="*/ 13713 w 13760"/>
                <a:gd name="connsiteY6" fmla="*/ 3809 h 315514"/>
                <a:gd name="connsiteX7" fmla="*/ 13713 w 13760"/>
                <a:gd name="connsiteY7" fmla="*/ 2412 h 315514"/>
                <a:gd name="connsiteX8" fmla="*/ 13713 w 13760"/>
                <a:gd name="connsiteY8" fmla="*/ 1143 h 315514"/>
                <a:gd name="connsiteX9" fmla="*/ 12951 w 13760"/>
                <a:gd name="connsiteY9" fmla="*/ 0 h 315514"/>
                <a:gd name="connsiteX10" fmla="*/ 12697 w 13760"/>
                <a:gd name="connsiteY10" fmla="*/ 2285 h 315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760" h="315514">
                  <a:moveTo>
                    <a:pt x="12697" y="2285"/>
                  </a:moveTo>
                  <a:cubicBezTo>
                    <a:pt x="12697" y="6069"/>
                    <a:pt x="9624" y="9142"/>
                    <a:pt x="5841" y="9142"/>
                  </a:cubicBezTo>
                  <a:lnTo>
                    <a:pt x="0" y="9142"/>
                  </a:lnTo>
                  <a:lnTo>
                    <a:pt x="0" y="315514"/>
                  </a:lnTo>
                  <a:cubicBezTo>
                    <a:pt x="0" y="311705"/>
                    <a:pt x="3047" y="308595"/>
                    <a:pt x="6856" y="308531"/>
                  </a:cubicBezTo>
                  <a:lnTo>
                    <a:pt x="13713" y="308531"/>
                  </a:lnTo>
                  <a:lnTo>
                    <a:pt x="13713" y="3809"/>
                  </a:lnTo>
                  <a:cubicBezTo>
                    <a:pt x="13776" y="3339"/>
                    <a:pt x="13776" y="2882"/>
                    <a:pt x="13713" y="2412"/>
                  </a:cubicBezTo>
                  <a:lnTo>
                    <a:pt x="13713" y="1143"/>
                  </a:lnTo>
                  <a:lnTo>
                    <a:pt x="12951" y="0"/>
                  </a:lnTo>
                  <a:cubicBezTo>
                    <a:pt x="13039" y="774"/>
                    <a:pt x="12951" y="1549"/>
                    <a:pt x="12697" y="2285"/>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96" name="Freeform: Shape 995">
              <a:extLst>
                <a:ext uri="{FF2B5EF4-FFF2-40B4-BE49-F238E27FC236}">
                  <a16:creationId xmlns:a16="http://schemas.microsoft.com/office/drawing/2014/main" id="{4D4D0973-C30A-4D3F-B327-A3BC92C113C3}"/>
                </a:ext>
              </a:extLst>
            </p:cNvPr>
            <p:cNvSpPr/>
            <p:nvPr/>
          </p:nvSpPr>
          <p:spPr>
            <a:xfrm>
              <a:off x="10481024" y="6436125"/>
              <a:ext cx="95" cy="2285"/>
            </a:xfrm>
            <a:custGeom>
              <a:avLst/>
              <a:gdLst>
                <a:gd name="connsiteX0" fmla="*/ 95 w 95"/>
                <a:gd name="connsiteY0" fmla="*/ 762 h 2285"/>
                <a:gd name="connsiteX1" fmla="*/ 95 w 95"/>
                <a:gd name="connsiteY1" fmla="*/ 2285 h 2285"/>
                <a:gd name="connsiteX2" fmla="*/ 95 w 95"/>
                <a:gd name="connsiteY2" fmla="*/ 2285 h 2285"/>
                <a:gd name="connsiteX3" fmla="*/ 95 w 95"/>
                <a:gd name="connsiteY3" fmla="*/ 0 h 2285"/>
              </a:gdLst>
              <a:ahLst/>
              <a:cxnLst>
                <a:cxn ang="0">
                  <a:pos x="connsiteX0" y="connsiteY0"/>
                </a:cxn>
                <a:cxn ang="0">
                  <a:pos x="connsiteX1" y="connsiteY1"/>
                </a:cxn>
                <a:cxn ang="0">
                  <a:pos x="connsiteX2" y="connsiteY2"/>
                </a:cxn>
                <a:cxn ang="0">
                  <a:pos x="connsiteX3" y="connsiteY3"/>
                </a:cxn>
              </a:cxnLst>
              <a:rect l="l" t="t" r="r" b="b"/>
              <a:pathLst>
                <a:path w="95" h="2285">
                  <a:moveTo>
                    <a:pt x="95" y="762"/>
                  </a:moveTo>
                  <a:cubicBezTo>
                    <a:pt x="32" y="1270"/>
                    <a:pt x="32" y="1778"/>
                    <a:pt x="95" y="2285"/>
                  </a:cubicBezTo>
                  <a:cubicBezTo>
                    <a:pt x="95" y="2285"/>
                    <a:pt x="95" y="2285"/>
                    <a:pt x="95" y="2285"/>
                  </a:cubicBezTo>
                  <a:cubicBezTo>
                    <a:pt x="-32" y="1524"/>
                    <a:pt x="-32" y="762"/>
                    <a:pt x="95"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97" name="Freeform: Shape 996">
              <a:extLst>
                <a:ext uri="{FF2B5EF4-FFF2-40B4-BE49-F238E27FC236}">
                  <a16:creationId xmlns:a16="http://schemas.microsoft.com/office/drawing/2014/main" id="{5EF80876-5285-4451-9D01-20F3649F608D}"/>
                </a:ext>
              </a:extLst>
            </p:cNvPr>
            <p:cNvSpPr/>
            <p:nvPr/>
          </p:nvSpPr>
          <p:spPr>
            <a:xfrm>
              <a:off x="10481754" y="6439680"/>
              <a:ext cx="8380" cy="4412"/>
            </a:xfrm>
            <a:custGeom>
              <a:avLst/>
              <a:gdLst>
                <a:gd name="connsiteX0" fmla="*/ 0 w 8380"/>
                <a:gd name="connsiteY0" fmla="*/ 0 h 4412"/>
                <a:gd name="connsiteX1" fmla="*/ 6221 w 8380"/>
                <a:gd name="connsiteY1" fmla="*/ 4317 h 4412"/>
                <a:gd name="connsiteX2" fmla="*/ 8380 w 8380"/>
                <a:gd name="connsiteY2" fmla="*/ 4317 h 4412"/>
                <a:gd name="connsiteX3" fmla="*/ 5714 w 8380"/>
                <a:gd name="connsiteY3" fmla="*/ 4317 h 4412"/>
                <a:gd name="connsiteX4" fmla="*/ 0 w 8380"/>
                <a:gd name="connsiteY4" fmla="*/ 0 h 4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 h="4412">
                  <a:moveTo>
                    <a:pt x="0" y="0"/>
                  </a:moveTo>
                  <a:cubicBezTo>
                    <a:pt x="965" y="2603"/>
                    <a:pt x="3441" y="4330"/>
                    <a:pt x="6221" y="4317"/>
                  </a:cubicBezTo>
                  <a:cubicBezTo>
                    <a:pt x="6933" y="4444"/>
                    <a:pt x="7669" y="4444"/>
                    <a:pt x="8380" y="4317"/>
                  </a:cubicBezTo>
                  <a:lnTo>
                    <a:pt x="5714" y="4317"/>
                  </a:lnTo>
                  <a:cubicBezTo>
                    <a:pt x="3162" y="4037"/>
                    <a:pt x="965" y="2374"/>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98" name="Freeform: Shape 997">
              <a:extLst>
                <a:ext uri="{FF2B5EF4-FFF2-40B4-BE49-F238E27FC236}">
                  <a16:creationId xmlns:a16="http://schemas.microsoft.com/office/drawing/2014/main" id="{567C640B-A6B1-442C-A40D-D1DB2D87D892}"/>
                </a:ext>
              </a:extLst>
            </p:cNvPr>
            <p:cNvSpPr/>
            <p:nvPr/>
          </p:nvSpPr>
          <p:spPr>
            <a:xfrm>
              <a:off x="9715128" y="5604488"/>
              <a:ext cx="61325" cy="13966"/>
            </a:xfrm>
            <a:custGeom>
              <a:avLst/>
              <a:gdLst>
                <a:gd name="connsiteX0" fmla="*/ 6857 w 61325"/>
                <a:gd name="connsiteY0" fmla="*/ 7110 h 13966"/>
                <a:gd name="connsiteX1" fmla="*/ 0 w 61325"/>
                <a:gd name="connsiteY1" fmla="*/ 13966 h 13966"/>
                <a:gd name="connsiteX2" fmla="*/ 61325 w 61325"/>
                <a:gd name="connsiteY2" fmla="*/ 13966 h 13966"/>
                <a:gd name="connsiteX3" fmla="*/ 61325 w 61325"/>
                <a:gd name="connsiteY3" fmla="*/ 0 h 13966"/>
                <a:gd name="connsiteX4" fmla="*/ 0 w 61325"/>
                <a:gd name="connsiteY4" fmla="*/ 0 h 13966"/>
                <a:gd name="connsiteX5" fmla="*/ 6857 w 61325"/>
                <a:gd name="connsiteY5" fmla="*/ 7108 h 13966"/>
                <a:gd name="connsiteX6" fmla="*/ 6857 w 61325"/>
                <a:gd name="connsiteY6" fmla="*/ 7110 h 13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25" h="13966">
                  <a:moveTo>
                    <a:pt x="6857" y="7110"/>
                  </a:moveTo>
                  <a:cubicBezTo>
                    <a:pt x="6857" y="10896"/>
                    <a:pt x="3784" y="13966"/>
                    <a:pt x="0" y="13966"/>
                  </a:cubicBezTo>
                  <a:lnTo>
                    <a:pt x="61325" y="13966"/>
                  </a:lnTo>
                  <a:lnTo>
                    <a:pt x="61325" y="0"/>
                  </a:lnTo>
                  <a:lnTo>
                    <a:pt x="0" y="0"/>
                  </a:lnTo>
                  <a:cubicBezTo>
                    <a:pt x="3860" y="70"/>
                    <a:pt x="6920" y="3252"/>
                    <a:pt x="6857" y="7108"/>
                  </a:cubicBezTo>
                  <a:cubicBezTo>
                    <a:pt x="6857" y="7109"/>
                    <a:pt x="6857" y="7109"/>
                    <a:pt x="6857" y="711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999" name="Freeform: Shape 998">
              <a:extLst>
                <a:ext uri="{FF2B5EF4-FFF2-40B4-BE49-F238E27FC236}">
                  <a16:creationId xmlns:a16="http://schemas.microsoft.com/office/drawing/2014/main" id="{045F8758-FC82-4BE3-A5B1-A1B70FD50503}"/>
                </a:ext>
              </a:extLst>
            </p:cNvPr>
            <p:cNvSpPr/>
            <p:nvPr/>
          </p:nvSpPr>
          <p:spPr>
            <a:xfrm>
              <a:off x="12175318" y="6502402"/>
              <a:ext cx="47" cy="1523"/>
            </a:xfrm>
            <a:custGeom>
              <a:avLst/>
              <a:gdLst>
                <a:gd name="connsiteX0" fmla="*/ 48 w 47"/>
                <a:gd name="connsiteY0" fmla="*/ 635 h 1523"/>
                <a:gd name="connsiteX1" fmla="*/ 48 w 47"/>
                <a:gd name="connsiteY1" fmla="*/ 1524 h 1523"/>
                <a:gd name="connsiteX2" fmla="*/ 48 w 47"/>
                <a:gd name="connsiteY2" fmla="*/ 1524 h 1523"/>
                <a:gd name="connsiteX3" fmla="*/ 48 w 47"/>
                <a:gd name="connsiteY3" fmla="*/ 0 h 1523"/>
              </a:gdLst>
              <a:ahLst/>
              <a:cxnLst>
                <a:cxn ang="0">
                  <a:pos x="connsiteX0" y="connsiteY0"/>
                </a:cxn>
                <a:cxn ang="0">
                  <a:pos x="connsiteX1" y="connsiteY1"/>
                </a:cxn>
                <a:cxn ang="0">
                  <a:pos x="connsiteX2" y="connsiteY2"/>
                </a:cxn>
                <a:cxn ang="0">
                  <a:pos x="connsiteX3" y="connsiteY3"/>
                </a:cxn>
              </a:cxnLst>
              <a:rect l="l" t="t" r="r" b="b"/>
              <a:pathLst>
                <a:path w="47" h="1523">
                  <a:moveTo>
                    <a:pt x="48" y="635"/>
                  </a:moveTo>
                  <a:cubicBezTo>
                    <a:pt x="48" y="635"/>
                    <a:pt x="48" y="635"/>
                    <a:pt x="48" y="1524"/>
                  </a:cubicBezTo>
                  <a:lnTo>
                    <a:pt x="48" y="1524"/>
                  </a:lnTo>
                  <a:cubicBezTo>
                    <a:pt x="-16" y="1016"/>
                    <a:pt x="-16" y="508"/>
                    <a:pt x="48"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00" name="Freeform: Shape 999">
              <a:extLst>
                <a:ext uri="{FF2B5EF4-FFF2-40B4-BE49-F238E27FC236}">
                  <a16:creationId xmlns:a16="http://schemas.microsoft.com/office/drawing/2014/main" id="{190866A7-2AB9-4F44-84F5-6CCD53A2B9B0}"/>
                </a:ext>
              </a:extLst>
            </p:cNvPr>
            <p:cNvSpPr/>
            <p:nvPr/>
          </p:nvSpPr>
          <p:spPr>
            <a:xfrm>
              <a:off x="9264268" y="6436506"/>
              <a:ext cx="19553" cy="13839"/>
            </a:xfrm>
            <a:custGeom>
              <a:avLst/>
              <a:gdLst>
                <a:gd name="connsiteX0" fmla="*/ 12697 w 19553"/>
                <a:gd name="connsiteY0" fmla="*/ 6983 h 13839"/>
                <a:gd name="connsiteX1" fmla="*/ 19553 w 19553"/>
                <a:gd name="connsiteY1" fmla="*/ 0 h 13839"/>
                <a:gd name="connsiteX2" fmla="*/ 6857 w 19553"/>
                <a:gd name="connsiteY2" fmla="*/ 0 h 13839"/>
                <a:gd name="connsiteX3" fmla="*/ 6857 w 19553"/>
                <a:gd name="connsiteY3" fmla="*/ 6983 h 13839"/>
                <a:gd name="connsiteX4" fmla="*/ 0 w 19553"/>
                <a:gd name="connsiteY4" fmla="*/ 13839 h 13839"/>
                <a:gd name="connsiteX5" fmla="*/ 19172 w 19553"/>
                <a:gd name="connsiteY5" fmla="*/ 13839 h 13839"/>
                <a:gd name="connsiteX6" fmla="*/ 12697 w 19553"/>
                <a:gd name="connsiteY6" fmla="*/ 6983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53" h="13839">
                  <a:moveTo>
                    <a:pt x="12697" y="6983"/>
                  </a:moveTo>
                  <a:cubicBezTo>
                    <a:pt x="12697" y="3174"/>
                    <a:pt x="15745" y="64"/>
                    <a:pt x="19553" y="0"/>
                  </a:cubicBezTo>
                  <a:lnTo>
                    <a:pt x="6857" y="0"/>
                  </a:lnTo>
                  <a:lnTo>
                    <a:pt x="6857" y="6983"/>
                  </a:lnTo>
                  <a:cubicBezTo>
                    <a:pt x="6857" y="10767"/>
                    <a:pt x="3784" y="13839"/>
                    <a:pt x="0" y="13839"/>
                  </a:cubicBezTo>
                  <a:lnTo>
                    <a:pt x="19172" y="13839"/>
                  </a:lnTo>
                  <a:cubicBezTo>
                    <a:pt x="15541" y="13636"/>
                    <a:pt x="12697" y="10627"/>
                    <a:pt x="12697"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01" name="Freeform: Shape 1000">
              <a:extLst>
                <a:ext uri="{FF2B5EF4-FFF2-40B4-BE49-F238E27FC236}">
                  <a16:creationId xmlns:a16="http://schemas.microsoft.com/office/drawing/2014/main" id="{D05BE3BA-C7EC-4211-B654-541EED5FD917}"/>
                </a:ext>
              </a:extLst>
            </p:cNvPr>
            <p:cNvSpPr/>
            <p:nvPr/>
          </p:nvSpPr>
          <p:spPr>
            <a:xfrm>
              <a:off x="9276965" y="6436887"/>
              <a:ext cx="35931" cy="13839"/>
            </a:xfrm>
            <a:custGeom>
              <a:avLst/>
              <a:gdLst>
                <a:gd name="connsiteX0" fmla="*/ 6857 w 35931"/>
                <a:gd name="connsiteY0" fmla="*/ 0 h 13839"/>
                <a:gd name="connsiteX1" fmla="*/ 0 w 35931"/>
                <a:gd name="connsiteY1" fmla="*/ 6983 h 13839"/>
                <a:gd name="connsiteX2" fmla="*/ 6857 w 35931"/>
                <a:gd name="connsiteY2" fmla="*/ 13839 h 13839"/>
                <a:gd name="connsiteX3" fmla="*/ 28949 w 35931"/>
                <a:gd name="connsiteY3" fmla="*/ 13839 h 13839"/>
                <a:gd name="connsiteX4" fmla="*/ 35932 w 35931"/>
                <a:gd name="connsiteY4" fmla="*/ 6983 h 13839"/>
                <a:gd name="connsiteX5" fmla="*/ 28949 w 35931"/>
                <a:gd name="connsiteY5" fmla="*/ 0 h 13839"/>
                <a:gd name="connsiteX6" fmla="*/ 6857 w 35931"/>
                <a:gd name="connsiteY6" fmla="*/ 0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931" h="13839">
                  <a:moveTo>
                    <a:pt x="6857" y="0"/>
                  </a:moveTo>
                  <a:cubicBezTo>
                    <a:pt x="3048" y="64"/>
                    <a:pt x="0" y="3174"/>
                    <a:pt x="0" y="6983"/>
                  </a:cubicBezTo>
                  <a:cubicBezTo>
                    <a:pt x="0" y="10767"/>
                    <a:pt x="3073" y="13839"/>
                    <a:pt x="6857" y="13839"/>
                  </a:cubicBezTo>
                  <a:lnTo>
                    <a:pt x="28949" y="13839"/>
                  </a:lnTo>
                  <a:cubicBezTo>
                    <a:pt x="32758" y="13839"/>
                    <a:pt x="35868" y="10792"/>
                    <a:pt x="35932" y="6983"/>
                  </a:cubicBezTo>
                  <a:cubicBezTo>
                    <a:pt x="35932" y="3123"/>
                    <a:pt x="32809" y="0"/>
                    <a:pt x="28949" y="0"/>
                  </a:cubicBezTo>
                  <a:lnTo>
                    <a:pt x="6857" y="0"/>
                  </a:lnTo>
                  <a:close/>
                </a:path>
              </a:pathLst>
            </a:custGeom>
            <a:solidFill>
              <a:srgbClr val="000000"/>
            </a:solidFill>
            <a:ln w="12690" cap="flat">
              <a:noFill/>
              <a:prstDash val="solid"/>
              <a:miter/>
            </a:ln>
          </p:spPr>
          <p:txBody>
            <a:bodyPr rtlCol="0" anchor="ctr"/>
            <a:lstStyle/>
            <a:p>
              <a:pPr rtl="0"/>
              <a:endParaRPr lang="en-GB" sz="1934" noProof="0"/>
            </a:p>
          </p:txBody>
        </p:sp>
        <p:sp>
          <p:nvSpPr>
            <p:cNvPr id="1002" name="Freeform: Shape 1001">
              <a:extLst>
                <a:ext uri="{FF2B5EF4-FFF2-40B4-BE49-F238E27FC236}">
                  <a16:creationId xmlns:a16="http://schemas.microsoft.com/office/drawing/2014/main" id="{123CA0AD-E2A9-459A-9DA0-A97539205996}"/>
                </a:ext>
              </a:extLst>
            </p:cNvPr>
            <p:cNvSpPr/>
            <p:nvPr/>
          </p:nvSpPr>
          <p:spPr>
            <a:xfrm>
              <a:off x="8867878" y="5735518"/>
              <a:ext cx="13839" cy="716096"/>
            </a:xfrm>
            <a:custGeom>
              <a:avLst/>
              <a:gdLst>
                <a:gd name="connsiteX0" fmla="*/ 0 w 13839"/>
                <a:gd name="connsiteY0" fmla="*/ 709240 h 716096"/>
                <a:gd name="connsiteX1" fmla="*/ 6856 w 13839"/>
                <a:gd name="connsiteY1" fmla="*/ 716097 h 716096"/>
                <a:gd name="connsiteX2" fmla="*/ 13840 w 13839"/>
                <a:gd name="connsiteY2" fmla="*/ 709240 h 716096"/>
                <a:gd name="connsiteX3" fmla="*/ 13840 w 13839"/>
                <a:gd name="connsiteY3" fmla="*/ 0 h 716096"/>
                <a:gd name="connsiteX4" fmla="*/ 6856 w 13839"/>
                <a:gd name="connsiteY4" fmla="*/ 6983 h 716096"/>
                <a:gd name="connsiteX5" fmla="*/ 0 w 13839"/>
                <a:gd name="connsiteY5" fmla="*/ 0 h 716096"/>
                <a:gd name="connsiteX6" fmla="*/ 0 w 13839"/>
                <a:gd name="connsiteY6" fmla="*/ 709240 h 716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39" h="716096">
                  <a:moveTo>
                    <a:pt x="0" y="709240"/>
                  </a:moveTo>
                  <a:cubicBezTo>
                    <a:pt x="0" y="713024"/>
                    <a:pt x="3073" y="716097"/>
                    <a:pt x="6856" y="716097"/>
                  </a:cubicBezTo>
                  <a:cubicBezTo>
                    <a:pt x="10666" y="716097"/>
                    <a:pt x="13776" y="713050"/>
                    <a:pt x="13840" y="709240"/>
                  </a:cubicBezTo>
                  <a:lnTo>
                    <a:pt x="13840" y="0"/>
                  </a:lnTo>
                  <a:cubicBezTo>
                    <a:pt x="13840" y="3857"/>
                    <a:pt x="10716" y="6983"/>
                    <a:pt x="6856" y="6983"/>
                  </a:cubicBezTo>
                  <a:cubicBezTo>
                    <a:pt x="3047" y="6915"/>
                    <a:pt x="0" y="3808"/>
                    <a:pt x="0" y="0"/>
                  </a:cubicBezTo>
                  <a:lnTo>
                    <a:pt x="0" y="709240"/>
                  </a:lnTo>
                  <a:close/>
                </a:path>
              </a:pathLst>
            </a:custGeom>
            <a:solidFill>
              <a:srgbClr val="000000"/>
            </a:solidFill>
            <a:ln w="12690" cap="flat">
              <a:noFill/>
              <a:prstDash val="solid"/>
              <a:miter/>
            </a:ln>
          </p:spPr>
          <p:txBody>
            <a:bodyPr rtlCol="0" anchor="ctr"/>
            <a:lstStyle/>
            <a:p>
              <a:pPr rtl="0"/>
              <a:endParaRPr lang="en-GB" sz="1934" noProof="0"/>
            </a:p>
          </p:txBody>
        </p:sp>
        <p:sp>
          <p:nvSpPr>
            <p:cNvPr id="1003" name="Freeform: Shape 1002">
              <a:extLst>
                <a:ext uri="{FF2B5EF4-FFF2-40B4-BE49-F238E27FC236}">
                  <a16:creationId xmlns:a16="http://schemas.microsoft.com/office/drawing/2014/main" id="{CC15BA44-CAC1-4C2C-8700-C685F2E5E2AD}"/>
                </a:ext>
              </a:extLst>
            </p:cNvPr>
            <p:cNvSpPr/>
            <p:nvPr/>
          </p:nvSpPr>
          <p:spPr>
            <a:xfrm>
              <a:off x="8868132" y="5438414"/>
              <a:ext cx="13838" cy="304087"/>
            </a:xfrm>
            <a:custGeom>
              <a:avLst/>
              <a:gdLst>
                <a:gd name="connsiteX0" fmla="*/ 6856 w 13838"/>
                <a:gd name="connsiteY0" fmla="*/ 304087 h 304087"/>
                <a:gd name="connsiteX1" fmla="*/ 13839 w 13838"/>
                <a:gd name="connsiteY1" fmla="*/ 297104 h 304087"/>
                <a:gd name="connsiteX2" fmla="*/ 13839 w 13838"/>
                <a:gd name="connsiteY2" fmla="*/ 6856 h 304087"/>
                <a:gd name="connsiteX3" fmla="*/ 6856 w 13838"/>
                <a:gd name="connsiteY3" fmla="*/ 0 h 304087"/>
                <a:gd name="connsiteX4" fmla="*/ 0 w 13838"/>
                <a:gd name="connsiteY4" fmla="*/ 6856 h 304087"/>
                <a:gd name="connsiteX5" fmla="*/ 0 w 13838"/>
                <a:gd name="connsiteY5" fmla="*/ 297104 h 304087"/>
                <a:gd name="connsiteX6" fmla="*/ 6856 w 13838"/>
                <a:gd name="connsiteY6" fmla="*/ 304087 h 304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38" h="304087">
                  <a:moveTo>
                    <a:pt x="6856" y="304087"/>
                  </a:moveTo>
                  <a:cubicBezTo>
                    <a:pt x="10716" y="304087"/>
                    <a:pt x="13839" y="300961"/>
                    <a:pt x="13839" y="297104"/>
                  </a:cubicBezTo>
                  <a:lnTo>
                    <a:pt x="13839" y="6856"/>
                  </a:lnTo>
                  <a:cubicBezTo>
                    <a:pt x="13775" y="3050"/>
                    <a:pt x="10665" y="0"/>
                    <a:pt x="6856" y="0"/>
                  </a:cubicBezTo>
                  <a:cubicBezTo>
                    <a:pt x="3073" y="0"/>
                    <a:pt x="0" y="3070"/>
                    <a:pt x="0" y="6856"/>
                  </a:cubicBezTo>
                  <a:lnTo>
                    <a:pt x="0" y="297104"/>
                  </a:lnTo>
                  <a:cubicBezTo>
                    <a:pt x="0" y="300912"/>
                    <a:pt x="3047" y="304019"/>
                    <a:pt x="6856" y="304087"/>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04" name="Freeform: Shape 1003">
              <a:extLst>
                <a:ext uri="{FF2B5EF4-FFF2-40B4-BE49-F238E27FC236}">
                  <a16:creationId xmlns:a16="http://schemas.microsoft.com/office/drawing/2014/main" id="{FC875967-0A28-45E5-B596-605A596542E8}"/>
                </a:ext>
              </a:extLst>
            </p:cNvPr>
            <p:cNvSpPr/>
            <p:nvPr/>
          </p:nvSpPr>
          <p:spPr>
            <a:xfrm>
              <a:off x="9257793" y="5610328"/>
              <a:ext cx="13711" cy="840017"/>
            </a:xfrm>
            <a:custGeom>
              <a:avLst/>
              <a:gdLst>
                <a:gd name="connsiteX0" fmla="*/ 6856 w 13711"/>
                <a:gd name="connsiteY0" fmla="*/ 840017 h 840017"/>
                <a:gd name="connsiteX1" fmla="*/ 13712 w 13711"/>
                <a:gd name="connsiteY1" fmla="*/ 833161 h 840017"/>
                <a:gd name="connsiteX2" fmla="*/ 13712 w 13711"/>
                <a:gd name="connsiteY2" fmla="*/ 0 h 840017"/>
                <a:gd name="connsiteX3" fmla="*/ 6856 w 13711"/>
                <a:gd name="connsiteY3" fmla="*/ 6856 h 840017"/>
                <a:gd name="connsiteX4" fmla="*/ 0 w 13711"/>
                <a:gd name="connsiteY4" fmla="*/ 0 h 840017"/>
                <a:gd name="connsiteX5" fmla="*/ 0 w 13711"/>
                <a:gd name="connsiteY5" fmla="*/ 833161 h 840017"/>
                <a:gd name="connsiteX6" fmla="*/ 6856 w 13711"/>
                <a:gd name="connsiteY6" fmla="*/ 840017 h 840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1" h="840017">
                  <a:moveTo>
                    <a:pt x="6856" y="840017"/>
                  </a:moveTo>
                  <a:cubicBezTo>
                    <a:pt x="10639" y="840017"/>
                    <a:pt x="13712" y="836944"/>
                    <a:pt x="13712" y="833161"/>
                  </a:cubicBezTo>
                  <a:lnTo>
                    <a:pt x="13712" y="0"/>
                  </a:lnTo>
                  <a:cubicBezTo>
                    <a:pt x="13712" y="3786"/>
                    <a:pt x="10639" y="6856"/>
                    <a:pt x="6856" y="6856"/>
                  </a:cubicBezTo>
                  <a:cubicBezTo>
                    <a:pt x="3073" y="6856"/>
                    <a:pt x="0" y="3786"/>
                    <a:pt x="0" y="0"/>
                  </a:cubicBezTo>
                  <a:lnTo>
                    <a:pt x="0" y="833161"/>
                  </a:lnTo>
                  <a:cubicBezTo>
                    <a:pt x="0" y="836944"/>
                    <a:pt x="3073" y="840017"/>
                    <a:pt x="6856" y="840017"/>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05" name="Freeform: Shape 1004">
              <a:extLst>
                <a:ext uri="{FF2B5EF4-FFF2-40B4-BE49-F238E27FC236}">
                  <a16:creationId xmlns:a16="http://schemas.microsoft.com/office/drawing/2014/main" id="{D6B85BD7-1766-408A-BED7-399A3611C5D3}"/>
                </a:ext>
              </a:extLst>
            </p:cNvPr>
            <p:cNvSpPr/>
            <p:nvPr/>
          </p:nvSpPr>
          <p:spPr>
            <a:xfrm>
              <a:off x="9257791" y="5455254"/>
              <a:ext cx="13771" cy="161930"/>
            </a:xfrm>
            <a:custGeom>
              <a:avLst/>
              <a:gdLst>
                <a:gd name="connsiteX0" fmla="*/ 2 w 13771"/>
                <a:gd name="connsiteY0" fmla="*/ 7030 h 161930"/>
                <a:gd name="connsiteX1" fmla="*/ 2 w 13771"/>
                <a:gd name="connsiteY1" fmla="*/ 155074 h 161930"/>
                <a:gd name="connsiteX2" fmla="*/ 6858 w 13771"/>
                <a:gd name="connsiteY2" fmla="*/ 161930 h 161930"/>
                <a:gd name="connsiteX3" fmla="*/ 13714 w 13771"/>
                <a:gd name="connsiteY3" fmla="*/ 155074 h 161930"/>
                <a:gd name="connsiteX4" fmla="*/ 13714 w 13771"/>
                <a:gd name="connsiteY4" fmla="*/ 7030 h 161930"/>
                <a:gd name="connsiteX5" fmla="*/ 13714 w 13771"/>
                <a:gd name="connsiteY5" fmla="*/ 6395 h 161930"/>
                <a:gd name="connsiteX6" fmla="*/ 13714 w 13771"/>
                <a:gd name="connsiteY6" fmla="*/ 5125 h 161930"/>
                <a:gd name="connsiteX7" fmla="*/ 13714 w 13771"/>
                <a:gd name="connsiteY7" fmla="*/ 3856 h 161930"/>
                <a:gd name="connsiteX8" fmla="*/ 13714 w 13771"/>
                <a:gd name="connsiteY8" fmla="*/ 2840 h 161930"/>
                <a:gd name="connsiteX9" fmla="*/ 12699 w 13771"/>
                <a:gd name="connsiteY9" fmla="*/ 1824 h 161930"/>
                <a:gd name="connsiteX10" fmla="*/ 8381 w 13771"/>
                <a:gd name="connsiteY10" fmla="*/ 174 h 161930"/>
                <a:gd name="connsiteX11" fmla="*/ 167 w 13771"/>
                <a:gd name="connsiteY11" fmla="*/ 5332 h 161930"/>
                <a:gd name="connsiteX12" fmla="*/ 2 w 13771"/>
                <a:gd name="connsiteY12" fmla="*/ 7030 h 161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71" h="161930">
                  <a:moveTo>
                    <a:pt x="2" y="7030"/>
                  </a:moveTo>
                  <a:lnTo>
                    <a:pt x="2" y="155074"/>
                  </a:lnTo>
                  <a:cubicBezTo>
                    <a:pt x="2" y="158860"/>
                    <a:pt x="3075" y="161930"/>
                    <a:pt x="6858" y="161930"/>
                  </a:cubicBezTo>
                  <a:cubicBezTo>
                    <a:pt x="10641" y="161930"/>
                    <a:pt x="13714" y="158860"/>
                    <a:pt x="13714" y="155074"/>
                  </a:cubicBezTo>
                  <a:lnTo>
                    <a:pt x="13714" y="7030"/>
                  </a:lnTo>
                  <a:cubicBezTo>
                    <a:pt x="13701" y="6819"/>
                    <a:pt x="13701" y="6607"/>
                    <a:pt x="13714" y="6395"/>
                  </a:cubicBezTo>
                  <a:cubicBezTo>
                    <a:pt x="13777" y="5973"/>
                    <a:pt x="13777" y="5547"/>
                    <a:pt x="13714" y="5125"/>
                  </a:cubicBezTo>
                  <a:cubicBezTo>
                    <a:pt x="13791" y="4705"/>
                    <a:pt x="13791" y="4276"/>
                    <a:pt x="13714" y="3856"/>
                  </a:cubicBezTo>
                  <a:cubicBezTo>
                    <a:pt x="13777" y="3520"/>
                    <a:pt x="13777" y="3175"/>
                    <a:pt x="13714" y="2840"/>
                  </a:cubicBezTo>
                  <a:lnTo>
                    <a:pt x="12699" y="1824"/>
                  </a:lnTo>
                  <a:cubicBezTo>
                    <a:pt x="11518" y="761"/>
                    <a:pt x="9969" y="174"/>
                    <a:pt x="8381" y="174"/>
                  </a:cubicBezTo>
                  <a:cubicBezTo>
                    <a:pt x="4687" y="-670"/>
                    <a:pt x="1017" y="1640"/>
                    <a:pt x="167" y="5332"/>
                  </a:cubicBezTo>
                  <a:cubicBezTo>
                    <a:pt x="40" y="5888"/>
                    <a:pt x="-11" y="6458"/>
                    <a:pt x="2" y="703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06" name="Freeform: Shape 1005">
              <a:extLst>
                <a:ext uri="{FF2B5EF4-FFF2-40B4-BE49-F238E27FC236}">
                  <a16:creationId xmlns:a16="http://schemas.microsoft.com/office/drawing/2014/main" id="{4080BD07-8F43-4E03-9534-9F92B13E7618}"/>
                </a:ext>
              </a:extLst>
            </p:cNvPr>
            <p:cNvSpPr/>
            <p:nvPr/>
          </p:nvSpPr>
          <p:spPr>
            <a:xfrm>
              <a:off x="8716406" y="6438791"/>
              <a:ext cx="13838" cy="11554"/>
            </a:xfrm>
            <a:custGeom>
              <a:avLst/>
              <a:gdLst>
                <a:gd name="connsiteX0" fmla="*/ 6856 w 13838"/>
                <a:gd name="connsiteY0" fmla="*/ 11554 h 11554"/>
                <a:gd name="connsiteX1" fmla="*/ 13839 w 13838"/>
                <a:gd name="connsiteY1" fmla="*/ 4698 h 11554"/>
                <a:gd name="connsiteX2" fmla="*/ 13839 w 13838"/>
                <a:gd name="connsiteY2" fmla="*/ 0 h 11554"/>
                <a:gd name="connsiteX3" fmla="*/ 6856 w 13838"/>
                <a:gd name="connsiteY3" fmla="*/ 6983 h 11554"/>
                <a:gd name="connsiteX4" fmla="*/ 0 w 13838"/>
                <a:gd name="connsiteY4" fmla="*/ 0 h 11554"/>
                <a:gd name="connsiteX5" fmla="*/ 0 w 13838"/>
                <a:gd name="connsiteY5" fmla="*/ 4698 h 11554"/>
                <a:gd name="connsiteX6" fmla="*/ 6856 w 13838"/>
                <a:gd name="connsiteY6" fmla="*/ 11554 h 11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38" h="11554">
                  <a:moveTo>
                    <a:pt x="6856" y="11554"/>
                  </a:moveTo>
                  <a:cubicBezTo>
                    <a:pt x="10665" y="11554"/>
                    <a:pt x="13775" y="8507"/>
                    <a:pt x="13839" y="4698"/>
                  </a:cubicBezTo>
                  <a:lnTo>
                    <a:pt x="13839" y="0"/>
                  </a:lnTo>
                  <a:cubicBezTo>
                    <a:pt x="13839" y="3860"/>
                    <a:pt x="10716" y="6983"/>
                    <a:pt x="6856" y="6983"/>
                  </a:cubicBezTo>
                  <a:cubicBezTo>
                    <a:pt x="3047" y="6920"/>
                    <a:pt x="0" y="3809"/>
                    <a:pt x="0" y="0"/>
                  </a:cubicBezTo>
                  <a:lnTo>
                    <a:pt x="0" y="4698"/>
                  </a:lnTo>
                  <a:cubicBezTo>
                    <a:pt x="0" y="8481"/>
                    <a:pt x="3073" y="11554"/>
                    <a:pt x="6856" y="11554"/>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07" name="Freeform: Shape 1006">
              <a:extLst>
                <a:ext uri="{FF2B5EF4-FFF2-40B4-BE49-F238E27FC236}">
                  <a16:creationId xmlns:a16="http://schemas.microsoft.com/office/drawing/2014/main" id="{99C43369-2544-49EA-A0F3-20039F2430E2}"/>
                </a:ext>
              </a:extLst>
            </p:cNvPr>
            <p:cNvSpPr/>
            <p:nvPr/>
          </p:nvSpPr>
          <p:spPr>
            <a:xfrm>
              <a:off x="9419549" y="6442346"/>
              <a:ext cx="13851" cy="421913"/>
            </a:xfrm>
            <a:custGeom>
              <a:avLst/>
              <a:gdLst>
                <a:gd name="connsiteX0" fmla="*/ 6348 w 13851"/>
                <a:gd name="connsiteY0" fmla="*/ 7237 h 421913"/>
                <a:gd name="connsiteX1" fmla="*/ 0 w 13851"/>
                <a:gd name="connsiteY1" fmla="*/ 2920 h 421913"/>
                <a:gd name="connsiteX2" fmla="*/ 0 w 13851"/>
                <a:gd name="connsiteY2" fmla="*/ 2920 h 421913"/>
                <a:gd name="connsiteX3" fmla="*/ 0 w 13851"/>
                <a:gd name="connsiteY3" fmla="*/ 421913 h 421913"/>
                <a:gd name="connsiteX4" fmla="*/ 13839 w 13851"/>
                <a:gd name="connsiteY4" fmla="*/ 421913 h 421913"/>
                <a:gd name="connsiteX5" fmla="*/ 13839 w 13851"/>
                <a:gd name="connsiteY5" fmla="*/ 0 h 421913"/>
                <a:gd name="connsiteX6" fmla="*/ 7402 w 13851"/>
                <a:gd name="connsiteY6" fmla="*/ 7250 h 421913"/>
                <a:gd name="connsiteX7" fmla="*/ 6348 w 13851"/>
                <a:gd name="connsiteY7" fmla="*/ 7237 h 42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51" h="421913">
                  <a:moveTo>
                    <a:pt x="6348" y="7237"/>
                  </a:moveTo>
                  <a:cubicBezTo>
                    <a:pt x="3555" y="7224"/>
                    <a:pt x="1041" y="5523"/>
                    <a:pt x="0" y="2920"/>
                  </a:cubicBezTo>
                  <a:lnTo>
                    <a:pt x="0" y="2920"/>
                  </a:lnTo>
                  <a:lnTo>
                    <a:pt x="0" y="421913"/>
                  </a:lnTo>
                  <a:lnTo>
                    <a:pt x="13839" y="421913"/>
                  </a:lnTo>
                  <a:lnTo>
                    <a:pt x="13839" y="0"/>
                  </a:lnTo>
                  <a:cubicBezTo>
                    <a:pt x="14068" y="3784"/>
                    <a:pt x="11186" y="7034"/>
                    <a:pt x="7402" y="7250"/>
                  </a:cubicBezTo>
                  <a:cubicBezTo>
                    <a:pt x="7059" y="7275"/>
                    <a:pt x="6704" y="7275"/>
                    <a:pt x="6348" y="7237"/>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08" name="Freeform: Shape 1007">
              <a:extLst>
                <a:ext uri="{FF2B5EF4-FFF2-40B4-BE49-F238E27FC236}">
                  <a16:creationId xmlns:a16="http://schemas.microsoft.com/office/drawing/2014/main" id="{722FAB1D-B5D4-4026-B6D3-9631FF983439}"/>
                </a:ext>
              </a:extLst>
            </p:cNvPr>
            <p:cNvSpPr/>
            <p:nvPr/>
          </p:nvSpPr>
          <p:spPr>
            <a:xfrm>
              <a:off x="9409265" y="6105629"/>
              <a:ext cx="13838" cy="344717"/>
            </a:xfrm>
            <a:custGeom>
              <a:avLst/>
              <a:gdLst>
                <a:gd name="connsiteX0" fmla="*/ 6856 w 13838"/>
                <a:gd name="connsiteY0" fmla="*/ 344717 h 344717"/>
                <a:gd name="connsiteX1" fmla="*/ 9776 w 13838"/>
                <a:gd name="connsiteY1" fmla="*/ 343955 h 344717"/>
                <a:gd name="connsiteX2" fmla="*/ 9776 w 13838"/>
                <a:gd name="connsiteY2" fmla="*/ 343955 h 344717"/>
                <a:gd name="connsiteX3" fmla="*/ 9776 w 13838"/>
                <a:gd name="connsiteY3" fmla="*/ 341289 h 344717"/>
                <a:gd name="connsiteX4" fmla="*/ 9776 w 13838"/>
                <a:gd name="connsiteY4" fmla="*/ 331258 h 344717"/>
                <a:gd name="connsiteX5" fmla="*/ 13839 w 13838"/>
                <a:gd name="connsiteY5" fmla="*/ 325037 h 344717"/>
                <a:gd name="connsiteX6" fmla="*/ 13839 w 13838"/>
                <a:gd name="connsiteY6" fmla="*/ 325037 h 344717"/>
                <a:gd name="connsiteX7" fmla="*/ 13839 w 13838"/>
                <a:gd name="connsiteY7" fmla="*/ 0 h 344717"/>
                <a:gd name="connsiteX8" fmla="*/ 6856 w 13838"/>
                <a:gd name="connsiteY8" fmla="*/ 6856 h 344717"/>
                <a:gd name="connsiteX9" fmla="*/ 0 w 13838"/>
                <a:gd name="connsiteY9" fmla="*/ 0 h 344717"/>
                <a:gd name="connsiteX10" fmla="*/ 0 w 13838"/>
                <a:gd name="connsiteY10" fmla="*/ 337861 h 344717"/>
                <a:gd name="connsiteX11" fmla="*/ 6856 w 13838"/>
                <a:gd name="connsiteY11" fmla="*/ 344717 h 344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38" h="344717">
                  <a:moveTo>
                    <a:pt x="6856" y="344717"/>
                  </a:moveTo>
                  <a:cubicBezTo>
                    <a:pt x="7884" y="344730"/>
                    <a:pt x="8888" y="344476"/>
                    <a:pt x="9776" y="343955"/>
                  </a:cubicBezTo>
                  <a:lnTo>
                    <a:pt x="9776" y="343955"/>
                  </a:lnTo>
                  <a:cubicBezTo>
                    <a:pt x="9598" y="343079"/>
                    <a:pt x="9598" y="342165"/>
                    <a:pt x="9776" y="341289"/>
                  </a:cubicBezTo>
                  <a:lnTo>
                    <a:pt x="9776" y="331258"/>
                  </a:lnTo>
                  <a:cubicBezTo>
                    <a:pt x="9789" y="328566"/>
                    <a:pt x="11376" y="326129"/>
                    <a:pt x="13839" y="325037"/>
                  </a:cubicBezTo>
                  <a:lnTo>
                    <a:pt x="13839" y="325037"/>
                  </a:lnTo>
                  <a:lnTo>
                    <a:pt x="13839" y="0"/>
                  </a:lnTo>
                  <a:cubicBezTo>
                    <a:pt x="13775" y="3809"/>
                    <a:pt x="10665" y="6856"/>
                    <a:pt x="6856" y="6856"/>
                  </a:cubicBezTo>
                  <a:cubicBezTo>
                    <a:pt x="3073" y="6856"/>
                    <a:pt x="0" y="3784"/>
                    <a:pt x="0" y="0"/>
                  </a:cubicBezTo>
                  <a:lnTo>
                    <a:pt x="0" y="337861"/>
                  </a:lnTo>
                  <a:cubicBezTo>
                    <a:pt x="0" y="341644"/>
                    <a:pt x="3073" y="344717"/>
                    <a:pt x="6856" y="344717"/>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09" name="Freeform: Shape 1008">
              <a:extLst>
                <a:ext uri="{FF2B5EF4-FFF2-40B4-BE49-F238E27FC236}">
                  <a16:creationId xmlns:a16="http://schemas.microsoft.com/office/drawing/2014/main" id="{F761B570-4007-4505-B1AF-6DEE49E7A086}"/>
                </a:ext>
              </a:extLst>
            </p:cNvPr>
            <p:cNvSpPr/>
            <p:nvPr/>
          </p:nvSpPr>
          <p:spPr>
            <a:xfrm>
              <a:off x="9776453" y="6432824"/>
              <a:ext cx="13839" cy="431689"/>
            </a:xfrm>
            <a:custGeom>
              <a:avLst/>
              <a:gdLst>
                <a:gd name="connsiteX0" fmla="*/ 13840 w 13839"/>
                <a:gd name="connsiteY0" fmla="*/ 6348 h 431689"/>
                <a:gd name="connsiteX1" fmla="*/ 13840 w 13839"/>
                <a:gd name="connsiteY1" fmla="*/ 0 h 431689"/>
                <a:gd name="connsiteX2" fmla="*/ 6856 w 13839"/>
                <a:gd name="connsiteY2" fmla="*/ 6983 h 431689"/>
                <a:gd name="connsiteX3" fmla="*/ 0 w 13839"/>
                <a:gd name="connsiteY3" fmla="*/ 127 h 431689"/>
                <a:gd name="connsiteX4" fmla="*/ 0 w 13839"/>
                <a:gd name="connsiteY4" fmla="*/ 0 h 431689"/>
                <a:gd name="connsiteX5" fmla="*/ 0 w 13839"/>
                <a:gd name="connsiteY5" fmla="*/ 431690 h 431689"/>
                <a:gd name="connsiteX6" fmla="*/ 13840 w 13839"/>
                <a:gd name="connsiteY6" fmla="*/ 431690 h 431689"/>
                <a:gd name="connsiteX7" fmla="*/ 13840 w 13839"/>
                <a:gd name="connsiteY7" fmla="*/ 6348 h 431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39" h="431689">
                  <a:moveTo>
                    <a:pt x="13840" y="6348"/>
                  </a:moveTo>
                  <a:lnTo>
                    <a:pt x="13840" y="0"/>
                  </a:lnTo>
                  <a:cubicBezTo>
                    <a:pt x="13840" y="3860"/>
                    <a:pt x="10716" y="6983"/>
                    <a:pt x="6856" y="6983"/>
                  </a:cubicBezTo>
                  <a:cubicBezTo>
                    <a:pt x="3073" y="6983"/>
                    <a:pt x="0" y="3911"/>
                    <a:pt x="0" y="127"/>
                  </a:cubicBezTo>
                  <a:cubicBezTo>
                    <a:pt x="0" y="89"/>
                    <a:pt x="0" y="38"/>
                    <a:pt x="0" y="0"/>
                  </a:cubicBezTo>
                  <a:lnTo>
                    <a:pt x="0" y="431690"/>
                  </a:lnTo>
                  <a:lnTo>
                    <a:pt x="13840" y="431690"/>
                  </a:lnTo>
                  <a:lnTo>
                    <a:pt x="13840" y="6348"/>
                  </a:lnTo>
                  <a:close/>
                </a:path>
              </a:pathLst>
            </a:custGeom>
            <a:solidFill>
              <a:srgbClr val="000000"/>
            </a:solidFill>
            <a:ln w="12690" cap="flat">
              <a:noFill/>
              <a:prstDash val="solid"/>
              <a:miter/>
            </a:ln>
          </p:spPr>
          <p:txBody>
            <a:bodyPr rtlCol="0" anchor="ctr"/>
            <a:lstStyle/>
            <a:p>
              <a:pPr rtl="0"/>
              <a:endParaRPr lang="en-GB" sz="1934" noProof="0"/>
            </a:p>
          </p:txBody>
        </p:sp>
        <p:sp>
          <p:nvSpPr>
            <p:cNvPr id="1010" name="Freeform: Shape 1009">
              <a:extLst>
                <a:ext uri="{FF2B5EF4-FFF2-40B4-BE49-F238E27FC236}">
                  <a16:creationId xmlns:a16="http://schemas.microsoft.com/office/drawing/2014/main" id="{D9A027C5-FA6E-4ECE-999A-EA221D5291E6}"/>
                </a:ext>
              </a:extLst>
            </p:cNvPr>
            <p:cNvSpPr/>
            <p:nvPr/>
          </p:nvSpPr>
          <p:spPr>
            <a:xfrm>
              <a:off x="8607595" y="6438791"/>
              <a:ext cx="13712" cy="11554"/>
            </a:xfrm>
            <a:custGeom>
              <a:avLst/>
              <a:gdLst>
                <a:gd name="connsiteX0" fmla="*/ 6856 w 13712"/>
                <a:gd name="connsiteY0" fmla="*/ 6983 h 11554"/>
                <a:gd name="connsiteX1" fmla="*/ 0 w 13712"/>
                <a:gd name="connsiteY1" fmla="*/ 0 h 11554"/>
                <a:gd name="connsiteX2" fmla="*/ 0 w 13712"/>
                <a:gd name="connsiteY2" fmla="*/ 4698 h 11554"/>
                <a:gd name="connsiteX3" fmla="*/ 6856 w 13712"/>
                <a:gd name="connsiteY3" fmla="*/ 11554 h 11554"/>
                <a:gd name="connsiteX4" fmla="*/ 13713 w 13712"/>
                <a:gd name="connsiteY4" fmla="*/ 4698 h 11554"/>
                <a:gd name="connsiteX5" fmla="*/ 13713 w 13712"/>
                <a:gd name="connsiteY5" fmla="*/ 0 h 11554"/>
                <a:gd name="connsiteX6" fmla="*/ 6856 w 13712"/>
                <a:gd name="connsiteY6" fmla="*/ 6983 h 11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2" h="11554">
                  <a:moveTo>
                    <a:pt x="6856" y="6983"/>
                  </a:moveTo>
                  <a:cubicBezTo>
                    <a:pt x="3047" y="6920"/>
                    <a:pt x="0" y="3809"/>
                    <a:pt x="0" y="0"/>
                  </a:cubicBezTo>
                  <a:lnTo>
                    <a:pt x="0" y="4698"/>
                  </a:lnTo>
                  <a:cubicBezTo>
                    <a:pt x="0" y="8481"/>
                    <a:pt x="3073" y="11554"/>
                    <a:pt x="6856" y="11554"/>
                  </a:cubicBezTo>
                  <a:cubicBezTo>
                    <a:pt x="10640" y="11554"/>
                    <a:pt x="13713" y="8481"/>
                    <a:pt x="13713" y="4698"/>
                  </a:cubicBezTo>
                  <a:lnTo>
                    <a:pt x="13713" y="0"/>
                  </a:lnTo>
                  <a:cubicBezTo>
                    <a:pt x="13713" y="3809"/>
                    <a:pt x="10666" y="6920"/>
                    <a:pt x="6856"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11" name="Freeform: Shape 1010">
              <a:extLst>
                <a:ext uri="{FF2B5EF4-FFF2-40B4-BE49-F238E27FC236}">
                  <a16:creationId xmlns:a16="http://schemas.microsoft.com/office/drawing/2014/main" id="{D14BBAF4-DFF9-4A68-8655-41444C79B225}"/>
                </a:ext>
              </a:extLst>
            </p:cNvPr>
            <p:cNvSpPr/>
            <p:nvPr/>
          </p:nvSpPr>
          <p:spPr>
            <a:xfrm>
              <a:off x="10788379" y="5829601"/>
              <a:ext cx="6983" cy="13839"/>
            </a:xfrm>
            <a:custGeom>
              <a:avLst/>
              <a:gdLst>
                <a:gd name="connsiteX0" fmla="*/ 0 w 6983"/>
                <a:gd name="connsiteY0" fmla="*/ 6983 h 13839"/>
                <a:gd name="connsiteX1" fmla="*/ 6983 w 6983"/>
                <a:gd name="connsiteY1" fmla="*/ 0 h 13839"/>
                <a:gd name="connsiteX2" fmla="*/ 6983 w 6983"/>
                <a:gd name="connsiteY2" fmla="*/ 0 h 13839"/>
                <a:gd name="connsiteX3" fmla="*/ 0 w 6983"/>
                <a:gd name="connsiteY3" fmla="*/ 6983 h 13839"/>
                <a:gd name="connsiteX4" fmla="*/ 6983 w 6983"/>
                <a:gd name="connsiteY4" fmla="*/ 13840 h 13839"/>
                <a:gd name="connsiteX5" fmla="*/ 6983 w 6983"/>
                <a:gd name="connsiteY5" fmla="*/ 13840 h 13839"/>
                <a:gd name="connsiteX6" fmla="*/ 0 w 6983"/>
                <a:gd name="connsiteY6" fmla="*/ 6983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83" h="13839">
                  <a:moveTo>
                    <a:pt x="0" y="6983"/>
                  </a:moveTo>
                  <a:cubicBezTo>
                    <a:pt x="0" y="3126"/>
                    <a:pt x="3123" y="0"/>
                    <a:pt x="6983" y="0"/>
                  </a:cubicBezTo>
                  <a:lnTo>
                    <a:pt x="6983" y="0"/>
                  </a:lnTo>
                  <a:cubicBezTo>
                    <a:pt x="3123" y="0"/>
                    <a:pt x="0" y="3126"/>
                    <a:pt x="0" y="6983"/>
                  </a:cubicBezTo>
                  <a:cubicBezTo>
                    <a:pt x="64" y="10790"/>
                    <a:pt x="3174" y="13840"/>
                    <a:pt x="6983" y="13840"/>
                  </a:cubicBezTo>
                  <a:lnTo>
                    <a:pt x="6983" y="13840"/>
                  </a:lnTo>
                  <a:cubicBezTo>
                    <a:pt x="3174" y="13840"/>
                    <a:pt x="64" y="10790"/>
                    <a:pt x="0"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12" name="Freeform: Shape 1011">
              <a:extLst>
                <a:ext uri="{FF2B5EF4-FFF2-40B4-BE49-F238E27FC236}">
                  <a16:creationId xmlns:a16="http://schemas.microsoft.com/office/drawing/2014/main" id="{5314B728-9C88-4AE2-92A0-1C6649759756}"/>
                </a:ext>
              </a:extLst>
            </p:cNvPr>
            <p:cNvSpPr/>
            <p:nvPr/>
          </p:nvSpPr>
          <p:spPr>
            <a:xfrm>
              <a:off x="9776453" y="6436887"/>
              <a:ext cx="13839" cy="6856"/>
            </a:xfrm>
            <a:custGeom>
              <a:avLst/>
              <a:gdLst>
                <a:gd name="connsiteX0" fmla="*/ 6856 w 13839"/>
                <a:gd name="connsiteY0" fmla="*/ 6729 h 6856"/>
                <a:gd name="connsiteX1" fmla="*/ 0 w 13839"/>
                <a:gd name="connsiteY1" fmla="*/ 0 h 6856"/>
                <a:gd name="connsiteX2" fmla="*/ 0 w 13839"/>
                <a:gd name="connsiteY2" fmla="*/ 0 h 6856"/>
                <a:gd name="connsiteX3" fmla="*/ 6856 w 13839"/>
                <a:gd name="connsiteY3" fmla="*/ 6856 h 6856"/>
                <a:gd name="connsiteX4" fmla="*/ 13840 w 13839"/>
                <a:gd name="connsiteY4" fmla="*/ 0 h 6856"/>
                <a:gd name="connsiteX5" fmla="*/ 13840 w 13839"/>
                <a:gd name="connsiteY5" fmla="*/ 0 h 6856"/>
                <a:gd name="connsiteX6" fmla="*/ 6856 w 13839"/>
                <a:gd name="connsiteY6" fmla="*/ 6729 h 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39" h="6856">
                  <a:moveTo>
                    <a:pt x="6856" y="6729"/>
                  </a:moveTo>
                  <a:cubicBezTo>
                    <a:pt x="3123" y="6729"/>
                    <a:pt x="64" y="3733"/>
                    <a:pt x="0" y="0"/>
                  </a:cubicBezTo>
                  <a:lnTo>
                    <a:pt x="0" y="0"/>
                  </a:lnTo>
                  <a:cubicBezTo>
                    <a:pt x="0" y="3784"/>
                    <a:pt x="3073" y="6856"/>
                    <a:pt x="6856" y="6856"/>
                  </a:cubicBezTo>
                  <a:cubicBezTo>
                    <a:pt x="10666" y="6856"/>
                    <a:pt x="13776" y="3809"/>
                    <a:pt x="13840" y="0"/>
                  </a:cubicBezTo>
                  <a:lnTo>
                    <a:pt x="13840" y="0"/>
                  </a:lnTo>
                  <a:cubicBezTo>
                    <a:pt x="13699" y="3758"/>
                    <a:pt x="10614" y="6729"/>
                    <a:pt x="6856" y="6729"/>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13" name="Freeform: Shape 1012">
              <a:extLst>
                <a:ext uri="{FF2B5EF4-FFF2-40B4-BE49-F238E27FC236}">
                  <a16:creationId xmlns:a16="http://schemas.microsoft.com/office/drawing/2014/main" id="{A7948432-DE28-41F4-B930-BA157D8A4870}"/>
                </a:ext>
              </a:extLst>
            </p:cNvPr>
            <p:cNvSpPr/>
            <p:nvPr/>
          </p:nvSpPr>
          <p:spPr>
            <a:xfrm>
              <a:off x="9776453" y="6428761"/>
              <a:ext cx="13839" cy="14982"/>
            </a:xfrm>
            <a:custGeom>
              <a:avLst/>
              <a:gdLst>
                <a:gd name="connsiteX0" fmla="*/ 6856 w 13839"/>
                <a:gd name="connsiteY0" fmla="*/ 0 h 14982"/>
                <a:gd name="connsiteX1" fmla="*/ 0 w 13839"/>
                <a:gd name="connsiteY1" fmla="*/ 6856 h 14982"/>
                <a:gd name="connsiteX2" fmla="*/ 0 w 13839"/>
                <a:gd name="connsiteY2" fmla="*/ 6983 h 14982"/>
                <a:gd name="connsiteX3" fmla="*/ 0 w 13839"/>
                <a:gd name="connsiteY3" fmla="*/ 8126 h 14982"/>
                <a:gd name="connsiteX4" fmla="*/ 6856 w 13839"/>
                <a:gd name="connsiteY4" fmla="*/ 14982 h 14982"/>
                <a:gd name="connsiteX5" fmla="*/ 13840 w 13839"/>
                <a:gd name="connsiteY5" fmla="*/ 8126 h 14982"/>
                <a:gd name="connsiteX6" fmla="*/ 13840 w 13839"/>
                <a:gd name="connsiteY6" fmla="*/ 7110 h 14982"/>
                <a:gd name="connsiteX7" fmla="*/ 12443 w 13839"/>
                <a:gd name="connsiteY7" fmla="*/ 3174 h 14982"/>
                <a:gd name="connsiteX8" fmla="*/ 10919 w 13839"/>
                <a:gd name="connsiteY8" fmla="*/ 1651 h 14982"/>
                <a:gd name="connsiteX9" fmla="*/ 6856 w 13839"/>
                <a:gd name="connsiteY9" fmla="*/ 0 h 14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9" h="14982">
                  <a:moveTo>
                    <a:pt x="6856" y="0"/>
                  </a:moveTo>
                  <a:cubicBezTo>
                    <a:pt x="3073" y="0"/>
                    <a:pt x="0" y="3073"/>
                    <a:pt x="0" y="6856"/>
                  </a:cubicBezTo>
                  <a:cubicBezTo>
                    <a:pt x="0" y="6894"/>
                    <a:pt x="0" y="6945"/>
                    <a:pt x="0" y="6983"/>
                  </a:cubicBezTo>
                  <a:lnTo>
                    <a:pt x="0" y="8126"/>
                  </a:lnTo>
                  <a:cubicBezTo>
                    <a:pt x="0" y="11910"/>
                    <a:pt x="3073" y="14982"/>
                    <a:pt x="6856" y="14982"/>
                  </a:cubicBezTo>
                  <a:cubicBezTo>
                    <a:pt x="10666" y="14982"/>
                    <a:pt x="13776" y="11935"/>
                    <a:pt x="13840" y="8126"/>
                  </a:cubicBezTo>
                  <a:lnTo>
                    <a:pt x="13840" y="7110"/>
                  </a:lnTo>
                  <a:cubicBezTo>
                    <a:pt x="13789" y="5688"/>
                    <a:pt x="13293" y="4317"/>
                    <a:pt x="12443" y="3174"/>
                  </a:cubicBezTo>
                  <a:cubicBezTo>
                    <a:pt x="12036" y="2577"/>
                    <a:pt x="11516" y="2057"/>
                    <a:pt x="10919" y="1651"/>
                  </a:cubicBezTo>
                  <a:cubicBezTo>
                    <a:pt x="9789" y="660"/>
                    <a:pt x="8355" y="76"/>
                    <a:pt x="6856"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14" name="Freeform: Shape 1013">
              <a:extLst>
                <a:ext uri="{FF2B5EF4-FFF2-40B4-BE49-F238E27FC236}">
                  <a16:creationId xmlns:a16="http://schemas.microsoft.com/office/drawing/2014/main" id="{46D9DD7C-FB3B-4BB6-BDC5-5E763EF51851}"/>
                </a:ext>
              </a:extLst>
            </p:cNvPr>
            <p:cNvSpPr/>
            <p:nvPr/>
          </p:nvSpPr>
          <p:spPr>
            <a:xfrm>
              <a:off x="10071524" y="6113120"/>
              <a:ext cx="1270" cy="3682"/>
            </a:xfrm>
            <a:custGeom>
              <a:avLst/>
              <a:gdLst>
                <a:gd name="connsiteX0" fmla="*/ 0 w 1270"/>
                <a:gd name="connsiteY0" fmla="*/ 3682 h 3682"/>
                <a:gd name="connsiteX1" fmla="*/ 1270 w 1270"/>
                <a:gd name="connsiteY1" fmla="*/ 3682 h 3682"/>
                <a:gd name="connsiteX2" fmla="*/ 1270 w 1270"/>
                <a:gd name="connsiteY2" fmla="*/ 0 h 3682"/>
                <a:gd name="connsiteX3" fmla="*/ 0 w 1270"/>
                <a:gd name="connsiteY3" fmla="*/ 3682 h 3682"/>
              </a:gdLst>
              <a:ahLst/>
              <a:cxnLst>
                <a:cxn ang="0">
                  <a:pos x="connsiteX0" y="connsiteY0"/>
                </a:cxn>
                <a:cxn ang="0">
                  <a:pos x="connsiteX1" y="connsiteY1"/>
                </a:cxn>
                <a:cxn ang="0">
                  <a:pos x="connsiteX2" y="connsiteY2"/>
                </a:cxn>
                <a:cxn ang="0">
                  <a:pos x="connsiteX3" y="connsiteY3"/>
                </a:cxn>
              </a:cxnLst>
              <a:rect l="l" t="t" r="r" b="b"/>
              <a:pathLst>
                <a:path w="1270" h="3682">
                  <a:moveTo>
                    <a:pt x="0" y="3682"/>
                  </a:moveTo>
                  <a:lnTo>
                    <a:pt x="1270" y="3682"/>
                  </a:lnTo>
                  <a:lnTo>
                    <a:pt x="1270" y="0"/>
                  </a:lnTo>
                  <a:cubicBezTo>
                    <a:pt x="1231" y="1333"/>
                    <a:pt x="787" y="2616"/>
                    <a:pt x="0" y="3682"/>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15" name="Freeform: Shape 1014">
              <a:extLst>
                <a:ext uri="{FF2B5EF4-FFF2-40B4-BE49-F238E27FC236}">
                  <a16:creationId xmlns:a16="http://schemas.microsoft.com/office/drawing/2014/main" id="{C49FAC61-E713-4A3B-B167-D7B32378B2BF}"/>
                </a:ext>
              </a:extLst>
            </p:cNvPr>
            <p:cNvSpPr/>
            <p:nvPr/>
          </p:nvSpPr>
          <p:spPr>
            <a:xfrm>
              <a:off x="10058954" y="6113120"/>
              <a:ext cx="1143" cy="3682"/>
            </a:xfrm>
            <a:custGeom>
              <a:avLst/>
              <a:gdLst>
                <a:gd name="connsiteX0" fmla="*/ 0 w 1143"/>
                <a:gd name="connsiteY0" fmla="*/ 0 h 3682"/>
                <a:gd name="connsiteX1" fmla="*/ 0 w 1143"/>
                <a:gd name="connsiteY1" fmla="*/ 3682 h 3682"/>
                <a:gd name="connsiteX2" fmla="*/ 1143 w 1143"/>
                <a:gd name="connsiteY2" fmla="*/ 3682 h 3682"/>
                <a:gd name="connsiteX3" fmla="*/ 0 w 1143"/>
                <a:gd name="connsiteY3" fmla="*/ 0 h 3682"/>
              </a:gdLst>
              <a:ahLst/>
              <a:cxnLst>
                <a:cxn ang="0">
                  <a:pos x="connsiteX0" y="connsiteY0"/>
                </a:cxn>
                <a:cxn ang="0">
                  <a:pos x="connsiteX1" y="connsiteY1"/>
                </a:cxn>
                <a:cxn ang="0">
                  <a:pos x="connsiteX2" y="connsiteY2"/>
                </a:cxn>
                <a:cxn ang="0">
                  <a:pos x="connsiteX3" y="connsiteY3"/>
                </a:cxn>
              </a:cxnLst>
              <a:rect l="l" t="t" r="r" b="b"/>
              <a:pathLst>
                <a:path w="1143" h="3682">
                  <a:moveTo>
                    <a:pt x="0" y="0"/>
                  </a:moveTo>
                  <a:lnTo>
                    <a:pt x="0" y="3682"/>
                  </a:lnTo>
                  <a:lnTo>
                    <a:pt x="1143" y="3682"/>
                  </a:lnTo>
                  <a:cubicBezTo>
                    <a:pt x="444" y="2577"/>
                    <a:pt x="51" y="1308"/>
                    <a:pt x="0" y="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16" name="Freeform: Shape 1015">
              <a:extLst>
                <a:ext uri="{FF2B5EF4-FFF2-40B4-BE49-F238E27FC236}">
                  <a16:creationId xmlns:a16="http://schemas.microsoft.com/office/drawing/2014/main" id="{DE9AAC37-875C-4C3C-812E-359BE4189738}"/>
                </a:ext>
              </a:extLst>
            </p:cNvPr>
            <p:cNvSpPr/>
            <p:nvPr/>
          </p:nvSpPr>
          <p:spPr>
            <a:xfrm>
              <a:off x="9776453" y="5784528"/>
              <a:ext cx="13839" cy="204544"/>
            </a:xfrm>
            <a:custGeom>
              <a:avLst/>
              <a:gdLst>
                <a:gd name="connsiteX0" fmla="*/ 6856 w 13839"/>
                <a:gd name="connsiteY0" fmla="*/ 204545 h 204544"/>
                <a:gd name="connsiteX1" fmla="*/ 13840 w 13839"/>
                <a:gd name="connsiteY1" fmla="*/ 197688 h 204544"/>
                <a:gd name="connsiteX2" fmla="*/ 13840 w 13839"/>
                <a:gd name="connsiteY2" fmla="*/ 0 h 204544"/>
                <a:gd name="connsiteX3" fmla="*/ 6856 w 13839"/>
                <a:gd name="connsiteY3" fmla="*/ 6983 h 204544"/>
                <a:gd name="connsiteX4" fmla="*/ 0 w 13839"/>
                <a:gd name="connsiteY4" fmla="*/ 0 h 204544"/>
                <a:gd name="connsiteX5" fmla="*/ 0 w 13839"/>
                <a:gd name="connsiteY5" fmla="*/ 197688 h 204544"/>
                <a:gd name="connsiteX6" fmla="*/ 6856 w 13839"/>
                <a:gd name="connsiteY6" fmla="*/ 204545 h 204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39" h="204544">
                  <a:moveTo>
                    <a:pt x="6856" y="204545"/>
                  </a:moveTo>
                  <a:cubicBezTo>
                    <a:pt x="10666" y="204545"/>
                    <a:pt x="13776" y="201495"/>
                    <a:pt x="13840" y="197688"/>
                  </a:cubicBezTo>
                  <a:lnTo>
                    <a:pt x="13840" y="0"/>
                  </a:lnTo>
                  <a:cubicBezTo>
                    <a:pt x="13840" y="3857"/>
                    <a:pt x="10716" y="6983"/>
                    <a:pt x="6856" y="6983"/>
                  </a:cubicBezTo>
                  <a:cubicBezTo>
                    <a:pt x="3047" y="6915"/>
                    <a:pt x="0" y="3808"/>
                    <a:pt x="0" y="0"/>
                  </a:cubicBezTo>
                  <a:lnTo>
                    <a:pt x="0" y="197688"/>
                  </a:lnTo>
                  <a:cubicBezTo>
                    <a:pt x="0" y="201475"/>
                    <a:pt x="3073" y="204545"/>
                    <a:pt x="6856" y="204545"/>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17" name="Freeform: Shape 1016">
              <a:extLst>
                <a:ext uri="{FF2B5EF4-FFF2-40B4-BE49-F238E27FC236}">
                  <a16:creationId xmlns:a16="http://schemas.microsoft.com/office/drawing/2014/main" id="{CA5BDF6C-1745-4DBE-B5FF-DC8277F7CEF9}"/>
                </a:ext>
              </a:extLst>
            </p:cNvPr>
            <p:cNvSpPr/>
            <p:nvPr/>
          </p:nvSpPr>
          <p:spPr>
            <a:xfrm>
              <a:off x="10199380" y="6112358"/>
              <a:ext cx="13458" cy="4443"/>
            </a:xfrm>
            <a:custGeom>
              <a:avLst/>
              <a:gdLst>
                <a:gd name="connsiteX0" fmla="*/ 0 w 13458"/>
                <a:gd name="connsiteY0" fmla="*/ 4444 h 4443"/>
                <a:gd name="connsiteX1" fmla="*/ 7110 w 13458"/>
                <a:gd name="connsiteY1" fmla="*/ 4444 h 4443"/>
                <a:gd name="connsiteX2" fmla="*/ 13458 w 13458"/>
                <a:gd name="connsiteY2" fmla="*/ 0 h 4443"/>
                <a:gd name="connsiteX3" fmla="*/ 6348 w 13458"/>
                <a:gd name="connsiteY3" fmla="*/ 0 h 4443"/>
                <a:gd name="connsiteX4" fmla="*/ 0 w 13458"/>
                <a:gd name="connsiteY4" fmla="*/ 4444 h 4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58" h="4443">
                  <a:moveTo>
                    <a:pt x="0" y="4444"/>
                  </a:moveTo>
                  <a:lnTo>
                    <a:pt x="7110" y="4444"/>
                  </a:lnTo>
                  <a:cubicBezTo>
                    <a:pt x="8075" y="1765"/>
                    <a:pt x="10614" y="-13"/>
                    <a:pt x="13458" y="0"/>
                  </a:cubicBezTo>
                  <a:lnTo>
                    <a:pt x="6348" y="0"/>
                  </a:lnTo>
                  <a:cubicBezTo>
                    <a:pt x="3504" y="-13"/>
                    <a:pt x="965" y="1765"/>
                    <a:pt x="0" y="4444"/>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18" name="Freeform: Shape 1017">
              <a:extLst>
                <a:ext uri="{FF2B5EF4-FFF2-40B4-BE49-F238E27FC236}">
                  <a16:creationId xmlns:a16="http://schemas.microsoft.com/office/drawing/2014/main" id="{137DB53E-7387-4322-9C70-FA1DAA60D566}"/>
                </a:ext>
              </a:extLst>
            </p:cNvPr>
            <p:cNvSpPr/>
            <p:nvPr/>
          </p:nvSpPr>
          <p:spPr>
            <a:xfrm>
              <a:off x="10206490" y="6112358"/>
              <a:ext cx="71355" cy="4444"/>
            </a:xfrm>
            <a:custGeom>
              <a:avLst/>
              <a:gdLst>
                <a:gd name="connsiteX0" fmla="*/ 0 w 71355"/>
                <a:gd name="connsiteY0" fmla="*/ 4444 h 4444"/>
                <a:gd name="connsiteX1" fmla="*/ 71355 w 71355"/>
                <a:gd name="connsiteY1" fmla="*/ 4444 h 4444"/>
                <a:gd name="connsiteX2" fmla="*/ 64880 w 71355"/>
                <a:gd name="connsiteY2" fmla="*/ 0 h 4444"/>
                <a:gd name="connsiteX3" fmla="*/ 6348 w 71355"/>
                <a:gd name="connsiteY3" fmla="*/ 0 h 4444"/>
                <a:gd name="connsiteX4" fmla="*/ 0 w 71355"/>
                <a:gd name="connsiteY4" fmla="*/ 4444 h 4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355" h="4444">
                  <a:moveTo>
                    <a:pt x="0" y="4444"/>
                  </a:moveTo>
                  <a:lnTo>
                    <a:pt x="71355" y="4444"/>
                  </a:lnTo>
                  <a:cubicBezTo>
                    <a:pt x="70339" y="1752"/>
                    <a:pt x="67762" y="-25"/>
                    <a:pt x="64880" y="0"/>
                  </a:cubicBezTo>
                  <a:lnTo>
                    <a:pt x="6348" y="0"/>
                  </a:lnTo>
                  <a:cubicBezTo>
                    <a:pt x="3504" y="-12"/>
                    <a:pt x="965" y="1765"/>
                    <a:pt x="0" y="4444"/>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19" name="Freeform: Shape 1018">
              <a:extLst>
                <a:ext uri="{FF2B5EF4-FFF2-40B4-BE49-F238E27FC236}">
                  <a16:creationId xmlns:a16="http://schemas.microsoft.com/office/drawing/2014/main" id="{663F433A-AB0F-4399-8322-EBA0062E2F4C}"/>
                </a:ext>
              </a:extLst>
            </p:cNvPr>
            <p:cNvSpPr/>
            <p:nvPr/>
          </p:nvSpPr>
          <p:spPr>
            <a:xfrm>
              <a:off x="10198872" y="5777672"/>
              <a:ext cx="13966" cy="13839"/>
            </a:xfrm>
            <a:custGeom>
              <a:avLst/>
              <a:gdLst>
                <a:gd name="connsiteX0" fmla="*/ 0 w 13966"/>
                <a:gd name="connsiteY0" fmla="*/ 6856 h 13839"/>
                <a:gd name="connsiteX1" fmla="*/ 6856 w 13966"/>
                <a:gd name="connsiteY1" fmla="*/ 13839 h 13839"/>
                <a:gd name="connsiteX2" fmla="*/ 13966 w 13966"/>
                <a:gd name="connsiteY2" fmla="*/ 13839 h 13839"/>
                <a:gd name="connsiteX3" fmla="*/ 7110 w 13966"/>
                <a:gd name="connsiteY3" fmla="*/ 6856 h 13839"/>
                <a:gd name="connsiteX4" fmla="*/ 13966 w 13966"/>
                <a:gd name="connsiteY4" fmla="*/ 0 h 13839"/>
                <a:gd name="connsiteX5" fmla="*/ 6856 w 13966"/>
                <a:gd name="connsiteY5" fmla="*/ 0 h 13839"/>
                <a:gd name="connsiteX6" fmla="*/ 0 w 13966"/>
                <a:gd name="connsiteY6" fmla="*/ 6856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66" h="13839">
                  <a:moveTo>
                    <a:pt x="0" y="6856"/>
                  </a:moveTo>
                  <a:cubicBezTo>
                    <a:pt x="0" y="10664"/>
                    <a:pt x="3047" y="13771"/>
                    <a:pt x="6856" y="13839"/>
                  </a:cubicBezTo>
                  <a:lnTo>
                    <a:pt x="13966" y="13839"/>
                  </a:lnTo>
                  <a:cubicBezTo>
                    <a:pt x="10157" y="13770"/>
                    <a:pt x="7110" y="10664"/>
                    <a:pt x="7110" y="6856"/>
                  </a:cubicBezTo>
                  <a:cubicBezTo>
                    <a:pt x="7110" y="3070"/>
                    <a:pt x="10183" y="0"/>
                    <a:pt x="13966" y="0"/>
                  </a:cubicBezTo>
                  <a:lnTo>
                    <a:pt x="6856" y="0"/>
                  </a:lnTo>
                  <a:cubicBezTo>
                    <a:pt x="3073" y="0"/>
                    <a:pt x="0" y="3070"/>
                    <a:pt x="0"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20" name="Freeform: Shape 1019">
              <a:extLst>
                <a:ext uri="{FF2B5EF4-FFF2-40B4-BE49-F238E27FC236}">
                  <a16:creationId xmlns:a16="http://schemas.microsoft.com/office/drawing/2014/main" id="{BF82DBB8-5BE2-4148-A9C2-7A163BB4361E}"/>
                </a:ext>
              </a:extLst>
            </p:cNvPr>
            <p:cNvSpPr/>
            <p:nvPr/>
          </p:nvSpPr>
          <p:spPr>
            <a:xfrm>
              <a:off x="10205982" y="5779319"/>
              <a:ext cx="47739" cy="12191"/>
            </a:xfrm>
            <a:custGeom>
              <a:avLst/>
              <a:gdLst>
                <a:gd name="connsiteX0" fmla="*/ 0 w 47739"/>
                <a:gd name="connsiteY0" fmla="*/ 5209 h 12191"/>
                <a:gd name="connsiteX1" fmla="*/ 6856 w 47739"/>
                <a:gd name="connsiteY1" fmla="*/ 12192 h 12191"/>
                <a:gd name="connsiteX2" fmla="*/ 40883 w 47739"/>
                <a:gd name="connsiteY2" fmla="*/ 12192 h 12191"/>
                <a:gd name="connsiteX3" fmla="*/ 47740 w 47739"/>
                <a:gd name="connsiteY3" fmla="*/ 5209 h 12191"/>
                <a:gd name="connsiteX4" fmla="*/ 46215 w 47739"/>
                <a:gd name="connsiteY4" fmla="*/ 1019 h 12191"/>
                <a:gd name="connsiteX5" fmla="*/ 45200 w 47739"/>
                <a:gd name="connsiteY5" fmla="*/ 3 h 12191"/>
                <a:gd name="connsiteX6" fmla="*/ 44184 w 47739"/>
                <a:gd name="connsiteY6" fmla="*/ 3 h 12191"/>
                <a:gd name="connsiteX7" fmla="*/ 43041 w 47739"/>
                <a:gd name="connsiteY7" fmla="*/ 3 h 12191"/>
                <a:gd name="connsiteX8" fmla="*/ 41645 w 47739"/>
                <a:gd name="connsiteY8" fmla="*/ 3 h 12191"/>
                <a:gd name="connsiteX9" fmla="*/ 6856 w 47739"/>
                <a:gd name="connsiteY9" fmla="*/ 3 h 12191"/>
                <a:gd name="connsiteX10" fmla="*/ 0 w 47739"/>
                <a:gd name="connsiteY10" fmla="*/ 5209 h 12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739" h="12191">
                  <a:moveTo>
                    <a:pt x="0" y="5209"/>
                  </a:moveTo>
                  <a:cubicBezTo>
                    <a:pt x="0" y="9016"/>
                    <a:pt x="3047" y="12123"/>
                    <a:pt x="6856" y="12192"/>
                  </a:cubicBezTo>
                  <a:lnTo>
                    <a:pt x="40883" y="12192"/>
                  </a:lnTo>
                  <a:cubicBezTo>
                    <a:pt x="44692" y="12122"/>
                    <a:pt x="47740" y="9016"/>
                    <a:pt x="47740" y="5209"/>
                  </a:cubicBezTo>
                  <a:cubicBezTo>
                    <a:pt x="47676" y="3688"/>
                    <a:pt x="47143" y="2225"/>
                    <a:pt x="46215" y="1019"/>
                  </a:cubicBezTo>
                  <a:cubicBezTo>
                    <a:pt x="45911" y="649"/>
                    <a:pt x="45568" y="309"/>
                    <a:pt x="45200" y="3"/>
                  </a:cubicBezTo>
                  <a:lnTo>
                    <a:pt x="44184" y="3"/>
                  </a:lnTo>
                  <a:lnTo>
                    <a:pt x="43041" y="3"/>
                  </a:lnTo>
                  <a:lnTo>
                    <a:pt x="41645" y="3"/>
                  </a:lnTo>
                  <a:lnTo>
                    <a:pt x="6856" y="3"/>
                  </a:lnTo>
                  <a:cubicBezTo>
                    <a:pt x="3631" y="-91"/>
                    <a:pt x="774" y="2076"/>
                    <a:pt x="0" y="5209"/>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21" name="Freeform: Shape 1020">
              <a:extLst>
                <a:ext uri="{FF2B5EF4-FFF2-40B4-BE49-F238E27FC236}">
                  <a16:creationId xmlns:a16="http://schemas.microsoft.com/office/drawing/2014/main" id="{1A3BFFFC-8C19-4B89-AA0C-FC9FB48A07A4}"/>
                </a:ext>
              </a:extLst>
            </p:cNvPr>
            <p:cNvSpPr/>
            <p:nvPr/>
          </p:nvSpPr>
          <p:spPr>
            <a:xfrm>
              <a:off x="11321102" y="6501260"/>
              <a:ext cx="13743" cy="7491"/>
            </a:xfrm>
            <a:custGeom>
              <a:avLst/>
              <a:gdLst>
                <a:gd name="connsiteX0" fmla="*/ 6887 w 13743"/>
                <a:gd name="connsiteY0" fmla="*/ 7491 h 7491"/>
                <a:gd name="connsiteX1" fmla="*/ 13743 w 13743"/>
                <a:gd name="connsiteY1" fmla="*/ 635 h 7491"/>
                <a:gd name="connsiteX2" fmla="*/ 13743 w 13743"/>
                <a:gd name="connsiteY2" fmla="*/ 0 h 7491"/>
                <a:gd name="connsiteX3" fmla="*/ 6887 w 13743"/>
                <a:gd name="connsiteY3" fmla="*/ 6856 h 7491"/>
                <a:gd name="connsiteX4" fmla="*/ 31 w 13743"/>
                <a:gd name="connsiteY4" fmla="*/ 0 h 7491"/>
                <a:gd name="connsiteX5" fmla="*/ 31 w 13743"/>
                <a:gd name="connsiteY5" fmla="*/ 0 h 7491"/>
                <a:gd name="connsiteX6" fmla="*/ 31 w 13743"/>
                <a:gd name="connsiteY6" fmla="*/ 0 h 7491"/>
                <a:gd name="connsiteX7" fmla="*/ 6227 w 13743"/>
                <a:gd name="connsiteY7" fmla="*/ 7466 h 7491"/>
                <a:gd name="connsiteX8" fmla="*/ 6887 w 13743"/>
                <a:gd name="connsiteY8" fmla="*/ 7491 h 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43" h="7491">
                  <a:moveTo>
                    <a:pt x="6887" y="7491"/>
                  </a:moveTo>
                  <a:cubicBezTo>
                    <a:pt x="10671" y="7491"/>
                    <a:pt x="13743" y="4418"/>
                    <a:pt x="13743" y="635"/>
                  </a:cubicBezTo>
                  <a:lnTo>
                    <a:pt x="13743" y="0"/>
                  </a:lnTo>
                  <a:cubicBezTo>
                    <a:pt x="13743" y="3783"/>
                    <a:pt x="10671" y="6856"/>
                    <a:pt x="6887" y="6856"/>
                  </a:cubicBezTo>
                  <a:cubicBezTo>
                    <a:pt x="3103" y="6856"/>
                    <a:pt x="31" y="3783"/>
                    <a:pt x="31" y="0"/>
                  </a:cubicBezTo>
                  <a:lnTo>
                    <a:pt x="31" y="0"/>
                  </a:lnTo>
                  <a:lnTo>
                    <a:pt x="31" y="0"/>
                  </a:lnTo>
                  <a:cubicBezTo>
                    <a:pt x="-324" y="3771"/>
                    <a:pt x="2456" y="7110"/>
                    <a:pt x="6227" y="7466"/>
                  </a:cubicBezTo>
                  <a:cubicBezTo>
                    <a:pt x="6442" y="7478"/>
                    <a:pt x="6659" y="7491"/>
                    <a:pt x="6887" y="7491"/>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22" name="Freeform: Shape 1021">
              <a:extLst>
                <a:ext uri="{FF2B5EF4-FFF2-40B4-BE49-F238E27FC236}">
                  <a16:creationId xmlns:a16="http://schemas.microsoft.com/office/drawing/2014/main" id="{83E2B7C5-3070-41FE-A648-2BE10682592A}"/>
                </a:ext>
              </a:extLst>
            </p:cNvPr>
            <p:cNvSpPr/>
            <p:nvPr/>
          </p:nvSpPr>
          <p:spPr>
            <a:xfrm>
              <a:off x="10035466" y="6239452"/>
              <a:ext cx="13838" cy="204290"/>
            </a:xfrm>
            <a:custGeom>
              <a:avLst/>
              <a:gdLst>
                <a:gd name="connsiteX0" fmla="*/ 6856 w 13838"/>
                <a:gd name="connsiteY0" fmla="*/ 6983 h 204290"/>
                <a:gd name="connsiteX1" fmla="*/ 0 w 13838"/>
                <a:gd name="connsiteY1" fmla="*/ 127 h 204290"/>
                <a:gd name="connsiteX2" fmla="*/ 0 w 13838"/>
                <a:gd name="connsiteY2" fmla="*/ 127 h 204290"/>
                <a:gd name="connsiteX3" fmla="*/ 0 w 13838"/>
                <a:gd name="connsiteY3" fmla="*/ 197435 h 204290"/>
                <a:gd name="connsiteX4" fmla="*/ 6856 w 13838"/>
                <a:gd name="connsiteY4" fmla="*/ 204291 h 204290"/>
                <a:gd name="connsiteX5" fmla="*/ 13839 w 13838"/>
                <a:gd name="connsiteY5" fmla="*/ 197435 h 204290"/>
                <a:gd name="connsiteX6" fmla="*/ 13839 w 13838"/>
                <a:gd name="connsiteY6" fmla="*/ 0 h 204290"/>
                <a:gd name="connsiteX7" fmla="*/ 6856 w 13838"/>
                <a:gd name="connsiteY7" fmla="*/ 6983 h 204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38" h="204290">
                  <a:moveTo>
                    <a:pt x="6856" y="6983"/>
                  </a:moveTo>
                  <a:cubicBezTo>
                    <a:pt x="3073" y="6983"/>
                    <a:pt x="0" y="3911"/>
                    <a:pt x="0" y="127"/>
                  </a:cubicBezTo>
                  <a:lnTo>
                    <a:pt x="0" y="127"/>
                  </a:lnTo>
                  <a:lnTo>
                    <a:pt x="0" y="197435"/>
                  </a:lnTo>
                  <a:cubicBezTo>
                    <a:pt x="0" y="201218"/>
                    <a:pt x="3073" y="204291"/>
                    <a:pt x="6856" y="204291"/>
                  </a:cubicBezTo>
                  <a:cubicBezTo>
                    <a:pt x="10665" y="204291"/>
                    <a:pt x="13775" y="201244"/>
                    <a:pt x="13839" y="197435"/>
                  </a:cubicBezTo>
                  <a:lnTo>
                    <a:pt x="13839" y="0"/>
                  </a:lnTo>
                  <a:cubicBezTo>
                    <a:pt x="13839" y="3860"/>
                    <a:pt x="10716" y="6983"/>
                    <a:pt x="6856"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23" name="Freeform: Shape 1022">
              <a:extLst>
                <a:ext uri="{FF2B5EF4-FFF2-40B4-BE49-F238E27FC236}">
                  <a16:creationId xmlns:a16="http://schemas.microsoft.com/office/drawing/2014/main" id="{62A00702-AB86-4C12-B318-78F88E214B1D}"/>
                </a:ext>
              </a:extLst>
            </p:cNvPr>
            <p:cNvSpPr/>
            <p:nvPr/>
          </p:nvSpPr>
          <p:spPr>
            <a:xfrm>
              <a:off x="10035466" y="6231326"/>
              <a:ext cx="13838" cy="14982"/>
            </a:xfrm>
            <a:custGeom>
              <a:avLst/>
              <a:gdLst>
                <a:gd name="connsiteX0" fmla="*/ 0 w 13838"/>
                <a:gd name="connsiteY0" fmla="*/ 8126 h 14982"/>
                <a:gd name="connsiteX1" fmla="*/ 6856 w 13838"/>
                <a:gd name="connsiteY1" fmla="*/ 14982 h 14982"/>
                <a:gd name="connsiteX2" fmla="*/ 13839 w 13838"/>
                <a:gd name="connsiteY2" fmla="*/ 8126 h 14982"/>
                <a:gd name="connsiteX3" fmla="*/ 13839 w 13838"/>
                <a:gd name="connsiteY3" fmla="*/ 6983 h 14982"/>
                <a:gd name="connsiteX4" fmla="*/ 6856 w 13838"/>
                <a:gd name="connsiteY4" fmla="*/ 0 h 14982"/>
                <a:gd name="connsiteX5" fmla="*/ 253 w 13838"/>
                <a:gd name="connsiteY5" fmla="*/ 5714 h 14982"/>
                <a:gd name="connsiteX6" fmla="*/ 253 w 13838"/>
                <a:gd name="connsiteY6" fmla="*/ 6983 h 14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38" h="14982">
                  <a:moveTo>
                    <a:pt x="0" y="8126"/>
                  </a:moveTo>
                  <a:cubicBezTo>
                    <a:pt x="0" y="11910"/>
                    <a:pt x="3073" y="14982"/>
                    <a:pt x="6856" y="14982"/>
                  </a:cubicBezTo>
                  <a:cubicBezTo>
                    <a:pt x="10665" y="14982"/>
                    <a:pt x="13775" y="11935"/>
                    <a:pt x="13839" y="8126"/>
                  </a:cubicBezTo>
                  <a:lnTo>
                    <a:pt x="13839" y="6983"/>
                  </a:lnTo>
                  <a:cubicBezTo>
                    <a:pt x="13839" y="3123"/>
                    <a:pt x="10716" y="0"/>
                    <a:pt x="6856" y="0"/>
                  </a:cubicBezTo>
                  <a:cubicBezTo>
                    <a:pt x="3568" y="76"/>
                    <a:pt x="800" y="2476"/>
                    <a:pt x="253" y="5714"/>
                  </a:cubicBezTo>
                  <a:cubicBezTo>
                    <a:pt x="177" y="6133"/>
                    <a:pt x="177" y="6564"/>
                    <a:pt x="253"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24" name="Freeform: Shape 1023">
              <a:extLst>
                <a:ext uri="{FF2B5EF4-FFF2-40B4-BE49-F238E27FC236}">
                  <a16:creationId xmlns:a16="http://schemas.microsoft.com/office/drawing/2014/main" id="{57D69AC3-7E55-46EC-9D0F-2FE7E589C78E}"/>
                </a:ext>
              </a:extLst>
            </p:cNvPr>
            <p:cNvSpPr/>
            <p:nvPr/>
          </p:nvSpPr>
          <p:spPr>
            <a:xfrm>
              <a:off x="10480526" y="6429904"/>
              <a:ext cx="320803" cy="13839"/>
            </a:xfrm>
            <a:custGeom>
              <a:avLst/>
              <a:gdLst>
                <a:gd name="connsiteX0" fmla="*/ 313948 w 320803"/>
                <a:gd name="connsiteY0" fmla="*/ 6983 h 13839"/>
                <a:gd name="connsiteX1" fmla="*/ 320804 w 320803"/>
                <a:gd name="connsiteY1" fmla="*/ 0 h 13839"/>
                <a:gd name="connsiteX2" fmla="*/ 6942 w 320803"/>
                <a:gd name="connsiteY2" fmla="*/ 0 h 13839"/>
                <a:gd name="connsiteX3" fmla="*/ 86 w 320803"/>
                <a:gd name="connsiteY3" fmla="*/ 6983 h 13839"/>
                <a:gd name="connsiteX4" fmla="*/ 86 w 320803"/>
                <a:gd name="connsiteY4" fmla="*/ 9269 h 13839"/>
                <a:gd name="connsiteX5" fmla="*/ 86 w 320803"/>
                <a:gd name="connsiteY5" fmla="*/ 9903 h 13839"/>
                <a:gd name="connsiteX6" fmla="*/ 6307 w 320803"/>
                <a:gd name="connsiteY6" fmla="*/ 13839 h 13839"/>
                <a:gd name="connsiteX7" fmla="*/ 319662 w 320803"/>
                <a:gd name="connsiteY7" fmla="*/ 13839 h 13839"/>
                <a:gd name="connsiteX8" fmla="*/ 313948 w 320803"/>
                <a:gd name="connsiteY8" fmla="*/ 6983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803" h="13839">
                  <a:moveTo>
                    <a:pt x="313948" y="6983"/>
                  </a:moveTo>
                  <a:cubicBezTo>
                    <a:pt x="313948" y="3174"/>
                    <a:pt x="316995" y="64"/>
                    <a:pt x="320804" y="0"/>
                  </a:cubicBezTo>
                  <a:lnTo>
                    <a:pt x="6942" y="0"/>
                  </a:lnTo>
                  <a:cubicBezTo>
                    <a:pt x="3133" y="64"/>
                    <a:pt x="86" y="3174"/>
                    <a:pt x="86" y="6983"/>
                  </a:cubicBezTo>
                  <a:cubicBezTo>
                    <a:pt x="-29" y="7745"/>
                    <a:pt x="-29" y="8507"/>
                    <a:pt x="86" y="9269"/>
                  </a:cubicBezTo>
                  <a:lnTo>
                    <a:pt x="86" y="9903"/>
                  </a:lnTo>
                  <a:cubicBezTo>
                    <a:pt x="1241" y="12290"/>
                    <a:pt x="3654" y="13814"/>
                    <a:pt x="6307" y="13839"/>
                  </a:cubicBezTo>
                  <a:lnTo>
                    <a:pt x="319662" y="13839"/>
                  </a:lnTo>
                  <a:cubicBezTo>
                    <a:pt x="316322" y="13281"/>
                    <a:pt x="313898" y="10361"/>
                    <a:pt x="313948"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25" name="Freeform: Shape 1024">
              <a:extLst>
                <a:ext uri="{FF2B5EF4-FFF2-40B4-BE49-F238E27FC236}">
                  <a16:creationId xmlns:a16="http://schemas.microsoft.com/office/drawing/2014/main" id="{FB4137D5-E321-4B90-98BF-0C6655840C56}"/>
                </a:ext>
              </a:extLst>
            </p:cNvPr>
            <p:cNvSpPr/>
            <p:nvPr/>
          </p:nvSpPr>
          <p:spPr>
            <a:xfrm>
              <a:off x="10794474" y="6429904"/>
              <a:ext cx="10665" cy="13839"/>
            </a:xfrm>
            <a:custGeom>
              <a:avLst/>
              <a:gdLst>
                <a:gd name="connsiteX0" fmla="*/ 3809 w 10665"/>
                <a:gd name="connsiteY0" fmla="*/ 6983 h 13839"/>
                <a:gd name="connsiteX1" fmla="*/ 10666 w 10665"/>
                <a:gd name="connsiteY1" fmla="*/ 0 h 13839"/>
                <a:gd name="connsiteX2" fmla="*/ 6856 w 10665"/>
                <a:gd name="connsiteY2" fmla="*/ 0 h 13839"/>
                <a:gd name="connsiteX3" fmla="*/ 0 w 10665"/>
                <a:gd name="connsiteY3" fmla="*/ 6983 h 13839"/>
                <a:gd name="connsiteX4" fmla="*/ 6856 w 10665"/>
                <a:gd name="connsiteY4" fmla="*/ 13839 h 13839"/>
                <a:gd name="connsiteX5" fmla="*/ 10666 w 10665"/>
                <a:gd name="connsiteY5" fmla="*/ 13839 h 13839"/>
                <a:gd name="connsiteX6" fmla="*/ 3809 w 10665"/>
                <a:gd name="connsiteY6" fmla="*/ 6983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65" h="13839">
                  <a:moveTo>
                    <a:pt x="3809" y="6983"/>
                  </a:moveTo>
                  <a:cubicBezTo>
                    <a:pt x="3809" y="3174"/>
                    <a:pt x="6856" y="64"/>
                    <a:pt x="10666" y="0"/>
                  </a:cubicBezTo>
                  <a:lnTo>
                    <a:pt x="6856" y="0"/>
                  </a:lnTo>
                  <a:cubicBezTo>
                    <a:pt x="3047" y="64"/>
                    <a:pt x="0" y="3174"/>
                    <a:pt x="0" y="6983"/>
                  </a:cubicBezTo>
                  <a:cubicBezTo>
                    <a:pt x="0" y="10767"/>
                    <a:pt x="3073" y="13839"/>
                    <a:pt x="6856" y="13839"/>
                  </a:cubicBezTo>
                  <a:lnTo>
                    <a:pt x="10666" y="13839"/>
                  </a:lnTo>
                  <a:cubicBezTo>
                    <a:pt x="6882" y="13839"/>
                    <a:pt x="3809" y="10767"/>
                    <a:pt x="3809"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26" name="Freeform: Shape 1025">
              <a:extLst>
                <a:ext uri="{FF2B5EF4-FFF2-40B4-BE49-F238E27FC236}">
                  <a16:creationId xmlns:a16="http://schemas.microsoft.com/office/drawing/2014/main" id="{6CC788BE-0889-4B85-8493-EB62D06DE00A}"/>
                </a:ext>
              </a:extLst>
            </p:cNvPr>
            <p:cNvSpPr/>
            <p:nvPr/>
          </p:nvSpPr>
          <p:spPr>
            <a:xfrm>
              <a:off x="10798029" y="6429904"/>
              <a:ext cx="201369" cy="13839"/>
            </a:xfrm>
            <a:custGeom>
              <a:avLst/>
              <a:gdLst>
                <a:gd name="connsiteX0" fmla="*/ 194513 w 201369"/>
                <a:gd name="connsiteY0" fmla="*/ 6983 h 13839"/>
                <a:gd name="connsiteX1" fmla="*/ 201369 w 201369"/>
                <a:gd name="connsiteY1" fmla="*/ 0 h 13839"/>
                <a:gd name="connsiteX2" fmla="*/ 6856 w 201369"/>
                <a:gd name="connsiteY2" fmla="*/ 0 h 13839"/>
                <a:gd name="connsiteX3" fmla="*/ 0 w 201369"/>
                <a:gd name="connsiteY3" fmla="*/ 6983 h 13839"/>
                <a:gd name="connsiteX4" fmla="*/ 6856 w 201369"/>
                <a:gd name="connsiteY4" fmla="*/ 13839 h 13839"/>
                <a:gd name="connsiteX5" fmla="*/ 201115 w 201369"/>
                <a:gd name="connsiteY5" fmla="*/ 13839 h 13839"/>
                <a:gd name="connsiteX6" fmla="*/ 194513 w 201369"/>
                <a:gd name="connsiteY6" fmla="*/ 6983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369" h="13839">
                  <a:moveTo>
                    <a:pt x="194513" y="6983"/>
                  </a:moveTo>
                  <a:cubicBezTo>
                    <a:pt x="194513" y="3174"/>
                    <a:pt x="197561" y="64"/>
                    <a:pt x="201369" y="0"/>
                  </a:cubicBezTo>
                  <a:lnTo>
                    <a:pt x="6856" y="0"/>
                  </a:lnTo>
                  <a:cubicBezTo>
                    <a:pt x="3047" y="64"/>
                    <a:pt x="0" y="3174"/>
                    <a:pt x="0" y="6983"/>
                  </a:cubicBezTo>
                  <a:cubicBezTo>
                    <a:pt x="0" y="10767"/>
                    <a:pt x="3073" y="13839"/>
                    <a:pt x="6856" y="13839"/>
                  </a:cubicBezTo>
                  <a:lnTo>
                    <a:pt x="201115" y="13839"/>
                  </a:lnTo>
                  <a:cubicBezTo>
                    <a:pt x="197433" y="13700"/>
                    <a:pt x="194513" y="10678"/>
                    <a:pt x="194513"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27" name="Freeform: Shape 1026">
              <a:extLst>
                <a:ext uri="{FF2B5EF4-FFF2-40B4-BE49-F238E27FC236}">
                  <a16:creationId xmlns:a16="http://schemas.microsoft.com/office/drawing/2014/main" id="{D6D172C0-9B2D-4A6E-AC1A-5DF3EBF226BD}"/>
                </a:ext>
              </a:extLst>
            </p:cNvPr>
            <p:cNvSpPr/>
            <p:nvPr/>
          </p:nvSpPr>
          <p:spPr>
            <a:xfrm>
              <a:off x="10992542" y="6429904"/>
              <a:ext cx="98527" cy="13839"/>
            </a:xfrm>
            <a:custGeom>
              <a:avLst/>
              <a:gdLst>
                <a:gd name="connsiteX0" fmla="*/ 95479 w 98527"/>
                <a:gd name="connsiteY0" fmla="*/ 12316 h 13839"/>
                <a:gd name="connsiteX1" fmla="*/ 98526 w 98527"/>
                <a:gd name="connsiteY1" fmla="*/ 6856 h 13839"/>
                <a:gd name="connsiteX2" fmla="*/ 91924 w 98527"/>
                <a:gd name="connsiteY2" fmla="*/ 0 h 13839"/>
                <a:gd name="connsiteX3" fmla="*/ 91924 w 98527"/>
                <a:gd name="connsiteY3" fmla="*/ 0 h 13839"/>
                <a:gd name="connsiteX4" fmla="*/ 6856 w 98527"/>
                <a:gd name="connsiteY4" fmla="*/ 0 h 13839"/>
                <a:gd name="connsiteX5" fmla="*/ 0 w 98527"/>
                <a:gd name="connsiteY5" fmla="*/ 6983 h 13839"/>
                <a:gd name="connsiteX6" fmla="*/ 6856 w 98527"/>
                <a:gd name="connsiteY6" fmla="*/ 13839 h 13839"/>
                <a:gd name="connsiteX7" fmla="*/ 91670 w 98527"/>
                <a:gd name="connsiteY7" fmla="*/ 13839 h 13839"/>
                <a:gd name="connsiteX8" fmla="*/ 95479 w 98527"/>
                <a:gd name="connsiteY8" fmla="*/ 12316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27" h="13839">
                  <a:moveTo>
                    <a:pt x="95479" y="12316"/>
                  </a:moveTo>
                  <a:cubicBezTo>
                    <a:pt x="97345" y="11122"/>
                    <a:pt x="98488" y="9078"/>
                    <a:pt x="98526" y="6856"/>
                  </a:cubicBezTo>
                  <a:cubicBezTo>
                    <a:pt x="98602" y="3136"/>
                    <a:pt x="95644" y="76"/>
                    <a:pt x="91924" y="0"/>
                  </a:cubicBezTo>
                  <a:cubicBezTo>
                    <a:pt x="91924" y="0"/>
                    <a:pt x="91924" y="0"/>
                    <a:pt x="91924" y="0"/>
                  </a:cubicBezTo>
                  <a:lnTo>
                    <a:pt x="6856" y="0"/>
                  </a:lnTo>
                  <a:cubicBezTo>
                    <a:pt x="3047" y="64"/>
                    <a:pt x="0" y="3174"/>
                    <a:pt x="0" y="6983"/>
                  </a:cubicBezTo>
                  <a:cubicBezTo>
                    <a:pt x="0" y="10767"/>
                    <a:pt x="3072" y="13839"/>
                    <a:pt x="6856" y="13839"/>
                  </a:cubicBezTo>
                  <a:lnTo>
                    <a:pt x="91670" y="13839"/>
                  </a:lnTo>
                  <a:cubicBezTo>
                    <a:pt x="93079" y="13776"/>
                    <a:pt x="94412" y="13243"/>
                    <a:pt x="95479" y="1231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28" name="Freeform: Shape 1027">
              <a:extLst>
                <a:ext uri="{FF2B5EF4-FFF2-40B4-BE49-F238E27FC236}">
                  <a16:creationId xmlns:a16="http://schemas.microsoft.com/office/drawing/2014/main" id="{C013AE65-B4CB-4174-8AAE-783A7728A2D5}"/>
                </a:ext>
              </a:extLst>
            </p:cNvPr>
            <p:cNvSpPr/>
            <p:nvPr/>
          </p:nvSpPr>
          <p:spPr>
            <a:xfrm>
              <a:off x="9507918" y="5604615"/>
              <a:ext cx="52691" cy="13858"/>
            </a:xfrm>
            <a:custGeom>
              <a:avLst/>
              <a:gdLst>
                <a:gd name="connsiteX0" fmla="*/ 45327 w 52691"/>
                <a:gd name="connsiteY0" fmla="*/ 6983 h 13858"/>
                <a:gd name="connsiteX1" fmla="*/ 52184 w 52691"/>
                <a:gd name="connsiteY1" fmla="*/ 0 h 13858"/>
                <a:gd name="connsiteX2" fmla="*/ 6857 w 52691"/>
                <a:gd name="connsiteY2" fmla="*/ 0 h 13858"/>
                <a:gd name="connsiteX3" fmla="*/ 0 w 52691"/>
                <a:gd name="connsiteY3" fmla="*/ 6983 h 13858"/>
                <a:gd name="connsiteX4" fmla="*/ 6857 w 52691"/>
                <a:gd name="connsiteY4" fmla="*/ 13840 h 13858"/>
                <a:gd name="connsiteX5" fmla="*/ 52692 w 52691"/>
                <a:gd name="connsiteY5" fmla="*/ 13840 h 13858"/>
                <a:gd name="connsiteX6" fmla="*/ 45353 w 52691"/>
                <a:gd name="connsiteY6" fmla="*/ 7510 h 13858"/>
                <a:gd name="connsiteX7" fmla="*/ 45327 w 52691"/>
                <a:gd name="connsiteY7" fmla="*/ 6983 h 13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691" h="13858">
                  <a:moveTo>
                    <a:pt x="45327" y="6983"/>
                  </a:moveTo>
                  <a:cubicBezTo>
                    <a:pt x="45327" y="3176"/>
                    <a:pt x="48374" y="70"/>
                    <a:pt x="52184" y="0"/>
                  </a:cubicBezTo>
                  <a:lnTo>
                    <a:pt x="6857" y="0"/>
                  </a:lnTo>
                  <a:cubicBezTo>
                    <a:pt x="3048" y="70"/>
                    <a:pt x="0" y="3176"/>
                    <a:pt x="0" y="6983"/>
                  </a:cubicBezTo>
                  <a:cubicBezTo>
                    <a:pt x="0" y="10769"/>
                    <a:pt x="3073" y="13840"/>
                    <a:pt x="6857" y="13840"/>
                  </a:cubicBezTo>
                  <a:lnTo>
                    <a:pt x="52692" y="13840"/>
                  </a:lnTo>
                  <a:cubicBezTo>
                    <a:pt x="48921" y="14120"/>
                    <a:pt x="45632" y="11286"/>
                    <a:pt x="45353" y="7510"/>
                  </a:cubicBezTo>
                  <a:cubicBezTo>
                    <a:pt x="45327" y="7335"/>
                    <a:pt x="45327" y="7158"/>
                    <a:pt x="45327"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29" name="Freeform: Shape 1028">
              <a:extLst>
                <a:ext uri="{FF2B5EF4-FFF2-40B4-BE49-F238E27FC236}">
                  <a16:creationId xmlns:a16="http://schemas.microsoft.com/office/drawing/2014/main" id="{62C0F749-441B-40D1-AC6D-9EEDC1DFAEE0}"/>
                </a:ext>
              </a:extLst>
            </p:cNvPr>
            <p:cNvSpPr/>
            <p:nvPr/>
          </p:nvSpPr>
          <p:spPr>
            <a:xfrm>
              <a:off x="8224155" y="5884070"/>
              <a:ext cx="13712" cy="980570"/>
            </a:xfrm>
            <a:custGeom>
              <a:avLst/>
              <a:gdLst>
                <a:gd name="connsiteX0" fmla="*/ 13713 w 13712"/>
                <a:gd name="connsiteY0" fmla="*/ 13713 h 980570"/>
                <a:gd name="connsiteX1" fmla="*/ 13713 w 13712"/>
                <a:gd name="connsiteY1" fmla="*/ 6856 h 980570"/>
                <a:gd name="connsiteX2" fmla="*/ 6857 w 13712"/>
                <a:gd name="connsiteY2" fmla="*/ 0 h 980570"/>
                <a:gd name="connsiteX3" fmla="*/ 0 w 13712"/>
                <a:gd name="connsiteY3" fmla="*/ 6856 h 980570"/>
                <a:gd name="connsiteX4" fmla="*/ 0 w 13712"/>
                <a:gd name="connsiteY4" fmla="*/ 980570 h 980570"/>
                <a:gd name="connsiteX5" fmla="*/ 13713 w 13712"/>
                <a:gd name="connsiteY5" fmla="*/ 980570 h 980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12" h="980570">
                  <a:moveTo>
                    <a:pt x="13713" y="13713"/>
                  </a:moveTo>
                  <a:lnTo>
                    <a:pt x="13713" y="6856"/>
                  </a:lnTo>
                  <a:cubicBezTo>
                    <a:pt x="13713" y="3070"/>
                    <a:pt x="10640" y="0"/>
                    <a:pt x="6857" y="0"/>
                  </a:cubicBezTo>
                  <a:cubicBezTo>
                    <a:pt x="3073" y="0"/>
                    <a:pt x="0" y="3070"/>
                    <a:pt x="0" y="6856"/>
                  </a:cubicBezTo>
                  <a:lnTo>
                    <a:pt x="0" y="980570"/>
                  </a:lnTo>
                  <a:lnTo>
                    <a:pt x="13713" y="980570"/>
                  </a:lnTo>
                  <a:close/>
                </a:path>
              </a:pathLst>
            </a:custGeom>
            <a:solidFill>
              <a:srgbClr val="000000"/>
            </a:solidFill>
            <a:ln w="12690" cap="flat">
              <a:noFill/>
              <a:prstDash val="solid"/>
              <a:miter/>
            </a:ln>
          </p:spPr>
          <p:txBody>
            <a:bodyPr rtlCol="0" anchor="ctr"/>
            <a:lstStyle/>
            <a:p>
              <a:pPr rtl="0"/>
              <a:endParaRPr lang="en-GB" sz="1934" noProof="0"/>
            </a:p>
          </p:txBody>
        </p:sp>
        <p:sp>
          <p:nvSpPr>
            <p:cNvPr id="1030" name="Freeform: Shape 1029">
              <a:extLst>
                <a:ext uri="{FF2B5EF4-FFF2-40B4-BE49-F238E27FC236}">
                  <a16:creationId xmlns:a16="http://schemas.microsoft.com/office/drawing/2014/main" id="{BA251985-2C52-4150-AD6E-46FBD0228694}"/>
                </a:ext>
              </a:extLst>
            </p:cNvPr>
            <p:cNvSpPr/>
            <p:nvPr/>
          </p:nvSpPr>
          <p:spPr>
            <a:xfrm>
              <a:off x="12176080" y="6501640"/>
              <a:ext cx="47" cy="1777"/>
            </a:xfrm>
            <a:custGeom>
              <a:avLst/>
              <a:gdLst>
                <a:gd name="connsiteX0" fmla="*/ 48 w 47"/>
                <a:gd name="connsiteY0" fmla="*/ 1778 h 1777"/>
                <a:gd name="connsiteX1" fmla="*/ 48 w 47"/>
                <a:gd name="connsiteY1" fmla="*/ 1778 h 1777"/>
                <a:gd name="connsiteX2" fmla="*/ 48 w 47"/>
                <a:gd name="connsiteY2" fmla="*/ 0 h 1777"/>
                <a:gd name="connsiteX3" fmla="*/ 48 w 47"/>
                <a:gd name="connsiteY3" fmla="*/ 635 h 1777"/>
                <a:gd name="connsiteX4" fmla="*/ 48 w 47"/>
                <a:gd name="connsiteY4" fmla="*/ 1778 h 1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 h="1777">
                  <a:moveTo>
                    <a:pt x="48" y="1778"/>
                  </a:moveTo>
                  <a:lnTo>
                    <a:pt x="48" y="1778"/>
                  </a:lnTo>
                  <a:cubicBezTo>
                    <a:pt x="-16" y="1181"/>
                    <a:pt x="-16" y="597"/>
                    <a:pt x="48" y="0"/>
                  </a:cubicBezTo>
                  <a:lnTo>
                    <a:pt x="48" y="635"/>
                  </a:lnTo>
                  <a:cubicBezTo>
                    <a:pt x="10" y="1016"/>
                    <a:pt x="10" y="1397"/>
                    <a:pt x="48" y="1778"/>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31" name="Freeform: Shape 1030">
              <a:extLst>
                <a:ext uri="{FF2B5EF4-FFF2-40B4-BE49-F238E27FC236}">
                  <a16:creationId xmlns:a16="http://schemas.microsoft.com/office/drawing/2014/main" id="{71458350-CA63-4C11-BE5D-C26020915413}"/>
                </a:ext>
              </a:extLst>
            </p:cNvPr>
            <p:cNvSpPr/>
            <p:nvPr/>
          </p:nvSpPr>
          <p:spPr>
            <a:xfrm>
              <a:off x="11766278" y="6503037"/>
              <a:ext cx="13712" cy="361476"/>
            </a:xfrm>
            <a:custGeom>
              <a:avLst/>
              <a:gdLst>
                <a:gd name="connsiteX0" fmla="*/ 6857 w 13712"/>
                <a:gd name="connsiteY0" fmla="*/ 6856 h 361476"/>
                <a:gd name="connsiteX1" fmla="*/ 0 w 13712"/>
                <a:gd name="connsiteY1" fmla="*/ 0 h 361476"/>
                <a:gd name="connsiteX2" fmla="*/ 0 w 13712"/>
                <a:gd name="connsiteY2" fmla="*/ 361476 h 361476"/>
                <a:gd name="connsiteX3" fmla="*/ 13713 w 13712"/>
                <a:gd name="connsiteY3" fmla="*/ 361476 h 361476"/>
                <a:gd name="connsiteX4" fmla="*/ 13713 w 13712"/>
                <a:gd name="connsiteY4" fmla="*/ 0 h 361476"/>
                <a:gd name="connsiteX5" fmla="*/ 6857 w 13712"/>
                <a:gd name="connsiteY5" fmla="*/ 6856 h 36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12" h="361476">
                  <a:moveTo>
                    <a:pt x="6857" y="6856"/>
                  </a:moveTo>
                  <a:cubicBezTo>
                    <a:pt x="3073" y="6856"/>
                    <a:pt x="0" y="3783"/>
                    <a:pt x="0" y="0"/>
                  </a:cubicBezTo>
                  <a:lnTo>
                    <a:pt x="0" y="361476"/>
                  </a:lnTo>
                  <a:lnTo>
                    <a:pt x="13713" y="361476"/>
                  </a:lnTo>
                  <a:lnTo>
                    <a:pt x="13713" y="0"/>
                  </a:lnTo>
                  <a:cubicBezTo>
                    <a:pt x="13713" y="3783"/>
                    <a:pt x="10640" y="6856"/>
                    <a:pt x="6857"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32" name="Freeform: Shape 1031">
              <a:extLst>
                <a:ext uri="{FF2B5EF4-FFF2-40B4-BE49-F238E27FC236}">
                  <a16:creationId xmlns:a16="http://schemas.microsoft.com/office/drawing/2014/main" id="{2D8F0271-6221-4E32-A6DA-16CC4A18041C}"/>
                </a:ext>
              </a:extLst>
            </p:cNvPr>
            <p:cNvSpPr/>
            <p:nvPr/>
          </p:nvSpPr>
          <p:spPr>
            <a:xfrm>
              <a:off x="8716406" y="6437649"/>
              <a:ext cx="13838" cy="8125"/>
            </a:xfrm>
            <a:custGeom>
              <a:avLst/>
              <a:gdLst>
                <a:gd name="connsiteX0" fmla="*/ 6856 w 13838"/>
                <a:gd name="connsiteY0" fmla="*/ 8126 h 8125"/>
                <a:gd name="connsiteX1" fmla="*/ 13839 w 13838"/>
                <a:gd name="connsiteY1" fmla="*/ 1143 h 8125"/>
                <a:gd name="connsiteX2" fmla="*/ 13839 w 13838"/>
                <a:gd name="connsiteY2" fmla="*/ 0 h 8125"/>
                <a:gd name="connsiteX3" fmla="*/ 6856 w 13838"/>
                <a:gd name="connsiteY3" fmla="*/ 6856 h 8125"/>
                <a:gd name="connsiteX4" fmla="*/ 0 w 13838"/>
                <a:gd name="connsiteY4" fmla="*/ 0 h 8125"/>
                <a:gd name="connsiteX5" fmla="*/ 0 w 13838"/>
                <a:gd name="connsiteY5" fmla="*/ 1143 h 8125"/>
                <a:gd name="connsiteX6" fmla="*/ 6856 w 13838"/>
                <a:gd name="connsiteY6" fmla="*/ 8126 h 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38" h="8125">
                  <a:moveTo>
                    <a:pt x="6856" y="8126"/>
                  </a:moveTo>
                  <a:cubicBezTo>
                    <a:pt x="10716" y="8126"/>
                    <a:pt x="13839" y="5002"/>
                    <a:pt x="13839" y="1143"/>
                  </a:cubicBezTo>
                  <a:lnTo>
                    <a:pt x="13839" y="0"/>
                  </a:lnTo>
                  <a:cubicBezTo>
                    <a:pt x="13775" y="3809"/>
                    <a:pt x="10665" y="6856"/>
                    <a:pt x="6856" y="6856"/>
                  </a:cubicBezTo>
                  <a:cubicBezTo>
                    <a:pt x="3073" y="6856"/>
                    <a:pt x="0" y="3784"/>
                    <a:pt x="0" y="0"/>
                  </a:cubicBezTo>
                  <a:lnTo>
                    <a:pt x="0" y="1143"/>
                  </a:lnTo>
                  <a:cubicBezTo>
                    <a:pt x="0" y="4952"/>
                    <a:pt x="3047" y="8063"/>
                    <a:pt x="6856" y="812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33" name="Freeform: Shape 1032">
              <a:extLst>
                <a:ext uri="{FF2B5EF4-FFF2-40B4-BE49-F238E27FC236}">
                  <a16:creationId xmlns:a16="http://schemas.microsoft.com/office/drawing/2014/main" id="{8F0DA760-DEA1-40C6-87B1-FD953593551F}"/>
                </a:ext>
              </a:extLst>
            </p:cNvPr>
            <p:cNvSpPr/>
            <p:nvPr/>
          </p:nvSpPr>
          <p:spPr>
            <a:xfrm>
              <a:off x="8716406" y="5728662"/>
              <a:ext cx="13838" cy="715842"/>
            </a:xfrm>
            <a:custGeom>
              <a:avLst/>
              <a:gdLst>
                <a:gd name="connsiteX0" fmla="*/ 6856 w 13838"/>
                <a:gd name="connsiteY0" fmla="*/ 715843 h 715842"/>
                <a:gd name="connsiteX1" fmla="*/ 13839 w 13838"/>
                <a:gd name="connsiteY1" fmla="*/ 708987 h 715842"/>
                <a:gd name="connsiteX2" fmla="*/ 13839 w 13838"/>
                <a:gd name="connsiteY2" fmla="*/ 6856 h 715842"/>
                <a:gd name="connsiteX3" fmla="*/ 6856 w 13838"/>
                <a:gd name="connsiteY3" fmla="*/ 0 h 715842"/>
                <a:gd name="connsiteX4" fmla="*/ 0 w 13838"/>
                <a:gd name="connsiteY4" fmla="*/ 6856 h 715842"/>
                <a:gd name="connsiteX5" fmla="*/ 0 w 13838"/>
                <a:gd name="connsiteY5" fmla="*/ 708987 h 715842"/>
                <a:gd name="connsiteX6" fmla="*/ 6856 w 13838"/>
                <a:gd name="connsiteY6" fmla="*/ 715843 h 715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38" h="715842">
                  <a:moveTo>
                    <a:pt x="6856" y="715843"/>
                  </a:moveTo>
                  <a:cubicBezTo>
                    <a:pt x="10665" y="715843"/>
                    <a:pt x="13775" y="712796"/>
                    <a:pt x="13839" y="708987"/>
                  </a:cubicBezTo>
                  <a:lnTo>
                    <a:pt x="13839" y="6856"/>
                  </a:lnTo>
                  <a:cubicBezTo>
                    <a:pt x="13775" y="3050"/>
                    <a:pt x="10665" y="0"/>
                    <a:pt x="6856" y="0"/>
                  </a:cubicBezTo>
                  <a:cubicBezTo>
                    <a:pt x="3073" y="0"/>
                    <a:pt x="0" y="3070"/>
                    <a:pt x="0" y="6856"/>
                  </a:cubicBezTo>
                  <a:lnTo>
                    <a:pt x="0" y="708987"/>
                  </a:lnTo>
                  <a:cubicBezTo>
                    <a:pt x="0" y="712770"/>
                    <a:pt x="3073" y="715843"/>
                    <a:pt x="6856" y="71584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34" name="Freeform: Shape 1033">
              <a:extLst>
                <a:ext uri="{FF2B5EF4-FFF2-40B4-BE49-F238E27FC236}">
                  <a16:creationId xmlns:a16="http://schemas.microsoft.com/office/drawing/2014/main" id="{A5801F6C-FEA8-40D0-A7D9-CF81E99FBAEE}"/>
                </a:ext>
              </a:extLst>
            </p:cNvPr>
            <p:cNvSpPr/>
            <p:nvPr/>
          </p:nvSpPr>
          <p:spPr>
            <a:xfrm>
              <a:off x="9419041" y="6445013"/>
              <a:ext cx="13839" cy="8506"/>
            </a:xfrm>
            <a:custGeom>
              <a:avLst/>
              <a:gdLst>
                <a:gd name="connsiteX0" fmla="*/ 6984 w 13839"/>
                <a:gd name="connsiteY0" fmla="*/ 8507 h 8506"/>
                <a:gd name="connsiteX1" fmla="*/ 13840 w 13839"/>
                <a:gd name="connsiteY1" fmla="*/ 1651 h 8506"/>
                <a:gd name="connsiteX2" fmla="*/ 13840 w 13839"/>
                <a:gd name="connsiteY2" fmla="*/ 0 h 8506"/>
                <a:gd name="connsiteX3" fmla="*/ 6984 w 13839"/>
                <a:gd name="connsiteY3" fmla="*/ 6856 h 8506"/>
                <a:gd name="connsiteX4" fmla="*/ 0 w 13839"/>
                <a:gd name="connsiteY4" fmla="*/ 0 h 8506"/>
                <a:gd name="connsiteX5" fmla="*/ 0 w 13839"/>
                <a:gd name="connsiteY5" fmla="*/ 1651 h 8506"/>
                <a:gd name="connsiteX6" fmla="*/ 6984 w 13839"/>
                <a:gd name="connsiteY6" fmla="*/ 8507 h 8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39" h="8506">
                  <a:moveTo>
                    <a:pt x="6984" y="8507"/>
                  </a:moveTo>
                  <a:cubicBezTo>
                    <a:pt x="10767" y="8507"/>
                    <a:pt x="13840" y="5434"/>
                    <a:pt x="13840" y="1651"/>
                  </a:cubicBezTo>
                  <a:lnTo>
                    <a:pt x="13840" y="0"/>
                  </a:lnTo>
                  <a:cubicBezTo>
                    <a:pt x="13840" y="3784"/>
                    <a:pt x="10767" y="6856"/>
                    <a:pt x="6984" y="6856"/>
                  </a:cubicBezTo>
                  <a:cubicBezTo>
                    <a:pt x="3174" y="6856"/>
                    <a:pt x="64" y="3809"/>
                    <a:pt x="0" y="0"/>
                  </a:cubicBezTo>
                  <a:lnTo>
                    <a:pt x="0" y="1651"/>
                  </a:lnTo>
                  <a:cubicBezTo>
                    <a:pt x="140" y="5434"/>
                    <a:pt x="3200" y="8443"/>
                    <a:pt x="6984" y="8507"/>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35" name="Freeform: Shape 1034">
              <a:extLst>
                <a:ext uri="{FF2B5EF4-FFF2-40B4-BE49-F238E27FC236}">
                  <a16:creationId xmlns:a16="http://schemas.microsoft.com/office/drawing/2014/main" id="{47E1E70F-90A6-4035-8062-E1C518B85FB0}"/>
                </a:ext>
              </a:extLst>
            </p:cNvPr>
            <p:cNvSpPr/>
            <p:nvPr/>
          </p:nvSpPr>
          <p:spPr>
            <a:xfrm>
              <a:off x="9419402" y="6429847"/>
              <a:ext cx="13535" cy="22022"/>
            </a:xfrm>
            <a:custGeom>
              <a:avLst/>
              <a:gdLst>
                <a:gd name="connsiteX0" fmla="*/ 6623 w 13535"/>
                <a:gd name="connsiteY0" fmla="*/ 22022 h 22022"/>
                <a:gd name="connsiteX1" fmla="*/ 13479 w 13535"/>
                <a:gd name="connsiteY1" fmla="*/ 15166 h 22022"/>
                <a:gd name="connsiteX2" fmla="*/ 13479 w 13535"/>
                <a:gd name="connsiteY2" fmla="*/ 7040 h 22022"/>
                <a:gd name="connsiteX3" fmla="*/ 13479 w 13535"/>
                <a:gd name="connsiteY3" fmla="*/ 5771 h 22022"/>
                <a:gd name="connsiteX4" fmla="*/ 6876 w 13535"/>
                <a:gd name="connsiteY4" fmla="*/ 57 h 22022"/>
                <a:gd name="connsiteX5" fmla="*/ 5480 w 13535"/>
                <a:gd name="connsiteY5" fmla="*/ 57 h 22022"/>
                <a:gd name="connsiteX6" fmla="*/ 4083 w 13535"/>
                <a:gd name="connsiteY6" fmla="*/ 57 h 22022"/>
                <a:gd name="connsiteX7" fmla="*/ 4083 w 13535"/>
                <a:gd name="connsiteY7" fmla="*/ 57 h 22022"/>
                <a:gd name="connsiteX8" fmla="*/ 20 w 13535"/>
                <a:gd name="connsiteY8" fmla="*/ 6279 h 22022"/>
                <a:gd name="connsiteX9" fmla="*/ 20 w 13535"/>
                <a:gd name="connsiteY9" fmla="*/ 14531 h 22022"/>
                <a:gd name="connsiteX10" fmla="*/ 6470 w 13535"/>
                <a:gd name="connsiteY10" fmla="*/ 22010 h 22022"/>
                <a:gd name="connsiteX11" fmla="*/ 6623 w 13535"/>
                <a:gd name="connsiteY11" fmla="*/ 22022 h 2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535" h="22022">
                  <a:moveTo>
                    <a:pt x="6623" y="22022"/>
                  </a:moveTo>
                  <a:cubicBezTo>
                    <a:pt x="10406" y="22022"/>
                    <a:pt x="13479" y="18950"/>
                    <a:pt x="13479" y="15166"/>
                  </a:cubicBezTo>
                  <a:lnTo>
                    <a:pt x="13479" y="7040"/>
                  </a:lnTo>
                  <a:cubicBezTo>
                    <a:pt x="13555" y="6621"/>
                    <a:pt x="13555" y="6190"/>
                    <a:pt x="13479" y="5771"/>
                  </a:cubicBezTo>
                  <a:cubicBezTo>
                    <a:pt x="12932" y="2533"/>
                    <a:pt x="10165" y="133"/>
                    <a:pt x="6876" y="57"/>
                  </a:cubicBezTo>
                  <a:lnTo>
                    <a:pt x="5480" y="57"/>
                  </a:lnTo>
                  <a:cubicBezTo>
                    <a:pt x="5023" y="-19"/>
                    <a:pt x="4541" y="-19"/>
                    <a:pt x="4083" y="57"/>
                  </a:cubicBezTo>
                  <a:lnTo>
                    <a:pt x="4083" y="57"/>
                  </a:lnTo>
                  <a:cubicBezTo>
                    <a:pt x="1620" y="1149"/>
                    <a:pt x="33" y="3587"/>
                    <a:pt x="20" y="6279"/>
                  </a:cubicBezTo>
                  <a:lnTo>
                    <a:pt x="20" y="14531"/>
                  </a:lnTo>
                  <a:cubicBezTo>
                    <a:pt x="-272" y="18379"/>
                    <a:pt x="2623" y="21730"/>
                    <a:pt x="6470" y="22010"/>
                  </a:cubicBezTo>
                  <a:cubicBezTo>
                    <a:pt x="6521" y="22022"/>
                    <a:pt x="6572" y="22022"/>
                    <a:pt x="6623" y="22022"/>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36" name="Freeform: Shape 1035">
              <a:extLst>
                <a:ext uri="{FF2B5EF4-FFF2-40B4-BE49-F238E27FC236}">
                  <a16:creationId xmlns:a16="http://schemas.microsoft.com/office/drawing/2014/main" id="{06383EF8-66BB-491C-A178-27D50F746A1A}"/>
                </a:ext>
              </a:extLst>
            </p:cNvPr>
            <p:cNvSpPr/>
            <p:nvPr/>
          </p:nvSpPr>
          <p:spPr>
            <a:xfrm>
              <a:off x="11217909" y="6820964"/>
              <a:ext cx="13711" cy="43549"/>
            </a:xfrm>
            <a:custGeom>
              <a:avLst/>
              <a:gdLst>
                <a:gd name="connsiteX0" fmla="*/ 13712 w 13711"/>
                <a:gd name="connsiteY0" fmla="*/ 0 h 43549"/>
                <a:gd name="connsiteX1" fmla="*/ 6856 w 13711"/>
                <a:gd name="connsiteY1" fmla="*/ 6856 h 43549"/>
                <a:gd name="connsiteX2" fmla="*/ 0 w 13711"/>
                <a:gd name="connsiteY2" fmla="*/ 0 h 43549"/>
                <a:gd name="connsiteX3" fmla="*/ 0 w 13711"/>
                <a:gd name="connsiteY3" fmla="*/ 43550 h 43549"/>
                <a:gd name="connsiteX4" fmla="*/ 13712 w 13711"/>
                <a:gd name="connsiteY4" fmla="*/ 43550 h 43549"/>
                <a:gd name="connsiteX5" fmla="*/ 13712 w 13711"/>
                <a:gd name="connsiteY5" fmla="*/ 0 h 43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11" h="43549">
                  <a:moveTo>
                    <a:pt x="13712" y="0"/>
                  </a:moveTo>
                  <a:cubicBezTo>
                    <a:pt x="13712" y="3784"/>
                    <a:pt x="10639" y="6856"/>
                    <a:pt x="6856" y="6856"/>
                  </a:cubicBezTo>
                  <a:cubicBezTo>
                    <a:pt x="3072" y="6856"/>
                    <a:pt x="0" y="3784"/>
                    <a:pt x="0" y="0"/>
                  </a:cubicBezTo>
                  <a:lnTo>
                    <a:pt x="0" y="43550"/>
                  </a:lnTo>
                  <a:lnTo>
                    <a:pt x="13712" y="43550"/>
                  </a:lnTo>
                  <a:lnTo>
                    <a:pt x="13712" y="0"/>
                  </a:lnTo>
                  <a:close/>
                </a:path>
              </a:pathLst>
            </a:custGeom>
            <a:solidFill>
              <a:srgbClr val="000000"/>
            </a:solidFill>
            <a:ln w="12690" cap="flat">
              <a:noFill/>
              <a:prstDash val="solid"/>
              <a:miter/>
            </a:ln>
          </p:spPr>
          <p:txBody>
            <a:bodyPr rtlCol="0" anchor="ctr"/>
            <a:lstStyle/>
            <a:p>
              <a:pPr rtl="0"/>
              <a:endParaRPr lang="en-GB" sz="1934" noProof="0"/>
            </a:p>
          </p:txBody>
        </p:sp>
        <p:sp>
          <p:nvSpPr>
            <p:cNvPr id="1037" name="Freeform: Shape 1036">
              <a:extLst>
                <a:ext uri="{FF2B5EF4-FFF2-40B4-BE49-F238E27FC236}">
                  <a16:creationId xmlns:a16="http://schemas.microsoft.com/office/drawing/2014/main" id="{82063909-C74C-42BE-B6A9-2E57DB873727}"/>
                </a:ext>
              </a:extLst>
            </p:cNvPr>
            <p:cNvSpPr/>
            <p:nvPr/>
          </p:nvSpPr>
          <p:spPr>
            <a:xfrm>
              <a:off x="8607595" y="6437903"/>
              <a:ext cx="13712" cy="7871"/>
            </a:xfrm>
            <a:custGeom>
              <a:avLst/>
              <a:gdLst>
                <a:gd name="connsiteX0" fmla="*/ 6856 w 13712"/>
                <a:gd name="connsiteY0" fmla="*/ 7872 h 7871"/>
                <a:gd name="connsiteX1" fmla="*/ 13713 w 13712"/>
                <a:gd name="connsiteY1" fmla="*/ 889 h 7871"/>
                <a:gd name="connsiteX2" fmla="*/ 13713 w 13712"/>
                <a:gd name="connsiteY2" fmla="*/ 0 h 7871"/>
                <a:gd name="connsiteX3" fmla="*/ 6856 w 13712"/>
                <a:gd name="connsiteY3" fmla="*/ 6856 h 7871"/>
                <a:gd name="connsiteX4" fmla="*/ 0 w 13712"/>
                <a:gd name="connsiteY4" fmla="*/ 0 h 7871"/>
                <a:gd name="connsiteX5" fmla="*/ 0 w 13712"/>
                <a:gd name="connsiteY5" fmla="*/ 889 h 7871"/>
                <a:gd name="connsiteX6" fmla="*/ 6856 w 13712"/>
                <a:gd name="connsiteY6" fmla="*/ 7872 h 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2" h="7871">
                  <a:moveTo>
                    <a:pt x="6856" y="7872"/>
                  </a:moveTo>
                  <a:cubicBezTo>
                    <a:pt x="10666" y="7809"/>
                    <a:pt x="13713" y="4698"/>
                    <a:pt x="13713" y="889"/>
                  </a:cubicBezTo>
                  <a:lnTo>
                    <a:pt x="13713" y="0"/>
                  </a:lnTo>
                  <a:cubicBezTo>
                    <a:pt x="13713" y="3784"/>
                    <a:pt x="10640" y="6856"/>
                    <a:pt x="6856" y="6856"/>
                  </a:cubicBezTo>
                  <a:cubicBezTo>
                    <a:pt x="3073" y="6856"/>
                    <a:pt x="0" y="3784"/>
                    <a:pt x="0" y="0"/>
                  </a:cubicBezTo>
                  <a:lnTo>
                    <a:pt x="0" y="889"/>
                  </a:lnTo>
                  <a:cubicBezTo>
                    <a:pt x="0" y="4698"/>
                    <a:pt x="3047" y="7809"/>
                    <a:pt x="6856" y="7872"/>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38" name="Freeform: Shape 1037">
              <a:extLst>
                <a:ext uri="{FF2B5EF4-FFF2-40B4-BE49-F238E27FC236}">
                  <a16:creationId xmlns:a16="http://schemas.microsoft.com/office/drawing/2014/main" id="{0C9CE5C3-AF4F-46A1-B274-5E4472B15A6F}"/>
                </a:ext>
              </a:extLst>
            </p:cNvPr>
            <p:cNvSpPr/>
            <p:nvPr/>
          </p:nvSpPr>
          <p:spPr>
            <a:xfrm>
              <a:off x="8607595" y="5903664"/>
              <a:ext cx="13712" cy="541095"/>
            </a:xfrm>
            <a:custGeom>
              <a:avLst/>
              <a:gdLst>
                <a:gd name="connsiteX0" fmla="*/ 0 w 13712"/>
                <a:gd name="connsiteY0" fmla="*/ 6054 h 541095"/>
                <a:gd name="connsiteX1" fmla="*/ 0 w 13712"/>
                <a:gd name="connsiteY1" fmla="*/ 534239 h 541095"/>
                <a:gd name="connsiteX2" fmla="*/ 6856 w 13712"/>
                <a:gd name="connsiteY2" fmla="*/ 541095 h 541095"/>
                <a:gd name="connsiteX3" fmla="*/ 13713 w 13712"/>
                <a:gd name="connsiteY3" fmla="*/ 534239 h 541095"/>
                <a:gd name="connsiteX4" fmla="*/ 13713 w 13712"/>
                <a:gd name="connsiteY4" fmla="*/ 5419 h 541095"/>
                <a:gd name="connsiteX5" fmla="*/ 13713 w 13712"/>
                <a:gd name="connsiteY5" fmla="*/ 4150 h 541095"/>
                <a:gd name="connsiteX6" fmla="*/ 13713 w 13712"/>
                <a:gd name="connsiteY6" fmla="*/ 2880 h 541095"/>
                <a:gd name="connsiteX7" fmla="*/ 12951 w 13712"/>
                <a:gd name="connsiteY7" fmla="*/ 1864 h 541095"/>
                <a:gd name="connsiteX8" fmla="*/ 12062 w 13712"/>
                <a:gd name="connsiteY8" fmla="*/ 848 h 541095"/>
                <a:gd name="connsiteX9" fmla="*/ 11046 w 13712"/>
                <a:gd name="connsiteY9" fmla="*/ 87 h 541095"/>
                <a:gd name="connsiteX10" fmla="*/ 9777 w 13712"/>
                <a:gd name="connsiteY10" fmla="*/ 87 h 541095"/>
                <a:gd name="connsiteX11" fmla="*/ 7618 w 13712"/>
                <a:gd name="connsiteY11" fmla="*/ 87 h 541095"/>
                <a:gd name="connsiteX12" fmla="*/ 0 w 13712"/>
                <a:gd name="connsiteY12" fmla="*/ 6054 h 541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12" h="541095">
                  <a:moveTo>
                    <a:pt x="0" y="6054"/>
                  </a:moveTo>
                  <a:lnTo>
                    <a:pt x="0" y="534239"/>
                  </a:lnTo>
                  <a:cubicBezTo>
                    <a:pt x="0" y="538023"/>
                    <a:pt x="3073" y="541095"/>
                    <a:pt x="6856" y="541095"/>
                  </a:cubicBezTo>
                  <a:cubicBezTo>
                    <a:pt x="10640" y="541095"/>
                    <a:pt x="13713" y="538023"/>
                    <a:pt x="13713" y="534239"/>
                  </a:cubicBezTo>
                  <a:lnTo>
                    <a:pt x="13713" y="5419"/>
                  </a:lnTo>
                  <a:lnTo>
                    <a:pt x="13713" y="4150"/>
                  </a:lnTo>
                  <a:lnTo>
                    <a:pt x="13713" y="2880"/>
                  </a:lnTo>
                  <a:lnTo>
                    <a:pt x="12951" y="1864"/>
                  </a:lnTo>
                  <a:cubicBezTo>
                    <a:pt x="12722" y="1471"/>
                    <a:pt x="12418" y="1125"/>
                    <a:pt x="12062" y="848"/>
                  </a:cubicBezTo>
                  <a:lnTo>
                    <a:pt x="11046" y="87"/>
                  </a:lnTo>
                  <a:lnTo>
                    <a:pt x="9777" y="87"/>
                  </a:lnTo>
                  <a:cubicBezTo>
                    <a:pt x="9065" y="-29"/>
                    <a:pt x="8329" y="-29"/>
                    <a:pt x="7618" y="87"/>
                  </a:cubicBezTo>
                  <a:cubicBezTo>
                    <a:pt x="3885" y="-292"/>
                    <a:pt x="533" y="2343"/>
                    <a:pt x="0" y="6054"/>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39" name="Freeform: Shape 1038">
              <a:extLst>
                <a:ext uri="{FF2B5EF4-FFF2-40B4-BE49-F238E27FC236}">
                  <a16:creationId xmlns:a16="http://schemas.microsoft.com/office/drawing/2014/main" id="{B5557FB8-87E5-4F10-8D51-300AF14C8E83}"/>
                </a:ext>
              </a:extLst>
            </p:cNvPr>
            <p:cNvSpPr/>
            <p:nvPr/>
          </p:nvSpPr>
          <p:spPr>
            <a:xfrm>
              <a:off x="10788379" y="5829601"/>
              <a:ext cx="8252" cy="13839"/>
            </a:xfrm>
            <a:custGeom>
              <a:avLst/>
              <a:gdLst>
                <a:gd name="connsiteX0" fmla="*/ 1269 w 8252"/>
                <a:gd name="connsiteY0" fmla="*/ 6983 h 13839"/>
                <a:gd name="connsiteX1" fmla="*/ 8252 w 8252"/>
                <a:gd name="connsiteY1" fmla="*/ 0 h 13839"/>
                <a:gd name="connsiteX2" fmla="*/ 6983 w 8252"/>
                <a:gd name="connsiteY2" fmla="*/ 0 h 13839"/>
                <a:gd name="connsiteX3" fmla="*/ 0 w 8252"/>
                <a:gd name="connsiteY3" fmla="*/ 6983 h 13839"/>
                <a:gd name="connsiteX4" fmla="*/ 6983 w 8252"/>
                <a:gd name="connsiteY4" fmla="*/ 13840 h 13839"/>
                <a:gd name="connsiteX5" fmla="*/ 8252 w 8252"/>
                <a:gd name="connsiteY5" fmla="*/ 13840 h 13839"/>
                <a:gd name="connsiteX6" fmla="*/ 1269 w 8252"/>
                <a:gd name="connsiteY6" fmla="*/ 6983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52" h="13839">
                  <a:moveTo>
                    <a:pt x="1269" y="6983"/>
                  </a:moveTo>
                  <a:cubicBezTo>
                    <a:pt x="1269" y="3126"/>
                    <a:pt x="4393" y="0"/>
                    <a:pt x="8252" y="0"/>
                  </a:cubicBezTo>
                  <a:lnTo>
                    <a:pt x="6983" y="0"/>
                  </a:lnTo>
                  <a:cubicBezTo>
                    <a:pt x="3123" y="0"/>
                    <a:pt x="0" y="3126"/>
                    <a:pt x="0" y="6983"/>
                  </a:cubicBezTo>
                  <a:cubicBezTo>
                    <a:pt x="64" y="10790"/>
                    <a:pt x="3174" y="13840"/>
                    <a:pt x="6983" y="13840"/>
                  </a:cubicBezTo>
                  <a:lnTo>
                    <a:pt x="8252" y="13840"/>
                  </a:lnTo>
                  <a:cubicBezTo>
                    <a:pt x="4444" y="13840"/>
                    <a:pt x="1333" y="10790"/>
                    <a:pt x="1269"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40" name="Freeform: Shape 1039">
              <a:extLst>
                <a:ext uri="{FF2B5EF4-FFF2-40B4-BE49-F238E27FC236}">
                  <a16:creationId xmlns:a16="http://schemas.microsoft.com/office/drawing/2014/main" id="{F7E209C1-82F0-4715-AABF-00F4FF426A97}"/>
                </a:ext>
              </a:extLst>
            </p:cNvPr>
            <p:cNvSpPr/>
            <p:nvPr/>
          </p:nvSpPr>
          <p:spPr>
            <a:xfrm>
              <a:off x="10789649" y="5830363"/>
              <a:ext cx="18537" cy="13839"/>
            </a:xfrm>
            <a:custGeom>
              <a:avLst/>
              <a:gdLst>
                <a:gd name="connsiteX0" fmla="*/ 12824 w 18537"/>
                <a:gd name="connsiteY0" fmla="*/ 12824 h 13839"/>
                <a:gd name="connsiteX1" fmla="*/ 14220 w 18537"/>
                <a:gd name="connsiteY1" fmla="*/ 12824 h 13839"/>
                <a:gd name="connsiteX2" fmla="*/ 18537 w 18537"/>
                <a:gd name="connsiteY2" fmla="*/ 6475 h 13839"/>
                <a:gd name="connsiteX3" fmla="*/ 16760 w 18537"/>
                <a:gd name="connsiteY3" fmla="*/ 1778 h 13839"/>
                <a:gd name="connsiteX4" fmla="*/ 14220 w 18537"/>
                <a:gd name="connsiteY4" fmla="*/ 0 h 13839"/>
                <a:gd name="connsiteX5" fmla="*/ 12824 w 18537"/>
                <a:gd name="connsiteY5" fmla="*/ 0 h 13839"/>
                <a:gd name="connsiteX6" fmla="*/ 11681 w 18537"/>
                <a:gd name="connsiteY6" fmla="*/ 0 h 13839"/>
                <a:gd name="connsiteX7" fmla="*/ 6983 w 18537"/>
                <a:gd name="connsiteY7" fmla="*/ 0 h 13839"/>
                <a:gd name="connsiteX8" fmla="*/ 0 w 18537"/>
                <a:gd name="connsiteY8" fmla="*/ 6983 h 13839"/>
                <a:gd name="connsiteX9" fmla="*/ 6983 w 18537"/>
                <a:gd name="connsiteY9" fmla="*/ 13839 h 13839"/>
                <a:gd name="connsiteX10" fmla="*/ 11681 w 18537"/>
                <a:gd name="connsiteY10" fmla="*/ 13839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537" h="13839">
                  <a:moveTo>
                    <a:pt x="12824" y="12824"/>
                  </a:moveTo>
                  <a:lnTo>
                    <a:pt x="14220" y="12824"/>
                  </a:lnTo>
                  <a:cubicBezTo>
                    <a:pt x="16823" y="11788"/>
                    <a:pt x="18524" y="9274"/>
                    <a:pt x="18537" y="6475"/>
                  </a:cubicBezTo>
                  <a:cubicBezTo>
                    <a:pt x="18512" y="4750"/>
                    <a:pt x="17890" y="3087"/>
                    <a:pt x="16760" y="1778"/>
                  </a:cubicBezTo>
                  <a:cubicBezTo>
                    <a:pt x="16049" y="1005"/>
                    <a:pt x="15185" y="399"/>
                    <a:pt x="14220" y="0"/>
                  </a:cubicBezTo>
                  <a:lnTo>
                    <a:pt x="12824" y="0"/>
                  </a:lnTo>
                  <a:lnTo>
                    <a:pt x="11681" y="0"/>
                  </a:lnTo>
                  <a:lnTo>
                    <a:pt x="6983" y="0"/>
                  </a:lnTo>
                  <a:cubicBezTo>
                    <a:pt x="3124" y="0"/>
                    <a:pt x="0" y="3126"/>
                    <a:pt x="0" y="6983"/>
                  </a:cubicBezTo>
                  <a:cubicBezTo>
                    <a:pt x="64" y="10790"/>
                    <a:pt x="3174" y="13841"/>
                    <a:pt x="6983" y="13839"/>
                  </a:cubicBezTo>
                  <a:lnTo>
                    <a:pt x="11681" y="13839"/>
                  </a:lnTo>
                  <a:close/>
                </a:path>
              </a:pathLst>
            </a:custGeom>
            <a:solidFill>
              <a:srgbClr val="000000"/>
            </a:solidFill>
            <a:ln w="12690" cap="flat">
              <a:noFill/>
              <a:prstDash val="solid"/>
              <a:miter/>
            </a:ln>
          </p:spPr>
          <p:txBody>
            <a:bodyPr rtlCol="0" anchor="ctr"/>
            <a:lstStyle/>
            <a:p>
              <a:pPr rtl="0"/>
              <a:endParaRPr lang="en-GB" sz="1934" noProof="0"/>
            </a:p>
          </p:txBody>
        </p:sp>
        <p:sp>
          <p:nvSpPr>
            <p:cNvPr id="1041" name="Freeform: Shape 1040">
              <a:extLst>
                <a:ext uri="{FF2B5EF4-FFF2-40B4-BE49-F238E27FC236}">
                  <a16:creationId xmlns:a16="http://schemas.microsoft.com/office/drawing/2014/main" id="{EE644730-C5A3-4DBD-8792-9CF08E9F7A0F}"/>
                </a:ext>
              </a:extLst>
            </p:cNvPr>
            <p:cNvSpPr/>
            <p:nvPr/>
          </p:nvSpPr>
          <p:spPr>
            <a:xfrm>
              <a:off x="10058954" y="6016182"/>
              <a:ext cx="13839" cy="77892"/>
            </a:xfrm>
            <a:custGeom>
              <a:avLst/>
              <a:gdLst>
                <a:gd name="connsiteX0" fmla="*/ 0 w 13839"/>
                <a:gd name="connsiteY0" fmla="*/ 6283 h 77892"/>
                <a:gd name="connsiteX1" fmla="*/ 0 w 13839"/>
                <a:gd name="connsiteY1" fmla="*/ 77893 h 77892"/>
                <a:gd name="connsiteX2" fmla="*/ 6856 w 13839"/>
                <a:gd name="connsiteY2" fmla="*/ 70910 h 77892"/>
                <a:gd name="connsiteX3" fmla="*/ 13840 w 13839"/>
                <a:gd name="connsiteY3" fmla="*/ 77893 h 77892"/>
                <a:gd name="connsiteX4" fmla="*/ 13840 w 13839"/>
                <a:gd name="connsiteY4" fmla="*/ 6283 h 77892"/>
                <a:gd name="connsiteX5" fmla="*/ 13840 w 13839"/>
                <a:gd name="connsiteY5" fmla="*/ 6283 h 77892"/>
                <a:gd name="connsiteX6" fmla="*/ 13840 w 13839"/>
                <a:gd name="connsiteY6" fmla="*/ 4887 h 77892"/>
                <a:gd name="connsiteX7" fmla="*/ 13840 w 13839"/>
                <a:gd name="connsiteY7" fmla="*/ 3744 h 77892"/>
                <a:gd name="connsiteX8" fmla="*/ 13078 w 13839"/>
                <a:gd name="connsiteY8" fmla="*/ 2601 h 77892"/>
                <a:gd name="connsiteX9" fmla="*/ 12062 w 13839"/>
                <a:gd name="connsiteY9" fmla="*/ 1585 h 77892"/>
                <a:gd name="connsiteX10" fmla="*/ 7745 w 13839"/>
                <a:gd name="connsiteY10" fmla="*/ 62 h 77892"/>
                <a:gd name="connsiteX11" fmla="*/ 38 w 13839"/>
                <a:gd name="connsiteY11" fmla="*/ 5944 h 77892"/>
                <a:gd name="connsiteX12" fmla="*/ 0 w 13839"/>
                <a:gd name="connsiteY12" fmla="*/ 6283 h 77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839" h="77892">
                  <a:moveTo>
                    <a:pt x="0" y="6283"/>
                  </a:moveTo>
                  <a:lnTo>
                    <a:pt x="0" y="77893"/>
                  </a:lnTo>
                  <a:cubicBezTo>
                    <a:pt x="0" y="74084"/>
                    <a:pt x="3047" y="70973"/>
                    <a:pt x="6856" y="70910"/>
                  </a:cubicBezTo>
                  <a:cubicBezTo>
                    <a:pt x="10716" y="70910"/>
                    <a:pt x="13840" y="74033"/>
                    <a:pt x="13840" y="77893"/>
                  </a:cubicBezTo>
                  <a:lnTo>
                    <a:pt x="13840" y="6283"/>
                  </a:lnTo>
                  <a:cubicBezTo>
                    <a:pt x="13840" y="6283"/>
                    <a:pt x="13840" y="6283"/>
                    <a:pt x="13840" y="6283"/>
                  </a:cubicBezTo>
                  <a:lnTo>
                    <a:pt x="13840" y="4887"/>
                  </a:lnTo>
                  <a:lnTo>
                    <a:pt x="13840" y="3744"/>
                  </a:lnTo>
                  <a:lnTo>
                    <a:pt x="13078" y="2601"/>
                  </a:lnTo>
                  <a:cubicBezTo>
                    <a:pt x="12773" y="2232"/>
                    <a:pt x="12430" y="1891"/>
                    <a:pt x="12062" y="1585"/>
                  </a:cubicBezTo>
                  <a:cubicBezTo>
                    <a:pt x="10831" y="615"/>
                    <a:pt x="9306" y="80"/>
                    <a:pt x="7745" y="62"/>
                  </a:cubicBezTo>
                  <a:cubicBezTo>
                    <a:pt x="3987" y="-442"/>
                    <a:pt x="546" y="2191"/>
                    <a:pt x="38" y="5944"/>
                  </a:cubicBezTo>
                  <a:cubicBezTo>
                    <a:pt x="26" y="6057"/>
                    <a:pt x="12" y="6170"/>
                    <a:pt x="0" y="62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42" name="Freeform: Shape 1041">
              <a:extLst>
                <a:ext uri="{FF2B5EF4-FFF2-40B4-BE49-F238E27FC236}">
                  <a16:creationId xmlns:a16="http://schemas.microsoft.com/office/drawing/2014/main" id="{09401993-6DCB-42B1-A4BF-0FEFB3A91B7A}"/>
                </a:ext>
              </a:extLst>
            </p:cNvPr>
            <p:cNvSpPr/>
            <p:nvPr/>
          </p:nvSpPr>
          <p:spPr>
            <a:xfrm>
              <a:off x="9776452" y="4991108"/>
              <a:ext cx="13841" cy="620490"/>
            </a:xfrm>
            <a:custGeom>
              <a:avLst/>
              <a:gdLst>
                <a:gd name="connsiteX0" fmla="*/ 6857 w 13841"/>
                <a:gd name="connsiteY0" fmla="*/ 613380 h 620490"/>
                <a:gd name="connsiteX1" fmla="*/ 13841 w 13841"/>
                <a:gd name="connsiteY1" fmla="*/ 620363 h 620490"/>
                <a:gd name="connsiteX2" fmla="*/ 13841 w 13841"/>
                <a:gd name="connsiteY2" fmla="*/ 6856 h 620490"/>
                <a:gd name="connsiteX3" fmla="*/ 6857 w 13841"/>
                <a:gd name="connsiteY3" fmla="*/ 0 h 620490"/>
                <a:gd name="connsiteX4" fmla="*/ 1 w 13841"/>
                <a:gd name="connsiteY4" fmla="*/ 6856 h 620490"/>
                <a:gd name="connsiteX5" fmla="*/ 1 w 13841"/>
                <a:gd name="connsiteY5" fmla="*/ 620490 h 620490"/>
                <a:gd name="connsiteX6" fmla="*/ 6857 w 13841"/>
                <a:gd name="connsiteY6" fmla="*/ 613380 h 620490"/>
                <a:gd name="connsiteX7" fmla="*/ 6857 w 13841"/>
                <a:gd name="connsiteY7" fmla="*/ 613380 h 62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41" h="620490">
                  <a:moveTo>
                    <a:pt x="6857" y="613380"/>
                  </a:moveTo>
                  <a:cubicBezTo>
                    <a:pt x="10717" y="613380"/>
                    <a:pt x="13841" y="616506"/>
                    <a:pt x="13841" y="620363"/>
                  </a:cubicBezTo>
                  <a:lnTo>
                    <a:pt x="13841" y="6856"/>
                  </a:lnTo>
                  <a:cubicBezTo>
                    <a:pt x="13778" y="3050"/>
                    <a:pt x="10667" y="-1"/>
                    <a:pt x="6857" y="0"/>
                  </a:cubicBezTo>
                  <a:cubicBezTo>
                    <a:pt x="3074" y="0"/>
                    <a:pt x="1" y="3070"/>
                    <a:pt x="1" y="6856"/>
                  </a:cubicBezTo>
                  <a:lnTo>
                    <a:pt x="1" y="620490"/>
                  </a:lnTo>
                  <a:cubicBezTo>
                    <a:pt x="-75" y="616634"/>
                    <a:pt x="2998" y="613451"/>
                    <a:pt x="6857" y="613380"/>
                  </a:cubicBezTo>
                  <a:cubicBezTo>
                    <a:pt x="6857" y="613380"/>
                    <a:pt x="6857" y="613380"/>
                    <a:pt x="6857" y="61338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43" name="Freeform: Shape 1042">
              <a:extLst>
                <a:ext uri="{FF2B5EF4-FFF2-40B4-BE49-F238E27FC236}">
                  <a16:creationId xmlns:a16="http://schemas.microsoft.com/office/drawing/2014/main" id="{3F06D94E-065A-47FC-893C-5A7806BBF507}"/>
                </a:ext>
              </a:extLst>
            </p:cNvPr>
            <p:cNvSpPr/>
            <p:nvPr/>
          </p:nvSpPr>
          <p:spPr>
            <a:xfrm>
              <a:off x="9776453" y="5604615"/>
              <a:ext cx="13839" cy="186896"/>
            </a:xfrm>
            <a:custGeom>
              <a:avLst/>
              <a:gdLst>
                <a:gd name="connsiteX0" fmla="*/ 0 w 13839"/>
                <a:gd name="connsiteY0" fmla="*/ 179913 h 186896"/>
                <a:gd name="connsiteX1" fmla="*/ 6856 w 13839"/>
                <a:gd name="connsiteY1" fmla="*/ 186896 h 186896"/>
                <a:gd name="connsiteX2" fmla="*/ 13840 w 13839"/>
                <a:gd name="connsiteY2" fmla="*/ 179913 h 186896"/>
                <a:gd name="connsiteX3" fmla="*/ 13840 w 13839"/>
                <a:gd name="connsiteY3" fmla="*/ 6983 h 186896"/>
                <a:gd name="connsiteX4" fmla="*/ 6856 w 13839"/>
                <a:gd name="connsiteY4" fmla="*/ 0 h 186896"/>
                <a:gd name="connsiteX5" fmla="*/ 0 w 13839"/>
                <a:gd name="connsiteY5" fmla="*/ 6983 h 186896"/>
                <a:gd name="connsiteX6" fmla="*/ 0 w 13839"/>
                <a:gd name="connsiteY6" fmla="*/ 179913 h 186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39" h="186896">
                  <a:moveTo>
                    <a:pt x="0" y="179913"/>
                  </a:moveTo>
                  <a:cubicBezTo>
                    <a:pt x="0" y="183721"/>
                    <a:pt x="3047" y="186828"/>
                    <a:pt x="6856" y="186896"/>
                  </a:cubicBezTo>
                  <a:cubicBezTo>
                    <a:pt x="10716" y="186896"/>
                    <a:pt x="13840" y="183770"/>
                    <a:pt x="13840" y="179913"/>
                  </a:cubicBezTo>
                  <a:lnTo>
                    <a:pt x="13840" y="6983"/>
                  </a:lnTo>
                  <a:cubicBezTo>
                    <a:pt x="13840" y="3126"/>
                    <a:pt x="10716" y="0"/>
                    <a:pt x="6856" y="0"/>
                  </a:cubicBezTo>
                  <a:cubicBezTo>
                    <a:pt x="3047" y="70"/>
                    <a:pt x="0" y="3176"/>
                    <a:pt x="0" y="6983"/>
                  </a:cubicBezTo>
                  <a:lnTo>
                    <a:pt x="0" y="179913"/>
                  </a:lnTo>
                  <a:close/>
                </a:path>
              </a:pathLst>
            </a:custGeom>
            <a:solidFill>
              <a:srgbClr val="000000"/>
            </a:solidFill>
            <a:ln w="12690" cap="flat">
              <a:noFill/>
              <a:prstDash val="solid"/>
              <a:miter/>
            </a:ln>
          </p:spPr>
          <p:txBody>
            <a:bodyPr rtlCol="0" anchor="ctr"/>
            <a:lstStyle/>
            <a:p>
              <a:pPr rtl="0"/>
              <a:endParaRPr lang="en-GB" sz="1934" noProof="0"/>
            </a:p>
          </p:txBody>
        </p:sp>
        <p:sp>
          <p:nvSpPr>
            <p:cNvPr id="1044" name="Freeform: Shape 1043">
              <a:extLst>
                <a:ext uri="{FF2B5EF4-FFF2-40B4-BE49-F238E27FC236}">
                  <a16:creationId xmlns:a16="http://schemas.microsoft.com/office/drawing/2014/main" id="{495E6DF9-5694-459F-BB9A-AC18F10F5595}"/>
                </a:ext>
              </a:extLst>
            </p:cNvPr>
            <p:cNvSpPr/>
            <p:nvPr/>
          </p:nvSpPr>
          <p:spPr>
            <a:xfrm>
              <a:off x="11321132" y="6500371"/>
              <a:ext cx="13712" cy="7745"/>
            </a:xfrm>
            <a:custGeom>
              <a:avLst/>
              <a:gdLst>
                <a:gd name="connsiteX0" fmla="*/ 6857 w 13712"/>
                <a:gd name="connsiteY0" fmla="*/ 7745 h 7745"/>
                <a:gd name="connsiteX1" fmla="*/ 13713 w 13712"/>
                <a:gd name="connsiteY1" fmla="*/ 889 h 7745"/>
                <a:gd name="connsiteX2" fmla="*/ 13713 w 13712"/>
                <a:gd name="connsiteY2" fmla="*/ 0 h 7745"/>
                <a:gd name="connsiteX3" fmla="*/ 6857 w 13712"/>
                <a:gd name="connsiteY3" fmla="*/ 6856 h 7745"/>
                <a:gd name="connsiteX4" fmla="*/ 0 w 13712"/>
                <a:gd name="connsiteY4" fmla="*/ 0 h 7745"/>
                <a:gd name="connsiteX5" fmla="*/ 0 w 13712"/>
                <a:gd name="connsiteY5" fmla="*/ 1016 h 7745"/>
                <a:gd name="connsiteX6" fmla="*/ 6857 w 13712"/>
                <a:gd name="connsiteY6" fmla="*/ 7745 h 7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2" h="7745">
                  <a:moveTo>
                    <a:pt x="6857" y="7745"/>
                  </a:moveTo>
                  <a:cubicBezTo>
                    <a:pt x="10640" y="7745"/>
                    <a:pt x="13713" y="4672"/>
                    <a:pt x="13713" y="889"/>
                  </a:cubicBezTo>
                  <a:lnTo>
                    <a:pt x="13713" y="0"/>
                  </a:lnTo>
                  <a:cubicBezTo>
                    <a:pt x="13713" y="3784"/>
                    <a:pt x="10640" y="6856"/>
                    <a:pt x="6857" y="6856"/>
                  </a:cubicBezTo>
                  <a:cubicBezTo>
                    <a:pt x="3073" y="6856"/>
                    <a:pt x="0" y="3784"/>
                    <a:pt x="0" y="0"/>
                  </a:cubicBezTo>
                  <a:lnTo>
                    <a:pt x="0" y="1016"/>
                  </a:lnTo>
                  <a:cubicBezTo>
                    <a:pt x="64" y="4748"/>
                    <a:pt x="3124" y="7745"/>
                    <a:pt x="6857" y="7745"/>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45" name="Freeform: Shape 1044">
              <a:extLst>
                <a:ext uri="{FF2B5EF4-FFF2-40B4-BE49-F238E27FC236}">
                  <a16:creationId xmlns:a16="http://schemas.microsoft.com/office/drawing/2014/main" id="{A9DE2B00-2C32-4F7B-B97E-10439E391346}"/>
                </a:ext>
              </a:extLst>
            </p:cNvPr>
            <p:cNvSpPr/>
            <p:nvPr/>
          </p:nvSpPr>
          <p:spPr>
            <a:xfrm>
              <a:off x="9776453" y="6116802"/>
              <a:ext cx="270058" cy="13712"/>
            </a:xfrm>
            <a:custGeom>
              <a:avLst/>
              <a:gdLst>
                <a:gd name="connsiteX0" fmla="*/ 0 w 270058"/>
                <a:gd name="connsiteY0" fmla="*/ 6856 h 13712"/>
                <a:gd name="connsiteX1" fmla="*/ 6856 w 270058"/>
                <a:gd name="connsiteY1" fmla="*/ 13713 h 13712"/>
                <a:gd name="connsiteX2" fmla="*/ 270059 w 270058"/>
                <a:gd name="connsiteY2" fmla="*/ 13713 h 13712"/>
                <a:gd name="connsiteX3" fmla="*/ 263202 w 270058"/>
                <a:gd name="connsiteY3" fmla="*/ 6856 h 13712"/>
                <a:gd name="connsiteX4" fmla="*/ 270059 w 270058"/>
                <a:gd name="connsiteY4" fmla="*/ 0 h 13712"/>
                <a:gd name="connsiteX5" fmla="*/ 6856 w 270058"/>
                <a:gd name="connsiteY5" fmla="*/ 0 h 13712"/>
                <a:gd name="connsiteX6" fmla="*/ 0 w 270058"/>
                <a:gd name="connsiteY6" fmla="*/ 6856 h 13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058" h="13712">
                  <a:moveTo>
                    <a:pt x="0" y="6856"/>
                  </a:moveTo>
                  <a:cubicBezTo>
                    <a:pt x="0" y="10640"/>
                    <a:pt x="3073" y="13713"/>
                    <a:pt x="6856" y="13713"/>
                  </a:cubicBezTo>
                  <a:lnTo>
                    <a:pt x="270059" y="13713"/>
                  </a:lnTo>
                  <a:cubicBezTo>
                    <a:pt x="266275" y="13713"/>
                    <a:pt x="263202" y="10640"/>
                    <a:pt x="263202" y="6856"/>
                  </a:cubicBezTo>
                  <a:cubicBezTo>
                    <a:pt x="263202" y="3073"/>
                    <a:pt x="266275" y="0"/>
                    <a:pt x="270059" y="0"/>
                  </a:cubicBezTo>
                  <a:lnTo>
                    <a:pt x="6856" y="0"/>
                  </a:lnTo>
                  <a:cubicBezTo>
                    <a:pt x="3073" y="0"/>
                    <a:pt x="0" y="3073"/>
                    <a:pt x="0"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46" name="Freeform: Shape 1045">
              <a:extLst>
                <a:ext uri="{FF2B5EF4-FFF2-40B4-BE49-F238E27FC236}">
                  <a16:creationId xmlns:a16="http://schemas.microsoft.com/office/drawing/2014/main" id="{4DF0907A-2EBB-49E8-9605-7150EC2DD19D}"/>
                </a:ext>
              </a:extLst>
            </p:cNvPr>
            <p:cNvSpPr/>
            <p:nvPr/>
          </p:nvSpPr>
          <p:spPr>
            <a:xfrm>
              <a:off x="10205728" y="6129372"/>
              <a:ext cx="7110" cy="1143"/>
            </a:xfrm>
            <a:custGeom>
              <a:avLst/>
              <a:gdLst>
                <a:gd name="connsiteX0" fmla="*/ 0 w 7110"/>
                <a:gd name="connsiteY0" fmla="*/ 1143 h 1143"/>
                <a:gd name="connsiteX1" fmla="*/ 7110 w 7110"/>
                <a:gd name="connsiteY1" fmla="*/ 1143 h 1143"/>
                <a:gd name="connsiteX2" fmla="*/ 3555 w 7110"/>
                <a:gd name="connsiteY2" fmla="*/ 0 h 1143"/>
                <a:gd name="connsiteX3" fmla="*/ 0 w 7110"/>
                <a:gd name="connsiteY3" fmla="*/ 1143 h 1143"/>
              </a:gdLst>
              <a:ahLst/>
              <a:cxnLst>
                <a:cxn ang="0">
                  <a:pos x="connsiteX0" y="connsiteY0"/>
                </a:cxn>
                <a:cxn ang="0">
                  <a:pos x="connsiteX1" y="connsiteY1"/>
                </a:cxn>
                <a:cxn ang="0">
                  <a:pos x="connsiteX2" y="connsiteY2"/>
                </a:cxn>
                <a:cxn ang="0">
                  <a:pos x="connsiteX3" y="connsiteY3"/>
                </a:cxn>
              </a:cxnLst>
              <a:rect l="l" t="t" r="r" b="b"/>
              <a:pathLst>
                <a:path w="7110" h="1143">
                  <a:moveTo>
                    <a:pt x="0" y="1143"/>
                  </a:moveTo>
                  <a:lnTo>
                    <a:pt x="7110" y="1143"/>
                  </a:lnTo>
                  <a:cubicBezTo>
                    <a:pt x="5828" y="1155"/>
                    <a:pt x="4584" y="749"/>
                    <a:pt x="3555" y="0"/>
                  </a:cubicBezTo>
                  <a:cubicBezTo>
                    <a:pt x="2526" y="775"/>
                    <a:pt x="1283" y="1168"/>
                    <a:pt x="0" y="114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47" name="Freeform: Shape 1046">
              <a:extLst>
                <a:ext uri="{FF2B5EF4-FFF2-40B4-BE49-F238E27FC236}">
                  <a16:creationId xmlns:a16="http://schemas.microsoft.com/office/drawing/2014/main" id="{52D7A7BA-58FC-4A79-9AB5-234AB1AE3326}"/>
                </a:ext>
              </a:extLst>
            </p:cNvPr>
            <p:cNvSpPr/>
            <p:nvPr/>
          </p:nvSpPr>
          <p:spPr>
            <a:xfrm>
              <a:off x="10205728" y="6116801"/>
              <a:ext cx="7110" cy="1016"/>
            </a:xfrm>
            <a:custGeom>
              <a:avLst/>
              <a:gdLst>
                <a:gd name="connsiteX0" fmla="*/ 0 w 7110"/>
                <a:gd name="connsiteY0" fmla="*/ 0 h 1016"/>
                <a:gd name="connsiteX1" fmla="*/ 3555 w 7110"/>
                <a:gd name="connsiteY1" fmla="*/ 1016 h 1016"/>
                <a:gd name="connsiteX2" fmla="*/ 7110 w 7110"/>
                <a:gd name="connsiteY2" fmla="*/ 0 h 1016"/>
                <a:gd name="connsiteX3" fmla="*/ 0 w 7110"/>
                <a:gd name="connsiteY3" fmla="*/ 0 h 1016"/>
              </a:gdLst>
              <a:ahLst/>
              <a:cxnLst>
                <a:cxn ang="0">
                  <a:pos x="connsiteX0" y="connsiteY0"/>
                </a:cxn>
                <a:cxn ang="0">
                  <a:pos x="connsiteX1" y="connsiteY1"/>
                </a:cxn>
                <a:cxn ang="0">
                  <a:pos x="connsiteX2" y="connsiteY2"/>
                </a:cxn>
                <a:cxn ang="0">
                  <a:pos x="connsiteX3" y="connsiteY3"/>
                </a:cxn>
              </a:cxnLst>
              <a:rect l="l" t="t" r="r" b="b"/>
              <a:pathLst>
                <a:path w="7110" h="1016">
                  <a:moveTo>
                    <a:pt x="0" y="0"/>
                  </a:moveTo>
                  <a:cubicBezTo>
                    <a:pt x="1257" y="-12"/>
                    <a:pt x="2488" y="343"/>
                    <a:pt x="3555" y="1016"/>
                  </a:cubicBezTo>
                  <a:cubicBezTo>
                    <a:pt x="4622" y="356"/>
                    <a:pt x="5853" y="13"/>
                    <a:pt x="7110" y="0"/>
                  </a:cubicBezTo>
                  <a:lnTo>
                    <a:pt x="0" y="0"/>
                  </a:lnTo>
                  <a:close/>
                </a:path>
              </a:pathLst>
            </a:custGeom>
            <a:solidFill>
              <a:srgbClr val="000000"/>
            </a:solidFill>
            <a:ln w="12690" cap="flat">
              <a:noFill/>
              <a:prstDash val="solid"/>
              <a:miter/>
            </a:ln>
          </p:spPr>
          <p:txBody>
            <a:bodyPr rtlCol="0" anchor="ctr"/>
            <a:lstStyle/>
            <a:p>
              <a:pPr rtl="0"/>
              <a:endParaRPr lang="en-GB" sz="1934" noProof="0"/>
            </a:p>
          </p:txBody>
        </p:sp>
        <p:sp>
          <p:nvSpPr>
            <p:cNvPr id="1048" name="Freeform: Shape 1047">
              <a:extLst>
                <a:ext uri="{FF2B5EF4-FFF2-40B4-BE49-F238E27FC236}">
                  <a16:creationId xmlns:a16="http://schemas.microsoft.com/office/drawing/2014/main" id="{54703462-D193-4CD4-B9F2-3C006D7232DD}"/>
                </a:ext>
              </a:extLst>
            </p:cNvPr>
            <p:cNvSpPr/>
            <p:nvPr/>
          </p:nvSpPr>
          <p:spPr>
            <a:xfrm>
              <a:off x="12175620" y="6503037"/>
              <a:ext cx="12696" cy="361476"/>
            </a:xfrm>
            <a:custGeom>
              <a:avLst/>
              <a:gdLst>
                <a:gd name="connsiteX0" fmla="*/ 6602 w 12696"/>
                <a:gd name="connsiteY0" fmla="*/ 5079 h 361476"/>
                <a:gd name="connsiteX1" fmla="*/ 0 w 12696"/>
                <a:gd name="connsiteY1" fmla="*/ 0 h 361476"/>
                <a:gd name="connsiteX2" fmla="*/ 0 w 12696"/>
                <a:gd name="connsiteY2" fmla="*/ 889 h 361476"/>
                <a:gd name="connsiteX3" fmla="*/ 0 w 12696"/>
                <a:gd name="connsiteY3" fmla="*/ 1778 h 361476"/>
                <a:gd name="connsiteX4" fmla="*/ 0 w 12696"/>
                <a:gd name="connsiteY4" fmla="*/ 361476 h 361476"/>
                <a:gd name="connsiteX5" fmla="*/ 12697 w 12696"/>
                <a:gd name="connsiteY5" fmla="*/ 361476 h 361476"/>
                <a:gd name="connsiteX6" fmla="*/ 12697 w 12696"/>
                <a:gd name="connsiteY6" fmla="*/ 1397 h 361476"/>
                <a:gd name="connsiteX7" fmla="*/ 6602 w 12696"/>
                <a:gd name="connsiteY7" fmla="*/ 5079 h 36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96" h="361476">
                  <a:moveTo>
                    <a:pt x="6602" y="5079"/>
                  </a:moveTo>
                  <a:cubicBezTo>
                    <a:pt x="3517" y="5028"/>
                    <a:pt x="838" y="2958"/>
                    <a:pt x="0" y="0"/>
                  </a:cubicBezTo>
                  <a:lnTo>
                    <a:pt x="0" y="889"/>
                  </a:lnTo>
                  <a:cubicBezTo>
                    <a:pt x="0" y="889"/>
                    <a:pt x="0" y="1524"/>
                    <a:pt x="0" y="1778"/>
                  </a:cubicBezTo>
                  <a:lnTo>
                    <a:pt x="0" y="361476"/>
                  </a:lnTo>
                  <a:lnTo>
                    <a:pt x="12697" y="361476"/>
                  </a:lnTo>
                  <a:lnTo>
                    <a:pt x="12697" y="1397"/>
                  </a:lnTo>
                  <a:cubicBezTo>
                    <a:pt x="11528" y="3682"/>
                    <a:pt x="9167" y="5117"/>
                    <a:pt x="6602" y="5079"/>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49" name="Freeform: Shape 1048">
              <a:extLst>
                <a:ext uri="{FF2B5EF4-FFF2-40B4-BE49-F238E27FC236}">
                  <a16:creationId xmlns:a16="http://schemas.microsoft.com/office/drawing/2014/main" id="{40313ABF-2B32-46F7-AA07-969EA94699A6}"/>
                </a:ext>
              </a:extLst>
            </p:cNvPr>
            <p:cNvSpPr/>
            <p:nvPr/>
          </p:nvSpPr>
          <p:spPr>
            <a:xfrm>
              <a:off x="9553245" y="5604604"/>
              <a:ext cx="123158" cy="13850"/>
            </a:xfrm>
            <a:custGeom>
              <a:avLst/>
              <a:gdLst>
                <a:gd name="connsiteX0" fmla="*/ 0 w 123158"/>
                <a:gd name="connsiteY0" fmla="*/ 6994 h 13850"/>
                <a:gd name="connsiteX1" fmla="*/ 6857 w 123158"/>
                <a:gd name="connsiteY1" fmla="*/ 13850 h 13850"/>
                <a:gd name="connsiteX2" fmla="*/ 123158 w 123158"/>
                <a:gd name="connsiteY2" fmla="*/ 13850 h 13850"/>
                <a:gd name="connsiteX3" fmla="*/ 116175 w 123158"/>
                <a:gd name="connsiteY3" fmla="*/ 6994 h 13850"/>
                <a:gd name="connsiteX4" fmla="*/ 123158 w 123158"/>
                <a:gd name="connsiteY4" fmla="*/ 11 h 13850"/>
                <a:gd name="connsiteX5" fmla="*/ 7364 w 123158"/>
                <a:gd name="connsiteY5" fmla="*/ 11 h 13850"/>
                <a:gd name="connsiteX6" fmla="*/ 13 w 123158"/>
                <a:gd name="connsiteY6" fmla="*/ 6603 h 13850"/>
                <a:gd name="connsiteX7" fmla="*/ 0 w 123158"/>
                <a:gd name="connsiteY7" fmla="*/ 6994 h 1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158" h="13850">
                  <a:moveTo>
                    <a:pt x="0" y="6994"/>
                  </a:moveTo>
                  <a:cubicBezTo>
                    <a:pt x="0" y="10780"/>
                    <a:pt x="3073" y="13850"/>
                    <a:pt x="6857" y="13850"/>
                  </a:cubicBezTo>
                  <a:lnTo>
                    <a:pt x="123158" y="13850"/>
                  </a:lnTo>
                  <a:cubicBezTo>
                    <a:pt x="119349" y="13850"/>
                    <a:pt x="116239" y="10800"/>
                    <a:pt x="116175" y="6994"/>
                  </a:cubicBezTo>
                  <a:cubicBezTo>
                    <a:pt x="116175" y="3137"/>
                    <a:pt x="119298" y="11"/>
                    <a:pt x="123158" y="11"/>
                  </a:cubicBezTo>
                  <a:lnTo>
                    <a:pt x="7364" y="11"/>
                  </a:lnTo>
                  <a:cubicBezTo>
                    <a:pt x="3517" y="-200"/>
                    <a:pt x="216" y="2752"/>
                    <a:pt x="13" y="6603"/>
                  </a:cubicBezTo>
                  <a:cubicBezTo>
                    <a:pt x="0" y="6732"/>
                    <a:pt x="0" y="6863"/>
                    <a:pt x="0" y="6994"/>
                  </a:cubicBezTo>
                  <a:close/>
                </a:path>
              </a:pathLst>
            </a:custGeom>
            <a:solidFill>
              <a:schemeClr val="accent5"/>
            </a:solidFill>
            <a:ln w="12690" cap="flat">
              <a:noFill/>
              <a:prstDash val="solid"/>
              <a:miter/>
            </a:ln>
          </p:spPr>
          <p:txBody>
            <a:bodyPr rtlCol="0" anchor="ctr"/>
            <a:lstStyle/>
            <a:p>
              <a:pPr rtl="0"/>
              <a:endParaRPr lang="en-GB" sz="1934" noProof="0"/>
            </a:p>
          </p:txBody>
        </p:sp>
        <p:sp>
          <p:nvSpPr>
            <p:cNvPr id="1050" name="Freeform: Shape 1049">
              <a:extLst>
                <a:ext uri="{FF2B5EF4-FFF2-40B4-BE49-F238E27FC236}">
                  <a16:creationId xmlns:a16="http://schemas.microsoft.com/office/drawing/2014/main" id="{5D12F006-348E-4C60-B5AD-55010EFB745A}"/>
                </a:ext>
              </a:extLst>
            </p:cNvPr>
            <p:cNvSpPr/>
            <p:nvPr/>
          </p:nvSpPr>
          <p:spPr>
            <a:xfrm>
              <a:off x="9669420" y="5604615"/>
              <a:ext cx="51929" cy="13839"/>
            </a:xfrm>
            <a:custGeom>
              <a:avLst/>
              <a:gdLst>
                <a:gd name="connsiteX0" fmla="*/ 0 w 51929"/>
                <a:gd name="connsiteY0" fmla="*/ 6983 h 13839"/>
                <a:gd name="connsiteX1" fmla="*/ 6983 w 51929"/>
                <a:gd name="connsiteY1" fmla="*/ 13840 h 13839"/>
                <a:gd name="connsiteX2" fmla="*/ 45073 w 51929"/>
                <a:gd name="connsiteY2" fmla="*/ 13840 h 13839"/>
                <a:gd name="connsiteX3" fmla="*/ 51929 w 51929"/>
                <a:gd name="connsiteY3" fmla="*/ 6983 h 13839"/>
                <a:gd name="connsiteX4" fmla="*/ 45073 w 51929"/>
                <a:gd name="connsiteY4" fmla="*/ 0 h 13839"/>
                <a:gd name="connsiteX5" fmla="*/ 6983 w 51929"/>
                <a:gd name="connsiteY5" fmla="*/ 0 h 13839"/>
                <a:gd name="connsiteX6" fmla="*/ 0 w 51929"/>
                <a:gd name="connsiteY6" fmla="*/ 6983 h 13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29" h="13839">
                  <a:moveTo>
                    <a:pt x="0" y="6983"/>
                  </a:moveTo>
                  <a:cubicBezTo>
                    <a:pt x="64" y="10790"/>
                    <a:pt x="3174" y="13840"/>
                    <a:pt x="6983" y="13840"/>
                  </a:cubicBezTo>
                  <a:lnTo>
                    <a:pt x="45073" y="13840"/>
                  </a:lnTo>
                  <a:cubicBezTo>
                    <a:pt x="48857" y="13840"/>
                    <a:pt x="51929" y="10769"/>
                    <a:pt x="51929" y="6983"/>
                  </a:cubicBezTo>
                  <a:cubicBezTo>
                    <a:pt x="51929" y="3176"/>
                    <a:pt x="48882" y="70"/>
                    <a:pt x="45073" y="0"/>
                  </a:cubicBezTo>
                  <a:lnTo>
                    <a:pt x="6983" y="0"/>
                  </a:lnTo>
                  <a:cubicBezTo>
                    <a:pt x="3123" y="0"/>
                    <a:pt x="0" y="3126"/>
                    <a:pt x="0" y="6983"/>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51" name="Freeform: Shape 1050">
              <a:extLst>
                <a:ext uri="{FF2B5EF4-FFF2-40B4-BE49-F238E27FC236}">
                  <a16:creationId xmlns:a16="http://schemas.microsoft.com/office/drawing/2014/main" id="{FBFDE5C1-5F08-4130-BBB8-E76977B4EB1F}"/>
                </a:ext>
              </a:extLst>
            </p:cNvPr>
            <p:cNvSpPr/>
            <p:nvPr/>
          </p:nvSpPr>
          <p:spPr>
            <a:xfrm>
              <a:off x="12175318" y="6500244"/>
              <a:ext cx="12617" cy="7871"/>
            </a:xfrm>
            <a:custGeom>
              <a:avLst/>
              <a:gdLst>
                <a:gd name="connsiteX0" fmla="*/ 6904 w 12617"/>
                <a:gd name="connsiteY0" fmla="*/ 6856 h 7871"/>
                <a:gd name="connsiteX1" fmla="*/ 48 w 12617"/>
                <a:gd name="connsiteY1" fmla="*/ 0 h 7871"/>
                <a:gd name="connsiteX2" fmla="*/ 48 w 12617"/>
                <a:gd name="connsiteY2" fmla="*/ 1016 h 7871"/>
                <a:gd name="connsiteX3" fmla="*/ 48 w 12617"/>
                <a:gd name="connsiteY3" fmla="*/ 2793 h 7871"/>
                <a:gd name="connsiteX4" fmla="*/ 6650 w 12617"/>
                <a:gd name="connsiteY4" fmla="*/ 7872 h 7871"/>
                <a:gd name="connsiteX5" fmla="*/ 12617 w 12617"/>
                <a:gd name="connsiteY5" fmla="*/ 4190 h 7871"/>
                <a:gd name="connsiteX6" fmla="*/ 12617 w 12617"/>
                <a:gd name="connsiteY6" fmla="*/ 3174 h 7871"/>
                <a:gd name="connsiteX7" fmla="*/ 6904 w 12617"/>
                <a:gd name="connsiteY7" fmla="*/ 6856 h 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17" h="7871">
                  <a:moveTo>
                    <a:pt x="6904" y="6856"/>
                  </a:moveTo>
                  <a:cubicBezTo>
                    <a:pt x="3120" y="6856"/>
                    <a:pt x="48" y="3783"/>
                    <a:pt x="48" y="0"/>
                  </a:cubicBezTo>
                  <a:lnTo>
                    <a:pt x="48" y="1016"/>
                  </a:lnTo>
                  <a:cubicBezTo>
                    <a:pt x="-16" y="1612"/>
                    <a:pt x="-16" y="2196"/>
                    <a:pt x="48" y="2793"/>
                  </a:cubicBezTo>
                  <a:cubicBezTo>
                    <a:pt x="885" y="5751"/>
                    <a:pt x="3564" y="7821"/>
                    <a:pt x="6650" y="7872"/>
                  </a:cubicBezTo>
                  <a:cubicBezTo>
                    <a:pt x="9177" y="7859"/>
                    <a:pt x="11475" y="6437"/>
                    <a:pt x="12617" y="4190"/>
                  </a:cubicBezTo>
                  <a:lnTo>
                    <a:pt x="12617" y="3174"/>
                  </a:lnTo>
                  <a:cubicBezTo>
                    <a:pt x="11513" y="5345"/>
                    <a:pt x="9329" y="6755"/>
                    <a:pt x="6904"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52" name="Freeform: Shape 1051">
              <a:extLst>
                <a:ext uri="{FF2B5EF4-FFF2-40B4-BE49-F238E27FC236}">
                  <a16:creationId xmlns:a16="http://schemas.microsoft.com/office/drawing/2014/main" id="{1A999C5B-70F2-404D-A43A-53DC0F9BC4AB}"/>
                </a:ext>
              </a:extLst>
            </p:cNvPr>
            <p:cNvSpPr/>
            <p:nvPr/>
          </p:nvSpPr>
          <p:spPr>
            <a:xfrm>
              <a:off x="12176128" y="6417697"/>
              <a:ext cx="12842" cy="88894"/>
            </a:xfrm>
            <a:custGeom>
              <a:avLst/>
              <a:gdLst>
                <a:gd name="connsiteX0" fmla="*/ 0 w 12842"/>
                <a:gd name="connsiteY0" fmla="*/ 4588 h 88894"/>
                <a:gd name="connsiteX1" fmla="*/ 0 w 12842"/>
                <a:gd name="connsiteY1" fmla="*/ 5858 h 88894"/>
                <a:gd name="connsiteX2" fmla="*/ 0 w 12842"/>
                <a:gd name="connsiteY2" fmla="*/ 82038 h 88894"/>
                <a:gd name="connsiteX3" fmla="*/ 6856 w 12842"/>
                <a:gd name="connsiteY3" fmla="*/ 88895 h 88894"/>
                <a:gd name="connsiteX4" fmla="*/ 12824 w 12842"/>
                <a:gd name="connsiteY4" fmla="*/ 85213 h 88894"/>
                <a:gd name="connsiteX5" fmla="*/ 12824 w 12842"/>
                <a:gd name="connsiteY5" fmla="*/ 2684 h 88894"/>
                <a:gd name="connsiteX6" fmla="*/ 12824 w 12842"/>
                <a:gd name="connsiteY6" fmla="*/ 2684 h 88894"/>
                <a:gd name="connsiteX7" fmla="*/ 12824 w 12842"/>
                <a:gd name="connsiteY7" fmla="*/ 1668 h 88894"/>
                <a:gd name="connsiteX8" fmla="*/ 11681 w 12842"/>
                <a:gd name="connsiteY8" fmla="*/ 906 h 88894"/>
                <a:gd name="connsiteX9" fmla="*/ 10538 w 12842"/>
                <a:gd name="connsiteY9" fmla="*/ 144 h 88894"/>
                <a:gd name="connsiteX10" fmla="*/ 9268 w 12842"/>
                <a:gd name="connsiteY10" fmla="*/ 144 h 88894"/>
                <a:gd name="connsiteX11" fmla="*/ 7872 w 12842"/>
                <a:gd name="connsiteY11" fmla="*/ 144 h 88894"/>
                <a:gd name="connsiteX12" fmla="*/ 0 w 12842"/>
                <a:gd name="connsiteY12" fmla="*/ 4588 h 88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42" h="88894">
                  <a:moveTo>
                    <a:pt x="0" y="4588"/>
                  </a:moveTo>
                  <a:cubicBezTo>
                    <a:pt x="0" y="4588"/>
                    <a:pt x="0" y="5350"/>
                    <a:pt x="0" y="5858"/>
                  </a:cubicBezTo>
                  <a:lnTo>
                    <a:pt x="0" y="82038"/>
                  </a:lnTo>
                  <a:cubicBezTo>
                    <a:pt x="0" y="85822"/>
                    <a:pt x="3073" y="88895"/>
                    <a:pt x="6856" y="88895"/>
                  </a:cubicBezTo>
                  <a:cubicBezTo>
                    <a:pt x="9383" y="88882"/>
                    <a:pt x="11681" y="87460"/>
                    <a:pt x="12824" y="85213"/>
                  </a:cubicBezTo>
                  <a:lnTo>
                    <a:pt x="12824" y="2684"/>
                  </a:lnTo>
                  <a:lnTo>
                    <a:pt x="12824" y="2684"/>
                  </a:lnTo>
                  <a:cubicBezTo>
                    <a:pt x="12849" y="2341"/>
                    <a:pt x="12849" y="2011"/>
                    <a:pt x="12824" y="1668"/>
                  </a:cubicBezTo>
                  <a:cubicBezTo>
                    <a:pt x="12468" y="1376"/>
                    <a:pt x="12088" y="1109"/>
                    <a:pt x="11681" y="906"/>
                  </a:cubicBezTo>
                  <a:cubicBezTo>
                    <a:pt x="11681" y="906"/>
                    <a:pt x="11681" y="906"/>
                    <a:pt x="10538" y="144"/>
                  </a:cubicBezTo>
                  <a:lnTo>
                    <a:pt x="9268" y="144"/>
                  </a:lnTo>
                  <a:lnTo>
                    <a:pt x="7872" y="144"/>
                  </a:lnTo>
                  <a:cubicBezTo>
                    <a:pt x="4507" y="-554"/>
                    <a:pt x="1143" y="1338"/>
                    <a:pt x="0" y="4588"/>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53" name="Freeform: Shape 1052">
              <a:extLst>
                <a:ext uri="{FF2B5EF4-FFF2-40B4-BE49-F238E27FC236}">
                  <a16:creationId xmlns:a16="http://schemas.microsoft.com/office/drawing/2014/main" id="{A664CCB7-CA62-4B18-A70D-6DA888B77A0A}"/>
                </a:ext>
              </a:extLst>
            </p:cNvPr>
            <p:cNvSpPr/>
            <p:nvPr/>
          </p:nvSpPr>
          <p:spPr>
            <a:xfrm>
              <a:off x="11766278" y="6501894"/>
              <a:ext cx="13712" cy="7999"/>
            </a:xfrm>
            <a:custGeom>
              <a:avLst/>
              <a:gdLst>
                <a:gd name="connsiteX0" fmla="*/ 6857 w 13712"/>
                <a:gd name="connsiteY0" fmla="*/ 6856 h 7999"/>
                <a:gd name="connsiteX1" fmla="*/ 0 w 13712"/>
                <a:gd name="connsiteY1" fmla="*/ 0 h 7999"/>
                <a:gd name="connsiteX2" fmla="*/ 0 w 13712"/>
                <a:gd name="connsiteY2" fmla="*/ 1143 h 7999"/>
                <a:gd name="connsiteX3" fmla="*/ 6857 w 13712"/>
                <a:gd name="connsiteY3" fmla="*/ 7999 h 7999"/>
                <a:gd name="connsiteX4" fmla="*/ 13713 w 13712"/>
                <a:gd name="connsiteY4" fmla="*/ 1143 h 7999"/>
                <a:gd name="connsiteX5" fmla="*/ 13713 w 13712"/>
                <a:gd name="connsiteY5" fmla="*/ 0 h 7999"/>
                <a:gd name="connsiteX6" fmla="*/ 6857 w 13712"/>
                <a:gd name="connsiteY6" fmla="*/ 6856 h 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2" h="7999">
                  <a:moveTo>
                    <a:pt x="6857" y="6856"/>
                  </a:moveTo>
                  <a:cubicBezTo>
                    <a:pt x="3073" y="6856"/>
                    <a:pt x="0" y="3784"/>
                    <a:pt x="0" y="0"/>
                  </a:cubicBezTo>
                  <a:lnTo>
                    <a:pt x="0" y="1143"/>
                  </a:lnTo>
                  <a:cubicBezTo>
                    <a:pt x="0" y="4926"/>
                    <a:pt x="3073" y="7999"/>
                    <a:pt x="6857" y="7999"/>
                  </a:cubicBezTo>
                  <a:cubicBezTo>
                    <a:pt x="10640" y="7999"/>
                    <a:pt x="13713" y="4926"/>
                    <a:pt x="13713" y="1143"/>
                  </a:cubicBezTo>
                  <a:lnTo>
                    <a:pt x="13713" y="0"/>
                  </a:lnTo>
                  <a:cubicBezTo>
                    <a:pt x="13713" y="3784"/>
                    <a:pt x="10640" y="6856"/>
                    <a:pt x="6857"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54" name="Freeform: Shape 1053">
              <a:extLst>
                <a:ext uri="{FF2B5EF4-FFF2-40B4-BE49-F238E27FC236}">
                  <a16:creationId xmlns:a16="http://schemas.microsoft.com/office/drawing/2014/main" id="{B9679EE4-09C2-4A6C-AC97-DC402DE3FC2F}"/>
                </a:ext>
              </a:extLst>
            </p:cNvPr>
            <p:cNvSpPr/>
            <p:nvPr/>
          </p:nvSpPr>
          <p:spPr>
            <a:xfrm>
              <a:off x="11217909" y="6805093"/>
              <a:ext cx="13711" cy="27297"/>
            </a:xfrm>
            <a:custGeom>
              <a:avLst/>
              <a:gdLst>
                <a:gd name="connsiteX0" fmla="*/ 13712 w 13711"/>
                <a:gd name="connsiteY0" fmla="*/ 889 h 27297"/>
                <a:gd name="connsiteX1" fmla="*/ 13712 w 13711"/>
                <a:gd name="connsiteY1" fmla="*/ 0 h 27297"/>
                <a:gd name="connsiteX2" fmla="*/ 6856 w 13711"/>
                <a:gd name="connsiteY2" fmla="*/ 6856 h 27297"/>
                <a:gd name="connsiteX3" fmla="*/ 0 w 13711"/>
                <a:gd name="connsiteY3" fmla="*/ 0 h 27297"/>
                <a:gd name="connsiteX4" fmla="*/ 0 w 13711"/>
                <a:gd name="connsiteY4" fmla="*/ 20442 h 27297"/>
                <a:gd name="connsiteX5" fmla="*/ 6856 w 13711"/>
                <a:gd name="connsiteY5" fmla="*/ 27298 h 27297"/>
                <a:gd name="connsiteX6" fmla="*/ 13712 w 13711"/>
                <a:gd name="connsiteY6" fmla="*/ 20442 h 27297"/>
                <a:gd name="connsiteX7" fmla="*/ 13712 w 13711"/>
                <a:gd name="connsiteY7" fmla="*/ 1270 h 27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711" h="27297">
                  <a:moveTo>
                    <a:pt x="13712" y="889"/>
                  </a:moveTo>
                  <a:lnTo>
                    <a:pt x="13712" y="0"/>
                  </a:lnTo>
                  <a:cubicBezTo>
                    <a:pt x="13712" y="3784"/>
                    <a:pt x="10639" y="6856"/>
                    <a:pt x="6856" y="6856"/>
                  </a:cubicBezTo>
                  <a:cubicBezTo>
                    <a:pt x="3072" y="6856"/>
                    <a:pt x="0" y="3784"/>
                    <a:pt x="0" y="0"/>
                  </a:cubicBezTo>
                  <a:lnTo>
                    <a:pt x="0" y="20442"/>
                  </a:lnTo>
                  <a:cubicBezTo>
                    <a:pt x="0" y="24225"/>
                    <a:pt x="3072" y="27298"/>
                    <a:pt x="6856" y="27298"/>
                  </a:cubicBezTo>
                  <a:cubicBezTo>
                    <a:pt x="10639" y="27298"/>
                    <a:pt x="13712" y="24225"/>
                    <a:pt x="13712" y="20442"/>
                  </a:cubicBezTo>
                  <a:lnTo>
                    <a:pt x="13712" y="1270"/>
                  </a:lnTo>
                  <a:close/>
                </a:path>
              </a:pathLst>
            </a:custGeom>
            <a:solidFill>
              <a:srgbClr val="000000"/>
            </a:solidFill>
            <a:ln w="12690" cap="flat">
              <a:noFill/>
              <a:prstDash val="solid"/>
              <a:miter/>
            </a:ln>
          </p:spPr>
          <p:txBody>
            <a:bodyPr rtlCol="0" anchor="ctr"/>
            <a:lstStyle/>
            <a:p>
              <a:pPr rtl="0"/>
              <a:endParaRPr lang="en-GB" sz="1934" noProof="0"/>
            </a:p>
          </p:txBody>
        </p:sp>
        <p:sp>
          <p:nvSpPr>
            <p:cNvPr id="1055" name="Freeform: Shape 1054">
              <a:extLst>
                <a:ext uri="{FF2B5EF4-FFF2-40B4-BE49-F238E27FC236}">
                  <a16:creationId xmlns:a16="http://schemas.microsoft.com/office/drawing/2014/main" id="{1F5C3D57-0FA2-42CA-AE57-18B3E2945124}"/>
                </a:ext>
              </a:extLst>
            </p:cNvPr>
            <p:cNvSpPr/>
            <p:nvPr/>
          </p:nvSpPr>
          <p:spPr>
            <a:xfrm>
              <a:off x="10058954" y="6111088"/>
              <a:ext cx="3174" cy="5713"/>
            </a:xfrm>
            <a:custGeom>
              <a:avLst/>
              <a:gdLst>
                <a:gd name="connsiteX0" fmla="*/ 3174 w 3174"/>
                <a:gd name="connsiteY0" fmla="*/ 5714 h 5713"/>
                <a:gd name="connsiteX1" fmla="*/ 0 w 3174"/>
                <a:gd name="connsiteY1" fmla="*/ 0 h 5713"/>
                <a:gd name="connsiteX2" fmla="*/ 0 w 3174"/>
                <a:gd name="connsiteY2" fmla="*/ 2032 h 5713"/>
                <a:gd name="connsiteX3" fmla="*/ 1143 w 3174"/>
                <a:gd name="connsiteY3" fmla="*/ 5714 h 5713"/>
              </a:gdLst>
              <a:ahLst/>
              <a:cxnLst>
                <a:cxn ang="0">
                  <a:pos x="connsiteX0" y="connsiteY0"/>
                </a:cxn>
                <a:cxn ang="0">
                  <a:pos x="connsiteX1" y="connsiteY1"/>
                </a:cxn>
                <a:cxn ang="0">
                  <a:pos x="connsiteX2" y="connsiteY2"/>
                </a:cxn>
                <a:cxn ang="0">
                  <a:pos x="connsiteX3" y="connsiteY3"/>
                </a:cxn>
              </a:cxnLst>
              <a:rect l="l" t="t" r="r" b="b"/>
              <a:pathLst>
                <a:path w="3174" h="5713">
                  <a:moveTo>
                    <a:pt x="3174" y="5714"/>
                  </a:moveTo>
                  <a:cubicBezTo>
                    <a:pt x="1219" y="4469"/>
                    <a:pt x="26" y="2324"/>
                    <a:pt x="0" y="0"/>
                  </a:cubicBezTo>
                  <a:lnTo>
                    <a:pt x="0" y="2032"/>
                  </a:lnTo>
                  <a:cubicBezTo>
                    <a:pt x="51" y="3339"/>
                    <a:pt x="444" y="4609"/>
                    <a:pt x="1143" y="5714"/>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56" name="Freeform: Shape 1055">
              <a:extLst>
                <a:ext uri="{FF2B5EF4-FFF2-40B4-BE49-F238E27FC236}">
                  <a16:creationId xmlns:a16="http://schemas.microsoft.com/office/drawing/2014/main" id="{1BA98A44-EF6A-4BB3-9EB2-31C99CCEDDF4}"/>
                </a:ext>
              </a:extLst>
            </p:cNvPr>
            <p:cNvSpPr/>
            <p:nvPr/>
          </p:nvSpPr>
          <p:spPr>
            <a:xfrm>
              <a:off x="10069493" y="6111088"/>
              <a:ext cx="3301" cy="5713"/>
            </a:xfrm>
            <a:custGeom>
              <a:avLst/>
              <a:gdLst>
                <a:gd name="connsiteX0" fmla="*/ 3301 w 3301"/>
                <a:gd name="connsiteY0" fmla="*/ 2032 h 5713"/>
                <a:gd name="connsiteX1" fmla="*/ 3301 w 3301"/>
                <a:gd name="connsiteY1" fmla="*/ 0 h 5713"/>
                <a:gd name="connsiteX2" fmla="*/ 0 w 3301"/>
                <a:gd name="connsiteY2" fmla="*/ 5714 h 5713"/>
                <a:gd name="connsiteX3" fmla="*/ 2031 w 3301"/>
                <a:gd name="connsiteY3" fmla="*/ 5714 h 5713"/>
                <a:gd name="connsiteX4" fmla="*/ 3301 w 3301"/>
                <a:gd name="connsiteY4" fmla="*/ 2032 h 5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1" h="5713">
                  <a:moveTo>
                    <a:pt x="3301" y="2032"/>
                  </a:moveTo>
                  <a:lnTo>
                    <a:pt x="3301" y="0"/>
                  </a:lnTo>
                  <a:cubicBezTo>
                    <a:pt x="3225" y="2336"/>
                    <a:pt x="1993" y="4482"/>
                    <a:pt x="0" y="5714"/>
                  </a:cubicBezTo>
                  <a:lnTo>
                    <a:pt x="2031" y="5714"/>
                  </a:lnTo>
                  <a:cubicBezTo>
                    <a:pt x="2818" y="4647"/>
                    <a:pt x="3263" y="3365"/>
                    <a:pt x="3301" y="2032"/>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57" name="Freeform: Shape 1056">
              <a:extLst>
                <a:ext uri="{FF2B5EF4-FFF2-40B4-BE49-F238E27FC236}">
                  <a16:creationId xmlns:a16="http://schemas.microsoft.com/office/drawing/2014/main" id="{4B44F9E1-5BDD-4E51-9438-644C66E08E34}"/>
                </a:ext>
              </a:extLst>
            </p:cNvPr>
            <p:cNvSpPr/>
            <p:nvPr/>
          </p:nvSpPr>
          <p:spPr>
            <a:xfrm>
              <a:off x="10058954" y="6087091"/>
              <a:ext cx="13839" cy="29710"/>
            </a:xfrm>
            <a:custGeom>
              <a:avLst/>
              <a:gdLst>
                <a:gd name="connsiteX0" fmla="*/ 3174 w 13839"/>
                <a:gd name="connsiteY0" fmla="*/ 29710 h 29710"/>
                <a:gd name="connsiteX1" fmla="*/ 10538 w 13839"/>
                <a:gd name="connsiteY1" fmla="*/ 29710 h 29710"/>
                <a:gd name="connsiteX2" fmla="*/ 13840 w 13839"/>
                <a:gd name="connsiteY2" fmla="*/ 23997 h 29710"/>
                <a:gd name="connsiteX3" fmla="*/ 13840 w 13839"/>
                <a:gd name="connsiteY3" fmla="*/ 6983 h 29710"/>
                <a:gd name="connsiteX4" fmla="*/ 6856 w 13839"/>
                <a:gd name="connsiteY4" fmla="*/ 0 h 29710"/>
                <a:gd name="connsiteX5" fmla="*/ 0 w 13839"/>
                <a:gd name="connsiteY5" fmla="*/ 6983 h 29710"/>
                <a:gd name="connsiteX6" fmla="*/ 0 w 13839"/>
                <a:gd name="connsiteY6" fmla="*/ 24632 h 29710"/>
                <a:gd name="connsiteX7" fmla="*/ 3174 w 13839"/>
                <a:gd name="connsiteY7" fmla="*/ 2971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39" h="29710">
                  <a:moveTo>
                    <a:pt x="3174" y="29710"/>
                  </a:moveTo>
                  <a:lnTo>
                    <a:pt x="10538" y="29710"/>
                  </a:lnTo>
                  <a:cubicBezTo>
                    <a:pt x="12532" y="28479"/>
                    <a:pt x="13763" y="26333"/>
                    <a:pt x="13840" y="23997"/>
                  </a:cubicBezTo>
                  <a:lnTo>
                    <a:pt x="13840" y="6983"/>
                  </a:lnTo>
                  <a:cubicBezTo>
                    <a:pt x="13840" y="3123"/>
                    <a:pt x="10716" y="0"/>
                    <a:pt x="6856" y="0"/>
                  </a:cubicBezTo>
                  <a:cubicBezTo>
                    <a:pt x="3047" y="64"/>
                    <a:pt x="0" y="3174"/>
                    <a:pt x="0" y="6983"/>
                  </a:cubicBezTo>
                  <a:lnTo>
                    <a:pt x="0" y="24632"/>
                  </a:lnTo>
                  <a:cubicBezTo>
                    <a:pt x="229" y="26727"/>
                    <a:pt x="1396" y="28593"/>
                    <a:pt x="3174" y="2971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58" name="Freeform: Shape 1057">
              <a:extLst>
                <a:ext uri="{FF2B5EF4-FFF2-40B4-BE49-F238E27FC236}">
                  <a16:creationId xmlns:a16="http://schemas.microsoft.com/office/drawing/2014/main" id="{15175ADB-485B-454C-8CE6-8BC7BCA928EE}"/>
                </a:ext>
              </a:extLst>
            </p:cNvPr>
            <p:cNvSpPr/>
            <p:nvPr/>
          </p:nvSpPr>
          <p:spPr>
            <a:xfrm>
              <a:off x="10066064" y="6116801"/>
              <a:ext cx="143219" cy="13713"/>
            </a:xfrm>
            <a:custGeom>
              <a:avLst/>
              <a:gdLst>
                <a:gd name="connsiteX0" fmla="*/ 139918 w 143219"/>
                <a:gd name="connsiteY0" fmla="*/ 6857 h 13713"/>
                <a:gd name="connsiteX1" fmla="*/ 143219 w 143219"/>
                <a:gd name="connsiteY1" fmla="*/ 1016 h 13713"/>
                <a:gd name="connsiteX2" fmla="*/ 139664 w 143219"/>
                <a:gd name="connsiteY2" fmla="*/ 0 h 13713"/>
                <a:gd name="connsiteX3" fmla="*/ 0 w 143219"/>
                <a:gd name="connsiteY3" fmla="*/ 0 h 13713"/>
                <a:gd name="connsiteX4" fmla="*/ 6856 w 143219"/>
                <a:gd name="connsiteY4" fmla="*/ 6857 h 13713"/>
                <a:gd name="connsiteX5" fmla="*/ 0 w 143219"/>
                <a:gd name="connsiteY5" fmla="*/ 13713 h 13713"/>
                <a:gd name="connsiteX6" fmla="*/ 139664 w 143219"/>
                <a:gd name="connsiteY6" fmla="*/ 13713 h 13713"/>
                <a:gd name="connsiteX7" fmla="*/ 143219 w 143219"/>
                <a:gd name="connsiteY7" fmla="*/ 12570 h 13713"/>
                <a:gd name="connsiteX8" fmla="*/ 139918 w 143219"/>
                <a:gd name="connsiteY8" fmla="*/ 6857 h 13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219" h="13713">
                  <a:moveTo>
                    <a:pt x="139918" y="6857"/>
                  </a:moveTo>
                  <a:cubicBezTo>
                    <a:pt x="139956" y="4470"/>
                    <a:pt x="141200" y="2273"/>
                    <a:pt x="143219" y="1016"/>
                  </a:cubicBezTo>
                  <a:cubicBezTo>
                    <a:pt x="142152" y="343"/>
                    <a:pt x="140921" y="-12"/>
                    <a:pt x="139664" y="0"/>
                  </a:cubicBezTo>
                  <a:lnTo>
                    <a:pt x="0" y="0"/>
                  </a:lnTo>
                  <a:cubicBezTo>
                    <a:pt x="3783" y="0"/>
                    <a:pt x="6856" y="3073"/>
                    <a:pt x="6856" y="6857"/>
                  </a:cubicBezTo>
                  <a:cubicBezTo>
                    <a:pt x="6856" y="10640"/>
                    <a:pt x="3783" y="13713"/>
                    <a:pt x="0" y="13713"/>
                  </a:cubicBezTo>
                  <a:lnTo>
                    <a:pt x="139664" y="13713"/>
                  </a:lnTo>
                  <a:cubicBezTo>
                    <a:pt x="140946" y="13738"/>
                    <a:pt x="142190" y="13345"/>
                    <a:pt x="143219" y="12570"/>
                  </a:cubicBezTo>
                  <a:cubicBezTo>
                    <a:pt x="141175" y="11389"/>
                    <a:pt x="139918" y="9218"/>
                    <a:pt x="139918" y="6857"/>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59" name="Freeform: Shape 1058">
              <a:extLst>
                <a:ext uri="{FF2B5EF4-FFF2-40B4-BE49-F238E27FC236}">
                  <a16:creationId xmlns:a16="http://schemas.microsoft.com/office/drawing/2014/main" id="{D31B1B71-8B51-43DF-A195-242021D6C0B9}"/>
                </a:ext>
              </a:extLst>
            </p:cNvPr>
            <p:cNvSpPr/>
            <p:nvPr/>
          </p:nvSpPr>
          <p:spPr>
            <a:xfrm>
              <a:off x="11766278" y="6501260"/>
              <a:ext cx="13712" cy="7491"/>
            </a:xfrm>
            <a:custGeom>
              <a:avLst/>
              <a:gdLst>
                <a:gd name="connsiteX0" fmla="*/ 6857 w 13712"/>
                <a:gd name="connsiteY0" fmla="*/ 6856 h 7491"/>
                <a:gd name="connsiteX1" fmla="*/ 0 w 13712"/>
                <a:gd name="connsiteY1" fmla="*/ 0 h 7491"/>
                <a:gd name="connsiteX2" fmla="*/ 0 w 13712"/>
                <a:gd name="connsiteY2" fmla="*/ 635 h 7491"/>
                <a:gd name="connsiteX3" fmla="*/ 6857 w 13712"/>
                <a:gd name="connsiteY3" fmla="*/ 7491 h 7491"/>
                <a:gd name="connsiteX4" fmla="*/ 13713 w 13712"/>
                <a:gd name="connsiteY4" fmla="*/ 635 h 7491"/>
                <a:gd name="connsiteX5" fmla="*/ 13713 w 13712"/>
                <a:gd name="connsiteY5" fmla="*/ 0 h 7491"/>
                <a:gd name="connsiteX6" fmla="*/ 6857 w 13712"/>
                <a:gd name="connsiteY6" fmla="*/ 6856 h 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2" h="7491">
                  <a:moveTo>
                    <a:pt x="6857" y="6856"/>
                  </a:moveTo>
                  <a:cubicBezTo>
                    <a:pt x="3073" y="6856"/>
                    <a:pt x="0" y="3783"/>
                    <a:pt x="0" y="0"/>
                  </a:cubicBezTo>
                  <a:lnTo>
                    <a:pt x="0" y="635"/>
                  </a:lnTo>
                  <a:cubicBezTo>
                    <a:pt x="0" y="4418"/>
                    <a:pt x="3073" y="7491"/>
                    <a:pt x="6857" y="7491"/>
                  </a:cubicBezTo>
                  <a:cubicBezTo>
                    <a:pt x="10640" y="7491"/>
                    <a:pt x="13713" y="4418"/>
                    <a:pt x="13713" y="635"/>
                  </a:cubicBezTo>
                  <a:lnTo>
                    <a:pt x="13713" y="0"/>
                  </a:lnTo>
                  <a:cubicBezTo>
                    <a:pt x="13713" y="3783"/>
                    <a:pt x="10640" y="6856"/>
                    <a:pt x="6857"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60" name="Freeform: Shape 1059">
              <a:extLst>
                <a:ext uri="{FF2B5EF4-FFF2-40B4-BE49-F238E27FC236}">
                  <a16:creationId xmlns:a16="http://schemas.microsoft.com/office/drawing/2014/main" id="{C4AE08C5-931A-41E5-8032-35B1619F9362}"/>
                </a:ext>
              </a:extLst>
            </p:cNvPr>
            <p:cNvSpPr/>
            <p:nvPr/>
          </p:nvSpPr>
          <p:spPr>
            <a:xfrm>
              <a:off x="11217909" y="6430031"/>
              <a:ext cx="13711" cy="73006"/>
            </a:xfrm>
            <a:custGeom>
              <a:avLst/>
              <a:gdLst>
                <a:gd name="connsiteX0" fmla="*/ 6856 w 13711"/>
                <a:gd name="connsiteY0" fmla="*/ 66150 h 73006"/>
                <a:gd name="connsiteX1" fmla="*/ 13712 w 13711"/>
                <a:gd name="connsiteY1" fmla="*/ 73006 h 73006"/>
                <a:gd name="connsiteX2" fmla="*/ 13712 w 13711"/>
                <a:gd name="connsiteY2" fmla="*/ 6856 h 73006"/>
                <a:gd name="connsiteX3" fmla="*/ 6856 w 13711"/>
                <a:gd name="connsiteY3" fmla="*/ 0 h 73006"/>
                <a:gd name="connsiteX4" fmla="*/ 0 w 13711"/>
                <a:gd name="connsiteY4" fmla="*/ 6856 h 73006"/>
                <a:gd name="connsiteX5" fmla="*/ 0 w 13711"/>
                <a:gd name="connsiteY5" fmla="*/ 72752 h 73006"/>
                <a:gd name="connsiteX6" fmla="*/ 6856 w 13711"/>
                <a:gd name="connsiteY6" fmla="*/ 66150 h 73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1" h="73006">
                  <a:moveTo>
                    <a:pt x="6856" y="66150"/>
                  </a:moveTo>
                  <a:cubicBezTo>
                    <a:pt x="10639" y="66150"/>
                    <a:pt x="13712" y="69223"/>
                    <a:pt x="13712" y="73006"/>
                  </a:cubicBezTo>
                  <a:lnTo>
                    <a:pt x="13712" y="6856"/>
                  </a:lnTo>
                  <a:cubicBezTo>
                    <a:pt x="13712" y="3072"/>
                    <a:pt x="10639" y="0"/>
                    <a:pt x="6856" y="0"/>
                  </a:cubicBezTo>
                  <a:cubicBezTo>
                    <a:pt x="3072" y="0"/>
                    <a:pt x="0" y="3072"/>
                    <a:pt x="0" y="6856"/>
                  </a:cubicBezTo>
                  <a:lnTo>
                    <a:pt x="0" y="72752"/>
                  </a:lnTo>
                  <a:cubicBezTo>
                    <a:pt x="139" y="69070"/>
                    <a:pt x="3161" y="66150"/>
                    <a:pt x="6856" y="66150"/>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61" name="Freeform: Shape 1060">
              <a:extLst>
                <a:ext uri="{FF2B5EF4-FFF2-40B4-BE49-F238E27FC236}">
                  <a16:creationId xmlns:a16="http://schemas.microsoft.com/office/drawing/2014/main" id="{2075CE56-15AE-4D0A-9CA0-F60942251E82}"/>
                </a:ext>
              </a:extLst>
            </p:cNvPr>
            <p:cNvSpPr/>
            <p:nvPr/>
          </p:nvSpPr>
          <p:spPr>
            <a:xfrm>
              <a:off x="11217909" y="6496181"/>
              <a:ext cx="13711" cy="315387"/>
            </a:xfrm>
            <a:custGeom>
              <a:avLst/>
              <a:gdLst>
                <a:gd name="connsiteX0" fmla="*/ 6856 w 13711"/>
                <a:gd name="connsiteY0" fmla="*/ 315387 h 315387"/>
                <a:gd name="connsiteX1" fmla="*/ 13712 w 13711"/>
                <a:gd name="connsiteY1" fmla="*/ 308531 h 315387"/>
                <a:gd name="connsiteX2" fmla="*/ 13712 w 13711"/>
                <a:gd name="connsiteY2" fmla="*/ 6856 h 315387"/>
                <a:gd name="connsiteX3" fmla="*/ 6856 w 13711"/>
                <a:gd name="connsiteY3" fmla="*/ 0 h 315387"/>
                <a:gd name="connsiteX4" fmla="*/ 0 w 13711"/>
                <a:gd name="connsiteY4" fmla="*/ 6856 h 315387"/>
                <a:gd name="connsiteX5" fmla="*/ 0 w 13711"/>
                <a:gd name="connsiteY5" fmla="*/ 308912 h 315387"/>
                <a:gd name="connsiteX6" fmla="*/ 6856 w 13711"/>
                <a:gd name="connsiteY6" fmla="*/ 315387 h 315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1" h="315387">
                  <a:moveTo>
                    <a:pt x="6856" y="315387"/>
                  </a:moveTo>
                  <a:cubicBezTo>
                    <a:pt x="10639" y="315387"/>
                    <a:pt x="13712" y="312315"/>
                    <a:pt x="13712" y="308531"/>
                  </a:cubicBezTo>
                  <a:lnTo>
                    <a:pt x="13712" y="6856"/>
                  </a:lnTo>
                  <a:cubicBezTo>
                    <a:pt x="13712" y="3073"/>
                    <a:pt x="10639" y="0"/>
                    <a:pt x="6856" y="0"/>
                  </a:cubicBezTo>
                  <a:cubicBezTo>
                    <a:pt x="3072" y="0"/>
                    <a:pt x="0" y="3073"/>
                    <a:pt x="0" y="6856"/>
                  </a:cubicBezTo>
                  <a:lnTo>
                    <a:pt x="0" y="308912"/>
                  </a:lnTo>
                  <a:cubicBezTo>
                    <a:pt x="203" y="312543"/>
                    <a:pt x="3212" y="315387"/>
                    <a:pt x="6856" y="315387"/>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62" name="Freeform: Shape 1061">
              <a:extLst>
                <a:ext uri="{FF2B5EF4-FFF2-40B4-BE49-F238E27FC236}">
                  <a16:creationId xmlns:a16="http://schemas.microsoft.com/office/drawing/2014/main" id="{F04E9024-3025-4310-B1C2-227ADD3DB0D1}"/>
                </a:ext>
              </a:extLst>
            </p:cNvPr>
            <p:cNvSpPr/>
            <p:nvPr/>
          </p:nvSpPr>
          <p:spPr>
            <a:xfrm>
              <a:off x="10039655" y="6116802"/>
              <a:ext cx="13585" cy="13712"/>
            </a:xfrm>
            <a:custGeom>
              <a:avLst/>
              <a:gdLst>
                <a:gd name="connsiteX0" fmla="*/ 6730 w 13585"/>
                <a:gd name="connsiteY0" fmla="*/ 6856 h 13712"/>
                <a:gd name="connsiteX1" fmla="*/ 13586 w 13585"/>
                <a:gd name="connsiteY1" fmla="*/ 0 h 13712"/>
                <a:gd name="connsiteX2" fmla="*/ 6857 w 13585"/>
                <a:gd name="connsiteY2" fmla="*/ 0 h 13712"/>
                <a:gd name="connsiteX3" fmla="*/ 0 w 13585"/>
                <a:gd name="connsiteY3" fmla="*/ 6856 h 13712"/>
                <a:gd name="connsiteX4" fmla="*/ 6857 w 13585"/>
                <a:gd name="connsiteY4" fmla="*/ 13713 h 13712"/>
                <a:gd name="connsiteX5" fmla="*/ 13586 w 13585"/>
                <a:gd name="connsiteY5" fmla="*/ 13713 h 13712"/>
                <a:gd name="connsiteX6" fmla="*/ 6730 w 13585"/>
                <a:gd name="connsiteY6" fmla="*/ 6856 h 13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85" h="13712">
                  <a:moveTo>
                    <a:pt x="6730" y="6856"/>
                  </a:moveTo>
                  <a:cubicBezTo>
                    <a:pt x="6730" y="3073"/>
                    <a:pt x="9802" y="0"/>
                    <a:pt x="13586" y="0"/>
                  </a:cubicBezTo>
                  <a:lnTo>
                    <a:pt x="6857" y="0"/>
                  </a:lnTo>
                  <a:cubicBezTo>
                    <a:pt x="3073" y="0"/>
                    <a:pt x="0" y="3073"/>
                    <a:pt x="0" y="6856"/>
                  </a:cubicBezTo>
                  <a:cubicBezTo>
                    <a:pt x="0" y="10640"/>
                    <a:pt x="3073" y="13713"/>
                    <a:pt x="6857" y="13713"/>
                  </a:cubicBezTo>
                  <a:lnTo>
                    <a:pt x="13586" y="13713"/>
                  </a:lnTo>
                  <a:cubicBezTo>
                    <a:pt x="9802" y="13713"/>
                    <a:pt x="6730" y="10640"/>
                    <a:pt x="6730"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63" name="Freeform: Shape 1062">
              <a:extLst>
                <a:ext uri="{FF2B5EF4-FFF2-40B4-BE49-F238E27FC236}">
                  <a16:creationId xmlns:a16="http://schemas.microsoft.com/office/drawing/2014/main" id="{0D0221CC-8316-4B83-B371-A7E41680E9FA}"/>
                </a:ext>
              </a:extLst>
            </p:cNvPr>
            <p:cNvSpPr/>
            <p:nvPr/>
          </p:nvSpPr>
          <p:spPr>
            <a:xfrm>
              <a:off x="10046258" y="6116802"/>
              <a:ext cx="26536" cy="13712"/>
            </a:xfrm>
            <a:custGeom>
              <a:avLst/>
              <a:gdLst>
                <a:gd name="connsiteX0" fmla="*/ 26536 w 26536"/>
                <a:gd name="connsiteY0" fmla="*/ 6856 h 13712"/>
                <a:gd name="connsiteX1" fmla="*/ 19553 w 26536"/>
                <a:gd name="connsiteY1" fmla="*/ 0 h 13712"/>
                <a:gd name="connsiteX2" fmla="*/ 6856 w 26536"/>
                <a:gd name="connsiteY2" fmla="*/ 0 h 13712"/>
                <a:gd name="connsiteX3" fmla="*/ 0 w 26536"/>
                <a:gd name="connsiteY3" fmla="*/ 6856 h 13712"/>
                <a:gd name="connsiteX4" fmla="*/ 6856 w 26536"/>
                <a:gd name="connsiteY4" fmla="*/ 13713 h 13712"/>
                <a:gd name="connsiteX5" fmla="*/ 19553 w 26536"/>
                <a:gd name="connsiteY5" fmla="*/ 13713 h 13712"/>
                <a:gd name="connsiteX6" fmla="*/ 26536 w 26536"/>
                <a:gd name="connsiteY6" fmla="*/ 6856 h 13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36" h="13712">
                  <a:moveTo>
                    <a:pt x="26536" y="6856"/>
                  </a:moveTo>
                  <a:cubicBezTo>
                    <a:pt x="26473" y="3047"/>
                    <a:pt x="23362" y="0"/>
                    <a:pt x="19553" y="0"/>
                  </a:cubicBezTo>
                  <a:lnTo>
                    <a:pt x="6856" y="0"/>
                  </a:lnTo>
                  <a:cubicBezTo>
                    <a:pt x="3073" y="0"/>
                    <a:pt x="0" y="3073"/>
                    <a:pt x="0" y="6856"/>
                  </a:cubicBezTo>
                  <a:cubicBezTo>
                    <a:pt x="0" y="10640"/>
                    <a:pt x="3073" y="13713"/>
                    <a:pt x="6856" y="13713"/>
                  </a:cubicBezTo>
                  <a:lnTo>
                    <a:pt x="19553" y="13713"/>
                  </a:lnTo>
                  <a:cubicBezTo>
                    <a:pt x="23362" y="13713"/>
                    <a:pt x="26473" y="10665"/>
                    <a:pt x="26536"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64" name="Freeform: Shape 1063">
              <a:extLst>
                <a:ext uri="{FF2B5EF4-FFF2-40B4-BE49-F238E27FC236}">
                  <a16:creationId xmlns:a16="http://schemas.microsoft.com/office/drawing/2014/main" id="{98533FBF-9CEB-4C29-B6E7-5EA4194D6903}"/>
                </a:ext>
              </a:extLst>
            </p:cNvPr>
            <p:cNvSpPr/>
            <p:nvPr/>
          </p:nvSpPr>
          <p:spPr>
            <a:xfrm>
              <a:off x="10205982" y="6116802"/>
              <a:ext cx="65641" cy="13717"/>
            </a:xfrm>
            <a:custGeom>
              <a:avLst/>
              <a:gdLst>
                <a:gd name="connsiteX0" fmla="*/ 58532 w 65641"/>
                <a:gd name="connsiteY0" fmla="*/ 6856 h 13717"/>
                <a:gd name="connsiteX1" fmla="*/ 65388 w 65641"/>
                <a:gd name="connsiteY1" fmla="*/ 0 h 13717"/>
                <a:gd name="connsiteX2" fmla="*/ 6856 w 65641"/>
                <a:gd name="connsiteY2" fmla="*/ 0 h 13717"/>
                <a:gd name="connsiteX3" fmla="*/ 3301 w 65641"/>
                <a:gd name="connsiteY3" fmla="*/ 1016 h 13717"/>
                <a:gd name="connsiteX4" fmla="*/ 0 w 65641"/>
                <a:gd name="connsiteY4" fmla="*/ 6856 h 13717"/>
                <a:gd name="connsiteX5" fmla="*/ 3301 w 65641"/>
                <a:gd name="connsiteY5" fmla="*/ 12570 h 13717"/>
                <a:gd name="connsiteX6" fmla="*/ 6856 w 65641"/>
                <a:gd name="connsiteY6" fmla="*/ 13713 h 13717"/>
                <a:gd name="connsiteX7" fmla="*/ 65642 w 65641"/>
                <a:gd name="connsiteY7" fmla="*/ 13713 h 13717"/>
                <a:gd name="connsiteX8" fmla="*/ 58532 w 65641"/>
                <a:gd name="connsiteY8" fmla="*/ 7110 h 13717"/>
                <a:gd name="connsiteX9" fmla="*/ 58532 w 65641"/>
                <a:gd name="connsiteY9" fmla="*/ 6856 h 13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641" h="13717">
                  <a:moveTo>
                    <a:pt x="58532" y="6856"/>
                  </a:moveTo>
                  <a:cubicBezTo>
                    <a:pt x="58532" y="3073"/>
                    <a:pt x="61604" y="0"/>
                    <a:pt x="65388" y="0"/>
                  </a:cubicBezTo>
                  <a:lnTo>
                    <a:pt x="6856" y="0"/>
                  </a:lnTo>
                  <a:cubicBezTo>
                    <a:pt x="5599" y="13"/>
                    <a:pt x="4368" y="356"/>
                    <a:pt x="3301" y="1016"/>
                  </a:cubicBezTo>
                  <a:cubicBezTo>
                    <a:pt x="1269" y="2273"/>
                    <a:pt x="25" y="4469"/>
                    <a:pt x="0" y="6856"/>
                  </a:cubicBezTo>
                  <a:cubicBezTo>
                    <a:pt x="0" y="9218"/>
                    <a:pt x="1257" y="11389"/>
                    <a:pt x="3301" y="12570"/>
                  </a:cubicBezTo>
                  <a:cubicBezTo>
                    <a:pt x="4330" y="13319"/>
                    <a:pt x="5573" y="13725"/>
                    <a:pt x="6856" y="13713"/>
                  </a:cubicBezTo>
                  <a:lnTo>
                    <a:pt x="65642" y="13713"/>
                  </a:lnTo>
                  <a:cubicBezTo>
                    <a:pt x="61858" y="13852"/>
                    <a:pt x="58671" y="10894"/>
                    <a:pt x="58532" y="7110"/>
                  </a:cubicBezTo>
                  <a:cubicBezTo>
                    <a:pt x="58532" y="7034"/>
                    <a:pt x="58532" y="6945"/>
                    <a:pt x="58532"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65" name="Freeform: Shape 1064">
              <a:extLst>
                <a:ext uri="{FF2B5EF4-FFF2-40B4-BE49-F238E27FC236}">
                  <a16:creationId xmlns:a16="http://schemas.microsoft.com/office/drawing/2014/main" id="{7C1E3D39-F96D-4A6A-958C-1655A7FD6B32}"/>
                </a:ext>
              </a:extLst>
            </p:cNvPr>
            <p:cNvSpPr/>
            <p:nvPr/>
          </p:nvSpPr>
          <p:spPr>
            <a:xfrm>
              <a:off x="10264768" y="6116802"/>
              <a:ext cx="14473" cy="13712"/>
            </a:xfrm>
            <a:custGeom>
              <a:avLst/>
              <a:gdLst>
                <a:gd name="connsiteX0" fmla="*/ 6856 w 14473"/>
                <a:gd name="connsiteY0" fmla="*/ 0 h 13712"/>
                <a:gd name="connsiteX1" fmla="*/ 0 w 14473"/>
                <a:gd name="connsiteY1" fmla="*/ 6856 h 13712"/>
                <a:gd name="connsiteX2" fmla="*/ 6856 w 14473"/>
                <a:gd name="connsiteY2" fmla="*/ 13713 h 13712"/>
                <a:gd name="connsiteX3" fmla="*/ 14474 w 14473"/>
                <a:gd name="connsiteY3" fmla="*/ 13713 h 13712"/>
                <a:gd name="connsiteX4" fmla="*/ 7618 w 14473"/>
                <a:gd name="connsiteY4" fmla="*/ 6856 h 13712"/>
                <a:gd name="connsiteX5" fmla="*/ 14474 w 14473"/>
                <a:gd name="connsiteY5" fmla="*/ 0 h 13712"/>
                <a:gd name="connsiteX6" fmla="*/ 6856 w 14473"/>
                <a:gd name="connsiteY6" fmla="*/ 0 h 13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3" h="13712">
                  <a:moveTo>
                    <a:pt x="6856" y="0"/>
                  </a:moveTo>
                  <a:cubicBezTo>
                    <a:pt x="3073" y="0"/>
                    <a:pt x="0" y="3073"/>
                    <a:pt x="0" y="6856"/>
                  </a:cubicBezTo>
                  <a:cubicBezTo>
                    <a:pt x="0" y="10640"/>
                    <a:pt x="3073" y="13713"/>
                    <a:pt x="6856" y="13713"/>
                  </a:cubicBezTo>
                  <a:lnTo>
                    <a:pt x="14474" y="13713"/>
                  </a:lnTo>
                  <a:cubicBezTo>
                    <a:pt x="10690" y="13713"/>
                    <a:pt x="7618" y="10640"/>
                    <a:pt x="7618" y="6856"/>
                  </a:cubicBezTo>
                  <a:cubicBezTo>
                    <a:pt x="7618" y="3073"/>
                    <a:pt x="10690" y="0"/>
                    <a:pt x="14474" y="0"/>
                  </a:cubicBezTo>
                  <a:lnTo>
                    <a:pt x="6856" y="0"/>
                  </a:lnTo>
                  <a:close/>
                </a:path>
              </a:pathLst>
            </a:custGeom>
            <a:solidFill>
              <a:srgbClr val="000000"/>
            </a:solidFill>
            <a:ln w="12690" cap="flat">
              <a:noFill/>
              <a:prstDash val="solid"/>
              <a:miter/>
            </a:ln>
          </p:spPr>
          <p:txBody>
            <a:bodyPr rtlCol="0" anchor="ctr"/>
            <a:lstStyle/>
            <a:p>
              <a:pPr rtl="0"/>
              <a:endParaRPr lang="en-GB" sz="1934" noProof="0"/>
            </a:p>
          </p:txBody>
        </p:sp>
        <p:sp>
          <p:nvSpPr>
            <p:cNvPr id="1066" name="Freeform: Shape 1065">
              <a:extLst>
                <a:ext uri="{FF2B5EF4-FFF2-40B4-BE49-F238E27FC236}">
                  <a16:creationId xmlns:a16="http://schemas.microsoft.com/office/drawing/2014/main" id="{E5EF370A-748E-4393-9CD3-E9B1C302C158}"/>
                </a:ext>
              </a:extLst>
            </p:cNvPr>
            <p:cNvSpPr/>
            <p:nvPr/>
          </p:nvSpPr>
          <p:spPr>
            <a:xfrm>
              <a:off x="10271624" y="6116783"/>
              <a:ext cx="165057" cy="13731"/>
            </a:xfrm>
            <a:custGeom>
              <a:avLst/>
              <a:gdLst>
                <a:gd name="connsiteX0" fmla="*/ 0 w 165057"/>
                <a:gd name="connsiteY0" fmla="*/ 6875 h 13731"/>
                <a:gd name="connsiteX1" fmla="*/ 6856 w 165057"/>
                <a:gd name="connsiteY1" fmla="*/ 13732 h 13731"/>
                <a:gd name="connsiteX2" fmla="*/ 165057 w 165057"/>
                <a:gd name="connsiteY2" fmla="*/ 13732 h 13731"/>
                <a:gd name="connsiteX3" fmla="*/ 158201 w 165057"/>
                <a:gd name="connsiteY3" fmla="*/ 6875 h 13731"/>
                <a:gd name="connsiteX4" fmla="*/ 165057 w 165057"/>
                <a:gd name="connsiteY4" fmla="*/ 19 h 13731"/>
                <a:gd name="connsiteX5" fmla="*/ 7364 w 165057"/>
                <a:gd name="connsiteY5" fmla="*/ 19 h 13731"/>
                <a:gd name="connsiteX6" fmla="*/ 26 w 165057"/>
                <a:gd name="connsiteY6" fmla="*/ 6355 h 13731"/>
                <a:gd name="connsiteX7" fmla="*/ 0 w 165057"/>
                <a:gd name="connsiteY7" fmla="*/ 6875 h 13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5057" h="13731">
                  <a:moveTo>
                    <a:pt x="0" y="6875"/>
                  </a:moveTo>
                  <a:cubicBezTo>
                    <a:pt x="0" y="10659"/>
                    <a:pt x="3073" y="13732"/>
                    <a:pt x="6856" y="13732"/>
                  </a:cubicBezTo>
                  <a:lnTo>
                    <a:pt x="165057" y="13732"/>
                  </a:lnTo>
                  <a:cubicBezTo>
                    <a:pt x="161274" y="13732"/>
                    <a:pt x="158201" y="10659"/>
                    <a:pt x="158201" y="6875"/>
                  </a:cubicBezTo>
                  <a:cubicBezTo>
                    <a:pt x="158201" y="3092"/>
                    <a:pt x="161274" y="19"/>
                    <a:pt x="165057" y="19"/>
                  </a:cubicBezTo>
                  <a:lnTo>
                    <a:pt x="7364" y="19"/>
                  </a:lnTo>
                  <a:cubicBezTo>
                    <a:pt x="3593" y="-260"/>
                    <a:pt x="305" y="2571"/>
                    <a:pt x="26" y="6355"/>
                  </a:cubicBezTo>
                  <a:cubicBezTo>
                    <a:pt x="0" y="6520"/>
                    <a:pt x="0" y="6698"/>
                    <a:pt x="0" y="6875"/>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67" name="Freeform: Shape 1066">
              <a:extLst>
                <a:ext uri="{FF2B5EF4-FFF2-40B4-BE49-F238E27FC236}">
                  <a16:creationId xmlns:a16="http://schemas.microsoft.com/office/drawing/2014/main" id="{4AF966A2-BE34-4190-9513-2A72B80ADB5E}"/>
                </a:ext>
              </a:extLst>
            </p:cNvPr>
            <p:cNvSpPr/>
            <p:nvPr/>
          </p:nvSpPr>
          <p:spPr>
            <a:xfrm>
              <a:off x="11766278" y="6500371"/>
              <a:ext cx="13712" cy="7745"/>
            </a:xfrm>
            <a:custGeom>
              <a:avLst/>
              <a:gdLst>
                <a:gd name="connsiteX0" fmla="*/ 6857 w 13712"/>
                <a:gd name="connsiteY0" fmla="*/ 7745 h 7745"/>
                <a:gd name="connsiteX1" fmla="*/ 13713 w 13712"/>
                <a:gd name="connsiteY1" fmla="*/ 889 h 7745"/>
                <a:gd name="connsiteX2" fmla="*/ 13713 w 13712"/>
                <a:gd name="connsiteY2" fmla="*/ 0 h 7745"/>
                <a:gd name="connsiteX3" fmla="*/ 6857 w 13712"/>
                <a:gd name="connsiteY3" fmla="*/ 6856 h 7745"/>
                <a:gd name="connsiteX4" fmla="*/ 0 w 13712"/>
                <a:gd name="connsiteY4" fmla="*/ 0 h 7745"/>
                <a:gd name="connsiteX5" fmla="*/ 0 w 13712"/>
                <a:gd name="connsiteY5" fmla="*/ 1016 h 7745"/>
                <a:gd name="connsiteX6" fmla="*/ 6857 w 13712"/>
                <a:gd name="connsiteY6" fmla="*/ 7745 h 7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2" h="7745">
                  <a:moveTo>
                    <a:pt x="6857" y="7745"/>
                  </a:moveTo>
                  <a:cubicBezTo>
                    <a:pt x="10640" y="7745"/>
                    <a:pt x="13713" y="4672"/>
                    <a:pt x="13713" y="889"/>
                  </a:cubicBezTo>
                  <a:lnTo>
                    <a:pt x="13713" y="0"/>
                  </a:lnTo>
                  <a:cubicBezTo>
                    <a:pt x="13713" y="3784"/>
                    <a:pt x="10640" y="6856"/>
                    <a:pt x="6857" y="6856"/>
                  </a:cubicBezTo>
                  <a:cubicBezTo>
                    <a:pt x="3073" y="6856"/>
                    <a:pt x="0" y="3784"/>
                    <a:pt x="0" y="0"/>
                  </a:cubicBezTo>
                  <a:lnTo>
                    <a:pt x="0" y="1016"/>
                  </a:lnTo>
                  <a:cubicBezTo>
                    <a:pt x="64" y="4748"/>
                    <a:pt x="3124" y="7745"/>
                    <a:pt x="6857" y="7745"/>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68" name="Freeform: Shape 1067">
              <a:extLst>
                <a:ext uri="{FF2B5EF4-FFF2-40B4-BE49-F238E27FC236}">
                  <a16:creationId xmlns:a16="http://schemas.microsoft.com/office/drawing/2014/main" id="{CD0FE8CD-F762-421F-81C0-D718133CDC06}"/>
                </a:ext>
              </a:extLst>
            </p:cNvPr>
            <p:cNvSpPr/>
            <p:nvPr/>
          </p:nvSpPr>
          <p:spPr>
            <a:xfrm>
              <a:off x="11766278" y="6416064"/>
              <a:ext cx="13712" cy="91162"/>
            </a:xfrm>
            <a:custGeom>
              <a:avLst/>
              <a:gdLst>
                <a:gd name="connsiteX0" fmla="*/ 0 w 13712"/>
                <a:gd name="connsiteY0" fmla="*/ 84306 h 91162"/>
                <a:gd name="connsiteX1" fmla="*/ 6857 w 13712"/>
                <a:gd name="connsiteY1" fmla="*/ 91163 h 91162"/>
                <a:gd name="connsiteX2" fmla="*/ 13713 w 13712"/>
                <a:gd name="connsiteY2" fmla="*/ 84306 h 91162"/>
                <a:gd name="connsiteX3" fmla="*/ 13713 w 13712"/>
                <a:gd name="connsiteY3" fmla="*/ 6856 h 91162"/>
                <a:gd name="connsiteX4" fmla="*/ 13713 w 13712"/>
                <a:gd name="connsiteY4" fmla="*/ 5713 h 91162"/>
                <a:gd name="connsiteX5" fmla="*/ 6984 w 13712"/>
                <a:gd name="connsiteY5" fmla="*/ 0 h 91162"/>
                <a:gd name="connsiteX6" fmla="*/ 127 w 13712"/>
                <a:gd name="connsiteY6" fmla="*/ 6856 h 91162"/>
                <a:gd name="connsiteX7" fmla="*/ 127 w 13712"/>
                <a:gd name="connsiteY7" fmla="*/ 84306 h 91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712" h="91162">
                  <a:moveTo>
                    <a:pt x="0" y="84306"/>
                  </a:moveTo>
                  <a:cubicBezTo>
                    <a:pt x="0" y="88090"/>
                    <a:pt x="3073" y="91163"/>
                    <a:pt x="6857" y="91163"/>
                  </a:cubicBezTo>
                  <a:cubicBezTo>
                    <a:pt x="10640" y="91163"/>
                    <a:pt x="13713" y="88090"/>
                    <a:pt x="13713" y="84306"/>
                  </a:cubicBezTo>
                  <a:lnTo>
                    <a:pt x="13713" y="6856"/>
                  </a:lnTo>
                  <a:cubicBezTo>
                    <a:pt x="13713" y="6856"/>
                    <a:pt x="13713" y="6094"/>
                    <a:pt x="13713" y="5713"/>
                  </a:cubicBezTo>
                  <a:cubicBezTo>
                    <a:pt x="13116" y="2450"/>
                    <a:pt x="10297" y="64"/>
                    <a:pt x="6984" y="0"/>
                  </a:cubicBezTo>
                  <a:cubicBezTo>
                    <a:pt x="3200" y="0"/>
                    <a:pt x="127" y="3073"/>
                    <a:pt x="127" y="6856"/>
                  </a:cubicBezTo>
                  <a:lnTo>
                    <a:pt x="127" y="84306"/>
                  </a:lnTo>
                  <a:close/>
                </a:path>
              </a:pathLst>
            </a:custGeom>
            <a:solidFill>
              <a:srgbClr val="000000"/>
            </a:solidFill>
            <a:ln w="12690" cap="flat">
              <a:noFill/>
              <a:prstDash val="solid"/>
              <a:miter/>
            </a:ln>
          </p:spPr>
          <p:txBody>
            <a:bodyPr rtlCol="0" anchor="ctr"/>
            <a:lstStyle/>
            <a:p>
              <a:pPr rtl="0"/>
              <a:endParaRPr lang="en-GB" sz="1934" noProof="0"/>
            </a:p>
          </p:txBody>
        </p:sp>
        <p:sp>
          <p:nvSpPr>
            <p:cNvPr id="1069" name="Freeform: Shape 1068">
              <a:extLst>
                <a:ext uri="{FF2B5EF4-FFF2-40B4-BE49-F238E27FC236}">
                  <a16:creationId xmlns:a16="http://schemas.microsoft.com/office/drawing/2014/main" id="{1950F40C-8698-4E42-A37C-7763B3DEC2E0}"/>
                </a:ext>
              </a:extLst>
            </p:cNvPr>
            <p:cNvSpPr/>
            <p:nvPr/>
          </p:nvSpPr>
          <p:spPr>
            <a:xfrm>
              <a:off x="10430205" y="6116802"/>
              <a:ext cx="45581" cy="13712"/>
            </a:xfrm>
            <a:custGeom>
              <a:avLst/>
              <a:gdLst>
                <a:gd name="connsiteX0" fmla="*/ 0 w 45581"/>
                <a:gd name="connsiteY0" fmla="*/ 6856 h 13712"/>
                <a:gd name="connsiteX1" fmla="*/ 6857 w 45581"/>
                <a:gd name="connsiteY1" fmla="*/ 13713 h 13712"/>
                <a:gd name="connsiteX2" fmla="*/ 45581 w 45581"/>
                <a:gd name="connsiteY2" fmla="*/ 13713 h 13712"/>
                <a:gd name="connsiteX3" fmla="*/ 38725 w 45581"/>
                <a:gd name="connsiteY3" fmla="*/ 6856 h 13712"/>
                <a:gd name="connsiteX4" fmla="*/ 45581 w 45581"/>
                <a:gd name="connsiteY4" fmla="*/ 0 h 13712"/>
                <a:gd name="connsiteX5" fmla="*/ 6475 w 45581"/>
                <a:gd name="connsiteY5" fmla="*/ 0 h 13712"/>
                <a:gd name="connsiteX6" fmla="*/ 0 w 45581"/>
                <a:gd name="connsiteY6" fmla="*/ 6856 h 13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81" h="13712">
                  <a:moveTo>
                    <a:pt x="0" y="6856"/>
                  </a:moveTo>
                  <a:cubicBezTo>
                    <a:pt x="0" y="10640"/>
                    <a:pt x="3073" y="13713"/>
                    <a:pt x="6857" y="13713"/>
                  </a:cubicBezTo>
                  <a:lnTo>
                    <a:pt x="45581" y="13713"/>
                  </a:lnTo>
                  <a:cubicBezTo>
                    <a:pt x="41797" y="13713"/>
                    <a:pt x="38725" y="10640"/>
                    <a:pt x="38725" y="6856"/>
                  </a:cubicBezTo>
                  <a:cubicBezTo>
                    <a:pt x="38725" y="3073"/>
                    <a:pt x="41797" y="0"/>
                    <a:pt x="45581" y="0"/>
                  </a:cubicBezTo>
                  <a:lnTo>
                    <a:pt x="6475" y="0"/>
                  </a:lnTo>
                  <a:cubicBezTo>
                    <a:pt x="2844" y="203"/>
                    <a:pt x="0" y="3212"/>
                    <a:pt x="0"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70" name="Freeform: Shape 1069">
              <a:extLst>
                <a:ext uri="{FF2B5EF4-FFF2-40B4-BE49-F238E27FC236}">
                  <a16:creationId xmlns:a16="http://schemas.microsoft.com/office/drawing/2014/main" id="{16303BC1-58AC-4A7E-BD4F-80E3C0D8EA56}"/>
                </a:ext>
              </a:extLst>
            </p:cNvPr>
            <p:cNvSpPr/>
            <p:nvPr/>
          </p:nvSpPr>
          <p:spPr>
            <a:xfrm>
              <a:off x="10468804" y="6116802"/>
              <a:ext cx="10157" cy="13712"/>
            </a:xfrm>
            <a:custGeom>
              <a:avLst/>
              <a:gdLst>
                <a:gd name="connsiteX0" fmla="*/ 0 w 10157"/>
                <a:gd name="connsiteY0" fmla="*/ 6856 h 13712"/>
                <a:gd name="connsiteX1" fmla="*/ 6983 w 10157"/>
                <a:gd name="connsiteY1" fmla="*/ 13713 h 13712"/>
                <a:gd name="connsiteX2" fmla="*/ 10157 w 10157"/>
                <a:gd name="connsiteY2" fmla="*/ 13713 h 13712"/>
                <a:gd name="connsiteX3" fmla="*/ 3300 w 10157"/>
                <a:gd name="connsiteY3" fmla="*/ 6856 h 13712"/>
                <a:gd name="connsiteX4" fmla="*/ 10157 w 10157"/>
                <a:gd name="connsiteY4" fmla="*/ 0 h 13712"/>
                <a:gd name="connsiteX5" fmla="*/ 6983 w 10157"/>
                <a:gd name="connsiteY5" fmla="*/ 0 h 13712"/>
                <a:gd name="connsiteX6" fmla="*/ 0 w 10157"/>
                <a:gd name="connsiteY6" fmla="*/ 6856 h 13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57" h="13712">
                  <a:moveTo>
                    <a:pt x="0" y="6856"/>
                  </a:moveTo>
                  <a:cubicBezTo>
                    <a:pt x="63" y="10665"/>
                    <a:pt x="3174" y="13713"/>
                    <a:pt x="6983" y="13713"/>
                  </a:cubicBezTo>
                  <a:lnTo>
                    <a:pt x="10157" y="13713"/>
                  </a:lnTo>
                  <a:cubicBezTo>
                    <a:pt x="6373" y="13713"/>
                    <a:pt x="3300" y="10640"/>
                    <a:pt x="3300" y="6856"/>
                  </a:cubicBezTo>
                  <a:cubicBezTo>
                    <a:pt x="3300" y="3073"/>
                    <a:pt x="6373" y="0"/>
                    <a:pt x="10157" y="0"/>
                  </a:cubicBezTo>
                  <a:lnTo>
                    <a:pt x="6983" y="0"/>
                  </a:lnTo>
                  <a:cubicBezTo>
                    <a:pt x="3174" y="0"/>
                    <a:pt x="63" y="3047"/>
                    <a:pt x="0"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71" name="Freeform: Shape 1070">
              <a:extLst>
                <a:ext uri="{FF2B5EF4-FFF2-40B4-BE49-F238E27FC236}">
                  <a16:creationId xmlns:a16="http://schemas.microsoft.com/office/drawing/2014/main" id="{8CE05180-D86C-4CE9-8E59-81D3508B206C}"/>
                </a:ext>
              </a:extLst>
            </p:cNvPr>
            <p:cNvSpPr/>
            <p:nvPr/>
          </p:nvSpPr>
          <p:spPr>
            <a:xfrm>
              <a:off x="10472104" y="6117123"/>
              <a:ext cx="22314" cy="13391"/>
            </a:xfrm>
            <a:custGeom>
              <a:avLst/>
              <a:gdLst>
                <a:gd name="connsiteX0" fmla="*/ 0 w 22314"/>
                <a:gd name="connsiteY0" fmla="*/ 6535 h 13391"/>
                <a:gd name="connsiteX1" fmla="*/ 6857 w 22314"/>
                <a:gd name="connsiteY1" fmla="*/ 13391 h 13391"/>
                <a:gd name="connsiteX2" fmla="*/ 15363 w 22314"/>
                <a:gd name="connsiteY2" fmla="*/ 13391 h 13391"/>
                <a:gd name="connsiteX3" fmla="*/ 22219 w 22314"/>
                <a:gd name="connsiteY3" fmla="*/ 6535 h 13391"/>
                <a:gd name="connsiteX4" fmla="*/ 22219 w 22314"/>
                <a:gd name="connsiteY4" fmla="*/ 4504 h 13391"/>
                <a:gd name="connsiteX5" fmla="*/ 21330 w 22314"/>
                <a:gd name="connsiteY5" fmla="*/ 2599 h 13391"/>
                <a:gd name="connsiteX6" fmla="*/ 20315 w 22314"/>
                <a:gd name="connsiteY6" fmla="*/ 1456 h 13391"/>
                <a:gd name="connsiteX7" fmla="*/ 19299 w 22314"/>
                <a:gd name="connsiteY7" fmla="*/ 695 h 13391"/>
                <a:gd name="connsiteX8" fmla="*/ 18156 w 22314"/>
                <a:gd name="connsiteY8" fmla="*/ 60 h 13391"/>
                <a:gd name="connsiteX9" fmla="*/ 16633 w 22314"/>
                <a:gd name="connsiteY9" fmla="*/ 60 h 13391"/>
                <a:gd name="connsiteX10" fmla="*/ 7746 w 22314"/>
                <a:gd name="connsiteY10" fmla="*/ 60 h 13391"/>
                <a:gd name="connsiteX11" fmla="*/ 51 w 22314"/>
                <a:gd name="connsiteY11" fmla="*/ 5964 h 13391"/>
                <a:gd name="connsiteX12" fmla="*/ 0 w 22314"/>
                <a:gd name="connsiteY12" fmla="*/ 6535 h 13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314" h="13391">
                  <a:moveTo>
                    <a:pt x="0" y="6535"/>
                  </a:moveTo>
                  <a:cubicBezTo>
                    <a:pt x="0" y="10319"/>
                    <a:pt x="3073" y="13391"/>
                    <a:pt x="6857" y="13391"/>
                  </a:cubicBezTo>
                  <a:lnTo>
                    <a:pt x="15363" y="13391"/>
                  </a:lnTo>
                  <a:cubicBezTo>
                    <a:pt x="19147" y="13391"/>
                    <a:pt x="22219" y="10319"/>
                    <a:pt x="22219" y="6535"/>
                  </a:cubicBezTo>
                  <a:cubicBezTo>
                    <a:pt x="22346" y="5862"/>
                    <a:pt x="22346" y="5176"/>
                    <a:pt x="22219" y="4504"/>
                  </a:cubicBezTo>
                  <a:cubicBezTo>
                    <a:pt x="21978" y="3843"/>
                    <a:pt x="21674" y="3208"/>
                    <a:pt x="21330" y="2599"/>
                  </a:cubicBezTo>
                  <a:lnTo>
                    <a:pt x="20315" y="1456"/>
                  </a:lnTo>
                  <a:lnTo>
                    <a:pt x="19299" y="695"/>
                  </a:lnTo>
                  <a:lnTo>
                    <a:pt x="18156" y="60"/>
                  </a:lnTo>
                  <a:lnTo>
                    <a:pt x="16633" y="60"/>
                  </a:lnTo>
                  <a:lnTo>
                    <a:pt x="7746" y="60"/>
                  </a:lnTo>
                  <a:cubicBezTo>
                    <a:pt x="3987" y="-436"/>
                    <a:pt x="546" y="2205"/>
                    <a:pt x="51" y="5964"/>
                  </a:cubicBezTo>
                  <a:cubicBezTo>
                    <a:pt x="26" y="6154"/>
                    <a:pt x="13" y="6345"/>
                    <a:pt x="0" y="6535"/>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72" name="Freeform: Shape 1071">
              <a:extLst>
                <a:ext uri="{FF2B5EF4-FFF2-40B4-BE49-F238E27FC236}">
                  <a16:creationId xmlns:a16="http://schemas.microsoft.com/office/drawing/2014/main" id="{19F704F9-85C4-4A5A-925D-81C2CA480CA8}"/>
                </a:ext>
              </a:extLst>
            </p:cNvPr>
            <p:cNvSpPr/>
            <p:nvPr/>
          </p:nvSpPr>
          <p:spPr>
            <a:xfrm>
              <a:off x="11321132" y="5844964"/>
              <a:ext cx="13712" cy="662262"/>
            </a:xfrm>
            <a:custGeom>
              <a:avLst/>
              <a:gdLst>
                <a:gd name="connsiteX0" fmla="*/ 0 w 13712"/>
                <a:gd name="connsiteY0" fmla="*/ 6856 h 662262"/>
                <a:gd name="connsiteX1" fmla="*/ 0 w 13712"/>
                <a:gd name="connsiteY1" fmla="*/ 655406 h 662262"/>
                <a:gd name="connsiteX2" fmla="*/ 6857 w 13712"/>
                <a:gd name="connsiteY2" fmla="*/ 662263 h 662262"/>
                <a:gd name="connsiteX3" fmla="*/ 13713 w 13712"/>
                <a:gd name="connsiteY3" fmla="*/ 655406 h 662262"/>
                <a:gd name="connsiteX4" fmla="*/ 13713 w 13712"/>
                <a:gd name="connsiteY4" fmla="*/ 6856 h 662262"/>
                <a:gd name="connsiteX5" fmla="*/ 6857 w 13712"/>
                <a:gd name="connsiteY5" fmla="*/ 0 h 662262"/>
                <a:gd name="connsiteX6" fmla="*/ 0 w 13712"/>
                <a:gd name="connsiteY6" fmla="*/ 6856 h 66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2" h="662262">
                  <a:moveTo>
                    <a:pt x="0" y="6856"/>
                  </a:moveTo>
                  <a:lnTo>
                    <a:pt x="0" y="655406"/>
                  </a:lnTo>
                  <a:cubicBezTo>
                    <a:pt x="0" y="659190"/>
                    <a:pt x="3073" y="662263"/>
                    <a:pt x="6857" y="662263"/>
                  </a:cubicBezTo>
                  <a:cubicBezTo>
                    <a:pt x="10640" y="662263"/>
                    <a:pt x="13713" y="659190"/>
                    <a:pt x="13713" y="655406"/>
                  </a:cubicBezTo>
                  <a:lnTo>
                    <a:pt x="13713" y="6856"/>
                  </a:lnTo>
                  <a:cubicBezTo>
                    <a:pt x="13713" y="3070"/>
                    <a:pt x="10640" y="0"/>
                    <a:pt x="6857" y="0"/>
                  </a:cubicBezTo>
                  <a:cubicBezTo>
                    <a:pt x="3073" y="0"/>
                    <a:pt x="0" y="3070"/>
                    <a:pt x="0" y="6856"/>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73" name="Freeform: Shape 1072">
              <a:extLst>
                <a:ext uri="{FF2B5EF4-FFF2-40B4-BE49-F238E27FC236}">
                  <a16:creationId xmlns:a16="http://schemas.microsoft.com/office/drawing/2014/main" id="{22A02D41-FB2C-4160-8784-657AB61AB6BF}"/>
                </a:ext>
              </a:extLst>
            </p:cNvPr>
            <p:cNvSpPr/>
            <p:nvPr/>
          </p:nvSpPr>
          <p:spPr>
            <a:xfrm>
              <a:off x="9409392" y="6090120"/>
              <a:ext cx="13838" cy="21222"/>
            </a:xfrm>
            <a:custGeom>
              <a:avLst/>
              <a:gdLst>
                <a:gd name="connsiteX0" fmla="*/ 12950 w 13838"/>
                <a:gd name="connsiteY0" fmla="*/ 3955 h 21222"/>
                <a:gd name="connsiteX1" fmla="*/ 10919 w 13838"/>
                <a:gd name="connsiteY1" fmla="*/ 1543 h 21222"/>
                <a:gd name="connsiteX2" fmla="*/ 2539 w 13838"/>
                <a:gd name="connsiteY2" fmla="*/ 1543 h 21222"/>
                <a:gd name="connsiteX3" fmla="*/ 0 w 13838"/>
                <a:gd name="connsiteY3" fmla="*/ 6240 h 21222"/>
                <a:gd name="connsiteX4" fmla="*/ 0 w 13838"/>
                <a:gd name="connsiteY4" fmla="*/ 6240 h 21222"/>
                <a:gd name="connsiteX5" fmla="*/ 0 w 13838"/>
                <a:gd name="connsiteY5" fmla="*/ 14366 h 21222"/>
                <a:gd name="connsiteX6" fmla="*/ 6856 w 13838"/>
                <a:gd name="connsiteY6" fmla="*/ 21223 h 21222"/>
                <a:gd name="connsiteX7" fmla="*/ 13839 w 13838"/>
                <a:gd name="connsiteY7" fmla="*/ 14366 h 21222"/>
                <a:gd name="connsiteX8" fmla="*/ 13839 w 13838"/>
                <a:gd name="connsiteY8" fmla="*/ 6240 h 21222"/>
                <a:gd name="connsiteX9" fmla="*/ 12950 w 13838"/>
                <a:gd name="connsiteY9" fmla="*/ 3955 h 21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 h="21222">
                  <a:moveTo>
                    <a:pt x="12950" y="3955"/>
                  </a:moveTo>
                  <a:cubicBezTo>
                    <a:pt x="12493" y="2990"/>
                    <a:pt x="11795" y="2152"/>
                    <a:pt x="10919" y="1543"/>
                  </a:cubicBezTo>
                  <a:cubicBezTo>
                    <a:pt x="8507" y="-514"/>
                    <a:pt x="4951" y="-514"/>
                    <a:pt x="2539" y="1543"/>
                  </a:cubicBezTo>
                  <a:cubicBezTo>
                    <a:pt x="965" y="2596"/>
                    <a:pt x="12" y="4349"/>
                    <a:pt x="0" y="6240"/>
                  </a:cubicBezTo>
                  <a:cubicBezTo>
                    <a:pt x="0" y="6240"/>
                    <a:pt x="0" y="6240"/>
                    <a:pt x="0" y="6240"/>
                  </a:cubicBezTo>
                  <a:lnTo>
                    <a:pt x="0" y="14366"/>
                  </a:lnTo>
                  <a:cubicBezTo>
                    <a:pt x="0" y="18150"/>
                    <a:pt x="3072" y="21223"/>
                    <a:pt x="6856" y="21223"/>
                  </a:cubicBezTo>
                  <a:cubicBezTo>
                    <a:pt x="10665" y="21223"/>
                    <a:pt x="13775" y="18175"/>
                    <a:pt x="13839" y="14366"/>
                  </a:cubicBezTo>
                  <a:lnTo>
                    <a:pt x="13839" y="6240"/>
                  </a:lnTo>
                  <a:cubicBezTo>
                    <a:pt x="13674" y="5440"/>
                    <a:pt x="13369" y="4666"/>
                    <a:pt x="12950" y="3955"/>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74" name="Freeform: Shape 1073">
              <a:extLst>
                <a:ext uri="{FF2B5EF4-FFF2-40B4-BE49-F238E27FC236}">
                  <a16:creationId xmlns:a16="http://schemas.microsoft.com/office/drawing/2014/main" id="{7FCBB1DE-06AF-409D-898C-B37F1F003E6C}"/>
                </a:ext>
              </a:extLst>
            </p:cNvPr>
            <p:cNvSpPr/>
            <p:nvPr/>
          </p:nvSpPr>
          <p:spPr>
            <a:xfrm>
              <a:off x="6063178" y="6299635"/>
              <a:ext cx="437527" cy="564878"/>
            </a:xfrm>
            <a:custGeom>
              <a:avLst/>
              <a:gdLst>
                <a:gd name="connsiteX0" fmla="*/ 4190 w 437527"/>
                <a:gd name="connsiteY0" fmla="*/ 0 h 564878"/>
                <a:gd name="connsiteX1" fmla="*/ 0 w 437527"/>
                <a:gd name="connsiteY1" fmla="*/ 4063 h 564878"/>
                <a:gd name="connsiteX2" fmla="*/ 0 w 437527"/>
                <a:gd name="connsiteY2" fmla="*/ 508251 h 564878"/>
                <a:gd name="connsiteX3" fmla="*/ 28821 w 437527"/>
                <a:gd name="connsiteY3" fmla="*/ 521583 h 564878"/>
                <a:gd name="connsiteX4" fmla="*/ 41518 w 437527"/>
                <a:gd name="connsiteY4" fmla="*/ 564878 h 564878"/>
                <a:gd name="connsiteX5" fmla="*/ 437528 w 437527"/>
                <a:gd name="connsiteY5" fmla="*/ 564878 h 564878"/>
                <a:gd name="connsiteX6" fmla="*/ 437528 w 437527"/>
                <a:gd name="connsiteY6" fmla="*/ 0 h 56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7527" h="564878">
                  <a:moveTo>
                    <a:pt x="4190" y="0"/>
                  </a:moveTo>
                  <a:cubicBezTo>
                    <a:pt x="3466" y="1904"/>
                    <a:pt x="1930" y="3403"/>
                    <a:pt x="0" y="4063"/>
                  </a:cubicBezTo>
                  <a:lnTo>
                    <a:pt x="0" y="508251"/>
                  </a:lnTo>
                  <a:cubicBezTo>
                    <a:pt x="762" y="508251"/>
                    <a:pt x="29075" y="520948"/>
                    <a:pt x="28821" y="521583"/>
                  </a:cubicBezTo>
                  <a:cubicBezTo>
                    <a:pt x="22092" y="536438"/>
                    <a:pt x="41518" y="564878"/>
                    <a:pt x="41518" y="564878"/>
                  </a:cubicBezTo>
                  <a:lnTo>
                    <a:pt x="437528" y="564878"/>
                  </a:lnTo>
                  <a:lnTo>
                    <a:pt x="437528" y="0"/>
                  </a:lnTo>
                  <a:close/>
                </a:path>
              </a:pathLst>
            </a:custGeom>
            <a:solidFill>
              <a:schemeClr val="accent2"/>
            </a:solidFill>
            <a:ln w="12690" cap="flat">
              <a:noFill/>
              <a:prstDash val="solid"/>
              <a:miter/>
            </a:ln>
          </p:spPr>
          <p:txBody>
            <a:bodyPr rtlCol="0" anchor="ctr"/>
            <a:lstStyle/>
            <a:p>
              <a:pPr rtl="0"/>
              <a:endParaRPr lang="en-GB" sz="1934" noProof="0"/>
            </a:p>
          </p:txBody>
        </p:sp>
        <p:sp>
          <p:nvSpPr>
            <p:cNvPr id="1075" name="Freeform: Shape 1074">
              <a:extLst>
                <a:ext uri="{FF2B5EF4-FFF2-40B4-BE49-F238E27FC236}">
                  <a16:creationId xmlns:a16="http://schemas.microsoft.com/office/drawing/2014/main" id="{6241C61B-0B9D-4191-8500-DCB3264C28F8}"/>
                </a:ext>
              </a:extLst>
            </p:cNvPr>
            <p:cNvSpPr/>
            <p:nvPr/>
          </p:nvSpPr>
          <p:spPr>
            <a:xfrm>
              <a:off x="6055163" y="6803696"/>
              <a:ext cx="46231" cy="31107"/>
            </a:xfrm>
            <a:custGeom>
              <a:avLst/>
              <a:gdLst>
                <a:gd name="connsiteX0" fmla="*/ 6872 w 46231"/>
                <a:gd name="connsiteY0" fmla="*/ 7872 h 31107"/>
                <a:gd name="connsiteX1" fmla="*/ 5602 w 46231"/>
                <a:gd name="connsiteY1" fmla="*/ 6869 h 31107"/>
                <a:gd name="connsiteX2" fmla="*/ 5602 w 46231"/>
                <a:gd name="connsiteY2" fmla="*/ 6602 h 31107"/>
                <a:gd name="connsiteX3" fmla="*/ 5602 w 46231"/>
                <a:gd name="connsiteY3" fmla="*/ 0 h 31107"/>
                <a:gd name="connsiteX4" fmla="*/ 905 w 46231"/>
                <a:gd name="connsiteY4" fmla="*/ 3174 h 31107"/>
                <a:gd name="connsiteX5" fmla="*/ 143 w 46231"/>
                <a:gd name="connsiteY5" fmla="*/ 5460 h 31107"/>
                <a:gd name="connsiteX6" fmla="*/ 143 w 46231"/>
                <a:gd name="connsiteY6" fmla="*/ 7872 h 31107"/>
                <a:gd name="connsiteX7" fmla="*/ 3317 w 46231"/>
                <a:gd name="connsiteY7" fmla="*/ 12570 h 31107"/>
                <a:gd name="connsiteX8" fmla="*/ 26298 w 46231"/>
                <a:gd name="connsiteY8" fmla="*/ 25901 h 31107"/>
                <a:gd name="connsiteX9" fmla="*/ 30488 w 46231"/>
                <a:gd name="connsiteY9" fmla="*/ 28314 h 31107"/>
                <a:gd name="connsiteX10" fmla="*/ 35313 w 46231"/>
                <a:gd name="connsiteY10" fmla="*/ 31107 h 31107"/>
                <a:gd name="connsiteX11" fmla="*/ 35313 w 46231"/>
                <a:gd name="connsiteY11" fmla="*/ 26790 h 31107"/>
                <a:gd name="connsiteX12" fmla="*/ 42169 w 46231"/>
                <a:gd name="connsiteY12" fmla="*/ 19807 h 31107"/>
                <a:gd name="connsiteX13" fmla="*/ 46232 w 46231"/>
                <a:gd name="connsiteY13" fmla="*/ 21331 h 31107"/>
                <a:gd name="connsiteX14" fmla="*/ 45597 w 46231"/>
                <a:gd name="connsiteY14" fmla="*/ 21331 h 31107"/>
                <a:gd name="connsiteX15" fmla="*/ 10300 w 46231"/>
                <a:gd name="connsiteY15" fmla="*/ 762 h 31107"/>
                <a:gd name="connsiteX16" fmla="*/ 8015 w 46231"/>
                <a:gd name="connsiteY16" fmla="*/ 0 h 31107"/>
                <a:gd name="connsiteX17" fmla="*/ 8015 w 46231"/>
                <a:gd name="connsiteY17" fmla="*/ 6729 h 31107"/>
                <a:gd name="connsiteX18" fmla="*/ 6872 w 46231"/>
                <a:gd name="connsiteY18" fmla="*/ 7872 h 31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231" h="31107">
                  <a:moveTo>
                    <a:pt x="6872" y="7872"/>
                  </a:moveTo>
                  <a:cubicBezTo>
                    <a:pt x="6250" y="7948"/>
                    <a:pt x="5678" y="7504"/>
                    <a:pt x="5602" y="6869"/>
                  </a:cubicBezTo>
                  <a:cubicBezTo>
                    <a:pt x="5590" y="6780"/>
                    <a:pt x="5590" y="6691"/>
                    <a:pt x="5602" y="6602"/>
                  </a:cubicBezTo>
                  <a:lnTo>
                    <a:pt x="5602" y="0"/>
                  </a:lnTo>
                  <a:cubicBezTo>
                    <a:pt x="3634" y="279"/>
                    <a:pt x="1895" y="1447"/>
                    <a:pt x="905" y="3174"/>
                  </a:cubicBezTo>
                  <a:cubicBezTo>
                    <a:pt x="486" y="3873"/>
                    <a:pt x="219" y="4647"/>
                    <a:pt x="143" y="5460"/>
                  </a:cubicBezTo>
                  <a:cubicBezTo>
                    <a:pt x="-48" y="6247"/>
                    <a:pt x="-48" y="7085"/>
                    <a:pt x="143" y="7872"/>
                  </a:cubicBezTo>
                  <a:cubicBezTo>
                    <a:pt x="460" y="9827"/>
                    <a:pt x="1616" y="11541"/>
                    <a:pt x="3317" y="12570"/>
                  </a:cubicBezTo>
                  <a:lnTo>
                    <a:pt x="26298" y="25901"/>
                  </a:lnTo>
                  <a:lnTo>
                    <a:pt x="30488" y="28314"/>
                  </a:lnTo>
                  <a:lnTo>
                    <a:pt x="35313" y="31107"/>
                  </a:lnTo>
                  <a:lnTo>
                    <a:pt x="35313" y="26790"/>
                  </a:lnTo>
                  <a:cubicBezTo>
                    <a:pt x="35313" y="22981"/>
                    <a:pt x="38360" y="19870"/>
                    <a:pt x="42169" y="19807"/>
                  </a:cubicBezTo>
                  <a:cubicBezTo>
                    <a:pt x="43654" y="19858"/>
                    <a:pt x="45089" y="20391"/>
                    <a:pt x="46232" y="21331"/>
                  </a:cubicBezTo>
                  <a:lnTo>
                    <a:pt x="45597" y="21331"/>
                  </a:lnTo>
                  <a:lnTo>
                    <a:pt x="10300" y="762"/>
                  </a:lnTo>
                  <a:lnTo>
                    <a:pt x="8015" y="0"/>
                  </a:lnTo>
                  <a:lnTo>
                    <a:pt x="8015" y="6729"/>
                  </a:lnTo>
                  <a:cubicBezTo>
                    <a:pt x="8015" y="7364"/>
                    <a:pt x="7507" y="7872"/>
                    <a:pt x="6872" y="7872"/>
                  </a:cubicBezTo>
                  <a:close/>
                </a:path>
              </a:pathLst>
            </a:custGeom>
            <a:solidFill>
              <a:srgbClr val="000000"/>
            </a:solidFill>
            <a:ln w="12690" cap="flat">
              <a:noFill/>
              <a:prstDash val="solid"/>
              <a:miter/>
            </a:ln>
          </p:spPr>
          <p:txBody>
            <a:bodyPr rtlCol="0" anchor="ctr"/>
            <a:lstStyle/>
            <a:p>
              <a:pPr rtl="0"/>
              <a:endParaRPr lang="en-GB" sz="1934" noProof="0"/>
            </a:p>
          </p:txBody>
        </p:sp>
        <p:sp>
          <p:nvSpPr>
            <p:cNvPr id="1076" name="Freeform: Shape 1075">
              <a:extLst>
                <a:ext uri="{FF2B5EF4-FFF2-40B4-BE49-F238E27FC236}">
                  <a16:creationId xmlns:a16="http://schemas.microsoft.com/office/drawing/2014/main" id="{6B058227-9861-4365-AC0E-40236CDF5FBB}"/>
                </a:ext>
              </a:extLst>
            </p:cNvPr>
            <p:cNvSpPr/>
            <p:nvPr/>
          </p:nvSpPr>
          <p:spPr>
            <a:xfrm>
              <a:off x="6090730" y="6824392"/>
              <a:ext cx="13712" cy="40629"/>
            </a:xfrm>
            <a:custGeom>
              <a:avLst/>
              <a:gdLst>
                <a:gd name="connsiteX0" fmla="*/ 13332 w 13712"/>
                <a:gd name="connsiteY0" fmla="*/ 6094 h 40629"/>
                <a:gd name="connsiteX1" fmla="*/ 13332 w 13712"/>
                <a:gd name="connsiteY1" fmla="*/ 4698 h 40629"/>
                <a:gd name="connsiteX2" fmla="*/ 12697 w 13712"/>
                <a:gd name="connsiteY2" fmla="*/ 3555 h 40629"/>
                <a:gd name="connsiteX3" fmla="*/ 12062 w 13712"/>
                <a:gd name="connsiteY3" fmla="*/ 2539 h 40629"/>
                <a:gd name="connsiteX4" fmla="*/ 10919 w 13712"/>
                <a:gd name="connsiteY4" fmla="*/ 1524 h 40629"/>
                <a:gd name="connsiteX5" fmla="*/ 6856 w 13712"/>
                <a:gd name="connsiteY5" fmla="*/ 0 h 40629"/>
                <a:gd name="connsiteX6" fmla="*/ 0 w 13712"/>
                <a:gd name="connsiteY6" fmla="*/ 6983 h 40629"/>
                <a:gd name="connsiteX7" fmla="*/ 0 w 13712"/>
                <a:gd name="connsiteY7" fmla="*/ 40630 h 40629"/>
                <a:gd name="connsiteX8" fmla="*/ 13713 w 13712"/>
                <a:gd name="connsiteY8" fmla="*/ 40630 h 40629"/>
                <a:gd name="connsiteX9" fmla="*/ 13713 w 13712"/>
                <a:gd name="connsiteY9" fmla="*/ 6094 h 40629"/>
                <a:gd name="connsiteX10" fmla="*/ 13332 w 13712"/>
                <a:gd name="connsiteY10" fmla="*/ 6094 h 4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712" h="40629">
                  <a:moveTo>
                    <a:pt x="13332" y="6094"/>
                  </a:moveTo>
                  <a:cubicBezTo>
                    <a:pt x="13332" y="6094"/>
                    <a:pt x="13332" y="5206"/>
                    <a:pt x="13332" y="4698"/>
                  </a:cubicBezTo>
                  <a:cubicBezTo>
                    <a:pt x="13167" y="4291"/>
                    <a:pt x="12951" y="3911"/>
                    <a:pt x="12697" y="3555"/>
                  </a:cubicBezTo>
                  <a:cubicBezTo>
                    <a:pt x="12557" y="3174"/>
                    <a:pt x="12341" y="2831"/>
                    <a:pt x="12062" y="2539"/>
                  </a:cubicBezTo>
                  <a:lnTo>
                    <a:pt x="10919" y="1524"/>
                  </a:lnTo>
                  <a:cubicBezTo>
                    <a:pt x="9777" y="584"/>
                    <a:pt x="8342" y="51"/>
                    <a:pt x="6856" y="0"/>
                  </a:cubicBezTo>
                  <a:cubicBezTo>
                    <a:pt x="3047" y="63"/>
                    <a:pt x="0" y="3174"/>
                    <a:pt x="0" y="6983"/>
                  </a:cubicBezTo>
                  <a:lnTo>
                    <a:pt x="0" y="40630"/>
                  </a:lnTo>
                  <a:lnTo>
                    <a:pt x="13713" y="40630"/>
                  </a:lnTo>
                  <a:lnTo>
                    <a:pt x="13713" y="6094"/>
                  </a:lnTo>
                  <a:cubicBezTo>
                    <a:pt x="13713" y="6094"/>
                    <a:pt x="13332" y="6094"/>
                    <a:pt x="13332" y="6094"/>
                  </a:cubicBezTo>
                  <a:close/>
                </a:path>
              </a:pathLst>
            </a:custGeom>
            <a:solidFill>
              <a:srgbClr val="000000"/>
            </a:solidFill>
            <a:ln w="12690" cap="flat">
              <a:noFill/>
              <a:prstDash val="solid"/>
              <a:miter/>
            </a:ln>
          </p:spPr>
          <p:txBody>
            <a:bodyPr rtlCol="0" anchor="ctr"/>
            <a:lstStyle/>
            <a:p>
              <a:pPr rtl="0"/>
              <a:endParaRPr lang="en-GB" sz="1934" noProof="0"/>
            </a:p>
          </p:txBody>
        </p:sp>
      </p:gr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71311" y="385911"/>
            <a:ext cx="10663990" cy="1398926"/>
          </a:xfrm>
          <a:noFill/>
        </p:spPr>
        <p:txBody>
          <a:bodyPr rtlCol="0"/>
          <a:lstStyle>
            <a:lvl1pPr algn="ctr">
              <a:defRPr baseline="0"/>
            </a:lvl1pPr>
          </a:lstStyle>
          <a:p>
            <a:pPr rtl="0"/>
            <a:r>
              <a:rPr lang="en-GB" noProof="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rtlCol="0"/>
          <a:lstStyle>
            <a:lvl1pPr>
              <a:defRPr>
                <a:solidFill>
                  <a:schemeClr val="bg1"/>
                </a:solidFill>
              </a:defRPr>
            </a:lvl1pPr>
          </a:lstStyle>
          <a:p>
            <a:pPr rtl="0"/>
            <a:r>
              <a:rPr lang="en-GB" noProof="0"/>
              <a:t>7/1/20XX</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rtlCol="0"/>
          <a:lstStyle>
            <a:lvl1pPr>
              <a:defRPr>
                <a:solidFill>
                  <a:schemeClr val="bg1"/>
                </a:solidFill>
              </a:defRPr>
            </a:lvl1pPr>
          </a:lstStyle>
          <a:p>
            <a:pPr rtl="0"/>
            <a:fld id="{B5CEABB6-07DC-46E8-9B57-56EC44A396E5}" type="slidenum">
              <a:rPr lang="en-GB" noProof="0" smtClean="0"/>
              <a:pPr/>
              <a:t>‹#›</a:t>
            </a:fld>
            <a:endParaRPr lang="en-GB" noProof="0"/>
          </a:p>
        </p:txBody>
      </p:sp>
      <p:sp>
        <p:nvSpPr>
          <p:cNvPr id="10" name="Text Placeholder 9">
            <a:extLst>
              <a:ext uri="{FF2B5EF4-FFF2-40B4-BE49-F238E27FC236}">
                <a16:creationId xmlns:a16="http://schemas.microsoft.com/office/drawing/2014/main" id="{FB6CE9C2-1F1B-43C7-A998-FC5946D7D3A6}"/>
              </a:ext>
            </a:extLst>
          </p:cNvPr>
          <p:cNvSpPr>
            <a:spLocks noGrp="1"/>
          </p:cNvSpPr>
          <p:nvPr>
            <p:ph type="body" sz="quarter" idx="13" hasCustomPrompt="1"/>
          </p:nvPr>
        </p:nvSpPr>
        <p:spPr>
          <a:xfrm>
            <a:off x="1823921" y="2407972"/>
            <a:ext cx="4252496" cy="868299"/>
          </a:xfrm>
        </p:spPr>
        <p:txBody>
          <a:bodyPr rtlCol="0">
            <a:normAutofit/>
          </a:bodyPr>
          <a:lstStyle>
            <a:lvl1pPr marL="0" indent="0" algn="l">
              <a:lnSpc>
                <a:spcPts val="2067"/>
              </a:lnSpc>
              <a:spcBef>
                <a:spcPts val="0"/>
              </a:spcBef>
              <a:buNone/>
              <a:defRPr sz="1447"/>
            </a:lvl1pPr>
            <a:lvl2pPr marL="472516" indent="0">
              <a:lnSpc>
                <a:spcPts val="2687"/>
              </a:lnSpc>
              <a:buNone/>
              <a:defRPr sz="1654"/>
            </a:lvl2pPr>
            <a:lvl3pPr marL="945032" indent="0">
              <a:lnSpc>
                <a:spcPts val="2687"/>
              </a:lnSpc>
              <a:buNone/>
              <a:defRPr sz="1654"/>
            </a:lvl3pPr>
            <a:lvl4pPr marL="1417549" indent="0">
              <a:lnSpc>
                <a:spcPts val="2687"/>
              </a:lnSpc>
              <a:buNone/>
              <a:defRPr sz="1654"/>
            </a:lvl4pPr>
            <a:lvl5pPr marL="1890065" indent="0">
              <a:lnSpc>
                <a:spcPts val="2687"/>
              </a:lnSpc>
              <a:buNone/>
              <a:defRPr sz="1654"/>
            </a:lvl5pPr>
          </a:lstStyle>
          <a:p>
            <a:pPr lvl="0" rtl="0"/>
            <a:r>
              <a:rPr lang="en-GB" noProof="0"/>
              <a:t>Click to text</a:t>
            </a:r>
          </a:p>
        </p:txBody>
      </p:sp>
      <p:sp>
        <p:nvSpPr>
          <p:cNvPr id="21" name="Text Placeholder 9">
            <a:extLst>
              <a:ext uri="{FF2B5EF4-FFF2-40B4-BE49-F238E27FC236}">
                <a16:creationId xmlns:a16="http://schemas.microsoft.com/office/drawing/2014/main" id="{7E30BBCA-EC62-4514-BAE7-F5373866DA07}"/>
              </a:ext>
            </a:extLst>
          </p:cNvPr>
          <p:cNvSpPr>
            <a:spLocks noGrp="1"/>
          </p:cNvSpPr>
          <p:nvPr>
            <p:ph type="body" sz="quarter" idx="15" hasCustomPrompt="1"/>
          </p:nvPr>
        </p:nvSpPr>
        <p:spPr>
          <a:xfrm>
            <a:off x="1827071" y="1956748"/>
            <a:ext cx="4252496" cy="452376"/>
          </a:xfrm>
        </p:spPr>
        <p:txBody>
          <a:bodyPr rtlCol="0">
            <a:noAutofit/>
          </a:bodyPr>
          <a:lstStyle>
            <a:lvl1pPr marL="0" indent="0" algn="l">
              <a:lnSpc>
                <a:spcPts val="2687"/>
              </a:lnSpc>
              <a:spcBef>
                <a:spcPts val="0"/>
              </a:spcBef>
              <a:buNone/>
              <a:defRPr sz="1860">
                <a:solidFill>
                  <a:schemeClr val="bg1">
                    <a:lumMod val="50000"/>
                  </a:schemeClr>
                </a:solidFill>
                <a:latin typeface="+mj-lt"/>
              </a:defRPr>
            </a:lvl1pPr>
            <a:lvl2pPr marL="472516" indent="0">
              <a:lnSpc>
                <a:spcPts val="2687"/>
              </a:lnSpc>
              <a:buNone/>
              <a:defRPr sz="1654"/>
            </a:lvl2pPr>
            <a:lvl3pPr marL="945032" indent="0">
              <a:lnSpc>
                <a:spcPts val="2687"/>
              </a:lnSpc>
              <a:buNone/>
              <a:defRPr sz="1654"/>
            </a:lvl3pPr>
            <a:lvl4pPr marL="1417549" indent="0">
              <a:lnSpc>
                <a:spcPts val="2687"/>
              </a:lnSpc>
              <a:buNone/>
              <a:defRPr sz="1654"/>
            </a:lvl4pPr>
            <a:lvl5pPr marL="1890065" indent="0">
              <a:lnSpc>
                <a:spcPts val="2687"/>
              </a:lnSpc>
              <a:buNone/>
              <a:defRPr sz="1654"/>
            </a:lvl5pPr>
          </a:lstStyle>
          <a:p>
            <a:pPr lvl="0" rtl="0"/>
            <a:r>
              <a:rPr lang="en-GB" noProof="0"/>
              <a:t>CLICK TO TEXT</a:t>
            </a:r>
          </a:p>
        </p:txBody>
      </p:sp>
      <p:sp>
        <p:nvSpPr>
          <p:cNvPr id="17" name="Text Placeholder 9">
            <a:extLst>
              <a:ext uri="{FF2B5EF4-FFF2-40B4-BE49-F238E27FC236}">
                <a16:creationId xmlns:a16="http://schemas.microsoft.com/office/drawing/2014/main" id="{92C6694F-2B95-4B4C-BA1B-C0324F61B8AE}"/>
              </a:ext>
            </a:extLst>
          </p:cNvPr>
          <p:cNvSpPr>
            <a:spLocks noGrp="1"/>
          </p:cNvSpPr>
          <p:nvPr>
            <p:ph type="body" sz="quarter" idx="16" hasCustomPrompt="1"/>
          </p:nvPr>
        </p:nvSpPr>
        <p:spPr>
          <a:xfrm>
            <a:off x="1825960" y="3724038"/>
            <a:ext cx="4252496" cy="868299"/>
          </a:xfrm>
        </p:spPr>
        <p:txBody>
          <a:bodyPr rtlCol="0">
            <a:normAutofit/>
          </a:bodyPr>
          <a:lstStyle>
            <a:lvl1pPr marL="0" indent="0" algn="l">
              <a:lnSpc>
                <a:spcPts val="2067"/>
              </a:lnSpc>
              <a:spcBef>
                <a:spcPts val="0"/>
              </a:spcBef>
              <a:buNone/>
              <a:defRPr sz="1447"/>
            </a:lvl1pPr>
            <a:lvl2pPr marL="472516" indent="0">
              <a:lnSpc>
                <a:spcPts val="2687"/>
              </a:lnSpc>
              <a:buNone/>
              <a:defRPr sz="1654"/>
            </a:lvl2pPr>
            <a:lvl3pPr marL="945032" indent="0">
              <a:lnSpc>
                <a:spcPts val="2687"/>
              </a:lnSpc>
              <a:buNone/>
              <a:defRPr sz="1654"/>
            </a:lvl3pPr>
            <a:lvl4pPr marL="1417549" indent="0">
              <a:lnSpc>
                <a:spcPts val="2687"/>
              </a:lnSpc>
              <a:buNone/>
              <a:defRPr sz="1654"/>
            </a:lvl4pPr>
            <a:lvl5pPr marL="1890065" indent="0">
              <a:lnSpc>
                <a:spcPts val="2687"/>
              </a:lnSpc>
              <a:buNone/>
              <a:defRPr sz="1654"/>
            </a:lvl5pPr>
          </a:lstStyle>
          <a:p>
            <a:pPr lvl="0" rtl="0"/>
            <a:r>
              <a:rPr lang="en-GB" noProof="0"/>
              <a:t>Click to text</a:t>
            </a:r>
          </a:p>
        </p:txBody>
      </p:sp>
      <p:sp>
        <p:nvSpPr>
          <p:cNvPr id="18" name="Text Placeholder 9">
            <a:extLst>
              <a:ext uri="{FF2B5EF4-FFF2-40B4-BE49-F238E27FC236}">
                <a16:creationId xmlns:a16="http://schemas.microsoft.com/office/drawing/2014/main" id="{90030F54-B798-4D46-A4CD-ACD5BBD57DB3}"/>
              </a:ext>
            </a:extLst>
          </p:cNvPr>
          <p:cNvSpPr>
            <a:spLocks noGrp="1"/>
          </p:cNvSpPr>
          <p:nvPr>
            <p:ph type="body" sz="quarter" idx="17" hasCustomPrompt="1"/>
          </p:nvPr>
        </p:nvSpPr>
        <p:spPr>
          <a:xfrm>
            <a:off x="1825960" y="3270594"/>
            <a:ext cx="4252496" cy="452376"/>
          </a:xfrm>
        </p:spPr>
        <p:txBody>
          <a:bodyPr rtlCol="0">
            <a:noAutofit/>
          </a:bodyPr>
          <a:lstStyle>
            <a:lvl1pPr marL="0" indent="0" algn="l">
              <a:lnSpc>
                <a:spcPts val="2687"/>
              </a:lnSpc>
              <a:spcBef>
                <a:spcPts val="0"/>
              </a:spcBef>
              <a:buNone/>
              <a:defRPr sz="1860">
                <a:solidFill>
                  <a:schemeClr val="bg1">
                    <a:lumMod val="50000"/>
                  </a:schemeClr>
                </a:solidFill>
                <a:latin typeface="+mj-lt"/>
              </a:defRPr>
            </a:lvl1pPr>
            <a:lvl2pPr marL="472516" indent="0">
              <a:lnSpc>
                <a:spcPts val="2687"/>
              </a:lnSpc>
              <a:buNone/>
              <a:defRPr sz="1654"/>
            </a:lvl2pPr>
            <a:lvl3pPr marL="945032" indent="0">
              <a:lnSpc>
                <a:spcPts val="2687"/>
              </a:lnSpc>
              <a:buNone/>
              <a:defRPr sz="1654"/>
            </a:lvl3pPr>
            <a:lvl4pPr marL="1417549" indent="0">
              <a:lnSpc>
                <a:spcPts val="2687"/>
              </a:lnSpc>
              <a:buNone/>
              <a:defRPr sz="1654"/>
            </a:lvl4pPr>
            <a:lvl5pPr marL="1890065" indent="0">
              <a:lnSpc>
                <a:spcPts val="2687"/>
              </a:lnSpc>
              <a:buNone/>
              <a:defRPr sz="1654"/>
            </a:lvl5pPr>
          </a:lstStyle>
          <a:p>
            <a:pPr lvl="0" rtl="0"/>
            <a:r>
              <a:rPr lang="en-GB" noProof="0"/>
              <a:t>CLICK TO TEXT</a:t>
            </a:r>
          </a:p>
        </p:txBody>
      </p:sp>
      <p:sp>
        <p:nvSpPr>
          <p:cNvPr id="19" name="Text Placeholder 9">
            <a:extLst>
              <a:ext uri="{FF2B5EF4-FFF2-40B4-BE49-F238E27FC236}">
                <a16:creationId xmlns:a16="http://schemas.microsoft.com/office/drawing/2014/main" id="{6BCC7FE8-95AF-4413-95CB-0BEFC63F6C3A}"/>
              </a:ext>
            </a:extLst>
          </p:cNvPr>
          <p:cNvSpPr>
            <a:spLocks noGrp="1"/>
          </p:cNvSpPr>
          <p:nvPr>
            <p:ph type="body" sz="quarter" idx="18" hasCustomPrompt="1"/>
          </p:nvPr>
        </p:nvSpPr>
        <p:spPr>
          <a:xfrm>
            <a:off x="6522605" y="2406070"/>
            <a:ext cx="4252496" cy="868299"/>
          </a:xfrm>
        </p:spPr>
        <p:txBody>
          <a:bodyPr rtlCol="0">
            <a:normAutofit/>
          </a:bodyPr>
          <a:lstStyle>
            <a:lvl1pPr marL="0" indent="0" algn="l">
              <a:lnSpc>
                <a:spcPts val="2067"/>
              </a:lnSpc>
              <a:spcBef>
                <a:spcPts val="0"/>
              </a:spcBef>
              <a:buNone/>
              <a:defRPr sz="1447"/>
            </a:lvl1pPr>
            <a:lvl2pPr marL="472516" indent="0">
              <a:lnSpc>
                <a:spcPts val="2687"/>
              </a:lnSpc>
              <a:buNone/>
              <a:defRPr sz="1654"/>
            </a:lvl2pPr>
            <a:lvl3pPr marL="945032" indent="0">
              <a:lnSpc>
                <a:spcPts val="2687"/>
              </a:lnSpc>
              <a:buNone/>
              <a:defRPr sz="1654"/>
            </a:lvl3pPr>
            <a:lvl4pPr marL="1417549" indent="0">
              <a:lnSpc>
                <a:spcPts val="2687"/>
              </a:lnSpc>
              <a:buNone/>
              <a:defRPr sz="1654"/>
            </a:lvl4pPr>
            <a:lvl5pPr marL="1890065" indent="0">
              <a:lnSpc>
                <a:spcPts val="2687"/>
              </a:lnSpc>
              <a:buNone/>
              <a:defRPr sz="1654"/>
            </a:lvl5pPr>
          </a:lstStyle>
          <a:p>
            <a:pPr lvl="0" rtl="0"/>
            <a:r>
              <a:rPr lang="en-GB" noProof="0"/>
              <a:t>Click to text</a:t>
            </a:r>
          </a:p>
        </p:txBody>
      </p:sp>
      <p:sp>
        <p:nvSpPr>
          <p:cNvPr id="22" name="Text Placeholder 9">
            <a:extLst>
              <a:ext uri="{FF2B5EF4-FFF2-40B4-BE49-F238E27FC236}">
                <a16:creationId xmlns:a16="http://schemas.microsoft.com/office/drawing/2014/main" id="{7B8F0619-4E85-42A4-85C2-D6BB13201858}"/>
              </a:ext>
            </a:extLst>
          </p:cNvPr>
          <p:cNvSpPr>
            <a:spLocks noGrp="1"/>
          </p:cNvSpPr>
          <p:nvPr>
            <p:ph type="body" sz="quarter" idx="19" hasCustomPrompt="1"/>
          </p:nvPr>
        </p:nvSpPr>
        <p:spPr>
          <a:xfrm>
            <a:off x="6522605" y="1958497"/>
            <a:ext cx="4252496" cy="452376"/>
          </a:xfrm>
        </p:spPr>
        <p:txBody>
          <a:bodyPr rtlCol="0">
            <a:noAutofit/>
          </a:bodyPr>
          <a:lstStyle>
            <a:lvl1pPr marL="0" indent="0" algn="l">
              <a:lnSpc>
                <a:spcPts val="2687"/>
              </a:lnSpc>
              <a:spcBef>
                <a:spcPts val="0"/>
              </a:spcBef>
              <a:buNone/>
              <a:defRPr sz="1860">
                <a:solidFill>
                  <a:schemeClr val="bg1">
                    <a:lumMod val="50000"/>
                  </a:schemeClr>
                </a:solidFill>
                <a:latin typeface="+mj-lt"/>
              </a:defRPr>
            </a:lvl1pPr>
            <a:lvl2pPr marL="472516" indent="0">
              <a:lnSpc>
                <a:spcPts val="2687"/>
              </a:lnSpc>
              <a:buNone/>
              <a:defRPr sz="1654"/>
            </a:lvl2pPr>
            <a:lvl3pPr marL="945032" indent="0">
              <a:lnSpc>
                <a:spcPts val="2687"/>
              </a:lnSpc>
              <a:buNone/>
              <a:defRPr sz="1654"/>
            </a:lvl3pPr>
            <a:lvl4pPr marL="1417549" indent="0">
              <a:lnSpc>
                <a:spcPts val="2687"/>
              </a:lnSpc>
              <a:buNone/>
              <a:defRPr sz="1654"/>
            </a:lvl4pPr>
            <a:lvl5pPr marL="1890065" indent="0">
              <a:lnSpc>
                <a:spcPts val="2687"/>
              </a:lnSpc>
              <a:buNone/>
              <a:defRPr sz="1654"/>
            </a:lvl5pPr>
          </a:lstStyle>
          <a:p>
            <a:pPr lvl="0" rtl="0"/>
            <a:r>
              <a:rPr lang="en-GB" noProof="0"/>
              <a:t>CLICK TO TEXT</a:t>
            </a:r>
          </a:p>
        </p:txBody>
      </p:sp>
      <p:sp>
        <p:nvSpPr>
          <p:cNvPr id="23" name="Text Placeholder 9">
            <a:extLst>
              <a:ext uri="{FF2B5EF4-FFF2-40B4-BE49-F238E27FC236}">
                <a16:creationId xmlns:a16="http://schemas.microsoft.com/office/drawing/2014/main" id="{5E79BC06-B039-47CF-9DCC-6D96D6B07850}"/>
              </a:ext>
            </a:extLst>
          </p:cNvPr>
          <p:cNvSpPr>
            <a:spLocks noGrp="1"/>
          </p:cNvSpPr>
          <p:nvPr>
            <p:ph type="body" sz="quarter" idx="20" hasCustomPrompt="1"/>
          </p:nvPr>
        </p:nvSpPr>
        <p:spPr>
          <a:xfrm>
            <a:off x="6522605" y="3724038"/>
            <a:ext cx="4252496" cy="868299"/>
          </a:xfrm>
        </p:spPr>
        <p:txBody>
          <a:bodyPr rtlCol="0">
            <a:normAutofit/>
          </a:bodyPr>
          <a:lstStyle>
            <a:lvl1pPr marL="0" indent="0" algn="l">
              <a:lnSpc>
                <a:spcPts val="2067"/>
              </a:lnSpc>
              <a:spcBef>
                <a:spcPts val="0"/>
              </a:spcBef>
              <a:buNone/>
              <a:defRPr sz="1447"/>
            </a:lvl1pPr>
            <a:lvl2pPr marL="472516" indent="0">
              <a:lnSpc>
                <a:spcPts val="2687"/>
              </a:lnSpc>
              <a:buNone/>
              <a:defRPr sz="1654"/>
            </a:lvl2pPr>
            <a:lvl3pPr marL="945032" indent="0">
              <a:lnSpc>
                <a:spcPts val="2687"/>
              </a:lnSpc>
              <a:buNone/>
              <a:defRPr sz="1654"/>
            </a:lvl3pPr>
            <a:lvl4pPr marL="1417549" indent="0">
              <a:lnSpc>
                <a:spcPts val="2687"/>
              </a:lnSpc>
              <a:buNone/>
              <a:defRPr sz="1654"/>
            </a:lvl4pPr>
            <a:lvl5pPr marL="1890065" indent="0">
              <a:lnSpc>
                <a:spcPts val="2687"/>
              </a:lnSpc>
              <a:buNone/>
              <a:defRPr sz="1654"/>
            </a:lvl5pPr>
          </a:lstStyle>
          <a:p>
            <a:pPr lvl="0" rtl="0"/>
            <a:r>
              <a:rPr lang="en-GB" noProof="0"/>
              <a:t>Click to text</a:t>
            </a:r>
          </a:p>
        </p:txBody>
      </p:sp>
      <p:sp>
        <p:nvSpPr>
          <p:cNvPr id="24" name="Text Placeholder 9">
            <a:extLst>
              <a:ext uri="{FF2B5EF4-FFF2-40B4-BE49-F238E27FC236}">
                <a16:creationId xmlns:a16="http://schemas.microsoft.com/office/drawing/2014/main" id="{521874F3-36B0-4030-9576-95D94C95A719}"/>
              </a:ext>
            </a:extLst>
          </p:cNvPr>
          <p:cNvSpPr>
            <a:spLocks noGrp="1"/>
          </p:cNvSpPr>
          <p:nvPr>
            <p:ph type="body" sz="quarter" idx="21" hasCustomPrompt="1"/>
          </p:nvPr>
        </p:nvSpPr>
        <p:spPr>
          <a:xfrm>
            <a:off x="6522605" y="3270594"/>
            <a:ext cx="4252496" cy="452376"/>
          </a:xfrm>
        </p:spPr>
        <p:txBody>
          <a:bodyPr rtlCol="0">
            <a:noAutofit/>
          </a:bodyPr>
          <a:lstStyle>
            <a:lvl1pPr marL="0" indent="0" algn="l">
              <a:lnSpc>
                <a:spcPts val="2687"/>
              </a:lnSpc>
              <a:spcBef>
                <a:spcPts val="0"/>
              </a:spcBef>
              <a:buNone/>
              <a:defRPr sz="1860">
                <a:solidFill>
                  <a:schemeClr val="bg1">
                    <a:lumMod val="50000"/>
                  </a:schemeClr>
                </a:solidFill>
                <a:latin typeface="+mj-lt"/>
              </a:defRPr>
            </a:lvl1pPr>
            <a:lvl2pPr marL="472516" indent="0">
              <a:lnSpc>
                <a:spcPts val="2687"/>
              </a:lnSpc>
              <a:buNone/>
              <a:defRPr sz="1654"/>
            </a:lvl2pPr>
            <a:lvl3pPr marL="945032" indent="0">
              <a:lnSpc>
                <a:spcPts val="2687"/>
              </a:lnSpc>
              <a:buNone/>
              <a:defRPr sz="1654"/>
            </a:lvl3pPr>
            <a:lvl4pPr marL="1417549" indent="0">
              <a:lnSpc>
                <a:spcPts val="2687"/>
              </a:lnSpc>
              <a:buNone/>
              <a:defRPr sz="1654"/>
            </a:lvl4pPr>
            <a:lvl5pPr marL="1890065" indent="0">
              <a:lnSpc>
                <a:spcPts val="2687"/>
              </a:lnSpc>
              <a:buNone/>
              <a:defRPr sz="1654"/>
            </a:lvl5pPr>
          </a:lstStyle>
          <a:p>
            <a:pPr lvl="0" rtl="0"/>
            <a:r>
              <a:rPr lang="en-GB" noProof="0"/>
              <a:t>CLICK TO TEXT</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rtlCol="0"/>
          <a:lstStyle>
            <a:lvl1pPr>
              <a:defRPr b="0">
                <a:solidFill>
                  <a:schemeClr val="bg1"/>
                </a:solidFill>
              </a:defRPr>
            </a:lvl1pPr>
          </a:lstStyle>
          <a:p>
            <a:pPr rtl="0"/>
            <a:r>
              <a:rPr lang="en-GB" noProof="0"/>
              <a:t>Pitch deck title</a:t>
            </a:r>
          </a:p>
        </p:txBody>
      </p:sp>
    </p:spTree>
    <p:extLst>
      <p:ext uri="{BB962C8B-B14F-4D97-AF65-F5344CB8AC3E}">
        <p14:creationId xmlns:p14="http://schemas.microsoft.com/office/powerpoint/2010/main" val="2599537710"/>
      </p:ext>
    </p:extLst>
  </p:cSld>
  <p:clrMapOvr>
    <a:masterClrMapping/>
  </p:clrMapOvr>
  <p:extLst>
    <p:ext uri="{DCECCB84-F9BA-43D5-87BE-67443E8EF086}">
      <p15:sldGuideLst xmlns:p15="http://schemas.microsoft.com/office/powerpoint/2012/main">
        <p15:guide id="1" pos="3840">
          <p15:clr>
            <a:srgbClr val="FBAE40"/>
          </p15:clr>
        </p15:guide>
        <p15:guide id="2" pos="576">
          <p15:clr>
            <a:srgbClr val="FBAE40"/>
          </p15:clr>
        </p15:guide>
        <p15:guide id="3" pos="70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5312" y="4649689"/>
            <a:ext cx="10709990" cy="1437116"/>
          </a:xfrm>
        </p:spPr>
        <p:txBody>
          <a:bodyPr anchor="t"/>
          <a:lstStyle>
            <a:lvl1pPr algn="l">
              <a:defRPr sz="4020" b="1" cap="all"/>
            </a:lvl1pPr>
          </a:lstStyle>
          <a:p>
            <a:r>
              <a:rPr lang="en-US"/>
              <a:t>Click to edit Master title style</a:t>
            </a:r>
          </a:p>
        </p:txBody>
      </p:sp>
      <p:sp>
        <p:nvSpPr>
          <p:cNvPr id="3" name="Text Placeholder 2"/>
          <p:cNvSpPr>
            <a:spLocks noGrp="1"/>
          </p:cNvSpPr>
          <p:nvPr>
            <p:ph type="body" idx="1"/>
          </p:nvPr>
        </p:nvSpPr>
        <p:spPr>
          <a:xfrm>
            <a:off x="995312" y="3066853"/>
            <a:ext cx="10709990" cy="1582836"/>
          </a:xfrm>
        </p:spPr>
        <p:txBody>
          <a:bodyPr anchor="b"/>
          <a:lstStyle>
            <a:lvl1pPr marL="0" indent="0">
              <a:buNone/>
              <a:defRPr sz="2010">
                <a:solidFill>
                  <a:schemeClr val="tx1">
                    <a:tint val="75000"/>
                  </a:schemeClr>
                </a:solidFill>
              </a:defRPr>
            </a:lvl1pPr>
            <a:lvl2pPr marL="459532" indent="0">
              <a:buNone/>
              <a:defRPr sz="1809">
                <a:solidFill>
                  <a:schemeClr val="tx1">
                    <a:tint val="75000"/>
                  </a:schemeClr>
                </a:solidFill>
              </a:defRPr>
            </a:lvl2pPr>
            <a:lvl3pPr marL="919063" indent="0">
              <a:buNone/>
              <a:defRPr sz="1608">
                <a:solidFill>
                  <a:schemeClr val="tx1">
                    <a:tint val="75000"/>
                  </a:schemeClr>
                </a:solidFill>
              </a:defRPr>
            </a:lvl3pPr>
            <a:lvl4pPr marL="1378595" indent="0">
              <a:buNone/>
              <a:defRPr sz="1407">
                <a:solidFill>
                  <a:schemeClr val="tx1">
                    <a:tint val="75000"/>
                  </a:schemeClr>
                </a:solidFill>
              </a:defRPr>
            </a:lvl4pPr>
            <a:lvl5pPr marL="1838127" indent="0">
              <a:buNone/>
              <a:defRPr sz="1407">
                <a:solidFill>
                  <a:schemeClr val="tx1">
                    <a:tint val="75000"/>
                  </a:schemeClr>
                </a:solidFill>
              </a:defRPr>
            </a:lvl5pPr>
            <a:lvl6pPr marL="2297659" indent="0">
              <a:buNone/>
              <a:defRPr sz="1407">
                <a:solidFill>
                  <a:schemeClr val="tx1">
                    <a:tint val="75000"/>
                  </a:schemeClr>
                </a:solidFill>
              </a:defRPr>
            </a:lvl6pPr>
            <a:lvl7pPr marL="2757190" indent="0">
              <a:buNone/>
              <a:defRPr sz="1407">
                <a:solidFill>
                  <a:schemeClr val="tx1">
                    <a:tint val="75000"/>
                  </a:schemeClr>
                </a:solidFill>
              </a:defRPr>
            </a:lvl7pPr>
            <a:lvl8pPr marL="3216722" indent="0">
              <a:buNone/>
              <a:defRPr sz="1407">
                <a:solidFill>
                  <a:schemeClr val="tx1">
                    <a:tint val="75000"/>
                  </a:schemeClr>
                </a:solidFill>
              </a:defRPr>
            </a:lvl8pPr>
            <a:lvl9pPr marL="3676254" indent="0">
              <a:buNone/>
              <a:defRPr sz="140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30000" y="1688361"/>
            <a:ext cx="5564995" cy="4775310"/>
          </a:xfrm>
        </p:spPr>
        <p:txBody>
          <a:bodyPr/>
          <a:lstStyle>
            <a:lvl1pPr>
              <a:defRPr sz="2814"/>
            </a:lvl1pPr>
            <a:lvl2pPr>
              <a:defRPr sz="2412"/>
            </a:lvl2pPr>
            <a:lvl3pPr>
              <a:defRPr sz="2010"/>
            </a:lvl3pPr>
            <a:lvl4pPr>
              <a:defRPr sz="1809"/>
            </a:lvl4pPr>
            <a:lvl5pPr>
              <a:defRPr sz="1809"/>
            </a:lvl5pPr>
            <a:lvl6pPr>
              <a:defRPr sz="1809"/>
            </a:lvl6pPr>
            <a:lvl7pPr>
              <a:defRPr sz="1809"/>
            </a:lvl7pPr>
            <a:lvl8pPr>
              <a:defRPr sz="1809"/>
            </a:lvl8pPr>
            <a:lvl9pPr>
              <a:defRPr sz="180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04995" y="1688361"/>
            <a:ext cx="5564995" cy="4775310"/>
          </a:xfrm>
        </p:spPr>
        <p:txBody>
          <a:bodyPr/>
          <a:lstStyle>
            <a:lvl1pPr>
              <a:defRPr sz="2814"/>
            </a:lvl1pPr>
            <a:lvl2pPr>
              <a:defRPr sz="2412"/>
            </a:lvl2pPr>
            <a:lvl3pPr>
              <a:defRPr sz="2010"/>
            </a:lvl3pPr>
            <a:lvl4pPr>
              <a:defRPr sz="1809"/>
            </a:lvl4pPr>
            <a:lvl5pPr>
              <a:defRPr sz="1809"/>
            </a:lvl5pPr>
            <a:lvl6pPr>
              <a:defRPr sz="1809"/>
            </a:lvl6pPr>
            <a:lvl7pPr>
              <a:defRPr sz="1809"/>
            </a:lvl7pPr>
            <a:lvl8pPr>
              <a:defRPr sz="1809"/>
            </a:lvl8pPr>
            <a:lvl9pPr>
              <a:defRPr sz="180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30001" y="1619686"/>
            <a:ext cx="5567183" cy="675008"/>
          </a:xfrm>
        </p:spPr>
        <p:txBody>
          <a:bodyPr anchor="b"/>
          <a:lstStyle>
            <a:lvl1pPr marL="0" indent="0">
              <a:buNone/>
              <a:defRPr sz="2412" b="1"/>
            </a:lvl1pPr>
            <a:lvl2pPr marL="459532" indent="0">
              <a:buNone/>
              <a:defRPr sz="2010" b="1"/>
            </a:lvl2pPr>
            <a:lvl3pPr marL="919063" indent="0">
              <a:buNone/>
              <a:defRPr sz="1809" b="1"/>
            </a:lvl3pPr>
            <a:lvl4pPr marL="1378595" indent="0">
              <a:buNone/>
              <a:defRPr sz="1608" b="1"/>
            </a:lvl4pPr>
            <a:lvl5pPr marL="1838127" indent="0">
              <a:buNone/>
              <a:defRPr sz="1608" b="1"/>
            </a:lvl5pPr>
            <a:lvl6pPr marL="2297659" indent="0">
              <a:buNone/>
              <a:defRPr sz="1608" b="1"/>
            </a:lvl6pPr>
            <a:lvl7pPr marL="2757190" indent="0">
              <a:buNone/>
              <a:defRPr sz="1608" b="1"/>
            </a:lvl7pPr>
            <a:lvl8pPr marL="3216722" indent="0">
              <a:buNone/>
              <a:defRPr sz="1608" b="1"/>
            </a:lvl8pPr>
            <a:lvl9pPr marL="3676254" indent="0">
              <a:buNone/>
              <a:defRPr sz="1608" b="1"/>
            </a:lvl9pPr>
          </a:lstStyle>
          <a:p>
            <a:pPr lvl="0"/>
            <a:r>
              <a:rPr lang="en-US"/>
              <a:t>Click to edit Master text styles</a:t>
            </a:r>
          </a:p>
        </p:txBody>
      </p:sp>
      <p:sp>
        <p:nvSpPr>
          <p:cNvPr id="4" name="Content Placeholder 3"/>
          <p:cNvSpPr>
            <a:spLocks noGrp="1"/>
          </p:cNvSpPr>
          <p:nvPr>
            <p:ph sz="half" idx="2"/>
          </p:nvPr>
        </p:nvSpPr>
        <p:spPr>
          <a:xfrm>
            <a:off x="630001" y="2294694"/>
            <a:ext cx="5567183" cy="4168975"/>
          </a:xfrm>
        </p:spPr>
        <p:txBody>
          <a:bodyPr/>
          <a:lstStyle>
            <a:lvl1pPr>
              <a:defRPr sz="2412"/>
            </a:lvl1pPr>
            <a:lvl2pPr>
              <a:defRPr sz="2010"/>
            </a:lvl2pPr>
            <a:lvl3pPr>
              <a:defRPr sz="1809"/>
            </a:lvl3pPr>
            <a:lvl4pPr>
              <a:defRPr sz="1608"/>
            </a:lvl4pPr>
            <a:lvl5pPr>
              <a:defRPr sz="1608"/>
            </a:lvl5pPr>
            <a:lvl6pPr>
              <a:defRPr sz="1608"/>
            </a:lvl6pPr>
            <a:lvl7pPr>
              <a:defRPr sz="1608"/>
            </a:lvl7pPr>
            <a:lvl8pPr>
              <a:defRPr sz="1608"/>
            </a:lvl8pPr>
            <a:lvl9pPr>
              <a:defRPr sz="160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622" y="1619686"/>
            <a:ext cx="5569369" cy="675008"/>
          </a:xfrm>
        </p:spPr>
        <p:txBody>
          <a:bodyPr anchor="b"/>
          <a:lstStyle>
            <a:lvl1pPr marL="0" indent="0">
              <a:buNone/>
              <a:defRPr sz="2412" b="1"/>
            </a:lvl1pPr>
            <a:lvl2pPr marL="459532" indent="0">
              <a:buNone/>
              <a:defRPr sz="2010" b="1"/>
            </a:lvl2pPr>
            <a:lvl3pPr marL="919063" indent="0">
              <a:buNone/>
              <a:defRPr sz="1809" b="1"/>
            </a:lvl3pPr>
            <a:lvl4pPr marL="1378595" indent="0">
              <a:buNone/>
              <a:defRPr sz="1608" b="1"/>
            </a:lvl4pPr>
            <a:lvl5pPr marL="1838127" indent="0">
              <a:buNone/>
              <a:defRPr sz="1608" b="1"/>
            </a:lvl5pPr>
            <a:lvl6pPr marL="2297659" indent="0">
              <a:buNone/>
              <a:defRPr sz="1608" b="1"/>
            </a:lvl6pPr>
            <a:lvl7pPr marL="2757190" indent="0">
              <a:buNone/>
              <a:defRPr sz="1608" b="1"/>
            </a:lvl7pPr>
            <a:lvl8pPr marL="3216722" indent="0">
              <a:buNone/>
              <a:defRPr sz="1608" b="1"/>
            </a:lvl8pPr>
            <a:lvl9pPr marL="3676254" indent="0">
              <a:buNone/>
              <a:defRPr sz="1608" b="1"/>
            </a:lvl9pPr>
          </a:lstStyle>
          <a:p>
            <a:pPr lvl="0"/>
            <a:r>
              <a:rPr lang="en-US"/>
              <a:t>Click to edit Master text styles</a:t>
            </a:r>
          </a:p>
        </p:txBody>
      </p:sp>
      <p:sp>
        <p:nvSpPr>
          <p:cNvPr id="6" name="Content Placeholder 5"/>
          <p:cNvSpPr>
            <a:spLocks noGrp="1"/>
          </p:cNvSpPr>
          <p:nvPr>
            <p:ph sz="quarter" idx="4"/>
          </p:nvPr>
        </p:nvSpPr>
        <p:spPr>
          <a:xfrm>
            <a:off x="6400622" y="2294694"/>
            <a:ext cx="5569369" cy="4168975"/>
          </a:xfrm>
        </p:spPr>
        <p:txBody>
          <a:bodyPr/>
          <a:lstStyle>
            <a:lvl1pPr>
              <a:defRPr sz="2412"/>
            </a:lvl1pPr>
            <a:lvl2pPr>
              <a:defRPr sz="2010"/>
            </a:lvl2pPr>
            <a:lvl3pPr>
              <a:defRPr sz="1809"/>
            </a:lvl3pPr>
            <a:lvl4pPr>
              <a:defRPr sz="1608"/>
            </a:lvl4pPr>
            <a:lvl5pPr>
              <a:defRPr sz="1608"/>
            </a:lvl5pPr>
            <a:lvl6pPr>
              <a:defRPr sz="1608"/>
            </a:lvl6pPr>
            <a:lvl7pPr>
              <a:defRPr sz="1608"/>
            </a:lvl7pPr>
            <a:lvl8pPr>
              <a:defRPr sz="1608"/>
            </a:lvl8pPr>
            <a:lvl9pPr>
              <a:defRPr sz="160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002" y="288093"/>
            <a:ext cx="4145309" cy="1226071"/>
          </a:xfrm>
        </p:spPr>
        <p:txBody>
          <a:bodyPr anchor="b"/>
          <a:lstStyle>
            <a:lvl1pPr algn="l">
              <a:defRPr sz="2010" b="1"/>
            </a:lvl1pPr>
          </a:lstStyle>
          <a:p>
            <a:r>
              <a:rPr lang="en-US"/>
              <a:t>Click to edit Master title style</a:t>
            </a:r>
          </a:p>
        </p:txBody>
      </p:sp>
      <p:sp>
        <p:nvSpPr>
          <p:cNvPr id="3" name="Content Placeholder 2"/>
          <p:cNvSpPr>
            <a:spLocks noGrp="1"/>
          </p:cNvSpPr>
          <p:nvPr>
            <p:ph idx="1"/>
          </p:nvPr>
        </p:nvSpPr>
        <p:spPr>
          <a:xfrm>
            <a:off x="4926245" y="288095"/>
            <a:ext cx="7043744" cy="6175576"/>
          </a:xfrm>
        </p:spPr>
        <p:txBody>
          <a:bodyPr/>
          <a:lstStyle>
            <a:lvl1pPr>
              <a:defRPr sz="3216"/>
            </a:lvl1pPr>
            <a:lvl2pPr>
              <a:defRPr sz="2814"/>
            </a:lvl2pPr>
            <a:lvl3pPr>
              <a:defRPr sz="2412"/>
            </a:lvl3pPr>
            <a:lvl4pPr>
              <a:defRPr sz="2010"/>
            </a:lvl4pPr>
            <a:lvl5pPr>
              <a:defRPr sz="2010"/>
            </a:lvl5pPr>
            <a:lvl6pPr>
              <a:defRPr sz="2010"/>
            </a:lvl6pPr>
            <a:lvl7pPr>
              <a:defRPr sz="2010"/>
            </a:lvl7pPr>
            <a:lvl8pPr>
              <a:defRPr sz="2010"/>
            </a:lvl8pPr>
            <a:lvl9pPr>
              <a:defRPr sz="20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002" y="1514165"/>
            <a:ext cx="4145309" cy="4949506"/>
          </a:xfrm>
        </p:spPr>
        <p:txBody>
          <a:bodyPr/>
          <a:lstStyle>
            <a:lvl1pPr marL="0" indent="0">
              <a:buNone/>
              <a:defRPr sz="1407"/>
            </a:lvl1pPr>
            <a:lvl2pPr marL="459532" indent="0">
              <a:buNone/>
              <a:defRPr sz="1206"/>
            </a:lvl2pPr>
            <a:lvl3pPr marL="919063" indent="0">
              <a:buNone/>
              <a:defRPr sz="1005"/>
            </a:lvl3pPr>
            <a:lvl4pPr marL="1378595" indent="0">
              <a:buNone/>
              <a:defRPr sz="905"/>
            </a:lvl4pPr>
            <a:lvl5pPr marL="1838127" indent="0">
              <a:buNone/>
              <a:defRPr sz="905"/>
            </a:lvl5pPr>
            <a:lvl6pPr marL="2297659" indent="0">
              <a:buNone/>
              <a:defRPr sz="905"/>
            </a:lvl6pPr>
            <a:lvl7pPr marL="2757190" indent="0">
              <a:buNone/>
              <a:defRPr sz="905"/>
            </a:lvl7pPr>
            <a:lvl8pPr marL="3216722" indent="0">
              <a:buNone/>
              <a:defRPr sz="905"/>
            </a:lvl8pPr>
            <a:lvl9pPr marL="3676254" indent="0">
              <a:buNone/>
              <a:defRPr sz="90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69686" y="5065078"/>
            <a:ext cx="7559993" cy="597961"/>
          </a:xfrm>
        </p:spPr>
        <p:txBody>
          <a:bodyPr anchor="b"/>
          <a:lstStyle>
            <a:lvl1pPr algn="l">
              <a:defRPr sz="2010" b="1"/>
            </a:lvl1pPr>
          </a:lstStyle>
          <a:p>
            <a:r>
              <a:rPr lang="en-US"/>
              <a:t>Click to edit Master title style</a:t>
            </a:r>
          </a:p>
        </p:txBody>
      </p:sp>
      <p:sp>
        <p:nvSpPr>
          <p:cNvPr id="3" name="Picture Placeholder 2"/>
          <p:cNvSpPr>
            <a:spLocks noGrp="1"/>
          </p:cNvSpPr>
          <p:nvPr>
            <p:ph type="pic" idx="1"/>
          </p:nvPr>
        </p:nvSpPr>
        <p:spPr>
          <a:xfrm>
            <a:off x="2469686" y="646535"/>
            <a:ext cx="7559993" cy="4341495"/>
          </a:xfrm>
        </p:spPr>
        <p:txBody>
          <a:bodyPr/>
          <a:lstStyle>
            <a:lvl1pPr marL="0" indent="0">
              <a:buNone/>
              <a:defRPr sz="3216"/>
            </a:lvl1pPr>
            <a:lvl2pPr marL="459532" indent="0">
              <a:buNone/>
              <a:defRPr sz="2814"/>
            </a:lvl2pPr>
            <a:lvl3pPr marL="919063" indent="0">
              <a:buNone/>
              <a:defRPr sz="2412"/>
            </a:lvl3pPr>
            <a:lvl4pPr marL="1378595" indent="0">
              <a:buNone/>
              <a:defRPr sz="2010"/>
            </a:lvl4pPr>
            <a:lvl5pPr marL="1838127" indent="0">
              <a:buNone/>
              <a:defRPr sz="2010"/>
            </a:lvl5pPr>
            <a:lvl6pPr marL="2297659" indent="0">
              <a:buNone/>
              <a:defRPr sz="2010"/>
            </a:lvl6pPr>
            <a:lvl7pPr marL="2757190" indent="0">
              <a:buNone/>
              <a:defRPr sz="2010"/>
            </a:lvl7pPr>
            <a:lvl8pPr marL="3216722" indent="0">
              <a:buNone/>
              <a:defRPr sz="2010"/>
            </a:lvl8pPr>
            <a:lvl9pPr marL="3676254" indent="0">
              <a:buNone/>
              <a:defRPr sz="2010"/>
            </a:lvl9pPr>
          </a:lstStyle>
          <a:p>
            <a:endParaRPr lang="en-US"/>
          </a:p>
        </p:txBody>
      </p:sp>
      <p:sp>
        <p:nvSpPr>
          <p:cNvPr id="4" name="Text Placeholder 3"/>
          <p:cNvSpPr>
            <a:spLocks noGrp="1"/>
          </p:cNvSpPr>
          <p:nvPr>
            <p:ph type="body" sz="half" idx="2"/>
          </p:nvPr>
        </p:nvSpPr>
        <p:spPr>
          <a:xfrm>
            <a:off x="2469686" y="5663039"/>
            <a:ext cx="7559993" cy="849204"/>
          </a:xfrm>
        </p:spPr>
        <p:txBody>
          <a:bodyPr/>
          <a:lstStyle>
            <a:lvl1pPr marL="0" indent="0">
              <a:buNone/>
              <a:defRPr sz="1407"/>
            </a:lvl1pPr>
            <a:lvl2pPr marL="459532" indent="0">
              <a:buNone/>
              <a:defRPr sz="1206"/>
            </a:lvl2pPr>
            <a:lvl3pPr marL="919063" indent="0">
              <a:buNone/>
              <a:defRPr sz="1005"/>
            </a:lvl3pPr>
            <a:lvl4pPr marL="1378595" indent="0">
              <a:buNone/>
              <a:defRPr sz="905"/>
            </a:lvl4pPr>
            <a:lvl5pPr marL="1838127" indent="0">
              <a:buNone/>
              <a:defRPr sz="905"/>
            </a:lvl5pPr>
            <a:lvl6pPr marL="2297659" indent="0">
              <a:buNone/>
              <a:defRPr sz="905"/>
            </a:lvl6pPr>
            <a:lvl7pPr marL="2757190" indent="0">
              <a:buNone/>
              <a:defRPr sz="905"/>
            </a:lvl7pPr>
            <a:lvl8pPr marL="3216722" indent="0">
              <a:buNone/>
              <a:defRPr sz="905"/>
            </a:lvl8pPr>
            <a:lvl9pPr marL="3676254" indent="0">
              <a:buNone/>
              <a:defRPr sz="90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0001" y="289768"/>
            <a:ext cx="11339989" cy="120597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30001" y="1688361"/>
            <a:ext cx="11339989" cy="477531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30001" y="6706540"/>
            <a:ext cx="2939997" cy="385241"/>
          </a:xfrm>
          <a:prstGeom prst="rect">
            <a:avLst/>
          </a:prstGeom>
        </p:spPr>
        <p:txBody>
          <a:bodyPr vert="horz" lIns="91440" tIns="45720" rIns="91440" bIns="45720" rtlCol="0" anchor="ctr"/>
          <a:lstStyle>
            <a:lvl1pPr algn="l">
              <a:defRPr sz="1206">
                <a:solidFill>
                  <a:schemeClr val="tx1">
                    <a:tint val="75000"/>
                  </a:schemeClr>
                </a:solidFill>
              </a:defRPr>
            </a:lvl1pPr>
          </a:lstStyle>
          <a:p>
            <a:fld id="{5BCAD085-E8A6-8845-BD4E-CB4CCA059FC4}" type="datetimeFigureOut">
              <a:rPr lang="en-US" smtClean="0"/>
              <a:t>8/20/2025</a:t>
            </a:fld>
            <a:endParaRPr lang="en-US"/>
          </a:p>
        </p:txBody>
      </p:sp>
      <p:sp>
        <p:nvSpPr>
          <p:cNvPr id="5" name="Footer Placeholder 4"/>
          <p:cNvSpPr>
            <a:spLocks noGrp="1"/>
          </p:cNvSpPr>
          <p:nvPr>
            <p:ph type="ftr" sz="quarter" idx="3"/>
          </p:nvPr>
        </p:nvSpPr>
        <p:spPr>
          <a:xfrm>
            <a:off x="4304996" y="6706540"/>
            <a:ext cx="3989996" cy="385241"/>
          </a:xfrm>
          <a:prstGeom prst="rect">
            <a:avLst/>
          </a:prstGeom>
        </p:spPr>
        <p:txBody>
          <a:bodyPr vert="horz" lIns="91440" tIns="45720" rIns="91440" bIns="45720" rtlCol="0" anchor="ctr"/>
          <a:lstStyle>
            <a:lvl1pPr algn="ctr">
              <a:defRPr sz="120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029993" y="6706540"/>
            <a:ext cx="2939997" cy="385241"/>
          </a:xfrm>
          <a:prstGeom prst="rect">
            <a:avLst/>
          </a:prstGeom>
        </p:spPr>
        <p:txBody>
          <a:bodyPr vert="horz" lIns="91440" tIns="45720" rIns="91440" bIns="45720" rtlCol="0" anchor="ctr"/>
          <a:lstStyle>
            <a:lvl1pPr algn="r">
              <a:defRPr sz="1206">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459532" rtl="0" eaLnBrk="1" latinLnBrk="0" hangingPunct="1">
        <a:spcBef>
          <a:spcPct val="0"/>
        </a:spcBef>
        <a:buNone/>
        <a:defRPr sz="4422" kern="1200">
          <a:solidFill>
            <a:schemeClr val="tx1"/>
          </a:solidFill>
          <a:latin typeface="+mj-lt"/>
          <a:ea typeface="+mj-ea"/>
          <a:cs typeface="+mj-cs"/>
        </a:defRPr>
      </a:lvl1pPr>
    </p:titleStyle>
    <p:bodyStyle>
      <a:lvl1pPr marL="344649" indent="-344649" algn="l" defTabSz="459532" rtl="0" eaLnBrk="1" latinLnBrk="0" hangingPunct="1">
        <a:spcBef>
          <a:spcPct val="20000"/>
        </a:spcBef>
        <a:buFont typeface="Arial"/>
        <a:buChar char="•"/>
        <a:defRPr sz="3216" kern="1200">
          <a:solidFill>
            <a:schemeClr val="tx1"/>
          </a:solidFill>
          <a:latin typeface="+mn-lt"/>
          <a:ea typeface="+mn-ea"/>
          <a:cs typeface="+mn-cs"/>
        </a:defRPr>
      </a:lvl1pPr>
      <a:lvl2pPr marL="746739" indent="-287207" algn="l" defTabSz="459532" rtl="0" eaLnBrk="1" latinLnBrk="0" hangingPunct="1">
        <a:spcBef>
          <a:spcPct val="20000"/>
        </a:spcBef>
        <a:buFont typeface="Arial"/>
        <a:buChar char="–"/>
        <a:defRPr sz="2814" kern="1200">
          <a:solidFill>
            <a:schemeClr val="tx1"/>
          </a:solidFill>
          <a:latin typeface="+mn-lt"/>
          <a:ea typeface="+mn-ea"/>
          <a:cs typeface="+mn-cs"/>
        </a:defRPr>
      </a:lvl2pPr>
      <a:lvl3pPr marL="1148829" indent="-229766" algn="l" defTabSz="459532" rtl="0" eaLnBrk="1" latinLnBrk="0" hangingPunct="1">
        <a:spcBef>
          <a:spcPct val="20000"/>
        </a:spcBef>
        <a:buFont typeface="Arial"/>
        <a:buChar char="•"/>
        <a:defRPr sz="2412" kern="1200">
          <a:solidFill>
            <a:schemeClr val="tx1"/>
          </a:solidFill>
          <a:latin typeface="+mn-lt"/>
          <a:ea typeface="+mn-ea"/>
          <a:cs typeface="+mn-cs"/>
        </a:defRPr>
      </a:lvl3pPr>
      <a:lvl4pPr marL="1608361" indent="-229766" algn="l" defTabSz="459532" rtl="0" eaLnBrk="1" latinLnBrk="0" hangingPunct="1">
        <a:spcBef>
          <a:spcPct val="20000"/>
        </a:spcBef>
        <a:buFont typeface="Arial"/>
        <a:buChar char="–"/>
        <a:defRPr sz="2010" kern="1200">
          <a:solidFill>
            <a:schemeClr val="tx1"/>
          </a:solidFill>
          <a:latin typeface="+mn-lt"/>
          <a:ea typeface="+mn-ea"/>
          <a:cs typeface="+mn-cs"/>
        </a:defRPr>
      </a:lvl4pPr>
      <a:lvl5pPr marL="2067893" indent="-229766" algn="l" defTabSz="459532" rtl="0" eaLnBrk="1" latinLnBrk="0" hangingPunct="1">
        <a:spcBef>
          <a:spcPct val="20000"/>
        </a:spcBef>
        <a:buFont typeface="Arial"/>
        <a:buChar char="»"/>
        <a:defRPr sz="2010" kern="1200">
          <a:solidFill>
            <a:schemeClr val="tx1"/>
          </a:solidFill>
          <a:latin typeface="+mn-lt"/>
          <a:ea typeface="+mn-ea"/>
          <a:cs typeface="+mn-cs"/>
        </a:defRPr>
      </a:lvl5pPr>
      <a:lvl6pPr marL="2527424" indent="-229766" algn="l" defTabSz="459532" rtl="0" eaLnBrk="1" latinLnBrk="0" hangingPunct="1">
        <a:spcBef>
          <a:spcPct val="20000"/>
        </a:spcBef>
        <a:buFont typeface="Arial"/>
        <a:buChar char="•"/>
        <a:defRPr sz="2010" kern="1200">
          <a:solidFill>
            <a:schemeClr val="tx1"/>
          </a:solidFill>
          <a:latin typeface="+mn-lt"/>
          <a:ea typeface="+mn-ea"/>
          <a:cs typeface="+mn-cs"/>
        </a:defRPr>
      </a:lvl6pPr>
      <a:lvl7pPr marL="2986956" indent="-229766" algn="l" defTabSz="459532" rtl="0" eaLnBrk="1" latinLnBrk="0" hangingPunct="1">
        <a:spcBef>
          <a:spcPct val="20000"/>
        </a:spcBef>
        <a:buFont typeface="Arial"/>
        <a:buChar char="•"/>
        <a:defRPr sz="2010" kern="1200">
          <a:solidFill>
            <a:schemeClr val="tx1"/>
          </a:solidFill>
          <a:latin typeface="+mn-lt"/>
          <a:ea typeface="+mn-ea"/>
          <a:cs typeface="+mn-cs"/>
        </a:defRPr>
      </a:lvl7pPr>
      <a:lvl8pPr marL="3446488" indent="-229766" algn="l" defTabSz="459532" rtl="0" eaLnBrk="1" latinLnBrk="0" hangingPunct="1">
        <a:spcBef>
          <a:spcPct val="20000"/>
        </a:spcBef>
        <a:buFont typeface="Arial"/>
        <a:buChar char="•"/>
        <a:defRPr sz="2010" kern="1200">
          <a:solidFill>
            <a:schemeClr val="tx1"/>
          </a:solidFill>
          <a:latin typeface="+mn-lt"/>
          <a:ea typeface="+mn-ea"/>
          <a:cs typeface="+mn-cs"/>
        </a:defRPr>
      </a:lvl8pPr>
      <a:lvl9pPr marL="3906020" indent="-229766" algn="l" defTabSz="459532" rtl="0" eaLnBrk="1" latinLnBrk="0" hangingPunct="1">
        <a:spcBef>
          <a:spcPct val="20000"/>
        </a:spcBef>
        <a:buFont typeface="Arial"/>
        <a:buChar char="•"/>
        <a:defRPr sz="2010" kern="1200">
          <a:solidFill>
            <a:schemeClr val="tx1"/>
          </a:solidFill>
          <a:latin typeface="+mn-lt"/>
          <a:ea typeface="+mn-ea"/>
          <a:cs typeface="+mn-cs"/>
        </a:defRPr>
      </a:lvl9pPr>
    </p:bodyStyle>
    <p:otherStyle>
      <a:defPPr>
        <a:defRPr lang="en-US"/>
      </a:defPPr>
      <a:lvl1pPr marL="0" algn="l" defTabSz="459532" rtl="0" eaLnBrk="1" latinLnBrk="0" hangingPunct="1">
        <a:defRPr sz="1809" kern="1200">
          <a:solidFill>
            <a:schemeClr val="tx1"/>
          </a:solidFill>
          <a:latin typeface="+mn-lt"/>
          <a:ea typeface="+mn-ea"/>
          <a:cs typeface="+mn-cs"/>
        </a:defRPr>
      </a:lvl1pPr>
      <a:lvl2pPr marL="459532" algn="l" defTabSz="459532" rtl="0" eaLnBrk="1" latinLnBrk="0" hangingPunct="1">
        <a:defRPr sz="1809" kern="1200">
          <a:solidFill>
            <a:schemeClr val="tx1"/>
          </a:solidFill>
          <a:latin typeface="+mn-lt"/>
          <a:ea typeface="+mn-ea"/>
          <a:cs typeface="+mn-cs"/>
        </a:defRPr>
      </a:lvl2pPr>
      <a:lvl3pPr marL="919063" algn="l" defTabSz="459532" rtl="0" eaLnBrk="1" latinLnBrk="0" hangingPunct="1">
        <a:defRPr sz="1809" kern="1200">
          <a:solidFill>
            <a:schemeClr val="tx1"/>
          </a:solidFill>
          <a:latin typeface="+mn-lt"/>
          <a:ea typeface="+mn-ea"/>
          <a:cs typeface="+mn-cs"/>
        </a:defRPr>
      </a:lvl3pPr>
      <a:lvl4pPr marL="1378595" algn="l" defTabSz="459532" rtl="0" eaLnBrk="1" latinLnBrk="0" hangingPunct="1">
        <a:defRPr sz="1809" kern="1200">
          <a:solidFill>
            <a:schemeClr val="tx1"/>
          </a:solidFill>
          <a:latin typeface="+mn-lt"/>
          <a:ea typeface="+mn-ea"/>
          <a:cs typeface="+mn-cs"/>
        </a:defRPr>
      </a:lvl4pPr>
      <a:lvl5pPr marL="1838127" algn="l" defTabSz="459532" rtl="0" eaLnBrk="1" latinLnBrk="0" hangingPunct="1">
        <a:defRPr sz="1809" kern="1200">
          <a:solidFill>
            <a:schemeClr val="tx1"/>
          </a:solidFill>
          <a:latin typeface="+mn-lt"/>
          <a:ea typeface="+mn-ea"/>
          <a:cs typeface="+mn-cs"/>
        </a:defRPr>
      </a:lvl5pPr>
      <a:lvl6pPr marL="2297659" algn="l" defTabSz="459532" rtl="0" eaLnBrk="1" latinLnBrk="0" hangingPunct="1">
        <a:defRPr sz="1809" kern="1200">
          <a:solidFill>
            <a:schemeClr val="tx1"/>
          </a:solidFill>
          <a:latin typeface="+mn-lt"/>
          <a:ea typeface="+mn-ea"/>
          <a:cs typeface="+mn-cs"/>
        </a:defRPr>
      </a:lvl6pPr>
      <a:lvl7pPr marL="2757190" algn="l" defTabSz="459532" rtl="0" eaLnBrk="1" latinLnBrk="0" hangingPunct="1">
        <a:defRPr sz="1809" kern="1200">
          <a:solidFill>
            <a:schemeClr val="tx1"/>
          </a:solidFill>
          <a:latin typeface="+mn-lt"/>
          <a:ea typeface="+mn-ea"/>
          <a:cs typeface="+mn-cs"/>
        </a:defRPr>
      </a:lvl7pPr>
      <a:lvl8pPr marL="3216722" algn="l" defTabSz="459532" rtl="0" eaLnBrk="1" latinLnBrk="0" hangingPunct="1">
        <a:defRPr sz="1809" kern="1200">
          <a:solidFill>
            <a:schemeClr val="tx1"/>
          </a:solidFill>
          <a:latin typeface="+mn-lt"/>
          <a:ea typeface="+mn-ea"/>
          <a:cs typeface="+mn-cs"/>
        </a:defRPr>
      </a:lvl8pPr>
      <a:lvl9pPr marL="3676254" algn="l" defTabSz="459532" rtl="0" eaLnBrk="1" latinLnBrk="0" hangingPunct="1">
        <a:defRPr sz="18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1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image" Target="../media/image40.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svg"/><Relationship Id="rId18" Type="http://schemas.openxmlformats.org/officeDocument/2006/relationships/image" Target="../media/image24.png"/><Relationship Id="rId3" Type="http://schemas.openxmlformats.org/officeDocument/2006/relationships/image" Target="../media/image9.png"/><Relationship Id="rId7" Type="http://schemas.openxmlformats.org/officeDocument/2006/relationships/image" Target="../media/image13.svg"/><Relationship Id="rId12" Type="http://schemas.openxmlformats.org/officeDocument/2006/relationships/image" Target="../media/image18.png"/><Relationship Id="rId17" Type="http://schemas.openxmlformats.org/officeDocument/2006/relationships/image" Target="../media/image23.svg"/><Relationship Id="rId2" Type="http://schemas.openxmlformats.org/officeDocument/2006/relationships/notesSlide" Target="../notesSlides/notesSlide7.xml"/><Relationship Id="rId16" Type="http://schemas.openxmlformats.org/officeDocument/2006/relationships/image" Target="../media/image22.png"/><Relationship Id="rId1" Type="http://schemas.openxmlformats.org/officeDocument/2006/relationships/slideLayout" Target="../slideLayouts/slideLayout5.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svg"/><Relationship Id="rId15" Type="http://schemas.openxmlformats.org/officeDocument/2006/relationships/image" Target="../media/image21.svg"/><Relationship Id="rId10" Type="http://schemas.openxmlformats.org/officeDocument/2006/relationships/image" Target="../media/image16.png"/><Relationship Id="rId19" Type="http://schemas.openxmlformats.org/officeDocument/2006/relationships/image" Target="../media/image25.sv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CF781F-71CF-E161-43A6-F949B8928607}"/>
              </a:ext>
            </a:extLst>
          </p:cNvPr>
          <p:cNvSpPr/>
          <p:nvPr/>
        </p:nvSpPr>
        <p:spPr>
          <a:xfrm>
            <a:off x="106679" y="395632"/>
            <a:ext cx="3939702" cy="4237726"/>
          </a:xfrm>
          <a:prstGeom prst="rect">
            <a:avLst/>
          </a:prstGeom>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a:p>
            <a:pPr algn="ctr"/>
            <a:endParaRPr lang="en-GB" dirty="0"/>
          </a:p>
        </p:txBody>
      </p:sp>
      <p:sp>
        <p:nvSpPr>
          <p:cNvPr id="8" name="Rectangle 7">
            <a:extLst>
              <a:ext uri="{FF2B5EF4-FFF2-40B4-BE49-F238E27FC236}">
                <a16:creationId xmlns:a16="http://schemas.microsoft.com/office/drawing/2014/main" id="{86937D2D-B5B7-3399-4D62-8AACE1D0CFFC}"/>
              </a:ext>
            </a:extLst>
          </p:cNvPr>
          <p:cNvSpPr/>
          <p:nvPr/>
        </p:nvSpPr>
        <p:spPr>
          <a:xfrm>
            <a:off x="106679" y="4971108"/>
            <a:ext cx="12325270" cy="2016449"/>
          </a:xfrm>
          <a:prstGeom prst="rect">
            <a:avLst/>
          </a:prstGeom>
          <a:solidFill>
            <a:schemeClr val="accent5"/>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accent2">
                  <a:lumMod val="50000"/>
                </a:schemeClr>
              </a:solidFill>
            </a:endParaRPr>
          </a:p>
          <a:p>
            <a:pPr algn="ctr"/>
            <a:endParaRPr lang="en-GB" sz="2000" dirty="0">
              <a:solidFill>
                <a:schemeClr val="accent2">
                  <a:lumMod val="50000"/>
                </a:schemeClr>
              </a:solidFill>
            </a:endParaRPr>
          </a:p>
          <a:p>
            <a:pPr algn="ctr"/>
            <a:r>
              <a:rPr lang="en-GB" sz="2000" dirty="0">
                <a:solidFill>
                  <a:schemeClr val="accent2">
                    <a:lumMod val="50000"/>
                  </a:schemeClr>
                </a:solidFill>
              </a:rPr>
              <a:t>Enhancing Intelligence Workflows: Neuro-Symbolic AI for Disinformation Detection</a:t>
            </a:r>
          </a:p>
          <a:p>
            <a:pPr algn="ctr" defTabSz="919063">
              <a:lnSpc>
                <a:spcPct val="90000"/>
              </a:lnSpc>
              <a:spcAft>
                <a:spcPts val="603"/>
              </a:spcAft>
            </a:pPr>
            <a:r>
              <a:rPr lang="en-US" sz="2000" dirty="0"/>
              <a:t>Omar Jagana</a:t>
            </a:r>
          </a:p>
          <a:p>
            <a:pPr algn="ctr" defTabSz="919063">
              <a:lnSpc>
                <a:spcPct val="90000"/>
              </a:lnSpc>
              <a:spcAft>
                <a:spcPts val="603"/>
              </a:spcAft>
            </a:pPr>
            <a:r>
              <a:rPr lang="en-US" sz="2000" dirty="0"/>
              <a:t>294820 Applied Security Research Project</a:t>
            </a:r>
          </a:p>
          <a:p>
            <a:pPr algn="ctr" defTabSz="919063">
              <a:lnSpc>
                <a:spcPct val="90000"/>
              </a:lnSpc>
              <a:spcAft>
                <a:spcPts val="603"/>
              </a:spcAft>
            </a:pPr>
            <a:r>
              <a:rPr lang="en-US" sz="2000" dirty="0"/>
              <a:t>Massey University</a:t>
            </a:r>
          </a:p>
          <a:p>
            <a:pPr algn="ctr" defTabSz="919063">
              <a:lnSpc>
                <a:spcPct val="90000"/>
              </a:lnSpc>
              <a:spcAft>
                <a:spcPts val="603"/>
              </a:spcAft>
            </a:pPr>
            <a:r>
              <a:rPr lang="en-US" sz="2000" dirty="0"/>
              <a:t>22 August 2025</a:t>
            </a:r>
          </a:p>
          <a:p>
            <a:pPr algn="ctr"/>
            <a:endParaRPr lang="en-GB" sz="2000" dirty="0">
              <a:solidFill>
                <a:schemeClr val="accent2">
                  <a:lumMod val="50000"/>
                </a:schemeClr>
              </a:solidFill>
            </a:endParaRPr>
          </a:p>
          <a:p>
            <a:pPr algn="ctr"/>
            <a:endParaRPr lang="en-GB" dirty="0"/>
          </a:p>
        </p:txBody>
      </p:sp>
      <p:sp>
        <p:nvSpPr>
          <p:cNvPr id="11" name="Rectangle 10">
            <a:extLst>
              <a:ext uri="{FF2B5EF4-FFF2-40B4-BE49-F238E27FC236}">
                <a16:creationId xmlns:a16="http://schemas.microsoft.com/office/drawing/2014/main" id="{CE05B531-FA08-EB02-8E5C-03BA25BA4593}"/>
              </a:ext>
            </a:extLst>
          </p:cNvPr>
          <p:cNvSpPr/>
          <p:nvPr/>
        </p:nvSpPr>
        <p:spPr>
          <a:xfrm>
            <a:off x="4299463" y="391392"/>
            <a:ext cx="3939702" cy="4241966"/>
          </a:xfrm>
          <a:prstGeom prst="rect">
            <a:avLst/>
          </a:prstGeom>
          <a:solidFill>
            <a:schemeClr val="accent3"/>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a:p>
            <a:pPr algn="ctr"/>
            <a:endParaRPr lang="en-GB" dirty="0"/>
          </a:p>
        </p:txBody>
      </p:sp>
      <p:sp>
        <p:nvSpPr>
          <p:cNvPr id="18" name="Rectangle 17">
            <a:extLst>
              <a:ext uri="{FF2B5EF4-FFF2-40B4-BE49-F238E27FC236}">
                <a16:creationId xmlns:a16="http://schemas.microsoft.com/office/drawing/2014/main" id="{9096B12C-2694-319A-4E19-121B7112089E}"/>
              </a:ext>
            </a:extLst>
          </p:cNvPr>
          <p:cNvSpPr/>
          <p:nvPr/>
        </p:nvSpPr>
        <p:spPr>
          <a:xfrm>
            <a:off x="8492247" y="395632"/>
            <a:ext cx="3939702" cy="4241966"/>
          </a:xfrm>
          <a:prstGeom prst="rect">
            <a:avLst/>
          </a:prstGeom>
          <a:solidFill>
            <a:schemeClr val="accent4"/>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a:p>
            <a:pPr algn="ctr"/>
            <a:endParaRPr lang="en-GB" dirty="0"/>
          </a:p>
        </p:txBody>
      </p:sp>
      <p:pic>
        <p:nvPicPr>
          <p:cNvPr id="48" name="Picture 47">
            <a:extLst>
              <a:ext uri="{FF2B5EF4-FFF2-40B4-BE49-F238E27FC236}">
                <a16:creationId xmlns:a16="http://schemas.microsoft.com/office/drawing/2014/main" id="{73A47C88-544C-734E-451E-09CBC6E1BC28}"/>
              </a:ext>
            </a:extLst>
          </p:cNvPr>
          <p:cNvPicPr>
            <a:picLocks noChangeAspect="1"/>
          </p:cNvPicPr>
          <p:nvPr/>
        </p:nvPicPr>
        <p:blipFill>
          <a:blip r:embed="rId2"/>
          <a:stretch>
            <a:fillRect/>
          </a:stretch>
        </p:blipFill>
        <p:spPr>
          <a:xfrm>
            <a:off x="4299463" y="1417066"/>
            <a:ext cx="3994326" cy="2629058"/>
          </a:xfrm>
          <a:prstGeom prst="rect">
            <a:avLst/>
          </a:prstGeom>
        </p:spPr>
      </p:pic>
      <p:pic>
        <p:nvPicPr>
          <p:cNvPr id="49" name="Picture 48">
            <a:extLst>
              <a:ext uri="{FF2B5EF4-FFF2-40B4-BE49-F238E27FC236}">
                <a16:creationId xmlns:a16="http://schemas.microsoft.com/office/drawing/2014/main" id="{4801D1CA-B46C-6D9A-1233-E87690E5E6B1}"/>
              </a:ext>
            </a:extLst>
          </p:cNvPr>
          <p:cNvPicPr>
            <a:picLocks noChangeAspect="1"/>
          </p:cNvPicPr>
          <p:nvPr/>
        </p:nvPicPr>
        <p:blipFill>
          <a:blip r:embed="rId3"/>
          <a:stretch>
            <a:fillRect/>
          </a:stretch>
        </p:blipFill>
        <p:spPr>
          <a:xfrm>
            <a:off x="9100226" y="496801"/>
            <a:ext cx="2723744" cy="4005507"/>
          </a:xfrm>
          <a:prstGeom prst="rect">
            <a:avLst/>
          </a:prstGeom>
        </p:spPr>
      </p:pic>
      <p:pic>
        <p:nvPicPr>
          <p:cNvPr id="51" name="Picture 50">
            <a:extLst>
              <a:ext uri="{FF2B5EF4-FFF2-40B4-BE49-F238E27FC236}">
                <a16:creationId xmlns:a16="http://schemas.microsoft.com/office/drawing/2014/main" id="{AC250DB8-3AE0-0EE2-A3F0-FE64F7BD644A}"/>
              </a:ext>
            </a:extLst>
          </p:cNvPr>
          <p:cNvPicPr>
            <a:picLocks noChangeAspect="1"/>
          </p:cNvPicPr>
          <p:nvPr/>
        </p:nvPicPr>
        <p:blipFill>
          <a:blip r:embed="rId4"/>
          <a:stretch>
            <a:fillRect/>
          </a:stretch>
        </p:blipFill>
        <p:spPr>
          <a:xfrm>
            <a:off x="270153" y="496801"/>
            <a:ext cx="3650094" cy="4031148"/>
          </a:xfrm>
          <a:prstGeom prst="rect">
            <a:avLst/>
          </a:prstGeom>
        </p:spPr>
      </p:pic>
    </p:spTree>
    <p:extLst>
      <p:ext uri="{BB962C8B-B14F-4D97-AF65-F5344CB8AC3E}">
        <p14:creationId xmlns:p14="http://schemas.microsoft.com/office/powerpoint/2010/main" val="1294849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2E7F5F8-FE6A-D105-0E72-9AFA8A4F7427}"/>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599987" cy="7235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Triangle 3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63727" y="3519648"/>
            <a:ext cx="3401997" cy="3376718"/>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250" y="657612"/>
            <a:ext cx="11269974" cy="5916835"/>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0955B78A-278A-88D4-C130-82D0B7FD256C}"/>
              </a:ext>
            </a:extLst>
          </p:cNvPr>
          <p:cNvSpPr>
            <a:spLocks noGrp="1"/>
          </p:cNvSpPr>
          <p:nvPr>
            <p:ph type="title"/>
          </p:nvPr>
        </p:nvSpPr>
        <p:spPr>
          <a:xfrm>
            <a:off x="5431119" y="1254122"/>
            <a:ext cx="6048564" cy="1685223"/>
          </a:xfrm>
        </p:spPr>
        <p:txBody>
          <a:bodyPr vert="horz" lIns="91440" tIns="45720" rIns="91440" bIns="45720" rtlCol="0" anchor="ctr">
            <a:normAutofit/>
          </a:bodyPr>
          <a:lstStyle/>
          <a:p>
            <a:pPr algn="l" defTabSz="914400">
              <a:lnSpc>
                <a:spcPct val="90000"/>
              </a:lnSpc>
            </a:pPr>
            <a:r>
              <a:rPr lang="en-US" sz="5700" b="1" kern="1200">
                <a:solidFill>
                  <a:schemeClr val="tx1"/>
                </a:solidFill>
                <a:latin typeface="+mj-lt"/>
                <a:ea typeface="+mj-ea"/>
                <a:cs typeface="+mj-cs"/>
              </a:rPr>
              <a:t>Methodology - Research Design</a:t>
            </a:r>
          </a:p>
        </p:txBody>
      </p:sp>
      <p:pic>
        <p:nvPicPr>
          <p:cNvPr id="9" name="Graphic 8" descr="Research">
            <a:extLst>
              <a:ext uri="{FF2B5EF4-FFF2-40B4-BE49-F238E27FC236}">
                <a16:creationId xmlns:a16="http://schemas.microsoft.com/office/drawing/2014/main" id="{591566F2-F941-EA0C-C182-723E347F8D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0948" y="1832496"/>
            <a:ext cx="3652245" cy="3652245"/>
          </a:xfrm>
          <a:prstGeom prst="rect">
            <a:avLst/>
          </a:prstGeom>
        </p:spPr>
      </p:pic>
      <p:sp>
        <p:nvSpPr>
          <p:cNvPr id="7" name="Rectangle 1">
            <a:extLst>
              <a:ext uri="{FF2B5EF4-FFF2-40B4-BE49-F238E27FC236}">
                <a16:creationId xmlns:a16="http://schemas.microsoft.com/office/drawing/2014/main" id="{E9902629-89EF-73BC-6E00-683D901877F4}"/>
              </a:ext>
            </a:extLst>
          </p:cNvPr>
          <p:cNvSpPr>
            <a:spLocks noChangeArrowheads="1"/>
          </p:cNvSpPr>
          <p:nvPr/>
        </p:nvSpPr>
        <p:spPr bwMode="auto">
          <a:xfrm>
            <a:off x="5431119" y="3163460"/>
            <a:ext cx="4576421" cy="287850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indent="-228600" defTabSz="914400">
              <a:lnSpc>
                <a:spcPct val="90000"/>
              </a:lnSpc>
              <a:buFont typeface="Arial" panose="020B0604020202020204" pitchFamily="34" charset="0"/>
              <a:buChar char="•"/>
            </a:pPr>
            <a:r>
              <a:rPr lang="en-US" sz="800" b="1"/>
              <a:t>Mixed-Method Research Design</a:t>
            </a:r>
            <a:endParaRPr lang="en-US" sz="800"/>
          </a:p>
          <a:p>
            <a:pPr indent="-228600" defTabSz="914400">
              <a:lnSpc>
                <a:spcPct val="90000"/>
              </a:lnSpc>
              <a:buFont typeface="Arial" panose="020B0604020202020204" pitchFamily="34" charset="0"/>
              <a:buChar char="•"/>
            </a:pPr>
            <a:r>
              <a:rPr lang="en-US" sz="800" b="1"/>
              <a:t>Qualitative</a:t>
            </a:r>
          </a:p>
          <a:p>
            <a:pPr indent="-228600" defTabSz="914400">
              <a:lnSpc>
                <a:spcPct val="90000"/>
              </a:lnSpc>
              <a:buFont typeface="Arial" panose="020B0604020202020204" pitchFamily="34" charset="0"/>
              <a:buChar char="•"/>
            </a:pPr>
            <a:r>
              <a:rPr lang="en-US" sz="800"/>
              <a:t>Semi-structured interviews with subject matter experts in intelligence analysis, cognitive warfare, and AI ethics.</a:t>
            </a:r>
          </a:p>
          <a:p>
            <a:pPr indent="-228600" defTabSz="914400">
              <a:lnSpc>
                <a:spcPct val="90000"/>
              </a:lnSpc>
              <a:buFont typeface="Arial" panose="020B0604020202020204" pitchFamily="34" charset="0"/>
              <a:buChar char="•"/>
            </a:pPr>
            <a:r>
              <a:rPr lang="en-US" sz="800" b="1"/>
              <a:t>Purpose: </a:t>
            </a:r>
            <a:r>
              <a:rPr lang="en-US" sz="800"/>
              <a:t>capture operational realities, trust requirements, and integration challenges for AI in disinformation detection.</a:t>
            </a:r>
          </a:p>
          <a:p>
            <a:pPr indent="-228600" defTabSz="914400">
              <a:lnSpc>
                <a:spcPct val="90000"/>
              </a:lnSpc>
              <a:buFont typeface="Arial" panose="020B0604020202020204" pitchFamily="34" charset="0"/>
              <a:buChar char="•"/>
            </a:pPr>
            <a:r>
              <a:rPr lang="en-US" sz="800" b="1"/>
              <a:t>Quantitative</a:t>
            </a:r>
          </a:p>
          <a:p>
            <a:pPr indent="-228600" defTabSz="914400">
              <a:lnSpc>
                <a:spcPct val="90000"/>
              </a:lnSpc>
              <a:buFont typeface="Arial" panose="020B0604020202020204" pitchFamily="34" charset="0"/>
              <a:buChar char="•"/>
            </a:pPr>
            <a:r>
              <a:rPr lang="en-US" sz="800"/>
              <a:t>Adaptation and testing of AI models on </a:t>
            </a:r>
            <a:r>
              <a:rPr lang="en-US" sz="800" i="1"/>
              <a:t>benchmark disinformation datasets</a:t>
            </a:r>
            <a:r>
              <a:rPr lang="en-US" sz="800"/>
              <a:t> (LIAR) to evaluate detection performance.</a:t>
            </a:r>
          </a:p>
          <a:p>
            <a:pPr indent="-228600" defTabSz="914400">
              <a:lnSpc>
                <a:spcPct val="90000"/>
              </a:lnSpc>
              <a:buFont typeface="Arial" panose="020B0604020202020204" pitchFamily="34" charset="0"/>
              <a:buChar char="•"/>
            </a:pPr>
            <a:r>
              <a:rPr lang="en-US" sz="800"/>
              <a:t>Comparative testing between black box ML/DL and neuro-symbolic AI models.</a:t>
            </a:r>
          </a:p>
          <a:p>
            <a:pPr indent="-228600" defTabSz="914400">
              <a:lnSpc>
                <a:spcPct val="90000"/>
              </a:lnSpc>
              <a:buFont typeface="Arial" panose="020B0604020202020204" pitchFamily="34" charset="0"/>
              <a:buChar char="•"/>
            </a:pPr>
            <a:r>
              <a:rPr lang="en-US" sz="800" b="1"/>
              <a:t>Operational Contextualisation</a:t>
            </a:r>
            <a:endParaRPr lang="en-US" sz="800"/>
          </a:p>
          <a:p>
            <a:pPr indent="-228600" defTabSz="914400">
              <a:lnSpc>
                <a:spcPct val="90000"/>
              </a:lnSpc>
              <a:buFont typeface="Arial" panose="020B0604020202020204" pitchFamily="34" charset="0"/>
              <a:buChar char="•"/>
            </a:pPr>
            <a:r>
              <a:rPr lang="en-US" sz="800" b="1"/>
              <a:t>Case studies: </a:t>
            </a:r>
            <a:r>
              <a:rPr lang="en-US" sz="800"/>
              <a:t>Russia–Ukraine conflict, US election interference, African disinformation campaigns.</a:t>
            </a:r>
          </a:p>
          <a:p>
            <a:pPr indent="-228600" defTabSz="914400">
              <a:lnSpc>
                <a:spcPct val="90000"/>
              </a:lnSpc>
              <a:buFont typeface="Arial" panose="020B0604020202020204" pitchFamily="34" charset="0"/>
              <a:buChar char="•"/>
            </a:pPr>
            <a:r>
              <a:rPr lang="en-US" sz="800" b="1"/>
              <a:t>Purpose: </a:t>
            </a:r>
            <a:r>
              <a:rPr lang="en-US" sz="800"/>
              <a:t>ensure model evaluation reflects real-world adversarial tactics and geopolitical nuances.</a:t>
            </a:r>
          </a:p>
          <a:p>
            <a:pPr indent="-228600" defTabSz="914400">
              <a:lnSpc>
                <a:spcPct val="90000"/>
              </a:lnSpc>
              <a:buFont typeface="Arial" panose="020B0604020202020204" pitchFamily="34" charset="0"/>
              <a:buChar char="•"/>
            </a:pPr>
            <a:r>
              <a:rPr lang="en-US" sz="800" b="1"/>
              <a:t>Evaluation Metrics</a:t>
            </a:r>
            <a:endParaRPr lang="en-US" sz="800"/>
          </a:p>
          <a:p>
            <a:pPr indent="-228600" defTabSz="914400">
              <a:lnSpc>
                <a:spcPct val="90000"/>
              </a:lnSpc>
              <a:buFont typeface="Arial" panose="020B0604020202020204" pitchFamily="34" charset="0"/>
              <a:buChar char="•"/>
            </a:pPr>
            <a:r>
              <a:rPr lang="en-US" sz="800" b="1"/>
              <a:t>Detection performance: </a:t>
            </a:r>
            <a:r>
              <a:rPr lang="en-US" sz="800"/>
              <a:t>Accuracy, F1-score.</a:t>
            </a:r>
          </a:p>
          <a:p>
            <a:pPr indent="-228600" defTabSz="914400">
              <a:lnSpc>
                <a:spcPct val="90000"/>
              </a:lnSpc>
              <a:buFont typeface="Arial" panose="020B0604020202020204" pitchFamily="34" charset="0"/>
              <a:buChar char="•"/>
            </a:pPr>
            <a:r>
              <a:rPr lang="en-US" sz="800" b="1"/>
              <a:t>Interpretability: </a:t>
            </a:r>
            <a:r>
              <a:rPr lang="en-US" sz="800"/>
              <a:t>measured through both explainability metrics and SME judgement.</a:t>
            </a:r>
          </a:p>
          <a:p>
            <a:pPr indent="-228600" defTabSz="914400">
              <a:lnSpc>
                <a:spcPct val="90000"/>
              </a:lnSpc>
              <a:buFont typeface="Arial" panose="020B0604020202020204" pitchFamily="34" charset="0"/>
              <a:buChar char="•"/>
            </a:pPr>
            <a:r>
              <a:rPr lang="en-US" sz="800" b="1"/>
              <a:t>Operational usability: </a:t>
            </a:r>
            <a:r>
              <a:rPr lang="en-US" sz="800"/>
              <a:t>assessed via expert feedback on the applicability of outputs to intelligence workflows.</a:t>
            </a:r>
          </a:p>
          <a:p>
            <a:pPr indent="-228600" defTabSz="914400" fontAlgn="base">
              <a:lnSpc>
                <a:spcPct val="90000"/>
              </a:lnSpc>
              <a:spcBef>
                <a:spcPct val="0"/>
              </a:spcBef>
              <a:spcAft>
                <a:spcPts val="603"/>
              </a:spcAft>
              <a:buFont typeface="Arial" panose="020B0604020202020204" pitchFamily="34" charset="0"/>
              <a:buChar char="•"/>
            </a:pPr>
            <a:endParaRPr lang="en-US" altLang="en-US" sz="800"/>
          </a:p>
        </p:txBody>
      </p:sp>
    </p:spTree>
    <p:extLst>
      <p:ext uri="{BB962C8B-B14F-4D97-AF65-F5344CB8AC3E}">
        <p14:creationId xmlns:p14="http://schemas.microsoft.com/office/powerpoint/2010/main" val="3725050984"/>
      </p:ext>
    </p:extLst>
  </p:cSld>
  <p:clrMapOvr>
    <a:masterClrMapping/>
  </p:clrMapOvr>
  <mc:AlternateContent xmlns:mc="http://schemas.openxmlformats.org/markup-compatibility/2006" xmlns:p14="http://schemas.microsoft.com/office/powerpoint/2010/main">
    <mc:Choice Requires="p14">
      <p:transition spd="slow" p14:dur="2000" advTm="137721"/>
    </mc:Choice>
    <mc:Fallback xmlns="">
      <p:transition spd="slow" advTm="13772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599987" cy="7235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Triangle 54">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63727" y="3519648"/>
            <a:ext cx="3401997" cy="3376718"/>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250" y="657612"/>
            <a:ext cx="11269974" cy="5916835"/>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431119" y="1254122"/>
            <a:ext cx="6048564" cy="1685223"/>
          </a:xfrm>
        </p:spPr>
        <p:txBody>
          <a:bodyPr vert="horz" lIns="91440" tIns="45720" rIns="91440" bIns="45720" rtlCol="0" anchor="ctr">
            <a:normAutofit/>
          </a:bodyPr>
          <a:lstStyle/>
          <a:p>
            <a:pPr algn="l" defTabSz="914400">
              <a:lnSpc>
                <a:spcPct val="90000"/>
              </a:lnSpc>
            </a:pPr>
            <a:r>
              <a:rPr lang="en-US" sz="5700" b="1" kern="1200">
                <a:solidFill>
                  <a:schemeClr val="tx1"/>
                </a:solidFill>
                <a:latin typeface="+mj-lt"/>
                <a:ea typeface="+mj-ea"/>
                <a:cs typeface="+mj-cs"/>
              </a:rPr>
              <a:t>Models, Data &amp; Tools</a:t>
            </a:r>
          </a:p>
        </p:txBody>
      </p:sp>
      <p:pic>
        <p:nvPicPr>
          <p:cNvPr id="9" name="Picture 8" descr="Cubes connected with a red line">
            <a:extLst>
              <a:ext uri="{FF2B5EF4-FFF2-40B4-BE49-F238E27FC236}">
                <a16:creationId xmlns:a16="http://schemas.microsoft.com/office/drawing/2014/main" id="{5696C5D0-A793-1D4C-C42F-65E2B023D4EC}"/>
              </a:ext>
            </a:extLst>
          </p:cNvPr>
          <p:cNvPicPr>
            <a:picLocks noChangeAspect="1"/>
          </p:cNvPicPr>
          <p:nvPr/>
        </p:nvPicPr>
        <p:blipFill>
          <a:blip r:embed="rId3"/>
          <a:srcRect l="14575" r="10620" b="2"/>
          <a:stretch>
            <a:fillRect/>
          </a:stretch>
        </p:blipFill>
        <p:spPr>
          <a:xfrm>
            <a:off x="1160948" y="1778950"/>
            <a:ext cx="3652245" cy="3759336"/>
          </a:xfrm>
          <a:prstGeom prst="rect">
            <a:avLst/>
          </a:prstGeom>
        </p:spPr>
      </p:pic>
      <p:sp>
        <p:nvSpPr>
          <p:cNvPr id="7" name="TextBox 6">
            <a:extLst>
              <a:ext uri="{FF2B5EF4-FFF2-40B4-BE49-F238E27FC236}">
                <a16:creationId xmlns:a16="http://schemas.microsoft.com/office/drawing/2014/main" id="{C09CB7E8-5B8A-80BE-CAC1-A8F2F3DAB6FD}"/>
              </a:ext>
            </a:extLst>
          </p:cNvPr>
          <p:cNvSpPr txBox="1"/>
          <p:nvPr/>
        </p:nvSpPr>
        <p:spPr>
          <a:xfrm>
            <a:off x="5431119" y="3163460"/>
            <a:ext cx="4576421" cy="2878502"/>
          </a:xfrm>
          <a:prstGeom prst="rect">
            <a:avLst/>
          </a:prstGeom>
        </p:spPr>
        <p:txBody>
          <a:bodyPr vert="horz" lIns="91440" tIns="45720" rIns="91440" bIns="45720" rtlCol="0" anchor="t">
            <a:normAutofit/>
          </a:bodyPr>
          <a:lstStyle/>
          <a:p>
            <a:pPr indent="-228600" defTabSz="914400">
              <a:lnSpc>
                <a:spcPct val="90000"/>
              </a:lnSpc>
              <a:spcAft>
                <a:spcPts val="603"/>
              </a:spcAft>
              <a:buFont typeface="Arial" panose="020B0604020202020204" pitchFamily="34" charset="0"/>
              <a:buChar char="•"/>
            </a:pPr>
            <a:r>
              <a:rPr lang="en-US" sz="1200" b="1"/>
              <a:t>Models</a:t>
            </a:r>
          </a:p>
          <a:p>
            <a:pPr indent="-228600" defTabSz="914400">
              <a:lnSpc>
                <a:spcPct val="90000"/>
              </a:lnSpc>
              <a:spcAft>
                <a:spcPts val="603"/>
              </a:spcAft>
              <a:buFont typeface="Arial" panose="020B0604020202020204" pitchFamily="34" charset="0"/>
              <a:buChar char="•"/>
            </a:pPr>
            <a:r>
              <a:rPr lang="en-US" sz="1200"/>
              <a:t>Baseline: DistilBERT (black box ML/DL)</a:t>
            </a:r>
          </a:p>
          <a:p>
            <a:pPr indent="-228600" defTabSz="914400">
              <a:lnSpc>
                <a:spcPct val="90000"/>
              </a:lnSpc>
              <a:spcAft>
                <a:spcPts val="603"/>
              </a:spcAft>
              <a:buFont typeface="Arial" panose="020B0604020202020204" pitchFamily="34" charset="0"/>
              <a:buChar char="•"/>
            </a:pPr>
            <a:r>
              <a:rPr lang="en-US" sz="1200"/>
              <a:t>NeSy AI: DistilBERT + symbolic reasoning layer</a:t>
            </a:r>
          </a:p>
          <a:p>
            <a:pPr indent="-228600" defTabSz="914400">
              <a:lnSpc>
                <a:spcPct val="90000"/>
              </a:lnSpc>
              <a:spcAft>
                <a:spcPts val="603"/>
              </a:spcAft>
              <a:buFont typeface="Arial" panose="020B0604020202020204" pitchFamily="34" charset="0"/>
              <a:buChar char="•"/>
            </a:pPr>
            <a:r>
              <a:rPr lang="en-US" sz="1200" b="1"/>
              <a:t>Data</a:t>
            </a:r>
          </a:p>
          <a:p>
            <a:pPr indent="-228600" defTabSz="914400">
              <a:lnSpc>
                <a:spcPct val="90000"/>
              </a:lnSpc>
              <a:spcAft>
                <a:spcPts val="603"/>
              </a:spcAft>
              <a:buFont typeface="Arial" panose="020B0604020202020204" pitchFamily="34" charset="0"/>
              <a:buChar char="•"/>
            </a:pPr>
            <a:r>
              <a:rPr lang="en-US" sz="1200"/>
              <a:t>LIAR benchmark dataset (labeled real/fake statements)</a:t>
            </a:r>
          </a:p>
          <a:p>
            <a:pPr indent="-228600" defTabSz="914400">
              <a:lnSpc>
                <a:spcPct val="90000"/>
              </a:lnSpc>
              <a:spcAft>
                <a:spcPts val="603"/>
              </a:spcAft>
              <a:buFont typeface="Arial" panose="020B0604020202020204" pitchFamily="34" charset="0"/>
              <a:buChar char="•"/>
            </a:pPr>
            <a:r>
              <a:rPr lang="en-US" sz="1200"/>
              <a:t>Supplemented with case study material (Ukraine conflict, U.S. elections, African disinformation).</a:t>
            </a:r>
          </a:p>
          <a:p>
            <a:pPr indent="-228600" defTabSz="914400">
              <a:lnSpc>
                <a:spcPct val="90000"/>
              </a:lnSpc>
              <a:spcAft>
                <a:spcPts val="603"/>
              </a:spcAft>
              <a:buFont typeface="Arial" panose="020B0604020202020204" pitchFamily="34" charset="0"/>
              <a:buChar char="•"/>
            </a:pPr>
            <a:r>
              <a:rPr lang="en-US" sz="1200" b="1"/>
              <a:t>Preprocessing:</a:t>
            </a:r>
          </a:p>
          <a:p>
            <a:pPr indent="-228600" defTabSz="914400">
              <a:lnSpc>
                <a:spcPct val="90000"/>
              </a:lnSpc>
              <a:spcAft>
                <a:spcPts val="603"/>
              </a:spcAft>
              <a:buFont typeface="Arial" panose="020B0604020202020204" pitchFamily="34" charset="0"/>
              <a:buChar char="•"/>
            </a:pPr>
            <a:r>
              <a:rPr lang="en-US" sz="1200" b="1"/>
              <a:t>Text cleaning, tokenisation, normalisation</a:t>
            </a:r>
          </a:p>
          <a:p>
            <a:pPr indent="-228600" defTabSz="914400">
              <a:lnSpc>
                <a:spcPct val="90000"/>
              </a:lnSpc>
              <a:spcAft>
                <a:spcPts val="603"/>
              </a:spcAft>
              <a:buFont typeface="Arial" panose="020B0604020202020204" pitchFamily="34" charset="0"/>
              <a:buChar char="•"/>
            </a:pPr>
            <a:r>
              <a:rPr lang="en-US" sz="1200" b="1"/>
              <a:t>Tools &amp; Infrastructure</a:t>
            </a:r>
          </a:p>
          <a:p>
            <a:pPr indent="-228600" defTabSz="914400">
              <a:lnSpc>
                <a:spcPct val="90000"/>
              </a:lnSpc>
              <a:spcAft>
                <a:spcPts val="603"/>
              </a:spcAft>
              <a:buFont typeface="Arial" panose="020B0604020202020204" pitchFamily="34" charset="0"/>
              <a:buChar char="•"/>
            </a:pPr>
            <a:r>
              <a:rPr lang="en-US" sz="1200"/>
              <a:t>Python, PyTorch, TensorFlow, Hugging Face Transformers.</a:t>
            </a:r>
          </a:p>
          <a:p>
            <a:pPr indent="-228600" defTabSz="914400">
              <a:lnSpc>
                <a:spcPct val="90000"/>
              </a:lnSpc>
              <a:spcAft>
                <a:spcPts val="603"/>
              </a:spcAft>
              <a:buFont typeface="Arial" panose="020B0604020202020204" pitchFamily="34" charset="0"/>
              <a:buChar char="•"/>
            </a:pPr>
            <a:r>
              <a:rPr lang="en-US" sz="1200"/>
              <a:t>Cloud compute for rapid iteration and scalability.</a:t>
            </a:r>
          </a:p>
        </p:txBody>
      </p:sp>
    </p:spTree>
  </p:cSld>
  <p:clrMapOvr>
    <a:masterClrMapping/>
  </p:clrMapOvr>
  <mc:AlternateContent xmlns:mc="http://schemas.openxmlformats.org/markup-compatibility/2006" xmlns:p14="http://schemas.microsoft.com/office/powerpoint/2010/main">
    <mc:Choice Requires="p14">
      <p:transition spd="slow" p14:dur="2000" advTm="51011"/>
    </mc:Choice>
    <mc:Fallback xmlns="">
      <p:transition spd="slow" advTm="5101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A345A-6357-A34C-DA64-1CA7FA2E85DB}"/>
              </a:ext>
            </a:extLst>
          </p:cNvPr>
          <p:cNvSpPr>
            <a:spLocks noGrp="1"/>
          </p:cNvSpPr>
          <p:nvPr>
            <p:ph type="title"/>
          </p:nvPr>
        </p:nvSpPr>
        <p:spPr/>
        <p:txBody>
          <a:bodyPr/>
          <a:lstStyle/>
          <a:p>
            <a:r>
              <a:rPr lang="en-GB" dirty="0"/>
              <a:t>TEST SETUP</a:t>
            </a:r>
          </a:p>
        </p:txBody>
      </p:sp>
      <p:sp>
        <p:nvSpPr>
          <p:cNvPr id="3" name="Footer Placeholder 2">
            <a:extLst>
              <a:ext uri="{FF2B5EF4-FFF2-40B4-BE49-F238E27FC236}">
                <a16:creationId xmlns:a16="http://schemas.microsoft.com/office/drawing/2014/main" id="{464B6DE0-B206-050B-688A-EC52B6F0BF51}"/>
              </a:ext>
            </a:extLst>
          </p:cNvPr>
          <p:cNvSpPr>
            <a:spLocks noGrp="1"/>
          </p:cNvSpPr>
          <p:nvPr>
            <p:ph type="ftr" sz="quarter" idx="10"/>
          </p:nvPr>
        </p:nvSpPr>
        <p:spPr/>
        <p:txBody>
          <a:bodyPr/>
          <a:lstStyle/>
          <a:p>
            <a:pPr rtl="0"/>
            <a:r>
              <a:rPr lang="en-GB" noProof="0" dirty="0"/>
              <a:t>NEURO-SYMBOLIC AI</a:t>
            </a:r>
          </a:p>
        </p:txBody>
      </p:sp>
      <p:sp>
        <p:nvSpPr>
          <p:cNvPr id="4" name="Slide Number Placeholder 3">
            <a:extLst>
              <a:ext uri="{FF2B5EF4-FFF2-40B4-BE49-F238E27FC236}">
                <a16:creationId xmlns:a16="http://schemas.microsoft.com/office/drawing/2014/main" id="{A9BC866B-D357-59F1-4073-4C26F850E3D8}"/>
              </a:ext>
            </a:extLst>
          </p:cNvPr>
          <p:cNvSpPr>
            <a:spLocks noGrp="1"/>
          </p:cNvSpPr>
          <p:nvPr>
            <p:ph type="sldNum" sz="quarter" idx="11"/>
          </p:nvPr>
        </p:nvSpPr>
        <p:spPr/>
        <p:txBody>
          <a:bodyPr/>
          <a:lstStyle/>
          <a:p>
            <a:pPr rtl="0"/>
            <a:fld id="{19B51A1E-902D-48AF-9020-955120F399B6}" type="slidenum">
              <a:rPr lang="en-GB" noProof="0" smtClean="0"/>
              <a:pPr rtl="0"/>
              <a:t>12</a:t>
            </a:fld>
            <a:endParaRPr lang="en-GB" noProof="0" dirty="0"/>
          </a:p>
        </p:txBody>
      </p:sp>
      <p:sp>
        <p:nvSpPr>
          <p:cNvPr id="5" name="Text Placeholder 4">
            <a:extLst>
              <a:ext uri="{FF2B5EF4-FFF2-40B4-BE49-F238E27FC236}">
                <a16:creationId xmlns:a16="http://schemas.microsoft.com/office/drawing/2014/main" id="{5C3A1EA6-38FA-71F7-A35D-A6B82D5D45BC}"/>
              </a:ext>
            </a:extLst>
          </p:cNvPr>
          <p:cNvSpPr>
            <a:spLocks noGrp="1"/>
          </p:cNvSpPr>
          <p:nvPr>
            <p:ph type="body" sz="quarter" idx="30"/>
          </p:nvPr>
        </p:nvSpPr>
        <p:spPr/>
        <p:txBody>
          <a:bodyPr/>
          <a:lstStyle/>
          <a:p>
            <a:endParaRPr lang="en-GB" dirty="0"/>
          </a:p>
          <a:p>
            <a:endParaRPr lang="en-GB" dirty="0"/>
          </a:p>
        </p:txBody>
      </p:sp>
      <p:sp>
        <p:nvSpPr>
          <p:cNvPr id="6" name="Text Placeholder 5">
            <a:extLst>
              <a:ext uri="{FF2B5EF4-FFF2-40B4-BE49-F238E27FC236}">
                <a16:creationId xmlns:a16="http://schemas.microsoft.com/office/drawing/2014/main" id="{37DB4C6A-DA4E-899D-1DE4-80BC238D4CAB}"/>
              </a:ext>
            </a:extLst>
          </p:cNvPr>
          <p:cNvSpPr>
            <a:spLocks noGrp="1"/>
          </p:cNvSpPr>
          <p:nvPr>
            <p:ph type="body" sz="quarter" idx="31"/>
          </p:nvPr>
        </p:nvSpPr>
        <p:spPr/>
        <p:txBody>
          <a:bodyPr/>
          <a:lstStyle/>
          <a:p>
            <a:endParaRPr lang="en-GB" dirty="0"/>
          </a:p>
          <a:p>
            <a:endParaRPr lang="en-GB" dirty="0"/>
          </a:p>
        </p:txBody>
      </p:sp>
      <p:sp>
        <p:nvSpPr>
          <p:cNvPr id="7" name="Text Placeholder 6">
            <a:extLst>
              <a:ext uri="{FF2B5EF4-FFF2-40B4-BE49-F238E27FC236}">
                <a16:creationId xmlns:a16="http://schemas.microsoft.com/office/drawing/2014/main" id="{0FC49A91-C758-F709-C387-68A7CFF6E3DE}"/>
              </a:ext>
            </a:extLst>
          </p:cNvPr>
          <p:cNvSpPr>
            <a:spLocks noGrp="1"/>
          </p:cNvSpPr>
          <p:nvPr>
            <p:ph type="body" sz="quarter" idx="33"/>
          </p:nvPr>
        </p:nvSpPr>
        <p:spPr/>
        <p:txBody>
          <a:bodyPr/>
          <a:lstStyle/>
          <a:p>
            <a:endParaRPr lang="en-GB" dirty="0"/>
          </a:p>
          <a:p>
            <a:endParaRPr lang="en-GB" dirty="0"/>
          </a:p>
        </p:txBody>
      </p:sp>
      <p:sp>
        <p:nvSpPr>
          <p:cNvPr id="8" name="Text Placeholder 7">
            <a:extLst>
              <a:ext uri="{FF2B5EF4-FFF2-40B4-BE49-F238E27FC236}">
                <a16:creationId xmlns:a16="http://schemas.microsoft.com/office/drawing/2014/main" id="{77F87CF7-45DD-B963-A00A-AB85CD1E8FCA}"/>
              </a:ext>
            </a:extLst>
          </p:cNvPr>
          <p:cNvSpPr>
            <a:spLocks noGrp="1"/>
          </p:cNvSpPr>
          <p:nvPr>
            <p:ph type="body" sz="quarter" idx="12"/>
          </p:nvPr>
        </p:nvSpPr>
        <p:spPr>
          <a:xfrm>
            <a:off x="4879346" y="4065935"/>
            <a:ext cx="2834997" cy="1888980"/>
          </a:xfrm>
        </p:spPr>
        <p:txBody>
          <a:bodyPr>
            <a:normAutofit fontScale="25000" lnSpcReduction="20000"/>
          </a:bodyPr>
          <a:lstStyle/>
          <a:p>
            <a:r>
              <a:rPr lang="en-GB" sz="7441" dirty="0"/>
              <a:t>MODEL ARCHITECTURE</a:t>
            </a:r>
          </a:p>
          <a:p>
            <a:r>
              <a:rPr lang="en-US" sz="4134" dirty="0"/>
              <a:t>Simple schematic of a transformer for deep neural network:</a:t>
            </a:r>
            <a:br>
              <a:rPr lang="en-US" sz="4134" dirty="0"/>
            </a:br>
            <a:r>
              <a:rPr lang="en-US" sz="3721" dirty="0"/>
              <a:t>​Input → Embedding → Hidden Layers → Output </a:t>
            </a:r>
            <a:endParaRPr lang="en-GB" sz="4134" dirty="0"/>
          </a:p>
        </p:txBody>
      </p:sp>
      <p:sp>
        <p:nvSpPr>
          <p:cNvPr id="9" name="Text Placeholder 8">
            <a:extLst>
              <a:ext uri="{FF2B5EF4-FFF2-40B4-BE49-F238E27FC236}">
                <a16:creationId xmlns:a16="http://schemas.microsoft.com/office/drawing/2014/main" id="{F69D5564-8D64-D9E0-DEEB-94A833D9DE02}"/>
              </a:ext>
            </a:extLst>
          </p:cNvPr>
          <p:cNvSpPr>
            <a:spLocks noGrp="1"/>
          </p:cNvSpPr>
          <p:nvPr>
            <p:ph type="body" sz="quarter" idx="13"/>
          </p:nvPr>
        </p:nvSpPr>
        <p:spPr>
          <a:xfrm>
            <a:off x="8035775" y="4065935"/>
            <a:ext cx="2834997" cy="2045347"/>
          </a:xfrm>
        </p:spPr>
        <p:txBody>
          <a:bodyPr>
            <a:normAutofit/>
          </a:bodyPr>
          <a:lstStyle/>
          <a:p>
            <a:r>
              <a:rPr lang="en-GB" sz="1860" dirty="0"/>
              <a:t>TOOLS</a:t>
            </a:r>
          </a:p>
          <a:p>
            <a:r>
              <a:rPr lang="en-US" sz="1085" dirty="0"/>
              <a:t>Python, PyTorch, TensorFlow, Hugging Face Transformers. Cloud compute for rapid iteration and scalability.</a:t>
            </a:r>
            <a:endParaRPr lang="en-GB" sz="1085" dirty="0"/>
          </a:p>
        </p:txBody>
      </p:sp>
      <p:sp>
        <p:nvSpPr>
          <p:cNvPr id="10" name="Text Placeholder 9">
            <a:extLst>
              <a:ext uri="{FF2B5EF4-FFF2-40B4-BE49-F238E27FC236}">
                <a16:creationId xmlns:a16="http://schemas.microsoft.com/office/drawing/2014/main" id="{73AB5E67-4F99-B06E-9F59-CA59C9F22536}"/>
              </a:ext>
            </a:extLst>
          </p:cNvPr>
          <p:cNvSpPr>
            <a:spLocks noGrp="1"/>
          </p:cNvSpPr>
          <p:nvPr>
            <p:ph type="body" sz="quarter" idx="35"/>
          </p:nvPr>
        </p:nvSpPr>
        <p:spPr/>
        <p:txBody>
          <a:bodyPr/>
          <a:lstStyle/>
          <a:p>
            <a:r>
              <a:rPr lang="en-GB" sz="1860" dirty="0"/>
              <a:t>DATA</a:t>
            </a:r>
            <a:br>
              <a:rPr lang="en-GB" dirty="0"/>
            </a:br>
            <a:r>
              <a:rPr lang="en-US" sz="1034" dirty="0"/>
              <a:t>LIAR benchmark dataset labelled political statements as true or false, adapted to binary classification for operational clarity.​</a:t>
            </a:r>
          </a:p>
        </p:txBody>
      </p:sp>
      <p:sp>
        <p:nvSpPr>
          <p:cNvPr id="11" name="Date Placeholder 10">
            <a:extLst>
              <a:ext uri="{FF2B5EF4-FFF2-40B4-BE49-F238E27FC236}">
                <a16:creationId xmlns:a16="http://schemas.microsoft.com/office/drawing/2014/main" id="{0AB335DD-338C-1177-CA50-E107623F8F6F}"/>
              </a:ext>
            </a:extLst>
          </p:cNvPr>
          <p:cNvSpPr>
            <a:spLocks noGrp="1"/>
          </p:cNvSpPr>
          <p:nvPr>
            <p:ph type="dt" sz="half" idx="38"/>
          </p:nvPr>
        </p:nvSpPr>
        <p:spPr/>
        <p:txBody>
          <a:bodyPr/>
          <a:lstStyle/>
          <a:p>
            <a:pPr rtl="0"/>
            <a:r>
              <a:rPr lang="en-GB" noProof="0" dirty="0"/>
              <a:t>19/08/2025</a:t>
            </a:r>
          </a:p>
        </p:txBody>
      </p:sp>
      <p:pic>
        <p:nvPicPr>
          <p:cNvPr id="12" name="Content Placeholder 81" descr="Building Brick Wall with solid fill">
            <a:extLst>
              <a:ext uri="{FF2B5EF4-FFF2-40B4-BE49-F238E27FC236}">
                <a16:creationId xmlns:a16="http://schemas.microsoft.com/office/drawing/2014/main" id="{DAF4AE23-9C9E-C090-1CF6-33FC7F3C9A7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784970" y="2383195"/>
            <a:ext cx="1023749" cy="1023749"/>
          </a:xfrm>
          <a:prstGeom prst="rect">
            <a:avLst/>
          </a:prstGeom>
        </p:spPr>
      </p:pic>
      <p:pic>
        <p:nvPicPr>
          <p:cNvPr id="13" name="Content Placeholder 81" descr="Database with solid fill">
            <a:extLst>
              <a:ext uri="{FF2B5EF4-FFF2-40B4-BE49-F238E27FC236}">
                <a16:creationId xmlns:a16="http://schemas.microsoft.com/office/drawing/2014/main" id="{8C6DC4F0-5620-AB3F-AD24-E49D33CEC3B7}"/>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639763" y="2383195"/>
            <a:ext cx="1023749" cy="1023749"/>
          </a:xfrm>
          <a:prstGeom prst="rect">
            <a:avLst/>
          </a:prstGeom>
        </p:spPr>
      </p:pic>
      <p:pic>
        <p:nvPicPr>
          <p:cNvPr id="14" name="Content Placeholder 81" descr="Tools with solid fill">
            <a:extLst>
              <a:ext uri="{FF2B5EF4-FFF2-40B4-BE49-F238E27FC236}">
                <a16:creationId xmlns:a16="http://schemas.microsoft.com/office/drawing/2014/main" id="{72BB5E29-7FE3-4368-9F49-63AEA4B59E74}"/>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8941399" y="2383195"/>
            <a:ext cx="1023749" cy="1023749"/>
          </a:xfrm>
          <a:prstGeom prst="rect">
            <a:avLst/>
          </a:prstGeom>
        </p:spPr>
      </p:pic>
    </p:spTree>
    <p:extLst>
      <p:ext uri="{BB962C8B-B14F-4D97-AF65-F5344CB8AC3E}">
        <p14:creationId xmlns:p14="http://schemas.microsoft.com/office/powerpoint/2010/main" val="1399411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599987" cy="7235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Triangle 53">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63727" y="3519648"/>
            <a:ext cx="3401997" cy="3376718"/>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250" y="657612"/>
            <a:ext cx="11269974" cy="5916835"/>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431119" y="1254122"/>
            <a:ext cx="6048564" cy="1685223"/>
          </a:xfrm>
        </p:spPr>
        <p:txBody>
          <a:bodyPr>
            <a:normAutofit/>
          </a:bodyPr>
          <a:lstStyle/>
          <a:p>
            <a:pPr>
              <a:lnSpc>
                <a:spcPct val="90000"/>
              </a:lnSpc>
            </a:pPr>
            <a:r>
              <a:rPr lang="en-GB" sz="5700"/>
              <a:t>Model 1: Traditional ML/DL</a:t>
            </a:r>
          </a:p>
        </p:txBody>
      </p:sp>
      <p:pic>
        <p:nvPicPr>
          <p:cNvPr id="6" name="Picture 5">
            <a:extLst>
              <a:ext uri="{FF2B5EF4-FFF2-40B4-BE49-F238E27FC236}">
                <a16:creationId xmlns:a16="http://schemas.microsoft.com/office/drawing/2014/main" id="{6477F242-0D53-F6E3-C2DC-E9F21EFD063F}"/>
              </a:ext>
            </a:extLst>
          </p:cNvPr>
          <p:cNvPicPr>
            <a:picLocks noChangeAspect="1"/>
          </p:cNvPicPr>
          <p:nvPr/>
        </p:nvPicPr>
        <p:blipFill>
          <a:blip r:embed="rId3"/>
          <a:srcRect l="11117" r="40722" b="2"/>
          <a:stretch>
            <a:fillRect/>
          </a:stretch>
        </p:blipFill>
        <p:spPr>
          <a:xfrm>
            <a:off x="1160948" y="1298330"/>
            <a:ext cx="3652245" cy="4720577"/>
          </a:xfrm>
          <a:prstGeom prst="rect">
            <a:avLst/>
          </a:prstGeom>
        </p:spPr>
      </p:pic>
      <p:sp>
        <p:nvSpPr>
          <p:cNvPr id="3" name="Content Placeholder 2"/>
          <p:cNvSpPr>
            <a:spLocks noGrp="1"/>
          </p:cNvSpPr>
          <p:nvPr>
            <p:ph idx="1"/>
          </p:nvPr>
        </p:nvSpPr>
        <p:spPr>
          <a:xfrm>
            <a:off x="5431119" y="3163460"/>
            <a:ext cx="4576421" cy="2878502"/>
          </a:xfrm>
        </p:spPr>
        <p:txBody>
          <a:bodyPr anchor="t">
            <a:normAutofit/>
          </a:bodyPr>
          <a:lstStyle/>
          <a:p>
            <a:pPr marL="0" indent="0">
              <a:lnSpc>
                <a:spcPct val="90000"/>
              </a:lnSpc>
              <a:buNone/>
            </a:pPr>
            <a:r>
              <a:rPr lang="en-GB" sz="1800" b="1"/>
              <a:t>ArchitectureTransformer encoder: distilbert-base-uncased (6 layers, 12 heads)Classification head: 2-class softmax (REAL / FAKE)BuildDataset: LIAR → binary labels (REAL vs FAKE)Tokenisation: WordPiece, max length 256Training: AdamW, lr=2e-5, batch 16, 3 epochs, early stopping (F1)Calibration: temperature scaling; abstain band [0.45, 0.55]DeploymentOutputs: label + calibrated probabilityServed via Streamlit/Gradio for analyst testing</a:t>
            </a:r>
            <a:endParaRPr lang="en-GB" sz="1800"/>
          </a:p>
        </p:txBody>
      </p:sp>
    </p:spTree>
  </p:cSld>
  <p:clrMapOvr>
    <a:masterClrMapping/>
  </p:clrMapOvr>
  <mc:AlternateContent xmlns:mc="http://schemas.openxmlformats.org/markup-compatibility/2006" xmlns:p14="http://schemas.microsoft.com/office/powerpoint/2010/main">
    <mc:Choice Requires="p14">
      <p:transition spd="slow" p14:dur="2000" advTm="41517"/>
    </mc:Choice>
    <mc:Fallback xmlns="">
      <p:transition spd="slow" advTm="41517"/>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2216A795-7AC9-F967-FAFB-88B97199BFD3}"/>
              </a:ext>
            </a:extLst>
          </p:cNvPr>
          <p:cNvSpPr>
            <a:spLocks noGrp="1"/>
          </p:cNvSpPr>
          <p:nvPr>
            <p:ph type="dt" sz="half" idx="10"/>
          </p:nvPr>
        </p:nvSpPr>
        <p:spPr/>
        <p:txBody>
          <a:bodyPr/>
          <a:lstStyle/>
          <a:p>
            <a:pPr rtl="0"/>
            <a:r>
              <a:rPr lang="en-GB" noProof="0" dirty="0"/>
              <a:t>19/08/2025</a:t>
            </a:r>
          </a:p>
        </p:txBody>
      </p:sp>
      <p:sp>
        <p:nvSpPr>
          <p:cNvPr id="8" name="Footer Placeholder 7">
            <a:extLst>
              <a:ext uri="{FF2B5EF4-FFF2-40B4-BE49-F238E27FC236}">
                <a16:creationId xmlns:a16="http://schemas.microsoft.com/office/drawing/2014/main" id="{E65DCFE9-9FDA-6046-C860-B15285383F32}"/>
              </a:ext>
            </a:extLst>
          </p:cNvPr>
          <p:cNvSpPr>
            <a:spLocks noGrp="1"/>
          </p:cNvSpPr>
          <p:nvPr>
            <p:ph type="ftr" sz="quarter" idx="11"/>
          </p:nvPr>
        </p:nvSpPr>
        <p:spPr/>
        <p:txBody>
          <a:bodyPr/>
          <a:lstStyle/>
          <a:p>
            <a:pPr rtl="0"/>
            <a:r>
              <a:rPr lang="en-GB" noProof="0" dirty="0"/>
              <a:t>NEURO-SYMBOLIC AI</a:t>
            </a:r>
          </a:p>
        </p:txBody>
      </p:sp>
      <p:sp>
        <p:nvSpPr>
          <p:cNvPr id="9" name="Slide Number Placeholder 8">
            <a:extLst>
              <a:ext uri="{FF2B5EF4-FFF2-40B4-BE49-F238E27FC236}">
                <a16:creationId xmlns:a16="http://schemas.microsoft.com/office/drawing/2014/main" id="{EDE63D64-A2FA-AA8A-DADA-ADDDFEB15156}"/>
              </a:ext>
            </a:extLst>
          </p:cNvPr>
          <p:cNvSpPr>
            <a:spLocks noGrp="1"/>
          </p:cNvSpPr>
          <p:nvPr>
            <p:ph type="sldNum" sz="quarter" idx="12"/>
          </p:nvPr>
        </p:nvSpPr>
        <p:spPr/>
        <p:txBody>
          <a:bodyPr/>
          <a:lstStyle/>
          <a:p>
            <a:pPr rtl="0"/>
            <a:fld id="{B5CEABB6-07DC-46E8-9B57-56EC44A396E5}" type="slidenum">
              <a:rPr lang="en-GB" noProof="0" smtClean="0"/>
              <a:t>14</a:t>
            </a:fld>
            <a:endParaRPr lang="en-GB" noProof="0"/>
          </a:p>
        </p:txBody>
      </p:sp>
      <p:pic>
        <p:nvPicPr>
          <p:cNvPr id="3074" name="Picture 2">
            <a:extLst>
              <a:ext uri="{FF2B5EF4-FFF2-40B4-BE49-F238E27FC236}">
                <a16:creationId xmlns:a16="http://schemas.microsoft.com/office/drawing/2014/main" id="{C4DFCA6B-81AF-A968-695A-DEC0F0DB0FF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010"/>
          <a:stretch/>
        </p:blipFill>
        <p:spPr bwMode="auto">
          <a:xfrm>
            <a:off x="6502651" y="1521939"/>
            <a:ext cx="5524610" cy="4191947"/>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B309ACBB-6C0A-3388-5D38-74DEA986AE5B}"/>
              </a:ext>
            </a:extLst>
          </p:cNvPr>
          <p:cNvSpPr>
            <a:spLocks noGrp="1"/>
          </p:cNvSpPr>
          <p:nvPr>
            <p:ph type="title"/>
          </p:nvPr>
        </p:nvSpPr>
        <p:spPr>
          <a:xfrm>
            <a:off x="378000" y="215260"/>
            <a:ext cx="11843988" cy="1369921"/>
          </a:xfrm>
        </p:spPr>
        <p:txBody>
          <a:bodyPr>
            <a:normAutofit/>
          </a:bodyPr>
          <a:lstStyle/>
          <a:p>
            <a:r>
              <a:rPr lang="en-GB" dirty="0"/>
              <a:t>MODEL 1: TRADITIONAL BLACK BOX MODEL</a:t>
            </a:r>
          </a:p>
        </p:txBody>
      </p:sp>
      <p:sp>
        <p:nvSpPr>
          <p:cNvPr id="14" name="TextBox 13">
            <a:extLst>
              <a:ext uri="{FF2B5EF4-FFF2-40B4-BE49-F238E27FC236}">
                <a16:creationId xmlns:a16="http://schemas.microsoft.com/office/drawing/2014/main" id="{99E58D2F-219C-0B60-BBFD-199CE9377AE6}"/>
              </a:ext>
            </a:extLst>
          </p:cNvPr>
          <p:cNvSpPr txBox="1"/>
          <p:nvPr/>
        </p:nvSpPr>
        <p:spPr>
          <a:xfrm>
            <a:off x="572728" y="1519633"/>
            <a:ext cx="5599505" cy="4175143"/>
          </a:xfrm>
          <a:prstGeom prst="rect">
            <a:avLst/>
          </a:prstGeom>
          <a:noFill/>
        </p:spPr>
        <p:txBody>
          <a:bodyPr wrap="square" rtlCol="0">
            <a:spAutoFit/>
          </a:bodyPr>
          <a:lstStyle/>
          <a:p>
            <a:r>
              <a:rPr lang="en-GB" sz="1934" dirty="0"/>
              <a:t>ARCHITECTURE</a:t>
            </a:r>
          </a:p>
          <a:p>
            <a:r>
              <a:rPr lang="en-GB" sz="1654" dirty="0"/>
              <a:t>DistilBERT transformer model for sequence classification</a:t>
            </a:r>
            <a:endParaRPr lang="en-GB" sz="1934" dirty="0"/>
          </a:p>
          <a:p>
            <a:endParaRPr lang="en-GB" sz="1934" dirty="0"/>
          </a:p>
          <a:p>
            <a:r>
              <a:rPr lang="en-GB" sz="1934" dirty="0"/>
              <a:t>FUNCTIONALITY</a:t>
            </a:r>
          </a:p>
          <a:p>
            <a:pPr marL="354387" indent="-354387">
              <a:buFont typeface="+mj-lt"/>
              <a:buAutoNum type="arabicPeriod"/>
            </a:pPr>
            <a:r>
              <a:rPr lang="en-GB" sz="1654" dirty="0"/>
              <a:t>Input:</a:t>
            </a:r>
            <a:br>
              <a:rPr lang="en-GB" sz="1654" dirty="0"/>
            </a:br>
            <a:r>
              <a:rPr lang="en-US" sz="1654" dirty="0"/>
              <a:t>Political statements from LIAR dataset</a:t>
            </a:r>
            <a:br>
              <a:rPr lang="en-US" sz="1654" dirty="0"/>
            </a:br>
            <a:endParaRPr lang="en-US" sz="1654" dirty="0"/>
          </a:p>
          <a:p>
            <a:pPr marL="354387" indent="-354387">
              <a:buFont typeface="+mj-lt"/>
              <a:buAutoNum type="arabicPeriod"/>
            </a:pPr>
            <a:r>
              <a:rPr lang="en-US" sz="1654" dirty="0"/>
              <a:t>Pre-Processing:</a:t>
            </a:r>
            <a:br>
              <a:rPr lang="en-US" sz="1654" dirty="0"/>
            </a:br>
            <a:r>
              <a:rPr lang="en-US" sz="1654" dirty="0"/>
              <a:t>Text cleaning, tokenization, binary label mapping</a:t>
            </a:r>
            <a:br>
              <a:rPr lang="en-US" sz="1654" dirty="0"/>
            </a:br>
            <a:endParaRPr lang="en-US" sz="1654" dirty="0"/>
          </a:p>
          <a:p>
            <a:pPr marL="354387" indent="-354387">
              <a:buFont typeface="+mj-lt"/>
              <a:buAutoNum type="arabicPeriod"/>
            </a:pPr>
            <a:r>
              <a:rPr lang="en-US" sz="1654" dirty="0"/>
              <a:t>Training:</a:t>
            </a:r>
            <a:br>
              <a:rPr lang="en-US" sz="1654" dirty="0"/>
            </a:br>
            <a:r>
              <a:rPr lang="en-US" sz="1654" dirty="0"/>
              <a:t>Fine-tuned for real/fake classification (supervised)</a:t>
            </a:r>
            <a:br>
              <a:rPr lang="en-US" sz="1654" dirty="0"/>
            </a:br>
            <a:endParaRPr lang="en-US" sz="1654" dirty="0"/>
          </a:p>
          <a:p>
            <a:pPr marL="354387" indent="-354387">
              <a:buFont typeface="+mj-lt"/>
              <a:buAutoNum type="arabicPeriod"/>
            </a:pPr>
            <a:r>
              <a:rPr lang="en-US" sz="1654" dirty="0"/>
              <a:t>Output:</a:t>
            </a:r>
            <a:br>
              <a:rPr lang="en-US" sz="1654" dirty="0"/>
            </a:br>
            <a:r>
              <a:rPr lang="en-US" sz="1654" dirty="0"/>
              <a:t>Prediction probability (True/False)</a:t>
            </a:r>
            <a:endParaRPr lang="en-GB" sz="1654" dirty="0"/>
          </a:p>
        </p:txBody>
      </p:sp>
    </p:spTree>
    <p:extLst>
      <p:ext uri="{BB962C8B-B14F-4D97-AF65-F5344CB8AC3E}">
        <p14:creationId xmlns:p14="http://schemas.microsoft.com/office/powerpoint/2010/main" val="822616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F09AE28-81F3-8D38-7143-1ED1A6CEE69A}"/>
            </a:ext>
          </a:extLst>
        </p:cNvPr>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599987" cy="7235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Triangle 36">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63727" y="3519648"/>
            <a:ext cx="3401997" cy="3376718"/>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250" y="657612"/>
            <a:ext cx="11269974" cy="5916835"/>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1BD930-DD8B-3FE5-6A33-BFD261E52FE0}"/>
              </a:ext>
            </a:extLst>
          </p:cNvPr>
          <p:cNvSpPr>
            <a:spLocks noGrp="1"/>
          </p:cNvSpPr>
          <p:nvPr>
            <p:ph type="title"/>
          </p:nvPr>
        </p:nvSpPr>
        <p:spPr>
          <a:xfrm>
            <a:off x="5431119" y="1254122"/>
            <a:ext cx="6048564" cy="1685223"/>
          </a:xfrm>
        </p:spPr>
        <p:txBody>
          <a:bodyPr>
            <a:normAutofit/>
          </a:bodyPr>
          <a:lstStyle/>
          <a:p>
            <a:r>
              <a:rPr lang="en-GB" sz="6200"/>
              <a:t>Model 2: NeSy AI</a:t>
            </a:r>
          </a:p>
        </p:txBody>
      </p:sp>
      <p:pic>
        <p:nvPicPr>
          <p:cNvPr id="6" name="Picture 5">
            <a:extLst>
              <a:ext uri="{FF2B5EF4-FFF2-40B4-BE49-F238E27FC236}">
                <a16:creationId xmlns:a16="http://schemas.microsoft.com/office/drawing/2014/main" id="{B6348002-CFEE-F3D1-31E8-0369644BEE72}"/>
              </a:ext>
            </a:extLst>
          </p:cNvPr>
          <p:cNvPicPr>
            <a:picLocks noChangeAspect="1"/>
          </p:cNvPicPr>
          <p:nvPr/>
        </p:nvPicPr>
        <p:blipFill>
          <a:blip r:embed="rId3"/>
          <a:srcRect r="51257" b="-1"/>
          <a:stretch>
            <a:fillRect/>
          </a:stretch>
        </p:blipFill>
        <p:spPr>
          <a:xfrm>
            <a:off x="1160948" y="1298344"/>
            <a:ext cx="3652245" cy="4720549"/>
          </a:xfrm>
          <a:prstGeom prst="rect">
            <a:avLst/>
          </a:prstGeom>
        </p:spPr>
      </p:pic>
      <p:sp>
        <p:nvSpPr>
          <p:cNvPr id="3" name="Content Placeholder 2">
            <a:extLst>
              <a:ext uri="{FF2B5EF4-FFF2-40B4-BE49-F238E27FC236}">
                <a16:creationId xmlns:a16="http://schemas.microsoft.com/office/drawing/2014/main" id="{2C54C474-A3ED-32BE-12CE-21509DEADCEF}"/>
              </a:ext>
            </a:extLst>
          </p:cNvPr>
          <p:cNvSpPr>
            <a:spLocks noGrp="1"/>
          </p:cNvSpPr>
          <p:nvPr>
            <p:ph idx="1"/>
          </p:nvPr>
        </p:nvSpPr>
        <p:spPr>
          <a:xfrm>
            <a:off x="5431119" y="3163460"/>
            <a:ext cx="4576421" cy="2878502"/>
          </a:xfrm>
        </p:spPr>
        <p:txBody>
          <a:bodyPr anchor="t">
            <a:normAutofit/>
          </a:bodyPr>
          <a:lstStyle/>
          <a:p>
            <a:pPr>
              <a:lnSpc>
                <a:spcPct val="90000"/>
              </a:lnSpc>
            </a:pPr>
            <a:r>
              <a:rPr lang="en-GB" sz="1000" b="1"/>
              <a:t>Architecture</a:t>
            </a:r>
            <a:endParaRPr lang="en-GB" sz="1000"/>
          </a:p>
          <a:p>
            <a:pPr>
              <a:lnSpc>
                <a:spcPct val="90000"/>
              </a:lnSpc>
            </a:pPr>
            <a:r>
              <a:rPr lang="en-GB" sz="1000"/>
              <a:t>Hybrid: RoBERTa (text encoder) + Decision Tree (interpretable layer)</a:t>
            </a:r>
          </a:p>
          <a:p>
            <a:pPr>
              <a:lnSpc>
                <a:spcPct val="90000"/>
              </a:lnSpc>
            </a:pPr>
            <a:r>
              <a:rPr lang="en-GB" sz="1000"/>
              <a:t>Features: neural confidence + linguistic cues + priors</a:t>
            </a:r>
          </a:p>
          <a:p>
            <a:pPr>
              <a:lnSpc>
                <a:spcPct val="90000"/>
              </a:lnSpc>
            </a:pPr>
            <a:r>
              <a:rPr lang="en-GB" sz="1000" b="1"/>
              <a:t>Build</a:t>
            </a:r>
            <a:endParaRPr lang="en-GB" sz="1000"/>
          </a:p>
          <a:p>
            <a:pPr>
              <a:lnSpc>
                <a:spcPct val="90000"/>
              </a:lnSpc>
            </a:pPr>
            <a:r>
              <a:rPr lang="en-GB" sz="1000"/>
              <a:t>Dataset: LIAR (REAL vs FAKE)</a:t>
            </a:r>
          </a:p>
          <a:p>
            <a:pPr>
              <a:lnSpc>
                <a:spcPct val="90000"/>
              </a:lnSpc>
            </a:pPr>
            <a:r>
              <a:rPr lang="en-GB" sz="1000"/>
              <a:t>Neural stage: RoBERTa fine-tuned, calibrated (temperature scaling)</a:t>
            </a:r>
          </a:p>
          <a:p>
            <a:pPr>
              <a:lnSpc>
                <a:spcPct val="90000"/>
              </a:lnSpc>
            </a:pPr>
            <a:r>
              <a:rPr lang="en-GB" sz="1000"/>
              <a:t>Symbolic stage: engineered features (hedging, boosting, length, speaker/party priors) → decision tree</a:t>
            </a:r>
          </a:p>
          <a:p>
            <a:pPr>
              <a:lnSpc>
                <a:spcPct val="90000"/>
              </a:lnSpc>
            </a:pPr>
            <a:r>
              <a:rPr lang="en-GB" sz="1000"/>
              <a:t>Training: scikit-learn decision tree, max depth tuned for interpretability</a:t>
            </a:r>
          </a:p>
          <a:p>
            <a:pPr>
              <a:lnSpc>
                <a:spcPct val="90000"/>
              </a:lnSpc>
            </a:pPr>
            <a:r>
              <a:rPr lang="en-GB" sz="1000" b="1"/>
              <a:t>Deployment</a:t>
            </a:r>
            <a:endParaRPr lang="en-GB" sz="1000"/>
          </a:p>
          <a:p>
            <a:pPr>
              <a:lnSpc>
                <a:spcPct val="90000"/>
              </a:lnSpc>
            </a:pPr>
            <a:r>
              <a:rPr lang="en-GB" sz="1000"/>
              <a:t>Outputs: black-box label + NeSy label</a:t>
            </a:r>
          </a:p>
          <a:p>
            <a:pPr>
              <a:lnSpc>
                <a:spcPct val="90000"/>
              </a:lnSpc>
            </a:pPr>
            <a:r>
              <a:rPr lang="en-GB" sz="1000"/>
              <a:t>Explanation: rule path trace + operational prompt</a:t>
            </a:r>
          </a:p>
          <a:p>
            <a:pPr marL="0" indent="0">
              <a:lnSpc>
                <a:spcPct val="90000"/>
              </a:lnSpc>
              <a:buNone/>
            </a:pPr>
            <a:endParaRPr lang="en-GB" sz="1000"/>
          </a:p>
        </p:txBody>
      </p:sp>
    </p:spTree>
    <p:extLst>
      <p:ext uri="{BB962C8B-B14F-4D97-AF65-F5344CB8AC3E}">
        <p14:creationId xmlns:p14="http://schemas.microsoft.com/office/powerpoint/2010/main" val="2710375033"/>
      </p:ext>
    </p:extLst>
  </p:cSld>
  <p:clrMapOvr>
    <a:masterClrMapping/>
  </p:clrMapOvr>
  <mc:AlternateContent xmlns:mc="http://schemas.openxmlformats.org/markup-compatibility/2006" xmlns:p14="http://schemas.microsoft.com/office/powerpoint/2010/main">
    <mc:Choice Requires="p14">
      <p:transition spd="slow" p14:dur="2000" advTm="56308"/>
    </mc:Choice>
    <mc:Fallback xmlns="">
      <p:transition spd="slow" advTm="56308"/>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2216A795-7AC9-F967-FAFB-88B97199BFD3}"/>
              </a:ext>
            </a:extLst>
          </p:cNvPr>
          <p:cNvSpPr>
            <a:spLocks noGrp="1"/>
          </p:cNvSpPr>
          <p:nvPr>
            <p:ph type="dt" sz="half" idx="10"/>
          </p:nvPr>
        </p:nvSpPr>
        <p:spPr/>
        <p:txBody>
          <a:bodyPr/>
          <a:lstStyle/>
          <a:p>
            <a:pPr rtl="0"/>
            <a:r>
              <a:rPr lang="en-GB" noProof="0" dirty="0"/>
              <a:t>19/08/2025</a:t>
            </a:r>
          </a:p>
        </p:txBody>
      </p:sp>
      <p:sp>
        <p:nvSpPr>
          <p:cNvPr id="8" name="Footer Placeholder 7">
            <a:extLst>
              <a:ext uri="{FF2B5EF4-FFF2-40B4-BE49-F238E27FC236}">
                <a16:creationId xmlns:a16="http://schemas.microsoft.com/office/drawing/2014/main" id="{E65DCFE9-9FDA-6046-C860-B15285383F32}"/>
              </a:ext>
            </a:extLst>
          </p:cNvPr>
          <p:cNvSpPr>
            <a:spLocks noGrp="1"/>
          </p:cNvSpPr>
          <p:nvPr>
            <p:ph type="ftr" sz="quarter" idx="11"/>
          </p:nvPr>
        </p:nvSpPr>
        <p:spPr/>
        <p:txBody>
          <a:bodyPr/>
          <a:lstStyle/>
          <a:p>
            <a:pPr rtl="0"/>
            <a:r>
              <a:rPr lang="en-GB" noProof="0" dirty="0"/>
              <a:t>NEURO-SYMBOLIC AI</a:t>
            </a:r>
          </a:p>
        </p:txBody>
      </p:sp>
      <p:sp>
        <p:nvSpPr>
          <p:cNvPr id="9" name="Slide Number Placeholder 8">
            <a:extLst>
              <a:ext uri="{FF2B5EF4-FFF2-40B4-BE49-F238E27FC236}">
                <a16:creationId xmlns:a16="http://schemas.microsoft.com/office/drawing/2014/main" id="{EDE63D64-A2FA-AA8A-DADA-ADDDFEB15156}"/>
              </a:ext>
            </a:extLst>
          </p:cNvPr>
          <p:cNvSpPr>
            <a:spLocks noGrp="1"/>
          </p:cNvSpPr>
          <p:nvPr>
            <p:ph type="sldNum" sz="quarter" idx="12"/>
          </p:nvPr>
        </p:nvSpPr>
        <p:spPr/>
        <p:txBody>
          <a:bodyPr/>
          <a:lstStyle/>
          <a:p>
            <a:pPr rtl="0"/>
            <a:fld id="{B5CEABB6-07DC-46E8-9B57-56EC44A396E5}" type="slidenum">
              <a:rPr lang="en-GB" noProof="0" smtClean="0"/>
              <a:t>16</a:t>
            </a:fld>
            <a:endParaRPr lang="en-GB" noProof="0"/>
          </a:p>
        </p:txBody>
      </p:sp>
      <p:sp>
        <p:nvSpPr>
          <p:cNvPr id="10" name="Title 1">
            <a:extLst>
              <a:ext uri="{FF2B5EF4-FFF2-40B4-BE49-F238E27FC236}">
                <a16:creationId xmlns:a16="http://schemas.microsoft.com/office/drawing/2014/main" id="{B309ACBB-6C0A-3388-5D38-74DEA986AE5B}"/>
              </a:ext>
            </a:extLst>
          </p:cNvPr>
          <p:cNvSpPr>
            <a:spLocks noGrp="1"/>
          </p:cNvSpPr>
          <p:nvPr>
            <p:ph type="title"/>
          </p:nvPr>
        </p:nvSpPr>
        <p:spPr>
          <a:xfrm>
            <a:off x="378000" y="215260"/>
            <a:ext cx="11843988" cy="1369921"/>
          </a:xfrm>
        </p:spPr>
        <p:txBody>
          <a:bodyPr>
            <a:normAutofit/>
          </a:bodyPr>
          <a:lstStyle/>
          <a:p>
            <a:r>
              <a:rPr lang="en-GB" dirty="0"/>
              <a:t>MODEL 2: NEURO-SYMBOLIC (NESY) MODEL</a:t>
            </a:r>
          </a:p>
        </p:txBody>
      </p:sp>
      <p:sp>
        <p:nvSpPr>
          <p:cNvPr id="14" name="TextBox 13">
            <a:extLst>
              <a:ext uri="{FF2B5EF4-FFF2-40B4-BE49-F238E27FC236}">
                <a16:creationId xmlns:a16="http://schemas.microsoft.com/office/drawing/2014/main" id="{99E58D2F-219C-0B60-BBFD-199CE9377AE6}"/>
              </a:ext>
            </a:extLst>
          </p:cNvPr>
          <p:cNvSpPr txBox="1"/>
          <p:nvPr/>
        </p:nvSpPr>
        <p:spPr>
          <a:xfrm>
            <a:off x="6822939" y="1549531"/>
            <a:ext cx="5399050" cy="5053430"/>
          </a:xfrm>
          <a:prstGeom prst="rect">
            <a:avLst/>
          </a:prstGeom>
          <a:noFill/>
        </p:spPr>
        <p:txBody>
          <a:bodyPr wrap="square" rtlCol="0">
            <a:spAutoFit/>
          </a:bodyPr>
          <a:lstStyle/>
          <a:p>
            <a:r>
              <a:rPr lang="en-GB" sz="1934" dirty="0"/>
              <a:t>ARCHITECTURE</a:t>
            </a:r>
          </a:p>
          <a:p>
            <a:r>
              <a:rPr lang="en-US" sz="1654" dirty="0"/>
              <a:t>DistilBERT for text embeddings + symbolic</a:t>
            </a:r>
          </a:p>
          <a:p>
            <a:r>
              <a:rPr lang="en-US" sz="1654" dirty="0"/>
              <a:t>reasoning layer (decision tree)</a:t>
            </a:r>
            <a:endParaRPr lang="en-GB" sz="1654" dirty="0"/>
          </a:p>
          <a:p>
            <a:endParaRPr lang="en-GB" sz="1934" dirty="0"/>
          </a:p>
          <a:p>
            <a:r>
              <a:rPr lang="en-GB" sz="1934" dirty="0"/>
              <a:t>FUNCTIONALITY</a:t>
            </a:r>
          </a:p>
          <a:p>
            <a:pPr marL="354387" indent="-354387">
              <a:buFont typeface="+mj-lt"/>
              <a:buAutoNum type="arabicPeriod"/>
            </a:pPr>
            <a:r>
              <a:rPr lang="en-GB" sz="1654" dirty="0"/>
              <a:t>Input: </a:t>
            </a:r>
            <a:br>
              <a:rPr lang="en-GB" sz="1654" dirty="0"/>
            </a:br>
            <a:r>
              <a:rPr lang="en-GB" sz="1654" dirty="0"/>
              <a:t>Same pre-processed LIAR dataset</a:t>
            </a:r>
            <a:br>
              <a:rPr lang="en-GB" sz="1654" dirty="0"/>
            </a:br>
            <a:endParaRPr lang="en-GB" sz="1654" dirty="0"/>
          </a:p>
          <a:p>
            <a:pPr marL="354387" indent="-354387">
              <a:buFont typeface="+mj-lt"/>
              <a:buAutoNum type="arabicPeriod"/>
            </a:pPr>
            <a:r>
              <a:rPr lang="en-GB" sz="1654" dirty="0"/>
              <a:t>Neural Layer:</a:t>
            </a:r>
            <a:br>
              <a:rPr lang="en-GB" sz="1654" dirty="0"/>
            </a:br>
            <a:r>
              <a:rPr lang="en-US" sz="1654" dirty="0"/>
              <a:t>Extracts high-dimensional features from text</a:t>
            </a:r>
            <a:br>
              <a:rPr lang="en-US" sz="1654" dirty="0"/>
            </a:br>
            <a:endParaRPr lang="en-US" sz="1654" dirty="0"/>
          </a:p>
          <a:p>
            <a:pPr marL="354387" indent="-354387">
              <a:buFont typeface="+mj-lt"/>
              <a:buAutoNum type="arabicPeriod"/>
            </a:pPr>
            <a:r>
              <a:rPr lang="en-US" sz="1654" dirty="0"/>
              <a:t>Symbolic Layer:</a:t>
            </a:r>
            <a:br>
              <a:rPr lang="en-US" sz="1654" dirty="0"/>
            </a:br>
            <a:r>
              <a:rPr lang="en-US" sz="1654" dirty="0"/>
              <a:t>Applies interpretable rules over embeddings</a:t>
            </a:r>
            <a:br>
              <a:rPr lang="en-US" sz="1654" dirty="0"/>
            </a:br>
            <a:endParaRPr lang="en-US" sz="1654" dirty="0"/>
          </a:p>
          <a:p>
            <a:pPr marL="354387" indent="-354387">
              <a:buFont typeface="+mj-lt"/>
              <a:buAutoNum type="arabicPeriod"/>
            </a:pPr>
            <a:r>
              <a:rPr lang="en-US" sz="1654" dirty="0"/>
              <a:t>Output:</a:t>
            </a:r>
            <a:br>
              <a:rPr lang="en-US" sz="1654" dirty="0"/>
            </a:br>
            <a:r>
              <a:rPr lang="en-US" sz="1654" dirty="0"/>
              <a:t>Classification with rule-based justification</a:t>
            </a:r>
          </a:p>
          <a:p>
            <a:endParaRPr lang="en-GB" sz="1934" dirty="0"/>
          </a:p>
          <a:p>
            <a:pPr marL="354387" indent="-354387">
              <a:buFont typeface="+mj-lt"/>
              <a:buAutoNum type="arabicPeriod"/>
            </a:pPr>
            <a:endParaRPr lang="en-GB" sz="1934" dirty="0"/>
          </a:p>
        </p:txBody>
      </p:sp>
      <p:pic>
        <p:nvPicPr>
          <p:cNvPr id="4098" name="Picture 2">
            <a:extLst>
              <a:ext uri="{FF2B5EF4-FFF2-40B4-BE49-F238E27FC236}">
                <a16:creationId xmlns:a16="http://schemas.microsoft.com/office/drawing/2014/main" id="{6BA1609F-EDB1-006D-7C20-5999A401371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510"/>
          <a:stretch/>
        </p:blipFill>
        <p:spPr bwMode="auto">
          <a:xfrm>
            <a:off x="707096" y="1549532"/>
            <a:ext cx="5451919" cy="4162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540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599987" cy="7235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Triangle 26">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63727" y="3519648"/>
            <a:ext cx="3401997" cy="3376718"/>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250" y="657612"/>
            <a:ext cx="11269974" cy="5916835"/>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691E8B-85AA-F714-FB5B-4DFDF0EAB0E4}"/>
              </a:ext>
            </a:extLst>
          </p:cNvPr>
          <p:cNvSpPr>
            <a:spLocks noGrp="1"/>
          </p:cNvSpPr>
          <p:nvPr>
            <p:ph type="title"/>
          </p:nvPr>
        </p:nvSpPr>
        <p:spPr>
          <a:xfrm>
            <a:off x="1328248" y="1108475"/>
            <a:ext cx="8345027" cy="1707655"/>
          </a:xfrm>
        </p:spPr>
        <p:txBody>
          <a:bodyPr anchor="ctr">
            <a:normAutofit/>
          </a:bodyPr>
          <a:lstStyle/>
          <a:p>
            <a:pPr>
              <a:lnSpc>
                <a:spcPct val="90000"/>
              </a:lnSpc>
            </a:pPr>
            <a:r>
              <a:rPr lang="en-GB" sz="5800"/>
              <a:t>How AI Models Are Evaluated</a:t>
            </a:r>
          </a:p>
        </p:txBody>
      </p:sp>
      <p:sp>
        <p:nvSpPr>
          <p:cNvPr id="3" name="Content Placeholder 2">
            <a:extLst>
              <a:ext uri="{FF2B5EF4-FFF2-40B4-BE49-F238E27FC236}">
                <a16:creationId xmlns:a16="http://schemas.microsoft.com/office/drawing/2014/main" id="{24531D0C-E90C-E3F6-2DC2-CDBE73AE881F}"/>
              </a:ext>
            </a:extLst>
          </p:cNvPr>
          <p:cNvSpPr>
            <a:spLocks noGrp="1"/>
          </p:cNvSpPr>
          <p:nvPr>
            <p:ph idx="1"/>
          </p:nvPr>
        </p:nvSpPr>
        <p:spPr>
          <a:xfrm>
            <a:off x="1328248" y="3133064"/>
            <a:ext cx="8345027" cy="2954676"/>
          </a:xfrm>
        </p:spPr>
        <p:txBody>
          <a:bodyPr anchor="t">
            <a:normAutofit/>
          </a:bodyPr>
          <a:lstStyle/>
          <a:p>
            <a:pPr marL="0" indent="0">
              <a:lnSpc>
                <a:spcPct val="90000"/>
              </a:lnSpc>
              <a:buNone/>
            </a:pPr>
            <a:r>
              <a:rPr lang="en-GB" sz="2100" b="1"/>
              <a:t>Key Metrics</a:t>
            </a:r>
            <a:endParaRPr lang="en-GB" sz="2100"/>
          </a:p>
          <a:p>
            <a:pPr>
              <a:lnSpc>
                <a:spcPct val="90000"/>
              </a:lnSpc>
            </a:pPr>
            <a:r>
              <a:rPr lang="en-GB" sz="2100" b="1"/>
              <a:t>Accuracy</a:t>
            </a:r>
            <a:r>
              <a:rPr lang="en-GB" sz="2100"/>
              <a:t> → % of predictions that are correct overall. </a:t>
            </a:r>
          </a:p>
          <a:p>
            <a:pPr>
              <a:lnSpc>
                <a:spcPct val="90000"/>
              </a:lnSpc>
            </a:pPr>
            <a:r>
              <a:rPr lang="en-GB" sz="2100" b="1"/>
              <a:t>F1 Score</a:t>
            </a:r>
            <a:r>
              <a:rPr lang="en-GB" sz="2100"/>
              <a:t> → balances </a:t>
            </a:r>
            <a:r>
              <a:rPr lang="en-GB" sz="2100" i="1"/>
              <a:t>precision</a:t>
            </a:r>
            <a:r>
              <a:rPr lang="en-GB" sz="2100"/>
              <a:t> (not flagging too much irrelevant info) and </a:t>
            </a:r>
            <a:r>
              <a:rPr lang="en-GB" sz="2100" i="1"/>
              <a:t>recall</a:t>
            </a:r>
            <a:r>
              <a:rPr lang="en-GB" sz="2100"/>
              <a:t> (not missing true disinformation)..</a:t>
            </a:r>
          </a:p>
          <a:p>
            <a:pPr>
              <a:lnSpc>
                <a:spcPct val="90000"/>
              </a:lnSpc>
            </a:pPr>
            <a:r>
              <a:rPr lang="en-GB" sz="2100" b="1"/>
              <a:t>Loss</a:t>
            </a:r>
            <a:r>
              <a:rPr lang="en-GB" sz="2100"/>
              <a:t> → measure of how far the model’s predictions are from reality during training; </a:t>
            </a:r>
          </a:p>
          <a:p>
            <a:pPr>
              <a:lnSpc>
                <a:spcPct val="90000"/>
              </a:lnSpc>
            </a:pPr>
            <a:r>
              <a:rPr lang="en-GB" sz="2100" b="1"/>
              <a:t>Epochs</a:t>
            </a:r>
            <a:br>
              <a:rPr lang="en-GB" sz="2100"/>
            </a:br>
            <a:r>
              <a:rPr lang="en-GB" sz="2100"/>
              <a:t>How many times the model has seen the entire dataset during training.</a:t>
            </a:r>
            <a:br>
              <a:rPr lang="en-GB" sz="2100"/>
            </a:br>
            <a:endParaRPr lang="en-GB" sz="2100"/>
          </a:p>
        </p:txBody>
      </p:sp>
    </p:spTree>
    <p:extLst>
      <p:ext uri="{BB962C8B-B14F-4D97-AF65-F5344CB8AC3E}">
        <p14:creationId xmlns:p14="http://schemas.microsoft.com/office/powerpoint/2010/main" val="2816403932"/>
      </p:ext>
    </p:extLst>
  </p:cSld>
  <p:clrMapOvr>
    <a:masterClrMapping/>
  </p:clrMapOvr>
  <mc:AlternateContent xmlns:mc="http://schemas.openxmlformats.org/markup-compatibility/2006" xmlns:p14="http://schemas.microsoft.com/office/powerpoint/2010/main">
    <mc:Choice Requires="p14">
      <p:transition spd="slow" p14:dur="2000" advTm="32416"/>
    </mc:Choice>
    <mc:Fallback xmlns="">
      <p:transition spd="slow" advTm="3241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E417BB2-0671-7599-7810-11B94930F2DB}"/>
              </a:ext>
            </a:extLst>
          </p:cNvPr>
          <p:cNvSpPr/>
          <p:nvPr/>
        </p:nvSpPr>
        <p:spPr>
          <a:xfrm>
            <a:off x="6471116" y="1527672"/>
            <a:ext cx="4992233" cy="3427712"/>
          </a:xfrm>
          <a:prstGeom prst="rect">
            <a:avLst/>
          </a:prstGeom>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934"/>
          </a:p>
        </p:txBody>
      </p:sp>
      <p:sp>
        <p:nvSpPr>
          <p:cNvPr id="5" name="Rectangle 4">
            <a:extLst>
              <a:ext uri="{FF2B5EF4-FFF2-40B4-BE49-F238E27FC236}">
                <a16:creationId xmlns:a16="http://schemas.microsoft.com/office/drawing/2014/main" id="{5D837648-52AC-A1BF-535E-3E9ACF42708C}"/>
              </a:ext>
            </a:extLst>
          </p:cNvPr>
          <p:cNvSpPr/>
          <p:nvPr/>
        </p:nvSpPr>
        <p:spPr>
          <a:xfrm>
            <a:off x="1136642" y="1517008"/>
            <a:ext cx="4992233" cy="3427712"/>
          </a:xfrm>
          <a:prstGeom prst="rect">
            <a:avLst/>
          </a:prstGeom>
          <a:ln w="38100">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sz="1934"/>
          </a:p>
        </p:txBody>
      </p:sp>
      <p:sp>
        <p:nvSpPr>
          <p:cNvPr id="2" name="Title 1">
            <a:extLst>
              <a:ext uri="{FF2B5EF4-FFF2-40B4-BE49-F238E27FC236}">
                <a16:creationId xmlns:a16="http://schemas.microsoft.com/office/drawing/2014/main" id="{FFF3EF92-5587-1A5E-2DC5-B3AD3F227B37}"/>
              </a:ext>
            </a:extLst>
          </p:cNvPr>
          <p:cNvSpPr>
            <a:spLocks noGrp="1"/>
          </p:cNvSpPr>
          <p:nvPr>
            <p:ph type="title"/>
          </p:nvPr>
        </p:nvSpPr>
        <p:spPr>
          <a:xfrm>
            <a:off x="971311" y="452165"/>
            <a:ext cx="10663990" cy="890810"/>
          </a:xfrm>
        </p:spPr>
        <p:txBody>
          <a:bodyPr/>
          <a:lstStyle/>
          <a:p>
            <a:r>
              <a:rPr lang="en-GB" dirty="0"/>
              <a:t>Test model’s results</a:t>
            </a:r>
          </a:p>
        </p:txBody>
      </p:sp>
      <p:sp>
        <p:nvSpPr>
          <p:cNvPr id="3" name="Date Placeholder 2">
            <a:extLst>
              <a:ext uri="{FF2B5EF4-FFF2-40B4-BE49-F238E27FC236}">
                <a16:creationId xmlns:a16="http://schemas.microsoft.com/office/drawing/2014/main" id="{08A6A58D-735A-4648-F0FB-DC3ECE5ACB2C}"/>
              </a:ext>
            </a:extLst>
          </p:cNvPr>
          <p:cNvSpPr>
            <a:spLocks noGrp="1"/>
          </p:cNvSpPr>
          <p:nvPr>
            <p:ph type="dt" sz="half" idx="10"/>
          </p:nvPr>
        </p:nvSpPr>
        <p:spPr/>
        <p:txBody>
          <a:bodyPr/>
          <a:lstStyle/>
          <a:p>
            <a:pPr rtl="0"/>
            <a:r>
              <a:rPr lang="en-GB" noProof="0" dirty="0"/>
              <a:t>19/08/2025</a:t>
            </a:r>
          </a:p>
        </p:txBody>
      </p:sp>
      <p:sp>
        <p:nvSpPr>
          <p:cNvPr id="4" name="Slide Number Placeholder 3">
            <a:extLst>
              <a:ext uri="{FF2B5EF4-FFF2-40B4-BE49-F238E27FC236}">
                <a16:creationId xmlns:a16="http://schemas.microsoft.com/office/drawing/2014/main" id="{8F9E3C4F-FEB4-ACCC-58A6-3A02AC031F1A}"/>
              </a:ext>
            </a:extLst>
          </p:cNvPr>
          <p:cNvSpPr>
            <a:spLocks noGrp="1"/>
          </p:cNvSpPr>
          <p:nvPr>
            <p:ph type="sldNum" sz="quarter" idx="12"/>
          </p:nvPr>
        </p:nvSpPr>
        <p:spPr/>
        <p:txBody>
          <a:bodyPr/>
          <a:lstStyle/>
          <a:p>
            <a:pPr rtl="0"/>
            <a:fld id="{B5CEABB6-07DC-46E8-9B57-56EC44A396E5}" type="slidenum">
              <a:rPr lang="en-GB" noProof="0" smtClean="0"/>
              <a:pPr rtl="0"/>
              <a:t>18</a:t>
            </a:fld>
            <a:endParaRPr lang="en-GB" noProof="0"/>
          </a:p>
        </p:txBody>
      </p:sp>
      <p:sp>
        <p:nvSpPr>
          <p:cNvPr id="6" name="Text Placeholder 5">
            <a:extLst>
              <a:ext uri="{FF2B5EF4-FFF2-40B4-BE49-F238E27FC236}">
                <a16:creationId xmlns:a16="http://schemas.microsoft.com/office/drawing/2014/main" id="{D3766E37-9C7A-EADB-B942-3ED4B29603CB}"/>
              </a:ext>
            </a:extLst>
          </p:cNvPr>
          <p:cNvSpPr>
            <a:spLocks noGrp="1"/>
          </p:cNvSpPr>
          <p:nvPr>
            <p:ph type="body" sz="quarter" idx="15"/>
          </p:nvPr>
        </p:nvSpPr>
        <p:spPr>
          <a:xfrm>
            <a:off x="1506510" y="2832250"/>
            <a:ext cx="4252496" cy="443103"/>
          </a:xfrm>
        </p:spPr>
        <p:txBody>
          <a:bodyPr/>
          <a:lstStyle/>
          <a:p>
            <a:pPr algn="ctr"/>
            <a:r>
              <a:rPr lang="en-GB" dirty="0">
                <a:solidFill>
                  <a:schemeClr val="tx1"/>
                </a:solidFill>
              </a:rPr>
              <a:t>BLACK BOX MODEL</a:t>
            </a:r>
          </a:p>
        </p:txBody>
      </p:sp>
      <p:sp>
        <p:nvSpPr>
          <p:cNvPr id="9" name="Text Placeholder 8">
            <a:extLst>
              <a:ext uri="{FF2B5EF4-FFF2-40B4-BE49-F238E27FC236}">
                <a16:creationId xmlns:a16="http://schemas.microsoft.com/office/drawing/2014/main" id="{024CDFB6-3918-DBAA-864C-C2FFC7349B70}"/>
              </a:ext>
            </a:extLst>
          </p:cNvPr>
          <p:cNvSpPr>
            <a:spLocks noGrp="1"/>
          </p:cNvSpPr>
          <p:nvPr>
            <p:ph type="body" sz="quarter" idx="18"/>
          </p:nvPr>
        </p:nvSpPr>
        <p:spPr>
          <a:xfrm>
            <a:off x="6620073" y="3330960"/>
            <a:ext cx="4694317" cy="1539755"/>
          </a:xfrm>
        </p:spPr>
        <p:txBody>
          <a:bodyPr>
            <a:normAutofit/>
          </a:bodyPr>
          <a:lstStyle/>
          <a:p>
            <a:pPr algn="ctr"/>
            <a:r>
              <a:rPr lang="en-GB" dirty="0"/>
              <a:t>Readable Decisions |  Transparent Evidence Trail</a:t>
            </a:r>
          </a:p>
          <a:p>
            <a:pPr algn="ctr"/>
            <a:r>
              <a:rPr lang="en-GB" dirty="0"/>
              <a:t>Maintains Neural Performance</a:t>
            </a:r>
          </a:p>
          <a:p>
            <a:pPr algn="ctr"/>
            <a:r>
              <a:rPr lang="en-GB" dirty="0"/>
              <a:t>Aligns with Intelligence Workflows</a:t>
            </a:r>
          </a:p>
          <a:p>
            <a:pPr algn="ctr"/>
            <a:endParaRPr lang="en-GB" dirty="0"/>
          </a:p>
          <a:p>
            <a:pPr algn="ctr"/>
            <a:r>
              <a:rPr lang="en-GB" dirty="0"/>
              <a:t>System Complexity | Requires Tuning for Domain</a:t>
            </a:r>
          </a:p>
        </p:txBody>
      </p:sp>
      <p:sp>
        <p:nvSpPr>
          <p:cNvPr id="10" name="Text Placeholder 9">
            <a:extLst>
              <a:ext uri="{FF2B5EF4-FFF2-40B4-BE49-F238E27FC236}">
                <a16:creationId xmlns:a16="http://schemas.microsoft.com/office/drawing/2014/main" id="{DE6E04C6-04C8-8E17-E8F0-840F60315D2D}"/>
              </a:ext>
            </a:extLst>
          </p:cNvPr>
          <p:cNvSpPr>
            <a:spLocks noGrp="1"/>
          </p:cNvSpPr>
          <p:nvPr>
            <p:ph type="body" sz="quarter" idx="19"/>
          </p:nvPr>
        </p:nvSpPr>
        <p:spPr>
          <a:xfrm>
            <a:off x="6772493" y="2832249"/>
            <a:ext cx="4252496" cy="443103"/>
          </a:xfrm>
        </p:spPr>
        <p:txBody>
          <a:bodyPr/>
          <a:lstStyle/>
          <a:p>
            <a:pPr algn="ctr"/>
            <a:r>
              <a:rPr lang="en-GB" dirty="0">
                <a:solidFill>
                  <a:schemeClr val="tx1"/>
                </a:solidFill>
              </a:rPr>
              <a:t>NESY MODEL</a:t>
            </a:r>
          </a:p>
        </p:txBody>
      </p:sp>
      <p:sp>
        <p:nvSpPr>
          <p:cNvPr id="13" name="Footer Placeholder 12">
            <a:extLst>
              <a:ext uri="{FF2B5EF4-FFF2-40B4-BE49-F238E27FC236}">
                <a16:creationId xmlns:a16="http://schemas.microsoft.com/office/drawing/2014/main" id="{88E69954-CE6A-ABD6-CB23-E06BE948A296}"/>
              </a:ext>
            </a:extLst>
          </p:cNvPr>
          <p:cNvSpPr>
            <a:spLocks noGrp="1"/>
          </p:cNvSpPr>
          <p:nvPr>
            <p:ph type="ftr" sz="quarter" idx="11"/>
          </p:nvPr>
        </p:nvSpPr>
        <p:spPr/>
        <p:txBody>
          <a:bodyPr/>
          <a:lstStyle/>
          <a:p>
            <a:pPr rtl="0"/>
            <a:r>
              <a:rPr lang="en-GB" noProof="0" dirty="0"/>
              <a:t>NEURO-SYMBOLIC AI</a:t>
            </a:r>
          </a:p>
        </p:txBody>
      </p:sp>
      <p:sp>
        <p:nvSpPr>
          <p:cNvPr id="17" name="Text Placeholder 16">
            <a:extLst>
              <a:ext uri="{FF2B5EF4-FFF2-40B4-BE49-F238E27FC236}">
                <a16:creationId xmlns:a16="http://schemas.microsoft.com/office/drawing/2014/main" id="{433752F1-9166-1BFE-6240-063BB394FB10}"/>
              </a:ext>
            </a:extLst>
          </p:cNvPr>
          <p:cNvSpPr>
            <a:spLocks noGrp="1"/>
          </p:cNvSpPr>
          <p:nvPr>
            <p:ph type="body" sz="quarter" idx="13"/>
          </p:nvPr>
        </p:nvSpPr>
        <p:spPr>
          <a:xfrm>
            <a:off x="1344601" y="3330959"/>
            <a:ext cx="4576313" cy="1833309"/>
          </a:xfrm>
        </p:spPr>
        <p:txBody>
          <a:bodyPr>
            <a:normAutofit/>
          </a:bodyPr>
          <a:lstStyle/>
          <a:p>
            <a:pPr algn="ctr"/>
            <a:r>
              <a:rPr lang="en-GB" dirty="0"/>
              <a:t>Strong Accuracy  |  Pretrained Efficiency</a:t>
            </a:r>
          </a:p>
          <a:p>
            <a:pPr algn="ctr"/>
            <a:r>
              <a:rPr lang="en-GB" dirty="0"/>
              <a:t>Scalable |  Fast to Deploy</a:t>
            </a:r>
          </a:p>
          <a:p>
            <a:pPr algn="ctr"/>
            <a:endParaRPr lang="en-GB" dirty="0"/>
          </a:p>
          <a:p>
            <a:pPr algn="ctr"/>
            <a:r>
              <a:rPr lang="en-GB" dirty="0"/>
              <a:t>Hidden Decision-Making  |  No Traceability</a:t>
            </a:r>
          </a:p>
          <a:p>
            <a:pPr algn="ctr"/>
            <a:r>
              <a:rPr lang="en-GB" dirty="0"/>
              <a:t>No Formal Reasoning or Explanation</a:t>
            </a:r>
          </a:p>
          <a:p>
            <a:endParaRPr lang="en-GB" dirty="0"/>
          </a:p>
        </p:txBody>
      </p:sp>
      <p:pic>
        <p:nvPicPr>
          <p:cNvPr id="22" name="Content Placeholder 81" descr="Artificial Intelligence with solid fill">
            <a:extLst>
              <a:ext uri="{FF2B5EF4-FFF2-40B4-BE49-F238E27FC236}">
                <a16:creationId xmlns:a16="http://schemas.microsoft.com/office/drawing/2014/main" id="{B0AC3BA3-F01D-1C55-326F-C478D2DA6DC4}"/>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3239970" y="1892617"/>
            <a:ext cx="785575" cy="785575"/>
          </a:xfrm>
          <a:prstGeom prst="rect">
            <a:avLst/>
          </a:prstGeom>
        </p:spPr>
      </p:pic>
      <p:pic>
        <p:nvPicPr>
          <p:cNvPr id="5122" name="Picture 2">
            <a:extLst>
              <a:ext uri="{FF2B5EF4-FFF2-40B4-BE49-F238E27FC236}">
                <a16:creationId xmlns:a16="http://schemas.microsoft.com/office/drawing/2014/main" id="{3F512B9C-A926-8227-0DDB-5DB1DDA984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4444" y="1890622"/>
            <a:ext cx="785575" cy="812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8629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599987" cy="7235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63727" y="3519648"/>
            <a:ext cx="3401997" cy="3376718"/>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250" y="657612"/>
            <a:ext cx="11269974" cy="5916835"/>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EE4E988A-9377-B297-CAED-595E20E9712A}"/>
              </a:ext>
            </a:extLst>
          </p:cNvPr>
          <p:cNvSpPr>
            <a:spLocks noGrp="1"/>
          </p:cNvSpPr>
          <p:nvPr>
            <p:ph type="title"/>
          </p:nvPr>
        </p:nvSpPr>
        <p:spPr>
          <a:xfrm>
            <a:off x="1328248" y="1108475"/>
            <a:ext cx="8345027" cy="1707655"/>
          </a:xfrm>
        </p:spPr>
        <p:txBody>
          <a:bodyPr vert="horz" lIns="91440" tIns="45720" rIns="91440" bIns="45720" rtlCol="0" anchor="ctr">
            <a:normAutofit/>
          </a:bodyPr>
          <a:lstStyle/>
          <a:p>
            <a:pPr algn="l" defTabSz="914400">
              <a:lnSpc>
                <a:spcPct val="90000"/>
              </a:lnSpc>
            </a:pPr>
            <a:r>
              <a:rPr lang="en-US" sz="5800" b="1" kern="1200">
                <a:solidFill>
                  <a:schemeClr val="tx1"/>
                </a:solidFill>
                <a:latin typeface="+mj-lt"/>
                <a:ea typeface="+mj-ea"/>
                <a:cs typeface="+mj-cs"/>
              </a:rPr>
              <a:t>Findings: Technical Results</a:t>
            </a:r>
          </a:p>
        </p:txBody>
      </p:sp>
      <p:sp>
        <p:nvSpPr>
          <p:cNvPr id="5" name="TextBox 4">
            <a:extLst>
              <a:ext uri="{FF2B5EF4-FFF2-40B4-BE49-F238E27FC236}">
                <a16:creationId xmlns:a16="http://schemas.microsoft.com/office/drawing/2014/main" id="{5D48EAFA-5062-A356-418D-E4E2F84B327E}"/>
              </a:ext>
            </a:extLst>
          </p:cNvPr>
          <p:cNvSpPr txBox="1"/>
          <p:nvPr/>
        </p:nvSpPr>
        <p:spPr>
          <a:xfrm>
            <a:off x="1328248" y="3133064"/>
            <a:ext cx="8345027" cy="2954676"/>
          </a:xfrm>
          <a:prstGeom prst="rect">
            <a:avLst/>
          </a:prstGeom>
        </p:spPr>
        <p:txBody>
          <a:bodyPr vert="horz" lIns="91440" tIns="45720" rIns="91440" bIns="45720" rtlCol="0" anchor="t">
            <a:normAutofit/>
          </a:bodyPr>
          <a:lstStyle/>
          <a:p>
            <a:pPr indent="-228600" defTabSz="914400">
              <a:lnSpc>
                <a:spcPct val="90000"/>
              </a:lnSpc>
              <a:spcBef>
                <a:spcPct val="0"/>
              </a:spcBef>
              <a:spcAft>
                <a:spcPct val="35000"/>
              </a:spcAft>
              <a:buFont typeface="Arial" panose="020B0604020202020204" pitchFamily="34" charset="0"/>
              <a:buChar char="•"/>
            </a:pPr>
            <a:r>
              <a:rPr lang="en-US" sz="1400" b="1"/>
              <a:t>Black Box Model (DistilBERT baseline) </a:t>
            </a:r>
          </a:p>
          <a:p>
            <a:pPr indent="-228600" defTabSz="914400">
              <a:lnSpc>
                <a:spcPct val="90000"/>
              </a:lnSpc>
              <a:spcBef>
                <a:spcPct val="0"/>
              </a:spcBef>
              <a:spcAft>
                <a:spcPct val="35000"/>
              </a:spcAft>
              <a:buFont typeface="Arial" panose="020B0604020202020204" pitchFamily="34" charset="0"/>
              <a:buChar char="•"/>
            </a:pPr>
            <a:r>
              <a:rPr lang="en-US" sz="1400"/>
              <a:t>Accuracy ≈ 82%</a:t>
            </a:r>
          </a:p>
          <a:p>
            <a:pPr indent="-228600" defTabSz="914400">
              <a:lnSpc>
                <a:spcPct val="90000"/>
              </a:lnSpc>
              <a:spcBef>
                <a:spcPct val="0"/>
              </a:spcBef>
              <a:spcAft>
                <a:spcPct val="35000"/>
              </a:spcAft>
              <a:buFont typeface="Arial" panose="020B0604020202020204" pitchFamily="34" charset="0"/>
              <a:buChar char="•"/>
            </a:pPr>
            <a:r>
              <a:rPr lang="en-US" sz="1400"/>
              <a:t> interpretability =  very low. </a:t>
            </a:r>
          </a:p>
          <a:p>
            <a:pPr indent="-228600" defTabSz="914400">
              <a:lnSpc>
                <a:spcPct val="90000"/>
              </a:lnSpc>
              <a:spcBef>
                <a:spcPct val="0"/>
              </a:spcBef>
              <a:spcAft>
                <a:spcPct val="35000"/>
              </a:spcAft>
              <a:buFont typeface="Arial" panose="020B0604020202020204" pitchFamily="34" charset="0"/>
              <a:buChar char="•"/>
            </a:pPr>
            <a:r>
              <a:rPr lang="en-US" sz="1400"/>
              <a:t>Evaluation Loss: 0.8166</a:t>
            </a:r>
          </a:p>
          <a:p>
            <a:pPr indent="-228600" defTabSz="914400">
              <a:lnSpc>
                <a:spcPct val="90000"/>
              </a:lnSpc>
              <a:spcBef>
                <a:spcPct val="0"/>
              </a:spcBef>
              <a:spcAft>
                <a:spcPct val="35000"/>
              </a:spcAft>
              <a:buFont typeface="Arial" panose="020B0604020202020204" pitchFamily="34" charset="0"/>
              <a:buChar char="•"/>
            </a:pPr>
            <a:r>
              <a:rPr lang="en-US" sz="1400"/>
              <a:t>Training time: ~21 hrs</a:t>
            </a:r>
          </a:p>
          <a:p>
            <a:pPr indent="-228600" defTabSz="914400">
              <a:lnSpc>
                <a:spcPct val="90000"/>
              </a:lnSpc>
              <a:spcBef>
                <a:spcPct val="0"/>
              </a:spcBef>
              <a:spcAft>
                <a:spcPct val="35000"/>
              </a:spcAft>
              <a:buFont typeface="Arial" panose="020B0604020202020204" pitchFamily="34" charset="0"/>
              <a:buChar char="•"/>
            </a:pPr>
            <a:r>
              <a:rPr lang="en-US" sz="1400" b="1"/>
              <a:t>NeSy AI Model</a:t>
            </a:r>
          </a:p>
          <a:p>
            <a:pPr indent="-228600" defTabSz="914400">
              <a:lnSpc>
                <a:spcPct val="90000"/>
              </a:lnSpc>
              <a:spcBef>
                <a:spcPct val="0"/>
              </a:spcBef>
              <a:spcAft>
                <a:spcPct val="35000"/>
              </a:spcAft>
              <a:buFont typeface="Arial" panose="020B0604020202020204" pitchFamily="34" charset="0"/>
              <a:buChar char="•"/>
            </a:pPr>
            <a:r>
              <a:rPr lang="en-US" sz="1400"/>
              <a:t>Accuracy ≈ 79%, interpretability high,  symbolic reasoning layer provides human-readable decision paths.</a:t>
            </a:r>
          </a:p>
          <a:p>
            <a:pPr indent="-228600" defTabSz="914400">
              <a:lnSpc>
                <a:spcPct val="90000"/>
              </a:lnSpc>
              <a:spcBef>
                <a:spcPct val="0"/>
              </a:spcBef>
              <a:spcAft>
                <a:spcPct val="35000"/>
              </a:spcAft>
              <a:buFont typeface="Arial" panose="020B0604020202020204" pitchFamily="34" charset="0"/>
              <a:buChar char="•"/>
            </a:pPr>
            <a:r>
              <a:rPr lang="en-US" sz="1400" b="1"/>
              <a:t>Trade-off</a:t>
            </a:r>
          </a:p>
          <a:p>
            <a:pPr indent="-228600" defTabSz="914400">
              <a:lnSpc>
                <a:spcPct val="90000"/>
              </a:lnSpc>
              <a:spcBef>
                <a:spcPct val="0"/>
              </a:spcBef>
              <a:spcAft>
                <a:spcPct val="35000"/>
              </a:spcAft>
              <a:buFont typeface="Arial" panose="020B0604020202020204" pitchFamily="34" charset="0"/>
              <a:buChar char="•"/>
            </a:pPr>
            <a:r>
              <a:rPr lang="en-US" sz="1400"/>
              <a:t>Slight drop in accuracy offset by much higher trust and explainability.</a:t>
            </a:r>
          </a:p>
          <a:p>
            <a:pPr indent="-228600" defTabSz="914400">
              <a:lnSpc>
                <a:spcPct val="90000"/>
              </a:lnSpc>
              <a:spcBef>
                <a:spcPct val="0"/>
              </a:spcBef>
              <a:spcAft>
                <a:spcPct val="35000"/>
              </a:spcAft>
              <a:buFont typeface="Arial" panose="020B0604020202020204" pitchFamily="34" charset="0"/>
              <a:buChar char="•"/>
            </a:pPr>
            <a:r>
              <a:rPr lang="en-US" sz="1400" b="1"/>
              <a:t>Impact</a:t>
            </a:r>
          </a:p>
          <a:p>
            <a:pPr indent="-228600" defTabSz="914400">
              <a:lnSpc>
                <a:spcPct val="90000"/>
              </a:lnSpc>
              <a:spcBef>
                <a:spcPct val="0"/>
              </a:spcBef>
              <a:spcAft>
                <a:spcPct val="35000"/>
              </a:spcAft>
              <a:buFont typeface="Arial" panose="020B0604020202020204" pitchFamily="34" charset="0"/>
              <a:buChar char="•"/>
            </a:pPr>
            <a:r>
              <a:rPr lang="en-US" sz="1400"/>
              <a:t>Potential to reduce verification workload, improve defensibility of intelligence assessments</a:t>
            </a:r>
          </a:p>
        </p:txBody>
      </p:sp>
    </p:spTree>
    <p:extLst>
      <p:ext uri="{BB962C8B-B14F-4D97-AF65-F5344CB8AC3E}">
        <p14:creationId xmlns:p14="http://schemas.microsoft.com/office/powerpoint/2010/main" val="1726387551"/>
      </p:ext>
    </p:extLst>
  </p:cSld>
  <p:clrMapOvr>
    <a:masterClrMapping/>
  </p:clrMapOvr>
  <mc:AlternateContent xmlns:mc="http://schemas.openxmlformats.org/markup-compatibility/2006" xmlns:p14="http://schemas.microsoft.com/office/powerpoint/2010/main">
    <mc:Choice Requires="p14">
      <p:transition spd="slow" p14:dur="2000" advTm="89482"/>
    </mc:Choice>
    <mc:Fallback xmlns="">
      <p:transition spd="slow" advTm="8948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599987" cy="7235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Triangle 5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63727" y="3519648"/>
            <a:ext cx="3401997" cy="3376718"/>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250" y="657612"/>
            <a:ext cx="11269974" cy="5916835"/>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28248" y="1108475"/>
            <a:ext cx="8345027" cy="1707655"/>
          </a:xfrm>
        </p:spPr>
        <p:txBody>
          <a:bodyPr vert="horz" lIns="91440" tIns="45720" rIns="91440" bIns="45720" rtlCol="0" anchor="ctr">
            <a:normAutofit/>
          </a:bodyPr>
          <a:lstStyle/>
          <a:p>
            <a:pPr algn="l" defTabSz="914400">
              <a:lnSpc>
                <a:spcPct val="90000"/>
              </a:lnSpc>
            </a:pPr>
            <a:r>
              <a:rPr lang="en-US" sz="4100" b="1" kern="1200">
                <a:solidFill>
                  <a:schemeClr val="tx1"/>
                </a:solidFill>
                <a:latin typeface="+mj-lt"/>
                <a:ea typeface="+mj-ea"/>
                <a:cs typeface="+mj-cs"/>
              </a:rPr>
              <a:t>Problem Space &amp; Objective</a:t>
            </a:r>
            <a:br>
              <a:rPr lang="en-US" sz="4100" b="1" kern="1200">
                <a:solidFill>
                  <a:schemeClr val="tx1"/>
                </a:solidFill>
                <a:latin typeface="+mj-lt"/>
                <a:ea typeface="+mj-ea"/>
                <a:cs typeface="+mj-cs"/>
              </a:rPr>
            </a:br>
            <a:r>
              <a:rPr lang="en-US" sz="4100" b="1" kern="1200">
                <a:solidFill>
                  <a:schemeClr val="tx1"/>
                </a:solidFill>
                <a:latin typeface="+mj-lt"/>
                <a:ea typeface="+mj-ea"/>
                <a:cs typeface="+mj-cs"/>
              </a:rPr>
              <a:t>The Challenge in Intelligence Analysis</a:t>
            </a:r>
          </a:p>
        </p:txBody>
      </p:sp>
      <p:sp>
        <p:nvSpPr>
          <p:cNvPr id="7" name="Rectangle 1">
            <a:extLst>
              <a:ext uri="{FF2B5EF4-FFF2-40B4-BE49-F238E27FC236}">
                <a16:creationId xmlns:a16="http://schemas.microsoft.com/office/drawing/2014/main" id="{CB81BA93-1A26-B638-1D9E-133AD7AA7D11}"/>
              </a:ext>
            </a:extLst>
          </p:cNvPr>
          <p:cNvSpPr>
            <a:spLocks noChangeArrowheads="1"/>
          </p:cNvSpPr>
          <p:nvPr/>
        </p:nvSpPr>
        <p:spPr bwMode="auto">
          <a:xfrm>
            <a:off x="1328248" y="3133064"/>
            <a:ext cx="8345027" cy="295467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indent="-228600" defTabSz="914400" fontAlgn="base">
              <a:lnSpc>
                <a:spcPct val="90000"/>
              </a:lnSpc>
              <a:spcBef>
                <a:spcPct val="0"/>
              </a:spcBef>
              <a:spcAft>
                <a:spcPts val="603"/>
              </a:spcAft>
              <a:buFont typeface="Arial" panose="020B0604020202020204" pitchFamily="34" charset="0"/>
              <a:buChar char="•"/>
            </a:pPr>
            <a:r>
              <a:rPr lang="en-US" altLang="en-US" sz="1200" b="1"/>
              <a:t>Problem:</a:t>
            </a:r>
            <a:r>
              <a:rPr lang="en-US" altLang="en-US" sz="1200"/>
              <a:t> Offensive AI (e.g., LLMs, deepfakes) outpacing defensive detection capabilities.</a:t>
            </a:r>
          </a:p>
          <a:p>
            <a:pPr indent="-228600" defTabSz="914400" fontAlgn="base">
              <a:lnSpc>
                <a:spcPct val="90000"/>
              </a:lnSpc>
              <a:spcBef>
                <a:spcPct val="0"/>
              </a:spcBef>
              <a:spcAft>
                <a:spcPts val="603"/>
              </a:spcAft>
              <a:buFont typeface="Arial" panose="020B0604020202020204" pitchFamily="34" charset="0"/>
              <a:buChar char="•"/>
            </a:pPr>
            <a:r>
              <a:rPr lang="en-US" altLang="en-US" sz="1200" b="1"/>
              <a:t>Operational gap</a:t>
            </a:r>
            <a:endParaRPr lang="en-US" altLang="en-US" sz="1200"/>
          </a:p>
          <a:p>
            <a:pPr indent="-228600" defTabSz="914400" fontAlgn="base">
              <a:lnSpc>
                <a:spcPct val="90000"/>
              </a:lnSpc>
              <a:spcBef>
                <a:spcPct val="0"/>
              </a:spcBef>
              <a:spcAft>
                <a:spcPts val="603"/>
              </a:spcAft>
              <a:buFont typeface="Arial" panose="020B0604020202020204" pitchFamily="34" charset="0"/>
              <a:buChar char="•"/>
            </a:pPr>
            <a:r>
              <a:rPr lang="en-US" altLang="en-US" sz="1200"/>
              <a:t>ML/DL models = accurate but opaque (</a:t>
            </a:r>
            <a:r>
              <a:rPr lang="en-US" altLang="en-US" sz="1200" i="1"/>
              <a:t>black box problem</a:t>
            </a:r>
            <a:r>
              <a:rPr lang="en-US" altLang="en-US" sz="1200"/>
              <a:t>).</a:t>
            </a:r>
          </a:p>
          <a:p>
            <a:pPr indent="-228600" defTabSz="914400" fontAlgn="base">
              <a:lnSpc>
                <a:spcPct val="90000"/>
              </a:lnSpc>
              <a:spcBef>
                <a:spcPct val="0"/>
              </a:spcBef>
              <a:spcAft>
                <a:spcPts val="603"/>
              </a:spcAft>
              <a:buFont typeface="Arial" panose="020B0604020202020204" pitchFamily="34" charset="0"/>
              <a:buChar char="•"/>
            </a:pPr>
            <a:r>
              <a:rPr lang="en-US" altLang="en-US" sz="1200" b="1"/>
              <a:t>Analyst requirement</a:t>
            </a:r>
          </a:p>
          <a:p>
            <a:pPr indent="-228600" defTabSz="914400" fontAlgn="base">
              <a:lnSpc>
                <a:spcPct val="90000"/>
              </a:lnSpc>
              <a:spcBef>
                <a:spcPct val="0"/>
              </a:spcBef>
              <a:spcAft>
                <a:spcPts val="603"/>
              </a:spcAft>
              <a:buFont typeface="Arial" panose="020B0604020202020204" pitchFamily="34" charset="0"/>
              <a:buChar char="•"/>
            </a:pPr>
            <a:r>
              <a:rPr lang="en-US" altLang="en-US" sz="1200"/>
              <a:t>Interpretability, trust, evidential accountability.</a:t>
            </a:r>
          </a:p>
          <a:p>
            <a:pPr indent="-228600" defTabSz="914400" fontAlgn="base">
              <a:lnSpc>
                <a:spcPct val="90000"/>
              </a:lnSpc>
              <a:spcBef>
                <a:spcPct val="0"/>
              </a:spcBef>
              <a:spcAft>
                <a:spcPts val="603"/>
              </a:spcAft>
              <a:buFont typeface="Arial" panose="020B0604020202020204" pitchFamily="34" charset="0"/>
              <a:buChar char="•"/>
            </a:pPr>
            <a:r>
              <a:rPr lang="en-US" altLang="en-US" sz="1200" b="1"/>
              <a:t>Research Aim</a:t>
            </a:r>
            <a:endParaRPr lang="en-US" altLang="en-US" sz="1200"/>
          </a:p>
          <a:p>
            <a:pPr indent="-228600" defTabSz="914400" fontAlgn="base">
              <a:lnSpc>
                <a:spcPct val="90000"/>
              </a:lnSpc>
              <a:spcBef>
                <a:spcPct val="0"/>
              </a:spcBef>
              <a:spcAft>
                <a:spcPts val="603"/>
              </a:spcAft>
              <a:buFont typeface="Arial" panose="020B0604020202020204" pitchFamily="34" charset="0"/>
              <a:buChar char="•"/>
            </a:pPr>
            <a:r>
              <a:rPr lang="en-US" altLang="en-US" sz="1200"/>
              <a:t>Assess </a:t>
            </a:r>
            <a:r>
              <a:rPr lang="en-US" altLang="en-US" sz="1200" i="1"/>
              <a:t>Neuro-Symbolic AI</a:t>
            </a:r>
            <a:r>
              <a:rPr lang="en-US" altLang="en-US" sz="1200"/>
              <a:t> for disinformation detection in intelligence workflows.</a:t>
            </a:r>
          </a:p>
          <a:p>
            <a:pPr indent="-228600" defTabSz="914400" fontAlgn="base">
              <a:lnSpc>
                <a:spcPct val="90000"/>
              </a:lnSpc>
              <a:spcBef>
                <a:spcPct val="0"/>
              </a:spcBef>
              <a:spcAft>
                <a:spcPts val="603"/>
              </a:spcAft>
              <a:buFont typeface="Arial" panose="020B0604020202020204" pitchFamily="34" charset="0"/>
              <a:buChar char="•"/>
            </a:pPr>
            <a:r>
              <a:rPr lang="en-US" altLang="en-US" sz="1200" b="1"/>
              <a:t>Objectives</a:t>
            </a:r>
            <a:endParaRPr lang="en-US" altLang="en-US" sz="1200"/>
          </a:p>
          <a:p>
            <a:pPr indent="-228600" defTabSz="914400" fontAlgn="base">
              <a:lnSpc>
                <a:spcPct val="90000"/>
              </a:lnSpc>
              <a:spcBef>
                <a:spcPct val="0"/>
              </a:spcBef>
              <a:spcAft>
                <a:spcPts val="603"/>
              </a:spcAft>
              <a:buFont typeface="Arial" panose="020B0604020202020204" pitchFamily="34" charset="0"/>
              <a:buChar char="•"/>
            </a:pPr>
            <a:r>
              <a:rPr lang="en-US" altLang="en-US" sz="1200"/>
              <a:t>Evaluate efficacy of NeSy AI vs. black box models.</a:t>
            </a:r>
          </a:p>
          <a:p>
            <a:pPr indent="-228600" defTabSz="914400" fontAlgn="base">
              <a:lnSpc>
                <a:spcPct val="90000"/>
              </a:lnSpc>
              <a:spcBef>
                <a:spcPct val="0"/>
              </a:spcBef>
              <a:spcAft>
                <a:spcPts val="603"/>
              </a:spcAft>
              <a:buFont typeface="Arial" panose="020B0604020202020204" pitchFamily="34" charset="0"/>
              <a:buChar char="•"/>
            </a:pPr>
            <a:r>
              <a:rPr lang="en-US" altLang="en-US" sz="1200"/>
              <a:t>Assess operational usability and interpretability.</a:t>
            </a:r>
          </a:p>
          <a:p>
            <a:pPr indent="-228600" defTabSz="914400" fontAlgn="base">
              <a:lnSpc>
                <a:spcPct val="90000"/>
              </a:lnSpc>
              <a:spcBef>
                <a:spcPct val="0"/>
              </a:spcBef>
              <a:spcAft>
                <a:spcPts val="603"/>
              </a:spcAft>
              <a:buFont typeface="Arial" panose="020B0604020202020204" pitchFamily="34" charset="0"/>
              <a:buChar char="•"/>
            </a:pPr>
            <a:r>
              <a:rPr lang="en-US" altLang="en-US" sz="1200"/>
              <a:t>Identify integration challenges in real-world workflows.</a:t>
            </a:r>
          </a:p>
          <a:p>
            <a:pPr indent="-228600" defTabSz="914400" fontAlgn="base">
              <a:lnSpc>
                <a:spcPct val="90000"/>
              </a:lnSpc>
              <a:spcBef>
                <a:spcPct val="0"/>
              </a:spcBef>
              <a:spcAft>
                <a:spcPts val="603"/>
              </a:spcAft>
              <a:buFont typeface="Arial" panose="020B0604020202020204" pitchFamily="34" charset="0"/>
              <a:buChar char="•"/>
            </a:pPr>
            <a:endParaRPr lang="en-US" altLang="en-US" sz="1200"/>
          </a:p>
        </p:txBody>
      </p:sp>
    </p:spTree>
  </p:cSld>
  <p:clrMapOvr>
    <a:masterClrMapping/>
  </p:clrMapOvr>
  <mc:AlternateContent xmlns:mc="http://schemas.openxmlformats.org/markup-compatibility/2006" xmlns:p14="http://schemas.microsoft.com/office/powerpoint/2010/main">
    <mc:Choice Requires="p14">
      <p:transition spd="slow" p14:dur="2000" advTm="7076"/>
    </mc:Choice>
    <mc:Fallback xmlns="">
      <p:transition spd="slow" advTm="7076"/>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599987" cy="7235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Triangle 37">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63727" y="3519648"/>
            <a:ext cx="3401997" cy="3376718"/>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250" y="657612"/>
            <a:ext cx="11269974" cy="5916835"/>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76163E72-0899-6D34-41B6-8D8E6392E36F}"/>
              </a:ext>
            </a:extLst>
          </p:cNvPr>
          <p:cNvSpPr txBox="1"/>
          <p:nvPr/>
        </p:nvSpPr>
        <p:spPr>
          <a:xfrm>
            <a:off x="1328248" y="1108475"/>
            <a:ext cx="8345027" cy="1707655"/>
          </a:xfrm>
          <a:prstGeom prst="rect">
            <a:avLst/>
          </a:prstGeom>
        </p:spPr>
        <p:txBody>
          <a:bodyPr vert="horz" lIns="91440" tIns="45720" rIns="91440" bIns="45720" rtlCol="0" anchor="ctr">
            <a:normAutofit/>
          </a:bodyPr>
          <a:lstStyle/>
          <a:p>
            <a:pPr defTabSz="914400">
              <a:lnSpc>
                <a:spcPct val="90000"/>
              </a:lnSpc>
              <a:spcBef>
                <a:spcPct val="0"/>
              </a:spcBef>
              <a:spcAft>
                <a:spcPts val="603"/>
              </a:spcAft>
            </a:pPr>
            <a:r>
              <a:rPr lang="en-US" sz="5800" b="1" kern="1200">
                <a:solidFill>
                  <a:schemeClr val="tx1"/>
                </a:solidFill>
                <a:latin typeface="+mj-lt"/>
                <a:ea typeface="+mj-ea"/>
                <a:cs typeface="+mj-cs"/>
              </a:rPr>
              <a:t>Findings: Operational Insights (from SME</a:t>
            </a:r>
            <a:endParaRPr lang="en-US" sz="5800" kern="1200">
              <a:solidFill>
                <a:schemeClr val="tx1"/>
              </a:solidFill>
              <a:latin typeface="+mj-lt"/>
              <a:ea typeface="+mj-ea"/>
              <a:cs typeface="+mj-cs"/>
            </a:endParaRPr>
          </a:p>
        </p:txBody>
      </p:sp>
      <p:sp>
        <p:nvSpPr>
          <p:cNvPr id="20" name="TextBox 19">
            <a:extLst>
              <a:ext uri="{FF2B5EF4-FFF2-40B4-BE49-F238E27FC236}">
                <a16:creationId xmlns:a16="http://schemas.microsoft.com/office/drawing/2014/main" id="{9672A59A-4B63-49FC-C263-7C0EFDC899F4}"/>
              </a:ext>
            </a:extLst>
          </p:cNvPr>
          <p:cNvSpPr txBox="1"/>
          <p:nvPr/>
        </p:nvSpPr>
        <p:spPr>
          <a:xfrm>
            <a:off x="1328248" y="3133064"/>
            <a:ext cx="8345027" cy="2954676"/>
          </a:xfrm>
          <a:prstGeom prst="rect">
            <a:avLst/>
          </a:prstGeom>
        </p:spPr>
        <p:txBody>
          <a:bodyPr vert="horz" lIns="91440" tIns="45720" rIns="91440" bIns="45720" rtlCol="0" anchor="t">
            <a:normAutofit/>
          </a:bodyPr>
          <a:lstStyle/>
          <a:p>
            <a:pPr marL="344649" indent="-228600" defTabSz="914400">
              <a:lnSpc>
                <a:spcPct val="90000"/>
              </a:lnSpc>
              <a:spcAft>
                <a:spcPts val="804"/>
              </a:spcAft>
              <a:buSzPts val="1000"/>
              <a:buFont typeface="Arial" panose="020B0604020202020204" pitchFamily="34" charset="0"/>
              <a:buChar char="•"/>
              <a:tabLst>
                <a:tab pos="459532" algn="l"/>
              </a:tabLst>
            </a:pPr>
            <a:r>
              <a:rPr lang="en-US" sz="2500" b="1"/>
              <a:t>Trust &gt; Accuracy</a:t>
            </a:r>
          </a:p>
          <a:p>
            <a:pPr marL="344649" indent="-228600" defTabSz="914400">
              <a:lnSpc>
                <a:spcPct val="90000"/>
              </a:lnSpc>
              <a:spcAft>
                <a:spcPts val="804"/>
              </a:spcAft>
              <a:buSzPts val="1000"/>
              <a:buFont typeface="Arial" panose="020B0604020202020204" pitchFamily="34" charset="0"/>
              <a:buChar char="•"/>
              <a:tabLst>
                <a:tab pos="459532" algn="l"/>
              </a:tabLst>
            </a:pPr>
            <a:r>
              <a:rPr lang="en-US" sz="2500" b="1"/>
              <a:t>Integration challenges</a:t>
            </a:r>
            <a:endParaRPr lang="en-US" sz="2500"/>
          </a:p>
          <a:p>
            <a:pPr marL="344649" indent="-228600" defTabSz="914400">
              <a:lnSpc>
                <a:spcPct val="90000"/>
              </a:lnSpc>
              <a:spcAft>
                <a:spcPts val="804"/>
              </a:spcAft>
              <a:buSzPts val="1000"/>
              <a:buFont typeface="Arial" panose="020B0604020202020204" pitchFamily="34" charset="0"/>
              <a:buChar char="•"/>
              <a:tabLst>
                <a:tab pos="459532" algn="l"/>
              </a:tabLst>
            </a:pPr>
            <a:r>
              <a:rPr lang="en-US" sz="2500" b="1"/>
              <a:t>Explainability as evidence</a:t>
            </a:r>
          </a:p>
          <a:p>
            <a:pPr marL="344649" indent="-228600" defTabSz="914400">
              <a:lnSpc>
                <a:spcPct val="90000"/>
              </a:lnSpc>
              <a:spcAft>
                <a:spcPts val="804"/>
              </a:spcAft>
              <a:buSzPts val="1000"/>
              <a:buFont typeface="Arial" panose="020B0604020202020204" pitchFamily="34" charset="0"/>
              <a:buChar char="•"/>
              <a:tabLst>
                <a:tab pos="459532" algn="l"/>
              </a:tabLst>
            </a:pPr>
            <a:r>
              <a:rPr lang="en-US" sz="2500" b="1"/>
              <a:t>Training implications</a:t>
            </a:r>
            <a:endParaRPr lang="en-US" sz="2500"/>
          </a:p>
          <a:p>
            <a:pPr marL="344649" indent="-228600" defTabSz="914400">
              <a:lnSpc>
                <a:spcPct val="90000"/>
              </a:lnSpc>
              <a:spcAft>
                <a:spcPts val="804"/>
              </a:spcAft>
              <a:buSzPts val="1000"/>
              <a:buFont typeface="Arial" panose="020B0604020202020204" pitchFamily="34" charset="0"/>
              <a:buChar char="•"/>
              <a:tabLst>
                <a:tab pos="459532" algn="l"/>
              </a:tabLst>
            </a:pPr>
            <a:r>
              <a:rPr lang="en-US" sz="2500" b="1"/>
              <a:t>Real-world alignment</a:t>
            </a:r>
            <a:endParaRPr lang="en-US" sz="2500"/>
          </a:p>
        </p:txBody>
      </p:sp>
    </p:spTree>
    <p:extLst>
      <p:ext uri="{BB962C8B-B14F-4D97-AF65-F5344CB8AC3E}">
        <p14:creationId xmlns:p14="http://schemas.microsoft.com/office/powerpoint/2010/main" val="53404461"/>
      </p:ext>
    </p:extLst>
  </p:cSld>
  <p:clrMapOvr>
    <a:masterClrMapping/>
  </p:clrMapOvr>
  <mc:AlternateContent xmlns:mc="http://schemas.openxmlformats.org/markup-compatibility/2006" xmlns:p14="http://schemas.microsoft.com/office/powerpoint/2010/main">
    <mc:Choice Requires="p14">
      <p:transition spd="slow" p14:dur="2000" advTm="136280"/>
    </mc:Choice>
    <mc:Fallback xmlns="">
      <p:transition spd="slow" advTm="13628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599986" cy="72351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599987" cy="46556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423" y="582371"/>
            <a:ext cx="11367140" cy="487299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74998" y="1364591"/>
            <a:ext cx="9449991" cy="3454998"/>
          </a:xfrm>
        </p:spPr>
        <p:txBody>
          <a:bodyPr vert="horz" lIns="91440" tIns="45720" rIns="91440" bIns="45720" rtlCol="0" anchor="ctr">
            <a:normAutofit/>
          </a:bodyPr>
          <a:lstStyle/>
          <a:p>
            <a:pPr defTabSz="914400">
              <a:lnSpc>
                <a:spcPct val="90000"/>
              </a:lnSpc>
            </a:pPr>
            <a:r>
              <a:rPr lang="en-US" sz="7500" kern="1200">
                <a:solidFill>
                  <a:schemeClr val="tx1"/>
                </a:solidFill>
                <a:latin typeface="+mj-lt"/>
                <a:ea typeface="+mj-ea"/>
                <a:cs typeface="+mj-cs"/>
              </a:rPr>
              <a:t>Conclusion &amp; Questions</a:t>
            </a:r>
          </a:p>
        </p:txBody>
      </p:sp>
      <p:cxnSp>
        <p:nvCxnSpPr>
          <p:cNvPr id="22" name="Straight Connector 21">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6423" y="6704805"/>
            <a:ext cx="11368339"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advTm="363"/>
    </mc:Choice>
    <mc:Fallback xmlns="">
      <p:transition spd="slow" advTm="36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599987" cy="7235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86FD7672-78BE-4D6F-A711-2CDB79B52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97133" y="341342"/>
            <a:ext cx="4468592" cy="6555024"/>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Right Triangle 5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63727" y="3519648"/>
            <a:ext cx="3401997" cy="3376718"/>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250" y="657612"/>
            <a:ext cx="11269974" cy="5916835"/>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D9E260-7B11-BE32-0527-54B28C951770}"/>
              </a:ext>
            </a:extLst>
          </p:cNvPr>
          <p:cNvSpPr>
            <a:spLocks noGrp="1"/>
          </p:cNvSpPr>
          <p:nvPr>
            <p:ph type="title"/>
          </p:nvPr>
        </p:nvSpPr>
        <p:spPr>
          <a:xfrm>
            <a:off x="8297981" y="850788"/>
            <a:ext cx="3466894" cy="3004285"/>
          </a:xfrm>
        </p:spPr>
        <p:txBody>
          <a:bodyPr vert="horz" lIns="91440" tIns="45720" rIns="91440" bIns="45720" rtlCol="0" anchor="b">
            <a:normAutofit/>
          </a:bodyPr>
          <a:lstStyle/>
          <a:p>
            <a:pPr algn="l" defTabSz="914400">
              <a:lnSpc>
                <a:spcPct val="90000"/>
              </a:lnSpc>
            </a:pPr>
            <a:r>
              <a:rPr lang="en-US" sz="5600" kern="1200">
                <a:solidFill>
                  <a:schemeClr val="tx1"/>
                </a:solidFill>
                <a:latin typeface="+mj-lt"/>
                <a:ea typeface="+mj-ea"/>
                <a:cs typeface="+mj-cs"/>
              </a:rPr>
              <a:t>References</a:t>
            </a:r>
          </a:p>
        </p:txBody>
      </p:sp>
      <p:pic>
        <p:nvPicPr>
          <p:cNvPr id="5" name="Picture 4" descr="Colorful adhesive taps and pen on open notebook">
            <a:extLst>
              <a:ext uri="{FF2B5EF4-FFF2-40B4-BE49-F238E27FC236}">
                <a16:creationId xmlns:a16="http://schemas.microsoft.com/office/drawing/2014/main" id="{E5C1B957-9555-5111-5581-9300A03B9490}"/>
              </a:ext>
            </a:extLst>
          </p:cNvPr>
          <p:cNvPicPr>
            <a:picLocks noChangeAspect="1"/>
          </p:cNvPicPr>
          <p:nvPr/>
        </p:nvPicPr>
        <p:blipFill>
          <a:blip r:embed="rId3"/>
          <a:srcRect r="10999" b="-1"/>
          <a:stretch>
            <a:fillRect/>
          </a:stretch>
        </p:blipFill>
        <p:spPr>
          <a:xfrm>
            <a:off x="1339945" y="1436603"/>
            <a:ext cx="5792187" cy="4344134"/>
          </a:xfrm>
          <a:prstGeom prst="rect">
            <a:avLst/>
          </a:prstGeom>
        </p:spPr>
      </p:pic>
    </p:spTree>
    <p:extLst>
      <p:ext uri="{BB962C8B-B14F-4D97-AF65-F5344CB8AC3E}">
        <p14:creationId xmlns:p14="http://schemas.microsoft.com/office/powerpoint/2010/main" val="1213088708"/>
      </p:ext>
    </p:extLst>
  </p:cSld>
  <p:clrMapOvr>
    <a:masterClrMapping/>
  </p:clrMapOvr>
  <mc:AlternateContent xmlns:mc="http://schemas.openxmlformats.org/markup-compatibility/2006" xmlns:p14="http://schemas.microsoft.com/office/powerpoint/2010/main">
    <mc:Choice Requires="p14">
      <p:transition spd="slow" p14:dur="2000" advTm="4534"/>
    </mc:Choice>
    <mc:Fallback xmlns="">
      <p:transition spd="slow" advTm="453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599987" cy="7235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63727" y="3519648"/>
            <a:ext cx="3401997" cy="3376718"/>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250" y="657612"/>
            <a:ext cx="11269974" cy="5916835"/>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3CAA0B-43F1-3A35-8A24-1DF0E67FE2E6}"/>
              </a:ext>
            </a:extLst>
          </p:cNvPr>
          <p:cNvSpPr>
            <a:spLocks noGrp="1"/>
          </p:cNvSpPr>
          <p:nvPr>
            <p:ph type="title"/>
          </p:nvPr>
        </p:nvSpPr>
        <p:spPr>
          <a:xfrm>
            <a:off x="1328248" y="1108475"/>
            <a:ext cx="8345027" cy="1707655"/>
          </a:xfrm>
        </p:spPr>
        <p:txBody>
          <a:bodyPr anchor="ctr">
            <a:normAutofit/>
          </a:bodyPr>
          <a:lstStyle/>
          <a:p>
            <a:r>
              <a:rPr lang="en-GB" sz="7500"/>
              <a:t>Research Question</a:t>
            </a:r>
          </a:p>
        </p:txBody>
      </p:sp>
      <p:sp>
        <p:nvSpPr>
          <p:cNvPr id="4" name="Content Placeholder 3">
            <a:extLst>
              <a:ext uri="{FF2B5EF4-FFF2-40B4-BE49-F238E27FC236}">
                <a16:creationId xmlns:a16="http://schemas.microsoft.com/office/drawing/2014/main" id="{72ECEE15-4DAF-0F7E-E82B-F4EFA571D6E1}"/>
              </a:ext>
            </a:extLst>
          </p:cNvPr>
          <p:cNvSpPr txBox="1">
            <a:spLocks noGrp="1"/>
          </p:cNvSpPr>
          <p:nvPr>
            <p:ph idx="1"/>
          </p:nvPr>
        </p:nvSpPr>
        <p:spPr>
          <a:xfrm>
            <a:off x="1328248" y="3133064"/>
            <a:ext cx="8345027" cy="2954676"/>
          </a:xfrm>
          <a:prstGeom prst="rect">
            <a:avLst/>
          </a:prstGeom>
        </p:spPr>
        <p:txBody>
          <a:bodyPr anchor="t">
            <a:normAutofit/>
          </a:bodyPr>
          <a:lstStyle/>
          <a:p>
            <a:pPr marL="0" indent="0" defTabSz="919063">
              <a:spcBef>
                <a:spcPts val="1005"/>
              </a:spcBef>
              <a:buNone/>
            </a:pPr>
            <a:r>
              <a:rPr lang="en-GB" sz="2500"/>
              <a:t>To what extent can Neuro-Symbolic AI enhance disinformation detection in intelligence analysis.</a:t>
            </a:r>
          </a:p>
          <a:p>
            <a:pPr marL="0" indent="0" defTabSz="919063">
              <a:spcBef>
                <a:spcPts val="1005"/>
              </a:spcBef>
              <a:buNone/>
            </a:pPr>
            <a:r>
              <a:rPr lang="en-GB" sz="2500"/>
              <a:t>And </a:t>
            </a:r>
          </a:p>
          <a:p>
            <a:pPr marL="0" indent="0" defTabSz="919063">
              <a:spcBef>
                <a:spcPts val="1005"/>
              </a:spcBef>
              <a:buNone/>
            </a:pPr>
            <a:r>
              <a:rPr lang="en-GB" sz="2500"/>
              <a:t>How can its integration meet operational demands for interpretability, trust, and evidential accountability?</a:t>
            </a:r>
            <a:endParaRPr lang="en-US" sz="2500"/>
          </a:p>
        </p:txBody>
      </p:sp>
    </p:spTree>
    <p:extLst>
      <p:ext uri="{BB962C8B-B14F-4D97-AF65-F5344CB8AC3E}">
        <p14:creationId xmlns:p14="http://schemas.microsoft.com/office/powerpoint/2010/main" val="1869347187"/>
      </p:ext>
    </p:extLst>
  </p:cSld>
  <p:clrMapOvr>
    <a:masterClrMapping/>
  </p:clrMapOvr>
  <mc:AlternateContent xmlns:mc="http://schemas.openxmlformats.org/markup-compatibility/2006" xmlns:p14="http://schemas.microsoft.com/office/powerpoint/2010/main">
    <mc:Choice Requires="p14">
      <p:transition spd="slow" p14:dur="2000" advTm="26031"/>
    </mc:Choice>
    <mc:Fallback xmlns="">
      <p:transition spd="slow" advTm="2603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599987" cy="7235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ight Triangle 68">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63727" y="3519648"/>
            <a:ext cx="3401997" cy="3376718"/>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250" y="657612"/>
            <a:ext cx="11269974" cy="5916835"/>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28248" y="1108475"/>
            <a:ext cx="8345027" cy="1707655"/>
          </a:xfrm>
        </p:spPr>
        <p:txBody>
          <a:bodyPr vert="horz" lIns="91440" tIns="45720" rIns="91440" bIns="45720" rtlCol="0" anchor="ctr">
            <a:normAutofit/>
          </a:bodyPr>
          <a:lstStyle/>
          <a:p>
            <a:pPr algn="l" defTabSz="914400">
              <a:lnSpc>
                <a:spcPct val="90000"/>
              </a:lnSpc>
            </a:pPr>
            <a:r>
              <a:rPr lang="en-US" sz="5800" b="1" kern="1200">
                <a:solidFill>
                  <a:schemeClr val="tx1"/>
                </a:solidFill>
                <a:latin typeface="+mj-lt"/>
                <a:ea typeface="+mj-ea"/>
                <a:cs typeface="+mj-cs"/>
              </a:rPr>
              <a:t>Refining The Research Scope</a:t>
            </a:r>
          </a:p>
        </p:txBody>
      </p:sp>
      <p:sp>
        <p:nvSpPr>
          <p:cNvPr id="16" name="TextBox 15">
            <a:extLst>
              <a:ext uri="{FF2B5EF4-FFF2-40B4-BE49-F238E27FC236}">
                <a16:creationId xmlns:a16="http://schemas.microsoft.com/office/drawing/2014/main" id="{F890AE81-6F4C-51A7-98AD-45B31B0A7873}"/>
              </a:ext>
            </a:extLst>
          </p:cNvPr>
          <p:cNvSpPr txBox="1"/>
          <p:nvPr/>
        </p:nvSpPr>
        <p:spPr>
          <a:xfrm>
            <a:off x="1328248" y="3133064"/>
            <a:ext cx="8345027" cy="2954676"/>
          </a:xfrm>
          <a:prstGeom prst="rect">
            <a:avLst/>
          </a:prstGeom>
        </p:spPr>
        <p:txBody>
          <a:bodyPr vert="horz" lIns="91440" tIns="45720" rIns="91440" bIns="45720" rtlCol="0" anchor="t">
            <a:normAutofit/>
          </a:bodyPr>
          <a:lstStyle/>
          <a:p>
            <a:pPr indent="-228600" defTabSz="914400">
              <a:lnSpc>
                <a:spcPct val="90000"/>
              </a:lnSpc>
              <a:spcBef>
                <a:spcPts val="1005"/>
              </a:spcBef>
              <a:buFont typeface="Arial" panose="020B0604020202020204" pitchFamily="34" charset="0"/>
              <a:buChar char="•"/>
            </a:pPr>
            <a:r>
              <a:rPr lang="en-US" sz="2100" b="1"/>
              <a:t>Domain:</a:t>
            </a:r>
            <a:r>
              <a:rPr lang="en-US" sz="2100"/>
              <a:t> Intelligence analysis within cognitive warfare.</a:t>
            </a:r>
          </a:p>
          <a:p>
            <a:pPr indent="-228600" defTabSz="914400">
              <a:lnSpc>
                <a:spcPct val="90000"/>
              </a:lnSpc>
              <a:spcBef>
                <a:spcPts val="1005"/>
              </a:spcBef>
              <a:buFont typeface="Arial" panose="020B0604020202020204" pitchFamily="34" charset="0"/>
              <a:buChar char="•"/>
            </a:pPr>
            <a:r>
              <a:rPr lang="en-US" sz="2100" b="1"/>
              <a:t>Focus: </a:t>
            </a:r>
            <a:r>
              <a:rPr lang="en-US" sz="2100"/>
              <a:t>Disinformation detection workflows.</a:t>
            </a:r>
          </a:p>
          <a:p>
            <a:pPr indent="-228600" defTabSz="914400">
              <a:lnSpc>
                <a:spcPct val="90000"/>
              </a:lnSpc>
              <a:spcBef>
                <a:spcPts val="1005"/>
              </a:spcBef>
              <a:buFont typeface="Arial" panose="020B0604020202020204" pitchFamily="34" charset="0"/>
              <a:buChar char="•"/>
            </a:pPr>
            <a:r>
              <a:rPr lang="en-US" sz="2100" b="1"/>
              <a:t>Initial Scope: </a:t>
            </a:r>
            <a:r>
              <a:rPr lang="en-US" sz="2100"/>
              <a:t>Detection and counter-disinformation.</a:t>
            </a:r>
          </a:p>
          <a:p>
            <a:pPr indent="-228600" defTabSz="914400">
              <a:lnSpc>
                <a:spcPct val="90000"/>
              </a:lnSpc>
              <a:spcBef>
                <a:spcPts val="1005"/>
              </a:spcBef>
              <a:buFont typeface="Arial" panose="020B0604020202020204" pitchFamily="34" charset="0"/>
              <a:buChar char="•"/>
            </a:pPr>
            <a:r>
              <a:rPr lang="en-US" sz="2100" b="1"/>
              <a:t>Refined Scope: </a:t>
            </a:r>
            <a:r>
              <a:rPr lang="en-US" sz="2100"/>
              <a:t>Detection only → operationally precise &amp; feasible.</a:t>
            </a:r>
          </a:p>
          <a:p>
            <a:pPr indent="-228600" defTabSz="914400">
              <a:lnSpc>
                <a:spcPct val="90000"/>
              </a:lnSpc>
              <a:spcBef>
                <a:spcPts val="1005"/>
              </a:spcBef>
              <a:buFont typeface="Arial" panose="020B0604020202020204" pitchFamily="34" charset="0"/>
              <a:buChar char="•"/>
            </a:pPr>
            <a:r>
              <a:rPr lang="en-US" sz="2100" b="1"/>
              <a:t>Why NeSy AI? </a:t>
            </a:r>
            <a:r>
              <a:rPr lang="en-US" sz="2100"/>
              <a:t>Combines:</a:t>
            </a:r>
          </a:p>
          <a:p>
            <a:pPr indent="-228600" defTabSz="914400">
              <a:lnSpc>
                <a:spcPct val="90000"/>
              </a:lnSpc>
              <a:spcBef>
                <a:spcPts val="1005"/>
              </a:spcBef>
              <a:buFont typeface="Arial" panose="020B0604020202020204" pitchFamily="34" charset="0"/>
              <a:buChar char="•"/>
            </a:pPr>
            <a:r>
              <a:rPr lang="en-US" sz="2100"/>
              <a:t>Neural networks → pattern recognition (accuracy).</a:t>
            </a:r>
          </a:p>
          <a:p>
            <a:pPr indent="-228600" defTabSz="914400">
              <a:lnSpc>
                <a:spcPct val="90000"/>
              </a:lnSpc>
              <a:spcBef>
                <a:spcPts val="1005"/>
              </a:spcBef>
              <a:buFont typeface="Arial" panose="020B0604020202020204" pitchFamily="34" charset="0"/>
              <a:buChar char="•"/>
            </a:pPr>
            <a:r>
              <a:rPr lang="en-US" sz="2100"/>
              <a:t>Symbolic reasoning → transparency, interpretability.</a:t>
            </a:r>
          </a:p>
        </p:txBody>
      </p:sp>
    </p:spTree>
  </p:cSld>
  <p:clrMapOvr>
    <a:masterClrMapping/>
  </p:clrMapOvr>
  <mc:AlternateContent xmlns:mc="http://schemas.openxmlformats.org/markup-compatibility/2006" xmlns:p14="http://schemas.microsoft.com/office/powerpoint/2010/main">
    <mc:Choice Requires="p14">
      <p:transition spd="slow" p14:dur="2000" advTm="7916"/>
    </mc:Choice>
    <mc:Fallback xmlns="">
      <p:transition spd="slow" advTm="791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04807" y="171522"/>
            <a:ext cx="9190375" cy="68927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81"/>
          </a:p>
        </p:txBody>
      </p:sp>
      <p:sp>
        <p:nvSpPr>
          <p:cNvPr id="20" name="Right Triangle 1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69970" y="3524307"/>
            <a:ext cx="2481401" cy="3216631"/>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81" dirty="0"/>
          </a:p>
        </p:txBody>
      </p:sp>
      <p:sp>
        <p:nvSpPr>
          <p:cNvPr id="22" name="Rectangle 2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8578" y="797957"/>
            <a:ext cx="8220270" cy="5636323"/>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81"/>
          </a:p>
        </p:txBody>
      </p:sp>
      <p:sp>
        <p:nvSpPr>
          <p:cNvPr id="2" name="Title 1">
            <a:extLst>
              <a:ext uri="{FF2B5EF4-FFF2-40B4-BE49-F238E27FC236}">
                <a16:creationId xmlns:a16="http://schemas.microsoft.com/office/drawing/2014/main" id="{0D95ACE3-EBEC-2C9C-8ABD-948EC48D7587}"/>
              </a:ext>
            </a:extLst>
          </p:cNvPr>
          <p:cNvSpPr>
            <a:spLocks noGrp="1"/>
          </p:cNvSpPr>
          <p:nvPr>
            <p:ph type="title"/>
          </p:nvPr>
        </p:nvSpPr>
        <p:spPr>
          <a:xfrm>
            <a:off x="2673627" y="1227447"/>
            <a:ext cx="6086826" cy="1626697"/>
          </a:xfrm>
        </p:spPr>
        <p:txBody>
          <a:bodyPr anchor="ctr">
            <a:normAutofit/>
          </a:bodyPr>
          <a:lstStyle/>
          <a:p>
            <a:pPr>
              <a:lnSpc>
                <a:spcPct val="90000"/>
              </a:lnSpc>
            </a:pPr>
            <a:r>
              <a:rPr lang="en-GB" sz="3920" dirty="0"/>
              <a:t>AI, Deep Learning, Black Box, and Neuro-Symbolic AI</a:t>
            </a:r>
          </a:p>
        </p:txBody>
      </p:sp>
      <p:graphicFrame>
        <p:nvGraphicFramePr>
          <p:cNvPr id="5" name="Content Placeholder 2">
            <a:extLst>
              <a:ext uri="{FF2B5EF4-FFF2-40B4-BE49-F238E27FC236}">
                <a16:creationId xmlns:a16="http://schemas.microsoft.com/office/drawing/2014/main" id="{63B6BE02-30C1-2C74-CEA8-A13E6E28522A}"/>
              </a:ext>
            </a:extLst>
          </p:cNvPr>
          <p:cNvGraphicFramePr>
            <a:graphicFrameLocks noGrp="1"/>
          </p:cNvGraphicFramePr>
          <p:nvPr>
            <p:ph idx="1"/>
            <p:extLst>
              <p:ext uri="{D42A27DB-BD31-4B8C-83A1-F6EECF244321}">
                <p14:modId xmlns:p14="http://schemas.microsoft.com/office/powerpoint/2010/main" val="3676461159"/>
              </p:ext>
            </p:extLst>
          </p:nvPr>
        </p:nvGraphicFramePr>
        <p:xfrm>
          <a:off x="2673627" y="3107336"/>
          <a:ext cx="6086826" cy="25566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7511983"/>
      </p:ext>
    </p:extLst>
  </p:cSld>
  <p:clrMapOvr>
    <a:masterClrMapping/>
  </p:clrMapOvr>
  <mc:AlternateContent xmlns:mc="http://schemas.openxmlformats.org/markup-compatibility/2006" xmlns:p14="http://schemas.microsoft.com/office/powerpoint/2010/main">
    <mc:Choice Requires="p14">
      <p:transition spd="slow" p14:dur="2000" advTm="83003"/>
    </mc:Choice>
    <mc:Fallback xmlns="">
      <p:transition spd="slow" advTm="8300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7AB69-8297-0E99-7885-3E5322ADE7D7}"/>
              </a:ext>
            </a:extLst>
          </p:cNvPr>
          <p:cNvSpPr>
            <a:spLocks noGrp="1"/>
          </p:cNvSpPr>
          <p:nvPr>
            <p:ph type="title"/>
          </p:nvPr>
        </p:nvSpPr>
        <p:spPr/>
        <p:txBody>
          <a:bodyPr/>
          <a:lstStyle/>
          <a:p>
            <a:r>
              <a:rPr lang="en-GB" dirty="0"/>
              <a:t>NEURO-SYMBOLIC AI</a:t>
            </a:r>
          </a:p>
        </p:txBody>
      </p:sp>
      <p:sp>
        <p:nvSpPr>
          <p:cNvPr id="3" name="Footer Placeholder 2">
            <a:extLst>
              <a:ext uri="{FF2B5EF4-FFF2-40B4-BE49-F238E27FC236}">
                <a16:creationId xmlns:a16="http://schemas.microsoft.com/office/drawing/2014/main" id="{A582A2BA-A6A4-B948-B8A2-5C0EAFE26162}"/>
              </a:ext>
            </a:extLst>
          </p:cNvPr>
          <p:cNvSpPr>
            <a:spLocks noGrp="1"/>
          </p:cNvSpPr>
          <p:nvPr>
            <p:ph type="ftr" sz="quarter" idx="10"/>
          </p:nvPr>
        </p:nvSpPr>
        <p:spPr/>
        <p:txBody>
          <a:bodyPr/>
          <a:lstStyle/>
          <a:p>
            <a:pPr rtl="0"/>
            <a:r>
              <a:rPr lang="en-GB" dirty="0"/>
              <a:t>NEURO-SYMBOLIC AI</a:t>
            </a:r>
            <a:endParaRPr lang="en-GB" noProof="0" dirty="0"/>
          </a:p>
        </p:txBody>
      </p:sp>
      <p:sp>
        <p:nvSpPr>
          <p:cNvPr id="4" name="Slide Number Placeholder 3">
            <a:extLst>
              <a:ext uri="{FF2B5EF4-FFF2-40B4-BE49-F238E27FC236}">
                <a16:creationId xmlns:a16="http://schemas.microsoft.com/office/drawing/2014/main" id="{BDE0DCEC-1E8F-4375-F1E1-5EEA6D19D893}"/>
              </a:ext>
            </a:extLst>
          </p:cNvPr>
          <p:cNvSpPr>
            <a:spLocks noGrp="1"/>
          </p:cNvSpPr>
          <p:nvPr>
            <p:ph type="sldNum" sz="quarter" idx="11"/>
          </p:nvPr>
        </p:nvSpPr>
        <p:spPr/>
        <p:txBody>
          <a:bodyPr/>
          <a:lstStyle/>
          <a:p>
            <a:pPr rtl="0"/>
            <a:fld id="{19B51A1E-902D-48AF-9020-955120F399B6}" type="slidenum">
              <a:rPr lang="en-GB" noProof="0" smtClean="0"/>
              <a:pPr rtl="0"/>
              <a:t>6</a:t>
            </a:fld>
            <a:endParaRPr lang="en-GB" noProof="0"/>
          </a:p>
        </p:txBody>
      </p:sp>
      <p:sp>
        <p:nvSpPr>
          <p:cNvPr id="5" name="Text Placeholder 4">
            <a:extLst>
              <a:ext uri="{FF2B5EF4-FFF2-40B4-BE49-F238E27FC236}">
                <a16:creationId xmlns:a16="http://schemas.microsoft.com/office/drawing/2014/main" id="{B98B8F83-C726-EE0F-EDDD-F289C15AA45C}"/>
              </a:ext>
            </a:extLst>
          </p:cNvPr>
          <p:cNvSpPr>
            <a:spLocks noGrp="1"/>
          </p:cNvSpPr>
          <p:nvPr>
            <p:ph type="body" sz="quarter" idx="30"/>
          </p:nvPr>
        </p:nvSpPr>
        <p:spPr>
          <a:xfrm>
            <a:off x="1159218" y="2293009"/>
            <a:ext cx="2834997" cy="3099597"/>
          </a:xfrm>
          <a:solidFill>
            <a:schemeClr val="accent3"/>
          </a:solidFill>
        </p:spPr>
        <p:txBody>
          <a:bodyPr/>
          <a:lstStyle/>
          <a:p>
            <a:endParaRPr lang="en-GB" dirty="0"/>
          </a:p>
          <a:p>
            <a:endParaRPr lang="en-GB" dirty="0"/>
          </a:p>
          <a:p>
            <a:endParaRPr lang="en-GB" dirty="0"/>
          </a:p>
        </p:txBody>
      </p:sp>
      <p:sp>
        <p:nvSpPr>
          <p:cNvPr id="6" name="Text Placeholder 5">
            <a:extLst>
              <a:ext uri="{FF2B5EF4-FFF2-40B4-BE49-F238E27FC236}">
                <a16:creationId xmlns:a16="http://schemas.microsoft.com/office/drawing/2014/main" id="{8143B9EA-0E57-D7FF-9414-674F3414A18D}"/>
              </a:ext>
            </a:extLst>
          </p:cNvPr>
          <p:cNvSpPr>
            <a:spLocks noGrp="1"/>
          </p:cNvSpPr>
          <p:nvPr>
            <p:ph type="body" sz="quarter" idx="31"/>
          </p:nvPr>
        </p:nvSpPr>
        <p:spPr>
          <a:solidFill>
            <a:schemeClr val="accent1"/>
          </a:solidFill>
        </p:spPr>
        <p:txBody>
          <a:bodyPr/>
          <a:lstStyle/>
          <a:p>
            <a:endParaRPr lang="en-GB" dirty="0"/>
          </a:p>
          <a:p>
            <a:endParaRPr lang="en-GB" dirty="0"/>
          </a:p>
          <a:p>
            <a:endParaRPr lang="en-GB" dirty="0"/>
          </a:p>
        </p:txBody>
      </p:sp>
      <p:sp>
        <p:nvSpPr>
          <p:cNvPr id="7" name="Text Placeholder 6">
            <a:extLst>
              <a:ext uri="{FF2B5EF4-FFF2-40B4-BE49-F238E27FC236}">
                <a16:creationId xmlns:a16="http://schemas.microsoft.com/office/drawing/2014/main" id="{5F037CCB-866C-9375-3A4C-989D8779CE81}"/>
              </a:ext>
            </a:extLst>
          </p:cNvPr>
          <p:cNvSpPr>
            <a:spLocks noGrp="1"/>
          </p:cNvSpPr>
          <p:nvPr>
            <p:ph type="body" sz="quarter" idx="33"/>
          </p:nvPr>
        </p:nvSpPr>
        <p:spPr>
          <a:xfrm>
            <a:off x="8605773" y="2295241"/>
            <a:ext cx="2834998" cy="3097365"/>
          </a:xfrm>
        </p:spPr>
        <p:txBody>
          <a:bodyPr/>
          <a:lstStyle/>
          <a:p>
            <a:endParaRPr lang="en-GB" dirty="0"/>
          </a:p>
          <a:p>
            <a:endParaRPr lang="en-GB" dirty="0"/>
          </a:p>
          <a:p>
            <a:endParaRPr lang="en-GB" dirty="0"/>
          </a:p>
        </p:txBody>
      </p:sp>
      <p:sp>
        <p:nvSpPr>
          <p:cNvPr id="8" name="Text Placeholder 7">
            <a:extLst>
              <a:ext uri="{FF2B5EF4-FFF2-40B4-BE49-F238E27FC236}">
                <a16:creationId xmlns:a16="http://schemas.microsoft.com/office/drawing/2014/main" id="{F639322E-E464-96B0-3AD3-7CC35172B7EB}"/>
              </a:ext>
            </a:extLst>
          </p:cNvPr>
          <p:cNvSpPr>
            <a:spLocks noGrp="1"/>
          </p:cNvSpPr>
          <p:nvPr>
            <p:ph type="body" sz="quarter" idx="12"/>
          </p:nvPr>
        </p:nvSpPr>
        <p:spPr/>
        <p:txBody>
          <a:bodyPr/>
          <a:lstStyle/>
          <a:p>
            <a:r>
              <a:rPr lang="en-GB" dirty="0"/>
              <a:t>Rule based approach with easy interpretability</a:t>
            </a:r>
          </a:p>
        </p:txBody>
      </p:sp>
      <p:sp>
        <p:nvSpPr>
          <p:cNvPr id="9" name="Text Placeholder 8">
            <a:extLst>
              <a:ext uri="{FF2B5EF4-FFF2-40B4-BE49-F238E27FC236}">
                <a16:creationId xmlns:a16="http://schemas.microsoft.com/office/drawing/2014/main" id="{C97A4D1F-10AD-B429-6F27-A8D909212393}"/>
              </a:ext>
            </a:extLst>
          </p:cNvPr>
          <p:cNvSpPr>
            <a:spLocks noGrp="1"/>
          </p:cNvSpPr>
          <p:nvPr>
            <p:ph type="body" sz="quarter" idx="13"/>
          </p:nvPr>
        </p:nvSpPr>
        <p:spPr>
          <a:xfrm>
            <a:off x="8856755" y="4496761"/>
            <a:ext cx="2362498" cy="661499"/>
          </a:xfrm>
        </p:spPr>
        <p:txBody>
          <a:bodyPr/>
          <a:lstStyle/>
          <a:p>
            <a:r>
              <a:rPr lang="en-GB" dirty="0"/>
              <a:t>A hybrid approach combining best features</a:t>
            </a:r>
          </a:p>
        </p:txBody>
      </p:sp>
      <p:sp>
        <p:nvSpPr>
          <p:cNvPr id="10" name="Text Placeholder 9">
            <a:extLst>
              <a:ext uri="{FF2B5EF4-FFF2-40B4-BE49-F238E27FC236}">
                <a16:creationId xmlns:a16="http://schemas.microsoft.com/office/drawing/2014/main" id="{A6D4CD26-D2E3-64FA-6031-B35AEBAF4D72}"/>
              </a:ext>
            </a:extLst>
          </p:cNvPr>
          <p:cNvSpPr>
            <a:spLocks noGrp="1"/>
          </p:cNvSpPr>
          <p:nvPr>
            <p:ph type="body" sz="quarter" idx="34"/>
          </p:nvPr>
        </p:nvSpPr>
        <p:spPr>
          <a:xfrm>
            <a:off x="1398458" y="3700730"/>
            <a:ext cx="2362498" cy="755999"/>
          </a:xfrm>
        </p:spPr>
        <p:txBody>
          <a:bodyPr/>
          <a:lstStyle/>
          <a:p>
            <a:r>
              <a:rPr lang="en-GB" dirty="0"/>
              <a:t>NEURAL NETWORKS</a:t>
            </a:r>
          </a:p>
        </p:txBody>
      </p:sp>
      <p:sp>
        <p:nvSpPr>
          <p:cNvPr id="11" name="Text Placeholder 10">
            <a:extLst>
              <a:ext uri="{FF2B5EF4-FFF2-40B4-BE49-F238E27FC236}">
                <a16:creationId xmlns:a16="http://schemas.microsoft.com/office/drawing/2014/main" id="{0A0EE07D-CAB7-6B1A-0F2D-3F204AED8DAF}"/>
              </a:ext>
            </a:extLst>
          </p:cNvPr>
          <p:cNvSpPr>
            <a:spLocks noGrp="1"/>
          </p:cNvSpPr>
          <p:nvPr>
            <p:ph type="body" sz="quarter" idx="35"/>
          </p:nvPr>
        </p:nvSpPr>
        <p:spPr>
          <a:xfrm>
            <a:off x="1397277" y="4494529"/>
            <a:ext cx="2362498" cy="661499"/>
          </a:xfrm>
        </p:spPr>
        <p:txBody>
          <a:bodyPr/>
          <a:lstStyle/>
          <a:p>
            <a:r>
              <a:rPr lang="en-GB" dirty="0"/>
              <a:t>The complexity to handle large, unstructured data</a:t>
            </a:r>
          </a:p>
        </p:txBody>
      </p:sp>
      <p:sp>
        <p:nvSpPr>
          <p:cNvPr id="12" name="Text Placeholder 11">
            <a:extLst>
              <a:ext uri="{FF2B5EF4-FFF2-40B4-BE49-F238E27FC236}">
                <a16:creationId xmlns:a16="http://schemas.microsoft.com/office/drawing/2014/main" id="{A38A7132-46AA-6913-3E86-4CBD22BEA06A}"/>
              </a:ext>
            </a:extLst>
          </p:cNvPr>
          <p:cNvSpPr>
            <a:spLocks noGrp="1"/>
          </p:cNvSpPr>
          <p:nvPr>
            <p:ph type="body" sz="quarter" idx="36"/>
          </p:nvPr>
        </p:nvSpPr>
        <p:spPr/>
        <p:txBody>
          <a:bodyPr/>
          <a:lstStyle/>
          <a:p>
            <a:r>
              <a:rPr lang="en-GB" dirty="0"/>
              <a:t>SYMBOLIC </a:t>
            </a:r>
            <a:br>
              <a:rPr lang="en-GB" dirty="0"/>
            </a:br>
            <a:r>
              <a:rPr lang="en-GB" dirty="0"/>
              <a:t>BASED AI</a:t>
            </a:r>
          </a:p>
        </p:txBody>
      </p:sp>
      <p:sp>
        <p:nvSpPr>
          <p:cNvPr id="13" name="Text Placeholder 12">
            <a:extLst>
              <a:ext uri="{FF2B5EF4-FFF2-40B4-BE49-F238E27FC236}">
                <a16:creationId xmlns:a16="http://schemas.microsoft.com/office/drawing/2014/main" id="{0EF76152-8B0D-4FFC-B6C0-F889FF075A9F}"/>
              </a:ext>
            </a:extLst>
          </p:cNvPr>
          <p:cNvSpPr>
            <a:spLocks noGrp="1"/>
          </p:cNvSpPr>
          <p:nvPr>
            <p:ph type="body" sz="quarter" idx="37"/>
          </p:nvPr>
        </p:nvSpPr>
        <p:spPr>
          <a:xfrm>
            <a:off x="8856754" y="3702962"/>
            <a:ext cx="2362498" cy="755999"/>
          </a:xfrm>
        </p:spPr>
        <p:txBody>
          <a:bodyPr/>
          <a:lstStyle/>
          <a:p>
            <a:r>
              <a:rPr lang="en-GB" dirty="0"/>
              <a:t>NEURO</a:t>
            </a:r>
            <a:br>
              <a:rPr lang="en-GB" dirty="0"/>
            </a:br>
            <a:r>
              <a:rPr lang="en-GB" dirty="0"/>
              <a:t> SYMBOLIC AI</a:t>
            </a:r>
          </a:p>
        </p:txBody>
      </p:sp>
      <p:sp>
        <p:nvSpPr>
          <p:cNvPr id="14" name="Date Placeholder 13">
            <a:extLst>
              <a:ext uri="{FF2B5EF4-FFF2-40B4-BE49-F238E27FC236}">
                <a16:creationId xmlns:a16="http://schemas.microsoft.com/office/drawing/2014/main" id="{4B6CFB92-396E-071B-7C65-FBEF4BA7C18F}"/>
              </a:ext>
            </a:extLst>
          </p:cNvPr>
          <p:cNvSpPr>
            <a:spLocks noGrp="1"/>
          </p:cNvSpPr>
          <p:nvPr>
            <p:ph type="dt" sz="half" idx="38"/>
          </p:nvPr>
        </p:nvSpPr>
        <p:spPr/>
        <p:txBody>
          <a:bodyPr/>
          <a:lstStyle/>
          <a:p>
            <a:pPr rtl="0"/>
            <a:r>
              <a:rPr lang="en-GB" dirty="0"/>
              <a:t>19</a:t>
            </a:r>
            <a:r>
              <a:rPr lang="en-GB" noProof="0" dirty="0"/>
              <a:t>/08/2025</a:t>
            </a:r>
          </a:p>
        </p:txBody>
      </p:sp>
      <p:sp>
        <p:nvSpPr>
          <p:cNvPr id="15" name="TextBox 14">
            <a:extLst>
              <a:ext uri="{FF2B5EF4-FFF2-40B4-BE49-F238E27FC236}">
                <a16:creationId xmlns:a16="http://schemas.microsoft.com/office/drawing/2014/main" id="{31971792-3573-C492-F282-47A85FF32D6A}"/>
              </a:ext>
            </a:extLst>
          </p:cNvPr>
          <p:cNvSpPr txBox="1"/>
          <p:nvPr/>
        </p:nvSpPr>
        <p:spPr>
          <a:xfrm>
            <a:off x="4222038" y="3700730"/>
            <a:ext cx="436154" cy="621375"/>
          </a:xfrm>
          <a:prstGeom prst="rect">
            <a:avLst/>
          </a:prstGeom>
          <a:noFill/>
        </p:spPr>
        <p:txBody>
          <a:bodyPr wrap="square" rtlCol="0">
            <a:spAutoFit/>
          </a:bodyPr>
          <a:lstStyle/>
          <a:p>
            <a:r>
              <a:rPr lang="en-GB" sz="3307" dirty="0">
                <a:solidFill>
                  <a:schemeClr val="tx2"/>
                </a:solidFill>
              </a:rPr>
              <a:t>+</a:t>
            </a:r>
          </a:p>
        </p:txBody>
      </p:sp>
      <p:sp>
        <p:nvSpPr>
          <p:cNvPr id="16" name="TextBox 15">
            <a:extLst>
              <a:ext uri="{FF2B5EF4-FFF2-40B4-BE49-F238E27FC236}">
                <a16:creationId xmlns:a16="http://schemas.microsoft.com/office/drawing/2014/main" id="{70928B28-D17C-0406-EBD5-FDFC24793EAA}"/>
              </a:ext>
            </a:extLst>
          </p:cNvPr>
          <p:cNvSpPr txBox="1"/>
          <p:nvPr/>
        </p:nvSpPr>
        <p:spPr>
          <a:xfrm>
            <a:off x="7914643" y="3700730"/>
            <a:ext cx="436154" cy="621375"/>
          </a:xfrm>
          <a:prstGeom prst="rect">
            <a:avLst/>
          </a:prstGeom>
          <a:noFill/>
        </p:spPr>
        <p:txBody>
          <a:bodyPr wrap="square" rtlCol="0">
            <a:spAutoFit/>
          </a:bodyPr>
          <a:lstStyle/>
          <a:p>
            <a:r>
              <a:rPr lang="en-GB" sz="3307" dirty="0">
                <a:solidFill>
                  <a:schemeClr val="tx2"/>
                </a:solidFill>
              </a:rPr>
              <a:t>=</a:t>
            </a:r>
          </a:p>
        </p:txBody>
      </p:sp>
      <p:pic>
        <p:nvPicPr>
          <p:cNvPr id="7170" name="Picture 2">
            <a:extLst>
              <a:ext uri="{FF2B5EF4-FFF2-40B4-BE49-F238E27FC236}">
                <a16:creationId xmlns:a16="http://schemas.microsoft.com/office/drawing/2014/main" id="{8C9C233E-C2B1-895A-8478-E255C540AF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1396" y="2565093"/>
            <a:ext cx="1023749" cy="1013905"/>
          </a:xfrm>
          <a:prstGeom prst="rect">
            <a:avLst/>
          </a:prstGeom>
          <a:noFill/>
          <a:extLst>
            <a:ext uri="{909E8E84-426E-40DD-AFC4-6F175D3DCCD1}">
              <a14:hiddenFill xmlns:a14="http://schemas.microsoft.com/office/drawing/2010/main">
                <a:solidFill>
                  <a:srgbClr val="FFFFFF"/>
                </a:solidFill>
              </a14:hiddenFill>
            </a:ext>
          </a:extLst>
        </p:spPr>
      </p:pic>
      <p:pic>
        <p:nvPicPr>
          <p:cNvPr id="17" name="Content Placeholder 81" descr="Basic Shapes with solid fill">
            <a:extLst>
              <a:ext uri="{FF2B5EF4-FFF2-40B4-BE49-F238E27FC236}">
                <a16:creationId xmlns:a16="http://schemas.microsoft.com/office/drawing/2014/main" id="{7E52A5BD-844A-9943-A0BC-6A1202BB47D7}"/>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5788118" y="2487227"/>
            <a:ext cx="1023749" cy="1023749"/>
          </a:xfrm>
          <a:prstGeom prst="rect">
            <a:avLst/>
          </a:prstGeom>
        </p:spPr>
      </p:pic>
      <p:pic>
        <p:nvPicPr>
          <p:cNvPr id="18" name="Content Placeholder 81" descr="Brain with solid fill">
            <a:extLst>
              <a:ext uri="{FF2B5EF4-FFF2-40B4-BE49-F238E27FC236}">
                <a16:creationId xmlns:a16="http://schemas.microsoft.com/office/drawing/2014/main" id="{7FD61DA6-CAEE-7B23-E24F-C0D908C568E8}"/>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064842" y="2487227"/>
            <a:ext cx="1023749" cy="1023749"/>
          </a:xfrm>
          <a:prstGeom prst="rect">
            <a:avLst/>
          </a:prstGeom>
        </p:spPr>
      </p:pic>
    </p:spTree>
    <p:extLst>
      <p:ext uri="{BB962C8B-B14F-4D97-AF65-F5344CB8AC3E}">
        <p14:creationId xmlns:p14="http://schemas.microsoft.com/office/powerpoint/2010/main" val="3891690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599987" cy="7235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63727" y="3519648"/>
            <a:ext cx="3401997" cy="3376718"/>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250" y="657612"/>
            <a:ext cx="11269974" cy="5916835"/>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544432-6C3E-7B96-080E-80055756E116}"/>
              </a:ext>
            </a:extLst>
          </p:cNvPr>
          <p:cNvSpPr>
            <a:spLocks noGrp="1"/>
          </p:cNvSpPr>
          <p:nvPr>
            <p:ph type="title"/>
          </p:nvPr>
        </p:nvSpPr>
        <p:spPr>
          <a:xfrm>
            <a:off x="1328248" y="1108475"/>
            <a:ext cx="8345027" cy="1707655"/>
          </a:xfrm>
        </p:spPr>
        <p:txBody>
          <a:bodyPr anchor="ctr">
            <a:normAutofit/>
          </a:bodyPr>
          <a:lstStyle/>
          <a:p>
            <a:r>
              <a:rPr lang="en-GB" sz="7500"/>
              <a:t>Why Nesy AI</a:t>
            </a:r>
          </a:p>
        </p:txBody>
      </p:sp>
      <p:sp>
        <p:nvSpPr>
          <p:cNvPr id="3" name="Content Placeholder 2">
            <a:extLst>
              <a:ext uri="{FF2B5EF4-FFF2-40B4-BE49-F238E27FC236}">
                <a16:creationId xmlns:a16="http://schemas.microsoft.com/office/drawing/2014/main" id="{6EE9CFC7-1542-02E4-08D0-F5A798D782B0}"/>
              </a:ext>
            </a:extLst>
          </p:cNvPr>
          <p:cNvSpPr>
            <a:spLocks noGrp="1"/>
          </p:cNvSpPr>
          <p:nvPr>
            <p:ph idx="1"/>
          </p:nvPr>
        </p:nvSpPr>
        <p:spPr>
          <a:xfrm>
            <a:off x="1328248" y="3133064"/>
            <a:ext cx="8345027" cy="2954676"/>
          </a:xfrm>
        </p:spPr>
        <p:txBody>
          <a:bodyPr anchor="t">
            <a:normAutofit/>
          </a:bodyPr>
          <a:lstStyle/>
          <a:p>
            <a:pPr>
              <a:lnSpc>
                <a:spcPct val="90000"/>
              </a:lnSpc>
            </a:pPr>
            <a:r>
              <a:rPr lang="en-GB" sz="800" b="1"/>
              <a:t>Operational standards in intelligence</a:t>
            </a:r>
            <a:endParaRPr lang="en-GB" sz="800"/>
          </a:p>
          <a:p>
            <a:pPr>
              <a:lnSpc>
                <a:spcPct val="90000"/>
              </a:lnSpc>
            </a:pPr>
            <a:r>
              <a:rPr lang="en-GB" sz="800"/>
              <a:t>Decisions must be </a:t>
            </a:r>
            <a:r>
              <a:rPr lang="en-GB" sz="800" b="1"/>
              <a:t>traceable, auditable, reproducible, and contestable</a:t>
            </a:r>
            <a:r>
              <a:rPr lang="en-GB" sz="800"/>
              <a:t> (evidential accountability; briefing defensibility).</a:t>
            </a:r>
          </a:p>
          <a:p>
            <a:pPr>
              <a:lnSpc>
                <a:spcPct val="90000"/>
              </a:lnSpc>
            </a:pPr>
            <a:r>
              <a:rPr lang="en-GB" sz="800" b="1"/>
              <a:t>Limits of LLMs / AI agents</a:t>
            </a:r>
            <a:endParaRPr lang="en-GB" sz="800"/>
          </a:p>
          <a:p>
            <a:pPr>
              <a:lnSpc>
                <a:spcPct val="90000"/>
              </a:lnSpc>
            </a:pPr>
            <a:r>
              <a:rPr lang="en-GB" sz="800" b="1"/>
              <a:t>Opaque</a:t>
            </a:r>
            <a:r>
              <a:rPr lang="en-GB" sz="800"/>
              <a:t> inner workings; </a:t>
            </a:r>
            <a:r>
              <a:rPr lang="en-GB" sz="800" b="1"/>
              <a:t>non-deterministic</a:t>
            </a:r>
            <a:r>
              <a:rPr lang="en-GB" sz="800"/>
              <a:t> outputs; prone to </a:t>
            </a:r>
            <a:r>
              <a:rPr lang="en-GB" sz="800" b="1"/>
              <a:t>hallucination</a:t>
            </a:r>
            <a:r>
              <a:rPr lang="en-GB" sz="800"/>
              <a:t> and </a:t>
            </a:r>
            <a:r>
              <a:rPr lang="en-GB" sz="800" b="1"/>
              <a:t>miscalibrated confidence</a:t>
            </a:r>
            <a:r>
              <a:rPr lang="en-GB" sz="800"/>
              <a:t> (Lipton 2016; Doshi-Velez &amp; Kim 2017).</a:t>
            </a:r>
          </a:p>
          <a:p>
            <a:pPr>
              <a:lnSpc>
                <a:spcPct val="90000"/>
              </a:lnSpc>
            </a:pPr>
            <a:r>
              <a:rPr lang="en-GB" sz="800" b="1"/>
              <a:t>Provenance ambiguity</a:t>
            </a:r>
            <a:r>
              <a:rPr lang="en-GB" sz="800"/>
              <a:t>: hard to show “where a fact came from” across long contexts/tool calls.</a:t>
            </a:r>
          </a:p>
          <a:p>
            <a:pPr>
              <a:lnSpc>
                <a:spcPct val="90000"/>
              </a:lnSpc>
            </a:pPr>
            <a:r>
              <a:rPr lang="en-GB" sz="800" b="1"/>
              <a:t>Attack surface</a:t>
            </a:r>
            <a:r>
              <a:rPr lang="en-GB" sz="800"/>
              <a:t>: prompt-/tool-injection, data contamination, adversarial paraphrase; brittle under distribution shift.</a:t>
            </a:r>
          </a:p>
          <a:p>
            <a:pPr>
              <a:lnSpc>
                <a:spcPct val="90000"/>
              </a:lnSpc>
            </a:pPr>
            <a:r>
              <a:rPr lang="en-GB" sz="800" b="1"/>
              <a:t>Agents</a:t>
            </a:r>
            <a:r>
              <a:rPr lang="en-GB" sz="800"/>
              <a:t> add orchestration but </a:t>
            </a:r>
            <a:r>
              <a:rPr lang="en-GB" sz="800" b="1"/>
              <a:t>do not yield a defensible reasoning trail</a:t>
            </a:r>
            <a:r>
              <a:rPr lang="en-GB" sz="800"/>
              <a:t>; tool logs ≠ reasoning logic.</a:t>
            </a:r>
          </a:p>
          <a:p>
            <a:pPr>
              <a:lnSpc>
                <a:spcPct val="90000"/>
              </a:lnSpc>
            </a:pPr>
            <a:r>
              <a:rPr lang="en-GB" sz="800" b="1"/>
              <a:t>MCP</a:t>
            </a:r>
            <a:r>
              <a:rPr lang="en-GB" sz="800"/>
              <a:t> is plumbing (context/tool routing), </a:t>
            </a:r>
            <a:r>
              <a:rPr lang="en-GB" sz="800" b="1"/>
              <a:t>not</a:t>
            </a:r>
            <a:r>
              <a:rPr lang="en-GB" sz="800"/>
              <a:t> a solution to interpretability or evidential standards.</a:t>
            </a:r>
          </a:p>
          <a:p>
            <a:pPr>
              <a:lnSpc>
                <a:spcPct val="90000"/>
              </a:lnSpc>
            </a:pPr>
            <a:r>
              <a:rPr lang="en-GB" sz="800" b="1"/>
              <a:t>Why Neuro-Symbolic AI</a:t>
            </a:r>
            <a:endParaRPr lang="en-GB" sz="800"/>
          </a:p>
          <a:p>
            <a:pPr>
              <a:lnSpc>
                <a:spcPct val="90000"/>
              </a:lnSpc>
            </a:pPr>
            <a:r>
              <a:rPr lang="en-GB" sz="800" b="1"/>
              <a:t>Hybrid</a:t>
            </a:r>
            <a:r>
              <a:rPr lang="en-GB" sz="800"/>
              <a:t>: neural encoders for pattern recognition + </a:t>
            </a:r>
            <a:r>
              <a:rPr lang="en-GB" sz="800" b="1"/>
              <a:t>symbolic layer</a:t>
            </a:r>
            <a:r>
              <a:rPr lang="en-GB" sz="800"/>
              <a:t> for rule-based, </a:t>
            </a:r>
            <a:r>
              <a:rPr lang="en-GB" sz="800" b="1"/>
              <a:t>human-readable</a:t>
            </a:r>
            <a:r>
              <a:rPr lang="en-GB" sz="800"/>
              <a:t> decision paths (Marcus &amp; Davis 2019; Manhaeve et al. 2018; Mao et al. 2019).</a:t>
            </a:r>
          </a:p>
          <a:p>
            <a:pPr>
              <a:lnSpc>
                <a:spcPct val="90000"/>
              </a:lnSpc>
            </a:pPr>
            <a:r>
              <a:rPr lang="en-GB" sz="800"/>
              <a:t>Encodes </a:t>
            </a:r>
            <a:r>
              <a:rPr lang="en-GB" sz="800" b="1"/>
              <a:t>domain knowledge</a:t>
            </a:r>
            <a:r>
              <a:rPr lang="en-GB" sz="800"/>
              <a:t> (e.g., source reliability priors, claim types, hedging cues), supports </a:t>
            </a:r>
            <a:r>
              <a:rPr lang="en-GB" sz="800" b="1"/>
              <a:t>abstain/route-to-analyst</a:t>
            </a:r>
            <a:r>
              <a:rPr lang="en-GB" sz="800"/>
              <a:t> logic.</a:t>
            </a:r>
          </a:p>
          <a:p>
            <a:pPr>
              <a:lnSpc>
                <a:spcPct val="90000"/>
              </a:lnSpc>
            </a:pPr>
            <a:r>
              <a:rPr lang="en-GB" sz="800" b="1"/>
              <a:t>Auditable</a:t>
            </a:r>
            <a:r>
              <a:rPr lang="en-GB" sz="800"/>
              <a:t>: stable rule paths, explicit thresholds, and calibration; </a:t>
            </a:r>
            <a:r>
              <a:rPr lang="en-GB" sz="800" b="1"/>
              <a:t>updatable</a:t>
            </a:r>
            <a:r>
              <a:rPr lang="en-GB" sz="800"/>
              <a:t> without full retraining.</a:t>
            </a:r>
          </a:p>
          <a:p>
            <a:pPr>
              <a:lnSpc>
                <a:spcPct val="90000"/>
              </a:lnSpc>
            </a:pPr>
            <a:r>
              <a:rPr lang="en-GB" sz="800" b="1"/>
              <a:t>Trade-offs &amp; fit</a:t>
            </a:r>
            <a:endParaRPr lang="en-GB" sz="800"/>
          </a:p>
          <a:p>
            <a:pPr>
              <a:lnSpc>
                <a:spcPct val="90000"/>
              </a:lnSpc>
            </a:pPr>
            <a:r>
              <a:rPr lang="en-GB" sz="800"/>
              <a:t>May trade a few points of raw accuracy for </a:t>
            </a:r>
            <a:r>
              <a:rPr lang="en-GB" sz="800" b="1"/>
              <a:t>explainability + evidential defensibility</a:t>
            </a:r>
            <a:r>
              <a:rPr lang="en-GB" sz="800"/>
              <a:t> (Rudin 2019).</a:t>
            </a:r>
          </a:p>
          <a:p>
            <a:pPr>
              <a:lnSpc>
                <a:spcPct val="90000"/>
              </a:lnSpc>
            </a:pPr>
            <a:r>
              <a:rPr lang="en-GB" sz="800"/>
              <a:t>Best used where </a:t>
            </a:r>
            <a:r>
              <a:rPr lang="en-GB" sz="800" b="1"/>
              <a:t>decisions must be justified</a:t>
            </a:r>
            <a:r>
              <a:rPr lang="en-GB" sz="800"/>
              <a:t>: contested narratives, politically sensitive briefs, legal scrutiny.</a:t>
            </a:r>
          </a:p>
          <a:p>
            <a:pPr>
              <a:lnSpc>
                <a:spcPct val="90000"/>
              </a:lnSpc>
            </a:pPr>
            <a:r>
              <a:rPr lang="en-GB" sz="800" b="1"/>
              <a:t>Complementarity</a:t>
            </a:r>
            <a:endParaRPr lang="en-GB" sz="800"/>
          </a:p>
          <a:p>
            <a:pPr>
              <a:lnSpc>
                <a:spcPct val="90000"/>
              </a:lnSpc>
            </a:pPr>
            <a:r>
              <a:rPr lang="en-GB" sz="800"/>
              <a:t>Use LLMs upstream (triage, extraction, drafting).</a:t>
            </a:r>
          </a:p>
          <a:p>
            <a:pPr>
              <a:lnSpc>
                <a:spcPct val="90000"/>
              </a:lnSpc>
            </a:pPr>
            <a:r>
              <a:rPr lang="en-GB" sz="800"/>
              <a:t>Use </a:t>
            </a:r>
            <a:r>
              <a:rPr lang="en-GB" sz="800" b="1"/>
              <a:t>NeSy</a:t>
            </a:r>
            <a:r>
              <a:rPr lang="en-GB" sz="800"/>
              <a:t> at the </a:t>
            </a:r>
            <a:r>
              <a:rPr lang="en-GB" sz="800" b="1"/>
              <a:t>decision point</a:t>
            </a:r>
            <a:r>
              <a:rPr lang="en-GB" sz="800"/>
              <a:t> where </a:t>
            </a:r>
            <a:r>
              <a:rPr lang="en-GB" sz="800" b="1"/>
              <a:t>explanations are required</a:t>
            </a:r>
            <a:r>
              <a:rPr lang="en-GB" sz="800"/>
              <a:t>.</a:t>
            </a:r>
          </a:p>
          <a:p>
            <a:pPr>
              <a:lnSpc>
                <a:spcPct val="90000"/>
              </a:lnSpc>
            </a:pPr>
            <a:endParaRPr lang="en-GB" sz="800"/>
          </a:p>
          <a:p>
            <a:pPr>
              <a:lnSpc>
                <a:spcPct val="90000"/>
              </a:lnSpc>
            </a:pPr>
            <a:endParaRPr lang="en-GB" sz="800"/>
          </a:p>
        </p:txBody>
      </p:sp>
    </p:spTree>
    <p:extLst>
      <p:ext uri="{BB962C8B-B14F-4D97-AF65-F5344CB8AC3E}">
        <p14:creationId xmlns:p14="http://schemas.microsoft.com/office/powerpoint/2010/main" val="3878982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E9297BD4-4ED3-A91F-5584-512AFD69AE1D}"/>
              </a:ext>
            </a:extLst>
          </p:cNvPr>
          <p:cNvSpPr>
            <a:spLocks noGrp="1"/>
          </p:cNvSpPr>
          <p:nvPr>
            <p:ph type="dt" sz="half" idx="10"/>
          </p:nvPr>
        </p:nvSpPr>
        <p:spPr/>
        <p:txBody>
          <a:bodyPr/>
          <a:lstStyle/>
          <a:p>
            <a:pPr rtl="0"/>
            <a:r>
              <a:rPr lang="en-GB" noProof="0"/>
              <a:t>7/1/20XX</a:t>
            </a:r>
          </a:p>
        </p:txBody>
      </p:sp>
      <p:sp>
        <p:nvSpPr>
          <p:cNvPr id="8" name="Footer Placeholder 7">
            <a:extLst>
              <a:ext uri="{FF2B5EF4-FFF2-40B4-BE49-F238E27FC236}">
                <a16:creationId xmlns:a16="http://schemas.microsoft.com/office/drawing/2014/main" id="{32460446-8B22-4805-55DD-1A78E43071D7}"/>
              </a:ext>
            </a:extLst>
          </p:cNvPr>
          <p:cNvSpPr>
            <a:spLocks noGrp="1"/>
          </p:cNvSpPr>
          <p:nvPr>
            <p:ph type="ftr" sz="quarter" idx="11"/>
          </p:nvPr>
        </p:nvSpPr>
        <p:spPr/>
        <p:txBody>
          <a:bodyPr/>
          <a:lstStyle/>
          <a:p>
            <a:pPr rtl="0"/>
            <a:r>
              <a:rPr lang="en-GB" noProof="0"/>
              <a:t>Pitch deck title</a:t>
            </a:r>
          </a:p>
        </p:txBody>
      </p:sp>
      <p:sp>
        <p:nvSpPr>
          <p:cNvPr id="9" name="Slide Number Placeholder 8">
            <a:extLst>
              <a:ext uri="{FF2B5EF4-FFF2-40B4-BE49-F238E27FC236}">
                <a16:creationId xmlns:a16="http://schemas.microsoft.com/office/drawing/2014/main" id="{D85C8D3C-B99F-85B5-86D4-8D0B8A4027D8}"/>
              </a:ext>
            </a:extLst>
          </p:cNvPr>
          <p:cNvSpPr>
            <a:spLocks noGrp="1"/>
          </p:cNvSpPr>
          <p:nvPr>
            <p:ph type="sldNum" sz="quarter" idx="12"/>
          </p:nvPr>
        </p:nvSpPr>
        <p:spPr/>
        <p:txBody>
          <a:bodyPr/>
          <a:lstStyle/>
          <a:p>
            <a:pPr rtl="0"/>
            <a:fld id="{B5CEABB6-07DC-46E8-9B57-56EC44A396E5}" type="slidenum">
              <a:rPr lang="en-GB" noProof="0" smtClean="0"/>
              <a:t>8</a:t>
            </a:fld>
            <a:endParaRPr lang="en-GB" noProof="0"/>
          </a:p>
        </p:txBody>
      </p:sp>
      <p:sp>
        <p:nvSpPr>
          <p:cNvPr id="20" name="Text Placeholder 2">
            <a:extLst>
              <a:ext uri="{FF2B5EF4-FFF2-40B4-BE49-F238E27FC236}">
                <a16:creationId xmlns:a16="http://schemas.microsoft.com/office/drawing/2014/main" id="{7F217085-2E3A-4EF0-FFDC-0F83B5DAEEE0}"/>
              </a:ext>
            </a:extLst>
          </p:cNvPr>
          <p:cNvSpPr>
            <a:spLocks noGrp="1"/>
          </p:cNvSpPr>
          <p:nvPr>
            <p:ph type="body" idx="1"/>
          </p:nvPr>
        </p:nvSpPr>
        <p:spPr>
          <a:xfrm>
            <a:off x="1382242" y="2143713"/>
            <a:ext cx="4353837" cy="406350"/>
          </a:xfrm>
        </p:spPr>
        <p:txBody>
          <a:bodyPr>
            <a:normAutofit fontScale="92500" lnSpcReduction="10000"/>
          </a:bodyPr>
          <a:lstStyle/>
          <a:p>
            <a:r>
              <a:rPr lang="en-GB" dirty="0">
                <a:solidFill>
                  <a:schemeClr val="tx2"/>
                </a:solidFill>
              </a:rPr>
              <a:t>SYMBOLIC (CLASSICAL) AI:</a:t>
            </a:r>
          </a:p>
        </p:txBody>
      </p:sp>
      <p:sp>
        <p:nvSpPr>
          <p:cNvPr id="21" name="Content Placeholder 3">
            <a:extLst>
              <a:ext uri="{FF2B5EF4-FFF2-40B4-BE49-F238E27FC236}">
                <a16:creationId xmlns:a16="http://schemas.microsoft.com/office/drawing/2014/main" id="{8328CE91-2075-05EB-91D7-7DB46C918BD5}"/>
              </a:ext>
            </a:extLst>
          </p:cNvPr>
          <p:cNvSpPr>
            <a:spLocks noGrp="1"/>
          </p:cNvSpPr>
          <p:nvPr>
            <p:ph sz="half" idx="2"/>
          </p:nvPr>
        </p:nvSpPr>
        <p:spPr>
          <a:xfrm>
            <a:off x="1382242" y="2691813"/>
            <a:ext cx="4426529" cy="3307497"/>
          </a:xfrm>
        </p:spPr>
        <p:txBody>
          <a:bodyPr>
            <a:normAutofit fontScale="85000" lnSpcReduction="20000"/>
          </a:bodyPr>
          <a:lstStyle/>
          <a:p>
            <a:pPr marL="0" indent="0">
              <a:buNone/>
            </a:pPr>
            <a:r>
              <a:rPr lang="en-GB" dirty="0">
                <a:solidFill>
                  <a:schemeClr val="tx2"/>
                </a:solidFill>
              </a:rPr>
              <a:t>Pioneered by Newell and Simon, initially used in expert systems for the time.</a:t>
            </a:r>
            <a:br>
              <a:rPr lang="en-GB" dirty="0">
                <a:solidFill>
                  <a:schemeClr val="tx2"/>
                </a:solidFill>
              </a:rPr>
            </a:br>
            <a:br>
              <a:rPr lang="en-GB" dirty="0">
                <a:solidFill>
                  <a:schemeClr val="tx2"/>
                </a:solidFill>
              </a:rPr>
            </a:br>
            <a:r>
              <a:rPr lang="en-GB" dirty="0">
                <a:solidFill>
                  <a:schemeClr val="tx2"/>
                </a:solidFill>
              </a:rPr>
              <a:t>Uses symbol manipulation and logical rules to emulate cognitive thinking</a:t>
            </a:r>
            <a:br>
              <a:rPr lang="en-GB" dirty="0">
                <a:solidFill>
                  <a:schemeClr val="tx2"/>
                </a:solidFill>
              </a:rPr>
            </a:br>
            <a:br>
              <a:rPr lang="en-GB" dirty="0">
                <a:solidFill>
                  <a:schemeClr val="tx2"/>
                </a:solidFill>
              </a:rPr>
            </a:br>
            <a:r>
              <a:rPr lang="en-GB" dirty="0">
                <a:solidFill>
                  <a:schemeClr val="tx2"/>
                </a:solidFill>
              </a:rPr>
              <a:t>Innovative for the time, great at processing structured data</a:t>
            </a:r>
            <a:br>
              <a:rPr lang="en-GB" dirty="0">
                <a:solidFill>
                  <a:schemeClr val="tx2"/>
                </a:solidFill>
              </a:rPr>
            </a:br>
            <a:br>
              <a:rPr lang="en-GB" dirty="0">
                <a:solidFill>
                  <a:schemeClr val="tx2"/>
                </a:solidFill>
              </a:rPr>
            </a:br>
            <a:r>
              <a:rPr lang="en-GB" dirty="0">
                <a:solidFill>
                  <a:schemeClr val="tx2"/>
                </a:solidFill>
              </a:rPr>
              <a:t>Struggles with complex, unstructured data</a:t>
            </a:r>
          </a:p>
          <a:p>
            <a:endParaRPr lang="en-GB" dirty="0"/>
          </a:p>
        </p:txBody>
      </p:sp>
      <p:sp>
        <p:nvSpPr>
          <p:cNvPr id="22" name="Text Placeholder 4">
            <a:extLst>
              <a:ext uri="{FF2B5EF4-FFF2-40B4-BE49-F238E27FC236}">
                <a16:creationId xmlns:a16="http://schemas.microsoft.com/office/drawing/2014/main" id="{94D2A036-F166-1E87-C92E-11C63B0DBD94}"/>
              </a:ext>
            </a:extLst>
          </p:cNvPr>
          <p:cNvSpPr>
            <a:spLocks noGrp="1"/>
          </p:cNvSpPr>
          <p:nvPr>
            <p:ph type="body" sz="quarter" idx="3"/>
          </p:nvPr>
        </p:nvSpPr>
        <p:spPr>
          <a:xfrm>
            <a:off x="6713587" y="2138229"/>
            <a:ext cx="5080612" cy="406350"/>
          </a:xfrm>
        </p:spPr>
        <p:txBody>
          <a:bodyPr>
            <a:normAutofit fontScale="92500" lnSpcReduction="10000"/>
          </a:bodyPr>
          <a:lstStyle/>
          <a:p>
            <a:r>
              <a:rPr lang="en-GB" dirty="0">
                <a:solidFill>
                  <a:schemeClr val="accent2"/>
                </a:solidFill>
              </a:rPr>
              <a:t>NEURAL NETWORKS</a:t>
            </a:r>
          </a:p>
        </p:txBody>
      </p:sp>
      <p:sp>
        <p:nvSpPr>
          <p:cNvPr id="23" name="Content Placeholder 5">
            <a:extLst>
              <a:ext uri="{FF2B5EF4-FFF2-40B4-BE49-F238E27FC236}">
                <a16:creationId xmlns:a16="http://schemas.microsoft.com/office/drawing/2014/main" id="{D0252700-05C1-1E0D-4B80-2081445153C5}"/>
              </a:ext>
            </a:extLst>
          </p:cNvPr>
          <p:cNvSpPr>
            <a:spLocks noGrp="1"/>
          </p:cNvSpPr>
          <p:nvPr>
            <p:ph sz="quarter" idx="4"/>
          </p:nvPr>
        </p:nvSpPr>
        <p:spPr>
          <a:xfrm>
            <a:off x="6713587" y="2682260"/>
            <a:ext cx="5339245" cy="3817796"/>
          </a:xfrm>
        </p:spPr>
        <p:txBody>
          <a:bodyPr>
            <a:normAutofit fontScale="85000" lnSpcReduction="20000"/>
          </a:bodyPr>
          <a:lstStyle/>
          <a:p>
            <a:pPr marL="0" indent="0">
              <a:buNone/>
            </a:pPr>
            <a:r>
              <a:rPr lang="en-GB" dirty="0">
                <a:solidFill>
                  <a:schemeClr val="accent2"/>
                </a:solidFill>
              </a:rPr>
              <a:t>First proposed </a:t>
            </a:r>
            <a:r>
              <a:rPr lang="en-US" dirty="0">
                <a:solidFill>
                  <a:schemeClr val="accent2"/>
                </a:solidFill>
              </a:rPr>
              <a:t>by Warren McCullough and Walter Pitts in 1944, with successful implementations starting from late 80s</a:t>
            </a:r>
            <a:br>
              <a:rPr lang="en-GB" sz="103" dirty="0">
                <a:solidFill>
                  <a:schemeClr val="accent2"/>
                </a:solidFill>
              </a:rPr>
            </a:br>
            <a:br>
              <a:rPr lang="en-GB" sz="103" dirty="0">
                <a:solidFill>
                  <a:schemeClr val="accent2"/>
                </a:solidFill>
              </a:rPr>
            </a:br>
            <a:r>
              <a:rPr lang="en-GB" dirty="0">
                <a:solidFill>
                  <a:schemeClr val="accent2"/>
                </a:solidFill>
              </a:rPr>
              <a:t>Mimics the neural networks in human brains with input and output layer with decision making in hidden layers</a:t>
            </a:r>
            <a:br>
              <a:rPr lang="en-GB" dirty="0">
                <a:solidFill>
                  <a:schemeClr val="accent2"/>
                </a:solidFill>
              </a:rPr>
            </a:br>
            <a:br>
              <a:rPr lang="en-GB" dirty="0">
                <a:solidFill>
                  <a:schemeClr val="accent2"/>
                </a:solidFill>
              </a:rPr>
            </a:br>
            <a:r>
              <a:rPr lang="en-GB" dirty="0">
                <a:solidFill>
                  <a:schemeClr val="accent2"/>
                </a:solidFill>
              </a:rPr>
              <a:t>Can handle complex tasks and unstructured data</a:t>
            </a:r>
            <a:br>
              <a:rPr lang="en-GB" sz="310" dirty="0">
                <a:solidFill>
                  <a:schemeClr val="accent2"/>
                </a:solidFill>
              </a:rPr>
            </a:br>
            <a:br>
              <a:rPr lang="en-GB" sz="310" dirty="0">
                <a:solidFill>
                  <a:schemeClr val="accent2"/>
                </a:solidFill>
              </a:rPr>
            </a:br>
            <a:r>
              <a:rPr lang="en-GB" dirty="0">
                <a:solidFill>
                  <a:schemeClr val="accent2"/>
                </a:solidFill>
              </a:rPr>
              <a:t>Complexity of model can make it difficult to understand logic and reasoning of outputs</a:t>
            </a:r>
          </a:p>
        </p:txBody>
      </p:sp>
      <p:pic>
        <p:nvPicPr>
          <p:cNvPr id="26" name="Picture 25">
            <a:extLst>
              <a:ext uri="{FF2B5EF4-FFF2-40B4-BE49-F238E27FC236}">
                <a16:creationId xmlns:a16="http://schemas.microsoft.com/office/drawing/2014/main" id="{E8622638-94B9-33EC-B77A-3A5CEE0EF20C}"/>
              </a:ext>
            </a:extLst>
          </p:cNvPr>
          <p:cNvPicPr>
            <a:picLocks noChangeAspect="1"/>
          </p:cNvPicPr>
          <p:nvPr/>
        </p:nvPicPr>
        <p:blipFill>
          <a:blip r:embed="rId3"/>
          <a:stretch>
            <a:fillRect/>
          </a:stretch>
        </p:blipFill>
        <p:spPr>
          <a:xfrm>
            <a:off x="1621843" y="379326"/>
            <a:ext cx="9356302" cy="1329413"/>
          </a:xfrm>
          <a:prstGeom prst="rect">
            <a:avLst/>
          </a:prstGeom>
        </p:spPr>
      </p:pic>
      <p:pic>
        <p:nvPicPr>
          <p:cNvPr id="28" name="Content Placeholder 68" descr="Blueprint with solid fill">
            <a:extLst>
              <a:ext uri="{FF2B5EF4-FFF2-40B4-BE49-F238E27FC236}">
                <a16:creationId xmlns:a16="http://schemas.microsoft.com/office/drawing/2014/main" id="{61ECEA66-CB42-780F-68BE-1DE641A5EEC5}"/>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550477" y="2801067"/>
            <a:ext cx="576449" cy="576449"/>
          </a:xfrm>
          <a:prstGeom prst="rect">
            <a:avLst/>
          </a:prstGeom>
        </p:spPr>
      </p:pic>
      <p:pic>
        <p:nvPicPr>
          <p:cNvPr id="29" name="Content Placeholder 68" descr="Bullseye with solid fill">
            <a:extLst>
              <a:ext uri="{FF2B5EF4-FFF2-40B4-BE49-F238E27FC236}">
                <a16:creationId xmlns:a16="http://schemas.microsoft.com/office/drawing/2014/main" id="{4FA204AA-BE33-B91A-7225-3E201714037A}"/>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550477" y="3719375"/>
            <a:ext cx="576449" cy="576449"/>
          </a:xfrm>
          <a:prstGeom prst="rect">
            <a:avLst/>
          </a:prstGeom>
        </p:spPr>
      </p:pic>
      <p:pic>
        <p:nvPicPr>
          <p:cNvPr id="30" name="Content Placeholder 68" descr="Bar graph with upward trend with solid fill">
            <a:extLst>
              <a:ext uri="{FF2B5EF4-FFF2-40B4-BE49-F238E27FC236}">
                <a16:creationId xmlns:a16="http://schemas.microsoft.com/office/drawing/2014/main" id="{D9EF6702-DA80-6ED8-BE13-09168FAF0D59}"/>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550477" y="4637682"/>
            <a:ext cx="576449" cy="576449"/>
          </a:xfrm>
          <a:prstGeom prst="rect">
            <a:avLst/>
          </a:prstGeom>
        </p:spPr>
      </p:pic>
      <p:pic>
        <p:nvPicPr>
          <p:cNvPr id="31" name="Content Placeholder 68" descr="Downward trend graph with solid fill">
            <a:extLst>
              <a:ext uri="{FF2B5EF4-FFF2-40B4-BE49-F238E27FC236}">
                <a16:creationId xmlns:a16="http://schemas.microsoft.com/office/drawing/2014/main" id="{870876D7-AB80-E601-57F8-0109BD489210}"/>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557251" y="5422860"/>
            <a:ext cx="576449" cy="576449"/>
          </a:xfrm>
          <a:prstGeom prst="rect">
            <a:avLst/>
          </a:prstGeom>
        </p:spPr>
      </p:pic>
      <p:pic>
        <p:nvPicPr>
          <p:cNvPr id="32" name="Content Placeholder 68" descr="Blueprint with solid fill">
            <a:extLst>
              <a:ext uri="{FF2B5EF4-FFF2-40B4-BE49-F238E27FC236}">
                <a16:creationId xmlns:a16="http://schemas.microsoft.com/office/drawing/2014/main" id="{3F00863E-A590-E32B-F51B-97D01A4E1940}"/>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5991396" y="2792785"/>
            <a:ext cx="576449" cy="576449"/>
          </a:xfrm>
          <a:prstGeom prst="rect">
            <a:avLst/>
          </a:prstGeom>
        </p:spPr>
      </p:pic>
      <p:pic>
        <p:nvPicPr>
          <p:cNvPr id="33" name="Content Placeholder 68" descr="Bullseye with solid fill">
            <a:extLst>
              <a:ext uri="{FF2B5EF4-FFF2-40B4-BE49-F238E27FC236}">
                <a16:creationId xmlns:a16="http://schemas.microsoft.com/office/drawing/2014/main" id="{E3787BB8-B70E-7750-E9CF-9DEFEC2D42AD}"/>
              </a:ext>
            </a:extLst>
          </p:cNvPr>
          <p:cNvPicPr>
            <a:picLocks noChangeAspect="1"/>
          </p:cNvPicPr>
          <p:nvPr/>
        </p:nvPicPr>
        <p:blipFill>
          <a:blip r:embed="rId14">
            <a:extLst>
              <a:ext uri="{96DAC541-7B7A-43D3-8B79-37D633B846F1}">
                <asvg:svgBlip xmlns:asvg="http://schemas.microsoft.com/office/drawing/2016/SVG/main" r:embed="rId15"/>
              </a:ext>
            </a:extLst>
          </a:blip>
          <a:srcRect/>
          <a:stretch/>
        </p:blipFill>
        <p:spPr>
          <a:xfrm>
            <a:off x="5991396" y="3711092"/>
            <a:ext cx="576449" cy="576449"/>
          </a:xfrm>
          <a:prstGeom prst="rect">
            <a:avLst/>
          </a:prstGeom>
        </p:spPr>
      </p:pic>
      <p:pic>
        <p:nvPicPr>
          <p:cNvPr id="34" name="Content Placeholder 68" descr="Bar graph with upward trend with solid fill">
            <a:extLst>
              <a:ext uri="{FF2B5EF4-FFF2-40B4-BE49-F238E27FC236}">
                <a16:creationId xmlns:a16="http://schemas.microsoft.com/office/drawing/2014/main" id="{12FD9F47-C553-5BAB-F4AD-4FCB5D32CB52}"/>
              </a:ext>
            </a:extLst>
          </p:cNvPr>
          <p:cNvPicPr>
            <a:picLocks noChangeAspect="1"/>
          </p:cNvPicPr>
          <p:nvPr/>
        </p:nvPicPr>
        <p:blipFill>
          <a:blip r:embed="rId16">
            <a:extLst>
              <a:ext uri="{96DAC541-7B7A-43D3-8B79-37D633B846F1}">
                <asvg:svgBlip xmlns:asvg="http://schemas.microsoft.com/office/drawing/2016/SVG/main" r:embed="rId17"/>
              </a:ext>
            </a:extLst>
          </a:blip>
          <a:srcRect/>
          <a:stretch/>
        </p:blipFill>
        <p:spPr>
          <a:xfrm>
            <a:off x="5991396" y="4472299"/>
            <a:ext cx="576449" cy="576449"/>
          </a:xfrm>
          <a:prstGeom prst="rect">
            <a:avLst/>
          </a:prstGeom>
        </p:spPr>
      </p:pic>
      <p:pic>
        <p:nvPicPr>
          <p:cNvPr id="35" name="Content Placeholder 68" descr="Downward trend graph with solid fill">
            <a:extLst>
              <a:ext uri="{FF2B5EF4-FFF2-40B4-BE49-F238E27FC236}">
                <a16:creationId xmlns:a16="http://schemas.microsoft.com/office/drawing/2014/main" id="{A71B0053-C096-E69E-BF1B-808E64BF94DF}"/>
              </a:ext>
            </a:extLst>
          </p:cNvPr>
          <p:cNvPicPr>
            <a:picLocks noChangeAspect="1"/>
          </p:cNvPicPr>
          <p:nvPr/>
        </p:nvPicPr>
        <p:blipFill>
          <a:blip r:embed="rId18">
            <a:extLst>
              <a:ext uri="{96DAC541-7B7A-43D3-8B79-37D633B846F1}">
                <asvg:svgBlip xmlns:asvg="http://schemas.microsoft.com/office/drawing/2016/SVG/main" r:embed="rId19"/>
              </a:ext>
            </a:extLst>
          </a:blip>
          <a:srcRect/>
          <a:stretch/>
        </p:blipFill>
        <p:spPr>
          <a:xfrm>
            <a:off x="5991396" y="5233506"/>
            <a:ext cx="576449" cy="576449"/>
          </a:xfrm>
          <a:prstGeom prst="rect">
            <a:avLst/>
          </a:prstGeom>
        </p:spPr>
      </p:pic>
    </p:spTree>
    <p:extLst>
      <p:ext uri="{BB962C8B-B14F-4D97-AF65-F5344CB8AC3E}">
        <p14:creationId xmlns:p14="http://schemas.microsoft.com/office/powerpoint/2010/main" val="1331578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599987" cy="7235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Triangle 3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63727" y="3519648"/>
            <a:ext cx="3401997" cy="3376718"/>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250" y="657612"/>
            <a:ext cx="11269974" cy="5916835"/>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28248" y="1108475"/>
            <a:ext cx="8345027" cy="1707655"/>
          </a:xfrm>
        </p:spPr>
        <p:txBody>
          <a:bodyPr vert="horz" lIns="91440" tIns="45720" rIns="91440" bIns="45720" rtlCol="0" anchor="ctr">
            <a:normAutofit/>
          </a:bodyPr>
          <a:lstStyle/>
          <a:p>
            <a:pPr algn="l" defTabSz="914400">
              <a:lnSpc>
                <a:spcPct val="90000"/>
              </a:lnSpc>
            </a:pPr>
            <a:r>
              <a:rPr lang="en-US" sz="5800" b="1" kern="1200">
                <a:solidFill>
                  <a:schemeClr val="tx1"/>
                </a:solidFill>
                <a:latin typeface="+mj-lt"/>
                <a:ea typeface="+mj-ea"/>
                <a:cs typeface="+mj-cs"/>
              </a:rPr>
              <a:t>Literature Review – Key Insights</a:t>
            </a:r>
          </a:p>
        </p:txBody>
      </p:sp>
      <p:sp>
        <p:nvSpPr>
          <p:cNvPr id="6" name="Rectangle 1">
            <a:extLst>
              <a:ext uri="{FF2B5EF4-FFF2-40B4-BE49-F238E27FC236}">
                <a16:creationId xmlns:a16="http://schemas.microsoft.com/office/drawing/2014/main" id="{E28A2A19-D4C6-6637-4525-093986363DF3}"/>
              </a:ext>
            </a:extLst>
          </p:cNvPr>
          <p:cNvSpPr>
            <a:spLocks noChangeArrowheads="1"/>
          </p:cNvSpPr>
          <p:nvPr/>
        </p:nvSpPr>
        <p:spPr bwMode="auto">
          <a:xfrm>
            <a:off x="1328248" y="3133064"/>
            <a:ext cx="8345027" cy="295467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indent="-228600" defTabSz="914400" fontAlgn="base">
              <a:lnSpc>
                <a:spcPct val="90000"/>
              </a:lnSpc>
              <a:spcBef>
                <a:spcPct val="0"/>
              </a:spcBef>
              <a:spcAft>
                <a:spcPts val="603"/>
              </a:spcAft>
              <a:buFont typeface="Arial" panose="020B0604020202020204" pitchFamily="34" charset="0"/>
              <a:buChar char="•"/>
            </a:pPr>
            <a:r>
              <a:rPr lang="en-US" altLang="en-US" sz="1200" b="1"/>
              <a:t>Disinformation in Cognitive Warfare</a:t>
            </a:r>
          </a:p>
          <a:p>
            <a:pPr indent="-228600" defTabSz="914400" fontAlgn="base">
              <a:lnSpc>
                <a:spcPct val="90000"/>
              </a:lnSpc>
              <a:spcBef>
                <a:spcPct val="0"/>
              </a:spcBef>
              <a:spcAft>
                <a:spcPts val="603"/>
              </a:spcAft>
              <a:buFont typeface="Arial" panose="020B0604020202020204" pitchFamily="34" charset="0"/>
              <a:buChar char="•"/>
            </a:pPr>
            <a:r>
              <a:rPr lang="en-US" altLang="en-US" sz="1200"/>
              <a:t>Used strategically to destabilise, influence, and erode trust (Rid, 2022; Shulsky, 1991).Accelerated by generative AI technologies like deepfakes and LLMs (Barman et al., 2024; Mysyshyn, 2024). </a:t>
            </a:r>
          </a:p>
          <a:p>
            <a:pPr indent="-228600" defTabSz="914400" fontAlgn="base">
              <a:lnSpc>
                <a:spcPct val="90000"/>
              </a:lnSpc>
              <a:spcBef>
                <a:spcPct val="0"/>
              </a:spcBef>
              <a:spcAft>
                <a:spcPts val="603"/>
              </a:spcAft>
              <a:buFont typeface="Arial" panose="020B0604020202020204" pitchFamily="34" charset="0"/>
              <a:buChar char="•"/>
            </a:pPr>
            <a:r>
              <a:rPr lang="en-US" altLang="en-US" sz="1200" b="1"/>
              <a:t>Limitations of Current AI Detection</a:t>
            </a:r>
          </a:p>
          <a:p>
            <a:pPr indent="-228600" defTabSz="914400" fontAlgn="base">
              <a:lnSpc>
                <a:spcPct val="90000"/>
              </a:lnSpc>
              <a:spcBef>
                <a:spcPct val="0"/>
              </a:spcBef>
              <a:spcAft>
                <a:spcPts val="603"/>
              </a:spcAft>
              <a:buFont typeface="Arial" panose="020B0604020202020204" pitchFamily="34" charset="0"/>
              <a:buChar char="•"/>
            </a:pPr>
            <a:r>
              <a:rPr lang="en-US" altLang="en-US" sz="1200"/>
              <a:t>ML/DL models offer high accuracy but are largely opaque (“black box”), hindering trust in intelligence workflows (Hassija et al., 2023; Abgrall et al., 2024).</a:t>
            </a:r>
          </a:p>
          <a:p>
            <a:pPr indent="-228600" defTabSz="914400" fontAlgn="base">
              <a:lnSpc>
                <a:spcPct val="90000"/>
              </a:lnSpc>
              <a:spcBef>
                <a:spcPct val="0"/>
              </a:spcBef>
              <a:spcAft>
                <a:spcPts val="603"/>
              </a:spcAft>
              <a:buFont typeface="Arial" panose="020B0604020202020204" pitchFamily="34" charset="0"/>
              <a:buChar char="•"/>
            </a:pPr>
            <a:r>
              <a:rPr lang="en-US" altLang="en-US" sz="1200" b="1"/>
              <a:t>Neuro-Symbolic AI (NeSy AI)</a:t>
            </a:r>
          </a:p>
          <a:p>
            <a:pPr indent="-228600" defTabSz="914400" fontAlgn="base">
              <a:lnSpc>
                <a:spcPct val="90000"/>
              </a:lnSpc>
              <a:spcBef>
                <a:spcPct val="0"/>
              </a:spcBef>
              <a:spcAft>
                <a:spcPts val="603"/>
              </a:spcAft>
              <a:buFont typeface="Arial" panose="020B0604020202020204" pitchFamily="34" charset="0"/>
              <a:buChar char="•"/>
            </a:pPr>
            <a:r>
              <a:rPr lang="en-US" altLang="en-US" sz="1200"/>
              <a:t>Combines neural networks (pattern recognition) with symbolic logic (rule-based reasoning) to enhance interpretability (Marcus &amp; Davis, 2019; Valiant, 2008).</a:t>
            </a:r>
          </a:p>
          <a:p>
            <a:pPr indent="-228600" defTabSz="914400" fontAlgn="base">
              <a:lnSpc>
                <a:spcPct val="90000"/>
              </a:lnSpc>
              <a:spcBef>
                <a:spcPct val="0"/>
              </a:spcBef>
              <a:spcAft>
                <a:spcPts val="603"/>
              </a:spcAft>
              <a:buFont typeface="Arial" panose="020B0604020202020204" pitchFamily="34" charset="0"/>
              <a:buChar char="•"/>
            </a:pPr>
            <a:r>
              <a:rPr lang="en-US" altLang="en-US" sz="1200"/>
              <a:t>Presents theoretical promise in aligning accuracy with transparency (Bouzime et al., 2025; Turing Institute, 2025).</a:t>
            </a:r>
          </a:p>
          <a:p>
            <a:pPr indent="-228600" defTabSz="914400" fontAlgn="base">
              <a:lnSpc>
                <a:spcPct val="90000"/>
              </a:lnSpc>
              <a:spcBef>
                <a:spcPct val="0"/>
              </a:spcBef>
              <a:spcAft>
                <a:spcPts val="603"/>
              </a:spcAft>
              <a:buFont typeface="Arial" panose="020B0604020202020204" pitchFamily="34" charset="0"/>
              <a:buChar char="•"/>
            </a:pPr>
            <a:r>
              <a:rPr lang="en-US" altLang="en-US" sz="1200" b="1"/>
              <a:t>Gap in Existing Research</a:t>
            </a:r>
          </a:p>
          <a:p>
            <a:pPr indent="-228600" defTabSz="914400" fontAlgn="base">
              <a:lnSpc>
                <a:spcPct val="90000"/>
              </a:lnSpc>
              <a:spcBef>
                <a:spcPct val="0"/>
              </a:spcBef>
              <a:spcAft>
                <a:spcPts val="603"/>
              </a:spcAft>
              <a:buFont typeface="Arial" panose="020B0604020202020204" pitchFamily="34" charset="0"/>
              <a:buChar char="•"/>
            </a:pPr>
            <a:r>
              <a:rPr lang="en-US" altLang="en-US" sz="1200"/>
              <a:t>Few empirical studies examine NeSy AI in real-world intelligence contexts (Ofosu-Asare, 2024).</a:t>
            </a:r>
          </a:p>
          <a:p>
            <a:pPr indent="-228600" defTabSz="914400" fontAlgn="base">
              <a:lnSpc>
                <a:spcPct val="90000"/>
              </a:lnSpc>
              <a:spcBef>
                <a:spcPct val="0"/>
              </a:spcBef>
              <a:spcAft>
                <a:spcPts val="603"/>
              </a:spcAft>
              <a:buFont typeface="Arial" panose="020B0604020202020204" pitchFamily="34" charset="0"/>
              <a:buChar char="•"/>
            </a:pPr>
            <a:r>
              <a:rPr lang="en-US" altLang="en-US" sz="1200"/>
              <a:t>Interpretability is often cited but rarely treated as a measurable, operational performance metric (Afroogh et al., 2024).</a:t>
            </a:r>
          </a:p>
        </p:txBody>
      </p:sp>
    </p:spTree>
  </p:cSld>
  <p:clrMapOvr>
    <a:masterClrMapping/>
  </p:clrMapOvr>
  <mc:AlternateContent xmlns:mc="http://schemas.openxmlformats.org/markup-compatibility/2006" xmlns:p14="http://schemas.microsoft.com/office/powerpoint/2010/main">
    <mc:Choice Requires="p14">
      <p:transition spd="slow" p14:dur="2000" advTm="137673"/>
    </mc:Choice>
    <mc:Fallback xmlns="">
      <p:transition spd="slow" advTm="137673"/>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7174</Words>
  <Application>Microsoft Office PowerPoint</Application>
  <PresentationFormat>Custom</PresentationFormat>
  <Paragraphs>558</Paragraphs>
  <Slides>22</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Aptos</vt:lpstr>
      <vt:lpstr>Arial</vt:lpstr>
      <vt:lpstr>Avenir Next LT Pro Light</vt:lpstr>
      <vt:lpstr>Calibri</vt:lpstr>
      <vt:lpstr>Wingdings</vt:lpstr>
      <vt:lpstr>Office Theme</vt:lpstr>
      <vt:lpstr>PowerPoint Presentation</vt:lpstr>
      <vt:lpstr>Problem Space &amp; Objective The Challenge in Intelligence Analysis</vt:lpstr>
      <vt:lpstr>Research Question</vt:lpstr>
      <vt:lpstr>Refining The Research Scope</vt:lpstr>
      <vt:lpstr>AI, Deep Learning, Black Box, and Neuro-Symbolic AI</vt:lpstr>
      <vt:lpstr>NEURO-SYMBOLIC AI</vt:lpstr>
      <vt:lpstr>Why Nesy AI</vt:lpstr>
      <vt:lpstr>PowerPoint Presentation</vt:lpstr>
      <vt:lpstr>Literature Review – Key Insights</vt:lpstr>
      <vt:lpstr>Methodology - Research Design</vt:lpstr>
      <vt:lpstr>Models, Data &amp; Tools</vt:lpstr>
      <vt:lpstr>TEST SETUP</vt:lpstr>
      <vt:lpstr>Model 1: Traditional ML/DL</vt:lpstr>
      <vt:lpstr>MODEL 1: TRADITIONAL BLACK BOX MODEL</vt:lpstr>
      <vt:lpstr>Model 2: NeSy AI</vt:lpstr>
      <vt:lpstr>MODEL 2: NEURO-SYMBOLIC (NESY) MODEL</vt:lpstr>
      <vt:lpstr>How AI Models Are Evaluated</vt:lpstr>
      <vt:lpstr>Test model’s results</vt:lpstr>
      <vt:lpstr>Findings: Technical Results</vt:lpstr>
      <vt:lpstr>PowerPoint Presentation</vt:lpstr>
      <vt:lpstr>Conclusion &amp; Questions</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O J</dc:creator>
  <cp:keywords/>
  <dc:description>generated using python-pptx</dc:description>
  <cp:lastModifiedBy>Jagana, Omar (CIB Tech, GBR)</cp:lastModifiedBy>
  <cp:revision>23</cp:revision>
  <dcterms:created xsi:type="dcterms:W3CDTF">2013-01-27T09:14:16Z</dcterms:created>
  <dcterms:modified xsi:type="dcterms:W3CDTF">2025-08-20T19:32:22Z</dcterms:modified>
  <cp:category/>
</cp:coreProperties>
</file>