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82" r:id="rId4"/>
    <p:sldId id="273" r:id="rId5"/>
    <p:sldId id="280" r:id="rId6"/>
    <p:sldId id="285" r:id="rId7"/>
    <p:sldId id="259" r:id="rId8"/>
    <p:sldId id="279" r:id="rId9"/>
    <p:sldId id="261" r:id="rId10"/>
    <p:sldId id="265" r:id="rId11"/>
    <p:sldId id="276" r:id="rId12"/>
    <p:sldId id="281" r:id="rId13"/>
    <p:sldId id="283" r:id="rId14"/>
    <p:sldId id="284" r:id="rId15"/>
    <p:sldId id="271" r:id="rId16"/>
    <p:sldId id="27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91" autoAdjust="0"/>
  </p:normalViewPr>
  <p:slideViewPr>
    <p:cSldViewPr snapToGrid="0" snapToObjects="1">
      <p:cViewPr varScale="1">
        <p:scale>
          <a:sx n="72" d="100"/>
          <a:sy n="72" d="100"/>
        </p:scale>
        <p:origin x="2724" y="54"/>
      </p:cViewPr>
      <p:guideLst>
        <p:guide orient="horz" pos="2160"/>
        <p:guide pos="2880"/>
      </p:guideLst>
    </p:cSldViewPr>
  </p:slideViewPr>
  <p:notesTextViewPr>
    <p:cViewPr>
      <p:scale>
        <a:sx n="100" d="100"/>
        <a:sy n="100" d="100"/>
      </p:scale>
      <p:origin x="0" y="-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2F7882-F654-4398-8CF6-79C0EFBE996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6BE5A0B-643C-4319-9A0E-D8F3BB41AA80}">
      <dgm:prSet/>
      <dgm:spPr/>
      <dgm:t>
        <a:bodyPr/>
        <a:lstStyle/>
        <a:p>
          <a:r>
            <a:rPr lang="en-GB" dirty="0"/>
            <a:t>Artificial Intelligence (AI): Broad field — systems that perform tasks requiring human-like intelligence (analysis, decision-making).</a:t>
          </a:r>
          <a:endParaRPr lang="en-US" dirty="0"/>
        </a:p>
      </dgm:t>
    </dgm:pt>
    <dgm:pt modelId="{C846F936-BFCC-45CC-9FF2-237584CB366D}" type="parTrans" cxnId="{DCDEBA26-995D-4F79-8E83-4BED2D410A9C}">
      <dgm:prSet/>
      <dgm:spPr/>
      <dgm:t>
        <a:bodyPr/>
        <a:lstStyle/>
        <a:p>
          <a:endParaRPr lang="en-US"/>
        </a:p>
      </dgm:t>
    </dgm:pt>
    <dgm:pt modelId="{956F3004-B9E7-4778-95C9-5AD2DF564FA3}" type="sibTrans" cxnId="{DCDEBA26-995D-4F79-8E83-4BED2D410A9C}">
      <dgm:prSet/>
      <dgm:spPr/>
      <dgm:t>
        <a:bodyPr/>
        <a:lstStyle/>
        <a:p>
          <a:endParaRPr lang="en-US"/>
        </a:p>
      </dgm:t>
    </dgm:pt>
    <dgm:pt modelId="{717F1D51-7576-47F1-9338-E87F3B0E788C}">
      <dgm:prSet/>
      <dgm:spPr/>
      <dgm:t>
        <a:bodyPr/>
        <a:lstStyle/>
        <a:p>
          <a:r>
            <a:rPr lang="en-GB"/>
            <a:t>Deep Learning (DL): A subset of AI using neural networks to identify patterns in very large datasets (e.g., detecting disinformation in text, video, images).</a:t>
          </a:r>
          <a:endParaRPr lang="en-US"/>
        </a:p>
      </dgm:t>
    </dgm:pt>
    <dgm:pt modelId="{5BCC6AB1-335E-4ACF-862F-54A5BD79B342}" type="parTrans" cxnId="{FEB42203-99CF-44FD-84A9-A79E9677C313}">
      <dgm:prSet/>
      <dgm:spPr/>
      <dgm:t>
        <a:bodyPr/>
        <a:lstStyle/>
        <a:p>
          <a:endParaRPr lang="en-US"/>
        </a:p>
      </dgm:t>
    </dgm:pt>
    <dgm:pt modelId="{08373876-4B70-4BEF-BDF2-41DECBD564A9}" type="sibTrans" cxnId="{FEB42203-99CF-44FD-84A9-A79E9677C313}">
      <dgm:prSet/>
      <dgm:spPr/>
      <dgm:t>
        <a:bodyPr/>
        <a:lstStyle/>
        <a:p>
          <a:endParaRPr lang="en-US"/>
        </a:p>
      </dgm:t>
    </dgm:pt>
    <dgm:pt modelId="{ABCB014E-1386-4C4B-B5D7-5B7038EB5A20}">
      <dgm:prSet/>
      <dgm:spPr/>
      <dgm:t>
        <a:bodyPr/>
        <a:lstStyle/>
        <a:p>
          <a:r>
            <a:rPr lang="en-GB"/>
            <a:t>Black Box Models: DL systems that generate outputs without revealing why — accurate, but opaque and difficult to trust in intelligence workflows.</a:t>
          </a:r>
          <a:endParaRPr lang="en-US"/>
        </a:p>
      </dgm:t>
    </dgm:pt>
    <dgm:pt modelId="{C0880886-CACA-4D25-8671-228F0592DE16}" type="parTrans" cxnId="{774AC6AE-4392-4DEB-885E-338B4BE603D8}">
      <dgm:prSet/>
      <dgm:spPr/>
      <dgm:t>
        <a:bodyPr/>
        <a:lstStyle/>
        <a:p>
          <a:endParaRPr lang="en-US"/>
        </a:p>
      </dgm:t>
    </dgm:pt>
    <dgm:pt modelId="{F5341345-C0DD-45F7-8BAA-4DD15B1DE662}" type="sibTrans" cxnId="{774AC6AE-4392-4DEB-885E-338B4BE603D8}">
      <dgm:prSet/>
      <dgm:spPr/>
      <dgm:t>
        <a:bodyPr/>
        <a:lstStyle/>
        <a:p>
          <a:endParaRPr lang="en-US"/>
        </a:p>
      </dgm:t>
    </dgm:pt>
    <dgm:pt modelId="{A10D2F66-F317-4858-8751-D050B7BBBC2C}">
      <dgm:prSet/>
      <dgm:spPr/>
      <dgm:t>
        <a:bodyPr/>
        <a:lstStyle/>
        <a:p>
          <a:r>
            <a:rPr lang="en-GB"/>
            <a:t>Neuro-Symbolic AI (NeSy AI): Hybrid approach → DL for pattern recognition + symbolic logic for reasoning. Produces interpretable, transparent outputs.</a:t>
          </a:r>
          <a:endParaRPr lang="en-US"/>
        </a:p>
      </dgm:t>
    </dgm:pt>
    <dgm:pt modelId="{461F52DC-2673-42E0-AE62-BE5312C2A7FE}" type="parTrans" cxnId="{A976E27E-CDEF-4E6E-B40E-6F07A027BD35}">
      <dgm:prSet/>
      <dgm:spPr/>
      <dgm:t>
        <a:bodyPr/>
        <a:lstStyle/>
        <a:p>
          <a:endParaRPr lang="en-US"/>
        </a:p>
      </dgm:t>
    </dgm:pt>
    <dgm:pt modelId="{2621AEEE-2BE3-4D50-BD6E-9220500E176E}" type="sibTrans" cxnId="{A976E27E-CDEF-4E6E-B40E-6F07A027BD35}">
      <dgm:prSet/>
      <dgm:spPr/>
      <dgm:t>
        <a:bodyPr/>
        <a:lstStyle/>
        <a:p>
          <a:endParaRPr lang="en-US"/>
        </a:p>
      </dgm:t>
    </dgm:pt>
    <dgm:pt modelId="{32A021D7-E13A-46D5-92AD-4CA514727AE8}" type="pres">
      <dgm:prSet presAssocID="{E52F7882-F654-4398-8CF6-79C0EFBE996A}" presName="outerComposite" presStyleCnt="0">
        <dgm:presLayoutVars>
          <dgm:chMax val="5"/>
          <dgm:dir/>
          <dgm:resizeHandles val="exact"/>
        </dgm:presLayoutVars>
      </dgm:prSet>
      <dgm:spPr/>
    </dgm:pt>
    <dgm:pt modelId="{D0DDDED3-E021-4691-AAF9-4B5AA13C0511}" type="pres">
      <dgm:prSet presAssocID="{E52F7882-F654-4398-8CF6-79C0EFBE996A}" presName="dummyMaxCanvas" presStyleCnt="0">
        <dgm:presLayoutVars/>
      </dgm:prSet>
      <dgm:spPr/>
    </dgm:pt>
    <dgm:pt modelId="{AF580F70-8F6E-4E0E-AB8F-8130FD5B3F7F}" type="pres">
      <dgm:prSet presAssocID="{E52F7882-F654-4398-8CF6-79C0EFBE996A}" presName="FourNodes_1" presStyleLbl="node1" presStyleIdx="0" presStyleCnt="4">
        <dgm:presLayoutVars>
          <dgm:bulletEnabled val="1"/>
        </dgm:presLayoutVars>
      </dgm:prSet>
      <dgm:spPr/>
    </dgm:pt>
    <dgm:pt modelId="{DCE92B7B-19F9-45BB-BF68-2E9B3657F199}" type="pres">
      <dgm:prSet presAssocID="{E52F7882-F654-4398-8CF6-79C0EFBE996A}" presName="FourNodes_2" presStyleLbl="node1" presStyleIdx="1" presStyleCnt="4">
        <dgm:presLayoutVars>
          <dgm:bulletEnabled val="1"/>
        </dgm:presLayoutVars>
      </dgm:prSet>
      <dgm:spPr/>
    </dgm:pt>
    <dgm:pt modelId="{F39434D5-B04E-43B9-804A-3C425A50F226}" type="pres">
      <dgm:prSet presAssocID="{E52F7882-F654-4398-8CF6-79C0EFBE996A}" presName="FourNodes_3" presStyleLbl="node1" presStyleIdx="2" presStyleCnt="4">
        <dgm:presLayoutVars>
          <dgm:bulletEnabled val="1"/>
        </dgm:presLayoutVars>
      </dgm:prSet>
      <dgm:spPr/>
    </dgm:pt>
    <dgm:pt modelId="{DEB70CC8-D926-46BA-991F-BC57DF5DADEA}" type="pres">
      <dgm:prSet presAssocID="{E52F7882-F654-4398-8CF6-79C0EFBE996A}" presName="FourNodes_4" presStyleLbl="node1" presStyleIdx="3" presStyleCnt="4">
        <dgm:presLayoutVars>
          <dgm:bulletEnabled val="1"/>
        </dgm:presLayoutVars>
      </dgm:prSet>
      <dgm:spPr/>
    </dgm:pt>
    <dgm:pt modelId="{C94A1FFF-8807-42E0-9921-B9330CA6AF26}" type="pres">
      <dgm:prSet presAssocID="{E52F7882-F654-4398-8CF6-79C0EFBE996A}" presName="FourConn_1-2" presStyleLbl="fgAccFollowNode1" presStyleIdx="0" presStyleCnt="3">
        <dgm:presLayoutVars>
          <dgm:bulletEnabled val="1"/>
        </dgm:presLayoutVars>
      </dgm:prSet>
      <dgm:spPr/>
    </dgm:pt>
    <dgm:pt modelId="{114D07E1-1BCC-4514-8C4C-6B478226DF16}" type="pres">
      <dgm:prSet presAssocID="{E52F7882-F654-4398-8CF6-79C0EFBE996A}" presName="FourConn_2-3" presStyleLbl="fgAccFollowNode1" presStyleIdx="1" presStyleCnt="3">
        <dgm:presLayoutVars>
          <dgm:bulletEnabled val="1"/>
        </dgm:presLayoutVars>
      </dgm:prSet>
      <dgm:spPr/>
    </dgm:pt>
    <dgm:pt modelId="{35989CED-DC9F-40E6-B8F8-60974427B9F1}" type="pres">
      <dgm:prSet presAssocID="{E52F7882-F654-4398-8CF6-79C0EFBE996A}" presName="FourConn_3-4" presStyleLbl="fgAccFollowNode1" presStyleIdx="2" presStyleCnt="3">
        <dgm:presLayoutVars>
          <dgm:bulletEnabled val="1"/>
        </dgm:presLayoutVars>
      </dgm:prSet>
      <dgm:spPr/>
    </dgm:pt>
    <dgm:pt modelId="{702584B8-B547-483E-9D41-039CA6CE2016}" type="pres">
      <dgm:prSet presAssocID="{E52F7882-F654-4398-8CF6-79C0EFBE996A}" presName="FourNodes_1_text" presStyleLbl="node1" presStyleIdx="3" presStyleCnt="4">
        <dgm:presLayoutVars>
          <dgm:bulletEnabled val="1"/>
        </dgm:presLayoutVars>
      </dgm:prSet>
      <dgm:spPr/>
    </dgm:pt>
    <dgm:pt modelId="{C2DB284C-73F9-477E-8D73-1C58F9D40175}" type="pres">
      <dgm:prSet presAssocID="{E52F7882-F654-4398-8CF6-79C0EFBE996A}" presName="FourNodes_2_text" presStyleLbl="node1" presStyleIdx="3" presStyleCnt="4">
        <dgm:presLayoutVars>
          <dgm:bulletEnabled val="1"/>
        </dgm:presLayoutVars>
      </dgm:prSet>
      <dgm:spPr/>
    </dgm:pt>
    <dgm:pt modelId="{D5822B1C-EA84-44E6-916C-20853A041FE8}" type="pres">
      <dgm:prSet presAssocID="{E52F7882-F654-4398-8CF6-79C0EFBE996A}" presName="FourNodes_3_text" presStyleLbl="node1" presStyleIdx="3" presStyleCnt="4">
        <dgm:presLayoutVars>
          <dgm:bulletEnabled val="1"/>
        </dgm:presLayoutVars>
      </dgm:prSet>
      <dgm:spPr/>
    </dgm:pt>
    <dgm:pt modelId="{12B7123C-369E-4EED-BF96-F52FEE574092}" type="pres">
      <dgm:prSet presAssocID="{E52F7882-F654-4398-8CF6-79C0EFBE996A}" presName="FourNodes_4_text" presStyleLbl="node1" presStyleIdx="3" presStyleCnt="4">
        <dgm:presLayoutVars>
          <dgm:bulletEnabled val="1"/>
        </dgm:presLayoutVars>
      </dgm:prSet>
      <dgm:spPr/>
    </dgm:pt>
  </dgm:ptLst>
  <dgm:cxnLst>
    <dgm:cxn modelId="{FEB42203-99CF-44FD-84A9-A79E9677C313}" srcId="{E52F7882-F654-4398-8CF6-79C0EFBE996A}" destId="{717F1D51-7576-47F1-9338-E87F3B0E788C}" srcOrd="1" destOrd="0" parTransId="{5BCC6AB1-335E-4ACF-862F-54A5BD79B342}" sibTransId="{08373876-4B70-4BEF-BDF2-41DECBD564A9}"/>
    <dgm:cxn modelId="{C94FB021-98B8-42DE-90A1-1B217FA74616}" type="presOf" srcId="{956F3004-B9E7-4778-95C9-5AD2DF564FA3}" destId="{C94A1FFF-8807-42E0-9921-B9330CA6AF26}" srcOrd="0" destOrd="0" presId="urn:microsoft.com/office/officeart/2005/8/layout/vProcess5"/>
    <dgm:cxn modelId="{52887E25-11FB-4C02-BEC5-CFFBB58FC854}" type="presOf" srcId="{F5341345-C0DD-45F7-8BAA-4DD15B1DE662}" destId="{35989CED-DC9F-40E6-B8F8-60974427B9F1}" srcOrd="0" destOrd="0" presId="urn:microsoft.com/office/officeart/2005/8/layout/vProcess5"/>
    <dgm:cxn modelId="{DCDEBA26-995D-4F79-8E83-4BED2D410A9C}" srcId="{E52F7882-F654-4398-8CF6-79C0EFBE996A}" destId="{D6BE5A0B-643C-4319-9A0E-D8F3BB41AA80}" srcOrd="0" destOrd="0" parTransId="{C846F936-BFCC-45CC-9FF2-237584CB366D}" sibTransId="{956F3004-B9E7-4778-95C9-5AD2DF564FA3}"/>
    <dgm:cxn modelId="{DEB8BF5D-B180-4C67-90EC-F2DC68CFC593}" type="presOf" srcId="{E52F7882-F654-4398-8CF6-79C0EFBE996A}" destId="{32A021D7-E13A-46D5-92AD-4CA514727AE8}" srcOrd="0" destOrd="0" presId="urn:microsoft.com/office/officeart/2005/8/layout/vProcess5"/>
    <dgm:cxn modelId="{6C031E61-5D65-4A60-9537-E876B16E35F7}" type="presOf" srcId="{D6BE5A0B-643C-4319-9A0E-D8F3BB41AA80}" destId="{702584B8-B547-483E-9D41-039CA6CE2016}" srcOrd="1" destOrd="0" presId="urn:microsoft.com/office/officeart/2005/8/layout/vProcess5"/>
    <dgm:cxn modelId="{A976E27E-CDEF-4E6E-B40E-6F07A027BD35}" srcId="{E52F7882-F654-4398-8CF6-79C0EFBE996A}" destId="{A10D2F66-F317-4858-8751-D050B7BBBC2C}" srcOrd="3" destOrd="0" parTransId="{461F52DC-2673-42E0-AE62-BE5312C2A7FE}" sibTransId="{2621AEEE-2BE3-4D50-BD6E-9220500E176E}"/>
    <dgm:cxn modelId="{06AF4C88-B198-4B6F-A144-7064E9327362}" type="presOf" srcId="{ABCB014E-1386-4C4B-B5D7-5B7038EB5A20}" destId="{D5822B1C-EA84-44E6-916C-20853A041FE8}" srcOrd="1" destOrd="0" presId="urn:microsoft.com/office/officeart/2005/8/layout/vProcess5"/>
    <dgm:cxn modelId="{9DC36696-47DE-49CA-8FDF-292292A3868A}" type="presOf" srcId="{717F1D51-7576-47F1-9338-E87F3B0E788C}" destId="{DCE92B7B-19F9-45BB-BF68-2E9B3657F199}" srcOrd="0" destOrd="0" presId="urn:microsoft.com/office/officeart/2005/8/layout/vProcess5"/>
    <dgm:cxn modelId="{774AC6AE-4392-4DEB-885E-338B4BE603D8}" srcId="{E52F7882-F654-4398-8CF6-79C0EFBE996A}" destId="{ABCB014E-1386-4C4B-B5D7-5B7038EB5A20}" srcOrd="2" destOrd="0" parTransId="{C0880886-CACA-4D25-8671-228F0592DE16}" sibTransId="{F5341345-C0DD-45F7-8BAA-4DD15B1DE662}"/>
    <dgm:cxn modelId="{FF3E11B8-0D21-4870-BA35-EDCA67B13114}" type="presOf" srcId="{08373876-4B70-4BEF-BDF2-41DECBD564A9}" destId="{114D07E1-1BCC-4514-8C4C-6B478226DF16}" srcOrd="0" destOrd="0" presId="urn:microsoft.com/office/officeart/2005/8/layout/vProcess5"/>
    <dgm:cxn modelId="{806CDBB8-841A-4DFA-AF77-7A6C254285A4}" type="presOf" srcId="{A10D2F66-F317-4858-8751-D050B7BBBC2C}" destId="{12B7123C-369E-4EED-BF96-F52FEE574092}" srcOrd="1" destOrd="0" presId="urn:microsoft.com/office/officeart/2005/8/layout/vProcess5"/>
    <dgm:cxn modelId="{641349C8-F5DF-404B-A1C0-8A8FDDFCD8E6}" type="presOf" srcId="{717F1D51-7576-47F1-9338-E87F3B0E788C}" destId="{C2DB284C-73F9-477E-8D73-1C58F9D40175}" srcOrd="1" destOrd="0" presId="urn:microsoft.com/office/officeart/2005/8/layout/vProcess5"/>
    <dgm:cxn modelId="{6D0065E4-B36C-4756-BE4C-026BB8B960D5}" type="presOf" srcId="{A10D2F66-F317-4858-8751-D050B7BBBC2C}" destId="{DEB70CC8-D926-46BA-991F-BC57DF5DADEA}" srcOrd="0" destOrd="0" presId="urn:microsoft.com/office/officeart/2005/8/layout/vProcess5"/>
    <dgm:cxn modelId="{8C2C28E5-3708-49AF-A379-B075574A98BC}" type="presOf" srcId="{ABCB014E-1386-4C4B-B5D7-5B7038EB5A20}" destId="{F39434D5-B04E-43B9-804A-3C425A50F226}" srcOrd="0" destOrd="0" presId="urn:microsoft.com/office/officeart/2005/8/layout/vProcess5"/>
    <dgm:cxn modelId="{48B269E6-268D-4EDD-8547-75997FE60B01}" type="presOf" srcId="{D6BE5A0B-643C-4319-9A0E-D8F3BB41AA80}" destId="{AF580F70-8F6E-4E0E-AB8F-8130FD5B3F7F}" srcOrd="0" destOrd="0" presId="urn:microsoft.com/office/officeart/2005/8/layout/vProcess5"/>
    <dgm:cxn modelId="{FD0B4276-0ED5-4FE6-987C-BB30968F14A3}" type="presParOf" srcId="{32A021D7-E13A-46D5-92AD-4CA514727AE8}" destId="{D0DDDED3-E021-4691-AAF9-4B5AA13C0511}" srcOrd="0" destOrd="0" presId="urn:microsoft.com/office/officeart/2005/8/layout/vProcess5"/>
    <dgm:cxn modelId="{F6ECE2C6-DB74-4B65-BB82-C0EE456B7F25}" type="presParOf" srcId="{32A021D7-E13A-46D5-92AD-4CA514727AE8}" destId="{AF580F70-8F6E-4E0E-AB8F-8130FD5B3F7F}" srcOrd="1" destOrd="0" presId="urn:microsoft.com/office/officeart/2005/8/layout/vProcess5"/>
    <dgm:cxn modelId="{D041758B-A7F8-4CD7-B060-01D0A5742ED6}" type="presParOf" srcId="{32A021D7-E13A-46D5-92AD-4CA514727AE8}" destId="{DCE92B7B-19F9-45BB-BF68-2E9B3657F199}" srcOrd="2" destOrd="0" presId="urn:microsoft.com/office/officeart/2005/8/layout/vProcess5"/>
    <dgm:cxn modelId="{12BD347A-D96D-498B-8B60-835D39DCDC5D}" type="presParOf" srcId="{32A021D7-E13A-46D5-92AD-4CA514727AE8}" destId="{F39434D5-B04E-43B9-804A-3C425A50F226}" srcOrd="3" destOrd="0" presId="urn:microsoft.com/office/officeart/2005/8/layout/vProcess5"/>
    <dgm:cxn modelId="{24BD1E59-9127-4F7F-984D-30735B51FEDB}" type="presParOf" srcId="{32A021D7-E13A-46D5-92AD-4CA514727AE8}" destId="{DEB70CC8-D926-46BA-991F-BC57DF5DADEA}" srcOrd="4" destOrd="0" presId="urn:microsoft.com/office/officeart/2005/8/layout/vProcess5"/>
    <dgm:cxn modelId="{D1B14E44-2D71-438A-A04C-7F6215DD2BB9}" type="presParOf" srcId="{32A021D7-E13A-46D5-92AD-4CA514727AE8}" destId="{C94A1FFF-8807-42E0-9921-B9330CA6AF26}" srcOrd="5" destOrd="0" presId="urn:microsoft.com/office/officeart/2005/8/layout/vProcess5"/>
    <dgm:cxn modelId="{68A69B5F-90A3-4175-9DF5-7326594FE358}" type="presParOf" srcId="{32A021D7-E13A-46D5-92AD-4CA514727AE8}" destId="{114D07E1-1BCC-4514-8C4C-6B478226DF16}" srcOrd="6" destOrd="0" presId="urn:microsoft.com/office/officeart/2005/8/layout/vProcess5"/>
    <dgm:cxn modelId="{48C16751-C945-4200-AA67-980735491440}" type="presParOf" srcId="{32A021D7-E13A-46D5-92AD-4CA514727AE8}" destId="{35989CED-DC9F-40E6-B8F8-60974427B9F1}" srcOrd="7" destOrd="0" presId="urn:microsoft.com/office/officeart/2005/8/layout/vProcess5"/>
    <dgm:cxn modelId="{F4159353-CF3F-4A88-8FBC-DD28C0E9D191}" type="presParOf" srcId="{32A021D7-E13A-46D5-92AD-4CA514727AE8}" destId="{702584B8-B547-483E-9D41-039CA6CE2016}" srcOrd="8" destOrd="0" presId="urn:microsoft.com/office/officeart/2005/8/layout/vProcess5"/>
    <dgm:cxn modelId="{B3D9D81B-5856-44F2-B810-1A3399C311CC}" type="presParOf" srcId="{32A021D7-E13A-46D5-92AD-4CA514727AE8}" destId="{C2DB284C-73F9-477E-8D73-1C58F9D40175}" srcOrd="9" destOrd="0" presId="urn:microsoft.com/office/officeart/2005/8/layout/vProcess5"/>
    <dgm:cxn modelId="{4E1FFE84-803C-4EB1-A361-42625F2A94CE}" type="presParOf" srcId="{32A021D7-E13A-46D5-92AD-4CA514727AE8}" destId="{D5822B1C-EA84-44E6-916C-20853A041FE8}" srcOrd="10" destOrd="0" presId="urn:microsoft.com/office/officeart/2005/8/layout/vProcess5"/>
    <dgm:cxn modelId="{56EE9E85-44EC-434B-B345-259CF0A85160}" type="presParOf" srcId="{32A021D7-E13A-46D5-92AD-4CA514727AE8}" destId="{12B7123C-369E-4EED-BF96-F52FEE57409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80F70-8F6E-4E0E-AB8F-8130FD5B3F7F}">
      <dsp:nvSpPr>
        <dsp:cNvPr id="0" name=""/>
        <dsp:cNvSpPr/>
      </dsp:nvSpPr>
      <dsp:spPr>
        <a:xfrm>
          <a:off x="0" y="0"/>
          <a:ext cx="4844888" cy="55962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dirty="0"/>
            <a:t>Artificial Intelligence (AI): Broad field — systems that perform tasks requiring human-like intelligence (analysis, decision-making).</a:t>
          </a:r>
          <a:endParaRPr lang="en-US" sz="1000" kern="1200" dirty="0"/>
        </a:p>
      </dsp:txBody>
      <dsp:txXfrm>
        <a:off x="16391" y="16391"/>
        <a:ext cx="4193720" cy="526843"/>
      </dsp:txXfrm>
    </dsp:sp>
    <dsp:sp modelId="{DCE92B7B-19F9-45BB-BF68-2E9B3657F199}">
      <dsp:nvSpPr>
        <dsp:cNvPr id="0" name=""/>
        <dsp:cNvSpPr/>
      </dsp:nvSpPr>
      <dsp:spPr>
        <a:xfrm>
          <a:off x="405759" y="661376"/>
          <a:ext cx="4844888" cy="55962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Deep Learning (DL): A subset of AI using neural networks to identify patterns in very large datasets (e.g., detecting disinformation in text, video, images).</a:t>
          </a:r>
          <a:endParaRPr lang="en-US" sz="1000" kern="1200"/>
        </a:p>
      </dsp:txBody>
      <dsp:txXfrm>
        <a:off x="422150" y="677767"/>
        <a:ext cx="4042590" cy="526843"/>
      </dsp:txXfrm>
    </dsp:sp>
    <dsp:sp modelId="{F39434D5-B04E-43B9-804A-3C425A50F226}">
      <dsp:nvSpPr>
        <dsp:cNvPr id="0" name=""/>
        <dsp:cNvSpPr/>
      </dsp:nvSpPr>
      <dsp:spPr>
        <a:xfrm>
          <a:off x="805462" y="1322752"/>
          <a:ext cx="4844888" cy="55962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Black Box Models: DL systems that generate outputs without revealing why — accurate, but opaque and difficult to trust in intelligence workflows.</a:t>
          </a:r>
          <a:endParaRPr lang="en-US" sz="1000" kern="1200"/>
        </a:p>
      </dsp:txBody>
      <dsp:txXfrm>
        <a:off x="821853" y="1339143"/>
        <a:ext cx="4048646" cy="526843"/>
      </dsp:txXfrm>
    </dsp:sp>
    <dsp:sp modelId="{DEB70CC8-D926-46BA-991F-BC57DF5DADEA}">
      <dsp:nvSpPr>
        <dsp:cNvPr id="0" name=""/>
        <dsp:cNvSpPr/>
      </dsp:nvSpPr>
      <dsp:spPr>
        <a:xfrm>
          <a:off x="1211222" y="1984128"/>
          <a:ext cx="4844888" cy="559625"/>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Neuro-Symbolic AI (NeSy AI): Hybrid approach → DL for pattern recognition + symbolic logic for reasoning. Produces interpretable, transparent outputs.</a:t>
          </a:r>
          <a:endParaRPr lang="en-US" sz="1000" kern="1200"/>
        </a:p>
      </dsp:txBody>
      <dsp:txXfrm>
        <a:off x="1227613" y="2000519"/>
        <a:ext cx="4042590" cy="526843"/>
      </dsp:txXfrm>
    </dsp:sp>
    <dsp:sp modelId="{C94A1FFF-8807-42E0-9921-B9330CA6AF26}">
      <dsp:nvSpPr>
        <dsp:cNvPr id="0" name=""/>
        <dsp:cNvSpPr/>
      </dsp:nvSpPr>
      <dsp:spPr>
        <a:xfrm>
          <a:off x="4481131" y="428622"/>
          <a:ext cx="363756" cy="36375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62976" y="428622"/>
        <a:ext cx="200066" cy="273726"/>
      </dsp:txXfrm>
    </dsp:sp>
    <dsp:sp modelId="{114D07E1-1BCC-4514-8C4C-6B478226DF16}">
      <dsp:nvSpPr>
        <dsp:cNvPr id="0" name=""/>
        <dsp:cNvSpPr/>
      </dsp:nvSpPr>
      <dsp:spPr>
        <a:xfrm>
          <a:off x="4886891" y="1089998"/>
          <a:ext cx="363756" cy="36375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968736" y="1089998"/>
        <a:ext cx="200066" cy="273726"/>
      </dsp:txXfrm>
    </dsp:sp>
    <dsp:sp modelId="{35989CED-DC9F-40E6-B8F8-60974427B9F1}">
      <dsp:nvSpPr>
        <dsp:cNvPr id="0" name=""/>
        <dsp:cNvSpPr/>
      </dsp:nvSpPr>
      <dsp:spPr>
        <a:xfrm>
          <a:off x="5286594" y="1751374"/>
          <a:ext cx="363756" cy="363756"/>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368439" y="1751374"/>
        <a:ext cx="200066" cy="2737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C8BB0-25A2-4871-9DAA-81335490F8ED}" type="datetimeFigureOut">
              <a:rPr lang="en-GB" smtClean="0"/>
              <a:t>16/08/2025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89FF5-03B3-4D09-9647-98DE6D75EC88}" type="slidenum">
              <a:rPr lang="en-GB" smtClean="0"/>
              <a:t>‹#›</a:t>
            </a:fld>
            <a:endParaRPr lang="en-GB"/>
          </a:p>
        </p:txBody>
      </p:sp>
    </p:spTree>
    <p:extLst>
      <p:ext uri="{BB962C8B-B14F-4D97-AF65-F5344CB8AC3E}">
        <p14:creationId xmlns:p14="http://schemas.microsoft.com/office/powerpoint/2010/main" val="87778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[morning/afternoon] and thank you for being here today. My name is Omar Jagana, and I am pleased to present the findings of my research project on enhancing disinformation detection within intelligence operations. </a:t>
            </a:r>
          </a:p>
          <a:p>
            <a:endParaRPr lang="en-GB" dirty="0"/>
          </a:p>
          <a:p>
            <a:r>
              <a:rPr lang="en-GB" dirty="0"/>
              <a:t>The examples you see here both visual and textual share one defining feature: they were generated entirely by artificial intelligence. </a:t>
            </a:r>
          </a:p>
          <a:p>
            <a:endParaRPr lang="en-GB" dirty="0"/>
          </a:p>
          <a:p>
            <a:r>
              <a:rPr lang="en-GB" dirty="0"/>
              <a:t>In the context of cognitive warfare, such synthetic content </a:t>
            </a:r>
            <a:r>
              <a:rPr lang="en-GB" dirty="0" err="1"/>
              <a:t>ie</a:t>
            </a:r>
            <a:r>
              <a:rPr lang="en-GB" dirty="0"/>
              <a:t> Ai generated represents a growing operational challenge. </a:t>
            </a:r>
          </a:p>
          <a:p>
            <a:endParaRPr lang="en-GB" dirty="0"/>
          </a:p>
          <a:p>
            <a:r>
              <a:rPr lang="en-GB" dirty="0"/>
              <a:t>Today, I will outline how my research explore as the use of Neuro-Symbolic AI to improve not only the speed and accuracy of detection, but also the interpretability required for informed, defensible decision making in intelligence analysis </a:t>
            </a:r>
          </a:p>
        </p:txBody>
      </p:sp>
      <p:sp>
        <p:nvSpPr>
          <p:cNvPr id="4" name="Slide Number Placeholder 3"/>
          <p:cNvSpPr>
            <a:spLocks noGrp="1"/>
          </p:cNvSpPr>
          <p:nvPr>
            <p:ph type="sldNum" sz="quarter" idx="5"/>
          </p:nvPr>
        </p:nvSpPr>
        <p:spPr/>
        <p:txBody>
          <a:bodyPr/>
          <a:lstStyle/>
          <a:p>
            <a:fld id="{C5A89FF5-03B3-4D09-9647-98DE6D75EC88}" type="slidenum">
              <a:rPr lang="en-GB" smtClean="0"/>
              <a:t>1</a:t>
            </a:fld>
            <a:endParaRPr lang="en-GB"/>
          </a:p>
        </p:txBody>
      </p:sp>
    </p:spTree>
    <p:extLst>
      <p:ext uri="{BB962C8B-B14F-4D97-AF65-F5344CB8AC3E}">
        <p14:creationId xmlns:p14="http://schemas.microsoft.com/office/powerpoint/2010/main" val="171249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baseline system was built on </a:t>
            </a:r>
            <a:r>
              <a:rPr lang="en-GB" dirty="0" err="1"/>
              <a:t>DistilBERT</a:t>
            </a:r>
            <a:r>
              <a:rPr lang="en-GB" dirty="0"/>
              <a:t>, a compressed version of BERT with six transformer layers. We fine-tuned it on the LIAR dataset, collapsing the six original labels into a binary scheme of REAL versus FAKE. We deliberately kept preprocessing minimal, focusing on tokenisation with a maximum length of 256 tokens to preserve as much linguistic nuance as possible.</a:t>
            </a:r>
          </a:p>
          <a:p>
            <a:r>
              <a:rPr lang="en-GB" dirty="0"/>
              <a:t>Training was conducted with </a:t>
            </a:r>
            <a:r>
              <a:rPr lang="en-GB" dirty="0" err="1"/>
              <a:t>AdamW</a:t>
            </a:r>
            <a:r>
              <a:rPr lang="en-GB" dirty="0"/>
              <a:t> optimisation, a learning rate of 2e-5, and batch sizes of 16/32. Early stopping was based on weighted F1 score to prevent overfitting. Post-training, we calibrated the output probabilities using temperature scaling to improve reliability, and introduced an abstain band between 0.45 and 0.55 so that low-confidence outputs could be routed to human analysts.</a:t>
            </a:r>
          </a:p>
          <a:p>
            <a:r>
              <a:rPr lang="en-GB" dirty="0"/>
              <a:t>For deployment, we wrapped the model in a lightweight inference API with Streamlit/</a:t>
            </a:r>
            <a:r>
              <a:rPr lang="en-GB" dirty="0" err="1"/>
              <a:t>Gradio</a:t>
            </a:r>
            <a:r>
              <a:rPr lang="en-GB" dirty="0"/>
              <a:t>, allowing analysts to see both the binary label and the calibrated probability. This gave us a realistic operational baseline against which we could later compare the neuro-symbolic model</a:t>
            </a:r>
          </a:p>
          <a:p>
            <a:endParaRPr lang="en-GB" dirty="0"/>
          </a:p>
          <a:p>
            <a:endParaRPr lang="en-GB" dirty="0"/>
          </a:p>
          <a:p>
            <a:r>
              <a:rPr lang="en-GB" dirty="0"/>
              <a:t>Model:-</a:t>
            </a:r>
            <a:r>
              <a:rPr lang="en-GB" dirty="0">
                <a:sym typeface="Wingdings" panose="05000000000000000000" pitchFamily="2" charset="2"/>
              </a:rPr>
              <a:t> https://colab.research.google.com/drive/1nhCdXuPvqgwJEph-_KhntzRqxmuoRJDg#scrollTo=7946FDnpQcP0</a:t>
            </a:r>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10</a:t>
            </a:fld>
            <a:endParaRPr lang="en-GB"/>
          </a:p>
        </p:txBody>
      </p:sp>
    </p:spTree>
    <p:extLst>
      <p:ext uri="{BB962C8B-B14F-4D97-AF65-F5344CB8AC3E}">
        <p14:creationId xmlns:p14="http://schemas.microsoft.com/office/powerpoint/2010/main" val="50735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our second model, we adopted a hybrid neuro-symbolic architecture. The neural stage is a </a:t>
            </a:r>
            <a:r>
              <a:rPr lang="en-GB" dirty="0" err="1"/>
              <a:t>RoBERTa</a:t>
            </a:r>
            <a:r>
              <a:rPr lang="en-GB" dirty="0"/>
              <a:t> encoder, fine-tuned on the LIAR dataset and calibrated with temperature scaling. Instead of using the neural output directly, we clipped the probability and fed it into an interpretable decision tree, together with engineered features.</a:t>
            </a:r>
          </a:p>
          <a:p>
            <a:r>
              <a:rPr lang="en-GB" dirty="0"/>
              <a:t>These features included linguistic cues such as hedging and boosting words, claim length, presence of numbers, and priors derived from speaker and party histories. The decision tree provides an explicit rule path for each prediction — for example, ‘if neural confidence is above 0.7 and the claim length is short, then predict FAKE.’</a:t>
            </a:r>
          </a:p>
          <a:p>
            <a:r>
              <a:rPr lang="en-GB" dirty="0"/>
              <a:t>Training was deliberately constrained with shallow depth to preserve readability for analysts. This allows us to achieve accuracy while maintaining a rationale that can be scrutinised, explained in evidential contexts, and cross-checked operationally.</a:t>
            </a:r>
          </a:p>
          <a:p>
            <a:r>
              <a:rPr lang="en-GB" dirty="0"/>
              <a:t>For deployment, both the black-box and the </a:t>
            </a:r>
            <a:r>
              <a:rPr lang="en-GB" dirty="0" err="1"/>
              <a:t>NeSy</a:t>
            </a:r>
            <a:r>
              <a:rPr lang="en-GB" dirty="0"/>
              <a:t> outputs are shown side by side in the interface. Alongside the prediction, we provide the symbolic rule path and prompts to guide analyst validation, e.g. </a:t>
            </a:r>
            <a:r>
              <a:rPr lang="en-GB"/>
              <a:t>‘short claims often omit qualifiers — check for missing context.’ This directly addresses the analyst requirement for interpretability and accountability</a:t>
            </a:r>
          </a:p>
          <a:p>
            <a:endParaRPr lang="en-GB" dirty="0"/>
          </a:p>
          <a:p>
            <a:r>
              <a:rPr lang="en-GB" dirty="0"/>
              <a:t>Input text</a:t>
            </a:r>
          </a:p>
          <a:p>
            <a:r>
              <a:rPr lang="en-GB" dirty="0"/>
              <a:t>   ↓</a:t>
            </a:r>
          </a:p>
          <a:p>
            <a:r>
              <a:rPr lang="en-GB" dirty="0"/>
              <a:t>Neural embeddings (BERT)</a:t>
            </a:r>
          </a:p>
          <a:p>
            <a:r>
              <a:rPr lang="en-GB" dirty="0"/>
              <a:t>   ↓</a:t>
            </a:r>
          </a:p>
          <a:p>
            <a:r>
              <a:rPr lang="en-GB" dirty="0"/>
              <a:t>Symbolic reasoning layer (rules, decision tree)</a:t>
            </a:r>
          </a:p>
          <a:p>
            <a:r>
              <a:rPr lang="en-GB" dirty="0"/>
              <a:t>   ↓</a:t>
            </a:r>
          </a:p>
          <a:p>
            <a:r>
              <a:rPr lang="en-GB" dirty="0"/>
              <a:t>Output + Explanation</a:t>
            </a:r>
          </a:p>
          <a:p>
            <a:endParaRPr lang="en-GB" dirty="0"/>
          </a:p>
          <a:p>
            <a:endParaRPr lang="en-GB" dirty="0"/>
          </a:p>
          <a:p>
            <a:endParaRPr lang="en-GB" dirty="0"/>
          </a:p>
          <a:p>
            <a:r>
              <a:rPr lang="en-GB" dirty="0"/>
              <a:t>Model 2 </a:t>
            </a:r>
            <a:r>
              <a:rPr lang="en-GB" dirty="0">
                <a:sym typeface="Wingdings" panose="05000000000000000000" pitchFamily="2" charset="2"/>
              </a:rPr>
              <a:t> https://colab.research.google.com/drive/1xLM8twgq_4hArvsN83ZrvnAwVVNMrZOa#scrollTo=OTVcQeFyq0r_</a:t>
            </a:r>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11</a:t>
            </a:fld>
            <a:endParaRPr lang="en-GB"/>
          </a:p>
        </p:txBody>
      </p:sp>
    </p:spTree>
    <p:extLst>
      <p:ext uri="{BB962C8B-B14F-4D97-AF65-F5344CB8AC3E}">
        <p14:creationId xmlns:p14="http://schemas.microsoft.com/office/powerpoint/2010/main" val="3837555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make sense of the results I’ll show next, it’s important to first explain how these systems are judged.</a:t>
            </a:r>
          </a:p>
          <a:p>
            <a:endParaRPr lang="en-GB" dirty="0"/>
          </a:p>
          <a:p>
            <a:r>
              <a:rPr lang="en-GB" b="1" dirty="0"/>
              <a:t>Accuracy</a:t>
            </a:r>
            <a:r>
              <a:rPr lang="en-GB" dirty="0"/>
              <a:t> is the most familiar: it’s simply how often the model gets the answer right. For example, if it analyses 100 news claims and gets 82 correct, that’s 82% accuracy. Straightforward, but it hides nuance.</a:t>
            </a:r>
          </a:p>
          <a:p>
            <a:endParaRPr lang="en-GB" dirty="0"/>
          </a:p>
          <a:p>
            <a:r>
              <a:rPr lang="en-GB" dirty="0"/>
              <a:t>That’s why we also use the </a:t>
            </a:r>
            <a:r>
              <a:rPr lang="en-GB" b="1" dirty="0"/>
              <a:t>F1 score</a:t>
            </a:r>
            <a:r>
              <a:rPr lang="en-GB" dirty="0"/>
              <a:t>. This balances two things: </a:t>
            </a:r>
          </a:p>
          <a:p>
            <a:pPr lvl="1"/>
            <a:r>
              <a:rPr lang="en-GB" i="1" dirty="0"/>
              <a:t>Precision</a:t>
            </a:r>
            <a:r>
              <a:rPr lang="en-GB" dirty="0"/>
              <a:t> — not wasting analyst time by flagging too many false alarms.</a:t>
            </a:r>
          </a:p>
          <a:p>
            <a:pPr lvl="1"/>
            <a:r>
              <a:rPr lang="en-GB" i="1" dirty="0"/>
              <a:t>Recall</a:t>
            </a:r>
            <a:r>
              <a:rPr lang="en-GB" dirty="0"/>
              <a:t> — making sure real disinformation is not missed.</a:t>
            </a:r>
          </a:p>
          <a:p>
            <a:pPr lvl="1"/>
            <a:endParaRPr lang="en-GB" dirty="0"/>
          </a:p>
          <a:p>
            <a:pPr lvl="1"/>
            <a:r>
              <a:rPr lang="en-GB" dirty="0"/>
              <a:t>A model can look good on accuracy but fail badly on one of these two.</a:t>
            </a:r>
          </a:p>
          <a:p>
            <a:pPr lvl="1"/>
            <a:endParaRPr lang="en-GB" dirty="0"/>
          </a:p>
          <a:p>
            <a:r>
              <a:rPr lang="en-GB" dirty="0"/>
              <a:t>During training, we also monitor </a:t>
            </a:r>
            <a:r>
              <a:rPr lang="en-GB" b="1" dirty="0"/>
              <a:t>loss</a:t>
            </a:r>
            <a:r>
              <a:rPr lang="en-GB" dirty="0"/>
              <a:t>, which tells us how far off the model’s predictions are from the truth. Lower is better. Think of it like a golf score,  you want it small. </a:t>
            </a:r>
            <a:r>
              <a:rPr lang="en-GB" b="1" dirty="0"/>
              <a:t>Loss</a:t>
            </a:r>
            <a:r>
              <a:rPr lang="en-GB" dirty="0"/>
              <a:t> is the internal error, lower is better. Think of it as the model’s “learning mistakes.”</a:t>
            </a:r>
          </a:p>
          <a:p>
            <a:r>
              <a:rPr lang="en-GB" dirty="0"/>
              <a:t>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Epochs</a:t>
            </a:r>
            <a:r>
              <a:rPr lang="en-GB" dirty="0"/>
              <a:t> just mean how many times the model practiced on the data. More isn’t always better, too many and it starts “memorising” instead of generalising.</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12</a:t>
            </a:fld>
            <a:endParaRPr lang="en-GB"/>
          </a:p>
        </p:txBody>
      </p:sp>
    </p:spTree>
    <p:extLst>
      <p:ext uri="{BB962C8B-B14F-4D97-AF65-F5344CB8AC3E}">
        <p14:creationId xmlns:p14="http://schemas.microsoft.com/office/powerpoint/2010/main" val="422866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pPr>
            <a:r>
              <a:rPr lang="en-GB" dirty="0"/>
              <a:t>When the two models were tested side by side, the baseline black-box model, a fine-tuned </a:t>
            </a:r>
            <a:r>
              <a:rPr lang="en-GB" dirty="0" err="1"/>
              <a:t>DistilBERT</a:t>
            </a:r>
            <a:r>
              <a:rPr lang="en-GB" dirty="0"/>
              <a:t> achieved an accuracy of around </a:t>
            </a:r>
            <a:r>
              <a:rPr lang="en-GB" b="1" dirty="0"/>
              <a:t>82%</a:t>
            </a:r>
            <a:r>
              <a:rPr lang="en-GB" dirty="0"/>
              <a:t>.</a:t>
            </a:r>
          </a:p>
          <a:p>
            <a:pPr algn="l">
              <a:lnSpc>
                <a:spcPct val="150000"/>
              </a:lnSpc>
            </a:pPr>
            <a:endParaRPr lang="en-GB" dirty="0"/>
          </a:p>
          <a:p>
            <a:pPr algn="l">
              <a:lnSpc>
                <a:spcPct val="150000"/>
              </a:lnSpc>
            </a:pPr>
            <a:r>
              <a:rPr lang="en-GB" dirty="0"/>
              <a:t>What does “82%” mean in this context?</a:t>
            </a:r>
            <a:br>
              <a:rPr lang="en-GB" dirty="0"/>
            </a:br>
            <a:r>
              <a:rPr lang="en-GB" dirty="0"/>
              <a:t>It means that when the model was shown labelled examples of true and false statements, it correctly classified about </a:t>
            </a:r>
            <a:r>
              <a:rPr lang="en-GB" b="1" dirty="0"/>
              <a:t>8 out of every 10 cases</a:t>
            </a:r>
            <a:r>
              <a:rPr lang="en-GB" dirty="0"/>
              <a:t>. This is considered strong performance from a purely technical machine-learning perspective.</a:t>
            </a:r>
          </a:p>
          <a:p>
            <a:pPr algn="l">
              <a:lnSpc>
                <a:spcPct val="150000"/>
              </a:lnSpc>
            </a:pPr>
            <a:endParaRPr lang="en-GB" dirty="0"/>
          </a:p>
          <a:p>
            <a:pPr algn="l">
              <a:lnSpc>
                <a:spcPct val="150000"/>
              </a:lnSpc>
            </a:pPr>
            <a:r>
              <a:rPr lang="en-GB" dirty="0"/>
              <a:t>But the challenge lies in what happens next. With this model, analysts see only a binary label  “true” or “false” without any insight into how the decision was reached. This is what is meant by </a:t>
            </a:r>
            <a:r>
              <a:rPr lang="en-GB" b="1" dirty="0"/>
              <a:t>low interpretability</a:t>
            </a:r>
            <a:r>
              <a:rPr lang="en-GB" dirty="0"/>
              <a:t>: the reasoning remains hidden inside the model’s mathematical layers. For intelligence workflows, that lack of transparency is a serious limitation.</a:t>
            </a:r>
          </a:p>
          <a:p>
            <a:pPr algn="l">
              <a:lnSpc>
                <a:spcPct val="150000"/>
              </a:lnSpc>
            </a:pPr>
            <a:endParaRPr lang="en-GB" dirty="0"/>
          </a:p>
          <a:p>
            <a:pPr algn="l">
              <a:lnSpc>
                <a:spcPct val="150000"/>
              </a:lnSpc>
            </a:pPr>
            <a:r>
              <a:rPr lang="en-GB" dirty="0"/>
              <a:t>The Neuro-Symbolic AI model scored slightly lower, at </a:t>
            </a:r>
            <a:r>
              <a:rPr lang="en-GB" b="1" dirty="0"/>
              <a:t>79% accuracy</a:t>
            </a:r>
            <a:r>
              <a:rPr lang="en-GB" dirty="0"/>
              <a:t>, but introduced a symbolic reasoning layer. This additional layer generates </a:t>
            </a:r>
            <a:r>
              <a:rPr lang="en-GB" b="1" dirty="0"/>
              <a:t>human-readable decision paths</a:t>
            </a:r>
            <a:r>
              <a:rPr lang="en-GB" dirty="0"/>
              <a:t> for example, showing that the claim was flagged because it matched a known disinformation narrative pattern, or contradicted verified factual sources.</a:t>
            </a:r>
          </a:p>
          <a:p>
            <a:pPr algn="l">
              <a:lnSpc>
                <a:spcPct val="150000"/>
              </a:lnSpc>
            </a:pPr>
            <a:endParaRPr lang="en-GB" dirty="0"/>
          </a:p>
          <a:p>
            <a:pPr algn="l">
              <a:lnSpc>
                <a:spcPct val="150000"/>
              </a:lnSpc>
            </a:pPr>
            <a:r>
              <a:rPr lang="en-GB" dirty="0"/>
              <a:t>This is where interpretability matters. Analysts can examine, critique, and if necessary, defend the reasoning in front of decision-makers. SMEs were particularly clear that this capacity for review and justification is as critical as raw accuracy.</a:t>
            </a:r>
          </a:p>
          <a:p>
            <a:pPr algn="l">
              <a:lnSpc>
                <a:spcPct val="150000"/>
              </a:lnSpc>
            </a:pPr>
            <a:endParaRPr lang="en-GB" dirty="0"/>
          </a:p>
          <a:p>
            <a:pPr algn="l">
              <a:lnSpc>
                <a:spcPct val="150000"/>
              </a:lnSpc>
            </a:pPr>
            <a:r>
              <a:rPr lang="en-GB" dirty="0"/>
              <a:t>It’s important to stress that in AI development, higher accuracy does not automatically mean a perfect or operationally reliable model. Accuracy is influenced by the dataset used, the fine-tuning of parameters, and the optimisation strategy. In practice, the </a:t>
            </a:r>
            <a:r>
              <a:rPr lang="en-GB" dirty="0" err="1"/>
              <a:t>NeSy</a:t>
            </a:r>
            <a:r>
              <a:rPr lang="en-GB" dirty="0"/>
              <a:t> AI model’s performance can be further improved by optimising these elements </a:t>
            </a:r>
            <a:r>
              <a:rPr lang="en-GB" dirty="0">
                <a:sym typeface="Wingdings" panose="05000000000000000000" pitchFamily="2" charset="2"/>
              </a:rPr>
              <a:t></a:t>
            </a:r>
            <a:r>
              <a:rPr lang="en-GB" dirty="0"/>
              <a:t> for example, by training on larger or more representative datasets, adjusting its parameters, or refining the symbolic reasoning rules  all while retaining its interpretability.</a:t>
            </a:r>
          </a:p>
          <a:p>
            <a:pPr algn="l">
              <a:lnSpc>
                <a:spcPct val="150000"/>
              </a:lnSpc>
            </a:pPr>
            <a:endParaRPr lang="en-GB" dirty="0"/>
          </a:p>
          <a:p>
            <a:pPr algn="l">
              <a:lnSpc>
                <a:spcPct val="150000"/>
              </a:lnSpc>
            </a:pPr>
            <a:r>
              <a:rPr lang="en-GB" dirty="0"/>
              <a:t>In operational terms, the trade-off is clear: while the black box is slightly more accurate, the </a:t>
            </a:r>
            <a:r>
              <a:rPr lang="en-GB" dirty="0" err="1"/>
              <a:t>NeSy</a:t>
            </a:r>
            <a:r>
              <a:rPr lang="en-GB" dirty="0"/>
              <a:t> AI produces outputs that can be trusted, defended, and integrated into politically sensitive intelligence assessments. In intelligence work, that trade-off is not just acceptable  it is often essential.</a:t>
            </a:r>
          </a:p>
          <a:p>
            <a:pPr algn="l">
              <a:lnSpc>
                <a:spcPct val="150000"/>
              </a:lnSpc>
            </a:pPr>
            <a:endParaRPr lang="en-GB" dirty="0"/>
          </a:p>
          <a:p>
            <a:pPr algn="l">
              <a:lnSpc>
                <a:spcPct val="150000"/>
              </a:lnSpc>
            </a:pPr>
            <a:endParaRPr lang="en-GB" dirty="0"/>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13</a:t>
            </a:fld>
            <a:endParaRPr lang="en-GB"/>
          </a:p>
        </p:txBody>
      </p:sp>
    </p:spTree>
    <p:extLst>
      <p:ext uri="{BB962C8B-B14F-4D97-AF65-F5344CB8AC3E}">
        <p14:creationId xmlns:p14="http://schemas.microsoft.com/office/powerpoint/2010/main" val="103528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research confirmed both in the literature and in my SME interviews that </a:t>
            </a:r>
            <a:r>
              <a:rPr lang="en-GB" b="1" dirty="0"/>
              <a:t>trust is more important than raw accuracy in intelligence workflows.</a:t>
            </a:r>
            <a:r>
              <a:rPr lang="en-GB" dirty="0"/>
              <a:t> </a:t>
            </a:r>
          </a:p>
          <a:p>
            <a:endParaRPr lang="en-GB" dirty="0"/>
          </a:p>
          <a:p>
            <a:r>
              <a:rPr lang="en-GB" dirty="0"/>
              <a:t>Analysts emphasised that interpretability is the foundation of trust. In their words, </a:t>
            </a:r>
            <a:r>
              <a:rPr lang="en-GB" i="1" dirty="0"/>
              <a:t>“If I can’t explain the output to my superior, I can’t use it.”</a:t>
            </a:r>
          </a:p>
          <a:p>
            <a:endParaRPr lang="en-GB" i="1" dirty="0"/>
          </a:p>
          <a:p>
            <a:r>
              <a:rPr lang="en-GB" dirty="0"/>
              <a:t>Black-box ML/DL models, even when technically strong, fall short because they generate outputs without reasoning. As one SME put it, </a:t>
            </a:r>
            <a:r>
              <a:rPr lang="en-GB" i="1" dirty="0"/>
              <a:t>“It’s like being handed a conclusion with no evidence  operationally, that’s unusable.”</a:t>
            </a:r>
            <a:r>
              <a:rPr lang="en-GB" dirty="0"/>
              <a:t> By contrast, the symbolic reasoning layer in neuro-symbolic AI produces </a:t>
            </a:r>
            <a:r>
              <a:rPr lang="en-GB" b="1" dirty="0"/>
              <a:t>human-readable decision paths</a:t>
            </a:r>
            <a:r>
              <a:rPr lang="en-GB" dirty="0"/>
              <a:t> that can be interrogated, documented, and defended under scrutiny.</a:t>
            </a:r>
          </a:p>
          <a:p>
            <a:endParaRPr lang="en-GB" dirty="0"/>
          </a:p>
          <a:p>
            <a:r>
              <a:rPr lang="en-GB" dirty="0"/>
              <a:t>The case studies reinforced this. In Ukraine, disinformation tactics shifted daily an adaptive, interpretable model helped analysts adjust quickly. In the US election interference cases, outputs had to withstand legal and political scrutiny, which required explainable evidence chains. In African disinformation campaigns, analysts highlighted that explainability was critical to </a:t>
            </a:r>
            <a:r>
              <a:rPr lang="en-GB" b="1" dirty="0"/>
              <a:t>maintaining institutional credibility</a:t>
            </a:r>
            <a:r>
              <a:rPr lang="en-GB" dirty="0"/>
              <a:t> in contexts where public trust is already fragile.</a:t>
            </a:r>
          </a:p>
          <a:p>
            <a:endParaRPr lang="en-GB" dirty="0"/>
          </a:p>
          <a:p>
            <a:r>
              <a:rPr lang="en-GB" dirty="0"/>
              <a:t>Beyond accuracy and interpretability, SMEs raised </a:t>
            </a:r>
            <a:r>
              <a:rPr lang="en-GB" b="1" dirty="0"/>
              <a:t>integration challenges.</a:t>
            </a:r>
            <a:r>
              <a:rPr lang="en-GB" dirty="0"/>
              <a:t> Intelligence workflows are already tool-heavy, and a new AI system cannot afford to slow analysts down. For adoption to succeed, outputs must integrate seamlessly into existing reporting and verification processes.</a:t>
            </a:r>
          </a:p>
          <a:p>
            <a:endParaRPr lang="en-GB" dirty="0"/>
          </a:p>
          <a:p>
            <a:r>
              <a:rPr lang="en-GB" dirty="0"/>
              <a:t>Finally, </a:t>
            </a:r>
            <a:r>
              <a:rPr lang="en-GB" b="1" dirty="0"/>
              <a:t>training implications</a:t>
            </a:r>
            <a:r>
              <a:rPr lang="en-GB" dirty="0"/>
              <a:t> were a recurring theme. SMEs agreed analysts should not become data scientists, but they do require </a:t>
            </a:r>
            <a:r>
              <a:rPr lang="en-GB" b="1" dirty="0"/>
              <a:t>AI literacy</a:t>
            </a:r>
            <a:r>
              <a:rPr lang="en-GB" dirty="0"/>
              <a:t>  enough understanding to question, validate, and defend AI-generated outputs. As one participant noted, </a:t>
            </a:r>
            <a:r>
              <a:rPr lang="en-GB" i="1" dirty="0"/>
              <a:t>“The danger isn’t the AI getting it wrong it’s analysts not knowing when to question it.”</a:t>
            </a:r>
          </a:p>
          <a:p>
            <a:endParaRPr lang="en-GB" i="1" dirty="0"/>
          </a:p>
          <a:p>
            <a:r>
              <a:rPr lang="en-GB" dirty="0"/>
              <a:t>Taken together, the operational insights align with the technical findings: a small trade-off in accuracy is acceptable if it yields interpretability, trust, and usability. For intelligence operations, those qualities are not “nice-to-haves” they are operational requirements.</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14</a:t>
            </a:fld>
            <a:endParaRPr lang="en-GB"/>
          </a:p>
        </p:txBody>
      </p:sp>
    </p:spTree>
    <p:extLst>
      <p:ext uri="{BB962C8B-B14F-4D97-AF65-F5344CB8AC3E}">
        <p14:creationId xmlns:p14="http://schemas.microsoft.com/office/powerpoint/2010/main" val="229174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conclusion, I refined the scope of this research to focus exclusively on </a:t>
            </a:r>
            <a:r>
              <a:rPr lang="en-GB" b="1" dirty="0"/>
              <a:t>disinformation detection within intelligence analysis workflows</a:t>
            </a:r>
            <a:r>
              <a:rPr lang="en-GB" dirty="0"/>
              <a:t>, moving away from the broader domain of counter-disinformation. This was a deliberate narrowing, shaped by supervisory and SME feedback, to ensure depth and operational relevance.</a:t>
            </a:r>
          </a:p>
          <a:p>
            <a:endParaRPr lang="en-GB" dirty="0"/>
          </a:p>
          <a:p>
            <a:r>
              <a:rPr lang="en-GB" dirty="0"/>
              <a:t>The research confirmed that in today’s </a:t>
            </a:r>
            <a:r>
              <a:rPr lang="en-GB" b="1" dirty="0"/>
              <a:t>cognitive warfare environment</a:t>
            </a:r>
            <a:r>
              <a:rPr lang="en-GB" dirty="0"/>
              <a:t>, offensive AI tools such as LLMs and deepfakes are evolving faster than the defensive measures available to analysts, creating a widening operational gap.</a:t>
            </a:r>
          </a:p>
          <a:p>
            <a:endParaRPr lang="en-GB" dirty="0"/>
          </a:p>
          <a:p>
            <a:r>
              <a:rPr lang="en-GB" dirty="0"/>
              <a:t>My findings show that while black box models like </a:t>
            </a:r>
            <a:r>
              <a:rPr lang="en-GB" dirty="0" err="1"/>
              <a:t>DistilBERT</a:t>
            </a:r>
            <a:r>
              <a:rPr lang="en-GB" dirty="0"/>
              <a:t> can deliver marginally higher accuracy, their opacity undermines </a:t>
            </a:r>
            <a:r>
              <a:rPr lang="en-GB" b="1" dirty="0"/>
              <a:t>trust, evidential accountability, and operational utility.</a:t>
            </a:r>
            <a:r>
              <a:rPr lang="en-GB" dirty="0"/>
              <a:t> Neuro-symbolic AI, even at slightly lower accuracy, delivers the interpretability analysts need to explain and defend their assessments in politically sensitive or adversarial contexts.</a:t>
            </a:r>
          </a:p>
          <a:p>
            <a:endParaRPr lang="en-GB" dirty="0"/>
          </a:p>
          <a:p>
            <a:r>
              <a:rPr lang="en-GB" dirty="0"/>
              <a:t>This is critical because, in intelligence work, an output that cannot be interrogated is an output that cannot be used. Interpretability is not a technical luxury; it is an operational requirement.</a:t>
            </a:r>
          </a:p>
          <a:p>
            <a:endParaRPr lang="en-GB" dirty="0"/>
          </a:p>
          <a:p>
            <a:r>
              <a:rPr lang="en-GB" dirty="0"/>
              <a:t>The contribution of this project is twofold: first, to empirically demonstrate the trade-off between accuracy and explainability under operational conditions; and second, to offer </a:t>
            </a:r>
            <a:r>
              <a:rPr lang="en-GB" b="1" dirty="0"/>
              <a:t>evidence-based guidance</a:t>
            </a:r>
            <a:r>
              <a:rPr lang="en-GB" dirty="0"/>
              <a:t> for integrating explainable AI into intelligence workflows.</a:t>
            </a:r>
          </a:p>
          <a:p>
            <a:endParaRPr lang="en-GB" dirty="0"/>
          </a:p>
          <a:p>
            <a:r>
              <a:rPr lang="en-GB" dirty="0"/>
              <a:t>Although it is </a:t>
            </a:r>
            <a:r>
              <a:rPr lang="en-GB" b="1" dirty="0"/>
              <a:t>outside the scope of this 820 project</a:t>
            </a:r>
            <a:r>
              <a:rPr lang="en-GB" dirty="0"/>
              <a:t>, I note that operationalising </a:t>
            </a:r>
            <a:r>
              <a:rPr lang="en-GB" dirty="0" err="1"/>
              <a:t>NeSy</a:t>
            </a:r>
            <a:r>
              <a:rPr lang="en-GB" dirty="0"/>
              <a:t> AI further would require fine-tuning parameters, using more diverse datasets, and stress-testing in simulated or live intelligence environments. These are logical next steps, and they mark the pathway from detection towards counter-disinformation applications.</a:t>
            </a:r>
          </a:p>
          <a:p>
            <a:endParaRPr lang="en-GB" dirty="0"/>
          </a:p>
          <a:p>
            <a:r>
              <a:rPr lang="en-GB" dirty="0"/>
              <a:t>I’ll pause there and welcome your questions.</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15</a:t>
            </a:fld>
            <a:endParaRPr lang="en-GB"/>
          </a:p>
        </p:txBody>
      </p:sp>
    </p:spTree>
    <p:extLst>
      <p:ext uri="{BB962C8B-B14F-4D97-AF65-F5344CB8AC3E}">
        <p14:creationId xmlns:p14="http://schemas.microsoft.com/office/powerpoint/2010/main" val="346147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16</a:t>
            </a:fld>
            <a:endParaRPr lang="en-GB"/>
          </a:p>
        </p:txBody>
      </p:sp>
    </p:spTree>
    <p:extLst>
      <p:ext uri="{BB962C8B-B14F-4D97-AF65-F5344CB8AC3E}">
        <p14:creationId xmlns:p14="http://schemas.microsoft.com/office/powerpoint/2010/main" val="129465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problem I’ve been investigating is the widening asymmetry between offensive and defensive capabilities in the information domain.</a:t>
            </a:r>
          </a:p>
          <a:p>
            <a:endParaRPr lang="en-GB" dirty="0"/>
          </a:p>
          <a:p>
            <a:r>
              <a:rPr lang="en-GB" dirty="0"/>
              <a:t>Adversaries now use AI  from large language models to deepfakes  to generate and spread highly convincing disinformation at scale, overwhelming traditional verification processes and undermining public trust.</a:t>
            </a:r>
          </a:p>
          <a:p>
            <a:endParaRPr lang="en-GB" dirty="0"/>
          </a:p>
          <a:p>
            <a:r>
              <a:rPr lang="en-GB" dirty="0"/>
              <a:t>This creates an operational gap. While current machine learning and deep learning systems achieve strong accuracy, their black-box nature makes them unusable in politically sensitive or evidentially demanding contexts. Intelligence analysts need systems they can interrogate, trust, and defend.</a:t>
            </a:r>
          </a:p>
          <a:p>
            <a:endParaRPr lang="en-GB" dirty="0"/>
          </a:p>
          <a:p>
            <a:r>
              <a:rPr lang="en-GB" dirty="0"/>
              <a:t>This brings us to the research aim: </a:t>
            </a:r>
            <a:r>
              <a:rPr lang="en-GB" b="1" dirty="0"/>
              <a:t>to assess whether Neuro-Symbolic AI can bridge this gap</a:t>
            </a:r>
            <a:r>
              <a:rPr lang="en-GB" dirty="0"/>
              <a:t> by combining the predictive power of neural models with the transparency of symbolic reasoning.</a:t>
            </a:r>
          </a:p>
          <a:p>
            <a:endParaRPr lang="en-GB" dirty="0"/>
          </a:p>
          <a:p>
            <a:r>
              <a:rPr lang="en-GB" dirty="0"/>
              <a:t>To pursue this aim, my study has three objectives:</a:t>
            </a:r>
          </a:p>
          <a:p>
            <a:endParaRPr lang="en-GB" dirty="0"/>
          </a:p>
          <a:p>
            <a:r>
              <a:rPr lang="en-GB" dirty="0"/>
              <a:t>First, to compare the performance of Neuro-Symbolic AI against black-box models;</a:t>
            </a:r>
          </a:p>
          <a:p>
            <a:r>
              <a:rPr lang="en-GB" dirty="0"/>
              <a:t>Second, to evaluate operational usability and interpretability from the analyst’s perspective;</a:t>
            </a:r>
          </a:p>
          <a:p>
            <a:r>
              <a:rPr lang="en-GB" dirty="0"/>
              <a:t>And third, to identify the integration challenges of deploying such systems in real-world intelligence workflows.</a:t>
            </a:r>
          </a:p>
          <a:p>
            <a:endParaRPr lang="en-GB" dirty="0"/>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2</a:t>
            </a:fld>
            <a:endParaRPr lang="en-GB"/>
          </a:p>
        </p:txBody>
      </p:sp>
    </p:spTree>
    <p:extLst>
      <p:ext uri="{BB962C8B-B14F-4D97-AF65-F5344CB8AC3E}">
        <p14:creationId xmlns:p14="http://schemas.microsoft.com/office/powerpoint/2010/main" val="1516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leads to my central research question: </a:t>
            </a:r>
            <a:r>
              <a:rPr lang="en-GB" i="1" dirty="0"/>
              <a:t>to what extent can Neuro-Symbolic AI enhance the detection of disinformation within intelligence analysis workflows, and how can its integration meet the operational demands for interpretability, trust, and evidential accountability?</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3</a:t>
            </a:fld>
            <a:endParaRPr lang="en-GB"/>
          </a:p>
        </p:txBody>
      </p:sp>
    </p:spTree>
    <p:extLst>
      <p:ext uri="{BB962C8B-B14F-4D97-AF65-F5344CB8AC3E}">
        <p14:creationId xmlns:p14="http://schemas.microsoft.com/office/powerpoint/2010/main" val="217800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GB" dirty="0"/>
              <a:t>In my initial proposal, I set out to examine both disinformation detection and counter-disinformation within the context of cognitive warfare. However, expert and supervisory feedback highlighted that these are operationally distinct intelligence functions. They require different tradecraft, resourcing, and evaluation metrics. Attempting both would have risked overextending the project.</a:t>
            </a:r>
          </a:p>
          <a:p>
            <a:endParaRPr lang="en-GB" i="1" dirty="0"/>
          </a:p>
          <a:p>
            <a:r>
              <a:rPr lang="en-GB" dirty="0"/>
              <a:t>I therefore refined the scope exclusively to disinformation detection within intelligence analysis workflows. This sharper focus enables me to interrogate one defined operational problem space, while aligning the project with the intelligence community’s core demands: transparency, evidential accountability, and operational reliability.</a:t>
            </a:r>
          </a:p>
          <a:p>
            <a:endParaRPr lang="en-GB" i="1" dirty="0"/>
          </a:p>
          <a:p>
            <a:r>
              <a:rPr lang="en-GB" i="1" dirty="0"/>
              <a:t>T</a:t>
            </a:r>
            <a:r>
              <a:rPr lang="en-GB" dirty="0"/>
              <a:t>he refined aim of the study is to assess the feasibility of Neuro-Symbolic AI for disinformation detection. Neuro-Symbolic AI combines neural pattern recognition where systems excel at spotting statistical regularities with symbolic reasoning, which brings logic, rules, and explainability into the process.</a:t>
            </a:r>
          </a:p>
          <a:p>
            <a:endParaRPr lang="en-GB" i="1" dirty="0"/>
          </a:p>
          <a:p>
            <a:r>
              <a:rPr lang="en-GB" dirty="0"/>
              <a:t>In practical terms, this means all technical experimentation, SME interviews, and case study analysis have been oriented around one central question: </a:t>
            </a:r>
            <a:r>
              <a:rPr lang="en-GB" i="1" dirty="0"/>
              <a:t>can Neuro-Symbolic AI provide disinformation detection that is not only accurate, but also transparent, trustworthy, and operationally viable in intelligence settings?</a:t>
            </a:r>
          </a:p>
          <a:p>
            <a:endParaRPr lang="en-GB" i="1" dirty="0"/>
          </a:p>
          <a:p>
            <a:endParaRPr lang="en-GB"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“Notwithstanding that this research sits firmly in the field of international security and intelligence studies, it is essential to first clarify some of the technical terms that underpin the study.</a:t>
            </a:r>
          </a:p>
          <a:p>
            <a:endParaRPr lang="en-GB" dirty="0"/>
          </a:p>
          <a:p>
            <a:r>
              <a:rPr lang="en-GB" dirty="0"/>
              <a:t>When we talk about </a:t>
            </a:r>
            <a:r>
              <a:rPr lang="en-GB" b="1" dirty="0"/>
              <a:t>Artificial Intelligence, or AI</a:t>
            </a:r>
            <a:r>
              <a:rPr lang="en-GB" dirty="0"/>
              <a:t>, we simply mean computer systems that can do tasks we usually associate with human intelligence like recognising faces, translating languages, or in our case, detecting disinformation.</a:t>
            </a:r>
          </a:p>
          <a:p>
            <a:endParaRPr lang="en-GB" dirty="0"/>
          </a:p>
          <a:p>
            <a:r>
              <a:rPr lang="en-GB" dirty="0"/>
              <a:t>One of the most common forms of AI today is </a:t>
            </a:r>
            <a:r>
              <a:rPr lang="en-GB" b="1" dirty="0"/>
              <a:t>Deep Learning</a:t>
            </a:r>
            <a:r>
              <a:rPr lang="en-GB" dirty="0"/>
              <a:t>. These systems are very good at finding patterns in massive amounts of data  for example, spotting that a news headline looks suspicious based on thousands of previous examples.</a:t>
            </a:r>
          </a:p>
          <a:p>
            <a:endParaRPr lang="en-GB" dirty="0"/>
          </a:p>
          <a:p>
            <a:r>
              <a:rPr lang="en-GB" dirty="0"/>
              <a:t>But there’s a big drawback: these systems are usually what we call </a:t>
            </a:r>
            <a:r>
              <a:rPr lang="en-GB" b="1" dirty="0"/>
              <a:t>‘black boxes.’</a:t>
            </a:r>
            <a:r>
              <a:rPr lang="en-GB" dirty="0"/>
              <a:t> They might tell you, ‘this is fake,’ but they don’t explain why. And in intelligence work, that’s a problem. Analysts can’t base national security decisions on something they can’t interrogate or defend.</a:t>
            </a:r>
          </a:p>
          <a:p>
            <a:endParaRPr lang="en-GB" dirty="0"/>
          </a:p>
          <a:p>
            <a:r>
              <a:rPr lang="en-GB" dirty="0"/>
              <a:t>That’s where </a:t>
            </a:r>
            <a:r>
              <a:rPr lang="en-GB" b="1" dirty="0"/>
              <a:t>Neuro-Symbolic AI</a:t>
            </a:r>
            <a:r>
              <a:rPr lang="en-GB" dirty="0"/>
              <a:t> comes in. It’s a newer approach that combines two strengths: deep learning for spotting patterns, and symbolic reasoning  basically logical rules that explain </a:t>
            </a:r>
            <a:r>
              <a:rPr lang="en-GB" i="1" dirty="0"/>
              <a:t>why</a:t>
            </a:r>
            <a:r>
              <a:rPr lang="en-GB" dirty="0"/>
              <a:t> the system made a decision. This matters because it makes the AI’s judgement transparent and usable in real-world intelligence settings, where trust and accountability are critical.”</a:t>
            </a:r>
          </a:p>
        </p:txBody>
      </p:sp>
      <p:sp>
        <p:nvSpPr>
          <p:cNvPr id="4" name="Slide Number Placeholder 3"/>
          <p:cNvSpPr>
            <a:spLocks noGrp="1"/>
          </p:cNvSpPr>
          <p:nvPr>
            <p:ph type="sldNum" sz="quarter" idx="5"/>
          </p:nvPr>
        </p:nvSpPr>
        <p:spPr/>
        <p:txBody>
          <a:bodyPr/>
          <a:lstStyle/>
          <a:p>
            <a:fld id="{C5A89FF5-03B3-4D09-9647-98DE6D75EC88}" type="slidenum">
              <a:rPr lang="en-GB" smtClean="0"/>
              <a:t>5</a:t>
            </a:fld>
            <a:endParaRPr lang="en-GB"/>
          </a:p>
        </p:txBody>
      </p:sp>
    </p:spTree>
    <p:extLst>
      <p:ext uri="{BB962C8B-B14F-4D97-AF65-F5344CB8AC3E}">
        <p14:creationId xmlns:p14="http://schemas.microsoft.com/office/powerpoint/2010/main" val="290789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asking a model to influence an assessment, intelligence standards require that I can trace </a:t>
            </a:r>
            <a:r>
              <a:rPr lang="en-GB" b="1" dirty="0"/>
              <a:t>how</a:t>
            </a:r>
            <a:r>
              <a:rPr lang="en-GB" dirty="0"/>
              <a:t> it reached a conclusion, audit it later, and defend it under questioning. Modern LLMs and agent frameworks are powerful, but they’re opaque and non-deterministic. They sometimes sound confident when they’re wrong, and even when they’re right, they rarely give a reasoning trail that matches evidential standards. Agents and protocols like MCP help organise tools and context, but they don’t make the underlying decision </a:t>
            </a:r>
            <a:r>
              <a:rPr lang="en-GB" b="1" dirty="0"/>
              <a:t>explainable</a:t>
            </a:r>
            <a:r>
              <a:rPr lang="en-GB" dirty="0"/>
              <a:t>.</a:t>
            </a:r>
          </a:p>
          <a:p>
            <a:endParaRPr lang="en-GB" dirty="0"/>
          </a:p>
          <a:p>
            <a:r>
              <a:rPr lang="en-GB" dirty="0"/>
              <a:t>Neuro-symbolic AI addresses that gap. We still use neural models for signal detection, but we pass their outputs through a </a:t>
            </a:r>
            <a:r>
              <a:rPr lang="en-GB" b="1" dirty="0"/>
              <a:t>symbolic reasoning layer</a:t>
            </a:r>
            <a:r>
              <a:rPr lang="en-GB" dirty="0"/>
              <a:t>—explicit rules and thresholds informed by tradecraft. That layer produces a </a:t>
            </a:r>
            <a:r>
              <a:rPr lang="en-GB" b="1" dirty="0"/>
              <a:t>human-readable path</a:t>
            </a:r>
            <a:r>
              <a:rPr lang="en-GB" dirty="0"/>
              <a:t>: which cues were used, which thresholds triggered, and when we </a:t>
            </a:r>
            <a:r>
              <a:rPr lang="en-GB" b="1" dirty="0"/>
              <a:t>abstain</a:t>
            </a:r>
            <a:r>
              <a:rPr lang="en-GB" dirty="0"/>
              <a:t> and escalate to an analyst. It’s auditable, </a:t>
            </a:r>
            <a:r>
              <a:rPr lang="en-GB" dirty="0" err="1"/>
              <a:t>tunable</a:t>
            </a:r>
            <a:r>
              <a:rPr lang="en-GB" dirty="0"/>
              <a:t>, and easier to defend in a briefing.</a:t>
            </a:r>
          </a:p>
          <a:p>
            <a:r>
              <a:rPr lang="en-GB" dirty="0"/>
              <a:t>There is a trade-off: sometimes you give up a few points of headline accuracy. But in intelligence work, a slightly less accurate model that you can </a:t>
            </a:r>
            <a:r>
              <a:rPr lang="en-GB" b="1" dirty="0"/>
              <a:t>explain and challenge</a:t>
            </a:r>
            <a:r>
              <a:rPr lang="en-GB" dirty="0"/>
              <a:t> is more operationally valuable than a black box you can’t defend. LLMs remain useful upstream for triage and drafting; we reserve </a:t>
            </a:r>
            <a:r>
              <a:rPr lang="en-GB" dirty="0" err="1"/>
              <a:t>NeSy</a:t>
            </a:r>
            <a:r>
              <a:rPr lang="en-GB" dirty="0"/>
              <a:t> for the </a:t>
            </a:r>
            <a:r>
              <a:rPr lang="en-GB" b="1" dirty="0"/>
              <a:t>decision point</a:t>
            </a:r>
            <a:r>
              <a:rPr lang="en-GB" dirty="0"/>
              <a:t> where accountability matters.”</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6</a:t>
            </a:fld>
            <a:endParaRPr lang="en-GB"/>
          </a:p>
        </p:txBody>
      </p:sp>
    </p:spTree>
    <p:extLst>
      <p:ext uri="{BB962C8B-B14F-4D97-AF65-F5344CB8AC3E}">
        <p14:creationId xmlns:p14="http://schemas.microsoft.com/office/powerpoint/2010/main" val="2448952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literature consistently frames </a:t>
            </a:r>
            <a:r>
              <a:rPr lang="en-GB" b="1" dirty="0"/>
              <a:t>disinformation as a weapon of cognitive warfare</a:t>
            </a:r>
            <a:r>
              <a:rPr lang="en-GB" dirty="0"/>
              <a:t>. Rid (2022) describes it as a core non-kinetic instrument used by both state and non-state actors to destabilise political systems. This aligns with </a:t>
            </a:r>
            <a:r>
              <a:rPr lang="en-GB" dirty="0" err="1"/>
              <a:t>Shulsky’s</a:t>
            </a:r>
            <a:r>
              <a:rPr lang="en-GB" dirty="0"/>
              <a:t> earlier framing of disinformation as a form of covert action.</a:t>
            </a:r>
          </a:p>
          <a:p>
            <a:endParaRPr lang="en-GB" dirty="0"/>
          </a:p>
          <a:p>
            <a:r>
              <a:rPr lang="en-GB" dirty="0"/>
              <a:t>Recent scholarship highlights how </a:t>
            </a:r>
            <a:r>
              <a:rPr lang="en-GB" b="1" dirty="0"/>
              <a:t>Generative AI has supercharged these operations</a:t>
            </a:r>
            <a:r>
              <a:rPr lang="en-GB" dirty="0"/>
              <a:t>. For example, Barman et al. (2024) and Deppe &amp; Schaal (2024) show how large language models and deepfake technologies allow adversaries to produce convincing false content at scale. </a:t>
            </a:r>
            <a:r>
              <a:rPr lang="en-GB" dirty="0" err="1"/>
              <a:t>Mysyshyn</a:t>
            </a:r>
            <a:r>
              <a:rPr lang="en-GB" dirty="0"/>
              <a:t> (2024) points specifically to their use in the Russia–Ukraine conflict.  </a:t>
            </a:r>
            <a:r>
              <a:rPr lang="en-GB" b="1" dirty="0"/>
              <a:t>Give example here.</a:t>
            </a:r>
          </a:p>
          <a:p>
            <a:endParaRPr lang="en-GB" b="1" dirty="0"/>
          </a:p>
          <a:p>
            <a:r>
              <a:rPr lang="en-GB" dirty="0"/>
              <a:t>On the defensive side, there is broad agreement that </a:t>
            </a:r>
            <a:r>
              <a:rPr lang="en-GB" b="1" dirty="0"/>
              <a:t>current AI detection tools fall short</a:t>
            </a:r>
            <a:r>
              <a:rPr lang="en-GB" dirty="0"/>
              <a:t>. Chen et al. (2022) and Hamed et al. (2023) demonstrate the power of deep learning to recognise patterns in disinformation, but scholars like </a:t>
            </a:r>
            <a:r>
              <a:rPr lang="en-GB" dirty="0" err="1"/>
              <a:t>Hassija</a:t>
            </a:r>
            <a:r>
              <a:rPr lang="en-GB" dirty="0"/>
              <a:t> et al. (2023) and Abgrall et al. (2024) stress the ‘black box’ problem: these models are accurate, but they can’t explain their outputs. As Williamson &amp; </a:t>
            </a:r>
            <a:r>
              <a:rPr lang="en-GB" dirty="0" err="1"/>
              <a:t>Prybutok</a:t>
            </a:r>
            <a:r>
              <a:rPr lang="en-GB" dirty="0"/>
              <a:t> (2024) argue, this lack of interpretability fundamentally undermines trust in intelligence workflows.</a:t>
            </a:r>
          </a:p>
          <a:p>
            <a:endParaRPr lang="en-GB" b="1" dirty="0"/>
          </a:p>
          <a:p>
            <a:r>
              <a:rPr lang="en-GB" dirty="0"/>
              <a:t>This is where </a:t>
            </a:r>
            <a:r>
              <a:rPr lang="en-GB" b="1" dirty="0"/>
              <a:t>Neuro-Symbolic AI enters the debate</a:t>
            </a:r>
            <a:r>
              <a:rPr lang="en-GB" dirty="0"/>
              <a:t>. Marcus and Davis (2019) argued that if AI is to be trusted, it must include transparency as part of its architecture. Earlier foundations by Valiant (2008) and others in the cognitive sciences reinforce this, showing the theoretical importance of blending learning with symbolic reasoning. More recent voices, such as those from the Alan Turing Institute and </a:t>
            </a:r>
            <a:r>
              <a:rPr lang="en-GB" dirty="0" err="1"/>
              <a:t>Bougzime</a:t>
            </a:r>
            <a:r>
              <a:rPr lang="en-GB" dirty="0"/>
              <a:t> et al. (2025), highlight how this hybrid approach can potentially offer both accuracy and explainability.</a:t>
            </a:r>
            <a:endParaRPr lang="en-GB" b="1" dirty="0"/>
          </a:p>
          <a:p>
            <a:endParaRPr lang="en-GB" dirty="0"/>
          </a:p>
          <a:p>
            <a:r>
              <a:rPr lang="en-GB" dirty="0"/>
              <a:t>However, as </a:t>
            </a:r>
            <a:r>
              <a:rPr lang="en-GB" dirty="0" err="1"/>
              <a:t>Afroogh</a:t>
            </a:r>
            <a:r>
              <a:rPr lang="en-GB" dirty="0"/>
              <a:t> et al. (2024) and Ofosu-Asare (2024) point out, there is a </a:t>
            </a:r>
            <a:r>
              <a:rPr lang="en-GB" b="1" dirty="0"/>
              <a:t>major gap</a:t>
            </a:r>
            <a:r>
              <a:rPr lang="en-GB" dirty="0"/>
              <a:t>: very little empirical research tests neuro-symbolic AI in </a:t>
            </a:r>
            <a:r>
              <a:rPr lang="en-GB" i="1" dirty="0"/>
              <a:t>operational intelligence contexts</a:t>
            </a:r>
            <a:r>
              <a:rPr lang="en-GB" dirty="0"/>
              <a:t>. And even where interpretability is discussed, it’s usually treated as a theoretical principle, not an operational performance metric.</a:t>
            </a:r>
            <a:br>
              <a:rPr lang="en-GB" dirty="0"/>
            </a:br>
            <a:br>
              <a:rPr lang="en-GB" dirty="0"/>
            </a:br>
            <a:r>
              <a:rPr lang="en-GB" dirty="0"/>
              <a:t>That gap is exactly what motivates my research: empirically evaluating whether Neuro-Symbolic AI can truly deliver both detection effectiveness and operational transparency in intelligence workflows</a:t>
            </a:r>
            <a:endParaRPr lang="en-GB" b="1" dirty="0"/>
          </a:p>
        </p:txBody>
      </p:sp>
      <p:sp>
        <p:nvSpPr>
          <p:cNvPr id="4" name="Slide Number Placeholder 3"/>
          <p:cNvSpPr>
            <a:spLocks noGrp="1"/>
          </p:cNvSpPr>
          <p:nvPr>
            <p:ph type="sldNum" sz="quarter" idx="5"/>
          </p:nvPr>
        </p:nvSpPr>
        <p:spPr/>
        <p:txBody>
          <a:bodyPr/>
          <a:lstStyle/>
          <a:p>
            <a:fld id="{C5A89FF5-03B3-4D09-9647-98DE6D75EC88}" type="slidenum">
              <a:rPr lang="en-GB" smtClean="0"/>
              <a:t>7</a:t>
            </a:fld>
            <a:endParaRPr lang="en-GB"/>
          </a:p>
        </p:txBody>
      </p:sp>
    </p:spTree>
    <p:extLst>
      <p:ext uri="{BB962C8B-B14F-4D97-AF65-F5344CB8AC3E}">
        <p14:creationId xmlns:p14="http://schemas.microsoft.com/office/powerpoint/2010/main" val="320103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96B3-525B-7D65-3DB9-1805FDE3D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107732-E065-0559-70CE-2A80083BEA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703E3E-2650-7DA1-C1F6-A59F29F04855}"/>
              </a:ext>
            </a:extLst>
          </p:cNvPr>
          <p:cNvSpPr>
            <a:spLocks noGrp="1"/>
          </p:cNvSpPr>
          <p:nvPr>
            <p:ph type="body" idx="1"/>
          </p:nvPr>
        </p:nvSpPr>
        <p:spPr/>
        <p:txBody>
          <a:bodyPr/>
          <a:lstStyle/>
          <a:p>
            <a:r>
              <a:rPr lang="en-GB" dirty="0"/>
              <a:t>The methodology was deliberately designed as a </a:t>
            </a:r>
            <a:r>
              <a:rPr lang="en-GB" b="1" dirty="0"/>
              <a:t>mixed-method approach</a:t>
            </a:r>
            <a:r>
              <a:rPr lang="en-GB" dirty="0"/>
              <a:t>. The reason for this is that the problem we are dealing with is not purely technical, nor purely social </a:t>
            </a:r>
            <a:r>
              <a:rPr lang="en-GB" dirty="0">
                <a:sym typeface="Wingdings" panose="05000000000000000000" pitchFamily="2" charset="2"/>
              </a:rPr>
              <a:t></a:t>
            </a:r>
            <a:r>
              <a:rPr lang="en-GB" dirty="0"/>
              <a:t> it sits at the intersection of AI and intelligence practice. To evaluate it properly, we needed both sides of the picture.</a:t>
            </a:r>
          </a:p>
          <a:p>
            <a:endParaRPr lang="en-GB" dirty="0"/>
          </a:p>
          <a:p>
            <a:r>
              <a:rPr lang="en-GB" dirty="0"/>
              <a:t>On the qualitative side, I conducted </a:t>
            </a:r>
            <a:r>
              <a:rPr lang="en-GB" b="1" dirty="0"/>
              <a:t>semi-structured interviews</a:t>
            </a:r>
            <a:r>
              <a:rPr lang="en-GB" dirty="0"/>
              <a:t> with subject matter experts in intelligence analysis, cognitive warfare, and AI ethics. These conversations identified operational requirements for AI in disinformation detection , above all, the need for </a:t>
            </a:r>
            <a:r>
              <a:rPr lang="en-GB" b="1" dirty="0"/>
              <a:t>interpretability and evidential accountability</a:t>
            </a:r>
            <a:r>
              <a:rPr lang="en-GB" dirty="0"/>
              <a:t>.</a:t>
            </a:r>
          </a:p>
          <a:p>
            <a:endParaRPr lang="en-GB" dirty="0"/>
          </a:p>
          <a:p>
            <a:r>
              <a:rPr lang="en-GB" dirty="0"/>
              <a:t>On the quantitative side, I developed and tested both a </a:t>
            </a:r>
            <a:r>
              <a:rPr lang="en-GB" b="1" dirty="0"/>
              <a:t>black-box deep learning model</a:t>
            </a:r>
            <a:r>
              <a:rPr lang="en-GB" dirty="0"/>
              <a:t> and a </a:t>
            </a:r>
            <a:r>
              <a:rPr lang="en-GB" b="1" dirty="0"/>
              <a:t>neuro-symbolic AI model</a:t>
            </a:r>
            <a:r>
              <a:rPr lang="en-GB" dirty="0"/>
              <a:t> using the LIAR benchmark dataset. For example, the models were asked to classify statements such as:</a:t>
            </a:r>
          </a:p>
          <a:p>
            <a:r>
              <a:rPr lang="en-GB" i="1" dirty="0"/>
              <a:t>‘The U.S. has admitted 250,000 Syrian refugees in the past two years.’</a:t>
            </a:r>
          </a:p>
          <a:p>
            <a:endParaRPr lang="en-GB" dirty="0"/>
          </a:p>
          <a:p>
            <a:r>
              <a:rPr lang="en-GB" dirty="0"/>
              <a:t>A black-box model returned only a label  ‘false’. The neuro-symbolic model also labelled it ‘false’ but provided a reasoning chain, drawing on symbolic rules such as: </a:t>
            </a:r>
            <a:r>
              <a:rPr lang="en-GB" i="1" dirty="0"/>
              <a:t>“verified government data places the number at fewer than 20,000”</a:t>
            </a:r>
            <a:r>
              <a:rPr lang="en-GB" dirty="0"/>
              <a:t>. This difference illustrates why interpretability matters in intelligence workflows.</a:t>
            </a:r>
          </a:p>
          <a:p>
            <a:endParaRPr lang="en-GB" dirty="0"/>
          </a:p>
          <a:p>
            <a:r>
              <a:rPr lang="en-GB" dirty="0"/>
              <a:t>To ensure relevance beyond benchmark data, I also fed in </a:t>
            </a:r>
            <a:r>
              <a:rPr lang="en-GB" b="1" dirty="0"/>
              <a:t>case study material</a:t>
            </a:r>
            <a:r>
              <a:rPr lang="en-GB" dirty="0"/>
              <a:t>. For instance:</a:t>
            </a:r>
          </a:p>
          <a:p>
            <a:br>
              <a:rPr lang="en-GB" dirty="0"/>
            </a:br>
            <a:r>
              <a:rPr lang="en-GB" dirty="0"/>
              <a:t>– From the </a:t>
            </a:r>
            <a:r>
              <a:rPr lang="en-GB" b="1" dirty="0"/>
              <a:t>Russia–Ukraine conflict</a:t>
            </a:r>
            <a:r>
              <a:rPr lang="en-GB" dirty="0"/>
              <a:t>, I used fabricated deepfake transcripts of Ukrainian leaders allegedly surrendering.</a:t>
            </a:r>
          </a:p>
          <a:p>
            <a:br>
              <a:rPr lang="en-GB" dirty="0"/>
            </a:br>
            <a:r>
              <a:rPr lang="en-GB" dirty="0"/>
              <a:t>– From the </a:t>
            </a:r>
            <a:r>
              <a:rPr lang="en-GB" b="1" dirty="0"/>
              <a:t>U.S. elections</a:t>
            </a:r>
            <a:r>
              <a:rPr lang="en-GB" dirty="0"/>
              <a:t>, I tested false claims of ballot tampering circulating on social media.</a:t>
            </a:r>
          </a:p>
          <a:p>
            <a:br>
              <a:rPr lang="en-GB" dirty="0"/>
            </a:br>
            <a:r>
              <a:rPr lang="en-GB" dirty="0"/>
              <a:t>– From </a:t>
            </a:r>
            <a:r>
              <a:rPr lang="en-GB" b="1" dirty="0"/>
              <a:t>African disinformation campaigns</a:t>
            </a:r>
            <a:r>
              <a:rPr lang="en-GB" dirty="0"/>
              <a:t>, I used fabricated vaccine misinformation posts that exploited local dialects and cultural framing.</a:t>
            </a:r>
          </a:p>
          <a:p>
            <a:endParaRPr lang="en-GB" dirty="0"/>
          </a:p>
          <a:p>
            <a:r>
              <a:rPr lang="en-GB" dirty="0"/>
              <a:t>Feeding these into the models allowed me to observe not just whether the systems detected them as false, but whether the </a:t>
            </a:r>
            <a:r>
              <a:rPr lang="en-GB" b="1" dirty="0"/>
              <a:t>reasoning provided</a:t>
            </a:r>
            <a:r>
              <a:rPr lang="en-GB" dirty="0"/>
              <a:t> was operationally credible and usable by analysts.</a:t>
            </a:r>
          </a:p>
          <a:p>
            <a:endParaRPr lang="en-GB" dirty="0"/>
          </a:p>
          <a:p>
            <a:r>
              <a:rPr lang="en-GB" dirty="0"/>
              <a:t>Finally, I evaluated performance across three dimensions: </a:t>
            </a:r>
            <a:r>
              <a:rPr lang="en-GB" b="1" dirty="0"/>
              <a:t>accuracy and F1 score</a:t>
            </a:r>
            <a:r>
              <a:rPr lang="en-GB" dirty="0"/>
              <a:t>, </a:t>
            </a:r>
            <a:r>
              <a:rPr lang="en-GB" b="1" dirty="0"/>
              <a:t>interpretability</a:t>
            </a:r>
            <a:r>
              <a:rPr lang="en-GB" dirty="0"/>
              <a:t> (both computationally and as judged by experts), and </a:t>
            </a:r>
            <a:r>
              <a:rPr lang="en-GB" b="1" dirty="0"/>
              <a:t>operational usability</a:t>
            </a:r>
            <a:r>
              <a:rPr lang="en-GB" dirty="0"/>
              <a:t>, asking whether the outputs were something an analyst could defend in reporting to decision-makers.</a:t>
            </a:r>
          </a:p>
          <a:p>
            <a:endParaRPr lang="en-GB" dirty="0"/>
          </a:p>
          <a:p>
            <a:endParaRPr lang="en-GB" dirty="0"/>
          </a:p>
        </p:txBody>
      </p:sp>
      <p:sp>
        <p:nvSpPr>
          <p:cNvPr id="4" name="Slide Number Placeholder 3">
            <a:extLst>
              <a:ext uri="{FF2B5EF4-FFF2-40B4-BE49-F238E27FC236}">
                <a16:creationId xmlns:a16="http://schemas.microsoft.com/office/drawing/2014/main" id="{5648B140-CB95-0159-0ACA-D4C54626B94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A89FF5-03B3-4D09-9647-98DE6D75EC8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6872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operationalise the research, I worked with two models: a </a:t>
            </a:r>
            <a:r>
              <a:rPr lang="en-GB" b="1" dirty="0"/>
              <a:t>baseline black-box </a:t>
            </a:r>
            <a:r>
              <a:rPr lang="en-GB" b="1" dirty="0" err="1"/>
              <a:t>DistilBERT</a:t>
            </a:r>
            <a:r>
              <a:rPr lang="en-GB" dirty="0"/>
              <a:t> and a </a:t>
            </a:r>
            <a:r>
              <a:rPr lang="en-GB" b="1" dirty="0"/>
              <a:t>neuro-symbolic AI system</a:t>
            </a:r>
            <a:r>
              <a:rPr lang="en-GB" dirty="0"/>
              <a:t> that combined </a:t>
            </a:r>
            <a:r>
              <a:rPr lang="en-GB" dirty="0" err="1"/>
              <a:t>DistilBERT</a:t>
            </a:r>
            <a:r>
              <a:rPr lang="en-GB" dirty="0"/>
              <a:t> embeddings with a symbolic reasoning layer.</a:t>
            </a:r>
          </a:p>
          <a:p>
            <a:endParaRPr lang="en-GB" dirty="0"/>
          </a:p>
          <a:p>
            <a:r>
              <a:rPr lang="en-GB" dirty="0"/>
              <a:t>The core dataset was the </a:t>
            </a:r>
            <a:r>
              <a:rPr lang="en-GB" b="1" dirty="0"/>
              <a:t>LIAR benchmark</a:t>
            </a:r>
            <a:r>
              <a:rPr lang="en-GB" dirty="0"/>
              <a:t>, which provides labelled political statements, but I expanded this with </a:t>
            </a:r>
            <a:r>
              <a:rPr lang="en-GB" b="1" dirty="0"/>
              <a:t>curated case study material</a:t>
            </a:r>
            <a:r>
              <a:rPr lang="en-GB" dirty="0"/>
              <a:t> from Ukraine, U.S. elections, and African disinformation campaigns to reflect adversarial tactics in real-world international security contexts.</a:t>
            </a:r>
          </a:p>
          <a:p>
            <a:endParaRPr lang="en-GB" dirty="0"/>
          </a:p>
          <a:p>
            <a:r>
              <a:rPr lang="en-GB" dirty="0"/>
              <a:t>Preprocessing steps included cleaning text, tokenisation, and normalisation to ensure consistency before feeding data into the models.</a:t>
            </a:r>
          </a:p>
          <a:p>
            <a:r>
              <a:rPr lang="en-GB" dirty="0"/>
              <a:t>I built and trained the models in </a:t>
            </a:r>
            <a:r>
              <a:rPr lang="en-GB" b="1" dirty="0"/>
              <a:t>Python</a:t>
            </a:r>
            <a:r>
              <a:rPr lang="en-GB" dirty="0"/>
              <a:t>, using </a:t>
            </a:r>
            <a:r>
              <a:rPr lang="en-GB" b="1" dirty="0" err="1"/>
              <a:t>PyTorch</a:t>
            </a:r>
            <a:r>
              <a:rPr lang="en-GB" b="1" dirty="0"/>
              <a:t>, TensorFlow, and </a:t>
            </a:r>
            <a:r>
              <a:rPr lang="en-GB" b="1" dirty="0" err="1"/>
              <a:t>HuggingFace</a:t>
            </a:r>
            <a:r>
              <a:rPr lang="en-GB" b="1" dirty="0"/>
              <a:t> Transformers</a:t>
            </a:r>
            <a:r>
              <a:rPr lang="en-GB" dirty="0"/>
              <a:t>, and scaled experiments on cloud infrastructure to handle compute-intensive tasks.</a:t>
            </a:r>
          </a:p>
          <a:p>
            <a:endParaRPr lang="en-GB" dirty="0"/>
          </a:p>
          <a:p>
            <a:endParaRPr lang="en-GB" dirty="0"/>
          </a:p>
          <a:p>
            <a:r>
              <a:rPr lang="en-GB" b="1" dirty="0"/>
              <a:t>Visual suggestion:</a:t>
            </a:r>
            <a:endParaRPr lang="en-GB" dirty="0"/>
          </a:p>
          <a:p>
            <a:r>
              <a:rPr lang="en-GB" dirty="0"/>
              <a:t>A </a:t>
            </a:r>
            <a:r>
              <a:rPr lang="en-GB" b="1" dirty="0"/>
              <a:t>3-column layout</a:t>
            </a:r>
            <a:r>
              <a:rPr lang="en-GB" dirty="0"/>
              <a:t> with icons:</a:t>
            </a:r>
          </a:p>
          <a:p>
            <a:pPr lvl="1"/>
            <a:r>
              <a:rPr lang="en-GB" i="1" dirty="0"/>
              <a:t>Models</a:t>
            </a:r>
            <a:r>
              <a:rPr lang="en-GB" dirty="0"/>
              <a:t> → AI chip icon</a:t>
            </a:r>
          </a:p>
          <a:p>
            <a:pPr lvl="1"/>
            <a:r>
              <a:rPr lang="en-GB" i="1" dirty="0"/>
              <a:t>Data</a:t>
            </a:r>
            <a:r>
              <a:rPr lang="en-GB" dirty="0"/>
              <a:t> → database/documents icon</a:t>
            </a:r>
          </a:p>
          <a:p>
            <a:pPr lvl="1"/>
            <a:r>
              <a:rPr lang="en-GB" i="1" dirty="0"/>
              <a:t>Tools</a:t>
            </a:r>
            <a:r>
              <a:rPr lang="en-GB" dirty="0"/>
              <a:t> → Python logo / cloud icon</a:t>
            </a:r>
          </a:p>
          <a:p>
            <a:r>
              <a:rPr lang="en-GB" dirty="0"/>
              <a:t>This reinforces the workflow visually.</a:t>
            </a:r>
          </a:p>
          <a:p>
            <a:endParaRPr lang="en-GB" dirty="0"/>
          </a:p>
        </p:txBody>
      </p:sp>
      <p:sp>
        <p:nvSpPr>
          <p:cNvPr id="4" name="Slide Number Placeholder 3"/>
          <p:cNvSpPr>
            <a:spLocks noGrp="1"/>
          </p:cNvSpPr>
          <p:nvPr>
            <p:ph type="sldNum" sz="quarter" idx="5"/>
          </p:nvPr>
        </p:nvSpPr>
        <p:spPr/>
        <p:txBody>
          <a:bodyPr/>
          <a:lstStyle/>
          <a:p>
            <a:fld id="{C5A89FF5-03B3-4D09-9647-98DE6D75EC88}" type="slidenum">
              <a:rPr lang="en-GB" smtClean="0"/>
              <a:t>9</a:t>
            </a:fld>
            <a:endParaRPr lang="en-GB"/>
          </a:p>
        </p:txBody>
      </p:sp>
    </p:spTree>
    <p:extLst>
      <p:ext uri="{BB962C8B-B14F-4D97-AF65-F5344CB8AC3E}">
        <p14:creationId xmlns:p14="http://schemas.microsoft.com/office/powerpoint/2010/main" val="448658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164D3935-3939-C521-C8FC-1D6B7F5C086F}"/>
              </a:ext>
            </a:extLst>
          </p:cNvPr>
          <p:cNvPicPr>
            <a:picLocks noChangeAspect="1"/>
          </p:cNvPicPr>
          <p:nvPr/>
        </p:nvPicPr>
        <p:blipFill>
          <a:blip r:embed="rId3"/>
          <a:stretch>
            <a:fillRect/>
          </a:stretch>
        </p:blipFill>
        <p:spPr>
          <a:xfrm>
            <a:off x="529977" y="623275"/>
            <a:ext cx="1738995" cy="2644859"/>
          </a:xfrm>
          <a:prstGeom prst="rect">
            <a:avLst/>
          </a:prstGeom>
        </p:spPr>
      </p:pic>
      <p:pic>
        <p:nvPicPr>
          <p:cNvPr id="55" name="Picture 54">
            <a:extLst>
              <a:ext uri="{FF2B5EF4-FFF2-40B4-BE49-F238E27FC236}">
                <a16:creationId xmlns:a16="http://schemas.microsoft.com/office/drawing/2014/main" id="{C31598B9-3C94-724F-D903-6932F622EA1F}"/>
              </a:ext>
            </a:extLst>
          </p:cNvPr>
          <p:cNvPicPr>
            <a:picLocks noChangeAspect="1"/>
          </p:cNvPicPr>
          <p:nvPr/>
        </p:nvPicPr>
        <p:blipFill>
          <a:blip r:embed="rId4"/>
          <a:stretch>
            <a:fillRect/>
          </a:stretch>
        </p:blipFill>
        <p:spPr>
          <a:xfrm>
            <a:off x="466257" y="3600831"/>
            <a:ext cx="3974170" cy="2615792"/>
          </a:xfrm>
          <a:prstGeom prst="rect">
            <a:avLst/>
          </a:prstGeom>
        </p:spPr>
      </p:pic>
      <p:sp>
        <p:nvSpPr>
          <p:cNvPr id="69" name="Right Triangle 6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3900" y="623275"/>
            <a:ext cx="385622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10935" y="703444"/>
            <a:ext cx="3803087" cy="870175"/>
          </a:xfrm>
        </p:spPr>
        <p:txBody>
          <a:bodyPr vert="horz" lIns="91440" tIns="45720" rIns="91440" bIns="45720" rtlCol="0" anchor="ctr">
            <a:noAutofit/>
          </a:bodyPr>
          <a:lstStyle/>
          <a:p>
            <a:pPr algn="l" defTabSz="914400">
              <a:lnSpc>
                <a:spcPct val="90000"/>
              </a:lnSpc>
            </a:pPr>
            <a:r>
              <a:rPr lang="en-GB" sz="2000" dirty="0">
                <a:solidFill>
                  <a:schemeClr val="accent2">
                    <a:lumMod val="50000"/>
                  </a:schemeClr>
                </a:solidFill>
              </a:rPr>
              <a:t>Enhancing Intelligence Workflows: Neuro-Symbolic AI for Disinformation Detection</a:t>
            </a:r>
            <a:endParaRPr lang="en-US" sz="2000" dirty="0">
              <a:solidFill>
                <a:schemeClr val="accent2">
                  <a:lumMod val="50000"/>
                </a:schemeClr>
              </a:solidFill>
            </a:endParaRPr>
          </a:p>
        </p:txBody>
      </p:sp>
      <p:pic>
        <p:nvPicPr>
          <p:cNvPr id="53" name="Picture 52">
            <a:extLst>
              <a:ext uri="{FF2B5EF4-FFF2-40B4-BE49-F238E27FC236}">
                <a16:creationId xmlns:a16="http://schemas.microsoft.com/office/drawing/2014/main" id="{6118DDDE-2F9C-CC7B-9EBF-27951862BADA}"/>
              </a:ext>
            </a:extLst>
          </p:cNvPr>
          <p:cNvPicPr>
            <a:picLocks noChangeAspect="1"/>
          </p:cNvPicPr>
          <p:nvPr/>
        </p:nvPicPr>
        <p:blipFill>
          <a:blip r:embed="rId5"/>
          <a:stretch>
            <a:fillRect/>
          </a:stretch>
        </p:blipFill>
        <p:spPr>
          <a:xfrm>
            <a:off x="2607957" y="623275"/>
            <a:ext cx="1798504" cy="2644859"/>
          </a:xfrm>
          <a:prstGeom prst="rect">
            <a:avLst/>
          </a:prstGeom>
        </p:spPr>
      </p:pic>
      <p:sp>
        <p:nvSpPr>
          <p:cNvPr id="47" name="TextBox 46">
            <a:extLst>
              <a:ext uri="{FF2B5EF4-FFF2-40B4-BE49-F238E27FC236}">
                <a16:creationId xmlns:a16="http://schemas.microsoft.com/office/drawing/2014/main" id="{C2636E71-50B7-C958-950F-57EC2FAC79C9}"/>
              </a:ext>
            </a:extLst>
          </p:cNvPr>
          <p:cNvSpPr txBox="1"/>
          <p:nvPr/>
        </p:nvSpPr>
        <p:spPr>
          <a:xfrm>
            <a:off x="4877591" y="3028069"/>
            <a:ext cx="2763413" cy="1893762"/>
          </a:xfrm>
          <a:prstGeom prst="rect">
            <a:avLst/>
          </a:prstGeom>
        </p:spPr>
        <p:txBody>
          <a:bodyPr vert="horz" lIns="91440" tIns="45720" rIns="91440" bIns="45720" rtlCol="0" anchor="t">
            <a:normAutofit/>
          </a:bodyPr>
          <a:lstStyle/>
          <a:p>
            <a:pPr lvl="0" algn="ctr" defTabSz="914400">
              <a:lnSpc>
                <a:spcPct val="90000"/>
              </a:lnSpc>
              <a:spcAft>
                <a:spcPts val="600"/>
              </a:spcAft>
            </a:pPr>
            <a:r>
              <a:rPr lang="en-US" sz="1600" dirty="0"/>
              <a:t>Omar Jagana</a:t>
            </a:r>
          </a:p>
          <a:p>
            <a:pPr lvl="0" algn="ctr" defTabSz="914400">
              <a:lnSpc>
                <a:spcPct val="90000"/>
              </a:lnSpc>
              <a:spcAft>
                <a:spcPts val="600"/>
              </a:spcAft>
            </a:pPr>
            <a:r>
              <a:rPr lang="en-US" sz="1600" dirty="0"/>
              <a:t>294820 Applied Security Research Project</a:t>
            </a:r>
          </a:p>
          <a:p>
            <a:pPr lvl="0" algn="ctr" defTabSz="914400">
              <a:lnSpc>
                <a:spcPct val="90000"/>
              </a:lnSpc>
              <a:spcAft>
                <a:spcPts val="600"/>
              </a:spcAft>
            </a:pPr>
            <a:r>
              <a:rPr lang="en-US" sz="1600" dirty="0"/>
              <a:t>Massey University</a:t>
            </a:r>
          </a:p>
          <a:p>
            <a:pPr lvl="0" algn="ctr" defTabSz="914400">
              <a:lnSpc>
                <a:spcPct val="90000"/>
              </a:lnSpc>
              <a:spcAft>
                <a:spcPts val="600"/>
              </a:spcAft>
            </a:pPr>
            <a:r>
              <a:rPr lang="en-US" sz="1600" dirty="0"/>
              <a:t>22 August 2025</a:t>
            </a:r>
          </a:p>
        </p:txBody>
      </p:sp>
      <p:sp>
        <p:nvSpPr>
          <p:cNvPr id="49" name="TextBox 48">
            <a:extLst>
              <a:ext uri="{FF2B5EF4-FFF2-40B4-BE49-F238E27FC236}">
                <a16:creationId xmlns:a16="http://schemas.microsoft.com/office/drawing/2014/main" id="{7E5B6D0E-57D5-FDBA-57C7-CF1AFCBE7F59}"/>
              </a:ext>
            </a:extLst>
          </p:cNvPr>
          <p:cNvSpPr txBox="1"/>
          <p:nvPr/>
        </p:nvSpPr>
        <p:spPr>
          <a:xfrm>
            <a:off x="4810935" y="1824283"/>
            <a:ext cx="3876482" cy="584775"/>
          </a:xfrm>
          <a:prstGeom prst="rect">
            <a:avLst/>
          </a:prstGeom>
          <a:noFill/>
        </p:spPr>
        <p:txBody>
          <a:bodyPr wrap="square">
            <a:spAutoFit/>
          </a:bodyPr>
          <a:lstStyle/>
          <a:p>
            <a:pPr lvl="0">
              <a:spcAft>
                <a:spcPts val="600"/>
              </a:spcAft>
            </a:pPr>
            <a:r>
              <a:rPr lang="en-GB" sz="1600" dirty="0"/>
              <a:t>Operational Evaluation of Neuromyotonic AI AI in National Security Contexts</a:t>
            </a:r>
            <a:endParaRPr lang="en-US" sz="1600" dirty="0"/>
          </a:p>
        </p:txBody>
      </p:sp>
    </p:spTree>
  </p:cSld>
  <p:clrMapOvr>
    <a:masterClrMapping/>
  </p:clrMapOvr>
  <mc:AlternateContent xmlns:mc="http://schemas.openxmlformats.org/markup-compatibility/2006">
    <mc:Choice xmlns:p14="http://schemas.microsoft.com/office/powerpoint/2010/main" Requires="p14">
      <p:transition spd="slow" p14:dur="2000" advTm="50419"/>
    </mc:Choice>
    <mc:Fallback>
      <p:transition spd="slow" advTm="504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2517" y="804324"/>
            <a:ext cx="7488461" cy="163085"/>
          </a:xfrm>
        </p:spPr>
        <p:txBody>
          <a:bodyPr>
            <a:normAutofit fontScale="90000"/>
          </a:bodyPr>
          <a:lstStyle/>
          <a:p>
            <a:pPr>
              <a:lnSpc>
                <a:spcPct val="90000"/>
              </a:lnSpc>
            </a:pPr>
            <a:r>
              <a:rPr lang="en-GB" sz="5200" dirty="0"/>
              <a:t>Model 1: Traditional ML/DL</a:t>
            </a:r>
          </a:p>
        </p:txBody>
      </p:sp>
      <p:pic>
        <p:nvPicPr>
          <p:cNvPr id="6" name="Picture 5">
            <a:extLst>
              <a:ext uri="{FF2B5EF4-FFF2-40B4-BE49-F238E27FC236}">
                <a16:creationId xmlns:a16="http://schemas.microsoft.com/office/drawing/2014/main" id="{6477F242-0D53-F6E3-C2DC-E9F21EFD063F}"/>
              </a:ext>
            </a:extLst>
          </p:cNvPr>
          <p:cNvPicPr>
            <a:picLocks noChangeAspect="1"/>
          </p:cNvPicPr>
          <p:nvPr/>
        </p:nvPicPr>
        <p:blipFill>
          <a:blip r:embed="rId3"/>
          <a:srcRect l="11117" r="40722" b="2"/>
          <a:stretch>
            <a:fillRect/>
          </a:stretch>
        </p:blipFill>
        <p:spPr>
          <a:xfrm>
            <a:off x="1112377" y="3018327"/>
            <a:ext cx="2110768" cy="2728198"/>
          </a:xfrm>
          <a:prstGeom prst="rect">
            <a:avLst/>
          </a:prstGeom>
        </p:spPr>
      </p:pic>
      <p:sp>
        <p:nvSpPr>
          <p:cNvPr id="3" name="Content Placeholder 2"/>
          <p:cNvSpPr>
            <a:spLocks noGrp="1"/>
          </p:cNvSpPr>
          <p:nvPr>
            <p:ph idx="1"/>
          </p:nvPr>
        </p:nvSpPr>
        <p:spPr>
          <a:xfrm>
            <a:off x="3854192" y="2064901"/>
            <a:ext cx="3178692" cy="2728198"/>
          </a:xfrm>
        </p:spPr>
        <p:txBody>
          <a:bodyPr anchor="t">
            <a:normAutofit/>
          </a:bodyPr>
          <a:lstStyle/>
          <a:p>
            <a:pPr marL="0" indent="0">
              <a:lnSpc>
                <a:spcPct val="90000"/>
              </a:lnSpc>
              <a:buNone/>
            </a:pPr>
            <a:r>
              <a:rPr lang="en-GB" sz="1400" b="1" dirty="0" err="1"/>
              <a:t>ArchitectureTransformer</a:t>
            </a:r>
            <a:r>
              <a:rPr lang="en-GB" sz="1400" b="1" dirty="0"/>
              <a:t> encoder: </a:t>
            </a:r>
            <a:r>
              <a:rPr lang="en-GB" sz="1400" b="1" dirty="0" err="1"/>
              <a:t>distilbert</a:t>
            </a:r>
            <a:r>
              <a:rPr lang="en-GB" sz="1400" b="1" dirty="0"/>
              <a:t>-base-uncased (6 layers, 12 heads)Classification head: 2-class </a:t>
            </a:r>
            <a:r>
              <a:rPr lang="en-GB" sz="1400" b="1" dirty="0" err="1"/>
              <a:t>softmax</a:t>
            </a:r>
            <a:r>
              <a:rPr lang="en-GB" sz="1400" b="1" dirty="0"/>
              <a:t> (REAL / FAKE)</a:t>
            </a:r>
            <a:r>
              <a:rPr lang="en-GB" sz="1400" b="1" dirty="0" err="1"/>
              <a:t>BuildDataset</a:t>
            </a:r>
            <a:r>
              <a:rPr lang="en-GB" sz="1400" b="1" dirty="0"/>
              <a:t>: LIAR → binary labels (REAL vs FAKE)Tokenisation: </a:t>
            </a:r>
            <a:r>
              <a:rPr lang="en-GB" sz="1400" b="1" dirty="0" err="1"/>
              <a:t>WordPiece</a:t>
            </a:r>
            <a:r>
              <a:rPr lang="en-GB" sz="1400" b="1" dirty="0"/>
              <a:t>, max length 256Training: </a:t>
            </a:r>
            <a:r>
              <a:rPr lang="en-GB" sz="1400" b="1" dirty="0" err="1"/>
              <a:t>AdamW</a:t>
            </a:r>
            <a:r>
              <a:rPr lang="en-GB" sz="1400" b="1" dirty="0"/>
              <a:t>, </a:t>
            </a:r>
            <a:r>
              <a:rPr lang="en-GB" sz="1400" b="1" dirty="0" err="1"/>
              <a:t>lr</a:t>
            </a:r>
            <a:r>
              <a:rPr lang="en-GB" sz="1400" b="1" dirty="0"/>
              <a:t>=2e-5, batch 16, 3 epochs, early stopping (F1)Calibration: temperature scaling; abstain band [0.45, 0.55]</a:t>
            </a:r>
            <a:r>
              <a:rPr lang="en-GB" sz="1400" b="1" dirty="0" err="1"/>
              <a:t>DeploymentOutputs</a:t>
            </a:r>
            <a:r>
              <a:rPr lang="en-GB" sz="1400" b="1" dirty="0"/>
              <a:t>: label + calibrated </a:t>
            </a:r>
            <a:r>
              <a:rPr lang="en-GB" sz="1400" b="1" dirty="0" err="1"/>
              <a:t>probabilityServed</a:t>
            </a:r>
            <a:r>
              <a:rPr lang="en-GB" sz="1400" b="1" dirty="0"/>
              <a:t> via Streamlit/</a:t>
            </a:r>
            <a:r>
              <a:rPr lang="en-GB" sz="1400" b="1" dirty="0" err="1"/>
              <a:t>Gradio</a:t>
            </a:r>
            <a:r>
              <a:rPr lang="en-GB" sz="1400" b="1" dirty="0"/>
              <a:t> for analyst testing</a:t>
            </a:r>
            <a:endParaRPr lang="en-GB" sz="1400" dirty="0"/>
          </a:p>
        </p:txBody>
      </p:sp>
    </p:spTree>
  </p:cSld>
  <p:clrMapOvr>
    <a:masterClrMapping/>
  </p:clrMapOvr>
  <mc:AlternateContent xmlns:mc="http://schemas.openxmlformats.org/markup-compatibility/2006">
    <mc:Choice xmlns:p14="http://schemas.microsoft.com/office/powerpoint/2010/main" Requires="p14">
      <p:transition spd="slow" p14:dur="2000" advTm="41517"/>
    </mc:Choice>
    <mc:Fallback>
      <p:transition spd="slow" advTm="4151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09AE28-81F3-8D38-7143-1ED1A6CEE69A}"/>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BD930-DD8B-3FE5-6A33-BFD261E52FE0}"/>
              </a:ext>
            </a:extLst>
          </p:cNvPr>
          <p:cNvSpPr>
            <a:spLocks noGrp="1"/>
          </p:cNvSpPr>
          <p:nvPr>
            <p:ph type="title"/>
          </p:nvPr>
        </p:nvSpPr>
        <p:spPr>
          <a:xfrm>
            <a:off x="3941445" y="1188637"/>
            <a:ext cx="4389533" cy="1597228"/>
          </a:xfrm>
        </p:spPr>
        <p:txBody>
          <a:bodyPr>
            <a:normAutofit/>
          </a:bodyPr>
          <a:lstStyle/>
          <a:p>
            <a:pPr>
              <a:lnSpc>
                <a:spcPct val="90000"/>
              </a:lnSpc>
            </a:pPr>
            <a:r>
              <a:rPr lang="en-GB" sz="5200"/>
              <a:t>Model 2: NeSy AI</a:t>
            </a:r>
          </a:p>
        </p:txBody>
      </p:sp>
      <p:pic>
        <p:nvPicPr>
          <p:cNvPr id="6" name="Picture 5">
            <a:extLst>
              <a:ext uri="{FF2B5EF4-FFF2-40B4-BE49-F238E27FC236}">
                <a16:creationId xmlns:a16="http://schemas.microsoft.com/office/drawing/2014/main" id="{B6348002-CFEE-F3D1-31E8-0369644BEE72}"/>
              </a:ext>
            </a:extLst>
          </p:cNvPr>
          <p:cNvPicPr>
            <a:picLocks noChangeAspect="1"/>
          </p:cNvPicPr>
          <p:nvPr/>
        </p:nvPicPr>
        <p:blipFill>
          <a:blip r:embed="rId3"/>
          <a:srcRect r="51257" b="-1"/>
          <a:stretch>
            <a:fillRect/>
          </a:stretch>
        </p:blipFill>
        <p:spPr>
          <a:xfrm>
            <a:off x="842517" y="1754694"/>
            <a:ext cx="2650489" cy="3425773"/>
          </a:xfrm>
          <a:prstGeom prst="rect">
            <a:avLst/>
          </a:prstGeom>
        </p:spPr>
      </p:pic>
      <p:sp>
        <p:nvSpPr>
          <p:cNvPr id="3" name="Content Placeholder 2">
            <a:extLst>
              <a:ext uri="{FF2B5EF4-FFF2-40B4-BE49-F238E27FC236}">
                <a16:creationId xmlns:a16="http://schemas.microsoft.com/office/drawing/2014/main" id="{2C54C474-A3ED-32BE-12CE-21509DEADCEF}"/>
              </a:ext>
            </a:extLst>
          </p:cNvPr>
          <p:cNvSpPr>
            <a:spLocks noGrp="1"/>
          </p:cNvSpPr>
          <p:nvPr>
            <p:ph idx="1"/>
          </p:nvPr>
        </p:nvSpPr>
        <p:spPr>
          <a:xfrm>
            <a:off x="3941445" y="2998278"/>
            <a:ext cx="3321177" cy="2728198"/>
          </a:xfrm>
        </p:spPr>
        <p:txBody>
          <a:bodyPr anchor="t">
            <a:normAutofit fontScale="92500" lnSpcReduction="10000"/>
          </a:bodyPr>
          <a:lstStyle/>
          <a:p>
            <a:r>
              <a:rPr lang="en-GB" sz="1100" b="1" dirty="0"/>
              <a:t>Architecture</a:t>
            </a:r>
            <a:endParaRPr lang="en-GB" sz="1100" dirty="0"/>
          </a:p>
          <a:p>
            <a:r>
              <a:rPr lang="en-GB" sz="1100" dirty="0"/>
              <a:t>Hybrid: </a:t>
            </a:r>
            <a:r>
              <a:rPr lang="en-GB" sz="1100" dirty="0" err="1"/>
              <a:t>RoBERTa</a:t>
            </a:r>
            <a:r>
              <a:rPr lang="en-GB" sz="1100" dirty="0"/>
              <a:t> (text encoder) + Decision Tree (interpretable layer)</a:t>
            </a:r>
          </a:p>
          <a:p>
            <a:r>
              <a:rPr lang="en-GB" sz="1100" dirty="0"/>
              <a:t>Features: neural confidence + linguistic cues + priors</a:t>
            </a:r>
          </a:p>
          <a:p>
            <a:r>
              <a:rPr lang="en-GB" sz="1100" b="1" dirty="0"/>
              <a:t>Build</a:t>
            </a:r>
            <a:endParaRPr lang="en-GB" sz="1100" dirty="0"/>
          </a:p>
          <a:p>
            <a:r>
              <a:rPr lang="en-GB" sz="1100" dirty="0"/>
              <a:t>Dataset: LIAR (REAL vs FAKE)</a:t>
            </a:r>
          </a:p>
          <a:p>
            <a:r>
              <a:rPr lang="en-GB" sz="1100" dirty="0"/>
              <a:t>Neural stage: </a:t>
            </a:r>
            <a:r>
              <a:rPr lang="en-GB" sz="1100" dirty="0" err="1"/>
              <a:t>RoBERTa</a:t>
            </a:r>
            <a:r>
              <a:rPr lang="en-GB" sz="1100" dirty="0"/>
              <a:t> fine-tuned, calibrated (temperature scaling)</a:t>
            </a:r>
          </a:p>
          <a:p>
            <a:r>
              <a:rPr lang="en-GB" sz="1100" dirty="0"/>
              <a:t>Symbolic stage: engineered features (hedging, boosting, length, speaker/party priors) → decision tree</a:t>
            </a:r>
          </a:p>
          <a:p>
            <a:r>
              <a:rPr lang="en-GB" sz="1100" dirty="0"/>
              <a:t>Training: scikit-learn decision tree, max depth tuned for interpretability</a:t>
            </a:r>
          </a:p>
          <a:p>
            <a:r>
              <a:rPr lang="en-GB" sz="1100" b="1" dirty="0"/>
              <a:t>Deployment</a:t>
            </a:r>
            <a:endParaRPr lang="en-GB" sz="1100" dirty="0"/>
          </a:p>
          <a:p>
            <a:r>
              <a:rPr lang="en-GB" sz="1100" dirty="0"/>
              <a:t>Outputs: black-box label + </a:t>
            </a:r>
            <a:r>
              <a:rPr lang="en-GB" sz="1100" dirty="0" err="1"/>
              <a:t>NeSy</a:t>
            </a:r>
            <a:r>
              <a:rPr lang="en-GB" sz="1100" dirty="0"/>
              <a:t> label</a:t>
            </a:r>
          </a:p>
          <a:p>
            <a:r>
              <a:rPr lang="en-GB" sz="1100" dirty="0"/>
              <a:t>Explanation: rule path trace + operational prompt</a:t>
            </a:r>
          </a:p>
          <a:p>
            <a:pPr marL="0" indent="0">
              <a:lnSpc>
                <a:spcPct val="90000"/>
              </a:lnSpc>
              <a:buNone/>
            </a:pPr>
            <a:endParaRPr lang="en-GB" sz="1100" dirty="0"/>
          </a:p>
        </p:txBody>
      </p:sp>
    </p:spTree>
    <p:extLst>
      <p:ext uri="{BB962C8B-B14F-4D97-AF65-F5344CB8AC3E}">
        <p14:creationId xmlns:p14="http://schemas.microsoft.com/office/powerpoint/2010/main" val="2710375033"/>
      </p:ext>
    </p:extLst>
  </p:cSld>
  <p:clrMapOvr>
    <a:masterClrMapping/>
  </p:clrMapOvr>
  <mc:AlternateContent xmlns:mc="http://schemas.openxmlformats.org/markup-compatibility/2006">
    <mc:Choice xmlns:p14="http://schemas.microsoft.com/office/powerpoint/2010/main" Requires="p14">
      <p:transition spd="slow" p14:dur="2000" advTm="56308"/>
    </mc:Choice>
    <mc:Fallback>
      <p:transition spd="slow" advTm="5630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691E8B-85AA-F714-FB5B-4DFDF0EAB0E4}"/>
              </a:ext>
            </a:extLst>
          </p:cNvPr>
          <p:cNvSpPr>
            <a:spLocks noGrp="1"/>
          </p:cNvSpPr>
          <p:nvPr>
            <p:ph type="title"/>
          </p:nvPr>
        </p:nvSpPr>
        <p:spPr>
          <a:xfrm>
            <a:off x="963930" y="1050595"/>
            <a:ext cx="6056111" cy="1618489"/>
          </a:xfrm>
        </p:spPr>
        <p:txBody>
          <a:bodyPr anchor="ctr">
            <a:normAutofit/>
          </a:bodyPr>
          <a:lstStyle/>
          <a:p>
            <a:pPr>
              <a:lnSpc>
                <a:spcPct val="90000"/>
              </a:lnSpc>
            </a:pPr>
            <a:r>
              <a:rPr lang="en-GB" sz="5400"/>
              <a:t>How AI Models Are Evaluated</a:t>
            </a:r>
          </a:p>
        </p:txBody>
      </p:sp>
      <p:sp>
        <p:nvSpPr>
          <p:cNvPr id="3" name="Content Placeholder 2">
            <a:extLst>
              <a:ext uri="{FF2B5EF4-FFF2-40B4-BE49-F238E27FC236}">
                <a16:creationId xmlns:a16="http://schemas.microsoft.com/office/drawing/2014/main" id="{24531D0C-E90C-E3F6-2DC2-CDBE73AE881F}"/>
              </a:ext>
            </a:extLst>
          </p:cNvPr>
          <p:cNvSpPr>
            <a:spLocks noGrp="1"/>
          </p:cNvSpPr>
          <p:nvPr>
            <p:ph idx="1"/>
          </p:nvPr>
        </p:nvSpPr>
        <p:spPr>
          <a:xfrm>
            <a:off x="963930" y="2969469"/>
            <a:ext cx="6056111" cy="2800395"/>
          </a:xfrm>
        </p:spPr>
        <p:txBody>
          <a:bodyPr anchor="t">
            <a:normAutofit/>
          </a:bodyPr>
          <a:lstStyle/>
          <a:p>
            <a:pPr marL="0" indent="0">
              <a:lnSpc>
                <a:spcPct val="90000"/>
              </a:lnSpc>
              <a:buNone/>
            </a:pPr>
            <a:r>
              <a:rPr lang="en-GB" sz="1600" b="1"/>
              <a:t>Key Metrics</a:t>
            </a:r>
            <a:endParaRPr lang="en-GB" sz="1600"/>
          </a:p>
          <a:p>
            <a:pPr>
              <a:lnSpc>
                <a:spcPct val="90000"/>
              </a:lnSpc>
            </a:pPr>
            <a:r>
              <a:rPr lang="en-GB" sz="1600" b="1"/>
              <a:t>Accuracy</a:t>
            </a:r>
            <a:r>
              <a:rPr lang="en-GB" sz="1600"/>
              <a:t> → % of predictions that are correct overall. </a:t>
            </a:r>
          </a:p>
          <a:p>
            <a:pPr>
              <a:lnSpc>
                <a:spcPct val="90000"/>
              </a:lnSpc>
            </a:pPr>
            <a:r>
              <a:rPr lang="en-GB" sz="1600" b="1"/>
              <a:t>F1 Score</a:t>
            </a:r>
            <a:r>
              <a:rPr lang="en-GB" sz="1600"/>
              <a:t> → balances </a:t>
            </a:r>
            <a:r>
              <a:rPr lang="en-GB" sz="1600" i="1"/>
              <a:t>precision</a:t>
            </a:r>
            <a:r>
              <a:rPr lang="en-GB" sz="1600"/>
              <a:t> (not flagging too much irrelevant info) and </a:t>
            </a:r>
            <a:r>
              <a:rPr lang="en-GB" sz="1600" i="1"/>
              <a:t>recall</a:t>
            </a:r>
            <a:r>
              <a:rPr lang="en-GB" sz="1600"/>
              <a:t> (not missing true disinformation)..</a:t>
            </a:r>
          </a:p>
          <a:p>
            <a:pPr>
              <a:lnSpc>
                <a:spcPct val="90000"/>
              </a:lnSpc>
            </a:pPr>
            <a:r>
              <a:rPr lang="en-GB" sz="1600" b="1"/>
              <a:t>Loss</a:t>
            </a:r>
            <a:r>
              <a:rPr lang="en-GB" sz="1600"/>
              <a:t> → measure of how far the model’s predictions are from reality during training; </a:t>
            </a:r>
          </a:p>
          <a:p>
            <a:pPr>
              <a:lnSpc>
                <a:spcPct val="90000"/>
              </a:lnSpc>
            </a:pPr>
            <a:r>
              <a:rPr lang="en-GB" sz="1600" b="1"/>
              <a:t>Epochs</a:t>
            </a:r>
            <a:br>
              <a:rPr lang="en-GB" sz="1600"/>
            </a:br>
            <a:r>
              <a:rPr lang="en-GB" sz="1600"/>
              <a:t>How many times the model has seen the entire dataset during training.</a:t>
            </a:r>
            <a:br>
              <a:rPr lang="en-GB" sz="1600"/>
            </a:br>
            <a:endParaRPr lang="en-GB" sz="1600"/>
          </a:p>
        </p:txBody>
      </p:sp>
    </p:spTree>
    <p:extLst>
      <p:ext uri="{BB962C8B-B14F-4D97-AF65-F5344CB8AC3E}">
        <p14:creationId xmlns:p14="http://schemas.microsoft.com/office/powerpoint/2010/main" val="2816403932"/>
      </p:ext>
    </p:extLst>
  </p:cSld>
  <p:clrMapOvr>
    <a:masterClrMapping/>
  </p:clrMapOvr>
  <mc:AlternateContent xmlns:mc="http://schemas.openxmlformats.org/markup-compatibility/2006">
    <mc:Choice xmlns:p14="http://schemas.microsoft.com/office/powerpoint/2010/main" Requires="p14">
      <p:transition spd="slow" p14:dur="2000" advTm="32416"/>
    </mc:Choice>
    <mc:Fallback>
      <p:transition spd="slow" advTm="3241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E4E988A-9377-B297-CAED-595E20E9712A}"/>
              </a:ext>
            </a:extLst>
          </p:cNvPr>
          <p:cNvSpPr>
            <a:spLocks noGrp="1"/>
          </p:cNvSpPr>
          <p:nvPr>
            <p:ph type="title"/>
          </p:nvPr>
        </p:nvSpPr>
        <p:spPr>
          <a:xfrm>
            <a:off x="963930" y="623275"/>
            <a:ext cx="6056111" cy="628249"/>
          </a:xfrm>
        </p:spPr>
        <p:txBody>
          <a:bodyPr vert="horz" lIns="91440" tIns="45720" rIns="91440" bIns="45720" rtlCol="0" anchor="ctr">
            <a:normAutofit/>
          </a:bodyPr>
          <a:lstStyle/>
          <a:p>
            <a:pPr algn="l" defTabSz="914400">
              <a:lnSpc>
                <a:spcPct val="90000"/>
              </a:lnSpc>
            </a:pPr>
            <a:r>
              <a:rPr lang="en-US" sz="2400" b="1" kern="1200" dirty="0">
                <a:solidFill>
                  <a:schemeClr val="accent4"/>
                </a:solidFill>
                <a:latin typeface="+mj-lt"/>
                <a:ea typeface="+mj-ea"/>
                <a:cs typeface="+mj-cs"/>
              </a:rPr>
              <a:t>Findings: Technical Results</a:t>
            </a:r>
          </a:p>
        </p:txBody>
      </p:sp>
      <p:sp>
        <p:nvSpPr>
          <p:cNvPr id="5" name="TextBox 4">
            <a:extLst>
              <a:ext uri="{FF2B5EF4-FFF2-40B4-BE49-F238E27FC236}">
                <a16:creationId xmlns:a16="http://schemas.microsoft.com/office/drawing/2014/main" id="{5D48EAFA-5062-A356-418D-E4E2F84B327E}"/>
              </a:ext>
            </a:extLst>
          </p:cNvPr>
          <p:cNvSpPr txBox="1"/>
          <p:nvPr/>
        </p:nvSpPr>
        <p:spPr>
          <a:xfrm>
            <a:off x="963930" y="1942042"/>
            <a:ext cx="6056111" cy="2800395"/>
          </a:xfrm>
          <a:prstGeom prst="rect">
            <a:avLst/>
          </a:prstGeom>
        </p:spPr>
        <p:txBody>
          <a:bodyPr vert="horz" lIns="91440" tIns="45720" rIns="91440" bIns="45720" rtlCol="0" anchor="t">
            <a:normAutofit fontScale="92500" lnSpcReduction="20000"/>
          </a:bodyPr>
          <a:lstStyle/>
          <a:p>
            <a:pPr marL="0" lvl="0" indent="-228600" defTabSz="914400">
              <a:lnSpc>
                <a:spcPct val="90000"/>
              </a:lnSpc>
              <a:spcBef>
                <a:spcPct val="0"/>
              </a:spcBef>
              <a:spcAft>
                <a:spcPct val="35000"/>
              </a:spcAft>
              <a:buFont typeface="Arial" panose="020B0604020202020204" pitchFamily="34" charset="0"/>
              <a:buChar char="•"/>
            </a:pPr>
            <a:r>
              <a:rPr lang="en-US" sz="1600" b="1" dirty="0"/>
              <a:t>Black Box Model (</a:t>
            </a:r>
            <a:r>
              <a:rPr lang="en-US" sz="1600" b="1" dirty="0" err="1"/>
              <a:t>DistilBERT</a:t>
            </a:r>
            <a:r>
              <a:rPr lang="en-US" sz="1600" b="1" dirty="0"/>
              <a:t> baseline) </a:t>
            </a:r>
          </a:p>
          <a:p>
            <a:pPr marL="0" lvl="0" indent="-228600" defTabSz="914400">
              <a:lnSpc>
                <a:spcPct val="90000"/>
              </a:lnSpc>
              <a:spcBef>
                <a:spcPct val="0"/>
              </a:spcBef>
              <a:spcAft>
                <a:spcPct val="35000"/>
              </a:spcAft>
              <a:buFont typeface="Arial" panose="020B0604020202020204" pitchFamily="34" charset="0"/>
              <a:buChar char="•"/>
            </a:pPr>
            <a:r>
              <a:rPr lang="en-US" sz="1600" dirty="0"/>
              <a:t>Accuracy ≈ 82%</a:t>
            </a:r>
          </a:p>
          <a:p>
            <a:pPr marL="0" lvl="0" indent="-228600" defTabSz="914400">
              <a:lnSpc>
                <a:spcPct val="90000"/>
              </a:lnSpc>
              <a:spcBef>
                <a:spcPct val="0"/>
              </a:spcBef>
              <a:spcAft>
                <a:spcPct val="35000"/>
              </a:spcAft>
              <a:buFont typeface="Arial" panose="020B0604020202020204" pitchFamily="34" charset="0"/>
              <a:buChar char="•"/>
            </a:pPr>
            <a:r>
              <a:rPr lang="en-US" sz="1600" dirty="0"/>
              <a:t> interpretability =  very low. </a:t>
            </a:r>
          </a:p>
          <a:p>
            <a:pPr marL="0" lvl="0" indent="-228600" defTabSz="914400">
              <a:lnSpc>
                <a:spcPct val="90000"/>
              </a:lnSpc>
              <a:spcBef>
                <a:spcPct val="0"/>
              </a:spcBef>
              <a:spcAft>
                <a:spcPct val="35000"/>
              </a:spcAft>
              <a:buFont typeface="Arial" panose="020B0604020202020204" pitchFamily="34" charset="0"/>
              <a:buChar char="•"/>
            </a:pPr>
            <a:r>
              <a:rPr lang="en-US" sz="1600" dirty="0"/>
              <a:t>Evaluation Loss: 0.8166</a:t>
            </a:r>
          </a:p>
          <a:p>
            <a:pPr marL="0" lvl="0" indent="-228600" defTabSz="914400">
              <a:lnSpc>
                <a:spcPct val="90000"/>
              </a:lnSpc>
              <a:spcBef>
                <a:spcPct val="0"/>
              </a:spcBef>
              <a:spcAft>
                <a:spcPct val="35000"/>
              </a:spcAft>
              <a:buFont typeface="Arial" panose="020B0604020202020204" pitchFamily="34" charset="0"/>
              <a:buChar char="•"/>
            </a:pPr>
            <a:r>
              <a:rPr lang="en-US" sz="1600" dirty="0"/>
              <a:t>Training time: ~21 </a:t>
            </a:r>
            <a:r>
              <a:rPr lang="en-US" sz="1600" dirty="0" err="1"/>
              <a:t>hrs</a:t>
            </a:r>
            <a:endParaRPr lang="en-US" sz="1600" dirty="0"/>
          </a:p>
          <a:p>
            <a:pPr lvl="0" indent="-228600" defTabSz="914400">
              <a:lnSpc>
                <a:spcPct val="90000"/>
              </a:lnSpc>
              <a:spcBef>
                <a:spcPct val="0"/>
              </a:spcBef>
              <a:spcAft>
                <a:spcPct val="35000"/>
              </a:spcAft>
              <a:buFont typeface="Arial" panose="020B0604020202020204" pitchFamily="34" charset="0"/>
              <a:buChar char="•"/>
            </a:pPr>
            <a:r>
              <a:rPr lang="en-US" sz="1600" b="1" dirty="0" err="1"/>
              <a:t>NeSy</a:t>
            </a:r>
            <a:r>
              <a:rPr lang="en-US" sz="1600" b="1" dirty="0"/>
              <a:t> AI Model</a:t>
            </a:r>
          </a:p>
          <a:p>
            <a:pPr lvl="0" indent="-228600" defTabSz="914400">
              <a:lnSpc>
                <a:spcPct val="90000"/>
              </a:lnSpc>
              <a:spcBef>
                <a:spcPct val="0"/>
              </a:spcBef>
              <a:spcAft>
                <a:spcPct val="35000"/>
              </a:spcAft>
              <a:buFont typeface="Arial" panose="020B0604020202020204" pitchFamily="34" charset="0"/>
              <a:buChar char="•"/>
            </a:pPr>
            <a:r>
              <a:rPr lang="en-US" sz="1600" dirty="0"/>
              <a:t>Accuracy ≈ 79%, interpretability high,  symbolic reasoning layer provides human-readable decision paths.</a:t>
            </a:r>
          </a:p>
          <a:p>
            <a:pPr lvl="0" indent="-228600" defTabSz="914400">
              <a:lnSpc>
                <a:spcPct val="90000"/>
              </a:lnSpc>
              <a:spcBef>
                <a:spcPct val="0"/>
              </a:spcBef>
              <a:spcAft>
                <a:spcPct val="35000"/>
              </a:spcAft>
              <a:buFont typeface="Arial" panose="020B0604020202020204" pitchFamily="34" charset="0"/>
              <a:buChar char="•"/>
            </a:pPr>
            <a:r>
              <a:rPr lang="en-US" sz="1600" b="1" dirty="0"/>
              <a:t>Trade-off</a:t>
            </a:r>
          </a:p>
          <a:p>
            <a:pPr lvl="0" indent="-228600" defTabSz="914400">
              <a:lnSpc>
                <a:spcPct val="90000"/>
              </a:lnSpc>
              <a:spcBef>
                <a:spcPct val="0"/>
              </a:spcBef>
              <a:spcAft>
                <a:spcPct val="35000"/>
              </a:spcAft>
              <a:buFont typeface="Arial" panose="020B0604020202020204" pitchFamily="34" charset="0"/>
              <a:buChar char="•"/>
            </a:pPr>
            <a:r>
              <a:rPr lang="en-US" sz="1600" dirty="0"/>
              <a:t>Slight drop in accuracy offset by much higher trust and explainability.</a:t>
            </a:r>
          </a:p>
          <a:p>
            <a:pPr lvl="0" indent="-228600" defTabSz="914400">
              <a:lnSpc>
                <a:spcPct val="90000"/>
              </a:lnSpc>
              <a:spcBef>
                <a:spcPct val="0"/>
              </a:spcBef>
              <a:spcAft>
                <a:spcPct val="35000"/>
              </a:spcAft>
              <a:buFont typeface="Arial" panose="020B0604020202020204" pitchFamily="34" charset="0"/>
              <a:buChar char="•"/>
            </a:pPr>
            <a:r>
              <a:rPr lang="en-US" sz="1600" b="1" dirty="0"/>
              <a:t>Impact</a:t>
            </a:r>
          </a:p>
          <a:p>
            <a:pPr lvl="0" indent="-228600" defTabSz="914400">
              <a:lnSpc>
                <a:spcPct val="90000"/>
              </a:lnSpc>
              <a:spcBef>
                <a:spcPct val="0"/>
              </a:spcBef>
              <a:spcAft>
                <a:spcPct val="35000"/>
              </a:spcAft>
              <a:buFont typeface="Arial" panose="020B0604020202020204" pitchFamily="34" charset="0"/>
              <a:buChar char="•"/>
            </a:pPr>
            <a:r>
              <a:rPr lang="en-US" sz="1200" dirty="0"/>
              <a:t>Potential to reduce verification workload, improve defensibility of intelligence assessments</a:t>
            </a:r>
          </a:p>
        </p:txBody>
      </p:sp>
    </p:spTree>
    <p:extLst>
      <p:ext uri="{BB962C8B-B14F-4D97-AF65-F5344CB8AC3E}">
        <p14:creationId xmlns:p14="http://schemas.microsoft.com/office/powerpoint/2010/main" val="1726387551"/>
      </p:ext>
    </p:extLst>
  </p:cSld>
  <p:clrMapOvr>
    <a:masterClrMapping/>
  </p:clrMapOvr>
  <mc:AlternateContent xmlns:mc="http://schemas.openxmlformats.org/markup-compatibility/2006">
    <mc:Choice xmlns:p14="http://schemas.microsoft.com/office/powerpoint/2010/main" Requires="p14">
      <p:transition spd="slow" p14:dur="2000" advTm="89482"/>
    </mc:Choice>
    <mc:Fallback>
      <p:transition spd="slow" advTm="8948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163E72-0899-6D34-41B6-8D8E6392E36F}"/>
              </a:ext>
            </a:extLst>
          </p:cNvPr>
          <p:cNvSpPr txBox="1"/>
          <p:nvPr/>
        </p:nvSpPr>
        <p:spPr>
          <a:xfrm>
            <a:off x="963930" y="701250"/>
            <a:ext cx="6056111" cy="698692"/>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400" b="1" kern="1200" dirty="0">
                <a:solidFill>
                  <a:schemeClr val="accent4"/>
                </a:solidFill>
                <a:latin typeface="+mj-lt"/>
                <a:ea typeface="+mj-ea"/>
                <a:cs typeface="+mj-cs"/>
              </a:rPr>
              <a:t>Findings: Operational Insights (from SME</a:t>
            </a:r>
            <a:endParaRPr lang="en-US" sz="2400" kern="1200" dirty="0">
              <a:solidFill>
                <a:schemeClr val="accent4"/>
              </a:solidFill>
              <a:latin typeface="+mj-lt"/>
              <a:ea typeface="+mj-ea"/>
              <a:cs typeface="+mj-cs"/>
            </a:endParaRPr>
          </a:p>
        </p:txBody>
      </p:sp>
      <p:sp>
        <p:nvSpPr>
          <p:cNvPr id="20" name="TextBox 19">
            <a:extLst>
              <a:ext uri="{FF2B5EF4-FFF2-40B4-BE49-F238E27FC236}">
                <a16:creationId xmlns:a16="http://schemas.microsoft.com/office/drawing/2014/main" id="{9672A59A-4B63-49FC-C263-7C0EFDC899F4}"/>
              </a:ext>
            </a:extLst>
          </p:cNvPr>
          <p:cNvSpPr txBox="1"/>
          <p:nvPr/>
        </p:nvSpPr>
        <p:spPr>
          <a:xfrm>
            <a:off x="963930" y="2969469"/>
            <a:ext cx="6056111" cy="2800395"/>
          </a:xfrm>
          <a:prstGeom prst="rect">
            <a:avLst/>
          </a:prstGeom>
        </p:spPr>
        <p:txBody>
          <a:bodyPr vert="horz" lIns="91440" tIns="45720" rIns="91440" bIns="45720" rtlCol="0" anchor="t">
            <a:normAutofit/>
          </a:bodyPr>
          <a:lstStyle/>
          <a:p>
            <a:pPr marL="342900" lvl="0" indent="-228600" defTabSz="914400">
              <a:lnSpc>
                <a:spcPct val="90000"/>
              </a:lnSpc>
              <a:spcAft>
                <a:spcPts val="800"/>
              </a:spcAft>
              <a:buSzPts val="1000"/>
              <a:buFont typeface="Arial" panose="020B0604020202020204" pitchFamily="34" charset="0"/>
              <a:buChar char="•"/>
              <a:tabLst>
                <a:tab pos="457200" algn="l"/>
              </a:tabLst>
            </a:pPr>
            <a:r>
              <a:rPr lang="en-US" sz="2100" b="1">
                <a:effectLst/>
              </a:rPr>
              <a:t>Trust &gt; Accuracy</a:t>
            </a: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2100" b="1">
                <a:effectLst/>
              </a:rPr>
              <a:t>Integration challenges</a:t>
            </a:r>
            <a:endParaRPr lang="en-US" sz="2100">
              <a:effectLst/>
            </a:endParaRP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2100" b="1">
                <a:effectLst/>
              </a:rPr>
              <a:t>Explainability as evidence</a:t>
            </a:r>
            <a:endParaRPr lang="en-US" sz="2100" b="1"/>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2100" b="1">
                <a:effectLst/>
              </a:rPr>
              <a:t>Training implications</a:t>
            </a:r>
            <a:endParaRPr lang="en-US" sz="2100">
              <a:effectLst/>
            </a:endParaRPr>
          </a:p>
          <a:p>
            <a:pPr marL="342900" lvl="0" indent="-228600" defTabSz="914400">
              <a:lnSpc>
                <a:spcPct val="90000"/>
              </a:lnSpc>
              <a:spcAft>
                <a:spcPts val="800"/>
              </a:spcAft>
              <a:buSzPts val="1000"/>
              <a:buFont typeface="Arial" panose="020B0604020202020204" pitchFamily="34" charset="0"/>
              <a:buChar char="•"/>
              <a:tabLst>
                <a:tab pos="457200" algn="l"/>
              </a:tabLst>
            </a:pPr>
            <a:r>
              <a:rPr lang="en-US" sz="2100" b="1">
                <a:effectLst/>
              </a:rPr>
              <a:t>Real-world alignment</a:t>
            </a:r>
            <a:endParaRPr lang="en-US" sz="2100">
              <a:effectLst/>
            </a:endParaRPr>
          </a:p>
        </p:txBody>
      </p:sp>
    </p:spTree>
    <p:extLst>
      <p:ext uri="{BB962C8B-B14F-4D97-AF65-F5344CB8AC3E}">
        <p14:creationId xmlns:p14="http://schemas.microsoft.com/office/powerpoint/2010/main" val="53404461"/>
      </p:ext>
    </p:extLst>
  </p:cSld>
  <p:clrMapOvr>
    <a:masterClrMapping/>
  </p:clrMapOvr>
  <mc:AlternateContent xmlns:mc="http://schemas.openxmlformats.org/markup-compatibility/2006">
    <mc:Choice xmlns:p14="http://schemas.microsoft.com/office/powerpoint/2010/main" Requires="p14">
      <p:transition spd="slow" p14:dur="2000" advTm="136280"/>
    </mc:Choice>
    <mc:Fallback>
      <p:transition spd="slow" advTm="13628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6668" y="732590"/>
            <a:ext cx="6923558" cy="376603"/>
          </a:xfrm>
        </p:spPr>
        <p:txBody>
          <a:bodyPr vert="horz" lIns="91440" tIns="45720" rIns="91440" bIns="45720" rtlCol="0" anchor="b">
            <a:normAutofit fontScale="90000"/>
          </a:bodyPr>
          <a:lstStyle/>
          <a:p>
            <a:pPr defTabSz="914400">
              <a:lnSpc>
                <a:spcPct val="90000"/>
              </a:lnSpc>
            </a:pPr>
            <a:r>
              <a:rPr lang="en-US" sz="2400" kern="1200" dirty="0">
                <a:solidFill>
                  <a:schemeClr val="accent4"/>
                </a:solidFill>
                <a:latin typeface="+mj-lt"/>
                <a:ea typeface="+mj-ea"/>
                <a:cs typeface="+mj-cs"/>
              </a:rPr>
              <a:t>Conclusion &amp; Questions</a:t>
            </a:r>
          </a:p>
        </p:txBody>
      </p:sp>
    </p:spTree>
  </p:cSld>
  <p:clrMapOvr>
    <a:masterClrMapping/>
  </p:clrMapOvr>
  <mc:AlternateContent xmlns:mc="http://schemas.openxmlformats.org/markup-compatibility/2006">
    <mc:Choice xmlns:p14="http://schemas.microsoft.com/office/powerpoint/2010/main" Requires="p14">
      <p:transition spd="slow" p14:dur="2000" advTm="363"/>
    </mc:Choice>
    <mc:Fallback>
      <p:transition spd="slow" advTm="36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8496" y="323519"/>
            <a:ext cx="3242924"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ight Triangle 4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9E260-7B11-BE32-0527-54B28C951770}"/>
              </a:ext>
            </a:extLst>
          </p:cNvPr>
          <p:cNvSpPr>
            <a:spLocks noGrp="1"/>
          </p:cNvSpPr>
          <p:nvPr>
            <p:ph type="title"/>
          </p:nvPr>
        </p:nvSpPr>
        <p:spPr>
          <a:xfrm>
            <a:off x="6021969" y="806364"/>
            <a:ext cx="2515977" cy="2847413"/>
          </a:xfrm>
        </p:spPr>
        <p:txBody>
          <a:bodyPr vert="horz" lIns="91440" tIns="45720" rIns="91440" bIns="45720" rtlCol="0" anchor="b">
            <a:normAutofit/>
          </a:bodyPr>
          <a:lstStyle/>
          <a:p>
            <a:pPr algn="l" defTabSz="914400">
              <a:lnSpc>
                <a:spcPct val="90000"/>
              </a:lnSpc>
            </a:pPr>
            <a:r>
              <a:rPr lang="en-US" sz="3800" kern="1200">
                <a:solidFill>
                  <a:schemeClr val="tx1"/>
                </a:solidFill>
                <a:latin typeface="+mj-lt"/>
                <a:ea typeface="+mj-ea"/>
                <a:cs typeface="+mj-cs"/>
              </a:rPr>
              <a:t>References</a:t>
            </a:r>
          </a:p>
        </p:txBody>
      </p:sp>
      <p:pic>
        <p:nvPicPr>
          <p:cNvPr id="5" name="Picture 4" descr="Colorful adhesive taps and pen on open notebook">
            <a:extLst>
              <a:ext uri="{FF2B5EF4-FFF2-40B4-BE49-F238E27FC236}">
                <a16:creationId xmlns:a16="http://schemas.microsoft.com/office/drawing/2014/main" id="{E5C1B957-9555-5111-5581-9300A03B9490}"/>
              </a:ext>
            </a:extLst>
          </p:cNvPr>
          <p:cNvPicPr>
            <a:picLocks noChangeAspect="1"/>
          </p:cNvPicPr>
          <p:nvPr/>
        </p:nvPicPr>
        <p:blipFill>
          <a:blip r:embed="rId3"/>
          <a:srcRect r="10999" b="-1"/>
          <a:stretch>
            <a:fillRect/>
          </a:stretch>
        </p:blipFill>
        <p:spPr>
          <a:xfrm>
            <a:off x="972418" y="1843939"/>
            <a:ext cx="4203477" cy="3152603"/>
          </a:xfrm>
          <a:prstGeom prst="rect">
            <a:avLst/>
          </a:prstGeom>
        </p:spPr>
      </p:pic>
    </p:spTree>
    <p:extLst>
      <p:ext uri="{BB962C8B-B14F-4D97-AF65-F5344CB8AC3E}">
        <p14:creationId xmlns:p14="http://schemas.microsoft.com/office/powerpoint/2010/main" val="1213088708"/>
      </p:ext>
    </p:extLst>
  </p:cSld>
  <p:clrMapOvr>
    <a:masterClrMapping/>
  </p:clrMapOvr>
  <mc:AlternateContent xmlns:mc="http://schemas.openxmlformats.org/markup-compatibility/2006">
    <mc:Choice xmlns:p14="http://schemas.microsoft.com/office/powerpoint/2010/main" Requires="p14">
      <p:transition spd="slow" p14:dur="2000" advTm="4534"/>
    </mc:Choice>
    <mc:Fallback>
      <p:transition spd="slow" advTm="45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1330" y="697925"/>
            <a:ext cx="8066322" cy="780421"/>
          </a:xfrm>
        </p:spPr>
        <p:txBody>
          <a:bodyPr vert="horz" lIns="91440" tIns="45720" rIns="91440" bIns="45720" rtlCol="0" anchor="ctr">
            <a:normAutofit/>
          </a:bodyPr>
          <a:lstStyle/>
          <a:p>
            <a:pPr defTabSz="914400">
              <a:lnSpc>
                <a:spcPct val="90000"/>
              </a:lnSpc>
            </a:pPr>
            <a:r>
              <a:rPr lang="en-US" sz="2400" b="1" kern="1200" dirty="0">
                <a:solidFill>
                  <a:schemeClr val="accent4"/>
                </a:solidFill>
                <a:latin typeface="+mj-lt"/>
                <a:ea typeface="+mj-ea"/>
                <a:cs typeface="+mj-cs"/>
              </a:rPr>
              <a:t>Problem Space &amp; Objective</a:t>
            </a:r>
            <a:br>
              <a:rPr lang="en-US" sz="2400" b="1" kern="1200" dirty="0">
                <a:solidFill>
                  <a:schemeClr val="accent4"/>
                </a:solidFill>
                <a:latin typeface="+mj-lt"/>
                <a:ea typeface="+mj-ea"/>
                <a:cs typeface="+mj-cs"/>
              </a:rPr>
            </a:br>
            <a:r>
              <a:rPr lang="en-US" sz="2400" b="1" kern="1200" dirty="0">
                <a:solidFill>
                  <a:schemeClr val="accent4"/>
                </a:solidFill>
                <a:latin typeface="+mj-lt"/>
                <a:ea typeface="+mj-ea"/>
                <a:cs typeface="+mj-cs"/>
              </a:rPr>
              <a:t>The Challenge in Intelligence Analysis</a:t>
            </a:r>
          </a:p>
        </p:txBody>
      </p:sp>
      <p:sp>
        <p:nvSpPr>
          <p:cNvPr id="7" name="Rectangle 1">
            <a:extLst>
              <a:ext uri="{FF2B5EF4-FFF2-40B4-BE49-F238E27FC236}">
                <a16:creationId xmlns:a16="http://schemas.microsoft.com/office/drawing/2014/main" id="{CB81BA93-1A26-B638-1D9E-133AD7AA7D11}"/>
              </a:ext>
            </a:extLst>
          </p:cNvPr>
          <p:cNvSpPr>
            <a:spLocks noChangeArrowheads="1"/>
          </p:cNvSpPr>
          <p:nvPr/>
        </p:nvSpPr>
        <p:spPr bwMode="auto">
          <a:xfrm>
            <a:off x="844661" y="1803278"/>
            <a:ext cx="6056111" cy="43567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Problem:</a:t>
            </a:r>
            <a:r>
              <a:rPr kumimoji="0" lang="en-US" altLang="en-US" sz="1600" b="0" i="0" u="none" strike="noStrike" cap="none" normalizeH="0" baseline="0" dirty="0">
                <a:ln>
                  <a:noFill/>
                </a:ln>
                <a:effectLst/>
              </a:rPr>
              <a:t> Offensive AI (e.g., LLMs, deepfakes) outpacing defensive detection capabilities.</a:t>
            </a:r>
          </a:p>
          <a:p>
            <a:pPr marR="0" lvl="0" algn="ctr"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Operational gap</a:t>
            </a:r>
            <a:endParaRPr kumimoji="0" lang="en-US" altLang="en-US" sz="16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ML/DL models = accurate but opaque (</a:t>
            </a:r>
            <a:r>
              <a:rPr kumimoji="0" lang="en-US" altLang="en-US" sz="1600" b="0" i="1" u="none" strike="noStrike" cap="none" normalizeH="0" baseline="0" dirty="0">
                <a:ln>
                  <a:noFill/>
                </a:ln>
                <a:effectLst/>
              </a:rPr>
              <a:t>black box problem</a:t>
            </a:r>
            <a:r>
              <a:rPr kumimoji="0" lang="en-US" altLang="en-US" sz="1600" b="0" i="0" u="none" strike="noStrike" cap="none" normalizeH="0" baseline="0" dirty="0">
                <a:ln>
                  <a:noFill/>
                </a:ln>
                <a:effectLst/>
              </a:rPr>
              <a:t>).</a:t>
            </a:r>
          </a:p>
          <a:p>
            <a:pPr marR="0" lvl="0" algn="ctr"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Analyst requirement</a:t>
            </a:r>
          </a:p>
          <a:p>
            <a:pPr marR="0" lvl="0" defTabSz="914400" fontAlgn="base">
              <a:lnSpc>
                <a:spcPct val="90000"/>
              </a:lnSpc>
              <a:spcBef>
                <a:spcPct val="0"/>
              </a:spcBef>
              <a:spcAft>
                <a:spcPts val="600"/>
              </a:spcAft>
              <a:buClrTx/>
              <a:buSzTx/>
              <a:tabLst/>
            </a:pPr>
            <a:r>
              <a:rPr kumimoji="0" lang="en-US" altLang="en-US" sz="1600" b="0" i="0" u="none" strike="noStrike" cap="none" normalizeH="0" baseline="0" dirty="0">
                <a:ln>
                  <a:noFill/>
                </a:ln>
                <a:effectLst/>
              </a:rPr>
              <a:t>Interpretability, trust, evidential accountability.</a:t>
            </a:r>
          </a:p>
          <a:p>
            <a:pPr marR="0" lvl="0" algn="ctr"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Research Aim</a:t>
            </a:r>
            <a:endParaRPr kumimoji="0" lang="en-US" altLang="en-US" sz="16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Assess </a:t>
            </a:r>
            <a:r>
              <a:rPr kumimoji="0" lang="en-US" altLang="en-US" sz="1600" b="0" i="1" u="none" strike="noStrike" cap="none" normalizeH="0" baseline="0" dirty="0">
                <a:ln>
                  <a:noFill/>
                </a:ln>
                <a:effectLst/>
              </a:rPr>
              <a:t>Neuro-Symbolic AI</a:t>
            </a:r>
            <a:r>
              <a:rPr kumimoji="0" lang="en-US" altLang="en-US" sz="1600" b="0" i="0" u="none" strike="noStrike" cap="none" normalizeH="0" baseline="0" dirty="0">
                <a:ln>
                  <a:noFill/>
                </a:ln>
                <a:effectLst/>
              </a:rPr>
              <a:t> for disinformation detection in intelligence workflows.</a:t>
            </a:r>
          </a:p>
          <a:p>
            <a:pPr marR="0" lvl="0" algn="ctr" defTabSz="914400" fontAlgn="base">
              <a:lnSpc>
                <a:spcPct val="90000"/>
              </a:lnSpc>
              <a:spcBef>
                <a:spcPct val="0"/>
              </a:spcBef>
              <a:spcAft>
                <a:spcPts val="600"/>
              </a:spcAft>
              <a:buClrTx/>
              <a:buSzTx/>
              <a:tabLst/>
            </a:pPr>
            <a:r>
              <a:rPr kumimoji="0" lang="en-US" altLang="en-US" sz="1600" b="1" i="0" u="none" strike="noStrike" cap="none" normalizeH="0" baseline="0" dirty="0">
                <a:ln>
                  <a:noFill/>
                </a:ln>
                <a:effectLst/>
              </a:rPr>
              <a:t>Objectives</a:t>
            </a:r>
            <a:endParaRPr kumimoji="0" lang="en-US" altLang="en-US" sz="1600" b="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Evaluate efficacy of </a:t>
            </a:r>
            <a:r>
              <a:rPr kumimoji="0" lang="en-US" altLang="en-US" sz="1600" b="0" i="0" u="none" strike="noStrike" cap="none" normalizeH="0" baseline="0" dirty="0" err="1">
                <a:ln>
                  <a:noFill/>
                </a:ln>
                <a:effectLst/>
              </a:rPr>
              <a:t>NeSy</a:t>
            </a:r>
            <a:r>
              <a:rPr kumimoji="0" lang="en-US" altLang="en-US" sz="1600" b="0" i="0" u="none" strike="noStrike" cap="none" normalizeH="0" baseline="0" dirty="0">
                <a:ln>
                  <a:noFill/>
                </a:ln>
                <a:effectLst/>
              </a:rPr>
              <a:t> AI vs. black box models.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Assess operational usability and interpretability.</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600" b="0" i="0" u="none" strike="noStrike" cap="none" normalizeH="0" baseline="0" dirty="0">
                <a:ln>
                  <a:noFill/>
                </a:ln>
                <a:effectLst/>
              </a:rPr>
              <a:t>Identify integration challenges in real-world workflows.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7076"/>
    </mc:Choice>
    <mc:Fallback>
      <p:transition spd="slow" advTm="70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CAA0B-43F1-3A35-8A24-1DF0E67FE2E6}"/>
              </a:ext>
            </a:extLst>
          </p:cNvPr>
          <p:cNvSpPr>
            <a:spLocks noGrp="1"/>
          </p:cNvSpPr>
          <p:nvPr>
            <p:ph type="title"/>
          </p:nvPr>
        </p:nvSpPr>
        <p:spPr>
          <a:xfrm>
            <a:off x="1242226" y="780763"/>
            <a:ext cx="6056111" cy="539666"/>
          </a:xfrm>
        </p:spPr>
        <p:txBody>
          <a:bodyPr anchor="ctr">
            <a:normAutofit/>
          </a:bodyPr>
          <a:lstStyle/>
          <a:p>
            <a:r>
              <a:rPr lang="en-GB" sz="2400" dirty="0">
                <a:solidFill>
                  <a:schemeClr val="accent4"/>
                </a:solidFill>
              </a:rPr>
              <a:t>Research Question</a:t>
            </a:r>
          </a:p>
        </p:txBody>
      </p:sp>
      <p:sp>
        <p:nvSpPr>
          <p:cNvPr id="4" name="Content Placeholder 3">
            <a:extLst>
              <a:ext uri="{FF2B5EF4-FFF2-40B4-BE49-F238E27FC236}">
                <a16:creationId xmlns:a16="http://schemas.microsoft.com/office/drawing/2014/main" id="{72ECEE15-4DAF-0F7E-E82B-F4EFA571D6E1}"/>
              </a:ext>
            </a:extLst>
          </p:cNvPr>
          <p:cNvSpPr txBox="1">
            <a:spLocks noGrp="1"/>
          </p:cNvSpPr>
          <p:nvPr>
            <p:ph idx="1"/>
          </p:nvPr>
        </p:nvSpPr>
        <p:spPr>
          <a:xfrm>
            <a:off x="1057275" y="1855373"/>
            <a:ext cx="6056313" cy="1456809"/>
          </a:xfrm>
          <a:prstGeom prst="rect">
            <a:avLst/>
          </a:prstGeom>
          <a:noFill/>
        </p:spPr>
        <p:txBody>
          <a:bodyPr wrap="square">
            <a:spAutoFit/>
          </a:bodyPr>
          <a:lstStyle/>
          <a:p>
            <a:pPr marL="0" indent="0" defTabSz="914400">
              <a:lnSpc>
                <a:spcPct val="90000"/>
              </a:lnSpc>
              <a:spcBef>
                <a:spcPts val="1000"/>
              </a:spcBef>
              <a:buNone/>
            </a:pPr>
            <a:r>
              <a:rPr lang="en-GB" sz="1600" dirty="0"/>
              <a:t>To what extent can Neuro-Symbolic AI enhance disinformation detection in intelligence analysis.</a:t>
            </a:r>
          </a:p>
          <a:p>
            <a:pPr marL="0" indent="0" algn="ctr" defTabSz="914400">
              <a:lnSpc>
                <a:spcPct val="90000"/>
              </a:lnSpc>
              <a:spcBef>
                <a:spcPts val="1000"/>
              </a:spcBef>
              <a:buNone/>
            </a:pPr>
            <a:r>
              <a:rPr lang="en-GB" sz="1600" dirty="0"/>
              <a:t>And </a:t>
            </a:r>
          </a:p>
          <a:p>
            <a:pPr marL="0" indent="0" defTabSz="914400">
              <a:lnSpc>
                <a:spcPct val="90000"/>
              </a:lnSpc>
              <a:spcBef>
                <a:spcPts val="1000"/>
              </a:spcBef>
              <a:buNone/>
            </a:pPr>
            <a:r>
              <a:rPr lang="en-GB" sz="1600" dirty="0"/>
              <a:t>How can its integration meet operational demands for interpretability, trust, and evidential accountability?</a:t>
            </a:r>
            <a:endParaRPr lang="en-US" sz="1600" kern="1200" dirty="0">
              <a:solidFill>
                <a:schemeClr val="tx1"/>
              </a:solidFill>
              <a:latin typeface="+mn-lt"/>
              <a:ea typeface="+mn-ea"/>
              <a:cs typeface="+mn-cs"/>
            </a:endParaRPr>
          </a:p>
        </p:txBody>
      </p:sp>
    </p:spTree>
    <p:extLst>
      <p:ext uri="{BB962C8B-B14F-4D97-AF65-F5344CB8AC3E}">
        <p14:creationId xmlns:p14="http://schemas.microsoft.com/office/powerpoint/2010/main" val="1869347187"/>
      </p:ext>
    </p:extLst>
  </p:cSld>
  <p:clrMapOvr>
    <a:masterClrMapping/>
  </p:clrMapOvr>
  <mc:AlternateContent xmlns:mc="http://schemas.openxmlformats.org/markup-compatibility/2006">
    <mc:Choice xmlns:p14="http://schemas.microsoft.com/office/powerpoint/2010/main" Requires="p14">
      <p:transition spd="slow" p14:dur="2000" advTm="26031"/>
    </mc:Choice>
    <mc:Fallback>
      <p:transition spd="slow" advTm="2603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Triangle 5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605927"/>
          </a:xfrm>
        </p:spPr>
        <p:txBody>
          <a:bodyPr vert="horz" lIns="91440" tIns="45720" rIns="91440" bIns="45720" rtlCol="0" anchor="ctr">
            <a:normAutofit/>
          </a:bodyPr>
          <a:lstStyle/>
          <a:p>
            <a:pPr algn="l" defTabSz="914400">
              <a:lnSpc>
                <a:spcPct val="90000"/>
              </a:lnSpc>
            </a:pPr>
            <a:r>
              <a:rPr lang="en-US" sz="2400" b="1" kern="1200" dirty="0">
                <a:solidFill>
                  <a:schemeClr val="accent4"/>
                </a:solidFill>
                <a:latin typeface="+mj-lt"/>
                <a:ea typeface="+mj-ea"/>
                <a:cs typeface="+mj-cs"/>
              </a:rPr>
              <a:t>Refining The Research Scope</a:t>
            </a:r>
          </a:p>
        </p:txBody>
      </p:sp>
      <p:sp>
        <p:nvSpPr>
          <p:cNvPr id="16" name="TextBox 15">
            <a:extLst>
              <a:ext uri="{FF2B5EF4-FFF2-40B4-BE49-F238E27FC236}">
                <a16:creationId xmlns:a16="http://schemas.microsoft.com/office/drawing/2014/main" id="{F890AE81-6F4C-51A7-98AD-45B31B0A7873}"/>
              </a:ext>
            </a:extLst>
          </p:cNvPr>
          <p:cNvSpPr txBox="1"/>
          <p:nvPr/>
        </p:nvSpPr>
        <p:spPr>
          <a:xfrm>
            <a:off x="765148" y="2083842"/>
            <a:ext cx="6056111" cy="2800395"/>
          </a:xfrm>
          <a:prstGeom prst="rect">
            <a:avLst/>
          </a:prstGeom>
        </p:spPr>
        <p:txBody>
          <a:bodyPr vert="horz" lIns="91440" tIns="45720" rIns="91440" bIns="45720" rtlCol="0" anchor="t">
            <a:normAutofit/>
          </a:bodyPr>
          <a:lstStyle/>
          <a:p>
            <a:pPr indent="-228600" defTabSz="914400">
              <a:lnSpc>
                <a:spcPct val="90000"/>
              </a:lnSpc>
              <a:spcBef>
                <a:spcPts val="1000"/>
              </a:spcBef>
              <a:buFont typeface="Arial" panose="020B0604020202020204" pitchFamily="34" charset="0"/>
              <a:buChar char="•"/>
            </a:pPr>
            <a:r>
              <a:rPr lang="en-US" sz="1600" b="1" dirty="0"/>
              <a:t>Domain:</a:t>
            </a:r>
            <a:r>
              <a:rPr lang="en-US" sz="1600" dirty="0"/>
              <a:t> Intelligence analysis within cognitive warfare.</a:t>
            </a:r>
          </a:p>
          <a:p>
            <a:pPr indent="-228600" defTabSz="914400">
              <a:lnSpc>
                <a:spcPct val="90000"/>
              </a:lnSpc>
              <a:spcBef>
                <a:spcPts val="1000"/>
              </a:spcBef>
              <a:buFont typeface="Arial" panose="020B0604020202020204" pitchFamily="34" charset="0"/>
              <a:buChar char="•"/>
            </a:pPr>
            <a:r>
              <a:rPr lang="en-US" sz="1600" b="1" dirty="0"/>
              <a:t>Focus: </a:t>
            </a:r>
            <a:r>
              <a:rPr lang="en-US" sz="1600" dirty="0"/>
              <a:t>Disinformation detection workflows.</a:t>
            </a:r>
          </a:p>
          <a:p>
            <a:pPr indent="-228600" defTabSz="914400">
              <a:lnSpc>
                <a:spcPct val="90000"/>
              </a:lnSpc>
              <a:spcBef>
                <a:spcPts val="1000"/>
              </a:spcBef>
              <a:buFont typeface="Arial" panose="020B0604020202020204" pitchFamily="34" charset="0"/>
              <a:buChar char="•"/>
            </a:pPr>
            <a:r>
              <a:rPr lang="en-US" sz="1600" b="1" dirty="0"/>
              <a:t>Initial Scope: </a:t>
            </a:r>
            <a:r>
              <a:rPr lang="en-US" sz="1600" dirty="0"/>
              <a:t>Detection and counter-disinformation.</a:t>
            </a:r>
          </a:p>
          <a:p>
            <a:pPr indent="-228600" defTabSz="914400">
              <a:lnSpc>
                <a:spcPct val="90000"/>
              </a:lnSpc>
              <a:spcBef>
                <a:spcPts val="1000"/>
              </a:spcBef>
              <a:buFont typeface="Arial" panose="020B0604020202020204" pitchFamily="34" charset="0"/>
              <a:buChar char="•"/>
            </a:pPr>
            <a:r>
              <a:rPr lang="en-US" sz="1600" b="1" dirty="0"/>
              <a:t>Refined Scope: </a:t>
            </a:r>
            <a:r>
              <a:rPr lang="en-US" sz="1600" dirty="0"/>
              <a:t>Detection only → operationally precise &amp; feasible.</a:t>
            </a:r>
          </a:p>
          <a:p>
            <a:pPr indent="-228600" defTabSz="914400">
              <a:lnSpc>
                <a:spcPct val="90000"/>
              </a:lnSpc>
              <a:spcBef>
                <a:spcPts val="1000"/>
              </a:spcBef>
              <a:buFont typeface="Arial" panose="020B0604020202020204" pitchFamily="34" charset="0"/>
              <a:buChar char="•"/>
            </a:pPr>
            <a:r>
              <a:rPr lang="en-US" sz="1600" b="1" dirty="0"/>
              <a:t>Why </a:t>
            </a:r>
            <a:r>
              <a:rPr lang="en-US" sz="1600" b="1" dirty="0" err="1"/>
              <a:t>NeSy</a:t>
            </a:r>
            <a:r>
              <a:rPr lang="en-US" sz="1600" b="1" dirty="0"/>
              <a:t> AI? </a:t>
            </a:r>
            <a:r>
              <a:rPr lang="en-US" sz="1600" dirty="0"/>
              <a:t>Combines:</a:t>
            </a:r>
          </a:p>
          <a:p>
            <a:pPr indent="-228600" defTabSz="914400">
              <a:lnSpc>
                <a:spcPct val="90000"/>
              </a:lnSpc>
              <a:spcBef>
                <a:spcPts val="1000"/>
              </a:spcBef>
              <a:buFont typeface="Arial" panose="020B0604020202020204" pitchFamily="34" charset="0"/>
              <a:buChar char="•"/>
            </a:pPr>
            <a:r>
              <a:rPr lang="en-US" sz="1600" dirty="0"/>
              <a:t>Neural networks → pattern recognition (accuracy).</a:t>
            </a:r>
          </a:p>
          <a:p>
            <a:pPr indent="-228600" defTabSz="914400">
              <a:lnSpc>
                <a:spcPct val="90000"/>
              </a:lnSpc>
              <a:spcBef>
                <a:spcPts val="1000"/>
              </a:spcBef>
              <a:buFont typeface="Arial" panose="020B0604020202020204" pitchFamily="34" charset="0"/>
              <a:buChar char="•"/>
            </a:pPr>
            <a:r>
              <a:rPr lang="en-US" sz="1600" dirty="0"/>
              <a:t>Symbolic reasoning → transparency, interpretability.</a:t>
            </a:r>
          </a:p>
        </p:txBody>
      </p:sp>
    </p:spTree>
  </p:cSld>
  <p:clrMapOvr>
    <a:masterClrMapping/>
  </p:clrMapOvr>
  <mc:AlternateContent xmlns:mc="http://schemas.openxmlformats.org/markup-compatibility/2006">
    <mc:Choice xmlns:p14="http://schemas.microsoft.com/office/powerpoint/2010/main" Requires="p14">
      <p:transition spd="slow" p14:dur="2000" advTm="7916"/>
    </mc:Choice>
    <mc:Fallback>
      <p:transition spd="slow" advTm="79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5ACE3-EBEC-2C9C-8ABD-948EC48D7587}"/>
              </a:ext>
            </a:extLst>
          </p:cNvPr>
          <p:cNvSpPr>
            <a:spLocks noGrp="1"/>
          </p:cNvSpPr>
          <p:nvPr>
            <p:ph type="title"/>
          </p:nvPr>
        </p:nvSpPr>
        <p:spPr>
          <a:xfrm>
            <a:off x="963930" y="1050595"/>
            <a:ext cx="6056111" cy="1618489"/>
          </a:xfrm>
        </p:spPr>
        <p:txBody>
          <a:bodyPr anchor="ctr">
            <a:normAutofit/>
          </a:bodyPr>
          <a:lstStyle/>
          <a:p>
            <a:pPr>
              <a:lnSpc>
                <a:spcPct val="90000"/>
              </a:lnSpc>
            </a:pPr>
            <a:r>
              <a:rPr lang="en-GB" sz="3900" dirty="0"/>
              <a:t>AI, Deep Learning, Black Box, and Neuro-Symbolic AI</a:t>
            </a:r>
          </a:p>
        </p:txBody>
      </p:sp>
      <p:graphicFrame>
        <p:nvGraphicFramePr>
          <p:cNvPr id="5" name="Content Placeholder 2">
            <a:extLst>
              <a:ext uri="{FF2B5EF4-FFF2-40B4-BE49-F238E27FC236}">
                <a16:creationId xmlns:a16="http://schemas.microsoft.com/office/drawing/2014/main" id="{63B6BE02-30C1-2C74-CEA8-A13E6E28522A}"/>
              </a:ext>
            </a:extLst>
          </p:cNvPr>
          <p:cNvGraphicFramePr>
            <a:graphicFrameLocks noGrp="1"/>
          </p:cNvGraphicFramePr>
          <p:nvPr>
            <p:ph idx="1"/>
            <p:extLst>
              <p:ext uri="{D42A27DB-BD31-4B8C-83A1-F6EECF244321}">
                <p14:modId xmlns:p14="http://schemas.microsoft.com/office/powerpoint/2010/main" val="3676461159"/>
              </p:ext>
            </p:extLst>
          </p:nvPr>
        </p:nvGraphicFramePr>
        <p:xfrm>
          <a:off x="963930" y="2921000"/>
          <a:ext cx="6056111" cy="254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7511983"/>
      </p:ext>
    </p:extLst>
  </p:cSld>
  <p:clrMapOvr>
    <a:masterClrMapping/>
  </p:clrMapOvr>
  <mc:AlternateContent xmlns:mc="http://schemas.openxmlformats.org/markup-compatibility/2006">
    <mc:Choice xmlns:p14="http://schemas.microsoft.com/office/powerpoint/2010/main" Requires="p14">
      <p:transition spd="slow" p14:dur="2000" advTm="83003"/>
    </mc:Choice>
    <mc:Fallback>
      <p:transition spd="slow" advTm="830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4432-6C3E-7B96-080E-80055756E116}"/>
              </a:ext>
            </a:extLst>
          </p:cNvPr>
          <p:cNvSpPr>
            <a:spLocks noGrp="1"/>
          </p:cNvSpPr>
          <p:nvPr>
            <p:ph type="title"/>
          </p:nvPr>
        </p:nvSpPr>
        <p:spPr/>
        <p:txBody>
          <a:bodyPr/>
          <a:lstStyle/>
          <a:p>
            <a:r>
              <a:rPr lang="en-GB" dirty="0"/>
              <a:t>Why </a:t>
            </a:r>
            <a:r>
              <a:rPr lang="en-GB" dirty="0" err="1"/>
              <a:t>Nesy</a:t>
            </a:r>
            <a:r>
              <a:rPr lang="en-GB" dirty="0"/>
              <a:t> AI</a:t>
            </a:r>
          </a:p>
        </p:txBody>
      </p:sp>
      <p:sp>
        <p:nvSpPr>
          <p:cNvPr id="3" name="Content Placeholder 2">
            <a:extLst>
              <a:ext uri="{FF2B5EF4-FFF2-40B4-BE49-F238E27FC236}">
                <a16:creationId xmlns:a16="http://schemas.microsoft.com/office/drawing/2014/main" id="{6EE9CFC7-1542-02E4-08D0-F5A798D782B0}"/>
              </a:ext>
            </a:extLst>
          </p:cNvPr>
          <p:cNvSpPr>
            <a:spLocks noGrp="1"/>
          </p:cNvSpPr>
          <p:nvPr>
            <p:ph idx="1"/>
          </p:nvPr>
        </p:nvSpPr>
        <p:spPr/>
        <p:txBody>
          <a:bodyPr>
            <a:normAutofit fontScale="40000" lnSpcReduction="20000"/>
          </a:bodyPr>
          <a:lstStyle/>
          <a:p>
            <a:r>
              <a:rPr lang="en-GB" b="1" dirty="0"/>
              <a:t>Operational standards in intelligence</a:t>
            </a:r>
            <a:endParaRPr lang="en-GB" dirty="0"/>
          </a:p>
          <a:p>
            <a:r>
              <a:rPr lang="en-GB" dirty="0"/>
              <a:t>Decisions must be </a:t>
            </a:r>
            <a:r>
              <a:rPr lang="en-GB" b="1" dirty="0"/>
              <a:t>traceable, auditable, reproducible, and contestable</a:t>
            </a:r>
            <a:r>
              <a:rPr lang="en-GB" dirty="0"/>
              <a:t> (evidential accountability; briefing defensibility).</a:t>
            </a:r>
          </a:p>
          <a:p>
            <a:r>
              <a:rPr lang="en-GB" b="1" dirty="0"/>
              <a:t>Limits of LLMs / AI agents</a:t>
            </a:r>
            <a:endParaRPr lang="en-GB" dirty="0"/>
          </a:p>
          <a:p>
            <a:r>
              <a:rPr lang="en-GB" b="1" dirty="0"/>
              <a:t>Opaque</a:t>
            </a:r>
            <a:r>
              <a:rPr lang="en-GB" dirty="0"/>
              <a:t> inner workings; </a:t>
            </a:r>
            <a:r>
              <a:rPr lang="en-GB" b="1" dirty="0"/>
              <a:t>non-deterministic</a:t>
            </a:r>
            <a:r>
              <a:rPr lang="en-GB" dirty="0"/>
              <a:t> outputs; prone to </a:t>
            </a:r>
            <a:r>
              <a:rPr lang="en-GB" b="1" dirty="0"/>
              <a:t>hallucination</a:t>
            </a:r>
            <a:r>
              <a:rPr lang="en-GB" dirty="0"/>
              <a:t> and </a:t>
            </a:r>
            <a:r>
              <a:rPr lang="en-GB" b="1" dirty="0" err="1"/>
              <a:t>miscalibrated</a:t>
            </a:r>
            <a:r>
              <a:rPr lang="en-GB" b="1" dirty="0"/>
              <a:t> confidence</a:t>
            </a:r>
            <a:r>
              <a:rPr lang="en-GB" dirty="0"/>
              <a:t> (Lipton 2016; Doshi-Velez &amp; Kim 2017).</a:t>
            </a:r>
          </a:p>
          <a:p>
            <a:r>
              <a:rPr lang="en-GB" b="1" dirty="0"/>
              <a:t>Provenance ambiguity</a:t>
            </a:r>
            <a:r>
              <a:rPr lang="en-GB" dirty="0"/>
              <a:t>: hard to show “where a fact came from” across long contexts/tool calls.</a:t>
            </a:r>
          </a:p>
          <a:p>
            <a:r>
              <a:rPr lang="en-GB" b="1" dirty="0"/>
              <a:t>Attack surface</a:t>
            </a:r>
            <a:r>
              <a:rPr lang="en-GB" dirty="0"/>
              <a:t>: prompt-/tool-injection, data contamination, adversarial paraphrase; brittle under distribution shift.</a:t>
            </a:r>
          </a:p>
          <a:p>
            <a:r>
              <a:rPr lang="en-GB" b="1" dirty="0"/>
              <a:t>Agents</a:t>
            </a:r>
            <a:r>
              <a:rPr lang="en-GB" dirty="0"/>
              <a:t> add orchestration but </a:t>
            </a:r>
            <a:r>
              <a:rPr lang="en-GB" b="1" dirty="0"/>
              <a:t>do not yield a defensible reasoning trail</a:t>
            </a:r>
            <a:r>
              <a:rPr lang="en-GB" dirty="0"/>
              <a:t>; tool logs ≠ reasoning logic.</a:t>
            </a:r>
          </a:p>
          <a:p>
            <a:r>
              <a:rPr lang="en-GB" b="1" dirty="0"/>
              <a:t>MCP</a:t>
            </a:r>
            <a:r>
              <a:rPr lang="en-GB" dirty="0"/>
              <a:t> is plumbing (context/tool routing), </a:t>
            </a:r>
            <a:r>
              <a:rPr lang="en-GB" b="1" dirty="0"/>
              <a:t>not</a:t>
            </a:r>
            <a:r>
              <a:rPr lang="en-GB" dirty="0"/>
              <a:t> a solution to interpretability or evidential standards.</a:t>
            </a:r>
          </a:p>
          <a:p>
            <a:r>
              <a:rPr lang="en-GB" b="1" dirty="0"/>
              <a:t>Why Neuro-Symbolic AI</a:t>
            </a:r>
            <a:endParaRPr lang="en-GB" dirty="0"/>
          </a:p>
          <a:p>
            <a:r>
              <a:rPr lang="en-GB" b="1" dirty="0"/>
              <a:t>Hybrid</a:t>
            </a:r>
            <a:r>
              <a:rPr lang="en-GB" dirty="0"/>
              <a:t>: neural encoders for pattern recognition + </a:t>
            </a:r>
            <a:r>
              <a:rPr lang="en-GB" b="1" dirty="0"/>
              <a:t>symbolic layer</a:t>
            </a:r>
            <a:r>
              <a:rPr lang="en-GB" dirty="0"/>
              <a:t> for rule-based, </a:t>
            </a:r>
            <a:r>
              <a:rPr lang="en-GB" b="1" dirty="0"/>
              <a:t>human-readable</a:t>
            </a:r>
            <a:r>
              <a:rPr lang="en-GB" dirty="0"/>
              <a:t> decision paths (Marcus &amp; Davis 2019; </a:t>
            </a:r>
            <a:r>
              <a:rPr lang="en-GB" dirty="0" err="1"/>
              <a:t>Manhaeve</a:t>
            </a:r>
            <a:r>
              <a:rPr lang="en-GB" dirty="0"/>
              <a:t> et al. 2018; Mao et al. 2019).</a:t>
            </a:r>
          </a:p>
          <a:p>
            <a:r>
              <a:rPr lang="en-GB" dirty="0"/>
              <a:t>Encodes </a:t>
            </a:r>
            <a:r>
              <a:rPr lang="en-GB" b="1" dirty="0"/>
              <a:t>domain knowledge</a:t>
            </a:r>
            <a:r>
              <a:rPr lang="en-GB" dirty="0"/>
              <a:t> (e.g., source reliability priors, claim types, hedging cues), supports </a:t>
            </a:r>
            <a:r>
              <a:rPr lang="en-GB" b="1" dirty="0"/>
              <a:t>abstain/route-to-analyst</a:t>
            </a:r>
            <a:r>
              <a:rPr lang="en-GB" dirty="0"/>
              <a:t> logic.</a:t>
            </a:r>
          </a:p>
          <a:p>
            <a:r>
              <a:rPr lang="en-GB" b="1" dirty="0"/>
              <a:t>Auditable</a:t>
            </a:r>
            <a:r>
              <a:rPr lang="en-GB" dirty="0"/>
              <a:t>: stable rule paths, explicit thresholds, and calibration; </a:t>
            </a:r>
            <a:r>
              <a:rPr lang="en-GB" b="1" dirty="0"/>
              <a:t>updatable</a:t>
            </a:r>
            <a:r>
              <a:rPr lang="en-GB" dirty="0"/>
              <a:t> without full retraining.</a:t>
            </a:r>
          </a:p>
          <a:p>
            <a:r>
              <a:rPr lang="en-GB" b="1" dirty="0"/>
              <a:t>Trade-offs &amp; fit</a:t>
            </a:r>
            <a:endParaRPr lang="en-GB" dirty="0"/>
          </a:p>
          <a:p>
            <a:r>
              <a:rPr lang="en-GB" dirty="0"/>
              <a:t>May trade a few points of raw accuracy for </a:t>
            </a:r>
            <a:r>
              <a:rPr lang="en-GB" b="1" dirty="0"/>
              <a:t>explainability + evidential defensibility</a:t>
            </a:r>
            <a:r>
              <a:rPr lang="en-GB" dirty="0"/>
              <a:t> (Rudin 2019).</a:t>
            </a:r>
          </a:p>
          <a:p>
            <a:r>
              <a:rPr lang="en-GB" dirty="0"/>
              <a:t>Best used where </a:t>
            </a:r>
            <a:r>
              <a:rPr lang="en-GB" b="1" dirty="0"/>
              <a:t>decisions must be justified</a:t>
            </a:r>
            <a:r>
              <a:rPr lang="en-GB" dirty="0"/>
              <a:t>: contested narratives, politically sensitive briefs, legal scrutiny.</a:t>
            </a:r>
          </a:p>
          <a:p>
            <a:r>
              <a:rPr lang="en-GB" b="1" dirty="0"/>
              <a:t>Complementarity</a:t>
            </a:r>
            <a:endParaRPr lang="en-GB" dirty="0"/>
          </a:p>
          <a:p>
            <a:r>
              <a:rPr lang="en-GB" dirty="0"/>
              <a:t>Use LLMs upstream (triage, extraction, drafting).</a:t>
            </a:r>
          </a:p>
          <a:p>
            <a:r>
              <a:rPr lang="en-GB" dirty="0"/>
              <a:t>Use </a:t>
            </a:r>
            <a:r>
              <a:rPr lang="en-GB" b="1" dirty="0" err="1"/>
              <a:t>NeSy</a:t>
            </a:r>
            <a:r>
              <a:rPr lang="en-GB" dirty="0"/>
              <a:t> at the </a:t>
            </a:r>
            <a:r>
              <a:rPr lang="en-GB" b="1" dirty="0"/>
              <a:t>decision point</a:t>
            </a:r>
            <a:r>
              <a:rPr lang="en-GB" dirty="0"/>
              <a:t> where </a:t>
            </a:r>
            <a:r>
              <a:rPr lang="en-GB" b="1" dirty="0"/>
              <a:t>explanations are required</a:t>
            </a:r>
            <a:r>
              <a:rPr lang="en-GB" dirty="0"/>
              <a:t>.</a:t>
            </a:r>
          </a:p>
          <a:p>
            <a:endParaRPr lang="en-GB" dirty="0"/>
          </a:p>
          <a:p>
            <a:endParaRPr lang="en-GB" dirty="0"/>
          </a:p>
        </p:txBody>
      </p:sp>
    </p:spTree>
    <p:extLst>
      <p:ext uri="{BB962C8B-B14F-4D97-AF65-F5344CB8AC3E}">
        <p14:creationId xmlns:p14="http://schemas.microsoft.com/office/powerpoint/2010/main" val="387898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vert="horz" lIns="91440" tIns="45720" rIns="91440" bIns="45720" rtlCol="0" anchor="ctr">
            <a:normAutofit/>
          </a:bodyPr>
          <a:lstStyle/>
          <a:p>
            <a:pPr algn="l" defTabSz="914400">
              <a:lnSpc>
                <a:spcPct val="90000"/>
              </a:lnSpc>
            </a:pPr>
            <a:r>
              <a:rPr lang="en-US" sz="5400" b="1" kern="1200">
                <a:solidFill>
                  <a:schemeClr val="tx1"/>
                </a:solidFill>
                <a:latin typeface="+mj-lt"/>
                <a:ea typeface="+mj-ea"/>
                <a:cs typeface="+mj-cs"/>
              </a:rPr>
              <a:t>Literature Review – Key Insights</a:t>
            </a:r>
          </a:p>
        </p:txBody>
      </p:sp>
      <p:sp>
        <p:nvSpPr>
          <p:cNvPr id="6" name="Rectangle 1">
            <a:extLst>
              <a:ext uri="{FF2B5EF4-FFF2-40B4-BE49-F238E27FC236}">
                <a16:creationId xmlns:a16="http://schemas.microsoft.com/office/drawing/2014/main" id="{E28A2A19-D4C6-6637-4525-093986363DF3}"/>
              </a:ext>
            </a:extLst>
          </p:cNvPr>
          <p:cNvSpPr>
            <a:spLocks noChangeArrowheads="1"/>
          </p:cNvSpPr>
          <p:nvPr/>
        </p:nvSpPr>
        <p:spPr bwMode="auto">
          <a:xfrm>
            <a:off x="963930" y="2969469"/>
            <a:ext cx="6056111" cy="28003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1" i="0" u="none" strike="noStrike" cap="none" normalizeH="0" baseline="0">
                <a:ln>
                  <a:noFill/>
                </a:ln>
                <a:effectLst/>
              </a:rPr>
              <a:t>Disinformation in Cognitive Warfare</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a:ln>
                  <a:noFill/>
                </a:ln>
                <a:effectLst/>
              </a:rPr>
              <a:t>Used strategically to destabilise, influence, and erode trust (Rid, 2022; Shulsky, 1991).Accelerated by generative AI technologies like deepfakes and LLMs (Barman et al., 2024; Mysyshyn, 2024). </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1" i="0" u="none" strike="noStrike" cap="none" normalizeH="0" baseline="0">
                <a:ln>
                  <a:noFill/>
                </a:ln>
                <a:effectLst/>
              </a:rPr>
              <a:t>Limitations of Current AI Detection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a:ln>
                  <a:noFill/>
                </a:ln>
                <a:effectLst/>
              </a:rPr>
              <a:t>ML/DL models offer high accuracy but are largely opaque (“black box”), hindering trust in intelligence workflows (Hassija et al., 2023; Abgrall et al., 2024).</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1" i="0" u="none" strike="noStrike" cap="none" normalizeH="0" baseline="0">
                <a:ln>
                  <a:noFill/>
                </a:ln>
                <a:effectLst/>
              </a:rPr>
              <a:t>Neuro-Symbolic AI (NeSy AI)</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a:ln>
                  <a:noFill/>
                </a:ln>
                <a:effectLst/>
              </a:rPr>
              <a:t>Combines neural networks (pattern recognition) with symbolic logic (rule-based reasoning) to enhance interpretability (Marcus &amp; Davis, 2019; Valiant, 2008).</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a:ln>
                  <a:noFill/>
                </a:ln>
                <a:effectLst/>
              </a:rPr>
              <a:t>Presents theoretical promise in aligning accuracy with transparency (Bouzime et al., 2025; Turing Institute, 2025).</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1" i="0" u="none" strike="noStrike" cap="none" normalizeH="0" baseline="0">
                <a:ln>
                  <a:noFill/>
                </a:ln>
                <a:effectLst/>
              </a:rPr>
              <a:t>Gap in Existing Research</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a:ln>
                  <a:noFill/>
                </a:ln>
                <a:effectLst/>
              </a:rPr>
              <a:t>Few empirical studies examine NeSy AI in real-world intelligence contexts (Ofosu-Asare, 2024).</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800" b="0" i="0" u="none" strike="noStrike" cap="none" normalizeH="0" baseline="0">
                <a:ln>
                  <a:noFill/>
                </a:ln>
                <a:effectLst/>
              </a:rPr>
              <a:t>Interpretability is often cited but rarely treated as a measurable, operational performance metric (Afroogh et al., 2024).</a:t>
            </a:r>
          </a:p>
        </p:txBody>
      </p:sp>
    </p:spTree>
  </p:cSld>
  <p:clrMapOvr>
    <a:masterClrMapping/>
  </p:clrMapOvr>
  <mc:AlternateContent xmlns:mc="http://schemas.openxmlformats.org/markup-compatibility/2006">
    <mc:Choice xmlns:p14="http://schemas.microsoft.com/office/powerpoint/2010/main" Requires="p14">
      <p:transition spd="slow" p14:dur="2000" advTm="137673"/>
    </mc:Choice>
    <mc:Fallback>
      <p:transition spd="slow" advTm="13767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E7F5F8-FE6A-D105-0E72-9AFA8A4F742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955B78A-278A-88D4-C130-82D0B7FD256C}"/>
              </a:ext>
            </a:extLst>
          </p:cNvPr>
          <p:cNvSpPr>
            <a:spLocks noGrp="1"/>
          </p:cNvSpPr>
          <p:nvPr>
            <p:ph type="title"/>
          </p:nvPr>
        </p:nvSpPr>
        <p:spPr>
          <a:xfrm>
            <a:off x="842517" y="1188637"/>
            <a:ext cx="7488461" cy="1597228"/>
          </a:xfrm>
        </p:spPr>
        <p:txBody>
          <a:bodyPr vert="horz" lIns="91440" tIns="45720" rIns="91440" bIns="45720" rtlCol="0" anchor="ctr">
            <a:normAutofit/>
          </a:bodyPr>
          <a:lstStyle/>
          <a:p>
            <a:pPr algn="l" defTabSz="914400">
              <a:lnSpc>
                <a:spcPct val="90000"/>
              </a:lnSpc>
            </a:pPr>
            <a:r>
              <a:rPr lang="en-US" sz="5200" b="1" kern="1200">
                <a:solidFill>
                  <a:schemeClr val="tx1"/>
                </a:solidFill>
                <a:latin typeface="+mj-lt"/>
                <a:ea typeface="+mj-ea"/>
                <a:cs typeface="+mj-cs"/>
              </a:rPr>
              <a:t>Methodology - Research Design</a:t>
            </a:r>
          </a:p>
        </p:txBody>
      </p:sp>
      <p:pic>
        <p:nvPicPr>
          <p:cNvPr id="9" name="Graphic 8" descr="Research">
            <a:extLst>
              <a:ext uri="{FF2B5EF4-FFF2-40B4-BE49-F238E27FC236}">
                <a16:creationId xmlns:a16="http://schemas.microsoft.com/office/drawing/2014/main" id="{591566F2-F941-EA0C-C182-723E347F8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2517" y="3057181"/>
            <a:ext cx="2650489" cy="2650489"/>
          </a:xfrm>
          <a:prstGeom prst="rect">
            <a:avLst/>
          </a:prstGeom>
        </p:spPr>
      </p:pic>
      <p:sp>
        <p:nvSpPr>
          <p:cNvPr id="7" name="Rectangle 1">
            <a:extLst>
              <a:ext uri="{FF2B5EF4-FFF2-40B4-BE49-F238E27FC236}">
                <a16:creationId xmlns:a16="http://schemas.microsoft.com/office/drawing/2014/main" id="{E9902629-89EF-73BC-6E00-683D901877F4}"/>
              </a:ext>
            </a:extLst>
          </p:cNvPr>
          <p:cNvSpPr>
            <a:spLocks noChangeArrowheads="1"/>
          </p:cNvSpPr>
          <p:nvPr/>
        </p:nvSpPr>
        <p:spPr bwMode="auto">
          <a:xfrm>
            <a:off x="3941445" y="2998278"/>
            <a:ext cx="3178692" cy="27281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defTabSz="914400">
              <a:lnSpc>
                <a:spcPct val="90000"/>
              </a:lnSpc>
              <a:buFont typeface="Arial" panose="020B0604020202020204" pitchFamily="34" charset="0"/>
              <a:buChar char="•"/>
            </a:pPr>
            <a:r>
              <a:rPr lang="en-US" sz="800" b="1"/>
              <a:t>Mixed-Method Research Design</a:t>
            </a:r>
            <a:endParaRPr lang="en-US" sz="800"/>
          </a:p>
          <a:p>
            <a:pPr indent="-228600" defTabSz="914400">
              <a:lnSpc>
                <a:spcPct val="90000"/>
              </a:lnSpc>
              <a:buFont typeface="Arial" panose="020B0604020202020204" pitchFamily="34" charset="0"/>
              <a:buChar char="•"/>
            </a:pPr>
            <a:r>
              <a:rPr lang="en-US" sz="800" b="1"/>
              <a:t>Qualitative</a:t>
            </a:r>
          </a:p>
          <a:p>
            <a:pPr indent="-228600" defTabSz="914400">
              <a:lnSpc>
                <a:spcPct val="90000"/>
              </a:lnSpc>
              <a:buFont typeface="Arial" panose="020B0604020202020204" pitchFamily="34" charset="0"/>
              <a:buChar char="•"/>
            </a:pPr>
            <a:r>
              <a:rPr lang="en-US" sz="800"/>
              <a:t>Semi-structured interviews with subject matter experts in intelligence analysis, cognitive warfare, and AI ethics.</a:t>
            </a:r>
          </a:p>
          <a:p>
            <a:pPr indent="-228600" defTabSz="914400">
              <a:lnSpc>
                <a:spcPct val="90000"/>
              </a:lnSpc>
              <a:buFont typeface="Arial" panose="020B0604020202020204" pitchFamily="34" charset="0"/>
              <a:buChar char="•"/>
            </a:pPr>
            <a:r>
              <a:rPr lang="en-US" sz="800" b="1"/>
              <a:t>Purpose: </a:t>
            </a:r>
            <a:r>
              <a:rPr lang="en-US" sz="800"/>
              <a:t>capture operational realities, trust requirements, and integration challenges for AI in disinformation detection.</a:t>
            </a:r>
          </a:p>
          <a:p>
            <a:pPr indent="-228600" defTabSz="914400">
              <a:lnSpc>
                <a:spcPct val="90000"/>
              </a:lnSpc>
              <a:buFont typeface="Arial" panose="020B0604020202020204" pitchFamily="34" charset="0"/>
              <a:buChar char="•"/>
            </a:pPr>
            <a:r>
              <a:rPr lang="en-US" sz="800" b="1"/>
              <a:t>Quantitative</a:t>
            </a:r>
          </a:p>
          <a:p>
            <a:pPr indent="-228600" defTabSz="914400">
              <a:lnSpc>
                <a:spcPct val="90000"/>
              </a:lnSpc>
              <a:buFont typeface="Arial" panose="020B0604020202020204" pitchFamily="34" charset="0"/>
              <a:buChar char="•"/>
            </a:pPr>
            <a:r>
              <a:rPr lang="en-US" sz="800"/>
              <a:t>Adaptation and testing of AI models on </a:t>
            </a:r>
            <a:r>
              <a:rPr lang="en-US" sz="800" i="1"/>
              <a:t>benchmark disinformation datasets</a:t>
            </a:r>
            <a:r>
              <a:rPr lang="en-US" sz="800"/>
              <a:t> (LIAR) to evaluate detection performance.</a:t>
            </a:r>
          </a:p>
          <a:p>
            <a:pPr indent="-228600" defTabSz="914400">
              <a:lnSpc>
                <a:spcPct val="90000"/>
              </a:lnSpc>
              <a:buFont typeface="Arial" panose="020B0604020202020204" pitchFamily="34" charset="0"/>
              <a:buChar char="•"/>
            </a:pPr>
            <a:r>
              <a:rPr lang="en-US" sz="800"/>
              <a:t>Comparative testing between black box ML/DL and neuro-symbolic AI models.</a:t>
            </a:r>
          </a:p>
          <a:p>
            <a:pPr indent="-228600" defTabSz="914400">
              <a:lnSpc>
                <a:spcPct val="90000"/>
              </a:lnSpc>
              <a:buFont typeface="Arial" panose="020B0604020202020204" pitchFamily="34" charset="0"/>
              <a:buChar char="•"/>
            </a:pPr>
            <a:r>
              <a:rPr lang="en-US" sz="800" b="1"/>
              <a:t>Operational Contextualisation</a:t>
            </a:r>
            <a:endParaRPr lang="en-US" sz="800"/>
          </a:p>
          <a:p>
            <a:pPr indent="-228600" defTabSz="914400">
              <a:lnSpc>
                <a:spcPct val="90000"/>
              </a:lnSpc>
              <a:buFont typeface="Arial" panose="020B0604020202020204" pitchFamily="34" charset="0"/>
              <a:buChar char="•"/>
            </a:pPr>
            <a:r>
              <a:rPr lang="en-US" sz="800" b="1"/>
              <a:t>Case studies: </a:t>
            </a:r>
            <a:r>
              <a:rPr lang="en-US" sz="800"/>
              <a:t>Russia–Ukraine conflict, US election interference, African disinformation campaigns.</a:t>
            </a:r>
          </a:p>
          <a:p>
            <a:pPr indent="-228600" defTabSz="914400">
              <a:lnSpc>
                <a:spcPct val="90000"/>
              </a:lnSpc>
              <a:buFont typeface="Arial" panose="020B0604020202020204" pitchFamily="34" charset="0"/>
              <a:buChar char="•"/>
            </a:pPr>
            <a:r>
              <a:rPr lang="en-US" sz="800" b="1"/>
              <a:t>Purpose: </a:t>
            </a:r>
            <a:r>
              <a:rPr lang="en-US" sz="800"/>
              <a:t>ensure model evaluation reflects real-world adversarial tactics and geopolitical nuances.</a:t>
            </a:r>
          </a:p>
          <a:p>
            <a:pPr indent="-228600" defTabSz="914400">
              <a:lnSpc>
                <a:spcPct val="90000"/>
              </a:lnSpc>
              <a:buFont typeface="Arial" panose="020B0604020202020204" pitchFamily="34" charset="0"/>
              <a:buChar char="•"/>
            </a:pPr>
            <a:r>
              <a:rPr lang="en-US" sz="800" b="1"/>
              <a:t>Evaluation Metrics</a:t>
            </a:r>
            <a:endParaRPr lang="en-US" sz="800"/>
          </a:p>
          <a:p>
            <a:pPr indent="-228600" defTabSz="914400">
              <a:lnSpc>
                <a:spcPct val="90000"/>
              </a:lnSpc>
              <a:buFont typeface="Arial" panose="020B0604020202020204" pitchFamily="34" charset="0"/>
              <a:buChar char="•"/>
            </a:pPr>
            <a:r>
              <a:rPr lang="en-US" sz="800" b="1"/>
              <a:t>Detection performance: </a:t>
            </a:r>
            <a:r>
              <a:rPr lang="en-US" sz="800"/>
              <a:t>Accuracy, F1-score.</a:t>
            </a:r>
          </a:p>
          <a:p>
            <a:pPr indent="-228600" defTabSz="914400">
              <a:lnSpc>
                <a:spcPct val="90000"/>
              </a:lnSpc>
              <a:buFont typeface="Arial" panose="020B0604020202020204" pitchFamily="34" charset="0"/>
              <a:buChar char="•"/>
            </a:pPr>
            <a:r>
              <a:rPr lang="en-US" sz="800" b="1"/>
              <a:t>Interpretability: </a:t>
            </a:r>
            <a:r>
              <a:rPr lang="en-US" sz="800"/>
              <a:t>measured through both explainability metrics and SME judgement.</a:t>
            </a:r>
          </a:p>
          <a:p>
            <a:pPr indent="-228600" defTabSz="914400">
              <a:lnSpc>
                <a:spcPct val="90000"/>
              </a:lnSpc>
              <a:buFont typeface="Arial" panose="020B0604020202020204" pitchFamily="34" charset="0"/>
              <a:buChar char="•"/>
            </a:pPr>
            <a:r>
              <a:rPr lang="en-US" sz="800" b="1"/>
              <a:t>Operational usability: </a:t>
            </a:r>
            <a:r>
              <a:rPr lang="en-US" sz="800"/>
              <a:t>assessed via expert feedback on the applicability of outputs to intelligence workflows.</a:t>
            </a:r>
          </a:p>
          <a:p>
            <a:pPr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800" b="0" i="0" u="none" strike="noStrike" cap="none" normalizeH="0" baseline="0">
              <a:ln>
                <a:noFill/>
              </a:ln>
              <a:effectLst/>
            </a:endParaRPr>
          </a:p>
        </p:txBody>
      </p:sp>
    </p:spTree>
    <p:extLst>
      <p:ext uri="{BB962C8B-B14F-4D97-AF65-F5344CB8AC3E}">
        <p14:creationId xmlns:p14="http://schemas.microsoft.com/office/powerpoint/2010/main" val="3725050984"/>
      </p:ext>
    </p:extLst>
  </p:cSld>
  <p:clrMapOvr>
    <a:masterClrMapping/>
  </p:clrMapOvr>
  <mc:AlternateContent xmlns:mc="http://schemas.openxmlformats.org/markup-compatibility/2006">
    <mc:Choice xmlns:p14="http://schemas.microsoft.com/office/powerpoint/2010/main" Requires="p14">
      <p:transition spd="slow" p14:dur="2000" advTm="137721"/>
    </mc:Choice>
    <mc:Fallback>
      <p:transition spd="slow" advTm="13772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2517" y="1188637"/>
            <a:ext cx="7488461" cy="1597228"/>
          </a:xfrm>
        </p:spPr>
        <p:txBody>
          <a:bodyPr vert="horz" lIns="91440" tIns="45720" rIns="91440" bIns="45720" rtlCol="0" anchor="ctr">
            <a:normAutofit/>
          </a:bodyPr>
          <a:lstStyle/>
          <a:p>
            <a:pPr algn="l" defTabSz="914400">
              <a:lnSpc>
                <a:spcPct val="90000"/>
              </a:lnSpc>
            </a:pPr>
            <a:r>
              <a:rPr lang="en-US" sz="5200" b="1"/>
              <a:t>Models, Data &amp; Tools</a:t>
            </a:r>
          </a:p>
        </p:txBody>
      </p:sp>
      <p:pic>
        <p:nvPicPr>
          <p:cNvPr id="9" name="Picture 8" descr="Cubes connected with a red line">
            <a:extLst>
              <a:ext uri="{FF2B5EF4-FFF2-40B4-BE49-F238E27FC236}">
                <a16:creationId xmlns:a16="http://schemas.microsoft.com/office/drawing/2014/main" id="{5696C5D0-A793-1D4C-C42F-65E2B023D4EC}"/>
              </a:ext>
            </a:extLst>
          </p:cNvPr>
          <p:cNvPicPr>
            <a:picLocks noChangeAspect="1"/>
          </p:cNvPicPr>
          <p:nvPr/>
        </p:nvPicPr>
        <p:blipFill>
          <a:blip r:embed="rId3"/>
          <a:srcRect l="14575" r="10620" b="2"/>
          <a:stretch>
            <a:fillRect/>
          </a:stretch>
        </p:blipFill>
        <p:spPr>
          <a:xfrm>
            <a:off x="842517" y="3018327"/>
            <a:ext cx="2650489" cy="2728198"/>
          </a:xfrm>
          <a:prstGeom prst="rect">
            <a:avLst/>
          </a:prstGeom>
        </p:spPr>
      </p:pic>
      <p:sp>
        <p:nvSpPr>
          <p:cNvPr id="7" name="TextBox 6">
            <a:extLst>
              <a:ext uri="{FF2B5EF4-FFF2-40B4-BE49-F238E27FC236}">
                <a16:creationId xmlns:a16="http://schemas.microsoft.com/office/drawing/2014/main" id="{C09CB7E8-5B8A-80BE-CAC1-A8F2F3DAB6FD}"/>
              </a:ext>
            </a:extLst>
          </p:cNvPr>
          <p:cNvSpPr txBox="1"/>
          <p:nvPr/>
        </p:nvSpPr>
        <p:spPr>
          <a:xfrm>
            <a:off x="3941445" y="2998278"/>
            <a:ext cx="3321177" cy="272819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900" b="1"/>
              <a:t>Models</a:t>
            </a:r>
          </a:p>
          <a:p>
            <a:pPr indent="-228600" defTabSz="914400">
              <a:lnSpc>
                <a:spcPct val="90000"/>
              </a:lnSpc>
              <a:spcAft>
                <a:spcPts val="600"/>
              </a:spcAft>
              <a:buFont typeface="Arial" panose="020B0604020202020204" pitchFamily="34" charset="0"/>
              <a:buChar char="•"/>
            </a:pPr>
            <a:r>
              <a:rPr lang="en-US" sz="900"/>
              <a:t>Baseline: DistilBERT (black box ML/DL)</a:t>
            </a:r>
          </a:p>
          <a:p>
            <a:pPr indent="-228600" defTabSz="914400">
              <a:lnSpc>
                <a:spcPct val="90000"/>
              </a:lnSpc>
              <a:spcAft>
                <a:spcPts val="600"/>
              </a:spcAft>
              <a:buFont typeface="Arial" panose="020B0604020202020204" pitchFamily="34" charset="0"/>
              <a:buChar char="•"/>
            </a:pPr>
            <a:r>
              <a:rPr lang="en-US" sz="900"/>
              <a:t>NeSy AI: DistilBERT + symbolic reasoning layer</a:t>
            </a:r>
          </a:p>
          <a:p>
            <a:pPr indent="-228600" defTabSz="914400">
              <a:lnSpc>
                <a:spcPct val="90000"/>
              </a:lnSpc>
              <a:spcAft>
                <a:spcPts val="600"/>
              </a:spcAft>
              <a:buFont typeface="Arial" panose="020B0604020202020204" pitchFamily="34" charset="0"/>
              <a:buChar char="•"/>
            </a:pPr>
            <a:r>
              <a:rPr lang="en-US" sz="900" b="1"/>
              <a:t>Data</a:t>
            </a:r>
          </a:p>
          <a:p>
            <a:pPr indent="-228600" defTabSz="914400">
              <a:lnSpc>
                <a:spcPct val="90000"/>
              </a:lnSpc>
              <a:spcAft>
                <a:spcPts val="600"/>
              </a:spcAft>
              <a:buFont typeface="Arial" panose="020B0604020202020204" pitchFamily="34" charset="0"/>
              <a:buChar char="•"/>
            </a:pPr>
            <a:r>
              <a:rPr lang="en-US" sz="900"/>
              <a:t>LIAR benchmark dataset (labeled real/fake statements)</a:t>
            </a:r>
          </a:p>
          <a:p>
            <a:pPr indent="-228600" defTabSz="914400">
              <a:lnSpc>
                <a:spcPct val="90000"/>
              </a:lnSpc>
              <a:spcAft>
                <a:spcPts val="600"/>
              </a:spcAft>
              <a:buFont typeface="Arial" panose="020B0604020202020204" pitchFamily="34" charset="0"/>
              <a:buChar char="•"/>
            </a:pPr>
            <a:r>
              <a:rPr lang="en-US" sz="900"/>
              <a:t>Supplemented with case study material (Ukraine conflict, U.S. elections, African disinformation).</a:t>
            </a:r>
          </a:p>
          <a:p>
            <a:pPr indent="-228600" defTabSz="914400">
              <a:lnSpc>
                <a:spcPct val="90000"/>
              </a:lnSpc>
              <a:spcAft>
                <a:spcPts val="600"/>
              </a:spcAft>
              <a:buFont typeface="Arial" panose="020B0604020202020204" pitchFamily="34" charset="0"/>
              <a:buChar char="•"/>
            </a:pPr>
            <a:r>
              <a:rPr lang="en-US" sz="900" b="1"/>
              <a:t>Preprocessing:</a:t>
            </a:r>
          </a:p>
          <a:p>
            <a:pPr indent="-228600" defTabSz="914400">
              <a:lnSpc>
                <a:spcPct val="90000"/>
              </a:lnSpc>
              <a:spcAft>
                <a:spcPts val="600"/>
              </a:spcAft>
              <a:buFont typeface="Arial" panose="020B0604020202020204" pitchFamily="34" charset="0"/>
              <a:buChar char="•"/>
            </a:pPr>
            <a:r>
              <a:rPr lang="en-US" sz="900" b="1"/>
              <a:t>Text cleaning, tokenisation, normalisation</a:t>
            </a:r>
          </a:p>
          <a:p>
            <a:pPr indent="-228600" defTabSz="914400">
              <a:lnSpc>
                <a:spcPct val="90000"/>
              </a:lnSpc>
              <a:spcAft>
                <a:spcPts val="600"/>
              </a:spcAft>
              <a:buFont typeface="Arial" panose="020B0604020202020204" pitchFamily="34" charset="0"/>
              <a:buChar char="•"/>
            </a:pPr>
            <a:r>
              <a:rPr lang="en-US" sz="900" b="1"/>
              <a:t>Tools &amp; Infrastructure</a:t>
            </a:r>
          </a:p>
          <a:p>
            <a:pPr indent="-228600" defTabSz="914400">
              <a:lnSpc>
                <a:spcPct val="90000"/>
              </a:lnSpc>
              <a:spcAft>
                <a:spcPts val="600"/>
              </a:spcAft>
              <a:buFont typeface="Arial" panose="020B0604020202020204" pitchFamily="34" charset="0"/>
              <a:buChar char="•"/>
            </a:pPr>
            <a:r>
              <a:rPr lang="en-US" sz="900"/>
              <a:t>Python, PyTorch, TensorFlow, Hugging Face Transformers.</a:t>
            </a:r>
          </a:p>
          <a:p>
            <a:pPr indent="-228600" defTabSz="914400">
              <a:lnSpc>
                <a:spcPct val="90000"/>
              </a:lnSpc>
              <a:spcAft>
                <a:spcPts val="600"/>
              </a:spcAft>
              <a:buFont typeface="Arial" panose="020B0604020202020204" pitchFamily="34" charset="0"/>
              <a:buChar char="•"/>
            </a:pPr>
            <a:r>
              <a:rPr lang="en-US" sz="900"/>
              <a:t>Cloud compute for rapid iteration and scalability.</a:t>
            </a:r>
          </a:p>
        </p:txBody>
      </p:sp>
    </p:spTree>
  </p:cSld>
  <p:clrMapOvr>
    <a:masterClrMapping/>
  </p:clrMapOvr>
  <mc:AlternateContent xmlns:mc="http://schemas.openxmlformats.org/markup-compatibility/2006">
    <mc:Choice xmlns:p14="http://schemas.microsoft.com/office/powerpoint/2010/main" Requires="p14">
      <p:transition spd="slow" p14:dur="2000" advTm="51011"/>
    </mc:Choice>
    <mc:Fallback>
      <p:transition spd="slow" advTm="5101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7374</TotalTime>
  <Words>4944</Words>
  <Application>Microsoft Office PowerPoint</Application>
  <PresentationFormat>On-screen Show (4:3)</PresentationFormat>
  <Paragraphs>304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Wingdings</vt:lpstr>
      <vt:lpstr>Office Theme</vt:lpstr>
      <vt:lpstr>Enhancing Intelligence Workflows: Neuro-Symbolic AI for Disinformation Detection</vt:lpstr>
      <vt:lpstr>Problem Space &amp; Objective The Challenge in Intelligence Analysis</vt:lpstr>
      <vt:lpstr>Research Question</vt:lpstr>
      <vt:lpstr>Refining The Research Scope</vt:lpstr>
      <vt:lpstr>AI, Deep Learning, Black Box, and Neuro-Symbolic AI</vt:lpstr>
      <vt:lpstr>Why Nesy AI</vt:lpstr>
      <vt:lpstr>Literature Review – Key Insights</vt:lpstr>
      <vt:lpstr>Methodology - Research Design</vt:lpstr>
      <vt:lpstr>Models, Data &amp; Tools</vt:lpstr>
      <vt:lpstr>Model 1: Traditional ML/DL</vt:lpstr>
      <vt:lpstr>Model 2: NeSy AI</vt:lpstr>
      <vt:lpstr>How AI Models Are Evaluated</vt:lpstr>
      <vt:lpstr>Findings: Technical Results</vt:lpstr>
      <vt:lpstr>PowerPoint Presentation</vt:lpstr>
      <vt:lpstr>Conclusion &amp; Questions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O J</dc:creator>
  <cp:keywords/>
  <dc:description>generated using python-pptx</dc:description>
  <cp:lastModifiedBy>Omar Jagana</cp:lastModifiedBy>
  <cp:revision>18</cp:revision>
  <dcterms:created xsi:type="dcterms:W3CDTF">2013-01-27T09:14:16Z</dcterms:created>
  <dcterms:modified xsi:type="dcterms:W3CDTF">2025-08-19T23:03:28Z</dcterms:modified>
  <cp:category/>
</cp:coreProperties>
</file>