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2" r:id="rId5"/>
    <p:sldId id="364" r:id="rId6"/>
    <p:sldId id="365" r:id="rId7"/>
    <p:sldId id="377" r:id="rId8"/>
    <p:sldId id="366" r:id="rId9"/>
    <p:sldId id="378" r:id="rId10"/>
    <p:sldId id="367" r:id="rId11"/>
    <p:sldId id="376" r:id="rId12"/>
    <p:sldId id="368" r:id="rId13"/>
    <p:sldId id="369" r:id="rId14"/>
    <p:sldId id="373" r:id="rId15"/>
    <p:sldId id="370" r:id="rId16"/>
    <p:sldId id="37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2129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3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5205-6DF2-45A0-88F4-9A3F42C8825C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60356-1B21-43A8-B11F-624AC5884F5E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307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A1598-EAD9-4030-9DFB-51D659852F33}" type="datetimeFigureOut">
              <a:rPr lang="es-CO" smtClean="0"/>
              <a:pPr/>
              <a:t>14/12/2020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8AFBC-C9C8-47FD-BC0D-E286C67A33FF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685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5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1587496"/>
            <a:ext cx="7772400" cy="2555884"/>
          </a:xfrm>
        </p:spPr>
        <p:txBody>
          <a:bodyPr>
            <a:noAutofit/>
          </a:bodyPr>
          <a:lstStyle>
            <a:lvl1pPr algn="ctr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6858016" y="5786454"/>
            <a:ext cx="2143140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0" y="0"/>
            <a:ext cx="6429388" cy="1214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8252" y="71414"/>
            <a:ext cx="3600000" cy="7848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s-ES" dirty="0" smtClean="0"/>
              <a:t>Haga clic para modificar el estilo de título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2149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300"/>
              </a:spcBef>
              <a:defRPr sz="2400"/>
            </a:lvl1pPr>
            <a:lvl2pPr>
              <a:lnSpc>
                <a:spcPct val="90000"/>
              </a:lnSpc>
              <a:spcBef>
                <a:spcPts val="300"/>
              </a:spcBef>
              <a:defRPr sz="2400"/>
            </a:lvl2pPr>
            <a:lvl3pPr>
              <a:lnSpc>
                <a:spcPct val="90000"/>
              </a:lnSpc>
              <a:spcBef>
                <a:spcPts val="300"/>
              </a:spcBef>
              <a:defRPr sz="2400"/>
            </a:lvl3pPr>
            <a:lvl4pPr>
              <a:lnSpc>
                <a:spcPct val="90000"/>
              </a:lnSpc>
              <a:spcBef>
                <a:spcPts val="300"/>
              </a:spcBef>
              <a:defRPr sz="2400"/>
            </a:lvl4pPr>
            <a:lvl5pPr>
              <a:lnSpc>
                <a:spcPct val="90000"/>
              </a:lnSpc>
              <a:spcBef>
                <a:spcPts val="300"/>
              </a:spcBef>
              <a:defRPr sz="2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51" t="83151"/>
            <a:stretch>
              <a:fillRect/>
            </a:stretch>
          </p:blipFill>
          <p:spPr>
            <a:xfrm>
              <a:off x="6835254" y="5693392"/>
              <a:ext cx="2308746" cy="1155510"/>
            </a:xfrm>
            <a:prstGeom prst="rect">
              <a:avLst/>
            </a:prstGeom>
          </p:spPr>
        </p:pic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2424115"/>
            <a:ext cx="7772400" cy="1362075"/>
          </a:xfrm>
        </p:spPr>
        <p:txBody>
          <a:bodyPr anchor="t">
            <a:noAutofit/>
          </a:bodyPr>
          <a:lstStyle>
            <a:lvl1pPr algn="ctr">
              <a:defRPr sz="4400" b="1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48" y="71414"/>
            <a:ext cx="3600000" cy="78581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9868" y="71414"/>
            <a:ext cx="3402000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5720" y="1428736"/>
            <a:ext cx="8572560" cy="4500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A08C-345E-4FAD-B041-1033E511AFEE}" type="datetimeFigureOut">
              <a:rPr lang="es-ES" smtClean="0"/>
              <a:pPr/>
              <a:t>14/12/2020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3847-4829-46C3-856C-0A52E923015C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28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755684"/>
          </a:xfrm>
        </p:spPr>
        <p:txBody>
          <a:bodyPr/>
          <a:lstStyle/>
          <a:p>
            <a:r>
              <a:rPr lang="es-ES" i="1" dirty="0" smtClean="0"/>
              <a:t>PLAN GENERAL DE PRUEBAS </a:t>
            </a:r>
            <a:endParaRPr lang="es-ES" i="1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827584" y="2780928"/>
            <a:ext cx="7772400" cy="755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5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 dirty="0" smtClean="0"/>
              <a:t>PMO30826</a:t>
            </a:r>
          </a:p>
          <a:p>
            <a:r>
              <a:rPr lang="es-CO" sz="3200" i="1" dirty="0" smtClean="0"/>
              <a:t>Pagos sin Fricción QR (R2)</a:t>
            </a:r>
            <a:endParaRPr lang="es-CO" sz="3200" i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979984" y="3933056"/>
            <a:ext cx="7772400" cy="755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5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 dirty="0" smtClean="0"/>
              <a:t>Pagos Digitales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4112520" cy="549274"/>
          </a:xfrm>
        </p:spPr>
        <p:txBody>
          <a:bodyPr/>
          <a:lstStyle/>
          <a:p>
            <a:r>
              <a:rPr lang="es-CO" dirty="0" smtClean="0"/>
              <a:t>SUPUESTOS Y LIMITACIONES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20044" y="1124744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El ambiente de pruebas refleja en la mayor forma posible el ambiente de producción, de lo incluido en el alcance de las pruebas.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El analista de desarrollo suministrará las parametrizaciones requeridas para la realización de las pruebas. 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Se contara con las definiciones de la solución y la estructura definida de cada uno de los archivos nuevos a verificar.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El analista de certificación cuenta con los permisos necesarios a los archivos, rutas </a:t>
            </a:r>
            <a:r>
              <a:rPr lang="es-CO" dirty="0" smtClean="0"/>
              <a:t> y </a:t>
            </a:r>
            <a:r>
              <a:rPr lang="es-CO" dirty="0"/>
              <a:t>programas requeridos para la ejecución de la prueba.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Se contara con  las pruebas </a:t>
            </a:r>
            <a:r>
              <a:rPr lang="es-ES" dirty="0" smtClean="0"/>
              <a:t>unitarias, modulares, integrales y </a:t>
            </a:r>
            <a:r>
              <a:rPr lang="es-ES" dirty="0"/>
              <a:t>pruebas de aceptación desde desarrollo.</a:t>
            </a:r>
            <a:endParaRPr lang="es-CO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En el ambiente de pruebas se encuentran todos los objetos que harán parte de la certificación para la prueba E2E</a:t>
            </a:r>
            <a:r>
              <a:rPr lang="es-ES" dirty="0" smtClean="0"/>
              <a:t>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4112520" cy="549274"/>
          </a:xfrm>
        </p:spPr>
        <p:txBody>
          <a:bodyPr/>
          <a:lstStyle/>
          <a:p>
            <a:r>
              <a:rPr lang="es-CO" dirty="0" smtClean="0"/>
              <a:t>SUPUESTOS Y LIMITACIONES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20044" y="1556792"/>
            <a:ext cx="842493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Se </a:t>
            </a:r>
            <a:r>
              <a:rPr lang="es-ES" dirty="0"/>
              <a:t>tiene acceso a los </a:t>
            </a:r>
            <a:r>
              <a:rPr lang="es-ES" dirty="0" err="1"/>
              <a:t>Logs</a:t>
            </a:r>
            <a:r>
              <a:rPr lang="es-ES" dirty="0"/>
              <a:t> en los cuáles se registra la transacción a nivel de </a:t>
            </a:r>
            <a:r>
              <a:rPr lang="es-ES" dirty="0" err="1"/>
              <a:t>Backend</a:t>
            </a:r>
            <a:r>
              <a:rPr lang="es-ES" dirty="0"/>
              <a:t> para poder ser consultados.</a:t>
            </a:r>
            <a:endParaRPr lang="es-CO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En caso de encontrar algún defecto, el </a:t>
            </a:r>
            <a:r>
              <a:rPr lang="es-ES" dirty="0" err="1" smtClean="0"/>
              <a:t>FullStack</a:t>
            </a:r>
            <a:r>
              <a:rPr lang="es-ES" dirty="0" smtClean="0"/>
              <a:t> se </a:t>
            </a:r>
            <a:r>
              <a:rPr lang="es-ES" dirty="0"/>
              <a:t>encuentra disponible para dar solución al mismo.</a:t>
            </a:r>
            <a:endParaRPr lang="es-CO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Poco conocimiento en </a:t>
            </a:r>
            <a:r>
              <a:rPr lang="es-CO" dirty="0" err="1" smtClean="0"/>
              <a:t>DevOps</a:t>
            </a:r>
            <a:r>
              <a:rPr lang="es-CO" dirty="0" smtClean="0"/>
              <a:t>, </a:t>
            </a:r>
            <a:r>
              <a:rPr lang="es-CO" dirty="0"/>
              <a:t>nuevas tecnologías y del proyecto para realizar la certificación de las pruebas E2E. Para mitigar este desconocimiento se han realizado  contextualizaciones con los diferentes frentes del proyecto.  </a:t>
            </a:r>
            <a:endParaRPr lang="es-CO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INFRAESTRUCTURA</a:t>
            </a:r>
            <a:br>
              <a:rPr lang="es-CO" dirty="0" smtClean="0"/>
            </a:br>
            <a:r>
              <a:rPr lang="es-CO" dirty="0" smtClean="0"/>
              <a:t>Y DATOS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20044" y="1198632"/>
            <a:ext cx="84249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b="1" dirty="0" smtClean="0"/>
          </a:p>
          <a:p>
            <a:pPr algn="just"/>
            <a:r>
              <a:rPr lang="es-CO" b="1" dirty="0" smtClean="0"/>
              <a:t>AMBIENTE</a:t>
            </a:r>
            <a:r>
              <a:rPr lang="es-CO" b="1" dirty="0"/>
              <a:t>:</a:t>
            </a:r>
            <a:r>
              <a:rPr lang="es-CO" dirty="0"/>
              <a:t> </a:t>
            </a:r>
            <a:r>
              <a:rPr lang="es-CO" dirty="0" smtClean="0"/>
              <a:t>NUBE</a:t>
            </a:r>
          </a:p>
          <a:p>
            <a:pPr algn="just"/>
            <a:endParaRPr lang="es-CO" dirty="0" smtClean="0"/>
          </a:p>
          <a:p>
            <a:pPr lvl="0" algn="just"/>
            <a:r>
              <a:rPr lang="es-CO" dirty="0"/>
              <a:t>Se deberá contar con dispositivos  móviles con sistemas operativos IOS </a:t>
            </a:r>
            <a:r>
              <a:rPr lang="es-CO" dirty="0" smtClean="0"/>
              <a:t>y ANDROID y TABLETS.</a:t>
            </a:r>
          </a:p>
          <a:p>
            <a:pPr lvl="0" algn="just"/>
            <a:endParaRPr lang="es-CO" dirty="0"/>
          </a:p>
          <a:p>
            <a:pPr algn="just"/>
            <a:r>
              <a:rPr lang="es-CO" b="1" dirty="0"/>
              <a:t>DATOS: </a:t>
            </a:r>
            <a:r>
              <a:rPr lang="es-CO" dirty="0"/>
              <a:t>Usuarios de calidad con perfil adecuado para </a:t>
            </a:r>
            <a:r>
              <a:rPr lang="es-CO" dirty="0" smtClean="0"/>
              <a:t>ingresar </a:t>
            </a:r>
            <a:r>
              <a:rPr lang="es-ES" dirty="0" smtClean="0"/>
              <a:t>al </a:t>
            </a:r>
            <a:r>
              <a:rPr lang="es-ES" dirty="0"/>
              <a:t>portal </a:t>
            </a:r>
            <a:r>
              <a:rPr lang="es-ES" dirty="0" smtClean="0"/>
              <a:t>interno y </a:t>
            </a:r>
            <a:r>
              <a:rPr lang="es-ES" dirty="0"/>
              <a:t>debe ser utilizada por empleados de Banco (comerciales o empleados que refieren) como por los </a:t>
            </a:r>
            <a:r>
              <a:rPr lang="es-ES" dirty="0" smtClean="0"/>
              <a:t>BPO. Crear </a:t>
            </a:r>
            <a:r>
              <a:rPr lang="es-ES" dirty="0"/>
              <a:t>clientes BANCOLOMBIA </a:t>
            </a:r>
            <a:r>
              <a:rPr lang="es-ES" dirty="0" smtClean="0"/>
              <a:t>que tengan cuentas con diferentes </a:t>
            </a:r>
            <a:r>
              <a:rPr lang="es-ES" dirty="0"/>
              <a:t>estados (Activas, Inactivas, Bloqueadas), </a:t>
            </a:r>
            <a:r>
              <a:rPr lang="es-CO" dirty="0" smtClean="0"/>
              <a:t>para poder escanear un código QR desde APP </a:t>
            </a:r>
            <a:r>
              <a:rPr lang="es-CO" dirty="0"/>
              <a:t>P</a:t>
            </a:r>
            <a:r>
              <a:rPr lang="es-CO" dirty="0" smtClean="0"/>
              <a:t>ersonas o la APP </a:t>
            </a:r>
            <a:r>
              <a:rPr lang="es-CO" dirty="0" err="1" smtClean="0"/>
              <a:t>Nequi</a:t>
            </a:r>
            <a:r>
              <a:rPr lang="es-CO" dirty="0" smtClean="0"/>
              <a:t>.</a:t>
            </a: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b="1" dirty="0"/>
              <a:t>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00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71414"/>
            <a:ext cx="3600000" cy="785818"/>
          </a:xfrm>
        </p:spPr>
        <p:txBody>
          <a:bodyPr/>
          <a:lstStyle/>
          <a:p>
            <a:r>
              <a:rPr lang="es-CO" dirty="0" smtClean="0"/>
              <a:t>LINEAS IMPACTADAS</a:t>
            </a:r>
            <a:br>
              <a:rPr lang="es-CO" dirty="0" smtClean="0"/>
            </a:br>
            <a:r>
              <a:rPr lang="es-CO" dirty="0" smtClean="0"/>
              <a:t>Y EQUIPO DE TRABAJO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20044" y="1196752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b="1" dirty="0"/>
              <a:t>Líneas impactadas:</a:t>
            </a:r>
            <a:r>
              <a:rPr lang="es-CO" dirty="0"/>
              <a:t> </a:t>
            </a:r>
            <a:r>
              <a:rPr lang="es-CO" dirty="0" smtClean="0"/>
              <a:t>Medios </a:t>
            </a:r>
            <a:r>
              <a:rPr lang="es-CO" dirty="0"/>
              <a:t>de </a:t>
            </a:r>
            <a:r>
              <a:rPr lang="es-CO" dirty="0" smtClean="0"/>
              <a:t>pago.</a:t>
            </a:r>
          </a:p>
          <a:p>
            <a:pPr lvl="0" algn="just">
              <a:lnSpc>
                <a:spcPct val="150000"/>
              </a:lnSpc>
            </a:pPr>
            <a:endParaRPr lang="es-CO" dirty="0"/>
          </a:p>
          <a:p>
            <a:pPr lvl="0" algn="just">
              <a:lnSpc>
                <a:spcPct val="150000"/>
              </a:lnSpc>
            </a:pPr>
            <a:r>
              <a:rPr lang="es-CO" b="1" i="1" u="sng" dirty="0"/>
              <a:t>Equipo de trabajo</a:t>
            </a:r>
            <a:endParaRPr lang="es-CO" dirty="0"/>
          </a:p>
          <a:p>
            <a:pPr lvl="0" algn="just">
              <a:lnSpc>
                <a:spcPct val="150000"/>
              </a:lnSpc>
            </a:pPr>
            <a:r>
              <a:rPr lang="es-CO" b="1" i="1" dirty="0"/>
              <a:t>Scrum Master </a:t>
            </a:r>
            <a:r>
              <a:rPr lang="es-CO" dirty="0"/>
              <a:t>– </a:t>
            </a:r>
            <a:r>
              <a:rPr lang="es-CO" dirty="0" err="1" smtClean="0"/>
              <a:t>Edinsso</a:t>
            </a:r>
            <a:r>
              <a:rPr lang="es-CO" dirty="0" smtClean="0"/>
              <a:t> </a:t>
            </a:r>
            <a:r>
              <a:rPr lang="es-CO" dirty="0" err="1" smtClean="0"/>
              <a:t>Cossio</a:t>
            </a:r>
            <a:r>
              <a:rPr lang="es-CO" dirty="0" smtClean="0"/>
              <a:t> Gil</a:t>
            </a:r>
            <a:endParaRPr lang="es-CO" dirty="0"/>
          </a:p>
          <a:p>
            <a:pPr algn="just">
              <a:lnSpc>
                <a:spcPct val="150000"/>
              </a:lnSpc>
            </a:pPr>
            <a:r>
              <a:rPr lang="es-CO" b="1" i="1" dirty="0"/>
              <a:t>Analista de Desarrollo Proveedor </a:t>
            </a:r>
            <a:r>
              <a:rPr lang="es-CO" dirty="0" smtClean="0"/>
              <a:t>–Santiago </a:t>
            </a:r>
            <a:r>
              <a:rPr lang="es-CO" dirty="0"/>
              <a:t>Umaña </a:t>
            </a:r>
            <a:r>
              <a:rPr lang="es-CO" dirty="0" smtClean="0"/>
              <a:t>Villada, Sebastian </a:t>
            </a:r>
            <a:r>
              <a:rPr lang="es-CO" dirty="0" err="1" smtClean="0"/>
              <a:t>Rios</a:t>
            </a:r>
            <a:r>
              <a:rPr lang="es-CO" dirty="0" smtClean="0"/>
              <a:t>, Daniel Ospina,  </a:t>
            </a:r>
            <a:r>
              <a:rPr lang="es-CO" dirty="0" err="1" smtClean="0"/>
              <a:t>Jhonatan</a:t>
            </a:r>
            <a:r>
              <a:rPr lang="es-CO" dirty="0" smtClean="0"/>
              <a:t> Gonzalez, Sergio </a:t>
            </a:r>
            <a:r>
              <a:rPr lang="es-CO" dirty="0" err="1" smtClean="0"/>
              <a:t>Lopez</a:t>
            </a:r>
            <a:r>
              <a:rPr lang="es-CO" dirty="0" smtClean="0"/>
              <a:t>.</a:t>
            </a:r>
            <a:endParaRPr lang="es-CO" dirty="0"/>
          </a:p>
          <a:p>
            <a:pPr lvl="0" algn="just">
              <a:lnSpc>
                <a:spcPct val="150000"/>
              </a:lnSpc>
            </a:pPr>
            <a:r>
              <a:rPr lang="es-CO" b="1" i="1" dirty="0"/>
              <a:t>Analista de Desarrollo Banco </a:t>
            </a:r>
            <a:r>
              <a:rPr lang="es-CO" dirty="0"/>
              <a:t>– Ricardo Mesa Gallego, </a:t>
            </a:r>
            <a:r>
              <a:rPr lang="es-CO" dirty="0" smtClean="0"/>
              <a:t>Sandra Crespo, Carlos Suarez.</a:t>
            </a:r>
            <a:endParaRPr lang="es-CO" dirty="0"/>
          </a:p>
          <a:p>
            <a:pPr lvl="0" algn="just">
              <a:lnSpc>
                <a:spcPct val="150000"/>
              </a:lnSpc>
            </a:pPr>
            <a:r>
              <a:rPr lang="es-CO" b="1" i="1" dirty="0"/>
              <a:t>Analista de </a:t>
            </a:r>
            <a:r>
              <a:rPr lang="es-CO" b="1" i="1" dirty="0" smtClean="0"/>
              <a:t>Certificación </a:t>
            </a:r>
            <a:r>
              <a:rPr lang="es-CO" b="1" i="1" dirty="0"/>
              <a:t>Proveedor</a:t>
            </a:r>
            <a:r>
              <a:rPr lang="es-CO" dirty="0"/>
              <a:t>  – Cindy </a:t>
            </a:r>
            <a:r>
              <a:rPr lang="es-CO" dirty="0" err="1" smtClean="0"/>
              <a:t>Taborda</a:t>
            </a:r>
            <a:r>
              <a:rPr lang="es-CO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s-CO" b="1" i="1" dirty="0" smtClean="0"/>
              <a:t>Analista </a:t>
            </a:r>
            <a:r>
              <a:rPr lang="es-CO" b="1" i="1" dirty="0"/>
              <a:t>de Certificación</a:t>
            </a:r>
            <a:r>
              <a:rPr lang="es-CO" b="1" i="1" dirty="0" smtClean="0"/>
              <a:t> </a:t>
            </a:r>
            <a:r>
              <a:rPr lang="es-CO" b="1" i="1" dirty="0"/>
              <a:t>Banco </a:t>
            </a:r>
            <a:r>
              <a:rPr lang="es-CO" dirty="0" smtClean="0"/>
              <a:t>–Jose </a:t>
            </a:r>
            <a:r>
              <a:rPr lang="es-CO" dirty="0"/>
              <a:t>David </a:t>
            </a:r>
            <a:r>
              <a:rPr lang="es-CO" dirty="0" smtClean="0"/>
              <a:t>Meneses.</a:t>
            </a:r>
            <a:endParaRPr lang="es-CO" dirty="0"/>
          </a:p>
          <a:p>
            <a:pPr lvl="0" algn="just">
              <a:lnSpc>
                <a:spcPct val="15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39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95536" y="1772816"/>
            <a:ext cx="84249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900" dirty="0" smtClean="0"/>
              <a:t>Se requiere </a:t>
            </a:r>
            <a:r>
              <a:rPr lang="es-ES" sz="1900" dirty="0"/>
              <a:t>una herramienta de uso interno </a:t>
            </a:r>
            <a:r>
              <a:rPr lang="es-ES" sz="1900" dirty="0" smtClean="0"/>
              <a:t>para que pueda </a:t>
            </a:r>
            <a:r>
              <a:rPr lang="es-ES" sz="1900" dirty="0"/>
              <a:t>ser utilizada tanto por empleados Banco (comerciales o empleados que refieren) como por los BPO, para que registren los datos de la visita a los </a:t>
            </a:r>
            <a:r>
              <a:rPr lang="es-ES" sz="1900" dirty="0" smtClean="0"/>
              <a:t>comercios grandes, medianos y pequeños para </a:t>
            </a:r>
            <a:r>
              <a:rPr lang="es-ES" sz="1900" dirty="0"/>
              <a:t>poder tener control de la gestión y </a:t>
            </a:r>
            <a:r>
              <a:rPr lang="es-ES" sz="1900" dirty="0" smtClean="0"/>
              <a:t>medición, </a:t>
            </a:r>
            <a:r>
              <a:rPr lang="es-CO" sz="1900" dirty="0" smtClean="0"/>
              <a:t>con </a:t>
            </a:r>
            <a:r>
              <a:rPr lang="es-CO" sz="1900" dirty="0"/>
              <a:t>el fin de garantizar que </a:t>
            </a:r>
            <a:r>
              <a:rPr lang="es-CO" sz="1900" dirty="0" smtClean="0"/>
              <a:t>estos comercios ofrezcan varias alternativas de pagos y puedan </a:t>
            </a:r>
            <a:r>
              <a:rPr lang="es-CO" sz="1900" dirty="0"/>
              <a:t>llevar a cabo su </a:t>
            </a:r>
            <a:r>
              <a:rPr lang="es-CO" sz="1900" dirty="0" smtClean="0"/>
              <a:t>venta, optimizando </a:t>
            </a:r>
            <a:r>
              <a:rPr lang="es-CO" sz="1900" dirty="0"/>
              <a:t>recursos financieros sin intermediarios</a:t>
            </a:r>
            <a:r>
              <a:rPr lang="es-CO" sz="1900" dirty="0" smtClean="0"/>
              <a:t>, para lo cual se iniciará con </a:t>
            </a:r>
            <a:r>
              <a:rPr lang="es-CO" sz="1900" dirty="0"/>
              <a:t>la </a:t>
            </a:r>
            <a:r>
              <a:rPr lang="es-CO" sz="1900" dirty="0" smtClean="0"/>
              <a:t>creación </a:t>
            </a:r>
            <a:r>
              <a:rPr lang="es-CO" sz="1900" dirty="0"/>
              <a:t>de escenarios de pagos usando </a:t>
            </a:r>
            <a:r>
              <a:rPr lang="es-CO" sz="1900" dirty="0" smtClean="0"/>
              <a:t>códigos QR.</a:t>
            </a:r>
          </a:p>
          <a:p>
            <a:pPr algn="just"/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844824"/>
            <a:ext cx="842493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900" dirty="0"/>
              <a:t>Realizar verificaciones en cuanto </a:t>
            </a:r>
            <a:r>
              <a:rPr lang="es-CO" sz="1900" dirty="0" smtClean="0"/>
              <a:t>al portal interno de QR </a:t>
            </a:r>
            <a:r>
              <a:rPr lang="es-ES" sz="1900" dirty="0" smtClean="0"/>
              <a:t>para </a:t>
            </a:r>
            <a:r>
              <a:rPr lang="es-ES" sz="1900" dirty="0"/>
              <a:t>que pueda ser utilizada tanto por empleados Banco (comerciales o empleados que refieren) como por los BPO, para que registren los datos de la visita a los comercios y poder tener control de la </a:t>
            </a:r>
            <a:r>
              <a:rPr lang="es-ES" sz="1900" dirty="0" smtClean="0"/>
              <a:t>gestión, medición y la</a:t>
            </a:r>
            <a:r>
              <a:rPr lang="es-CO" sz="1900" dirty="0" smtClean="0"/>
              <a:t> venta de productos a </a:t>
            </a:r>
            <a:r>
              <a:rPr lang="es-CO" sz="1900" dirty="0"/>
              <a:t>través </a:t>
            </a:r>
            <a:r>
              <a:rPr lang="es-CO" sz="1900" dirty="0" smtClean="0"/>
              <a:t>del código QR generado por comercios con cuentas BANCOLOMBIA y pagando con cuentas desde BANCOLOMBIA O NEQUI, validando así un flujo </a:t>
            </a:r>
            <a:r>
              <a:rPr lang="es-CO" sz="1900" dirty="0"/>
              <a:t>transaccional en escenarios exitosos y alternos </a:t>
            </a:r>
            <a:r>
              <a:rPr lang="es-CO" sz="1900" dirty="0" smtClean="0"/>
              <a:t>con </a:t>
            </a:r>
            <a:r>
              <a:rPr lang="es-CO" sz="1900" dirty="0"/>
              <a:t>un enfoque E2E garantizando el correcto funcionamiento </a:t>
            </a:r>
            <a:r>
              <a:rPr lang="es-CO" sz="1900" dirty="0" smtClean="0"/>
              <a:t>de  las </a:t>
            </a:r>
            <a:r>
              <a:rPr lang="es-CO" sz="1900" dirty="0"/>
              <a:t>transacciones en el </a:t>
            </a:r>
            <a:r>
              <a:rPr lang="es-CO" sz="1900" dirty="0" smtClean="0"/>
              <a:t>aplicativo. </a:t>
            </a:r>
            <a:endParaRPr lang="es-CO" sz="1900" dirty="0"/>
          </a:p>
          <a:p>
            <a:pPr algn="just"/>
            <a:r>
              <a:rPr lang="es-CO" sz="19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086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331471"/>
            <a:ext cx="842493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900" dirty="0"/>
              <a:t> </a:t>
            </a:r>
          </a:p>
          <a:p>
            <a:pPr algn="just"/>
            <a:r>
              <a:rPr lang="es-CO" sz="1900" dirty="0"/>
              <a:t>Se definió que </a:t>
            </a:r>
            <a:r>
              <a:rPr lang="es-CO" sz="1900" dirty="0" smtClean="0"/>
              <a:t>los navegadores web y los dispositivos móviles </a:t>
            </a:r>
            <a:r>
              <a:rPr lang="es-CO" sz="1900" dirty="0"/>
              <a:t>a utilizar en esta E2E para </a:t>
            </a:r>
            <a:r>
              <a:rPr lang="es-CO" sz="1900" dirty="0" smtClean="0"/>
              <a:t>el </a:t>
            </a:r>
            <a:r>
              <a:rPr lang="es-CO" sz="1900" dirty="0" err="1" smtClean="0"/>
              <a:t>release</a:t>
            </a:r>
            <a:r>
              <a:rPr lang="es-CO" sz="1900" dirty="0" smtClean="0"/>
              <a:t> 2 </a:t>
            </a:r>
            <a:r>
              <a:rPr lang="es-CO" sz="1900" dirty="0"/>
              <a:t>serán:</a:t>
            </a:r>
          </a:p>
          <a:p>
            <a:pPr algn="just"/>
            <a:endParaRPr lang="es-CO" sz="19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Dispositivos móviles:  APPLE, ANDROID y TABLETS, </a:t>
            </a:r>
            <a:r>
              <a:rPr lang="es-CO" sz="1900" dirty="0"/>
              <a:t>teniendo en cuenta </a:t>
            </a:r>
            <a:r>
              <a:rPr lang="es-CO" sz="1900" dirty="0" smtClean="0"/>
              <a:t>solo los </a:t>
            </a:r>
            <a:r>
              <a:rPr lang="es-CO" sz="1900" dirty="0"/>
              <a:t>casos </a:t>
            </a:r>
            <a:r>
              <a:rPr lang="es-CO" sz="1900" dirty="0" smtClean="0"/>
              <a:t>exitosos.</a:t>
            </a:r>
          </a:p>
          <a:p>
            <a:pPr algn="just"/>
            <a:endParaRPr lang="es-CO" sz="19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/>
              <a:t>Navegadores web de escritorio: GOOGLE </a:t>
            </a:r>
            <a:r>
              <a:rPr lang="es-CO" sz="1900" dirty="0" smtClean="0"/>
              <a:t>CHROME en su última versión, </a:t>
            </a:r>
            <a:r>
              <a:rPr lang="es-CO" sz="1900" dirty="0"/>
              <a:t>teniendo en cuenta los casos exitosos y alternos.</a:t>
            </a:r>
          </a:p>
          <a:p>
            <a:pPr algn="just"/>
            <a:endParaRPr lang="es-CO" sz="19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42693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3248424" cy="549274"/>
          </a:xfrm>
        </p:spPr>
        <p:txBody>
          <a:bodyPr/>
          <a:lstStyle/>
          <a:p>
            <a:r>
              <a:rPr lang="es-CO" dirty="0" smtClean="0"/>
              <a:t>FUERA DEL ALCANCE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1196752"/>
            <a:ext cx="842493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No </a:t>
            </a:r>
            <a:r>
              <a:rPr lang="es-CO" sz="1900" dirty="0"/>
              <a:t>se verificará las relaciones de las tablas en la DB, debido a que el equipo de desarrollo será el encargado de garantizar el funcionamiento de la DB que será expuesto en la Nube.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No se verificará pruebas unitarias, modulares e integrales, </a:t>
            </a:r>
            <a:r>
              <a:rPr lang="es-CO" sz="1900" dirty="0"/>
              <a:t>debido a que </a:t>
            </a:r>
            <a:r>
              <a:rPr lang="es-CO" sz="1900" dirty="0" smtClean="0"/>
              <a:t>desde desarrollo se debe garantizar el correcto funcionamiento de los servicios y módulos creados.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No se verificará el servicio de autenticación que será utilizado en el </a:t>
            </a:r>
            <a:r>
              <a:rPr lang="es-CO" sz="1900" dirty="0" err="1" smtClean="0"/>
              <a:t>loguin</a:t>
            </a:r>
            <a:r>
              <a:rPr lang="es-CO" sz="1900" dirty="0" smtClean="0"/>
              <a:t> del portal interno, porque este servicio ya fue probado y se encuentra en producción.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1900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No se verificará </a:t>
            </a:r>
            <a:r>
              <a:rPr lang="es-CO" sz="1900" smtClean="0"/>
              <a:t>la autenticidad </a:t>
            </a:r>
            <a:r>
              <a:rPr lang="es-CO" sz="1900" dirty="0" smtClean="0"/>
              <a:t>del contenido de la información que se ingresa en el formulario de registro de visita, ya que no hace parte del alcance de las pruebas, y desarrollo es el encargado de garantizar las pruebas modulares.</a:t>
            </a:r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1900" dirty="0" smtClean="0"/>
          </a:p>
        </p:txBody>
      </p:sp>
    </p:spTree>
    <p:extLst>
      <p:ext uri="{BB962C8B-B14F-4D97-AF65-F5344CB8AC3E}">
        <p14:creationId xmlns:p14="http://schemas.microsoft.com/office/powerpoint/2010/main" val="2507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3248424" cy="549274"/>
          </a:xfrm>
        </p:spPr>
        <p:txBody>
          <a:bodyPr/>
          <a:lstStyle/>
          <a:p>
            <a:r>
              <a:rPr lang="es-CO" dirty="0" smtClean="0"/>
              <a:t>FUERA DEL ALCANCE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1412776"/>
            <a:ext cx="842493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No </a:t>
            </a:r>
            <a:r>
              <a:rPr lang="es-CO" sz="1900" dirty="0"/>
              <a:t>se verificará </a:t>
            </a:r>
            <a:r>
              <a:rPr lang="es-CO" sz="1900" dirty="0" smtClean="0"/>
              <a:t>una </a:t>
            </a:r>
            <a:r>
              <a:rPr lang="es-CO" sz="1900" dirty="0"/>
              <a:t>transacción exitosa del QR generado desde portal interno con una cuenta que permita </a:t>
            </a:r>
            <a:r>
              <a:rPr lang="es-CO" sz="1900" dirty="0" smtClean="0"/>
              <a:t>débito y créditos, porque no hace parte de este primer  alcance de pruebas del mínimo viable.</a:t>
            </a:r>
          </a:p>
          <a:p>
            <a:pPr algn="just"/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No se verificara las alertas y notificaciones (correo y Mensaje de texto) de los delegados</a:t>
            </a:r>
            <a:r>
              <a:rPr lang="es-CO" sz="1900" dirty="0"/>
              <a:t>, ya que no hace parte de este primer  alcance de pruebas del mínimo </a:t>
            </a:r>
            <a:r>
              <a:rPr lang="es-CO" sz="1900" dirty="0" smtClean="0"/>
              <a:t>viable.</a:t>
            </a:r>
          </a:p>
          <a:p>
            <a:pPr lvl="0" algn="just"/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1900" dirty="0" smtClean="0"/>
              <a:t>No se verificará que las transacciones queden registradas en la base de datos </a:t>
            </a:r>
            <a:r>
              <a:rPr lang="es-CO" sz="1900" dirty="0"/>
              <a:t>Oracle(Nube</a:t>
            </a:r>
            <a:r>
              <a:rPr lang="es-CO" sz="1900" dirty="0" smtClean="0"/>
              <a:t>), </a:t>
            </a:r>
            <a:r>
              <a:rPr lang="es-CO" sz="1900" dirty="0"/>
              <a:t>ya que no hace parte de este primer  alcance de pruebas del mínimo </a:t>
            </a:r>
            <a:r>
              <a:rPr lang="es-CO" sz="1900" dirty="0" smtClean="0"/>
              <a:t>viable.</a:t>
            </a:r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1900" dirty="0" smtClean="0"/>
          </a:p>
        </p:txBody>
      </p:sp>
    </p:spTree>
    <p:extLst>
      <p:ext uri="{BB962C8B-B14F-4D97-AF65-F5344CB8AC3E}">
        <p14:creationId xmlns:p14="http://schemas.microsoft.com/office/powerpoint/2010/main" val="40408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3600000" cy="909314"/>
          </a:xfrm>
        </p:spPr>
        <p:txBody>
          <a:bodyPr/>
          <a:lstStyle/>
          <a:p>
            <a:r>
              <a:rPr lang="es-CO" dirty="0" smtClean="0"/>
              <a:t>ESTRATEGIA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297791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Realizar diseños de negocio desde los diferentes frentes de la transacción e identificar los flujos de los escenarios que se tendrán en cuenta para la automatización con enfoque E2E.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Identificar los escenarios E2E exitosos y alternos que serán automatizados para la transacción.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Realizar adecuaciones de ambiente y datos para el funcionamiento de la transacción.</a:t>
            </a: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Realizar codificación de la transacción E2E bajo los lineamientos y estándares proporcionados por Bancolombia con el modelo </a:t>
            </a:r>
            <a:r>
              <a:rPr lang="es-ES" dirty="0" smtClean="0"/>
              <a:t> </a:t>
            </a:r>
            <a:r>
              <a:rPr lang="es-ES" dirty="0" err="1" smtClean="0"/>
              <a:t>ScreenPlay</a:t>
            </a:r>
            <a:r>
              <a:rPr lang="es-E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Validar el funcionamiento del registro de la visita del portal interno, el cual debe cumplir  con el prototipo  indicado.</a:t>
            </a:r>
          </a:p>
          <a:p>
            <a:pPr lvl="0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5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3600000" cy="909314"/>
          </a:xfrm>
        </p:spPr>
        <p:txBody>
          <a:bodyPr/>
          <a:lstStyle/>
          <a:p>
            <a:r>
              <a:rPr lang="es-CO" dirty="0" smtClean="0"/>
              <a:t>ESTRATEGIA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55679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Validar el funcionamiento de la transacción a través </a:t>
            </a:r>
            <a:r>
              <a:rPr lang="es-ES" dirty="0" smtClean="0"/>
              <a:t>de </a:t>
            </a:r>
            <a:r>
              <a:rPr lang="es-ES" dirty="0"/>
              <a:t>QR y que se pueda observar</a:t>
            </a:r>
            <a:r>
              <a:rPr lang="es-ES" dirty="0" smtClean="0"/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dirty="0" smtClean="0"/>
              <a:t>Como primera fase el portal interno debe permitir </a:t>
            </a:r>
            <a:r>
              <a:rPr lang="es-ES" dirty="0" err="1" smtClean="0"/>
              <a:t>logueo</a:t>
            </a:r>
            <a:r>
              <a:rPr lang="es-E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dirty="0" smtClean="0"/>
              <a:t>Como segunda fase el portal interno debe permitir registrar una visita</a:t>
            </a:r>
            <a:r>
              <a:rPr lang="es-ES" dirty="0"/>
              <a:t>.</a:t>
            </a:r>
            <a:endParaRPr lang="es-ES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dirty="0"/>
              <a:t>Como </a:t>
            </a:r>
            <a:r>
              <a:rPr lang="es-ES" dirty="0" smtClean="0"/>
              <a:t>tercera fase el sistema debe permitir generar </a:t>
            </a:r>
            <a:r>
              <a:rPr lang="es-ES" dirty="0"/>
              <a:t>código QR del comercio BANCOLOMBIA desde </a:t>
            </a:r>
            <a:r>
              <a:rPr lang="es-ES" dirty="0" smtClean="0"/>
              <a:t>el aplicativo </a:t>
            </a:r>
            <a:r>
              <a:rPr lang="es-ES" dirty="0"/>
              <a:t>de portal interno</a:t>
            </a:r>
            <a:r>
              <a:rPr lang="es-E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dirty="0"/>
              <a:t>Como </a:t>
            </a:r>
            <a:r>
              <a:rPr lang="es-ES" dirty="0" smtClean="0"/>
              <a:t>cuarta </a:t>
            </a:r>
            <a:r>
              <a:rPr lang="es-ES" dirty="0"/>
              <a:t>fase </a:t>
            </a:r>
            <a:r>
              <a:rPr lang="es-ES" dirty="0" smtClean="0"/>
              <a:t>el sistema debe permitir guardar </a:t>
            </a:r>
            <a:r>
              <a:rPr lang="es-ES" dirty="0"/>
              <a:t>el código QR del comercio BANCOLOMBIA desde  </a:t>
            </a:r>
            <a:r>
              <a:rPr lang="es-ES" dirty="0" smtClean="0"/>
              <a:t>el aplicativo </a:t>
            </a:r>
            <a:r>
              <a:rPr lang="es-ES" dirty="0"/>
              <a:t>de </a:t>
            </a:r>
            <a:r>
              <a:rPr lang="es-ES" dirty="0" smtClean="0"/>
              <a:t>portal interno.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dirty="0" smtClean="0"/>
              <a:t>Como quinta </a:t>
            </a:r>
            <a:r>
              <a:rPr lang="es-ES" dirty="0"/>
              <a:t>fase </a:t>
            </a:r>
            <a:r>
              <a:rPr lang="es-ES" dirty="0" smtClean="0"/>
              <a:t>el sistema debe permitir hacer el envió a domicilio del </a:t>
            </a:r>
            <a:r>
              <a:rPr lang="es-ES" dirty="0"/>
              <a:t>código QR del comercio BANCOLOMBIA desde  </a:t>
            </a:r>
            <a:r>
              <a:rPr lang="es-ES" dirty="0" smtClean="0"/>
              <a:t>el aplicativo de portal interno.</a:t>
            </a:r>
            <a:endParaRPr lang="es-ES" dirty="0"/>
          </a:p>
          <a:p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999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PREREQUISITOS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1196752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Ambientes de Prueba estables y adecuados para </a:t>
            </a:r>
            <a:r>
              <a:rPr lang="es-ES" dirty="0" smtClean="0"/>
              <a:t>realizar el registro de la visita, la generación de QR y el envío a domicilio. </a:t>
            </a:r>
            <a:endParaRPr lang="es-CO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Usuarios con productos de </a:t>
            </a:r>
            <a:r>
              <a:rPr lang="es-ES" dirty="0"/>
              <a:t>B</a:t>
            </a:r>
            <a:r>
              <a:rPr lang="es-ES" dirty="0" smtClean="0"/>
              <a:t>ancolombia  (cuenta de ahorros/ corriente) en el Banco</a:t>
            </a:r>
            <a:endParaRPr lang="es-CO" dirty="0" smtClean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Contar </a:t>
            </a:r>
            <a:r>
              <a:rPr lang="es-ES" dirty="0"/>
              <a:t>con usuarios que tengan diferentes tipos de estado de cuenta (Activo, Inactivo, Bloqueado, cancelada), que permitan débitos y créditos.</a:t>
            </a:r>
            <a:endParaRPr lang="es-CO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Tener usuarios con acceso </a:t>
            </a:r>
            <a:r>
              <a:rPr lang="es-CO" dirty="0" smtClean="0"/>
              <a:t>a la base de datos.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/>
              <a:t>Contar </a:t>
            </a:r>
            <a:r>
              <a:rPr lang="es-CO" dirty="0"/>
              <a:t>con todos los parámetros necesarios para el buen funcionamiento del proceso en los archivos del ambiente de calidad.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Contar con los permisos sobre las librerías y archivos para el buen funcionamiento del proceso en el archivo del ambiente de calidad. </a:t>
            </a:r>
          </a:p>
        </p:txBody>
      </p:sp>
    </p:spTree>
    <p:extLst>
      <p:ext uri="{BB962C8B-B14F-4D97-AF65-F5344CB8AC3E}">
        <p14:creationId xmlns:p14="http://schemas.microsoft.com/office/powerpoint/2010/main" val="3470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B1BFA10D4B074D920C7A769D02E85A" ma:contentTypeVersion="6" ma:contentTypeDescription="Crear nuevo documento." ma:contentTypeScope="" ma:versionID="19952ac456710a802d34cfbc8d6690cb">
  <xsd:schema xmlns:xsd="http://www.w3.org/2001/XMLSchema" xmlns:xs="http://www.w3.org/2001/XMLSchema" xmlns:p="http://schemas.microsoft.com/office/2006/metadata/properties" xmlns:ns2="76ef0581-4e51-4e5e-a53f-c8a3dc028475" targetNamespace="http://schemas.microsoft.com/office/2006/metadata/properties" ma:root="true" ma:fieldsID="07a2680d9154aac6963d936497d450fd" ns2:_="">
    <xsd:import namespace="76ef0581-4e51-4e5e-a53f-c8a3dc028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f0581-4e51-4e5e-a53f-c8a3dc02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D6134-89F7-40A6-A134-0D115232BE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A1CE4-BDE9-4CFB-9CEC-64DC96666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ef0581-4e51-4e5e-a53f-c8a3dc028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B0788D-9461-4EE1-A54F-65D0641A8590}">
  <ds:schemaRefs>
    <ds:schemaRef ds:uri="76ef0581-4e51-4e5e-a53f-c8a3dc028475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50416</TotalTime>
  <Words>1036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de Office</vt:lpstr>
      <vt:lpstr>PLAN GENERAL DE PRUEBAS </vt:lpstr>
      <vt:lpstr>DESCRIPCIÓN</vt:lpstr>
      <vt:lpstr>ALCANCE</vt:lpstr>
      <vt:lpstr>ALCANCE</vt:lpstr>
      <vt:lpstr>FUERA DEL ALCANCE</vt:lpstr>
      <vt:lpstr>FUERA DEL ALCANCE</vt:lpstr>
      <vt:lpstr>ESTRATEGIA </vt:lpstr>
      <vt:lpstr>ESTRATEGIA </vt:lpstr>
      <vt:lpstr>PREREQUISITOS</vt:lpstr>
      <vt:lpstr>SUPUESTOS Y LIMITACIONES</vt:lpstr>
      <vt:lpstr>SUPUESTOS Y LIMITACIONES</vt:lpstr>
      <vt:lpstr>INFRAESTRUCTURA Y DATOS</vt:lpstr>
      <vt:lpstr>LINEAS IMPACTADAS Y EQUIPO DE TRABAJO</vt:lpstr>
    </vt:vector>
  </TitlesOfParts>
  <Company>BANCOLOMBIA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bcmanager</dc:creator>
  <cp:lastModifiedBy>Junior Mosquera Mosquera</cp:lastModifiedBy>
  <cp:revision>377</cp:revision>
  <dcterms:created xsi:type="dcterms:W3CDTF">2012-01-19T03:04:58Z</dcterms:created>
  <dcterms:modified xsi:type="dcterms:W3CDTF">2020-12-14T19:59:50Z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0x010100B7B1BFA10D4B074D920C7A769D02E85A</vt:lpwstr>
  </property>
</Properties>
</file>