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9ABB2-FFE5-4C59-63C4-555CD43822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75E682E-11CB-A068-D0D8-D9ACAFEFC8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232FBC0-96F2-8EC0-CB21-A5352E14619A}"/>
              </a:ext>
            </a:extLst>
          </p:cNvPr>
          <p:cNvSpPr>
            <a:spLocks noGrp="1"/>
          </p:cNvSpPr>
          <p:nvPr>
            <p:ph type="dt" sz="half" idx="10"/>
          </p:nvPr>
        </p:nvSpPr>
        <p:spPr/>
        <p:txBody>
          <a:bodyPr/>
          <a:lstStyle/>
          <a:p>
            <a:fld id="{975517BF-C311-42AF-8032-9A355C6D795F}" type="datetimeFigureOut">
              <a:rPr lang="en-IN" smtClean="0"/>
              <a:t>13-03-2024</a:t>
            </a:fld>
            <a:endParaRPr lang="en-IN"/>
          </a:p>
        </p:txBody>
      </p:sp>
      <p:sp>
        <p:nvSpPr>
          <p:cNvPr id="5" name="Footer Placeholder 4">
            <a:extLst>
              <a:ext uri="{FF2B5EF4-FFF2-40B4-BE49-F238E27FC236}">
                <a16:creationId xmlns:a16="http://schemas.microsoft.com/office/drawing/2014/main" id="{76A0D4C0-A475-1B56-6885-5C18958FD0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604A60-8CB1-C571-37AC-F2B7B2E94CE6}"/>
              </a:ext>
            </a:extLst>
          </p:cNvPr>
          <p:cNvSpPr>
            <a:spLocks noGrp="1"/>
          </p:cNvSpPr>
          <p:nvPr>
            <p:ph type="sldNum" sz="quarter" idx="12"/>
          </p:nvPr>
        </p:nvSpPr>
        <p:spPr/>
        <p:txBody>
          <a:bodyPr/>
          <a:lstStyle/>
          <a:p>
            <a:fld id="{EF01E4F9-07BB-48BF-B39A-33000B423A86}" type="slidenum">
              <a:rPr lang="en-IN" smtClean="0"/>
              <a:t>‹#›</a:t>
            </a:fld>
            <a:endParaRPr lang="en-IN"/>
          </a:p>
        </p:txBody>
      </p:sp>
    </p:spTree>
    <p:extLst>
      <p:ext uri="{BB962C8B-B14F-4D97-AF65-F5344CB8AC3E}">
        <p14:creationId xmlns:p14="http://schemas.microsoft.com/office/powerpoint/2010/main" val="3554156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F5114-1455-6070-0CD0-A9E01F22E61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C70B928-EDBD-0EDA-4AC8-4085F643F8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BEB255-BF4D-1EB8-E2FF-91BDC941BB74}"/>
              </a:ext>
            </a:extLst>
          </p:cNvPr>
          <p:cNvSpPr>
            <a:spLocks noGrp="1"/>
          </p:cNvSpPr>
          <p:nvPr>
            <p:ph type="dt" sz="half" idx="10"/>
          </p:nvPr>
        </p:nvSpPr>
        <p:spPr/>
        <p:txBody>
          <a:bodyPr/>
          <a:lstStyle/>
          <a:p>
            <a:fld id="{975517BF-C311-42AF-8032-9A355C6D795F}" type="datetimeFigureOut">
              <a:rPr lang="en-IN" smtClean="0"/>
              <a:t>13-03-2024</a:t>
            </a:fld>
            <a:endParaRPr lang="en-IN"/>
          </a:p>
        </p:txBody>
      </p:sp>
      <p:sp>
        <p:nvSpPr>
          <p:cNvPr id="5" name="Footer Placeholder 4">
            <a:extLst>
              <a:ext uri="{FF2B5EF4-FFF2-40B4-BE49-F238E27FC236}">
                <a16:creationId xmlns:a16="http://schemas.microsoft.com/office/drawing/2014/main" id="{8CDF85DE-3808-449D-C723-066A5DE16D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7D83C3-115C-E9BB-BB30-AA3AEFC2E6D8}"/>
              </a:ext>
            </a:extLst>
          </p:cNvPr>
          <p:cNvSpPr>
            <a:spLocks noGrp="1"/>
          </p:cNvSpPr>
          <p:nvPr>
            <p:ph type="sldNum" sz="quarter" idx="12"/>
          </p:nvPr>
        </p:nvSpPr>
        <p:spPr/>
        <p:txBody>
          <a:bodyPr/>
          <a:lstStyle/>
          <a:p>
            <a:fld id="{EF01E4F9-07BB-48BF-B39A-33000B423A86}" type="slidenum">
              <a:rPr lang="en-IN" smtClean="0"/>
              <a:t>‹#›</a:t>
            </a:fld>
            <a:endParaRPr lang="en-IN"/>
          </a:p>
        </p:txBody>
      </p:sp>
    </p:spTree>
    <p:extLst>
      <p:ext uri="{BB962C8B-B14F-4D97-AF65-F5344CB8AC3E}">
        <p14:creationId xmlns:p14="http://schemas.microsoft.com/office/powerpoint/2010/main" val="2930401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4A97D7-1F15-DB19-CD90-E4BF310342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117B17-20EB-D1EC-092A-1B40CAF79F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255790-1B58-0CCA-35BA-48BB74E6D274}"/>
              </a:ext>
            </a:extLst>
          </p:cNvPr>
          <p:cNvSpPr>
            <a:spLocks noGrp="1"/>
          </p:cNvSpPr>
          <p:nvPr>
            <p:ph type="dt" sz="half" idx="10"/>
          </p:nvPr>
        </p:nvSpPr>
        <p:spPr/>
        <p:txBody>
          <a:bodyPr/>
          <a:lstStyle/>
          <a:p>
            <a:fld id="{975517BF-C311-42AF-8032-9A355C6D795F}" type="datetimeFigureOut">
              <a:rPr lang="en-IN" smtClean="0"/>
              <a:t>13-03-2024</a:t>
            </a:fld>
            <a:endParaRPr lang="en-IN"/>
          </a:p>
        </p:txBody>
      </p:sp>
      <p:sp>
        <p:nvSpPr>
          <p:cNvPr id="5" name="Footer Placeholder 4">
            <a:extLst>
              <a:ext uri="{FF2B5EF4-FFF2-40B4-BE49-F238E27FC236}">
                <a16:creationId xmlns:a16="http://schemas.microsoft.com/office/drawing/2014/main" id="{189B348B-8FD8-EED7-DBDC-6F9EA60452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814B21-4CB5-F9BE-5763-5FF5BBFFE0B0}"/>
              </a:ext>
            </a:extLst>
          </p:cNvPr>
          <p:cNvSpPr>
            <a:spLocks noGrp="1"/>
          </p:cNvSpPr>
          <p:nvPr>
            <p:ph type="sldNum" sz="quarter" idx="12"/>
          </p:nvPr>
        </p:nvSpPr>
        <p:spPr/>
        <p:txBody>
          <a:bodyPr/>
          <a:lstStyle/>
          <a:p>
            <a:fld id="{EF01E4F9-07BB-48BF-B39A-33000B423A86}" type="slidenum">
              <a:rPr lang="en-IN" smtClean="0"/>
              <a:t>‹#›</a:t>
            </a:fld>
            <a:endParaRPr lang="en-IN"/>
          </a:p>
        </p:txBody>
      </p:sp>
    </p:spTree>
    <p:extLst>
      <p:ext uri="{BB962C8B-B14F-4D97-AF65-F5344CB8AC3E}">
        <p14:creationId xmlns:p14="http://schemas.microsoft.com/office/powerpoint/2010/main" val="3646262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CFDF3-7CF3-3D05-017A-8FAEAA472EC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E3E9D6-1A7C-2266-4FA9-556A34EA57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EFA96C-916D-AE6C-7DEA-4100658724F8}"/>
              </a:ext>
            </a:extLst>
          </p:cNvPr>
          <p:cNvSpPr>
            <a:spLocks noGrp="1"/>
          </p:cNvSpPr>
          <p:nvPr>
            <p:ph type="dt" sz="half" idx="10"/>
          </p:nvPr>
        </p:nvSpPr>
        <p:spPr/>
        <p:txBody>
          <a:bodyPr/>
          <a:lstStyle/>
          <a:p>
            <a:fld id="{975517BF-C311-42AF-8032-9A355C6D795F}" type="datetimeFigureOut">
              <a:rPr lang="en-IN" smtClean="0"/>
              <a:t>13-03-2024</a:t>
            </a:fld>
            <a:endParaRPr lang="en-IN"/>
          </a:p>
        </p:txBody>
      </p:sp>
      <p:sp>
        <p:nvSpPr>
          <p:cNvPr id="5" name="Footer Placeholder 4">
            <a:extLst>
              <a:ext uri="{FF2B5EF4-FFF2-40B4-BE49-F238E27FC236}">
                <a16:creationId xmlns:a16="http://schemas.microsoft.com/office/drawing/2014/main" id="{059BAC93-0AB5-5900-5395-D6B420CE28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DCA7B5-7907-8002-9D3E-FFD79CA9466F}"/>
              </a:ext>
            </a:extLst>
          </p:cNvPr>
          <p:cNvSpPr>
            <a:spLocks noGrp="1"/>
          </p:cNvSpPr>
          <p:nvPr>
            <p:ph type="sldNum" sz="quarter" idx="12"/>
          </p:nvPr>
        </p:nvSpPr>
        <p:spPr/>
        <p:txBody>
          <a:bodyPr/>
          <a:lstStyle/>
          <a:p>
            <a:fld id="{EF01E4F9-07BB-48BF-B39A-33000B423A86}" type="slidenum">
              <a:rPr lang="en-IN" smtClean="0"/>
              <a:t>‹#›</a:t>
            </a:fld>
            <a:endParaRPr lang="en-IN"/>
          </a:p>
        </p:txBody>
      </p:sp>
    </p:spTree>
    <p:extLst>
      <p:ext uri="{BB962C8B-B14F-4D97-AF65-F5344CB8AC3E}">
        <p14:creationId xmlns:p14="http://schemas.microsoft.com/office/powerpoint/2010/main" val="3139727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56CEC-3AE8-CC7D-143D-4C567DC180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1D97DF6-AA0F-2E82-E400-734C5112C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217991-07F0-138C-EF8A-81EF30999AD0}"/>
              </a:ext>
            </a:extLst>
          </p:cNvPr>
          <p:cNvSpPr>
            <a:spLocks noGrp="1"/>
          </p:cNvSpPr>
          <p:nvPr>
            <p:ph type="dt" sz="half" idx="10"/>
          </p:nvPr>
        </p:nvSpPr>
        <p:spPr/>
        <p:txBody>
          <a:bodyPr/>
          <a:lstStyle/>
          <a:p>
            <a:fld id="{975517BF-C311-42AF-8032-9A355C6D795F}" type="datetimeFigureOut">
              <a:rPr lang="en-IN" smtClean="0"/>
              <a:t>13-03-2024</a:t>
            </a:fld>
            <a:endParaRPr lang="en-IN"/>
          </a:p>
        </p:txBody>
      </p:sp>
      <p:sp>
        <p:nvSpPr>
          <p:cNvPr id="5" name="Footer Placeholder 4">
            <a:extLst>
              <a:ext uri="{FF2B5EF4-FFF2-40B4-BE49-F238E27FC236}">
                <a16:creationId xmlns:a16="http://schemas.microsoft.com/office/drawing/2014/main" id="{6F652EB3-B2C2-EF01-676C-C913D737EA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FC9C02-86E8-329C-34F3-FA52A9D1A436}"/>
              </a:ext>
            </a:extLst>
          </p:cNvPr>
          <p:cNvSpPr>
            <a:spLocks noGrp="1"/>
          </p:cNvSpPr>
          <p:nvPr>
            <p:ph type="sldNum" sz="quarter" idx="12"/>
          </p:nvPr>
        </p:nvSpPr>
        <p:spPr/>
        <p:txBody>
          <a:bodyPr/>
          <a:lstStyle/>
          <a:p>
            <a:fld id="{EF01E4F9-07BB-48BF-B39A-33000B423A86}" type="slidenum">
              <a:rPr lang="en-IN" smtClean="0"/>
              <a:t>‹#›</a:t>
            </a:fld>
            <a:endParaRPr lang="en-IN"/>
          </a:p>
        </p:txBody>
      </p:sp>
    </p:spTree>
    <p:extLst>
      <p:ext uri="{BB962C8B-B14F-4D97-AF65-F5344CB8AC3E}">
        <p14:creationId xmlns:p14="http://schemas.microsoft.com/office/powerpoint/2010/main" val="2366338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D4E74-6232-4F72-1255-2250A353C8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7D6AA4-1FCD-2CE0-7532-1D61F7302F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48F7B14-C347-0AB9-B660-22CD5F5A99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CC40D2F-D492-D75B-EB9C-37CA792497DD}"/>
              </a:ext>
            </a:extLst>
          </p:cNvPr>
          <p:cNvSpPr>
            <a:spLocks noGrp="1"/>
          </p:cNvSpPr>
          <p:nvPr>
            <p:ph type="dt" sz="half" idx="10"/>
          </p:nvPr>
        </p:nvSpPr>
        <p:spPr/>
        <p:txBody>
          <a:bodyPr/>
          <a:lstStyle/>
          <a:p>
            <a:fld id="{975517BF-C311-42AF-8032-9A355C6D795F}" type="datetimeFigureOut">
              <a:rPr lang="en-IN" smtClean="0"/>
              <a:t>13-03-2024</a:t>
            </a:fld>
            <a:endParaRPr lang="en-IN"/>
          </a:p>
        </p:txBody>
      </p:sp>
      <p:sp>
        <p:nvSpPr>
          <p:cNvPr id="6" name="Footer Placeholder 5">
            <a:extLst>
              <a:ext uri="{FF2B5EF4-FFF2-40B4-BE49-F238E27FC236}">
                <a16:creationId xmlns:a16="http://schemas.microsoft.com/office/drawing/2014/main" id="{90572BBF-5AAB-DD54-138F-2DEC1A38D1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65DA78-037C-064D-1210-FB0CCC7364DE}"/>
              </a:ext>
            </a:extLst>
          </p:cNvPr>
          <p:cNvSpPr>
            <a:spLocks noGrp="1"/>
          </p:cNvSpPr>
          <p:nvPr>
            <p:ph type="sldNum" sz="quarter" idx="12"/>
          </p:nvPr>
        </p:nvSpPr>
        <p:spPr/>
        <p:txBody>
          <a:bodyPr/>
          <a:lstStyle/>
          <a:p>
            <a:fld id="{EF01E4F9-07BB-48BF-B39A-33000B423A86}" type="slidenum">
              <a:rPr lang="en-IN" smtClean="0"/>
              <a:t>‹#›</a:t>
            </a:fld>
            <a:endParaRPr lang="en-IN"/>
          </a:p>
        </p:txBody>
      </p:sp>
    </p:spTree>
    <p:extLst>
      <p:ext uri="{BB962C8B-B14F-4D97-AF65-F5344CB8AC3E}">
        <p14:creationId xmlns:p14="http://schemas.microsoft.com/office/powerpoint/2010/main" val="3077232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81C1E-A10D-AE15-CFD6-3480668F13C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504523-670B-397A-7183-F9BBFC3FF4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F53D9E-6175-F8F5-049E-2460AC7E7B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378A5CF-EFBE-6EE6-4C22-59DA82D532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B8BD91-2A4F-DE2A-D016-BC68866E9B8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6747A4A-CC65-3742-E823-22E8371C59C9}"/>
              </a:ext>
            </a:extLst>
          </p:cNvPr>
          <p:cNvSpPr>
            <a:spLocks noGrp="1"/>
          </p:cNvSpPr>
          <p:nvPr>
            <p:ph type="dt" sz="half" idx="10"/>
          </p:nvPr>
        </p:nvSpPr>
        <p:spPr/>
        <p:txBody>
          <a:bodyPr/>
          <a:lstStyle/>
          <a:p>
            <a:fld id="{975517BF-C311-42AF-8032-9A355C6D795F}" type="datetimeFigureOut">
              <a:rPr lang="en-IN" smtClean="0"/>
              <a:t>13-03-2024</a:t>
            </a:fld>
            <a:endParaRPr lang="en-IN"/>
          </a:p>
        </p:txBody>
      </p:sp>
      <p:sp>
        <p:nvSpPr>
          <p:cNvPr id="8" name="Footer Placeholder 7">
            <a:extLst>
              <a:ext uri="{FF2B5EF4-FFF2-40B4-BE49-F238E27FC236}">
                <a16:creationId xmlns:a16="http://schemas.microsoft.com/office/drawing/2014/main" id="{45F9A8EC-0A2B-4B33-A4F6-A8FCB695476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62E8A32-9DBB-0DBC-6859-F0CBF826E568}"/>
              </a:ext>
            </a:extLst>
          </p:cNvPr>
          <p:cNvSpPr>
            <a:spLocks noGrp="1"/>
          </p:cNvSpPr>
          <p:nvPr>
            <p:ph type="sldNum" sz="quarter" idx="12"/>
          </p:nvPr>
        </p:nvSpPr>
        <p:spPr/>
        <p:txBody>
          <a:bodyPr/>
          <a:lstStyle/>
          <a:p>
            <a:fld id="{EF01E4F9-07BB-48BF-B39A-33000B423A86}" type="slidenum">
              <a:rPr lang="en-IN" smtClean="0"/>
              <a:t>‹#›</a:t>
            </a:fld>
            <a:endParaRPr lang="en-IN"/>
          </a:p>
        </p:txBody>
      </p:sp>
    </p:spTree>
    <p:extLst>
      <p:ext uri="{BB962C8B-B14F-4D97-AF65-F5344CB8AC3E}">
        <p14:creationId xmlns:p14="http://schemas.microsoft.com/office/powerpoint/2010/main" val="3234945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52918-A89C-123B-AD73-9B0F8E79352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0BDA10B-C0E9-62BF-D085-433C007CB7B3}"/>
              </a:ext>
            </a:extLst>
          </p:cNvPr>
          <p:cNvSpPr>
            <a:spLocks noGrp="1"/>
          </p:cNvSpPr>
          <p:nvPr>
            <p:ph type="dt" sz="half" idx="10"/>
          </p:nvPr>
        </p:nvSpPr>
        <p:spPr/>
        <p:txBody>
          <a:bodyPr/>
          <a:lstStyle/>
          <a:p>
            <a:fld id="{975517BF-C311-42AF-8032-9A355C6D795F}" type="datetimeFigureOut">
              <a:rPr lang="en-IN" smtClean="0"/>
              <a:t>13-03-2024</a:t>
            </a:fld>
            <a:endParaRPr lang="en-IN"/>
          </a:p>
        </p:txBody>
      </p:sp>
      <p:sp>
        <p:nvSpPr>
          <p:cNvPr id="4" name="Footer Placeholder 3">
            <a:extLst>
              <a:ext uri="{FF2B5EF4-FFF2-40B4-BE49-F238E27FC236}">
                <a16:creationId xmlns:a16="http://schemas.microsoft.com/office/drawing/2014/main" id="{3B421CC5-0130-1CFB-9179-C84990BC270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6A9EA56-499E-3AFF-095A-007AC1FB9B25}"/>
              </a:ext>
            </a:extLst>
          </p:cNvPr>
          <p:cNvSpPr>
            <a:spLocks noGrp="1"/>
          </p:cNvSpPr>
          <p:nvPr>
            <p:ph type="sldNum" sz="quarter" idx="12"/>
          </p:nvPr>
        </p:nvSpPr>
        <p:spPr/>
        <p:txBody>
          <a:bodyPr/>
          <a:lstStyle/>
          <a:p>
            <a:fld id="{EF01E4F9-07BB-48BF-B39A-33000B423A86}" type="slidenum">
              <a:rPr lang="en-IN" smtClean="0"/>
              <a:t>‹#›</a:t>
            </a:fld>
            <a:endParaRPr lang="en-IN"/>
          </a:p>
        </p:txBody>
      </p:sp>
    </p:spTree>
    <p:extLst>
      <p:ext uri="{BB962C8B-B14F-4D97-AF65-F5344CB8AC3E}">
        <p14:creationId xmlns:p14="http://schemas.microsoft.com/office/powerpoint/2010/main" val="3181442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8FB2F3-C96E-0F9A-9DE6-75CA94B9EE89}"/>
              </a:ext>
            </a:extLst>
          </p:cNvPr>
          <p:cNvSpPr>
            <a:spLocks noGrp="1"/>
          </p:cNvSpPr>
          <p:nvPr>
            <p:ph type="dt" sz="half" idx="10"/>
          </p:nvPr>
        </p:nvSpPr>
        <p:spPr/>
        <p:txBody>
          <a:bodyPr/>
          <a:lstStyle/>
          <a:p>
            <a:fld id="{975517BF-C311-42AF-8032-9A355C6D795F}" type="datetimeFigureOut">
              <a:rPr lang="en-IN" smtClean="0"/>
              <a:t>13-03-2024</a:t>
            </a:fld>
            <a:endParaRPr lang="en-IN"/>
          </a:p>
        </p:txBody>
      </p:sp>
      <p:sp>
        <p:nvSpPr>
          <p:cNvPr id="3" name="Footer Placeholder 2">
            <a:extLst>
              <a:ext uri="{FF2B5EF4-FFF2-40B4-BE49-F238E27FC236}">
                <a16:creationId xmlns:a16="http://schemas.microsoft.com/office/drawing/2014/main" id="{5F0D4D8D-1AD2-48E6-E0F1-34FE0AFC85D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6DD78F4-20C2-3905-ED0B-1D5FC800E836}"/>
              </a:ext>
            </a:extLst>
          </p:cNvPr>
          <p:cNvSpPr>
            <a:spLocks noGrp="1"/>
          </p:cNvSpPr>
          <p:nvPr>
            <p:ph type="sldNum" sz="quarter" idx="12"/>
          </p:nvPr>
        </p:nvSpPr>
        <p:spPr/>
        <p:txBody>
          <a:bodyPr/>
          <a:lstStyle/>
          <a:p>
            <a:fld id="{EF01E4F9-07BB-48BF-B39A-33000B423A86}" type="slidenum">
              <a:rPr lang="en-IN" smtClean="0"/>
              <a:t>‹#›</a:t>
            </a:fld>
            <a:endParaRPr lang="en-IN"/>
          </a:p>
        </p:txBody>
      </p:sp>
    </p:spTree>
    <p:extLst>
      <p:ext uri="{BB962C8B-B14F-4D97-AF65-F5344CB8AC3E}">
        <p14:creationId xmlns:p14="http://schemas.microsoft.com/office/powerpoint/2010/main" val="239586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9B9A6-636A-2CB4-9460-FFA38C1F24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FD3288A-0F57-90FD-F052-57DAEE74C5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7D400F2-B6DC-D842-6E6E-61FF6C116D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0E74B3-4A40-0785-E740-FF1D06A0B70E}"/>
              </a:ext>
            </a:extLst>
          </p:cNvPr>
          <p:cNvSpPr>
            <a:spLocks noGrp="1"/>
          </p:cNvSpPr>
          <p:nvPr>
            <p:ph type="dt" sz="half" idx="10"/>
          </p:nvPr>
        </p:nvSpPr>
        <p:spPr/>
        <p:txBody>
          <a:bodyPr/>
          <a:lstStyle/>
          <a:p>
            <a:fld id="{975517BF-C311-42AF-8032-9A355C6D795F}" type="datetimeFigureOut">
              <a:rPr lang="en-IN" smtClean="0"/>
              <a:t>13-03-2024</a:t>
            </a:fld>
            <a:endParaRPr lang="en-IN"/>
          </a:p>
        </p:txBody>
      </p:sp>
      <p:sp>
        <p:nvSpPr>
          <p:cNvPr id="6" name="Footer Placeholder 5">
            <a:extLst>
              <a:ext uri="{FF2B5EF4-FFF2-40B4-BE49-F238E27FC236}">
                <a16:creationId xmlns:a16="http://schemas.microsoft.com/office/drawing/2014/main" id="{E29B7FE4-04A9-CDAC-7E48-0F8D95D9EB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EFFD59-0D55-E765-E066-EDD9DD172FA3}"/>
              </a:ext>
            </a:extLst>
          </p:cNvPr>
          <p:cNvSpPr>
            <a:spLocks noGrp="1"/>
          </p:cNvSpPr>
          <p:nvPr>
            <p:ph type="sldNum" sz="quarter" idx="12"/>
          </p:nvPr>
        </p:nvSpPr>
        <p:spPr/>
        <p:txBody>
          <a:bodyPr/>
          <a:lstStyle/>
          <a:p>
            <a:fld id="{EF01E4F9-07BB-48BF-B39A-33000B423A86}" type="slidenum">
              <a:rPr lang="en-IN" smtClean="0"/>
              <a:t>‹#›</a:t>
            </a:fld>
            <a:endParaRPr lang="en-IN"/>
          </a:p>
        </p:txBody>
      </p:sp>
    </p:spTree>
    <p:extLst>
      <p:ext uri="{BB962C8B-B14F-4D97-AF65-F5344CB8AC3E}">
        <p14:creationId xmlns:p14="http://schemas.microsoft.com/office/powerpoint/2010/main" val="3609454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993EA-AF1D-8BFF-7845-1CD27C5990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DC59A01-27D6-30FA-DB26-A0A1E3CBE3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89F2812-330C-6038-8E86-3B9E2ED440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899385-C3FB-9C47-4611-617171FB830C}"/>
              </a:ext>
            </a:extLst>
          </p:cNvPr>
          <p:cNvSpPr>
            <a:spLocks noGrp="1"/>
          </p:cNvSpPr>
          <p:nvPr>
            <p:ph type="dt" sz="half" idx="10"/>
          </p:nvPr>
        </p:nvSpPr>
        <p:spPr/>
        <p:txBody>
          <a:bodyPr/>
          <a:lstStyle/>
          <a:p>
            <a:fld id="{975517BF-C311-42AF-8032-9A355C6D795F}" type="datetimeFigureOut">
              <a:rPr lang="en-IN" smtClean="0"/>
              <a:t>13-03-2024</a:t>
            </a:fld>
            <a:endParaRPr lang="en-IN"/>
          </a:p>
        </p:txBody>
      </p:sp>
      <p:sp>
        <p:nvSpPr>
          <p:cNvPr id="6" name="Footer Placeholder 5">
            <a:extLst>
              <a:ext uri="{FF2B5EF4-FFF2-40B4-BE49-F238E27FC236}">
                <a16:creationId xmlns:a16="http://schemas.microsoft.com/office/drawing/2014/main" id="{55138643-5994-125C-A903-B5118B72A7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D6B3D9-E9BC-4484-8244-228031F15D9F}"/>
              </a:ext>
            </a:extLst>
          </p:cNvPr>
          <p:cNvSpPr>
            <a:spLocks noGrp="1"/>
          </p:cNvSpPr>
          <p:nvPr>
            <p:ph type="sldNum" sz="quarter" idx="12"/>
          </p:nvPr>
        </p:nvSpPr>
        <p:spPr/>
        <p:txBody>
          <a:bodyPr/>
          <a:lstStyle/>
          <a:p>
            <a:fld id="{EF01E4F9-07BB-48BF-B39A-33000B423A86}" type="slidenum">
              <a:rPr lang="en-IN" smtClean="0"/>
              <a:t>‹#›</a:t>
            </a:fld>
            <a:endParaRPr lang="en-IN"/>
          </a:p>
        </p:txBody>
      </p:sp>
    </p:spTree>
    <p:extLst>
      <p:ext uri="{BB962C8B-B14F-4D97-AF65-F5344CB8AC3E}">
        <p14:creationId xmlns:p14="http://schemas.microsoft.com/office/powerpoint/2010/main" val="1219259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B7E39E-56B7-1082-C70E-DA1C6DB136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02C1D9-DA77-5D84-CA67-DCAD5B79A2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A46972-1091-9F26-8ECD-A32676D323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5517BF-C311-42AF-8032-9A355C6D795F}" type="datetimeFigureOut">
              <a:rPr lang="en-IN" smtClean="0"/>
              <a:t>13-03-2024</a:t>
            </a:fld>
            <a:endParaRPr lang="en-IN"/>
          </a:p>
        </p:txBody>
      </p:sp>
      <p:sp>
        <p:nvSpPr>
          <p:cNvPr id="5" name="Footer Placeholder 4">
            <a:extLst>
              <a:ext uri="{FF2B5EF4-FFF2-40B4-BE49-F238E27FC236}">
                <a16:creationId xmlns:a16="http://schemas.microsoft.com/office/drawing/2014/main" id="{1E80869A-F2C3-A613-294C-E6B4D65005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CD1264F-A6DF-21D3-4C60-2D4E0918CC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01E4F9-07BB-48BF-B39A-33000B423A86}" type="slidenum">
              <a:rPr lang="en-IN" smtClean="0"/>
              <a:t>‹#›</a:t>
            </a:fld>
            <a:endParaRPr lang="en-IN"/>
          </a:p>
        </p:txBody>
      </p:sp>
    </p:spTree>
    <p:extLst>
      <p:ext uri="{BB962C8B-B14F-4D97-AF65-F5344CB8AC3E}">
        <p14:creationId xmlns:p14="http://schemas.microsoft.com/office/powerpoint/2010/main" val="1551317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5BA06E-1184-D08A-CAFD-3CC8B226117D}"/>
              </a:ext>
            </a:extLst>
          </p:cNvPr>
          <p:cNvSpPr txBox="1"/>
          <p:nvPr/>
        </p:nvSpPr>
        <p:spPr>
          <a:xfrm>
            <a:off x="2209023" y="1620807"/>
            <a:ext cx="7261548" cy="1446550"/>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algn="ctr"/>
            <a:r>
              <a:rPr lang="en-IN" sz="4400" dirty="0">
                <a:solidFill>
                  <a:srgbClr val="0070C0"/>
                </a:solidFill>
                <a:latin typeface="Algerian" panose="04020705040A02060702" pitchFamily="82" charset="0"/>
              </a:rPr>
              <a:t>Unit 5</a:t>
            </a:r>
          </a:p>
          <a:p>
            <a:pPr algn="ctr"/>
            <a:r>
              <a:rPr lang="en-IN" sz="4400" dirty="0">
                <a:solidFill>
                  <a:srgbClr val="FF0000"/>
                </a:solidFill>
                <a:latin typeface="Algerian" panose="04020705040A02060702" pitchFamily="82" charset="0"/>
              </a:rPr>
              <a:t>Procedure and Macro</a:t>
            </a:r>
          </a:p>
        </p:txBody>
      </p:sp>
    </p:spTree>
    <p:extLst>
      <p:ext uri="{BB962C8B-B14F-4D97-AF65-F5344CB8AC3E}">
        <p14:creationId xmlns:p14="http://schemas.microsoft.com/office/powerpoint/2010/main" val="1001174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0091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49981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8661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6743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7219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5031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5800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4647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12413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6276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2F45ED-5107-C531-83BA-E9C7E9B978C4}"/>
              </a:ext>
            </a:extLst>
          </p:cNvPr>
          <p:cNvSpPr txBox="1"/>
          <p:nvPr/>
        </p:nvSpPr>
        <p:spPr>
          <a:xfrm>
            <a:off x="684245" y="416016"/>
            <a:ext cx="10823509" cy="5632311"/>
          </a:xfrm>
          <a:prstGeom prst="rect">
            <a:avLst/>
          </a:prstGeom>
          <a:noFill/>
        </p:spPr>
        <p:txBody>
          <a:bodyPr wrap="square">
            <a:spAutoFit/>
          </a:bodyPr>
          <a:lstStyle/>
          <a:p>
            <a:r>
              <a:rPr lang="en-US" sz="2400" b="1" dirty="0">
                <a:solidFill>
                  <a:srgbClr val="FF0000"/>
                </a:solidFill>
                <a:latin typeface="Times New Roman" panose="02020603050405020304" pitchFamily="18" charset="0"/>
                <a:cs typeface="Times New Roman" panose="02020603050405020304" pitchFamily="18" charset="0"/>
              </a:rPr>
              <a:t>Define procedure : </a:t>
            </a:r>
            <a:r>
              <a:rPr lang="en-US" sz="2400" dirty="0">
                <a:latin typeface="Times New Roman" panose="02020603050405020304" pitchFamily="18" charset="0"/>
                <a:cs typeface="Times New Roman" panose="02020603050405020304" pitchFamily="18" charset="0"/>
              </a:rPr>
              <a:t>A procedure is group of instructions that usually performs one task. It is a reusable section of a software program which is stored in memory once but can be used as often as necessary.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procedure can be of two types. </a:t>
            </a:r>
            <a:r>
              <a:rPr lang="en-US" sz="2400" b="1" dirty="0">
                <a:solidFill>
                  <a:srgbClr val="0070C0"/>
                </a:solidFill>
                <a:latin typeface="Times New Roman" panose="02020603050405020304" pitchFamily="18" charset="0"/>
                <a:cs typeface="Times New Roman" panose="02020603050405020304" pitchFamily="18" charset="0"/>
              </a:rPr>
              <a:t>1) Near Procedure 2) Far Procedure </a:t>
            </a:r>
          </a:p>
          <a:p>
            <a:endParaRPr lang="en-US" sz="2400" dirty="0">
              <a:latin typeface="Times New Roman" panose="02020603050405020304" pitchFamily="18" charset="0"/>
              <a:cs typeface="Times New Roman" panose="02020603050405020304" pitchFamily="18" charset="0"/>
            </a:endParaRPr>
          </a:p>
          <a:p>
            <a:r>
              <a:rPr lang="en-US" sz="2400" b="1" dirty="0">
                <a:solidFill>
                  <a:srgbClr val="0070C0"/>
                </a:solidFill>
                <a:latin typeface="Times New Roman" panose="02020603050405020304" pitchFamily="18" charset="0"/>
                <a:cs typeface="Times New Roman" panose="02020603050405020304" pitchFamily="18" charset="0"/>
              </a:rPr>
              <a:t>Near Procedure: </a:t>
            </a:r>
          </a:p>
          <a:p>
            <a:r>
              <a:rPr lang="en-US" sz="2400" dirty="0">
                <a:latin typeface="Times New Roman" panose="02020603050405020304" pitchFamily="18" charset="0"/>
                <a:cs typeface="Times New Roman" panose="02020603050405020304" pitchFamily="18" charset="0"/>
              </a:rPr>
              <a:t>A procedure is known as NEAR procedure if is written(defined) in the same code segment which is calling that procedure. Only Instruction Pointer(IP register) contents will be changed in NEAR procedure. </a:t>
            </a:r>
          </a:p>
          <a:p>
            <a:endParaRPr lang="en-US" sz="2400" dirty="0">
              <a:latin typeface="Times New Roman" panose="02020603050405020304" pitchFamily="18" charset="0"/>
              <a:cs typeface="Times New Roman" panose="02020603050405020304" pitchFamily="18" charset="0"/>
            </a:endParaRPr>
          </a:p>
          <a:p>
            <a:r>
              <a:rPr lang="en-US" sz="2400" b="1" dirty="0">
                <a:solidFill>
                  <a:srgbClr val="0070C0"/>
                </a:solidFill>
                <a:latin typeface="Times New Roman" panose="02020603050405020304" pitchFamily="18" charset="0"/>
                <a:cs typeface="Times New Roman" panose="02020603050405020304" pitchFamily="18" charset="0"/>
              </a:rPr>
              <a:t>FAR procedure :</a:t>
            </a:r>
          </a:p>
          <a:p>
            <a:r>
              <a:rPr lang="en-US" sz="2400" dirty="0">
                <a:latin typeface="Times New Roman" panose="02020603050405020304" pitchFamily="18" charset="0"/>
                <a:cs typeface="Times New Roman" panose="02020603050405020304" pitchFamily="18" charset="0"/>
              </a:rPr>
              <a:t> A procedure is known as FAR procedure if it is written (defined) in the different code segment than the calling segment. In this case both Instruction Pointer(IP) and the Code Segment(CS) register content will be changed.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6378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903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FA5431-803B-806B-88A5-83416EAB6098}"/>
              </a:ext>
            </a:extLst>
          </p:cNvPr>
          <p:cNvSpPr txBox="1"/>
          <p:nvPr/>
        </p:nvSpPr>
        <p:spPr>
          <a:xfrm>
            <a:off x="914399" y="800602"/>
            <a:ext cx="10217021" cy="4647426"/>
          </a:xfrm>
          <a:prstGeom prst="rect">
            <a:avLst/>
          </a:prstGeom>
          <a:noFill/>
        </p:spPr>
        <p:txBody>
          <a:bodyPr wrap="square">
            <a:spAutoFit/>
          </a:bodyPr>
          <a:lstStyle/>
          <a:p>
            <a:r>
              <a:rPr lang="en-US" sz="2800" b="1" dirty="0">
                <a:solidFill>
                  <a:srgbClr val="FF0000"/>
                </a:solidFill>
                <a:latin typeface="Times New Roman" panose="02020603050405020304" pitchFamily="18" charset="0"/>
                <a:cs typeface="Times New Roman" panose="02020603050405020304" pitchFamily="18" charset="0"/>
              </a:rPr>
              <a:t>Directives used for procedure : </a:t>
            </a:r>
          </a:p>
          <a:p>
            <a:endParaRPr lang="en-US" sz="2800" b="1" dirty="0">
              <a:solidFill>
                <a:srgbClr val="FF0000"/>
              </a:solidFill>
              <a:latin typeface="Times New Roman" panose="02020603050405020304" pitchFamily="18" charset="0"/>
              <a:cs typeface="Times New Roman" panose="02020603050405020304" pitchFamily="18" charset="0"/>
            </a:endParaRPr>
          </a:p>
          <a:p>
            <a:r>
              <a:rPr lang="en-US" sz="2400" b="1" dirty="0">
                <a:solidFill>
                  <a:srgbClr val="0070C0"/>
                </a:solidFill>
                <a:latin typeface="Times New Roman" panose="02020603050405020304" pitchFamily="18" charset="0"/>
                <a:cs typeface="Times New Roman" panose="02020603050405020304" pitchFamily="18" charset="0"/>
              </a:rPr>
              <a:t>PROC directive: </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PROC directive is used to identify the start of a procedure. The PROC directive follows a name given to the procedure. </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After that the term FAR and NEAR is used to specify the type of the procedure. </a:t>
            </a:r>
          </a:p>
          <a:p>
            <a:endParaRPr lang="en-US" sz="2400" dirty="0">
              <a:latin typeface="Times New Roman" panose="02020603050405020304" pitchFamily="18" charset="0"/>
              <a:cs typeface="Times New Roman" panose="02020603050405020304" pitchFamily="18" charset="0"/>
            </a:endParaRPr>
          </a:p>
          <a:p>
            <a:r>
              <a:rPr lang="en-US" sz="2400" b="1" dirty="0">
                <a:solidFill>
                  <a:srgbClr val="0070C0"/>
                </a:solidFill>
                <a:latin typeface="Times New Roman" panose="02020603050405020304" pitchFamily="18" charset="0"/>
                <a:cs typeface="Times New Roman" panose="02020603050405020304" pitchFamily="18" charset="0"/>
              </a:rPr>
              <a:t>ENDP Directive: </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This directive is used along with the name of the procedure to indicate the end of a procedure to the assembler. </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PROC and ENDP directive are used to bracket a procedure.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6522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1718B8-F36F-F43B-AE81-AE22679F812D}"/>
              </a:ext>
            </a:extLst>
          </p:cNvPr>
          <p:cNvSpPr txBox="1"/>
          <p:nvPr/>
        </p:nvSpPr>
        <p:spPr>
          <a:xfrm>
            <a:off x="1054360" y="772609"/>
            <a:ext cx="9330612" cy="4154984"/>
          </a:xfrm>
          <a:prstGeom prst="rect">
            <a:avLst/>
          </a:prstGeom>
          <a:noFill/>
        </p:spPr>
        <p:txBody>
          <a:bodyPr wrap="square">
            <a:spAutoFit/>
          </a:bodyPr>
          <a:lstStyle/>
          <a:p>
            <a:r>
              <a:rPr lang="en-US" sz="2400" b="1" dirty="0">
                <a:solidFill>
                  <a:srgbClr val="FF0000"/>
                </a:solidFill>
                <a:latin typeface="Times New Roman" panose="02020603050405020304" pitchFamily="18" charset="0"/>
                <a:cs typeface="Times New Roman" panose="02020603050405020304" pitchFamily="18" charset="0"/>
              </a:rPr>
              <a:t>CALL instruction and RET instruction : </a:t>
            </a:r>
          </a:p>
          <a:p>
            <a:endParaRPr lang="en-US" sz="2000" dirty="0">
              <a:latin typeface="Times New Roman" panose="02020603050405020304" pitchFamily="18" charset="0"/>
              <a:cs typeface="Times New Roman" panose="02020603050405020304" pitchFamily="18" charset="0"/>
            </a:endParaRPr>
          </a:p>
          <a:p>
            <a:r>
              <a:rPr lang="en-US" sz="2000" b="1" dirty="0">
                <a:solidFill>
                  <a:srgbClr val="0070C0"/>
                </a:solidFill>
                <a:latin typeface="Times New Roman" panose="02020603050405020304" pitchFamily="18" charset="0"/>
                <a:cs typeface="Times New Roman" panose="02020603050405020304" pitchFamily="18" charset="0"/>
              </a:rPr>
              <a:t>CALL instruction : </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CALL instruction is used to transfer execution to a procedure.</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It performs two operation. </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When it executes, first it stores the address of instruction after the CALL instruction on the stack .</a:t>
            </a: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Second it changes the content of IP register in case of Near call and changes the content of IP register and cs register in case of FAR call. </a:t>
            </a:r>
          </a:p>
          <a:p>
            <a:endParaRPr lang="en-US" sz="2000" dirty="0">
              <a:latin typeface="Times New Roman" panose="02020603050405020304" pitchFamily="18" charset="0"/>
              <a:cs typeface="Times New Roman" panose="02020603050405020304" pitchFamily="18" charset="0"/>
            </a:endParaRPr>
          </a:p>
          <a:p>
            <a:r>
              <a:rPr lang="en-US" sz="2000" b="1" dirty="0">
                <a:solidFill>
                  <a:srgbClr val="7030A0"/>
                </a:solidFill>
                <a:latin typeface="Times New Roman" panose="02020603050405020304" pitchFamily="18" charset="0"/>
                <a:cs typeface="Times New Roman" panose="02020603050405020304" pitchFamily="18" charset="0"/>
              </a:rPr>
              <a:t>There are two types of calls</a:t>
            </a:r>
          </a:p>
          <a:p>
            <a:r>
              <a:rPr lang="en-US" sz="2000" dirty="0">
                <a:latin typeface="Times New Roman" panose="02020603050405020304" pitchFamily="18" charset="0"/>
                <a:cs typeface="Times New Roman" panose="02020603050405020304" pitchFamily="18" charset="0"/>
              </a:rPr>
              <a:t>1)Near Call or Intra segment call. </a:t>
            </a:r>
          </a:p>
          <a:p>
            <a:r>
              <a:rPr lang="en-US" sz="2000" dirty="0">
                <a:latin typeface="Times New Roman" panose="02020603050405020304" pitchFamily="18" charset="0"/>
                <a:cs typeface="Times New Roman" panose="02020603050405020304" pitchFamily="18" charset="0"/>
              </a:rPr>
              <a:t>2) Far call or Inter Segment call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0190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9CAA5B-E63F-9064-AA33-F7B0AA26072B}"/>
              </a:ext>
            </a:extLst>
          </p:cNvPr>
          <p:cNvSpPr txBox="1"/>
          <p:nvPr/>
        </p:nvSpPr>
        <p:spPr>
          <a:xfrm>
            <a:off x="1410866" y="964173"/>
            <a:ext cx="9370267" cy="2985433"/>
          </a:xfrm>
          <a:prstGeom prst="rect">
            <a:avLst/>
          </a:prstGeom>
          <a:noFill/>
        </p:spPr>
        <p:txBody>
          <a:bodyPr wrap="square">
            <a:spAutoFit/>
          </a:bodyPr>
          <a:lstStyle/>
          <a:p>
            <a:r>
              <a:rPr lang="en-US" sz="2400" b="1" dirty="0">
                <a:solidFill>
                  <a:srgbClr val="FF0000"/>
                </a:solidFill>
                <a:latin typeface="Times New Roman" panose="02020603050405020304" pitchFamily="18" charset="0"/>
                <a:cs typeface="Times New Roman" panose="02020603050405020304" pitchFamily="18" charset="0"/>
              </a:rPr>
              <a:t>Operation for Near Call : </a:t>
            </a:r>
          </a:p>
          <a:p>
            <a:endParaRPr lang="en-US" sz="2400" b="1" dirty="0">
              <a:solidFill>
                <a:srgbClr val="FF0000"/>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When 8086 executes a near CALL instruction, it decrements the stack pointer by 2 and copies the IP register contents on to the stack.</a:t>
            </a:r>
          </a:p>
          <a:p>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Then it copies address of first instruction of called procedure.</a:t>
            </a:r>
          </a:p>
          <a:p>
            <a:r>
              <a:rPr lang="en-US" sz="2000" dirty="0">
                <a:latin typeface="Times New Roman" panose="02020603050405020304" pitchFamily="18" charset="0"/>
                <a:cs typeface="Times New Roman" panose="02020603050405020304" pitchFamily="18" charset="0"/>
              </a:rPr>
              <a:t>            SP </a:t>
            </a:r>
            <a:r>
              <a:rPr 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sz="2000" dirty="0">
                <a:latin typeface="Times New Roman" panose="02020603050405020304" pitchFamily="18" charset="0"/>
                <a:cs typeface="Times New Roman" panose="02020603050405020304" pitchFamily="18" charset="0"/>
              </a:rPr>
              <a:t>SP-2 </a:t>
            </a:r>
          </a:p>
          <a:p>
            <a:r>
              <a:rPr lang="en-US" sz="2000" dirty="0">
                <a:latin typeface="Times New Roman" panose="02020603050405020304" pitchFamily="18" charset="0"/>
                <a:cs typeface="Times New Roman" panose="02020603050405020304" pitchFamily="18" charset="0"/>
              </a:rPr>
              <a:t>            IP </a:t>
            </a:r>
            <a:r>
              <a:rPr lang="en-US" sz="2000" dirty="0">
                <a:latin typeface="Times New Roman" panose="02020603050405020304" pitchFamily="18" charset="0"/>
                <a:cs typeface="Times New Roman" panose="02020603050405020304" pitchFamily="18" charset="0"/>
                <a:sym typeface="Wingdings" panose="05000000000000000000" pitchFamily="2" charset="2"/>
              </a:rPr>
              <a:t></a:t>
            </a:r>
            <a:r>
              <a:rPr lang="en-US" sz="2000" dirty="0">
                <a:latin typeface="Times New Roman" panose="02020603050405020304" pitchFamily="18" charset="0"/>
                <a:cs typeface="Times New Roman" panose="02020603050405020304" pitchFamily="18" charset="0"/>
              </a:rPr>
              <a:t> stores onto stack </a:t>
            </a:r>
          </a:p>
          <a:p>
            <a:r>
              <a:rPr lang="en-US" sz="2000" dirty="0">
                <a:latin typeface="Times New Roman" panose="02020603050405020304" pitchFamily="18" charset="0"/>
                <a:cs typeface="Times New Roman" panose="02020603050405020304" pitchFamily="18" charset="0"/>
              </a:rPr>
              <a:t>            IP </a:t>
            </a:r>
            <a:r>
              <a:rPr 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sz="2000" dirty="0">
                <a:latin typeface="Times New Roman" panose="02020603050405020304" pitchFamily="18" charset="0"/>
                <a:cs typeface="Times New Roman" panose="02020603050405020304" pitchFamily="18" charset="0"/>
              </a:rPr>
              <a:t>starting address of a procedure.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435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13C61F-EC9D-392E-8F1B-2A31673150EC}"/>
              </a:ext>
            </a:extLst>
          </p:cNvPr>
          <p:cNvSpPr txBox="1"/>
          <p:nvPr/>
        </p:nvSpPr>
        <p:spPr>
          <a:xfrm>
            <a:off x="1369268" y="769690"/>
            <a:ext cx="9323614" cy="4401205"/>
          </a:xfrm>
          <a:prstGeom prst="rect">
            <a:avLst/>
          </a:prstGeom>
          <a:noFill/>
        </p:spPr>
        <p:txBody>
          <a:bodyPr wrap="square">
            <a:spAutoFit/>
          </a:bodyPr>
          <a:lstStyle/>
          <a:p>
            <a:r>
              <a:rPr lang="en-US" sz="2000" b="1" dirty="0">
                <a:solidFill>
                  <a:srgbClr val="FF0000"/>
                </a:solidFill>
                <a:latin typeface="Times New Roman" panose="02020603050405020304" pitchFamily="18" charset="0"/>
                <a:cs typeface="Times New Roman" panose="02020603050405020304" pitchFamily="18" charset="0"/>
              </a:rPr>
              <a:t>Operation of FAR CALL: </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When 8086 executes a far call, it decrements the stack pointer by 2 and copies the contents of CS register to the stack. </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It the decrements the stack pointer by 2 again and copies the content of IP register to the stack.</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Finally it loads cs register with base address of segment having procedure and IP with address of first instruction in procedure</a:t>
            </a:r>
          </a:p>
          <a:p>
            <a:endParaRPr lang="en-US" sz="2000" dirty="0">
              <a:latin typeface="Times New Roman" panose="02020603050405020304" pitchFamily="18" charset="0"/>
              <a:cs typeface="Times New Roman" panose="02020603050405020304" pitchFamily="18" charset="0"/>
            </a:endParaRPr>
          </a:p>
          <a:p>
            <a:r>
              <a:rPr lang="en-US" sz="2000" dirty="0"/>
              <a:t>      SP </a:t>
            </a:r>
            <a:r>
              <a:rPr lang="en-US" sz="2000" dirty="0">
                <a:sym typeface="Wingdings" panose="05000000000000000000" pitchFamily="2" charset="2"/>
              </a:rPr>
              <a:t> SP</a:t>
            </a:r>
            <a:r>
              <a:rPr lang="en-US" sz="2000" dirty="0"/>
              <a:t>-2 </a:t>
            </a:r>
          </a:p>
          <a:p>
            <a:r>
              <a:rPr lang="en-US" sz="2000" dirty="0"/>
              <a:t>      CS contents </a:t>
            </a:r>
            <a:r>
              <a:rPr lang="en-US" sz="2000" dirty="0">
                <a:sym typeface="Wingdings" panose="05000000000000000000" pitchFamily="2" charset="2"/>
              </a:rPr>
              <a:t> </a:t>
            </a:r>
            <a:r>
              <a:rPr lang="en-US" sz="2000" dirty="0"/>
              <a:t>stored on stack </a:t>
            </a:r>
          </a:p>
          <a:p>
            <a:r>
              <a:rPr lang="en-US" sz="2000" dirty="0"/>
              <a:t>      SP </a:t>
            </a:r>
            <a:r>
              <a:rPr lang="en-US" sz="2000" dirty="0">
                <a:sym typeface="Wingdings" panose="05000000000000000000" pitchFamily="2" charset="2"/>
              </a:rPr>
              <a:t> SP</a:t>
            </a:r>
            <a:r>
              <a:rPr lang="en-US" sz="2000" dirty="0"/>
              <a:t>-2 </a:t>
            </a:r>
          </a:p>
          <a:p>
            <a:r>
              <a:rPr lang="en-US" sz="2000" dirty="0"/>
              <a:t>      IP contents </a:t>
            </a:r>
            <a:r>
              <a:rPr lang="en-US" sz="2000" dirty="0">
                <a:sym typeface="Wingdings" panose="05000000000000000000" pitchFamily="2" charset="2"/>
              </a:rPr>
              <a:t> </a:t>
            </a:r>
            <a:r>
              <a:rPr lang="en-US" sz="2000" dirty="0"/>
              <a:t>stored on stack </a:t>
            </a:r>
          </a:p>
          <a:p>
            <a:r>
              <a:rPr lang="en-US" sz="2000" dirty="0"/>
              <a:t>      CS </a:t>
            </a:r>
            <a:r>
              <a:rPr lang="en-US" sz="2000" dirty="0">
                <a:sym typeface="Wingdings" panose="05000000000000000000" pitchFamily="2" charset="2"/>
              </a:rPr>
              <a:t> </a:t>
            </a:r>
            <a:r>
              <a:rPr lang="en-US" sz="2000" dirty="0"/>
              <a:t>Base address of segment having procedure </a:t>
            </a:r>
          </a:p>
          <a:p>
            <a:r>
              <a:rPr lang="en-US" sz="2000" dirty="0"/>
              <a:t>      IP </a:t>
            </a:r>
            <a:r>
              <a:rPr lang="en-US" sz="2000" dirty="0">
                <a:sym typeface="Wingdings" panose="05000000000000000000" pitchFamily="2" charset="2"/>
              </a:rPr>
              <a:t> </a:t>
            </a:r>
            <a:r>
              <a:rPr lang="en-US" sz="2000" dirty="0"/>
              <a:t>address of first instruction in procedure.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5365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148C77-1C56-B204-99C1-A29D2DAE87A0}"/>
              </a:ext>
            </a:extLst>
          </p:cNvPr>
          <p:cNvSpPr txBox="1"/>
          <p:nvPr/>
        </p:nvSpPr>
        <p:spPr>
          <a:xfrm>
            <a:off x="726233" y="386562"/>
            <a:ext cx="10843726" cy="5693866"/>
          </a:xfrm>
          <a:prstGeom prst="rect">
            <a:avLst/>
          </a:prstGeom>
          <a:noFill/>
        </p:spPr>
        <p:txBody>
          <a:bodyPr wrap="square">
            <a:spAutoFit/>
          </a:bodyPr>
          <a:lstStyle/>
          <a:p>
            <a:r>
              <a:rPr lang="en-US" sz="2400" b="1" dirty="0">
                <a:solidFill>
                  <a:srgbClr val="FF0000"/>
                </a:solidFill>
                <a:latin typeface="Times New Roman" panose="02020603050405020304" pitchFamily="18" charset="0"/>
                <a:cs typeface="Times New Roman" panose="02020603050405020304" pitchFamily="18" charset="0"/>
              </a:rPr>
              <a:t>RET instruction : </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RET instruction will return execution from a procedure to the next instruction after call in the main program. </a:t>
            </a:r>
          </a:p>
          <a:p>
            <a:pPr marL="342900"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At the end of every procedure RET instruction must be executed. </a:t>
            </a:r>
          </a:p>
          <a:p>
            <a:pPr marL="342900" indent="-34290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r>
              <a:rPr lang="en-US" sz="2000" b="1" dirty="0">
                <a:solidFill>
                  <a:srgbClr val="0070C0"/>
                </a:solidFill>
                <a:latin typeface="Times New Roman" panose="02020603050405020304" pitchFamily="18" charset="0"/>
                <a:cs typeface="Times New Roman" panose="02020603050405020304" pitchFamily="18" charset="0"/>
              </a:rPr>
              <a:t>Operation for Near Procedure : </a:t>
            </a:r>
          </a:p>
          <a:p>
            <a:r>
              <a:rPr lang="en-US" sz="2000" dirty="0">
                <a:latin typeface="Times New Roman" panose="02020603050405020304" pitchFamily="18" charset="0"/>
                <a:cs typeface="Times New Roman" panose="02020603050405020304" pitchFamily="18" charset="0"/>
              </a:rPr>
              <a:t>For NEAR procedure ,the return is done by replacing the IP register with a address popped off from stack and then SP will be incremented by 2. </a:t>
            </a:r>
          </a:p>
          <a:p>
            <a:r>
              <a:rPr lang="en-US" sz="2000" dirty="0">
                <a:latin typeface="Times New Roman" panose="02020603050405020304" pitchFamily="18" charset="0"/>
                <a:cs typeface="Times New Roman" panose="02020603050405020304" pitchFamily="18" charset="0"/>
              </a:rPr>
              <a:t>IP </a:t>
            </a:r>
            <a:r>
              <a:rPr 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sz="2000" dirty="0">
                <a:latin typeface="Times New Roman" panose="02020603050405020304" pitchFamily="18" charset="0"/>
                <a:cs typeface="Times New Roman" panose="02020603050405020304" pitchFamily="18" charset="0"/>
              </a:rPr>
              <a:t>Address from top of stack </a:t>
            </a:r>
          </a:p>
          <a:p>
            <a:r>
              <a:rPr lang="en-US" sz="2000" dirty="0">
                <a:latin typeface="Times New Roman" panose="02020603050405020304" pitchFamily="18" charset="0"/>
                <a:cs typeface="Times New Roman" panose="02020603050405020304" pitchFamily="18" charset="0"/>
              </a:rPr>
              <a:t>SP </a:t>
            </a:r>
            <a:r>
              <a:rPr lang="en-US" sz="2000" dirty="0">
                <a:latin typeface="Times New Roman" panose="02020603050405020304" pitchFamily="18" charset="0"/>
                <a:cs typeface="Times New Roman" panose="02020603050405020304" pitchFamily="18" charset="0"/>
                <a:sym typeface="Wingdings" panose="05000000000000000000" pitchFamily="2" charset="2"/>
              </a:rPr>
              <a:t></a:t>
            </a:r>
            <a:r>
              <a:rPr lang="en-US" sz="2000" dirty="0">
                <a:latin typeface="Times New Roman" panose="02020603050405020304" pitchFamily="18" charset="0"/>
                <a:cs typeface="Times New Roman" panose="02020603050405020304" pitchFamily="18" charset="0"/>
              </a:rPr>
              <a:t> SP+2 </a:t>
            </a:r>
          </a:p>
          <a:p>
            <a:endParaRPr lang="en-US" sz="2000" dirty="0">
              <a:latin typeface="Times New Roman" panose="02020603050405020304" pitchFamily="18" charset="0"/>
              <a:cs typeface="Times New Roman" panose="02020603050405020304" pitchFamily="18" charset="0"/>
            </a:endParaRPr>
          </a:p>
          <a:p>
            <a:r>
              <a:rPr lang="en-US" sz="2000" b="1" dirty="0">
                <a:solidFill>
                  <a:srgbClr val="0070C0"/>
                </a:solidFill>
                <a:latin typeface="Times New Roman" panose="02020603050405020304" pitchFamily="18" charset="0"/>
                <a:cs typeface="Times New Roman" panose="02020603050405020304" pitchFamily="18" charset="0"/>
              </a:rPr>
              <a:t>Operation for FAR procedure : </a:t>
            </a:r>
          </a:p>
          <a:p>
            <a:r>
              <a:rPr lang="en-US" sz="2000" dirty="0">
                <a:latin typeface="Times New Roman" panose="02020603050405020304" pitchFamily="18" charset="0"/>
                <a:cs typeface="Times New Roman" panose="02020603050405020304" pitchFamily="18" charset="0"/>
              </a:rPr>
              <a:t>IP register is replaced by address popped off from top of stack, then SP will be incremented by 2.The CS register is replaced with a address popped off from top of stack. Again SP will be incremented by 2. </a:t>
            </a:r>
          </a:p>
          <a:p>
            <a:r>
              <a:rPr lang="en-US" sz="2000" dirty="0">
                <a:latin typeface="Times New Roman" panose="02020603050405020304" pitchFamily="18" charset="0"/>
                <a:cs typeface="Times New Roman" panose="02020603050405020304" pitchFamily="18" charset="0"/>
              </a:rPr>
              <a:t>IP </a:t>
            </a:r>
            <a:r>
              <a:rPr lang="en-US" sz="2000" dirty="0">
                <a:latin typeface="Times New Roman" panose="02020603050405020304" pitchFamily="18" charset="0"/>
                <a:cs typeface="Times New Roman" panose="02020603050405020304" pitchFamily="18" charset="0"/>
                <a:sym typeface="Wingdings" panose="05000000000000000000" pitchFamily="2" charset="2"/>
              </a:rPr>
              <a:t> </a:t>
            </a:r>
            <a:r>
              <a:rPr lang="en-US" sz="2000" dirty="0">
                <a:latin typeface="Times New Roman" panose="02020603050405020304" pitchFamily="18" charset="0"/>
                <a:cs typeface="Times New Roman" panose="02020603050405020304" pitchFamily="18" charset="0"/>
              </a:rPr>
              <a:t>Address from top of stack</a:t>
            </a:r>
          </a:p>
          <a:p>
            <a:r>
              <a:rPr lang="en-US" sz="2000" dirty="0">
                <a:latin typeface="Times New Roman" panose="02020603050405020304" pitchFamily="18" charset="0"/>
                <a:cs typeface="Times New Roman" panose="02020603050405020304" pitchFamily="18" charset="0"/>
              </a:rPr>
              <a:t>SP </a:t>
            </a:r>
            <a:r>
              <a:rPr lang="en-US" sz="2000" dirty="0">
                <a:latin typeface="Times New Roman" panose="02020603050405020304" pitchFamily="18" charset="0"/>
                <a:cs typeface="Times New Roman" panose="02020603050405020304" pitchFamily="18" charset="0"/>
                <a:sym typeface="Wingdings" panose="05000000000000000000" pitchFamily="2" charset="2"/>
              </a:rPr>
              <a:t></a:t>
            </a:r>
            <a:r>
              <a:rPr lang="en-US" sz="2000" dirty="0">
                <a:latin typeface="Times New Roman" panose="02020603050405020304" pitchFamily="18" charset="0"/>
                <a:cs typeface="Times New Roman" panose="02020603050405020304" pitchFamily="18" charset="0"/>
              </a:rPr>
              <a:t> SP+2 </a:t>
            </a:r>
          </a:p>
          <a:p>
            <a:r>
              <a:rPr lang="en-US" sz="2000" dirty="0">
                <a:latin typeface="Times New Roman" panose="02020603050405020304" pitchFamily="18" charset="0"/>
                <a:cs typeface="Times New Roman" panose="02020603050405020304" pitchFamily="18" charset="0"/>
              </a:rPr>
              <a:t>CS </a:t>
            </a:r>
            <a:r>
              <a:rPr lang="en-US" sz="2000" dirty="0">
                <a:latin typeface="Times New Roman" panose="02020603050405020304" pitchFamily="18" charset="0"/>
                <a:cs typeface="Times New Roman" panose="02020603050405020304" pitchFamily="18" charset="0"/>
                <a:sym typeface="Wingdings" panose="05000000000000000000" pitchFamily="2" charset="2"/>
              </a:rPr>
              <a:t></a:t>
            </a:r>
            <a:r>
              <a:rPr lang="en-US" sz="2000" dirty="0">
                <a:latin typeface="Times New Roman" panose="02020603050405020304" pitchFamily="18" charset="0"/>
                <a:cs typeface="Times New Roman" panose="02020603050405020304" pitchFamily="18" charset="0"/>
              </a:rPr>
              <a:t> Address from top of stack </a:t>
            </a:r>
          </a:p>
          <a:p>
            <a:r>
              <a:rPr lang="en-US" sz="2000" dirty="0">
                <a:latin typeface="Times New Roman" panose="02020603050405020304" pitchFamily="18" charset="0"/>
                <a:cs typeface="Times New Roman" panose="02020603050405020304" pitchFamily="18" charset="0"/>
              </a:rPr>
              <a:t>SP </a:t>
            </a:r>
            <a:r>
              <a:rPr lang="en-US" sz="2000" dirty="0">
                <a:latin typeface="Times New Roman" panose="02020603050405020304" pitchFamily="18" charset="0"/>
                <a:cs typeface="Times New Roman" panose="02020603050405020304" pitchFamily="18" charset="0"/>
                <a:sym typeface="Wingdings" panose="05000000000000000000" pitchFamily="2" charset="2"/>
              </a:rPr>
              <a:t></a:t>
            </a:r>
            <a:r>
              <a:rPr lang="en-US" sz="2000" dirty="0">
                <a:latin typeface="Times New Roman" panose="02020603050405020304" pitchFamily="18" charset="0"/>
                <a:cs typeface="Times New Roman" panose="02020603050405020304" pitchFamily="18" charset="0"/>
              </a:rPr>
              <a:t> SP+2</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2984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1FB7C7-5691-13A9-4477-F037714953B2}"/>
              </a:ext>
            </a:extLst>
          </p:cNvPr>
          <p:cNvPicPr>
            <a:picLocks noChangeAspect="1"/>
          </p:cNvPicPr>
          <p:nvPr/>
        </p:nvPicPr>
        <p:blipFill rotWithShape="1">
          <a:blip r:embed="rId2">
            <a:extLst>
              <a:ext uri="{28A0092B-C50C-407E-A947-70E740481C1C}">
                <a14:useLocalDpi xmlns:a14="http://schemas.microsoft.com/office/drawing/2010/main" val="0"/>
              </a:ext>
            </a:extLst>
          </a:blip>
          <a:srcRect l="11862" t="47619" r="45587" b="32381"/>
          <a:stretch/>
        </p:blipFill>
        <p:spPr>
          <a:xfrm>
            <a:off x="1216089" y="1184987"/>
            <a:ext cx="9759822" cy="3387014"/>
          </a:xfrm>
          <a:prstGeom prst="rect">
            <a:avLst/>
          </a:prstGeom>
        </p:spPr>
      </p:pic>
    </p:spTree>
    <p:extLst>
      <p:ext uri="{BB962C8B-B14F-4D97-AF65-F5344CB8AC3E}">
        <p14:creationId xmlns:p14="http://schemas.microsoft.com/office/powerpoint/2010/main" val="971359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26519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662</Words>
  <Application>Microsoft Office PowerPoint</Application>
  <PresentationFormat>Widescreen</PresentationFormat>
  <Paragraphs>65</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Algerian</vt: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SACHIN</dc:creator>
  <cp:lastModifiedBy>SACHIN</cp:lastModifiedBy>
  <cp:revision>6</cp:revision>
  <dcterms:created xsi:type="dcterms:W3CDTF">2024-03-13T03:35:39Z</dcterms:created>
  <dcterms:modified xsi:type="dcterms:W3CDTF">2024-03-13T05:34:02Z</dcterms:modified>
</cp:coreProperties>
</file>