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21"/>
  </p:notesMasterIdLst>
  <p:sldIdLst>
    <p:sldId id="256" r:id="rId2"/>
    <p:sldId id="257" r:id="rId3"/>
    <p:sldId id="258" r:id="rId4"/>
    <p:sldId id="265" r:id="rId5"/>
    <p:sldId id="266" r:id="rId6"/>
    <p:sldId id="259" r:id="rId7"/>
    <p:sldId id="260" r:id="rId8"/>
    <p:sldId id="261" r:id="rId9"/>
    <p:sldId id="262" r:id="rId10"/>
    <p:sldId id="268" r:id="rId11"/>
    <p:sldId id="269" r:id="rId12"/>
    <p:sldId id="270" r:id="rId13"/>
    <p:sldId id="275" r:id="rId14"/>
    <p:sldId id="263" r:id="rId15"/>
    <p:sldId id="274" r:id="rId16"/>
    <p:sldId id="276" r:id="rId17"/>
    <p:sldId id="264" r:id="rId18"/>
    <p:sldId id="272" r:id="rId19"/>
    <p:sldId id="267" r:id="rId20"/>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6CC25B-0F4F-497D-90B0-1B524A161B99}">
          <p14:sldIdLst>
            <p14:sldId id="256"/>
            <p14:sldId id="257"/>
            <p14:sldId id="258"/>
            <p14:sldId id="265"/>
            <p14:sldId id="266"/>
            <p14:sldId id="259"/>
            <p14:sldId id="260"/>
            <p14:sldId id="261"/>
            <p14:sldId id="262"/>
            <p14:sldId id="268"/>
            <p14:sldId id="269"/>
            <p14:sldId id="270"/>
            <p14:sldId id="275"/>
            <p14:sldId id="263"/>
            <p14:sldId id="274"/>
            <p14:sldId id="276"/>
            <p14:sldId id="264"/>
            <p14:sldId id="272"/>
            <p14:sldId id="267"/>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5250" autoAdjust="0"/>
  </p:normalViewPr>
  <p:slideViewPr>
    <p:cSldViewPr>
      <p:cViewPr varScale="1">
        <p:scale>
          <a:sx n="58" d="100"/>
          <a:sy n="58" d="100"/>
        </p:scale>
        <p:origin x="5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C1EF5776-312D-4F26-9049-46080A2EB360}" type="datetimeFigureOut">
              <a:rPr lang="en-IN" smtClean="0"/>
              <a:t>18-06-2025</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0D26FA5B-1B2F-4AC1-8E71-EBB8EE27F183}" type="slidenum">
              <a:rPr lang="en-IN" smtClean="0"/>
              <a:t>‹#›</a:t>
            </a:fld>
            <a:endParaRPr lang="en-IN"/>
          </a:p>
        </p:txBody>
      </p:sp>
    </p:spTree>
    <p:extLst>
      <p:ext uri="{BB962C8B-B14F-4D97-AF65-F5344CB8AC3E}">
        <p14:creationId xmlns:p14="http://schemas.microsoft.com/office/powerpoint/2010/main" val="328097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D26FA5B-1B2F-4AC1-8E71-EBB8EE27F183}" type="slidenum">
              <a:rPr lang="en-IN" smtClean="0"/>
              <a:t>1</a:t>
            </a:fld>
            <a:endParaRPr lang="en-IN"/>
          </a:p>
        </p:txBody>
      </p:sp>
    </p:spTree>
    <p:extLst>
      <p:ext uri="{BB962C8B-B14F-4D97-AF65-F5344CB8AC3E}">
        <p14:creationId xmlns:p14="http://schemas.microsoft.com/office/powerpoint/2010/main" val="1521584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819150" y="-7144"/>
            <a:ext cx="7522368" cy="10294145"/>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4392602" y="2070103"/>
            <a:ext cx="12861933" cy="3924299"/>
          </a:xfrm>
        </p:spPr>
        <p:txBody>
          <a:bodyPr anchor="b">
            <a:normAutofit/>
          </a:bodyPr>
          <a:lstStyle>
            <a:lvl1pPr algn="r">
              <a:defRPr sz="9000">
                <a:effectLst/>
              </a:defRPr>
            </a:lvl1pPr>
          </a:lstStyle>
          <a:p>
            <a:r>
              <a:rPr lang="en-US"/>
              <a:t>Click to edit Master title style</a:t>
            </a:r>
            <a:endParaRPr lang="en-US" dirty="0"/>
          </a:p>
        </p:txBody>
      </p:sp>
      <p:sp>
        <p:nvSpPr>
          <p:cNvPr id="3" name="Subtitle 2"/>
          <p:cNvSpPr>
            <a:spLocks noGrp="1"/>
          </p:cNvSpPr>
          <p:nvPr>
            <p:ph type="subTitle" idx="1"/>
          </p:nvPr>
        </p:nvSpPr>
        <p:spPr>
          <a:xfrm>
            <a:off x="6773066" y="5994401"/>
            <a:ext cx="10481468" cy="2082801"/>
          </a:xfrm>
        </p:spPr>
        <p:txBody>
          <a:bodyPr anchor="t">
            <a:normAutofit/>
          </a:bodyPr>
          <a:lstStyle>
            <a:lvl1pPr marL="0" indent="0" algn="r">
              <a:buNone/>
              <a:defRPr sz="315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0943C1-5961-4216-88ED-25365F3B026D}" type="datetime1">
              <a:rPr lang="en-US" smtClean="0"/>
              <a:t>6/18/2025</a:t>
            </a:fld>
            <a:endParaRPr lang="en-US"/>
          </a:p>
        </p:txBody>
      </p:sp>
      <p:sp>
        <p:nvSpPr>
          <p:cNvPr id="5" name="Footer Placeholder 4"/>
          <p:cNvSpPr>
            <a:spLocks noGrp="1"/>
          </p:cNvSpPr>
          <p:nvPr>
            <p:ph type="ftr" sz="quarter" idx="11"/>
          </p:nvPr>
        </p:nvSpPr>
        <p:spPr>
          <a:xfrm>
            <a:off x="7998618" y="8824913"/>
            <a:ext cx="6486066" cy="547688"/>
          </a:xfrm>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0825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7" y="7099298"/>
            <a:ext cx="15028067" cy="850107"/>
          </a:xfrm>
        </p:spPr>
        <p:txBody>
          <a:bodyPr anchor="b">
            <a:normAutofit/>
          </a:bodyPr>
          <a:lstStyle>
            <a:lvl1pPr algn="ctr">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9018" y="1398168"/>
            <a:ext cx="12338916" cy="47474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226467" y="7949405"/>
            <a:ext cx="15028067" cy="740568"/>
          </a:xfrm>
        </p:spPr>
        <p:txBody>
          <a:bodyPr>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32C04344-CE1A-494E-8E59-DF4A634CF1F6}" type="datetime1">
              <a:rPr lang="en-US" smtClean="0"/>
              <a:t>6/18/2025</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777973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1028700"/>
            <a:ext cx="15028067" cy="4572000"/>
          </a:xfrm>
        </p:spPr>
        <p:txBody>
          <a:bodyPr anchor="ctr">
            <a:normAutofit/>
          </a:bodyPr>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226469" y="6515100"/>
            <a:ext cx="15028070"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6CA1F8-C941-4CD8-A3E7-C6EC10BDE052}" type="datetime1">
              <a:rPr lang="en-US" smtClean="0"/>
              <a:t>6/18/2025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70705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655217" y="5143499"/>
            <a:ext cx="12799223" cy="571500"/>
          </a:xfrm>
        </p:spPr>
        <p:txBody>
          <a:bodyPr anchor="ctr">
            <a:normAutofit/>
          </a:bodyPr>
          <a:lstStyle>
            <a:lvl1pPr marL="0" indent="0">
              <a:buFontTx/>
              <a:buNone/>
              <a:defRPr sz="27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2226467" y="6515100"/>
            <a:ext cx="15028067"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5049AF-6C24-434A-B92B-FA20011DB310}" type="datetime1">
              <a:rPr lang="en-US" smtClean="0"/>
              <a:t>6/18/2025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19270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226470" y="4962872"/>
            <a:ext cx="15028064" cy="2203200"/>
          </a:xfrm>
        </p:spPr>
        <p:txBody>
          <a:bodyPr anchor="b">
            <a:normAutofit/>
          </a:bodyPr>
          <a:lstStyle>
            <a:lvl1pPr algn="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226468" y="7166072"/>
            <a:ext cx="15028065"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F53A5F-FDD9-42EF-B484-1BA0D3341CF9}" type="datetime1">
              <a:rPr lang="en-US" smtClean="0"/>
              <a:t>6/18/2025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60855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226470" y="5829300"/>
            <a:ext cx="15028065" cy="1333500"/>
          </a:xfrm>
        </p:spPr>
        <p:txBody>
          <a:bodyPr vert="horz" lIns="91440" tIns="45720" rIns="91440" bIns="45720" rtlCol="0" anchor="b">
            <a:normAutofit/>
          </a:bodyPr>
          <a:lstStyle>
            <a:lvl1pPr algn="r">
              <a:buNone/>
              <a:defRPr lang="en-US" sz="36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8" y="7162800"/>
            <a:ext cx="15028065" cy="1524000"/>
          </a:xfrm>
        </p:spPr>
        <p:txBody>
          <a:bodyPr anchor="t">
            <a:normAutofit/>
          </a:bodyPr>
          <a:lstStyle>
            <a:lvl1pPr marL="0" indent="0" algn="r">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796A3-4501-40CC-8A25-7FBB21BD6ABB}" type="datetime1">
              <a:rPr lang="en-US" smtClean="0"/>
              <a:t>6/18/2025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14842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226470" y="1028701"/>
            <a:ext cx="15028068" cy="409098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226469" y="5257800"/>
            <a:ext cx="15028070" cy="1257300"/>
          </a:xfrm>
        </p:spPr>
        <p:txBody>
          <a:bodyPr vert="horz" lIns="91440" tIns="45720" rIns="91440" bIns="45720" rtlCol="0" anchor="b">
            <a:normAutofit/>
          </a:bodyPr>
          <a:lstStyle>
            <a:lvl1pPr>
              <a:buNone/>
              <a:defRPr lang="en-US" sz="42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7" y="6515100"/>
            <a:ext cx="15028070" cy="21717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75A04-23D9-42CE-A881-89B4001E3EA7}" type="datetime1">
              <a:rPr lang="en-US" smtClean="0"/>
              <a:t>6/18/2025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0505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73DC37-307D-4540-A2E7-4DEBAA0CAC56}" type="datetime1">
              <a:rPr lang="en-US" smtClean="0"/>
              <a:t>6/18/2025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87449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98983" y="1028700"/>
            <a:ext cx="2655554" cy="7658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26468" y="1028700"/>
            <a:ext cx="12029613" cy="76581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4CB3B5-F846-46EE-8E5E-8702EF5782CC}" type="datetime1">
              <a:rPr lang="en-US" smtClean="0"/>
              <a:t>6/18/2025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8612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85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IN"/>
              <a:t>BY PRAVEEN N. SHARMA &amp; SANJUKTA SENGUPTA</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86D5C60-8720-4F68-A0D4-DD04151987F6}" type="datetime1">
              <a:rPr lang="en-US" smtClean="0"/>
              <a:t>6/18/2025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2072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05EE3-63E6-4D72-903C-B93D798CF0DF}" type="datetime1">
              <a:rPr lang="en-US" smtClean="0"/>
              <a:t>6/18/2025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a:xfrm>
            <a:off x="16427785" y="8800697"/>
            <a:ext cx="826751" cy="547688"/>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4128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58419" y="4000498"/>
            <a:ext cx="13396121" cy="3165573"/>
          </a:xfrm>
        </p:spPr>
        <p:txBody>
          <a:bodyPr anchor="b"/>
          <a:lstStyle>
            <a:lvl1pPr algn="r">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3858417" y="7166072"/>
            <a:ext cx="13396122"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EF4594-E142-4712-B8A2-84C64651A5B8}" type="datetime1">
              <a:rPr lang="en-US" smtClean="0"/>
              <a:t>6/18/2025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28759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26467" y="1028701"/>
            <a:ext cx="15028070" cy="26288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26469" y="4000499"/>
            <a:ext cx="7342583" cy="4686302"/>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911951" y="4000500"/>
            <a:ext cx="7342584" cy="4686300"/>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BFF1E2-79D5-484A-A43C-F532D37978BA}" type="datetime1">
              <a:rPr lang="en-US" smtClean="0"/>
              <a:t>6/18/2025</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566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658269" y="3987800"/>
            <a:ext cx="6910782"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226467" y="5003006"/>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320731" y="4000500"/>
            <a:ext cx="6933806"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911951" y="5003006"/>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02138F-CEB2-40CC-BB4D-FE9486829651}" type="datetime1">
              <a:rPr lang="en-US" smtClean="0"/>
              <a:t>6/18/2025</a:t>
            </a:fld>
            <a:endParaRPr lang="en-US"/>
          </a:p>
        </p:txBody>
      </p:sp>
      <p:sp>
        <p:nvSpPr>
          <p:cNvPr id="8" name="Footer Placeholder 7"/>
          <p:cNvSpPr>
            <a:spLocks noGrp="1"/>
          </p:cNvSpPr>
          <p:nvPr>
            <p:ph type="ftr" sz="quarter" idx="11"/>
          </p:nvPr>
        </p:nvSpPr>
        <p:spPr/>
        <p:txBody>
          <a:bodyPr/>
          <a:lstStyle/>
          <a:p>
            <a:r>
              <a:rPr lang="en-IN"/>
              <a:t>BY PRAVEEN N. SHARMA &amp; SANJUKTA SENGUPTA</a:t>
            </a:r>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0910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3EA1DC-366D-472F-BA38-879012567344}" type="datetime1">
              <a:rPr lang="en-US" smtClean="0"/>
              <a:t>6/18/2025</a:t>
            </a:fld>
            <a:endParaRPr lang="en-US"/>
          </a:p>
        </p:txBody>
      </p:sp>
      <p:sp>
        <p:nvSpPr>
          <p:cNvPr id="4" name="Footer Placeholder 3"/>
          <p:cNvSpPr>
            <a:spLocks noGrp="1"/>
          </p:cNvSpPr>
          <p:nvPr>
            <p:ph type="ftr" sz="quarter" idx="11"/>
          </p:nvPr>
        </p:nvSpPr>
        <p:spPr/>
        <p:txBody>
          <a:bodyPr/>
          <a:lstStyle/>
          <a:p>
            <a:r>
              <a:rPr lang="en-IN"/>
              <a:t>BY PRAVEEN N. SHARMA &amp; SANJUKTA SENGUPTA</a:t>
            </a:r>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6104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8CAC5-7C0D-4FE4-8DBB-1B5C3F23AA9B}" type="datetime1">
              <a:rPr lang="en-US" smtClean="0"/>
              <a:t>6/18/2025</a:t>
            </a:fld>
            <a:endParaRPr lang="en-US"/>
          </a:p>
        </p:txBody>
      </p:sp>
      <p:sp>
        <p:nvSpPr>
          <p:cNvPr id="3" name="Footer Placeholder 2"/>
          <p:cNvSpPr>
            <a:spLocks noGrp="1"/>
          </p:cNvSpPr>
          <p:nvPr>
            <p:ph type="ftr" sz="quarter" idx="11"/>
          </p:nvPr>
        </p:nvSpPr>
        <p:spPr/>
        <p:txBody>
          <a:bodyPr/>
          <a:lstStyle/>
          <a:p>
            <a:r>
              <a:rPr lang="en-IN"/>
              <a:t>BY PRAVEEN N. SHARMA &amp; SANJUKTA SENGUPTA</a:t>
            </a:r>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9823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2400300"/>
            <a:ext cx="5323682" cy="2057400"/>
          </a:xfrm>
        </p:spPr>
        <p:txBody>
          <a:bodyPr anchor="b">
            <a:normAutofit/>
          </a:bodyPr>
          <a:lstStyle>
            <a:lvl1pPr algn="ctr">
              <a:defRPr sz="3600" b="0"/>
            </a:lvl1pPr>
          </a:lstStyle>
          <a:p>
            <a:r>
              <a:rPr lang="en-US"/>
              <a:t>Click to edit Master title style</a:t>
            </a:r>
            <a:endParaRPr lang="en-US" dirty="0"/>
          </a:p>
        </p:txBody>
      </p:sp>
      <p:sp>
        <p:nvSpPr>
          <p:cNvPr id="3" name="Content Placeholder 2"/>
          <p:cNvSpPr>
            <a:spLocks noGrp="1"/>
          </p:cNvSpPr>
          <p:nvPr>
            <p:ph idx="1"/>
          </p:nvPr>
        </p:nvSpPr>
        <p:spPr>
          <a:xfrm>
            <a:off x="7893050" y="1028699"/>
            <a:ext cx="9361485" cy="7658102"/>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26469" y="4457700"/>
            <a:ext cx="5323682" cy="2743200"/>
          </a:xfrm>
        </p:spPr>
        <p:txBody>
          <a:bodyPr>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06622CA-2B87-40EE-BA2A-390F673302C6}" type="datetime1">
              <a:rPr lang="en-US" smtClean="0"/>
              <a:t>6/18/2025</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210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4086" y="2628899"/>
            <a:ext cx="8139237" cy="2057400"/>
          </a:xfrm>
        </p:spPr>
        <p:txBody>
          <a:bodyPr anchor="b">
            <a:normAutofit/>
          </a:bodyPr>
          <a:lstStyle>
            <a:lvl1pPr algn="ctr">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1392023" y="1371600"/>
            <a:ext cx="4921461" cy="6858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224086" y="4686299"/>
            <a:ext cx="8139237" cy="2743200"/>
          </a:xfrm>
        </p:spPr>
        <p:txBody>
          <a:bodyPr>
            <a:normAutofit/>
          </a:bodyPr>
          <a:lstStyle>
            <a:lvl1pPr marL="0" indent="0" algn="ctr">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DB963A3B-6E18-40B1-95D1-E9E62F8377EB}" type="datetime1">
              <a:rPr lang="en-US" smtClean="0"/>
              <a:t>6/18/2025</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228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226219" y="1"/>
            <a:ext cx="3655220" cy="10287002"/>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2226467" y="1028701"/>
            <a:ext cx="15028070" cy="26288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6466" y="4000499"/>
            <a:ext cx="15028070" cy="468630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598984" y="8824913"/>
            <a:ext cx="1714500" cy="54768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32C04344-CE1A-494E-8E59-DF4A634CF1F6}" type="datetime1">
              <a:rPr lang="en-US" smtClean="0"/>
              <a:t>6/18/2025</a:t>
            </a:fld>
            <a:endParaRPr lang="en-US"/>
          </a:p>
        </p:txBody>
      </p:sp>
      <p:sp>
        <p:nvSpPr>
          <p:cNvPr id="5" name="Footer Placeholder 4"/>
          <p:cNvSpPr>
            <a:spLocks noGrp="1"/>
          </p:cNvSpPr>
          <p:nvPr>
            <p:ph type="ftr" sz="quarter" idx="3"/>
          </p:nvPr>
        </p:nvSpPr>
        <p:spPr>
          <a:xfrm>
            <a:off x="3858419" y="8824913"/>
            <a:ext cx="10626266" cy="547688"/>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r>
              <a:rPr lang="en-IN"/>
              <a:t>BY PRAVEEN N. SHARMA &amp; SANJUKTA SENGUPTA</a:t>
            </a:r>
          </a:p>
        </p:txBody>
      </p:sp>
      <p:sp>
        <p:nvSpPr>
          <p:cNvPr id="6" name="Slide Number Placeholder 5"/>
          <p:cNvSpPr>
            <a:spLocks noGrp="1"/>
          </p:cNvSpPr>
          <p:nvPr>
            <p:ph type="sldNum" sz="quarter" idx="4"/>
          </p:nvPr>
        </p:nvSpPr>
        <p:spPr>
          <a:xfrm>
            <a:off x="16427785" y="8824913"/>
            <a:ext cx="826751" cy="54768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0005465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hf hdr="0" ftr="0" dt="0"/>
  <p:txStyles>
    <p:titleStyle>
      <a:lvl1pPr algn="ctr" defTabSz="6858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accent1">
            <a:lumMod val="75000"/>
          </a:schemeClr>
        </a:buClr>
        <a:buSzPct val="145000"/>
        <a:buFont typeface="Arial"/>
        <a:buChar char="•"/>
        <a:defRPr sz="3600" kern="1200" cap="none">
          <a:solidFill>
            <a:schemeClr val="tx1"/>
          </a:solidFill>
          <a:effectLst/>
          <a:latin typeface="+mn-lt"/>
          <a:ea typeface="+mn-ea"/>
          <a:cs typeface="+mn-cs"/>
        </a:defRPr>
      </a:lvl1pPr>
      <a:lvl2pPr marL="1114425" indent="-428625" algn="l" defTabSz="685800" rtl="0" eaLnBrk="1" latinLnBrk="0" hangingPunct="1">
        <a:spcBef>
          <a:spcPct val="20000"/>
        </a:spcBef>
        <a:spcAft>
          <a:spcPts val="900"/>
        </a:spcAft>
        <a:buClr>
          <a:schemeClr val="accent1">
            <a:lumMod val="75000"/>
          </a:schemeClr>
        </a:buClr>
        <a:buSzPct val="145000"/>
        <a:buFont typeface="Arial"/>
        <a:buChar char="•"/>
        <a:defRPr sz="3000" kern="1200" cap="none">
          <a:solidFill>
            <a:schemeClr val="tx1"/>
          </a:solidFill>
          <a:effectLst/>
          <a:latin typeface="+mn-lt"/>
          <a:ea typeface="+mn-ea"/>
          <a:cs typeface="+mn-cs"/>
        </a:defRPr>
      </a:lvl2pPr>
      <a:lvl3pPr marL="1800225" indent="-428625" algn="l" defTabSz="685800" rtl="0" eaLnBrk="1" latinLnBrk="0" hangingPunct="1">
        <a:spcBef>
          <a:spcPct val="20000"/>
        </a:spcBef>
        <a:spcAft>
          <a:spcPts val="900"/>
        </a:spcAft>
        <a:buClr>
          <a:schemeClr val="accent1">
            <a:lumMod val="75000"/>
          </a:schemeClr>
        </a:buClr>
        <a:buSzPct val="145000"/>
        <a:buFont typeface="Arial"/>
        <a:buChar char="•"/>
        <a:defRPr sz="2700" kern="1200" cap="none">
          <a:solidFill>
            <a:schemeClr val="tx1"/>
          </a:solidFill>
          <a:effectLst/>
          <a:latin typeface="+mn-lt"/>
          <a:ea typeface="+mn-ea"/>
          <a:cs typeface="+mn-cs"/>
        </a:defRPr>
      </a:lvl3pPr>
      <a:lvl4pPr marL="2314575" indent="-257175" algn="l" defTabSz="685800" rtl="0" eaLnBrk="1" latinLnBrk="0" hangingPunct="1">
        <a:spcBef>
          <a:spcPct val="20000"/>
        </a:spcBef>
        <a:spcAft>
          <a:spcPts val="900"/>
        </a:spcAft>
        <a:buClr>
          <a:schemeClr val="accent1">
            <a:lumMod val="75000"/>
          </a:schemeClr>
        </a:buClr>
        <a:buSzPct val="145000"/>
        <a:buFont typeface="Arial"/>
        <a:buChar char="•"/>
        <a:defRPr sz="2400" kern="1200" cap="none">
          <a:solidFill>
            <a:schemeClr val="tx1"/>
          </a:solidFill>
          <a:effectLst/>
          <a:latin typeface="+mn-lt"/>
          <a:ea typeface="+mn-ea"/>
          <a:cs typeface="+mn-cs"/>
        </a:defRPr>
      </a:lvl4pPr>
      <a:lvl5pPr marL="3000375" indent="-257175"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5pPr>
      <a:lvl6pPr marL="37719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6pPr>
      <a:lvl7pPr marL="44577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7pPr>
      <a:lvl8pPr marL="51435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8pPr>
      <a:lvl9pPr marL="5829300" indent="-342900" algn="l" defTabSz="685800" rtl="0"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p:nvPr/>
        </p:nvSpPr>
        <p:spPr>
          <a:xfrm>
            <a:off x="6967108" y="6450530"/>
            <a:ext cx="3953510" cy="0"/>
          </a:xfrm>
          <a:custGeom>
            <a:avLst/>
            <a:gdLst/>
            <a:ahLst/>
            <a:cxnLst/>
            <a:rect l="l" t="t" r="r" b="b"/>
            <a:pathLst>
              <a:path w="3953509">
                <a:moveTo>
                  <a:pt x="0" y="0"/>
                </a:moveTo>
                <a:lnTo>
                  <a:pt x="3952916" y="0"/>
                </a:lnTo>
              </a:path>
            </a:pathLst>
          </a:custGeom>
          <a:ln w="19049">
            <a:solidFill>
              <a:srgbClr val="FFFFFF"/>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9DBAF98-3790-49CC-BB6E-D381CEABD272}"/>
              </a:ext>
            </a:extLst>
          </p:cNvPr>
          <p:cNvSpPr txBox="1"/>
          <p:nvPr/>
        </p:nvSpPr>
        <p:spPr>
          <a:xfrm>
            <a:off x="13487400" y="6832074"/>
            <a:ext cx="4267200" cy="1384995"/>
          </a:xfrm>
          <a:prstGeom prst="rect">
            <a:avLst/>
          </a:prstGeom>
          <a:noFill/>
        </p:spPr>
        <p:txBody>
          <a:bodyPr wrap="square" rtlCol="0">
            <a:spAutoFit/>
          </a:bodyPr>
          <a:lstStyle/>
          <a:p>
            <a:r>
              <a:rPr lang="en-GB" sz="2800" b="1" dirty="0">
                <a:latin typeface="Times New Roman" panose="02020603050405020304" pitchFamily="18" charset="0"/>
                <a:cs typeface="Times New Roman" panose="02020603050405020304" pitchFamily="18" charset="0"/>
              </a:rPr>
              <a:t>Presented By</a:t>
            </a:r>
          </a:p>
          <a:p>
            <a:pPr marL="1254125" indent="-457200">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Om Shanker Sahay</a:t>
            </a:r>
          </a:p>
          <a:p>
            <a:pPr marL="1254125" indent="-457200">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Shubh Goel</a:t>
            </a:r>
          </a:p>
        </p:txBody>
      </p:sp>
      <p:sp>
        <p:nvSpPr>
          <p:cNvPr id="4" name="TextBox 3"/>
          <p:cNvSpPr txBox="1"/>
          <p:nvPr/>
        </p:nvSpPr>
        <p:spPr>
          <a:xfrm>
            <a:off x="3733800" y="3479774"/>
            <a:ext cx="10820400" cy="2308324"/>
          </a:xfrm>
          <a:prstGeom prst="rect">
            <a:avLst/>
          </a:prstGeom>
          <a:noFill/>
        </p:spPr>
        <p:txBody>
          <a:bodyPr wrap="square" rtlCol="0">
            <a:spAutoFit/>
          </a:bodyPr>
          <a:lstStyle/>
          <a:p>
            <a:pPr algn="ctr"/>
            <a:r>
              <a:rPr lang="en-IN" sz="7200" b="1" dirty="0">
                <a:latin typeface="Times New Roman" panose="02020603050405020304" pitchFamily="18" charset="0"/>
                <a:cs typeface="Times New Roman" panose="02020603050405020304" pitchFamily="18" charset="0"/>
              </a:rPr>
              <a:t>Finance and Risk Analytics</a:t>
            </a:r>
          </a:p>
        </p:txBody>
      </p:sp>
      <p:pic>
        <p:nvPicPr>
          <p:cNvPr id="1026" name="Picture 2" descr="Delhi Technological University - Wikipedia">
            <a:extLst>
              <a:ext uri="{FF2B5EF4-FFF2-40B4-BE49-F238E27FC236}">
                <a16:creationId xmlns:a16="http://schemas.microsoft.com/office/drawing/2014/main" id="{253C6D01-BE6C-4F07-19B8-D472703A9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1521398"/>
            <a:ext cx="1943100" cy="182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744200" y="2325186"/>
            <a:ext cx="7277214" cy="5509200"/>
          </a:xfrm>
          <a:prstGeom prst="rect">
            <a:avLst/>
          </a:prstGeom>
          <a:noFill/>
        </p:spPr>
        <p:txBody>
          <a:bodyPr wrap="square" rtlCol="0">
            <a:spAutoFit/>
          </a:bodyPr>
          <a:lstStyle/>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S&amp;P500 is positively co-related with Finance Sector.</a:t>
            </a:r>
          </a:p>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Although market took a massive hit in 2020 due to corona pandemic Morgan Stanley and Goldman Sachs were able to recover back as well as out performed the sector but still majority of stocks have been hit.</a:t>
            </a:r>
          </a:p>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Also, we can see that Goldman Sachs &amp; Morgan Stanley are highly correlated when compared to others stocks.</a:t>
            </a:r>
            <a:endParaRPr lang="en-IN"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E998992-9FD7-418F-8C92-A5DE53162374}"/>
              </a:ext>
            </a:extLst>
          </p:cNvPr>
          <p:cNvPicPr>
            <a:picLocks noChangeAspect="1"/>
          </p:cNvPicPr>
          <p:nvPr/>
        </p:nvPicPr>
        <p:blipFill>
          <a:blip r:embed="rId2"/>
          <a:stretch>
            <a:fillRect/>
          </a:stretch>
        </p:blipFill>
        <p:spPr>
          <a:xfrm>
            <a:off x="453710" y="2679319"/>
            <a:ext cx="9345329" cy="5239481"/>
          </a:xfrm>
          <a:prstGeom prst="rect">
            <a:avLst/>
          </a:prstGeom>
          <a:ln w="228600" cap="sq" cmpd="thickThin">
            <a:solidFill>
              <a:srgbClr val="000000"/>
            </a:solidFill>
            <a:prstDash val="solid"/>
            <a:miter lim="800000"/>
          </a:ln>
          <a:effectLst>
            <a:innerShdw blurRad="76200">
              <a:srgbClr val="000000"/>
            </a:innerShdw>
          </a:effectLst>
        </p:spPr>
      </p:pic>
      <p:cxnSp>
        <p:nvCxnSpPr>
          <p:cNvPr id="10" name="Straight Connector 9">
            <a:extLst>
              <a:ext uri="{FF2B5EF4-FFF2-40B4-BE49-F238E27FC236}">
                <a16:creationId xmlns:a16="http://schemas.microsoft.com/office/drawing/2014/main" id="{6226F5E1-C5AC-4315-94CE-0F72BA64FD3D}"/>
              </a:ext>
            </a:extLst>
          </p:cNvPr>
          <p:cNvCxnSpPr/>
          <p:nvPr/>
        </p:nvCxnSpPr>
        <p:spPr>
          <a:xfrm>
            <a:off x="10439400" y="2171700"/>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5" name="TextBox 14">
            <a:extLst>
              <a:ext uri="{FF2B5EF4-FFF2-40B4-BE49-F238E27FC236}">
                <a16:creationId xmlns:a16="http://schemas.microsoft.com/office/drawing/2014/main" id="{708F44C3-128F-4790-8E1A-F8385FDA87D2}"/>
              </a:ext>
            </a:extLst>
          </p:cNvPr>
          <p:cNvSpPr txBox="1"/>
          <p:nvPr/>
        </p:nvSpPr>
        <p:spPr>
          <a:xfrm>
            <a:off x="12424875" y="1463814"/>
            <a:ext cx="3915864"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Finance Sector</a:t>
            </a:r>
          </a:p>
        </p:txBody>
      </p:sp>
      <p:sp>
        <p:nvSpPr>
          <p:cNvPr id="16" name="object 7">
            <a:extLst>
              <a:ext uri="{FF2B5EF4-FFF2-40B4-BE49-F238E27FC236}">
                <a16:creationId xmlns:a16="http://schemas.microsoft.com/office/drawing/2014/main" id="{2BDFEAA2-CEFC-4B8C-8032-39D4B75D7196}"/>
              </a:ext>
            </a:extLst>
          </p:cNvPr>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407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624931" y="2727454"/>
            <a:ext cx="7247086" cy="4832092"/>
          </a:xfrm>
          <a:prstGeom prst="rect">
            <a:avLst/>
          </a:prstGeom>
          <a:noFill/>
        </p:spPr>
        <p:txBody>
          <a:bodyPr wrap="square" rtlCol="0">
            <a:spAutoFit/>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S&amp;P500 is positively co-related with Health and Pharma Sector(JNJ, MRK, UNH).</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During the pandemic health and pharma and technology sector showed rapid growth after the market crash in comparison to other industries.</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From past 5 years we can see that Bausch Health Companies </a:t>
            </a:r>
            <a:r>
              <a:rPr lang="en-US" sz="2800" dirty="0" err="1">
                <a:latin typeface="Times New Roman" panose="02020603050405020304" pitchFamily="18" charset="0"/>
                <a:cs typeface="Times New Roman" panose="02020603050405020304" pitchFamily="18" charset="0"/>
              </a:rPr>
              <a:t>inc</a:t>
            </a:r>
            <a:r>
              <a:rPr lang="en-US" sz="2800" dirty="0">
                <a:latin typeface="Times New Roman" panose="02020603050405020304" pitchFamily="18" charset="0"/>
                <a:cs typeface="Times New Roman" panose="02020603050405020304" pitchFamily="18" charset="0"/>
              </a:rPr>
              <a:t> has not seen any growth.</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Overall the health and pharma sector is strong compared to S&amp;P500.</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09760C3-3830-4E47-B1FF-B8C5FDF8BA46}"/>
              </a:ext>
            </a:extLst>
          </p:cNvPr>
          <p:cNvPicPr>
            <a:picLocks noChangeAspect="1"/>
          </p:cNvPicPr>
          <p:nvPr/>
        </p:nvPicPr>
        <p:blipFill>
          <a:blip r:embed="rId2"/>
          <a:stretch>
            <a:fillRect/>
          </a:stretch>
        </p:blipFill>
        <p:spPr>
          <a:xfrm>
            <a:off x="609600" y="2514233"/>
            <a:ext cx="9383434" cy="5258534"/>
          </a:xfrm>
          <a:prstGeom prst="rect">
            <a:avLst/>
          </a:prstGeom>
          <a:ln w="2286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88E108D0-1D5F-4220-A2DE-89BDB919D13E}"/>
              </a:ext>
            </a:extLst>
          </p:cNvPr>
          <p:cNvSpPr txBox="1"/>
          <p:nvPr/>
        </p:nvSpPr>
        <p:spPr>
          <a:xfrm>
            <a:off x="11201400" y="1653040"/>
            <a:ext cx="6847433"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Pharma and Healthcare Sector</a:t>
            </a:r>
          </a:p>
        </p:txBody>
      </p:sp>
      <p:cxnSp>
        <p:nvCxnSpPr>
          <p:cNvPr id="13" name="Straight Connector 12">
            <a:extLst>
              <a:ext uri="{FF2B5EF4-FFF2-40B4-BE49-F238E27FC236}">
                <a16:creationId xmlns:a16="http://schemas.microsoft.com/office/drawing/2014/main" id="{BA7A61D3-E7EF-405D-B522-8FA28F6E4A4C}"/>
              </a:ext>
            </a:extLst>
          </p:cNvPr>
          <p:cNvCxnSpPr/>
          <p:nvPr/>
        </p:nvCxnSpPr>
        <p:spPr>
          <a:xfrm>
            <a:off x="104394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4" name="object 7">
            <a:extLst>
              <a:ext uri="{FF2B5EF4-FFF2-40B4-BE49-F238E27FC236}">
                <a16:creationId xmlns:a16="http://schemas.microsoft.com/office/drawing/2014/main" id="{676FF7DF-F942-4058-B0A4-044B8B1956BE}"/>
              </a:ext>
            </a:extLst>
          </p:cNvPr>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906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581529" y="3103549"/>
            <a:ext cx="7254381" cy="4401205"/>
          </a:xfrm>
          <a:prstGeom prst="rect">
            <a:avLst/>
          </a:prstGeom>
          <a:noFill/>
        </p:spPr>
        <p:txBody>
          <a:bodyPr wrap="square" rtlCol="0">
            <a:spAutoFit/>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S&amp;P500 is strongly co-related with Technology Sector(AMZN, FB, MSFT, GOOG, AAPL).</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When compared to other sectors during the pandemic Tech sector was one of few sectors to bounce back sharply.</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Except for IBM all the other stocks are out performing the market.</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Also all the stocks except for IBM are strongly co-related with each other.</a:t>
            </a:r>
            <a:endParaRPr lang="en-GB"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B6BA1B-7966-437D-B381-B992C4CF0C6B}"/>
              </a:ext>
            </a:extLst>
          </p:cNvPr>
          <p:cNvPicPr>
            <a:picLocks noChangeAspect="1"/>
          </p:cNvPicPr>
          <p:nvPr/>
        </p:nvPicPr>
        <p:blipFill>
          <a:blip r:embed="rId2"/>
          <a:stretch>
            <a:fillRect/>
          </a:stretch>
        </p:blipFill>
        <p:spPr>
          <a:xfrm>
            <a:off x="414073" y="2689175"/>
            <a:ext cx="9392961" cy="5229955"/>
          </a:xfrm>
          <a:prstGeom prst="rect">
            <a:avLst/>
          </a:prstGeom>
          <a:ln w="228600" cap="sq" cmpd="thickThin">
            <a:solidFill>
              <a:srgbClr val="000000"/>
            </a:solidFill>
            <a:prstDash val="solid"/>
            <a:miter lim="800000"/>
          </a:ln>
          <a:effectLst>
            <a:innerShdw blurRad="76200">
              <a:srgbClr val="000000"/>
            </a:innerShdw>
          </a:effectLst>
        </p:spPr>
      </p:pic>
      <p:cxnSp>
        <p:nvCxnSpPr>
          <p:cNvPr id="8" name="Straight Connector 7">
            <a:extLst>
              <a:ext uri="{FF2B5EF4-FFF2-40B4-BE49-F238E27FC236}">
                <a16:creationId xmlns:a16="http://schemas.microsoft.com/office/drawing/2014/main" id="{03D36AAA-00AD-4295-AFC3-EF894971B50D}"/>
              </a:ext>
            </a:extLst>
          </p:cNvPr>
          <p:cNvCxnSpPr/>
          <p:nvPr/>
        </p:nvCxnSpPr>
        <p:spPr>
          <a:xfrm>
            <a:off x="104394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26777192-F2F9-4AA0-A034-D5F9C465FBDA}"/>
              </a:ext>
            </a:extLst>
          </p:cNvPr>
          <p:cNvSpPr txBox="1"/>
          <p:nvPr/>
        </p:nvSpPr>
        <p:spPr>
          <a:xfrm>
            <a:off x="12088274" y="1828800"/>
            <a:ext cx="4240889"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Technology Sector</a:t>
            </a:r>
          </a:p>
        </p:txBody>
      </p:sp>
      <p:sp>
        <p:nvSpPr>
          <p:cNvPr id="14" name="object 7">
            <a:extLst>
              <a:ext uri="{FF2B5EF4-FFF2-40B4-BE49-F238E27FC236}">
                <a16:creationId xmlns:a16="http://schemas.microsoft.com/office/drawing/2014/main" id="{B7C3860D-6EFD-43F4-96BC-7AC9465C3C3D}"/>
              </a:ext>
            </a:extLst>
          </p:cNvPr>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66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609882" y="4451002"/>
            <a:ext cx="7254381" cy="1384995"/>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As we had to perform analysis on past 5 years stocks data we have also created a dashboard with the stock of past 5 years. </a:t>
            </a:r>
          </a:p>
        </p:txBody>
      </p:sp>
      <p:cxnSp>
        <p:nvCxnSpPr>
          <p:cNvPr id="8" name="Straight Connector 7">
            <a:extLst>
              <a:ext uri="{FF2B5EF4-FFF2-40B4-BE49-F238E27FC236}">
                <a16:creationId xmlns:a16="http://schemas.microsoft.com/office/drawing/2014/main" id="{03D36AAA-00AD-4295-AFC3-EF894971B50D}"/>
              </a:ext>
            </a:extLst>
          </p:cNvPr>
          <p:cNvCxnSpPr/>
          <p:nvPr/>
        </p:nvCxnSpPr>
        <p:spPr>
          <a:xfrm>
            <a:off x="10439400" y="2263457"/>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4" name="object 7">
            <a:extLst>
              <a:ext uri="{FF2B5EF4-FFF2-40B4-BE49-F238E27FC236}">
                <a16:creationId xmlns:a16="http://schemas.microsoft.com/office/drawing/2014/main" id="{B7C3860D-6EFD-43F4-96BC-7AC9465C3C3D}"/>
              </a:ext>
            </a:extLst>
          </p:cNvPr>
          <p:cNvSpPr txBox="1">
            <a:spLocks noGrp="1"/>
          </p:cNvSpPr>
          <p:nvPr>
            <p:ph type="title"/>
          </p:nvPr>
        </p:nvSpPr>
        <p:spPr>
          <a:xfrm>
            <a:off x="4914900" y="1155"/>
            <a:ext cx="8458200" cy="1726691"/>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Visualization of stocks (Past 5 Years)</a:t>
            </a:r>
            <a:endParaRPr lang="en-IN" sz="54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9DDF19E-1E91-4345-BD69-70D03E216FAB}"/>
              </a:ext>
            </a:extLst>
          </p:cNvPr>
          <p:cNvPicPr>
            <a:picLocks noChangeAspect="1"/>
          </p:cNvPicPr>
          <p:nvPr/>
        </p:nvPicPr>
        <p:blipFill>
          <a:blip r:embed="rId2"/>
          <a:stretch>
            <a:fillRect/>
          </a:stretch>
        </p:blipFill>
        <p:spPr>
          <a:xfrm>
            <a:off x="423737" y="3206730"/>
            <a:ext cx="9412013" cy="5258534"/>
          </a:xfrm>
          <a:prstGeom prst="rect">
            <a:avLst/>
          </a:prstGeom>
        </p:spPr>
      </p:pic>
    </p:spTree>
    <p:extLst>
      <p:ext uri="{BB962C8B-B14F-4D97-AF65-F5344CB8AC3E}">
        <p14:creationId xmlns:p14="http://schemas.microsoft.com/office/powerpoint/2010/main" val="1528349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4076700"/>
            <a:ext cx="6096000" cy="3449021"/>
          </a:xfrm>
          <a:prstGeom prst="rect">
            <a:avLst/>
          </a:prstGeom>
        </p:spPr>
        <p:txBody>
          <a:bodyPr vert="horz" wrap="square" lIns="0" tIns="1905" rIns="0" bIns="0" rtlCol="0">
            <a:spAutoFit/>
          </a:bodyPr>
          <a:lstStyle/>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AMZN gives 40.59%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MSFT gives 34.95%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AAPL gives 33.32%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FB gives 26.45%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UNH gives 23.72%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GOOG gives 21.02%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MS gives 14.55%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S&amp;P500 gives 13.04% annual returns.</a:t>
            </a:r>
          </a:p>
        </p:txBody>
      </p:sp>
      <p:sp>
        <p:nvSpPr>
          <p:cNvPr id="6" name="TextBox 5"/>
          <p:cNvSpPr txBox="1"/>
          <p:nvPr/>
        </p:nvSpPr>
        <p:spPr>
          <a:xfrm>
            <a:off x="228600" y="1638300"/>
            <a:ext cx="6248400" cy="1754326"/>
          </a:xfrm>
          <a:prstGeom prst="rect">
            <a:avLst/>
          </a:prstGeom>
          <a:noFill/>
        </p:spPr>
        <p:txBody>
          <a:bodyPr wrap="square" rtlCol="0">
            <a:spAutoFit/>
          </a:bodyPr>
          <a:lstStyle/>
          <a:p>
            <a:pPr algn="just"/>
            <a:r>
              <a:rPr lang="en-IN" sz="3600" b="1" dirty="0">
                <a:latin typeface="Times New Roman" panose="02020603050405020304" pitchFamily="18" charset="0"/>
                <a:cs typeface="Times New Roman" panose="02020603050405020304" pitchFamily="18" charset="0"/>
              </a:rPr>
              <a:t>At the end of 5 years we can see that top 7 stocks having returns greater than S&amp;P500:</a:t>
            </a:r>
          </a:p>
        </p:txBody>
      </p:sp>
      <p:pic>
        <p:nvPicPr>
          <p:cNvPr id="5" name="Picture 4">
            <a:extLst>
              <a:ext uri="{FF2B5EF4-FFF2-40B4-BE49-F238E27FC236}">
                <a16:creationId xmlns:a16="http://schemas.microsoft.com/office/drawing/2014/main" id="{36C2C079-FBB8-4233-BC1E-ED030F17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6957" y="246392"/>
            <a:ext cx="11209531" cy="97942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63A3F046-53A7-48E7-99F4-9058AF1CF14A}"/>
              </a:ext>
            </a:extLst>
          </p:cNvPr>
          <p:cNvSpPr txBox="1"/>
          <p:nvPr/>
        </p:nvSpPr>
        <p:spPr>
          <a:xfrm>
            <a:off x="-457199" y="145920"/>
            <a:ext cx="8686800" cy="9233297"/>
          </a:xfrm>
          <a:prstGeom prst="rect">
            <a:avLst/>
          </a:prstGeom>
          <a:noFill/>
        </p:spPr>
        <p:txBody>
          <a:bodyPr wrap="square" rtlCol="0">
            <a:spAutoFit/>
          </a:bodyPr>
          <a:lstStyle/>
          <a:p>
            <a:r>
              <a:rPr lang="en-GB" sz="3600" dirty="0">
                <a:latin typeface="Times New Roman" panose="02020603050405020304" pitchFamily="18" charset="0"/>
                <a:cs typeface="Times New Roman" panose="02020603050405020304" pitchFamily="18" charset="0"/>
              </a:rPr>
              <a:t>	</a:t>
            </a:r>
          </a:p>
          <a:p>
            <a:r>
              <a:rPr lang="en-GB" sz="3600" dirty="0">
                <a:latin typeface="Times New Roman" panose="02020603050405020304" pitchFamily="18" charset="0"/>
                <a:cs typeface="Times New Roman" panose="02020603050405020304" pitchFamily="18" charset="0"/>
              </a:rPr>
              <a:t>	</a:t>
            </a:r>
            <a:r>
              <a:rPr lang="en-GB" sz="3800" b="1" dirty="0">
                <a:latin typeface="Times New Roman" panose="02020603050405020304" pitchFamily="18" charset="0"/>
                <a:cs typeface="Times New Roman" panose="02020603050405020304" pitchFamily="18" charset="0"/>
              </a:rPr>
              <a:t>Annualized Return &amp; Annualized Risk</a:t>
            </a:r>
          </a:p>
          <a:p>
            <a:endParaRPr lang="en-GB" sz="3600" dirty="0">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top five stocks by annualized return are AMZN, MSFT, AAPL, FB, and UNH.</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annualized return on each of the top 5 stocks is greater than 20. Compared to other equities, the risk of these five stocks is moderate.</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likelihood of losing money and depleting the initial investment increases with decreasing return.</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Since they didn't even provide the return on investment as it was at the time of investing, the risk is larger for BHC, BCS, DB, CS, and WFC.</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riskier the company, the lower the ROI it offers, although there are some stocks that offer risk-free investment opportunities even if they don't offer the best returns.</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JNJ, RHHBY, and MRK stocks offer a good return with minimal risk.</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88FD50ED-948F-4583-936E-81E743BF4E61}"/>
              </a:ext>
            </a:extLst>
          </p:cNvPr>
          <p:cNvPicPr>
            <a:picLocks noChangeAspect="1"/>
          </p:cNvPicPr>
          <p:nvPr/>
        </p:nvPicPr>
        <p:blipFill>
          <a:blip r:embed="rId2"/>
          <a:stretch>
            <a:fillRect/>
          </a:stretch>
        </p:blipFill>
        <p:spPr>
          <a:xfrm>
            <a:off x="8991600" y="463094"/>
            <a:ext cx="9296400" cy="8598950"/>
          </a:xfrm>
          <a:prstGeom prst="rect">
            <a:avLst/>
          </a:prstGeom>
        </p:spPr>
      </p:pic>
      <p:cxnSp>
        <p:nvCxnSpPr>
          <p:cNvPr id="19" name="Straight Connector 18">
            <a:extLst>
              <a:ext uri="{FF2B5EF4-FFF2-40B4-BE49-F238E27FC236}">
                <a16:creationId xmlns:a16="http://schemas.microsoft.com/office/drawing/2014/main" id="{72FD4A01-B71D-4D91-83E1-24004013C11E}"/>
              </a:ext>
            </a:extLst>
          </p:cNvPr>
          <p:cNvCxnSpPr>
            <a:cxnSpLocks/>
          </p:cNvCxnSpPr>
          <p:nvPr/>
        </p:nvCxnSpPr>
        <p:spPr>
          <a:xfrm>
            <a:off x="8458200" y="2514600"/>
            <a:ext cx="0" cy="5257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3" name="Straight Connector 2">
            <a:extLst>
              <a:ext uri="{FF2B5EF4-FFF2-40B4-BE49-F238E27FC236}">
                <a16:creationId xmlns:a16="http://schemas.microsoft.com/office/drawing/2014/main" id="{76BAB4B4-EEAB-41BF-ABA4-8C64CB27B62E}"/>
              </a:ext>
            </a:extLst>
          </p:cNvPr>
          <p:cNvCxnSpPr/>
          <p:nvPr/>
        </p:nvCxnSpPr>
        <p:spPr>
          <a:xfrm>
            <a:off x="762000" y="1409700"/>
            <a:ext cx="662940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204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A493D40-59E5-4B09-9C7D-902BA6B006C4}"/>
              </a:ext>
            </a:extLst>
          </p:cNvPr>
          <p:cNvSpPr txBox="1"/>
          <p:nvPr/>
        </p:nvSpPr>
        <p:spPr>
          <a:xfrm>
            <a:off x="572386" y="3989338"/>
            <a:ext cx="8382000" cy="2308324"/>
          </a:xfrm>
          <a:prstGeom prst="rect">
            <a:avLst/>
          </a:prstGeom>
          <a:noFill/>
        </p:spPr>
        <p:txBody>
          <a:bodyPr wrap="square" rtlCol="0">
            <a:spAutoFit/>
          </a:bodyPr>
          <a:lstStyle/>
          <a:p>
            <a:pPr algn="ctr"/>
            <a:r>
              <a:rPr lang="en-GB" sz="7200" b="1" dirty="0">
                <a:latin typeface="Times New Roman" panose="02020603050405020304" pitchFamily="18" charset="0"/>
                <a:cs typeface="Times New Roman" panose="02020603050405020304" pitchFamily="18" charset="0"/>
              </a:rPr>
              <a:t>PORTFOLIO</a:t>
            </a:r>
          </a:p>
          <a:p>
            <a:pPr algn="ctr"/>
            <a:r>
              <a:rPr lang="en-GB" sz="7200" b="1" dirty="0">
                <a:latin typeface="Times New Roman" panose="02020603050405020304" pitchFamily="18" charset="0"/>
                <a:cs typeface="Times New Roman" panose="02020603050405020304" pitchFamily="18" charset="0"/>
              </a:rPr>
              <a:t>ANALYSIS</a:t>
            </a:r>
            <a:endParaRPr lang="en-IN" sz="7200" b="1" dirty="0">
              <a:latin typeface="Times New Roman" panose="02020603050405020304" pitchFamily="18" charset="0"/>
              <a:cs typeface="Times New Roman" panose="02020603050405020304" pitchFamily="18" charset="0"/>
            </a:endParaRPr>
          </a:p>
        </p:txBody>
      </p:sp>
      <p:pic>
        <p:nvPicPr>
          <p:cNvPr id="1026" name="Picture 2" descr="Portfolio Analysis Explained: Investment Analysis &amp; Portfolio Management">
            <a:extLst>
              <a:ext uri="{FF2B5EF4-FFF2-40B4-BE49-F238E27FC236}">
                <a16:creationId xmlns:a16="http://schemas.microsoft.com/office/drawing/2014/main" id="{FB4DC128-A0FF-473D-839B-836114F5E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7814" y="2593181"/>
            <a:ext cx="9067800" cy="510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293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1000FAB-CC47-47CD-A415-70C597924DA8}"/>
              </a:ext>
            </a:extLst>
          </p:cNvPr>
          <p:cNvSpPr txBox="1"/>
          <p:nvPr/>
        </p:nvSpPr>
        <p:spPr>
          <a:xfrm>
            <a:off x="448736" y="1843816"/>
            <a:ext cx="6714064" cy="8279190"/>
          </a:xfrm>
          <a:prstGeom prst="rect">
            <a:avLst/>
          </a:prstGeom>
          <a:noFill/>
        </p:spPr>
        <p:txBody>
          <a:bodyPr wrap="square" rtlCol="0">
            <a:spAutoFit/>
          </a:bodyPr>
          <a:lstStyle/>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In the next five years, Mr. Patrick Jyengar aims to treble his investment. He seeks low-risk investments that will yield respectable profits.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Low risk equities like </a:t>
            </a:r>
            <a:r>
              <a:rPr lang="en-US" sz="2800" b="1" dirty="0">
                <a:latin typeface="Times New Roman" panose="02020603050405020304" pitchFamily="18" charset="0"/>
                <a:cs typeface="Times New Roman" panose="02020603050405020304" pitchFamily="18" charset="0"/>
              </a:rPr>
              <a:t>JNJ, RHHBY, and GOOG</a:t>
            </a:r>
            <a:r>
              <a:rPr lang="en-US" sz="2800" dirty="0">
                <a:latin typeface="Times New Roman" panose="02020603050405020304" pitchFamily="18" charset="0"/>
                <a:cs typeface="Times New Roman" panose="02020603050405020304" pitchFamily="18" charset="0"/>
              </a:rPr>
              <a:t> are appropriate to buy in based on his profile. However, the combined returns from these three equities would fall short of Mr. Patrick's investment goal. Therefore, he can invest a portion of his wealth on MSFT to generate the needed profits.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Keeping all stock weights equal, the overall weight is 0.25.</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Mr. Patrick Jyengar invests 5 Hundred Thousand Dollar in equities. The returns that he would get after 5 years of time period is 1.15 Million Dollar with more than 6 Hundred Thousand dollars of gain.</a:t>
            </a:r>
          </a:p>
        </p:txBody>
      </p:sp>
      <p:sp>
        <p:nvSpPr>
          <p:cNvPr id="2" name="TextBox 1"/>
          <p:cNvSpPr txBox="1"/>
          <p:nvPr/>
        </p:nvSpPr>
        <p:spPr>
          <a:xfrm>
            <a:off x="6629400" y="150703"/>
            <a:ext cx="6409264" cy="707886"/>
          </a:xfrm>
          <a:prstGeom prst="rect">
            <a:avLst/>
          </a:prstGeom>
          <a:noFill/>
        </p:spPr>
        <p:txBody>
          <a:bodyPr wrap="square" rtlCol="0">
            <a:spAutoFit/>
          </a:bodyPr>
          <a:lstStyle/>
          <a:p>
            <a:pPr algn="just"/>
            <a:r>
              <a:rPr lang="en-IN" sz="4000" b="1" dirty="0">
                <a:latin typeface="Times New Roman" panose="02020603050405020304" pitchFamily="18" charset="0"/>
                <a:cs typeface="Times New Roman" panose="02020603050405020304" pitchFamily="18" charset="0"/>
              </a:rPr>
              <a:t>Portfolio Analysis</a:t>
            </a:r>
          </a:p>
        </p:txBody>
      </p:sp>
      <p:sp>
        <p:nvSpPr>
          <p:cNvPr id="9" name="TextBox 8">
            <a:extLst>
              <a:ext uri="{FF2B5EF4-FFF2-40B4-BE49-F238E27FC236}">
                <a16:creationId xmlns:a16="http://schemas.microsoft.com/office/drawing/2014/main" id="{96C35C16-F036-4715-B519-35AC2CD1F38D}"/>
              </a:ext>
            </a:extLst>
          </p:cNvPr>
          <p:cNvSpPr txBox="1"/>
          <p:nvPr/>
        </p:nvSpPr>
        <p:spPr>
          <a:xfrm>
            <a:off x="982136" y="858589"/>
            <a:ext cx="6409264"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Patrick Jyengar Portfolio</a:t>
            </a:r>
          </a:p>
        </p:txBody>
      </p:sp>
      <p:pic>
        <p:nvPicPr>
          <p:cNvPr id="5" name="Picture 4">
            <a:extLst>
              <a:ext uri="{FF2B5EF4-FFF2-40B4-BE49-F238E27FC236}">
                <a16:creationId xmlns:a16="http://schemas.microsoft.com/office/drawing/2014/main" id="{8C6279EE-0CB8-41C0-BFB6-C2546EB25FAE}"/>
              </a:ext>
            </a:extLst>
          </p:cNvPr>
          <p:cNvPicPr>
            <a:picLocks noChangeAspect="1"/>
          </p:cNvPicPr>
          <p:nvPr/>
        </p:nvPicPr>
        <p:blipFill>
          <a:blip r:embed="rId2"/>
          <a:stretch>
            <a:fillRect/>
          </a:stretch>
        </p:blipFill>
        <p:spPr>
          <a:xfrm>
            <a:off x="8153400" y="1115105"/>
            <a:ext cx="9961382" cy="8279188"/>
          </a:xfrm>
          <a:prstGeom prst="rect">
            <a:avLst/>
          </a:prstGeom>
        </p:spPr>
      </p:pic>
      <p:cxnSp>
        <p:nvCxnSpPr>
          <p:cNvPr id="11" name="Straight Connector 10">
            <a:extLst>
              <a:ext uri="{FF2B5EF4-FFF2-40B4-BE49-F238E27FC236}">
                <a16:creationId xmlns:a16="http://schemas.microsoft.com/office/drawing/2014/main" id="{476A689D-9D6F-4987-A9A9-2F284FA65865}"/>
              </a:ext>
            </a:extLst>
          </p:cNvPr>
          <p:cNvCxnSpPr>
            <a:cxnSpLocks/>
          </p:cNvCxnSpPr>
          <p:nvPr/>
        </p:nvCxnSpPr>
        <p:spPr>
          <a:xfrm>
            <a:off x="7848600" y="3219450"/>
            <a:ext cx="0" cy="38481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 name="Straight Connector 13">
            <a:extLst>
              <a:ext uri="{FF2B5EF4-FFF2-40B4-BE49-F238E27FC236}">
                <a16:creationId xmlns:a16="http://schemas.microsoft.com/office/drawing/2014/main" id="{4951A17E-69AD-4B53-96A2-ADABEC5384A3}"/>
              </a:ext>
            </a:extLst>
          </p:cNvPr>
          <p:cNvCxnSpPr/>
          <p:nvPr/>
        </p:nvCxnSpPr>
        <p:spPr>
          <a:xfrm>
            <a:off x="1524000" y="1504920"/>
            <a:ext cx="5257800" cy="0"/>
          </a:xfrm>
          <a:prstGeom prst="line">
            <a:avLst/>
          </a:prstGeom>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1000FAB-CC47-47CD-A415-70C597924DA8}"/>
              </a:ext>
            </a:extLst>
          </p:cNvPr>
          <p:cNvSpPr txBox="1"/>
          <p:nvPr/>
        </p:nvSpPr>
        <p:spPr>
          <a:xfrm>
            <a:off x="208796" y="1426220"/>
            <a:ext cx="7106404" cy="8710077"/>
          </a:xfrm>
          <a:prstGeom prst="rect">
            <a:avLst/>
          </a:prstGeom>
          <a:noFill/>
        </p:spPr>
        <p:txBody>
          <a:bodyPr wrap="square" rtlCol="0">
            <a:spAutoFit/>
          </a:bodyPr>
          <a:lstStyle/>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Mr. Peter Jyengar on the other hand Consistent with his attitude towards risk, he prefers high-return investments. Believes that he can still bounce back in case of any occasional losses.</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He Wants to invest 1 million dollar from company's cash and cash equivalents in the most high-margin stocks which expects high returns within 5 years for inorganic expansion of his company.</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per his profile High risk/High Returns stocks like AMZN, MSFT and AAPL is suitable to invest on.</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Overall returns with these stocks would fetch him Maximum returns and also cater the risk.</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Mr. Peter Jyengar invests 1 Million Dollars in equities. The returns that he would get after 5 years of time period is more than 5 Million Dollars with more than 4 Million Dollars of gain.</a:t>
            </a:r>
            <a:endParaRPr lang="en-GB" sz="28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629400" y="150703"/>
            <a:ext cx="4114798" cy="707886"/>
          </a:xfrm>
          <a:prstGeom prst="rect">
            <a:avLst/>
          </a:prstGeom>
          <a:noFill/>
        </p:spPr>
        <p:txBody>
          <a:bodyPr wrap="square" rtlCol="0">
            <a:spAutoFit/>
          </a:bodyPr>
          <a:lstStyle/>
          <a:p>
            <a:pPr algn="just"/>
            <a:r>
              <a:rPr lang="en-IN" sz="4000" b="1" dirty="0">
                <a:latin typeface="Times New Roman" panose="02020603050405020304" pitchFamily="18" charset="0"/>
                <a:cs typeface="Times New Roman" panose="02020603050405020304" pitchFamily="18" charset="0"/>
              </a:rPr>
              <a:t>Portfolio Analysis</a:t>
            </a:r>
          </a:p>
        </p:txBody>
      </p:sp>
      <p:sp>
        <p:nvSpPr>
          <p:cNvPr id="9" name="TextBox 8">
            <a:extLst>
              <a:ext uri="{FF2B5EF4-FFF2-40B4-BE49-F238E27FC236}">
                <a16:creationId xmlns:a16="http://schemas.microsoft.com/office/drawing/2014/main" id="{96C35C16-F036-4715-B519-35AC2CD1F38D}"/>
              </a:ext>
            </a:extLst>
          </p:cNvPr>
          <p:cNvSpPr txBox="1"/>
          <p:nvPr/>
        </p:nvSpPr>
        <p:spPr>
          <a:xfrm>
            <a:off x="1186016" y="581588"/>
            <a:ext cx="5151964"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Peter Jyengar Portfolio</a:t>
            </a:r>
          </a:p>
        </p:txBody>
      </p:sp>
      <p:pic>
        <p:nvPicPr>
          <p:cNvPr id="5" name="Picture 4">
            <a:extLst>
              <a:ext uri="{FF2B5EF4-FFF2-40B4-BE49-F238E27FC236}">
                <a16:creationId xmlns:a16="http://schemas.microsoft.com/office/drawing/2014/main" id="{B42FA2FB-D6E2-40E9-8310-BD3811FC63C5}"/>
              </a:ext>
            </a:extLst>
          </p:cNvPr>
          <p:cNvPicPr>
            <a:picLocks noChangeAspect="1"/>
          </p:cNvPicPr>
          <p:nvPr/>
        </p:nvPicPr>
        <p:blipFill>
          <a:blip r:embed="rId2"/>
          <a:stretch>
            <a:fillRect/>
          </a:stretch>
        </p:blipFill>
        <p:spPr>
          <a:xfrm>
            <a:off x="8001000" y="1198727"/>
            <a:ext cx="10078204" cy="8440573"/>
          </a:xfrm>
          <a:prstGeom prst="rect">
            <a:avLst/>
          </a:prstGeom>
        </p:spPr>
      </p:pic>
      <p:cxnSp>
        <p:nvCxnSpPr>
          <p:cNvPr id="11" name="Straight Connector 10">
            <a:extLst>
              <a:ext uri="{FF2B5EF4-FFF2-40B4-BE49-F238E27FC236}">
                <a16:creationId xmlns:a16="http://schemas.microsoft.com/office/drawing/2014/main" id="{9353AD44-F41E-4C9E-A212-DCE2DE1ABE9C}"/>
              </a:ext>
            </a:extLst>
          </p:cNvPr>
          <p:cNvCxnSpPr>
            <a:cxnSpLocks/>
          </p:cNvCxnSpPr>
          <p:nvPr/>
        </p:nvCxnSpPr>
        <p:spPr>
          <a:xfrm>
            <a:off x="7620000" y="3219450"/>
            <a:ext cx="0" cy="38481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a:extLst>
              <a:ext uri="{FF2B5EF4-FFF2-40B4-BE49-F238E27FC236}">
                <a16:creationId xmlns:a16="http://schemas.microsoft.com/office/drawing/2014/main" id="{F8AD784A-C00F-427B-9495-EC43B83F752E}"/>
              </a:ext>
            </a:extLst>
          </p:cNvPr>
          <p:cNvCxnSpPr/>
          <p:nvPr/>
        </p:nvCxnSpPr>
        <p:spPr>
          <a:xfrm>
            <a:off x="980698" y="1255847"/>
            <a:ext cx="5257800"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41966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038600" y="3164379"/>
            <a:ext cx="9230116" cy="1977464"/>
          </a:xfrm>
        </p:spPr>
        <p:txBody>
          <a:bodyPr>
            <a:noAutofit/>
          </a:bodyPr>
          <a:lstStyle/>
          <a:p>
            <a:pPr algn="ctr"/>
            <a:r>
              <a:rPr lang="en-IN" sz="9600" b="1" dirty="0">
                <a:solidFill>
                  <a:schemeClr val="tx2"/>
                </a:solidFill>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2556FB-BAEA-4814-911E-EA0F547566CE}"/>
              </a:ext>
            </a:extLst>
          </p:cNvPr>
          <p:cNvSpPr txBox="1"/>
          <p:nvPr/>
        </p:nvSpPr>
        <p:spPr>
          <a:xfrm>
            <a:off x="1524000" y="2247900"/>
            <a:ext cx="10134600" cy="8217634"/>
          </a:xfrm>
          <a:prstGeom prst="rect">
            <a:avLst/>
          </a:prstGeom>
          <a:noFill/>
        </p:spPr>
        <p:txBody>
          <a:bodyPr wrap="square" rtlCol="0">
            <a:spAutoFit/>
          </a:bodyPr>
          <a:lstStyle/>
          <a:p>
            <a:r>
              <a:rPr lang="en-GB" sz="4800" b="1" dirty="0">
                <a:latin typeface="Times New Roman" panose="02020603050405020304" pitchFamily="18" charset="0"/>
                <a:cs typeface="Times New Roman" panose="02020603050405020304" pitchFamily="18" charset="0"/>
              </a:rPr>
              <a:t>AGENDA</a:t>
            </a:r>
          </a:p>
          <a:p>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GB" sz="4000" b="1" dirty="0">
                <a:latin typeface="Times New Roman" panose="02020603050405020304" pitchFamily="18" charset="0"/>
                <a:cs typeface="Times New Roman" panose="02020603050405020304" pitchFamily="18" charset="0"/>
              </a:rPr>
              <a:t>Objective</a:t>
            </a: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IN" sz="4000" b="1" dirty="0">
                <a:latin typeface="Times New Roman" panose="02020603050405020304" pitchFamily="18" charset="0"/>
                <a:cs typeface="Times New Roman" panose="02020603050405020304" pitchFamily="18" charset="0"/>
              </a:rPr>
              <a:t>Methodology</a:t>
            </a: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GB" sz="4000" b="1" dirty="0">
                <a:latin typeface="Times New Roman" panose="02020603050405020304" pitchFamily="18" charset="0"/>
                <a:cs typeface="Times New Roman" panose="02020603050405020304" pitchFamily="18" charset="0"/>
              </a:rPr>
              <a:t>Insights and Visualization</a:t>
            </a: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GB" sz="4000" b="1" dirty="0">
                <a:latin typeface="Times New Roman" panose="02020603050405020304" pitchFamily="18" charset="0"/>
                <a:cs typeface="Times New Roman" panose="02020603050405020304" pitchFamily="18" charset="0"/>
              </a:rPr>
              <a:t>Portfolio Analysis</a:t>
            </a: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IN"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16C8BF7-4973-4258-9971-FE8FDD24DB81}"/>
              </a:ext>
            </a:extLst>
          </p:cNvPr>
          <p:cNvSpPr txBox="1"/>
          <p:nvPr/>
        </p:nvSpPr>
        <p:spPr>
          <a:xfrm>
            <a:off x="1512386" y="4420225"/>
            <a:ext cx="7633386" cy="1446550"/>
          </a:xfrm>
          <a:prstGeom prst="rect">
            <a:avLst/>
          </a:prstGeom>
          <a:noFill/>
        </p:spPr>
        <p:txBody>
          <a:bodyPr wrap="square" rtlCol="0">
            <a:spAutoFit/>
          </a:bodyPr>
          <a:lstStyle/>
          <a:p>
            <a:pPr algn="ctr"/>
            <a:r>
              <a:rPr lang="en-GB" sz="8800" b="1" dirty="0">
                <a:latin typeface="Times New Roman" panose="02020603050405020304" pitchFamily="18" charset="0"/>
                <a:cs typeface="Times New Roman" panose="02020603050405020304" pitchFamily="18" charset="0"/>
              </a:rPr>
              <a:t>OBJECTIVE</a:t>
            </a:r>
            <a:endParaRPr lang="en-IN" sz="8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275386" y="723900"/>
            <a:ext cx="7010400" cy="9325630"/>
          </a:xfrm>
          <a:prstGeom prst="rect">
            <a:avLst/>
          </a:prstGeom>
          <a:noFill/>
        </p:spPr>
        <p:txBody>
          <a:bodyPr wrap="square" rtlCol="0">
            <a:spAutoFit/>
          </a:bodyPr>
          <a:lstStyle/>
          <a:p>
            <a:pPr algn="just"/>
            <a:r>
              <a:rPr lang="en-GB" sz="3000" dirty="0">
                <a:latin typeface="Times New Roman" panose="02020603050405020304" pitchFamily="18" charset="0"/>
                <a:cs typeface="Times New Roman" panose="02020603050405020304" pitchFamily="18" charset="0"/>
              </a:rPr>
              <a:t>Analyse a portfolio of stocks to provide consultation on investment management based on client’s requirement. My task is to provide consultation to two different investors, Mr Patrick Jyenger and Mr Peter Jyenger based on their requirements and financial objectives.</a:t>
            </a:r>
          </a:p>
          <a:p>
            <a:pPr algn="just"/>
            <a:endParaRPr lang="en-GB" sz="3000" dirty="0">
              <a:latin typeface="Times New Roman" panose="02020603050405020304" pitchFamily="18" charset="0"/>
              <a:cs typeface="Times New Roman" panose="02020603050405020304" pitchFamily="18" charset="0"/>
            </a:endParaRPr>
          </a:p>
          <a:p>
            <a:pPr algn="just"/>
            <a:r>
              <a:rPr lang="en-GB" sz="3000" dirty="0">
                <a:latin typeface="Times New Roman" panose="02020603050405020304" pitchFamily="18" charset="0"/>
                <a:cs typeface="Times New Roman" panose="02020603050405020304" pitchFamily="18" charset="0"/>
              </a:rPr>
              <a:t>Mr Patrick Jyenger wants to invest $500K in equities, he has been conservative investor during his all life and expects doubling his capital with less risk in 5 years time.</a:t>
            </a:r>
          </a:p>
          <a:p>
            <a:pPr algn="just"/>
            <a:endParaRPr lang="en-GB" sz="3000" dirty="0">
              <a:latin typeface="Times New Roman" panose="02020603050405020304" pitchFamily="18" charset="0"/>
              <a:cs typeface="Times New Roman" panose="02020603050405020304" pitchFamily="18" charset="0"/>
            </a:endParaRPr>
          </a:p>
          <a:p>
            <a:pPr algn="just"/>
            <a:r>
              <a:rPr lang="en-GB" sz="3000" dirty="0">
                <a:latin typeface="Times New Roman" panose="02020603050405020304" pitchFamily="18" charset="0"/>
                <a:cs typeface="Times New Roman" panose="02020603050405020304" pitchFamily="18" charset="0"/>
              </a:rPr>
              <a:t>Mr Peter Jyenger wants to invest $1 million in equities, he has been high risk investor during his all life, prefers high return investment and expects doubling his capital with high risk in 5 years time.</a:t>
            </a:r>
          </a:p>
          <a:p>
            <a:pPr algn="just"/>
            <a:endParaRPr lang="en-IN" sz="3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F2E6FE3E-DB2F-4D83-B364-CE1C226713F5}"/>
              </a:ext>
            </a:extLst>
          </p:cNvPr>
          <p:cNvCxnSpPr/>
          <p:nvPr/>
        </p:nvCxnSpPr>
        <p:spPr>
          <a:xfrm>
            <a:off x="9448800" y="18669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9D2953-2465-41DD-A926-FCB5A7E5E7BE}"/>
              </a:ext>
            </a:extLst>
          </p:cNvPr>
          <p:cNvSpPr txBox="1"/>
          <p:nvPr/>
        </p:nvSpPr>
        <p:spPr>
          <a:xfrm>
            <a:off x="304800" y="4762500"/>
            <a:ext cx="9643730" cy="1446550"/>
          </a:xfrm>
          <a:prstGeom prst="rect">
            <a:avLst/>
          </a:prstGeom>
          <a:noFill/>
        </p:spPr>
        <p:txBody>
          <a:bodyPr wrap="square" rtlCol="0">
            <a:spAutoFit/>
          </a:bodyPr>
          <a:lstStyle/>
          <a:p>
            <a:pPr algn="ctr"/>
            <a:r>
              <a:rPr lang="en-GB" sz="8800" b="1" dirty="0">
                <a:latin typeface="Times New Roman" panose="02020603050405020304" pitchFamily="18" charset="0"/>
                <a:cs typeface="Times New Roman" panose="02020603050405020304" pitchFamily="18" charset="0"/>
              </a:rPr>
              <a:t>METHODOLOGY</a:t>
            </a:r>
            <a:endParaRPr lang="en-IN" sz="115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8299" b="74693" l="10000" r="90000"/>
                    </a14:imgEffect>
                  </a14:imgLayer>
                </a14:imgProps>
              </a:ext>
              <a:ext uri="{28A0092B-C50C-407E-A947-70E740481C1C}">
                <a14:useLocalDpi xmlns:a14="http://schemas.microsoft.com/office/drawing/2010/main" val="0"/>
              </a:ext>
            </a:extLst>
          </a:blip>
          <a:srcRect b="17008"/>
          <a:stretch/>
        </p:blipFill>
        <p:spPr>
          <a:xfrm>
            <a:off x="9662529" y="2351722"/>
            <a:ext cx="8625471" cy="55835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bject 20"/>
          <p:cNvSpPr txBox="1"/>
          <p:nvPr/>
        </p:nvSpPr>
        <p:spPr>
          <a:xfrm>
            <a:off x="457200" y="279109"/>
            <a:ext cx="17056996" cy="10019410"/>
          </a:xfrm>
          <a:prstGeom prst="rect">
            <a:avLst/>
          </a:prstGeom>
        </p:spPr>
        <p:txBody>
          <a:bodyPr vert="horz" wrap="square" lIns="0" tIns="39370" rIns="0" bIns="0" rtlCol="0">
            <a:spAutoFit/>
          </a:bodyPr>
          <a:lstStyle/>
          <a:p>
            <a:pPr marL="12700" algn="just">
              <a:lnSpc>
                <a:spcPct val="100000"/>
              </a:lnSpc>
              <a:spcBef>
                <a:spcPts val="310"/>
              </a:spcBef>
            </a:pPr>
            <a:r>
              <a:rPr lang="en-IN" sz="3200" b="1" dirty="0">
                <a:latin typeface="Times New Roman" panose="02020603050405020304" pitchFamily="18" charset="0"/>
                <a:cs typeface="Times New Roman" panose="02020603050405020304" pitchFamily="18" charset="0"/>
              </a:rPr>
              <a:t>EXPLORATORY DATA ANALYSIS:</a:t>
            </a:r>
          </a:p>
          <a:p>
            <a:pPr marL="469900" indent="-457200" algn="just">
              <a:lnSpc>
                <a:spcPct val="100000"/>
              </a:lnSpc>
              <a:spcBef>
                <a:spcPts val="310"/>
              </a:spcBef>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Examined the dataset's Null values also examined that No columns were identified that contains null values.</a:t>
            </a:r>
          </a:p>
          <a:p>
            <a:pPr marL="469900" indent="-457200" algn="just">
              <a:lnSpc>
                <a:spcPct val="100000"/>
              </a:lnSpc>
              <a:spcBef>
                <a:spcPts val="310"/>
              </a:spcBef>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Examined the dataset for outliers.</a:t>
            </a:r>
          </a:p>
          <a:p>
            <a:pPr marL="469900" indent="-457200" algn="just">
              <a:lnSpc>
                <a:spcPct val="100000"/>
              </a:lnSpc>
              <a:spcBef>
                <a:spcPts val="310"/>
              </a:spcBef>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Imputed “0” for FB data as it was listed in NYSE on 18</a:t>
            </a:r>
            <a:r>
              <a:rPr lang="en-US" sz="2800" baseline="30000" dirty="0">
                <a:latin typeface="Times New Roman" panose="02020603050405020304" pitchFamily="18" charset="0"/>
                <a:cs typeface="Times New Roman" panose="02020603050405020304" pitchFamily="18" charset="0"/>
              </a:rPr>
              <a:t>th</a:t>
            </a:r>
            <a:r>
              <a:rPr lang="en-US" sz="2800" dirty="0">
                <a:latin typeface="Times New Roman" panose="02020603050405020304" pitchFamily="18" charset="0"/>
                <a:cs typeface="Times New Roman" panose="02020603050405020304" pitchFamily="18" charset="0"/>
              </a:rPr>
              <a:t> May 2012.</a:t>
            </a:r>
          </a:p>
          <a:p>
            <a:pPr marL="12700" algn="just">
              <a:lnSpc>
                <a:spcPct val="100000"/>
              </a:lnSpc>
              <a:spcBef>
                <a:spcPts val="310"/>
              </a:spcBef>
            </a:pPr>
            <a:endParaRPr lang="en-IN" sz="2400"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DATA ANALYSIS: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Various calculations, including daily returns, cumulative daily returns, Sharpe ratios, portfolio risk, and return on investment (ROI), were used to analyze the stock data.</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Discovered the finest stocks for all portfolios.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Used Power BI for better visualizations.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Performed sector wise analysis to get a better view of each sector.</a:t>
            </a:r>
          </a:p>
          <a:p>
            <a:pPr algn="just"/>
            <a:endParaRPr lang="en-IN" sz="24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INFERENCES AFTER ANALYSING THE DATA:</a:t>
            </a:r>
            <a:endParaRPr lang="en-IN" sz="3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As we found out that there are 7 stocks which gives more than 80% in last five years of stock market.</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stocks that gives best return among all stocks are </a:t>
            </a:r>
            <a:r>
              <a:rPr lang="en-GB" sz="2800" b="1" dirty="0">
                <a:latin typeface="Times New Roman" panose="02020603050405020304" pitchFamily="18" charset="0"/>
                <a:cs typeface="Times New Roman" panose="02020603050405020304" pitchFamily="18" charset="0"/>
              </a:rPr>
              <a:t>AMZN, MSFT, AAPL, FB, UNH, GOOG and MS</a:t>
            </a:r>
            <a:r>
              <a:rPr lang="en-GB" sz="2800" dirty="0">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q"/>
            </a:pPr>
            <a:r>
              <a:rPr lang="en-GB" sz="2800" dirty="0">
                <a:latin typeface="Times New Roman" panose="02020603050405020304" pitchFamily="18" charset="0"/>
                <a:cs typeface="Times New Roman" panose="02020603050405020304" pitchFamily="18" charset="0"/>
              </a:rPr>
              <a:t>Each stock has different risk and reward according to its Annualized risk, Sharpe ratio and cumulative returns.</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We found out that </a:t>
            </a:r>
            <a:r>
              <a:rPr lang="en-IN" sz="2800" b="1" dirty="0">
                <a:latin typeface="Times New Roman" panose="02020603050405020304" pitchFamily="18" charset="0"/>
                <a:cs typeface="Times New Roman" panose="02020603050405020304" pitchFamily="18" charset="0"/>
              </a:rPr>
              <a:t>AMZN</a:t>
            </a:r>
            <a:r>
              <a:rPr lang="en-IN" sz="2800" dirty="0">
                <a:latin typeface="Times New Roman" panose="02020603050405020304" pitchFamily="18" charset="0"/>
                <a:cs typeface="Times New Roman" panose="02020603050405020304" pitchFamily="18" charset="0"/>
              </a:rPr>
              <a:t> gives highest return among all stock but has high risk as compared to other stocks.</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We also found that stocks like </a:t>
            </a:r>
            <a:r>
              <a:rPr lang="en-IN" sz="2800" b="1" dirty="0">
                <a:latin typeface="Times New Roman" panose="02020603050405020304" pitchFamily="18" charset="0"/>
                <a:cs typeface="Times New Roman" panose="02020603050405020304" pitchFamily="18" charset="0"/>
              </a:rPr>
              <a:t>JNJ, RHHBY, MRK </a:t>
            </a:r>
            <a:r>
              <a:rPr lang="en-IN" sz="2800" dirty="0">
                <a:latin typeface="Times New Roman" panose="02020603050405020304" pitchFamily="18" charset="0"/>
                <a:cs typeface="Times New Roman" panose="02020603050405020304" pitchFamily="18" charset="0"/>
              </a:rPr>
              <a:t>and </a:t>
            </a:r>
            <a:r>
              <a:rPr lang="en-IN" sz="2800" b="1" dirty="0">
                <a:latin typeface="Times New Roman" panose="02020603050405020304" pitchFamily="18" charset="0"/>
                <a:cs typeface="Times New Roman" panose="02020603050405020304" pitchFamily="18" charset="0"/>
              </a:rPr>
              <a:t>MSFT</a:t>
            </a:r>
            <a:r>
              <a:rPr lang="en-IN" sz="2800" dirty="0">
                <a:latin typeface="Times New Roman" panose="02020603050405020304" pitchFamily="18" charset="0"/>
                <a:cs typeface="Times New Roman" panose="02020603050405020304" pitchFamily="18" charset="0"/>
              </a:rPr>
              <a:t> have good returns with less risk.</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By observing the sectors we understand that the best performing sector is </a:t>
            </a:r>
            <a:r>
              <a:rPr lang="en-IN" sz="2800" b="1" dirty="0">
                <a:latin typeface="Times New Roman" panose="02020603050405020304" pitchFamily="18" charset="0"/>
                <a:cs typeface="Times New Roman" panose="02020603050405020304" pitchFamily="18" charset="0"/>
              </a:rPr>
              <a:t>Technology</a:t>
            </a:r>
            <a:r>
              <a:rPr lang="en-IN" sz="2800" dirty="0">
                <a:latin typeface="Times New Roman" panose="02020603050405020304" pitchFamily="18" charset="0"/>
                <a:cs typeface="Times New Roman" panose="02020603050405020304" pitchFamily="18" charset="0"/>
              </a:rPr>
              <a:t> followed by </a:t>
            </a:r>
            <a:r>
              <a:rPr lang="en-IN" sz="2800" b="1" dirty="0">
                <a:latin typeface="Times New Roman" panose="02020603050405020304" pitchFamily="18" charset="0"/>
                <a:cs typeface="Times New Roman" panose="02020603050405020304" pitchFamily="18" charset="0"/>
              </a:rPr>
              <a:t>Finance</a:t>
            </a:r>
            <a:r>
              <a:rPr lang="en-IN" sz="2800" dirty="0">
                <a:latin typeface="Times New Roman" panose="02020603050405020304" pitchFamily="18" charset="0"/>
                <a:cs typeface="Times New Roman" panose="02020603050405020304" pitchFamily="18" charset="0"/>
              </a:rPr>
              <a:t> and the worst is </a:t>
            </a:r>
            <a:r>
              <a:rPr lang="en-IN" sz="2800" b="1" dirty="0">
                <a:latin typeface="Times New Roman" panose="02020603050405020304" pitchFamily="18" charset="0"/>
                <a:cs typeface="Times New Roman" panose="02020603050405020304" pitchFamily="18" charset="0"/>
              </a:rPr>
              <a:t>Aviation</a:t>
            </a:r>
            <a:r>
              <a:rPr lang="en-IN" sz="2800" dirty="0">
                <a:latin typeface="Times New Roman" panose="02020603050405020304" pitchFamily="18" charset="0"/>
                <a:cs typeface="Times New Roman" panose="02020603050405020304" pitchFamily="18" charset="0"/>
              </a:rPr>
              <a:t> followed by </a:t>
            </a:r>
            <a:r>
              <a:rPr lang="en-IN" sz="2800" b="1" dirty="0">
                <a:latin typeface="Times New Roman" panose="02020603050405020304" pitchFamily="18" charset="0"/>
                <a:cs typeface="Times New Roman" panose="02020603050405020304" pitchFamily="18" charset="0"/>
              </a:rPr>
              <a:t>Health and Pharma</a:t>
            </a:r>
            <a:r>
              <a:rPr lang="en-IN" sz="2800" dirty="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So after doing all the analysis we have finalized the portfolio for both of our customers.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12700" algn="just">
              <a:lnSpc>
                <a:spcPct val="100000"/>
              </a:lnSpc>
              <a:spcBef>
                <a:spcPts val="310"/>
              </a:spcBef>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A493D40-59E5-4B09-9C7D-902BA6B006C4}"/>
              </a:ext>
            </a:extLst>
          </p:cNvPr>
          <p:cNvSpPr txBox="1"/>
          <p:nvPr/>
        </p:nvSpPr>
        <p:spPr>
          <a:xfrm>
            <a:off x="457200" y="3435340"/>
            <a:ext cx="8382000" cy="3416320"/>
          </a:xfrm>
          <a:prstGeom prst="rect">
            <a:avLst/>
          </a:prstGeom>
          <a:noFill/>
        </p:spPr>
        <p:txBody>
          <a:bodyPr wrap="square" rtlCol="0">
            <a:spAutoFit/>
          </a:bodyPr>
          <a:lstStyle/>
          <a:p>
            <a:pPr algn="ctr"/>
            <a:r>
              <a:rPr lang="en-GB" sz="7200" b="1" dirty="0">
                <a:latin typeface="Times New Roman" panose="02020603050405020304" pitchFamily="18" charset="0"/>
                <a:cs typeface="Times New Roman" panose="02020603050405020304" pitchFamily="18" charset="0"/>
              </a:rPr>
              <a:t>INSIGHTS</a:t>
            </a:r>
          </a:p>
          <a:p>
            <a:pPr algn="ctr"/>
            <a:r>
              <a:rPr lang="en-GB" sz="7200" b="1" dirty="0">
                <a:latin typeface="Times New Roman" panose="02020603050405020304" pitchFamily="18" charset="0"/>
                <a:cs typeface="Times New Roman" panose="02020603050405020304" pitchFamily="18" charset="0"/>
              </a:rPr>
              <a:t> AND VISUALIZATION</a:t>
            </a:r>
            <a:endParaRPr lang="en-IN" sz="72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1333500"/>
            <a:ext cx="9906000" cy="792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914397" y="2288723"/>
            <a:ext cx="6705601"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STOCKS DATA AVAILABLE</a:t>
            </a:r>
          </a:p>
        </p:txBody>
      </p:sp>
      <p:sp>
        <p:nvSpPr>
          <p:cNvPr id="9" name="TextBox 8"/>
          <p:cNvSpPr txBox="1"/>
          <p:nvPr/>
        </p:nvSpPr>
        <p:spPr>
          <a:xfrm>
            <a:off x="585855" y="3009900"/>
            <a:ext cx="7362687" cy="5016758"/>
          </a:xfrm>
          <a:prstGeom prst="rect">
            <a:avLst/>
          </a:prstGeom>
          <a:noFill/>
        </p:spPr>
        <p:txBody>
          <a:bodyPr wrap="square" rtlCol="0">
            <a:spAutoFit/>
          </a:bodyPr>
          <a:lstStyle/>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24 stocks available from four sectors containing 6 stocks from each sector. </a:t>
            </a:r>
          </a:p>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is an index available to compare the stocks outcome with. S&amp;P500 is a combinations of top 500 stocks in US stock market.</a:t>
            </a:r>
          </a:p>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This is the list of stocks with there abbreviation and Industry and company name.</a:t>
            </a:r>
          </a:p>
        </p:txBody>
      </p:sp>
      <p:graphicFrame>
        <p:nvGraphicFramePr>
          <p:cNvPr id="2" name="Table 1">
            <a:extLst>
              <a:ext uri="{FF2B5EF4-FFF2-40B4-BE49-F238E27FC236}">
                <a16:creationId xmlns:a16="http://schemas.microsoft.com/office/drawing/2014/main" id="{DEABEE61-6405-483C-8508-80970525D06E}"/>
              </a:ext>
            </a:extLst>
          </p:cNvPr>
          <p:cNvGraphicFramePr>
            <a:graphicFrameLocks noGrp="1"/>
          </p:cNvGraphicFramePr>
          <p:nvPr>
            <p:extLst>
              <p:ext uri="{D42A27DB-BD31-4B8C-83A1-F6EECF244321}">
                <p14:modId xmlns:p14="http://schemas.microsoft.com/office/powerpoint/2010/main" val="2940778151"/>
              </p:ext>
            </p:extLst>
          </p:nvPr>
        </p:nvGraphicFramePr>
        <p:xfrm>
          <a:off x="8481944" y="261937"/>
          <a:ext cx="9571905" cy="9763125"/>
        </p:xfrm>
        <a:graphic>
          <a:graphicData uri="http://schemas.openxmlformats.org/drawingml/2006/table">
            <a:tbl>
              <a:tblPr/>
              <a:tblGrid>
                <a:gridCol w="1830501">
                  <a:extLst>
                    <a:ext uri="{9D8B030D-6E8A-4147-A177-3AD203B41FA5}">
                      <a16:colId xmlns:a16="http://schemas.microsoft.com/office/drawing/2014/main" val="36481541"/>
                    </a:ext>
                  </a:extLst>
                </a:gridCol>
                <a:gridCol w="2977642">
                  <a:extLst>
                    <a:ext uri="{9D8B030D-6E8A-4147-A177-3AD203B41FA5}">
                      <a16:colId xmlns:a16="http://schemas.microsoft.com/office/drawing/2014/main" val="4013728038"/>
                    </a:ext>
                  </a:extLst>
                </a:gridCol>
                <a:gridCol w="4763762">
                  <a:extLst>
                    <a:ext uri="{9D8B030D-6E8A-4147-A177-3AD203B41FA5}">
                      <a16:colId xmlns:a16="http://schemas.microsoft.com/office/drawing/2014/main" val="68760895"/>
                    </a:ext>
                  </a:extLst>
                </a:gridCol>
              </a:tblGrid>
              <a:tr h="389001">
                <a:tc>
                  <a:txBody>
                    <a:bodyPr/>
                    <a:lstStyle/>
                    <a:p>
                      <a:pPr algn="ctr" fontAlgn="ctr"/>
                      <a:r>
                        <a:rPr lang="en-IN" sz="2500" b="0" i="0" u="none" strike="noStrike">
                          <a:solidFill>
                            <a:srgbClr val="000000"/>
                          </a:solidFill>
                          <a:effectLst/>
                          <a:latin typeface="Calibri" panose="020F0502020204030204" pitchFamily="34" charset="0"/>
                        </a:rPr>
                        <a:t>Ticker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2500" b="0" i="0" u="none" strike="noStrike" dirty="0">
                          <a:solidFill>
                            <a:srgbClr val="000000"/>
                          </a:solidFill>
                          <a:effectLst/>
                          <a:latin typeface="Calibri" panose="020F0502020204030204" pitchFamily="34" charset="0"/>
                        </a:rPr>
                        <a:t>Industry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2500" b="0" i="0" u="none" strike="noStrike" dirty="0">
                          <a:solidFill>
                            <a:srgbClr val="000000"/>
                          </a:solidFill>
                          <a:effectLst/>
                          <a:latin typeface="Calibri" panose="020F0502020204030204" pitchFamily="34" charset="0"/>
                        </a:rPr>
                        <a:t>Company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87945999"/>
                  </a:ext>
                </a:extLst>
              </a:tr>
              <a:tr h="389001">
                <a:tc>
                  <a:txBody>
                    <a:bodyPr/>
                    <a:lstStyle/>
                    <a:p>
                      <a:pPr lvl="1" algn="l" fontAlgn="t"/>
                      <a:r>
                        <a:rPr lang="en-IN" sz="2500" b="0" i="0" u="none" strike="noStrike" dirty="0">
                          <a:solidFill>
                            <a:srgbClr val="000000"/>
                          </a:solidFill>
                          <a:effectLst/>
                          <a:latin typeface="Calibri" panose="020F0502020204030204" pitchFamily="34" charset="0"/>
                        </a:rPr>
                        <a:t>AAL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American Airlines Group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0662727"/>
                  </a:ext>
                </a:extLst>
              </a:tr>
              <a:tr h="389001">
                <a:tc>
                  <a:txBody>
                    <a:bodyPr/>
                    <a:lstStyle/>
                    <a:p>
                      <a:pPr lvl="1" algn="l" fontAlgn="t"/>
                      <a:r>
                        <a:rPr lang="en-IN" sz="2500" b="0" i="0" u="none" strike="noStrike">
                          <a:solidFill>
                            <a:srgbClr val="000000"/>
                          </a:solidFill>
                          <a:effectLst/>
                          <a:latin typeface="Calibri" panose="020F0502020204030204" pitchFamily="34" charset="0"/>
                        </a:rPr>
                        <a:t>ALGT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Allegiant Travel Company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3696661"/>
                  </a:ext>
                </a:extLst>
              </a:tr>
              <a:tr h="389001">
                <a:tc>
                  <a:txBody>
                    <a:bodyPr/>
                    <a:lstStyle/>
                    <a:p>
                      <a:pPr lvl="1" algn="l" fontAlgn="t"/>
                      <a:r>
                        <a:rPr lang="en-IN" sz="2500" b="0" i="0" u="none" strike="noStrike">
                          <a:solidFill>
                            <a:srgbClr val="000000"/>
                          </a:solidFill>
                          <a:effectLst/>
                          <a:latin typeface="Calibri" panose="020F0502020204030204" pitchFamily="34" charset="0"/>
                        </a:rPr>
                        <a:t>ALK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Alaska Air Group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5269914"/>
                  </a:ext>
                </a:extLst>
              </a:tr>
              <a:tr h="389001">
                <a:tc>
                  <a:txBody>
                    <a:bodyPr/>
                    <a:lstStyle/>
                    <a:p>
                      <a:pPr lvl="1" algn="l" fontAlgn="t"/>
                      <a:r>
                        <a:rPr lang="en-IN" sz="2500" b="0" i="0" u="none" strike="noStrike">
                          <a:solidFill>
                            <a:srgbClr val="000000"/>
                          </a:solidFill>
                          <a:effectLst/>
                          <a:latin typeface="Calibri" panose="020F0502020204030204" pitchFamily="34" charset="0"/>
                        </a:rPr>
                        <a:t>DAL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Delta Air Lines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1750390"/>
                  </a:ext>
                </a:extLst>
              </a:tr>
              <a:tr h="389001">
                <a:tc>
                  <a:txBody>
                    <a:bodyPr/>
                    <a:lstStyle/>
                    <a:p>
                      <a:pPr lvl="1" algn="l" fontAlgn="t"/>
                      <a:r>
                        <a:rPr lang="en-IN" sz="2500" b="0" i="0" u="none" strike="noStrike">
                          <a:solidFill>
                            <a:srgbClr val="000000"/>
                          </a:solidFill>
                          <a:effectLst/>
                          <a:latin typeface="Calibri" panose="020F0502020204030204" pitchFamily="34" charset="0"/>
                        </a:rPr>
                        <a:t>HA</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Hawaiian Holdings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999999"/>
                  </a:ext>
                </a:extLst>
              </a:tr>
              <a:tr h="389001">
                <a:tc>
                  <a:txBody>
                    <a:bodyPr/>
                    <a:lstStyle/>
                    <a:p>
                      <a:pPr lvl="1" algn="l" fontAlgn="t"/>
                      <a:r>
                        <a:rPr lang="en-IN" sz="2500" b="0" i="0" u="none" strike="noStrike">
                          <a:solidFill>
                            <a:srgbClr val="000000"/>
                          </a:solidFill>
                          <a:effectLst/>
                          <a:latin typeface="Calibri" panose="020F0502020204030204" pitchFamily="34" charset="0"/>
                        </a:rPr>
                        <a:t>LUV</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Southwest Airlines Co</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966445"/>
                  </a:ext>
                </a:extLst>
              </a:tr>
              <a:tr h="389001">
                <a:tc>
                  <a:txBody>
                    <a:bodyPr/>
                    <a:lstStyle/>
                    <a:p>
                      <a:pPr lvl="1" algn="l" fontAlgn="t"/>
                      <a:r>
                        <a:rPr lang="en-IN" sz="2500" b="0" i="0" u="none" strike="noStrike">
                          <a:solidFill>
                            <a:srgbClr val="000000"/>
                          </a:solidFill>
                          <a:effectLst/>
                          <a:latin typeface="Calibri" panose="020F0502020204030204" pitchFamily="34" charset="0"/>
                        </a:rPr>
                        <a:t>BCS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Barclays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9305943"/>
                  </a:ext>
                </a:extLst>
              </a:tr>
              <a:tr h="389001">
                <a:tc>
                  <a:txBody>
                    <a:bodyPr/>
                    <a:lstStyle/>
                    <a:p>
                      <a:pPr lvl="1" algn="l" fontAlgn="t"/>
                      <a:r>
                        <a:rPr lang="en-IN" sz="2500" b="0" i="0" u="none" strike="noStrike">
                          <a:solidFill>
                            <a:srgbClr val="000000"/>
                          </a:solidFill>
                          <a:effectLst/>
                          <a:latin typeface="Calibri" panose="020F0502020204030204" pitchFamily="34" charset="0"/>
                        </a:rPr>
                        <a:t>CS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Credit Suisse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1046377"/>
                  </a:ext>
                </a:extLst>
              </a:tr>
              <a:tr h="389001">
                <a:tc>
                  <a:txBody>
                    <a:bodyPr/>
                    <a:lstStyle/>
                    <a:p>
                      <a:pPr lvl="1" algn="l" fontAlgn="t"/>
                      <a:r>
                        <a:rPr lang="en-IN" sz="2500" b="0" i="0" u="none" strike="noStrike">
                          <a:solidFill>
                            <a:srgbClr val="000000"/>
                          </a:solidFill>
                          <a:effectLst/>
                          <a:latin typeface="Calibri" panose="020F0502020204030204" pitchFamily="34" charset="0"/>
                        </a:rPr>
                        <a:t>DB</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Deutsche Bank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603525"/>
                  </a:ext>
                </a:extLst>
              </a:tr>
              <a:tr h="389001">
                <a:tc>
                  <a:txBody>
                    <a:bodyPr/>
                    <a:lstStyle/>
                    <a:p>
                      <a:pPr lvl="1" algn="l" fontAlgn="t"/>
                      <a:r>
                        <a:rPr lang="en-IN" sz="2500" b="0" i="0" u="none" strike="noStrike">
                          <a:solidFill>
                            <a:srgbClr val="000000"/>
                          </a:solidFill>
                          <a:effectLst/>
                          <a:latin typeface="Calibri" panose="020F0502020204030204" pitchFamily="34" charset="0"/>
                        </a:rPr>
                        <a:t>GS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Goldman Sachs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1262947"/>
                  </a:ext>
                </a:extLst>
              </a:tr>
              <a:tr h="389001">
                <a:tc>
                  <a:txBody>
                    <a:bodyPr/>
                    <a:lstStyle/>
                    <a:p>
                      <a:pPr lvl="1" algn="l" fontAlgn="t"/>
                      <a:r>
                        <a:rPr lang="en-IN" sz="2500" b="0" i="0" u="none" strike="noStrike">
                          <a:solidFill>
                            <a:srgbClr val="000000"/>
                          </a:solidFill>
                          <a:effectLst/>
                          <a:latin typeface="Calibri" panose="020F0502020204030204" pitchFamily="34" charset="0"/>
                        </a:rPr>
                        <a:t>MS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Morgan Stanley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297450"/>
                  </a:ext>
                </a:extLst>
              </a:tr>
              <a:tr h="389001">
                <a:tc>
                  <a:txBody>
                    <a:bodyPr/>
                    <a:lstStyle/>
                    <a:p>
                      <a:pPr lvl="1" algn="l" fontAlgn="t"/>
                      <a:r>
                        <a:rPr lang="en-IN" sz="2500" b="0" i="0" u="none" strike="noStrike">
                          <a:solidFill>
                            <a:srgbClr val="000000"/>
                          </a:solidFill>
                          <a:effectLst/>
                          <a:latin typeface="Calibri" panose="020F0502020204030204" pitchFamily="34" charset="0"/>
                        </a:rPr>
                        <a:t>WFC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Wells Fargo </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563518"/>
                  </a:ext>
                </a:extLst>
              </a:tr>
              <a:tr h="389001">
                <a:tc>
                  <a:txBody>
                    <a:bodyPr/>
                    <a:lstStyle/>
                    <a:p>
                      <a:pPr lvl="1" algn="l" fontAlgn="t"/>
                      <a:r>
                        <a:rPr lang="en-IN" sz="2500" b="0" i="0" u="none" strike="noStrike">
                          <a:solidFill>
                            <a:srgbClr val="000000"/>
                          </a:solidFill>
                          <a:effectLst/>
                          <a:latin typeface="Calibri" panose="020F0502020204030204" pitchFamily="34" charset="0"/>
                        </a:rPr>
                        <a:t>JNJ</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Johnson &amp; Johnson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162995"/>
                  </a:ext>
                </a:extLst>
              </a:tr>
              <a:tr h="389001">
                <a:tc>
                  <a:txBody>
                    <a:bodyPr/>
                    <a:lstStyle/>
                    <a:p>
                      <a:pPr lvl="1" algn="l" fontAlgn="t"/>
                      <a:r>
                        <a:rPr lang="en-IN" sz="2500" b="0" i="0" u="none" strike="noStrike">
                          <a:solidFill>
                            <a:srgbClr val="000000"/>
                          </a:solidFill>
                          <a:effectLst/>
                          <a:latin typeface="Calibri" panose="020F0502020204030204" pitchFamily="34" charset="0"/>
                        </a:rPr>
                        <a:t>MRK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Merck and CO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1285035"/>
                  </a:ext>
                </a:extLst>
              </a:tr>
              <a:tr h="389001">
                <a:tc>
                  <a:txBody>
                    <a:bodyPr/>
                    <a:lstStyle/>
                    <a:p>
                      <a:pPr lvl="1" algn="l" fontAlgn="t"/>
                      <a:r>
                        <a:rPr lang="en-IN" sz="2500" b="0" i="0" u="none" strike="noStrike">
                          <a:solidFill>
                            <a:srgbClr val="000000"/>
                          </a:solidFill>
                          <a:effectLst/>
                          <a:latin typeface="Calibri" panose="020F0502020204030204" pitchFamily="34" charset="0"/>
                        </a:rPr>
                        <a:t>PFE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Pfizer </a:t>
                      </a:r>
                      <a:r>
                        <a:rPr lang="en-IN" sz="2500" b="0" i="0" u="none" strike="noStrike" dirty="0" err="1">
                          <a:solidFill>
                            <a:srgbClr val="000000"/>
                          </a:solidFill>
                          <a:effectLst/>
                          <a:latin typeface="Calibri" panose="020F0502020204030204" pitchFamily="34" charset="0"/>
                        </a:rPr>
                        <a:t>inc</a:t>
                      </a:r>
                      <a:endParaRPr lang="en-IN" sz="2500" b="0" i="0" u="none" strike="noStrike" dirty="0">
                        <a:solidFill>
                          <a:srgbClr val="000000"/>
                        </a:solidFill>
                        <a:effectLst/>
                        <a:latin typeface="Calibri" panose="020F0502020204030204" pitchFamily="34" charset="0"/>
                      </a:endParaRP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944074"/>
                  </a:ext>
                </a:extLst>
              </a:tr>
              <a:tr h="389001">
                <a:tc>
                  <a:txBody>
                    <a:bodyPr/>
                    <a:lstStyle/>
                    <a:p>
                      <a:pPr lvl="1" algn="l" fontAlgn="t"/>
                      <a:r>
                        <a:rPr lang="en-IN" sz="2500" b="0" i="0" u="none" strike="noStrike">
                          <a:solidFill>
                            <a:srgbClr val="000000"/>
                          </a:solidFill>
                          <a:effectLst/>
                          <a:latin typeface="Calibri" panose="020F0502020204030204" pitchFamily="34" charset="0"/>
                        </a:rPr>
                        <a:t>UNH </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err="1">
                          <a:solidFill>
                            <a:srgbClr val="000000"/>
                          </a:solidFill>
                          <a:effectLst/>
                          <a:latin typeface="Calibri" panose="020F0502020204030204" pitchFamily="34" charset="0"/>
                        </a:rPr>
                        <a:t>UnitedHealthGroup</a:t>
                      </a:r>
                      <a:r>
                        <a:rPr lang="en-IN" sz="2500" b="0" i="0" u="none" strike="noStrike" dirty="0">
                          <a:solidFill>
                            <a:srgbClr val="000000"/>
                          </a:solidFill>
                          <a:effectLst/>
                          <a:latin typeface="Calibri" panose="020F0502020204030204" pitchFamily="34" charset="0"/>
                        </a:rPr>
                        <a:t>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3707097"/>
                  </a:ext>
                </a:extLst>
              </a:tr>
              <a:tr h="389001">
                <a:tc>
                  <a:txBody>
                    <a:bodyPr/>
                    <a:lstStyle/>
                    <a:p>
                      <a:pPr lvl="1" algn="l" fontAlgn="t"/>
                      <a:r>
                        <a:rPr lang="en-IN" sz="2500" b="0" i="0" u="none" strike="noStrike">
                          <a:solidFill>
                            <a:srgbClr val="000000"/>
                          </a:solidFill>
                          <a:effectLst/>
                          <a:latin typeface="Calibri" panose="020F0502020204030204" pitchFamily="34" charset="0"/>
                        </a:rPr>
                        <a:t>BHC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Pharmaceuticals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Bausch Health Companies </a:t>
                      </a:r>
                      <a:r>
                        <a:rPr lang="en-IN" sz="2500" b="0" i="0" u="none" strike="noStrike" dirty="0" err="1">
                          <a:solidFill>
                            <a:srgbClr val="000000"/>
                          </a:solidFill>
                          <a:effectLst/>
                          <a:latin typeface="Calibri" panose="020F0502020204030204" pitchFamily="34" charset="0"/>
                        </a:rPr>
                        <a:t>inc</a:t>
                      </a:r>
                      <a:endParaRPr lang="en-IN" sz="2500" b="0" i="0" u="none" strike="noStrike" dirty="0">
                        <a:solidFill>
                          <a:srgbClr val="000000"/>
                        </a:solidFill>
                        <a:effectLst/>
                        <a:latin typeface="Calibri" panose="020F0502020204030204" pitchFamily="34" charset="0"/>
                      </a:endParaRP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0631337"/>
                  </a:ext>
                </a:extLst>
              </a:tr>
              <a:tr h="389001">
                <a:tc>
                  <a:txBody>
                    <a:bodyPr/>
                    <a:lstStyle/>
                    <a:p>
                      <a:pPr lvl="1" algn="l" fontAlgn="t"/>
                      <a:r>
                        <a:rPr lang="en-IN" sz="2500" b="0" i="0" u="none" strike="noStrike">
                          <a:solidFill>
                            <a:srgbClr val="000000"/>
                          </a:solidFill>
                          <a:effectLst/>
                          <a:latin typeface="Calibri" panose="020F0502020204030204" pitchFamily="34" charset="0"/>
                        </a:rPr>
                        <a:t>RHHBY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Pharmaceuticals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Roche Holding AG</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8218092"/>
                  </a:ext>
                </a:extLst>
              </a:tr>
              <a:tr h="389001">
                <a:tc>
                  <a:txBody>
                    <a:bodyPr/>
                    <a:lstStyle/>
                    <a:p>
                      <a:pPr lvl="1" algn="l" fontAlgn="t"/>
                      <a:r>
                        <a:rPr lang="en-IN" sz="2500" b="0" i="0" u="none" strike="noStrike">
                          <a:solidFill>
                            <a:srgbClr val="000000"/>
                          </a:solidFill>
                          <a:effectLst/>
                          <a:latin typeface="Calibri" panose="020F0502020204030204" pitchFamily="34" charset="0"/>
                        </a:rPr>
                        <a:t>AAPL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Apple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8745309"/>
                  </a:ext>
                </a:extLst>
              </a:tr>
              <a:tr h="389001">
                <a:tc>
                  <a:txBody>
                    <a:bodyPr/>
                    <a:lstStyle/>
                    <a:p>
                      <a:pPr lvl="1" algn="l" fontAlgn="t"/>
                      <a:r>
                        <a:rPr lang="en-IN" sz="2500" b="0" i="0" u="none" strike="noStrike">
                          <a:solidFill>
                            <a:srgbClr val="000000"/>
                          </a:solidFill>
                          <a:effectLst/>
                          <a:latin typeface="Calibri" panose="020F0502020204030204" pitchFamily="34" charset="0"/>
                        </a:rPr>
                        <a:t>AMZN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Amazon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80007"/>
                  </a:ext>
                </a:extLst>
              </a:tr>
              <a:tr h="389001">
                <a:tc>
                  <a:txBody>
                    <a:bodyPr/>
                    <a:lstStyle/>
                    <a:p>
                      <a:pPr lvl="1" algn="l" fontAlgn="t"/>
                      <a:r>
                        <a:rPr lang="en-IN" sz="2500" b="0" i="0" u="none" strike="noStrike">
                          <a:solidFill>
                            <a:srgbClr val="000000"/>
                          </a:solidFill>
                          <a:effectLst/>
                          <a:latin typeface="Calibri" panose="020F0502020204030204" pitchFamily="34" charset="0"/>
                        </a:rPr>
                        <a:t>FB</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Facebook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9296623"/>
                  </a:ext>
                </a:extLst>
              </a:tr>
              <a:tr h="389001">
                <a:tc>
                  <a:txBody>
                    <a:bodyPr/>
                    <a:lstStyle/>
                    <a:p>
                      <a:pPr lvl="1" algn="l" fontAlgn="t"/>
                      <a:r>
                        <a:rPr lang="en-IN" sz="2500" b="0" i="0" u="none" strike="noStrike">
                          <a:solidFill>
                            <a:srgbClr val="000000"/>
                          </a:solidFill>
                          <a:effectLst/>
                          <a:latin typeface="Calibri" panose="020F0502020204030204" pitchFamily="34" charset="0"/>
                        </a:rPr>
                        <a:t>GOOG</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Alphabet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9796335"/>
                  </a:ext>
                </a:extLst>
              </a:tr>
              <a:tr h="389001">
                <a:tc>
                  <a:txBody>
                    <a:bodyPr/>
                    <a:lstStyle/>
                    <a:p>
                      <a:pPr lvl="1" algn="l" fontAlgn="t"/>
                      <a:r>
                        <a:rPr lang="en-IN" sz="2500" b="0" i="0" u="none" strike="noStrike">
                          <a:solidFill>
                            <a:srgbClr val="000000"/>
                          </a:solidFill>
                          <a:effectLst/>
                          <a:latin typeface="Calibri" panose="020F0502020204030204" pitchFamily="34" charset="0"/>
                        </a:rPr>
                        <a:t>IBM</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IBM</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8499109"/>
                  </a:ext>
                </a:extLst>
              </a:tr>
              <a:tr h="389001">
                <a:tc>
                  <a:txBody>
                    <a:bodyPr/>
                    <a:lstStyle/>
                    <a:p>
                      <a:pPr lvl="1" algn="l" fontAlgn="t"/>
                      <a:r>
                        <a:rPr lang="en-IN" sz="2500" b="0" i="0" u="none" strike="noStrike">
                          <a:solidFill>
                            <a:srgbClr val="000000"/>
                          </a:solidFill>
                          <a:effectLst/>
                          <a:latin typeface="Calibri" panose="020F0502020204030204" pitchFamily="34" charset="0"/>
                        </a:rPr>
                        <a:t>MSFT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Microsoft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0532367"/>
                  </a:ext>
                </a:extLst>
              </a:tr>
            </a:tbl>
          </a:graphicData>
        </a:graphic>
      </p:graphicFrame>
      <p:cxnSp>
        <p:nvCxnSpPr>
          <p:cNvPr id="7" name="Straight Connector 6">
            <a:extLst>
              <a:ext uri="{FF2B5EF4-FFF2-40B4-BE49-F238E27FC236}">
                <a16:creationId xmlns:a16="http://schemas.microsoft.com/office/drawing/2014/main" id="{A2C68038-25E8-4205-8809-CE1987DD1AB5}"/>
              </a:ext>
            </a:extLst>
          </p:cNvPr>
          <p:cNvCxnSpPr/>
          <p:nvPr/>
        </p:nvCxnSpPr>
        <p:spPr>
          <a:xfrm>
            <a:off x="81534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10668001" y="3040039"/>
            <a:ext cx="7279753" cy="4206921"/>
          </a:xfrm>
          <a:prstGeom prst="rect">
            <a:avLst/>
          </a:prstGeom>
        </p:spPr>
        <p:txBody>
          <a:bodyPr vert="horz" wrap="square" lIns="0" tIns="12065" rIns="0" bIns="0" rtlCol="0">
            <a:spAutoFit/>
          </a:bodyPr>
          <a:lstStyle/>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The graph above illustrates how each stock has fared in relation to the S&amp;P 500 index. </a:t>
            </a:r>
          </a:p>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Here, we've compared the 10 years' worth of stock values for every stock.</a:t>
            </a:r>
          </a:p>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We discovered that Facebook stock entered the market on May 18, 2012, when analyzing the stocks.</a:t>
            </a:r>
          </a:p>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Additionally, we added buttons to our dashboard to enable sector-specific analysis.</a:t>
            </a:r>
            <a:endParaRPr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6EBD78B-DCDD-44F3-894C-8FA178F66101}"/>
              </a:ext>
            </a:extLst>
          </p:cNvPr>
          <p:cNvSpPr txBox="1"/>
          <p:nvPr/>
        </p:nvSpPr>
        <p:spPr>
          <a:xfrm>
            <a:off x="2209800" y="323325"/>
            <a:ext cx="13868400"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Visualization of Stocks after normalizing the values</a:t>
            </a:r>
          </a:p>
        </p:txBody>
      </p:sp>
      <p:pic>
        <p:nvPicPr>
          <p:cNvPr id="3" name="Picture 2">
            <a:extLst>
              <a:ext uri="{FF2B5EF4-FFF2-40B4-BE49-F238E27FC236}">
                <a16:creationId xmlns:a16="http://schemas.microsoft.com/office/drawing/2014/main" id="{FFDFB948-3587-4DB3-80EE-2B950F29FF53}"/>
              </a:ext>
            </a:extLst>
          </p:cNvPr>
          <p:cNvPicPr>
            <a:picLocks noChangeAspect="1"/>
          </p:cNvPicPr>
          <p:nvPr/>
        </p:nvPicPr>
        <p:blipFill>
          <a:blip r:embed="rId2"/>
          <a:stretch>
            <a:fillRect/>
          </a:stretch>
        </p:blipFill>
        <p:spPr>
          <a:xfrm>
            <a:off x="376496" y="2398346"/>
            <a:ext cx="9377104" cy="549030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Rectangle 3">
            <a:extLst>
              <a:ext uri="{FF2B5EF4-FFF2-40B4-BE49-F238E27FC236}">
                <a16:creationId xmlns:a16="http://schemas.microsoft.com/office/drawing/2014/main" id="{4761B3AA-3997-42A3-86CA-E9C476973E53}"/>
              </a:ext>
            </a:extLst>
          </p:cNvPr>
          <p:cNvSpPr/>
          <p:nvPr/>
        </p:nvSpPr>
        <p:spPr>
          <a:xfrm>
            <a:off x="3276600" y="323325"/>
            <a:ext cx="11582400" cy="70788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E1EC68F5-81CA-48F6-B8F3-245A0519716E}"/>
              </a:ext>
            </a:extLst>
          </p:cNvPr>
          <p:cNvCxnSpPr/>
          <p:nvPr/>
        </p:nvCxnSpPr>
        <p:spPr>
          <a:xfrm>
            <a:off x="102108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049000" y="3034769"/>
            <a:ext cx="7057094" cy="4751942"/>
          </a:xfrm>
          <a:prstGeom prst="rect">
            <a:avLst/>
          </a:prstGeom>
        </p:spPr>
        <p:txBody>
          <a:bodyPr vert="horz" wrap="square" lIns="0" tIns="12065" rIns="0" bIns="0" rtlCol="0">
            <a:spAutoFit/>
          </a:bodyPr>
          <a:lstStyle/>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S&amp;P500 is not co-related to Aviation Sector.</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Market took a massive hit in 2020 due to corona pandemic which resulted in a bear market.</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Even though the market recovered but the Aviation Sector underperformed the market.</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As we can see Allegiant Travel Company has some positive correlation with Delta Airlines.</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Also we can see there is some positive correlation of Delta Airlines with Southwest Airlines.</a:t>
            </a:r>
          </a:p>
        </p:txBody>
      </p:sp>
      <p:sp>
        <p:nvSpPr>
          <p:cNvPr id="10" name="object 7">
            <a:extLst>
              <a:ext uri="{FF2B5EF4-FFF2-40B4-BE49-F238E27FC236}">
                <a16:creationId xmlns:a16="http://schemas.microsoft.com/office/drawing/2014/main" id="{ADC7CC37-C411-4649-84B1-AA2EDA76EC64}"/>
              </a:ext>
            </a:extLst>
          </p:cNvPr>
          <p:cNvSpPr txBox="1">
            <a:spLocks/>
          </p:cNvSpPr>
          <p:nvPr/>
        </p:nvSpPr>
        <p:spPr>
          <a:xfrm>
            <a:off x="11049000" y="1880000"/>
            <a:ext cx="7057094" cy="558038"/>
          </a:xfrm>
          <a:prstGeom prst="rect">
            <a:avLst/>
          </a:prstGeom>
        </p:spPr>
        <p:txBody>
          <a:bodyPr vert="horz" wrap="square" lIns="0" tIns="8255" rIns="0" bIns="0" rtlCol="0">
            <a:spAutoFit/>
          </a:bodyPr>
          <a:lstStyle>
            <a:lvl1pPr>
              <a:defRPr sz="12850" b="0" i="0">
                <a:solidFill>
                  <a:schemeClr val="bg1"/>
                </a:solidFill>
                <a:latin typeface="Trebuchet MS"/>
                <a:ea typeface="+mj-ea"/>
                <a:cs typeface="Trebuchet MS"/>
              </a:defRPr>
            </a:lvl1pPr>
          </a:lstStyle>
          <a:p>
            <a:pPr marL="12700" marR="5080" algn="ctr">
              <a:lnSpc>
                <a:spcPct val="107200"/>
              </a:lnSpc>
              <a:spcBef>
                <a:spcPts val="65"/>
              </a:spcBef>
            </a:pPr>
            <a:r>
              <a:rPr lang="en-IN" sz="3600" b="1" kern="0" spc="190" dirty="0">
                <a:solidFill>
                  <a:schemeClr val="tx1"/>
                </a:solidFill>
                <a:latin typeface="Times New Roman" panose="02020603050405020304" pitchFamily="18" charset="0"/>
                <a:cs typeface="Times New Roman" panose="02020603050405020304" pitchFamily="18" charset="0"/>
              </a:rPr>
              <a:t>Aviation Sector</a:t>
            </a:r>
            <a:endParaRPr lang="en-IN" sz="3600" b="1" kern="0" dirty="0">
              <a:solidFill>
                <a:schemeClr val="tx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09631FE-C67A-485A-B4AD-EAFD1119CD39}"/>
              </a:ext>
            </a:extLst>
          </p:cNvPr>
          <p:cNvPicPr>
            <a:picLocks noChangeAspect="1"/>
          </p:cNvPicPr>
          <p:nvPr/>
        </p:nvPicPr>
        <p:blipFill>
          <a:blip r:embed="rId2"/>
          <a:stretch>
            <a:fillRect/>
          </a:stretch>
        </p:blipFill>
        <p:spPr>
          <a:xfrm>
            <a:off x="570847" y="2905174"/>
            <a:ext cx="9373908" cy="5239481"/>
          </a:xfrm>
          <a:prstGeom prst="rect">
            <a:avLst/>
          </a:prstGeom>
          <a:ln w="228600" cap="sq" cmpd="thickThin">
            <a:solidFill>
              <a:srgbClr val="000000"/>
            </a:solidFill>
            <a:prstDash val="solid"/>
            <a:miter lim="800000"/>
          </a:ln>
          <a:effectLst>
            <a:innerShdw blurRad="76200">
              <a:srgbClr val="000000"/>
            </a:innerShdw>
          </a:effectLst>
        </p:spPr>
      </p:pic>
      <p:cxnSp>
        <p:nvCxnSpPr>
          <p:cNvPr id="13" name="Straight Connector 12">
            <a:extLst>
              <a:ext uri="{FF2B5EF4-FFF2-40B4-BE49-F238E27FC236}">
                <a16:creationId xmlns:a16="http://schemas.microsoft.com/office/drawing/2014/main" id="{F2AFDD1C-425D-4442-8328-7DBC77D635ED}"/>
              </a:ext>
            </a:extLst>
          </p:cNvPr>
          <p:cNvCxnSpPr/>
          <p:nvPr/>
        </p:nvCxnSpPr>
        <p:spPr>
          <a:xfrm>
            <a:off x="10820400" y="22479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790</TotalTime>
  <Words>1505</Words>
  <Application>Microsoft Office PowerPoint</Application>
  <PresentationFormat>Custom</PresentationFormat>
  <Paragraphs>188</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Corbel</vt:lpstr>
      <vt:lpstr>Times New Roman</vt:lpstr>
      <vt:lpstr>Trebuchet MS</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Sector Wise Analysis</vt:lpstr>
      <vt:lpstr>Sector Wise Analysis</vt:lpstr>
      <vt:lpstr>Sector Wise Analysis</vt:lpstr>
      <vt:lpstr>Sector Wise Analysis</vt:lpstr>
      <vt:lpstr>Visualization of stocks (Past 5 Years)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omssahay28@outlook.com</cp:lastModifiedBy>
  <cp:revision>48</cp:revision>
  <dcterms:created xsi:type="dcterms:W3CDTF">2022-05-04T02:01:36Z</dcterms:created>
  <dcterms:modified xsi:type="dcterms:W3CDTF">2025-06-17T19:13:25Z</dcterms:modified>
</cp:coreProperties>
</file>