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06" r:id="rId3"/>
    <p:sldId id="307" r:id="rId4"/>
    <p:sldId id="308" r:id="rId5"/>
    <p:sldId id="309" r:id="rId6"/>
    <p:sldId id="315" r:id="rId7"/>
    <p:sldId id="316" r:id="rId8"/>
    <p:sldId id="314" r:id="rId9"/>
    <p:sldId id="311" r:id="rId10"/>
    <p:sldId id="312" r:id="rId11"/>
    <p:sldId id="310" r:id="rId12"/>
    <p:sldId id="313" r:id="rId13"/>
  </p:sldIdLst>
  <p:sldSz cx="9144000" cy="5143500" type="screen16x9"/>
  <p:notesSz cx="13258800" cy="23925213"/>
  <p:defaultTextStyle>
    <a:defPPr>
      <a:defRPr lang="en-US"/>
    </a:defPPr>
    <a:lvl1pPr marL="0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1pPr>
    <a:lvl2pPr marL="725805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2pPr>
    <a:lvl3pPr marL="1451610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3pPr>
    <a:lvl4pPr marL="2177415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4pPr>
    <a:lvl5pPr marL="2903220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5pPr>
    <a:lvl6pPr marL="3629025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6pPr>
    <a:lvl7pPr marL="4354830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7pPr>
    <a:lvl8pPr marL="5080635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8pPr>
    <a:lvl9pPr marL="5806440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69436" autoAdjust="0"/>
  </p:normalViewPr>
  <p:slideViewPr>
    <p:cSldViewPr snapToGrid="0">
      <p:cViewPr varScale="1">
        <p:scale>
          <a:sx n="161" d="100"/>
          <a:sy n="161" d="100"/>
        </p:scale>
        <p:origin x="156" y="330"/>
      </p:cViewPr>
      <p:guideLst>
        <p:guide orient="horz" pos="1619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745163" cy="12001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510463" y="0"/>
            <a:ext cx="5745162" cy="12001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9E343-260D-4C58-8D1C-AF418110B6B9}" type="datetimeFigureOut">
              <a:rPr lang="de-DE" smtClean="0"/>
              <a:t>06.09.2022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46100" y="2990850"/>
            <a:ext cx="14351000" cy="8074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25563" y="11514138"/>
            <a:ext cx="10607675" cy="9420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2725063"/>
            <a:ext cx="5745163" cy="1200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510463" y="22725063"/>
            <a:ext cx="5745162" cy="1200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E189E-C385-4E36-8468-6587C3E8C9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818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1pPr>
    <a:lvl2pPr marL="725805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2pPr>
    <a:lvl3pPr marL="1451610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3pPr>
    <a:lvl4pPr marL="2177415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4pPr>
    <a:lvl5pPr marL="2903220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5pPr>
    <a:lvl6pPr marL="3629025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6pPr>
    <a:lvl7pPr marL="4354830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7pPr>
    <a:lvl8pPr marL="5080635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8pPr>
    <a:lvl9pPr marL="5806440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E189E-C385-4E36-8468-6587C3E8C9E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402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412FE8-8299-4E9B-B482-0C77B423649D}"/>
              </a:ext>
            </a:extLst>
          </p:cNvPr>
          <p:cNvSpPr/>
          <p:nvPr userDrawn="1"/>
        </p:nvSpPr>
        <p:spPr>
          <a:xfrm>
            <a:off x="0" y="0"/>
            <a:ext cx="9144000" cy="2000196"/>
          </a:xfrm>
          <a:prstGeom prst="rect">
            <a:avLst/>
          </a:prstGeom>
          <a:solidFill>
            <a:srgbClr val="006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37"/>
          </a:p>
        </p:txBody>
      </p:sp>
      <p:pic>
        <p:nvPicPr>
          <p:cNvPr id="8" name="Picture 7" descr="A close-up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E4ABE32D-A3BD-495B-BB6D-CB566D7761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495" y="-770"/>
            <a:ext cx="2346506" cy="2000964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8578DF09-5C9E-4C58-8712-BA2AC403B8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76" y="171445"/>
            <a:ext cx="1816680" cy="628633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 hidden="1">
            <a:extLst>
              <a:ext uri="{FF2B5EF4-FFF2-40B4-BE49-F238E27FC236}">
                <a16:creationId xmlns:a16="http://schemas.microsoft.com/office/drawing/2014/main" id="{06393A62-E434-40B2-A8F8-9445E52B748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772"/>
            <a:ext cx="9141896" cy="51435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76" y="1511499"/>
            <a:ext cx="6858001" cy="373659"/>
          </a:xfrm>
        </p:spPr>
        <p:txBody>
          <a:bodyPr lIns="0" tIns="0">
            <a:normAutofit/>
          </a:bodyPr>
          <a:lstStyle>
            <a:lvl1pPr marL="0" indent="0" algn="l">
              <a:buNone/>
              <a:defRPr sz="1746" b="1">
                <a:solidFill>
                  <a:schemeClr val="bg1"/>
                </a:solidFill>
                <a:latin typeface="LM Sans 10" panose="00000500000000000000" pitchFamily="50" charset="0"/>
              </a:defRPr>
            </a:lvl1pPr>
            <a:lvl2pPr marL="342870" indent="0" algn="ctr">
              <a:buNone/>
              <a:defRPr sz="1500"/>
            </a:lvl2pPr>
            <a:lvl3pPr marL="685741" indent="0" algn="ctr">
              <a:buNone/>
              <a:defRPr sz="1349"/>
            </a:lvl3pPr>
            <a:lvl4pPr marL="1028611" indent="0" algn="ctr">
              <a:buNone/>
              <a:defRPr sz="1200"/>
            </a:lvl4pPr>
            <a:lvl5pPr marL="1371481" indent="0" algn="ctr">
              <a:buNone/>
              <a:defRPr sz="1200"/>
            </a:lvl5pPr>
            <a:lvl6pPr marL="1714351" indent="0" algn="ctr">
              <a:buNone/>
              <a:defRPr sz="1200"/>
            </a:lvl6pPr>
            <a:lvl7pPr marL="2057222" indent="0" algn="ctr">
              <a:buNone/>
              <a:defRPr sz="1200"/>
            </a:lvl7pPr>
            <a:lvl8pPr marL="2400092" indent="0" algn="ctr">
              <a:buNone/>
              <a:defRPr sz="1200"/>
            </a:lvl8pPr>
            <a:lvl9pPr marL="274296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76" y="1113959"/>
            <a:ext cx="6858001" cy="397539"/>
          </a:xfrm>
        </p:spPr>
        <p:txBody>
          <a:bodyPr lIns="0" tIns="0" anchor="t" anchorCtr="0">
            <a:normAutofit/>
          </a:bodyPr>
          <a:lstStyle>
            <a:lvl1pPr algn="l">
              <a:defRPr sz="2223" b="1">
                <a:solidFill>
                  <a:schemeClr val="bg1"/>
                </a:solidFill>
                <a:latin typeface="LM Sans 10" panose="000005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B59E6447-6935-46F0-85B6-BC782B1840B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46" y="3314611"/>
            <a:ext cx="2857773" cy="143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8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0" y="740570"/>
            <a:ext cx="4629151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70" indent="0">
              <a:buNone/>
              <a:defRPr sz="2100"/>
            </a:lvl2pPr>
            <a:lvl3pPr marL="685741" indent="0">
              <a:buNone/>
              <a:defRPr sz="1800"/>
            </a:lvl3pPr>
            <a:lvl4pPr marL="1028611" indent="0">
              <a:buNone/>
              <a:defRPr sz="1500"/>
            </a:lvl4pPr>
            <a:lvl5pPr marL="1371481" indent="0">
              <a:buNone/>
              <a:defRPr sz="1500"/>
            </a:lvl5pPr>
            <a:lvl6pPr marL="1714351" indent="0">
              <a:buNone/>
              <a:defRPr sz="1500"/>
            </a:lvl6pPr>
            <a:lvl7pPr marL="2057222" indent="0">
              <a:buNone/>
              <a:defRPr sz="1500"/>
            </a:lvl7pPr>
            <a:lvl8pPr marL="2400092" indent="0">
              <a:buNone/>
              <a:defRPr sz="1500"/>
            </a:lvl8pPr>
            <a:lvl9pPr marL="274296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543051"/>
            <a:ext cx="2949177" cy="2292350"/>
          </a:xfrm>
        </p:spPr>
        <p:txBody>
          <a:bodyPr/>
          <a:lstStyle>
            <a:lvl1pPr marL="0" indent="0">
              <a:buNone/>
              <a:defRPr sz="1200"/>
            </a:lvl1pPr>
            <a:lvl2pPr marL="342870" indent="0">
              <a:buNone/>
              <a:defRPr sz="1049"/>
            </a:lvl2pPr>
            <a:lvl3pPr marL="685741" indent="0">
              <a:buNone/>
              <a:defRPr sz="900"/>
            </a:lvl3pPr>
            <a:lvl4pPr marL="1028611" indent="0">
              <a:buNone/>
              <a:defRPr sz="749"/>
            </a:lvl4pPr>
            <a:lvl5pPr marL="1371481" indent="0">
              <a:buNone/>
              <a:defRPr sz="749"/>
            </a:lvl5pPr>
            <a:lvl6pPr marL="1714351" indent="0">
              <a:buNone/>
              <a:defRPr sz="749"/>
            </a:lvl6pPr>
            <a:lvl7pPr marL="2057222" indent="0">
              <a:buNone/>
              <a:defRPr sz="749"/>
            </a:lvl7pPr>
            <a:lvl8pPr marL="2400092" indent="0">
              <a:buNone/>
              <a:defRPr sz="749"/>
            </a:lvl8pPr>
            <a:lvl9pPr marL="2742962" indent="0">
              <a:buNone/>
              <a:defRPr sz="74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BCA04B-136D-4AB6-8DB0-F416E346540A}"/>
              </a:ext>
            </a:extLst>
          </p:cNvPr>
          <p:cNvSpPr txBox="1">
            <a:spLocks/>
          </p:cNvSpPr>
          <p:nvPr userDrawn="1"/>
        </p:nvSpPr>
        <p:spPr>
          <a:xfrm>
            <a:off x="0" y="2"/>
            <a:ext cx="5746505" cy="520146"/>
          </a:xfrm>
          <a:prstGeom prst="rect">
            <a:avLst/>
          </a:prstGeom>
        </p:spPr>
        <p:txBody>
          <a:bodyPr vert="horz" lIns="144000" tIns="0" rIns="91440" bIns="0" rtlCol="0" anchor="ctr">
            <a:noAutofit/>
          </a:bodyPr>
          <a:lstStyle>
            <a:lvl1pPr algn="l" defTabSz="68574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89" b="1" kern="1200">
                <a:solidFill>
                  <a:srgbClr val="0068B4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9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99" y="1127290"/>
            <a:ext cx="8424000" cy="3263503"/>
          </a:xfrm>
        </p:spPr>
        <p:txBody>
          <a:bodyPr/>
          <a:lstStyle>
            <a:lvl1pPr>
              <a:defRPr sz="1588"/>
            </a:lvl1pPr>
            <a:lvl2pPr>
              <a:defRPr sz="1429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7811F3-2B1B-454C-BB37-A5194CD1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74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99" y="2772000"/>
            <a:ext cx="7704000" cy="1008000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sz="2540" b="1" kern="1200" cap="none" baseline="0" dirty="0" smtClean="0">
                <a:solidFill>
                  <a:srgbClr val="0068B4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 defTabSz="1088614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537200"/>
            <a:ext cx="7704000" cy="1125140"/>
          </a:xfrm>
        </p:spPr>
        <p:txBody>
          <a:bodyPr lIns="0" rIns="0" anchor="b" anchorCtr="0">
            <a:noAutofit/>
          </a:bodyPr>
          <a:lstStyle>
            <a:lvl1pPr marL="0" indent="0">
              <a:buNone/>
              <a:defRPr lang="en-US" sz="1746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41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3pPr>
            <a:lvl4pPr marL="102861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9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017BEA-4CDF-4582-BE6F-0E2D889EE152}"/>
              </a:ext>
            </a:extLst>
          </p:cNvPr>
          <p:cNvSpPr/>
          <p:nvPr userDrawn="1"/>
        </p:nvSpPr>
        <p:spPr>
          <a:xfrm>
            <a:off x="0" y="4972057"/>
            <a:ext cx="9144000" cy="171444"/>
          </a:xfrm>
          <a:prstGeom prst="rect">
            <a:avLst/>
          </a:prstGeom>
          <a:solidFill>
            <a:srgbClr val="006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537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91F8C10-2B76-486B-A47D-DC6833553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35" b="1">
                <a:solidFill>
                  <a:schemeClr val="bg1"/>
                </a:solidFill>
              </a:defRPr>
            </a:lvl1pPr>
          </a:lstStyle>
          <a:p>
            <a:fld id="{DA08224A-2920-4020-A8B1-52A27C9B37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E360BAA-27BD-42D0-9FD8-9E3B57047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77" y="4972054"/>
            <a:ext cx="3086099" cy="171444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</p:spTree>
    <p:extLst>
      <p:ext uri="{BB962C8B-B14F-4D97-AF65-F5344CB8AC3E}">
        <p14:creationId xmlns:p14="http://schemas.microsoft.com/office/powerpoint/2010/main" val="197824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written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tangle 232">
            <a:extLst>
              <a:ext uri="{FF2B5EF4-FFF2-40B4-BE49-F238E27FC236}">
                <a16:creationId xmlns:a16="http://schemas.microsoft.com/office/drawing/2014/main" id="{515F8C94-0478-4A60-832B-7BFC87CB0F48}"/>
              </a:ext>
            </a:extLst>
          </p:cNvPr>
          <p:cNvSpPr/>
          <p:nvPr userDrawn="1"/>
        </p:nvSpPr>
        <p:spPr>
          <a:xfrm>
            <a:off x="0" y="4972057"/>
            <a:ext cx="9144000" cy="171444"/>
          </a:xfrm>
          <a:prstGeom prst="rect">
            <a:avLst/>
          </a:prstGeom>
          <a:solidFill>
            <a:srgbClr val="006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537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7E7DE-BF28-4E6B-AFFD-72E3DF23EBE8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D76C9F-2972-4EE5-AD1C-DB32FE35F744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504B0-F330-4AD2-9605-68A566A3E40B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32859C5-EC02-4E0F-8742-B72E40F302E0}"/>
              </a:ext>
            </a:extLst>
          </p:cNvPr>
          <p:cNvGrpSpPr/>
          <p:nvPr userDrawn="1"/>
        </p:nvGrpSpPr>
        <p:grpSpPr>
          <a:xfrm>
            <a:off x="-1" y="520148"/>
            <a:ext cx="9146192" cy="4451903"/>
            <a:chOff x="-1" y="520148"/>
            <a:chExt cx="9146192" cy="445190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1F1038E-4EAD-4D32-B7CE-3379F49F461E}"/>
                </a:ext>
              </a:extLst>
            </p:cNvPr>
            <p:cNvGrpSpPr/>
            <p:nvPr userDrawn="1"/>
          </p:nvGrpSpPr>
          <p:grpSpPr>
            <a:xfrm>
              <a:off x="-1" y="644540"/>
              <a:ext cx="9146191" cy="3641022"/>
              <a:chOff x="139700" y="1063145"/>
              <a:chExt cx="8890000" cy="3539331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7CFA360-CC8D-4C87-A4F7-8AD2DC0C6796}"/>
                  </a:ext>
                </a:extLst>
              </p:cNvPr>
              <p:cNvCxnSpPr/>
              <p:nvPr/>
            </p:nvCxnSpPr>
            <p:spPr>
              <a:xfrm>
                <a:off x="139700" y="1063145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1389B793-C554-44B3-9AC5-1117E86FC4B7}"/>
                  </a:ext>
                </a:extLst>
              </p:cNvPr>
              <p:cNvCxnSpPr/>
              <p:nvPr/>
            </p:nvCxnSpPr>
            <p:spPr>
              <a:xfrm>
                <a:off x="139700" y="1194231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D77913B-013B-4F17-BB17-921BCC91C592}"/>
                  </a:ext>
                </a:extLst>
              </p:cNvPr>
              <p:cNvCxnSpPr/>
              <p:nvPr/>
            </p:nvCxnSpPr>
            <p:spPr>
              <a:xfrm>
                <a:off x="139700" y="1325317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EDBE0ED-F91F-4663-9BBE-C3CB9B7D2F20}"/>
                  </a:ext>
                </a:extLst>
              </p:cNvPr>
              <p:cNvCxnSpPr/>
              <p:nvPr/>
            </p:nvCxnSpPr>
            <p:spPr>
              <a:xfrm>
                <a:off x="139700" y="1456403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D3EFF0EA-78E6-4054-9061-126AB8576EAA}"/>
                  </a:ext>
                </a:extLst>
              </p:cNvPr>
              <p:cNvCxnSpPr/>
              <p:nvPr/>
            </p:nvCxnSpPr>
            <p:spPr>
              <a:xfrm>
                <a:off x="139700" y="1587489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B1E26CCB-BC0E-46C8-9B15-D4C9F3E71C87}"/>
                  </a:ext>
                </a:extLst>
              </p:cNvPr>
              <p:cNvCxnSpPr/>
              <p:nvPr/>
            </p:nvCxnSpPr>
            <p:spPr>
              <a:xfrm>
                <a:off x="139700" y="1718575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946D5C31-C4A6-4497-8EFB-316E92D702E4}"/>
                  </a:ext>
                </a:extLst>
              </p:cNvPr>
              <p:cNvCxnSpPr/>
              <p:nvPr/>
            </p:nvCxnSpPr>
            <p:spPr>
              <a:xfrm>
                <a:off x="139700" y="1849661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E5D23D3-F8EA-4E31-A759-47D0B324744A}"/>
                  </a:ext>
                </a:extLst>
              </p:cNvPr>
              <p:cNvCxnSpPr/>
              <p:nvPr/>
            </p:nvCxnSpPr>
            <p:spPr>
              <a:xfrm>
                <a:off x="139700" y="1980747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84C09AB4-7A67-42B7-9925-31DFCB23CEB5}"/>
                  </a:ext>
                </a:extLst>
              </p:cNvPr>
              <p:cNvCxnSpPr/>
              <p:nvPr/>
            </p:nvCxnSpPr>
            <p:spPr>
              <a:xfrm>
                <a:off x="139700" y="2111833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E204A25C-5C6F-4115-B31A-3405ACF81C7D}"/>
                  </a:ext>
                </a:extLst>
              </p:cNvPr>
              <p:cNvCxnSpPr/>
              <p:nvPr/>
            </p:nvCxnSpPr>
            <p:spPr>
              <a:xfrm>
                <a:off x="139700" y="2242919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3622B9FD-EF08-47C7-B415-A6AAB0E0FE19}"/>
                  </a:ext>
                </a:extLst>
              </p:cNvPr>
              <p:cNvCxnSpPr/>
              <p:nvPr/>
            </p:nvCxnSpPr>
            <p:spPr>
              <a:xfrm>
                <a:off x="139700" y="2374005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DEBFA9C5-3C78-4D6E-9C6E-CBDACDDC8413}"/>
                  </a:ext>
                </a:extLst>
              </p:cNvPr>
              <p:cNvCxnSpPr/>
              <p:nvPr/>
            </p:nvCxnSpPr>
            <p:spPr>
              <a:xfrm>
                <a:off x="139700" y="2505091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DFA6F5D-D1D2-4D6B-9282-904395C857FD}"/>
                  </a:ext>
                </a:extLst>
              </p:cNvPr>
              <p:cNvCxnSpPr/>
              <p:nvPr/>
            </p:nvCxnSpPr>
            <p:spPr>
              <a:xfrm>
                <a:off x="139700" y="2636177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15B4143B-D64D-4EFB-BE4D-EC20EE3B0DC5}"/>
                  </a:ext>
                </a:extLst>
              </p:cNvPr>
              <p:cNvCxnSpPr/>
              <p:nvPr/>
            </p:nvCxnSpPr>
            <p:spPr>
              <a:xfrm>
                <a:off x="139700" y="2767263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6406653F-57EC-4D31-91BD-96870CAF0F46}"/>
                  </a:ext>
                </a:extLst>
              </p:cNvPr>
              <p:cNvCxnSpPr/>
              <p:nvPr/>
            </p:nvCxnSpPr>
            <p:spPr>
              <a:xfrm>
                <a:off x="139700" y="2898349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A8890A75-E971-4E67-9CDE-9BC303B001F6}"/>
                  </a:ext>
                </a:extLst>
              </p:cNvPr>
              <p:cNvCxnSpPr/>
              <p:nvPr/>
            </p:nvCxnSpPr>
            <p:spPr>
              <a:xfrm>
                <a:off x="139700" y="3029435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FC5D590-EEED-4190-BF1D-A37C8BDBB003}"/>
                  </a:ext>
                </a:extLst>
              </p:cNvPr>
              <p:cNvCxnSpPr/>
              <p:nvPr/>
            </p:nvCxnSpPr>
            <p:spPr>
              <a:xfrm>
                <a:off x="139700" y="3160521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3F311371-0B7F-4ABD-A589-0DE8463A9C6E}"/>
                  </a:ext>
                </a:extLst>
              </p:cNvPr>
              <p:cNvCxnSpPr/>
              <p:nvPr/>
            </p:nvCxnSpPr>
            <p:spPr>
              <a:xfrm>
                <a:off x="139700" y="3291607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D18982FE-687E-4976-BEB1-45E385B99041}"/>
                  </a:ext>
                </a:extLst>
              </p:cNvPr>
              <p:cNvCxnSpPr/>
              <p:nvPr/>
            </p:nvCxnSpPr>
            <p:spPr>
              <a:xfrm>
                <a:off x="139700" y="3422693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9C5DC5C-CCB6-4E3D-A806-293C7F78DE63}"/>
                  </a:ext>
                </a:extLst>
              </p:cNvPr>
              <p:cNvCxnSpPr/>
              <p:nvPr/>
            </p:nvCxnSpPr>
            <p:spPr>
              <a:xfrm>
                <a:off x="139700" y="3553779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9BA2C50D-8541-4450-BE9C-7C6DBB688816}"/>
                  </a:ext>
                </a:extLst>
              </p:cNvPr>
              <p:cNvCxnSpPr/>
              <p:nvPr/>
            </p:nvCxnSpPr>
            <p:spPr>
              <a:xfrm>
                <a:off x="139700" y="3684865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BF8B6E97-AFE9-4EB0-877B-EECC07520C89}"/>
                  </a:ext>
                </a:extLst>
              </p:cNvPr>
              <p:cNvCxnSpPr/>
              <p:nvPr/>
            </p:nvCxnSpPr>
            <p:spPr>
              <a:xfrm>
                <a:off x="139700" y="3815951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B232DD54-E32F-46A2-BCD8-CF8E7451772B}"/>
                  </a:ext>
                </a:extLst>
              </p:cNvPr>
              <p:cNvCxnSpPr/>
              <p:nvPr/>
            </p:nvCxnSpPr>
            <p:spPr>
              <a:xfrm>
                <a:off x="139700" y="3947037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BA326D9E-4AF2-4FE3-AB74-2530C8B02F8F}"/>
                  </a:ext>
                </a:extLst>
              </p:cNvPr>
              <p:cNvCxnSpPr/>
              <p:nvPr/>
            </p:nvCxnSpPr>
            <p:spPr>
              <a:xfrm>
                <a:off x="139700" y="4078123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D476A39-FF21-4835-8315-83114EBBD2F4}"/>
                  </a:ext>
                </a:extLst>
              </p:cNvPr>
              <p:cNvCxnSpPr/>
              <p:nvPr/>
            </p:nvCxnSpPr>
            <p:spPr>
              <a:xfrm>
                <a:off x="139700" y="4209209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68E4CCAB-B576-4E81-B930-1B9E80C4DA9D}"/>
                  </a:ext>
                </a:extLst>
              </p:cNvPr>
              <p:cNvCxnSpPr/>
              <p:nvPr/>
            </p:nvCxnSpPr>
            <p:spPr>
              <a:xfrm>
                <a:off x="139700" y="4340295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BCDE072-2225-46CA-9EFB-48A1926E6C65}"/>
                  </a:ext>
                </a:extLst>
              </p:cNvPr>
              <p:cNvCxnSpPr/>
              <p:nvPr/>
            </p:nvCxnSpPr>
            <p:spPr>
              <a:xfrm>
                <a:off x="139700" y="4471381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A645C199-23A5-4AA4-B8D7-BD8427AAFB1A}"/>
                  </a:ext>
                </a:extLst>
              </p:cNvPr>
              <p:cNvCxnSpPr/>
              <p:nvPr/>
            </p:nvCxnSpPr>
            <p:spPr>
              <a:xfrm>
                <a:off x="139700" y="4602476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20ECBE87-E19D-47D3-83BE-F25AEB00D72E}"/>
                </a:ext>
              </a:extLst>
            </p:cNvPr>
            <p:cNvGrpSpPr/>
            <p:nvPr userDrawn="1"/>
          </p:nvGrpSpPr>
          <p:grpSpPr>
            <a:xfrm>
              <a:off x="110067" y="520148"/>
              <a:ext cx="8912813" cy="4451903"/>
              <a:chOff x="235573" y="916827"/>
              <a:chExt cx="8663159" cy="3797693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29661DF7-5C13-4669-802C-D341AA9EEC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573" y="916827"/>
                <a:ext cx="5727" cy="3796652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1F3B96B1-1FC9-43BC-B8D9-C7BB193D0E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473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6C80F09E-B88D-4429-995E-9145DDB20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46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E290F4C6-66A0-459B-971B-1D89CF303A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819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63907602-4793-4A33-A76F-0293483059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99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276AD646-BA5F-4B44-BC2E-02C019C869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165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198C8FEA-ACE8-4AD7-97FC-94AD35BF17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338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A12E62B-8E1C-4493-B4E2-2060CE219F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511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0C941FCB-16C1-46F4-9960-7A1F7D389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0684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2DD357D1-4751-4A67-86C2-941BD6C881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857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267CD630-22CE-4AA7-B729-979B4F9203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3030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F4768A4A-2C5E-435B-ABA9-0BFC187D91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4203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58457D4-054A-4E63-BFA7-1325107537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5376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501DBAD-32C7-4AB6-994A-13B9C7012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6549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8F0C34DE-7E41-498A-9A7A-247BEAF7BA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2A767565-AFAE-4F12-AECC-6AA159337A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895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02CBD386-5D89-4736-907B-E0932AEA03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0068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9D78D8E1-37F8-471C-A8D3-CB80C2D9C6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1241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C421B7BF-C0EA-42CA-9251-A299F24DB4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2414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631F739C-4854-4725-8426-7FC7D0BD82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3587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20DF593B-560C-4576-A7E6-8FD86925A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4760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48AD5DE8-6B45-4A55-A576-6705A8A71F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5933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6753CD58-617C-4252-8669-EADBA62DCA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7106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4958A54-FBF7-4410-B633-BE66F88C91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8279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7EE6497-BB3C-45A5-ABCF-9EB939B74B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945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5E3DE96B-396C-46A3-8F84-1A721C5C1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0625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A3A89714-B900-4429-89A2-2377AAAD9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1798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61C37BCD-6C19-4894-9097-21E68EB06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2971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6BD2EB6B-E467-46D4-8D9B-9390873123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144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87CD1BD-8496-45B0-9326-8F4D4F9CF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5317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4CDDB09C-D791-4DE0-B8E7-3F20876E8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6490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00CB01A6-D7F4-430C-896E-8656F0DFE2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7663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3C4C4272-62DB-49AC-9490-B837A1F956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8836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7D89EFD3-A5C6-464C-AFC1-E0AB33BDD8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0009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11321313-C76A-4E55-98C3-4ECE82854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118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CB55432B-0E61-4034-BC35-993525084E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2355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58144430-2056-4D17-9561-E4AA8037F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3528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7CAC86C4-21EB-4847-A2EE-4D92448C4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4701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6306D6E3-F6CE-4956-A78E-E1C074A9A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874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6C6855F-E467-4F50-AD01-966139F93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7047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4B772869-907B-4597-B828-124627B197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8220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11D36C5D-07B0-4210-B926-AFD278BAD1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9393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237B906C-5F1E-41D2-9877-30BFC109E8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66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C1111C3B-532D-4FFE-98CD-5558ACE398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1739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41FA7C79-AB55-4D36-8B22-3C23538A0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291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3C529C94-76C8-4649-BEA9-681C532188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4085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3ED77D26-C5E4-48BA-82C9-1902483C73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5258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436DD739-B426-4AC5-995E-1C60C33906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6431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F6603D84-92C3-45A5-B089-0C7E7F4C6B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7604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E80576F8-AACA-45EF-943E-AEF491C5AF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8777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8BA5A93-B2BD-4633-A6FE-8C00EA6838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9950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6F7EADFF-C7C2-4A9F-A352-731B7AE4E9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1123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B2CEE9CF-8963-416D-945B-46BB76FAB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2296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353336F6-E001-4733-BE57-26AF7432D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93469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02521AE-6DFA-4CAC-A4B1-EF124D6C9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2464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235D2FDB-25A2-4B5E-8BD4-166CD0F1C2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5815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A0DA8A96-25A8-45C8-9467-47525DB516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6988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9646CEE2-09FB-4499-B2F2-BCD10A0087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161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39AD3893-910A-4655-9162-19DCA87A7B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9334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716DB1A-B95F-45B7-A643-4F70CD9732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0507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C75F51EF-4ABF-4998-90B9-E3C9BFEF11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1680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8242F430-5FD5-4B63-BC12-7882B40E9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2853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A229FD04-D74E-4E2E-8CCA-468C1E9F87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026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BAF2F86F-E2A3-4487-91D4-C0CBF112E9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5199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FF70CF9E-4C86-41A0-B83C-206EF88FE7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3637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D770AB19-5D92-4C57-BCAD-919459D686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7545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5200E11D-CE37-4E8D-8E38-5B1D9D6462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873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094DCB17-1C1E-4331-9249-47143E57A66A}"/>
                </a:ext>
              </a:extLst>
            </p:cNvPr>
            <p:cNvGrpSpPr/>
            <p:nvPr userDrawn="1"/>
          </p:nvGrpSpPr>
          <p:grpSpPr>
            <a:xfrm>
              <a:off x="0" y="4420423"/>
              <a:ext cx="9146191" cy="539409"/>
              <a:chOff x="139700" y="1063145"/>
              <a:chExt cx="8890000" cy="524344"/>
            </a:xfrm>
          </p:grpSpPr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50B5115C-829C-4D11-9261-176F69DB62C0}"/>
                  </a:ext>
                </a:extLst>
              </p:cNvPr>
              <p:cNvCxnSpPr/>
              <p:nvPr/>
            </p:nvCxnSpPr>
            <p:spPr>
              <a:xfrm>
                <a:off x="139700" y="1063145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081C9BEE-6962-421B-8BF3-2C95D3185ACC}"/>
                  </a:ext>
                </a:extLst>
              </p:cNvPr>
              <p:cNvCxnSpPr/>
              <p:nvPr/>
            </p:nvCxnSpPr>
            <p:spPr>
              <a:xfrm>
                <a:off x="139700" y="1194231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55E0011-5CF2-485D-BD23-643BC8F544C2}"/>
                  </a:ext>
                </a:extLst>
              </p:cNvPr>
              <p:cNvCxnSpPr/>
              <p:nvPr/>
            </p:nvCxnSpPr>
            <p:spPr>
              <a:xfrm>
                <a:off x="139700" y="1325317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5221BBD5-3C60-478D-B919-07BE5A964C5D}"/>
                  </a:ext>
                </a:extLst>
              </p:cNvPr>
              <p:cNvCxnSpPr/>
              <p:nvPr/>
            </p:nvCxnSpPr>
            <p:spPr>
              <a:xfrm>
                <a:off x="139700" y="1456403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96F71288-6B79-4899-9B8B-61B439137AD5}"/>
                  </a:ext>
                </a:extLst>
              </p:cNvPr>
              <p:cNvCxnSpPr/>
              <p:nvPr/>
            </p:nvCxnSpPr>
            <p:spPr>
              <a:xfrm>
                <a:off x="139700" y="1587489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2" name="Picture 231">
            <a:extLst>
              <a:ext uri="{FF2B5EF4-FFF2-40B4-BE49-F238E27FC236}">
                <a16:creationId xmlns:a16="http://schemas.microsoft.com/office/drawing/2014/main" id="{7D0D7221-50D7-4328-9559-7B0835C883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" y="-3958"/>
            <a:ext cx="9144000" cy="62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0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979" y="820608"/>
            <a:ext cx="3868340" cy="61793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0" indent="0">
              <a:buNone/>
              <a:defRPr sz="1500" b="1"/>
            </a:lvl2pPr>
            <a:lvl3pPr marL="685741" indent="0">
              <a:buNone/>
              <a:defRPr sz="1349" b="1"/>
            </a:lvl3pPr>
            <a:lvl4pPr marL="1028611" indent="0">
              <a:buNone/>
              <a:defRPr sz="1200" b="1"/>
            </a:lvl4pPr>
            <a:lvl5pPr marL="1371481" indent="0">
              <a:buNone/>
              <a:defRPr sz="1200" b="1"/>
            </a:lvl5pPr>
            <a:lvl6pPr marL="1714351" indent="0">
              <a:buNone/>
              <a:defRPr sz="1200" b="1"/>
            </a:lvl6pPr>
            <a:lvl7pPr marL="2057222" indent="0">
              <a:buNone/>
              <a:defRPr sz="1200" b="1"/>
            </a:lvl7pPr>
            <a:lvl8pPr marL="2400092" indent="0">
              <a:buNone/>
              <a:defRPr sz="1200" b="1"/>
            </a:lvl8pPr>
            <a:lvl9pPr marL="274296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979" y="1438541"/>
            <a:ext cx="3868340" cy="30741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015" y="820608"/>
            <a:ext cx="3887390" cy="61793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0" indent="0">
              <a:buNone/>
              <a:defRPr sz="1500" b="1"/>
            </a:lvl2pPr>
            <a:lvl3pPr marL="685741" indent="0">
              <a:buNone/>
              <a:defRPr sz="1349" b="1"/>
            </a:lvl3pPr>
            <a:lvl4pPr marL="1028611" indent="0">
              <a:buNone/>
              <a:defRPr sz="1200" b="1"/>
            </a:lvl4pPr>
            <a:lvl5pPr marL="1371481" indent="0">
              <a:buNone/>
              <a:defRPr sz="1200" b="1"/>
            </a:lvl5pPr>
            <a:lvl6pPr marL="1714351" indent="0">
              <a:buNone/>
              <a:defRPr sz="1200" b="1"/>
            </a:lvl6pPr>
            <a:lvl7pPr marL="2057222" indent="0">
              <a:buNone/>
              <a:defRPr sz="1200" b="1"/>
            </a:lvl7pPr>
            <a:lvl8pPr marL="2400092" indent="0">
              <a:buNone/>
              <a:defRPr sz="1200" b="1"/>
            </a:lvl8pPr>
            <a:lvl9pPr marL="274296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015" y="1438540"/>
            <a:ext cx="3887390" cy="3074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502166-6DEA-430D-8B89-4B43E84DD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5746505" cy="5201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6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6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1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0" y="740570"/>
            <a:ext cx="4629151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543050"/>
            <a:ext cx="2949177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70" indent="0">
              <a:buNone/>
              <a:defRPr sz="1049"/>
            </a:lvl2pPr>
            <a:lvl3pPr marL="685741" indent="0">
              <a:buNone/>
              <a:defRPr sz="900"/>
            </a:lvl3pPr>
            <a:lvl4pPr marL="1028611" indent="0">
              <a:buNone/>
              <a:defRPr sz="749"/>
            </a:lvl4pPr>
            <a:lvl5pPr marL="1371481" indent="0">
              <a:buNone/>
              <a:defRPr sz="749"/>
            </a:lvl5pPr>
            <a:lvl6pPr marL="1714351" indent="0">
              <a:buNone/>
              <a:defRPr sz="749"/>
            </a:lvl6pPr>
            <a:lvl7pPr marL="2057222" indent="0">
              <a:buNone/>
              <a:defRPr sz="749"/>
            </a:lvl7pPr>
            <a:lvl8pPr marL="2400092" indent="0">
              <a:buNone/>
              <a:defRPr sz="749"/>
            </a:lvl8pPr>
            <a:lvl9pPr marL="2742962" indent="0">
              <a:buNone/>
              <a:defRPr sz="74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7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2936B7A-9643-40F9-898D-F13F5DD46B4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" y="-3958"/>
            <a:ext cx="9144000" cy="62867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CA1300E-B0E6-4BF6-8E57-0DD2B9BC74C3}"/>
              </a:ext>
            </a:extLst>
          </p:cNvPr>
          <p:cNvSpPr/>
          <p:nvPr userDrawn="1"/>
        </p:nvSpPr>
        <p:spPr>
          <a:xfrm>
            <a:off x="0" y="4972057"/>
            <a:ext cx="9144000" cy="171444"/>
          </a:xfrm>
          <a:prstGeom prst="rect">
            <a:avLst/>
          </a:prstGeom>
          <a:solidFill>
            <a:srgbClr val="006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537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5746505" cy="520146"/>
          </a:xfrm>
          <a:prstGeom prst="rect">
            <a:avLst/>
          </a:prstGeom>
        </p:spPr>
        <p:txBody>
          <a:bodyPr vert="horz" lIns="144000" tIns="0" rIns="9144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593" y="1127290"/>
            <a:ext cx="7886701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777" y="4972054"/>
            <a:ext cx="3086099" cy="17144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794" b="1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35" b="1">
                <a:solidFill>
                  <a:schemeClr val="bg1"/>
                </a:solidFill>
              </a:defRPr>
            </a:lvl1pPr>
          </a:lstStyle>
          <a:p>
            <a:fld id="{DA08224A-2920-4020-A8B1-52A27C9B3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1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l" defTabSz="685741" rtl="0" eaLnBrk="1" latinLnBrk="0" hangingPunct="1">
        <a:lnSpc>
          <a:spcPct val="90000"/>
        </a:lnSpc>
        <a:spcBef>
          <a:spcPct val="0"/>
        </a:spcBef>
        <a:buNone/>
        <a:defRPr sz="1889" b="1" kern="1200">
          <a:solidFill>
            <a:srgbClr val="0068B4"/>
          </a:solidFill>
          <a:latin typeface="+mn-lt"/>
          <a:ea typeface="+mj-ea"/>
          <a:cs typeface="+mj-cs"/>
        </a:defRPr>
      </a:lvl1pPr>
    </p:titleStyle>
    <p:bodyStyle>
      <a:lvl1pPr marL="171436" indent="-171436" algn="l" defTabSz="685741" rtl="0" eaLnBrk="1" latinLnBrk="0" hangingPunct="1">
        <a:lnSpc>
          <a:spcPct val="90000"/>
        </a:lnSpc>
        <a:spcBef>
          <a:spcPts val="749"/>
        </a:spcBef>
        <a:buClr>
          <a:srgbClr val="0068B4"/>
        </a:buClr>
        <a:buFont typeface="Arial" panose="020B0604020202020204" pitchFamily="34" charset="0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1pPr>
      <a:lvl2pPr marL="514306" indent="-171436" algn="l" defTabSz="685741" rtl="0" eaLnBrk="1" latinLnBrk="0" hangingPunct="1">
        <a:lnSpc>
          <a:spcPct val="90000"/>
        </a:lnSpc>
        <a:spcBef>
          <a:spcPts val="375"/>
        </a:spcBef>
        <a:buClr>
          <a:srgbClr val="0068B4"/>
        </a:buClr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2pPr>
      <a:lvl3pPr marL="857175" indent="-171436" algn="l" defTabSz="685741" rtl="0" eaLnBrk="1" latinLnBrk="0" hangingPunct="1">
        <a:lnSpc>
          <a:spcPct val="90000"/>
        </a:lnSpc>
        <a:spcBef>
          <a:spcPts val="375"/>
        </a:spcBef>
        <a:buClr>
          <a:srgbClr val="0068B4"/>
        </a:buClr>
        <a:buFont typeface="Arial" panose="020B0604020202020204" pitchFamily="34" charset="0"/>
        <a:buChar char="•"/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200045" indent="-171436" algn="l" defTabSz="685741" rtl="0" eaLnBrk="1" latinLnBrk="0" hangingPunct="1">
        <a:lnSpc>
          <a:spcPct val="90000"/>
        </a:lnSpc>
        <a:spcBef>
          <a:spcPts val="375"/>
        </a:spcBef>
        <a:buClr>
          <a:srgbClr val="0068B4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542917" indent="-171436" algn="l" defTabSz="685741" rtl="0" eaLnBrk="1" latinLnBrk="0" hangingPunct="1">
        <a:lnSpc>
          <a:spcPct val="90000"/>
        </a:lnSpc>
        <a:spcBef>
          <a:spcPts val="375"/>
        </a:spcBef>
        <a:buClr>
          <a:srgbClr val="0068B4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885786" indent="-171436" algn="l" defTabSz="68574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656" indent="-171436" algn="l" defTabSz="68574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528" indent="-171436" algn="l" defTabSz="68574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398" indent="-171436" algn="l" defTabSz="68574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870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741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611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481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4351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7222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092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2962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LCSYS.2020.3000649" TargetMode="External"/><Relationship Id="rId2" Type="http://schemas.openxmlformats.org/officeDocument/2006/relationships/hyperlink" Target="https://citeseerx.ist.psu.edu/viewdoc/download?doi=10.1.1.106.8515&amp;rep=rep1&amp;type=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8.svg"/><Relationship Id="rId21" Type="http://schemas.openxmlformats.org/officeDocument/2006/relationships/image" Target="../media/image26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tags" Target="../tags/tag4.xml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8.png"/><Relationship Id="rId5" Type="http://schemas.openxmlformats.org/officeDocument/2006/relationships/tags" Target="../tags/tag6.xml"/><Relationship Id="rId10" Type="http://schemas.openxmlformats.org/officeDocument/2006/relationships/image" Target="../media/image37.png"/><Relationship Id="rId4" Type="http://schemas.openxmlformats.org/officeDocument/2006/relationships/tags" Target="../tags/tag5.xml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42.png"/><Relationship Id="rId18" Type="http://schemas.openxmlformats.org/officeDocument/2006/relationships/image" Target="../media/image28.png"/><Relationship Id="rId26" Type="http://schemas.openxmlformats.org/officeDocument/2006/relationships/image" Target="../media/image39.png"/><Relationship Id="rId3" Type="http://schemas.openxmlformats.org/officeDocument/2006/relationships/tags" Target="../tags/tag9.xml"/><Relationship Id="rId21" Type="http://schemas.openxmlformats.org/officeDocument/2006/relationships/image" Target="../media/image31.png"/><Relationship Id="rId7" Type="http://schemas.openxmlformats.org/officeDocument/2006/relationships/tags" Target="../tags/tag13.xml"/><Relationship Id="rId12" Type="http://schemas.openxmlformats.org/officeDocument/2006/relationships/image" Target="../media/image41.png"/><Relationship Id="rId17" Type="http://schemas.openxmlformats.org/officeDocument/2006/relationships/image" Target="../media/image27.png"/><Relationship Id="rId25" Type="http://schemas.openxmlformats.org/officeDocument/2006/relationships/image" Target="../media/image38.png"/><Relationship Id="rId2" Type="http://schemas.openxmlformats.org/officeDocument/2006/relationships/tags" Target="../tags/tag8.xml"/><Relationship Id="rId16" Type="http://schemas.openxmlformats.org/officeDocument/2006/relationships/image" Target="../media/image45.png"/><Relationship Id="rId20" Type="http://schemas.openxmlformats.org/officeDocument/2006/relationships/image" Target="../media/image30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slideLayout" Target="../slideLayouts/slideLayout2.xml"/><Relationship Id="rId24" Type="http://schemas.openxmlformats.org/officeDocument/2006/relationships/image" Target="../media/image46.png"/><Relationship Id="rId5" Type="http://schemas.openxmlformats.org/officeDocument/2006/relationships/tags" Target="../tags/tag11.xml"/><Relationship Id="rId15" Type="http://schemas.openxmlformats.org/officeDocument/2006/relationships/image" Target="../media/image44.png"/><Relationship Id="rId23" Type="http://schemas.openxmlformats.org/officeDocument/2006/relationships/image" Target="../media/image33.png"/><Relationship Id="rId28" Type="http://schemas.openxmlformats.org/officeDocument/2006/relationships/image" Target="../media/image48.png"/><Relationship Id="rId10" Type="http://schemas.openxmlformats.org/officeDocument/2006/relationships/tags" Target="../tags/tag16.xml"/><Relationship Id="rId19" Type="http://schemas.openxmlformats.org/officeDocument/2006/relationships/image" Target="../media/image29.png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43.png"/><Relationship Id="rId22" Type="http://schemas.openxmlformats.org/officeDocument/2006/relationships/image" Target="../media/image32.png"/><Relationship Id="rId27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image" Target="../media/image28.png"/><Relationship Id="rId18" Type="http://schemas.openxmlformats.org/officeDocument/2006/relationships/image" Target="../media/image41.png"/><Relationship Id="rId26" Type="http://schemas.openxmlformats.org/officeDocument/2006/relationships/image" Target="../media/image30.png"/><Relationship Id="rId3" Type="http://schemas.openxmlformats.org/officeDocument/2006/relationships/tags" Target="../tags/tag19.xml"/><Relationship Id="rId21" Type="http://schemas.openxmlformats.org/officeDocument/2006/relationships/image" Target="../media/image49.png"/><Relationship Id="rId7" Type="http://schemas.openxmlformats.org/officeDocument/2006/relationships/tags" Target="../tags/tag2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7.png"/><Relationship Id="rId25" Type="http://schemas.openxmlformats.org/officeDocument/2006/relationships/image" Target="../media/image29.png"/><Relationship Id="rId2" Type="http://schemas.openxmlformats.org/officeDocument/2006/relationships/tags" Target="../tags/tag18.xml"/><Relationship Id="rId16" Type="http://schemas.openxmlformats.org/officeDocument/2006/relationships/image" Target="../media/image39.png"/><Relationship Id="rId20" Type="http://schemas.openxmlformats.org/officeDocument/2006/relationships/image" Target="../media/image48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image" Target="../media/image27.png"/><Relationship Id="rId5" Type="http://schemas.openxmlformats.org/officeDocument/2006/relationships/tags" Target="../tags/tag21.xml"/><Relationship Id="rId15" Type="http://schemas.openxmlformats.org/officeDocument/2006/relationships/image" Target="../media/image38.png"/><Relationship Id="rId23" Type="http://schemas.openxmlformats.org/officeDocument/2006/relationships/image" Target="../media/image51.png"/><Relationship Id="rId28" Type="http://schemas.openxmlformats.org/officeDocument/2006/relationships/image" Target="../media/image52.png"/><Relationship Id="rId10" Type="http://schemas.openxmlformats.org/officeDocument/2006/relationships/tags" Target="../tags/tag26.xml"/><Relationship Id="rId19" Type="http://schemas.openxmlformats.org/officeDocument/2006/relationships/image" Target="../media/image42.png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image" Target="../media/image33.png"/><Relationship Id="rId22" Type="http://schemas.openxmlformats.org/officeDocument/2006/relationships/image" Target="../media/image50.png"/><Relationship Id="rId27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tags" Target="../tags/tag30.xml"/><Relationship Id="rId7" Type="http://schemas.openxmlformats.org/officeDocument/2006/relationships/image" Target="../media/image56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0F6F81-4275-4511-9A1E-AFC38B37D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77" y="1511499"/>
            <a:ext cx="5911285" cy="373659"/>
          </a:xfrm>
        </p:spPr>
        <p:txBody>
          <a:bodyPr>
            <a:normAutofit fontScale="92500"/>
          </a:bodyPr>
          <a:lstStyle/>
          <a:p>
            <a:r>
              <a:rPr lang="en-AU" dirty="0"/>
              <a:t>Int. Conf. on </a:t>
            </a:r>
            <a:r>
              <a:rPr lang="en-AU" dirty="0" err="1"/>
              <a:t>Multisensor</a:t>
            </a:r>
            <a:r>
              <a:rPr lang="en-AU" dirty="0"/>
              <a:t> Fusion and Integration (MFI2022)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8EBF1-C351-4391-AA78-590DD9F8E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75" y="862521"/>
            <a:ext cx="6283301" cy="659589"/>
          </a:xfrm>
        </p:spPr>
        <p:txBody>
          <a:bodyPr>
            <a:normAutofit/>
          </a:bodyPr>
          <a:lstStyle/>
          <a:p>
            <a:r>
              <a:rPr lang="en-AU" dirty="0"/>
              <a:t>Encrypted Fast Covariance Intersection Without Leaking Fusion Weights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737B2-D72D-464B-BD4E-29A11292247B}"/>
              </a:ext>
            </a:extLst>
          </p:cNvPr>
          <p:cNvSpPr txBox="1"/>
          <p:nvPr/>
        </p:nvSpPr>
        <p:spPr>
          <a:xfrm>
            <a:off x="800638" y="2171641"/>
            <a:ext cx="5248470" cy="36099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746" b="1" dirty="0"/>
              <a:t>Marko Ristic, Benjamin Noack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B877C-33EB-41D0-82B9-B6A1FFE789B6}"/>
              </a:ext>
            </a:extLst>
          </p:cNvPr>
          <p:cNvSpPr txBox="1"/>
          <p:nvPr/>
        </p:nvSpPr>
        <p:spPr>
          <a:xfrm>
            <a:off x="800639" y="2683833"/>
            <a:ext cx="4859211" cy="6051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111" dirty="0">
                <a:latin typeface="LM Sans 8" panose="00000500000000000000" pitchFamily="50" charset="0"/>
              </a:rPr>
              <a:t>Prof. Dr.-Ing. Benjamin Noack</a:t>
            </a:r>
          </a:p>
          <a:p>
            <a:r>
              <a:rPr lang="en-US" sz="1111" dirty="0">
                <a:latin typeface="LM Sans 8" panose="00000500000000000000" pitchFamily="50" charset="0"/>
              </a:rPr>
              <a:t>Autonomous </a:t>
            </a:r>
            <a:r>
              <a:rPr lang="en-US" sz="1111" dirty="0" err="1">
                <a:latin typeface="LM Sans 8" panose="00000500000000000000" pitchFamily="50" charset="0"/>
              </a:rPr>
              <a:t>Multisensor</a:t>
            </a:r>
            <a:r>
              <a:rPr lang="en-US" sz="1111" dirty="0">
                <a:latin typeface="LM Sans 8" panose="00000500000000000000" pitchFamily="50" charset="0"/>
              </a:rPr>
              <a:t> Systems Group (AMS)</a:t>
            </a:r>
          </a:p>
          <a:p>
            <a:r>
              <a:rPr lang="en-US" sz="1111" dirty="0">
                <a:latin typeface="LM Sans 8" panose="00000500000000000000" pitchFamily="50" charset="0"/>
              </a:rPr>
              <a:t>Otto von Guericke University, Magdeburg, Germany (OVGU)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07874F-4463-4DA1-AEB7-6720EE10D906}"/>
              </a:ext>
            </a:extLst>
          </p:cNvPr>
          <p:cNvSpPr txBox="1"/>
          <p:nvPr/>
        </p:nvSpPr>
        <p:spPr>
          <a:xfrm>
            <a:off x="800639" y="3782083"/>
            <a:ext cx="4859211" cy="2632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111" dirty="0">
                <a:latin typeface="LM Sans 8" panose="00000500000000000000" pitchFamily="50" charset="0"/>
              </a:rPr>
              <a:t>20.09.2022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64ADBB-FB88-478F-8D43-D02A67CDF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76" y="184608"/>
            <a:ext cx="1260348" cy="16200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454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33"/>
    </mc:Choice>
    <mc:Fallback xmlns="">
      <p:transition spd="slow" advTm="1583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C84B17-BD81-46FF-88D8-CEFB573FE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i="1" dirty="0"/>
              <a:t>All</a:t>
            </a:r>
            <a:r>
              <a:rPr lang="en-AU" dirty="0"/>
              <a:t> individual sensor input is encrypted by </a:t>
            </a:r>
            <a:r>
              <a:rPr lang="en-AU" dirty="0" err="1"/>
              <a:t>Paillier</a:t>
            </a:r>
            <a:r>
              <a:rPr lang="en-AU" dirty="0"/>
              <a:t> encryption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Implicit leakage of state dimension and number of sensors connected remains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>
                <a:solidFill>
                  <a:schemeClr val="accent1"/>
                </a:solidFill>
              </a:rPr>
              <a:t>No identifying sensor information available to fuser or eavesdroppers</a:t>
            </a:r>
          </a:p>
          <a:p>
            <a:endParaRPr lang="en-AU" dirty="0">
              <a:solidFill>
                <a:schemeClr val="accent1"/>
              </a:solidFill>
            </a:endParaRPr>
          </a:p>
          <a:p>
            <a:endParaRPr lang="en-AU" dirty="0">
              <a:solidFill>
                <a:schemeClr val="accent1"/>
              </a:solidFill>
            </a:endParaRPr>
          </a:p>
          <a:p>
            <a:r>
              <a:rPr lang="en-AU" dirty="0">
                <a:solidFill>
                  <a:schemeClr val="accent1"/>
                </a:solidFill>
              </a:rPr>
              <a:t>No individual sensor input available to querying party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7ACDC-A869-43B9-95A8-D6DF0366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Encrypted Fast Covariance Intersection</a:t>
            </a:r>
            <a:r>
              <a:rPr lang="en-US"/>
              <a:t> | Marko Ristic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AD7E0-5EE1-45B9-BD0B-F5B3D092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ACBAA4-D45D-487C-B915-866FDCE7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162566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3FE937-1CAF-4BFA-9234-4FAAD066E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Weights not leaked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B9BA28-5943-484A-B9B4-22CAC37CE9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>
                <a:solidFill>
                  <a:schemeClr val="accent1"/>
                </a:solidFill>
              </a:rPr>
              <a:t>Fuser learns no information about individual estimates</a:t>
            </a:r>
          </a:p>
          <a:p>
            <a:endParaRPr lang="en-AU" dirty="0">
              <a:solidFill>
                <a:schemeClr val="accent1"/>
              </a:solidFill>
            </a:endParaRPr>
          </a:p>
          <a:p>
            <a:r>
              <a:rPr lang="en-AU" dirty="0">
                <a:solidFill>
                  <a:schemeClr val="accent1"/>
                </a:solidFill>
              </a:rPr>
              <a:t>Third party requires additional computations to obtain result</a:t>
            </a:r>
          </a:p>
          <a:p>
            <a:endParaRPr lang="en-AU" dirty="0">
              <a:solidFill>
                <a:schemeClr val="accent1"/>
              </a:solidFill>
            </a:endParaRPr>
          </a:p>
          <a:p>
            <a:r>
              <a:rPr lang="en-AU" dirty="0">
                <a:solidFill>
                  <a:schemeClr val="accent1"/>
                </a:solidFill>
              </a:rPr>
              <a:t>Computational overhead for one encryption scheme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7D12B8-2429-4CEF-AF66-18CB163E7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Leaked weights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2C77E94-A8C9-4BB4-8944-314E93D17C7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>
                <a:solidFill>
                  <a:schemeClr val="accent2"/>
                </a:solidFill>
              </a:rPr>
              <a:t>Fuser learns relative estimate errors (covariance traces)</a:t>
            </a:r>
          </a:p>
          <a:p>
            <a:endParaRPr lang="en-AU" dirty="0">
              <a:solidFill>
                <a:schemeClr val="accent2"/>
              </a:solidFill>
            </a:endParaRPr>
          </a:p>
          <a:p>
            <a:r>
              <a:rPr lang="en-AU" dirty="0">
                <a:solidFill>
                  <a:schemeClr val="accent2"/>
                </a:solidFill>
              </a:rPr>
              <a:t>Only decryption is required at third party</a:t>
            </a:r>
          </a:p>
          <a:p>
            <a:endParaRPr lang="en-AU" dirty="0">
              <a:solidFill>
                <a:schemeClr val="accent2"/>
              </a:solidFill>
            </a:endParaRPr>
          </a:p>
          <a:p>
            <a:r>
              <a:rPr lang="en-AU" dirty="0">
                <a:solidFill>
                  <a:schemeClr val="accent2"/>
                </a:solidFill>
              </a:rPr>
              <a:t>Computational overhead for two encryption schemes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3146E-123C-472B-A599-918A70F2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BBA1D-79F3-4974-9F46-64E879CA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90954DA-6DA3-4DF9-A6C7-0FD0408B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Comparison with Leaking Weights</a:t>
            </a:r>
          </a:p>
        </p:txBody>
      </p:sp>
    </p:spTree>
    <p:extLst>
      <p:ext uri="{BB962C8B-B14F-4D97-AF65-F5344CB8AC3E}">
        <p14:creationId xmlns:p14="http://schemas.microsoft.com/office/powerpoint/2010/main" val="4057636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96A09C-7E88-40DD-93C7-4D4C057F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3550722"/>
            <a:ext cx="4212001" cy="1229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000" dirty="0"/>
              <a:t>References</a:t>
            </a:r>
          </a:p>
          <a:p>
            <a:pPr lvl="1"/>
            <a:r>
              <a:rPr lang="en-AU" sz="800" dirty="0">
                <a:hlinkClick r:id="rId2"/>
              </a:rPr>
              <a:t>https://citeseerx.ist.psu.edu/viewdoc/download?doi=10.1.1.106.8515&amp;rep=rep1&amp;type=pdf</a:t>
            </a:r>
            <a:endParaRPr lang="en-AU" sz="800" dirty="0"/>
          </a:p>
          <a:p>
            <a:pPr lvl="1"/>
            <a:r>
              <a:rPr lang="en-AU" sz="800" dirty="0"/>
              <a:t>M. Ristic, B. Noack, and U. D. </a:t>
            </a:r>
            <a:r>
              <a:rPr lang="en-AU" sz="800" dirty="0" err="1"/>
              <a:t>Hanebeck</a:t>
            </a:r>
            <a:r>
              <a:rPr lang="en-AU" sz="800" dirty="0"/>
              <a:t>, ‘Secure Fast Covariance Intersection Using Partially Homomorphic and Order Revealing Encryption Schemes’, </a:t>
            </a:r>
            <a:r>
              <a:rPr lang="en-AU" sz="800" i="1" dirty="0"/>
              <a:t>IEEE Control Systems Letters</a:t>
            </a:r>
            <a:r>
              <a:rPr lang="en-AU" sz="800" dirty="0"/>
              <a:t>, vol. 5, no. 1, pp. 217–222, Jan. 2021, </a:t>
            </a:r>
            <a:r>
              <a:rPr lang="en-AU" sz="800" dirty="0" err="1"/>
              <a:t>doi</a:t>
            </a:r>
            <a:r>
              <a:rPr lang="en-AU" sz="800" dirty="0"/>
              <a:t>: </a:t>
            </a:r>
            <a:r>
              <a:rPr lang="en-AU" sz="800" dirty="0">
                <a:hlinkClick r:id="rId3"/>
              </a:rPr>
              <a:t>10.1109/LCSYS.2020.3000649</a:t>
            </a:r>
            <a:r>
              <a:rPr lang="en-AU" sz="800" dirty="0"/>
              <a:t>.</a:t>
            </a:r>
          </a:p>
          <a:p>
            <a:pPr lvl="1"/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3200FB-B35D-4D69-9DAD-E01E3DD0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Encrypted Fast Covariance Intersection</a:t>
            </a:r>
            <a:r>
              <a:rPr lang="en-US"/>
              <a:t> | Marko Ristic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978D1-FD41-416E-9387-B760FECF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DD9E992-22D3-4E34-B88F-8FCB9839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9E9F1-1D75-487C-910E-0276D9D98DC2}"/>
              </a:ext>
            </a:extLst>
          </p:cNvPr>
          <p:cNvSpPr txBox="1"/>
          <p:nvPr/>
        </p:nvSpPr>
        <p:spPr>
          <a:xfrm>
            <a:off x="3731064" y="1703018"/>
            <a:ext cx="1681871" cy="532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Questions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72CFB5-6801-47DE-8D69-42DC6614D65B}"/>
              </a:ext>
            </a:extLst>
          </p:cNvPr>
          <p:cNvGrpSpPr/>
          <p:nvPr/>
        </p:nvGrpSpPr>
        <p:grpSpPr>
          <a:xfrm>
            <a:off x="4740119" y="3775502"/>
            <a:ext cx="4043882" cy="779536"/>
            <a:chOff x="2894236" y="2571750"/>
            <a:chExt cx="4043882" cy="77953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AE1A06-DF55-4E76-AC39-5EC2B946D4C2}"/>
                </a:ext>
              </a:extLst>
            </p:cNvPr>
            <p:cNvSpPr txBox="1"/>
            <p:nvPr/>
          </p:nvSpPr>
          <p:spPr>
            <a:xfrm>
              <a:off x="3731063" y="2571750"/>
              <a:ext cx="3207054" cy="27699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200" b="1" dirty="0"/>
                <a:t>Marko Ristic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792AAC-1EB1-4A9A-A991-E6CCF00BE333}"/>
                </a:ext>
              </a:extLst>
            </p:cNvPr>
            <p:cNvSpPr txBox="1"/>
            <p:nvPr/>
          </p:nvSpPr>
          <p:spPr>
            <a:xfrm>
              <a:off x="3731064" y="2842332"/>
              <a:ext cx="3207054" cy="5078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900" dirty="0">
                  <a:latin typeface="LM Sans 8" panose="00000500000000000000" pitchFamily="50" charset="0"/>
                </a:rPr>
                <a:t>Prof. Dr.-Ing. Benjamin Noack</a:t>
              </a:r>
            </a:p>
            <a:p>
              <a:r>
                <a:rPr lang="en-US" sz="900" dirty="0">
                  <a:latin typeface="LM Sans 8" panose="00000500000000000000" pitchFamily="50" charset="0"/>
                </a:rPr>
                <a:t>Autonomous </a:t>
              </a:r>
              <a:r>
                <a:rPr lang="en-US" sz="900" dirty="0" err="1">
                  <a:latin typeface="LM Sans 8" panose="00000500000000000000" pitchFamily="50" charset="0"/>
                </a:rPr>
                <a:t>Multisensor</a:t>
              </a:r>
              <a:r>
                <a:rPr lang="en-US" sz="900" dirty="0">
                  <a:latin typeface="LM Sans 8" panose="00000500000000000000" pitchFamily="50" charset="0"/>
                </a:rPr>
                <a:t> Systems Group (AMS)</a:t>
              </a:r>
            </a:p>
            <a:p>
              <a:r>
                <a:rPr lang="en-US" sz="900" dirty="0">
                  <a:latin typeface="LM Sans 8" panose="00000500000000000000" pitchFamily="50" charset="0"/>
                </a:rPr>
                <a:t>Otto von Guericke University, Magdeburg, Germany (OVGU)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F938904-ECC3-4E20-A263-D0DBD1B11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4236" y="2571750"/>
              <a:ext cx="606469" cy="77953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20398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56A7E3D9-86F9-45F6-8E06-16F71ED01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127290"/>
            <a:ext cx="4208490" cy="3263503"/>
          </a:xfrm>
        </p:spPr>
        <p:txBody>
          <a:bodyPr/>
          <a:lstStyle/>
          <a:p>
            <a:r>
              <a:rPr lang="en-AU" dirty="0"/>
              <a:t>Growing number of public networks</a:t>
            </a:r>
          </a:p>
          <a:p>
            <a:endParaRPr lang="en-AU" dirty="0"/>
          </a:p>
          <a:p>
            <a:r>
              <a:rPr lang="en-AU" dirty="0"/>
              <a:t>Increasingly used by distributed sensors</a:t>
            </a:r>
          </a:p>
          <a:p>
            <a:endParaRPr lang="en-AU" dirty="0"/>
          </a:p>
          <a:p>
            <a:r>
              <a:rPr lang="en-AU" dirty="0">
                <a:solidFill>
                  <a:schemeClr val="accent1"/>
                </a:solidFill>
              </a:rPr>
              <a:t>State estimation and data fusion typically computed centrally</a:t>
            </a:r>
          </a:p>
          <a:p>
            <a:endParaRPr lang="en-AU" dirty="0"/>
          </a:p>
          <a:p>
            <a:r>
              <a:rPr lang="en-AU" dirty="0">
                <a:solidFill>
                  <a:schemeClr val="accent1"/>
                </a:solidFill>
              </a:rPr>
              <a:t>Untrusted server operators are a concern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7A3DA3-B58B-4A99-AD69-B77B7C62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B3A6B-1975-4EEF-9353-183D0425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17EC0B-34F9-48E4-A1D7-C780E9E70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Context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90827D6-F7CD-438C-A95E-F057BB971522}"/>
              </a:ext>
            </a:extLst>
          </p:cNvPr>
          <p:cNvSpPr/>
          <p:nvPr/>
        </p:nvSpPr>
        <p:spPr>
          <a:xfrm>
            <a:off x="4913377" y="1334642"/>
            <a:ext cx="3498268" cy="282291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0" name="Graphic 49" descr="Wireless">
            <a:extLst>
              <a:ext uri="{FF2B5EF4-FFF2-40B4-BE49-F238E27FC236}">
                <a16:creationId xmlns:a16="http://schemas.microsoft.com/office/drawing/2014/main" id="{EDEEA03B-68D7-4F31-8832-30457339A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100000">
            <a:off x="7881884" y="2469556"/>
            <a:ext cx="438868" cy="438868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FF3EEE1-4CBB-4245-87DA-1A7E5A98C32F}"/>
              </a:ext>
            </a:extLst>
          </p:cNvPr>
          <p:cNvSpPr/>
          <p:nvPr/>
        </p:nvSpPr>
        <p:spPr>
          <a:xfrm>
            <a:off x="7902029" y="2638193"/>
            <a:ext cx="93675" cy="99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2" name="Graphic 51" descr="Computer">
            <a:extLst>
              <a:ext uri="{FF2B5EF4-FFF2-40B4-BE49-F238E27FC236}">
                <a16:creationId xmlns:a16="http://schemas.microsoft.com/office/drawing/2014/main" id="{27F987C6-2EAE-4674-9C9B-42AA026D13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6702" y="1509409"/>
            <a:ext cx="357748" cy="357748"/>
          </a:xfrm>
          <a:prstGeom prst="rect">
            <a:avLst/>
          </a:prstGeom>
        </p:spPr>
      </p:pic>
      <p:pic>
        <p:nvPicPr>
          <p:cNvPr id="53" name="Graphic 52" descr="Server">
            <a:extLst>
              <a:ext uri="{FF2B5EF4-FFF2-40B4-BE49-F238E27FC236}">
                <a16:creationId xmlns:a16="http://schemas.microsoft.com/office/drawing/2014/main" id="{C2781641-20E5-43AD-80D9-2326BCD06C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26736" y="2595326"/>
            <a:ext cx="357748" cy="357748"/>
          </a:xfrm>
          <a:prstGeom prst="rect">
            <a:avLst/>
          </a:prstGeom>
        </p:spPr>
      </p:pic>
      <p:pic>
        <p:nvPicPr>
          <p:cNvPr id="54" name="Graphic 53" descr="Laptop">
            <a:extLst>
              <a:ext uri="{FF2B5EF4-FFF2-40B4-BE49-F238E27FC236}">
                <a16:creationId xmlns:a16="http://schemas.microsoft.com/office/drawing/2014/main" id="{AE4D382E-58EB-4D84-A982-17D58461AF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71363" y="3215165"/>
            <a:ext cx="357748" cy="357748"/>
          </a:xfrm>
          <a:prstGeom prst="rect">
            <a:avLst/>
          </a:prstGeom>
        </p:spPr>
      </p:pic>
      <p:pic>
        <p:nvPicPr>
          <p:cNvPr id="55" name="Graphic 54" descr="Call center">
            <a:extLst>
              <a:ext uri="{FF2B5EF4-FFF2-40B4-BE49-F238E27FC236}">
                <a16:creationId xmlns:a16="http://schemas.microsoft.com/office/drawing/2014/main" id="{EEBF25E0-3BFC-4955-814D-4B80782736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27293" y="3691046"/>
            <a:ext cx="359712" cy="359712"/>
          </a:xfrm>
          <a:prstGeom prst="rect">
            <a:avLst/>
          </a:prstGeom>
        </p:spPr>
      </p:pic>
      <p:pic>
        <p:nvPicPr>
          <p:cNvPr id="56" name="Graphic 55" descr="Processor">
            <a:extLst>
              <a:ext uri="{FF2B5EF4-FFF2-40B4-BE49-F238E27FC236}">
                <a16:creationId xmlns:a16="http://schemas.microsoft.com/office/drawing/2014/main" id="{D35488B7-1550-4093-B640-1DDAAF4AA9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46227" y="2509135"/>
            <a:ext cx="359712" cy="359712"/>
          </a:xfrm>
          <a:prstGeom prst="rect">
            <a:avLst/>
          </a:prstGeom>
        </p:spPr>
      </p:pic>
      <p:pic>
        <p:nvPicPr>
          <p:cNvPr id="57" name="Graphic 56" descr="Man">
            <a:extLst>
              <a:ext uri="{FF2B5EF4-FFF2-40B4-BE49-F238E27FC236}">
                <a16:creationId xmlns:a16="http://schemas.microsoft.com/office/drawing/2014/main" id="{77419D8E-3806-462A-879F-B136CE8588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70696" y="1507445"/>
            <a:ext cx="359712" cy="359712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3DEE1B-9587-4669-A326-3B552FED18E6}"/>
              </a:ext>
            </a:extLst>
          </p:cNvPr>
          <p:cNvCxnSpPr>
            <a:cxnSpLocks/>
          </p:cNvCxnSpPr>
          <p:nvPr/>
        </p:nvCxnSpPr>
        <p:spPr>
          <a:xfrm>
            <a:off x="5980532" y="2268625"/>
            <a:ext cx="587191" cy="24632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2563F0-6FF5-44CD-B3A1-922EA571A5CC}"/>
              </a:ext>
            </a:extLst>
          </p:cNvPr>
          <p:cNvCxnSpPr>
            <a:cxnSpLocks/>
          </p:cNvCxnSpPr>
          <p:nvPr/>
        </p:nvCxnSpPr>
        <p:spPr>
          <a:xfrm flipH="1" flipV="1">
            <a:off x="5978917" y="2268625"/>
            <a:ext cx="38472" cy="49265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5C019FE-5BD6-4F69-A868-C3558C9F659C}"/>
              </a:ext>
            </a:extLst>
          </p:cNvPr>
          <p:cNvCxnSpPr>
            <a:cxnSpLocks/>
          </p:cNvCxnSpPr>
          <p:nvPr/>
        </p:nvCxnSpPr>
        <p:spPr>
          <a:xfrm flipV="1">
            <a:off x="6017389" y="2514953"/>
            <a:ext cx="546898" cy="246329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14B4FE-3232-4010-B874-12B40282D8E9}"/>
              </a:ext>
            </a:extLst>
          </p:cNvPr>
          <p:cNvCxnSpPr>
            <a:cxnSpLocks/>
          </p:cNvCxnSpPr>
          <p:nvPr/>
        </p:nvCxnSpPr>
        <p:spPr>
          <a:xfrm>
            <a:off x="6559420" y="2514953"/>
            <a:ext cx="122402" cy="813411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72214E2-7141-40C3-ADFF-006641753EF3}"/>
              </a:ext>
            </a:extLst>
          </p:cNvPr>
          <p:cNvCxnSpPr>
            <a:cxnSpLocks/>
          </p:cNvCxnSpPr>
          <p:nvPr/>
        </p:nvCxnSpPr>
        <p:spPr>
          <a:xfrm>
            <a:off x="6559420" y="2514953"/>
            <a:ext cx="525579" cy="19627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1D5A9F5-19A8-4BFF-92C4-BE31518DAA18}"/>
              </a:ext>
            </a:extLst>
          </p:cNvPr>
          <p:cNvCxnSpPr>
            <a:cxnSpLocks/>
          </p:cNvCxnSpPr>
          <p:nvPr/>
        </p:nvCxnSpPr>
        <p:spPr>
          <a:xfrm flipV="1">
            <a:off x="6681822" y="2711232"/>
            <a:ext cx="403177" cy="617133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00469BB-129A-4EF6-A2C7-2DE4B2D1501E}"/>
              </a:ext>
            </a:extLst>
          </p:cNvPr>
          <p:cNvCxnSpPr>
            <a:cxnSpLocks/>
          </p:cNvCxnSpPr>
          <p:nvPr/>
        </p:nvCxnSpPr>
        <p:spPr>
          <a:xfrm flipV="1">
            <a:off x="6681822" y="3198934"/>
            <a:ext cx="525962" cy="129431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FB25544-E3A0-4DD9-B24F-E5F9630A5418}"/>
              </a:ext>
            </a:extLst>
          </p:cNvPr>
          <p:cNvCxnSpPr>
            <a:cxnSpLocks/>
          </p:cNvCxnSpPr>
          <p:nvPr/>
        </p:nvCxnSpPr>
        <p:spPr>
          <a:xfrm>
            <a:off x="7085000" y="2711232"/>
            <a:ext cx="122785" cy="487703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351C9E9-B92C-4B39-82B1-3259E001CF30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5585576" y="1867157"/>
            <a:ext cx="393342" cy="40146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9FEAF93-0F25-444A-9BD4-155230F70715}"/>
              </a:ext>
            </a:extLst>
          </p:cNvPr>
          <p:cNvCxnSpPr>
            <a:cxnSpLocks/>
          </p:cNvCxnSpPr>
          <p:nvPr/>
        </p:nvCxnSpPr>
        <p:spPr>
          <a:xfrm flipV="1">
            <a:off x="6559420" y="1908858"/>
            <a:ext cx="467290" cy="600277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7DE868-67CF-4A6C-A4EA-6A03C1CAD6E8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5484484" y="2761282"/>
            <a:ext cx="532905" cy="12919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D57CDD4-8EF5-4744-990D-4AD258E1C3F6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5750237" y="2767741"/>
            <a:ext cx="255643" cy="44742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B4CF61D-84DA-4DA6-9BF1-74FB9A957812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6681822" y="3305828"/>
            <a:ext cx="125326" cy="38521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BB4FF40-FD43-4A77-A3FF-B9254566A840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7085000" y="2688991"/>
            <a:ext cx="561228" cy="22241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0B318FB3-DAA6-4593-98D5-306DE2F35CE4}"/>
              </a:ext>
            </a:extLst>
          </p:cNvPr>
          <p:cNvSpPr/>
          <p:nvPr/>
        </p:nvSpPr>
        <p:spPr>
          <a:xfrm>
            <a:off x="6643351" y="3287254"/>
            <a:ext cx="76942" cy="769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75824A2-56A5-4CAD-B3F1-27DE628FFDD9}"/>
              </a:ext>
            </a:extLst>
          </p:cNvPr>
          <p:cNvSpPr/>
          <p:nvPr/>
        </p:nvSpPr>
        <p:spPr>
          <a:xfrm>
            <a:off x="7163006" y="3158433"/>
            <a:ext cx="76942" cy="769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8708755-CC02-402F-9038-69F7F00C86EF}"/>
              </a:ext>
            </a:extLst>
          </p:cNvPr>
          <p:cNvSpPr/>
          <p:nvPr/>
        </p:nvSpPr>
        <p:spPr>
          <a:xfrm>
            <a:off x="7048520" y="2669460"/>
            <a:ext cx="76942" cy="769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73702CD-196A-47BF-A1C8-F2FDFD4CF21B}"/>
              </a:ext>
            </a:extLst>
          </p:cNvPr>
          <p:cNvSpPr/>
          <p:nvPr/>
        </p:nvSpPr>
        <p:spPr>
          <a:xfrm>
            <a:off x="6511325" y="2476481"/>
            <a:ext cx="76942" cy="769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B1FE533-77BB-49D4-B5B0-E1B748A931DB}"/>
              </a:ext>
            </a:extLst>
          </p:cNvPr>
          <p:cNvSpPr/>
          <p:nvPr/>
        </p:nvSpPr>
        <p:spPr>
          <a:xfrm>
            <a:off x="5976215" y="2722811"/>
            <a:ext cx="76942" cy="769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8F6BEA2-8DD8-49BE-A8C3-513AE97DA32F}"/>
              </a:ext>
            </a:extLst>
          </p:cNvPr>
          <p:cNvSpPr/>
          <p:nvPr/>
        </p:nvSpPr>
        <p:spPr>
          <a:xfrm>
            <a:off x="5939095" y="2226925"/>
            <a:ext cx="76942" cy="769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0D88017-1AD4-4235-B1A9-F8884871F7C5}"/>
              </a:ext>
            </a:extLst>
          </p:cNvPr>
          <p:cNvSpPr/>
          <p:nvPr/>
        </p:nvSpPr>
        <p:spPr>
          <a:xfrm>
            <a:off x="7007615" y="1889762"/>
            <a:ext cx="38190" cy="381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CC81DF2-12F6-41B5-A119-D8576AC9D889}"/>
              </a:ext>
            </a:extLst>
          </p:cNvPr>
          <p:cNvSpPr/>
          <p:nvPr/>
        </p:nvSpPr>
        <p:spPr>
          <a:xfrm>
            <a:off x="5564866" y="1848061"/>
            <a:ext cx="38190" cy="381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0F1C26F-7125-404E-ABBA-836EF2EC5004}"/>
              </a:ext>
            </a:extLst>
          </p:cNvPr>
          <p:cNvSpPr/>
          <p:nvPr/>
        </p:nvSpPr>
        <p:spPr>
          <a:xfrm>
            <a:off x="5472902" y="2755105"/>
            <a:ext cx="38190" cy="381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FEADE67-11E1-4E48-9132-98A0C0D34A2C}"/>
              </a:ext>
            </a:extLst>
          </p:cNvPr>
          <p:cNvSpPr/>
          <p:nvPr/>
        </p:nvSpPr>
        <p:spPr>
          <a:xfrm>
            <a:off x="5731142" y="3196070"/>
            <a:ext cx="38190" cy="381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A7F9B1E-C7F5-423E-AE14-45C80430A84B}"/>
              </a:ext>
            </a:extLst>
          </p:cNvPr>
          <p:cNvSpPr/>
          <p:nvPr/>
        </p:nvSpPr>
        <p:spPr>
          <a:xfrm>
            <a:off x="7622247" y="2669802"/>
            <a:ext cx="38190" cy="381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352586D-E611-4A10-8180-DA10FD02FF30}"/>
              </a:ext>
            </a:extLst>
          </p:cNvPr>
          <p:cNvSpPr/>
          <p:nvPr/>
        </p:nvSpPr>
        <p:spPr>
          <a:xfrm>
            <a:off x="6784020" y="3655275"/>
            <a:ext cx="38190" cy="381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4" name="Graphic 83" descr="Lock">
            <a:extLst>
              <a:ext uri="{FF2B5EF4-FFF2-40B4-BE49-F238E27FC236}">
                <a16:creationId xmlns:a16="http://schemas.microsoft.com/office/drawing/2014/main" id="{F18D11F6-64FA-457C-BE1A-EA431814354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285040" y="2461981"/>
            <a:ext cx="215371" cy="215371"/>
          </a:xfrm>
          <a:prstGeom prst="rect">
            <a:avLst/>
          </a:prstGeom>
        </p:spPr>
      </p:pic>
      <p:pic>
        <p:nvPicPr>
          <p:cNvPr id="85" name="Graphic 84" descr="Key">
            <a:extLst>
              <a:ext uri="{FF2B5EF4-FFF2-40B4-BE49-F238E27FC236}">
                <a16:creationId xmlns:a16="http://schemas.microsoft.com/office/drawing/2014/main" id="{2A32B28A-4CD8-4A7F-9861-600664AA0F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679476" y="3503780"/>
            <a:ext cx="171444" cy="171444"/>
          </a:xfrm>
          <a:prstGeom prst="rect">
            <a:avLst/>
          </a:prstGeom>
        </p:spPr>
      </p:pic>
      <p:pic>
        <p:nvPicPr>
          <p:cNvPr id="86" name="Graphic 85" descr="Unlock">
            <a:extLst>
              <a:ext uri="{FF2B5EF4-FFF2-40B4-BE49-F238E27FC236}">
                <a16:creationId xmlns:a16="http://schemas.microsoft.com/office/drawing/2014/main" id="{F105AD7A-63B1-4C9B-86C6-FAB03034FC2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612607" y="1969935"/>
            <a:ext cx="215371" cy="21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1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3D75D7-B321-48A3-B2B1-85BFF2793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127291"/>
            <a:ext cx="8424000" cy="1857832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Fusion of distributed estimates</a:t>
            </a:r>
          </a:p>
          <a:p>
            <a:endParaRPr lang="en-AU" dirty="0"/>
          </a:p>
          <a:p>
            <a:r>
              <a:rPr lang="en-AU" dirty="0"/>
              <a:t>Centralised fusion with unknown cross-correlations</a:t>
            </a:r>
          </a:p>
          <a:p>
            <a:endParaRPr lang="en-AU" dirty="0"/>
          </a:p>
          <a:p>
            <a:r>
              <a:rPr lang="en-AU" dirty="0">
                <a:solidFill>
                  <a:schemeClr val="accent1"/>
                </a:solidFill>
              </a:rPr>
              <a:t>Untrusted fuser (cloud)</a:t>
            </a:r>
          </a:p>
          <a:p>
            <a:endParaRPr lang="en-AU" dirty="0"/>
          </a:p>
          <a:p>
            <a:r>
              <a:rPr lang="en-AU" dirty="0">
                <a:solidFill>
                  <a:schemeClr val="accent1"/>
                </a:solidFill>
              </a:rPr>
              <a:t>Trusted querying third-party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BFD46-1B09-444E-9EEA-946BFA97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7EE9C-9966-4385-8A1A-960569B6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A862E3-67E2-4FBB-BFF6-0AFB5506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514BE7-6DEC-4888-ADA1-FA9CAAF98C19}"/>
              </a:ext>
            </a:extLst>
          </p:cNvPr>
          <p:cNvGrpSpPr/>
          <p:nvPr/>
        </p:nvGrpSpPr>
        <p:grpSpPr>
          <a:xfrm>
            <a:off x="1429308" y="3092825"/>
            <a:ext cx="6285383" cy="1558533"/>
            <a:chOff x="1614071" y="3087463"/>
            <a:chExt cx="6285383" cy="1558533"/>
          </a:xfrm>
        </p:grpSpPr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690CD171-E9AD-4EED-977D-BE84E583FCC7}"/>
                </a:ext>
              </a:extLst>
            </p:cNvPr>
            <p:cNvSpPr/>
            <p:nvPr/>
          </p:nvSpPr>
          <p:spPr>
            <a:xfrm>
              <a:off x="5537023" y="3466475"/>
              <a:ext cx="823147" cy="734865"/>
            </a:xfrm>
            <a:prstGeom prst="cloud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3619009-6CF1-4425-97E4-CFA4CF4B2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8841" y="3561094"/>
              <a:ext cx="319443" cy="31572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82D030E-E0B2-4515-AFB2-BB933B50E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109" y="3676044"/>
              <a:ext cx="298976" cy="31572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B922C1D-6A87-428B-91B6-6494EEA6E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8841" y="3087463"/>
              <a:ext cx="319443" cy="31572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69EE18B-2FA6-4063-91E5-6C39102C4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019863" y="4326553"/>
              <a:ext cx="319443" cy="31944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C32E67C-CC94-4B87-B60D-4F18B169A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14071" y="3496625"/>
              <a:ext cx="603050" cy="592999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733257-2335-47D1-9DCD-2C17D2E0F0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0645" y="3282414"/>
              <a:ext cx="635492" cy="296512"/>
            </a:xfrm>
            <a:prstGeom prst="line">
              <a:avLst/>
            </a:prstGeom>
            <a:ln w="190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131C620-C892-4228-BE7E-A9E979ADB3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0645" y="3773857"/>
              <a:ext cx="635493" cy="35863"/>
            </a:xfrm>
            <a:prstGeom prst="line">
              <a:avLst/>
            </a:prstGeom>
            <a:ln w="190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D165EC-AF76-4A2F-BD98-9D856756B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15476" y="4004651"/>
              <a:ext cx="615904" cy="459345"/>
            </a:xfrm>
            <a:prstGeom prst="line">
              <a:avLst/>
            </a:prstGeom>
            <a:ln w="190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24B274C-6BB1-43C9-A4CA-BED7D5BDA7E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033663" y="4085231"/>
              <a:ext cx="301714" cy="32914"/>
            </a:xfrm>
            <a:prstGeom prst="rect">
              <a:avLst/>
            </a:prstGeom>
          </p:spPr>
        </p:pic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EB3846E-C837-4D55-8E6C-D53F8FB29389}"/>
                </a:ext>
              </a:extLst>
            </p:cNvPr>
            <p:cNvSpPr/>
            <p:nvPr/>
          </p:nvSpPr>
          <p:spPr>
            <a:xfrm>
              <a:off x="4187274" y="3282414"/>
              <a:ext cx="1273049" cy="463550"/>
            </a:xfrm>
            <a:custGeom>
              <a:avLst/>
              <a:gdLst>
                <a:gd name="connsiteX0" fmla="*/ 0 w 1298575"/>
                <a:gd name="connsiteY0" fmla="*/ 0 h 454025"/>
                <a:gd name="connsiteX1" fmla="*/ 660400 w 1298575"/>
                <a:gd name="connsiteY1" fmla="*/ 292100 h 454025"/>
                <a:gd name="connsiteX2" fmla="*/ 1298575 w 1298575"/>
                <a:gd name="connsiteY2" fmla="*/ 454025 h 45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8575" h="454025">
                  <a:moveTo>
                    <a:pt x="0" y="0"/>
                  </a:moveTo>
                  <a:cubicBezTo>
                    <a:pt x="221985" y="108214"/>
                    <a:pt x="443971" y="216429"/>
                    <a:pt x="660400" y="292100"/>
                  </a:cubicBezTo>
                  <a:cubicBezTo>
                    <a:pt x="876829" y="367771"/>
                    <a:pt x="1087702" y="410898"/>
                    <a:pt x="1298575" y="454025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ABB7CC0-1EBC-4F0B-8427-8586238565CB}"/>
                </a:ext>
              </a:extLst>
            </p:cNvPr>
            <p:cNvSpPr/>
            <p:nvPr/>
          </p:nvSpPr>
          <p:spPr>
            <a:xfrm>
              <a:off x="4184101" y="3745964"/>
              <a:ext cx="1273048" cy="116548"/>
            </a:xfrm>
            <a:custGeom>
              <a:avLst/>
              <a:gdLst>
                <a:gd name="connsiteX0" fmla="*/ 0 w 952500"/>
                <a:gd name="connsiteY0" fmla="*/ 0 h 142875"/>
                <a:gd name="connsiteX1" fmla="*/ 463550 w 952500"/>
                <a:gd name="connsiteY1" fmla="*/ 107950 h 142875"/>
                <a:gd name="connsiteX2" fmla="*/ 952500 w 952500"/>
                <a:gd name="connsiteY2" fmla="*/ 14287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0" h="142875">
                  <a:moveTo>
                    <a:pt x="0" y="0"/>
                  </a:moveTo>
                  <a:cubicBezTo>
                    <a:pt x="152400" y="42069"/>
                    <a:pt x="304800" y="84138"/>
                    <a:pt x="463550" y="107950"/>
                  </a:cubicBezTo>
                  <a:cubicBezTo>
                    <a:pt x="622300" y="131762"/>
                    <a:pt x="787400" y="137318"/>
                    <a:pt x="952500" y="142875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026B7C-F552-460A-90E1-6499C3ECE665}"/>
                </a:ext>
              </a:extLst>
            </p:cNvPr>
            <p:cNvSpPr/>
            <p:nvPr/>
          </p:nvSpPr>
          <p:spPr>
            <a:xfrm>
              <a:off x="4183081" y="3975603"/>
              <a:ext cx="1280417" cy="459346"/>
            </a:xfrm>
            <a:custGeom>
              <a:avLst/>
              <a:gdLst>
                <a:gd name="connsiteX0" fmla="*/ 0 w 1333500"/>
                <a:gd name="connsiteY0" fmla="*/ 501650 h 501650"/>
                <a:gd name="connsiteX1" fmla="*/ 460375 w 1333500"/>
                <a:gd name="connsiteY1" fmla="*/ 184150 h 501650"/>
                <a:gd name="connsiteX2" fmla="*/ 1333500 w 1333500"/>
                <a:gd name="connsiteY2" fmla="*/ 0 h 50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0" h="501650">
                  <a:moveTo>
                    <a:pt x="0" y="501650"/>
                  </a:moveTo>
                  <a:cubicBezTo>
                    <a:pt x="119062" y="384704"/>
                    <a:pt x="238125" y="267758"/>
                    <a:pt x="460375" y="184150"/>
                  </a:cubicBezTo>
                  <a:cubicBezTo>
                    <a:pt x="682625" y="100542"/>
                    <a:pt x="1008062" y="50271"/>
                    <a:pt x="1333500" y="0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DEEB2-170C-4C3D-A9DB-364EF2EEBE8D}"/>
                </a:ext>
              </a:extLst>
            </p:cNvPr>
            <p:cNvSpPr txBox="1"/>
            <p:nvPr/>
          </p:nvSpPr>
          <p:spPr>
            <a:xfrm>
              <a:off x="3421741" y="3174692"/>
              <a:ext cx="688833" cy="215444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800" dirty="0"/>
                <a:t>Estimate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8729FD-6CDE-47E3-9721-7E402A9BA869}"/>
                </a:ext>
              </a:extLst>
            </p:cNvPr>
            <p:cNvSpPr txBox="1"/>
            <p:nvPr/>
          </p:nvSpPr>
          <p:spPr>
            <a:xfrm>
              <a:off x="3427787" y="3618463"/>
              <a:ext cx="688833" cy="215444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800" dirty="0"/>
                <a:t>Estimate 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7BBA7E-0788-4AF2-AAE5-B2138C7FEFE8}"/>
                </a:ext>
              </a:extLst>
            </p:cNvPr>
            <p:cNvSpPr txBox="1"/>
            <p:nvPr/>
          </p:nvSpPr>
          <p:spPr>
            <a:xfrm>
              <a:off x="3427788" y="4378552"/>
              <a:ext cx="688833" cy="215444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800" dirty="0"/>
                <a:t>Estimate m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39D1D1C-9F46-4A0B-A896-A5A28FCB8B4E}"/>
                </a:ext>
              </a:extLst>
            </p:cNvPr>
            <p:cNvSpPr txBox="1"/>
            <p:nvPr/>
          </p:nvSpPr>
          <p:spPr>
            <a:xfrm>
              <a:off x="5700922" y="4269358"/>
              <a:ext cx="495347" cy="215444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800" dirty="0"/>
                <a:t>Fusion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56269E0-0F7D-4A1B-AFAF-316CC72EA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610452" y="3615639"/>
              <a:ext cx="289002" cy="486049"/>
            </a:xfrm>
            <a:prstGeom prst="rect">
              <a:avLst/>
            </a:prstGeom>
          </p:spPr>
        </p:pic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AC6DD15-57D1-4FC1-ACF5-AD1EEB23A84D}"/>
                </a:ext>
              </a:extLst>
            </p:cNvPr>
            <p:cNvSpPr/>
            <p:nvPr/>
          </p:nvSpPr>
          <p:spPr>
            <a:xfrm>
              <a:off x="6442681" y="3846064"/>
              <a:ext cx="1040043" cy="0"/>
            </a:xfrm>
            <a:custGeom>
              <a:avLst/>
              <a:gdLst>
                <a:gd name="connsiteX0" fmla="*/ 0 w 1040043"/>
                <a:gd name="connsiteY0" fmla="*/ 0 h 0"/>
                <a:gd name="connsiteX1" fmla="*/ 1040043 w 104004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0043">
                  <a:moveTo>
                    <a:pt x="0" y="0"/>
                  </a:moveTo>
                  <a:lnTo>
                    <a:pt x="1040043" y="0"/>
                  </a:lnTo>
                </a:path>
              </a:pathLst>
            </a:custGeom>
            <a:noFill/>
            <a:ln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22832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FC647D-E4C3-4565-A499-32FC2206A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/>
                </a:solidFill>
              </a:rPr>
              <a:t>Fully homomorphic computation with encrypted data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Typically too computationally slow in practice</a:t>
            </a:r>
          </a:p>
          <a:p>
            <a:pPr lvl="1"/>
            <a:endParaRPr lang="en-AU" dirty="0"/>
          </a:p>
          <a:p>
            <a:endParaRPr lang="en-AU" dirty="0"/>
          </a:p>
          <a:p>
            <a:r>
              <a:rPr lang="en-AU" dirty="0">
                <a:solidFill>
                  <a:schemeClr val="accent1"/>
                </a:solidFill>
              </a:rPr>
              <a:t>Solution with leakage of relative sensor errors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Covariance intersection algorithm</a:t>
            </a:r>
          </a:p>
          <a:p>
            <a:pPr lvl="1"/>
            <a:r>
              <a:rPr lang="en-AU" dirty="0"/>
              <a:t>Two encryption schemes</a:t>
            </a:r>
          </a:p>
          <a:p>
            <a:pPr lvl="1"/>
            <a:r>
              <a:rPr lang="en-AU" dirty="0"/>
              <a:t>Approximate weights leaked at fuser</a:t>
            </a:r>
          </a:p>
          <a:p>
            <a:pPr lvl="1"/>
            <a:r>
              <a:rPr lang="en-AU" dirty="0"/>
              <a:t>Potentially identifying information leaked (state and sensor type inference a possibility)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64265B-8AE7-4143-9172-2D495E27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F9F-8B7C-42C8-85CC-428AC061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F392B7-ABE5-4DF8-8E38-DA0BC04D3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Related Solutions</a:t>
            </a:r>
          </a:p>
        </p:txBody>
      </p:sp>
    </p:spTree>
    <p:extLst>
      <p:ext uri="{BB962C8B-B14F-4D97-AF65-F5344CB8AC3E}">
        <p14:creationId xmlns:p14="http://schemas.microsoft.com/office/powerpoint/2010/main" val="128485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C5CDAD-09F7-4807-9982-EC1525613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Covariance Intersection fuses conservatively when cross-correlations are unknown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 err="1"/>
              <a:t>Paillier</a:t>
            </a:r>
            <a:r>
              <a:rPr lang="en-AU" dirty="0"/>
              <a:t> encryption allows the homomorphic addition of cyphertexts without decryption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A11D04-5B20-42CE-BDE5-F3E2D18A0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F1241-1BCC-4D23-BA18-C557CCEC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8DB944-F192-4DCB-BCF2-DA764070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Covariance Intersection and </a:t>
            </a:r>
            <a:r>
              <a:rPr lang="en-AU" dirty="0" err="1"/>
              <a:t>Paillier</a:t>
            </a:r>
            <a:r>
              <a:rPr lang="en-AU" dirty="0"/>
              <a:t> Encryption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66E56F5-2976-40C8-83D0-4606EE749BD1}"/>
              </a:ext>
            </a:extLst>
          </p:cNvPr>
          <p:cNvGrpSpPr/>
          <p:nvPr/>
        </p:nvGrpSpPr>
        <p:grpSpPr>
          <a:xfrm>
            <a:off x="3466349" y="3743827"/>
            <a:ext cx="2211298" cy="1013828"/>
            <a:chOff x="906235" y="2146723"/>
            <a:chExt cx="2503716" cy="13032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B66248E-00CB-4944-BDD3-489B2BBEF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6235" y="2146723"/>
              <a:ext cx="2503716" cy="130320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FBDDFE2-EEC8-43A4-BDA7-AFAE6F5ED56B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354" y="2439208"/>
              <a:ext cx="128000" cy="1142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CD55F8C-FF83-44B6-A7CD-AB920FFB19E2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925" y="2869261"/>
              <a:ext cx="118857" cy="16304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D3A2EED-4228-4D36-89A2-E35FBE8A55D4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8850" y="2638280"/>
              <a:ext cx="572952" cy="199619"/>
            </a:xfrm>
            <a:prstGeom prst="rect">
              <a:avLst/>
            </a:prstGeom>
          </p:spPr>
        </p:pic>
      </p:grpSp>
      <p:pic>
        <p:nvPicPr>
          <p:cNvPr id="22" name="Picture 21" descr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% Mean of a random variable / vector&#10;\newcommand{\mean}[1]{\ensuremath{\hat{#1}}}&#10;&#10;\begin{document}&#10;&#10;\begin{gather*}&#10;\mean{\vec{x}} =\mat{P}\sum_{i=1}^{m}\omega_i \mat{P}_i^{-1} \mean{\vec{x}}_i\end{gather*}&#10;&#10;\end{document}" title="IguanaTex Bitmap Display">
            <a:extLst>
              <a:ext uri="{FF2B5EF4-FFF2-40B4-BE49-F238E27FC236}">
                <a16:creationId xmlns:a16="http://schemas.microsoft.com/office/drawing/2014/main" id="{09DCB24C-C53C-4CC1-B3E0-BA16E623B3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876" y="2472510"/>
            <a:ext cx="1153058" cy="390068"/>
          </a:xfrm>
          <a:prstGeom prst="rect">
            <a:avLst/>
          </a:prstGeom>
        </p:spPr>
      </p:pic>
      <p:pic>
        <p:nvPicPr>
          <p:cNvPr id="20" name="Picture 19" descr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\begin{document}&#10;&#10;\begin{gather*}&#10;\mat{P}=\left(\sum_{i=1}^{m}\omega_i \mat{P}_i^{-1}\right)^{-1}&#10;\end{gather*}&#10;&#10;\end{document}" title="IguanaTex Bitmap Display">
            <a:extLst>
              <a:ext uri="{FF2B5EF4-FFF2-40B4-BE49-F238E27FC236}">
                <a16:creationId xmlns:a16="http://schemas.microsoft.com/office/drawing/2014/main" id="{9BD91CAB-9C40-448B-B3C5-BC87AAECE16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876" y="1710106"/>
            <a:ext cx="1293178" cy="4597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AD3A10A-9EFD-4586-81E0-46AC1EE6FDC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06947" y="1537002"/>
            <a:ext cx="1558342" cy="147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3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C34DE6-C305-4AF2-A61B-F829452C8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070366"/>
            <a:ext cx="8424000" cy="514257"/>
          </a:xfrm>
        </p:spPr>
        <p:txBody>
          <a:bodyPr/>
          <a:lstStyle/>
          <a:p>
            <a:r>
              <a:rPr lang="en-AU" dirty="0"/>
              <a:t>Reduce fusion of information to summations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BC04A-2E3C-4C99-AEF3-428642CB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Encrypted Fast Covariance Intersection</a:t>
            </a:r>
            <a:r>
              <a:rPr lang="en-US"/>
              <a:t> | Marko Ristic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7AC93-6564-4921-A2AC-5A1E26D1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23370-D75A-4E9F-9CD8-8C61C6FC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Information Form and Delayed Evaluation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62FCEB-D628-4092-8FCD-CA114F4FC4DA}"/>
              </a:ext>
            </a:extLst>
          </p:cNvPr>
          <p:cNvSpPr txBox="1"/>
          <p:nvPr/>
        </p:nvSpPr>
        <p:spPr>
          <a:xfrm>
            <a:off x="5071817" y="3125948"/>
            <a:ext cx="1146724" cy="144232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endParaRPr lang="en-AU" sz="800" dirty="0"/>
          </a:p>
        </p:txBody>
      </p:sp>
      <p:pic>
        <p:nvPicPr>
          <p:cNvPr id="64" name="Picture 63" descr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% Mean of a random variable / vector&#10;\newcommand{\mean}[1]{\ensuremath{\hat{#1}}}&#10;&#10;\begin{document}&#10;&#10;\begin{gather*}&#10;\sum_{i=1}^{m}\frac{1}{\text{tr}(\mat{P}_i)} \mat{P}_i^{-1} \mean{\vec{x}}_i\end{gather*}&#10;&#10;\end{document}" title="IguanaTex Bitmap Display">
            <a:extLst>
              <a:ext uri="{FF2B5EF4-FFF2-40B4-BE49-F238E27FC236}">
                <a16:creationId xmlns:a16="http://schemas.microsoft.com/office/drawing/2014/main" id="{AF6D91BC-E7E2-40B6-9FEF-2A63CB38C4A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760" y="3181202"/>
            <a:ext cx="1018463" cy="390068"/>
          </a:xfrm>
          <a:prstGeom prst="rect">
            <a:avLst/>
          </a:prstGeom>
        </p:spPr>
      </p:pic>
      <p:pic>
        <p:nvPicPr>
          <p:cNvPr id="66" name="Picture 65" descr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\begin{document}&#10;&#10;\begin{gather*}&#10;\sum_{i=1}^{m}\frac{1}{\text{tr}(\mat{P}_i)} \mat{P}_i^{-1}&#10;\end{gather*}&#10;&#10;\end{document}" title="IguanaTex Bitmap Display">
            <a:extLst>
              <a:ext uri="{FF2B5EF4-FFF2-40B4-BE49-F238E27FC236}">
                <a16:creationId xmlns:a16="http://schemas.microsoft.com/office/drawing/2014/main" id="{E5DEAAE6-1465-44E3-AA48-907B65FE314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758" y="3628602"/>
            <a:ext cx="888521" cy="391742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1F5698C4-5514-4351-905E-1248562ED0B1}"/>
              </a:ext>
            </a:extLst>
          </p:cNvPr>
          <p:cNvGrpSpPr/>
          <p:nvPr/>
        </p:nvGrpSpPr>
        <p:grpSpPr>
          <a:xfrm>
            <a:off x="382016" y="1719774"/>
            <a:ext cx="7563758" cy="1875521"/>
            <a:chOff x="382016" y="1719774"/>
            <a:chExt cx="7563758" cy="187552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46D04FB-4B45-4C39-91C8-F4F32D758EE0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3150" y="1875992"/>
              <a:ext cx="485375" cy="15676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BB10A09-7D1E-49B9-B170-07AC4CF5A909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9805" y="2401701"/>
              <a:ext cx="489395" cy="156767"/>
            </a:xfrm>
            <a:prstGeom prst="rect">
              <a:avLst/>
            </a:prstGeom>
          </p:spPr>
        </p:pic>
        <p:pic>
          <p:nvPicPr>
            <p:cNvPr id="61" name="Picture 60" descr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% trace operator&#10;\DeclareMathOperator{\tr}{tr}&#10;&#10;\begin{document}&#10;&#10;\begin{gather*}&#10;\hat{\vec{x}}_m,\ \mat{P}_m&#10;\end{gather*}&#10;&#10;\end{document}" title="IguanaTex Bitmap Display">
              <a:extLst>
                <a:ext uri="{FF2B5EF4-FFF2-40B4-BE49-F238E27FC236}">
                  <a16:creationId xmlns:a16="http://schemas.microsoft.com/office/drawing/2014/main" id="{14813C62-BE56-4F8E-8081-2D9EFA1F80BF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0603" y="3313113"/>
              <a:ext cx="595916" cy="157772"/>
            </a:xfrm>
            <a:prstGeom prst="rect">
              <a:avLst/>
            </a:prstGeom>
          </p:spPr>
        </p:pic>
        <p:sp>
          <p:nvSpPr>
            <p:cNvPr id="19" name="Cloud 18">
              <a:extLst>
                <a:ext uri="{FF2B5EF4-FFF2-40B4-BE49-F238E27FC236}">
                  <a16:creationId xmlns:a16="http://schemas.microsoft.com/office/drawing/2014/main" id="{C8607C44-B28C-422A-BD78-291CBBDCB63B}"/>
                </a:ext>
              </a:extLst>
            </p:cNvPr>
            <p:cNvSpPr/>
            <p:nvPr/>
          </p:nvSpPr>
          <p:spPr>
            <a:xfrm>
              <a:off x="5102852" y="2175873"/>
              <a:ext cx="990566" cy="884328"/>
            </a:xfrm>
            <a:prstGeom prst="cloud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5D0B2D4-182D-4A79-87DB-2F3B58895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072500" y="2289736"/>
              <a:ext cx="384414" cy="37994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FF830C3-7410-4C4C-B2D6-29EDAD391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8243" y="2428066"/>
              <a:ext cx="359784" cy="37994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A872772-EC68-4234-9101-2F1470A04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072500" y="1719774"/>
              <a:ext cx="384414" cy="37994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F12B7B5-91A7-4F0C-8EF4-CAFE58F8A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73730" y="3210881"/>
              <a:ext cx="384414" cy="38441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A75AA63-FC09-472B-8CB0-0AB78E173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82016" y="2212155"/>
              <a:ext cx="725703" cy="713608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6F4C363-0EA6-4BD5-88C5-7DEDED9B16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6197" y="1954376"/>
              <a:ext cx="764744" cy="356819"/>
            </a:xfrm>
            <a:prstGeom prst="line">
              <a:avLst/>
            </a:prstGeom>
            <a:ln w="190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BD6446-325E-482A-9793-A312F8339E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6197" y="2545773"/>
              <a:ext cx="764745" cy="43157"/>
            </a:xfrm>
            <a:prstGeom prst="line">
              <a:avLst/>
            </a:prstGeom>
            <a:ln w="190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7F57782-2144-414E-B13D-92A703A07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26079" y="2823507"/>
              <a:ext cx="741172" cy="552770"/>
            </a:xfrm>
            <a:prstGeom prst="line">
              <a:avLst/>
            </a:prstGeom>
            <a:ln w="190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109CC28-B9ED-4388-951F-23C450CC097A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090337" y="2920476"/>
              <a:ext cx="363079" cy="39608"/>
            </a:xfrm>
            <a:prstGeom prst="rect">
              <a:avLst/>
            </a:prstGeom>
          </p:spPr>
        </p:pic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E6CA712-43A1-431A-BEC9-5C9356F537CD}"/>
                </a:ext>
              </a:extLst>
            </p:cNvPr>
            <p:cNvSpPr/>
            <p:nvPr/>
          </p:nvSpPr>
          <p:spPr>
            <a:xfrm>
              <a:off x="3665032" y="1954376"/>
              <a:ext cx="1345520" cy="557831"/>
            </a:xfrm>
            <a:custGeom>
              <a:avLst/>
              <a:gdLst>
                <a:gd name="connsiteX0" fmla="*/ 0 w 1298575"/>
                <a:gd name="connsiteY0" fmla="*/ 0 h 454025"/>
                <a:gd name="connsiteX1" fmla="*/ 660400 w 1298575"/>
                <a:gd name="connsiteY1" fmla="*/ 292100 h 454025"/>
                <a:gd name="connsiteX2" fmla="*/ 1298575 w 1298575"/>
                <a:gd name="connsiteY2" fmla="*/ 454025 h 45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8575" h="454025">
                  <a:moveTo>
                    <a:pt x="0" y="0"/>
                  </a:moveTo>
                  <a:cubicBezTo>
                    <a:pt x="221985" y="108214"/>
                    <a:pt x="443971" y="216429"/>
                    <a:pt x="660400" y="292100"/>
                  </a:cubicBezTo>
                  <a:cubicBezTo>
                    <a:pt x="876829" y="367771"/>
                    <a:pt x="1087702" y="410898"/>
                    <a:pt x="1298575" y="454025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D483230-49A9-40FB-9022-2FB67296799E}"/>
                </a:ext>
              </a:extLst>
            </p:cNvPr>
            <p:cNvSpPr/>
            <p:nvPr/>
          </p:nvSpPr>
          <p:spPr>
            <a:xfrm>
              <a:off x="3661213" y="2512206"/>
              <a:ext cx="1345518" cy="140253"/>
            </a:xfrm>
            <a:custGeom>
              <a:avLst/>
              <a:gdLst>
                <a:gd name="connsiteX0" fmla="*/ 0 w 952500"/>
                <a:gd name="connsiteY0" fmla="*/ 0 h 142875"/>
                <a:gd name="connsiteX1" fmla="*/ 463550 w 952500"/>
                <a:gd name="connsiteY1" fmla="*/ 107950 h 142875"/>
                <a:gd name="connsiteX2" fmla="*/ 952500 w 952500"/>
                <a:gd name="connsiteY2" fmla="*/ 14287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0" h="142875">
                  <a:moveTo>
                    <a:pt x="0" y="0"/>
                  </a:moveTo>
                  <a:cubicBezTo>
                    <a:pt x="152400" y="42069"/>
                    <a:pt x="304800" y="84138"/>
                    <a:pt x="463550" y="107950"/>
                  </a:cubicBezTo>
                  <a:cubicBezTo>
                    <a:pt x="622300" y="131762"/>
                    <a:pt x="787400" y="137318"/>
                    <a:pt x="952500" y="142875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631582E-7B96-4A92-9DF6-1E0AC53FA2FA}"/>
                </a:ext>
              </a:extLst>
            </p:cNvPr>
            <p:cNvSpPr/>
            <p:nvPr/>
          </p:nvSpPr>
          <p:spPr>
            <a:xfrm>
              <a:off x="3661066" y="2788551"/>
              <a:ext cx="1353307" cy="552772"/>
            </a:xfrm>
            <a:custGeom>
              <a:avLst/>
              <a:gdLst>
                <a:gd name="connsiteX0" fmla="*/ 0 w 1333500"/>
                <a:gd name="connsiteY0" fmla="*/ 501650 h 501650"/>
                <a:gd name="connsiteX1" fmla="*/ 460375 w 1333500"/>
                <a:gd name="connsiteY1" fmla="*/ 184150 h 501650"/>
                <a:gd name="connsiteX2" fmla="*/ 1333500 w 1333500"/>
                <a:gd name="connsiteY2" fmla="*/ 0 h 50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0" h="501650">
                  <a:moveTo>
                    <a:pt x="0" y="501650"/>
                  </a:moveTo>
                  <a:cubicBezTo>
                    <a:pt x="119062" y="384704"/>
                    <a:pt x="238125" y="267758"/>
                    <a:pt x="460375" y="184150"/>
                  </a:cubicBezTo>
                  <a:cubicBezTo>
                    <a:pt x="682625" y="100542"/>
                    <a:pt x="1008062" y="50271"/>
                    <a:pt x="1333500" y="0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E812E9C-1C64-47E1-A9CD-E716A4F20445}"/>
                </a:ext>
              </a:extLst>
            </p:cNvPr>
            <p:cNvSpPr txBox="1"/>
            <p:nvPr/>
          </p:nvSpPr>
          <p:spPr>
            <a:xfrm>
              <a:off x="2557345" y="1824744"/>
              <a:ext cx="802433" cy="237088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endParaRPr lang="en-AU" sz="8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14724F0-E0AE-4AD9-81FB-73C6963E1CB9}"/>
                </a:ext>
              </a:extLst>
            </p:cNvPr>
            <p:cNvSpPr txBox="1"/>
            <p:nvPr/>
          </p:nvSpPr>
          <p:spPr>
            <a:xfrm>
              <a:off x="2564621" y="2358773"/>
              <a:ext cx="802433" cy="237088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endParaRPr lang="en-AU" sz="8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0513E2E-BA93-45F6-A93E-523F58CFF817}"/>
                </a:ext>
              </a:extLst>
            </p:cNvPr>
            <p:cNvSpPr txBox="1"/>
            <p:nvPr/>
          </p:nvSpPr>
          <p:spPr>
            <a:xfrm>
              <a:off x="2564622" y="3273455"/>
              <a:ext cx="802433" cy="237088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endParaRPr lang="en-AU" sz="800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40C0A5B-B581-4EE8-B518-CB5D62374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597992" y="2355375"/>
              <a:ext cx="347782" cy="584906"/>
            </a:xfrm>
            <a:prstGeom prst="rect">
              <a:avLst/>
            </a:prstGeom>
          </p:spPr>
        </p:pic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0800CAE-F38C-473D-842D-CAFA2BF0F3C2}"/>
                </a:ext>
              </a:extLst>
            </p:cNvPr>
            <p:cNvSpPr/>
            <p:nvPr/>
          </p:nvSpPr>
          <p:spPr>
            <a:xfrm>
              <a:off x="6192710" y="2632666"/>
              <a:ext cx="1251576" cy="0"/>
            </a:xfrm>
            <a:custGeom>
              <a:avLst/>
              <a:gdLst>
                <a:gd name="connsiteX0" fmla="*/ 0 w 1040043"/>
                <a:gd name="connsiteY0" fmla="*/ 0 h 0"/>
                <a:gd name="connsiteX1" fmla="*/ 1040043 w 104004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0043">
                  <a:moveTo>
                    <a:pt x="0" y="0"/>
                  </a:moveTo>
                  <a:lnTo>
                    <a:pt x="1040043" y="0"/>
                  </a:lnTo>
                </a:path>
              </a:pathLst>
            </a:custGeom>
            <a:noFill/>
            <a:ln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C0B5776-ED67-4F30-B601-0BCBCFA5E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3429482" y="2401701"/>
              <a:ext cx="165484" cy="16548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704BFC-1505-45F9-BDF3-CE4A22E05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3431037" y="1860546"/>
              <a:ext cx="165484" cy="16548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EDDD0EA-4646-46A0-A416-FC748F2AC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3429482" y="3293535"/>
              <a:ext cx="165484" cy="165484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EEF7E7E-C74B-4A2D-9943-1BCCB12035B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288482" y="3729113"/>
            <a:ext cx="165484" cy="16548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4DA3125-CE9B-4572-9EF9-58377F92C11D}"/>
              </a:ext>
            </a:extLst>
          </p:cNvPr>
          <p:cNvSpPr txBox="1"/>
          <p:nvPr/>
        </p:nvSpPr>
        <p:spPr>
          <a:xfrm>
            <a:off x="7119183" y="3104681"/>
            <a:ext cx="1419592" cy="146748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endParaRPr lang="en-AU" sz="800" dirty="0"/>
          </a:p>
        </p:txBody>
      </p:sp>
      <p:pic>
        <p:nvPicPr>
          <p:cNvPr id="70" name="Picture 69" descr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% Mean of a random variable / vector&#10;\newcommand{\mean}[1]{\ensuremath{\hat{#1}}}&#10;&#10;\begin{document}&#10;&#10;\begin{gather*}&#10;\mean{\vec{x}} =\mat{P}\sum_{i=1}^{m}\omega_i \mat{P}_i^{-1} \mean{\vec{x}}_i\end{gather*}&#10;&#10;\end{document}" title="IguanaTex Bitmap Display">
            <a:extLst>
              <a:ext uri="{FF2B5EF4-FFF2-40B4-BE49-F238E27FC236}">
                <a16:creationId xmlns:a16="http://schemas.microsoft.com/office/drawing/2014/main" id="{1A7BD626-92CC-4FFC-8E71-0B902CA1AD2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781" y="3166377"/>
            <a:ext cx="1153058" cy="390068"/>
          </a:xfrm>
          <a:prstGeom prst="rect">
            <a:avLst/>
          </a:prstGeom>
        </p:spPr>
      </p:pic>
      <p:pic>
        <p:nvPicPr>
          <p:cNvPr id="72" name="Picture 71" descr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\begin{document}&#10;&#10;\begin{gather*}&#10;\mat{P}=\left(\sum_{i=1}^{m}\omega_i \mat{P}_i^{-1}\right)^{-1}&#10;\end{gather*}&#10;&#10;\end{document}" title="IguanaTex Bitmap Display">
            <a:extLst>
              <a:ext uri="{FF2B5EF4-FFF2-40B4-BE49-F238E27FC236}">
                <a16:creationId xmlns:a16="http://schemas.microsoft.com/office/drawing/2014/main" id="{AF8B3CA6-37FA-4F92-8688-42AB44F8FFE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781" y="3628150"/>
            <a:ext cx="1293178" cy="45975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6913BF4-0C9C-45CF-8AC2-E9050484D5B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596500" y="3729113"/>
            <a:ext cx="165484" cy="165484"/>
          </a:xfrm>
          <a:prstGeom prst="rect">
            <a:avLst/>
          </a:prstGeom>
        </p:spPr>
      </p:pic>
      <p:pic>
        <p:nvPicPr>
          <p:cNvPr id="74" name="Picture 73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mega_i = \frac{1 / \text{tr}(\mat{P}_i)}{\sum_{i=1}^m 1/\text{tr}(\mat{P}_i)}&#10;\end{equation*}&#10;\end{document}" title="IguanaTex Bitmap Display">
            <a:extLst>
              <a:ext uri="{FF2B5EF4-FFF2-40B4-BE49-F238E27FC236}">
                <a16:creationId xmlns:a16="http://schemas.microsoft.com/office/drawing/2014/main" id="{887D5309-A78A-407B-B968-600C0C1FF20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781" y="4164119"/>
            <a:ext cx="1251576" cy="351243"/>
          </a:xfrm>
          <a:prstGeom prst="rect">
            <a:avLst/>
          </a:prstGeom>
        </p:spPr>
      </p:pic>
      <p:pic>
        <p:nvPicPr>
          <p:cNvPr id="68" name="Picture 67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sum_{i=1}^m\frac{1}{\text{tr}(\mat{P}_i)}&#10;\end{equation*}&#10;\end{document}" title="IguanaTex Bitmap Display">
            <a:extLst>
              <a:ext uri="{FF2B5EF4-FFF2-40B4-BE49-F238E27FC236}">
                <a16:creationId xmlns:a16="http://schemas.microsoft.com/office/drawing/2014/main" id="{1CFA11B6-3A8A-4362-B9DE-B621CA641C2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827" y="4081560"/>
            <a:ext cx="607846" cy="38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1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813D42-8015-46F3-8662-59B1F136C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127291"/>
            <a:ext cx="8424000" cy="387914"/>
          </a:xfrm>
        </p:spPr>
        <p:txBody>
          <a:bodyPr/>
          <a:lstStyle/>
          <a:p>
            <a:r>
              <a:rPr lang="en-AU" dirty="0"/>
              <a:t>Compute fusion homomorphically with </a:t>
            </a:r>
            <a:r>
              <a:rPr lang="en-AU" dirty="0" err="1"/>
              <a:t>Paillier</a:t>
            </a:r>
            <a:r>
              <a:rPr lang="en-AU" dirty="0"/>
              <a:t> encryption scheme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DD1E4-B6B2-42E4-AD0D-4A2682A2D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Encrypted Fast Covariance Intersection</a:t>
            </a:r>
            <a:r>
              <a:rPr lang="en-US"/>
              <a:t> | Marko Ristic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2AC7D-DC3A-428A-814B-A418D6A7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B45AF8-6A84-44D7-981F-4D316C46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Encryption Fast Covariance Intersection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9E2669D-DDC7-408D-982D-981385FC7A78}"/>
              </a:ext>
            </a:extLst>
          </p:cNvPr>
          <p:cNvGrpSpPr/>
          <p:nvPr/>
        </p:nvGrpSpPr>
        <p:grpSpPr>
          <a:xfrm>
            <a:off x="4076716" y="1767293"/>
            <a:ext cx="990566" cy="884328"/>
            <a:chOff x="4081251" y="1617582"/>
            <a:chExt cx="990566" cy="884328"/>
          </a:xfrm>
        </p:grpSpPr>
        <p:sp>
          <p:nvSpPr>
            <p:cNvPr id="42" name="Cloud 41">
              <a:extLst>
                <a:ext uri="{FF2B5EF4-FFF2-40B4-BE49-F238E27FC236}">
                  <a16:creationId xmlns:a16="http://schemas.microsoft.com/office/drawing/2014/main" id="{172AAAF3-C28B-4253-8F41-C63AEE3EEB92}"/>
                </a:ext>
              </a:extLst>
            </p:cNvPr>
            <p:cNvSpPr/>
            <p:nvPr/>
          </p:nvSpPr>
          <p:spPr>
            <a:xfrm>
              <a:off x="4081251" y="1617582"/>
              <a:ext cx="990566" cy="884328"/>
            </a:xfrm>
            <a:prstGeom prst="cloud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B0B7A17-A7E7-49D1-8EF1-23903AFF4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6642" y="1869775"/>
              <a:ext cx="359784" cy="379945"/>
            </a:xfrm>
            <a:prstGeom prst="rect">
              <a:avLst/>
            </a:prstGeom>
          </p:spPr>
        </p:pic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9961C33F-D1E2-4C21-B85D-453C128531C9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85419" y="1917004"/>
            <a:ext cx="347782" cy="584906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5381C93-BD8F-4FF4-B776-4ECEDDA44F88}"/>
              </a:ext>
            </a:extLst>
          </p:cNvPr>
          <p:cNvGrpSpPr/>
          <p:nvPr/>
        </p:nvGrpSpPr>
        <p:grpSpPr>
          <a:xfrm>
            <a:off x="7112721" y="3223819"/>
            <a:ext cx="1293178" cy="1348985"/>
            <a:chOff x="7112721" y="3223819"/>
            <a:chExt cx="1293178" cy="1348985"/>
          </a:xfrm>
        </p:grpSpPr>
        <p:pic>
          <p:nvPicPr>
            <p:cNvPr id="112" name="Picture 111" descr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% Mean of a random variable / vector&#10;\newcommand{\mean}[1]{\ensuremath{\hat{#1}}}&#10;&#10;\begin{document}&#10;&#10;\begin{gather*}&#10;\mean{\vec{x}} =\mat{P}\sum_{i=1}^{m}\omega_i \mat{P}_i^{-1} \mean{\vec{x}}_i\end{gather*}&#10;&#10;\end{document}" title="IguanaTex Bitmap Display">
              <a:extLst>
                <a:ext uri="{FF2B5EF4-FFF2-40B4-BE49-F238E27FC236}">
                  <a16:creationId xmlns:a16="http://schemas.microsoft.com/office/drawing/2014/main" id="{FC5F7501-ECAE-4F42-99DE-CB314A68F373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2721" y="3223819"/>
              <a:ext cx="1153058" cy="390068"/>
            </a:xfrm>
            <a:prstGeom prst="rect">
              <a:avLst/>
            </a:prstGeom>
          </p:spPr>
        </p:pic>
        <p:pic>
          <p:nvPicPr>
            <p:cNvPr id="116" name="Picture 115" descr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\begin{document}&#10;&#10;\begin{gather*}&#10;\mat{P}=\left(\sum_{i=1}^{m}\omega_i \mat{P}_i^{-1}\right)^{-1}&#10;\end{gather*}&#10;&#10;\end{document}" title="IguanaTex Bitmap Display">
              <a:extLst>
                <a:ext uri="{FF2B5EF4-FFF2-40B4-BE49-F238E27FC236}">
                  <a16:creationId xmlns:a16="http://schemas.microsoft.com/office/drawing/2014/main" id="{213BB1E1-3B22-4EC4-8DD7-F318657A6813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2721" y="3685592"/>
              <a:ext cx="1293178" cy="459759"/>
            </a:xfrm>
            <a:prstGeom prst="rect">
              <a:avLst/>
            </a:prstGeom>
          </p:spPr>
        </p:pic>
        <p:pic>
          <p:nvPicPr>
            <p:cNvPr id="120" name="Picture 119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mega_i = \frac{1 / \text{tr}(\mat{P}_i)}{\sum_{i=1}^m 1/\text{tr}(\mat{P}_i)}&#10;\end{equation*}&#10;\end{document}" title="IguanaTex Bitmap Display">
              <a:extLst>
                <a:ext uri="{FF2B5EF4-FFF2-40B4-BE49-F238E27FC236}">
                  <a16:creationId xmlns:a16="http://schemas.microsoft.com/office/drawing/2014/main" id="{963AB6AC-6831-4528-95A5-6CDD14B65BAF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2721" y="4221561"/>
              <a:ext cx="1251576" cy="351243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D0CFCD6-24A7-47C0-A4C4-3A04150B2665}"/>
              </a:ext>
            </a:extLst>
          </p:cNvPr>
          <p:cNvGrpSpPr/>
          <p:nvPr/>
        </p:nvGrpSpPr>
        <p:grpSpPr>
          <a:xfrm>
            <a:off x="4062767" y="3223819"/>
            <a:ext cx="1018465" cy="1282889"/>
            <a:chOff x="4062767" y="3223819"/>
            <a:chExt cx="1018465" cy="1282889"/>
          </a:xfrm>
        </p:grpSpPr>
        <p:pic>
          <p:nvPicPr>
            <p:cNvPr id="100" name="Picture 99" descr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% Mean of a random variable / vector&#10;\newcommand{\mean}[1]{\ensuremath{\hat{#1}}}&#10;&#10;\begin{document}&#10;&#10;\begin{gather*}&#10;\sum_{i=1}^{m}\frac{1}{\text{tr}(\mat{P}_i)} \mat{P}_i^{-1} \mean{\vec{x}}_i\end{gather*}&#10;&#10;\end{document}" title="IguanaTex Bitmap Display">
              <a:extLst>
                <a:ext uri="{FF2B5EF4-FFF2-40B4-BE49-F238E27FC236}">
                  <a16:creationId xmlns:a16="http://schemas.microsoft.com/office/drawing/2014/main" id="{0F423CD9-5140-4198-AD56-687F7857CC8D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2769" y="3223819"/>
              <a:ext cx="1018463" cy="390068"/>
            </a:xfrm>
            <a:prstGeom prst="rect">
              <a:avLst/>
            </a:prstGeom>
          </p:spPr>
        </p:pic>
        <p:pic>
          <p:nvPicPr>
            <p:cNvPr id="104" name="Picture 103" descr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\begin{document}&#10;&#10;\begin{gather*}&#10;\sum_{i=1}^{m}\frac{1}{\text{tr}(\mat{P}_i)} \mat{P}_i^{-1}&#10;\end{gather*}&#10;&#10;\end{document}" title="IguanaTex Bitmap Display">
              <a:extLst>
                <a:ext uri="{FF2B5EF4-FFF2-40B4-BE49-F238E27FC236}">
                  <a16:creationId xmlns:a16="http://schemas.microsoft.com/office/drawing/2014/main" id="{68982262-C773-4762-A4D9-90B4A149564C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2767" y="3671219"/>
              <a:ext cx="888521" cy="391742"/>
            </a:xfrm>
            <a:prstGeom prst="rect">
              <a:avLst/>
            </a:prstGeom>
          </p:spPr>
        </p:pic>
        <p:pic>
          <p:nvPicPr>
            <p:cNvPr id="108" name="Picture 107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sum_{i=1}^m\frac{1}{\text{tr}(\mat{P}_i)}&#10;\end{equation*}&#10;\end{document}" title="IguanaTex Bitmap Display">
              <a:extLst>
                <a:ext uri="{FF2B5EF4-FFF2-40B4-BE49-F238E27FC236}">
                  <a16:creationId xmlns:a16="http://schemas.microsoft.com/office/drawing/2014/main" id="{04EFD6AC-DD7D-4AF1-913B-0C8CBE4BFB3D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6836" y="4124177"/>
              <a:ext cx="607846" cy="382531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15486AF-2161-41FD-BDD6-90C934C34CAE}"/>
              </a:ext>
            </a:extLst>
          </p:cNvPr>
          <p:cNvGrpSpPr/>
          <p:nvPr/>
        </p:nvGrpSpPr>
        <p:grpSpPr>
          <a:xfrm>
            <a:off x="1466185" y="3222684"/>
            <a:ext cx="779279" cy="1218994"/>
            <a:chOff x="1435243" y="3063665"/>
            <a:chExt cx="779279" cy="1218994"/>
          </a:xfrm>
        </p:grpSpPr>
        <p:pic>
          <p:nvPicPr>
            <p:cNvPr id="78" name="Picture 77" descr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% Mean of a random variable / vector&#10;\newcommand{\mean}[1]{\ensuremath{\hat{#1}}}&#10;&#10;\begin{document}&#10;&#10;\begin{gather*}&#10;\frac{1}{\text{tr}(\mat{P}_i)} \mat{P}_i^{-1} \mean{\vec{x}}_i\end{gather*}&#10;&#10;\end{document}" title="IguanaTex Bitmap Display">
              <a:extLst>
                <a:ext uri="{FF2B5EF4-FFF2-40B4-BE49-F238E27FC236}">
                  <a16:creationId xmlns:a16="http://schemas.microsoft.com/office/drawing/2014/main" id="{879EF10D-586B-4C5E-8824-9ED30F5A4EB0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5244" y="3063665"/>
              <a:ext cx="779278" cy="324914"/>
            </a:xfrm>
            <a:prstGeom prst="rect">
              <a:avLst/>
            </a:prstGeom>
          </p:spPr>
        </p:pic>
        <p:pic>
          <p:nvPicPr>
            <p:cNvPr id="80" name="Picture 79" descr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\begin{document}&#10;&#10;\begin{gather*}&#10;\frac{1}{\text{tr}(\mat{P}_i)} \mat{P}_i^{-1}&#10;\end{gather*}&#10;&#10;\end{document}" title="IguanaTex Bitmap Display">
              <a:extLst>
                <a:ext uri="{FF2B5EF4-FFF2-40B4-BE49-F238E27FC236}">
                  <a16:creationId xmlns:a16="http://schemas.microsoft.com/office/drawing/2014/main" id="{92D5F312-25DD-43F0-B510-C7F7966221D5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5243" y="3511065"/>
              <a:ext cx="648310" cy="326308"/>
            </a:xfrm>
            <a:prstGeom prst="rect">
              <a:avLst/>
            </a:prstGeom>
          </p:spPr>
        </p:pic>
        <p:pic>
          <p:nvPicPr>
            <p:cNvPr id="82" name="Picture 81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frac{1}{\text{tr}(\mat{P}_i)}&#10;\end{equation*}&#10;\end{document}" title="IguanaTex Bitmap Display">
              <a:extLst>
                <a:ext uri="{FF2B5EF4-FFF2-40B4-BE49-F238E27FC236}">
                  <a16:creationId xmlns:a16="http://schemas.microsoft.com/office/drawing/2014/main" id="{3AE11524-8350-41EE-B9FC-78B46147365B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9312" y="3964023"/>
              <a:ext cx="374124" cy="318636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6E3731F-8DF7-4BBB-804B-E0EBE656A458}"/>
              </a:ext>
            </a:extLst>
          </p:cNvPr>
          <p:cNvGrpSpPr/>
          <p:nvPr/>
        </p:nvGrpSpPr>
        <p:grpSpPr>
          <a:xfrm>
            <a:off x="949976" y="1943817"/>
            <a:ext cx="1719694" cy="534856"/>
            <a:chOff x="949976" y="1943817"/>
            <a:chExt cx="1719694" cy="534856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3F1C033-5781-4E25-9B50-9B30EB019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02901" y="2093091"/>
              <a:ext cx="384414" cy="37994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BEBE8D5-C4D8-4ECC-9122-6511F82EA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49976" y="2069928"/>
              <a:ext cx="384414" cy="379945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D3237F31-F833-406F-A391-0753E877A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285256" y="2094259"/>
              <a:ext cx="384414" cy="384414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B3B095F-0E24-414E-A354-2C90A0921FA4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7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855826" y="2266662"/>
              <a:ext cx="363079" cy="39608"/>
            </a:xfrm>
            <a:prstGeom prst="rect">
              <a:avLst/>
            </a:prstGeom>
          </p:spPr>
        </p:pic>
        <p:pic>
          <p:nvPicPr>
            <p:cNvPr id="96" name="Picture 95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i \in [1\dots m]&#10;\end{equation*}&#10;\end{document}" title="IguanaTex Bitmap Display">
              <a:extLst>
                <a:ext uri="{FF2B5EF4-FFF2-40B4-BE49-F238E27FC236}">
                  <a16:creationId xmlns:a16="http://schemas.microsoft.com/office/drawing/2014/main" id="{4065D273-2C9A-48FD-BBA1-DC6FB7E5F30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0088" y="1943817"/>
              <a:ext cx="609412" cy="126111"/>
            </a:xfrm>
            <a:prstGeom prst="rect">
              <a:avLst/>
            </a:prstGeom>
          </p:spPr>
        </p:pic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F1B5A449-0A17-40AB-A052-2A79917E11F0}"/>
              </a:ext>
            </a:extLst>
          </p:cNvPr>
          <p:cNvSpPr txBox="1"/>
          <p:nvPr/>
        </p:nvSpPr>
        <p:spPr>
          <a:xfrm>
            <a:off x="1452393" y="2818997"/>
            <a:ext cx="684803" cy="276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1200" dirty="0"/>
              <a:t>Encrypt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225CB6A-D2E1-42E9-BBD2-81CF5015D35D}"/>
              </a:ext>
            </a:extLst>
          </p:cNvPr>
          <p:cNvSpPr txBox="1"/>
          <p:nvPr/>
        </p:nvSpPr>
        <p:spPr>
          <a:xfrm>
            <a:off x="3768477" y="2809703"/>
            <a:ext cx="160704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1200" dirty="0"/>
              <a:t>Homomorphically fuse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8F0D299-9F2C-42E9-9944-B057279217EF}"/>
              </a:ext>
            </a:extLst>
          </p:cNvPr>
          <p:cNvSpPr txBox="1"/>
          <p:nvPr/>
        </p:nvSpPr>
        <p:spPr>
          <a:xfrm>
            <a:off x="6980090" y="2819575"/>
            <a:ext cx="1558440" cy="276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1200" dirty="0"/>
              <a:t>Decrypt and evaluate</a:t>
            </a:r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3EEE2DB1-CAB2-4E31-96ED-5B326CE6283F}"/>
              </a:ext>
            </a:extLst>
          </p:cNvPr>
          <p:cNvSpPr/>
          <p:nvPr/>
        </p:nvSpPr>
        <p:spPr>
          <a:xfrm>
            <a:off x="2827857" y="2957495"/>
            <a:ext cx="249958" cy="56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2C35DC1C-AC56-4612-85BC-42481D6E0E6D}"/>
              </a:ext>
            </a:extLst>
          </p:cNvPr>
          <p:cNvSpPr/>
          <p:nvPr/>
        </p:nvSpPr>
        <p:spPr>
          <a:xfrm>
            <a:off x="6052826" y="2957495"/>
            <a:ext cx="249958" cy="56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642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C5BB9E-0F87-4700-884F-0EAA31BA2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127290"/>
            <a:ext cx="4212001" cy="3263503"/>
          </a:xfrm>
        </p:spPr>
        <p:txBody>
          <a:bodyPr/>
          <a:lstStyle/>
          <a:p>
            <a:endParaRPr lang="en-AU" dirty="0"/>
          </a:p>
          <a:p>
            <a:r>
              <a:rPr lang="en-AU" dirty="0"/>
              <a:t>Quantisation error when encrypting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Weights computed exactly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>
                <a:solidFill>
                  <a:schemeClr val="accent1"/>
                </a:solidFill>
              </a:rPr>
              <a:t>Negligible estimation performance difference with sufficient key size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4F237-5546-43A5-98B8-A2B62F2C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Encrypted Fast Covariance Intersection</a:t>
            </a:r>
            <a:r>
              <a:rPr lang="en-US"/>
              <a:t> | Marko Ristic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45D5F-E58B-49B0-BE83-6AD7FB9D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4C4FD0-493F-490E-AD78-381769B3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Estimation Performance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447D09-DEB6-4FFB-AFA0-AB9E6C970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654" y="1201981"/>
            <a:ext cx="3870345" cy="311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6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1C62F2-6726-4356-9258-2687952C7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127290"/>
            <a:ext cx="8424000" cy="3263503"/>
          </a:xfrm>
        </p:spPr>
        <p:txBody>
          <a:bodyPr/>
          <a:lstStyle/>
          <a:p>
            <a:r>
              <a:rPr lang="en-AU" dirty="0"/>
              <a:t>Additional workloads</a:t>
            </a:r>
          </a:p>
          <a:p>
            <a:pPr lvl="1"/>
            <a:r>
              <a:rPr lang="en-AU" dirty="0"/>
              <a:t>Encryption at sensor</a:t>
            </a:r>
          </a:p>
          <a:p>
            <a:pPr lvl="1"/>
            <a:r>
              <a:rPr lang="en-AU" dirty="0"/>
              <a:t>Homomorphic addition at cloud</a:t>
            </a:r>
          </a:p>
          <a:p>
            <a:pPr lvl="1"/>
            <a:r>
              <a:rPr lang="en-AU" dirty="0"/>
              <a:t>Decryption and matrix inversion by querying party</a:t>
            </a:r>
          </a:p>
          <a:p>
            <a:pPr lvl="1"/>
            <a:endParaRPr lang="en-AU" dirty="0"/>
          </a:p>
          <a:p>
            <a:r>
              <a:rPr lang="en-AU" dirty="0">
                <a:solidFill>
                  <a:schemeClr val="accent1"/>
                </a:solidFill>
              </a:rPr>
              <a:t>Which objects can query cloud need to be considered (power/memory requirements)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AA95F5-5A73-44F2-AE6D-400CF2CC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Encrypted Fast Covariance Intersection</a:t>
            </a:r>
            <a:r>
              <a:rPr lang="en-US"/>
              <a:t> | Marko Ristic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C647A-8C6B-476C-B1B4-8FD6CB36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6250A6-3F72-406B-A68F-79189E02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Complexity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4C1727-7F5D-42DB-A2A2-CBC2A1C699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0825"/>
          <a:stretch/>
        </p:blipFill>
        <p:spPr>
          <a:xfrm>
            <a:off x="4134646" y="3252858"/>
            <a:ext cx="3071640" cy="90487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11AE4E1-DBC4-4B76-8BEF-DCDD1CFD4A8E}"/>
              </a:ext>
            </a:extLst>
          </p:cNvPr>
          <p:cNvGrpSpPr/>
          <p:nvPr/>
        </p:nvGrpSpPr>
        <p:grpSpPr>
          <a:xfrm>
            <a:off x="1698357" y="3252858"/>
            <a:ext cx="1970851" cy="861774"/>
            <a:chOff x="2016571" y="3324110"/>
            <a:chExt cx="1970851" cy="861774"/>
          </a:xfrm>
        </p:grpSpPr>
        <p:pic>
          <p:nvPicPr>
            <p:cNvPr id="8" name="Picture 7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m&#10;\end{equation*}&#10;\end{document}" title="IguanaTex Bitmap Display">
              <a:extLst>
                <a:ext uri="{FF2B5EF4-FFF2-40B4-BE49-F238E27FC236}">
                  <a16:creationId xmlns:a16="http://schemas.microsoft.com/office/drawing/2014/main" id="{A9C0A359-B422-46E5-A83D-13592F000D7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7239" y="3745102"/>
              <a:ext cx="167010" cy="91429"/>
            </a:xfrm>
            <a:prstGeom prst="rect">
              <a:avLst/>
            </a:prstGeom>
          </p:spPr>
        </p:pic>
        <p:pic>
          <p:nvPicPr>
            <p:cNvPr id="10" name="Picture 9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n&#10;\end{equation*}&#10;\end{document}" title="IguanaTex Bitmap Display">
              <a:extLst>
                <a:ext uri="{FF2B5EF4-FFF2-40B4-BE49-F238E27FC236}">
                  <a16:creationId xmlns:a16="http://schemas.microsoft.com/office/drawing/2014/main" id="{E8EF3405-473B-4B63-9B92-6EBCCEA8E205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5278" y="4022559"/>
              <a:ext cx="110933" cy="91429"/>
            </a:xfrm>
            <a:prstGeom prst="rect">
              <a:avLst/>
            </a:prstGeom>
          </p:spPr>
        </p:pic>
        <p:pic>
          <p:nvPicPr>
            <p:cNvPr id="18" name="Picture 17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log N&#10;\end{equation*}&#10;\end{document}" title="IguanaTex Bitmap Display">
              <a:extLst>
                <a:ext uri="{FF2B5EF4-FFF2-40B4-BE49-F238E27FC236}">
                  <a16:creationId xmlns:a16="http://schemas.microsoft.com/office/drawing/2014/main" id="{0A13EA0E-F911-4515-9C97-D519A3DE7226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9307" y="3380406"/>
              <a:ext cx="468115" cy="18163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BF7F40-414B-4470-88EB-8BEB90461FA9}"/>
                </a:ext>
              </a:extLst>
            </p:cNvPr>
            <p:cNvSpPr txBox="1"/>
            <p:nvPr/>
          </p:nvSpPr>
          <p:spPr>
            <a:xfrm>
              <a:off x="2016571" y="3324110"/>
              <a:ext cx="139172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/>
                <a:t>Encryption key length:</a:t>
              </a:r>
              <a:br>
                <a:rPr lang="en-AU" sz="1000" dirty="0"/>
              </a:br>
              <a:br>
                <a:rPr lang="en-AU" sz="1000" dirty="0"/>
              </a:br>
              <a:r>
                <a:rPr lang="en-AU" sz="1000" dirty="0"/>
                <a:t>Number of estimates:</a:t>
              </a:r>
            </a:p>
            <a:p>
              <a:endParaRPr lang="en-AU" sz="1000" dirty="0"/>
            </a:p>
            <a:p>
              <a:r>
                <a:rPr lang="en-AU" sz="1000" dirty="0"/>
                <a:t>Dimension of state: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87394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3.7346"/>
  <p:tag name="LATEXADDIN" val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\begin{document}&#10;&#10;\begin{gather*}&#10;\cdots&#10;\end{gather*}&#10;&#10;\end{document}"/>
  <p:tag name="IGUANATEXSIZE" val="24"/>
  <p:tag name="IGUANATEXCURSOR" val="402"/>
  <p:tag name="TRANSPARENCY" val="True"/>
  <p:tag name="FILENAME" val=""/>
  <p:tag name="LATEXENGINEID" val="0"/>
  <p:tag name="TEMPFOLDER" val="C:\Users\tn5093\iguanatex_temp\"/>
  <p:tag name="LATEXFORMHEIGHT" val="413"/>
  <p:tag name="LATEXFORMWIDTH" val="608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0.4499"/>
  <p:tag name="ORIGINALWIDTH" val="1126.359"/>
  <p:tag name="LATEXADDIN" val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\begin{document}&#10;&#10;\begin{gather*}&#10;\mat{P}=\left(\sum_{i=1}^{m}\omega_i \mat{P}_i^{-1}\right)^{-1}&#10;\end{gather*}&#10;&#10;\end{document}"/>
  <p:tag name="IGUANATEXSIZE" val="24"/>
  <p:tag name="IGUANATEXCURSOR" val="423"/>
  <p:tag name="TRANSPARENCY" val="True"/>
  <p:tag name="FILENAME" val=""/>
  <p:tag name="LATEXENGINEID" val="0"/>
  <p:tag name="TEMPFOLDER" val="c:\temp\"/>
  <p:tag name="LATEXFORMHEIGHT" val="413"/>
  <p:tag name="LATEXFORMWIDTH" val="608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2.2122"/>
  <p:tag name="ORIGINALWIDTH" val="1076.86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mega_i = \frac{1 / \text{tr}(\mat{P}_i)}{\sum_{i=1}^m 1/\text{tr}(\mat{P}_i)}&#10;\end{equation*}&#10;\end{document}"/>
  <p:tag name="IGUANATEXSIZE" val="15.88"/>
  <p:tag name="IGUANATEXCURSOR" val="320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542.1822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sum_{i=1}^m\frac{1}{\text{tr}(\mat{P}_i)}&#10;\end{equation*}&#10;\end{document}"/>
  <p:tag name="IGUANATEXSIZE" val="16"/>
  <p:tag name="IGUANATEXCURSOR" val="277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362.2047"/>
  <p:tag name="LATEXADDIN" val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% trace operator&#10;\DeclareMathOperator{\tr}{tr}&#10;&#10;\begin{document}&#10;&#10;\begin{gather*}&#10;\hat{\vec{x}}_1,\ \mat{P}_1&#10;\end{gather*}&#10;&#10;\end{document}"/>
  <p:tag name="IGUANATEXSIZE" val="20"/>
  <p:tag name="IGUANATEXCURSOR" val="457"/>
  <p:tag name="TRANSPARENCY" val="True"/>
  <p:tag name="FILENAME" val=""/>
  <p:tag name="LATEXENGINEID" val="0"/>
  <p:tag name="TEMPFOLDER" val="C:\Users\tn5093\iguanatex_temp\"/>
  <p:tag name="LATEXFORMHEIGHT" val="522"/>
  <p:tag name="LATEXFORMWIDTH" val="632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365.2043"/>
  <p:tag name="LATEXADDIN" val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% trace operator&#10;\DeclareMathOperator{\tr}{tr}&#10;&#10;\begin{document}&#10;&#10;\begin{gather*}&#10;\hat{\vec{x}}_2,\ \mat{P}_2&#10;\end{gather*}&#10;&#10;\end{document}"/>
  <p:tag name="IGUANATEXSIZE" val="20"/>
  <p:tag name="IGUANATEXCURSOR" val="471"/>
  <p:tag name="TRANSPARENCY" val="True"/>
  <p:tag name="FILENAME" val=""/>
  <p:tag name="LATEXENGINEID" val="0"/>
  <p:tag name="TEMPFOLDER" val="C:\Users\tn5093\iguanatex_temp\"/>
  <p:tag name="LATEXFORMHEIGHT" val="522"/>
  <p:tag name="LATEXFORMWIDTH" val="632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444.6944"/>
  <p:tag name="LATEXADDIN" val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% trace operator&#10;\DeclareMathOperator{\tr}{tr}&#10;&#10;\begin{document}&#10;&#10;\begin{gather*}&#10;\hat{\vec{x}}_m,\ \mat{P}_m&#10;\end{gather*}&#10;&#10;\end{document}"/>
  <p:tag name="IGUANATEXSIZE" val="20"/>
  <p:tag name="IGUANATEXCURSOR" val="471"/>
  <p:tag name="TRANSPARENCY" val="True"/>
  <p:tag name="FILENAME" val=""/>
  <p:tag name="LATEXENGINEID" val="0"/>
  <p:tag name="TEMPFOLDER" val="c:\temp\"/>
  <p:tag name="LATEXFORMHEIGHT" val="522"/>
  <p:tag name="LATEXFORMWIDTH" val="632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3.7346"/>
  <p:tag name="LATEXADDIN" val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\begin{document}&#10;&#10;\begin{gather*}&#10;\cdots&#10;\end{gather*}&#10;&#10;\end{document}"/>
  <p:tag name="IGUANATEXSIZE" val="24"/>
  <p:tag name="IGUANATEXCURSOR" val="402"/>
  <p:tag name="TRANSPARENCY" val="True"/>
  <p:tag name="FILENAME" val=""/>
  <p:tag name="LATEXENGINEID" val="0"/>
  <p:tag name="TEMPFOLDER" val="C:\Users\tn5093\iguanatex_temp\"/>
  <p:tag name="LATEXFORMHEIGHT" val="413"/>
  <p:tag name="LATEXFORMWIDTH" val="608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3.7346"/>
  <p:tag name="LATEXADDIN" val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\begin{document}&#10;&#10;\begin{gather*}&#10;\cdots&#10;\end{gather*}&#10;&#10;\end{document}"/>
  <p:tag name="IGUANATEXSIZE" val="24"/>
  <p:tag name="IGUANATEXCURSOR" val="402"/>
  <p:tag name="TRANSPARENCY" val="True"/>
  <p:tag name="FILENAME" val=""/>
  <p:tag name="LATEXENGINEID" val="0"/>
  <p:tag name="TEMPFOLDER" val="C:\Users\tn5093\iguanatex_temp\"/>
  <p:tag name="LATEXFORMHEIGHT" val="413"/>
  <p:tag name="LATEXFORMWIDTH" val="608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05.1743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i \in [1\dots m]&#10;\end{equation*}&#10;\end{document}"/>
  <p:tag name="IGUANATEXSIZE" val="16"/>
  <p:tag name="IGUANATEXCURSOR" val="280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.2145"/>
  <p:tag name="ORIGINALWIDTH" val="681.6648"/>
  <p:tag name="LATEXADDIN" val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% Mean of a random variable / vector&#10;\newcommand{\mean}[1]{\ensuremath{\hat{#1}}}&#10;&#10;\begin{document}&#10;&#10;\begin{gather*}&#10;\frac{1}{\text{tr}(\mat{P}_i)} \mat{P}_i^{-1} \mean{\vec{x}}_i\end{gather*}&#10;&#10;\end{document}"/>
  <p:tag name="IGUANATEXSIZE" val="24"/>
  <p:tag name="IGUANATEXCURSOR" val="479"/>
  <p:tag name="TRANSPARENCY" val="True"/>
  <p:tag name="FILENAME" val=""/>
  <p:tag name="LATEXENGINEID" val="0"/>
  <p:tag name="TEMPFOLDER" val="c:\temp\"/>
  <p:tag name="LATEXFORMHEIGHT" val="413"/>
  <p:tag name="LATEXFORMWIDTH" val="608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1008.624"/>
  <p:tag name="LATEXADDIN" val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% Mean of a random variable / vector&#10;\newcommand{\mean}[1]{\ensuremath{\hat{#1}}}&#10;&#10;\begin{document}&#10;&#10;\begin{gather*}&#10;\mean{\vec{x}} =\mat{P}\sum_{i=1}^{m}\omega_i \mat{P}_i^{-1} \mean{\vec{x}}_i\end{gather*}&#10;&#10;\end{document}"/>
  <p:tag name="IGUANATEXSIZE" val="24"/>
  <p:tag name="IGUANATEXCURSOR" val="515"/>
  <p:tag name="TRANSPARENCY" val="True"/>
  <p:tag name="FILENAME" val=""/>
  <p:tag name="LATEXENGINEID" val="0"/>
  <p:tag name="TEMPFOLDER" val="c:\temp\"/>
  <p:tag name="LATEXFORMHEIGHT" val="413"/>
  <p:tag name="LATEXFORMWIDTH" val="608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.2145"/>
  <p:tag name="ORIGINALWIDTH" val="564.6794"/>
  <p:tag name="LATEXADDIN" val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\begin{document}&#10;&#10;\begin{gather*}&#10;\frac{1}{\text{tr}(\mat{P}_i)} \mat{P}_i^{-1}&#10;\end{gather*}&#10;&#10;\end{document}"/>
  <p:tag name="IGUANATEXSIZE" val="24"/>
  <p:tag name="IGUANATEXCURSOR" val="396"/>
  <p:tag name="TRANSPARENCY" val="True"/>
  <p:tag name="FILENAME" val=""/>
  <p:tag name="LATEXENGINEID" val="0"/>
  <p:tag name="TEMPFOLDER" val="c:\temp\"/>
  <p:tag name="LATEXFORMHEIGHT" val="413"/>
  <p:tag name="LATEXFORMWIDTH" val="608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.2145"/>
  <p:tag name="ORIGINALWIDTH" val="333.7083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frac{1}{\text{tr}(\mat{P}_i)}&#10;\end{equation*}&#10;\end{document}"/>
  <p:tag name="IGUANATEXSIZE" val="16"/>
  <p:tag name="IGUANATEXCURSOR" val="265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890.8887"/>
  <p:tag name="LATEXADDIN" val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% Mean of a random variable / vector&#10;\newcommand{\mean}[1]{\ensuremath{\hat{#1}}}&#10;&#10;\begin{document}&#10;&#10;\begin{gather*}&#10;\sum_{i=1}^{m}\frac{1}{\text{tr}(\mat{P}_i)} \mat{P}_i^{-1} \mean{\vec{x}}_i\end{gather*}&#10;&#10;\end{document}"/>
  <p:tag name="IGUANATEXSIZE" val="24"/>
  <p:tag name="IGUANATEXCURSOR" val="492"/>
  <p:tag name="TRANSPARENCY" val="True"/>
  <p:tag name="FILENAME" val=""/>
  <p:tag name="LATEXENGINEID" val="0"/>
  <p:tag name="TEMPFOLDER" val="c:\temp\"/>
  <p:tag name="LATEXFORMHEIGHT" val="413"/>
  <p:tag name="LATEXFORMWIDTH" val="608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773.9032"/>
  <p:tag name="LATEXADDIN" val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\begin{document}&#10;&#10;\begin{gather*}&#10;\sum_{i=1}^{m}\frac{1}{\text{tr}(\mat{P}_i)} \mat{P}_i^{-1}&#10;\end{gather*}&#10;&#10;\end{document}"/>
  <p:tag name="IGUANATEXSIZE" val="24"/>
  <p:tag name="IGUANATEXCURSOR" val="409"/>
  <p:tag name="TRANSPARENCY" val="True"/>
  <p:tag name="FILENAME" val=""/>
  <p:tag name="LATEXENGINEID" val="0"/>
  <p:tag name="TEMPFOLDER" val="c:\temp\"/>
  <p:tag name="LATEXFORMHEIGHT" val="413"/>
  <p:tag name="LATEXFORMWIDTH" val="608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542.1822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sum_{i=1}^m\frac{1}{\text{tr}(\mat{P}_i)}&#10;\end{equation*}&#10;\end{document}"/>
  <p:tag name="IGUANATEXSIZE" val="16"/>
  <p:tag name="IGUANATEXCURSOR" val="277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1008.624"/>
  <p:tag name="LATEXADDIN" val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% Mean of a random variable / vector&#10;\newcommand{\mean}[1]{\ensuremath{\hat{#1}}}&#10;&#10;\begin{document}&#10;&#10;\begin{gather*}&#10;\mean{\vec{x}} =\mat{P}\sum_{i=1}^{m}\omega_i \mat{P}_i^{-1} \mean{\vec{x}}_i\end{gather*}&#10;&#10;\end{document}"/>
  <p:tag name="IGUANATEXSIZE" val="24"/>
  <p:tag name="IGUANATEXCURSOR" val="515"/>
  <p:tag name="TRANSPARENCY" val="True"/>
  <p:tag name="FILENAME" val=""/>
  <p:tag name="LATEXENGINEID" val="0"/>
  <p:tag name="TEMPFOLDER" val="c:\temp\"/>
  <p:tag name="LATEXFORMHEIGHT" val="413"/>
  <p:tag name="LATEXFORMWIDTH" val="608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0.4499"/>
  <p:tag name="ORIGINALWIDTH" val="1126.359"/>
  <p:tag name="LATEXADDIN" val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\begin{document}&#10;&#10;\begin{gather*}&#10;\mat{P}=\left(\sum_{i=1}^{m}\omega_i \mat{P}_i^{-1}\right)^{-1}&#10;\end{gather*}&#10;&#10;\end{document}"/>
  <p:tag name="IGUANATEXSIZE" val="24"/>
  <p:tag name="IGUANATEXCURSOR" val="423"/>
  <p:tag name="TRANSPARENCY" val="True"/>
  <p:tag name="FILENAME" val=""/>
  <p:tag name="LATEXENGINEID" val="0"/>
  <p:tag name="TEMPFOLDER" val="c:\temp\"/>
  <p:tag name="LATEXFORMHEIGHT" val="413"/>
  <p:tag name="LATEXFORMWIDTH" val="608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2.2122"/>
  <p:tag name="ORIGINALWIDTH" val="1076.86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omega_i = \frac{1 / \text{tr}(\mat{P}_i)}{\sum_{i=1}^m 1/\text{tr}(\mat{P}_i)}&#10;\end{equation*}&#10;\end{document}"/>
  <p:tag name="IGUANATEXSIZE" val="15.88"/>
  <p:tag name="IGUANATEXCURSOR" val="320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102.7372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m&#10;\end{equation*}&#10;\end{document}"/>
  <p:tag name="IGUANATEXSIZE" val="16"/>
  <p:tag name="IGUANATEXCURSOR" val="266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8.24149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n&#10;\end{equation*}&#10;\end{document}"/>
  <p:tag name="IGUANATEXSIZE" val="16"/>
  <p:tag name="IGUANATEXCURSOR" val="266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0.4499"/>
  <p:tag name="ORIGINALWIDTH" val="1126.359"/>
  <p:tag name="LATEXADDIN" val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\begin{document}&#10;&#10;\begin{gather*}&#10;\mat{P}=\left(\sum_{i=1}^{m}\omega_i \mat{P}_i^{-1}\right)^{-1}&#10;\end{gather*}&#10;&#10;\end{document}"/>
  <p:tag name="IGUANATEXSIZE" val="24"/>
  <p:tag name="IGUANATEXCURSOR" val="423"/>
  <p:tag name="TRANSPARENCY" val="True"/>
  <p:tag name="FILENAME" val=""/>
  <p:tag name="LATEXENGINEID" val="0"/>
  <p:tag name="TEMPFOLDER" val="c:\temp\"/>
  <p:tag name="LATEXFORMHEIGHT" val="413"/>
  <p:tag name="LATEXFORMWIDTH" val="608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87.964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log N&#10;\end{equation*}&#10;\end{document}"/>
  <p:tag name="IGUANATEXSIZE" val="16"/>
  <p:tag name="IGUANATEXCURSOR" val="270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% trace operator&#10;\DeclareMathOperator{\tr}{tr}&#10;&#10;\begin{document}&#10;&#10;\begin{gather*}&#10;x&#10;\end{gather*}&#10;&#10;\end{document}"/>
  <p:tag name="IGUANATEXSIZE" val="20"/>
  <p:tag name="IGUANATEXCURSOR" val="445"/>
  <p:tag name="TRANSPARENCY" val="True"/>
  <p:tag name="FILENAME" val=""/>
  <p:tag name="LATEXENGINEID" val="0"/>
  <p:tag name="TEMPFOLDER" val="C:\Users\tn5093\iguanatex_temp\"/>
  <p:tag name="LATEXFORMHEIGHT" val="522"/>
  <p:tag name="LATEXFORMWIDTH" val="632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% trace operator&#10;\DeclareMathOperator{\tr}{tr}&#10;&#10;\begin{document}&#10;&#10;\begin{gather*}&#10;y&#10;\end{gather*}&#10;&#10;\end{document}"/>
  <p:tag name="IGUANATEXSIZE" val="20"/>
  <p:tag name="IGUANATEXCURSOR" val="445"/>
  <p:tag name="TRANSPARENCY" val="True"/>
  <p:tag name="FILENAME" val=""/>
  <p:tag name="LATEXENGINEID" val="0"/>
  <p:tag name="TEMPFOLDER" val="C:\Users\tn5093\iguanatex_temp\"/>
  <p:tag name="LATEXFORMHEIGHT" val="522"/>
  <p:tag name="LATEXFORMWIDTH" val="632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23772"/>
  <p:tag name="ORIGINALWIDTH" val="281.9647"/>
  <p:tag name="LATEXADDIN" val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% trace operator&#10;\DeclareMathOperator{\tr}{tr}&#10;&#10;\begin{document}&#10;&#10;\begin{gather*}&#10;x+y&#10;\end{gather*}&#10;&#10;\end{document}"/>
  <p:tag name="IGUANATEXSIZE" val="20"/>
  <p:tag name="IGUANATEXCURSOR" val="447"/>
  <p:tag name="TRANSPARENCY" val="True"/>
  <p:tag name="FILENAME" val=""/>
  <p:tag name="LATEXENGINEID" val="0"/>
  <p:tag name="TEMPFOLDER" val="C:\Users\tn5093\iguanatex_temp\"/>
  <p:tag name="LATEXFORMHEIGHT" val="522"/>
  <p:tag name="LATEXFORMWIDTH" val="632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890.8887"/>
  <p:tag name="LATEXADDIN" val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% Mean of a random variable / vector&#10;\newcommand{\mean}[1]{\ensuremath{\hat{#1}}}&#10;&#10;\begin{document}&#10;&#10;\begin{gather*}&#10;\sum_{i=1}^{m}\frac{1}{\text{tr}(\mat{P}_i)} \mat{P}_i^{-1} \mean{\vec{x}}_i\end{gather*}&#10;&#10;\end{document}"/>
  <p:tag name="IGUANATEXSIZE" val="24"/>
  <p:tag name="IGUANATEXCURSOR" val="492"/>
  <p:tag name="TRANSPARENCY" val="True"/>
  <p:tag name="FILENAME" val=""/>
  <p:tag name="LATEXENGINEID" val="0"/>
  <p:tag name="TEMPFOLDER" val="c:\temp\"/>
  <p:tag name="LATEXFORMHEIGHT" val="413"/>
  <p:tag name="LATEXFORMWIDTH" val="608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773.9032"/>
  <p:tag name="LATEXADDIN" val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\begin{document}&#10;&#10;\begin{gather*}&#10;\sum_{i=1}^{m}\frac{1}{\text{tr}(\mat{P}_i)} \mat{P}_i^{-1}&#10;\end{gather*}&#10;&#10;\end{document}"/>
  <p:tag name="IGUANATEXSIZE" val="24"/>
  <p:tag name="IGUANATEXCURSOR" val="409"/>
  <p:tag name="TRANSPARENCY" val="True"/>
  <p:tag name="FILENAME" val=""/>
  <p:tag name="LATEXENGINEID" val="0"/>
  <p:tag name="TEMPFOLDER" val="c:\temp\"/>
  <p:tag name="LATEXFORMHEIGHT" val="413"/>
  <p:tag name="LATEXFORMWIDTH" val="608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1008.624"/>
  <p:tag name="LATEXADDIN" val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% Mean of a random variable / vector&#10;\newcommand{\mean}[1]{\ensuremath{\hat{#1}}}&#10;&#10;\begin{document}&#10;&#10;\begin{gather*}&#10;\mean{\vec{x}} =\mat{P}\sum_{i=1}^{m}\omega_i \mat{P}_i^{-1} \mean{\vec{x}}_i\end{gather*}&#10;&#10;\end{document}"/>
  <p:tag name="IGUANATEXSIZE" val="24"/>
  <p:tag name="IGUANATEXCURSOR" val="515"/>
  <p:tag name="TRANSPARENCY" val="True"/>
  <p:tag name="FILENAME" val=""/>
  <p:tag name="LATEXENGINEID" val="0"/>
  <p:tag name="TEMPFOLDER" val="c:\temp\"/>
  <p:tag name="LATEXFORMHEIGHT" val="413"/>
  <p:tag name="LATEXFORMWIDTH" val="608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LM Sans 12"/>
        <a:ea typeface=""/>
        <a:cs typeface=""/>
      </a:majorFont>
      <a:minorFont>
        <a:latin typeface="LM Sans 10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9A827431-1F02-4DC9-B391-919A1F24A15C}" vid="{3C16F489-D9FD-426E-B4B9-0B20EC71A9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52417</TotalTime>
  <Words>555</Words>
  <Application>Microsoft Office PowerPoint</Application>
  <PresentationFormat>On-screen Show (16:9)</PresentationFormat>
  <Paragraphs>132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LM Sans 10</vt:lpstr>
      <vt:lpstr>LM Sans 8</vt:lpstr>
      <vt:lpstr>Office Theme</vt:lpstr>
      <vt:lpstr>Encrypted Fast Covariance Intersection Without Leaking Fusion Weights</vt:lpstr>
      <vt:lpstr>Context</vt:lpstr>
      <vt:lpstr>Problem</vt:lpstr>
      <vt:lpstr>Related Solutions</vt:lpstr>
      <vt:lpstr>Covariance Intersection and Paillier Encryption</vt:lpstr>
      <vt:lpstr>Information Form and Delayed Evaluation</vt:lpstr>
      <vt:lpstr>Encryption Fast Covariance Intersection</vt:lpstr>
      <vt:lpstr>Estimation Performance</vt:lpstr>
      <vt:lpstr>Complexity</vt:lpstr>
      <vt:lpstr>Security</vt:lpstr>
      <vt:lpstr>Comparison with Leaking Weights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Title of Presentation</dc:title>
  <dc:creator>ristic</dc:creator>
  <cp:lastModifiedBy>ristic</cp:lastModifiedBy>
  <cp:revision>181</cp:revision>
  <cp:lastPrinted>2021-10-11T15:56:20Z</cp:lastPrinted>
  <dcterms:created xsi:type="dcterms:W3CDTF">2021-11-01T13:25:28Z</dcterms:created>
  <dcterms:modified xsi:type="dcterms:W3CDTF">2022-09-07T14:42:12Z</dcterms:modified>
</cp:coreProperties>
</file>