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3"/>
  </p:notesMasterIdLst>
  <p:sldIdLst>
    <p:sldId id="257" r:id="rId2"/>
    <p:sldId id="385" r:id="rId3"/>
    <p:sldId id="258" r:id="rId4"/>
    <p:sldId id="259" r:id="rId5"/>
    <p:sldId id="260" r:id="rId6"/>
    <p:sldId id="261" r:id="rId7"/>
    <p:sldId id="262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284" r:id="rId36"/>
    <p:sldId id="312" r:id="rId37"/>
    <p:sldId id="313" r:id="rId38"/>
    <p:sldId id="314" r:id="rId39"/>
    <p:sldId id="315" r:id="rId40"/>
    <p:sldId id="316" r:id="rId41"/>
    <p:sldId id="317" r:id="rId42"/>
    <p:sldId id="263" r:id="rId43"/>
    <p:sldId id="264" r:id="rId44"/>
    <p:sldId id="282" r:id="rId45"/>
    <p:sldId id="265" r:id="rId46"/>
    <p:sldId id="281" r:id="rId47"/>
    <p:sldId id="266" r:id="rId48"/>
    <p:sldId id="267" r:id="rId49"/>
    <p:sldId id="318" r:id="rId50"/>
    <p:sldId id="319" r:id="rId51"/>
    <p:sldId id="320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94660"/>
  </p:normalViewPr>
  <p:slideViewPr>
    <p:cSldViewPr>
      <p:cViewPr varScale="1">
        <p:scale>
          <a:sx n="65" d="100"/>
          <a:sy n="65" d="100"/>
        </p:scale>
        <p:origin x="-147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CD2EC-ADF1-4CF6-B69D-2A396B7E9833}" type="datetimeFigureOut">
              <a:rPr lang="zh-CN" altLang="en-US" smtClean="0"/>
              <a:t>2011/4/14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AAA34-9758-4D28-A031-E67103E89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AAA34-9758-4D28-A031-E67103E892A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hyperlink" Target="http://localhost:8080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214422"/>
            <a:ext cx="40719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2000" dirty="0" smtClean="0"/>
              <a:t>〇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开源软件</a:t>
            </a:r>
            <a:endParaRPr lang="en-US" altLang="zh-CN" sz="2000" dirty="0" smtClean="0"/>
          </a:p>
          <a:p>
            <a:pPr marL="400050" lvl="0" indent="-4000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000" dirty="0" smtClean="0">
                <a:latin typeface="+mn-ea"/>
              </a:rPr>
              <a:t>PostGIS</a:t>
            </a:r>
            <a:r>
              <a:rPr lang="zh-CN" altLang="en-US" sz="2000" dirty="0" smtClean="0">
                <a:latin typeface="+mn-ea"/>
              </a:rPr>
              <a:t>安装</a:t>
            </a:r>
          </a:p>
          <a:p>
            <a:pPr marL="400050" lvl="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000" dirty="0" smtClean="0">
                <a:latin typeface="+mn-ea"/>
              </a:rPr>
              <a:t>建立空间数据库和导入数据</a:t>
            </a:r>
            <a:endParaRPr lang="en-US" altLang="zh-CN" sz="2000" dirty="0" smtClean="0">
              <a:latin typeface="+mn-ea"/>
            </a:endParaRPr>
          </a:p>
          <a:p>
            <a:pPr marL="400050" lvl="0" indent="-4000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000" dirty="0" smtClean="0">
                <a:latin typeface="+mn-ea"/>
              </a:rPr>
              <a:t>JDK</a:t>
            </a:r>
            <a:r>
              <a:rPr lang="zh-CN" altLang="en-US" sz="2000" dirty="0" smtClean="0">
                <a:latin typeface="+mn-ea"/>
              </a:rPr>
              <a:t>安装</a:t>
            </a:r>
            <a:endParaRPr lang="en-US" altLang="zh-CN" sz="2000" dirty="0" smtClean="0">
              <a:latin typeface="+mn-ea"/>
            </a:endParaRPr>
          </a:p>
          <a:p>
            <a:pPr marL="400050" lvl="0" indent="-4000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000" dirty="0" smtClean="0">
                <a:latin typeface="+mn-ea"/>
              </a:rPr>
              <a:t>Tomcat</a:t>
            </a:r>
            <a:r>
              <a:rPr lang="zh-CN" altLang="en-US" sz="2000" dirty="0" smtClean="0">
                <a:latin typeface="+mn-ea"/>
              </a:rPr>
              <a:t>安装</a:t>
            </a:r>
          </a:p>
          <a:p>
            <a:pPr marL="400050" lvl="0" indent="-4000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000" dirty="0" err="1" smtClean="0">
                <a:latin typeface="+mn-ea"/>
              </a:rPr>
              <a:t>GeoServer</a:t>
            </a:r>
            <a:r>
              <a:rPr lang="zh-CN" altLang="en-US" sz="2000" dirty="0" smtClean="0">
                <a:latin typeface="+mn-ea"/>
              </a:rPr>
              <a:t>安装</a:t>
            </a:r>
          </a:p>
          <a:p>
            <a:pPr marL="400050" lvl="0" indent="-4000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000" dirty="0" err="1" smtClean="0">
                <a:latin typeface="+mn-ea"/>
              </a:rPr>
              <a:t>GeoServer</a:t>
            </a:r>
            <a:r>
              <a:rPr lang="zh-CN" altLang="en-US" sz="2000" dirty="0" smtClean="0">
                <a:latin typeface="+mn-ea"/>
              </a:rPr>
              <a:t>数据库连接与配置</a:t>
            </a:r>
            <a:endParaRPr lang="en-US" altLang="zh-CN" sz="2000" dirty="0" smtClean="0">
              <a:latin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000" dirty="0" smtClean="0">
                <a:latin typeface="+mn-ea"/>
              </a:rPr>
              <a:t>GeoServer</a:t>
            </a:r>
            <a:r>
              <a:rPr lang="zh-CN" altLang="en-US" sz="2000" dirty="0" smtClean="0"/>
              <a:t>提供的服务</a:t>
            </a:r>
          </a:p>
          <a:p>
            <a:pPr marL="514350" lvl="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000" dirty="0" smtClean="0">
                <a:latin typeface="+mn-ea"/>
              </a:rPr>
              <a:t>OpenLayers</a:t>
            </a:r>
            <a:r>
              <a:rPr lang="zh-CN" altLang="en-US" sz="2000" dirty="0" smtClean="0">
                <a:latin typeface="+mn-ea"/>
              </a:rPr>
              <a:t>应用程序开发</a:t>
            </a:r>
            <a:endParaRPr lang="en-US" altLang="zh-CN" sz="20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000" dirty="0" smtClean="0"/>
              <a:t>Ajax</a:t>
            </a:r>
            <a:r>
              <a:rPr lang="zh-CN" altLang="en-US" sz="2000" dirty="0" smtClean="0"/>
              <a:t>开发示例</a:t>
            </a:r>
            <a:endParaRPr lang="en-US" altLang="zh-CN" sz="20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十</a:t>
            </a:r>
            <a:r>
              <a:rPr lang="en-US" altLang="zh-CN" sz="2000" dirty="0" smtClean="0">
                <a:latin typeface="+mn-ea"/>
              </a:rPr>
              <a:t>. GIS</a:t>
            </a:r>
            <a:r>
              <a:rPr lang="zh-CN" altLang="en-US" sz="2000" dirty="0" smtClean="0">
                <a:latin typeface="+mn-ea"/>
              </a:rPr>
              <a:t>数据存储格式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35716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第二讲 开源方案开发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1214422"/>
            <a:ext cx="4071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十一、坐标系和投影</a:t>
            </a:r>
            <a:endParaRPr lang="zh-CN" altLang="en-US" sz="2000" dirty="0" smtClean="0"/>
          </a:p>
          <a:p>
            <a:pPr marL="514350" indent="-514350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十二、使用</a:t>
            </a:r>
            <a:r>
              <a:rPr lang="en-US" altLang="zh-CN" sz="2000" dirty="0" smtClean="0">
                <a:latin typeface="+mn-ea"/>
              </a:rPr>
              <a:t>QGIS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UDIG</a:t>
            </a:r>
            <a:r>
              <a:rPr lang="zh-CN" altLang="en-US" sz="2000" dirty="0" smtClean="0">
                <a:latin typeface="+mn-ea"/>
              </a:rPr>
              <a:t>制作数据</a:t>
            </a:r>
            <a:endParaRPr lang="zh-CN" altLang="en-US" sz="2000" dirty="0" smtClean="0"/>
          </a:p>
          <a:p>
            <a:pPr marL="514350" indent="-514350">
              <a:lnSpc>
                <a:spcPct val="150000"/>
              </a:lnSpc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数据导入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00010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        使用</a:t>
            </a:r>
            <a:r>
              <a:rPr lang="en-US" dirty="0" smtClean="0"/>
              <a:t>shp2pgsql xx.shp </a:t>
            </a:r>
            <a:r>
              <a:rPr lang="en-US" dirty="0" err="1" smtClean="0"/>
              <a:t>xx_table</a:t>
            </a:r>
            <a:r>
              <a:rPr lang="en-US" dirty="0" smtClean="0"/>
              <a:t> &gt; xx.sql</a:t>
            </a:r>
            <a:r>
              <a:rPr lang="zh-CN" altLang="en-US" dirty="0" smtClean="0"/>
              <a:t>命令将</a:t>
            </a:r>
            <a:r>
              <a:rPr lang="en-US" dirty="0" err="1" smtClean="0"/>
              <a:t>shapefile</a:t>
            </a:r>
            <a:r>
              <a:rPr lang="zh-CN" altLang="en-US" dirty="0" smtClean="0"/>
              <a:t>转成</a:t>
            </a:r>
            <a:r>
              <a:rPr lang="en-US" dirty="0" err="1" smtClean="0"/>
              <a:t>sql</a:t>
            </a:r>
            <a:r>
              <a:rPr lang="zh-CN" altLang="en-US" dirty="0" smtClean="0"/>
              <a:t>文件。</a:t>
            </a:r>
            <a:endParaRPr lang="zh-CN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643050"/>
            <a:ext cx="63722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然后在</a:t>
            </a:r>
            <a:r>
              <a:rPr lang="en-US" dirty="0" smtClean="0"/>
              <a:t>PostGIS</a:t>
            </a:r>
            <a:r>
              <a:rPr lang="zh-CN" altLang="en-US" dirty="0" smtClean="0"/>
              <a:t>客户端</a:t>
            </a:r>
            <a:r>
              <a:rPr lang="en-US" dirty="0" err="1" smtClean="0"/>
              <a:t>PGAdminIII</a:t>
            </a:r>
            <a:r>
              <a:rPr lang="zh-CN" altLang="en-US" dirty="0" smtClean="0"/>
              <a:t>中执行该</a:t>
            </a:r>
            <a:r>
              <a:rPr lang="en-US" dirty="0" err="1" smtClean="0"/>
              <a:t>Sql</a:t>
            </a:r>
            <a:r>
              <a:rPr lang="zh-CN" altLang="en-US" dirty="0" smtClean="0"/>
              <a:t>文件，即可将数据导入</a:t>
            </a:r>
            <a:r>
              <a:rPr lang="en-US" dirty="0" smtClean="0"/>
              <a:t>PostGIS</a:t>
            </a:r>
            <a:r>
              <a:rPr lang="zh-CN" altLang="en-US" dirty="0" smtClean="0"/>
              <a:t>数据库。</a:t>
            </a:r>
            <a:endParaRPr lang="zh-CN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290648"/>
            <a:ext cx="68961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 b="24319"/>
          <a:stretch>
            <a:fillRect/>
          </a:stretch>
        </p:blipFill>
        <p:spPr bwMode="auto">
          <a:xfrm>
            <a:off x="500034" y="1643050"/>
            <a:ext cx="8143932" cy="388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42910" y="568091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经过以上操作就将</a:t>
            </a:r>
            <a:r>
              <a:rPr lang="en-US" altLang="zh-CN" dirty="0" err="1" smtClean="0"/>
              <a:t>shapefile</a:t>
            </a:r>
            <a:r>
              <a:rPr lang="zh-CN" altLang="en-US" dirty="0" smtClean="0"/>
              <a:t>导入到</a:t>
            </a:r>
            <a:r>
              <a:rPr lang="en-US" altLang="zh-CN" dirty="0" smtClean="0"/>
              <a:t>PostGIS</a:t>
            </a:r>
            <a:r>
              <a:rPr lang="zh-CN" altLang="en-US" dirty="0" smtClean="0"/>
              <a:t>数据库了，下图是打开的数据表。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43240" y="285728"/>
            <a:ext cx="25003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tabLst>
                <a:tab pos="5334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三、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/>
              <a:t>JDK</a:t>
            </a:r>
            <a:r>
              <a:rPr lang="zh-CN" altLang="en-US" sz="2000" dirty="0" smtClean="0"/>
              <a:t>安装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0034" y="1000108"/>
            <a:ext cx="77153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tabLst>
                <a:tab pos="533400" algn="l"/>
              </a:tabLst>
            </a:pPr>
            <a:r>
              <a:rPr lang="zh-CN" altLang="en-US" sz="2000" dirty="0" smtClean="0"/>
              <a:t>        下载</a:t>
            </a:r>
            <a:r>
              <a:rPr lang="en-US" sz="2000" dirty="0" smtClean="0"/>
              <a:t>for Windows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JDK</a:t>
            </a:r>
            <a:r>
              <a:rPr lang="zh-CN" altLang="en-US" sz="2000" dirty="0" smtClean="0"/>
              <a:t>，这里使用的是</a:t>
            </a:r>
            <a:r>
              <a:rPr lang="en-US" sz="2000" dirty="0" smtClean="0"/>
              <a:t>j2sdk_5_0</a:t>
            </a:r>
            <a:r>
              <a:rPr lang="zh-CN" altLang="en-US" sz="2000" dirty="0" smtClean="0"/>
              <a:t>，双击进行安装。选择接受，点击</a:t>
            </a:r>
            <a:r>
              <a:rPr lang="en-US" sz="2000" u="sng" dirty="0" smtClean="0"/>
              <a:t>N</a:t>
            </a:r>
            <a:r>
              <a:rPr lang="en-US" sz="2000" dirty="0" smtClean="0"/>
              <a:t>ext </a:t>
            </a:r>
            <a:r>
              <a:rPr lang="en-US" altLang="zh-CN" sz="2000" dirty="0" smtClean="0"/>
              <a:t>〉</a:t>
            </a:r>
            <a:r>
              <a:rPr lang="zh-CN" altLang="en-US" sz="2000" dirty="0" smtClean="0"/>
              <a:t>。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0" name="Picture 2" descr="jdk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928802"/>
            <a:ext cx="4816475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642918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u="sng" dirty="0" smtClean="0"/>
              <a:t>C</a:t>
            </a:r>
            <a:r>
              <a:rPr lang="en-US" dirty="0" smtClean="0"/>
              <a:t>hange</a:t>
            </a:r>
            <a:r>
              <a:rPr lang="zh-CN" altLang="en-US" dirty="0" smtClean="0"/>
              <a:t>。</a:t>
            </a:r>
          </a:p>
        </p:txBody>
      </p:sp>
      <p:pic>
        <p:nvPicPr>
          <p:cNvPr id="59394" name="Picture 2" descr="jdk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1214422"/>
            <a:ext cx="4816475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1472" y="5429264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改变安装路径；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jdk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1179522"/>
            <a:ext cx="4816475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42910" y="5000636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u="sng" dirty="0" smtClean="0"/>
              <a:t>N</a:t>
            </a:r>
            <a:r>
              <a:rPr lang="en-US" dirty="0" smtClean="0"/>
              <a:t>ext </a:t>
            </a:r>
            <a:r>
              <a:rPr lang="en-US" altLang="zh-CN" dirty="0" smtClean="0"/>
              <a:t>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jdk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1108085"/>
            <a:ext cx="4816475" cy="367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85786" y="4988494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进行安装，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jdk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928670"/>
            <a:ext cx="4816475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14348" y="5000636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</a:t>
            </a:r>
            <a:r>
              <a:rPr lang="en-US" dirty="0" smtClean="0"/>
              <a:t>J2SE Development Kit 5.0</a:t>
            </a:r>
            <a:r>
              <a:rPr lang="zh-CN" altLang="en-US" dirty="0" smtClean="0"/>
              <a:t>之后，开始安装</a:t>
            </a:r>
            <a:r>
              <a:rPr lang="en-US" dirty="0" smtClean="0"/>
              <a:t>J2SE Runtime Environment 5.0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jdk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750894"/>
            <a:ext cx="4816475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71538" y="4857760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u="sng" dirty="0" smtClean="0"/>
              <a:t>C</a:t>
            </a:r>
            <a:r>
              <a:rPr lang="en-US" dirty="0" smtClean="0"/>
              <a:t>hange</a:t>
            </a:r>
            <a:r>
              <a:rPr lang="zh-CN" altLang="en-US" dirty="0" smtClean="0"/>
              <a:t>，改变安装路径；</a:t>
            </a:r>
            <a:r>
              <a:rPr lang="en-US" dirty="0" smtClean="0"/>
              <a:t> OK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jdk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142984"/>
            <a:ext cx="4816475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14348" y="5072074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u="sng" dirty="0" smtClean="0"/>
              <a:t>N</a:t>
            </a:r>
            <a:r>
              <a:rPr lang="en-US" dirty="0" smtClean="0"/>
              <a:t>ext </a:t>
            </a:r>
            <a:r>
              <a:rPr lang="en-US" altLang="zh-CN" dirty="0" smtClean="0"/>
              <a:t>〉</a:t>
            </a:r>
            <a:r>
              <a:rPr lang="zh-CN" altLang="en-US" dirty="0" smtClean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16" y="428604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>
                <a:latin typeface="+mn-ea"/>
              </a:rPr>
              <a:t>〇、什么是开源软件？</a:t>
            </a:r>
          </a:p>
        </p:txBody>
      </p:sp>
      <p:sp>
        <p:nvSpPr>
          <p:cNvPr id="3" name="矩形 2"/>
          <p:cNvSpPr/>
          <p:nvPr/>
        </p:nvSpPr>
        <p:spPr>
          <a:xfrm>
            <a:off x="785786" y="1214422"/>
            <a:ext cx="77153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“</a:t>
            </a:r>
            <a:r>
              <a:rPr lang="zh-CN" altLang="en-US" dirty="0" smtClean="0"/>
              <a:t>开源软件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就是源代码开放的软件。用户可以免费使用开源软件，免费获取源代码，并具有自行修改、复制以及再分发的权利。那么，开源是否意味着使用者可以对开源后的代码为所欲为呢？答案是否定的。源运动同样有自己的游戏规则和道德准则。不遵行这些规则不但损害开源运动的健康发展，也会对违规者造成名誉和市场上的损失，更可能陷入法律纠纷和赔偿。 </a:t>
            </a:r>
            <a:endParaRPr lang="en-US" altLang="zh-CN" dirty="0" smtClean="0"/>
          </a:p>
          <a:p>
            <a:r>
              <a:rPr lang="zh-CN" altLang="en-US" dirty="0" smtClean="0"/>
              <a:t>         常用的开源协议有</a:t>
            </a:r>
            <a:r>
              <a:rPr lang="en-US" altLang="zh-CN" dirty="0" smtClean="0"/>
              <a:t>BSD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Apache </a:t>
            </a:r>
            <a:r>
              <a:rPr lang="en-US" altLang="zh-CN" dirty="0" err="1" smtClean="0"/>
              <a:t>Licence</a:t>
            </a:r>
            <a:r>
              <a:rPr lang="en-US" altLang="zh-CN" dirty="0" smtClean="0"/>
              <a:t> 2.0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GPL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LGPL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en-US" altLang="zh-CN" dirty="0" smtClean="0"/>
              <a:t>         BSD</a:t>
            </a:r>
            <a:r>
              <a:rPr lang="zh-CN" altLang="en-US" dirty="0" smtClean="0"/>
              <a:t>代码鼓励代码共享，但需要尊重代码作者的著作权。</a:t>
            </a:r>
            <a:r>
              <a:rPr lang="en-US" altLang="zh-CN" dirty="0" smtClean="0"/>
              <a:t>BSD</a:t>
            </a:r>
            <a:r>
              <a:rPr lang="zh-CN" altLang="en-US" dirty="0" smtClean="0"/>
              <a:t>由于允许使用者修改和重新发布代码，也允许使用或在</a:t>
            </a:r>
            <a:r>
              <a:rPr lang="en-US" altLang="zh-CN" dirty="0" smtClean="0"/>
              <a:t>BSD</a:t>
            </a:r>
            <a:r>
              <a:rPr lang="zh-CN" altLang="en-US" dirty="0" smtClean="0"/>
              <a:t>代码上开发商业软件发布和销售，因此是对商业集成很友好的协议。而很多的公司企业在选用开源产品的时候都首选</a:t>
            </a:r>
            <a:r>
              <a:rPr lang="en-US" altLang="zh-CN" dirty="0" smtClean="0"/>
              <a:t>BSD</a:t>
            </a:r>
            <a:r>
              <a:rPr lang="zh-CN" altLang="en-US" dirty="0" smtClean="0"/>
              <a:t>协议，因为可以完全控制这些第三方的代码，在必要的时候可以修改或者二次开发。 </a:t>
            </a:r>
            <a:endParaRPr lang="en-US" altLang="zh-CN" dirty="0" smtClean="0"/>
          </a:p>
          <a:p>
            <a:r>
              <a:rPr lang="zh-CN" altLang="en-US" dirty="0" smtClean="0"/>
              <a:t>          由于</a:t>
            </a:r>
            <a:r>
              <a:rPr lang="en-US" altLang="zh-CN" dirty="0" smtClean="0"/>
              <a:t>GPL</a:t>
            </a:r>
            <a:r>
              <a:rPr lang="zh-CN" altLang="en-US" dirty="0" smtClean="0"/>
              <a:t>严格要求使用了</a:t>
            </a:r>
            <a:r>
              <a:rPr lang="en-US" altLang="zh-CN" dirty="0" smtClean="0"/>
              <a:t>GPL</a:t>
            </a:r>
            <a:r>
              <a:rPr lang="zh-CN" altLang="en-US" dirty="0" smtClean="0"/>
              <a:t>类库的软件产品必须使用</a:t>
            </a:r>
            <a:r>
              <a:rPr lang="en-US" altLang="zh-CN" dirty="0" smtClean="0"/>
              <a:t>GPL</a:t>
            </a:r>
            <a:r>
              <a:rPr lang="zh-CN" altLang="en-US" dirty="0" smtClean="0"/>
              <a:t>协议，对于使用</a:t>
            </a:r>
            <a:r>
              <a:rPr lang="en-US" altLang="zh-CN" dirty="0" smtClean="0"/>
              <a:t>GPL</a:t>
            </a:r>
            <a:r>
              <a:rPr lang="zh-CN" altLang="en-US" dirty="0" smtClean="0"/>
              <a:t>协议的开源代码，商业软件或者对代码有保密要求的部门就不适合集成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采用作为类库和二次开发的基础。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PostgreSQL</a:t>
            </a:r>
            <a:r>
              <a:rPr lang="en-US" altLang="zh-CN" dirty="0" smtClean="0"/>
              <a:t>      BSD </a:t>
            </a:r>
          </a:p>
          <a:p>
            <a:r>
              <a:rPr lang="en-US" altLang="zh-CN" dirty="0" err="1" smtClean="0"/>
              <a:t>Geoserver</a:t>
            </a:r>
            <a:r>
              <a:rPr lang="en-US" altLang="zh-CN" dirty="0" smtClean="0"/>
              <a:t>         GPL </a:t>
            </a:r>
          </a:p>
          <a:p>
            <a:r>
              <a:rPr lang="en-US" altLang="zh-CN" dirty="0" err="1" smtClean="0"/>
              <a:t>OpenLayers</a:t>
            </a:r>
            <a:r>
              <a:rPr lang="en-US" altLang="zh-CN" dirty="0" smtClean="0"/>
              <a:t>       BSD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jdk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1000108"/>
            <a:ext cx="4816475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85786" y="4929198"/>
            <a:ext cx="757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自动探测到该操作系统上安装的浏览器，进行</a:t>
            </a:r>
            <a:r>
              <a:rPr lang="en-US" dirty="0" smtClean="0"/>
              <a:t>Java</a:t>
            </a:r>
            <a:r>
              <a:rPr lang="zh-CN" altLang="en-US" dirty="0" smtClean="0"/>
              <a:t>插件的安装，点击</a:t>
            </a:r>
            <a:r>
              <a:rPr lang="en-US" u="sng" dirty="0" smtClean="0"/>
              <a:t>N</a:t>
            </a:r>
            <a:r>
              <a:rPr lang="en-US" dirty="0" smtClean="0"/>
              <a:t>ext </a:t>
            </a:r>
            <a:r>
              <a:rPr lang="en-US" altLang="zh-CN" dirty="0" smtClean="0"/>
              <a:t>〉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jdk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714356"/>
            <a:ext cx="4816475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00100" y="4714884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进行安装。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jdk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714356"/>
            <a:ext cx="4816475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85786" y="4643446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dirty="0" smtClean="0"/>
              <a:t>Finish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jdk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285728"/>
            <a:ext cx="4816475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71472" y="4500570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安装完毕之后进行环境变量的配置，建立</a:t>
            </a:r>
            <a:r>
              <a:rPr lang="en-US" dirty="0" smtClean="0"/>
              <a:t>JAVA_HOME</a:t>
            </a:r>
            <a:r>
              <a:rPr lang="zh-CN" altLang="en-US" dirty="0" smtClean="0"/>
              <a:t>、</a:t>
            </a:r>
            <a:r>
              <a:rPr lang="en-US" dirty="0" smtClean="0"/>
              <a:t>CLASSPATH</a:t>
            </a:r>
            <a:r>
              <a:rPr lang="zh-CN" altLang="en-US" dirty="0" smtClean="0"/>
              <a:t>，并且在</a:t>
            </a:r>
            <a:r>
              <a:rPr lang="en-US" dirty="0" smtClean="0"/>
              <a:t>Path</a:t>
            </a:r>
            <a:r>
              <a:rPr lang="zh-CN" altLang="en-US" dirty="0" smtClean="0"/>
              <a:t>中加入</a:t>
            </a:r>
            <a:r>
              <a:rPr lang="en-US" dirty="0" smtClean="0"/>
              <a:t>JDK</a:t>
            </a:r>
            <a:r>
              <a:rPr lang="zh-CN" altLang="en-US" dirty="0" smtClean="0"/>
              <a:t>的库。在“我的电脑”点右键，选择“属性”，“高级”选项卡，点击“环境变量”，点击“新建”，输入</a:t>
            </a:r>
            <a:r>
              <a:rPr lang="en-US" dirty="0" smtClean="0"/>
              <a:t>JAVA_HOME</a:t>
            </a:r>
            <a:r>
              <a:rPr lang="zh-CN" altLang="en-US" dirty="0" smtClean="0"/>
              <a:t>及其安装目录。相同的方法建立</a:t>
            </a:r>
            <a:r>
              <a:rPr lang="en-US" dirty="0" smtClean="0"/>
              <a:t>CLASSPATH</a:t>
            </a:r>
            <a:r>
              <a:rPr lang="zh-CN" altLang="en-US" dirty="0" smtClean="0"/>
              <a:t>，修改</a:t>
            </a:r>
            <a:r>
              <a:rPr lang="en-US" dirty="0" smtClean="0"/>
              <a:t>Path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42860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JAVA_HOME=&lt;JDK</a:t>
            </a:r>
            <a:r>
              <a:rPr lang="zh-CN" altLang="en-US" dirty="0" smtClean="0"/>
              <a:t>安装目录</a:t>
            </a:r>
            <a:r>
              <a:rPr lang="en-US" dirty="0" smtClean="0"/>
              <a:t>&gt;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235743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CLASSPATH=.;%JAVA_HOME%\</a:t>
            </a:r>
            <a:r>
              <a:rPr lang="en-US" dirty="0" err="1" smtClean="0"/>
              <a:t>jre</a:t>
            </a:r>
            <a:r>
              <a:rPr lang="en-US" dirty="0" smtClean="0"/>
              <a:t>\lib\rt.jar;%JAVA_HOME%\lib\tools.jar;%JAVA_HOME%\lib 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457200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Path=&lt;</a:t>
            </a:r>
            <a:r>
              <a:rPr lang="zh-CN" altLang="en-US" dirty="0" smtClean="0"/>
              <a:t>原</a:t>
            </a:r>
            <a:r>
              <a:rPr lang="en-US" dirty="0" smtClean="0"/>
              <a:t>Path&gt;;%JAVA_HOME%\bin</a:t>
            </a:r>
            <a:endParaRPr lang="zh-CN" altLang="en-US" dirty="0"/>
          </a:p>
        </p:txBody>
      </p:sp>
      <p:pic>
        <p:nvPicPr>
          <p:cNvPr id="68610" name="Picture 2" descr="env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928670"/>
            <a:ext cx="3317875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 descr="env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3143248"/>
            <a:ext cx="3317875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4" descr="env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3174" y="5072074"/>
            <a:ext cx="3317875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285728"/>
            <a:ext cx="7429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配置好以后，编写如下的一个小程序。</a:t>
            </a:r>
          </a:p>
          <a:p>
            <a:r>
              <a:rPr lang="zh-CN" altLang="en-US" dirty="0" smtClean="0"/>
              <a:t>新建一个文本文件，写入如下代码，重命名为</a:t>
            </a:r>
            <a:r>
              <a:rPr lang="en-US" dirty="0" smtClean="0"/>
              <a:t>test.java</a:t>
            </a:r>
            <a:r>
              <a:rPr lang="zh-CN" altLang="en-US" dirty="0" smtClean="0"/>
              <a:t>。</a:t>
            </a:r>
          </a:p>
          <a:p>
            <a:r>
              <a:rPr lang="en-US" dirty="0" smtClean="0"/>
              <a:t>  public class test {</a:t>
            </a:r>
            <a:endParaRPr lang="zh-CN" altLang="en-US" dirty="0" smtClean="0"/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endParaRPr lang="zh-CN" alt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("1+2=" + (1+2)); </a:t>
            </a:r>
            <a:endParaRPr lang="zh-CN" altLang="en-US" dirty="0" smtClean="0"/>
          </a:p>
          <a:p>
            <a:r>
              <a:rPr lang="en-US" dirty="0" smtClean="0"/>
              <a:t>       } }  </a:t>
            </a:r>
            <a:endParaRPr lang="zh-CN" altLang="en-US" dirty="0" smtClean="0"/>
          </a:p>
          <a:p>
            <a:r>
              <a:rPr lang="zh-CN" altLang="en-US" dirty="0" smtClean="0"/>
              <a:t>进入</a:t>
            </a:r>
            <a:r>
              <a:rPr lang="en-US" dirty="0" smtClean="0"/>
              <a:t>DOS</a:t>
            </a:r>
            <a:r>
              <a:rPr lang="zh-CN" altLang="en-US" dirty="0" smtClean="0"/>
              <a:t>命令行下，输入如下命令，第一句是编译</a:t>
            </a:r>
            <a:r>
              <a:rPr lang="en-US" dirty="0" smtClean="0"/>
              <a:t>test.java,</a:t>
            </a:r>
            <a:r>
              <a:rPr lang="zh-CN" altLang="en-US" dirty="0" smtClean="0"/>
              <a:t>第二句为执行</a:t>
            </a:r>
            <a:r>
              <a:rPr lang="en-US" dirty="0" err="1" smtClean="0"/>
              <a:t>test.class</a:t>
            </a:r>
            <a:r>
              <a:rPr lang="zh-CN" altLang="en-US" dirty="0" smtClean="0"/>
              <a:t>。</a:t>
            </a:r>
          </a:p>
          <a:p>
            <a:r>
              <a:rPr lang="en-US" dirty="0" err="1" smtClean="0"/>
              <a:t>javac</a:t>
            </a:r>
            <a:r>
              <a:rPr lang="en-US" dirty="0" smtClean="0"/>
              <a:t> test.java</a:t>
            </a:r>
            <a:endParaRPr lang="zh-CN" altLang="en-US" dirty="0" smtClean="0"/>
          </a:p>
          <a:p>
            <a:r>
              <a:rPr lang="en-US" dirty="0" smtClean="0"/>
              <a:t>Java test</a:t>
            </a:r>
            <a:endParaRPr lang="zh-CN" alt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2357430"/>
            <a:ext cx="63722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1802" y="35716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四、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安装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0100" y="121442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先在</a:t>
            </a:r>
            <a:r>
              <a:rPr lang="en-US" dirty="0" smtClean="0"/>
              <a:t>Windows</a:t>
            </a:r>
            <a:r>
              <a:rPr lang="zh-CN" altLang="en-US" dirty="0" smtClean="0"/>
              <a:t>下的</a:t>
            </a:r>
            <a:r>
              <a:rPr lang="en-US" dirty="0" smtClean="0"/>
              <a:t>Tomcat</a:t>
            </a:r>
            <a:r>
              <a:rPr lang="zh-CN" altLang="en-US" dirty="0" smtClean="0"/>
              <a:t>安装程序，这里是</a:t>
            </a:r>
            <a:r>
              <a:rPr lang="en-US" dirty="0" smtClean="0"/>
              <a:t>apache-tomcat-6.0.13.exe</a:t>
            </a:r>
            <a:r>
              <a:rPr lang="zh-CN" altLang="en-US" dirty="0" smtClean="0"/>
              <a:t>，双击进行安装，点击</a:t>
            </a:r>
            <a:r>
              <a:rPr lang="en-US" u="sng" dirty="0" smtClean="0"/>
              <a:t>N</a:t>
            </a:r>
            <a:r>
              <a:rPr lang="en-US" dirty="0" smtClean="0"/>
              <a:t>ext </a:t>
            </a:r>
            <a:r>
              <a:rPr lang="en-US" altLang="zh-CN" dirty="0" smtClean="0"/>
              <a:t>〉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pic>
        <p:nvPicPr>
          <p:cNvPr id="70658" name="Picture 2" descr="tomca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857364"/>
            <a:ext cx="48164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8662" y="571501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同意</a:t>
            </a:r>
            <a:r>
              <a:rPr lang="en-US" dirty="0" smtClean="0"/>
              <a:t>Apache License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tomca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857232"/>
            <a:ext cx="48164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785786" y="4929198"/>
            <a:ext cx="371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勾选上</a:t>
            </a:r>
            <a:r>
              <a:rPr lang="en-US" dirty="0" smtClean="0"/>
              <a:t>Examples</a:t>
            </a:r>
            <a:r>
              <a:rPr lang="zh-CN" altLang="en-US" dirty="0" smtClean="0"/>
              <a:t>，点击</a:t>
            </a:r>
            <a:r>
              <a:rPr lang="en-US" u="sng" dirty="0" smtClean="0"/>
              <a:t>N</a:t>
            </a:r>
            <a:r>
              <a:rPr lang="en-US" dirty="0" smtClean="0"/>
              <a:t>ext </a:t>
            </a:r>
            <a:r>
              <a:rPr lang="en-US" altLang="zh-CN" dirty="0" smtClean="0"/>
              <a:t>〉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tomcat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714356"/>
            <a:ext cx="48164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071538" y="500063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选择安装目录；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tomcat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571480"/>
            <a:ext cx="48164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857224" y="4857760"/>
            <a:ext cx="6643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设定</a:t>
            </a:r>
            <a:r>
              <a:rPr lang="en-US" dirty="0" smtClean="0"/>
              <a:t>Tomcat</a:t>
            </a:r>
            <a:r>
              <a:rPr lang="zh-CN" altLang="en-US" dirty="0" smtClean="0"/>
              <a:t>的端口，管理用户名和密码，点击</a:t>
            </a:r>
            <a:r>
              <a:rPr lang="en-US" u="sng" dirty="0" smtClean="0"/>
              <a:t>N</a:t>
            </a:r>
            <a:r>
              <a:rPr lang="en-US" dirty="0" smtClean="0"/>
              <a:t>ext </a:t>
            </a:r>
            <a:r>
              <a:rPr lang="en-US" altLang="zh-CN" dirty="0" smtClean="0"/>
              <a:t>〉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6116" y="428604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>
                <a:latin typeface="+mn-ea"/>
              </a:rPr>
              <a:t>一、</a:t>
            </a:r>
            <a:r>
              <a:rPr lang="en-US" sz="2000" dirty="0" smtClean="0">
                <a:latin typeface="+mn-ea"/>
              </a:rPr>
              <a:t>PostGIS</a:t>
            </a:r>
            <a:r>
              <a:rPr lang="zh-CN" altLang="en-US" sz="2000" dirty="0" smtClean="0">
                <a:latin typeface="+mn-ea"/>
              </a:rPr>
              <a:t>安装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1000108"/>
            <a:ext cx="7286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</a:t>
            </a:r>
            <a:r>
              <a:rPr lang="zh-CN" altLang="en-US" dirty="0" smtClean="0">
                <a:latin typeface="+mn-ea"/>
              </a:rPr>
              <a:t>解压后运行</a:t>
            </a:r>
            <a:r>
              <a:rPr lang="en-US" dirty="0" smtClean="0">
                <a:latin typeface="+mn-ea"/>
              </a:rPr>
              <a:t>postgresql-8.0.msi.</a:t>
            </a:r>
            <a:r>
              <a:rPr lang="zh-CN" altLang="en-US" dirty="0" smtClean="0">
                <a:latin typeface="+mn-ea"/>
              </a:rPr>
              <a:t>如果没有特殊说明，使用默认值即可，但是</a:t>
            </a:r>
            <a:r>
              <a:rPr lang="en-US" dirty="0" err="1" smtClean="0">
                <a:latin typeface="+mn-ea"/>
              </a:rPr>
              <a:t>postgresql</a:t>
            </a:r>
            <a:r>
              <a:rPr lang="zh-CN" altLang="en-US" dirty="0" smtClean="0">
                <a:latin typeface="+mn-ea"/>
              </a:rPr>
              <a:t>安装的位置所在的盘必须是</a:t>
            </a:r>
            <a:r>
              <a:rPr lang="en-US" dirty="0" smtClean="0">
                <a:latin typeface="+mn-ea"/>
              </a:rPr>
              <a:t>NTFS</a:t>
            </a:r>
            <a:r>
              <a:rPr lang="zh-CN" altLang="en-US" dirty="0" smtClean="0">
                <a:latin typeface="+mn-ea"/>
              </a:rPr>
              <a:t>格式的。安装中需要注意的地方如下：</a:t>
            </a:r>
            <a:endParaRPr lang="en-US" altLang="zh-CN" dirty="0" smtClean="0">
              <a:latin typeface="+mn-ea"/>
            </a:endParaRPr>
          </a:p>
          <a:p>
            <a:pPr marL="342900" lvl="1" indent="-342900">
              <a:lnSpc>
                <a:spcPct val="150000"/>
              </a:lnSpc>
              <a:buAutoNum type="alphaLcParenR"/>
            </a:pPr>
            <a:r>
              <a:rPr lang="zh-CN" altLang="en-US" dirty="0" smtClean="0">
                <a:latin typeface="+mn-ea"/>
              </a:rPr>
              <a:t>语言选项：选英文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如下图</a:t>
            </a:r>
            <a:r>
              <a:rPr lang="en-US" altLang="zh-CN" dirty="0" smtClean="0">
                <a:latin typeface="+mn-ea"/>
              </a:rPr>
              <a:t>)</a:t>
            </a:r>
          </a:p>
        </p:txBody>
      </p:sp>
      <p:pic>
        <p:nvPicPr>
          <p:cNvPr id="5" name="图片 4" descr="pg0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2857496"/>
            <a:ext cx="48196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tomcat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928670"/>
            <a:ext cx="48164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071538" y="5072074"/>
            <a:ext cx="451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自动探测到安装到本机的</a:t>
            </a:r>
            <a:r>
              <a:rPr lang="en-US" dirty="0" smtClean="0"/>
              <a:t>JRE</a:t>
            </a:r>
            <a:r>
              <a:rPr lang="zh-CN" altLang="en-US" dirty="0" smtClean="0"/>
              <a:t>，点击</a:t>
            </a:r>
            <a:r>
              <a:rPr lang="en-US" u="sng" dirty="0" smtClean="0"/>
              <a:t>I</a:t>
            </a:r>
            <a:r>
              <a:rPr lang="en-US" dirty="0" smtClean="0"/>
              <a:t>nstall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tomcat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857232"/>
            <a:ext cx="48164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857224" y="492919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进行安装；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tomcat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071546"/>
            <a:ext cx="48164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785786" y="5214950"/>
            <a:ext cx="5126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dirty="0" smtClean="0"/>
              <a:t>Run Apache Tomcat</a:t>
            </a:r>
            <a:r>
              <a:rPr lang="zh-CN" altLang="en-US" dirty="0" smtClean="0"/>
              <a:t>和</a:t>
            </a:r>
            <a:r>
              <a:rPr lang="en-US" dirty="0" smtClean="0"/>
              <a:t>Show  Readme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Finish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tomcat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714356"/>
            <a:ext cx="48164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071538" y="5143512"/>
            <a:ext cx="323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正在启动</a:t>
            </a:r>
            <a:r>
              <a:rPr lang="en-US" dirty="0" smtClean="0"/>
              <a:t>Apache Tomcat</a:t>
            </a:r>
            <a:r>
              <a:rPr lang="zh-CN" altLang="en-US" dirty="0" smtClean="0"/>
              <a:t>服务；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tomcat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214290"/>
            <a:ext cx="46577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857224" y="2143116"/>
            <a:ext cx="71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启动完毕后，在浏览器中输入</a:t>
            </a:r>
            <a:r>
              <a:rPr lang="en-US" u="sng" dirty="0" smtClean="0">
                <a:hlinkClick r:id="rId4"/>
              </a:rPr>
              <a:t>http://localhost:8080</a:t>
            </a:r>
            <a:r>
              <a:rPr lang="en-US" dirty="0" smtClean="0"/>
              <a:t>,</a:t>
            </a:r>
            <a:r>
              <a:rPr lang="zh-CN" altLang="en-US" dirty="0" smtClean="0"/>
              <a:t>能访问到如下界面说明</a:t>
            </a:r>
            <a:r>
              <a:rPr lang="en-US" dirty="0" smtClean="0"/>
              <a:t>Tomcat</a:t>
            </a:r>
            <a:r>
              <a:rPr lang="zh-CN" altLang="en-US" dirty="0" smtClean="0"/>
              <a:t>安装成功。</a:t>
            </a:r>
            <a:endParaRPr lang="zh-CN" altLang="en-US" dirty="0"/>
          </a:p>
        </p:txBody>
      </p:sp>
      <p:pic>
        <p:nvPicPr>
          <p:cNvPr id="78851" name="Picture 3" descr="tomcat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2786058"/>
            <a:ext cx="526256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4314" y="1000108"/>
            <a:ext cx="87868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 smtClean="0"/>
              <a:t>        </a:t>
            </a:r>
            <a:r>
              <a:rPr lang="en-US" sz="1600" dirty="0" err="1" smtClean="0"/>
              <a:t>GeoServer</a:t>
            </a:r>
            <a:r>
              <a:rPr lang="zh-CN" altLang="en-US" sz="1600" dirty="0" smtClean="0"/>
              <a:t>有</a:t>
            </a:r>
            <a:r>
              <a:rPr lang="en-US" sz="1600" dirty="0" smtClean="0"/>
              <a:t>exe</a:t>
            </a:r>
            <a:r>
              <a:rPr lang="zh-CN" altLang="en-US" sz="1600" dirty="0" smtClean="0"/>
              <a:t>的安装形式和</a:t>
            </a:r>
            <a:r>
              <a:rPr lang="en-US" sz="1600" dirty="0" smtClean="0"/>
              <a:t>war</a:t>
            </a:r>
            <a:r>
              <a:rPr lang="zh-CN" altLang="en-US" sz="1600" dirty="0" smtClean="0"/>
              <a:t>包的安装形式，这里只介绍后者。 </a:t>
            </a:r>
          </a:p>
          <a:p>
            <a:r>
              <a:rPr lang="zh-CN" altLang="en-US" sz="1600" dirty="0" smtClean="0"/>
              <a:t>安装好</a:t>
            </a:r>
            <a:r>
              <a:rPr lang="en-US" sz="1600" dirty="0" smtClean="0"/>
              <a:t>JDK</a:t>
            </a:r>
            <a:r>
              <a:rPr lang="zh-CN" altLang="en-US" sz="1600" dirty="0" smtClean="0"/>
              <a:t>和</a:t>
            </a:r>
            <a:r>
              <a:rPr lang="en-US" sz="1600" dirty="0" smtClean="0"/>
              <a:t>Tomcat</a:t>
            </a:r>
            <a:r>
              <a:rPr lang="zh-CN" altLang="en-US" sz="1600" dirty="0" smtClean="0"/>
              <a:t>之后，将</a:t>
            </a:r>
            <a:r>
              <a:rPr lang="en-US" sz="1600" dirty="0" smtClean="0"/>
              <a:t>GeoServer</a:t>
            </a:r>
            <a:r>
              <a:rPr lang="zh-CN" altLang="en-US" sz="1600" dirty="0" smtClean="0"/>
              <a:t>的</a:t>
            </a:r>
            <a:r>
              <a:rPr lang="en-US" sz="1600" dirty="0" smtClean="0"/>
              <a:t>war</a:t>
            </a:r>
            <a:r>
              <a:rPr lang="zh-CN" altLang="en-US" sz="1600" dirty="0" smtClean="0"/>
              <a:t>包，拷贝到</a:t>
            </a:r>
            <a:r>
              <a:rPr lang="en-US" sz="1600" dirty="0" smtClean="0"/>
              <a:t>Tomcat</a:t>
            </a:r>
            <a:r>
              <a:rPr lang="zh-CN" altLang="en-US" sz="1600" dirty="0" smtClean="0"/>
              <a:t>的</a:t>
            </a:r>
            <a:r>
              <a:rPr lang="en-US" sz="1600" dirty="0" err="1" smtClean="0"/>
              <a:t>webapps</a:t>
            </a:r>
            <a:r>
              <a:rPr lang="zh-CN" altLang="en-US" sz="1600" dirty="0" smtClean="0"/>
              <a:t>下，在浏览器栏中输入</a:t>
            </a:r>
            <a:r>
              <a:rPr lang="en-US" sz="1600" dirty="0" smtClean="0"/>
              <a:t>http://localhost:8080/geoserver</a:t>
            </a:r>
            <a:r>
              <a:rPr lang="zh-CN" altLang="en-US" sz="1600" dirty="0" smtClean="0"/>
              <a:t>访问到</a:t>
            </a:r>
            <a:r>
              <a:rPr lang="en-US" sz="1600" dirty="0" smtClean="0"/>
              <a:t>GeoServer</a:t>
            </a:r>
            <a:r>
              <a:rPr lang="zh-CN" altLang="en-US" sz="1600" dirty="0" smtClean="0"/>
              <a:t>首页即可。</a:t>
            </a:r>
            <a:endParaRPr lang="zh-CN" alt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86116" y="357166"/>
            <a:ext cx="2857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tabLst>
                <a:tab pos="5334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五、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GeoServer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安装</a:t>
            </a:r>
          </a:p>
        </p:txBody>
      </p:sp>
      <p:pic>
        <p:nvPicPr>
          <p:cNvPr id="79874" name="Picture 2" descr="g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785926"/>
            <a:ext cx="6786610" cy="491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1071546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>
                <a:latin typeface="+mn-ea"/>
              </a:rPr>
              <a:t>六、</a:t>
            </a:r>
            <a:r>
              <a:rPr lang="en-US" altLang="zh-CN" sz="2000" dirty="0" smtClean="0">
                <a:latin typeface="+mn-ea"/>
              </a:rPr>
              <a:t> GeoServer</a:t>
            </a:r>
            <a:r>
              <a:rPr lang="zh-CN" altLang="en-US" sz="2000" dirty="0" smtClean="0">
                <a:latin typeface="+mn-ea"/>
              </a:rPr>
              <a:t>数据库连接与配置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2000240"/>
            <a:ext cx="70723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200"/>
              </a:spcAft>
            </a:pPr>
            <a:r>
              <a:rPr lang="zh-CN" altLang="en-US" dirty="0" smtClean="0">
                <a:latin typeface="+mn-ea"/>
              </a:rPr>
              <a:t>本节有如下几部分：</a:t>
            </a:r>
            <a:endParaRPr lang="en-US" altLang="zh-CN" dirty="0" smtClean="0">
              <a:latin typeface="+mn-ea"/>
            </a:endParaRPr>
          </a:p>
          <a:p>
            <a:pPr lvl="0"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  建立数据库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0"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  创建地理特征类型</a:t>
            </a:r>
            <a:r>
              <a:rPr lang="en-US" dirty="0" err="1" smtClean="0"/>
              <a:t>FeatureType</a:t>
            </a:r>
            <a:endParaRPr lang="en-US" dirty="0" smtClean="0"/>
          </a:p>
          <a:p>
            <a:pPr lvl="0">
              <a:lnSpc>
                <a:spcPct val="20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  预览加载的数据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  编辑样式表</a:t>
            </a:r>
            <a:r>
              <a:rPr lang="en-US" dirty="0" smtClean="0"/>
              <a:t>SLD</a:t>
            </a:r>
          </a:p>
          <a:p>
            <a:pPr lvl="0"/>
            <a:endParaRPr lang="en-US" altLang="zh-CN" dirty="0" smtClean="0">
              <a:latin typeface="+mn-ea"/>
            </a:endParaRPr>
          </a:p>
          <a:p>
            <a:pPr lvl="0"/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428604"/>
            <a:ext cx="8429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下面以已经导入的</a:t>
            </a:r>
            <a:r>
              <a:rPr lang="en-US" dirty="0" err="1" smtClean="0"/>
              <a:t>kaze_firstclassroads</a:t>
            </a:r>
            <a:r>
              <a:rPr lang="zh-CN" altLang="en-US" dirty="0" smtClean="0"/>
              <a:t>（西藏日喀则一级道路）数据表为例开始配置数据库</a:t>
            </a:r>
            <a:r>
              <a:rPr lang="en-US" dirty="0" smtClean="0"/>
              <a:t>GeoServer</a:t>
            </a:r>
            <a:r>
              <a:rPr lang="zh-CN" altLang="en-US" dirty="0" smtClean="0"/>
              <a:t>与数据库的连接。</a:t>
            </a:r>
            <a:endParaRPr lang="en-US" altLang="zh-CN" dirty="0" smtClean="0"/>
          </a:p>
          <a:p>
            <a:pPr lvl="0"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  建立数据库</a:t>
            </a:r>
            <a:r>
              <a:rPr lang="en-US" dirty="0" smtClean="0"/>
              <a:t>DataStore</a:t>
            </a:r>
          </a:p>
        </p:txBody>
      </p:sp>
      <p:sp>
        <p:nvSpPr>
          <p:cNvPr id="3" name="矩形 2"/>
          <p:cNvSpPr/>
          <p:nvPr/>
        </p:nvSpPr>
        <p:spPr>
          <a:xfrm>
            <a:off x="428596" y="1714488"/>
            <a:ext cx="8429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启动运行了</a:t>
            </a:r>
            <a:r>
              <a:rPr lang="en-US" dirty="0" smtClean="0"/>
              <a:t>GeoServer</a:t>
            </a:r>
            <a:r>
              <a:rPr lang="zh-CN" altLang="en-US" dirty="0" smtClean="0"/>
              <a:t>，现在准备配置</a:t>
            </a:r>
            <a:r>
              <a:rPr lang="en-US" dirty="0" smtClean="0"/>
              <a:t>GeoServer</a:t>
            </a:r>
            <a:r>
              <a:rPr lang="zh-CN" altLang="en-US" dirty="0" smtClean="0"/>
              <a:t>。遵循以下步骤： 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1)  </a:t>
            </a:r>
            <a:r>
              <a:rPr lang="zh-CN" altLang="en-US" dirty="0" smtClean="0"/>
              <a:t>单击</a:t>
            </a:r>
            <a:r>
              <a:rPr lang="zh-CN" altLang="en-US" b="1" dirty="0" smtClean="0"/>
              <a:t>登陆</a:t>
            </a:r>
            <a:r>
              <a:rPr lang="zh-CN" altLang="en-US" dirty="0" smtClean="0"/>
              <a:t>，输入用户名密码，默认是</a:t>
            </a:r>
            <a:r>
              <a:rPr lang="en-US" dirty="0" smtClean="0"/>
              <a:t>Admin</a:t>
            </a:r>
            <a:r>
              <a:rPr lang="zh-CN" altLang="en-US" dirty="0" smtClean="0"/>
              <a:t>，</a:t>
            </a:r>
            <a:r>
              <a:rPr lang="en-US" dirty="0" err="1" smtClean="0"/>
              <a:t>geoserver</a:t>
            </a:r>
            <a:r>
              <a:rPr lang="en-US" dirty="0" smtClean="0"/>
              <a:t>;</a:t>
            </a:r>
            <a:endParaRPr lang="zh-CN" alt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2643182"/>
            <a:ext cx="526256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8572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2)  </a:t>
            </a:r>
            <a:r>
              <a:rPr lang="zh-CN" altLang="en-US" dirty="0" smtClean="0"/>
              <a:t>单击</a:t>
            </a:r>
            <a:r>
              <a:rPr lang="zh-CN" altLang="en-US" b="1" dirty="0" smtClean="0"/>
              <a:t>配置</a:t>
            </a:r>
            <a:r>
              <a:rPr lang="en-US" b="1" dirty="0" smtClean="0"/>
              <a:t>;</a:t>
            </a:r>
            <a:endParaRPr lang="zh-CN" altLang="en-US" dirty="0" smtClean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/>
          <a:srcRect b="3937"/>
          <a:stretch>
            <a:fillRect/>
          </a:stretch>
        </p:blipFill>
        <p:spPr bwMode="auto">
          <a:xfrm>
            <a:off x="857224" y="857232"/>
            <a:ext cx="7802880" cy="562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85729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3)  </a:t>
            </a:r>
            <a:r>
              <a:rPr lang="zh-CN" altLang="en-US" dirty="0" smtClean="0"/>
              <a:t>单击</a:t>
            </a:r>
            <a:r>
              <a:rPr lang="zh-CN" altLang="en-US" b="1" dirty="0" smtClean="0"/>
              <a:t>数据</a:t>
            </a:r>
            <a:r>
              <a:rPr lang="en-US" dirty="0" smtClean="0"/>
              <a:t>;</a:t>
            </a:r>
            <a:endParaRPr lang="zh-CN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 b="1019"/>
          <a:stretch>
            <a:fillRect/>
          </a:stretch>
        </p:blipFill>
        <p:spPr bwMode="auto">
          <a:xfrm>
            <a:off x="857224" y="857232"/>
            <a:ext cx="7802880" cy="55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845090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b) </a:t>
            </a:r>
            <a:r>
              <a:rPr lang="zh-CN" altLang="en-US" dirty="0" smtClean="0">
                <a:latin typeface="+mn-ea"/>
              </a:rPr>
              <a:t>服务配置：账号密码这里配置为</a:t>
            </a:r>
            <a:r>
              <a:rPr lang="en-US" dirty="0" smtClean="0">
                <a:latin typeface="+mn-ea"/>
              </a:rPr>
              <a:t>123456</a:t>
            </a:r>
            <a:r>
              <a:rPr lang="en-US" altLang="zh-CN" dirty="0" smtClean="0">
                <a:latin typeface="+mn-ea"/>
              </a:rPr>
              <a:t> (</a:t>
            </a:r>
            <a:r>
              <a:rPr lang="zh-CN" altLang="en-US" dirty="0" smtClean="0">
                <a:latin typeface="+mn-ea"/>
              </a:rPr>
              <a:t>如下图</a:t>
            </a:r>
            <a:r>
              <a:rPr lang="en-US" altLang="zh-CN" dirty="0" smtClean="0">
                <a:latin typeface="+mn-ea"/>
              </a:rPr>
              <a:t>) 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pic>
        <p:nvPicPr>
          <p:cNvPr id="3" name="图片 2" descr="pg0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1571612"/>
            <a:ext cx="48196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4)  </a:t>
            </a:r>
            <a:r>
              <a:rPr lang="zh-CN" altLang="en-US" dirty="0" smtClean="0"/>
              <a:t>单击</a:t>
            </a:r>
            <a:r>
              <a:rPr lang="zh-CN" altLang="en-US" b="1" dirty="0" smtClean="0"/>
              <a:t>数据库</a:t>
            </a:r>
            <a:r>
              <a:rPr lang="en-US" b="1" dirty="0" smtClean="0"/>
              <a:t>;</a:t>
            </a:r>
            <a:endParaRPr lang="zh-CN" altLang="en-US" dirty="0" smtClean="0"/>
          </a:p>
        </p:txBody>
      </p:sp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3" cstate="print"/>
          <a:srcRect b="1019"/>
          <a:stretch>
            <a:fillRect/>
          </a:stretch>
        </p:blipFill>
        <p:spPr bwMode="auto">
          <a:xfrm>
            <a:off x="857224" y="832996"/>
            <a:ext cx="7802880" cy="55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5)  </a:t>
            </a:r>
            <a:r>
              <a:rPr lang="zh-CN" altLang="en-US" dirty="0" smtClean="0"/>
              <a:t>单击</a:t>
            </a:r>
            <a:r>
              <a:rPr lang="zh-CN" altLang="en-US" b="1" dirty="0" smtClean="0"/>
              <a:t>新建</a:t>
            </a:r>
            <a:r>
              <a:rPr lang="en-US" dirty="0" smtClean="0"/>
              <a:t>;</a:t>
            </a:r>
            <a:endParaRPr lang="zh-CN" altLang="en-US" dirty="0"/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3" cstate="print"/>
          <a:srcRect b="1019"/>
          <a:stretch>
            <a:fillRect/>
          </a:stretch>
        </p:blipFill>
        <p:spPr bwMode="auto">
          <a:xfrm>
            <a:off x="857224" y="785794"/>
            <a:ext cx="7802880" cy="55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6)  </a:t>
            </a:r>
            <a:r>
              <a:rPr lang="zh-CN" altLang="en-US" dirty="0" smtClean="0"/>
              <a:t>从描述列表中选择</a:t>
            </a:r>
            <a:r>
              <a:rPr lang="en-US" dirty="0" smtClean="0"/>
              <a:t>PostGIS</a:t>
            </a:r>
            <a:r>
              <a:rPr lang="zh-CN" altLang="en-US" dirty="0" smtClean="0"/>
              <a:t>，并为您的存储取名</a:t>
            </a:r>
            <a:r>
              <a:rPr lang="en-US" dirty="0" smtClean="0"/>
              <a:t>PostGIS</a:t>
            </a:r>
            <a:r>
              <a:rPr lang="zh-CN" altLang="en-US" dirty="0" smtClean="0"/>
              <a:t>，点击</a:t>
            </a:r>
            <a:r>
              <a:rPr lang="zh-CN" altLang="en-US" b="1" dirty="0" smtClean="0"/>
              <a:t>新建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print"/>
          <a:srcRect b="1019"/>
          <a:stretch>
            <a:fillRect/>
          </a:stretch>
        </p:blipFill>
        <p:spPr bwMode="auto">
          <a:xfrm>
            <a:off x="857224" y="785794"/>
            <a:ext cx="7802880" cy="55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7)  </a:t>
            </a:r>
            <a:r>
              <a:rPr lang="zh-CN" altLang="en-US" dirty="0" smtClean="0"/>
              <a:t>保留</a:t>
            </a:r>
            <a:r>
              <a:rPr lang="en-US" dirty="0" err="1" smtClean="0"/>
              <a:t>topp</a:t>
            </a:r>
            <a:r>
              <a:rPr lang="zh-CN" altLang="en-US" dirty="0" smtClean="0"/>
              <a:t>为默认命名空间，并填写导入</a:t>
            </a:r>
            <a:r>
              <a:rPr lang="en-US" dirty="0" err="1" smtClean="0"/>
              <a:t>kaze_firstclassroads</a:t>
            </a:r>
            <a:r>
              <a:rPr lang="zh-CN" altLang="en-US" dirty="0" smtClean="0"/>
              <a:t>数据表的</a:t>
            </a:r>
            <a:r>
              <a:rPr lang="en-US" dirty="0" smtClean="0"/>
              <a:t>PostGIS</a:t>
            </a:r>
            <a:r>
              <a:rPr lang="zh-CN" altLang="en-US" dirty="0" smtClean="0"/>
              <a:t>实例的主机、端口、模式、数据库、用户名、口令等信息。</a:t>
            </a:r>
            <a:endParaRPr lang="zh-CN" altLang="en-US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 cstate="print"/>
          <a:srcRect b="1019"/>
          <a:stretch>
            <a:fillRect/>
          </a:stretch>
        </p:blipFill>
        <p:spPr bwMode="auto">
          <a:xfrm>
            <a:off x="841086" y="975872"/>
            <a:ext cx="7802880" cy="55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1435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8)  </a:t>
            </a:r>
            <a:r>
              <a:rPr lang="zh-CN" altLang="en-US" dirty="0" smtClean="0"/>
              <a:t>单击</a:t>
            </a:r>
            <a:r>
              <a:rPr lang="zh-CN" altLang="en-US" b="1" dirty="0" smtClean="0"/>
              <a:t>提交。</a:t>
            </a:r>
            <a:r>
              <a:rPr lang="zh-CN" altLang="en-US" dirty="0" smtClean="0"/>
              <a:t>单击</a:t>
            </a:r>
            <a:r>
              <a:rPr lang="zh-CN" altLang="en-US" b="1" dirty="0" smtClean="0"/>
              <a:t>应用</a:t>
            </a:r>
            <a:r>
              <a:rPr lang="zh-CN" altLang="en-US" dirty="0" smtClean="0"/>
              <a:t>（在左上角），然后单击</a:t>
            </a:r>
            <a:r>
              <a:rPr lang="zh-CN" altLang="en-US" b="1" dirty="0" smtClean="0"/>
              <a:t>保存</a:t>
            </a:r>
            <a:r>
              <a:rPr lang="zh-CN" altLang="en-US" dirty="0" smtClean="0"/>
              <a:t>。此时，您的数据库应该已顺利保存并载入（以</a:t>
            </a:r>
            <a:r>
              <a:rPr lang="en-US" dirty="0" smtClean="0"/>
              <a:t>XML</a:t>
            </a:r>
            <a:r>
              <a:rPr lang="zh-CN" altLang="en-US" dirty="0" smtClean="0"/>
              <a:t>文件格式）。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  创建地理特征类型</a:t>
            </a:r>
            <a:r>
              <a:rPr lang="en-US" dirty="0" err="1" smtClean="0"/>
              <a:t>FeatureType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2910" y="1000108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载入数据后，要创建地理特征类型（数据存储中某些数据的表示形式）。遵循以下步骤：</a:t>
            </a:r>
          </a:p>
          <a:p>
            <a:r>
              <a:rPr lang="en-US" altLang="zh-CN" dirty="0" smtClean="0"/>
              <a:t>1)  </a:t>
            </a:r>
            <a:r>
              <a:rPr lang="zh-CN" altLang="en-US" dirty="0" smtClean="0"/>
              <a:t>进入</a:t>
            </a:r>
            <a:r>
              <a:rPr lang="zh-CN" altLang="en-US" b="1" dirty="0" smtClean="0"/>
              <a:t>配置</a:t>
            </a:r>
            <a:r>
              <a:rPr lang="en-US" dirty="0" smtClean="0"/>
              <a:t>-&gt;</a:t>
            </a:r>
            <a:r>
              <a:rPr lang="zh-CN" altLang="en-US" dirty="0" smtClean="0"/>
              <a:t>数据菜单；</a:t>
            </a:r>
            <a:endParaRPr lang="zh-CN" altLang="en-US" dirty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2214554"/>
            <a:ext cx="585216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357166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2)  </a:t>
            </a:r>
            <a:r>
              <a:rPr lang="zh-CN" altLang="en-US" dirty="0" smtClean="0"/>
              <a:t>单击</a:t>
            </a:r>
            <a:r>
              <a:rPr lang="en-US" b="1" dirty="0" err="1" smtClean="0"/>
              <a:t>FeatureType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857232"/>
            <a:ext cx="7802880" cy="565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357166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3)  </a:t>
            </a:r>
            <a:r>
              <a:rPr lang="zh-CN" altLang="en-US" dirty="0" smtClean="0"/>
              <a:t>单击</a:t>
            </a:r>
            <a:r>
              <a:rPr lang="zh-CN" altLang="en-US" b="1" dirty="0" smtClean="0"/>
              <a:t>新建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857232"/>
            <a:ext cx="7802880" cy="565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345024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4)  </a:t>
            </a:r>
            <a:r>
              <a:rPr lang="zh-CN" altLang="en-US" dirty="0" smtClean="0"/>
              <a:t>从</a:t>
            </a:r>
            <a:r>
              <a:rPr lang="en-US" b="1" dirty="0" smtClean="0"/>
              <a:t>Feature Type</a:t>
            </a:r>
            <a:r>
              <a:rPr lang="zh-CN" altLang="en-US" b="1" dirty="0" smtClean="0"/>
              <a:t>名</a:t>
            </a:r>
            <a:r>
              <a:rPr lang="zh-CN" altLang="en-US" dirty="0" smtClean="0"/>
              <a:t>列表中选择</a:t>
            </a:r>
            <a:r>
              <a:rPr lang="en-US" dirty="0" smtClean="0"/>
              <a:t>PostGIS::: </a:t>
            </a:r>
            <a:r>
              <a:rPr lang="en-US" dirty="0" err="1" smtClean="0"/>
              <a:t>kaze_firstclassroads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846794"/>
            <a:ext cx="7802880" cy="565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45024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5)  </a:t>
            </a:r>
            <a:r>
              <a:rPr lang="zh-CN" altLang="en-US" dirty="0" smtClean="0"/>
              <a:t>单击</a:t>
            </a:r>
            <a:r>
              <a:rPr lang="zh-CN" altLang="en-US" b="1" dirty="0" smtClean="0"/>
              <a:t>新建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846794"/>
            <a:ext cx="7802880" cy="565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348" y="500042"/>
            <a:ext cx="4500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提示账号错误，选“是”</a:t>
            </a:r>
            <a:r>
              <a:rPr lang="en-US" altLang="zh-CN" dirty="0" smtClean="0">
                <a:latin typeface="+mn-ea"/>
              </a:rPr>
              <a:t> (</a:t>
            </a:r>
            <a:r>
              <a:rPr lang="zh-CN" altLang="en-US" dirty="0" smtClean="0">
                <a:latin typeface="+mn-ea"/>
              </a:rPr>
              <a:t>如下图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。</a:t>
            </a:r>
          </a:p>
        </p:txBody>
      </p:sp>
      <p:pic>
        <p:nvPicPr>
          <p:cNvPr id="3" name="图片 2" descr="pg0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1142985"/>
            <a:ext cx="47434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14348" y="2428868"/>
            <a:ext cx="6643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+mn-ea"/>
              </a:rPr>
              <a:t>提示密码太简单，是否使用随机密码，选“否”</a:t>
            </a:r>
            <a:r>
              <a:rPr lang="en-US" altLang="zh-CN" dirty="0" smtClean="0">
                <a:latin typeface="+mn-ea"/>
              </a:rPr>
              <a:t> (</a:t>
            </a:r>
            <a:r>
              <a:rPr lang="zh-CN" altLang="en-US" dirty="0" smtClean="0">
                <a:latin typeface="+mn-ea"/>
              </a:rPr>
              <a:t>如下图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。</a:t>
            </a:r>
          </a:p>
        </p:txBody>
      </p:sp>
      <p:pic>
        <p:nvPicPr>
          <p:cNvPr id="5" name="图片 4" descr="pg0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2857497"/>
            <a:ext cx="57054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714348" y="4143380"/>
            <a:ext cx="6215106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1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lang="en-US" altLang="zh-CN" dirty="0" smtClean="0">
                <a:latin typeface="+mn-ea"/>
              </a:rPr>
              <a:t>c) </a:t>
            </a:r>
            <a:r>
              <a:rPr lang="zh-CN" altLang="en-US" dirty="0" smtClean="0">
                <a:latin typeface="+mn-ea"/>
              </a:rPr>
              <a:t>数据库初始化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如下图</a:t>
            </a:r>
            <a:r>
              <a:rPr lang="en-US" altLang="zh-CN" dirty="0" smtClean="0">
                <a:latin typeface="+mn-ea"/>
              </a:rPr>
              <a:t>) 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lang="en-US" altLang="zh-CN" dirty="0" smtClean="0">
                <a:latin typeface="+mn-ea"/>
              </a:rPr>
              <a:t>Initalize database cluster</a:t>
            </a:r>
            <a:r>
              <a:rPr lang="zh-CN" altLang="en-US" dirty="0" smtClean="0">
                <a:latin typeface="+mn-ea"/>
              </a:rPr>
              <a:t>：打“√”</a:t>
            </a:r>
          </a:p>
          <a:p>
            <a:pPr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lang="en-US" altLang="zh-CN" dirty="0" smtClean="0">
                <a:latin typeface="+mn-ea"/>
              </a:rPr>
              <a:t>Port number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5432</a:t>
            </a:r>
          </a:p>
          <a:p>
            <a:pPr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lang="en-US" altLang="zh-CN" dirty="0" smtClean="0">
                <a:latin typeface="+mn-ea"/>
              </a:rPr>
              <a:t>Addresses</a:t>
            </a:r>
            <a:r>
              <a:rPr lang="zh-CN" altLang="en-US" dirty="0" smtClean="0">
                <a:latin typeface="+mn-ea"/>
              </a:rPr>
              <a:t>：不选</a:t>
            </a:r>
          </a:p>
          <a:p>
            <a:pPr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lang="en-US" altLang="zh-CN" dirty="0" smtClean="0">
                <a:latin typeface="+mn-ea"/>
              </a:rPr>
              <a:t>Password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123456</a:t>
            </a:r>
          </a:p>
          <a:p>
            <a:pPr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lang="en-US" altLang="zh-CN" dirty="0" smtClean="0">
                <a:latin typeface="+mn-ea"/>
              </a:rPr>
              <a:t>Password(again)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123456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714356"/>
            <a:ext cx="7715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/>
              <a:t>6)  </a:t>
            </a:r>
            <a:r>
              <a:rPr lang="zh-CN" altLang="en-US" dirty="0" smtClean="0"/>
              <a:t>用下列值填写地理特征表：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a. Style</a:t>
            </a:r>
            <a:r>
              <a:rPr lang="zh-CN" altLang="en-US" dirty="0" smtClean="0"/>
              <a:t>：</a:t>
            </a:r>
            <a:r>
              <a:rPr lang="en-US" dirty="0" smtClean="0"/>
              <a:t>line</a:t>
            </a:r>
            <a:r>
              <a:rPr lang="zh-CN" altLang="en-US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b. SRS</a:t>
            </a:r>
            <a:r>
              <a:rPr lang="zh-CN" altLang="en-US" dirty="0" smtClean="0"/>
              <a:t>：</a:t>
            </a:r>
            <a:r>
              <a:rPr lang="en-US" dirty="0" smtClean="0"/>
              <a:t>4326</a:t>
            </a:r>
            <a:r>
              <a:rPr lang="zh-CN" altLang="en-US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c. Title</a:t>
            </a:r>
            <a:r>
              <a:rPr lang="zh-CN" altLang="en-US" dirty="0" smtClean="0"/>
              <a:t>：</a:t>
            </a:r>
            <a:r>
              <a:rPr lang="en-US" dirty="0" smtClean="0"/>
              <a:t>COUNTIES</a:t>
            </a:r>
            <a:r>
              <a:rPr lang="zh-CN" altLang="en-US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d. Bounding Box</a:t>
            </a:r>
            <a:r>
              <a:rPr lang="zh-CN" altLang="en-US" dirty="0" smtClean="0"/>
              <a:t>：单击</a:t>
            </a:r>
            <a:r>
              <a:rPr lang="zh-CN" altLang="en-US" b="1" dirty="0" smtClean="0"/>
              <a:t>生成。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e. </a:t>
            </a:r>
            <a:r>
              <a:rPr lang="zh-CN" altLang="en-US" dirty="0" smtClean="0"/>
              <a:t>保留其余的值为默认值。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*</a:t>
            </a:r>
            <a:r>
              <a:rPr lang="zh-CN" altLang="en-US" dirty="0" smtClean="0"/>
              <a:t>注意：项目</a:t>
            </a:r>
            <a:r>
              <a:rPr lang="en-US" dirty="0" smtClean="0"/>
              <a:t>d</a:t>
            </a:r>
            <a:r>
              <a:rPr lang="zh-CN" altLang="en-US" dirty="0" smtClean="0"/>
              <a:t>配置对</a:t>
            </a:r>
            <a:r>
              <a:rPr lang="en-US" dirty="0" err="1" smtClean="0"/>
              <a:t>PostGIS</a:t>
            </a:r>
            <a:r>
              <a:rPr lang="zh-CN" altLang="en-US" dirty="0" smtClean="0"/>
              <a:t>进行 过滤器边框查询。</a:t>
            </a:r>
            <a:r>
              <a:rPr lang="en-US" dirty="0" smtClean="0"/>
              <a:t>GeoServer</a:t>
            </a:r>
            <a:r>
              <a:rPr lang="zh-CN" altLang="en-US" dirty="0" smtClean="0"/>
              <a:t>当前不支持定位智能（如“最近的邻居”或“在一定距离内”或其他关系查询类型）的普通地理空间查询。但是，</a:t>
            </a:r>
            <a:r>
              <a:rPr lang="en-US" dirty="0" smtClean="0"/>
              <a:t>PostGIS</a:t>
            </a:r>
            <a:r>
              <a:rPr lang="zh-CN" altLang="en-US" dirty="0" smtClean="0"/>
              <a:t>（每个</a:t>
            </a:r>
            <a:r>
              <a:rPr lang="en-US" dirty="0" smtClean="0"/>
              <a:t>PostGIS</a:t>
            </a:r>
            <a:r>
              <a:rPr lang="zh-CN" altLang="en-US" dirty="0" smtClean="0"/>
              <a:t>应用服务器都有的特性）完全支持这些类型以及更多的查询。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7)  </a:t>
            </a:r>
            <a:r>
              <a:rPr lang="zh-CN" altLang="en-US" dirty="0" smtClean="0"/>
              <a:t>单击</a:t>
            </a:r>
            <a:r>
              <a:rPr lang="zh-CN" altLang="en-US" b="1" dirty="0" smtClean="0"/>
              <a:t>提交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500042"/>
            <a:ext cx="750099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0034" y="5143512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en-US" altLang="zh-CN" dirty="0" smtClean="0"/>
              <a:t>8)  </a:t>
            </a:r>
            <a:r>
              <a:rPr lang="zh-CN" altLang="en-US" dirty="0" smtClean="0"/>
              <a:t>单击</a:t>
            </a:r>
            <a:r>
              <a:rPr lang="zh-CN" altLang="en-US" b="1" dirty="0" smtClean="0"/>
              <a:t>应用</a:t>
            </a:r>
            <a:r>
              <a:rPr lang="zh-CN" altLang="en-US" dirty="0" smtClean="0"/>
              <a:t>（在左上角），然后单击</a:t>
            </a:r>
            <a:r>
              <a:rPr lang="zh-CN" altLang="en-US" b="1" dirty="0" smtClean="0"/>
              <a:t>保存</a:t>
            </a:r>
            <a:r>
              <a:rPr lang="zh-CN" altLang="en-US" dirty="0" smtClean="0"/>
              <a:t>。此时，您的地理特征类型（元数据）应该已顺利保存并载入（以</a:t>
            </a:r>
            <a:r>
              <a:rPr lang="en-US" dirty="0" smtClean="0"/>
              <a:t>XML</a:t>
            </a:r>
            <a:r>
              <a:rPr lang="zh-CN" altLang="en-US" dirty="0" smtClean="0"/>
              <a:t>文件格式）。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g0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642919"/>
            <a:ext cx="48196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71472" y="4786322"/>
            <a:ext cx="8072494" cy="85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lang="en-US" altLang="zh-CN" dirty="0" smtClean="0">
                <a:latin typeface="+mn-ea"/>
              </a:rPr>
              <a:t>d) </a:t>
            </a:r>
            <a:r>
              <a:rPr lang="zh-CN" altLang="en-US" dirty="0" smtClean="0">
                <a:latin typeface="+mn-ea"/>
              </a:rPr>
              <a:t>余下选项均采用默认选项，点击“</a:t>
            </a:r>
            <a:r>
              <a:rPr lang="en-US" altLang="zh-CN" dirty="0" smtClean="0">
                <a:latin typeface="+mn-ea"/>
              </a:rPr>
              <a:t>next”</a:t>
            </a:r>
            <a:r>
              <a:rPr lang="zh-CN" altLang="en-US" dirty="0" smtClean="0">
                <a:latin typeface="+mn-ea"/>
              </a:rPr>
              <a:t>执行安装，直至安装完成。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533400" algn="l"/>
              </a:tabLst>
            </a:pPr>
            <a:r>
              <a:rPr lang="zh-CN" altLang="en-US" dirty="0" smtClean="0">
                <a:latin typeface="+mn-ea"/>
              </a:rPr>
              <a:t>后面有激活</a:t>
            </a:r>
            <a:r>
              <a:rPr lang="en-US" altLang="zh-CN" dirty="0" err="1" smtClean="0">
                <a:latin typeface="+mn-ea"/>
              </a:rPr>
              <a:t>postgis</a:t>
            </a:r>
            <a:r>
              <a:rPr lang="zh-CN" altLang="en-US" dirty="0" smtClean="0">
                <a:latin typeface="+mn-ea"/>
              </a:rPr>
              <a:t>选项，打上对勾即可。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1736" y="357166"/>
            <a:ext cx="400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二、</a:t>
            </a:r>
            <a:r>
              <a:rPr lang="zh-CN" altLang="en-US" dirty="0" smtClean="0">
                <a:latin typeface="+mn-ea"/>
              </a:rPr>
              <a:t>建</a:t>
            </a:r>
            <a:r>
              <a:rPr lang="zh-CN" altLang="en-US" dirty="0" smtClean="0"/>
              <a:t>立</a:t>
            </a:r>
            <a:r>
              <a:rPr lang="zh-CN" altLang="en-US" dirty="0" smtClean="0">
                <a:latin typeface="+mn-ea"/>
              </a:rPr>
              <a:t>空间数据库和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数据导入</a:t>
            </a:r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21442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  建立空间数据库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1714488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新增一个服务器连接，或者对默认的服务器连接进行修改，设定该服务器连接的名称、主机、端口、维护数据库、用户名称、密码等选项，确定。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428868"/>
            <a:ext cx="3168650" cy="40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1429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右键该服务器连接，选择“连线”，输入密码，确定。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571744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右键“数据库”，选择“新建数据库”，设定数据库名称、拥有人等，确定。</a:t>
            </a:r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642918"/>
            <a:ext cx="2976563" cy="165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3000373"/>
            <a:ext cx="316865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打开</a:t>
            </a:r>
            <a:r>
              <a:rPr lang="en-US" dirty="0" err="1" smtClean="0"/>
              <a:t>pgAdminIII</a:t>
            </a:r>
            <a:r>
              <a:rPr lang="zh-CN" altLang="en-US" dirty="0" smtClean="0"/>
              <a:t>查询窗口，导入</a:t>
            </a:r>
            <a:r>
              <a:rPr lang="en-US" dirty="0" err="1" smtClean="0"/>
              <a:t>postgis</a:t>
            </a:r>
            <a:r>
              <a:rPr lang="zh-CN" altLang="en-US" dirty="0" smtClean="0"/>
              <a:t>安装目录中的</a:t>
            </a:r>
            <a:r>
              <a:rPr lang="en-US" dirty="0" smtClean="0"/>
              <a:t>lwpostgis.sql</a:t>
            </a:r>
            <a:r>
              <a:rPr lang="zh-CN" altLang="en-US" dirty="0" smtClean="0"/>
              <a:t>和</a:t>
            </a:r>
            <a:r>
              <a:rPr lang="en-US" dirty="0" smtClean="0"/>
              <a:t>spatial_ref_sys.sql</a:t>
            </a:r>
            <a:r>
              <a:rPr lang="zh-CN" altLang="en-US" dirty="0" smtClean="0"/>
              <a:t>，将该数据库升级成空间数据库。</a:t>
            </a:r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142984"/>
            <a:ext cx="68961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609</TotalTime>
  <Words>1561</Words>
  <Application>Microsoft Office PowerPoint</Application>
  <PresentationFormat>全屏显示(4:3)</PresentationFormat>
  <Paragraphs>170</Paragraphs>
  <Slides>51</Slides>
  <Notes>51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跋涉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GeoServer+OpenLayers+PostGIS的部署和开发</dc:title>
  <cp:lastModifiedBy>hei</cp:lastModifiedBy>
  <cp:revision>545</cp:revision>
  <dcterms:modified xsi:type="dcterms:W3CDTF">2011-04-14T13:26:51Z</dcterms:modified>
</cp:coreProperties>
</file>