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3"/>
  </p:notesMasterIdLst>
  <p:sldIdLst>
    <p:sldId id="321" r:id="rId2"/>
    <p:sldId id="322" r:id="rId3"/>
    <p:sldId id="268" r:id="rId4"/>
    <p:sldId id="269" r:id="rId5"/>
    <p:sldId id="270" r:id="rId6"/>
    <p:sldId id="271" r:id="rId7"/>
    <p:sldId id="272" r:id="rId8"/>
    <p:sldId id="323" r:id="rId9"/>
    <p:sldId id="324" r:id="rId10"/>
    <p:sldId id="325" r:id="rId11"/>
    <p:sldId id="326" r:id="rId12"/>
    <p:sldId id="379" r:id="rId13"/>
    <p:sldId id="380" r:id="rId14"/>
    <p:sldId id="327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2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81" r:id="rId35"/>
    <p:sldId id="382" r:id="rId36"/>
    <p:sldId id="383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386" r:id="rId46"/>
    <p:sldId id="387" r:id="rId47"/>
    <p:sldId id="392" r:id="rId48"/>
    <p:sldId id="389" r:id="rId49"/>
    <p:sldId id="390" r:id="rId50"/>
    <p:sldId id="391" r:id="rId51"/>
    <p:sldId id="393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4660"/>
  </p:normalViewPr>
  <p:slideViewPr>
    <p:cSldViewPr>
      <p:cViewPr varScale="1">
        <p:scale>
          <a:sx n="65" d="100"/>
          <a:sy n="65" d="100"/>
        </p:scale>
        <p:origin x="-147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E858D-F596-4CC8-A89A-D3CBCD68C6BE}" type="datetimeFigureOut">
              <a:rPr lang="zh-CN" altLang="en-US" smtClean="0"/>
              <a:t>2011/4/14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D60F0-0B28-4F09-BA4B-415961F607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D60F0-0B28-4F09-BA4B-415961F6076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2011/4/14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4643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lain" startAt="3"/>
            </a:pPr>
            <a:r>
              <a:rPr lang="zh-CN" altLang="en-US" sz="2000" dirty="0" smtClean="0"/>
              <a:t>预览加载的数据</a:t>
            </a:r>
            <a:endParaRPr lang="en-US" altLang="zh-CN" sz="2000" dirty="0" smtClean="0"/>
          </a:p>
          <a:p>
            <a:pPr marL="342900" lvl="0" indent="-342900">
              <a:buAutoNum type="arabicPlain" startAt="3"/>
            </a:pPr>
            <a:endParaRPr lang="en-US" altLang="zh-CN" sz="2000" dirty="0" smtClean="0"/>
          </a:p>
          <a:p>
            <a:pPr marL="342900" lvl="0" indent="-342900"/>
            <a:r>
              <a:rPr lang="zh-CN" altLang="en-US" sz="1600" dirty="0" smtClean="0"/>
              <a:t>点击</a:t>
            </a:r>
            <a:r>
              <a:rPr lang="zh-CN" altLang="en-US" sz="1600" b="1" dirty="0" smtClean="0"/>
              <a:t>欢迎</a:t>
            </a:r>
            <a:r>
              <a:rPr lang="en-US" sz="1600" b="1" dirty="0" smtClean="0"/>
              <a:t>---</a:t>
            </a:r>
            <a:r>
              <a:rPr lang="zh-CN" altLang="en-US" sz="1600" b="1" dirty="0" smtClean="0"/>
              <a:t>样例</a:t>
            </a:r>
            <a:r>
              <a:rPr lang="en-US" sz="1600" b="1" dirty="0" smtClean="0"/>
              <a:t>---</a:t>
            </a:r>
            <a:r>
              <a:rPr lang="zh-CN" altLang="en-US" sz="1600" b="1" dirty="0" smtClean="0"/>
              <a:t>地图预览，</a:t>
            </a:r>
            <a:endParaRPr lang="en-US" altLang="zh-CN" sz="1600" dirty="0" smtClean="0"/>
          </a:p>
        </p:txBody>
      </p:sp>
      <p:pic>
        <p:nvPicPr>
          <p:cNvPr id="1146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5" y="1714488"/>
            <a:ext cx="5852160" cy="424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357166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七、</a:t>
            </a:r>
            <a:r>
              <a:rPr lang="en-US" altLang="zh-CN" sz="2000" dirty="0" smtClean="0">
                <a:latin typeface="+mn-ea"/>
              </a:rPr>
              <a:t>GeoServer</a:t>
            </a:r>
            <a:r>
              <a:rPr lang="zh-CN" altLang="en-US" sz="2000" dirty="0" smtClean="0"/>
              <a:t>提供的服务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2" y="1857364"/>
            <a:ext cx="74295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WMS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WFS</a:t>
            </a:r>
            <a:r>
              <a:rPr lang="zh-CN" altLang="en-US" sz="2000" dirty="0" smtClean="0">
                <a:latin typeface="+mn-ea"/>
              </a:rPr>
              <a:t>初步认识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 什么时候用</a:t>
            </a:r>
            <a:r>
              <a:rPr lang="en-US" altLang="zh-CN" sz="2000" dirty="0" smtClean="0">
                <a:latin typeface="+mn-ea"/>
              </a:rPr>
              <a:t>WFS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WMS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WFS 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 WMS</a:t>
            </a:r>
            <a:r>
              <a:rPr lang="zh-CN" altLang="en-US" sz="2000" dirty="0" smtClean="0">
                <a:latin typeface="+mn-ea"/>
              </a:rPr>
              <a:t>同时使用时的交互过程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WFS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WMS</a:t>
            </a:r>
            <a:r>
              <a:rPr lang="zh-CN" altLang="en-US" sz="2000" dirty="0" smtClean="0">
                <a:latin typeface="+mn-ea"/>
              </a:rPr>
              <a:t>的操作方法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GetFeature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 Transaction</a:t>
            </a:r>
            <a:r>
              <a:rPr lang="zh-CN" altLang="en-US" sz="2000" dirty="0" smtClean="0">
                <a:latin typeface="+mn-ea"/>
              </a:rPr>
              <a:t>和 </a:t>
            </a:r>
            <a:r>
              <a:rPr lang="en-US" altLang="zh-CN" sz="2000" dirty="0" err="1" smtClean="0">
                <a:latin typeface="+mn-ea"/>
              </a:rPr>
              <a:t>GetMap</a:t>
            </a:r>
            <a:r>
              <a:rPr lang="zh-CN" altLang="en-US" sz="2000" dirty="0" smtClean="0">
                <a:latin typeface="+mn-ea"/>
              </a:rPr>
              <a:t>详细介绍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5.1</a:t>
            </a:r>
            <a:r>
              <a:rPr lang="zh-CN" altLang="en-US" sz="2000" dirty="0" smtClean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GetFeature</a:t>
            </a:r>
            <a:r>
              <a:rPr lang="zh-CN" altLang="en-US" sz="2000" dirty="0" smtClean="0">
                <a:latin typeface="+mn-ea"/>
              </a:rPr>
              <a:t>操作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5.2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WFS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Transaction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----WFS-T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5.3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GetMap</a:t>
            </a:r>
            <a:r>
              <a:rPr lang="zh-CN" altLang="en-US" sz="2000" dirty="0" smtClean="0">
                <a:latin typeface="+mn-ea"/>
              </a:rPr>
              <a:t>操作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  </a:t>
            </a:r>
            <a:r>
              <a:rPr lang="en-US" altLang="zh-CN" sz="2000" dirty="0" smtClean="0">
                <a:latin typeface="+mn-ea"/>
              </a:rPr>
              <a:t>5.4</a:t>
            </a:r>
            <a:r>
              <a:rPr lang="zh-CN" altLang="en-US" sz="2000" dirty="0" smtClean="0">
                <a:latin typeface="+mn-ea"/>
              </a:rPr>
              <a:t> 介绍两个示例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6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GeoServer</a:t>
            </a:r>
            <a:r>
              <a:rPr lang="zh-CN" altLang="en-US" sz="2000" dirty="0" smtClean="0">
                <a:latin typeface="+mn-ea"/>
              </a:rPr>
              <a:t>中的</a:t>
            </a:r>
            <a:r>
              <a:rPr lang="en-US" altLang="zh-CN" sz="2000" dirty="0" err="1" smtClean="0">
                <a:latin typeface="+mn-ea"/>
              </a:rPr>
              <a:t>demoRequest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928670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 </a:t>
            </a:r>
            <a:r>
              <a:rPr lang="en-US" altLang="zh-CN" dirty="0" smtClean="0">
                <a:latin typeface="+mn-ea"/>
              </a:rPr>
              <a:t>GeoServer</a:t>
            </a:r>
            <a:r>
              <a:rPr lang="zh-CN" altLang="en-US" dirty="0" smtClean="0">
                <a:latin typeface="+mn-ea"/>
              </a:rPr>
              <a:t>提供</a:t>
            </a:r>
            <a:r>
              <a:rPr lang="en-US" altLang="zh-CN" dirty="0" smtClean="0">
                <a:latin typeface="+mn-ea"/>
              </a:rPr>
              <a:t>WCS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WFS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WMS</a:t>
            </a:r>
            <a:r>
              <a:rPr lang="zh-CN" altLang="en-US" dirty="0" smtClean="0">
                <a:latin typeface="+mn-ea"/>
              </a:rPr>
              <a:t>服务，</a:t>
            </a:r>
            <a:r>
              <a:rPr lang="en-US" altLang="zh-CN" dirty="0" smtClean="0">
                <a:latin typeface="+mn-ea"/>
              </a:rPr>
              <a:t>WCS</a:t>
            </a:r>
            <a:r>
              <a:rPr lang="zh-CN" altLang="en-US" dirty="0" smtClean="0">
                <a:latin typeface="+mn-ea"/>
              </a:rPr>
              <a:t>的请求原理与</a:t>
            </a:r>
            <a:r>
              <a:rPr lang="en-US" altLang="zh-CN" dirty="0" smtClean="0">
                <a:latin typeface="+mn-ea"/>
              </a:rPr>
              <a:t>WMS</a:t>
            </a:r>
            <a:r>
              <a:rPr lang="zh-CN" altLang="en-US" dirty="0" smtClean="0">
                <a:latin typeface="+mn-ea"/>
              </a:rPr>
              <a:t>相似，在这里只介绍</a:t>
            </a:r>
            <a:r>
              <a:rPr lang="en-US" altLang="zh-CN" dirty="0" smtClean="0">
                <a:latin typeface="+mn-ea"/>
              </a:rPr>
              <a:t>WMS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WFS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8" y="714356"/>
            <a:ext cx="9040812" cy="362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428860" y="6286520"/>
            <a:ext cx="33872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674C05"/>
                </a:solidFill>
                <a:ea typeface="宋体" pitchFamily="2" charset="-122"/>
              </a:rPr>
              <a:t>底层数据集</a:t>
            </a:r>
            <a:r>
              <a:rPr lang="en-US" altLang="zh-CN" sz="1600" dirty="0" smtClean="0">
                <a:solidFill>
                  <a:srgbClr val="674C05"/>
                </a:solidFill>
                <a:ea typeface="宋体" pitchFamily="2" charset="-122"/>
              </a:rPr>
              <a:t>- </a:t>
            </a:r>
            <a:r>
              <a:rPr lang="zh-CN" altLang="en-US" sz="1600" dirty="0" smtClean="0">
                <a:solidFill>
                  <a:srgbClr val="674C05"/>
                </a:solidFill>
                <a:ea typeface="宋体" pitchFamily="2" charset="-122"/>
              </a:rPr>
              <a:t>数据库</a:t>
            </a:r>
            <a:r>
              <a:rPr lang="en-US" altLang="zh-CN" sz="1600" dirty="0" smtClean="0">
                <a:solidFill>
                  <a:srgbClr val="674C05"/>
                </a:solidFill>
                <a:ea typeface="宋体" pitchFamily="2" charset="-122"/>
              </a:rPr>
              <a:t>, </a:t>
            </a:r>
            <a:r>
              <a:rPr lang="en-US" altLang="zh-CN" sz="1600" dirty="0" err="1" smtClean="0">
                <a:solidFill>
                  <a:srgbClr val="674C05"/>
                </a:solidFill>
                <a:ea typeface="宋体" pitchFamily="2" charset="-122"/>
              </a:rPr>
              <a:t>Shapefile</a:t>
            </a:r>
            <a:r>
              <a:rPr lang="en-US" altLang="zh-CN" sz="1600" dirty="0" smtClean="0">
                <a:solidFill>
                  <a:srgbClr val="674C05"/>
                </a:solidFill>
                <a:ea typeface="宋体" pitchFamily="2" charset="-122"/>
              </a:rPr>
              <a:t>, </a:t>
            </a:r>
            <a:r>
              <a:rPr lang="zh-CN" altLang="en-US" sz="1600" dirty="0" smtClean="0">
                <a:solidFill>
                  <a:srgbClr val="674C05"/>
                </a:solidFill>
                <a:ea typeface="宋体" pitchFamily="2" charset="-122"/>
              </a:rPr>
              <a:t>影像</a:t>
            </a:r>
            <a:endParaRPr lang="en-US" altLang="zh-CN" sz="1600" dirty="0">
              <a:solidFill>
                <a:srgbClr val="674C05"/>
              </a:solidFill>
              <a:ea typeface="宋体" pitchFamily="2" charset="-122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428596" y="785794"/>
            <a:ext cx="27590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74C05"/>
                </a:solidFill>
                <a:ea typeface="宋体" pitchFamily="2" charset="-122"/>
              </a:rPr>
              <a:t> WMS </a:t>
            </a:r>
            <a:r>
              <a:rPr lang="zh-CN" altLang="en-US" dirty="0">
                <a:solidFill>
                  <a:srgbClr val="674C05"/>
                </a:solidFill>
                <a:ea typeface="宋体" pitchFamily="2" charset="-122"/>
              </a:rPr>
              <a:t>与渲染的地图有关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4143372" y="845090"/>
            <a:ext cx="4059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74C05"/>
                </a:solidFill>
                <a:ea typeface="宋体" pitchFamily="2" charset="-122"/>
              </a:rPr>
              <a:t>WFS </a:t>
            </a:r>
            <a:r>
              <a:rPr lang="zh-CN" altLang="en-US" dirty="0">
                <a:solidFill>
                  <a:srgbClr val="674C05"/>
                </a:solidFill>
                <a:ea typeface="宋体" pitchFamily="2" charset="-122"/>
              </a:rPr>
              <a:t>与获取和更新其内含的数据有关</a:t>
            </a:r>
            <a:endParaRPr lang="en-US" altLang="zh-CN" dirty="0">
              <a:solidFill>
                <a:srgbClr val="674C05"/>
              </a:solidFill>
              <a:ea typeface="宋体" pitchFamily="2" charset="-122"/>
            </a:endParaRP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214282" y="214290"/>
            <a:ext cx="27092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ea typeface="宋体" pitchFamily="2" charset="-122"/>
              </a:rPr>
              <a:t>1</a:t>
            </a:r>
            <a:r>
              <a:rPr lang="zh-CN" altLang="en-US" sz="2000" b="1" dirty="0" smtClean="0">
                <a:ea typeface="宋体" pitchFamily="2" charset="-122"/>
              </a:rPr>
              <a:t> </a:t>
            </a:r>
            <a:r>
              <a:rPr lang="en-US" altLang="zh-CN" sz="2000" b="1" dirty="0" smtClean="0">
                <a:ea typeface="宋体" pitchFamily="2" charset="-122"/>
              </a:rPr>
              <a:t>WMS</a:t>
            </a:r>
            <a:r>
              <a:rPr lang="zh-CN" altLang="en-US" sz="2000" b="1" dirty="0" smtClean="0">
                <a:ea typeface="宋体" pitchFamily="2" charset="-122"/>
              </a:rPr>
              <a:t>、</a:t>
            </a:r>
            <a:r>
              <a:rPr lang="en-US" altLang="zh-CN" sz="2000" b="1" dirty="0" smtClean="0">
                <a:ea typeface="宋体" pitchFamily="2" charset="-122"/>
              </a:rPr>
              <a:t>WFS</a:t>
            </a:r>
            <a:r>
              <a:rPr lang="zh-CN" altLang="en-US" sz="2000" b="1" dirty="0" smtClean="0">
                <a:ea typeface="宋体" pitchFamily="2" charset="-122"/>
              </a:rPr>
              <a:t>初步认识</a:t>
            </a:r>
            <a:endParaRPr lang="en-US" altLang="zh-CN" sz="2000" b="1" dirty="0">
              <a:ea typeface="宋体" pitchFamily="2" charset="-122"/>
            </a:endParaRPr>
          </a:p>
        </p:txBody>
      </p:sp>
      <p:grpSp>
        <p:nvGrpSpPr>
          <p:cNvPr id="39" name="Group 40"/>
          <p:cNvGrpSpPr>
            <a:grpSpLocks/>
          </p:cNvGrpSpPr>
          <p:nvPr/>
        </p:nvGrpSpPr>
        <p:grpSpPr bwMode="auto">
          <a:xfrm>
            <a:off x="2357422" y="4714884"/>
            <a:ext cx="3276600" cy="1528715"/>
            <a:chOff x="1461" y="-321"/>
            <a:chExt cx="2064" cy="834"/>
          </a:xfrm>
        </p:grpSpPr>
        <p:grpSp>
          <p:nvGrpSpPr>
            <p:cNvPr id="40" name="Group 3"/>
            <p:cNvGrpSpPr>
              <a:grpSpLocks/>
            </p:cNvGrpSpPr>
            <p:nvPr/>
          </p:nvGrpSpPr>
          <p:grpSpPr bwMode="auto">
            <a:xfrm>
              <a:off x="3087" y="225"/>
              <a:ext cx="288" cy="288"/>
              <a:chOff x="912" y="288"/>
              <a:chExt cx="288" cy="288"/>
            </a:xfrm>
          </p:grpSpPr>
          <p:sp>
            <p:nvSpPr>
              <p:cNvPr id="63" name="Oval 4"/>
              <p:cNvSpPr>
                <a:spLocks noChangeArrowheads="1"/>
              </p:cNvSpPr>
              <p:nvPr/>
            </p:nvSpPr>
            <p:spPr bwMode="auto">
              <a:xfrm>
                <a:off x="912" y="288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4" name="Oval 5"/>
              <p:cNvSpPr>
                <a:spLocks noChangeArrowheads="1"/>
              </p:cNvSpPr>
              <p:nvPr/>
            </p:nvSpPr>
            <p:spPr bwMode="auto">
              <a:xfrm>
                <a:off x="912" y="480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5" name="Line 6"/>
              <p:cNvSpPr>
                <a:spLocks noChangeShapeType="1"/>
              </p:cNvSpPr>
              <p:nvPr/>
            </p:nvSpPr>
            <p:spPr bwMode="auto">
              <a:xfrm>
                <a:off x="912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7"/>
              <p:cNvSpPr>
                <a:spLocks noChangeShapeType="1"/>
              </p:cNvSpPr>
              <p:nvPr/>
            </p:nvSpPr>
            <p:spPr bwMode="auto">
              <a:xfrm>
                <a:off x="1200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" name="Group 8"/>
            <p:cNvGrpSpPr>
              <a:grpSpLocks/>
            </p:cNvGrpSpPr>
            <p:nvPr/>
          </p:nvGrpSpPr>
          <p:grpSpPr bwMode="auto">
            <a:xfrm>
              <a:off x="2079" y="225"/>
              <a:ext cx="288" cy="288"/>
              <a:chOff x="912" y="288"/>
              <a:chExt cx="288" cy="288"/>
            </a:xfrm>
          </p:grpSpPr>
          <p:sp>
            <p:nvSpPr>
              <p:cNvPr id="59" name="Oval 9"/>
              <p:cNvSpPr>
                <a:spLocks noChangeArrowheads="1"/>
              </p:cNvSpPr>
              <p:nvPr/>
            </p:nvSpPr>
            <p:spPr bwMode="auto">
              <a:xfrm>
                <a:off x="912" y="288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0" name="Oval 10"/>
              <p:cNvSpPr>
                <a:spLocks noChangeArrowheads="1"/>
              </p:cNvSpPr>
              <p:nvPr/>
            </p:nvSpPr>
            <p:spPr bwMode="auto">
              <a:xfrm>
                <a:off x="912" y="480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1" name="Line 11"/>
              <p:cNvSpPr>
                <a:spLocks noChangeShapeType="1"/>
              </p:cNvSpPr>
              <p:nvPr/>
            </p:nvSpPr>
            <p:spPr bwMode="auto">
              <a:xfrm>
                <a:off x="912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12"/>
              <p:cNvSpPr>
                <a:spLocks noChangeShapeType="1"/>
              </p:cNvSpPr>
              <p:nvPr/>
            </p:nvSpPr>
            <p:spPr bwMode="auto">
              <a:xfrm>
                <a:off x="1200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2" name="Group 13"/>
            <p:cNvGrpSpPr>
              <a:grpSpLocks/>
            </p:cNvGrpSpPr>
            <p:nvPr/>
          </p:nvGrpSpPr>
          <p:grpSpPr bwMode="auto">
            <a:xfrm>
              <a:off x="2607" y="225"/>
              <a:ext cx="288" cy="288"/>
              <a:chOff x="912" y="288"/>
              <a:chExt cx="288" cy="288"/>
            </a:xfrm>
          </p:grpSpPr>
          <p:sp>
            <p:nvSpPr>
              <p:cNvPr id="55" name="Oval 14"/>
              <p:cNvSpPr>
                <a:spLocks noChangeArrowheads="1"/>
              </p:cNvSpPr>
              <p:nvPr/>
            </p:nvSpPr>
            <p:spPr bwMode="auto">
              <a:xfrm>
                <a:off x="912" y="288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" name="Oval 15"/>
              <p:cNvSpPr>
                <a:spLocks noChangeArrowheads="1"/>
              </p:cNvSpPr>
              <p:nvPr/>
            </p:nvSpPr>
            <p:spPr bwMode="auto">
              <a:xfrm>
                <a:off x="912" y="480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" name="Line 16"/>
              <p:cNvSpPr>
                <a:spLocks noChangeShapeType="1"/>
              </p:cNvSpPr>
              <p:nvPr/>
            </p:nvSpPr>
            <p:spPr bwMode="auto">
              <a:xfrm>
                <a:off x="912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17"/>
              <p:cNvSpPr>
                <a:spLocks noChangeShapeType="1"/>
              </p:cNvSpPr>
              <p:nvPr/>
            </p:nvSpPr>
            <p:spPr bwMode="auto">
              <a:xfrm>
                <a:off x="1200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" name="Group 18"/>
            <p:cNvGrpSpPr>
              <a:grpSpLocks/>
            </p:cNvGrpSpPr>
            <p:nvPr/>
          </p:nvGrpSpPr>
          <p:grpSpPr bwMode="auto">
            <a:xfrm>
              <a:off x="1596" y="225"/>
              <a:ext cx="288" cy="288"/>
              <a:chOff x="957" y="288"/>
              <a:chExt cx="288" cy="288"/>
            </a:xfrm>
          </p:grpSpPr>
          <p:sp>
            <p:nvSpPr>
              <p:cNvPr id="51" name="Oval 19"/>
              <p:cNvSpPr>
                <a:spLocks noChangeArrowheads="1"/>
              </p:cNvSpPr>
              <p:nvPr/>
            </p:nvSpPr>
            <p:spPr bwMode="auto">
              <a:xfrm>
                <a:off x="957" y="288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2" name="Oval 20"/>
              <p:cNvSpPr>
                <a:spLocks noChangeArrowheads="1"/>
              </p:cNvSpPr>
              <p:nvPr/>
            </p:nvSpPr>
            <p:spPr bwMode="auto">
              <a:xfrm>
                <a:off x="957" y="480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3" name="Line 21"/>
              <p:cNvSpPr>
                <a:spLocks noChangeShapeType="1"/>
              </p:cNvSpPr>
              <p:nvPr/>
            </p:nvSpPr>
            <p:spPr bwMode="auto">
              <a:xfrm>
                <a:off x="957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>
                <a:off x="1245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4" name="Group 23"/>
            <p:cNvGrpSpPr>
              <a:grpSpLocks/>
            </p:cNvGrpSpPr>
            <p:nvPr/>
          </p:nvGrpSpPr>
          <p:grpSpPr bwMode="auto">
            <a:xfrm>
              <a:off x="1461" y="-321"/>
              <a:ext cx="2064" cy="351"/>
              <a:chOff x="870" y="-210"/>
              <a:chExt cx="2064" cy="351"/>
            </a:xfrm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870" y="-210"/>
                <a:ext cx="20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674C05"/>
                  </a:solidFill>
                  <a:ea typeface="宋体" pitchFamily="2" charset="-122"/>
                </a:endParaRPr>
              </a:p>
            </p:txBody>
          </p:sp>
          <p:sp>
            <p:nvSpPr>
              <p:cNvPr id="50" name="Text Box 25"/>
              <p:cNvSpPr txBox="1">
                <a:spLocks noChangeArrowheads="1"/>
              </p:cNvSpPr>
              <p:nvPr/>
            </p:nvSpPr>
            <p:spPr bwMode="auto">
              <a:xfrm>
                <a:off x="1120" y="-147"/>
                <a:ext cx="16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674C05"/>
                    </a:solidFill>
                    <a:ea typeface="宋体" pitchFamily="2" charset="-122"/>
                  </a:rPr>
                  <a:t>Open Web Services</a:t>
                </a:r>
              </a:p>
            </p:txBody>
          </p:sp>
        </p:grp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1722" y="-1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>
              <a:off x="2217" y="-1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2757" y="-1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>
              <a:off x="3207" y="-1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" name="Line 31"/>
          <p:cNvSpPr>
            <a:spLocks noChangeShapeType="1"/>
          </p:cNvSpPr>
          <p:nvPr/>
        </p:nvSpPr>
        <p:spPr bwMode="auto">
          <a:xfrm flipH="1" flipV="1">
            <a:off x="1714480" y="4000504"/>
            <a:ext cx="1214446" cy="7143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 flipV="1">
            <a:off x="4643438" y="4071942"/>
            <a:ext cx="571504" cy="6429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35"/>
          <p:cNvSpPr txBox="1">
            <a:spLocks noChangeArrowheads="1"/>
          </p:cNvSpPr>
          <p:nvPr/>
        </p:nvSpPr>
        <p:spPr bwMode="auto">
          <a:xfrm>
            <a:off x="1500166" y="4214818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74C05"/>
                </a:solidFill>
                <a:ea typeface="宋体" pitchFamily="2" charset="-122"/>
              </a:rPr>
              <a:t>WMS</a:t>
            </a:r>
          </a:p>
        </p:txBody>
      </p:sp>
      <p:sp>
        <p:nvSpPr>
          <p:cNvPr id="70" name="Text Box 36"/>
          <p:cNvSpPr txBox="1">
            <a:spLocks noChangeArrowheads="1"/>
          </p:cNvSpPr>
          <p:nvPr/>
        </p:nvSpPr>
        <p:spPr bwMode="auto">
          <a:xfrm>
            <a:off x="5000628" y="4286256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74C05"/>
                </a:solidFill>
                <a:ea typeface="宋体" pitchFamily="2" charset="-122"/>
              </a:rPr>
              <a:t>WFS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9063" y="971550"/>
            <a:ext cx="9036769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</a:rPr>
              <a:t>用 </a:t>
            </a:r>
            <a:r>
              <a:rPr lang="en-US" altLang="zh-CN" sz="2000" dirty="0" smtClean="0">
                <a:ea typeface="宋体" pitchFamily="2" charset="-122"/>
              </a:rPr>
              <a:t>WFS</a:t>
            </a:r>
            <a:r>
              <a:rPr lang="zh-CN" altLang="en-US" sz="2000" dirty="0" smtClean="0">
                <a:ea typeface="宋体" pitchFamily="2" charset="-122"/>
              </a:rPr>
              <a:t>服务能做什么</a:t>
            </a:r>
            <a:endParaRPr lang="en-US" altLang="zh-CN" sz="1800" dirty="0" smtClean="0">
              <a:ea typeface="宋体" pitchFamily="2" charset="-122"/>
            </a:endParaRPr>
          </a:p>
          <a:p>
            <a:endParaRPr lang="en-US" altLang="zh-CN" sz="1800" dirty="0" smtClean="0">
              <a:ea typeface="宋体" pitchFamily="2" charset="-122"/>
            </a:endParaRPr>
          </a:p>
          <a:p>
            <a:r>
              <a:rPr lang="en-US" altLang="zh-CN" sz="1800" dirty="0" smtClean="0">
                <a:ea typeface="宋体" pitchFamily="2" charset="-122"/>
              </a:rPr>
              <a:t>WFS</a:t>
            </a:r>
            <a:r>
              <a:rPr lang="zh-CN" altLang="en-US" sz="1800" dirty="0" smtClean="0">
                <a:ea typeface="宋体" pitchFamily="2" charset="-122"/>
              </a:rPr>
              <a:t>允许以统一的方式直接访问存储在服务器上的</a:t>
            </a:r>
            <a:r>
              <a:rPr lang="en-US" altLang="zh-CN" sz="1800" dirty="0" smtClean="0">
                <a:ea typeface="宋体" pitchFamily="2" charset="-122"/>
              </a:rPr>
              <a:t>feature</a:t>
            </a:r>
            <a:r>
              <a:rPr lang="zh-CN" altLang="en-US" dirty="0" smtClean="0">
                <a:ea typeface="宋体" pitchFamily="2" charset="-122"/>
              </a:rPr>
              <a:t>；使用</a:t>
            </a:r>
            <a:r>
              <a:rPr lang="en-US" altLang="zh-CN" dirty="0" smtClean="0">
                <a:ea typeface="宋体" pitchFamily="2" charset="-122"/>
              </a:rPr>
              <a:t>WFS</a:t>
            </a:r>
            <a:r>
              <a:rPr lang="zh-CN" altLang="en-US" sz="1800" dirty="0" smtClean="0">
                <a:ea typeface="宋体" pitchFamily="2" charset="-122"/>
              </a:rPr>
              <a:t>可以完成如下工作</a:t>
            </a:r>
            <a:r>
              <a:rPr lang="en-US" altLang="zh-CN" sz="1800" dirty="0" smtClean="0">
                <a:ea typeface="宋体" pitchFamily="2" charset="-122"/>
              </a:rPr>
              <a:t>:</a:t>
            </a:r>
          </a:p>
          <a:p>
            <a:endParaRPr lang="en-US" altLang="zh-CN" sz="1800" dirty="0" smtClean="0">
              <a:ea typeface="宋体" pitchFamily="2" charset="-122"/>
            </a:endParaRPr>
          </a:p>
          <a:p>
            <a:pPr lvl="1">
              <a:buFontTx/>
              <a:buChar char="•"/>
            </a:pPr>
            <a:r>
              <a:rPr lang="en-US" altLang="zh-CN" sz="1800" dirty="0" smtClean="0">
                <a:ea typeface="宋体" pitchFamily="2" charset="-122"/>
              </a:rPr>
              <a:t>    </a:t>
            </a:r>
            <a:r>
              <a:rPr lang="zh-CN" altLang="en-US" sz="1800" dirty="0" smtClean="0">
                <a:ea typeface="宋体" pitchFamily="2" charset="-122"/>
              </a:rPr>
              <a:t>查询</a:t>
            </a:r>
            <a:r>
              <a:rPr lang="en-US" altLang="zh-CN" sz="1800" dirty="0" smtClean="0">
                <a:ea typeface="宋体" pitchFamily="2" charset="-122"/>
              </a:rPr>
              <a:t>dataset </a:t>
            </a:r>
            <a:r>
              <a:rPr lang="zh-CN" altLang="en-US" sz="1800" dirty="0" smtClean="0">
                <a:ea typeface="宋体" pitchFamily="2" charset="-122"/>
              </a:rPr>
              <a:t>并且解析出返回的</a:t>
            </a:r>
            <a:r>
              <a:rPr lang="en-US" altLang="zh-CN" sz="1800" dirty="0" smtClean="0">
                <a:ea typeface="宋体" pitchFamily="2" charset="-122"/>
              </a:rPr>
              <a:t>features</a:t>
            </a:r>
            <a:r>
              <a:rPr lang="zh-CN" altLang="en-US" sz="1800" dirty="0" smtClean="0">
                <a:ea typeface="宋体" pitchFamily="2" charset="-122"/>
              </a:rPr>
              <a:t>；</a:t>
            </a:r>
            <a:endParaRPr lang="en-US" altLang="zh-CN" sz="1800" dirty="0" smtClean="0">
              <a:ea typeface="宋体" pitchFamily="2" charset="-122"/>
            </a:endParaRPr>
          </a:p>
          <a:p>
            <a:pPr lvl="1">
              <a:buFontTx/>
              <a:buChar char="•"/>
            </a:pPr>
            <a:r>
              <a:rPr lang="en-US" altLang="zh-CN" sz="1800" dirty="0" smtClean="0">
                <a:ea typeface="宋体" pitchFamily="2" charset="-122"/>
              </a:rPr>
              <a:t>    </a:t>
            </a:r>
            <a:r>
              <a:rPr lang="zh-CN" altLang="en-US" sz="1800" dirty="0" smtClean="0">
                <a:ea typeface="宋体" pitchFamily="2" charset="-122"/>
              </a:rPr>
              <a:t>查找</a:t>
            </a:r>
            <a:r>
              <a:rPr lang="en-US" altLang="zh-CN" sz="1800" dirty="0" smtClean="0">
                <a:ea typeface="宋体" pitchFamily="2" charset="-122"/>
              </a:rPr>
              <a:t>feature</a:t>
            </a:r>
            <a:r>
              <a:rPr lang="zh-CN" altLang="en-US" sz="1800" dirty="0" smtClean="0">
                <a:ea typeface="宋体" pitchFamily="2" charset="-122"/>
              </a:rPr>
              <a:t>的定义</a:t>
            </a:r>
            <a:r>
              <a:rPr lang="en-US" altLang="zh-CN" sz="1800" dirty="0" smtClean="0">
                <a:ea typeface="宋体" pitchFamily="2" charset="-122"/>
              </a:rPr>
              <a:t>(feature</a:t>
            </a:r>
            <a:r>
              <a:rPr lang="zh-CN" altLang="en-US" sz="1800" dirty="0" smtClean="0">
                <a:ea typeface="宋体" pitchFamily="2" charset="-122"/>
              </a:rPr>
              <a:t>的属性、名称和类型</a:t>
            </a:r>
            <a:r>
              <a:rPr lang="en-US" altLang="zh-CN" sz="1800" dirty="0" smtClean="0">
                <a:ea typeface="宋体" pitchFamily="2" charset="-122"/>
              </a:rPr>
              <a:t>)</a:t>
            </a:r>
            <a:r>
              <a:rPr lang="zh-CN" altLang="en-US" sz="1800" dirty="0" smtClean="0">
                <a:ea typeface="宋体" pitchFamily="2" charset="-122"/>
              </a:rPr>
              <a:t>；</a:t>
            </a:r>
            <a:endParaRPr lang="en-US" altLang="zh-CN" sz="1800" dirty="0" smtClean="0">
              <a:ea typeface="宋体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1800" dirty="0" smtClean="0">
                <a:ea typeface="宋体" pitchFamily="2" charset="-122"/>
              </a:rPr>
              <a:t>    向</a:t>
            </a:r>
            <a:r>
              <a:rPr lang="en-US" altLang="zh-CN" sz="1800" dirty="0" smtClean="0">
                <a:ea typeface="宋体" pitchFamily="2" charset="-122"/>
              </a:rPr>
              <a:t>dataset</a:t>
            </a:r>
            <a:r>
              <a:rPr lang="zh-CN" altLang="en-US" sz="1800" dirty="0" smtClean="0">
                <a:ea typeface="宋体" pitchFamily="2" charset="-122"/>
              </a:rPr>
              <a:t>中添加</a:t>
            </a:r>
            <a:r>
              <a:rPr lang="en-US" altLang="zh-CN" dirty="0" smtClean="0">
                <a:ea typeface="宋体" pitchFamily="2" charset="-122"/>
              </a:rPr>
              <a:t>feature</a:t>
            </a:r>
            <a:r>
              <a:rPr lang="zh-CN" altLang="en-US" dirty="0" smtClean="0">
                <a:ea typeface="宋体" pitchFamily="2" charset="-122"/>
              </a:rPr>
              <a:t>；</a:t>
            </a:r>
            <a:endParaRPr lang="en-US" altLang="zh-CN" sz="1800" dirty="0" smtClean="0">
              <a:ea typeface="宋体" pitchFamily="2" charset="-122"/>
            </a:endParaRPr>
          </a:p>
          <a:p>
            <a:pPr lvl="1">
              <a:buFontTx/>
              <a:buChar char="•"/>
            </a:pP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zh-CN" altLang="en-US" sz="1800" dirty="0" smtClean="0">
                <a:ea typeface="宋体" pitchFamily="2" charset="-122"/>
              </a:rPr>
              <a:t>   从</a:t>
            </a:r>
            <a:r>
              <a:rPr lang="en-US" altLang="zh-CN" dirty="0" smtClean="0">
                <a:ea typeface="宋体" pitchFamily="2" charset="-122"/>
              </a:rPr>
              <a:t>dataset</a:t>
            </a:r>
            <a:r>
              <a:rPr lang="zh-CN" altLang="en-US" dirty="0" smtClean="0">
                <a:ea typeface="宋体" pitchFamily="2" charset="-122"/>
              </a:rPr>
              <a:t>中删除</a:t>
            </a:r>
            <a:r>
              <a:rPr lang="en-US" altLang="zh-CN" dirty="0" smtClean="0">
                <a:ea typeface="宋体" pitchFamily="2" charset="-122"/>
              </a:rPr>
              <a:t>feature</a:t>
            </a:r>
            <a:r>
              <a:rPr lang="zh-CN" altLang="en-US" dirty="0" smtClean="0">
                <a:ea typeface="宋体" pitchFamily="2" charset="-122"/>
              </a:rPr>
              <a:t>；</a:t>
            </a:r>
            <a:endParaRPr lang="en-US" altLang="zh-CN" sz="1800" dirty="0" smtClean="0">
              <a:ea typeface="宋体" pitchFamily="2" charset="-122"/>
            </a:endParaRPr>
          </a:p>
          <a:p>
            <a:pPr lvl="1">
              <a:buFontTx/>
              <a:buChar char="•"/>
            </a:pPr>
            <a:r>
              <a:rPr lang="en-US" altLang="zh-CN" sz="1800" dirty="0" smtClean="0">
                <a:ea typeface="宋体" pitchFamily="2" charset="-122"/>
              </a:rPr>
              <a:t>    </a:t>
            </a:r>
            <a:r>
              <a:rPr lang="zh-CN" altLang="en-US" sz="1800" dirty="0" smtClean="0">
                <a:ea typeface="宋体" pitchFamily="2" charset="-122"/>
              </a:rPr>
              <a:t>更新</a:t>
            </a:r>
            <a:r>
              <a:rPr lang="en-US" altLang="zh-CN" dirty="0" smtClean="0">
                <a:ea typeface="宋体" pitchFamily="2" charset="-122"/>
              </a:rPr>
              <a:t>dataset </a:t>
            </a:r>
            <a:r>
              <a:rPr lang="zh-CN" altLang="en-US" dirty="0" smtClean="0">
                <a:ea typeface="宋体" pitchFamily="2" charset="-122"/>
              </a:rPr>
              <a:t>中的；</a:t>
            </a:r>
            <a:endParaRPr lang="en-US" altLang="zh-CN" sz="1800" dirty="0" smtClean="0">
              <a:ea typeface="宋体" pitchFamily="2" charset="-122"/>
            </a:endParaRPr>
          </a:p>
          <a:p>
            <a:pPr lvl="1">
              <a:buFontTx/>
              <a:buChar char="•"/>
            </a:pPr>
            <a:r>
              <a:rPr lang="en-US" altLang="zh-CN" sz="1800" dirty="0" smtClean="0">
                <a:ea typeface="宋体" pitchFamily="2" charset="-122"/>
              </a:rPr>
              <a:t>    </a:t>
            </a:r>
            <a:r>
              <a:rPr lang="zh-CN" altLang="en-US" sz="1800" dirty="0" smtClean="0">
                <a:ea typeface="宋体" pitchFamily="2" charset="-122"/>
              </a:rPr>
              <a:t>锁定</a:t>
            </a:r>
            <a:r>
              <a:rPr lang="en-US" altLang="zh-CN" sz="1800" dirty="0" smtClean="0">
                <a:ea typeface="宋体" pitchFamily="2" charset="-122"/>
              </a:rPr>
              <a:t>feature</a:t>
            </a:r>
            <a:r>
              <a:rPr lang="zh-CN" altLang="en-US" dirty="0" smtClean="0">
                <a:ea typeface="宋体" pitchFamily="2" charset="-122"/>
              </a:rPr>
              <a:t>，禁止修改。</a:t>
            </a:r>
            <a:endParaRPr lang="en-US" altLang="zh-CN" sz="1800" dirty="0" smtClean="0">
              <a:ea typeface="宋体" pitchFamily="2" charset="-122"/>
            </a:endParaRPr>
          </a:p>
          <a:p>
            <a:endParaRPr lang="en-US" altLang="zh-CN" sz="1800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用 </a:t>
            </a:r>
            <a:r>
              <a:rPr lang="en-US" altLang="zh-CN" dirty="0" smtClean="0">
                <a:ea typeface="宋体" pitchFamily="2" charset="-122"/>
              </a:rPr>
              <a:t>WMS</a:t>
            </a:r>
            <a:r>
              <a:rPr lang="zh-CN" altLang="en-US" dirty="0" smtClean="0">
                <a:ea typeface="宋体" pitchFamily="2" charset="-122"/>
              </a:rPr>
              <a:t>服务能做什么</a:t>
            </a:r>
            <a:endParaRPr lang="en-US" altLang="zh-CN" sz="1800" dirty="0" smtClean="0">
              <a:ea typeface="宋体" pitchFamily="2" charset="-122"/>
            </a:endParaRPr>
          </a:p>
          <a:p>
            <a:endParaRPr lang="en-US" altLang="zh-CN" sz="1800" dirty="0" smtClean="0">
              <a:ea typeface="宋体" pitchFamily="2" charset="-122"/>
            </a:endParaRPr>
          </a:p>
          <a:p>
            <a:r>
              <a:rPr lang="en-US" altLang="zh-CN" sz="1800" dirty="0" smtClean="0">
                <a:ea typeface="宋体" pitchFamily="2" charset="-122"/>
              </a:rPr>
              <a:t>WMS</a:t>
            </a:r>
            <a:r>
              <a:rPr lang="zh-CN" altLang="en-US" dirty="0" smtClean="0">
                <a:ea typeface="宋体" pitchFamily="2" charset="-122"/>
              </a:rPr>
              <a:t>允许以统一的方式访问存储在服务器上的</a:t>
            </a:r>
            <a:r>
              <a:rPr lang="en-US" altLang="zh-CN" dirty="0" smtClean="0">
                <a:ea typeface="宋体" pitchFamily="2" charset="-122"/>
              </a:rPr>
              <a:t>feature</a:t>
            </a:r>
            <a:r>
              <a:rPr lang="zh-CN" altLang="en-US" dirty="0" smtClean="0">
                <a:ea typeface="宋体" pitchFamily="2" charset="-122"/>
              </a:rPr>
              <a:t>并进行渲染；使用</a:t>
            </a:r>
            <a:r>
              <a:rPr lang="en-US" altLang="zh-CN" dirty="0" smtClean="0">
                <a:ea typeface="宋体" pitchFamily="2" charset="-122"/>
              </a:rPr>
              <a:t>WMS</a:t>
            </a:r>
            <a:r>
              <a:rPr lang="zh-CN" altLang="en-US" dirty="0" smtClean="0">
                <a:ea typeface="宋体" pitchFamily="2" charset="-122"/>
              </a:rPr>
              <a:t>可以完成如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下工作</a:t>
            </a:r>
            <a:r>
              <a:rPr lang="en-US" altLang="zh-CN" sz="1800" dirty="0" smtClean="0">
                <a:ea typeface="宋体" pitchFamily="2" charset="-122"/>
              </a:rPr>
              <a:t>:</a:t>
            </a:r>
          </a:p>
          <a:p>
            <a:endParaRPr lang="en-US" altLang="zh-CN" sz="1800" dirty="0" smtClean="0">
              <a:ea typeface="宋体" pitchFamily="2" charset="-122"/>
            </a:endParaRPr>
          </a:p>
          <a:p>
            <a:pPr lvl="1">
              <a:buFontTx/>
              <a:buChar char="•"/>
            </a:pPr>
            <a:r>
              <a:rPr lang="en-US" altLang="zh-CN" sz="1800" dirty="0" smtClean="0">
                <a:ea typeface="宋体" pitchFamily="2" charset="-122"/>
              </a:rPr>
              <a:t>    </a:t>
            </a:r>
            <a:r>
              <a:rPr lang="zh-CN" altLang="en-US" sz="1800" dirty="0" smtClean="0">
                <a:ea typeface="宋体" pitchFamily="2" charset="-122"/>
              </a:rPr>
              <a:t>生成地图</a:t>
            </a:r>
            <a:endParaRPr lang="en-US" altLang="zh-CN" sz="1800" dirty="0" smtClean="0">
              <a:ea typeface="宋体" pitchFamily="2" charset="-122"/>
            </a:endParaRPr>
          </a:p>
          <a:p>
            <a:pPr lvl="1">
              <a:buFontTx/>
              <a:buChar char="•"/>
            </a:pPr>
            <a:r>
              <a:rPr lang="en-US" altLang="zh-CN" sz="1800" dirty="0" smtClean="0">
                <a:ea typeface="宋体" pitchFamily="2" charset="-122"/>
              </a:rPr>
              <a:t>    </a:t>
            </a:r>
            <a:r>
              <a:rPr lang="zh-CN" altLang="en-US" sz="1800" dirty="0" smtClean="0">
                <a:ea typeface="宋体" pitchFamily="2" charset="-122"/>
              </a:rPr>
              <a:t>简单的数据查询</a:t>
            </a:r>
          </a:p>
          <a:p>
            <a:endParaRPr lang="en-US" altLang="zh-CN" sz="1800" dirty="0">
              <a:solidFill>
                <a:srgbClr val="674C05"/>
              </a:solidFill>
              <a:ea typeface="宋体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214290"/>
            <a:ext cx="30827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ea typeface="宋体" pitchFamily="2" charset="-122"/>
              </a:rPr>
              <a:t>2</a:t>
            </a:r>
            <a:r>
              <a:rPr lang="zh-CN" altLang="en-US" sz="2000" b="1" dirty="0" smtClean="0">
                <a:ea typeface="宋体" pitchFamily="2" charset="-122"/>
              </a:rPr>
              <a:t> 什么时候用</a:t>
            </a:r>
            <a:r>
              <a:rPr lang="en-US" altLang="zh-CN" sz="2000" b="1" dirty="0" smtClean="0">
                <a:ea typeface="宋体" pitchFamily="2" charset="-122"/>
              </a:rPr>
              <a:t>WFS </a:t>
            </a:r>
            <a:r>
              <a:rPr lang="zh-CN" altLang="en-US" sz="2000" b="1" dirty="0" smtClean="0">
                <a:ea typeface="宋体" pitchFamily="2" charset="-122"/>
              </a:rPr>
              <a:t>和</a:t>
            </a:r>
            <a:r>
              <a:rPr lang="en-US" altLang="zh-CN" sz="2000" b="1" dirty="0" smtClean="0">
                <a:ea typeface="宋体" pitchFamily="2" charset="-122"/>
              </a:rPr>
              <a:t> WMS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752600" y="1066800"/>
            <a:ext cx="5257800" cy="5257800"/>
            <a:chOff x="1104" y="864"/>
            <a:chExt cx="3312" cy="3312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392" y="1104"/>
              <a:ext cx="288" cy="288"/>
              <a:chOff x="912" y="288"/>
              <a:chExt cx="288" cy="288"/>
            </a:xfrm>
          </p:grpSpPr>
          <p:sp>
            <p:nvSpPr>
              <p:cNvPr id="53" name="Oval 3"/>
              <p:cNvSpPr>
                <a:spLocks noChangeArrowheads="1"/>
              </p:cNvSpPr>
              <p:nvPr/>
            </p:nvSpPr>
            <p:spPr bwMode="auto">
              <a:xfrm>
                <a:off x="912" y="288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4" name="Oval 4"/>
              <p:cNvSpPr>
                <a:spLocks noChangeArrowheads="1"/>
              </p:cNvSpPr>
              <p:nvPr/>
            </p:nvSpPr>
            <p:spPr bwMode="auto">
              <a:xfrm>
                <a:off x="912" y="480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5" name="Line 5"/>
              <p:cNvSpPr>
                <a:spLocks noChangeShapeType="1"/>
              </p:cNvSpPr>
              <p:nvPr/>
            </p:nvSpPr>
            <p:spPr bwMode="auto">
              <a:xfrm>
                <a:off x="912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6"/>
              <p:cNvSpPr>
                <a:spLocks noChangeShapeType="1"/>
              </p:cNvSpPr>
              <p:nvPr/>
            </p:nvSpPr>
            <p:spPr bwMode="auto">
              <a:xfrm>
                <a:off x="1200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104" y="1632"/>
              <a:ext cx="1300" cy="288"/>
              <a:chOff x="644" y="864"/>
              <a:chExt cx="2236" cy="288"/>
            </a:xfrm>
          </p:grpSpPr>
          <p:sp>
            <p:nvSpPr>
              <p:cNvPr id="51" name="Rectangle 8"/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20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674C05"/>
                  </a:solidFill>
                  <a:ea typeface="宋体" pitchFamily="2" charset="-122"/>
                </a:endParaRPr>
              </a:p>
            </p:txBody>
          </p:sp>
          <p:sp>
            <p:nvSpPr>
              <p:cNvPr id="52" name="Text Box 9"/>
              <p:cNvSpPr txBox="1">
                <a:spLocks noChangeArrowheads="1"/>
              </p:cNvSpPr>
              <p:nvPr/>
            </p:nvSpPr>
            <p:spPr bwMode="auto">
              <a:xfrm>
                <a:off x="644" y="864"/>
                <a:ext cx="170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674C05"/>
                    </a:solidFill>
                    <a:ea typeface="宋体" pitchFamily="2" charset="-122"/>
                  </a:rPr>
                  <a:t>      </a:t>
                </a:r>
                <a:r>
                  <a:rPr lang="en-US" altLang="zh-CN">
                    <a:solidFill>
                      <a:srgbClr val="674C05"/>
                    </a:solidFill>
                    <a:ea typeface="宋体" pitchFamily="2" charset="-122"/>
                  </a:rPr>
                  <a:t>WFS 1 </a:t>
                </a:r>
              </a:p>
            </p:txBody>
          </p:sp>
        </p:grpSp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1536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 flipH="1">
              <a:off x="1344" y="192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2160" y="19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016" y="2256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2016" y="2256"/>
              <a:ext cx="7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674C05"/>
                  </a:solidFill>
                  <a:ea typeface="宋体" pitchFamily="2" charset="-122"/>
                </a:rPr>
                <a:t>WMS 1</a:t>
              </a: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16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352" y="3648"/>
              <a:ext cx="352" cy="528"/>
              <a:chOff x="1952" y="3072"/>
              <a:chExt cx="352" cy="528"/>
            </a:xfrm>
          </p:grpSpPr>
          <p:grpSp>
            <p:nvGrpSpPr>
              <p:cNvPr id="44" name="Group 17"/>
              <p:cNvGrpSpPr>
                <a:grpSpLocks/>
              </p:cNvGrpSpPr>
              <p:nvPr/>
            </p:nvGrpSpPr>
            <p:grpSpPr bwMode="auto">
              <a:xfrm>
                <a:off x="2016" y="3072"/>
                <a:ext cx="240" cy="352"/>
                <a:chOff x="2304" y="3360"/>
                <a:chExt cx="240" cy="352"/>
              </a:xfrm>
            </p:grpSpPr>
            <p:sp>
              <p:nvSpPr>
                <p:cNvPr id="46" name="Oval 18"/>
                <p:cNvSpPr>
                  <a:spLocks noChangeArrowheads="1"/>
                </p:cNvSpPr>
                <p:nvPr/>
              </p:nvSpPr>
              <p:spPr bwMode="auto">
                <a:xfrm>
                  <a:off x="2352" y="3360"/>
                  <a:ext cx="144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7" name="Line 19"/>
                <p:cNvSpPr>
                  <a:spLocks noChangeShapeType="1"/>
                </p:cNvSpPr>
                <p:nvPr/>
              </p:nvSpPr>
              <p:spPr bwMode="auto">
                <a:xfrm>
                  <a:off x="2423" y="345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2352" y="3616"/>
                  <a:ext cx="63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21"/>
                <p:cNvSpPr>
                  <a:spLocks noChangeShapeType="1"/>
                </p:cNvSpPr>
                <p:nvPr/>
              </p:nvSpPr>
              <p:spPr bwMode="auto">
                <a:xfrm>
                  <a:off x="2431" y="3608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22"/>
                <p:cNvSpPr>
                  <a:spLocks noChangeShapeType="1"/>
                </p:cNvSpPr>
                <p:nvPr/>
              </p:nvSpPr>
              <p:spPr bwMode="auto">
                <a:xfrm>
                  <a:off x="2304" y="35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" name="Text Box 23"/>
              <p:cNvSpPr txBox="1">
                <a:spLocks noChangeArrowheads="1"/>
              </p:cNvSpPr>
              <p:nvPr/>
            </p:nvSpPr>
            <p:spPr bwMode="auto">
              <a:xfrm>
                <a:off x="1952" y="3408"/>
                <a:ext cx="35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674C05"/>
                    </a:solidFill>
                    <a:latin typeface="Arial" pitchFamily="34" charset="0"/>
                    <a:ea typeface="宋体" pitchFamily="2" charset="-122"/>
                  </a:rPr>
                  <a:t>用户</a:t>
                </a:r>
                <a:endParaRPr lang="en-US" altLang="zh-CN" sz="1400" dirty="0">
                  <a:solidFill>
                    <a:srgbClr val="674C05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1152" y="2928"/>
              <a:ext cx="326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1152" y="2928"/>
              <a:ext cx="31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674C05"/>
                  </a:solidFill>
                  <a:ea typeface="宋体" pitchFamily="2" charset="-122"/>
                </a:rPr>
                <a:t>Spatial Web Application</a:t>
              </a:r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2544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1223" y="888"/>
              <a:ext cx="99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srgbClr val="674C05"/>
                  </a:solidFill>
                  <a:ea typeface="宋体" pitchFamily="2" charset="-122"/>
                </a:rPr>
                <a:t>基础</a:t>
              </a:r>
              <a:r>
                <a:rPr lang="en-US" altLang="zh-CN" sz="1400" dirty="0" smtClean="0">
                  <a:solidFill>
                    <a:srgbClr val="674C05"/>
                  </a:solidFill>
                  <a:ea typeface="宋体" pitchFamily="2" charset="-122"/>
                </a:rPr>
                <a:t>datasets </a:t>
              </a:r>
              <a:r>
                <a:rPr lang="en-US" altLang="zh-CN" sz="1400" dirty="0">
                  <a:solidFill>
                    <a:srgbClr val="674C05"/>
                  </a:solidFill>
                  <a:ea typeface="宋体" pitchFamily="2" charset="-122"/>
                </a:rPr>
                <a:t>1 &amp; 2</a:t>
              </a:r>
            </a:p>
          </p:txBody>
        </p:sp>
        <p:grpSp>
          <p:nvGrpSpPr>
            <p:cNvPr id="16" name="Group 28"/>
            <p:cNvGrpSpPr>
              <a:grpSpLocks/>
            </p:cNvGrpSpPr>
            <p:nvPr/>
          </p:nvGrpSpPr>
          <p:grpSpPr bwMode="auto">
            <a:xfrm>
              <a:off x="3204" y="1080"/>
              <a:ext cx="288" cy="288"/>
              <a:chOff x="912" y="288"/>
              <a:chExt cx="288" cy="288"/>
            </a:xfrm>
          </p:grpSpPr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>
                <a:off x="912" y="288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" name="Oval 30"/>
              <p:cNvSpPr>
                <a:spLocks noChangeArrowheads="1"/>
              </p:cNvSpPr>
              <p:nvPr/>
            </p:nvSpPr>
            <p:spPr bwMode="auto">
              <a:xfrm>
                <a:off x="912" y="480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" name="Line 31"/>
              <p:cNvSpPr>
                <a:spLocks noChangeShapeType="1"/>
              </p:cNvSpPr>
              <p:nvPr/>
            </p:nvSpPr>
            <p:spPr bwMode="auto">
              <a:xfrm>
                <a:off x="912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32"/>
              <p:cNvSpPr>
                <a:spLocks noChangeShapeType="1"/>
              </p:cNvSpPr>
              <p:nvPr/>
            </p:nvSpPr>
            <p:spPr bwMode="auto">
              <a:xfrm>
                <a:off x="1200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33"/>
            <p:cNvGrpSpPr>
              <a:grpSpLocks/>
            </p:cNvGrpSpPr>
            <p:nvPr/>
          </p:nvGrpSpPr>
          <p:grpSpPr bwMode="auto">
            <a:xfrm>
              <a:off x="2940" y="1608"/>
              <a:ext cx="1276" cy="288"/>
              <a:chOff x="685" y="864"/>
              <a:chExt cx="2195" cy="288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206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674C05"/>
                  </a:solidFill>
                  <a:ea typeface="宋体" pitchFamily="2" charset="-122"/>
                </a:endParaRPr>
              </a:p>
            </p:txBody>
          </p:sp>
          <p:sp>
            <p:nvSpPr>
              <p:cNvPr id="39" name="Text Box 35"/>
              <p:cNvSpPr txBox="1">
                <a:spLocks noChangeArrowheads="1"/>
              </p:cNvSpPr>
              <p:nvPr/>
            </p:nvSpPr>
            <p:spPr bwMode="auto">
              <a:xfrm>
                <a:off x="685" y="864"/>
                <a:ext cx="16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674C05"/>
                    </a:solidFill>
                    <a:ea typeface="宋体" pitchFamily="2" charset="-122"/>
                  </a:rPr>
                  <a:t>      </a:t>
                </a:r>
                <a:r>
                  <a:rPr lang="en-US" altLang="zh-CN">
                    <a:solidFill>
                      <a:srgbClr val="674C05"/>
                    </a:solidFill>
                    <a:ea typeface="宋体" pitchFamily="2" charset="-122"/>
                  </a:rPr>
                  <a:t>WFS 2</a:t>
                </a:r>
              </a:p>
            </p:txBody>
          </p:sp>
        </p:grp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3348" y="13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37"/>
            <p:cNvSpPr txBox="1">
              <a:spLocks noChangeArrowheads="1"/>
            </p:cNvSpPr>
            <p:nvPr/>
          </p:nvSpPr>
          <p:spPr bwMode="auto">
            <a:xfrm>
              <a:off x="3017" y="864"/>
              <a:ext cx="10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 smtClean="0">
                  <a:solidFill>
                    <a:srgbClr val="674C05"/>
                  </a:solidFill>
                  <a:ea typeface="宋体" pitchFamily="2" charset="-122"/>
                </a:rPr>
                <a:t>基础</a:t>
              </a:r>
              <a:r>
                <a:rPr lang="en-US" altLang="zh-CN" sz="1400" dirty="0" smtClean="0">
                  <a:solidFill>
                    <a:srgbClr val="674C05"/>
                  </a:solidFill>
                  <a:ea typeface="宋体" pitchFamily="2" charset="-122"/>
                </a:rPr>
                <a:t>datasets </a:t>
              </a:r>
              <a:r>
                <a:rPr lang="en-US" altLang="zh-CN" sz="1400" dirty="0">
                  <a:solidFill>
                    <a:srgbClr val="674C05"/>
                  </a:solidFill>
                  <a:ea typeface="宋体" pitchFamily="2" charset="-122"/>
                </a:rPr>
                <a:t>3 &amp; 4</a:t>
              </a:r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 flipH="1">
              <a:off x="2544" y="192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>
              <a:off x="3264" y="192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>
              <a:off x="3840" y="19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41"/>
            <p:cNvSpPr txBox="1">
              <a:spLocks noChangeArrowheads="1"/>
            </p:cNvSpPr>
            <p:nvPr/>
          </p:nvSpPr>
          <p:spPr bwMode="auto">
            <a:xfrm>
              <a:off x="3696" y="2256"/>
              <a:ext cx="7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674C05"/>
                  </a:solidFill>
                  <a:ea typeface="宋体" pitchFamily="2" charset="-122"/>
                </a:rPr>
                <a:t>WMS 2</a:t>
              </a:r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>
              <a:off x="3840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3696" y="2256"/>
              <a:ext cx="72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26" name="Group 44"/>
            <p:cNvGrpSpPr>
              <a:grpSpLocks/>
            </p:cNvGrpSpPr>
            <p:nvPr/>
          </p:nvGrpSpPr>
          <p:grpSpPr bwMode="auto">
            <a:xfrm>
              <a:off x="1776" y="1104"/>
              <a:ext cx="288" cy="288"/>
              <a:chOff x="912" y="288"/>
              <a:chExt cx="288" cy="288"/>
            </a:xfrm>
          </p:grpSpPr>
          <p:sp>
            <p:nvSpPr>
              <p:cNvPr id="34" name="Oval 45"/>
              <p:cNvSpPr>
                <a:spLocks noChangeArrowheads="1"/>
              </p:cNvSpPr>
              <p:nvPr/>
            </p:nvSpPr>
            <p:spPr bwMode="auto">
              <a:xfrm>
                <a:off x="912" y="288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5" name="Oval 46"/>
              <p:cNvSpPr>
                <a:spLocks noChangeArrowheads="1"/>
              </p:cNvSpPr>
              <p:nvPr/>
            </p:nvSpPr>
            <p:spPr bwMode="auto">
              <a:xfrm>
                <a:off x="912" y="480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6" name="Line 47"/>
              <p:cNvSpPr>
                <a:spLocks noChangeShapeType="1"/>
              </p:cNvSpPr>
              <p:nvPr/>
            </p:nvSpPr>
            <p:spPr bwMode="auto">
              <a:xfrm>
                <a:off x="912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48"/>
              <p:cNvSpPr>
                <a:spLocks noChangeShapeType="1"/>
              </p:cNvSpPr>
              <p:nvPr/>
            </p:nvSpPr>
            <p:spPr bwMode="auto">
              <a:xfrm>
                <a:off x="1200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Line 49"/>
            <p:cNvSpPr>
              <a:spLocks noChangeShapeType="1"/>
            </p:cNvSpPr>
            <p:nvPr/>
          </p:nvSpPr>
          <p:spPr bwMode="auto">
            <a:xfrm>
              <a:off x="192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" name="Group 50"/>
            <p:cNvGrpSpPr>
              <a:grpSpLocks/>
            </p:cNvGrpSpPr>
            <p:nvPr/>
          </p:nvGrpSpPr>
          <p:grpSpPr bwMode="auto">
            <a:xfrm>
              <a:off x="3608" y="1089"/>
              <a:ext cx="288" cy="288"/>
              <a:chOff x="912" y="288"/>
              <a:chExt cx="288" cy="288"/>
            </a:xfrm>
          </p:grpSpPr>
          <p:sp>
            <p:nvSpPr>
              <p:cNvPr id="30" name="Oval 51"/>
              <p:cNvSpPr>
                <a:spLocks noChangeArrowheads="1"/>
              </p:cNvSpPr>
              <p:nvPr/>
            </p:nvSpPr>
            <p:spPr bwMode="auto">
              <a:xfrm>
                <a:off x="912" y="288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1" name="Oval 52"/>
              <p:cNvSpPr>
                <a:spLocks noChangeArrowheads="1"/>
              </p:cNvSpPr>
              <p:nvPr/>
            </p:nvSpPr>
            <p:spPr bwMode="auto">
              <a:xfrm>
                <a:off x="912" y="480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2" name="Line 53"/>
              <p:cNvSpPr>
                <a:spLocks noChangeShapeType="1"/>
              </p:cNvSpPr>
              <p:nvPr/>
            </p:nvSpPr>
            <p:spPr bwMode="auto">
              <a:xfrm>
                <a:off x="912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54"/>
              <p:cNvSpPr>
                <a:spLocks noChangeShapeType="1"/>
              </p:cNvSpPr>
              <p:nvPr/>
            </p:nvSpPr>
            <p:spPr bwMode="auto">
              <a:xfrm>
                <a:off x="1200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3752" y="137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428596" y="428604"/>
            <a:ext cx="39599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ea typeface="宋体" pitchFamily="2" charset="-122"/>
              </a:rPr>
              <a:t>3</a:t>
            </a:r>
            <a:r>
              <a:rPr lang="zh-CN" altLang="en-US" b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WFS </a:t>
            </a:r>
            <a:r>
              <a:rPr lang="zh-CN" altLang="en-US" b="1" dirty="0" smtClean="0">
                <a:ea typeface="宋体" pitchFamily="2" charset="-122"/>
              </a:rPr>
              <a:t>和</a:t>
            </a:r>
            <a:r>
              <a:rPr lang="en-US" altLang="zh-CN" b="1" dirty="0" smtClean="0">
                <a:ea typeface="宋体" pitchFamily="2" charset="-122"/>
              </a:rPr>
              <a:t> WMS</a:t>
            </a:r>
            <a:r>
              <a:rPr lang="zh-CN" altLang="en-US" b="1" dirty="0" smtClean="0">
                <a:ea typeface="宋体" pitchFamily="2" charset="-122"/>
              </a:rPr>
              <a:t>同时使用时的交互过程</a:t>
            </a:r>
            <a:endParaRPr lang="en-US" altLang="zh-CN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00826" y="1714488"/>
            <a:ext cx="457200" cy="457200"/>
            <a:chOff x="912" y="288"/>
            <a:chExt cx="288" cy="288"/>
          </a:xfrm>
        </p:grpSpPr>
        <p:sp>
          <p:nvSpPr>
            <p:cNvPr id="3" name="Oval 3"/>
            <p:cNvSpPr>
              <a:spLocks noChangeArrowheads="1"/>
            </p:cNvSpPr>
            <p:nvPr/>
          </p:nvSpPr>
          <p:spPr bwMode="auto">
            <a:xfrm>
              <a:off x="912" y="288"/>
              <a:ext cx="288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912" y="480"/>
              <a:ext cx="288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912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00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428992" y="1714488"/>
            <a:ext cx="457200" cy="457200"/>
            <a:chOff x="912" y="288"/>
            <a:chExt cx="288" cy="288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912" y="288"/>
              <a:ext cx="288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912" y="480"/>
              <a:ext cx="288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912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00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214942" y="1714488"/>
            <a:ext cx="457200" cy="457200"/>
            <a:chOff x="912" y="288"/>
            <a:chExt cx="288" cy="288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912" y="288"/>
              <a:ext cx="288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912" y="480"/>
              <a:ext cx="288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912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200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2071670" y="1714488"/>
            <a:ext cx="457200" cy="457200"/>
            <a:chOff x="912" y="288"/>
            <a:chExt cx="288" cy="288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912" y="288"/>
              <a:ext cx="288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912" y="480"/>
              <a:ext cx="288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12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200" y="3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1142976" y="2568555"/>
            <a:ext cx="6643734" cy="457200"/>
            <a:chOff x="816" y="864"/>
            <a:chExt cx="2064" cy="288"/>
          </a:xfrm>
        </p:grpSpPr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816" y="864"/>
              <a:ext cx="20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674C05"/>
                </a:solidFill>
                <a:ea typeface="宋体" pitchFamily="2" charset="-122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056" y="864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>
                <a:solidFill>
                  <a:srgbClr val="674C05"/>
                </a:solidFill>
                <a:ea typeface="宋体" pitchFamily="2" charset="-122"/>
              </a:endParaRPr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285982" y="217169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3643306" y="217169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443542" y="2171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6729426" y="2171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786050" y="1214422"/>
            <a:ext cx="33872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</a:rPr>
              <a:t>底层数据集</a:t>
            </a:r>
            <a:r>
              <a:rPr lang="en-US" altLang="zh-CN" sz="1600" dirty="0" smtClean="0">
                <a:ea typeface="宋体" pitchFamily="2" charset="-122"/>
              </a:rPr>
              <a:t>- </a:t>
            </a:r>
            <a:r>
              <a:rPr lang="zh-CN" altLang="en-US" sz="1600" dirty="0" smtClean="0">
                <a:ea typeface="宋体" pitchFamily="2" charset="-122"/>
              </a:rPr>
              <a:t>数据库</a:t>
            </a:r>
            <a:r>
              <a:rPr lang="en-US" altLang="zh-CN" sz="1600" dirty="0" smtClean="0">
                <a:ea typeface="宋体" pitchFamily="2" charset="-122"/>
              </a:rPr>
              <a:t>, </a:t>
            </a:r>
            <a:r>
              <a:rPr lang="en-US" altLang="zh-CN" sz="1600" dirty="0" err="1" smtClean="0">
                <a:ea typeface="宋体" pitchFamily="2" charset="-122"/>
              </a:rPr>
              <a:t>Shapefile</a:t>
            </a:r>
            <a:r>
              <a:rPr lang="en-US" altLang="zh-CN" sz="1600" dirty="0" smtClean="0">
                <a:ea typeface="宋体" pitchFamily="2" charset="-122"/>
              </a:rPr>
              <a:t>, </a:t>
            </a:r>
            <a:r>
              <a:rPr lang="zh-CN" altLang="en-US" sz="1600" dirty="0" smtClean="0">
                <a:ea typeface="宋体" pitchFamily="2" charset="-122"/>
              </a:rPr>
              <a:t>影像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214546" y="3000372"/>
            <a:ext cx="3175" cy="206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357422" y="3071810"/>
            <a:ext cx="1887538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674C05"/>
                </a:solidFill>
                <a:latin typeface="Arial" pitchFamily="34" charset="0"/>
                <a:ea typeface="宋体" pitchFamily="2" charset="-122"/>
              </a:rPr>
              <a:t>GetCapabilities</a:t>
            </a:r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1400" b="1" i="1" dirty="0">
                <a:solidFill>
                  <a:srgbClr val="674C05"/>
                </a:solidFill>
                <a:latin typeface="Arial" pitchFamily="34" charset="0"/>
                <a:ea typeface="宋体" pitchFamily="2" charset="-122"/>
              </a:rPr>
              <a:t>GetFeature</a:t>
            </a:r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1400" dirty="0" err="1">
                <a:solidFill>
                  <a:srgbClr val="674C05"/>
                </a:solidFill>
                <a:latin typeface="Arial" pitchFamily="34" charset="0"/>
                <a:ea typeface="宋体" pitchFamily="2" charset="-122"/>
              </a:rPr>
              <a:t>GetFeatureWithLock</a:t>
            </a:r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1400" dirty="0" err="1">
                <a:solidFill>
                  <a:srgbClr val="674C05"/>
                </a:solidFill>
                <a:latin typeface="Arial" pitchFamily="34" charset="0"/>
                <a:ea typeface="宋体" pitchFamily="2" charset="-122"/>
              </a:rPr>
              <a:t>DescribeFeatureType</a:t>
            </a:r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1400" b="1" i="1" dirty="0">
                <a:solidFill>
                  <a:srgbClr val="674C05"/>
                </a:solidFill>
                <a:latin typeface="Arial" pitchFamily="34" charset="0"/>
                <a:ea typeface="宋体" pitchFamily="2" charset="-122"/>
              </a:rPr>
              <a:t>Transaction</a:t>
            </a:r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1400" dirty="0" err="1">
                <a:solidFill>
                  <a:srgbClr val="674C05"/>
                </a:solidFill>
                <a:latin typeface="Arial" pitchFamily="34" charset="0"/>
                <a:ea typeface="宋体" pitchFamily="2" charset="-122"/>
              </a:rPr>
              <a:t>LockFeature</a:t>
            </a:r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  <a:p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  <a:p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1400" b="1" dirty="0">
                <a:solidFill>
                  <a:srgbClr val="674C05"/>
                </a:solidFill>
                <a:ea typeface="宋体" pitchFamily="2" charset="-122"/>
              </a:rPr>
              <a:t>WFS Requests</a:t>
            </a:r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5286380" y="3000372"/>
            <a:ext cx="0" cy="205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362580" y="3076572"/>
            <a:ext cx="1681163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674C05"/>
                </a:solidFill>
                <a:latin typeface="Arial" pitchFamily="34" charset="0"/>
                <a:ea typeface="宋体" pitchFamily="2" charset="-122"/>
              </a:rPr>
              <a:t>GetCapabilities</a:t>
            </a:r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1400" b="1" i="1" dirty="0" err="1">
                <a:solidFill>
                  <a:srgbClr val="674C05"/>
                </a:solidFill>
                <a:latin typeface="Arial" pitchFamily="34" charset="0"/>
                <a:ea typeface="宋体" pitchFamily="2" charset="-122"/>
              </a:rPr>
              <a:t>GetMap</a:t>
            </a:r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1400" dirty="0" err="1">
                <a:solidFill>
                  <a:srgbClr val="674C05"/>
                </a:solidFill>
                <a:latin typeface="Arial" pitchFamily="34" charset="0"/>
                <a:ea typeface="宋体" pitchFamily="2" charset="-122"/>
              </a:rPr>
              <a:t>GetFeatureInfo</a:t>
            </a:r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1400" dirty="0" err="1">
                <a:solidFill>
                  <a:srgbClr val="674C05"/>
                </a:solidFill>
                <a:latin typeface="Arial" pitchFamily="34" charset="0"/>
                <a:ea typeface="宋体" pitchFamily="2" charset="-122"/>
              </a:rPr>
              <a:t>DescribeLayer</a:t>
            </a:r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1400" dirty="0" err="1">
                <a:solidFill>
                  <a:srgbClr val="674C05"/>
                </a:solidFill>
                <a:latin typeface="Arial" pitchFamily="34" charset="0"/>
                <a:ea typeface="宋体" pitchFamily="2" charset="-122"/>
              </a:rPr>
              <a:t>GetLegendGraphic</a:t>
            </a:r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  <a:p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  <a:p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  <a:p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1400" b="1" dirty="0">
                <a:solidFill>
                  <a:srgbClr val="674C05"/>
                </a:solidFill>
                <a:ea typeface="宋体" pitchFamily="2" charset="-122"/>
              </a:rPr>
              <a:t>WMS Requests</a:t>
            </a:r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4191000" y="5715016"/>
            <a:ext cx="381000" cy="558800"/>
            <a:chOff x="2304" y="3360"/>
            <a:chExt cx="240" cy="352"/>
          </a:xfrm>
        </p:grpSpPr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2352" y="3360"/>
              <a:ext cx="144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2423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2352" y="3616"/>
              <a:ext cx="63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431" y="360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2304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1785918" y="5083155"/>
            <a:ext cx="5286412" cy="2746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rgbClr val="674C05"/>
                </a:solidFill>
                <a:ea typeface="宋体" pitchFamily="2" charset="-122"/>
              </a:rPr>
              <a:t>Internet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4171137" y="6286520"/>
            <a:ext cx="5437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674C05"/>
                </a:solidFill>
                <a:latin typeface="Arial" pitchFamily="34" charset="0"/>
                <a:ea typeface="宋体" pitchFamily="2" charset="-122"/>
              </a:rPr>
              <a:t>用户</a:t>
            </a:r>
            <a:endParaRPr lang="en-US" altLang="zh-CN" sz="14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4357686" y="535782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357158" y="428604"/>
            <a:ext cx="25154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4</a:t>
            </a:r>
            <a:r>
              <a:rPr lang="zh-CN" altLang="en-US" b="1" dirty="0" smtClean="0">
                <a:latin typeface="+mj-ea"/>
                <a:ea typeface="+mj-ea"/>
              </a:rPr>
              <a:t> </a:t>
            </a:r>
            <a:r>
              <a:rPr lang="en-US" altLang="zh-CN" b="1" dirty="0" smtClean="0">
                <a:latin typeface="+mj-ea"/>
                <a:ea typeface="+mj-ea"/>
              </a:rPr>
              <a:t>WFS</a:t>
            </a:r>
            <a:r>
              <a:rPr lang="zh-CN" altLang="en-US" b="1" dirty="0" smtClean="0">
                <a:latin typeface="+mj-ea"/>
                <a:ea typeface="+mj-ea"/>
              </a:rPr>
              <a:t>、</a:t>
            </a:r>
            <a:r>
              <a:rPr lang="en-US" altLang="zh-CN" b="1" dirty="0" smtClean="0">
                <a:latin typeface="+mj-ea"/>
                <a:ea typeface="+mj-ea"/>
              </a:rPr>
              <a:t>WMS</a:t>
            </a:r>
            <a:r>
              <a:rPr lang="zh-CN" altLang="en-US" b="1" dirty="0" smtClean="0">
                <a:latin typeface="+mj-ea"/>
                <a:ea typeface="+mj-ea"/>
              </a:rPr>
              <a:t>的操作方法</a:t>
            </a:r>
            <a:endParaRPr lang="en-US" altLang="zh-CN" b="1" dirty="0">
              <a:latin typeface="+mj-ea"/>
              <a:ea typeface="+mj-ea"/>
            </a:endParaRPr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4364038" y="256855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48"/>
          <p:cNvSpPr txBox="1">
            <a:spLocks noChangeArrowheads="1"/>
          </p:cNvSpPr>
          <p:nvPr/>
        </p:nvSpPr>
        <p:spPr bwMode="auto">
          <a:xfrm>
            <a:off x="2357422" y="2571744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WFS</a:t>
            </a:r>
            <a:endParaRPr lang="en-US" altLang="zh-CN" dirty="0">
              <a:solidFill>
                <a:srgbClr val="674C05"/>
              </a:solidFill>
              <a:ea typeface="宋体" pitchFamily="2" charset="-122"/>
            </a:endParaRPr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5572132" y="2571744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WMS</a:t>
            </a:r>
            <a:endParaRPr lang="en-US" altLang="zh-CN" dirty="0">
              <a:solidFill>
                <a:srgbClr val="674C05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5888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5</a:t>
            </a:r>
            <a:r>
              <a:rPr lang="zh-CN" altLang="en-US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GetFeature </a:t>
            </a:r>
            <a:r>
              <a:rPr lang="zh-CN" altLang="en-US" sz="2000" b="1" dirty="0" smtClean="0">
                <a:latin typeface="+mn-ea"/>
              </a:rPr>
              <a:t>、</a:t>
            </a:r>
            <a:r>
              <a:rPr lang="en-US" altLang="zh-CN" sz="2000" b="1" dirty="0" smtClean="0">
                <a:latin typeface="+mn-ea"/>
              </a:rPr>
              <a:t> Transaction</a:t>
            </a:r>
            <a:r>
              <a:rPr lang="zh-CN" altLang="en-US" sz="2000" b="1" dirty="0" smtClean="0">
                <a:latin typeface="+mn-ea"/>
              </a:rPr>
              <a:t>和 </a:t>
            </a:r>
            <a:r>
              <a:rPr lang="en-US" altLang="zh-CN" sz="2000" b="1" dirty="0" err="1" smtClean="0">
                <a:latin typeface="+mn-ea"/>
              </a:rPr>
              <a:t>GetMap</a:t>
            </a:r>
            <a:r>
              <a:rPr lang="zh-CN" altLang="en-US" sz="2000" b="1" dirty="0" smtClean="0">
                <a:latin typeface="+mn-ea"/>
              </a:rPr>
              <a:t>详细介绍</a:t>
            </a:r>
            <a:endParaRPr lang="en-US" altLang="zh-CN" sz="2000" b="1" dirty="0" smtClean="0">
              <a:latin typeface="+mn-ea"/>
            </a:endParaRP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285720" y="1071546"/>
            <a:ext cx="77555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74C05"/>
                </a:solidFill>
                <a:ea typeface="宋体" pitchFamily="2" charset="-122"/>
              </a:rPr>
              <a:t>5.1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  </a:t>
            </a:r>
            <a:r>
              <a:rPr lang="en-US" altLang="zh-CN" b="1" dirty="0" smtClean="0">
                <a:latin typeface="+mn-ea"/>
              </a:rPr>
              <a:t>GetFeature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操作</a:t>
            </a:r>
            <a:endParaRPr lang="en-US" altLang="zh-CN" dirty="0" smtClean="0">
              <a:solidFill>
                <a:srgbClr val="674C05"/>
              </a:solidFill>
              <a:ea typeface="宋体" pitchFamily="2" charset="-122"/>
            </a:endParaRPr>
          </a:p>
          <a:p>
            <a:r>
              <a:rPr lang="en-US" altLang="zh-CN" dirty="0" smtClean="0">
                <a:solidFill>
                  <a:srgbClr val="674C05"/>
                </a:solidFill>
                <a:ea typeface="宋体" pitchFamily="2" charset="-122"/>
              </a:rPr>
              <a:t>GetFeature 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操作允许你像操作一个空间数据库一样来对你的进行查询操作。</a:t>
            </a:r>
            <a:endParaRPr lang="en-US" altLang="zh-CN" dirty="0">
              <a:solidFill>
                <a:srgbClr val="674C05"/>
              </a:solidFill>
              <a:ea typeface="宋体" pitchFamily="2" charset="-122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571472" y="2428868"/>
            <a:ext cx="7696200" cy="11969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SELECT</a:t>
            </a:r>
            <a:r>
              <a:rPr lang="en-US" altLang="zh-CN" b="1">
                <a:solidFill>
                  <a:srgbClr val="99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b="1">
                <a:latin typeface="Arial" pitchFamily="34" charset="0"/>
                <a:ea typeface="宋体" pitchFamily="2" charset="-122"/>
              </a:rPr>
              <a:t>  polygon_outline, population, area</a:t>
            </a:r>
          </a:p>
          <a:p>
            <a:r>
              <a:rPr lang="en-US" altLang="zh-CN" b="1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FROM</a:t>
            </a:r>
            <a:r>
              <a:rPr lang="en-US" altLang="zh-CN" b="1">
                <a:latin typeface="Arial" pitchFamily="34" charset="0"/>
                <a:ea typeface="宋体" pitchFamily="2" charset="-122"/>
              </a:rPr>
              <a:t>      USAstates</a:t>
            </a:r>
          </a:p>
          <a:p>
            <a:r>
              <a:rPr lang="en-US" altLang="zh-CN" b="1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WHERE</a:t>
            </a:r>
            <a:r>
              <a:rPr lang="en-US" altLang="zh-CN" b="1">
                <a:latin typeface="Arial" pitchFamily="34" charset="0"/>
                <a:ea typeface="宋体" pitchFamily="2" charset="-122"/>
              </a:rPr>
              <a:t>   stateName = ‘New York’;</a:t>
            </a:r>
            <a:endParaRPr lang="en-US" altLang="zh-CN" b="1">
              <a:latin typeface="Courier" pitchFamily="49" charset="0"/>
              <a:ea typeface="宋体" pitchFamily="2" charset="-122"/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857224" y="4071942"/>
            <a:ext cx="4226350" cy="170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674C05"/>
                </a:solidFill>
                <a:ea typeface="宋体" pitchFamily="2" charset="-122"/>
              </a:rPr>
              <a:t>GetFeature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请求制定三项</a:t>
            </a:r>
            <a:r>
              <a:rPr lang="en-US" altLang="zh-CN" dirty="0" smtClean="0">
                <a:solidFill>
                  <a:srgbClr val="674C05"/>
                </a:solidFill>
                <a:ea typeface="宋体" pitchFamily="2" charset="-122"/>
              </a:rPr>
              <a:t>:</a:t>
            </a:r>
            <a:endParaRPr lang="en-US" altLang="zh-CN" dirty="0">
              <a:solidFill>
                <a:srgbClr val="674C05"/>
              </a:solidFill>
              <a:ea typeface="宋体" pitchFamily="2" charset="-122"/>
            </a:endParaRP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zh-CN" dirty="0">
                <a:solidFill>
                  <a:srgbClr val="674C05"/>
                </a:solidFill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查询的</a:t>
            </a:r>
            <a:r>
              <a:rPr lang="en-US" altLang="zh-CN" dirty="0" smtClean="0">
                <a:solidFill>
                  <a:srgbClr val="674C05"/>
                </a:solidFill>
                <a:ea typeface="宋体" pitchFamily="2" charset="-122"/>
              </a:rPr>
              <a:t>dataset  (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也叫</a:t>
            </a:r>
            <a:r>
              <a:rPr lang="en-US" altLang="zh-CN" dirty="0" smtClean="0">
                <a:solidFill>
                  <a:srgbClr val="674C05"/>
                </a:solidFill>
                <a:latin typeface="Arial" pitchFamily="34" charset="0"/>
                <a:ea typeface="宋体" pitchFamily="2" charset="-122"/>
              </a:rPr>
              <a:t>“</a:t>
            </a:r>
            <a:r>
              <a:rPr lang="en-US" altLang="zh-CN" dirty="0" err="1" smtClean="0">
                <a:solidFill>
                  <a:srgbClr val="674C05"/>
                </a:solidFill>
                <a:ea typeface="宋体" pitchFamily="2" charset="-122"/>
              </a:rPr>
              <a:t>FeatureType</a:t>
            </a:r>
            <a:r>
              <a:rPr lang="en-US" altLang="zh-CN" dirty="0">
                <a:solidFill>
                  <a:srgbClr val="674C05"/>
                </a:solidFill>
                <a:latin typeface="Arial" pitchFamily="34" charset="0"/>
                <a:ea typeface="宋体" pitchFamily="2" charset="-122"/>
              </a:rPr>
              <a:t>”</a:t>
            </a:r>
            <a:r>
              <a:rPr lang="en-US" altLang="zh-CN" dirty="0">
                <a:solidFill>
                  <a:srgbClr val="674C05"/>
                </a:solidFill>
                <a:ea typeface="宋体" pitchFamily="2" charset="-122"/>
              </a:rPr>
              <a:t>)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zh-CN" dirty="0">
                <a:solidFill>
                  <a:srgbClr val="674C05"/>
                </a:solidFill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返回哪些列；</a:t>
            </a:r>
            <a:endParaRPr lang="en-US" altLang="zh-CN" dirty="0">
              <a:solidFill>
                <a:srgbClr val="674C05"/>
              </a:solidFill>
              <a:ea typeface="宋体" pitchFamily="2" charset="-122"/>
            </a:endParaRP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zh-CN" dirty="0">
                <a:solidFill>
                  <a:srgbClr val="674C05"/>
                </a:solidFill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查询的</a:t>
            </a:r>
            <a:r>
              <a:rPr lang="en-US" altLang="zh-CN" dirty="0" smtClean="0">
                <a:solidFill>
                  <a:srgbClr val="674C05"/>
                </a:solidFill>
                <a:ea typeface="宋体" pitchFamily="2" charset="-122"/>
              </a:rPr>
              <a:t>filter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。</a:t>
            </a:r>
            <a:endParaRPr lang="en-US" altLang="zh-CN" dirty="0">
              <a:solidFill>
                <a:srgbClr val="674C05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27494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674C05"/>
                </a:solidFill>
                <a:latin typeface="+mn-ea"/>
              </a:rPr>
              <a:t>GetFeature</a:t>
            </a:r>
            <a:r>
              <a:rPr lang="zh-CN" altLang="en-US" sz="2000" dirty="0" smtClean="0">
                <a:solidFill>
                  <a:srgbClr val="674C05"/>
                </a:solidFill>
                <a:latin typeface="+mn-ea"/>
              </a:rPr>
              <a:t>的</a:t>
            </a:r>
            <a:r>
              <a:rPr lang="en-US" altLang="zh-CN" sz="2000" dirty="0" smtClean="0">
                <a:solidFill>
                  <a:srgbClr val="674C05"/>
                </a:solidFill>
                <a:latin typeface="+mn-ea"/>
              </a:rPr>
              <a:t>&lt;Filter</a:t>
            </a:r>
            <a:r>
              <a:rPr lang="en-US" altLang="zh-CN" sz="2000" dirty="0">
                <a:solidFill>
                  <a:srgbClr val="674C05"/>
                </a:solidFill>
                <a:latin typeface="+mn-ea"/>
              </a:rPr>
              <a:t>&gt;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486400" y="1371600"/>
            <a:ext cx="2590800" cy="2743200"/>
            <a:chOff x="720" y="816"/>
            <a:chExt cx="1632" cy="172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960" y="816"/>
              <a:ext cx="139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Feature 1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60" y="1008"/>
              <a:ext cx="139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Feature 2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60" y="1200"/>
              <a:ext cx="139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Feature 3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60" y="1392"/>
              <a:ext cx="139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Feature 4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60" y="1584"/>
              <a:ext cx="139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Feature 5</a:t>
              </a: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" y="1008"/>
              <a:ext cx="142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" y="1392"/>
              <a:ext cx="142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0" y="816"/>
              <a:ext cx="135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0" y="1200"/>
              <a:ext cx="135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0" y="1584"/>
              <a:ext cx="135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632" y="182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60" y="2208"/>
              <a:ext cx="139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Feature 2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60" y="2400"/>
              <a:ext cx="139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Feature 4</a:t>
              </a:r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381000" y="1295400"/>
            <a:ext cx="3276600" cy="2971800"/>
            <a:chOff x="3120" y="528"/>
            <a:chExt cx="2064" cy="1872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120" y="912"/>
              <a:ext cx="139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ea typeface="宋体" pitchFamily="2" charset="-122"/>
                </a:rPr>
                <a:t>Feature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312" y="1319"/>
              <a:ext cx="105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dirty="0">
                  <a:ea typeface="宋体" pitchFamily="2" charset="-122"/>
                </a:rPr>
                <a:t>Filter Evaluator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792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848" y="105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800" y="528"/>
              <a:ext cx="288" cy="1872"/>
            </a:xfrm>
            <a:prstGeom prst="rect">
              <a:avLst/>
            </a:prstGeom>
            <a:solidFill>
              <a:srgbClr val="FFFF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zh-CN" sz="2000">
                  <a:ea typeface="宋体" pitchFamily="2" charset="-122"/>
                </a:rPr>
                <a:t>XML Filter Expression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4416" y="14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552" y="1632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0" y="1632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6" name="Picture 2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24" y="2071"/>
              <a:ext cx="135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64" y="2070"/>
              <a:ext cx="142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312" y="1872"/>
              <a:ext cx="2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pass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984" y="1824"/>
              <a:ext cx="2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itchFamily="2" charset="-122"/>
                </a:rPr>
                <a:t>fail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14348" y="4572008"/>
            <a:ext cx="728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Filter Evaluator</a:t>
            </a:r>
            <a:r>
              <a:rPr lang="zh-CN" altLang="en-US" dirty="0" smtClean="0">
                <a:ea typeface="宋体" pitchFamily="2" charset="-122"/>
              </a:rPr>
              <a:t>对</a:t>
            </a:r>
            <a:r>
              <a:rPr lang="en-US" altLang="zh-CN" dirty="0" err="1" smtClean="0">
                <a:ea typeface="宋体" pitchFamily="2" charset="-122"/>
              </a:rPr>
              <a:t>XMLFilter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表达式进行判断，只将符合条件的</a:t>
            </a:r>
            <a:r>
              <a:rPr lang="en-US" altLang="zh-CN" dirty="0" smtClean="0">
                <a:ea typeface="宋体" pitchFamily="2" charset="-122"/>
              </a:rPr>
              <a:t>Feature</a:t>
            </a:r>
            <a:r>
              <a:rPr lang="zh-CN" altLang="en-US" dirty="0" smtClean="0">
                <a:ea typeface="宋体" pitchFamily="2" charset="-122"/>
              </a:rPr>
              <a:t>返回。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348" y="1214422"/>
            <a:ext cx="77153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EB852B"/>
                </a:solidFill>
                <a:latin typeface="+mn-ea"/>
              </a:rPr>
              <a:t>WHERE</a:t>
            </a:r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Geometry Intersects </a:t>
            </a:r>
            <a:r>
              <a:rPr lang="en-US" altLang="zh-CN" dirty="0" err="1" smtClean="0">
                <a:latin typeface="+mn-ea"/>
              </a:rPr>
              <a:t>BoundingBox</a:t>
            </a:r>
            <a:endParaRPr lang="en-US" altLang="zh-CN" dirty="0" smtClean="0">
              <a:solidFill>
                <a:srgbClr val="808000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&lt;Filter&gt;</a:t>
            </a:r>
          </a:p>
          <a:p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    &lt;Intersects&gt;</a:t>
            </a:r>
          </a:p>
          <a:p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          &lt;</a:t>
            </a:r>
            <a:r>
              <a:rPr lang="en-US" altLang="zh-CN" dirty="0" err="1" smtClean="0">
                <a:solidFill>
                  <a:srgbClr val="808000"/>
                </a:solidFill>
                <a:latin typeface="+mn-ea"/>
              </a:rPr>
              <a:t>PropertyName</a:t>
            </a:r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&gt;Geometry&lt;/</a:t>
            </a:r>
            <a:r>
              <a:rPr lang="en-US" altLang="zh-CN" dirty="0" err="1" smtClean="0">
                <a:solidFill>
                  <a:srgbClr val="808000"/>
                </a:solidFill>
                <a:latin typeface="+mn-ea"/>
              </a:rPr>
              <a:t>PropertyName</a:t>
            </a:r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&gt;</a:t>
            </a:r>
          </a:p>
          <a:p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          &lt;</a:t>
            </a:r>
            <a:r>
              <a:rPr lang="en-US" altLang="zh-CN" dirty="0" err="1" smtClean="0">
                <a:solidFill>
                  <a:srgbClr val="808000"/>
                </a:solidFill>
                <a:latin typeface="+mn-ea"/>
              </a:rPr>
              <a:t>gml:Box</a:t>
            </a:r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 </a:t>
            </a:r>
            <a:r>
              <a:rPr lang="en-US" altLang="zh-CN" dirty="0" err="1" smtClean="0">
                <a:solidFill>
                  <a:srgbClr val="808000"/>
                </a:solidFill>
                <a:latin typeface="+mn-ea"/>
              </a:rPr>
              <a:t>srsName</a:t>
            </a:r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="http://www.opengis.net/gml/srs/epsg.xml#4326”&gt;</a:t>
            </a:r>
          </a:p>
          <a:p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                 &lt;</a:t>
            </a:r>
            <a:r>
              <a:rPr lang="en-US" altLang="zh-CN" dirty="0" err="1" smtClean="0">
                <a:solidFill>
                  <a:srgbClr val="808000"/>
                </a:solidFill>
                <a:latin typeface="+mn-ea"/>
              </a:rPr>
              <a:t>gml:coordinates</a:t>
            </a:r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&gt;13.0983,31.5899 35.5472,42.8143&lt;/</a:t>
            </a:r>
            <a:r>
              <a:rPr lang="en-US" altLang="zh-CN" dirty="0" err="1" smtClean="0">
                <a:solidFill>
                  <a:srgbClr val="808000"/>
                </a:solidFill>
                <a:latin typeface="+mn-ea"/>
              </a:rPr>
              <a:t>gml:coordinates</a:t>
            </a:r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&gt;</a:t>
            </a:r>
          </a:p>
          <a:p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          &lt;/</a:t>
            </a:r>
            <a:r>
              <a:rPr lang="en-US" altLang="zh-CN" dirty="0" err="1" smtClean="0">
                <a:solidFill>
                  <a:srgbClr val="808000"/>
                </a:solidFill>
                <a:latin typeface="+mn-ea"/>
              </a:rPr>
              <a:t>gml:Box</a:t>
            </a:r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&gt;</a:t>
            </a:r>
          </a:p>
          <a:p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     &lt;/ Intersects &gt;</a:t>
            </a:r>
          </a:p>
          <a:p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&lt;/Filter&gt;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solidFill>
                  <a:srgbClr val="EB852B"/>
                </a:solidFill>
                <a:latin typeface="+mn-ea"/>
              </a:rPr>
              <a:t>WHERE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stateName</a:t>
            </a:r>
            <a:r>
              <a:rPr lang="en-US" altLang="zh-CN" dirty="0" smtClean="0">
                <a:latin typeface="+mn-ea"/>
              </a:rPr>
              <a:t> = ‘New York’</a:t>
            </a:r>
          </a:p>
          <a:p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&lt;Filter&gt;</a:t>
            </a:r>
          </a:p>
          <a:p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     &lt;</a:t>
            </a:r>
            <a:r>
              <a:rPr lang="en-US" altLang="zh-CN" dirty="0" err="1" smtClean="0">
                <a:solidFill>
                  <a:srgbClr val="808000"/>
                </a:solidFill>
                <a:latin typeface="+mn-ea"/>
              </a:rPr>
              <a:t>PropertyIsEqualTo</a:t>
            </a:r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&gt;</a:t>
            </a:r>
          </a:p>
          <a:p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             &lt;</a:t>
            </a:r>
            <a:r>
              <a:rPr lang="en-US" altLang="zh-CN" dirty="0" err="1" smtClean="0">
                <a:solidFill>
                  <a:srgbClr val="808000"/>
                </a:solidFill>
                <a:latin typeface="+mn-ea"/>
              </a:rPr>
              <a:t>PropertyName</a:t>
            </a:r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&gt;</a:t>
            </a:r>
            <a:r>
              <a:rPr lang="en-US" altLang="zh-CN" dirty="0" err="1" smtClean="0">
                <a:solidFill>
                  <a:srgbClr val="808000"/>
                </a:solidFill>
                <a:latin typeface="+mn-ea"/>
              </a:rPr>
              <a:t>stateName</a:t>
            </a:r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&lt;/</a:t>
            </a:r>
            <a:r>
              <a:rPr lang="en-US" altLang="zh-CN" dirty="0" err="1" smtClean="0">
                <a:solidFill>
                  <a:srgbClr val="808000"/>
                </a:solidFill>
                <a:latin typeface="+mn-ea"/>
              </a:rPr>
              <a:t>PropertyName</a:t>
            </a:r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&gt;</a:t>
            </a:r>
          </a:p>
          <a:p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             &lt;Literal&gt;New York&lt;/Literal&gt;</a:t>
            </a:r>
          </a:p>
          <a:p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      &lt;/</a:t>
            </a:r>
            <a:r>
              <a:rPr lang="en-US" altLang="zh-CN" dirty="0" err="1" smtClean="0">
                <a:solidFill>
                  <a:srgbClr val="808000"/>
                </a:solidFill>
                <a:latin typeface="+mn-ea"/>
              </a:rPr>
              <a:t>PropertyIsEqualTo</a:t>
            </a:r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&gt;</a:t>
            </a:r>
          </a:p>
          <a:p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&lt;/Filter&gt;</a:t>
            </a:r>
            <a:endParaRPr lang="en-US" altLang="zh-CN" dirty="0">
              <a:solidFill>
                <a:srgbClr val="808000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428604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下面是两个</a:t>
            </a:r>
            <a:r>
              <a:rPr lang="en-US" altLang="zh-CN" dirty="0" smtClean="0">
                <a:latin typeface="+mn-ea"/>
              </a:rPr>
              <a:t>Filter</a:t>
            </a:r>
            <a:r>
              <a:rPr lang="zh-CN" altLang="en-US" dirty="0" smtClean="0">
                <a:latin typeface="+mn-ea"/>
              </a:rPr>
              <a:t>的例子，第一个是与某个矩形区域相交的特征，第二个是查询</a:t>
            </a:r>
            <a:r>
              <a:rPr lang="en-US" altLang="zh-CN" dirty="0" err="1" smtClean="0">
                <a:latin typeface="+mn-ea"/>
              </a:rPr>
              <a:t>stateName</a:t>
            </a:r>
            <a:r>
              <a:rPr lang="zh-CN" altLang="en-US" dirty="0" smtClean="0">
                <a:latin typeface="+mn-ea"/>
              </a:rPr>
              <a:t>是</a:t>
            </a:r>
            <a:r>
              <a:rPr lang="en-US" altLang="zh-CN" dirty="0" smtClean="0">
                <a:latin typeface="+mn-ea"/>
              </a:rPr>
              <a:t>New York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feature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14282" y="142852"/>
            <a:ext cx="72378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下面是</a:t>
            </a:r>
            <a:r>
              <a:rPr lang="en-US" altLang="zh-CN" sz="2000" dirty="0" smtClean="0">
                <a:latin typeface="+mn-ea"/>
              </a:rPr>
              <a:t>GetFeature </a:t>
            </a:r>
            <a:r>
              <a:rPr lang="zh-CN" altLang="en-US" sz="2000" dirty="0" smtClean="0">
                <a:latin typeface="+mn-ea"/>
              </a:rPr>
              <a:t>请求的</a:t>
            </a:r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语法格式与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语句的对应关系。</a:t>
            </a:r>
            <a:endParaRPr lang="en-US" altLang="zh-CN" sz="2000" dirty="0">
              <a:latin typeface="+mn-ea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81000" y="3733800"/>
            <a:ext cx="8277225" cy="2009775"/>
            <a:chOff x="240" y="432"/>
            <a:chExt cx="5214" cy="1266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" y="432"/>
              <a:ext cx="3823" cy="12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" name="Line 6"/>
            <p:cNvSpPr>
              <a:spLocks noChangeShapeType="1"/>
            </p:cNvSpPr>
            <p:nvPr/>
          </p:nvSpPr>
          <p:spPr bwMode="auto">
            <a:xfrm flipH="1">
              <a:off x="1680" y="736"/>
              <a:ext cx="2736" cy="1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560" y="576"/>
              <a:ext cx="8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EB852B"/>
                  </a:solidFill>
                  <a:ea typeface="宋体" pitchFamily="2" charset="-122"/>
                </a:rPr>
                <a:t>FROM </a:t>
              </a:r>
              <a:r>
                <a:rPr lang="en-US" altLang="zh-CN">
                  <a:solidFill>
                    <a:srgbClr val="EB852B"/>
                  </a:solidFill>
                  <a:ea typeface="宋体" pitchFamily="2" charset="-122"/>
                </a:rPr>
                <a:t>...</a:t>
              </a: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381000" y="762000"/>
            <a:ext cx="8534400" cy="2576513"/>
            <a:chOff x="192" y="1968"/>
            <a:chExt cx="5376" cy="1623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2" y="1968"/>
              <a:ext cx="3786" cy="16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367" y="2138"/>
              <a:ext cx="3201" cy="1030"/>
              <a:chOff x="2367" y="2138"/>
              <a:chExt cx="3201" cy="1030"/>
            </a:xfrm>
          </p:grpSpPr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 flipH="1">
                <a:off x="2367" y="2373"/>
                <a:ext cx="2005" cy="2"/>
              </a:xfrm>
              <a:prstGeom prst="line">
                <a:avLst/>
              </a:prstGeom>
              <a:noFill/>
              <a:ln w="9525">
                <a:solidFill>
                  <a:srgbClr val="99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4502" y="2138"/>
                <a:ext cx="10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EB852B"/>
                    </a:solidFill>
                    <a:ea typeface="宋体" pitchFamily="2" charset="-122"/>
                  </a:rPr>
                  <a:t>SELECT</a:t>
                </a:r>
                <a:r>
                  <a:rPr lang="en-US" altLang="zh-CN">
                    <a:ea typeface="宋体" pitchFamily="2" charset="-122"/>
                  </a:rPr>
                  <a:t> ...</a:t>
                </a: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H="1">
                <a:off x="3408" y="2832"/>
                <a:ext cx="960" cy="0"/>
              </a:xfrm>
              <a:prstGeom prst="line">
                <a:avLst/>
              </a:prstGeom>
              <a:noFill/>
              <a:ln w="9525">
                <a:solidFill>
                  <a:srgbClr val="99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4512" y="2688"/>
                <a:ext cx="10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EB852B"/>
                    </a:solidFill>
                    <a:ea typeface="宋体" pitchFamily="2" charset="-122"/>
                  </a:rPr>
                  <a:t>WHERE</a:t>
                </a:r>
                <a:r>
                  <a:rPr lang="en-US" altLang="zh-CN">
                    <a:ea typeface="宋体" pitchFamily="2" charset="-122"/>
                  </a:rPr>
                  <a:t> ...</a:t>
                </a: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14282" y="0"/>
            <a:ext cx="22684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rgbClr val="674C05"/>
                </a:solidFill>
                <a:ea typeface="宋体" pitchFamily="2" charset="-122"/>
              </a:rPr>
              <a:t>解析</a:t>
            </a:r>
            <a:r>
              <a:rPr lang="en-US" altLang="zh-CN" u="sng" dirty="0" smtClean="0">
                <a:solidFill>
                  <a:srgbClr val="674C05"/>
                </a:solidFill>
                <a:ea typeface="宋体" pitchFamily="2" charset="-122"/>
              </a:rPr>
              <a:t> </a:t>
            </a:r>
            <a:r>
              <a:rPr lang="en-US" altLang="zh-CN" u="sng" dirty="0" err="1">
                <a:solidFill>
                  <a:srgbClr val="674C05"/>
                </a:solidFill>
                <a:ea typeface="宋体" pitchFamily="2" charset="-122"/>
              </a:rPr>
              <a:t>GetFeature</a:t>
            </a:r>
            <a:r>
              <a:rPr lang="en-US" altLang="zh-CN" u="sng" dirty="0">
                <a:solidFill>
                  <a:srgbClr val="674C05"/>
                </a:solidFill>
                <a:ea typeface="宋体" pitchFamily="2" charset="-122"/>
              </a:rPr>
              <a:t> </a:t>
            </a:r>
            <a:r>
              <a:rPr lang="zh-CN" altLang="en-US" u="sng" dirty="0" smtClean="0">
                <a:solidFill>
                  <a:srgbClr val="674C05"/>
                </a:solidFill>
                <a:ea typeface="宋体" pitchFamily="2" charset="-122"/>
              </a:rPr>
              <a:t>结果</a:t>
            </a:r>
            <a:endParaRPr lang="en-US" altLang="zh-CN" u="sng" dirty="0">
              <a:solidFill>
                <a:srgbClr val="674C05"/>
              </a:solidFill>
              <a:ea typeface="宋体" pitchFamily="2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3" y="595313"/>
            <a:ext cx="6553200" cy="427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3163" y="3990975"/>
            <a:ext cx="5297487" cy="278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562600" y="838200"/>
            <a:ext cx="1447800" cy="0"/>
          </a:xfrm>
          <a:prstGeom prst="line">
            <a:avLst/>
          </a:prstGeom>
          <a:noFill/>
          <a:ln w="28575">
            <a:solidFill>
              <a:srgbClr val="EB852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010400" y="838200"/>
            <a:ext cx="0" cy="3124200"/>
          </a:xfrm>
          <a:prstGeom prst="line">
            <a:avLst/>
          </a:prstGeom>
          <a:noFill/>
          <a:ln w="28575">
            <a:solidFill>
              <a:srgbClr val="EB852B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00034" y="4929198"/>
            <a:ext cx="2138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74C05"/>
                </a:solidFill>
                <a:ea typeface="宋体" pitchFamily="2" charset="-122"/>
              </a:rPr>
              <a:t>XML document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43738" y="3513138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74C05"/>
                </a:solidFill>
                <a:ea typeface="宋体" pitchFamily="2" charset="-122"/>
              </a:rPr>
              <a:t>XML Schema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357166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找到刚才添加的特征类实例，点击超链接。</a:t>
            </a:r>
            <a:endParaRPr lang="zh-CN" altLang="en-US" dirty="0"/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785794"/>
            <a:ext cx="6781824" cy="587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14282" y="642918"/>
            <a:ext cx="25129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rgbClr val="674C05"/>
                </a:solidFill>
                <a:ea typeface="宋体" pitchFamily="2" charset="-122"/>
              </a:rPr>
              <a:t>可以在</a:t>
            </a:r>
            <a:r>
              <a:rPr lang="en-US" altLang="zh-CN" u="sng" dirty="0" smtClean="0">
                <a:solidFill>
                  <a:srgbClr val="674C05"/>
                </a:solidFill>
                <a:ea typeface="宋体" pitchFamily="2" charset="-122"/>
              </a:rPr>
              <a:t>Filter</a:t>
            </a:r>
            <a:r>
              <a:rPr lang="zh-CN" altLang="en-US" u="sng" dirty="0" smtClean="0">
                <a:solidFill>
                  <a:srgbClr val="674C05"/>
                </a:solidFill>
                <a:ea typeface="宋体" pitchFamily="2" charset="-122"/>
              </a:rPr>
              <a:t>中使用函数</a:t>
            </a:r>
            <a:endParaRPr lang="en-US" altLang="zh-CN" u="sng" dirty="0">
              <a:solidFill>
                <a:srgbClr val="674C05"/>
              </a:solidFill>
              <a:ea typeface="宋体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42910" y="1785926"/>
            <a:ext cx="7567613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</a:rPr>
              <a:t>&lt;Filter&gt;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</a:rPr>
              <a:t>      &lt;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PropertyIsEqualTo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&gt;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</a:rPr>
              <a:t>               </a:t>
            </a:r>
            <a:r>
              <a:rPr lang="en-US" altLang="zh-CN" dirty="0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&lt;Function name=“substring”&gt;</a:t>
            </a:r>
          </a:p>
          <a:p>
            <a:r>
              <a:rPr lang="en-US" altLang="zh-CN" dirty="0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                         &lt;</a:t>
            </a:r>
            <a:r>
              <a:rPr lang="en-US" altLang="zh-CN" dirty="0" err="1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PropertyName</a:t>
            </a:r>
            <a:r>
              <a:rPr lang="en-US" altLang="zh-CN" dirty="0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&gt;</a:t>
            </a:r>
            <a:r>
              <a:rPr lang="en-US" altLang="zh-CN" dirty="0" err="1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cfcc</a:t>
            </a:r>
            <a:r>
              <a:rPr lang="en-US" altLang="zh-CN" dirty="0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&lt;/</a:t>
            </a:r>
            <a:r>
              <a:rPr lang="en-US" altLang="zh-CN" dirty="0" err="1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PropertyName</a:t>
            </a:r>
            <a:r>
              <a:rPr lang="en-US" altLang="zh-CN" dirty="0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&gt;</a:t>
            </a:r>
          </a:p>
          <a:p>
            <a:r>
              <a:rPr lang="en-US" altLang="zh-CN" dirty="0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                         &lt;Literal&gt;0&lt;/Literal&gt;</a:t>
            </a:r>
          </a:p>
          <a:p>
            <a:r>
              <a:rPr lang="en-US" altLang="zh-CN" dirty="0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                         &lt;Literal&gt;1&lt;/Literal&gt;</a:t>
            </a:r>
          </a:p>
          <a:p>
            <a:r>
              <a:rPr lang="en-US" altLang="zh-CN" dirty="0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               &lt;/Function&gt;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</a:rPr>
              <a:t>               &lt;Literal&gt;A&lt;Literal&gt;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</a:rPr>
              <a:t>       &lt;/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PropertyIsEqualTo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&gt;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</a:rPr>
              <a:t>&lt;/Filter&gt;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1472" y="5143512"/>
            <a:ext cx="3070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rgbClr val="674C05"/>
                </a:solidFill>
                <a:ea typeface="宋体" pitchFamily="2" charset="-122"/>
              </a:rPr>
              <a:t>这些函数也可以用在</a:t>
            </a:r>
            <a:r>
              <a:rPr lang="en-US" altLang="zh-CN" sz="1800" dirty="0" smtClean="0">
                <a:solidFill>
                  <a:srgbClr val="674C05"/>
                </a:solidFill>
                <a:ea typeface="宋体" pitchFamily="2" charset="-122"/>
              </a:rPr>
              <a:t>SLD</a:t>
            </a:r>
            <a:r>
              <a:rPr lang="zh-CN" altLang="en-US" sz="1800" dirty="0" smtClean="0">
                <a:solidFill>
                  <a:srgbClr val="674C05"/>
                </a:solidFill>
                <a:ea typeface="宋体" pitchFamily="2" charset="-122"/>
              </a:rPr>
              <a:t>中。</a:t>
            </a:r>
            <a:endParaRPr lang="en-US" altLang="zh-CN" sz="1800" dirty="0">
              <a:solidFill>
                <a:srgbClr val="674C05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3322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5.2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WFS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Transaction</a:t>
            </a:r>
            <a:r>
              <a:rPr lang="zh-CN" altLang="en-US" sz="2000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----WFS-T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86696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WFS-T </a:t>
            </a:r>
            <a:r>
              <a:rPr lang="zh-CN" altLang="en-US" dirty="0" smtClean="0">
                <a:ea typeface="宋体" pitchFamily="2" charset="-122"/>
              </a:rPr>
              <a:t>允许你更新、删除、插入</a:t>
            </a:r>
            <a:r>
              <a:rPr lang="en-US" altLang="zh-CN" dirty="0" smtClean="0">
                <a:ea typeface="宋体" pitchFamily="2" charset="-122"/>
              </a:rPr>
              <a:t>feature</a:t>
            </a:r>
            <a:r>
              <a:rPr lang="zh-CN" altLang="en-US" dirty="0" smtClean="0">
                <a:ea typeface="宋体" pitchFamily="2" charset="-122"/>
              </a:rPr>
              <a:t>，使用起来就像在一个空间数据库中的操作一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样方便。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7696200" cy="11969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UPDATE</a:t>
            </a:r>
            <a:r>
              <a:rPr lang="en-US" altLang="zh-CN" b="1">
                <a:latin typeface="Arial" pitchFamily="34" charset="0"/>
                <a:ea typeface="宋体" pitchFamily="2" charset="-122"/>
              </a:rPr>
              <a:t>  USAstates</a:t>
            </a:r>
          </a:p>
          <a:p>
            <a:r>
              <a:rPr lang="en-US" altLang="zh-CN" b="1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b="1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SET</a:t>
            </a:r>
            <a:r>
              <a:rPr lang="en-US" altLang="zh-CN" b="1">
                <a:latin typeface="Arial" pitchFamily="34" charset="0"/>
                <a:ea typeface="宋体" pitchFamily="2" charset="-122"/>
              </a:rPr>
              <a:t>    population = 8000000</a:t>
            </a:r>
          </a:p>
          <a:p>
            <a:r>
              <a:rPr lang="en-US" altLang="zh-CN" b="1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WHERE</a:t>
            </a:r>
            <a:r>
              <a:rPr lang="en-US" altLang="zh-CN" b="1">
                <a:latin typeface="Arial" pitchFamily="34" charset="0"/>
                <a:ea typeface="宋体" pitchFamily="2" charset="-122"/>
              </a:rPr>
              <a:t>   stateName = ‘New York’;</a:t>
            </a:r>
            <a:endParaRPr lang="en-US" altLang="zh-CN" b="1">
              <a:latin typeface="Courier" pitchFamily="49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4800600"/>
            <a:ext cx="7696200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DELETE FROM</a:t>
            </a:r>
            <a:r>
              <a:rPr lang="en-US" altLang="zh-CN" b="1">
                <a:latin typeface="Arial" pitchFamily="34" charset="0"/>
                <a:ea typeface="宋体" pitchFamily="2" charset="-122"/>
              </a:rPr>
              <a:t>  USAstates</a:t>
            </a:r>
          </a:p>
          <a:p>
            <a:r>
              <a:rPr lang="en-US" altLang="zh-CN" b="1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WHERE</a:t>
            </a:r>
            <a:r>
              <a:rPr lang="en-US" altLang="zh-CN" b="1">
                <a:latin typeface="Arial" pitchFamily="34" charset="0"/>
                <a:ea typeface="宋体" pitchFamily="2" charset="-122"/>
              </a:rPr>
              <a:t>               stateName = ‘New York’;</a:t>
            </a:r>
            <a:endParaRPr lang="en-US" altLang="zh-CN" b="1">
              <a:latin typeface="Courier" pitchFamily="49" charset="0"/>
              <a:ea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33400" y="3657600"/>
            <a:ext cx="7696200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INSERT INTO</a:t>
            </a:r>
            <a:r>
              <a:rPr lang="en-US" altLang="zh-CN" b="1">
                <a:latin typeface="Arial" pitchFamily="34" charset="0"/>
                <a:ea typeface="宋体" pitchFamily="2" charset="-122"/>
              </a:rPr>
              <a:t>  USAstates (stateName, population)</a:t>
            </a:r>
          </a:p>
          <a:p>
            <a:r>
              <a:rPr lang="en-US" altLang="zh-CN" b="1">
                <a:solidFill>
                  <a:srgbClr val="EB852B"/>
                </a:solidFill>
                <a:latin typeface="Arial" pitchFamily="34" charset="0"/>
                <a:ea typeface="宋体" pitchFamily="2" charset="-122"/>
              </a:rPr>
              <a:t>VALUES</a:t>
            </a:r>
            <a:r>
              <a:rPr lang="en-US" altLang="zh-CN" b="1">
                <a:solidFill>
                  <a:srgbClr val="990000"/>
                </a:solidFill>
                <a:latin typeface="Arial" pitchFamily="34" charset="0"/>
                <a:ea typeface="宋体" pitchFamily="2" charset="-122"/>
              </a:rPr>
              <a:t>          </a:t>
            </a:r>
            <a:r>
              <a:rPr lang="en-US" altLang="zh-CN" b="1">
                <a:latin typeface="Arial" pitchFamily="34" charset="0"/>
                <a:ea typeface="宋体" pitchFamily="2" charset="-122"/>
              </a:rPr>
              <a:t>(‘New York’,8000000);</a:t>
            </a:r>
            <a:endParaRPr lang="en-US" altLang="zh-CN" b="1">
              <a:latin typeface="Courier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9263" y="1270000"/>
            <a:ext cx="7278687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3"/>
          <p:cNvSpPr>
            <a:spLocks noChangeShapeType="1"/>
          </p:cNvSpPr>
          <p:nvPr/>
        </p:nvSpPr>
        <p:spPr bwMode="auto">
          <a:xfrm flipV="1">
            <a:off x="1676400" y="1828800"/>
            <a:ext cx="2286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1600200"/>
            <a:ext cx="174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EB852B"/>
                </a:solidFill>
                <a:ea typeface="宋体" pitchFamily="2" charset="-122"/>
              </a:rPr>
              <a:t>UPDATE</a:t>
            </a:r>
            <a:r>
              <a:rPr lang="en-US" altLang="zh-CN">
                <a:ea typeface="宋体" pitchFamily="2" charset="-122"/>
              </a:rPr>
              <a:t> ...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265238" y="2427288"/>
            <a:ext cx="1360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2209800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EB852B"/>
                </a:solidFill>
                <a:ea typeface="宋体" pitchFamily="2" charset="-122"/>
              </a:rPr>
              <a:t>SET</a:t>
            </a:r>
            <a:r>
              <a:rPr lang="en-US" altLang="zh-CN">
                <a:ea typeface="宋体" pitchFamily="2" charset="-122"/>
              </a:rPr>
              <a:t> ...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3581400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EB852B"/>
                </a:solidFill>
                <a:ea typeface="宋体" pitchFamily="2" charset="-122"/>
              </a:rPr>
              <a:t>WHERE</a:t>
            </a:r>
            <a:r>
              <a:rPr lang="en-US" altLang="zh-CN">
                <a:ea typeface="宋体" pitchFamily="2" charset="-122"/>
              </a:rPr>
              <a:t>...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600200" y="3810000"/>
            <a:ext cx="1019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57158" y="214290"/>
            <a:ext cx="35445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更新操作的格式与</a:t>
            </a:r>
            <a:r>
              <a:rPr lang="en-US" altLang="zh-CN" dirty="0" smtClean="0">
                <a:ea typeface="宋体" pitchFamily="2" charset="-122"/>
              </a:rPr>
              <a:t>SQL</a:t>
            </a:r>
            <a:r>
              <a:rPr lang="zh-CN" altLang="en-US" dirty="0" smtClean="0">
                <a:ea typeface="宋体" pitchFamily="2" charset="-122"/>
              </a:rPr>
              <a:t>语句的比较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Insert</a:t>
            </a:r>
            <a:r>
              <a:rPr lang="zh-CN" altLang="en-US" dirty="0" smtClean="0">
                <a:latin typeface="+mn-ea"/>
              </a:rPr>
              <a:t>操作的格式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00800" cy="387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914400" y="2819400"/>
            <a:ext cx="1219200" cy="0"/>
          </a:xfrm>
          <a:prstGeom prst="line">
            <a:avLst/>
          </a:prstGeom>
          <a:noFill/>
          <a:ln w="28575">
            <a:solidFill>
              <a:srgbClr val="EB852B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17525" y="2860675"/>
            <a:ext cx="1903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EB852B"/>
                </a:solidFill>
                <a:ea typeface="宋体" pitchFamily="2" charset="-122"/>
              </a:rPr>
              <a:t>GML Version</a:t>
            </a:r>
          </a:p>
          <a:p>
            <a:r>
              <a:rPr lang="en-US" altLang="zh-CN" dirty="0">
                <a:solidFill>
                  <a:srgbClr val="EB852B"/>
                </a:solidFill>
                <a:ea typeface="宋体" pitchFamily="2" charset="-122"/>
              </a:rPr>
              <a:t>of Feature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85720" y="357166"/>
            <a:ext cx="1953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74C05"/>
                </a:solidFill>
                <a:ea typeface="宋体" pitchFamily="2" charset="-122"/>
              </a:rPr>
              <a:t>Delete</a:t>
            </a:r>
            <a:r>
              <a:rPr lang="zh-CN" altLang="en-US" dirty="0" smtClean="0">
                <a:ea typeface="宋体" pitchFamily="2" charset="-122"/>
              </a:rPr>
              <a:t>操作的格式</a:t>
            </a:r>
            <a:endParaRPr lang="en-US" altLang="zh-CN" u="sng" dirty="0">
              <a:solidFill>
                <a:srgbClr val="674C05"/>
              </a:solidFill>
              <a:ea typeface="宋体" pitchFamily="2" charset="-122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75" y="1258888"/>
            <a:ext cx="8969375" cy="3876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8596" y="285728"/>
            <a:ext cx="1757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rgbClr val="674C05"/>
                </a:solidFill>
                <a:ea typeface="宋体" pitchFamily="2" charset="-122"/>
              </a:rPr>
              <a:t>5.3</a:t>
            </a:r>
            <a:r>
              <a:rPr lang="zh-CN" altLang="en-US" u="sng" dirty="0" smtClean="0">
                <a:solidFill>
                  <a:srgbClr val="674C05"/>
                </a:solidFill>
                <a:ea typeface="宋体" pitchFamily="2" charset="-122"/>
              </a:rPr>
              <a:t> </a:t>
            </a:r>
            <a:r>
              <a:rPr lang="en-US" altLang="zh-CN" u="sng" dirty="0" err="1" smtClean="0">
                <a:solidFill>
                  <a:srgbClr val="674C05"/>
                </a:solidFill>
                <a:ea typeface="宋体" pitchFamily="2" charset="-122"/>
              </a:rPr>
              <a:t>GetMap</a:t>
            </a:r>
            <a:r>
              <a:rPr lang="zh-CN" altLang="en-US" dirty="0" smtClean="0">
                <a:ea typeface="宋体" pitchFamily="2" charset="-122"/>
              </a:rPr>
              <a:t>操作</a:t>
            </a:r>
            <a:endParaRPr lang="en-US" altLang="zh-CN" u="sng" dirty="0">
              <a:solidFill>
                <a:srgbClr val="674C05"/>
              </a:solidFill>
              <a:ea typeface="宋体" pitchFamily="2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3500438"/>
            <a:ext cx="52387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29000" y="10668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Features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429000" y="2133600"/>
            <a:ext cx="1300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Renderer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429000" y="21336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114800" y="1600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114800" y="25908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0850" y="2184400"/>
            <a:ext cx="20574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ea typeface="宋体" pitchFamily="2" charset="-122"/>
              </a:rPr>
              <a:t>SLD Configuration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14600" y="2362200"/>
            <a:ext cx="914400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867400" y="2146300"/>
            <a:ext cx="22098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ea typeface="宋体" pitchFamily="2" charset="-122"/>
              </a:rPr>
              <a:t>User request (SLD?)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4724400" y="2362200"/>
            <a:ext cx="1143000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785786" y="5929330"/>
            <a:ext cx="68580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既可以使用配置好的</a:t>
            </a:r>
            <a:r>
              <a:rPr lang="en-US" altLang="zh-CN" dirty="0" smtClean="0">
                <a:ea typeface="宋体" pitchFamily="2" charset="-122"/>
              </a:rPr>
              <a:t>SLD</a:t>
            </a:r>
            <a:r>
              <a:rPr lang="zh-CN" altLang="en-US" dirty="0" smtClean="0">
                <a:ea typeface="宋体" pitchFamily="2" charset="-122"/>
              </a:rPr>
              <a:t>，也可以由用户请求来改变</a:t>
            </a:r>
            <a:r>
              <a:rPr lang="en-US" altLang="zh-CN" dirty="0" smtClean="0">
                <a:ea typeface="宋体" pitchFamily="2" charset="-122"/>
              </a:rPr>
              <a:t>SLD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14282" y="285728"/>
            <a:ext cx="15504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sng" dirty="0" smtClean="0">
                <a:solidFill>
                  <a:srgbClr val="674C05"/>
                </a:solidFill>
                <a:ea typeface="宋体" pitchFamily="2" charset="-122"/>
              </a:rPr>
              <a:t>SLD-POST</a:t>
            </a:r>
            <a:r>
              <a:rPr lang="zh-CN" altLang="en-US" u="sng" dirty="0" smtClean="0">
                <a:solidFill>
                  <a:srgbClr val="674C05"/>
                </a:solidFill>
                <a:ea typeface="宋体" pitchFamily="2" charset="-122"/>
              </a:rPr>
              <a:t>请求</a:t>
            </a:r>
            <a:endParaRPr lang="en-US" altLang="zh-CN" u="sng" dirty="0">
              <a:solidFill>
                <a:srgbClr val="674C05"/>
              </a:solidFill>
              <a:ea typeface="宋体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41325" y="727075"/>
            <a:ext cx="79883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作为</a:t>
            </a:r>
            <a:r>
              <a:rPr lang="en-US" altLang="zh-CN" dirty="0" err="1" smtClean="0">
                <a:solidFill>
                  <a:srgbClr val="674C05"/>
                </a:solidFill>
                <a:ea typeface="宋体" pitchFamily="2" charset="-122"/>
              </a:rPr>
              <a:t>GetMap</a:t>
            </a:r>
            <a:r>
              <a:rPr lang="en-US" altLang="zh-CN" dirty="0" smtClean="0">
                <a:solidFill>
                  <a:srgbClr val="674C05"/>
                </a:solidFill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请求的一部分，用户还可以向</a:t>
            </a:r>
            <a:r>
              <a:rPr lang="en-US" altLang="zh-CN" dirty="0" smtClean="0">
                <a:solidFill>
                  <a:srgbClr val="674C05"/>
                </a:solidFill>
                <a:ea typeface="宋体" pitchFamily="2" charset="-122"/>
              </a:rPr>
              <a:t>WMS 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服务器发送一个</a:t>
            </a:r>
            <a:r>
              <a:rPr lang="en-US" altLang="zh-CN" dirty="0" smtClean="0">
                <a:solidFill>
                  <a:srgbClr val="674C05"/>
                </a:solidFill>
                <a:ea typeface="宋体" pitchFamily="2" charset="-122"/>
              </a:rPr>
              <a:t>SLD 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文件。通过这种方式来指定哪些图层需要渲染以及如何渲染</a:t>
            </a:r>
            <a:endParaRPr lang="en-US" altLang="zh-CN" dirty="0">
              <a:solidFill>
                <a:srgbClr val="674C05"/>
              </a:solidFill>
              <a:ea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46125" y="2528888"/>
            <a:ext cx="10985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spcAft>
                <a:spcPts val="1200"/>
              </a:spcAft>
            </a:pPr>
            <a:endParaRPr lang="zh-CN" altLang="en-US" sz="2000">
              <a:ea typeface="宋体" pitchFamily="2" charset="-122"/>
            </a:endParaRPr>
          </a:p>
          <a:p>
            <a:endParaRPr lang="zh-CN" altLang="en-US" sz="2000"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2286000"/>
            <a:ext cx="3898900" cy="16541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700" b="1">
                <a:latin typeface="Arial" pitchFamily="34" charset="0"/>
                <a:ea typeface="宋体" pitchFamily="2" charset="-122"/>
              </a:rPr>
              <a:t>&lt;NamedLayer&gt;</a:t>
            </a:r>
          </a:p>
          <a:p>
            <a:r>
              <a:rPr lang="en-US" altLang="zh-CN" sz="1700" b="1">
                <a:latin typeface="Arial" pitchFamily="34" charset="0"/>
                <a:ea typeface="宋体" pitchFamily="2" charset="-122"/>
              </a:rPr>
              <a:t>      &lt;Name&gt;USAlakes&lt;/Name&gt;</a:t>
            </a:r>
          </a:p>
          <a:p>
            <a:r>
              <a:rPr lang="en-US" altLang="zh-CN" sz="1700" b="1">
                <a:latin typeface="Arial" pitchFamily="34" charset="0"/>
                <a:ea typeface="宋体" pitchFamily="2" charset="-122"/>
              </a:rPr>
              <a:t>      &lt;NamedStyle&gt;</a:t>
            </a:r>
          </a:p>
          <a:p>
            <a:r>
              <a:rPr lang="en-US" altLang="zh-CN" sz="1700" b="1">
                <a:latin typeface="Arial" pitchFamily="34" charset="0"/>
                <a:ea typeface="宋体" pitchFamily="2" charset="-122"/>
              </a:rPr>
              <a:t>                 &lt;Name&gt;lakeStyle&lt;/Name&gt;</a:t>
            </a:r>
          </a:p>
          <a:p>
            <a:r>
              <a:rPr lang="en-US" altLang="zh-CN" sz="1700" b="1">
                <a:latin typeface="Arial" pitchFamily="34" charset="0"/>
                <a:ea typeface="宋体" pitchFamily="2" charset="-122"/>
              </a:rPr>
              <a:t>       &lt;/NamedStyle&gt;</a:t>
            </a:r>
          </a:p>
          <a:p>
            <a:r>
              <a:rPr lang="en-US" altLang="zh-CN" sz="1700" b="1">
                <a:latin typeface="Arial" pitchFamily="34" charset="0"/>
                <a:ea typeface="宋体" pitchFamily="2" charset="-122"/>
              </a:rPr>
              <a:t>&lt;/NamedLayer&gt;</a:t>
            </a:r>
            <a:endParaRPr lang="en-US" altLang="zh-CN" sz="1800" b="1">
              <a:ea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3975100"/>
            <a:ext cx="354674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500" dirty="0" smtClean="0">
                <a:solidFill>
                  <a:srgbClr val="674C05"/>
                </a:solidFill>
                <a:ea typeface="宋体" pitchFamily="2" charset="-122"/>
              </a:rPr>
              <a:t>等同于</a:t>
            </a:r>
            <a:r>
              <a:rPr lang="en-US" altLang="zh-CN" sz="1500" dirty="0" smtClean="0">
                <a:solidFill>
                  <a:srgbClr val="674C05"/>
                </a:solidFill>
                <a:ea typeface="宋体" pitchFamily="2" charset="-122"/>
              </a:rPr>
              <a:t>LAYER=</a:t>
            </a:r>
            <a:r>
              <a:rPr lang="en-US" altLang="zh-CN" sz="1500" dirty="0" err="1" smtClean="0">
                <a:solidFill>
                  <a:srgbClr val="674C05"/>
                </a:solidFill>
                <a:latin typeface="Arial" pitchFamily="34" charset="0"/>
                <a:ea typeface="宋体" pitchFamily="2" charset="-122"/>
              </a:rPr>
              <a:t>USAlakes</a:t>
            </a:r>
            <a:r>
              <a:rPr lang="en-US" altLang="zh-CN" sz="1500" dirty="0" err="1" smtClean="0">
                <a:solidFill>
                  <a:srgbClr val="674C05"/>
                </a:solidFill>
                <a:ea typeface="宋体" pitchFamily="2" charset="-122"/>
              </a:rPr>
              <a:t>,STYLE</a:t>
            </a:r>
            <a:r>
              <a:rPr lang="en-US" altLang="zh-CN" sz="1500" dirty="0" smtClean="0">
                <a:solidFill>
                  <a:srgbClr val="674C05"/>
                </a:solidFill>
                <a:ea typeface="宋体" pitchFamily="2" charset="-122"/>
              </a:rPr>
              <a:t>=</a:t>
            </a:r>
            <a:r>
              <a:rPr lang="en-US" altLang="zh-CN" sz="1500" dirty="0" err="1" smtClean="0">
                <a:solidFill>
                  <a:srgbClr val="674C05"/>
                </a:solidFill>
                <a:latin typeface="Arial" pitchFamily="34" charset="0"/>
                <a:ea typeface="宋体" pitchFamily="2" charset="-122"/>
              </a:rPr>
              <a:t>lakeStyle</a:t>
            </a:r>
            <a:endParaRPr lang="en-US" altLang="zh-CN" sz="1500" dirty="0">
              <a:solidFill>
                <a:srgbClr val="674C05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419600" y="2286000"/>
            <a:ext cx="4343400" cy="418941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700" b="1" dirty="0">
                <a:latin typeface="Arial" pitchFamily="34" charset="0"/>
                <a:ea typeface="宋体" pitchFamily="2" charset="-122"/>
              </a:rPr>
              <a:t>&lt;</a:t>
            </a:r>
            <a:r>
              <a:rPr lang="en-US" altLang="zh-CN" sz="1700" b="1" dirty="0" err="1">
                <a:latin typeface="Arial" pitchFamily="34" charset="0"/>
                <a:ea typeface="宋体" pitchFamily="2" charset="-122"/>
              </a:rPr>
              <a:t>NamedLayer</a:t>
            </a:r>
            <a:r>
              <a:rPr lang="en-US" altLang="zh-CN" sz="1700" b="1" dirty="0">
                <a:latin typeface="Arial" pitchFamily="34" charset="0"/>
                <a:ea typeface="宋体" pitchFamily="2" charset="-122"/>
              </a:rPr>
              <a:t>&gt;</a:t>
            </a:r>
          </a:p>
          <a:p>
            <a:r>
              <a:rPr lang="en-US" altLang="zh-CN" sz="1700" b="1" dirty="0">
                <a:latin typeface="Arial" pitchFamily="34" charset="0"/>
                <a:ea typeface="宋体" pitchFamily="2" charset="-122"/>
              </a:rPr>
              <a:t>      &lt;Name&gt;</a:t>
            </a:r>
            <a:r>
              <a:rPr lang="en-US" altLang="zh-CN" sz="1700" b="1" dirty="0" err="1">
                <a:latin typeface="Arial" pitchFamily="34" charset="0"/>
                <a:ea typeface="宋体" pitchFamily="2" charset="-122"/>
              </a:rPr>
              <a:t>USAlakes</a:t>
            </a:r>
            <a:r>
              <a:rPr lang="en-US" altLang="zh-CN" sz="1700" b="1" dirty="0">
                <a:latin typeface="Arial" pitchFamily="34" charset="0"/>
                <a:ea typeface="宋体" pitchFamily="2" charset="-122"/>
              </a:rPr>
              <a:t>&lt;/Name&gt;</a:t>
            </a:r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 </a:t>
            </a:r>
          </a:p>
          <a:p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     &lt;</a:t>
            </a:r>
            <a:r>
              <a:rPr lang="en-US" altLang="zh-CN" sz="1800" b="1" dirty="0" err="1">
                <a:latin typeface="Arial" pitchFamily="34" charset="0"/>
                <a:ea typeface="宋体" pitchFamily="2" charset="-122"/>
              </a:rPr>
              <a:t>UserStyle</a:t>
            </a:r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&gt;</a:t>
            </a:r>
          </a:p>
          <a:p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           ...</a:t>
            </a:r>
          </a:p>
          <a:p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           &lt;Rule&gt;</a:t>
            </a:r>
          </a:p>
          <a:p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               &lt;Filter&gt;</a:t>
            </a:r>
          </a:p>
          <a:p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                     ….  </a:t>
            </a:r>
            <a:r>
              <a:rPr lang="en-US" altLang="zh-CN" sz="1800" i="1" dirty="0">
                <a:latin typeface="Arial" pitchFamily="34" charset="0"/>
                <a:ea typeface="宋体" pitchFamily="2" charset="-122"/>
              </a:rPr>
              <a:t>Deep water Lakes</a:t>
            </a:r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 ...</a:t>
            </a:r>
          </a:p>
          <a:p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               &lt;/Filter&gt;</a:t>
            </a:r>
          </a:p>
          <a:p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               &lt;</a:t>
            </a:r>
            <a:r>
              <a:rPr lang="en-US" altLang="zh-CN" sz="1800" b="1" dirty="0" err="1">
                <a:latin typeface="Arial" pitchFamily="34" charset="0"/>
                <a:ea typeface="宋体" pitchFamily="2" charset="-122"/>
              </a:rPr>
              <a:t>PolygonSymbolizer</a:t>
            </a:r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&gt;</a:t>
            </a:r>
          </a:p>
          <a:p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                   ….  </a:t>
            </a:r>
            <a:r>
              <a:rPr lang="en-US" altLang="zh-CN" sz="1800" i="1" dirty="0" err="1">
                <a:latin typeface="Arial" pitchFamily="34" charset="0"/>
                <a:ea typeface="宋体" pitchFamily="2" charset="-122"/>
              </a:rPr>
              <a:t>Colour</a:t>
            </a:r>
            <a:r>
              <a:rPr lang="en-US" altLang="zh-CN" sz="1800" i="1" dirty="0">
                <a:latin typeface="Arial" pitchFamily="34" charset="0"/>
                <a:ea typeface="宋体" pitchFamily="2" charset="-122"/>
              </a:rPr>
              <a:t> Dark Blue</a:t>
            </a:r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  ...</a:t>
            </a:r>
          </a:p>
          <a:p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               &lt;/ </a:t>
            </a:r>
            <a:r>
              <a:rPr lang="en-US" altLang="zh-CN" sz="1800" b="1" dirty="0" err="1">
                <a:latin typeface="Arial" pitchFamily="34" charset="0"/>
                <a:ea typeface="宋体" pitchFamily="2" charset="-122"/>
              </a:rPr>
              <a:t>PolygonSymbolizer</a:t>
            </a:r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&gt;</a:t>
            </a:r>
          </a:p>
          <a:p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          &lt;/Rule&gt;</a:t>
            </a:r>
          </a:p>
          <a:p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          ...</a:t>
            </a:r>
          </a:p>
          <a:p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      &lt;/</a:t>
            </a:r>
            <a:r>
              <a:rPr lang="en-US" altLang="zh-CN" sz="1800" b="1" dirty="0" err="1">
                <a:latin typeface="Arial" pitchFamily="34" charset="0"/>
                <a:ea typeface="宋体" pitchFamily="2" charset="-122"/>
              </a:rPr>
              <a:t>UserStyle</a:t>
            </a:r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&gt;</a:t>
            </a:r>
          </a:p>
          <a:p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&lt;/</a:t>
            </a:r>
            <a:r>
              <a:rPr lang="en-US" altLang="zh-CN" sz="1800" b="1" dirty="0" err="1">
                <a:latin typeface="Arial" pitchFamily="34" charset="0"/>
                <a:ea typeface="宋体" pitchFamily="2" charset="-122"/>
              </a:rPr>
              <a:t>NamedLayer</a:t>
            </a:r>
            <a:r>
              <a:rPr lang="en-US" altLang="zh-CN" sz="1800" b="1" dirty="0">
                <a:latin typeface="Arial" pitchFamily="34" charset="0"/>
                <a:ea typeface="宋体" pitchFamily="2" charset="-122"/>
              </a:rPr>
              <a:t>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14282" y="285728"/>
            <a:ext cx="78021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74C05"/>
                </a:solidFill>
                <a:latin typeface="+mn-ea"/>
              </a:rPr>
              <a:t>5.4</a:t>
            </a:r>
            <a:r>
              <a:rPr lang="zh-CN" altLang="en-US" dirty="0" smtClean="0">
                <a:solidFill>
                  <a:srgbClr val="674C05"/>
                </a:solidFill>
                <a:latin typeface="+mn-ea"/>
              </a:rPr>
              <a:t> 介绍两个示例</a:t>
            </a:r>
            <a:endParaRPr lang="en-US" altLang="zh-CN" dirty="0" smtClean="0">
              <a:solidFill>
                <a:srgbClr val="674C05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674C05"/>
                </a:solidFill>
                <a:latin typeface="+mn-ea"/>
              </a:rPr>
              <a:t>下面介绍一个例子，使用</a:t>
            </a:r>
            <a:r>
              <a:rPr lang="en-US" altLang="zh-CN" dirty="0" smtClean="0">
                <a:solidFill>
                  <a:srgbClr val="674C05"/>
                </a:solidFill>
                <a:latin typeface="+mn-ea"/>
              </a:rPr>
              <a:t>WFS</a:t>
            </a:r>
            <a:r>
              <a:rPr lang="zh-CN" altLang="en-US" dirty="0" smtClean="0">
                <a:solidFill>
                  <a:srgbClr val="674C05"/>
                </a:solidFill>
                <a:latin typeface="+mn-ea"/>
              </a:rPr>
              <a:t>查询，用用户指定的</a:t>
            </a:r>
            <a:r>
              <a:rPr lang="en-US" altLang="zh-CN" dirty="0" smtClean="0">
                <a:solidFill>
                  <a:srgbClr val="674C05"/>
                </a:solidFill>
                <a:latin typeface="+mn-ea"/>
              </a:rPr>
              <a:t>SLD</a:t>
            </a:r>
            <a:r>
              <a:rPr lang="zh-CN" altLang="en-US" dirty="0" smtClean="0">
                <a:solidFill>
                  <a:srgbClr val="674C05"/>
                </a:solidFill>
                <a:latin typeface="+mn-ea"/>
              </a:rPr>
              <a:t>来高亮显示查询结果。</a:t>
            </a:r>
            <a:endParaRPr lang="en-US" altLang="zh-CN" dirty="0">
              <a:solidFill>
                <a:srgbClr val="674C05"/>
              </a:solidFill>
              <a:latin typeface="+mn-ea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33400" y="914400"/>
            <a:ext cx="6770688" cy="5654675"/>
            <a:chOff x="192" y="624"/>
            <a:chExt cx="4265" cy="356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296" y="624"/>
              <a:ext cx="163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dirty="0" smtClean="0">
                  <a:ea typeface="宋体" pitchFamily="2" charset="-122"/>
                </a:rPr>
                <a:t>用户点击地图</a:t>
              </a:r>
              <a:endParaRPr lang="en-US" altLang="zh-CN" dirty="0">
                <a:ea typeface="宋体" pitchFamily="2" charset="-122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064" y="96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1248"/>
              <a:ext cx="4265" cy="2938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  <a:headEnd/>
              <a:tailEnd/>
            </a:ln>
          </p:spPr>
        </p:pic>
      </p:grp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702" y="1142984"/>
            <a:ext cx="2205037" cy="11509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386012" y="176213"/>
            <a:ext cx="1543045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 smtClean="0">
                <a:ea typeface="宋体" pitchFamily="2" charset="-122"/>
              </a:rPr>
              <a:t>用户点击地图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919413" y="7096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7413" y="1166813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 smtClean="0">
                <a:ea typeface="宋体" pitchFamily="2" charset="-122"/>
              </a:rPr>
              <a:t>进行</a:t>
            </a:r>
            <a:r>
              <a:rPr lang="en-US" altLang="zh-CN" dirty="0" smtClean="0">
                <a:ea typeface="宋体" pitchFamily="2" charset="-122"/>
              </a:rPr>
              <a:t>WFS</a:t>
            </a:r>
            <a:r>
              <a:rPr lang="zh-CN" altLang="en-US" dirty="0" smtClean="0">
                <a:ea typeface="宋体" pitchFamily="2" charset="-122"/>
              </a:rPr>
              <a:t>请求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919413" y="4824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005013" y="2614613"/>
            <a:ext cx="2286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 smtClean="0">
                <a:ea typeface="宋体" pitchFamily="2" charset="-122"/>
              </a:rPr>
              <a:t>查找街道名称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157413" y="3605213"/>
            <a:ext cx="1600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 smtClean="0">
                <a:ea typeface="宋体" pitchFamily="2" charset="-122"/>
              </a:rPr>
              <a:t>生成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SLD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919413" y="31480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989263" y="752475"/>
            <a:ext cx="16209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674C05"/>
                </a:solidFill>
                <a:ea typeface="宋体" pitchFamily="2" charset="-122"/>
              </a:rPr>
              <a:t>转换成世界坐标</a:t>
            </a:r>
            <a:endParaRPr lang="en-US" altLang="zh-CN" sz="1600" dirty="0">
              <a:solidFill>
                <a:srgbClr val="674C05"/>
              </a:solidFill>
              <a:ea typeface="宋体" pitchFamily="2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790950" y="1647825"/>
            <a:ext cx="2778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674C05"/>
                </a:solidFill>
                <a:ea typeface="宋体" pitchFamily="2" charset="-122"/>
              </a:rPr>
              <a:t>XMLHttpRequest</a:t>
            </a:r>
            <a:r>
              <a:rPr lang="en-US" altLang="zh-CN" sz="1600" dirty="0">
                <a:solidFill>
                  <a:srgbClr val="674C05"/>
                </a:solidFill>
                <a:ea typeface="宋体" pitchFamily="2" charset="-122"/>
              </a:rPr>
              <a:t>  - GetFeature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919413" y="41386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919413" y="17002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V="1">
            <a:off x="2919413" y="1992313"/>
            <a:ext cx="3706812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6627813" y="1104900"/>
            <a:ext cx="1219200" cy="1905000"/>
            <a:chOff x="4656" y="960"/>
            <a:chExt cx="768" cy="1200"/>
          </a:xfrm>
        </p:grpSpPr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5136" y="1344"/>
              <a:ext cx="288" cy="288"/>
              <a:chOff x="912" y="288"/>
              <a:chExt cx="288" cy="288"/>
            </a:xfrm>
          </p:grpSpPr>
          <p:sp>
            <p:nvSpPr>
              <p:cNvPr id="18" name="Oval 21"/>
              <p:cNvSpPr>
                <a:spLocks noChangeArrowheads="1"/>
              </p:cNvSpPr>
              <p:nvPr/>
            </p:nvSpPr>
            <p:spPr bwMode="auto">
              <a:xfrm>
                <a:off x="912" y="288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9" name="Oval 22"/>
              <p:cNvSpPr>
                <a:spLocks noChangeArrowheads="1"/>
              </p:cNvSpPr>
              <p:nvPr/>
            </p:nvSpPr>
            <p:spPr bwMode="auto">
              <a:xfrm>
                <a:off x="912" y="480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912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1200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4656" y="960"/>
              <a:ext cx="2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zh-CN">
                  <a:solidFill>
                    <a:srgbClr val="674C05"/>
                  </a:solidFill>
                  <a:ea typeface="宋体" pitchFamily="2" charset="-122"/>
                </a:rPr>
                <a:t>WFS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4944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Line 31"/>
          <p:cNvSpPr>
            <a:spLocks noChangeShapeType="1"/>
          </p:cNvSpPr>
          <p:nvPr/>
        </p:nvSpPr>
        <p:spPr bwMode="auto">
          <a:xfrm flipH="1">
            <a:off x="2919413" y="2386013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2919413" y="23860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5129213" y="2386013"/>
            <a:ext cx="9861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674C05"/>
                </a:solidFill>
                <a:ea typeface="宋体" pitchFamily="2" charset="-122"/>
              </a:rPr>
              <a:t>返回</a:t>
            </a:r>
            <a:r>
              <a:rPr lang="en-US" altLang="zh-CN" sz="1600" dirty="0" smtClean="0">
                <a:solidFill>
                  <a:srgbClr val="674C05"/>
                </a:solidFill>
                <a:ea typeface="宋体" pitchFamily="2" charset="-122"/>
              </a:rPr>
              <a:t>GML</a:t>
            </a:r>
            <a:endParaRPr lang="en-US" altLang="zh-CN" sz="1600" dirty="0">
              <a:solidFill>
                <a:srgbClr val="674C05"/>
              </a:solidFill>
              <a:ea typeface="宋体" pitchFamily="2" charset="-122"/>
            </a:endParaRPr>
          </a:p>
        </p:txBody>
      </p:sp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6653213" y="3300413"/>
            <a:ext cx="1219200" cy="1905000"/>
            <a:chOff x="4656" y="960"/>
            <a:chExt cx="768" cy="1200"/>
          </a:xfrm>
        </p:grpSpPr>
        <p:grpSp>
          <p:nvGrpSpPr>
            <p:cNvPr id="26" name="Group 35"/>
            <p:cNvGrpSpPr>
              <a:grpSpLocks/>
            </p:cNvGrpSpPr>
            <p:nvPr/>
          </p:nvGrpSpPr>
          <p:grpSpPr bwMode="auto">
            <a:xfrm>
              <a:off x="5136" y="1344"/>
              <a:ext cx="288" cy="288"/>
              <a:chOff x="912" y="288"/>
              <a:chExt cx="288" cy="288"/>
            </a:xfrm>
          </p:grpSpPr>
          <p:sp>
            <p:nvSpPr>
              <p:cNvPr id="29" name="Oval 36"/>
              <p:cNvSpPr>
                <a:spLocks noChangeArrowheads="1"/>
              </p:cNvSpPr>
              <p:nvPr/>
            </p:nvSpPr>
            <p:spPr bwMode="auto">
              <a:xfrm>
                <a:off x="912" y="288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0" name="Oval 37"/>
              <p:cNvSpPr>
                <a:spLocks noChangeArrowheads="1"/>
              </p:cNvSpPr>
              <p:nvPr/>
            </p:nvSpPr>
            <p:spPr bwMode="auto">
              <a:xfrm>
                <a:off x="912" y="480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1" name="Line 38"/>
              <p:cNvSpPr>
                <a:spLocks noChangeShapeType="1"/>
              </p:cNvSpPr>
              <p:nvPr/>
            </p:nvSpPr>
            <p:spPr bwMode="auto">
              <a:xfrm>
                <a:off x="912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>
                <a:off x="1200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Rectangle 40"/>
            <p:cNvSpPr>
              <a:spLocks noChangeArrowheads="1"/>
            </p:cNvSpPr>
            <p:nvPr/>
          </p:nvSpPr>
          <p:spPr bwMode="auto">
            <a:xfrm>
              <a:off x="4656" y="960"/>
              <a:ext cx="2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zh-CN">
                  <a:solidFill>
                    <a:srgbClr val="674C05"/>
                  </a:solidFill>
                  <a:ea typeface="宋体" pitchFamily="2" charset="-122"/>
                </a:rPr>
                <a:t>WMS</a:t>
              </a:r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4944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Line 42"/>
          <p:cNvSpPr>
            <a:spLocks noChangeShapeType="1"/>
          </p:cNvSpPr>
          <p:nvPr/>
        </p:nvSpPr>
        <p:spPr bwMode="auto">
          <a:xfrm>
            <a:off x="2919413" y="451961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7388" y="5275263"/>
            <a:ext cx="2360612" cy="1463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5" name="Line 44"/>
          <p:cNvSpPr>
            <a:spLocks noChangeShapeType="1"/>
          </p:cNvSpPr>
          <p:nvPr/>
        </p:nvSpPr>
        <p:spPr bwMode="auto">
          <a:xfrm flipH="1">
            <a:off x="2919413" y="482441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986213" y="4214813"/>
            <a:ext cx="169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674C05"/>
                </a:solidFill>
                <a:ea typeface="宋体" pitchFamily="2" charset="-122"/>
              </a:rPr>
              <a:t>GetMap</a:t>
            </a:r>
            <a:r>
              <a:rPr lang="en-US" altLang="zh-CN" sz="1600" dirty="0">
                <a:solidFill>
                  <a:srgbClr val="674C05"/>
                </a:solidFill>
                <a:ea typeface="宋体" pitchFamily="2" charset="-122"/>
              </a:rPr>
              <a:t> with SLD</a:t>
            </a: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214282" y="285728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674C05"/>
                </a:solidFill>
                <a:latin typeface="+mn-ea"/>
              </a:rPr>
              <a:t>工作流程。</a:t>
            </a:r>
            <a:endParaRPr lang="en-US" altLang="zh-CN" dirty="0">
              <a:solidFill>
                <a:srgbClr val="674C05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"/>
            <a:ext cx="6653213" cy="277018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033713"/>
            <a:ext cx="7129463" cy="34417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0" y="985838"/>
            <a:ext cx="12393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674C05"/>
                </a:solidFill>
                <a:ea typeface="宋体" pitchFamily="2" charset="-122"/>
              </a:rPr>
              <a:t>GetFeature</a:t>
            </a:r>
          </a:p>
          <a:p>
            <a:pPr algn="ctr"/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请求</a:t>
            </a:r>
            <a:endParaRPr lang="en-US" altLang="zh-CN" dirty="0">
              <a:solidFill>
                <a:srgbClr val="674C05"/>
              </a:solidFill>
              <a:ea typeface="宋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8263" y="4508500"/>
            <a:ext cx="12393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674C05"/>
                </a:solidFill>
                <a:ea typeface="宋体" pitchFamily="2" charset="-122"/>
              </a:rPr>
              <a:t>GetFeature</a:t>
            </a:r>
          </a:p>
          <a:p>
            <a:pPr algn="ctr"/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响应</a:t>
            </a:r>
            <a:endParaRPr lang="en-US" altLang="zh-CN" dirty="0">
              <a:solidFill>
                <a:srgbClr val="674C05"/>
              </a:solidFill>
              <a:ea typeface="宋体" pitchFamily="2" charset="-122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47663" y="586422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5837238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rgbClr val="EB852B"/>
                </a:solidFill>
                <a:ea typeface="宋体" pitchFamily="2" charset="-122"/>
              </a:rPr>
              <a:t>提取道路名称</a:t>
            </a:r>
            <a:endParaRPr lang="en-US" altLang="zh-CN" sz="1800" dirty="0">
              <a:solidFill>
                <a:srgbClr val="EB852B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77153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  编辑样式表</a:t>
            </a:r>
            <a:r>
              <a:rPr lang="en-US" sz="2000" dirty="0" smtClean="0"/>
              <a:t>SLD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    图层样式描述符</a:t>
            </a:r>
            <a:r>
              <a:rPr lang="en-US" dirty="0" smtClean="0">
                <a:latin typeface="+mn-ea"/>
              </a:rPr>
              <a:t>(Styled Layer Descriptor, SLD)</a:t>
            </a:r>
            <a:r>
              <a:rPr lang="zh-CN" altLang="en-US" dirty="0" smtClean="0">
                <a:latin typeface="+mn-ea"/>
              </a:rPr>
              <a:t>告诉服务器如何渲染地图，例如，是要用黑色画线还是要用蓝色上色并带好看的轮廓和文本标签。</a:t>
            </a:r>
            <a:r>
              <a:rPr lang="en-US" dirty="0" smtClean="0">
                <a:latin typeface="+mn-ea"/>
              </a:rPr>
              <a:t>SLD </a:t>
            </a:r>
            <a:r>
              <a:rPr lang="zh-CN" altLang="en-US" dirty="0" smtClean="0">
                <a:latin typeface="+mn-ea"/>
              </a:rPr>
              <a:t>是一种基于</a:t>
            </a:r>
            <a:r>
              <a:rPr lang="en-US" dirty="0" smtClean="0">
                <a:latin typeface="+mn-ea"/>
              </a:rPr>
              <a:t> XML </a:t>
            </a:r>
            <a:r>
              <a:rPr lang="zh-CN" altLang="en-US" dirty="0" smtClean="0">
                <a:latin typeface="+mn-ea"/>
              </a:rPr>
              <a:t>的语言，</a:t>
            </a:r>
            <a:r>
              <a:rPr lang="en-US" dirty="0" smtClean="0">
                <a:latin typeface="+mn-ea"/>
              </a:rPr>
              <a:t> GeoServer </a:t>
            </a:r>
            <a:r>
              <a:rPr lang="zh-CN" altLang="en-US" dirty="0" smtClean="0">
                <a:latin typeface="+mn-ea"/>
              </a:rPr>
              <a:t>创建的</a:t>
            </a:r>
            <a:r>
              <a:rPr lang="en-US" dirty="0" smtClean="0">
                <a:latin typeface="+mn-ea"/>
              </a:rPr>
              <a:t> SLD </a:t>
            </a:r>
            <a:r>
              <a:rPr lang="zh-CN" altLang="en-US" dirty="0" smtClean="0">
                <a:latin typeface="+mn-ea"/>
              </a:rPr>
              <a:t>文件可被任何与</a:t>
            </a:r>
            <a:r>
              <a:rPr lang="en-US" dirty="0" smtClean="0">
                <a:latin typeface="+mn-ea"/>
              </a:rPr>
              <a:t> Web </a:t>
            </a:r>
            <a:r>
              <a:rPr lang="zh-CN" altLang="en-US" dirty="0" smtClean="0">
                <a:latin typeface="+mn-ea"/>
              </a:rPr>
              <a:t>地图服务</a:t>
            </a:r>
            <a:r>
              <a:rPr lang="en-US" dirty="0" smtClean="0">
                <a:latin typeface="+mn-ea"/>
              </a:rPr>
              <a:t> (WMS) </a:t>
            </a:r>
            <a:r>
              <a:rPr lang="zh-CN" altLang="en-US" dirty="0" smtClean="0">
                <a:latin typeface="+mn-ea"/>
              </a:rPr>
              <a:t>兼容的应用复用。标签之间的关系如下图。</a:t>
            </a:r>
          </a:p>
          <a:p>
            <a:endParaRPr lang="zh-CN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1142976" y="2857496"/>
          <a:ext cx="6698558" cy="2286016"/>
        </p:xfrm>
        <a:graphic>
          <a:graphicData uri="http://schemas.openxmlformats.org/presentationml/2006/ole">
            <p:oleObj spid="_x0000_s25601" name="Visio" r:id="rId4" imgW="5722650" imgH="1948761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8662" y="5500702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ea"/>
              </a:rPr>
              <a:t>SLD</a:t>
            </a:r>
            <a:r>
              <a:rPr lang="zh-CN" altLang="en-US" dirty="0" smtClean="0">
                <a:latin typeface="+mn-ea"/>
              </a:rPr>
              <a:t>详情请查阅</a:t>
            </a:r>
            <a:r>
              <a:rPr lang="en-US" dirty="0" smtClean="0">
                <a:latin typeface="+mn-ea"/>
              </a:rPr>
              <a:t>OGC</a:t>
            </a:r>
            <a:r>
              <a:rPr lang="zh-CN" altLang="en-US" dirty="0" smtClean="0">
                <a:latin typeface="+mn-ea"/>
              </a:rPr>
              <a:t>规范。标签概要解释见下表。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33400"/>
            <a:ext cx="4995863" cy="4506913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19400" y="6248400"/>
            <a:ext cx="3222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674C05"/>
                </a:solidFill>
                <a:ea typeface="宋体" pitchFamily="2" charset="-122"/>
              </a:rPr>
              <a:t>SLD for </a:t>
            </a:r>
            <a:r>
              <a:rPr lang="en-US" altLang="zh-CN" u="sng" dirty="0" err="1">
                <a:solidFill>
                  <a:srgbClr val="674C05"/>
                </a:solidFill>
                <a:ea typeface="宋体" pitchFamily="2" charset="-122"/>
              </a:rPr>
              <a:t>GetMap</a:t>
            </a:r>
            <a:r>
              <a:rPr lang="en-US" altLang="zh-CN" u="sng" dirty="0">
                <a:solidFill>
                  <a:srgbClr val="674C05"/>
                </a:solidFill>
                <a:ea typeface="宋体" pitchFamily="2" charset="-122"/>
              </a:rPr>
              <a:t> request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409575" y="2084388"/>
            <a:ext cx="2547938" cy="6350"/>
          </a:xfrm>
          <a:prstGeom prst="line">
            <a:avLst/>
          </a:prstGeom>
          <a:noFill/>
          <a:ln w="28575">
            <a:solidFill>
              <a:srgbClr val="EB852B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0813" y="2132013"/>
            <a:ext cx="156366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674C05"/>
                </a:solidFill>
                <a:ea typeface="宋体" pitchFamily="2" charset="-122"/>
              </a:rPr>
              <a:t>高亮显示所有叫该名称的</a:t>
            </a:r>
            <a:endParaRPr lang="en-US" altLang="zh-CN" sz="1800" dirty="0" smtClean="0">
              <a:solidFill>
                <a:srgbClr val="674C05"/>
              </a:solidFill>
              <a:ea typeface="宋体" pitchFamily="2" charset="-122"/>
            </a:endParaRPr>
          </a:p>
          <a:p>
            <a:r>
              <a:rPr lang="zh-CN" altLang="en-US" sz="1800" dirty="0" smtClean="0">
                <a:solidFill>
                  <a:srgbClr val="674C05"/>
                </a:solidFill>
                <a:ea typeface="宋体" pitchFamily="2" charset="-122"/>
              </a:rPr>
              <a:t>道路</a:t>
            </a:r>
            <a:r>
              <a:rPr lang="en-US" altLang="zh-CN" sz="1800" dirty="0" smtClean="0">
                <a:solidFill>
                  <a:srgbClr val="674C05"/>
                </a:solidFill>
                <a:ea typeface="宋体" pitchFamily="2" charset="-122"/>
              </a:rPr>
              <a:t>feature</a:t>
            </a:r>
            <a:endParaRPr lang="en-US" altLang="zh-CN" sz="1800" dirty="0">
              <a:solidFill>
                <a:srgbClr val="674C05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14282" y="500042"/>
            <a:ext cx="88057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一个简单的使用</a:t>
            </a:r>
            <a:r>
              <a:rPr lang="en-US" altLang="zh-CN" dirty="0" smtClean="0">
                <a:solidFill>
                  <a:srgbClr val="674C05"/>
                </a:solidFill>
                <a:ea typeface="宋体" pitchFamily="2" charset="-122"/>
              </a:rPr>
              <a:t>WFS 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、</a:t>
            </a:r>
            <a:r>
              <a:rPr lang="en-US" altLang="zh-CN" dirty="0" smtClean="0">
                <a:solidFill>
                  <a:srgbClr val="674C05"/>
                </a:solidFill>
                <a:ea typeface="宋体" pitchFamily="2" charset="-122"/>
              </a:rPr>
              <a:t>WMS 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的</a:t>
            </a:r>
            <a:r>
              <a:rPr lang="en-US" altLang="zh-CN" dirty="0" smtClean="0">
                <a:solidFill>
                  <a:srgbClr val="674C05"/>
                </a:solidFill>
                <a:ea typeface="宋体" pitchFamily="2" charset="-122"/>
              </a:rPr>
              <a:t>web application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，</a:t>
            </a:r>
            <a:r>
              <a:rPr lang="en-US" altLang="zh-CN" dirty="0" smtClean="0">
                <a:solidFill>
                  <a:srgbClr val="674C05"/>
                </a:solidFill>
                <a:ea typeface="宋体" pitchFamily="2" charset="-122"/>
              </a:rPr>
              <a:t> GeoServer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中自带的</a:t>
            </a:r>
            <a:r>
              <a:rPr lang="en-US" altLang="zh-CN" dirty="0" err="1" smtClean="0">
                <a:solidFill>
                  <a:srgbClr val="674C05"/>
                </a:solidFill>
                <a:ea typeface="宋体" pitchFamily="2" charset="-122"/>
              </a:rPr>
              <a:t>popup_map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示例。</a:t>
            </a:r>
            <a:endParaRPr lang="en-US" altLang="zh-CN" dirty="0">
              <a:solidFill>
                <a:srgbClr val="674C05"/>
              </a:solidFill>
              <a:ea typeface="宋体" pitchFamily="2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71600"/>
            <a:ext cx="5365750" cy="3044825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14480" y="5000636"/>
            <a:ext cx="39934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该示例的功能： </a:t>
            </a:r>
            <a:endParaRPr lang="en-US" altLang="zh-CN" dirty="0" smtClean="0">
              <a:solidFill>
                <a:srgbClr val="674C05"/>
              </a:solidFill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当鼠标在点上晃的时候探出预览图；</a:t>
            </a:r>
            <a:endParaRPr lang="en-US" altLang="zh-CN" dirty="0">
              <a:solidFill>
                <a:srgbClr val="674C05"/>
              </a:solidFill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 单击某一个</a:t>
            </a:r>
            <a:r>
              <a:rPr lang="en-US" altLang="zh-CN" dirty="0" smtClean="0">
                <a:solidFill>
                  <a:srgbClr val="674C05"/>
                </a:solidFill>
                <a:ea typeface="宋体" pitchFamily="2" charset="-122"/>
              </a:rPr>
              <a:t>feature</a:t>
            </a:r>
            <a:r>
              <a:rPr lang="en-US" altLang="zh-CN" dirty="0">
                <a:solidFill>
                  <a:srgbClr val="674C05"/>
                </a:solidFill>
                <a:ea typeface="宋体" pitchFamily="2" charset="-122"/>
              </a:rPr>
              <a:t>; 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进入它的站点；</a:t>
            </a:r>
            <a:endParaRPr lang="en-US" altLang="zh-CN" dirty="0">
              <a:solidFill>
                <a:srgbClr val="674C05"/>
              </a:solidFill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rgbClr val="674C05"/>
                </a:solidFill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 单击地图，添加一个新的</a:t>
            </a:r>
            <a:r>
              <a:rPr lang="en-US" altLang="zh-CN" dirty="0" smtClean="0">
                <a:solidFill>
                  <a:srgbClr val="674C05"/>
                </a:solidFill>
                <a:ea typeface="宋体" pitchFamily="2" charset="-122"/>
              </a:rPr>
              <a:t>feature</a:t>
            </a:r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。</a:t>
            </a:r>
            <a:endParaRPr lang="en-US" altLang="zh-CN" dirty="0">
              <a:solidFill>
                <a:srgbClr val="674C05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2"/>
          <p:cNvSpPr>
            <a:spLocks noChangeShapeType="1"/>
          </p:cNvSpPr>
          <p:nvPr/>
        </p:nvSpPr>
        <p:spPr bwMode="auto">
          <a:xfrm flipH="1">
            <a:off x="2919413" y="1504950"/>
            <a:ext cx="0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09800" y="381000"/>
            <a:ext cx="1395413" cy="328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ea typeface="宋体" pitchFamily="2" charset="-122"/>
              </a:rPr>
              <a:t>User Hovers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919413" y="7096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0" y="1166813"/>
            <a:ext cx="1700213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dirty="0" smtClean="0">
                <a:ea typeface="宋体" pitchFamily="2" charset="-122"/>
              </a:rPr>
              <a:t>进行</a:t>
            </a:r>
            <a:r>
              <a:rPr lang="en-US" altLang="zh-CN" sz="2000" dirty="0" smtClean="0">
                <a:ea typeface="宋体" pitchFamily="2" charset="-122"/>
              </a:rPr>
              <a:t>WFS</a:t>
            </a:r>
            <a:r>
              <a:rPr lang="zh-CN" altLang="en-US" sz="2000" dirty="0" smtClean="0">
                <a:ea typeface="宋体" pitchFamily="2" charset="-122"/>
              </a:rPr>
              <a:t>请求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05013" y="2614613"/>
            <a:ext cx="2286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dirty="0" smtClean="0">
                <a:ea typeface="宋体" pitchFamily="2" charset="-122"/>
              </a:rPr>
              <a:t>是否有返回值</a:t>
            </a:r>
            <a:r>
              <a:rPr lang="en-US" altLang="zh-CN" sz="2000" dirty="0" smtClean="0">
                <a:ea typeface="宋体" pitchFamily="2" charset="-122"/>
              </a:rPr>
              <a:t>?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2895600" y="31511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989263" y="752475"/>
            <a:ext cx="16209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674C05"/>
                </a:solidFill>
                <a:ea typeface="宋体" pitchFamily="2" charset="-122"/>
              </a:rPr>
              <a:t>转换成世界坐标</a:t>
            </a:r>
            <a:endParaRPr lang="en-US" altLang="zh-CN" sz="1600" dirty="0">
              <a:solidFill>
                <a:srgbClr val="674C05"/>
              </a:solidFill>
              <a:ea typeface="宋体" pitchFamily="2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790950" y="1647825"/>
            <a:ext cx="2778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674C05"/>
                </a:solidFill>
                <a:ea typeface="宋体" pitchFamily="2" charset="-122"/>
              </a:rPr>
              <a:t>XMLHttpRequest</a:t>
            </a:r>
            <a:r>
              <a:rPr lang="en-US" altLang="zh-CN" sz="1600" dirty="0">
                <a:solidFill>
                  <a:srgbClr val="674C05"/>
                </a:solidFill>
                <a:ea typeface="宋体" pitchFamily="2" charset="-122"/>
              </a:rPr>
              <a:t>  - GetFeature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2919413" y="1992313"/>
            <a:ext cx="3706812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6627813" y="1104900"/>
            <a:ext cx="1219200" cy="1905000"/>
            <a:chOff x="4656" y="960"/>
            <a:chExt cx="768" cy="1200"/>
          </a:xfrm>
        </p:grpSpPr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5136" y="1344"/>
              <a:ext cx="288" cy="288"/>
              <a:chOff x="912" y="288"/>
              <a:chExt cx="288" cy="288"/>
            </a:xfrm>
          </p:grpSpPr>
          <p:sp>
            <p:nvSpPr>
              <p:cNvPr id="15" name="Oval 16"/>
              <p:cNvSpPr>
                <a:spLocks noChangeArrowheads="1"/>
              </p:cNvSpPr>
              <p:nvPr/>
            </p:nvSpPr>
            <p:spPr bwMode="auto">
              <a:xfrm>
                <a:off x="912" y="288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" name="Oval 17"/>
              <p:cNvSpPr>
                <a:spLocks noChangeArrowheads="1"/>
              </p:cNvSpPr>
              <p:nvPr/>
            </p:nvSpPr>
            <p:spPr bwMode="auto">
              <a:xfrm>
                <a:off x="912" y="480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912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1200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4656" y="960"/>
              <a:ext cx="2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zh-CN">
                  <a:solidFill>
                    <a:srgbClr val="674C05"/>
                  </a:solidFill>
                  <a:ea typeface="宋体" pitchFamily="2" charset="-122"/>
                </a:rPr>
                <a:t>WFS</a:t>
              </a:r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4944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2919413" y="2386013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2919413" y="23860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5129213" y="23860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674C05"/>
                </a:solidFill>
                <a:ea typeface="宋体" pitchFamily="2" charset="-122"/>
              </a:rPr>
              <a:t>GML</a:t>
            </a:r>
            <a:endParaRPr lang="en-US" altLang="zh-CN" sz="1600">
              <a:ea typeface="宋体" pitchFamily="2" charset="-122"/>
            </a:endParaRPr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2374900" y="3160713"/>
            <a:ext cx="12700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H="1">
            <a:off x="990600" y="3581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1978025" y="329565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674C05"/>
                </a:solidFill>
                <a:ea typeface="宋体" pitchFamily="2" charset="-122"/>
              </a:rPr>
              <a:t>no</a:t>
            </a:r>
            <a:endParaRPr lang="en-US" altLang="zh-CN" sz="1200">
              <a:ea typeface="宋体" pitchFamily="2" charset="-122"/>
            </a:endParaRPr>
          </a:p>
        </p:txBody>
      </p:sp>
      <p:sp>
        <p:nvSpPr>
          <p:cNvPr id="25" name="Text Box 40"/>
          <p:cNvSpPr txBox="1">
            <a:spLocks noChangeArrowheads="1"/>
          </p:cNvSpPr>
          <p:nvPr/>
        </p:nvSpPr>
        <p:spPr bwMode="auto">
          <a:xfrm>
            <a:off x="2905125" y="3200400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674C05"/>
                </a:solidFill>
                <a:ea typeface="宋体" pitchFamily="2" charset="-122"/>
              </a:rPr>
              <a:t>yes</a:t>
            </a:r>
            <a:endParaRPr lang="en-US" altLang="zh-CN" sz="1200">
              <a:ea typeface="宋体" pitchFamily="2" charset="-122"/>
            </a:endParaRP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3260725" y="6289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1752600" y="37338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 smtClean="0">
                <a:ea typeface="宋体" pitchFamily="2" charset="-122"/>
              </a:rPr>
              <a:t>提取出预览图的</a:t>
            </a:r>
            <a:r>
              <a:rPr lang="en-US" altLang="zh-CN" sz="1800" dirty="0" smtClean="0">
                <a:ea typeface="宋体" pitchFamily="2" charset="-122"/>
              </a:rPr>
              <a:t>URL</a:t>
            </a:r>
            <a:endParaRPr lang="en-US" altLang="zh-CN" sz="1800" dirty="0">
              <a:ea typeface="宋体" pitchFamily="2" charset="-122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28956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1752600" y="44196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 smtClean="0">
                <a:ea typeface="宋体" pitchFamily="2" charset="-122"/>
              </a:rPr>
              <a:t>执行探出小窗口</a:t>
            </a:r>
            <a:endParaRPr lang="en-US" altLang="zh-CN" sz="1800" dirty="0">
              <a:ea typeface="宋体" pitchFamily="2" charset="-122"/>
            </a:endParaRPr>
          </a:p>
        </p:txBody>
      </p:sp>
      <p:pic>
        <p:nvPicPr>
          <p:cNvPr id="30" name="Picture 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181600"/>
            <a:ext cx="161925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Line 47"/>
          <p:cNvSpPr>
            <a:spLocks noChangeShapeType="1"/>
          </p:cNvSpPr>
          <p:nvPr/>
        </p:nvSpPr>
        <p:spPr bwMode="auto">
          <a:xfrm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214282" y="285728"/>
            <a:ext cx="15696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鼠标晃动执行</a:t>
            </a:r>
            <a:endParaRPr lang="en-US" altLang="zh-CN" dirty="0" smtClean="0">
              <a:solidFill>
                <a:srgbClr val="674C05"/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rgbClr val="674C05"/>
                </a:solidFill>
                <a:latin typeface="+mn-ea"/>
              </a:rPr>
              <a:t>工作流程。</a:t>
            </a:r>
            <a:endParaRPr lang="en-US" altLang="zh-CN" dirty="0">
              <a:solidFill>
                <a:srgbClr val="674C05"/>
              </a:solidFill>
              <a:latin typeface="+mn-ea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0" y="3357562"/>
            <a:ext cx="9906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 smtClean="0">
                <a:ea typeface="宋体" pitchFamily="2" charset="-122"/>
              </a:rPr>
              <a:t>不作处理</a:t>
            </a:r>
            <a:endParaRPr lang="en-US" altLang="zh-CN" sz="1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 flipH="1">
            <a:off x="2919413" y="1504950"/>
            <a:ext cx="0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09800" y="381000"/>
            <a:ext cx="1395413" cy="328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ea typeface="宋体" pitchFamily="2" charset="-122"/>
              </a:rPr>
              <a:t>User Clicks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919413" y="7096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7400" y="1166813"/>
            <a:ext cx="1700213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dirty="0" smtClean="0">
                <a:ea typeface="宋体" pitchFamily="2" charset="-122"/>
              </a:rPr>
              <a:t>进行</a:t>
            </a:r>
            <a:r>
              <a:rPr lang="en-US" altLang="zh-CN" sz="2000" dirty="0" smtClean="0">
                <a:ea typeface="宋体" pitchFamily="2" charset="-122"/>
              </a:rPr>
              <a:t>WFS</a:t>
            </a:r>
            <a:r>
              <a:rPr lang="zh-CN" altLang="en-US" sz="2000" dirty="0" smtClean="0">
                <a:ea typeface="宋体" pitchFamily="2" charset="-122"/>
              </a:rPr>
              <a:t>请求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05013" y="2614613"/>
            <a:ext cx="2286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dirty="0" smtClean="0">
                <a:ea typeface="宋体" pitchFamily="2" charset="-122"/>
              </a:rPr>
              <a:t>是否有返回值</a:t>
            </a:r>
            <a:r>
              <a:rPr lang="en-US" altLang="zh-CN" sz="2000" dirty="0" smtClean="0">
                <a:ea typeface="宋体" pitchFamily="2" charset="-122"/>
              </a:rPr>
              <a:t>?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2895600" y="31511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89263" y="752475"/>
            <a:ext cx="16209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674C05"/>
                </a:solidFill>
                <a:ea typeface="宋体" pitchFamily="2" charset="-122"/>
              </a:rPr>
              <a:t>转换成世界坐标</a:t>
            </a:r>
            <a:endParaRPr lang="en-US" altLang="zh-CN" sz="1600" dirty="0">
              <a:solidFill>
                <a:srgbClr val="674C05"/>
              </a:solidFill>
              <a:ea typeface="宋体" pitchFamily="2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790950" y="1647825"/>
            <a:ext cx="2778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674C05"/>
                </a:solidFill>
                <a:ea typeface="宋体" pitchFamily="2" charset="-122"/>
              </a:rPr>
              <a:t>XMLHttpRequest</a:t>
            </a:r>
            <a:r>
              <a:rPr lang="en-US" altLang="zh-CN" sz="1600" dirty="0">
                <a:solidFill>
                  <a:srgbClr val="674C05"/>
                </a:solidFill>
                <a:ea typeface="宋体" pitchFamily="2" charset="-122"/>
              </a:rPr>
              <a:t>  - GetFeature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919413" y="1992313"/>
            <a:ext cx="3706812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6627813" y="1104900"/>
            <a:ext cx="1219200" cy="1905000"/>
            <a:chOff x="4656" y="960"/>
            <a:chExt cx="768" cy="1200"/>
          </a:xfrm>
        </p:grpSpPr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5136" y="1344"/>
              <a:ext cx="288" cy="288"/>
              <a:chOff x="912" y="288"/>
              <a:chExt cx="288" cy="288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912" y="288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912" y="480"/>
                <a:ext cx="2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912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1200" y="33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4656" y="960"/>
              <a:ext cx="2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zh-CN">
                  <a:solidFill>
                    <a:srgbClr val="674C05"/>
                  </a:solidFill>
                  <a:ea typeface="宋体" pitchFamily="2" charset="-122"/>
                </a:rPr>
                <a:t>WFS</a:t>
              </a: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944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2919413" y="2386013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919413" y="23860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129213" y="23860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674C05"/>
                </a:solidFill>
                <a:ea typeface="宋体" pitchFamily="2" charset="-122"/>
              </a:rPr>
              <a:t>GML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10668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978025" y="3295650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674C05"/>
                </a:solidFill>
                <a:ea typeface="宋体" pitchFamily="2" charset="-122"/>
              </a:rPr>
              <a:t>yes</a:t>
            </a:r>
            <a:endParaRPr lang="en-US" altLang="zh-CN" sz="1200">
              <a:ea typeface="宋体" pitchFamily="2" charset="-122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905125" y="32004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674C05"/>
                </a:solidFill>
                <a:ea typeface="宋体" pitchFamily="2" charset="-122"/>
              </a:rPr>
              <a:t>no</a:t>
            </a:r>
            <a:endParaRPr lang="en-US" altLang="zh-CN" sz="1200">
              <a:ea typeface="宋体" pitchFamily="2" charset="-122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60725" y="6289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1500166" y="3733800"/>
            <a:ext cx="285752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dirty="0" smtClean="0">
                <a:ea typeface="宋体" pitchFamily="2" charset="-122"/>
              </a:rPr>
              <a:t>从用户点击点拾取坐标信息</a:t>
            </a:r>
            <a:endParaRPr lang="en-US" altLang="zh-CN" sz="1800" dirty="0">
              <a:ea typeface="宋体" pitchFamily="2" charset="-122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2908300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104775" y="3402013"/>
            <a:ext cx="9906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 smtClean="0">
                <a:ea typeface="宋体" pitchFamily="2" charset="-122"/>
              </a:rPr>
              <a:t>访问站点</a:t>
            </a:r>
            <a:endParaRPr lang="en-US" altLang="zh-CN" sz="1800" dirty="0">
              <a:ea typeface="宋体" pitchFamily="2" charset="-122"/>
            </a:endParaRPr>
          </a:p>
        </p:txBody>
      </p:sp>
      <p:grpSp>
        <p:nvGrpSpPr>
          <p:cNvPr id="30" name="Group 47"/>
          <p:cNvGrpSpPr>
            <a:grpSpLocks/>
          </p:cNvGrpSpPr>
          <p:nvPr/>
        </p:nvGrpSpPr>
        <p:grpSpPr bwMode="auto">
          <a:xfrm>
            <a:off x="2895600" y="3657600"/>
            <a:ext cx="4927600" cy="1905000"/>
            <a:chOff x="1968" y="2505"/>
            <a:chExt cx="3104" cy="1200"/>
          </a:xfrm>
        </p:grpSpPr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V="1">
              <a:off x="1968" y="3064"/>
              <a:ext cx="2335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 flipH="1">
              <a:off x="1968" y="3261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" name="Group 46"/>
            <p:cNvGrpSpPr>
              <a:grpSpLocks/>
            </p:cNvGrpSpPr>
            <p:nvPr/>
          </p:nvGrpSpPr>
          <p:grpSpPr bwMode="auto">
            <a:xfrm>
              <a:off x="2517" y="2505"/>
              <a:ext cx="2555" cy="1200"/>
              <a:chOff x="2517" y="2505"/>
              <a:chExt cx="2555" cy="1200"/>
            </a:xfrm>
          </p:grpSpPr>
          <p:sp>
            <p:nvSpPr>
              <p:cNvPr id="34" name="Text Box 34"/>
              <p:cNvSpPr txBox="1">
                <a:spLocks noChangeArrowheads="1"/>
              </p:cNvSpPr>
              <p:nvPr/>
            </p:nvSpPr>
            <p:spPr bwMode="auto">
              <a:xfrm>
                <a:off x="2517" y="2847"/>
                <a:ext cx="17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674C05"/>
                    </a:solidFill>
                    <a:ea typeface="宋体" pitchFamily="2" charset="-122"/>
                  </a:rPr>
                  <a:t>XMLHttpRequest  - Transaction</a:t>
                </a:r>
              </a:p>
            </p:txBody>
          </p:sp>
          <p:grpSp>
            <p:nvGrpSpPr>
              <p:cNvPr id="35" name="Group 36"/>
              <p:cNvGrpSpPr>
                <a:grpSpLocks/>
              </p:cNvGrpSpPr>
              <p:nvPr/>
            </p:nvGrpSpPr>
            <p:grpSpPr bwMode="auto">
              <a:xfrm>
                <a:off x="4304" y="2505"/>
                <a:ext cx="768" cy="1200"/>
                <a:chOff x="4656" y="960"/>
                <a:chExt cx="768" cy="1200"/>
              </a:xfrm>
            </p:grpSpPr>
            <p:grpSp>
              <p:nvGrpSpPr>
                <p:cNvPr id="37" name="Group 37"/>
                <p:cNvGrpSpPr>
                  <a:grpSpLocks/>
                </p:cNvGrpSpPr>
                <p:nvPr/>
              </p:nvGrpSpPr>
              <p:grpSpPr bwMode="auto">
                <a:xfrm>
                  <a:off x="5136" y="1344"/>
                  <a:ext cx="288" cy="288"/>
                  <a:chOff x="912" y="288"/>
                  <a:chExt cx="288" cy="288"/>
                </a:xfrm>
              </p:grpSpPr>
              <p:sp>
                <p:nvSpPr>
                  <p:cNvPr id="40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288"/>
                    <a:ext cx="288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41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480"/>
                    <a:ext cx="288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4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36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336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" name="Rectangle 42"/>
                <p:cNvSpPr>
                  <a:spLocks noChangeArrowheads="1"/>
                </p:cNvSpPr>
                <p:nvPr/>
              </p:nvSpPr>
              <p:spPr bwMode="auto">
                <a:xfrm>
                  <a:off x="4656" y="960"/>
                  <a:ext cx="288" cy="12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r>
                    <a:rPr lang="en-US" altLang="zh-CN">
                      <a:solidFill>
                        <a:srgbClr val="674C05"/>
                      </a:solidFill>
                      <a:ea typeface="宋体" pitchFamily="2" charset="-122"/>
                    </a:rPr>
                    <a:t>WFS</a:t>
                  </a:r>
                </a:p>
              </p:txBody>
            </p:sp>
            <p:sp>
              <p:nvSpPr>
                <p:cNvPr id="39" name="Line 43"/>
                <p:cNvSpPr>
                  <a:spLocks noChangeShapeType="1"/>
                </p:cNvSpPr>
                <p:nvPr/>
              </p:nvSpPr>
              <p:spPr bwMode="auto">
                <a:xfrm>
                  <a:off x="4944" y="14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" name="Text Box 45"/>
              <p:cNvSpPr txBox="1">
                <a:spLocks noChangeArrowheads="1"/>
              </p:cNvSpPr>
              <p:nvPr/>
            </p:nvSpPr>
            <p:spPr bwMode="auto">
              <a:xfrm>
                <a:off x="3360" y="3312"/>
                <a:ext cx="7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674C05"/>
                    </a:solidFill>
                    <a:ea typeface="宋体" pitchFamily="2" charset="-122"/>
                  </a:rPr>
                  <a:t>Success/Fail</a:t>
                </a:r>
              </a:p>
            </p:txBody>
          </p:sp>
        </p:grpSp>
      </p:grpSp>
      <p:sp>
        <p:nvSpPr>
          <p:cNvPr id="44" name="Line 48"/>
          <p:cNvSpPr>
            <a:spLocks noChangeShapeType="1"/>
          </p:cNvSpPr>
          <p:nvPr/>
        </p:nvSpPr>
        <p:spPr bwMode="auto">
          <a:xfrm>
            <a:off x="2889238" y="4857760"/>
            <a:ext cx="0" cy="50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5" name="Picture 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5357826"/>
            <a:ext cx="2254250" cy="1317625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</p:spPr>
      </p:pic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214282" y="285728"/>
            <a:ext cx="15696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674C05"/>
                </a:solidFill>
                <a:ea typeface="宋体" pitchFamily="2" charset="-122"/>
              </a:rPr>
              <a:t>鼠标点击执行</a:t>
            </a:r>
            <a:endParaRPr lang="en-US" altLang="zh-CN" dirty="0" smtClean="0">
              <a:solidFill>
                <a:srgbClr val="674C05"/>
              </a:solidFill>
              <a:ea typeface="宋体" pitchFamily="2" charset="-122"/>
            </a:endParaRPr>
          </a:p>
          <a:p>
            <a:r>
              <a:rPr lang="zh-CN" altLang="en-US" dirty="0" smtClean="0">
                <a:solidFill>
                  <a:srgbClr val="674C05"/>
                </a:solidFill>
                <a:latin typeface="+mn-ea"/>
              </a:rPr>
              <a:t>工作流程。</a:t>
            </a:r>
            <a:endParaRPr lang="en-US" altLang="zh-CN" dirty="0">
              <a:solidFill>
                <a:srgbClr val="674C05"/>
              </a:solidFill>
              <a:latin typeface="+mn-ea"/>
            </a:endParaRPr>
          </a:p>
        </p:txBody>
      </p:sp>
      <p:sp>
        <p:nvSpPr>
          <p:cNvPr id="47" name="Line 2"/>
          <p:cNvSpPr>
            <a:spLocks noChangeShapeType="1"/>
          </p:cNvSpPr>
          <p:nvPr/>
        </p:nvSpPr>
        <p:spPr bwMode="auto">
          <a:xfrm flipH="1">
            <a:off x="2366947" y="3143248"/>
            <a:ext cx="0" cy="4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6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GeoServer</a:t>
            </a:r>
            <a:r>
              <a:rPr lang="zh-CN" altLang="en-US" dirty="0" smtClean="0">
                <a:latin typeface="+mn-ea"/>
              </a:rPr>
              <a:t>中的</a:t>
            </a:r>
            <a:r>
              <a:rPr lang="en-US" altLang="zh-CN" dirty="0" err="1" smtClean="0">
                <a:latin typeface="+mn-ea"/>
              </a:rPr>
              <a:t>demoRequest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785794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启动</a:t>
            </a:r>
            <a:r>
              <a:rPr lang="en-US" altLang="zh-CN" dirty="0" smtClean="0">
                <a:latin typeface="+mn-ea"/>
              </a:rPr>
              <a:t>GeoServer</a:t>
            </a:r>
            <a:r>
              <a:rPr lang="zh-CN" altLang="en-US" dirty="0" smtClean="0">
                <a:latin typeface="+mn-ea"/>
              </a:rPr>
              <a:t>，点击样例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样例请求，在</a:t>
            </a:r>
            <a:r>
              <a:rPr lang="en-US" altLang="zh-CN" dirty="0" smtClean="0">
                <a:latin typeface="+mn-ea"/>
              </a:rPr>
              <a:t>Request</a:t>
            </a:r>
            <a:r>
              <a:rPr lang="zh-CN" altLang="en-US" dirty="0" smtClean="0">
                <a:latin typeface="+mn-ea"/>
              </a:rPr>
              <a:t>下拉框中可以看到有</a:t>
            </a:r>
            <a:r>
              <a:rPr lang="en-US" altLang="zh-CN" dirty="0" smtClean="0">
                <a:latin typeface="+mn-ea"/>
              </a:rPr>
              <a:t>WCS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WFS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WFS-T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WMS</a:t>
            </a:r>
            <a:r>
              <a:rPr lang="zh-CN" altLang="en-US" dirty="0" smtClean="0">
                <a:latin typeface="+mn-ea"/>
              </a:rPr>
              <a:t>的各个操作的请求样例。</a:t>
            </a:r>
            <a:endParaRPr lang="zh-CN" altLang="en-US" dirty="0"/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43050"/>
            <a:ext cx="6858048" cy="50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285728"/>
            <a:ext cx="71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err="1" smtClean="0"/>
              <a:t>WFS_getFeature</a:t>
            </a:r>
            <a:r>
              <a:rPr lang="zh-CN" altLang="en-US" dirty="0" smtClean="0"/>
              <a:t>，可以看到在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中的请求，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wfs:GetFeature</a:t>
            </a:r>
            <a:r>
              <a:rPr lang="en-US" altLang="zh-CN" dirty="0" smtClean="0"/>
              <a:t> service="WFS" version="1.0.0"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outputFormat</a:t>
            </a:r>
            <a:r>
              <a:rPr lang="en-US" altLang="zh-CN" dirty="0" smtClean="0"/>
              <a:t>="GML2"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xmlns:topp</a:t>
            </a:r>
            <a:r>
              <a:rPr lang="en-US" altLang="zh-CN" dirty="0" smtClean="0"/>
              <a:t>="http://www.openplans.org/topp"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xmlns:wfs</a:t>
            </a:r>
            <a:r>
              <a:rPr lang="en-US" altLang="zh-CN" dirty="0" smtClean="0"/>
              <a:t>="http://www.opengis.net/wfs"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xmlns:ogc</a:t>
            </a:r>
            <a:r>
              <a:rPr lang="en-US" altLang="zh-CN" dirty="0" smtClean="0"/>
              <a:t>="http://www.opengis.net/ogc"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xmlns:xsi</a:t>
            </a:r>
            <a:r>
              <a:rPr lang="en-US" altLang="zh-CN" dirty="0" smtClean="0"/>
              <a:t>="http://www.w3.org/2001/XMLSchema-instance"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xsi:schemaLocation</a:t>
            </a:r>
            <a:r>
              <a:rPr lang="en-US" altLang="zh-CN" dirty="0" smtClean="0"/>
              <a:t>="http://www.opengis.net/wfs</a:t>
            </a:r>
          </a:p>
          <a:p>
            <a:r>
              <a:rPr lang="en-US" altLang="zh-CN" dirty="0" smtClean="0"/>
              <a:t>                      http://schemas.opengis.net/wfs/1.0.0/WFS-basic.xsd"&gt;</a:t>
            </a:r>
          </a:p>
          <a:p>
            <a:r>
              <a:rPr lang="en-US" altLang="zh-CN" dirty="0" smtClean="0"/>
              <a:t>  &lt;</a:t>
            </a:r>
            <a:r>
              <a:rPr lang="en-US" altLang="zh-CN" dirty="0" err="1" smtClean="0"/>
              <a:t>wfs:Query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typeName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topp:states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ogc:Filter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&lt;</a:t>
            </a:r>
            <a:r>
              <a:rPr lang="en-US" altLang="zh-CN" dirty="0" err="1" smtClean="0"/>
              <a:t>ogc:FeatureId</a:t>
            </a:r>
            <a:r>
              <a:rPr lang="en-US" altLang="zh-CN" dirty="0" smtClean="0"/>
              <a:t> fid="states.3"/&gt;</a:t>
            </a:r>
          </a:p>
          <a:p>
            <a:r>
              <a:rPr lang="en-US" altLang="zh-CN" dirty="0" smtClean="0"/>
              <a:t>    &lt;/</a:t>
            </a:r>
            <a:r>
              <a:rPr lang="en-US" altLang="zh-CN" dirty="0" err="1" smtClean="0"/>
              <a:t>ogc:Filter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&lt;/</a:t>
            </a:r>
            <a:r>
              <a:rPr lang="en-US" altLang="zh-CN" dirty="0" err="1" smtClean="0"/>
              <a:t>wfs:Query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wfs:GetFeature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点击提交，就可以在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中看到返回结果。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28604"/>
            <a:ext cx="8084207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714356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八、 </a:t>
            </a:r>
            <a:r>
              <a:rPr lang="en-US" sz="2000" dirty="0" smtClean="0">
                <a:latin typeface="+mn-ea"/>
              </a:rPr>
              <a:t>OpenLayers</a:t>
            </a:r>
            <a:r>
              <a:rPr lang="zh-CN" altLang="en-US" sz="2000" dirty="0" smtClean="0">
                <a:latin typeface="+mn-ea"/>
              </a:rPr>
              <a:t>应用程序开发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2714620"/>
            <a:ext cx="6572296" cy="39703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&lt;!—</a:t>
            </a:r>
            <a:r>
              <a:rPr lang="zh-CN" altLang="en-US" b="1" dirty="0" smtClean="0"/>
              <a:t>这是一个简单的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网页 </a:t>
            </a:r>
            <a:r>
              <a:rPr lang="en-US" altLang="zh-CN" dirty="0" smtClean="0"/>
              <a:t>--&gt;</a:t>
            </a:r>
            <a:endParaRPr lang="en-US" dirty="0" smtClean="0"/>
          </a:p>
          <a:p>
            <a:r>
              <a:rPr lang="en-US" dirty="0" smtClean="0"/>
              <a:t>&lt;?xml version="1.0" encoding="UTF-8"?&gt;</a:t>
            </a:r>
            <a:endParaRPr lang="zh-CN" altLang="en-US" dirty="0" smtClean="0"/>
          </a:p>
          <a:p>
            <a:r>
              <a:rPr lang="en-US" dirty="0" smtClean="0"/>
              <a:t>&lt;!DOCTYPE html PUBLIC "-//W3C//DTD XHTML 1.0 Strict//EN" "DTD/xhtml1-strict.dtd“&gt; </a:t>
            </a:r>
            <a:endParaRPr lang="zh-CN" altLang="en-US" dirty="0" smtClean="0"/>
          </a:p>
          <a:p>
            <a:r>
              <a:rPr lang="en-US" dirty="0" smtClean="0"/>
              <a:t>&lt;html </a:t>
            </a:r>
            <a:r>
              <a:rPr lang="en-US" dirty="0" err="1" smtClean="0"/>
              <a:t>xmlns</a:t>
            </a:r>
            <a:r>
              <a:rPr lang="en-US" dirty="0" smtClean="0"/>
              <a:t>="http://www.w3.org/1999/xhtml"&gt;</a:t>
            </a:r>
            <a:endParaRPr lang="zh-CN" altLang="en-US" dirty="0" smtClean="0"/>
          </a:p>
          <a:p>
            <a:r>
              <a:rPr lang="en-US" dirty="0" smtClean="0"/>
              <a:t>    &lt;head&gt;</a:t>
            </a:r>
            <a:endParaRPr lang="zh-CN" altLang="en-US" dirty="0" smtClean="0"/>
          </a:p>
          <a:p>
            <a:r>
              <a:rPr lang="en-US" dirty="0" smtClean="0"/>
              <a:t>     &lt;title&gt;OpenLayers map preview&lt;/title&gt;</a:t>
            </a:r>
            <a:endParaRPr lang="zh-CN" altLang="en-US" dirty="0" smtClean="0"/>
          </a:p>
          <a:p>
            <a:r>
              <a:rPr lang="en-US" dirty="0" smtClean="0"/>
              <a:t>     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  <a:endParaRPr lang="zh-CN" altLang="en-US" dirty="0" smtClean="0"/>
          </a:p>
          <a:p>
            <a:r>
              <a:rPr lang="en-US" dirty="0" smtClean="0"/>
              <a:t>      #map {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&lt;!—</a:t>
            </a:r>
            <a:r>
              <a:rPr lang="en-US" altLang="zh-CN" b="1" dirty="0" smtClean="0"/>
              <a:t>map</a:t>
            </a:r>
            <a:r>
              <a:rPr lang="zh-CN" altLang="en-US" b="1" dirty="0" smtClean="0"/>
              <a:t>的样式</a:t>
            </a:r>
            <a:r>
              <a:rPr lang="en-US" altLang="zh-CN" dirty="0" smtClean="0"/>
              <a:t>--&gt;</a:t>
            </a:r>
            <a:endParaRPr lang="zh-CN" altLang="en-US" dirty="0" smtClean="0"/>
          </a:p>
          <a:p>
            <a:r>
              <a:rPr lang="en-US" dirty="0" smtClean="0"/>
              <a:t>        width: 800px;</a:t>
            </a:r>
            <a:endParaRPr lang="zh-CN" altLang="en-US" dirty="0" smtClean="0"/>
          </a:p>
          <a:p>
            <a:r>
              <a:rPr lang="en-US" dirty="0" smtClean="0"/>
              <a:t>        height: 317px;</a:t>
            </a:r>
            <a:endParaRPr lang="zh-CN" altLang="en-US" dirty="0" smtClean="0"/>
          </a:p>
          <a:p>
            <a:r>
              <a:rPr lang="en-US" dirty="0" smtClean="0"/>
              <a:t>        border: 1px solid black;</a:t>
            </a:r>
            <a:endParaRPr lang="zh-CN" altLang="en-US" dirty="0" smtClean="0"/>
          </a:p>
          <a:p>
            <a:r>
              <a:rPr lang="en-US" dirty="0" smtClean="0"/>
              <a:t>      }</a:t>
            </a:r>
            <a:endParaRPr lang="zh-CN" altLang="en-US" dirty="0" smtClean="0"/>
          </a:p>
          <a:p>
            <a:r>
              <a:rPr lang="en-US" dirty="0" smtClean="0"/>
              <a:t>     &lt;/style&gt;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357298"/>
            <a:ext cx="62865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    </a:t>
            </a:r>
            <a:r>
              <a:rPr lang="en-US" altLang="zh-CN" dirty="0" smtClean="0">
                <a:latin typeface="+mn-ea"/>
              </a:rPr>
              <a:t>OpenLayers</a:t>
            </a:r>
            <a:r>
              <a:rPr lang="zh-CN" altLang="en-US" dirty="0" smtClean="0">
                <a:latin typeface="+mn-ea"/>
              </a:rPr>
              <a:t>是一个</a:t>
            </a:r>
            <a:r>
              <a:rPr lang="en-US" altLang="zh-CN" dirty="0" err="1" smtClean="0">
                <a:latin typeface="+mn-ea"/>
              </a:rPr>
              <a:t>WebGIS</a:t>
            </a:r>
            <a:r>
              <a:rPr lang="zh-CN" altLang="en-US" dirty="0" smtClean="0">
                <a:latin typeface="+mn-ea"/>
              </a:rPr>
              <a:t>客户端，可以使用</a:t>
            </a:r>
            <a:r>
              <a:rPr lang="en-US" altLang="zh-CN" dirty="0" smtClean="0">
                <a:latin typeface="+mn-ea"/>
              </a:rPr>
              <a:t>WMS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WCS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WFS</a:t>
            </a:r>
            <a:r>
              <a:rPr lang="zh-CN" altLang="en-US" dirty="0" smtClean="0">
                <a:latin typeface="+mn-ea"/>
              </a:rPr>
              <a:t>的数据。开发方式与操作系统和浏览器无关。下面介绍一个简单的</a:t>
            </a:r>
            <a:r>
              <a:rPr lang="en-US" altLang="zh-CN" dirty="0" smtClean="0">
                <a:latin typeface="+mn-ea"/>
              </a:rPr>
              <a:t>OpenLayers</a:t>
            </a:r>
            <a:r>
              <a:rPr lang="zh-CN" altLang="en-US" dirty="0" smtClean="0">
                <a:latin typeface="+mn-ea"/>
              </a:rPr>
              <a:t>应用的开发。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428605"/>
            <a:ext cx="7715304" cy="50783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en-US" dirty="0" smtClean="0"/>
              <a:t>     &lt;script </a:t>
            </a:r>
            <a:r>
              <a:rPr lang="en-US" dirty="0" err="1" smtClean="0"/>
              <a:t>src</a:t>
            </a:r>
            <a:r>
              <a:rPr lang="en-US" dirty="0" smtClean="0"/>
              <a:t>="http://localhost:8080/geoserverbj/openlayers/OpenLayers.js"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  <a:endParaRPr lang="zh-CN" altLang="en-US" dirty="0" smtClean="0"/>
          </a:p>
          <a:p>
            <a:r>
              <a:rPr lang="en-US" dirty="0" smtClean="0"/>
              <a:t>     &lt;/script&gt;</a:t>
            </a:r>
            <a:endParaRPr lang="zh-CN" altLang="en-US" dirty="0" smtClean="0"/>
          </a:p>
          <a:p>
            <a:r>
              <a:rPr lang="en-US" dirty="0" smtClean="0"/>
              <a:t>     &lt;script defer="defer"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var</a:t>
            </a:r>
            <a:r>
              <a:rPr lang="en-US" dirty="0" smtClean="0"/>
              <a:t> map;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untiled</a:t>
            </a:r>
            <a:r>
              <a:rPr lang="en-US" dirty="0" smtClean="0"/>
              <a:t>;</a:t>
            </a:r>
            <a:endParaRPr lang="zh-CN" alt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var</a:t>
            </a:r>
            <a:r>
              <a:rPr lang="en-US" dirty="0" smtClean="0"/>
              <a:t> tiled;</a:t>
            </a:r>
            <a:endParaRPr lang="zh-CN" altLang="en-US" dirty="0" smtClean="0"/>
          </a:p>
          <a:p>
            <a:r>
              <a:rPr lang="en-US" dirty="0" smtClean="0"/>
              <a:t>       function </a:t>
            </a:r>
            <a:r>
              <a:rPr lang="en-US" dirty="0" err="1" smtClean="0"/>
              <a:t>setHTML</a:t>
            </a:r>
            <a:r>
              <a:rPr lang="en-US" dirty="0" smtClean="0"/>
              <a:t>(response) { </a:t>
            </a:r>
            <a:endParaRPr lang="zh-CN" alt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OpenLayers.Util.getElement</a:t>
            </a:r>
            <a:r>
              <a:rPr lang="en-US" dirty="0" smtClean="0"/>
              <a:t>('</a:t>
            </a:r>
            <a:r>
              <a:rPr lang="en-US" dirty="0" err="1" smtClean="0"/>
              <a:t>nodelist</a:t>
            </a:r>
            <a:r>
              <a:rPr lang="en-US" dirty="0" smtClean="0"/>
              <a:t>').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response.responseText</a:t>
            </a:r>
            <a:r>
              <a:rPr lang="en-US" dirty="0" smtClean="0"/>
              <a:t>;</a:t>
            </a:r>
            <a:endParaRPr lang="zh-CN" altLang="en-US" dirty="0" smtClean="0"/>
          </a:p>
          <a:p>
            <a:r>
              <a:rPr lang="en-US" dirty="0" smtClean="0"/>
              <a:t>       };</a:t>
            </a:r>
          </a:p>
          <a:p>
            <a:r>
              <a:rPr lang="en-US" dirty="0" smtClean="0"/>
              <a:t>function init(){</a:t>
            </a:r>
            <a:r>
              <a:rPr lang="zh-CN" altLang="en-US" dirty="0" smtClean="0"/>
              <a:t>    </a:t>
            </a:r>
            <a:endParaRPr lang="en-US" altLang="zh-CN" dirty="0" smtClean="0"/>
          </a:p>
          <a:p>
            <a:r>
              <a:rPr lang="en-US" altLang="zh-CN" b="1" dirty="0" smtClean="0"/>
              <a:t>//</a:t>
            </a:r>
            <a:r>
              <a:rPr lang="zh-CN" altLang="en-US" b="1" dirty="0" smtClean="0"/>
              <a:t>定义一个</a:t>
            </a:r>
            <a:r>
              <a:rPr lang="en-US" altLang="zh-CN" b="1" dirty="0" smtClean="0"/>
              <a:t>Map</a:t>
            </a:r>
            <a:r>
              <a:rPr lang="zh-CN" altLang="en-US" b="1" dirty="0" smtClean="0"/>
              <a:t>对象</a:t>
            </a:r>
            <a:endParaRPr lang="zh-CN" altLang="en-US" dirty="0" smtClean="0"/>
          </a:p>
          <a:p>
            <a:r>
              <a:rPr lang="en-US" dirty="0" smtClean="0"/>
              <a:t>          map = new </a:t>
            </a:r>
            <a:r>
              <a:rPr lang="en-US" dirty="0" err="1" smtClean="0"/>
              <a:t>OpenLayers.Map</a:t>
            </a:r>
            <a:r>
              <a:rPr lang="en-US" dirty="0" smtClean="0"/>
              <a:t>(‘map’, {controls:[], ‘projection’: ‘EPSG:4326’, ‘</a:t>
            </a:r>
            <a:r>
              <a:rPr lang="en-US" dirty="0" err="1" smtClean="0"/>
              <a:t>units’:‘degrees</a:t>
            </a:r>
            <a:r>
              <a:rPr lang="en-US" dirty="0" smtClean="0"/>
              <a:t>’}); </a:t>
            </a:r>
            <a:r>
              <a:rPr lang="zh-CN" altLang="en-US" dirty="0" smtClean="0"/>
              <a:t>    </a:t>
            </a:r>
            <a:endParaRPr lang="zh-CN" altLang="en-US" b="1" dirty="0" smtClean="0"/>
          </a:p>
          <a:p>
            <a:r>
              <a:rPr lang="en-US" dirty="0" smtClean="0"/>
              <a:t>          </a:t>
            </a:r>
            <a:endParaRPr lang="zh-CN" altLang="en-US" dirty="0" smtClean="0"/>
          </a:p>
          <a:p>
            <a:r>
              <a:rPr lang="en-US" dirty="0" smtClean="0"/>
              <a:t>          </a:t>
            </a:r>
            <a:r>
              <a:rPr lang="en-US" dirty="0" err="1" smtClean="0"/>
              <a:t>OpenLayers.IMAGE_RELOAD_ATTEMPTS</a:t>
            </a:r>
            <a:r>
              <a:rPr lang="en-US" dirty="0" smtClean="0"/>
              <a:t> = 5;     </a:t>
            </a:r>
          </a:p>
          <a:p>
            <a:r>
              <a:rPr lang="en-US" dirty="0" smtClean="0"/>
              <a:t>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428604"/>
            <a:ext cx="7215238" cy="61863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// </a:t>
            </a:r>
            <a:r>
              <a:rPr lang="zh-CN" altLang="en-US" b="1" dirty="0" smtClean="0"/>
              <a:t>定义分片的图层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var</a:t>
            </a:r>
            <a:r>
              <a:rPr lang="en-US" dirty="0" smtClean="0"/>
              <a:t> bounds = new </a:t>
            </a:r>
            <a:r>
              <a:rPr lang="en-US" dirty="0" err="1" smtClean="0"/>
              <a:t>OpenLayers.Bounds</a:t>
            </a:r>
            <a:r>
              <a:rPr lang="en-US" dirty="0" smtClean="0"/>
              <a:t>(-127.61950065,23.7351786,-64.08177035,50.592523400000005)</a:t>
            </a:r>
          </a:p>
          <a:p>
            <a:endParaRPr lang="en-US" dirty="0" smtClean="0"/>
          </a:p>
          <a:p>
            <a:r>
              <a:rPr lang="en-US" altLang="zh-CN" dirty="0" smtClean="0"/>
              <a:t>//</a:t>
            </a:r>
            <a:r>
              <a:rPr lang="zh-CN" altLang="en-US" b="1" dirty="0" smtClean="0"/>
              <a:t>以下是</a:t>
            </a:r>
            <a:r>
              <a:rPr lang="en-US" b="1" dirty="0" smtClean="0"/>
              <a:t>OpenLayers</a:t>
            </a:r>
            <a:r>
              <a:rPr lang="zh-CN" altLang="en-US" b="1" dirty="0" smtClean="0"/>
              <a:t>访问</a:t>
            </a:r>
            <a:r>
              <a:rPr lang="en-US" altLang="zh-CN" b="1" dirty="0" err="1" smtClean="0"/>
              <a:t>G</a:t>
            </a:r>
            <a:r>
              <a:rPr lang="en-US" b="1" dirty="0" err="1" smtClean="0"/>
              <a:t>eoserve</a:t>
            </a:r>
            <a:r>
              <a:rPr lang="en-US" altLang="zh-CN" b="1" dirty="0" err="1" smtClean="0"/>
              <a:t>r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WMS</a:t>
            </a:r>
            <a:r>
              <a:rPr lang="zh-CN" altLang="en-US" b="1" dirty="0" smtClean="0"/>
              <a:t>的语法格式</a:t>
            </a:r>
          </a:p>
          <a:p>
            <a:r>
              <a:rPr lang="en-US" dirty="0" smtClean="0"/>
              <a:t>          tiled = new </a:t>
            </a:r>
            <a:r>
              <a:rPr lang="en-US" dirty="0" err="1" smtClean="0"/>
              <a:t>OpenLayers.Layer.WMS</a:t>
            </a:r>
            <a:r>
              <a:rPr lang="en-US" dirty="0" smtClean="0"/>
              <a:t>(</a:t>
            </a:r>
            <a:endParaRPr lang="zh-CN" altLang="en-US" dirty="0" smtClean="0"/>
          </a:p>
          <a:p>
            <a:r>
              <a:rPr lang="en-US" dirty="0" smtClean="0"/>
              <a:t>            "</a:t>
            </a:r>
            <a:r>
              <a:rPr lang="en-US" dirty="0" err="1" smtClean="0"/>
              <a:t>topp:states</a:t>
            </a:r>
            <a:r>
              <a:rPr lang="en-US" dirty="0" smtClean="0"/>
              <a:t>", "http://localhost:8080/geoserverbj/wms",</a:t>
            </a:r>
            <a:endParaRPr lang="zh-CN" altLang="en-US" dirty="0" smtClean="0"/>
          </a:p>
          <a:p>
            <a:r>
              <a:rPr lang="en-US" dirty="0" smtClean="0"/>
              <a:t>            {</a:t>
            </a:r>
            <a:endParaRPr lang="zh-CN" altLang="en-US" dirty="0" smtClean="0"/>
          </a:p>
          <a:p>
            <a:r>
              <a:rPr lang="en-US" dirty="0" smtClean="0"/>
              <a:t>              layers: '</a:t>
            </a:r>
            <a:r>
              <a:rPr lang="en-US" dirty="0" err="1" smtClean="0"/>
              <a:t>topp:states</a:t>
            </a:r>
            <a:r>
              <a:rPr lang="en-US" dirty="0" smtClean="0"/>
              <a:t>',</a:t>
            </a:r>
            <a:endParaRPr lang="zh-CN" altLang="en-US" dirty="0" smtClean="0"/>
          </a:p>
          <a:p>
            <a:r>
              <a:rPr lang="en-US" dirty="0" smtClean="0"/>
              <a:t>              styles: '',</a:t>
            </a:r>
            <a:endParaRPr lang="zh-CN" altLang="en-US" dirty="0" smtClean="0"/>
          </a:p>
          <a:p>
            <a:r>
              <a:rPr lang="en-US" dirty="0" smtClean="0"/>
              <a:t>              height: '317',</a:t>
            </a:r>
            <a:endParaRPr lang="zh-CN" altLang="en-US" dirty="0" smtClean="0"/>
          </a:p>
          <a:p>
            <a:r>
              <a:rPr lang="en-US" dirty="0" smtClean="0"/>
              <a:t>              width: '800',</a:t>
            </a:r>
            <a:endParaRPr lang="zh-CN" altLang="en-US" dirty="0" smtClean="0"/>
          </a:p>
          <a:p>
            <a:r>
              <a:rPr lang="en-US" dirty="0" smtClean="0"/>
              <a:t>              </a:t>
            </a:r>
            <a:r>
              <a:rPr lang="en-US" dirty="0" err="1" smtClean="0"/>
              <a:t>srs</a:t>
            </a:r>
            <a:r>
              <a:rPr lang="en-US" dirty="0" smtClean="0"/>
              <a:t>: 'EPSG:4326',</a:t>
            </a:r>
            <a:endParaRPr lang="zh-CN" altLang="en-US" dirty="0" smtClean="0"/>
          </a:p>
          <a:p>
            <a:r>
              <a:rPr lang="en-US" dirty="0" smtClean="0"/>
              <a:t>              format: 'image/</a:t>
            </a:r>
            <a:r>
              <a:rPr lang="en-US" dirty="0" err="1" smtClean="0"/>
              <a:t>png</a:t>
            </a:r>
            <a:r>
              <a:rPr lang="en-US" dirty="0" smtClean="0"/>
              <a:t>', tiled: 'true', </a:t>
            </a:r>
            <a:r>
              <a:rPr lang="en-US" dirty="0" err="1" smtClean="0"/>
              <a:t>tilesOrigin</a:t>
            </a:r>
            <a:r>
              <a:rPr lang="en-US" dirty="0" smtClean="0"/>
              <a:t> : "-127.61950065,23.7351786"</a:t>
            </a:r>
            <a:endParaRPr lang="zh-CN" altLang="en-US" dirty="0" smtClean="0"/>
          </a:p>
          <a:p>
            <a:r>
              <a:rPr lang="en-US" dirty="0" smtClean="0"/>
              <a:t>            },</a:t>
            </a:r>
            <a:endParaRPr lang="zh-CN" altLang="en-US" dirty="0" smtClean="0"/>
          </a:p>
          <a:p>
            <a:r>
              <a:rPr lang="en-US" dirty="0" smtClean="0"/>
              <a:t>            {</a:t>
            </a:r>
            <a:r>
              <a:rPr lang="en-US" dirty="0" err="1" smtClean="0"/>
              <a:t>maxExtent</a:t>
            </a:r>
            <a:r>
              <a:rPr lang="en-US" dirty="0" smtClean="0"/>
              <a:t>: bounds, </a:t>
            </a:r>
            <a:r>
              <a:rPr lang="en-US" dirty="0" err="1" smtClean="0"/>
              <a:t>maxResolution</a:t>
            </a:r>
            <a:r>
              <a:rPr lang="en-US" dirty="0" smtClean="0"/>
              <a:t>: 0.24819425898437503, projection: "EPSG:4326", buffer: 0} </a:t>
            </a:r>
            <a:endParaRPr lang="zh-CN" altLang="en-US" dirty="0" smtClean="0"/>
          </a:p>
          <a:p>
            <a:r>
              <a:rPr lang="en-US" dirty="0" smtClean="0"/>
              <a:t>          );</a:t>
            </a:r>
            <a:endParaRPr lang="zh-CN" altLang="en-US" dirty="0" smtClean="0"/>
          </a:p>
          <a:p>
            <a:r>
              <a:rPr lang="en-US" dirty="0" smtClean="0"/>
              <a:t>          //</a:t>
            </a:r>
            <a:r>
              <a:rPr lang="en-US" dirty="0" err="1" smtClean="0"/>
              <a:t>map.addLayer</a:t>
            </a:r>
            <a:r>
              <a:rPr lang="en-US" dirty="0" smtClean="0"/>
              <a:t>(tiled);</a:t>
            </a:r>
            <a:endParaRPr lang="zh-CN" altLang="en-US" dirty="0" smtClean="0"/>
          </a:p>
          <a:p>
            <a:r>
              <a:rPr lang="en-US" dirty="0" smtClean="0"/>
              <a:t>         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28662" y="1000108"/>
          <a:ext cx="7358114" cy="5000652"/>
        </p:xfrm>
        <a:graphic>
          <a:graphicData uri="http://schemas.openxmlformats.org/drawingml/2006/table">
            <a:tbl>
              <a:tblPr/>
              <a:tblGrid>
                <a:gridCol w="3679057"/>
                <a:gridCol w="3679057"/>
              </a:tblGrid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含义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&lt;Name&gt;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样式名称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FeatureTypeStyle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要素样式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&lt;Rule&gt;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规则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ogc:Filter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过滤器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ogc:PropertyIsBetween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用来定义在两个属性值之间的过滤器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ogc:PropertyIsLessThan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用来定义小于某个属性值的过滤器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ogc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: 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PropertyIsGreaterThan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 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用来定义大于某个属性值的过滤器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ogc:PropertyName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属性字段名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ogc:Literal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属性值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1200" kern="100" dirty="0" err="1">
                          <a:latin typeface="Calibri"/>
                          <a:ea typeface="宋体"/>
                          <a:cs typeface="Times New Roman"/>
                        </a:rPr>
                        <a:t>PointSymbolizer</a:t>
                      </a:r>
                      <a:r>
                        <a:rPr lang="en-US" sz="1200" kern="100" dirty="0">
                          <a:latin typeface="Calibri"/>
                          <a:ea typeface="宋体"/>
                          <a:cs typeface="Times New Roman"/>
                        </a:rPr>
                        <a:t>&gt;</a:t>
                      </a: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Calibri"/>
                          <a:ea typeface="宋体"/>
                          <a:cs typeface="Times New Roman"/>
                        </a:rPr>
                        <a:t>点标记器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&lt;LineSymbolizer&gt;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线标记器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&lt;PolygonSymbolizer&gt;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面标记器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&lt;CssParameter name="fill"&gt;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填充颜色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&lt;CssParameter name=" font-family "&gt;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&lt;CssParameter name=" font-style "&gt;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字体样式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ea typeface="宋体"/>
                          <a:cs typeface="Times New Roman"/>
                        </a:rPr>
                        <a:t>&lt;CssParameter name=" font-size "&gt;</a:t>
                      </a:r>
                      <a:endParaRPr lang="zh-CN" sz="12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Calibri"/>
                          <a:ea typeface="宋体"/>
                          <a:cs typeface="Times New Roman"/>
                        </a:rPr>
                        <a:t>字号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8662" y="42860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ea"/>
              </a:rPr>
              <a:t>SLD</a:t>
            </a:r>
            <a:r>
              <a:rPr lang="zh-CN" altLang="en-US" dirty="0" smtClean="0">
                <a:latin typeface="+mn-ea"/>
              </a:rPr>
              <a:t>各标签功能说明表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6929486" cy="53553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// </a:t>
            </a:r>
            <a:r>
              <a:rPr lang="zh-CN" altLang="en-US" b="1" dirty="0" smtClean="0"/>
              <a:t>定义未分片的图层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untiled</a:t>
            </a:r>
            <a:r>
              <a:rPr lang="en-US" dirty="0" smtClean="0"/>
              <a:t> = new </a:t>
            </a:r>
            <a:r>
              <a:rPr lang="en-US" dirty="0" err="1" smtClean="0"/>
              <a:t>OpenLayers.Layer.WMS.Untiled</a:t>
            </a:r>
            <a:r>
              <a:rPr lang="en-US" dirty="0" smtClean="0"/>
              <a:t>(</a:t>
            </a:r>
            <a:endParaRPr lang="zh-CN" altLang="en-US" dirty="0" smtClean="0"/>
          </a:p>
          <a:p>
            <a:r>
              <a:rPr lang="en-US" dirty="0" smtClean="0"/>
              <a:t>            "</a:t>
            </a:r>
            <a:r>
              <a:rPr lang="en-US" dirty="0" err="1" smtClean="0"/>
              <a:t>topp:states</a:t>
            </a:r>
            <a:r>
              <a:rPr lang="en-US" dirty="0" smtClean="0"/>
              <a:t>", "http://localhost:8080/geoserverbj/wms",</a:t>
            </a:r>
            <a:endParaRPr lang="zh-CN" altLang="en-US" dirty="0" smtClean="0"/>
          </a:p>
          <a:p>
            <a:r>
              <a:rPr lang="en-US" dirty="0" smtClean="0"/>
              <a:t>            {</a:t>
            </a:r>
            <a:endParaRPr lang="zh-CN" altLang="en-US" dirty="0" smtClean="0"/>
          </a:p>
          <a:p>
            <a:r>
              <a:rPr lang="en-US" dirty="0" smtClean="0"/>
              <a:t>              layers: '</a:t>
            </a:r>
            <a:r>
              <a:rPr lang="en-US" dirty="0" err="1" smtClean="0"/>
              <a:t>topp:states</a:t>
            </a:r>
            <a:r>
              <a:rPr lang="en-US" dirty="0" smtClean="0"/>
              <a:t>',</a:t>
            </a:r>
            <a:endParaRPr lang="zh-CN" altLang="en-US" dirty="0" smtClean="0"/>
          </a:p>
          <a:p>
            <a:r>
              <a:rPr lang="en-US" dirty="0" smtClean="0"/>
              <a:t>              styles: '',</a:t>
            </a:r>
            <a:endParaRPr lang="zh-CN" altLang="en-US" dirty="0" smtClean="0"/>
          </a:p>
          <a:p>
            <a:r>
              <a:rPr lang="en-US" dirty="0" smtClean="0"/>
              <a:t>              height: '317',</a:t>
            </a:r>
            <a:endParaRPr lang="zh-CN" altLang="en-US" dirty="0" smtClean="0"/>
          </a:p>
          <a:p>
            <a:r>
              <a:rPr lang="en-US" dirty="0" smtClean="0"/>
              <a:t>              width: '800',</a:t>
            </a:r>
            <a:endParaRPr lang="zh-CN" altLang="en-US" dirty="0" smtClean="0"/>
          </a:p>
          <a:p>
            <a:r>
              <a:rPr lang="en-US" dirty="0" smtClean="0"/>
              <a:t>              </a:t>
            </a:r>
            <a:r>
              <a:rPr lang="en-US" dirty="0" err="1" smtClean="0"/>
              <a:t>srs</a:t>
            </a:r>
            <a:r>
              <a:rPr lang="en-US" dirty="0" smtClean="0"/>
              <a:t>: 'EPSG:4326',</a:t>
            </a:r>
            <a:endParaRPr lang="zh-CN" altLang="en-US" dirty="0" smtClean="0"/>
          </a:p>
          <a:p>
            <a:r>
              <a:rPr lang="en-US" dirty="0" smtClean="0"/>
              <a:t>              format: 'image/</a:t>
            </a:r>
            <a:r>
              <a:rPr lang="en-US" dirty="0" err="1" smtClean="0"/>
              <a:t>png</a:t>
            </a:r>
            <a:r>
              <a:rPr lang="en-US" dirty="0" smtClean="0"/>
              <a:t>'</a:t>
            </a:r>
            <a:endParaRPr lang="zh-CN" altLang="en-US" dirty="0" smtClean="0"/>
          </a:p>
          <a:p>
            <a:r>
              <a:rPr lang="en-US" dirty="0" smtClean="0"/>
              <a:t>            },</a:t>
            </a:r>
            <a:endParaRPr lang="zh-CN" altLang="en-US" dirty="0" smtClean="0"/>
          </a:p>
          <a:p>
            <a:r>
              <a:rPr lang="en-US" dirty="0" smtClean="0"/>
              <a:t>            {</a:t>
            </a:r>
            <a:r>
              <a:rPr lang="en-US" dirty="0" err="1" smtClean="0"/>
              <a:t>maxExtent</a:t>
            </a:r>
            <a:r>
              <a:rPr lang="en-US" dirty="0" smtClean="0"/>
              <a:t>: bounds, </a:t>
            </a:r>
            <a:r>
              <a:rPr lang="en-US" dirty="0" err="1" smtClean="0"/>
              <a:t>maxResolution</a:t>
            </a:r>
            <a:r>
              <a:rPr lang="en-US" dirty="0" smtClean="0"/>
              <a:t>: 0.24819425898437503, projection: "EPSG:4326"} </a:t>
            </a:r>
            <a:endParaRPr lang="zh-CN" altLang="en-US" dirty="0" smtClean="0"/>
          </a:p>
          <a:p>
            <a:r>
              <a:rPr lang="en-US" dirty="0" smtClean="0"/>
              <a:t>          );</a:t>
            </a:r>
            <a:endParaRPr lang="zh-CN" altLang="en-US" dirty="0" smtClean="0"/>
          </a:p>
          <a:p>
            <a:r>
              <a:rPr lang="en-US" dirty="0" smtClean="0"/>
              <a:t>          </a:t>
            </a:r>
            <a:r>
              <a:rPr lang="en-US" dirty="0" err="1" smtClean="0"/>
              <a:t>untiled.ratio</a:t>
            </a:r>
            <a:r>
              <a:rPr lang="en-US" dirty="0" smtClean="0"/>
              <a:t>=1;</a:t>
            </a:r>
            <a:endParaRPr lang="zh-CN" altLang="en-US" dirty="0" smtClean="0"/>
          </a:p>
          <a:p>
            <a:r>
              <a:rPr lang="en-US" dirty="0" smtClean="0"/>
              <a:t>          </a:t>
            </a:r>
            <a:r>
              <a:rPr lang="en-US" dirty="0" err="1" smtClean="0"/>
              <a:t>untiled.setVisibility</a:t>
            </a:r>
            <a:r>
              <a:rPr lang="en-US" dirty="0" smtClean="0"/>
              <a:t>(false, false);</a:t>
            </a:r>
            <a:endParaRPr lang="zh-CN" altLang="en-US" dirty="0" smtClean="0"/>
          </a:p>
          <a:p>
            <a:r>
              <a:rPr lang="en-US" dirty="0" smtClean="0"/>
              <a:t>	  </a:t>
            </a:r>
            <a:r>
              <a:rPr lang="en-US" dirty="0" err="1" smtClean="0"/>
              <a:t>map.addLayer</a:t>
            </a:r>
            <a:r>
              <a:rPr lang="en-US" dirty="0" smtClean="0"/>
              <a:t>(</a:t>
            </a:r>
            <a:r>
              <a:rPr lang="en-US" dirty="0" err="1" smtClean="0"/>
              <a:t>untiled</a:t>
            </a:r>
            <a:r>
              <a:rPr lang="en-US" dirty="0" smtClean="0"/>
              <a:t>);</a:t>
            </a:r>
            <a:endParaRPr lang="zh-CN" altLang="en-US" dirty="0" smtClean="0"/>
          </a:p>
          <a:p>
            <a:r>
              <a:rPr lang="en-US" dirty="0" smtClean="0"/>
              <a:t>		 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500042"/>
            <a:ext cx="6929486" cy="53553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// </a:t>
            </a:r>
            <a:r>
              <a:rPr lang="zh-CN" altLang="en-US" b="1" dirty="0" smtClean="0"/>
              <a:t>定义</a:t>
            </a:r>
            <a:r>
              <a:rPr lang="en-US" b="1" dirty="0" smtClean="0"/>
              <a:t>controls </a:t>
            </a:r>
            <a:r>
              <a:rPr lang="zh-CN" altLang="en-US" b="1" dirty="0" smtClean="0"/>
              <a:t>和初始地图范围</a:t>
            </a:r>
            <a:endParaRPr lang="en-US" altLang="zh-CN" b="1" dirty="0" smtClean="0"/>
          </a:p>
          <a:p>
            <a:r>
              <a:rPr lang="en-US" altLang="zh-CN" dirty="0" smtClean="0"/>
              <a:t>//</a:t>
            </a:r>
            <a:r>
              <a:rPr lang="zh-CN" altLang="en-US" b="1" dirty="0" smtClean="0"/>
              <a:t>缩放杆</a:t>
            </a:r>
          </a:p>
          <a:p>
            <a:r>
              <a:rPr lang="en-US" dirty="0" err="1" smtClean="0"/>
              <a:t>map.addControl</a:t>
            </a:r>
            <a:r>
              <a:rPr lang="en-US" dirty="0" smtClean="0"/>
              <a:t>(new </a:t>
            </a:r>
            <a:r>
              <a:rPr lang="en-US" dirty="0" err="1" smtClean="0"/>
              <a:t>OpenLayers.Control.PanZoomBar</a:t>
            </a:r>
            <a:r>
              <a:rPr lang="en-US" dirty="0" smtClean="0"/>
              <a:t>({div:$(‘</a:t>
            </a:r>
            <a:r>
              <a:rPr lang="en-US" dirty="0" err="1" smtClean="0"/>
              <a:t>nav</a:t>
            </a:r>
            <a:r>
              <a:rPr lang="en-US" dirty="0" smtClean="0"/>
              <a:t>’)}));</a:t>
            </a:r>
            <a:endParaRPr lang="zh-CN" altLang="en-US" dirty="0" smtClean="0"/>
          </a:p>
          <a:p>
            <a:r>
              <a:rPr lang="en-US" dirty="0" smtClean="0"/>
              <a:t>//</a:t>
            </a:r>
            <a:r>
              <a:rPr lang="zh-CN" altLang="en-US" b="1" dirty="0" smtClean="0"/>
              <a:t>默认的鼠标对地图的操作（比如对地图的双击执行放大，滚轮滚动执行放大缩小）</a:t>
            </a:r>
            <a:endParaRPr lang="en-US" b="1" dirty="0" smtClean="0"/>
          </a:p>
          <a:p>
            <a:r>
              <a:rPr lang="en-US" dirty="0" err="1" smtClean="0"/>
              <a:t>map.addControl</a:t>
            </a:r>
            <a:r>
              <a:rPr lang="en-US" dirty="0" smtClean="0"/>
              <a:t>(new </a:t>
            </a:r>
            <a:r>
              <a:rPr lang="en-US" dirty="0" err="1" smtClean="0"/>
              <a:t>OpenLayers.Control.MouseDefaults</a:t>
            </a:r>
            <a:r>
              <a:rPr lang="en-US" dirty="0" smtClean="0"/>
              <a:t>());</a:t>
            </a:r>
            <a:endParaRPr lang="zh-CN" altLang="en-US" dirty="0" smtClean="0"/>
          </a:p>
          <a:p>
            <a:r>
              <a:rPr lang="en-US" dirty="0" smtClean="0"/>
              <a:t>//</a:t>
            </a:r>
            <a:r>
              <a:rPr lang="zh-CN" altLang="en-US" b="1" dirty="0" smtClean="0"/>
              <a:t>比例尺</a:t>
            </a:r>
            <a:endParaRPr lang="en-US" dirty="0" smtClean="0"/>
          </a:p>
          <a:p>
            <a:r>
              <a:rPr lang="en-US" dirty="0" err="1" smtClean="0"/>
              <a:t>map.addControl</a:t>
            </a:r>
            <a:r>
              <a:rPr lang="en-US" dirty="0" smtClean="0"/>
              <a:t>(new </a:t>
            </a:r>
            <a:r>
              <a:rPr lang="en-US" dirty="0" err="1" smtClean="0"/>
              <a:t>OpenLayers.Control.Scale</a:t>
            </a:r>
            <a:r>
              <a:rPr lang="en-US" dirty="0" smtClean="0"/>
              <a:t>($('scale')));</a:t>
            </a:r>
            <a:endParaRPr lang="zh-CN" altLang="en-US" dirty="0" smtClean="0"/>
          </a:p>
          <a:p>
            <a:r>
              <a:rPr lang="en-US" dirty="0" smtClean="0"/>
              <a:t>//</a:t>
            </a:r>
            <a:r>
              <a:rPr lang="zh-CN" altLang="en-US" b="1" dirty="0" smtClean="0"/>
              <a:t>鼠标位置坐标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map.addControl</a:t>
            </a:r>
            <a:r>
              <a:rPr lang="en-US" dirty="0" smtClean="0"/>
              <a:t>(new </a:t>
            </a:r>
            <a:r>
              <a:rPr lang="en-US" dirty="0" err="1" smtClean="0"/>
              <a:t>OpenLayers.Control.MousePosition</a:t>
            </a:r>
            <a:r>
              <a:rPr lang="en-US" dirty="0" smtClean="0"/>
              <a:t>({element: $('position')}));</a:t>
            </a:r>
            <a:endParaRPr lang="zh-CN" altLang="en-US" dirty="0" smtClean="0"/>
          </a:p>
          <a:p>
            <a:r>
              <a:rPr lang="en-US" dirty="0" smtClean="0"/>
              <a:t>//</a:t>
            </a:r>
            <a:r>
              <a:rPr lang="zh-CN" altLang="en-US" b="1" dirty="0" smtClean="0"/>
              <a:t>图层控制</a:t>
            </a:r>
            <a:endParaRPr lang="en-US" b="1" dirty="0" smtClean="0"/>
          </a:p>
          <a:p>
            <a:r>
              <a:rPr lang="en-US" dirty="0" smtClean="0"/>
              <a:t> //</a:t>
            </a:r>
            <a:r>
              <a:rPr lang="en-US" dirty="0" err="1" smtClean="0"/>
              <a:t>map.addControl</a:t>
            </a:r>
            <a:r>
              <a:rPr lang="en-US" dirty="0" smtClean="0"/>
              <a:t>(new </a:t>
            </a:r>
            <a:r>
              <a:rPr lang="en-US" dirty="0" err="1" smtClean="0"/>
              <a:t>OpenLayers.Control.LayerSwitcher</a:t>
            </a:r>
            <a:r>
              <a:rPr lang="en-US" dirty="0" smtClean="0"/>
              <a:t>());</a:t>
            </a:r>
            <a:endParaRPr lang="zh-CN" altLang="en-US" dirty="0" smtClean="0"/>
          </a:p>
          <a:p>
            <a:r>
              <a:rPr lang="en-US" dirty="0" smtClean="0"/>
              <a:t>//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缩微图（鹰眼图）</a:t>
            </a:r>
            <a:endParaRPr lang="en-US" b="1" dirty="0" smtClean="0"/>
          </a:p>
          <a:p>
            <a:r>
              <a:rPr lang="en-US" dirty="0" smtClean="0"/>
              <a:t> //</a:t>
            </a:r>
            <a:r>
              <a:rPr lang="en-US" dirty="0" err="1" smtClean="0"/>
              <a:t>map.addControl</a:t>
            </a:r>
            <a:r>
              <a:rPr lang="en-US" dirty="0" smtClean="0"/>
              <a:t>(new </a:t>
            </a:r>
            <a:r>
              <a:rPr lang="en-US" dirty="0" err="1" smtClean="0"/>
              <a:t>OpenLayers.Control.OverviewMap</a:t>
            </a:r>
            <a:r>
              <a:rPr lang="en-US" dirty="0" smtClean="0"/>
              <a:t>());</a:t>
            </a:r>
            <a:endParaRPr lang="zh-CN" altLang="en-US" dirty="0" smtClean="0"/>
          </a:p>
          <a:p>
            <a:r>
              <a:rPr lang="en-US" dirty="0" smtClean="0"/>
              <a:t>//</a:t>
            </a:r>
            <a:r>
              <a:rPr lang="zh-CN" altLang="en-US" b="1" dirty="0" smtClean="0"/>
              <a:t>初始地图范围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map.zoomToExtent</a:t>
            </a:r>
            <a:r>
              <a:rPr lang="en-US" dirty="0" smtClean="0"/>
              <a:t>(bounds);</a:t>
            </a:r>
            <a:endParaRPr lang="zh-CN" altLang="en-US" dirty="0" smtClean="0"/>
          </a:p>
          <a:p>
            <a:r>
              <a:rPr lang="en-US" dirty="0" smtClean="0"/>
              <a:t>         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71414"/>
            <a:ext cx="6286544" cy="67403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// </a:t>
            </a:r>
            <a:r>
              <a:rPr lang="zh-CN" altLang="en-US" b="1" dirty="0" smtClean="0"/>
              <a:t>定义</a:t>
            </a:r>
            <a:r>
              <a:rPr lang="en-US" b="1" dirty="0" err="1" smtClean="0"/>
              <a:t>GetFeatureInfo</a:t>
            </a:r>
            <a:r>
              <a:rPr lang="zh-CN" altLang="en-US" b="1" dirty="0" smtClean="0"/>
              <a:t>操作以进行点击查询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map.events.register</a:t>
            </a:r>
            <a:r>
              <a:rPr lang="en-US" dirty="0" smtClean="0"/>
              <a:t>('click', map, function (e) {</a:t>
            </a:r>
            <a:endParaRPr lang="zh-CN" alt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OpenLayers.Util.getElement</a:t>
            </a:r>
            <a:r>
              <a:rPr lang="en-US" dirty="0" smtClean="0"/>
              <a:t>('</a:t>
            </a:r>
            <a:r>
              <a:rPr lang="en-US" dirty="0" err="1" smtClean="0"/>
              <a:t>nodelist</a:t>
            </a:r>
            <a:r>
              <a:rPr lang="en-US" dirty="0" smtClean="0"/>
              <a:t>').</a:t>
            </a:r>
            <a:r>
              <a:rPr lang="en-US" dirty="0" err="1" smtClean="0"/>
              <a:t>innerHTML</a:t>
            </a:r>
            <a:r>
              <a:rPr lang="en-US" dirty="0" smtClean="0"/>
              <a:t> = "Loading... please wait...";</a:t>
            </a:r>
            <a:endParaRPr lang="zh-CN" alt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=  </a:t>
            </a:r>
            <a:r>
              <a:rPr lang="en-US" dirty="0" err="1" smtClean="0"/>
              <a:t>map.layers</a:t>
            </a:r>
            <a:r>
              <a:rPr lang="en-US" dirty="0" smtClean="0"/>
              <a:t>[0].</a:t>
            </a:r>
            <a:r>
              <a:rPr lang="en-US" dirty="0" err="1" smtClean="0"/>
              <a:t>getFullRequestString</a:t>
            </a:r>
            <a:r>
              <a:rPr lang="en-US" dirty="0" smtClean="0"/>
              <a:t>({</a:t>
            </a:r>
            <a:endParaRPr lang="zh-CN" altLang="en-US" dirty="0" smtClean="0"/>
          </a:p>
          <a:p>
            <a:r>
              <a:rPr lang="en-US" dirty="0" smtClean="0"/>
              <a:t>                            REQUEST: "</a:t>
            </a:r>
            <a:r>
              <a:rPr lang="en-US" dirty="0" err="1" smtClean="0"/>
              <a:t>GetFeatureInfo</a:t>
            </a:r>
            <a:r>
              <a:rPr lang="en-US" dirty="0" smtClean="0"/>
              <a:t>",</a:t>
            </a:r>
            <a:endParaRPr lang="zh-CN" altLang="en-US" dirty="0" smtClean="0"/>
          </a:p>
          <a:p>
            <a:r>
              <a:rPr lang="en-US" dirty="0" smtClean="0"/>
              <a:t>                            EXCEPTIONS: "application/</a:t>
            </a:r>
            <a:r>
              <a:rPr lang="en-US" dirty="0" err="1" smtClean="0"/>
              <a:t>vnd.ogc.se_xml</a:t>
            </a:r>
            <a:r>
              <a:rPr lang="en-US" dirty="0" smtClean="0"/>
              <a:t>",</a:t>
            </a:r>
            <a:endParaRPr lang="zh-CN" altLang="en-US" dirty="0" smtClean="0"/>
          </a:p>
          <a:p>
            <a:r>
              <a:rPr lang="en-US" dirty="0" smtClean="0"/>
              <a:t>                            BBOX: </a:t>
            </a:r>
            <a:r>
              <a:rPr lang="en-US" dirty="0" err="1" smtClean="0"/>
              <a:t>map.getExtent</a:t>
            </a:r>
            <a:r>
              <a:rPr lang="en-US" dirty="0" smtClean="0"/>
              <a:t>().</a:t>
            </a:r>
            <a:r>
              <a:rPr lang="en-US" dirty="0" err="1" smtClean="0"/>
              <a:t>toBBOX</a:t>
            </a:r>
            <a:r>
              <a:rPr lang="en-US" dirty="0" smtClean="0"/>
              <a:t>(),</a:t>
            </a:r>
            <a:endParaRPr lang="zh-CN" altLang="en-US" dirty="0" smtClean="0"/>
          </a:p>
          <a:p>
            <a:r>
              <a:rPr lang="en-US" dirty="0" smtClean="0"/>
              <a:t>                            X: </a:t>
            </a:r>
            <a:r>
              <a:rPr lang="en-US" dirty="0" err="1" smtClean="0"/>
              <a:t>e.xy.x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                            Y: </a:t>
            </a:r>
            <a:r>
              <a:rPr lang="en-US" dirty="0" err="1" smtClean="0"/>
              <a:t>e.xy.y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                            INFO_FORMAT: 'text/html',</a:t>
            </a:r>
            <a:endParaRPr lang="zh-CN" altLang="en-US" dirty="0" smtClean="0"/>
          </a:p>
          <a:p>
            <a:r>
              <a:rPr lang="en-US" dirty="0" smtClean="0"/>
              <a:t>                            QUERY_LAYERS: </a:t>
            </a:r>
            <a:r>
              <a:rPr lang="en-US" dirty="0" err="1" smtClean="0"/>
              <a:t>map.layers</a:t>
            </a:r>
            <a:r>
              <a:rPr lang="en-US" dirty="0" smtClean="0"/>
              <a:t>[0].</a:t>
            </a:r>
            <a:r>
              <a:rPr lang="en-US" dirty="0" err="1" smtClean="0"/>
              <a:t>params.LAYERS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                            FEATURE_COUNT: 50,</a:t>
            </a:r>
            <a:endParaRPr lang="zh-CN" altLang="en-US" dirty="0" smtClean="0"/>
          </a:p>
          <a:p>
            <a:r>
              <a:rPr lang="en-US" dirty="0" smtClean="0"/>
              <a:t>                            layers: '</a:t>
            </a:r>
            <a:r>
              <a:rPr lang="en-US" dirty="0" err="1" smtClean="0"/>
              <a:t>topp:states</a:t>
            </a:r>
            <a:r>
              <a:rPr lang="en-US" dirty="0" smtClean="0"/>
              <a:t>',</a:t>
            </a:r>
            <a:endParaRPr lang="zh-CN" altLang="en-US" dirty="0" smtClean="0"/>
          </a:p>
          <a:p>
            <a:r>
              <a:rPr lang="en-US" dirty="0" smtClean="0"/>
              <a:t>                            styles: '',</a:t>
            </a:r>
            <a:endParaRPr lang="zh-CN" altLang="en-US" dirty="0" smtClean="0"/>
          </a:p>
          <a:p>
            <a:r>
              <a:rPr lang="en-US" dirty="0" smtClean="0"/>
              <a:t>                            </a:t>
            </a:r>
            <a:r>
              <a:rPr lang="en-US" dirty="0" err="1" smtClean="0"/>
              <a:t>srs</a:t>
            </a:r>
            <a:r>
              <a:rPr lang="en-US" dirty="0" smtClean="0"/>
              <a:t>: 'EPSG:4326',</a:t>
            </a:r>
            <a:endParaRPr lang="zh-CN" altLang="en-US" dirty="0" smtClean="0"/>
          </a:p>
          <a:p>
            <a:r>
              <a:rPr lang="en-US" dirty="0" smtClean="0"/>
              <a:t>                            WIDTH: </a:t>
            </a:r>
            <a:r>
              <a:rPr lang="en-US" dirty="0" err="1" smtClean="0"/>
              <a:t>map.size.w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                            HEIGHT: </a:t>
            </a:r>
            <a:r>
              <a:rPr lang="en-US" dirty="0" err="1" smtClean="0"/>
              <a:t>map.size.h</a:t>
            </a:r>
            <a:r>
              <a:rPr lang="en-US" dirty="0" smtClean="0"/>
              <a:t>},</a:t>
            </a:r>
            <a:endParaRPr lang="zh-CN" altLang="en-US" dirty="0" smtClean="0"/>
          </a:p>
          <a:p>
            <a:r>
              <a:rPr lang="en-US" dirty="0" smtClean="0"/>
              <a:t>                            "http://localhost:8080/geoserverbj/wms"</a:t>
            </a:r>
            <a:endParaRPr lang="zh-CN" altLang="en-US" dirty="0" smtClean="0"/>
          </a:p>
          <a:p>
            <a:r>
              <a:rPr lang="en-US" dirty="0" smtClean="0"/>
              <a:t>                            );</a:t>
            </a:r>
            <a:endParaRPr lang="zh-CN" alt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OpenLayers.loadURL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'', this, </a:t>
            </a:r>
            <a:r>
              <a:rPr lang="en-US" dirty="0" err="1" smtClean="0"/>
              <a:t>setHTML</a:t>
            </a:r>
            <a:r>
              <a:rPr lang="en-US" dirty="0" smtClean="0"/>
              <a:t>, </a:t>
            </a:r>
            <a:r>
              <a:rPr lang="en-US" dirty="0" err="1" smtClean="0"/>
              <a:t>setHTML</a:t>
            </a:r>
            <a:r>
              <a:rPr lang="en-US" dirty="0" smtClean="0"/>
              <a:t>);</a:t>
            </a:r>
            <a:endParaRPr lang="zh-CN" alt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Event.stop</a:t>
            </a:r>
            <a:r>
              <a:rPr lang="en-US" dirty="0" smtClean="0"/>
              <a:t>(e);</a:t>
            </a:r>
            <a:endParaRPr lang="zh-CN" altLang="en-US" dirty="0" smtClean="0"/>
          </a:p>
          <a:p>
            <a:r>
              <a:rPr lang="en-US" dirty="0" smtClean="0"/>
              <a:t>      });      }</a:t>
            </a:r>
            <a:r>
              <a:rPr lang="zh-CN" altLang="en-US" dirty="0" smtClean="0"/>
              <a:t> </a:t>
            </a:r>
            <a:r>
              <a:rPr lang="en-US" dirty="0" smtClean="0"/>
              <a:t>      &lt;/script&gt;</a:t>
            </a:r>
            <a:r>
              <a:rPr lang="zh-CN" altLang="en-US" dirty="0" smtClean="0"/>
              <a:t> </a:t>
            </a:r>
            <a:r>
              <a:rPr lang="en-US" dirty="0" smtClean="0"/>
              <a:t>  &lt;/head&gt;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428604"/>
            <a:ext cx="70723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&lt;body </a:t>
            </a:r>
            <a:r>
              <a:rPr lang="en-US" dirty="0" err="1" smtClean="0"/>
              <a:t>onload</a:t>
            </a:r>
            <a:r>
              <a:rPr lang="en-US" dirty="0" smtClean="0"/>
              <a:t>="init()"&gt;</a:t>
            </a:r>
            <a:endParaRPr lang="zh-CN" altLang="en-US" dirty="0" smtClean="0"/>
          </a:p>
          <a:p>
            <a:r>
              <a:rPr lang="en-US" dirty="0" smtClean="0"/>
              <a:t>     &lt;table&gt;       &lt;</a:t>
            </a:r>
            <a:r>
              <a:rPr lang="en-US" dirty="0" err="1" smtClean="0"/>
              <a:t>tr</a:t>
            </a:r>
            <a:r>
              <a:rPr lang="en-US" dirty="0" smtClean="0"/>
              <a:t>&gt;   </a:t>
            </a:r>
          </a:p>
          <a:p>
            <a:r>
              <a:rPr lang="en-US" altLang="zh-CN" dirty="0" smtClean="0"/>
              <a:t>&lt;!—</a:t>
            </a:r>
            <a:r>
              <a:rPr lang="zh-CN" altLang="en-US" b="1" dirty="0" smtClean="0"/>
              <a:t>定义显示缩放杆的</a:t>
            </a:r>
            <a:r>
              <a:rPr lang="en-US" altLang="zh-CN" b="1" dirty="0" smtClean="0"/>
              <a:t>div-</a:t>
            </a:r>
            <a:r>
              <a:rPr lang="en-US" altLang="zh-CN" dirty="0" smtClean="0"/>
              <a:t>-&gt;</a:t>
            </a:r>
            <a:endParaRPr lang="en-US" dirty="0" smtClean="0"/>
          </a:p>
          <a:p>
            <a:r>
              <a:rPr lang="en-US" dirty="0" smtClean="0"/>
              <a:t>&lt;td style="width:40px" </a:t>
            </a:r>
            <a:r>
              <a:rPr lang="en-US" dirty="0" err="1" smtClean="0"/>
              <a:t>valign</a:t>
            </a:r>
            <a:r>
              <a:rPr lang="en-US" dirty="0" smtClean="0"/>
              <a:t>="middle" </a:t>
            </a:r>
            <a:r>
              <a:rPr lang="en-US" dirty="0" err="1" smtClean="0"/>
              <a:t>rowspan</a:t>
            </a:r>
            <a:r>
              <a:rPr lang="en-US" dirty="0" smtClean="0"/>
              <a:t>="3"&gt;&lt;div id="</a:t>
            </a:r>
            <a:r>
              <a:rPr lang="en-US" dirty="0" err="1" smtClean="0"/>
              <a:t>nav</a:t>
            </a:r>
            <a:r>
              <a:rPr lang="en-US" dirty="0" smtClean="0"/>
              <a:t>"&gt;&lt;/div&gt;&lt;/td&gt;</a:t>
            </a:r>
            <a:endParaRPr lang="zh-CN" altLang="en-US" dirty="0" smtClean="0"/>
          </a:p>
          <a:p>
            <a:r>
              <a:rPr lang="en-US" dirty="0" smtClean="0"/>
              <a:t>         &lt;td </a:t>
            </a:r>
            <a:r>
              <a:rPr lang="en-US" dirty="0" err="1" smtClean="0"/>
              <a:t>colspan</a:t>
            </a:r>
            <a:r>
              <a:rPr lang="en-US" dirty="0" smtClean="0"/>
              <a:t>=“3” align=“right”&gt;</a:t>
            </a:r>
            <a:endParaRPr lang="zh-CN" altLang="en-US" dirty="0" smtClean="0"/>
          </a:p>
          <a:p>
            <a:r>
              <a:rPr lang="en-US" dirty="0" smtClean="0"/>
              <a:t>&lt;!– </a:t>
            </a:r>
            <a:r>
              <a:rPr lang="zh-CN" altLang="en-US" b="1" dirty="0" smtClean="0"/>
              <a:t>以下两个超链接可是在分片与未分片之间切换</a:t>
            </a:r>
            <a:r>
              <a:rPr lang="en-US" dirty="0" smtClean="0"/>
              <a:t>--&gt;</a:t>
            </a:r>
            <a:endParaRPr lang="zh-CN" altLang="en-US" dirty="0" smtClean="0"/>
          </a:p>
          <a:p>
            <a:r>
              <a:rPr lang="en-US" dirty="0" smtClean="0"/>
              <a:t>           &lt;a id=“</a:t>
            </a:r>
            <a:r>
              <a:rPr lang="en-US" dirty="0" err="1" smtClean="0"/>
              <a:t>untiledLink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=“#” </a:t>
            </a:r>
            <a:r>
              <a:rPr lang="en-US" dirty="0" err="1" smtClean="0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map.removeLayer</a:t>
            </a:r>
            <a:r>
              <a:rPr lang="en-US" dirty="0" smtClean="0"/>
              <a:t>(tiled);</a:t>
            </a:r>
            <a:r>
              <a:rPr lang="en-US" dirty="0" err="1" smtClean="0"/>
              <a:t>map.addLayer</a:t>
            </a:r>
            <a:r>
              <a:rPr lang="en-US" dirty="0" smtClean="0"/>
              <a:t>(</a:t>
            </a:r>
            <a:r>
              <a:rPr lang="en-US" dirty="0" err="1" smtClean="0"/>
              <a:t>untiled</a:t>
            </a:r>
            <a:r>
              <a:rPr lang="en-US" dirty="0" smtClean="0"/>
              <a:t>)”&gt;</a:t>
            </a:r>
            <a:r>
              <a:rPr lang="en-US" dirty="0" err="1" smtClean="0"/>
              <a:t>Untiled</a:t>
            </a:r>
            <a:r>
              <a:rPr lang="en-US" dirty="0" smtClean="0"/>
              <a:t>&lt;/a&gt;</a:t>
            </a:r>
            <a:endParaRPr lang="zh-CN" altLang="en-US" dirty="0" smtClean="0"/>
          </a:p>
          <a:p>
            <a:r>
              <a:rPr lang="en-US" dirty="0" smtClean="0"/>
              <a:t>&lt;a id="</a:t>
            </a:r>
            <a:r>
              <a:rPr lang="en-US" dirty="0" err="1" smtClean="0"/>
              <a:t>tiledLink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="#"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map.removeLayer</a:t>
            </a:r>
            <a:r>
              <a:rPr lang="en-US" dirty="0" smtClean="0"/>
              <a:t>(</a:t>
            </a:r>
            <a:r>
              <a:rPr lang="en-US" dirty="0" err="1" smtClean="0"/>
              <a:t>untiled</a:t>
            </a:r>
            <a:r>
              <a:rPr lang="en-US" dirty="0" smtClean="0"/>
              <a:t>);</a:t>
            </a:r>
            <a:r>
              <a:rPr lang="en-US" dirty="0" err="1" smtClean="0"/>
              <a:t>map.addLayer</a:t>
            </a:r>
            <a:r>
              <a:rPr lang="en-US" dirty="0" smtClean="0"/>
              <a:t>(tiled);"&gt;Tiled&lt;/a&gt;</a:t>
            </a:r>
            <a:endParaRPr lang="zh-CN" altLang="en-US" dirty="0" smtClean="0"/>
          </a:p>
          <a:p>
            <a:r>
              <a:rPr lang="en-US" dirty="0" smtClean="0"/>
              <a:t>         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altLang="zh-CN" dirty="0" smtClean="0"/>
              <a:t>    &lt;!—</a:t>
            </a:r>
            <a:r>
              <a:rPr lang="zh-CN" altLang="en-US" b="1" dirty="0" smtClean="0"/>
              <a:t>定义显示地图的</a:t>
            </a:r>
            <a:r>
              <a:rPr lang="en-US" altLang="zh-CN" b="1" dirty="0" smtClean="0"/>
              <a:t>div-</a:t>
            </a:r>
            <a:r>
              <a:rPr lang="en-US" altLang="zh-CN" dirty="0" smtClean="0"/>
              <a:t>-&gt;</a:t>
            </a:r>
            <a:endParaRPr lang="zh-CN" altLang="en-US" dirty="0" smtClean="0"/>
          </a:p>
          <a:p>
            <a:r>
              <a:rPr lang="en-US" dirty="0" smtClean="0"/>
              <a:t>       &lt;</a:t>
            </a:r>
            <a:r>
              <a:rPr lang="en-US" dirty="0" err="1" smtClean="0"/>
              <a:t>tr</a:t>
            </a:r>
            <a:r>
              <a:rPr lang="en-US" dirty="0" smtClean="0"/>
              <a:t>&gt; &lt;td </a:t>
            </a:r>
            <a:r>
              <a:rPr lang="en-US" dirty="0" err="1" smtClean="0"/>
              <a:t>colspan</a:t>
            </a:r>
            <a:r>
              <a:rPr lang="en-US" dirty="0" smtClean="0"/>
              <a:t>="3"&gt;&lt;div id="map"&gt;&lt;/div&gt;&lt;/td&gt;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altLang="zh-CN" dirty="0" smtClean="0"/>
              <a:t>&lt;!—</a:t>
            </a:r>
            <a:r>
              <a:rPr lang="zh-CN" altLang="en-US" b="1" dirty="0" smtClean="0"/>
              <a:t>定义显示比例尺的</a:t>
            </a:r>
            <a:r>
              <a:rPr lang="en-US" altLang="zh-CN" b="1" dirty="0" smtClean="0"/>
              <a:t>div-</a:t>
            </a:r>
            <a:r>
              <a:rPr lang="en-US" altLang="zh-CN" dirty="0" smtClean="0"/>
              <a:t>-&gt;</a:t>
            </a:r>
            <a:endParaRPr lang="zh-CN" altLang="en-US" dirty="0" smtClean="0"/>
          </a:p>
          <a:p>
            <a:r>
              <a:rPr lang="en-US" dirty="0" smtClean="0"/>
              <a:t>       &lt;</a:t>
            </a:r>
            <a:r>
              <a:rPr lang="en-US" dirty="0" err="1" smtClean="0"/>
              <a:t>tr</a:t>
            </a:r>
            <a:r>
              <a:rPr lang="en-US" dirty="0" smtClean="0"/>
              <a:t>&gt;  &lt;td&gt;&lt;div id="scale"&gt;&lt;/div&gt;&lt;/td&gt; &lt;td/&gt;</a:t>
            </a:r>
          </a:p>
          <a:p>
            <a:r>
              <a:rPr lang="en-US" altLang="zh-CN" dirty="0" smtClean="0"/>
              <a:t>&lt;!—</a:t>
            </a:r>
            <a:r>
              <a:rPr lang="zh-CN" altLang="en-US" b="1" dirty="0" smtClean="0"/>
              <a:t>定义显示鼠标位置坐标的</a:t>
            </a:r>
            <a:r>
              <a:rPr lang="en-US" altLang="zh-CN" b="1" dirty="0" smtClean="0"/>
              <a:t>div-</a:t>
            </a:r>
            <a:r>
              <a:rPr lang="en-US" altLang="zh-CN" dirty="0" smtClean="0"/>
              <a:t>-&gt;</a:t>
            </a:r>
            <a:endParaRPr lang="zh-CN" altLang="en-US" dirty="0" smtClean="0"/>
          </a:p>
          <a:p>
            <a:r>
              <a:rPr lang="en-US" dirty="0" smtClean="0"/>
              <a:t>         &lt;td align="right"&gt;&lt;div id="position"&gt;&lt;/div&gt;&lt;/td&gt; &lt;/</a:t>
            </a:r>
            <a:r>
              <a:rPr lang="en-US" dirty="0" err="1" smtClean="0"/>
              <a:t>tr</a:t>
            </a:r>
            <a:r>
              <a:rPr lang="en-US" dirty="0" smtClean="0"/>
              <a:t>&gt;     &lt;/table&gt;</a:t>
            </a:r>
          </a:p>
          <a:p>
            <a:r>
              <a:rPr lang="en-US" altLang="zh-CN" dirty="0" smtClean="0"/>
              <a:t>&lt;!—</a:t>
            </a:r>
            <a:r>
              <a:rPr lang="zh-CN" altLang="en-US" b="1" dirty="0" smtClean="0"/>
              <a:t>定义显示查询结果的</a:t>
            </a:r>
            <a:r>
              <a:rPr lang="en-US" altLang="zh-CN" b="1" dirty="0" smtClean="0"/>
              <a:t>div-</a:t>
            </a:r>
            <a:r>
              <a:rPr lang="en-US" altLang="zh-CN" dirty="0" smtClean="0"/>
              <a:t>-&gt;</a:t>
            </a:r>
            <a:endParaRPr lang="zh-CN" altLang="en-US" dirty="0" smtClean="0"/>
          </a:p>
          <a:p>
            <a:r>
              <a:rPr lang="en-US" dirty="0" smtClean="0"/>
              <a:t>     &lt;div id="</a:t>
            </a:r>
            <a:r>
              <a:rPr lang="en-US" dirty="0" err="1" smtClean="0"/>
              <a:t>nodelist</a:t>
            </a:r>
            <a:r>
              <a:rPr lang="en-US" dirty="0" smtClean="0"/>
              <a:t>"&gt;Click on the map to get feature </a:t>
            </a:r>
            <a:r>
              <a:rPr lang="en-US" dirty="0" err="1" smtClean="0"/>
              <a:t>infos</a:t>
            </a:r>
            <a:r>
              <a:rPr lang="en-US" dirty="0" smtClean="0"/>
              <a:t>&lt;/div&gt;</a:t>
            </a:r>
            <a:endParaRPr lang="zh-CN" altLang="en-US" dirty="0" smtClean="0"/>
          </a:p>
          <a:p>
            <a:r>
              <a:rPr lang="en-US" dirty="0" smtClean="0"/>
              <a:t>  &lt;/body&gt;&lt;/html&gt;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21"/>
          <p:cNvPicPr>
            <a:picLocks noChangeAspect="1" noChangeArrowheads="1"/>
          </p:cNvPicPr>
          <p:nvPr/>
        </p:nvPicPr>
        <p:blipFill>
          <a:blip r:embed="rId2" cstate="print"/>
          <a:srcRect b="3937"/>
          <a:stretch>
            <a:fillRect/>
          </a:stretch>
        </p:blipFill>
        <p:spPr bwMode="auto">
          <a:xfrm>
            <a:off x="142844" y="214290"/>
            <a:ext cx="8858272" cy="6382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7554" y="357166"/>
            <a:ext cx="24288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2000" dirty="0" smtClean="0"/>
              <a:t>九、</a:t>
            </a:r>
            <a:r>
              <a:rPr lang="en-US" altLang="zh-CN" sz="2000" dirty="0" smtClean="0"/>
              <a:t>Ajax</a:t>
            </a:r>
            <a:r>
              <a:rPr lang="zh-CN" altLang="en-US" sz="2000" dirty="0" smtClean="0"/>
              <a:t>开发示例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720" y="1142984"/>
            <a:ext cx="88582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xmlHttp</a:t>
            </a:r>
            <a:r>
              <a:rPr lang="en-US" altLang="zh-CN" b="1" dirty="0" smtClean="0"/>
              <a:t>;</a:t>
            </a:r>
            <a:endParaRPr lang="zh-CN" altLang="en-US" dirty="0" smtClean="0"/>
          </a:p>
          <a:p>
            <a:r>
              <a:rPr lang="en-US" altLang="zh-CN" b="1" dirty="0" smtClean="0"/>
              <a:t>function </a:t>
            </a:r>
            <a:r>
              <a:rPr lang="en-US" altLang="zh-CN" b="1" dirty="0" err="1" smtClean="0"/>
              <a:t>createXMLHttpRequest</a:t>
            </a:r>
            <a:r>
              <a:rPr lang="en-US" altLang="zh-CN" b="1" dirty="0" smtClean="0"/>
              <a:t>() {</a:t>
            </a:r>
          </a:p>
          <a:p>
            <a:r>
              <a:rPr lang="en-US" altLang="zh-CN" dirty="0" smtClean="0"/>
              <a:t>    </a:t>
            </a:r>
            <a:r>
              <a:rPr lang="en-US" altLang="zh-CN" b="1" dirty="0" smtClean="0"/>
              <a:t>if (</a:t>
            </a:r>
            <a:r>
              <a:rPr lang="en-US" altLang="zh-CN" b="1" dirty="0" err="1" smtClean="0"/>
              <a:t>window.ActiveXObject</a:t>
            </a:r>
            <a:r>
              <a:rPr lang="en-US" altLang="zh-CN" b="1" dirty="0" smtClean="0"/>
              <a:t>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xmlHttp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ActiveXObject</a:t>
            </a:r>
            <a:r>
              <a:rPr lang="en-US" altLang="zh-CN" b="1" dirty="0" smtClean="0"/>
              <a:t>("</a:t>
            </a:r>
            <a:r>
              <a:rPr lang="en-US" altLang="zh-CN" b="1" dirty="0" err="1" smtClean="0"/>
              <a:t>Microsoft.XMLHTTP</a:t>
            </a:r>
            <a:r>
              <a:rPr lang="en-US" altLang="zh-CN" b="1" dirty="0" smtClean="0"/>
              <a:t>");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    </a:t>
            </a:r>
            <a:r>
              <a:rPr lang="en-US" altLang="zh-CN" b="1" dirty="0" smtClean="0"/>
              <a:t>else if (</a:t>
            </a:r>
            <a:r>
              <a:rPr lang="en-US" altLang="zh-CN" b="1" dirty="0" err="1" smtClean="0"/>
              <a:t>window.XMLHttpRequest</a:t>
            </a:r>
            <a:r>
              <a:rPr lang="en-US" altLang="zh-CN" b="1" dirty="0" smtClean="0"/>
              <a:t>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xmlHttp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XMLHttpRequest</a:t>
            </a:r>
            <a:r>
              <a:rPr lang="en-US" altLang="zh-CN" b="1" dirty="0" smtClean="0"/>
              <a:t>();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en-US" altLang="zh-CN" b="1" dirty="0" smtClean="0"/>
              <a:t>function </a:t>
            </a:r>
            <a:r>
              <a:rPr lang="en-US" altLang="zh-CN" b="1" dirty="0" err="1" smtClean="0"/>
              <a:t>dorequestUsingPost</a:t>
            </a:r>
            <a:r>
              <a:rPr lang="en-US" altLang="zh-CN" b="1" dirty="0" smtClean="0"/>
              <a:t>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createXMLHttpRequest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url</a:t>
            </a:r>
            <a:r>
              <a:rPr lang="en-US" altLang="zh-CN" b="1" dirty="0" smtClean="0"/>
              <a:t> = "http://localhost:8080/testWebProject/FormSer";</a:t>
            </a:r>
          </a:p>
          <a:p>
            <a:r>
              <a:rPr lang="en-US" altLang="zh-CN" dirty="0" smtClean="0"/>
              <a:t> 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x=$('</a:t>
            </a:r>
            <a:r>
              <a:rPr lang="en-US" altLang="zh-CN" b="1" dirty="0" err="1" smtClean="0"/>
              <a:t>myname</a:t>
            </a:r>
            <a:r>
              <a:rPr lang="en-US" altLang="zh-CN" b="1" dirty="0" smtClean="0"/>
              <a:t>').value;</a:t>
            </a:r>
          </a:p>
          <a:p>
            <a:r>
              <a:rPr lang="en-US" altLang="zh-CN" dirty="0" smtClean="0"/>
              <a:t>  </a:t>
            </a:r>
            <a:r>
              <a:rPr lang="en-US" altLang="zh-CN" b="1" dirty="0" err="1" smtClean="0"/>
              <a:t>var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params</a:t>
            </a:r>
            <a:r>
              <a:rPr lang="en-US" altLang="zh-CN" b="1" dirty="0" smtClean="0"/>
              <a:t> = "</a:t>
            </a:r>
            <a:r>
              <a:rPr lang="en-US" altLang="zh-CN" b="1" dirty="0" err="1" smtClean="0"/>
              <a:t>myname</a:t>
            </a:r>
            <a:r>
              <a:rPr lang="en-US" altLang="zh-CN" b="1" dirty="0" smtClean="0"/>
              <a:t>="+x;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xmlHttp.open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POST",url,</a:t>
            </a:r>
            <a:r>
              <a:rPr lang="en-US" altLang="zh-CN" b="1" dirty="0" err="1" smtClean="0"/>
              <a:t>true</a:t>
            </a:r>
            <a:r>
              <a:rPr lang="en-US" altLang="zh-CN" b="1" dirty="0" smtClean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xmlHttp.onreadystatechange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reback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xmlHttp.setRequestHeader</a:t>
            </a:r>
            <a:r>
              <a:rPr lang="en-US" altLang="zh-CN" dirty="0" smtClean="0"/>
              <a:t>("Content-Type", "application/x-www-form-</a:t>
            </a:r>
            <a:r>
              <a:rPr lang="en-US" altLang="zh-CN" dirty="0" err="1" smtClean="0"/>
              <a:t>urlencoded</a:t>
            </a:r>
            <a:r>
              <a:rPr lang="en-US" altLang="zh-CN" dirty="0" smtClean="0"/>
              <a:t>");  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xmlHttp.send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);</a:t>
            </a:r>
            <a:r>
              <a:rPr lang="zh-CN" altLang="en-US" dirty="0" smtClean="0"/>
              <a:t> 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4282" y="500042"/>
            <a:ext cx="16430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客户端代码</a:t>
            </a:r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7554" y="357166"/>
            <a:ext cx="24288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2000" dirty="0" smtClean="0"/>
              <a:t>九、</a:t>
            </a:r>
            <a:r>
              <a:rPr lang="en-US" altLang="zh-CN" sz="2000" dirty="0" smtClean="0"/>
              <a:t>Ajax</a:t>
            </a:r>
            <a:r>
              <a:rPr lang="zh-CN" altLang="en-US" sz="2000" dirty="0" smtClean="0"/>
              <a:t>开发示例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720" y="1142984"/>
            <a:ext cx="8858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function </a:t>
            </a:r>
            <a:r>
              <a:rPr lang="en-US" altLang="zh-CN" b="1" dirty="0" err="1" smtClean="0"/>
              <a:t>reback</a:t>
            </a:r>
            <a:r>
              <a:rPr lang="en-US" altLang="zh-CN" b="1" dirty="0" smtClean="0"/>
              <a:t>(){</a:t>
            </a:r>
          </a:p>
          <a:p>
            <a:r>
              <a:rPr lang="en-US" altLang="zh-CN" b="1" dirty="0" smtClean="0"/>
              <a:t>if(</a:t>
            </a:r>
            <a:r>
              <a:rPr lang="en-US" altLang="zh-CN" b="1" dirty="0" err="1" smtClean="0"/>
              <a:t>xmlHttp.readyState</a:t>
            </a:r>
            <a:r>
              <a:rPr lang="en-US" altLang="zh-CN" b="1" dirty="0" smtClean="0"/>
              <a:t> == 4) {</a:t>
            </a:r>
          </a:p>
          <a:p>
            <a:r>
              <a:rPr lang="en-US" altLang="zh-CN" dirty="0" smtClean="0"/>
              <a:t>        </a:t>
            </a:r>
            <a:r>
              <a:rPr lang="en-US" altLang="zh-CN" b="1" dirty="0" smtClean="0"/>
              <a:t>if(</a:t>
            </a:r>
            <a:r>
              <a:rPr lang="en-US" altLang="zh-CN" b="1" dirty="0" err="1" smtClean="0"/>
              <a:t>xmlHttp.status</a:t>
            </a:r>
            <a:r>
              <a:rPr lang="en-US" altLang="zh-CN" b="1" dirty="0" smtClean="0"/>
              <a:t> == 200) {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("content1").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xmlHttp.responseText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}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158" y="3857628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receiveString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myname</a:t>
            </a:r>
            <a:r>
              <a:rPr lang="en-US" altLang="zh-CN" dirty="0" smtClean="0"/>
              <a:t>");</a:t>
            </a:r>
          </a:p>
          <a:p>
            <a:r>
              <a:rPr lang="en-US" altLang="zh-CN" dirty="0" err="1" smtClean="0"/>
              <a:t>receiveString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new String(</a:t>
            </a:r>
            <a:r>
              <a:rPr lang="en-US" altLang="zh-CN" b="1" dirty="0" err="1" smtClean="0"/>
              <a:t>receiveString.getBytes</a:t>
            </a:r>
            <a:r>
              <a:rPr lang="en-US" altLang="zh-CN" b="1" dirty="0" smtClean="0"/>
              <a:t>("ISO8859-1"),"UTF-8");  </a:t>
            </a:r>
          </a:p>
          <a:p>
            <a:r>
              <a:rPr lang="en-US" altLang="zh-CN" dirty="0" smtClean="0"/>
              <a:t>System.</a:t>
            </a:r>
            <a:r>
              <a:rPr lang="en-US" altLang="zh-CN" i="1" dirty="0" smtClean="0"/>
              <a:t>out.println("</a:t>
            </a:r>
            <a:r>
              <a:rPr lang="zh-CN" altLang="en-US" i="1" dirty="0" smtClean="0"/>
              <a:t>控制台输出</a:t>
            </a:r>
            <a:r>
              <a:rPr lang="en-US" altLang="zh-CN" i="1" dirty="0" smtClean="0"/>
              <a:t>:"+</a:t>
            </a:r>
            <a:r>
              <a:rPr lang="en-US" altLang="zh-CN" i="1" dirty="0" err="1" smtClean="0"/>
              <a:t>receiveString</a:t>
            </a:r>
            <a:r>
              <a:rPr lang="en-US" altLang="zh-CN" i="1" dirty="0" smtClean="0"/>
              <a:t> +"-"+method);</a:t>
            </a:r>
          </a:p>
          <a:p>
            <a:r>
              <a:rPr lang="en-US" altLang="zh-CN" dirty="0" err="1" smtClean="0"/>
              <a:t>response.setContentType</a:t>
            </a:r>
            <a:r>
              <a:rPr lang="en-US" altLang="zh-CN" dirty="0" smtClean="0"/>
              <a:t>("text/</a:t>
            </a:r>
            <a:r>
              <a:rPr lang="en-US" altLang="zh-CN" dirty="0" err="1" smtClean="0"/>
              <a:t>xml;charset</a:t>
            </a:r>
            <a:r>
              <a:rPr lang="en-US" altLang="zh-CN" dirty="0" smtClean="0"/>
              <a:t>=GB2312");</a:t>
            </a:r>
          </a:p>
          <a:p>
            <a:r>
              <a:rPr lang="en-US" altLang="zh-CN" dirty="0" err="1" smtClean="0"/>
              <a:t>PrintWriter</a:t>
            </a:r>
            <a:r>
              <a:rPr lang="en-US" altLang="zh-CN" dirty="0" smtClean="0"/>
              <a:t> out =</a:t>
            </a:r>
            <a:r>
              <a:rPr lang="en-US" altLang="zh-CN" dirty="0" err="1" smtClean="0"/>
              <a:t>response.getWriter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responseString</a:t>
            </a:r>
            <a:r>
              <a:rPr lang="en-US" altLang="zh-CN" dirty="0" smtClean="0"/>
              <a:t> ="</a:t>
            </a:r>
            <a:r>
              <a:rPr lang="zh-CN" altLang="en-US" dirty="0" smtClean="0"/>
              <a:t>来自服务器的响应</a:t>
            </a:r>
            <a:r>
              <a:rPr lang="en-US" altLang="zh-CN" dirty="0" smtClean="0"/>
              <a:t>:"+</a:t>
            </a:r>
            <a:r>
              <a:rPr lang="en-US" altLang="zh-CN" dirty="0" err="1" smtClean="0"/>
              <a:t>receiveString</a:t>
            </a:r>
            <a:r>
              <a:rPr lang="en-US" altLang="zh-CN" dirty="0" smtClean="0"/>
              <a:t>+"&lt;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&gt;";</a:t>
            </a:r>
          </a:p>
          <a:p>
            <a:r>
              <a:rPr lang="en-US" altLang="zh-CN" dirty="0" err="1" smtClean="0"/>
              <a:t>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responseString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out.close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5720" y="3214686"/>
            <a:ext cx="16430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服务端代码</a:t>
            </a:r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1802" y="571480"/>
            <a:ext cx="26484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十、</a:t>
            </a:r>
            <a:r>
              <a:rPr lang="en-US" altLang="zh-CN" sz="2000" dirty="0" smtClean="0">
                <a:latin typeface="+mn-ea"/>
              </a:rPr>
              <a:t>GIS</a:t>
            </a:r>
            <a:r>
              <a:rPr lang="zh-CN" altLang="en-US" sz="2000" dirty="0" smtClean="0">
                <a:latin typeface="+mn-ea"/>
              </a:rPr>
              <a:t>数据存储格式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85786" y="1214422"/>
            <a:ext cx="7715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目前得到公认的几种重要的空间数据格式有：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Mapifo</a:t>
            </a:r>
            <a:r>
              <a:rPr lang="en-US" altLang="zh-CN" dirty="0" smtClean="0"/>
              <a:t>(*.TAB)</a:t>
            </a:r>
            <a:r>
              <a:rPr lang="zh-CN" altLang="en-US" dirty="0" smtClean="0"/>
              <a:t>数据格式，</a:t>
            </a:r>
          </a:p>
          <a:p>
            <a:pPr lvl="1"/>
            <a:r>
              <a:rPr lang="en-US" altLang="zh-CN" dirty="0" err="1" smtClean="0"/>
              <a:t>Mapinfo</a:t>
            </a:r>
            <a:r>
              <a:rPr lang="en-US" altLang="zh-CN" dirty="0" smtClean="0"/>
              <a:t>(*.MIF)</a:t>
            </a:r>
            <a:r>
              <a:rPr lang="zh-CN" altLang="en-US" dirty="0" smtClean="0"/>
              <a:t>数据格式，</a:t>
            </a:r>
          </a:p>
          <a:p>
            <a:pPr lvl="1"/>
            <a:r>
              <a:rPr lang="en-US" altLang="zh-CN" dirty="0" smtClean="0"/>
              <a:t>AutoCAD(*.DWG,*.DXF)</a:t>
            </a:r>
            <a:r>
              <a:rPr lang="zh-CN" altLang="en-US" dirty="0" smtClean="0"/>
              <a:t>数据格式，</a:t>
            </a:r>
          </a:p>
          <a:p>
            <a:pPr lvl="1"/>
            <a:r>
              <a:rPr lang="en-US" altLang="zh-CN" dirty="0" smtClean="0"/>
              <a:t>ESRI </a:t>
            </a:r>
            <a:r>
              <a:rPr lang="en-US" altLang="zh-CN" dirty="0" err="1" smtClean="0"/>
              <a:t>Shap</a:t>
            </a:r>
            <a:r>
              <a:rPr lang="en-US" altLang="zh-CN" dirty="0" smtClean="0"/>
              <a:t>(*.SHP)</a:t>
            </a:r>
            <a:r>
              <a:rPr lang="zh-CN" altLang="en-US" dirty="0" smtClean="0"/>
              <a:t>数据格式，</a:t>
            </a:r>
          </a:p>
          <a:p>
            <a:pPr lvl="1"/>
            <a:r>
              <a:rPr lang="en-US" altLang="zh-CN" dirty="0" smtClean="0"/>
              <a:t>ESRI </a:t>
            </a:r>
            <a:r>
              <a:rPr lang="en-US" altLang="zh-CN" dirty="0" err="1" smtClean="0"/>
              <a:t>Exorpt</a:t>
            </a:r>
            <a:r>
              <a:rPr lang="en-US" altLang="zh-CN" dirty="0" smtClean="0"/>
              <a:t>(*.EOD)</a:t>
            </a:r>
            <a:r>
              <a:rPr lang="zh-CN" altLang="en-US" dirty="0" smtClean="0"/>
              <a:t>数据格式，</a:t>
            </a:r>
          </a:p>
          <a:p>
            <a:pPr lvl="1"/>
            <a:r>
              <a:rPr lang="en-US" altLang="zh-CN" dirty="0" err="1" smtClean="0"/>
              <a:t>ESRICoverage</a:t>
            </a:r>
            <a:r>
              <a:rPr lang="en-US" altLang="zh-CN" dirty="0" smtClean="0"/>
              <a:t>(*.ADF)</a:t>
            </a:r>
            <a:r>
              <a:rPr lang="zh-CN" altLang="en-US" dirty="0" smtClean="0"/>
              <a:t>数据格式，</a:t>
            </a:r>
          </a:p>
          <a:p>
            <a:pPr lvl="1"/>
            <a:r>
              <a:rPr lang="en-US" altLang="zh-CN" dirty="0" smtClean="0"/>
              <a:t>ESRI </a:t>
            </a:r>
            <a:r>
              <a:rPr lang="en-US" altLang="zh-CN" dirty="0" err="1" smtClean="0"/>
              <a:t>Geodatabase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ArcSDE</a:t>
            </a:r>
            <a:r>
              <a:rPr lang="en-US" altLang="zh-CN" dirty="0" smtClean="0"/>
              <a:t>)</a:t>
            </a:r>
            <a:r>
              <a:rPr lang="zh-CN" altLang="en-US" dirty="0" smtClean="0"/>
              <a:t>数据格式，</a:t>
            </a:r>
          </a:p>
          <a:p>
            <a:pPr lvl="1"/>
            <a:r>
              <a:rPr lang="en-US" altLang="zh-CN" dirty="0" smtClean="0"/>
              <a:t>ESRI </a:t>
            </a:r>
            <a:r>
              <a:rPr lang="en-US" altLang="zh-CN" dirty="0" err="1" smtClean="0"/>
              <a:t>Geodatabase</a:t>
            </a:r>
            <a:r>
              <a:rPr lang="en-US" altLang="zh-CN" dirty="0" smtClean="0"/>
              <a:t>(MDB)</a:t>
            </a:r>
            <a:r>
              <a:rPr lang="zh-CN" altLang="en-US" dirty="0" smtClean="0"/>
              <a:t>数据格式，</a:t>
            </a:r>
          </a:p>
          <a:p>
            <a:pPr lvl="1"/>
            <a:r>
              <a:rPr lang="en-US" altLang="zh-CN" dirty="0" err="1" smtClean="0"/>
              <a:t>Microstation</a:t>
            </a:r>
            <a:r>
              <a:rPr lang="en-US" altLang="zh-CN" dirty="0" smtClean="0"/>
              <a:t> Design(*.DGN,*.FC1,*.POS)</a:t>
            </a:r>
            <a:r>
              <a:rPr lang="zh-CN" altLang="en-US" dirty="0" smtClean="0"/>
              <a:t>数据格式，</a:t>
            </a:r>
          </a:p>
          <a:p>
            <a:pPr lvl="1"/>
            <a:r>
              <a:rPr lang="zh-CN" altLang="en-US" dirty="0" smtClean="0"/>
              <a:t>现在</a:t>
            </a:r>
            <a:r>
              <a:rPr lang="en-US" altLang="zh-CN" dirty="0" smtClean="0"/>
              <a:t>GML</a:t>
            </a:r>
            <a:r>
              <a:rPr lang="zh-CN" altLang="en-US" dirty="0" smtClean="0"/>
              <a:t>也正越来越广泛的用来存储</a:t>
            </a:r>
            <a:r>
              <a:rPr lang="en-US" altLang="zh-CN" dirty="0" smtClean="0"/>
              <a:t>GIS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栅格数据有</a:t>
            </a:r>
            <a:r>
              <a:rPr lang="en-US" altLang="zh-CN" dirty="0" err="1" smtClean="0"/>
              <a:t>GeoTIFF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GTOPO30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ArcGrid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WorldImages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ImageMosiacs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Image Pyramids</a:t>
            </a:r>
            <a:r>
              <a:rPr lang="zh-CN" altLang="en-US" dirty="0" smtClean="0"/>
              <a:t>等。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4678" y="571480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十一、坐标系和投影</a:t>
            </a:r>
            <a:endParaRPr lang="zh-CN" altLang="en-US" sz="2000" dirty="0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357158" y="1428736"/>
            <a:ext cx="8501122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Tahoma" pitchFamily="34" charset="0"/>
                <a:ea typeface="宋体" pitchFamily="2" charset="-122"/>
                <a:cs typeface="Tahoma" pitchFamily="34" charset="0"/>
              </a:rPr>
              <a:t>        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Tahoma" pitchFamily="34" charset="0"/>
                <a:ea typeface="宋体" pitchFamily="2" charset="-122"/>
                <a:cs typeface="Tahoma" pitchFamily="34" charset="0"/>
              </a:rPr>
              <a:t>首先理解地理坐标系（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Tahoma" pitchFamily="34" charset="0"/>
                <a:ea typeface="宋体" pitchFamily="2" charset="-122"/>
                <a:cs typeface="Tahoma" pitchFamily="34" charset="0"/>
              </a:rPr>
              <a:t>Geographic coordinate system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Tahoma" pitchFamily="34" charset="0"/>
                <a:ea typeface="宋体" pitchFamily="2" charset="-122"/>
                <a:cs typeface="Tahoma" pitchFamily="34" charset="0"/>
              </a:rPr>
              <a:t>），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Tahoma" pitchFamily="34" charset="0"/>
                <a:ea typeface="宋体" pitchFamily="2" charset="-122"/>
                <a:cs typeface="Tahoma" pitchFamily="34" charset="0"/>
              </a:rPr>
              <a:t>Geographic coordinate system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Tahoma" pitchFamily="34" charset="0"/>
                <a:ea typeface="宋体" pitchFamily="2" charset="-122"/>
                <a:cs typeface="Tahoma" pitchFamily="34" charset="0"/>
              </a:rPr>
              <a:t>直译为 地理坐标系统，是以经纬度为地图的存储单位的。很明显，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Tahoma" pitchFamily="34" charset="0"/>
                <a:ea typeface="宋体" pitchFamily="2" charset="-122"/>
                <a:cs typeface="Tahoma" pitchFamily="34" charset="0"/>
              </a:rPr>
              <a:t>Geographic coordinate system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Tahoma" pitchFamily="34" charset="0"/>
                <a:ea typeface="宋体" pitchFamily="2" charset="-122"/>
                <a:cs typeface="Tahoma" pitchFamily="34" charset="0"/>
              </a:rPr>
              <a:t>是球面坐标系统。我们要将地球上的数字化信息存放到球面坐标系统上，如何进行操作呢？地球是一个不规则的椭球，如何将数据信息以科学的方法存放到椭球上？这必然要求我们找到这样的一个椭球体。这样的椭球体具有特点：可以量化计算的。具有长半轴，短半轴，偏心率。</a:t>
            </a:r>
            <a:r>
              <a:rPr lang="zh-CN" altLang="en-US" kern="100" dirty="0" smtClean="0">
                <a:solidFill>
                  <a:srgbClr val="4D4D4D"/>
                </a:solidFill>
                <a:latin typeface="Tahoma"/>
                <a:ea typeface="宋体"/>
                <a:cs typeface="Tahoma"/>
              </a:rPr>
              <a:t>以下几行便是</a:t>
            </a:r>
            <a:r>
              <a:rPr lang="en-US" kern="100" dirty="0" smtClean="0">
                <a:solidFill>
                  <a:srgbClr val="4D4D4D"/>
                </a:solidFill>
                <a:latin typeface="Tahoma"/>
                <a:ea typeface="宋体"/>
              </a:rPr>
              <a:t>Krasovsky_1940</a:t>
            </a:r>
            <a:r>
              <a:rPr lang="zh-CN" altLang="en-US" kern="100" dirty="0" smtClean="0">
                <a:solidFill>
                  <a:srgbClr val="4D4D4D"/>
                </a:solidFill>
                <a:latin typeface="Tahoma"/>
                <a:ea typeface="宋体"/>
                <a:cs typeface="Tahoma"/>
              </a:rPr>
              <a:t>椭球及其相应参数。</a:t>
            </a:r>
            <a:r>
              <a:rPr lang="en-US" kern="100" dirty="0" smtClean="0">
                <a:solidFill>
                  <a:srgbClr val="4D4D4D"/>
                </a:solidFill>
                <a:latin typeface="Tahoma"/>
                <a:ea typeface="宋体"/>
              </a:rPr>
              <a:t> </a:t>
            </a:r>
            <a:endParaRPr lang="zh-CN" altLang="en-US" sz="2000" kern="100" dirty="0" smtClean="0">
              <a:latin typeface="Times New Roman"/>
              <a:ea typeface="宋体"/>
            </a:endParaRPr>
          </a:p>
          <a:p>
            <a:pPr lvl="1" algn="just"/>
            <a:r>
              <a:rPr lang="en-US" b="1" kern="100" dirty="0" smtClean="0">
                <a:solidFill>
                  <a:srgbClr val="4D4D4D"/>
                </a:solidFill>
                <a:latin typeface="Tahoma"/>
                <a:ea typeface="宋体"/>
              </a:rPr>
              <a:t>Spheroid: Krasovsky_1940 </a:t>
            </a:r>
            <a:endParaRPr lang="zh-CN" altLang="en-US" b="1" kern="100" dirty="0" smtClean="0">
              <a:latin typeface="Times New Roman"/>
              <a:ea typeface="宋体"/>
            </a:endParaRPr>
          </a:p>
          <a:p>
            <a:pPr lvl="1" algn="just"/>
            <a:r>
              <a:rPr lang="en-US" b="1" kern="100" dirty="0" err="1" smtClean="0">
                <a:solidFill>
                  <a:srgbClr val="4D4D4D"/>
                </a:solidFill>
                <a:latin typeface="Tahoma"/>
                <a:ea typeface="宋体"/>
              </a:rPr>
              <a:t>Semimajor</a:t>
            </a:r>
            <a:r>
              <a:rPr lang="en-US" b="1" kern="100" dirty="0" smtClean="0">
                <a:solidFill>
                  <a:srgbClr val="4D4D4D"/>
                </a:solidFill>
                <a:latin typeface="Tahoma"/>
                <a:ea typeface="宋体"/>
              </a:rPr>
              <a:t> Axis: 6378245.000000000000000000 </a:t>
            </a:r>
            <a:endParaRPr lang="zh-CN" altLang="en-US" b="1" kern="100" dirty="0" smtClean="0">
              <a:latin typeface="Times New Roman"/>
              <a:ea typeface="宋体"/>
            </a:endParaRPr>
          </a:p>
          <a:p>
            <a:pPr lvl="1" algn="just"/>
            <a:r>
              <a:rPr lang="en-US" b="1" kern="100" dirty="0" err="1" smtClean="0">
                <a:solidFill>
                  <a:srgbClr val="4D4D4D"/>
                </a:solidFill>
                <a:latin typeface="Tahoma"/>
                <a:ea typeface="宋体"/>
              </a:rPr>
              <a:t>Semiminor</a:t>
            </a:r>
            <a:r>
              <a:rPr lang="en-US" b="1" kern="100" dirty="0" smtClean="0">
                <a:solidFill>
                  <a:srgbClr val="4D4D4D"/>
                </a:solidFill>
                <a:latin typeface="Tahoma"/>
                <a:ea typeface="宋体"/>
              </a:rPr>
              <a:t> Axis: 6356863.018773047300000000 </a:t>
            </a:r>
            <a:endParaRPr lang="zh-CN" altLang="en-US" b="1" kern="100" dirty="0" smtClean="0">
              <a:latin typeface="Times New Roman"/>
              <a:ea typeface="宋体"/>
            </a:endParaRPr>
          </a:p>
          <a:p>
            <a:pPr lvl="1" algn="just"/>
            <a:r>
              <a:rPr lang="en-US" b="1" kern="100" dirty="0" smtClean="0">
                <a:solidFill>
                  <a:srgbClr val="4D4D4D"/>
                </a:solidFill>
                <a:latin typeface="Tahoma"/>
                <a:ea typeface="宋体"/>
              </a:rPr>
              <a:t>Inverse Flattening</a:t>
            </a:r>
            <a:r>
              <a:rPr lang="zh-CN" altLang="en-US" b="1" kern="100" dirty="0" smtClean="0">
                <a:solidFill>
                  <a:srgbClr val="4D4D4D"/>
                </a:solidFill>
                <a:latin typeface="Tahoma"/>
                <a:ea typeface="宋体"/>
                <a:cs typeface="Tahoma"/>
              </a:rPr>
              <a:t>（扁率）</a:t>
            </a:r>
            <a:r>
              <a:rPr lang="en-US" b="1" kern="100" dirty="0" smtClean="0">
                <a:solidFill>
                  <a:srgbClr val="4D4D4D"/>
                </a:solidFill>
                <a:latin typeface="Tahoma"/>
                <a:ea typeface="宋体"/>
              </a:rPr>
              <a:t>: 298.300000000000010000 </a:t>
            </a:r>
            <a:endParaRPr lang="zh-CN" altLang="en-US" b="1" kern="100" dirty="0" smtClean="0">
              <a:latin typeface="Times New Roman"/>
              <a:ea typeface="宋体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zh-CN" altLang="en-US" kern="100" dirty="0" smtClean="0">
                <a:solidFill>
                  <a:srgbClr val="4D4D4D"/>
                </a:solidFill>
                <a:latin typeface="Tahoma"/>
                <a:ea typeface="宋体"/>
                <a:cs typeface="Tahoma"/>
              </a:rPr>
              <a:t>        然而有了这个椭球体以后还不够，还需要一个大地基准面将这个椭球定位。在坐标系统描</a:t>
            </a:r>
            <a:r>
              <a:rPr lang="en-US" kern="100" dirty="0" smtClean="0">
                <a:solidFill>
                  <a:srgbClr val="4D4D4D"/>
                </a:solidFill>
                <a:latin typeface="Tahoma"/>
                <a:ea typeface="宋体"/>
              </a:rPr>
              <a:t> </a:t>
            </a:r>
            <a:r>
              <a:rPr lang="zh-CN" altLang="en-US" kern="100" dirty="0" smtClean="0">
                <a:solidFill>
                  <a:srgbClr val="4D4D4D"/>
                </a:solidFill>
                <a:latin typeface="Tahoma"/>
                <a:ea typeface="宋体"/>
                <a:cs typeface="Tahoma"/>
              </a:rPr>
              <a:t>述中，可以看到有这么一行：</a:t>
            </a:r>
            <a:r>
              <a:rPr lang="en-US" b="1" kern="100" dirty="0" smtClean="0">
                <a:solidFill>
                  <a:srgbClr val="4D4D4D"/>
                </a:solidFill>
                <a:latin typeface="Tahoma"/>
                <a:ea typeface="宋体"/>
              </a:rPr>
              <a:t>Datum: D_Beijing_1954 </a:t>
            </a:r>
            <a:r>
              <a:rPr lang="zh-CN" altLang="en-US" kern="100" dirty="0" smtClean="0">
                <a:solidFill>
                  <a:srgbClr val="4D4D4D"/>
                </a:solidFill>
                <a:latin typeface="Tahoma"/>
                <a:ea typeface="宋体"/>
                <a:cs typeface="Tahoma"/>
              </a:rPr>
              <a:t>表示大地基准面是</a:t>
            </a:r>
            <a:r>
              <a:rPr lang="en-US" kern="100" dirty="0" smtClean="0">
                <a:solidFill>
                  <a:srgbClr val="4D4D4D"/>
                </a:solidFill>
                <a:latin typeface="Tahoma"/>
                <a:ea typeface="宋体"/>
              </a:rPr>
              <a:t>D_Beijing_1954</a:t>
            </a:r>
            <a:r>
              <a:rPr lang="zh-CN" altLang="en-US" kern="100" dirty="0" smtClean="0">
                <a:solidFill>
                  <a:srgbClr val="4D4D4D"/>
                </a:solidFill>
                <a:latin typeface="Tahoma"/>
                <a:ea typeface="宋体"/>
                <a:cs typeface="Tahoma"/>
              </a:rPr>
              <a:t>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1802" y="571480"/>
            <a:ext cx="2492990" cy="507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十一、坐标系和投影</a:t>
            </a:r>
            <a:endParaRPr lang="zh-CN" altLang="en-US" sz="2000" dirty="0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357158" y="1428736"/>
            <a:ext cx="850112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        有了</a:t>
            </a:r>
            <a:r>
              <a:rPr lang="en-US" dirty="0" smtClean="0"/>
              <a:t>Spheroid</a:t>
            </a:r>
            <a:r>
              <a:rPr lang="zh-CN" altLang="en-US" dirty="0" smtClean="0"/>
              <a:t>和</a:t>
            </a:r>
            <a:r>
              <a:rPr lang="en-US" dirty="0" smtClean="0"/>
              <a:t>Datum</a:t>
            </a:r>
            <a:r>
              <a:rPr lang="zh-CN" altLang="en-US" dirty="0" smtClean="0"/>
              <a:t>两个基本条件，地理坐标系统便可以使用。</a:t>
            </a:r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完整参数：</a:t>
            </a:r>
            <a:r>
              <a:rPr lang="en-US" dirty="0" smtClean="0"/>
              <a:t> </a:t>
            </a:r>
            <a:endParaRPr lang="zh-CN" altLang="en-US" dirty="0" smtClean="0"/>
          </a:p>
          <a:p>
            <a:pPr lvl="1"/>
            <a:r>
              <a:rPr lang="en-US" dirty="0" smtClean="0"/>
              <a:t>Alias: </a:t>
            </a:r>
            <a:endParaRPr lang="zh-CN" altLang="en-US" dirty="0" smtClean="0"/>
          </a:p>
          <a:p>
            <a:pPr lvl="1"/>
            <a:r>
              <a:rPr lang="en-US" dirty="0" smtClean="0"/>
              <a:t>Abbreviation: </a:t>
            </a:r>
            <a:endParaRPr lang="zh-CN" altLang="en-US" dirty="0" smtClean="0"/>
          </a:p>
          <a:p>
            <a:pPr lvl="1"/>
            <a:r>
              <a:rPr lang="en-US" dirty="0" smtClean="0"/>
              <a:t>Remarks: </a:t>
            </a:r>
            <a:endParaRPr lang="zh-CN" altLang="en-US" dirty="0" smtClean="0"/>
          </a:p>
          <a:p>
            <a:pPr lvl="1"/>
            <a:r>
              <a:rPr lang="en-US" dirty="0" smtClean="0"/>
              <a:t>Angular Unit: Degree (0.017453292519943299) </a:t>
            </a:r>
            <a:endParaRPr lang="zh-CN" altLang="en-US" dirty="0" smtClean="0"/>
          </a:p>
          <a:p>
            <a:pPr lvl="1"/>
            <a:r>
              <a:rPr lang="en-US" dirty="0" smtClean="0"/>
              <a:t>Prime Meridian</a:t>
            </a:r>
            <a:r>
              <a:rPr lang="zh-CN" altLang="en-US" dirty="0" smtClean="0"/>
              <a:t>（起始经度）</a:t>
            </a:r>
            <a:r>
              <a:rPr lang="en-US" dirty="0" smtClean="0"/>
              <a:t>: Greenwich (0.000000000000000000) </a:t>
            </a:r>
            <a:endParaRPr lang="zh-CN" altLang="en-US" dirty="0" smtClean="0"/>
          </a:p>
          <a:p>
            <a:pPr lvl="1"/>
            <a:r>
              <a:rPr lang="en-US" dirty="0" smtClean="0"/>
              <a:t>Datum</a:t>
            </a:r>
            <a:r>
              <a:rPr lang="zh-CN" altLang="en-US" dirty="0" smtClean="0"/>
              <a:t>（大地基准面）</a:t>
            </a:r>
            <a:r>
              <a:rPr lang="en-US" dirty="0" smtClean="0"/>
              <a:t>: D_Beijing_1954 </a:t>
            </a:r>
            <a:endParaRPr lang="zh-CN" altLang="en-US" dirty="0" smtClean="0"/>
          </a:p>
          <a:p>
            <a:pPr lvl="1"/>
            <a:r>
              <a:rPr lang="en-US" dirty="0" smtClean="0"/>
              <a:t>Spheroid</a:t>
            </a:r>
            <a:r>
              <a:rPr lang="zh-CN" altLang="en-US" dirty="0" smtClean="0"/>
              <a:t>（参考椭球体）</a:t>
            </a:r>
            <a:r>
              <a:rPr lang="en-US" dirty="0" smtClean="0"/>
              <a:t>: Krasovsky_1940 </a:t>
            </a:r>
            <a:endParaRPr lang="zh-CN" altLang="en-US" dirty="0" smtClean="0"/>
          </a:p>
          <a:p>
            <a:pPr lvl="1"/>
            <a:r>
              <a:rPr lang="en-US" dirty="0" err="1" smtClean="0"/>
              <a:t>Semimajor</a:t>
            </a:r>
            <a:r>
              <a:rPr lang="en-US" dirty="0" smtClean="0"/>
              <a:t> Axis: 6378245.000000000000000000 </a:t>
            </a:r>
            <a:endParaRPr lang="zh-CN" altLang="en-US" dirty="0" smtClean="0"/>
          </a:p>
          <a:p>
            <a:pPr lvl="1"/>
            <a:r>
              <a:rPr lang="en-US" dirty="0" err="1" smtClean="0"/>
              <a:t>Semiminor</a:t>
            </a:r>
            <a:r>
              <a:rPr lang="en-US" dirty="0" smtClean="0"/>
              <a:t> Axis: 6356863.018773047300000000 </a:t>
            </a:r>
            <a:endParaRPr lang="zh-CN" altLang="en-US" dirty="0" smtClean="0"/>
          </a:p>
          <a:p>
            <a:pPr lvl="1"/>
            <a:r>
              <a:rPr lang="en-US" dirty="0" smtClean="0"/>
              <a:t>Inverse Flattening: 298.300000000000010000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r>
              <a:rPr lang="zh-CN" altLang="en-US" dirty="0" smtClean="0"/>
              <a:t>       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428604"/>
            <a:ext cx="728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下图图为不同</a:t>
            </a:r>
            <a:r>
              <a:rPr lang="en-US" dirty="0" smtClean="0">
                <a:latin typeface="+mn-ea"/>
              </a:rPr>
              <a:t>SLD</a:t>
            </a:r>
            <a:r>
              <a:rPr lang="zh-CN" altLang="en-US" dirty="0" smtClean="0">
                <a:latin typeface="+mn-ea"/>
              </a:rPr>
              <a:t>渲染的西藏自治区日喀则市的县界图。</a:t>
            </a:r>
          </a:p>
          <a:p>
            <a:endParaRPr lang="zh-CN" altLang="en-US" dirty="0"/>
          </a:p>
        </p:txBody>
      </p:sp>
      <p:pic>
        <p:nvPicPr>
          <p:cNvPr id="3" name="图片 2" descr="sld blu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071546"/>
            <a:ext cx="407196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sld yellow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1071546"/>
            <a:ext cx="435771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1802" y="571480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十一、坐标系和投影</a:t>
            </a:r>
            <a:endParaRPr lang="zh-CN" altLang="en-US" sz="2000" dirty="0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357158" y="1214422"/>
            <a:ext cx="850112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/>
              <a:t>接下来便是</a:t>
            </a:r>
            <a:r>
              <a:rPr lang="en-US" dirty="0" smtClean="0"/>
              <a:t>Projection coordinate system</a:t>
            </a:r>
            <a:r>
              <a:rPr lang="zh-CN" altLang="en-US" dirty="0" smtClean="0"/>
              <a:t>（投影坐标系统），首先看看投影坐</a:t>
            </a:r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标系统中的一些参数。</a:t>
            </a:r>
            <a:endParaRPr lang="zh-CN" altLang="en-US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sz="1400" dirty="0" smtClean="0"/>
              <a:t>Projection: </a:t>
            </a:r>
            <a:r>
              <a:rPr lang="en-US" sz="1400" dirty="0" err="1" smtClean="0"/>
              <a:t>Gauss_Kruger</a:t>
            </a:r>
            <a:r>
              <a:rPr lang="en-US" sz="1400" dirty="0" smtClean="0"/>
              <a:t> </a:t>
            </a:r>
            <a:endParaRPr lang="zh-CN" altLang="en-US" sz="1400" dirty="0" smtClean="0"/>
          </a:p>
          <a:p>
            <a:r>
              <a:rPr lang="en-US" sz="1400" dirty="0" smtClean="0"/>
              <a:t>Parameters: </a:t>
            </a:r>
            <a:endParaRPr lang="zh-CN" altLang="en-US" sz="1400" dirty="0" smtClean="0"/>
          </a:p>
          <a:p>
            <a:r>
              <a:rPr lang="en-US" sz="1400" dirty="0" err="1" smtClean="0"/>
              <a:t>False_Easting</a:t>
            </a:r>
            <a:r>
              <a:rPr lang="en-US" sz="1400" dirty="0" smtClean="0"/>
              <a:t>: 500000.000000 </a:t>
            </a:r>
            <a:endParaRPr lang="zh-CN" altLang="en-US" sz="1400" dirty="0" smtClean="0"/>
          </a:p>
          <a:p>
            <a:r>
              <a:rPr lang="en-US" sz="1400" dirty="0" err="1" smtClean="0"/>
              <a:t>False_Northing</a:t>
            </a:r>
            <a:r>
              <a:rPr lang="en-US" sz="1400" dirty="0" smtClean="0"/>
              <a:t>: 0.000000 </a:t>
            </a:r>
            <a:endParaRPr lang="zh-CN" altLang="en-US" sz="1400" dirty="0" smtClean="0"/>
          </a:p>
          <a:p>
            <a:r>
              <a:rPr lang="en-US" sz="1400" dirty="0" err="1" smtClean="0"/>
              <a:t>Central_Meridian</a:t>
            </a:r>
            <a:r>
              <a:rPr lang="en-US" sz="1400" dirty="0" smtClean="0"/>
              <a:t>: 117.000000 </a:t>
            </a:r>
            <a:endParaRPr lang="zh-CN" altLang="en-US" sz="1400" dirty="0" smtClean="0"/>
          </a:p>
          <a:p>
            <a:r>
              <a:rPr lang="en-US" sz="1400" dirty="0" err="1" smtClean="0"/>
              <a:t>Scale_Factor</a:t>
            </a:r>
            <a:r>
              <a:rPr lang="en-US" sz="1400" dirty="0" smtClean="0"/>
              <a:t>: 1.000000 </a:t>
            </a:r>
            <a:endParaRPr lang="zh-CN" altLang="en-US" sz="1400" dirty="0" smtClean="0"/>
          </a:p>
          <a:p>
            <a:r>
              <a:rPr lang="en-US" sz="1400" dirty="0" err="1" smtClean="0"/>
              <a:t>Latitude_Of_Origin</a:t>
            </a:r>
            <a:r>
              <a:rPr lang="en-US" sz="1400" dirty="0" smtClean="0"/>
              <a:t>: 0.000000 </a:t>
            </a:r>
            <a:endParaRPr lang="zh-CN" altLang="en-US" sz="1400" dirty="0" smtClean="0"/>
          </a:p>
          <a:p>
            <a:r>
              <a:rPr lang="en-US" sz="1400" dirty="0" smtClean="0"/>
              <a:t>Linear Unit: Meter (1.000000) </a:t>
            </a:r>
            <a:endParaRPr lang="zh-CN" altLang="en-US" sz="1400" dirty="0" smtClean="0"/>
          </a:p>
          <a:p>
            <a:r>
              <a:rPr lang="en-US" sz="1400" dirty="0" smtClean="0"/>
              <a:t>Geographic Coordinate System: </a:t>
            </a:r>
            <a:endParaRPr lang="zh-CN" altLang="en-US" sz="1400" dirty="0" smtClean="0"/>
          </a:p>
          <a:p>
            <a:r>
              <a:rPr lang="en-US" sz="1400" dirty="0" smtClean="0"/>
              <a:t>Name: GCS_Beijing_1954 </a:t>
            </a:r>
            <a:endParaRPr lang="zh-CN" altLang="en-US" sz="1400" dirty="0" smtClean="0"/>
          </a:p>
          <a:p>
            <a:r>
              <a:rPr lang="en-US" sz="1400" dirty="0" smtClean="0"/>
              <a:t>Alias: </a:t>
            </a:r>
            <a:endParaRPr lang="zh-CN" altLang="en-US" sz="1400" dirty="0" smtClean="0"/>
          </a:p>
          <a:p>
            <a:r>
              <a:rPr lang="en-US" sz="1400" dirty="0" smtClean="0"/>
              <a:t>Abbreviation: </a:t>
            </a:r>
            <a:endParaRPr lang="zh-CN" altLang="en-US" sz="1400" dirty="0" smtClean="0"/>
          </a:p>
          <a:p>
            <a:r>
              <a:rPr lang="en-US" sz="1400" dirty="0" smtClean="0"/>
              <a:t>Remarks: </a:t>
            </a:r>
            <a:endParaRPr lang="zh-CN" altLang="en-US" sz="1400" dirty="0" smtClean="0"/>
          </a:p>
          <a:p>
            <a:r>
              <a:rPr lang="en-US" sz="1400" dirty="0" smtClean="0"/>
              <a:t>Angular Unit: Degree (0.017453292519943299) </a:t>
            </a:r>
            <a:endParaRPr lang="zh-CN" altLang="en-US" sz="1400" dirty="0" smtClean="0"/>
          </a:p>
          <a:p>
            <a:r>
              <a:rPr lang="en-US" sz="1400" dirty="0" smtClean="0"/>
              <a:t>Prime Meridian: Greenwich (0.000000000000000000) </a:t>
            </a:r>
            <a:endParaRPr lang="zh-CN" altLang="en-US" sz="1400" dirty="0" smtClean="0"/>
          </a:p>
          <a:p>
            <a:r>
              <a:rPr lang="en-US" sz="1400" dirty="0" smtClean="0"/>
              <a:t>Datum: D_Beijing_1954 </a:t>
            </a:r>
            <a:endParaRPr lang="zh-CN" altLang="en-US" sz="1400" dirty="0" smtClean="0"/>
          </a:p>
          <a:p>
            <a:r>
              <a:rPr lang="en-US" sz="1400" dirty="0" smtClean="0"/>
              <a:t>Spheroid: Krasovsky_1940 </a:t>
            </a:r>
            <a:endParaRPr lang="zh-CN" altLang="en-US" sz="1400" dirty="0" smtClean="0"/>
          </a:p>
          <a:p>
            <a:r>
              <a:rPr lang="en-US" sz="1400" dirty="0" err="1" smtClean="0"/>
              <a:t>Semimajor</a:t>
            </a:r>
            <a:r>
              <a:rPr lang="en-US" sz="1400" dirty="0" smtClean="0"/>
              <a:t> Axis: 6378245.000000000000000000 </a:t>
            </a:r>
            <a:endParaRPr lang="zh-CN" altLang="en-US" sz="1400" dirty="0" smtClean="0"/>
          </a:p>
          <a:p>
            <a:r>
              <a:rPr lang="en-US" sz="1400" dirty="0" err="1" smtClean="0"/>
              <a:t>Semiminor</a:t>
            </a:r>
            <a:r>
              <a:rPr lang="en-US" sz="1400" dirty="0" smtClean="0"/>
              <a:t> Axis: 6356863.018773047300000000 </a:t>
            </a:r>
            <a:endParaRPr lang="zh-CN" altLang="en-US" sz="1400" dirty="0" smtClean="0"/>
          </a:p>
          <a:p>
            <a:r>
              <a:rPr lang="en-US" sz="1400" dirty="0" smtClean="0"/>
              <a:t>Inverse Flattening: 298.300000000000010000 </a:t>
            </a:r>
            <a:r>
              <a:rPr lang="zh-CN" altLang="en-US" sz="1400" dirty="0" smtClean="0"/>
              <a:t>      </a:t>
            </a:r>
            <a:r>
              <a:rPr lang="zh-CN" altLang="en-US" dirty="0" smtClean="0"/>
              <a:t> 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1714488"/>
            <a:ext cx="45005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从参数中可以看出，每一个投影坐标系统都必定会有</a:t>
            </a:r>
            <a:r>
              <a:rPr lang="en-US" dirty="0" smtClean="0"/>
              <a:t>Geographic Coordinate System</a:t>
            </a:r>
            <a:r>
              <a:rPr lang="zh-CN" altLang="en-US" dirty="0" smtClean="0"/>
              <a:t>。投影坐标系统，实质上便是平面坐标系统，其地图单位通常为米。那么为什么投影坐标系统中要存在坐标系统的参数呢？</a:t>
            </a:r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       这时候，又要说明一下投影的定义：将球面坐标转化为平面坐标的过程便称为投影。</a:t>
            </a:r>
            <a:r>
              <a:rPr lang="en-US" dirty="0" smtClean="0"/>
              <a:t> </a:t>
            </a:r>
            <a:r>
              <a:rPr lang="zh-CN" altLang="en-US" dirty="0" smtClean="0"/>
              <a:t>由此投影的条件就出来了：</a:t>
            </a:r>
            <a:r>
              <a:rPr lang="en-US" dirty="0" smtClean="0"/>
              <a:t> </a:t>
            </a:r>
            <a:endParaRPr lang="zh-CN" altLang="en-US" dirty="0" smtClean="0"/>
          </a:p>
          <a:p>
            <a:pPr lvl="1"/>
            <a:r>
              <a:rPr lang="en-US" dirty="0" smtClean="0"/>
              <a:t>a</a:t>
            </a:r>
            <a:r>
              <a:rPr lang="zh-CN" altLang="en-US" dirty="0" smtClean="0"/>
              <a:t>、球面坐标</a:t>
            </a:r>
            <a:r>
              <a:rPr lang="en-US" dirty="0" smtClean="0"/>
              <a:t> </a:t>
            </a:r>
            <a:endParaRPr lang="zh-CN" altLang="en-US" dirty="0" smtClean="0"/>
          </a:p>
          <a:p>
            <a:pPr lvl="1"/>
            <a:r>
              <a:rPr lang="en-US" dirty="0" smtClean="0"/>
              <a:t>b</a:t>
            </a:r>
            <a:r>
              <a:rPr lang="zh-CN" altLang="en-US" dirty="0" smtClean="0"/>
              <a:t>、转化过程（也就是算法）</a:t>
            </a:r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        也就是说，要得到投影坐标就必须得有一个“用来”投影的球面坐标，然后才能使用算法</a:t>
            </a:r>
            <a:r>
              <a:rPr lang="en-US" dirty="0" smtClean="0"/>
              <a:t> </a:t>
            </a:r>
            <a:r>
              <a:rPr lang="zh-CN" altLang="en-US" dirty="0" smtClean="0"/>
              <a:t>去投影，即每一个投影坐标系统都必须要求有</a:t>
            </a:r>
            <a:r>
              <a:rPr lang="en-US" dirty="0" smtClean="0"/>
              <a:t>Geographic Coordinate System</a:t>
            </a:r>
            <a:r>
              <a:rPr lang="zh-CN" altLang="en-US" dirty="0" smtClean="0"/>
              <a:t>参数。 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要求必须在相同坐标系和投影下的意义？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4546" y="571480"/>
            <a:ext cx="40254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十二、使用</a:t>
            </a:r>
            <a:r>
              <a:rPr lang="en-US" altLang="zh-CN" sz="2000" dirty="0" smtClean="0">
                <a:latin typeface="+mn-ea"/>
              </a:rPr>
              <a:t>QGIS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UDIG</a:t>
            </a:r>
            <a:r>
              <a:rPr lang="zh-CN" altLang="en-US" sz="2000" dirty="0" smtClean="0">
                <a:latin typeface="+mn-ea"/>
              </a:rPr>
              <a:t>制作数据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142976" y="2857496"/>
            <a:ext cx="65722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QGIS</a:t>
            </a:r>
            <a:r>
              <a:rPr lang="zh-CN" altLang="en-US" dirty="0" smtClean="0"/>
              <a:t>制作数据；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UDIG</a:t>
            </a:r>
            <a:r>
              <a:rPr lang="zh-CN" altLang="en-US" dirty="0" smtClean="0"/>
              <a:t>配置样式；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shapefile</a:t>
            </a:r>
            <a:r>
              <a:rPr lang="zh-CN" altLang="en-US" dirty="0" smtClean="0"/>
              <a:t>导入数据库；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配置</a:t>
            </a:r>
            <a:r>
              <a:rPr lang="en-US" altLang="zh-CN" dirty="0" err="1" smtClean="0"/>
              <a:t>Geoserver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访问该图层的</a:t>
            </a:r>
            <a:r>
              <a:rPr lang="en-US" altLang="zh-CN" dirty="0" smtClean="0"/>
              <a:t>WMS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WFS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2"/>
            <a:ext cx="77153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QGIS</a:t>
            </a:r>
            <a:r>
              <a:rPr lang="zh-CN" altLang="en-US" dirty="0" smtClean="0"/>
              <a:t>是一个用户界面友好的地理信息系统，可运行在</a:t>
            </a:r>
            <a:r>
              <a:rPr lang="en-US" dirty="0" err="1" smtClean="0"/>
              <a:t>Linux,Unix,Mac</a:t>
            </a:r>
            <a:r>
              <a:rPr lang="en-US" dirty="0" smtClean="0"/>
              <a:t> OSX,</a:t>
            </a:r>
            <a:r>
              <a:rPr lang="zh-CN" altLang="en-US" dirty="0" smtClean="0"/>
              <a:t>和</a:t>
            </a:r>
            <a:r>
              <a:rPr lang="en-US" dirty="0" smtClean="0"/>
              <a:t>Windows</a:t>
            </a:r>
            <a:r>
              <a:rPr lang="zh-CN" altLang="en-US" dirty="0" smtClean="0"/>
              <a:t>平台之上。</a:t>
            </a:r>
            <a:r>
              <a:rPr lang="en-US" dirty="0" smtClean="0"/>
              <a:t>QGIS</a:t>
            </a:r>
            <a:r>
              <a:rPr lang="zh-CN" altLang="en-US" dirty="0" smtClean="0"/>
              <a:t>支持</a:t>
            </a:r>
            <a:r>
              <a:rPr lang="en-US" dirty="0" err="1" smtClean="0"/>
              <a:t>vector,raster</a:t>
            </a:r>
            <a:r>
              <a:rPr lang="zh-CN" altLang="en-US" dirty="0" smtClean="0"/>
              <a:t>和</a:t>
            </a:r>
            <a:r>
              <a:rPr lang="en-US" dirty="0" smtClean="0"/>
              <a:t>database</a:t>
            </a:r>
            <a:r>
              <a:rPr lang="zh-CN" altLang="en-US" dirty="0" smtClean="0"/>
              <a:t>格。它能够很好得支持</a:t>
            </a:r>
            <a:r>
              <a:rPr lang="en-US" altLang="zh-CN" dirty="0" smtClean="0"/>
              <a:t>PostGIS</a:t>
            </a:r>
            <a:r>
              <a:rPr lang="en-US" dirty="0" smtClean="0"/>
              <a:t>。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UDIG</a:t>
            </a:r>
            <a:r>
              <a:rPr lang="zh-CN" altLang="en-US" dirty="0" smtClean="0"/>
              <a:t>是一个在</a:t>
            </a:r>
            <a:r>
              <a:rPr lang="en-US" altLang="zh-CN" dirty="0" smtClean="0"/>
              <a:t>Eclipse RCP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GeoTools</a:t>
            </a:r>
            <a:r>
              <a:rPr lang="zh-CN" altLang="en-US" dirty="0" smtClean="0"/>
              <a:t>（一个开源的</a:t>
            </a:r>
            <a:r>
              <a:rPr lang="en-US" altLang="zh-CN" dirty="0" smtClean="0"/>
              <a:t>Java GIS</a:t>
            </a:r>
            <a:r>
              <a:rPr lang="zh-CN" altLang="en-US" dirty="0" smtClean="0"/>
              <a:t>工具包）上进行构建的桌面</a:t>
            </a:r>
            <a:r>
              <a:rPr lang="en-US" altLang="zh-CN" dirty="0" smtClean="0"/>
              <a:t>GIS(</a:t>
            </a:r>
            <a:r>
              <a:rPr lang="zh-CN" altLang="en-US" dirty="0" smtClean="0"/>
              <a:t>地理信息系统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下面对刚才加载的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样式表进行编辑。</a:t>
            </a:r>
            <a:endParaRPr lang="en-US" altLang="zh-CN" dirty="0" smtClean="0"/>
          </a:p>
          <a:p>
            <a:r>
              <a:rPr lang="zh-CN" altLang="en-US" dirty="0" smtClean="0"/>
              <a:t>点击配置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样式；</a:t>
            </a:r>
            <a:endParaRPr lang="zh-CN" altLang="en-US" dirty="0"/>
          </a:p>
        </p:txBody>
      </p:sp>
      <p:pic>
        <p:nvPicPr>
          <p:cNvPr id="1095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142985"/>
            <a:ext cx="6827520" cy="494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487900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在下拉框中选择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，点编辑。</a:t>
            </a:r>
            <a:endParaRPr lang="zh-CN" altLang="en-US" dirty="0"/>
          </a:p>
        </p:txBody>
      </p:sp>
      <p:pic>
        <p:nvPicPr>
          <p:cNvPr id="1085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142984"/>
            <a:ext cx="6827520" cy="494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857232"/>
            <a:ext cx="8072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中添加一个</a:t>
            </a:r>
            <a:r>
              <a:rPr lang="en-US" altLang="zh-CN" dirty="0" err="1" smtClean="0"/>
              <a:t>TextSymbolizer</a:t>
            </a:r>
            <a:r>
              <a:rPr lang="zh-CN" altLang="en-US" dirty="0" smtClean="0"/>
              <a:t>，用来显示</a:t>
            </a:r>
            <a:r>
              <a:rPr lang="en-US" dirty="0" smtClean="0"/>
              <a:t>kaze_firstclassroads </a:t>
            </a:r>
            <a:r>
              <a:rPr lang="zh-CN" altLang="en-US" dirty="0" smtClean="0"/>
              <a:t>数据表中的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字段；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TextSymbolizer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&lt;Label&gt;</a:t>
            </a:r>
          </a:p>
          <a:p>
            <a:r>
              <a:rPr lang="en-US" altLang="zh-CN" dirty="0" smtClean="0"/>
              <a:t>       &lt;</a:t>
            </a:r>
            <a:r>
              <a:rPr lang="en-US" altLang="zh-CN" dirty="0" err="1" smtClean="0"/>
              <a:t>ogc:PropertyName</a:t>
            </a:r>
            <a:r>
              <a:rPr lang="en-US" altLang="zh-CN" dirty="0" smtClean="0"/>
              <a:t>&gt;name&lt;/</a:t>
            </a:r>
            <a:r>
              <a:rPr lang="en-US" altLang="zh-CN" dirty="0" err="1" smtClean="0"/>
              <a:t>ogc:PropertyName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&lt;/Label&gt;</a:t>
            </a:r>
          </a:p>
          <a:p>
            <a:r>
              <a:rPr lang="en-US" altLang="zh-CN" dirty="0" smtClean="0"/>
              <a:t>      &lt;Font&gt;</a:t>
            </a:r>
          </a:p>
          <a:p>
            <a:r>
              <a:rPr lang="en-US" altLang="zh-CN" dirty="0" smtClean="0"/>
              <a:t>       &lt;</a:t>
            </a:r>
            <a:r>
              <a:rPr lang="en-US" altLang="zh-CN" dirty="0" err="1" smtClean="0"/>
              <a:t>CssParameter</a:t>
            </a:r>
            <a:r>
              <a:rPr lang="en-US" altLang="zh-CN" dirty="0" smtClean="0"/>
              <a:t> name="font-family"&gt;</a:t>
            </a:r>
            <a:r>
              <a:rPr lang="zh-CN" altLang="en-US" dirty="0" smtClean="0"/>
              <a:t>宋体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CssParameter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&lt;</a:t>
            </a:r>
            <a:r>
              <a:rPr lang="en-US" altLang="zh-CN" dirty="0" err="1" smtClean="0"/>
              <a:t>CssParameter</a:t>
            </a:r>
            <a:r>
              <a:rPr lang="en-US" altLang="zh-CN" dirty="0" smtClean="0"/>
              <a:t> name="font-style"&gt;Normal&lt;/</a:t>
            </a:r>
            <a:r>
              <a:rPr lang="en-US" altLang="zh-CN" dirty="0" err="1" smtClean="0"/>
              <a:t>CssParameter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&lt;</a:t>
            </a:r>
            <a:r>
              <a:rPr lang="en-US" altLang="zh-CN" dirty="0" err="1" smtClean="0"/>
              <a:t>CssParameter</a:t>
            </a:r>
            <a:r>
              <a:rPr lang="en-US" altLang="zh-CN" dirty="0" smtClean="0"/>
              <a:t> name="font-size"&gt;14&lt;/</a:t>
            </a:r>
            <a:r>
              <a:rPr lang="en-US" altLang="zh-CN" dirty="0" err="1" smtClean="0"/>
              <a:t>CssParameter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&lt;/Font&gt;</a:t>
            </a:r>
          </a:p>
          <a:p>
            <a:r>
              <a:rPr lang="en-US" altLang="zh-CN" dirty="0" smtClean="0"/>
              <a:t>      &lt;Fill&gt;</a:t>
            </a:r>
          </a:p>
          <a:p>
            <a:r>
              <a:rPr lang="en-US" altLang="zh-CN" dirty="0" smtClean="0"/>
              <a:t>       &lt;</a:t>
            </a:r>
            <a:r>
              <a:rPr lang="en-US" altLang="zh-CN" dirty="0" err="1" smtClean="0"/>
              <a:t>CssParameter</a:t>
            </a:r>
            <a:r>
              <a:rPr lang="en-US" altLang="zh-CN" dirty="0" smtClean="0"/>
              <a:t> name="fill"&gt;#000000&lt;/</a:t>
            </a:r>
            <a:r>
              <a:rPr lang="en-US" altLang="zh-CN" dirty="0" err="1" smtClean="0"/>
              <a:t>CssParameter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&lt;/Fill&gt;</a:t>
            </a:r>
          </a:p>
          <a:p>
            <a:r>
              <a:rPr lang="en-US" altLang="zh-CN" dirty="0" smtClean="0"/>
              <a:t>     &lt;/</a:t>
            </a:r>
            <a:r>
              <a:rPr lang="en-US" altLang="zh-CN" dirty="0" err="1" smtClean="0"/>
              <a:t>TextSymbolizer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071546"/>
            <a:ext cx="6357982" cy="552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500042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点击欢迎</a:t>
            </a:r>
            <a:r>
              <a:rPr lang="en-US" dirty="0" smtClean="0"/>
              <a:t>---</a:t>
            </a:r>
            <a:r>
              <a:rPr lang="zh-CN" altLang="en-US" dirty="0" smtClean="0"/>
              <a:t>样例</a:t>
            </a:r>
            <a:r>
              <a:rPr lang="en-US" dirty="0" smtClean="0"/>
              <a:t>---</a:t>
            </a:r>
            <a:r>
              <a:rPr lang="zh-CN" altLang="en-US" dirty="0" smtClean="0"/>
              <a:t>地图预览，找到刚才添加的特征类实例，点击超链接。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609</TotalTime>
  <Words>3416</Words>
  <Application>Microsoft Office PowerPoint</Application>
  <PresentationFormat>全屏显示(4:3)</PresentationFormat>
  <Paragraphs>577</Paragraphs>
  <Slides>51</Slides>
  <Notes>28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3" baseType="lpstr">
      <vt:lpstr>跋涉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GeoServer+OpenLayers+PostGIS的部署和开发</dc:title>
  <cp:lastModifiedBy>hei</cp:lastModifiedBy>
  <cp:revision>545</cp:revision>
  <dcterms:modified xsi:type="dcterms:W3CDTF">2011-04-14T13:31:21Z</dcterms:modified>
</cp:coreProperties>
</file>