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6" r:id="rId2"/>
    <p:sldId id="257" r:id="rId3"/>
    <p:sldId id="258" r:id="rId4"/>
    <p:sldId id="259" r:id="rId5"/>
    <p:sldId id="260" r:id="rId6"/>
    <p:sldId id="272" r:id="rId7"/>
    <p:sldId id="261" r:id="rId8"/>
    <p:sldId id="273" r:id="rId9"/>
    <p:sldId id="275" r:id="rId10"/>
    <p:sldId id="274" r:id="rId11"/>
    <p:sldId id="262" r:id="rId12"/>
    <p:sldId id="276" r:id="rId13"/>
    <p:sldId id="277" r:id="rId14"/>
    <p:sldId id="278" r:id="rId15"/>
    <p:sldId id="279" r:id="rId16"/>
    <p:sldId id="280" r:id="rId17"/>
    <p:sldId id="281" r:id="rId18"/>
    <p:sldId id="266" r:id="rId19"/>
    <p:sldId id="283" r:id="rId20"/>
    <p:sldId id="270" r:id="rId21"/>
  </p:sldIdLst>
  <p:sldSz cx="9144000" cy="5143500" type="screen16x9"/>
  <p:notesSz cx="6858000" cy="9144000"/>
  <p:embeddedFontLst>
    <p:embeddedFont>
      <p:font typeface="Roboto" panose="020B0604020202020204" charset="0"/>
      <p:regular r:id="rId23"/>
      <p:bold r:id="rId24"/>
      <p:italic r:id="rId25"/>
      <p:boldItalic r:id="rId26"/>
    </p:embeddedFont>
    <p:embeddedFont>
      <p:font typeface="Roboto Medium" panose="020B0604020202020204" charset="0"/>
      <p:regular r:id="rId27"/>
      <p:bold r:id="rId28"/>
      <p:italic r:id="rId29"/>
      <p:boldItalic r:id="rId30"/>
    </p:embeddedFont>
    <p:embeddedFont>
      <p:font typeface="Roboto Slab" panose="020B0604020202020204" charset="0"/>
      <p:regular r:id="rId31"/>
      <p:bold r:id="rId32"/>
    </p:embeddedFont>
    <p:embeddedFont>
      <p:font typeface="Source Sans Pro" panose="020B0503030403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snapToObjects="1">
      <p:cViewPr varScale="1">
        <p:scale>
          <a:sx n="85" d="100"/>
          <a:sy n="85" d="100"/>
        </p:scale>
        <p:origin x="9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5ac2c23b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5ac2c23b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3063570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VADER sentimental analysis relies on a dictionary that maps lexical features to emotion intensities known as sentiment scores. The sentiment score of a text can be obtained by summing up the intensity of each word in the text.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VADER sentimental analysis relies on a dictionary that maps lexical features to emotion intensities known as sentiment scores. The sentiment score of a text can be obtained by summing up the intensity of each word in the text.</a:t>
            </a:r>
          </a:p>
          <a:p>
            <a:r>
              <a:rPr lang="en-US" sz="1100" b="0" i="0" u="none" strike="noStrike" cap="none" dirty="0">
                <a:solidFill>
                  <a:srgbClr val="000000"/>
                </a:solidFill>
                <a:effectLst/>
                <a:latin typeface="Arial"/>
                <a:ea typeface="Arial"/>
                <a:cs typeface="Arial"/>
                <a:sym typeface="Arial"/>
              </a:rPr>
              <a:t>Notice that VADER:</a:t>
            </a:r>
          </a:p>
          <a:p>
            <a:r>
              <a:rPr lang="en-US" sz="1100" b="0" i="0" u="none" strike="noStrike" cap="none" dirty="0">
                <a:solidFill>
                  <a:srgbClr val="000000"/>
                </a:solidFill>
                <a:effectLst/>
                <a:latin typeface="Arial"/>
                <a:ea typeface="Arial"/>
                <a:cs typeface="Arial"/>
                <a:sym typeface="Arial"/>
              </a:rPr>
              <a:t>It is case sensitive. The sentence This is great has a different score than the sentence This is GREAT.</a:t>
            </a:r>
          </a:p>
          <a:p>
            <a:r>
              <a:rPr lang="en-US" sz="1100" b="0" i="0" u="none" strike="noStrike" cap="none" dirty="0">
                <a:solidFill>
                  <a:srgbClr val="000000"/>
                </a:solidFill>
                <a:effectLst/>
                <a:latin typeface="Arial"/>
                <a:ea typeface="Arial"/>
                <a:cs typeface="Arial"/>
                <a:sym typeface="Arial"/>
              </a:rPr>
              <a:t>Punctuation matters. The exclamation marks for example have a positive score</a:t>
            </a:r>
          </a:p>
          <a:p>
            <a:r>
              <a:rPr lang="en-US" sz="1100" b="0" i="0" u="none" strike="noStrike" cap="none" dirty="0">
                <a:solidFill>
                  <a:srgbClr val="000000"/>
                </a:solidFill>
                <a:effectLst/>
                <a:latin typeface="Arial"/>
                <a:ea typeface="Arial"/>
                <a:cs typeface="Arial"/>
                <a:sym typeface="Arial"/>
              </a:rPr>
              <a:t>The emojis have also a score and actually very strong sentiments. Try the &lt;3, :) , :p and :(</a:t>
            </a:r>
          </a:p>
          <a:p>
            <a:r>
              <a:rPr lang="en-US" sz="1100" b="0" i="0" u="none" strike="noStrike" cap="none" dirty="0">
                <a:solidFill>
                  <a:srgbClr val="000000"/>
                </a:solidFill>
                <a:effectLst/>
                <a:latin typeface="Arial"/>
                <a:ea typeface="Arial"/>
                <a:cs typeface="Arial"/>
                <a:sym typeface="Arial"/>
              </a:rPr>
              <a:t>Words after @ and # have a neutral score.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56452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VADER sentimental analysis relies on a dictionary that maps lexical features to emotion intensities known as sentiment scores. The sentiment score of a text can be obtained by summing up the intensity of each word in the text.</a:t>
            </a:r>
          </a:p>
          <a:p>
            <a:r>
              <a:rPr lang="en-US" sz="1100" b="0" i="0" u="none" strike="noStrike" cap="none" dirty="0">
                <a:solidFill>
                  <a:srgbClr val="000000"/>
                </a:solidFill>
                <a:effectLst/>
                <a:latin typeface="Arial"/>
                <a:ea typeface="Arial"/>
                <a:cs typeface="Arial"/>
                <a:sym typeface="Arial"/>
              </a:rPr>
              <a:t>Notice that VADER:</a:t>
            </a:r>
          </a:p>
          <a:p>
            <a:r>
              <a:rPr lang="en-US" sz="1100" b="0" i="0" u="none" strike="noStrike" cap="none" dirty="0">
                <a:solidFill>
                  <a:srgbClr val="000000"/>
                </a:solidFill>
                <a:effectLst/>
                <a:latin typeface="Arial"/>
                <a:ea typeface="Arial"/>
                <a:cs typeface="Arial"/>
                <a:sym typeface="Arial"/>
              </a:rPr>
              <a:t>It is case sensitive. The sentence This is great has a different score than the sentence This is GREAT.</a:t>
            </a:r>
          </a:p>
          <a:p>
            <a:r>
              <a:rPr lang="en-US" sz="1100" b="0" i="0" u="none" strike="noStrike" cap="none" dirty="0">
                <a:solidFill>
                  <a:srgbClr val="000000"/>
                </a:solidFill>
                <a:effectLst/>
                <a:latin typeface="Arial"/>
                <a:ea typeface="Arial"/>
                <a:cs typeface="Arial"/>
                <a:sym typeface="Arial"/>
              </a:rPr>
              <a:t>Punctuation matters. The exclamation marks for example have a positive score</a:t>
            </a:r>
          </a:p>
          <a:p>
            <a:r>
              <a:rPr lang="en-US" sz="1100" b="0" i="0" u="none" strike="noStrike" cap="none" dirty="0">
                <a:solidFill>
                  <a:srgbClr val="000000"/>
                </a:solidFill>
                <a:effectLst/>
                <a:latin typeface="Arial"/>
                <a:ea typeface="Arial"/>
                <a:cs typeface="Arial"/>
                <a:sym typeface="Arial"/>
              </a:rPr>
              <a:t>The emojis have also a score and actually very strong sentiments. Try the &lt;3, :) , :p and :(</a:t>
            </a:r>
          </a:p>
          <a:p>
            <a:r>
              <a:rPr lang="en-US" sz="1100" b="0" i="0" u="none" strike="noStrike" cap="none" dirty="0">
                <a:solidFill>
                  <a:srgbClr val="000000"/>
                </a:solidFill>
                <a:effectLst/>
                <a:latin typeface="Arial"/>
                <a:ea typeface="Arial"/>
                <a:cs typeface="Arial"/>
                <a:sym typeface="Arial"/>
              </a:rPr>
              <a:t>Words after @ and # have a neutral score.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48680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VADER sentimental analysis relies on a dictionary that maps lexical features to emotion intensities known as sentiment scores. The sentiment score of a text can be obtained by summing up the intensity of each word in the text.</a:t>
            </a:r>
          </a:p>
          <a:p>
            <a:r>
              <a:rPr lang="en-US" sz="1100" b="0" i="0" u="none" strike="noStrike" cap="none" dirty="0">
                <a:solidFill>
                  <a:srgbClr val="000000"/>
                </a:solidFill>
                <a:effectLst/>
                <a:latin typeface="Arial"/>
                <a:ea typeface="Arial"/>
                <a:cs typeface="Arial"/>
                <a:sym typeface="Arial"/>
              </a:rPr>
              <a:t>Notice that VADER:</a:t>
            </a:r>
          </a:p>
          <a:p>
            <a:r>
              <a:rPr lang="en-US" sz="1100" b="0" i="0" u="none" strike="noStrike" cap="none" dirty="0">
                <a:solidFill>
                  <a:srgbClr val="000000"/>
                </a:solidFill>
                <a:effectLst/>
                <a:latin typeface="Arial"/>
                <a:ea typeface="Arial"/>
                <a:cs typeface="Arial"/>
                <a:sym typeface="Arial"/>
              </a:rPr>
              <a:t>It is case sensitive. The sentence This is great has a different score than the sentence This is GREAT.</a:t>
            </a:r>
          </a:p>
          <a:p>
            <a:r>
              <a:rPr lang="en-US" sz="1100" b="0" i="0" u="none" strike="noStrike" cap="none" dirty="0">
                <a:solidFill>
                  <a:srgbClr val="000000"/>
                </a:solidFill>
                <a:effectLst/>
                <a:latin typeface="Arial"/>
                <a:ea typeface="Arial"/>
                <a:cs typeface="Arial"/>
                <a:sym typeface="Arial"/>
              </a:rPr>
              <a:t>Punctuation matters. The exclamation marks for example have a positive score</a:t>
            </a:r>
          </a:p>
          <a:p>
            <a:r>
              <a:rPr lang="en-US" sz="1100" b="0" i="0" u="none" strike="noStrike" cap="none" dirty="0">
                <a:solidFill>
                  <a:srgbClr val="000000"/>
                </a:solidFill>
                <a:effectLst/>
                <a:latin typeface="Arial"/>
                <a:ea typeface="Arial"/>
                <a:cs typeface="Arial"/>
                <a:sym typeface="Arial"/>
              </a:rPr>
              <a:t>The emojis have also a score and actually very strong sentiments. Try the &lt;3, :) , :p and :(</a:t>
            </a:r>
          </a:p>
          <a:p>
            <a:r>
              <a:rPr lang="en-US" sz="1100" b="0" i="0" u="none" strike="noStrike" cap="none" dirty="0">
                <a:solidFill>
                  <a:srgbClr val="000000"/>
                </a:solidFill>
                <a:effectLst/>
                <a:latin typeface="Arial"/>
                <a:ea typeface="Arial"/>
                <a:cs typeface="Arial"/>
                <a:sym typeface="Arial"/>
              </a:rPr>
              <a:t>Words after @ and # have a neutral score.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915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VADER sentimental analysis relies on a dictionary that maps lexical features to emotion intensities known as sentiment scores. The sentiment score of a text can be obtained by summing up the intensity of each word in the text.</a:t>
            </a:r>
          </a:p>
          <a:p>
            <a:r>
              <a:rPr lang="en-US" sz="1100" b="0" i="0" u="none" strike="noStrike" cap="none" dirty="0">
                <a:solidFill>
                  <a:srgbClr val="000000"/>
                </a:solidFill>
                <a:effectLst/>
                <a:latin typeface="Arial"/>
                <a:ea typeface="Arial"/>
                <a:cs typeface="Arial"/>
                <a:sym typeface="Arial"/>
              </a:rPr>
              <a:t>Notice that VADER:</a:t>
            </a:r>
          </a:p>
          <a:p>
            <a:r>
              <a:rPr lang="en-US" sz="1100" b="0" i="0" u="none" strike="noStrike" cap="none" dirty="0">
                <a:solidFill>
                  <a:srgbClr val="000000"/>
                </a:solidFill>
                <a:effectLst/>
                <a:latin typeface="Arial"/>
                <a:ea typeface="Arial"/>
                <a:cs typeface="Arial"/>
                <a:sym typeface="Arial"/>
              </a:rPr>
              <a:t>It is case sensitive. The sentence This is great has a different score than the sentence This is GREAT.</a:t>
            </a:r>
          </a:p>
          <a:p>
            <a:r>
              <a:rPr lang="en-US" sz="1100" b="0" i="0" u="none" strike="noStrike" cap="none" dirty="0">
                <a:solidFill>
                  <a:srgbClr val="000000"/>
                </a:solidFill>
                <a:effectLst/>
                <a:latin typeface="Arial"/>
                <a:ea typeface="Arial"/>
                <a:cs typeface="Arial"/>
                <a:sym typeface="Arial"/>
              </a:rPr>
              <a:t>Punctuation matters. The exclamation marks for example have a positive score</a:t>
            </a:r>
          </a:p>
          <a:p>
            <a:r>
              <a:rPr lang="en-US" sz="1100" b="0" i="0" u="none" strike="noStrike" cap="none" dirty="0">
                <a:solidFill>
                  <a:srgbClr val="000000"/>
                </a:solidFill>
                <a:effectLst/>
                <a:latin typeface="Arial"/>
                <a:ea typeface="Arial"/>
                <a:cs typeface="Arial"/>
                <a:sym typeface="Arial"/>
              </a:rPr>
              <a:t>The emojis have also a score and actually very strong sentiments. Try the &lt;3, :) , :p and :(</a:t>
            </a:r>
          </a:p>
          <a:p>
            <a:r>
              <a:rPr lang="en-US" sz="1100" b="0" i="0" u="none" strike="noStrike" cap="none" dirty="0">
                <a:solidFill>
                  <a:srgbClr val="000000"/>
                </a:solidFill>
                <a:effectLst/>
                <a:latin typeface="Arial"/>
                <a:ea typeface="Arial"/>
                <a:cs typeface="Arial"/>
                <a:sym typeface="Arial"/>
              </a:rPr>
              <a:t>Words after @ and # have a neutral score.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63828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VADER sentimental analysis relies on a dictionary that maps lexical features to emotion intensities known as sentiment scores. The sentiment score of a text can be obtained by summing up the intensity of each word in the text.</a:t>
            </a:r>
          </a:p>
          <a:p>
            <a:r>
              <a:rPr lang="en-US" sz="1100" b="0" i="0" u="none" strike="noStrike" cap="none" dirty="0">
                <a:solidFill>
                  <a:srgbClr val="000000"/>
                </a:solidFill>
                <a:effectLst/>
                <a:latin typeface="Arial"/>
                <a:ea typeface="Arial"/>
                <a:cs typeface="Arial"/>
                <a:sym typeface="Arial"/>
              </a:rPr>
              <a:t>Notice that VADER:</a:t>
            </a:r>
          </a:p>
          <a:p>
            <a:r>
              <a:rPr lang="en-US" sz="1100" b="0" i="0" u="none" strike="noStrike" cap="none" dirty="0">
                <a:solidFill>
                  <a:srgbClr val="000000"/>
                </a:solidFill>
                <a:effectLst/>
                <a:latin typeface="Arial"/>
                <a:ea typeface="Arial"/>
                <a:cs typeface="Arial"/>
                <a:sym typeface="Arial"/>
              </a:rPr>
              <a:t>It is case sensitive. The sentence This is great has a different score than the sentence This is GREAT.</a:t>
            </a:r>
          </a:p>
          <a:p>
            <a:r>
              <a:rPr lang="en-US" sz="1100" b="0" i="0" u="none" strike="noStrike" cap="none" dirty="0">
                <a:solidFill>
                  <a:srgbClr val="000000"/>
                </a:solidFill>
                <a:effectLst/>
                <a:latin typeface="Arial"/>
                <a:ea typeface="Arial"/>
                <a:cs typeface="Arial"/>
                <a:sym typeface="Arial"/>
              </a:rPr>
              <a:t>Punctuation matters. The exclamation marks for example have a positive score</a:t>
            </a:r>
          </a:p>
          <a:p>
            <a:r>
              <a:rPr lang="en-US" sz="1100" b="0" i="0" u="none" strike="noStrike" cap="none" dirty="0">
                <a:solidFill>
                  <a:srgbClr val="000000"/>
                </a:solidFill>
                <a:effectLst/>
                <a:latin typeface="Arial"/>
                <a:ea typeface="Arial"/>
                <a:cs typeface="Arial"/>
                <a:sym typeface="Arial"/>
              </a:rPr>
              <a:t>The emojis have also a score and actually very strong sentiments. Try the &lt;3, :) , :p and :(</a:t>
            </a:r>
          </a:p>
          <a:p>
            <a:r>
              <a:rPr lang="en-US" sz="1100" b="0" i="0" u="none" strike="noStrike" cap="none" dirty="0">
                <a:solidFill>
                  <a:srgbClr val="000000"/>
                </a:solidFill>
                <a:effectLst/>
                <a:latin typeface="Arial"/>
                <a:ea typeface="Arial"/>
                <a:cs typeface="Arial"/>
                <a:sym typeface="Arial"/>
              </a:rPr>
              <a:t>Words after @ and # have a neutral score.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91212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VADER sentimental analysis relies on a dictionary that maps lexical features to emotion intensities known as sentiment scores. The sentiment score of a text can be obtained by summing up the intensity of each word in the text.</a:t>
            </a:r>
          </a:p>
          <a:p>
            <a:r>
              <a:rPr lang="en-US" sz="1100" b="0" i="0" u="none" strike="noStrike" cap="none" dirty="0">
                <a:solidFill>
                  <a:srgbClr val="000000"/>
                </a:solidFill>
                <a:effectLst/>
                <a:latin typeface="Arial"/>
                <a:ea typeface="Arial"/>
                <a:cs typeface="Arial"/>
                <a:sym typeface="Arial"/>
              </a:rPr>
              <a:t>Notice that VADER:</a:t>
            </a:r>
          </a:p>
          <a:p>
            <a:r>
              <a:rPr lang="en-US" sz="1100" b="0" i="0" u="none" strike="noStrike" cap="none" dirty="0">
                <a:solidFill>
                  <a:srgbClr val="000000"/>
                </a:solidFill>
                <a:effectLst/>
                <a:latin typeface="Arial"/>
                <a:ea typeface="Arial"/>
                <a:cs typeface="Arial"/>
                <a:sym typeface="Arial"/>
              </a:rPr>
              <a:t>It is case sensitive. The sentence This is great has a different score than the sentence This is GREAT.</a:t>
            </a:r>
          </a:p>
          <a:p>
            <a:r>
              <a:rPr lang="en-US" sz="1100" b="0" i="0" u="none" strike="noStrike" cap="none" dirty="0">
                <a:solidFill>
                  <a:srgbClr val="000000"/>
                </a:solidFill>
                <a:effectLst/>
                <a:latin typeface="Arial"/>
                <a:ea typeface="Arial"/>
                <a:cs typeface="Arial"/>
                <a:sym typeface="Arial"/>
              </a:rPr>
              <a:t>Punctuation matters. The exclamation marks for example have a positive score</a:t>
            </a:r>
          </a:p>
          <a:p>
            <a:r>
              <a:rPr lang="en-US" sz="1100" b="0" i="0" u="none" strike="noStrike" cap="none" dirty="0">
                <a:solidFill>
                  <a:srgbClr val="000000"/>
                </a:solidFill>
                <a:effectLst/>
                <a:latin typeface="Arial"/>
                <a:ea typeface="Arial"/>
                <a:cs typeface="Arial"/>
                <a:sym typeface="Arial"/>
              </a:rPr>
              <a:t>The emojis have also a score and actually very strong sentiments. Try the &lt;3, :) , :p and :(</a:t>
            </a:r>
          </a:p>
          <a:p>
            <a:r>
              <a:rPr lang="en-US" sz="1100" b="0" i="0" u="none" strike="noStrike" cap="none" dirty="0">
                <a:solidFill>
                  <a:srgbClr val="000000"/>
                </a:solidFill>
                <a:effectLst/>
                <a:latin typeface="Arial"/>
                <a:ea typeface="Arial"/>
                <a:cs typeface="Arial"/>
                <a:sym typeface="Arial"/>
              </a:rPr>
              <a:t>Words after @ and # have a neutral score.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52986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111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d5ac2c23b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d5ac2c23b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5ac2c23b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5ac2c23b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dirty="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5ac2c23b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5ac2c23b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300" dirty="0">
                <a:solidFill>
                  <a:schemeClr val="dk1"/>
                </a:solidFill>
                <a:latin typeface="Roboto"/>
                <a:ea typeface="Roboto"/>
                <a:cs typeface="Roboto"/>
                <a:sym typeface="Roboto"/>
              </a:rPr>
              <a:t>import </a:t>
            </a:r>
            <a:r>
              <a:rPr lang="en-US" sz="1300" dirty="0" err="1">
                <a:solidFill>
                  <a:schemeClr val="dk1"/>
                </a:solidFill>
                <a:latin typeface="Roboto"/>
                <a:ea typeface="Roboto"/>
                <a:cs typeface="Roboto"/>
                <a:sym typeface="Roboto"/>
              </a:rPr>
              <a:t>geonamescache</a:t>
            </a:r>
            <a:endParaRPr lang="en-US" sz="1300" dirty="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US" sz="1300" dirty="0">
                <a:solidFill>
                  <a:schemeClr val="dk1"/>
                </a:solidFill>
                <a:latin typeface="Roboto"/>
                <a:ea typeface="Roboto"/>
                <a:cs typeface="Roboto"/>
                <a:sym typeface="Roboto"/>
              </a:rPr>
              <a:t>from </a:t>
            </a:r>
            <a:r>
              <a:rPr lang="en-US" sz="1300" dirty="0" err="1">
                <a:solidFill>
                  <a:schemeClr val="dk1"/>
                </a:solidFill>
                <a:latin typeface="Roboto"/>
                <a:ea typeface="Roboto"/>
                <a:cs typeface="Roboto"/>
                <a:sym typeface="Roboto"/>
              </a:rPr>
              <a:t>city_to_state</a:t>
            </a:r>
            <a:r>
              <a:rPr lang="en-US" sz="1300" dirty="0">
                <a:solidFill>
                  <a:schemeClr val="dk1"/>
                </a:solidFill>
                <a:latin typeface="Roboto"/>
                <a:ea typeface="Roboto"/>
                <a:cs typeface="Roboto"/>
                <a:sym typeface="Roboto"/>
              </a:rPr>
              <a:t> import </a:t>
            </a:r>
            <a:r>
              <a:rPr lang="en-US" sz="1300" dirty="0" err="1">
                <a:solidFill>
                  <a:schemeClr val="dk1"/>
                </a:solidFill>
                <a:latin typeface="Roboto"/>
                <a:ea typeface="Roboto"/>
                <a:cs typeface="Roboto"/>
                <a:sym typeface="Roboto"/>
              </a:rPr>
              <a:t>city_to_state_dict</a:t>
            </a:r>
            <a:endParaRPr sz="130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047962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5ac2c23b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5ac2c23b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For the classification of tweets according to their security relevance, two classifiers have been explored:</a:t>
            </a:r>
            <a:endParaRPr sz="130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3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3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5ac2c23b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5ac2c23b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For the classification of tweets according to their security relevance, two classifiers have been explored:</a:t>
            </a:r>
            <a:endParaRPr sz="130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3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300">
              <a:solidFill>
                <a:schemeClr val="dk1"/>
              </a:solidFill>
              <a:latin typeface="Roboto"/>
              <a:ea typeface="Roboto"/>
              <a:cs typeface="Roboto"/>
              <a:sym typeface="Roboto"/>
            </a:endParaRPr>
          </a:p>
        </p:txBody>
      </p:sp>
    </p:spTree>
    <p:extLst>
      <p:ext uri="{BB962C8B-B14F-4D97-AF65-F5344CB8AC3E}">
        <p14:creationId xmlns:p14="http://schemas.microsoft.com/office/powerpoint/2010/main" val="3096972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5ac2c23b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5ac2c23b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59516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fedesoriano/traffic-prediction-dataset"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521498" y="1596925"/>
            <a:ext cx="6790800" cy="1159800"/>
          </a:xfrm>
          <a:prstGeom prst="rect">
            <a:avLst/>
          </a:prstGeom>
        </p:spPr>
        <p:txBody>
          <a:bodyPr spcFirstLastPara="1" wrap="square" lIns="91425" tIns="91425" rIns="91425" bIns="91425" anchor="ctr" anchorCtr="0">
            <a:noAutofit/>
          </a:bodyPr>
          <a:lstStyle/>
          <a:p>
            <a:pPr lvl="0" algn="ctr"/>
            <a:r>
              <a:rPr lang="en-US" sz="3200" dirty="0"/>
              <a:t>Traffic Prediction Analysis using Machine Learning techniques</a:t>
            </a:r>
            <a:endParaRPr lang="en-US" sz="3000" dirty="0"/>
          </a:p>
        </p:txBody>
      </p:sp>
      <p:sp>
        <p:nvSpPr>
          <p:cNvPr id="71" name="Google Shape;71;p12"/>
          <p:cNvSpPr txBox="1"/>
          <p:nvPr/>
        </p:nvSpPr>
        <p:spPr>
          <a:xfrm>
            <a:off x="2815275" y="3084200"/>
            <a:ext cx="3889200" cy="71555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500" dirty="0">
                <a:solidFill>
                  <a:schemeClr val="dk1"/>
                </a:solidFill>
                <a:latin typeface="Roboto Medium"/>
                <a:ea typeface="Roboto Medium"/>
                <a:cs typeface="Roboto Medium"/>
                <a:sym typeface="Roboto Medium"/>
              </a:rPr>
              <a:t>University Name</a:t>
            </a:r>
            <a:endParaRPr sz="1500" dirty="0">
              <a:solidFill>
                <a:schemeClr val="dk1"/>
              </a:solidFill>
              <a:latin typeface="Roboto Medium"/>
              <a:ea typeface="Roboto Medium"/>
              <a:cs typeface="Roboto Medium"/>
              <a:sym typeface="Roboto Medium"/>
            </a:endParaRPr>
          </a:p>
          <a:p>
            <a:pPr marL="0" lvl="0" indent="0" algn="ctr" rtl="0">
              <a:lnSpc>
                <a:spcPct val="115000"/>
              </a:lnSpc>
              <a:spcBef>
                <a:spcPts val="0"/>
              </a:spcBef>
              <a:spcAft>
                <a:spcPts val="0"/>
              </a:spcAft>
              <a:buNone/>
            </a:pPr>
            <a:r>
              <a:rPr lang="en" sz="1500" dirty="0">
                <a:solidFill>
                  <a:schemeClr val="dk1"/>
                </a:solidFill>
                <a:latin typeface="Roboto Medium"/>
                <a:ea typeface="Roboto Medium"/>
                <a:cs typeface="Roboto Medium"/>
                <a:sym typeface="Roboto Medium"/>
              </a:rPr>
              <a:t>Submitted By: </a:t>
            </a:r>
            <a:endParaRPr dirty="0">
              <a:solidFill>
                <a:schemeClr val="dk1"/>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86150" y="1012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t>Text Processing</a:t>
            </a:r>
            <a:endParaRPr sz="2400" b="1" dirty="0"/>
          </a:p>
        </p:txBody>
      </p:sp>
      <p:sp>
        <p:nvSpPr>
          <p:cNvPr id="115" name="Google Shape;115;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0" name="Google Shape;93;p14">
            <a:extLst>
              <a:ext uri="{FF2B5EF4-FFF2-40B4-BE49-F238E27FC236}">
                <a16:creationId xmlns:a16="http://schemas.microsoft.com/office/drawing/2014/main" id="{885540A6-A6E6-F345-AA3D-78D82166712C}"/>
              </a:ext>
            </a:extLst>
          </p:cNvPr>
          <p:cNvSpPr txBox="1"/>
          <p:nvPr/>
        </p:nvSpPr>
        <p:spPr>
          <a:xfrm>
            <a:off x="600937" y="762341"/>
            <a:ext cx="7942126" cy="369302"/>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US" sz="1200" dirty="0">
                <a:latin typeface="+mn-lt"/>
              </a:rPr>
              <a:t>Trigrams</a:t>
            </a:r>
          </a:p>
        </p:txBody>
      </p:sp>
      <p:pic>
        <p:nvPicPr>
          <p:cNvPr id="8" name="Picture 7" descr="Chart&#10;&#10;Description automatically generated">
            <a:extLst>
              <a:ext uri="{FF2B5EF4-FFF2-40B4-BE49-F238E27FC236}">
                <a16:creationId xmlns:a16="http://schemas.microsoft.com/office/drawing/2014/main" id="{45F83AE2-ED18-AB45-8E7E-61160CCFF88B}"/>
              </a:ext>
            </a:extLst>
          </p:cNvPr>
          <p:cNvPicPr>
            <a:picLocks noChangeAspect="1"/>
          </p:cNvPicPr>
          <p:nvPr/>
        </p:nvPicPr>
        <p:blipFill>
          <a:blip r:embed="rId3"/>
          <a:stretch>
            <a:fillRect/>
          </a:stretch>
        </p:blipFill>
        <p:spPr>
          <a:xfrm>
            <a:off x="2314874" y="1103424"/>
            <a:ext cx="5310549" cy="2910115"/>
          </a:xfrm>
          <a:prstGeom prst="rect">
            <a:avLst/>
          </a:prstGeom>
        </p:spPr>
      </p:pic>
    </p:spTree>
    <p:extLst>
      <p:ext uri="{BB962C8B-B14F-4D97-AF65-F5344CB8AC3E}">
        <p14:creationId xmlns:p14="http://schemas.microsoft.com/office/powerpoint/2010/main" val="558557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Sentimental Analysis using VADER</a:t>
            </a:r>
            <a:endParaRPr sz="2400" b="1" dirty="0"/>
          </a:p>
        </p:txBody>
      </p:sp>
      <p:sp>
        <p:nvSpPr>
          <p:cNvPr id="123" name="Google Shape;123;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26" name="Google Shape;126;p18"/>
          <p:cNvSpPr txBox="1"/>
          <p:nvPr/>
        </p:nvSpPr>
        <p:spPr>
          <a:xfrm>
            <a:off x="594350" y="932875"/>
            <a:ext cx="7571700" cy="3801010"/>
          </a:xfrm>
          <a:prstGeom prst="rect">
            <a:avLst/>
          </a:prstGeom>
          <a:noFill/>
          <a:ln>
            <a:noFill/>
          </a:ln>
        </p:spPr>
        <p:txBody>
          <a:bodyPr spcFirstLastPara="1" wrap="square" lIns="91425" tIns="91425" rIns="91425" bIns="91425" anchor="t" anchorCtr="0">
            <a:spAutoFit/>
          </a:bodyPr>
          <a:lstStyle/>
          <a:p>
            <a:pPr marL="285750" lvl="0" indent="-285750">
              <a:buFont typeface="Arial" panose="020B0604020202020204" pitchFamily="34" charset="0"/>
              <a:buChar char="•"/>
            </a:pPr>
            <a:r>
              <a:rPr lang="en-US" sz="1300" dirty="0"/>
              <a:t>Import VADER((Valence Aware Dictionary and </a:t>
            </a:r>
            <a:r>
              <a:rPr lang="en-US" sz="1300" dirty="0" err="1"/>
              <a:t>sEntiment</a:t>
            </a:r>
            <a:r>
              <a:rPr lang="en-US" sz="1300" dirty="0"/>
              <a:t> Reasoner) model and using its methods, define separate functions to return compound, positive, negative and neutral scores.</a:t>
            </a:r>
          </a:p>
          <a:p>
            <a:pPr marL="285750" lvl="0" indent="-285750">
              <a:buFont typeface="Arial" panose="020B0604020202020204" pitchFamily="34" charset="0"/>
              <a:buChar char="•"/>
            </a:pPr>
            <a:r>
              <a:rPr lang="en-US" dirty="0"/>
              <a:t> It is available in the NLTK package and can be applied directly to unlabeled text data.</a:t>
            </a:r>
            <a:endParaRPr lang="en-US" sz="1300" dirty="0"/>
          </a:p>
          <a:p>
            <a:pPr lvl="0"/>
            <a:endParaRPr lang="en-US" sz="1300" dirty="0"/>
          </a:p>
          <a:p>
            <a:pPr marL="285750" lvl="0" indent="-285750">
              <a:buFont typeface="Arial" panose="020B0604020202020204" pitchFamily="34" charset="0"/>
              <a:buChar char="•"/>
            </a:pPr>
            <a:r>
              <a:rPr lang="en-US" sz="1300" dirty="0"/>
              <a:t>This method combines a lexicon approach with a rule-based approach to provide a high level of accuracy when scoring sentiment on social media.</a:t>
            </a:r>
          </a:p>
          <a:p>
            <a:pPr marL="285750" lvl="0" indent="-285750">
              <a:buFont typeface="Arial" panose="020B0604020202020204" pitchFamily="34" charset="0"/>
              <a:buChar char="•"/>
            </a:pPr>
            <a:endParaRPr lang="en-US" sz="1300" dirty="0"/>
          </a:p>
          <a:p>
            <a:pPr marL="285750" lvl="0" indent="-285750">
              <a:buFont typeface="Arial" panose="020B0604020202020204" pitchFamily="34" charset="0"/>
              <a:buChar char="•"/>
            </a:pPr>
            <a:r>
              <a:rPr lang="en-US" sz="1300" dirty="0"/>
              <a:t>The sentiment analyzer is run by passing each string to the </a:t>
            </a:r>
            <a:r>
              <a:rPr lang="en-US" sz="1300" dirty="0" err="1"/>
              <a:t>polarity_scores</a:t>
            </a:r>
            <a:r>
              <a:rPr lang="en-US" sz="1300" dirty="0"/>
              <a:t> method. </a:t>
            </a:r>
          </a:p>
          <a:p>
            <a:pPr lvl="0"/>
            <a:endParaRPr lang="en-US" sz="1300" dirty="0"/>
          </a:p>
          <a:p>
            <a:pPr marL="285750" lvl="0" indent="-285750">
              <a:buFont typeface="Arial" panose="020B0604020202020204" pitchFamily="34" charset="0"/>
              <a:buChar char="•"/>
            </a:pPr>
            <a:r>
              <a:rPr lang="en-US" sz="1300" dirty="0"/>
              <a:t>The result is a dictionary with four elements: neg, neu, pos, and compound.</a:t>
            </a:r>
          </a:p>
          <a:p>
            <a:pPr marL="285750" lvl="0" indent="-285750">
              <a:buFont typeface="Arial" panose="020B0604020202020204" pitchFamily="34" charset="0"/>
              <a:buChar char="•"/>
            </a:pPr>
            <a:endParaRPr lang="en-US" sz="1300" dirty="0"/>
          </a:p>
          <a:p>
            <a:pPr marL="285750" lvl="0" indent="-285750">
              <a:buFont typeface="Arial" panose="020B0604020202020204" pitchFamily="34" charset="0"/>
              <a:buChar char="•"/>
            </a:pPr>
            <a:r>
              <a:rPr lang="en-US" sz="1300" dirty="0"/>
              <a:t> These represent the negative, neutral and positive sentiment as measured by the </a:t>
            </a:r>
            <a:r>
              <a:rPr lang="en-US" sz="1300" dirty="0" err="1"/>
              <a:t>analyser</a:t>
            </a:r>
            <a:r>
              <a:rPr lang="en-US" sz="1300" dirty="0"/>
              <a:t> plus a combination of the scores to produce an overall sentiment value.</a:t>
            </a:r>
          </a:p>
          <a:p>
            <a:pPr marL="285750" lvl="0" indent="-285750">
              <a:buFont typeface="Arial" panose="020B0604020202020204" pitchFamily="34" charset="0"/>
              <a:buChar char="•"/>
            </a:pPr>
            <a:endParaRPr lang="en-US" sz="1300" dirty="0"/>
          </a:p>
          <a:p>
            <a:pPr marL="285750" lvl="0" indent="-285750">
              <a:buFont typeface="Arial" panose="020B0604020202020204" pitchFamily="34" charset="0"/>
              <a:buChar char="•"/>
            </a:pPr>
            <a:r>
              <a:rPr lang="en-US" sz="1300" dirty="0"/>
              <a:t>neg, neu, pos, are in the range 0 to 1, whereas the compound result is between -1 and +1</a:t>
            </a:r>
          </a:p>
          <a:p>
            <a:pPr marL="285750" lvl="0" indent="-285750">
              <a:buFont typeface="Arial" panose="020B0604020202020204" pitchFamily="34" charset="0"/>
              <a:buChar char="•"/>
            </a:pPr>
            <a:endParaRPr lang="en-US" sz="1300" dirty="0"/>
          </a:p>
          <a:p>
            <a:pPr marL="285750" lvl="0" indent="-285750">
              <a:buFont typeface="Arial" panose="020B0604020202020204" pitchFamily="34" charset="0"/>
              <a:buChar char="•"/>
            </a:pPr>
            <a:r>
              <a:rPr lang="en-US" sz="1300" dirty="0"/>
              <a:t>Negative value represents a negative sentiment value and positive value means a positive sentiment. A value around zero means that the sentiment expressed is neutral.</a:t>
            </a: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Sentimental Analysis using VADER</a:t>
            </a:r>
            <a:endParaRPr sz="2400" b="1" dirty="0"/>
          </a:p>
        </p:txBody>
      </p:sp>
      <p:sp>
        <p:nvSpPr>
          <p:cNvPr id="123" name="Google Shape;123;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6" name="Google Shape;93;p14">
            <a:extLst>
              <a:ext uri="{FF2B5EF4-FFF2-40B4-BE49-F238E27FC236}">
                <a16:creationId xmlns:a16="http://schemas.microsoft.com/office/drawing/2014/main" id="{35C242A5-E88A-1B42-AA3D-F5DFE106F430}"/>
              </a:ext>
            </a:extLst>
          </p:cNvPr>
          <p:cNvSpPr txBox="1"/>
          <p:nvPr/>
        </p:nvSpPr>
        <p:spPr>
          <a:xfrm>
            <a:off x="600937" y="902301"/>
            <a:ext cx="7942126" cy="1846629"/>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US" sz="1200" dirty="0">
                <a:solidFill>
                  <a:schemeClr val="accent1"/>
                </a:solidFill>
                <a:latin typeface="+mn-lt"/>
              </a:rPr>
              <a:t>Using compound score on cleaned text </a:t>
            </a:r>
          </a:p>
          <a:p>
            <a:pPr marL="285750" indent="-285750">
              <a:buFont typeface="Arial" panose="020B0604020202020204" pitchFamily="34" charset="0"/>
              <a:buChar char="•"/>
            </a:pPr>
            <a:r>
              <a:rPr lang="en-US" sz="1200" dirty="0"/>
              <a:t>Percentage of positive tweets: 40.1%</a:t>
            </a:r>
          </a:p>
          <a:p>
            <a:pPr marL="285750" indent="-285750">
              <a:buFont typeface="Arial" panose="020B0604020202020204" pitchFamily="34" charset="0"/>
              <a:buChar char="•"/>
            </a:pPr>
            <a:r>
              <a:rPr lang="en-US" sz="1200" dirty="0"/>
              <a:t>Percentage of negative tweets: 22.7%</a:t>
            </a:r>
          </a:p>
          <a:p>
            <a:pPr marL="285750" indent="-285750">
              <a:buFont typeface="Arial" panose="020B0604020202020204" pitchFamily="34" charset="0"/>
              <a:buChar char="•"/>
            </a:pPr>
            <a:r>
              <a:rPr lang="en-US" sz="1200" dirty="0"/>
              <a:t>Percentage of neutral tweets: 37.2%</a:t>
            </a:r>
          </a:p>
          <a:p>
            <a:endParaRPr lang="en-US" sz="1200" dirty="0"/>
          </a:p>
          <a:p>
            <a:pPr marL="285750" indent="-285750">
              <a:buFont typeface="Arial" panose="020B0604020202020204" pitchFamily="34" charset="0"/>
              <a:buChar char="•"/>
            </a:pPr>
            <a:r>
              <a:rPr lang="en-US" sz="1200" dirty="0">
                <a:solidFill>
                  <a:schemeClr val="accent1"/>
                </a:solidFill>
              </a:rPr>
              <a:t>Using compound score on raw text</a:t>
            </a:r>
          </a:p>
          <a:p>
            <a:pPr marL="285750" indent="-285750">
              <a:buFont typeface="Arial" panose="020B0604020202020204" pitchFamily="34" charset="0"/>
              <a:buChar char="•"/>
            </a:pPr>
            <a:r>
              <a:rPr lang="en-US" sz="1200" dirty="0"/>
              <a:t>Percentage of positive tweets: 39.80% </a:t>
            </a:r>
          </a:p>
          <a:p>
            <a:pPr marL="285750" indent="-285750">
              <a:buFont typeface="Arial" panose="020B0604020202020204" pitchFamily="34" charset="0"/>
              <a:buChar char="•"/>
            </a:pPr>
            <a:r>
              <a:rPr lang="en-US" sz="1200" dirty="0"/>
              <a:t>Percentage of negative tweets: 21.96% </a:t>
            </a:r>
          </a:p>
          <a:p>
            <a:pPr marL="285750" indent="-285750">
              <a:buFont typeface="Arial" panose="020B0604020202020204" pitchFamily="34" charset="0"/>
              <a:buChar char="•"/>
            </a:pPr>
            <a:r>
              <a:rPr lang="en-US" sz="1200" dirty="0"/>
              <a:t>Percentage of neutral tweets: 37.44% </a:t>
            </a:r>
            <a:endParaRPr lang="en-US" sz="1200" dirty="0">
              <a:latin typeface="+mn-lt"/>
            </a:endParaRPr>
          </a:p>
        </p:txBody>
      </p:sp>
      <p:pic>
        <p:nvPicPr>
          <p:cNvPr id="7" name="Picture 6" descr="Chart, bar chart&#10;&#10;Description automatically generated">
            <a:extLst>
              <a:ext uri="{FF2B5EF4-FFF2-40B4-BE49-F238E27FC236}">
                <a16:creationId xmlns:a16="http://schemas.microsoft.com/office/drawing/2014/main" id="{9B51EF13-00BF-7547-AAA0-4D7BDCD10855}"/>
              </a:ext>
            </a:extLst>
          </p:cNvPr>
          <p:cNvPicPr>
            <a:picLocks noChangeAspect="1"/>
          </p:cNvPicPr>
          <p:nvPr/>
        </p:nvPicPr>
        <p:blipFill>
          <a:blip r:embed="rId3"/>
          <a:stretch>
            <a:fillRect/>
          </a:stretch>
        </p:blipFill>
        <p:spPr>
          <a:xfrm>
            <a:off x="5206483" y="2190440"/>
            <a:ext cx="3647282" cy="2458538"/>
          </a:xfrm>
          <a:prstGeom prst="rect">
            <a:avLst/>
          </a:prstGeom>
        </p:spPr>
      </p:pic>
    </p:spTree>
    <p:extLst>
      <p:ext uri="{BB962C8B-B14F-4D97-AF65-F5344CB8AC3E}">
        <p14:creationId xmlns:p14="http://schemas.microsoft.com/office/powerpoint/2010/main" val="1699645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Sentimental Analysis using VADER</a:t>
            </a:r>
            <a:endParaRPr sz="2400" b="1" dirty="0"/>
          </a:p>
        </p:txBody>
      </p:sp>
      <p:sp>
        <p:nvSpPr>
          <p:cNvPr id="123" name="Google Shape;123;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6" name="Google Shape;93;p14">
            <a:extLst>
              <a:ext uri="{FF2B5EF4-FFF2-40B4-BE49-F238E27FC236}">
                <a16:creationId xmlns:a16="http://schemas.microsoft.com/office/drawing/2014/main" id="{35C242A5-E88A-1B42-AA3D-F5DFE106F430}"/>
              </a:ext>
            </a:extLst>
          </p:cNvPr>
          <p:cNvSpPr txBox="1"/>
          <p:nvPr/>
        </p:nvSpPr>
        <p:spPr>
          <a:xfrm>
            <a:off x="600937" y="902301"/>
            <a:ext cx="3644492" cy="2400627"/>
          </a:xfrm>
          <a:prstGeom prst="rect">
            <a:avLst/>
          </a:prstGeom>
          <a:noFill/>
          <a:ln>
            <a:noFill/>
          </a:ln>
        </p:spPr>
        <p:txBody>
          <a:bodyPr spcFirstLastPara="1" wrap="square" lIns="91425" tIns="91425" rIns="91425" bIns="91425" anchor="t" anchorCtr="0">
            <a:spAutoFit/>
          </a:bodyPr>
          <a:lstStyle/>
          <a:p>
            <a:r>
              <a:rPr lang="en-US" sz="1200" dirty="0">
                <a:solidFill>
                  <a:schemeClr val="accent1"/>
                </a:solidFill>
                <a:latin typeface="+mn-lt"/>
              </a:rPr>
              <a:t>Distribution of Sentiments</a:t>
            </a:r>
          </a:p>
          <a:p>
            <a:pPr marL="285750" indent="-285750">
              <a:buFont typeface="Arial" panose="020B0604020202020204" pitchFamily="34" charset="0"/>
              <a:buChar char="•"/>
            </a:pPr>
            <a:r>
              <a:rPr lang="en-US" sz="1200" dirty="0"/>
              <a:t>A kernel density estimate (KDE) plot is a method for visualizing the distribution of observations in a dataset, </a:t>
            </a:r>
            <a:r>
              <a:rPr lang="en-US" sz="1200" dirty="0" err="1"/>
              <a:t>analagous</a:t>
            </a:r>
            <a:r>
              <a:rPr lang="en-US" sz="1200" dirty="0"/>
              <a:t> to a histogram. </a:t>
            </a:r>
          </a:p>
          <a:p>
            <a:pPr marL="285750" indent="-285750">
              <a:buFont typeface="Arial" panose="020B0604020202020204" pitchFamily="34" charset="0"/>
              <a:buChar char="•"/>
            </a:pPr>
            <a:r>
              <a:rPr lang="en-US" sz="1200" dirty="0"/>
              <a:t>KDE represents the data using a continuous probability density curve in one or more dimensions</a:t>
            </a:r>
          </a:p>
          <a:p>
            <a:pPr marL="285750" indent="-285750">
              <a:buFont typeface="Arial" panose="020B0604020202020204" pitchFamily="34" charset="0"/>
              <a:buChar char="•"/>
            </a:pPr>
            <a:endParaRPr lang="en-US" sz="1200" dirty="0">
              <a:latin typeface="+mn-lt"/>
            </a:endParaRPr>
          </a:p>
          <a:p>
            <a:pPr marL="285750" indent="-285750">
              <a:buFont typeface="Arial" panose="020B0604020202020204" pitchFamily="34" charset="0"/>
              <a:buChar char="•"/>
            </a:pPr>
            <a:r>
              <a:rPr lang="en-US" sz="1200" dirty="0">
                <a:latin typeface="+mn-lt"/>
              </a:rPr>
              <a:t>The distributions of the sentiments indicates a normal distribution; the negative and positive sentiments are very similar</a:t>
            </a:r>
          </a:p>
        </p:txBody>
      </p:sp>
      <p:pic>
        <p:nvPicPr>
          <p:cNvPr id="3" name="Picture 2" descr="A picture containing chart&#10;&#10;Description automatically generated">
            <a:extLst>
              <a:ext uri="{FF2B5EF4-FFF2-40B4-BE49-F238E27FC236}">
                <a16:creationId xmlns:a16="http://schemas.microsoft.com/office/drawing/2014/main" id="{45D643C7-F4B1-9B45-A874-A790D944E718}"/>
              </a:ext>
            </a:extLst>
          </p:cNvPr>
          <p:cNvPicPr>
            <a:picLocks noChangeAspect="1"/>
          </p:cNvPicPr>
          <p:nvPr/>
        </p:nvPicPr>
        <p:blipFill>
          <a:blip r:embed="rId3"/>
          <a:stretch>
            <a:fillRect/>
          </a:stretch>
        </p:blipFill>
        <p:spPr>
          <a:xfrm>
            <a:off x="4571999" y="1082352"/>
            <a:ext cx="4364447" cy="2988128"/>
          </a:xfrm>
          <a:prstGeom prst="rect">
            <a:avLst/>
          </a:prstGeom>
        </p:spPr>
      </p:pic>
    </p:spTree>
    <p:extLst>
      <p:ext uri="{BB962C8B-B14F-4D97-AF65-F5344CB8AC3E}">
        <p14:creationId xmlns:p14="http://schemas.microsoft.com/office/powerpoint/2010/main" val="4211124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Sentimental Analysis using VADER</a:t>
            </a:r>
            <a:endParaRPr sz="2400" b="1" dirty="0"/>
          </a:p>
        </p:txBody>
      </p:sp>
      <p:sp>
        <p:nvSpPr>
          <p:cNvPr id="123" name="Google Shape;123;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6" name="Google Shape;93;p14">
            <a:extLst>
              <a:ext uri="{FF2B5EF4-FFF2-40B4-BE49-F238E27FC236}">
                <a16:creationId xmlns:a16="http://schemas.microsoft.com/office/drawing/2014/main" id="{35C242A5-E88A-1B42-AA3D-F5DFE106F430}"/>
              </a:ext>
            </a:extLst>
          </p:cNvPr>
          <p:cNvSpPr txBox="1"/>
          <p:nvPr/>
        </p:nvSpPr>
        <p:spPr>
          <a:xfrm>
            <a:off x="600937" y="902301"/>
            <a:ext cx="3644492" cy="1661963"/>
          </a:xfrm>
          <a:prstGeom prst="rect">
            <a:avLst/>
          </a:prstGeom>
          <a:noFill/>
          <a:ln>
            <a:noFill/>
          </a:ln>
        </p:spPr>
        <p:txBody>
          <a:bodyPr spcFirstLastPara="1" wrap="square" lIns="91425" tIns="91425" rIns="91425" bIns="91425" anchor="t" anchorCtr="0">
            <a:spAutoFit/>
          </a:bodyPr>
          <a:lstStyle/>
          <a:p>
            <a:r>
              <a:rPr lang="en-US" sz="1200" dirty="0">
                <a:solidFill>
                  <a:schemeClr val="accent1"/>
                </a:solidFill>
                <a:latin typeface="+mn-lt"/>
              </a:rPr>
              <a:t>Daily Distribution of Sentiments over time</a:t>
            </a:r>
          </a:p>
          <a:p>
            <a:endParaRPr lang="en-US" sz="1200" dirty="0">
              <a:solidFill>
                <a:schemeClr val="accent1"/>
              </a:solidFill>
              <a:latin typeface="+mn-lt"/>
            </a:endParaRPr>
          </a:p>
          <a:p>
            <a:pPr marL="285750" indent="-285750">
              <a:buFont typeface="Arial" panose="020B0604020202020204" pitchFamily="34" charset="0"/>
              <a:buChar char="•"/>
            </a:pPr>
            <a:r>
              <a:rPr lang="en-US" sz="1200" dirty="0">
                <a:latin typeface="+mn-lt"/>
              </a:rPr>
              <a:t>Divided into 3 partitions and calculated the mean and std deviations for each</a:t>
            </a:r>
          </a:p>
          <a:p>
            <a:pPr marL="285750" indent="-285750">
              <a:buFont typeface="Arial" panose="020B0604020202020204" pitchFamily="34" charset="0"/>
              <a:buChar char="•"/>
            </a:pPr>
            <a:r>
              <a:rPr lang="en-US" sz="1200" dirty="0">
                <a:latin typeface="+mn-lt"/>
              </a:rPr>
              <a:t>Dec 2020- March 2021 higher density of positive tweets</a:t>
            </a:r>
          </a:p>
          <a:p>
            <a:pPr marL="285750" indent="-285750">
              <a:buFont typeface="Arial" panose="020B0604020202020204" pitchFamily="34" charset="0"/>
              <a:buChar char="•"/>
            </a:pPr>
            <a:r>
              <a:rPr lang="en-US" sz="1200" dirty="0">
                <a:latin typeface="+mn-lt"/>
              </a:rPr>
              <a:t>March &amp; April density of daily tweets seem to be less </a:t>
            </a:r>
          </a:p>
        </p:txBody>
      </p:sp>
      <p:pic>
        <p:nvPicPr>
          <p:cNvPr id="4" name="Picture 3" descr="Chart&#10;&#10;Description automatically generated">
            <a:extLst>
              <a:ext uri="{FF2B5EF4-FFF2-40B4-BE49-F238E27FC236}">
                <a16:creationId xmlns:a16="http://schemas.microsoft.com/office/drawing/2014/main" id="{3C5B10FA-CF64-2046-B9DB-19F2FE7A41ED}"/>
              </a:ext>
            </a:extLst>
          </p:cNvPr>
          <p:cNvPicPr>
            <a:picLocks noChangeAspect="1"/>
          </p:cNvPicPr>
          <p:nvPr/>
        </p:nvPicPr>
        <p:blipFill>
          <a:blip r:embed="rId3"/>
          <a:stretch>
            <a:fillRect/>
          </a:stretch>
        </p:blipFill>
        <p:spPr>
          <a:xfrm>
            <a:off x="4390758" y="2334080"/>
            <a:ext cx="4287976" cy="2612571"/>
          </a:xfrm>
          <a:prstGeom prst="rect">
            <a:avLst/>
          </a:prstGeom>
        </p:spPr>
      </p:pic>
      <p:pic>
        <p:nvPicPr>
          <p:cNvPr id="7" name="Picture 6" descr="Table&#10;&#10;Description automatically generated with medium confidence">
            <a:extLst>
              <a:ext uri="{FF2B5EF4-FFF2-40B4-BE49-F238E27FC236}">
                <a16:creationId xmlns:a16="http://schemas.microsoft.com/office/drawing/2014/main" id="{C13D5D5D-8CFC-F24A-80B2-A822A7CC9D67}"/>
              </a:ext>
            </a:extLst>
          </p:cNvPr>
          <p:cNvPicPr>
            <a:picLocks noChangeAspect="1"/>
          </p:cNvPicPr>
          <p:nvPr/>
        </p:nvPicPr>
        <p:blipFill>
          <a:blip r:embed="rId4"/>
          <a:stretch>
            <a:fillRect/>
          </a:stretch>
        </p:blipFill>
        <p:spPr>
          <a:xfrm>
            <a:off x="4098804" y="1514060"/>
            <a:ext cx="4979882" cy="623220"/>
          </a:xfrm>
          <a:prstGeom prst="rect">
            <a:avLst/>
          </a:prstGeom>
        </p:spPr>
      </p:pic>
    </p:spTree>
    <p:extLst>
      <p:ext uri="{BB962C8B-B14F-4D97-AF65-F5344CB8AC3E}">
        <p14:creationId xmlns:p14="http://schemas.microsoft.com/office/powerpoint/2010/main" val="2680333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Sentimental Analysis using VADER</a:t>
            </a:r>
            <a:endParaRPr sz="2400" b="1" dirty="0"/>
          </a:p>
        </p:txBody>
      </p:sp>
      <p:sp>
        <p:nvSpPr>
          <p:cNvPr id="123" name="Google Shape;123;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6" name="Google Shape;93;p14">
            <a:extLst>
              <a:ext uri="{FF2B5EF4-FFF2-40B4-BE49-F238E27FC236}">
                <a16:creationId xmlns:a16="http://schemas.microsoft.com/office/drawing/2014/main" id="{35C242A5-E88A-1B42-AA3D-F5DFE106F430}"/>
              </a:ext>
            </a:extLst>
          </p:cNvPr>
          <p:cNvSpPr txBox="1"/>
          <p:nvPr/>
        </p:nvSpPr>
        <p:spPr>
          <a:xfrm>
            <a:off x="600937" y="902301"/>
            <a:ext cx="3644492" cy="2215961"/>
          </a:xfrm>
          <a:prstGeom prst="rect">
            <a:avLst/>
          </a:prstGeom>
          <a:noFill/>
          <a:ln>
            <a:noFill/>
          </a:ln>
        </p:spPr>
        <p:txBody>
          <a:bodyPr spcFirstLastPara="1" wrap="square" lIns="91425" tIns="91425" rIns="91425" bIns="91425" anchor="t" anchorCtr="0">
            <a:spAutoFit/>
          </a:bodyPr>
          <a:lstStyle/>
          <a:p>
            <a:r>
              <a:rPr lang="en-US" sz="1200" dirty="0">
                <a:solidFill>
                  <a:schemeClr val="accent1"/>
                </a:solidFill>
                <a:latin typeface="+mn-lt"/>
              </a:rPr>
              <a:t>Distribution of Sentiments over time</a:t>
            </a:r>
          </a:p>
          <a:p>
            <a:endParaRPr lang="en-US" sz="1200" dirty="0">
              <a:solidFill>
                <a:schemeClr val="accent1"/>
              </a:solidFill>
              <a:latin typeface="+mn-lt"/>
            </a:endParaRPr>
          </a:p>
          <a:p>
            <a:pPr marL="285750" indent="-285750">
              <a:buFont typeface="Arial" panose="020B0604020202020204" pitchFamily="34" charset="0"/>
              <a:buChar char="•"/>
            </a:pPr>
            <a:r>
              <a:rPr lang="en-US" sz="1200" dirty="0">
                <a:latin typeface="+mn-lt"/>
              </a:rPr>
              <a:t>Positive and Negative Sentiment mean from Dec 2020 to April 2021</a:t>
            </a:r>
          </a:p>
          <a:p>
            <a:endParaRPr lang="en-US" sz="1200" dirty="0">
              <a:latin typeface="+mn-lt"/>
            </a:endParaRPr>
          </a:p>
          <a:p>
            <a:pPr marL="285750" indent="-285750">
              <a:buFont typeface="Arial" panose="020B0604020202020204" pitchFamily="34" charset="0"/>
              <a:buChar char="•"/>
            </a:pPr>
            <a:r>
              <a:rPr lang="en-US" sz="1200" dirty="0">
                <a:latin typeface="+mn-lt"/>
              </a:rPr>
              <a:t>From 18 December to December 29 there is a decline in the strength of the average negative sentiment, this could possibly be </a:t>
            </a:r>
            <a:r>
              <a:rPr lang="en-US" sz="1200" dirty="0" err="1">
                <a:latin typeface="+mn-lt"/>
              </a:rPr>
              <a:t>becasaue</a:t>
            </a:r>
            <a:r>
              <a:rPr lang="en-US" sz="1200" dirty="0">
                <a:latin typeface="+mn-lt"/>
              </a:rPr>
              <a:t> the U.S. Food and Drug Administration issued authorization for the use of Pfizer-BioNTech vaccine on Dec 14,&amp; </a:t>
            </a:r>
            <a:r>
              <a:rPr lang="en-US" sz="1200" dirty="0" err="1">
                <a:latin typeface="+mn-lt"/>
              </a:rPr>
              <a:t>Moderna</a:t>
            </a:r>
            <a:r>
              <a:rPr lang="en-US" sz="1200" dirty="0">
                <a:latin typeface="+mn-lt"/>
              </a:rPr>
              <a:t> on Dec 18</a:t>
            </a:r>
          </a:p>
        </p:txBody>
      </p:sp>
      <p:pic>
        <p:nvPicPr>
          <p:cNvPr id="3" name="Picture 2" descr="Graphical user interface, application&#10;&#10;Description automatically generated">
            <a:extLst>
              <a:ext uri="{FF2B5EF4-FFF2-40B4-BE49-F238E27FC236}">
                <a16:creationId xmlns:a16="http://schemas.microsoft.com/office/drawing/2014/main" id="{C9CAF8EA-C8D1-AC45-BA0F-276DAA8BFD4B}"/>
              </a:ext>
            </a:extLst>
          </p:cNvPr>
          <p:cNvPicPr>
            <a:picLocks noChangeAspect="1"/>
          </p:cNvPicPr>
          <p:nvPr/>
        </p:nvPicPr>
        <p:blipFill>
          <a:blip r:embed="rId3"/>
          <a:stretch>
            <a:fillRect/>
          </a:stretch>
        </p:blipFill>
        <p:spPr>
          <a:xfrm>
            <a:off x="4329404" y="1278234"/>
            <a:ext cx="4463508" cy="3471617"/>
          </a:xfrm>
          <a:prstGeom prst="rect">
            <a:avLst/>
          </a:prstGeom>
        </p:spPr>
      </p:pic>
    </p:spTree>
    <p:extLst>
      <p:ext uri="{BB962C8B-B14F-4D97-AF65-F5344CB8AC3E}">
        <p14:creationId xmlns:p14="http://schemas.microsoft.com/office/powerpoint/2010/main" val="2333274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Sentimental Analysis using VADER</a:t>
            </a:r>
            <a:endParaRPr sz="2400" b="1" dirty="0"/>
          </a:p>
        </p:txBody>
      </p:sp>
      <p:sp>
        <p:nvSpPr>
          <p:cNvPr id="123" name="Google Shape;123;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6" name="Google Shape;93;p14">
            <a:extLst>
              <a:ext uri="{FF2B5EF4-FFF2-40B4-BE49-F238E27FC236}">
                <a16:creationId xmlns:a16="http://schemas.microsoft.com/office/drawing/2014/main" id="{35C242A5-E88A-1B42-AA3D-F5DFE106F430}"/>
              </a:ext>
            </a:extLst>
          </p:cNvPr>
          <p:cNvSpPr txBox="1"/>
          <p:nvPr/>
        </p:nvSpPr>
        <p:spPr>
          <a:xfrm>
            <a:off x="600936" y="902301"/>
            <a:ext cx="5391337" cy="369302"/>
          </a:xfrm>
          <a:prstGeom prst="rect">
            <a:avLst/>
          </a:prstGeom>
          <a:noFill/>
          <a:ln>
            <a:noFill/>
          </a:ln>
        </p:spPr>
        <p:txBody>
          <a:bodyPr spcFirstLastPara="1" wrap="square" lIns="91425" tIns="91425" rIns="91425" bIns="91425" anchor="t" anchorCtr="0">
            <a:spAutoFit/>
          </a:bodyPr>
          <a:lstStyle/>
          <a:p>
            <a:r>
              <a:rPr lang="en-US" sz="1200" dirty="0">
                <a:solidFill>
                  <a:schemeClr val="accent1"/>
                </a:solidFill>
                <a:latin typeface="+mn-lt"/>
              </a:rPr>
              <a:t>Word Cloud of Most common positive &amp; Negative tweets</a:t>
            </a:r>
          </a:p>
        </p:txBody>
      </p:sp>
      <p:pic>
        <p:nvPicPr>
          <p:cNvPr id="4" name="Picture 3" descr="A picture containing text&#10;&#10;Description automatically generated">
            <a:extLst>
              <a:ext uri="{FF2B5EF4-FFF2-40B4-BE49-F238E27FC236}">
                <a16:creationId xmlns:a16="http://schemas.microsoft.com/office/drawing/2014/main" id="{D9479DB6-B52D-0348-90DE-6C54E9AEB9BD}"/>
              </a:ext>
            </a:extLst>
          </p:cNvPr>
          <p:cNvPicPr>
            <a:picLocks noChangeAspect="1"/>
          </p:cNvPicPr>
          <p:nvPr/>
        </p:nvPicPr>
        <p:blipFill>
          <a:blip r:embed="rId3"/>
          <a:stretch>
            <a:fillRect/>
          </a:stretch>
        </p:blipFill>
        <p:spPr>
          <a:xfrm>
            <a:off x="2049849" y="1336377"/>
            <a:ext cx="5203460" cy="1566378"/>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17EA7951-13E5-0A4F-B680-2F07C6FE46C3}"/>
              </a:ext>
            </a:extLst>
          </p:cNvPr>
          <p:cNvPicPr>
            <a:picLocks noChangeAspect="1"/>
          </p:cNvPicPr>
          <p:nvPr/>
        </p:nvPicPr>
        <p:blipFill>
          <a:blip r:embed="rId4"/>
          <a:stretch>
            <a:fillRect/>
          </a:stretch>
        </p:blipFill>
        <p:spPr>
          <a:xfrm>
            <a:off x="2424856" y="3379176"/>
            <a:ext cx="4294288" cy="1517904"/>
          </a:xfrm>
          <a:prstGeom prst="rect">
            <a:avLst/>
          </a:prstGeom>
        </p:spPr>
      </p:pic>
      <p:sp>
        <p:nvSpPr>
          <p:cNvPr id="10" name="Google Shape;93;p14">
            <a:extLst>
              <a:ext uri="{FF2B5EF4-FFF2-40B4-BE49-F238E27FC236}">
                <a16:creationId xmlns:a16="http://schemas.microsoft.com/office/drawing/2014/main" id="{FE37F656-8B03-0A4E-AC4C-81328E093D45}"/>
              </a:ext>
            </a:extLst>
          </p:cNvPr>
          <p:cNvSpPr txBox="1"/>
          <p:nvPr/>
        </p:nvSpPr>
        <p:spPr>
          <a:xfrm>
            <a:off x="572203" y="2945100"/>
            <a:ext cx="7803448" cy="369302"/>
          </a:xfrm>
          <a:prstGeom prst="rect">
            <a:avLst/>
          </a:prstGeom>
          <a:noFill/>
          <a:ln>
            <a:noFill/>
          </a:ln>
        </p:spPr>
        <p:txBody>
          <a:bodyPr spcFirstLastPara="1" wrap="square" lIns="91425" tIns="91425" rIns="91425" bIns="91425" anchor="t" anchorCtr="0">
            <a:spAutoFit/>
          </a:bodyPr>
          <a:lstStyle/>
          <a:p>
            <a:r>
              <a:rPr lang="en-US" sz="1200" dirty="0">
                <a:solidFill>
                  <a:schemeClr val="accent1"/>
                </a:solidFill>
                <a:latin typeface="+mn-lt"/>
              </a:rPr>
              <a:t>Word Cloud of  top 10 positive &amp; Negative tweets: After removing terms covid ,vaccine</a:t>
            </a:r>
          </a:p>
        </p:txBody>
      </p:sp>
    </p:spTree>
    <p:extLst>
      <p:ext uri="{BB962C8B-B14F-4D97-AF65-F5344CB8AC3E}">
        <p14:creationId xmlns:p14="http://schemas.microsoft.com/office/powerpoint/2010/main" val="1383177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t>Location of Tweets based on sentiment</a:t>
            </a:r>
            <a:endParaRPr sz="2400" b="1" dirty="0"/>
          </a:p>
        </p:txBody>
      </p:sp>
      <p:sp>
        <p:nvSpPr>
          <p:cNvPr id="123" name="Google Shape;123;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6" name="Google Shape;93;p14">
            <a:extLst>
              <a:ext uri="{FF2B5EF4-FFF2-40B4-BE49-F238E27FC236}">
                <a16:creationId xmlns:a16="http://schemas.microsoft.com/office/drawing/2014/main" id="{35C242A5-E88A-1B42-AA3D-F5DFE106F430}"/>
              </a:ext>
            </a:extLst>
          </p:cNvPr>
          <p:cNvSpPr txBox="1"/>
          <p:nvPr/>
        </p:nvSpPr>
        <p:spPr>
          <a:xfrm>
            <a:off x="600937" y="902301"/>
            <a:ext cx="3971064" cy="2046684"/>
          </a:xfrm>
          <a:prstGeom prst="rect">
            <a:avLst/>
          </a:prstGeom>
          <a:noFill/>
          <a:ln>
            <a:noFill/>
          </a:ln>
        </p:spPr>
        <p:txBody>
          <a:bodyPr spcFirstLastPara="1" wrap="square" lIns="91425" tIns="91425" rIns="91425" bIns="91425" anchor="t" anchorCtr="0">
            <a:spAutoFit/>
          </a:bodyPr>
          <a:lstStyle/>
          <a:p>
            <a:r>
              <a:rPr lang="en-US" sz="1100" dirty="0">
                <a:solidFill>
                  <a:schemeClr val="tx2">
                    <a:lumMod val="10000"/>
                  </a:schemeClr>
                </a:solidFill>
                <a:latin typeface="+mn-lt"/>
              </a:rPr>
              <a:t>Have </a:t>
            </a:r>
          </a:p>
          <a:p>
            <a:r>
              <a:rPr lang="en-US" sz="1100" dirty="0">
                <a:solidFill>
                  <a:schemeClr val="tx2">
                    <a:lumMod val="10000"/>
                  </a:schemeClr>
                </a:solidFill>
                <a:latin typeface="+mn-lt"/>
              </a:rPr>
              <a:t>London is seen to have high number of positive tweets</a:t>
            </a:r>
          </a:p>
          <a:p>
            <a:r>
              <a:rPr lang="en-US" sz="1100" dirty="0">
                <a:solidFill>
                  <a:schemeClr val="tx2">
                    <a:lumMod val="10000"/>
                  </a:schemeClr>
                </a:solidFill>
                <a:latin typeface="+mn-lt"/>
              </a:rPr>
              <a:t>Toronto ,Canada seems to have high number of negative  tweets.</a:t>
            </a:r>
          </a:p>
          <a:p>
            <a:endParaRPr lang="en-US" sz="1100" dirty="0">
              <a:solidFill>
                <a:schemeClr val="tx2">
                  <a:lumMod val="10000"/>
                </a:schemeClr>
              </a:solidFill>
              <a:latin typeface="+mn-lt"/>
            </a:endParaRPr>
          </a:p>
          <a:p>
            <a:endParaRPr lang="en-US" sz="1100" dirty="0">
              <a:solidFill>
                <a:schemeClr val="tx2">
                  <a:lumMod val="10000"/>
                </a:schemeClr>
              </a:solidFill>
              <a:latin typeface="+mn-lt"/>
            </a:endParaRPr>
          </a:p>
          <a:p>
            <a:r>
              <a:rPr lang="en-US" sz="1100" dirty="0">
                <a:solidFill>
                  <a:schemeClr val="tx2">
                    <a:lumMod val="10000"/>
                  </a:schemeClr>
                </a:solidFill>
                <a:latin typeface="+mn-lt"/>
              </a:rPr>
              <a:t>Note: The location data has duplicates</a:t>
            </a:r>
          </a:p>
          <a:p>
            <a:r>
              <a:rPr lang="en-US" sz="1100" dirty="0">
                <a:solidFill>
                  <a:schemeClr val="tx2">
                    <a:lumMod val="10000"/>
                  </a:schemeClr>
                </a:solidFill>
                <a:latin typeface="+mn-lt"/>
              </a:rPr>
              <a:t>Have tried using </a:t>
            </a:r>
            <a:r>
              <a:rPr lang="en-US" sz="1100" dirty="0" err="1">
                <a:solidFill>
                  <a:schemeClr val="tx2">
                    <a:lumMod val="10000"/>
                  </a:schemeClr>
                </a:solidFill>
                <a:latin typeface="+mn-lt"/>
              </a:rPr>
              <a:t>geonamescache</a:t>
            </a:r>
            <a:r>
              <a:rPr lang="en-US" sz="1100" dirty="0">
                <a:solidFill>
                  <a:schemeClr val="tx2">
                    <a:lumMod val="10000"/>
                  </a:schemeClr>
                </a:solidFill>
                <a:latin typeface="+mn-lt"/>
              </a:rPr>
              <a:t> , a Python library that provides functions to retrieve names of continents, countries as well as US states and counties as Python dictionaries.</a:t>
            </a:r>
          </a:p>
          <a:p>
            <a:r>
              <a:rPr lang="en-US" sz="1100" dirty="0">
                <a:solidFill>
                  <a:schemeClr val="tx2">
                    <a:lumMod val="10000"/>
                  </a:schemeClr>
                </a:solidFill>
                <a:latin typeface="+mn-lt"/>
              </a:rPr>
              <a:t>However, it didn’t give the desired results</a:t>
            </a:r>
          </a:p>
        </p:txBody>
      </p:sp>
      <p:pic>
        <p:nvPicPr>
          <p:cNvPr id="8" name="Picture 7" descr="Chart&#10;&#10;Description automatically generated">
            <a:extLst>
              <a:ext uri="{FF2B5EF4-FFF2-40B4-BE49-F238E27FC236}">
                <a16:creationId xmlns:a16="http://schemas.microsoft.com/office/drawing/2014/main" id="{9D39296C-A64D-7E4C-AEFC-C22F98354F60}"/>
              </a:ext>
            </a:extLst>
          </p:cNvPr>
          <p:cNvPicPr>
            <a:picLocks noChangeAspect="1"/>
          </p:cNvPicPr>
          <p:nvPr/>
        </p:nvPicPr>
        <p:blipFill>
          <a:blip r:embed="rId3"/>
          <a:stretch>
            <a:fillRect/>
          </a:stretch>
        </p:blipFill>
        <p:spPr>
          <a:xfrm>
            <a:off x="4572000" y="1431754"/>
            <a:ext cx="4557773" cy="3070703"/>
          </a:xfrm>
          <a:prstGeom prst="rect">
            <a:avLst/>
          </a:prstGeom>
        </p:spPr>
      </p:pic>
    </p:spTree>
    <p:extLst>
      <p:ext uri="{BB962C8B-B14F-4D97-AF65-F5344CB8AC3E}">
        <p14:creationId xmlns:p14="http://schemas.microsoft.com/office/powerpoint/2010/main" val="4030526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163" name="Google Shape;163;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64" name="Google Shape;164;p22"/>
          <p:cNvSpPr txBox="1"/>
          <p:nvPr/>
        </p:nvSpPr>
        <p:spPr>
          <a:xfrm>
            <a:off x="413725" y="1010725"/>
            <a:ext cx="6911400" cy="3104666"/>
          </a:xfrm>
          <a:prstGeom prst="rect">
            <a:avLst/>
          </a:prstGeom>
          <a:noFill/>
          <a:ln>
            <a:noFill/>
          </a:ln>
        </p:spPr>
        <p:txBody>
          <a:bodyPr spcFirstLastPara="1" wrap="square" lIns="91425" tIns="91425" rIns="91425" bIns="91425" anchor="t" anchorCtr="0">
            <a:spAutoFit/>
          </a:bodyPr>
          <a:lstStyle/>
          <a:p>
            <a:pPr marL="158750" lvl="0">
              <a:lnSpc>
                <a:spcPct val="115000"/>
              </a:lnSpc>
              <a:buSzPts val="1100"/>
            </a:pPr>
            <a:r>
              <a:rPr lang="en-US" sz="1100" dirty="0">
                <a:latin typeface="Roboto"/>
                <a:ea typeface="Roboto"/>
                <a:cs typeface="Roboto"/>
                <a:sym typeface="Roboto"/>
              </a:rPr>
              <a:t>Based on the sentiment analysis done, we learned that:</a:t>
            </a:r>
          </a:p>
          <a:p>
            <a:pPr marL="457200" lvl="0" indent="-298450">
              <a:lnSpc>
                <a:spcPct val="115000"/>
              </a:lnSpc>
              <a:buSzPts val="1100"/>
              <a:buFont typeface="Roboto"/>
              <a:buChar char="●"/>
            </a:pPr>
            <a:endParaRPr lang="en-US" sz="1100" dirty="0">
              <a:latin typeface="Roboto"/>
              <a:ea typeface="Roboto"/>
              <a:cs typeface="Roboto"/>
              <a:sym typeface="Roboto"/>
            </a:endParaRPr>
          </a:p>
          <a:p>
            <a:pPr marL="457200" lvl="0" indent="-298450">
              <a:lnSpc>
                <a:spcPct val="115000"/>
              </a:lnSpc>
              <a:buSzPts val="1100"/>
              <a:buFont typeface="Roboto"/>
              <a:buChar char="●"/>
            </a:pPr>
            <a:r>
              <a:rPr lang="en-US" sz="1100" dirty="0">
                <a:latin typeface="Roboto"/>
                <a:ea typeface="Roboto"/>
                <a:cs typeface="Roboto"/>
                <a:sym typeface="Roboto"/>
              </a:rPr>
              <a:t>The dominant sentiment of covid vaccine-related tweets are positive.</a:t>
            </a:r>
          </a:p>
          <a:p>
            <a:pPr marL="457200" lvl="0" indent="-298450">
              <a:lnSpc>
                <a:spcPct val="115000"/>
              </a:lnSpc>
              <a:buSzPts val="1100"/>
              <a:buFont typeface="Roboto"/>
              <a:buChar char="●"/>
            </a:pPr>
            <a:r>
              <a:rPr lang="en-US" sz="1100" dirty="0">
                <a:latin typeface="Roboto"/>
                <a:ea typeface="Roboto"/>
                <a:cs typeface="Roboto"/>
                <a:sym typeface="Roboto"/>
              </a:rPr>
              <a:t>The tweets tend to be more positive than negative on average.</a:t>
            </a:r>
          </a:p>
          <a:p>
            <a:pPr marL="457200" lvl="0" indent="-298450">
              <a:lnSpc>
                <a:spcPct val="115000"/>
              </a:lnSpc>
              <a:buSzPts val="1100"/>
              <a:buFont typeface="Roboto"/>
              <a:buChar char="●"/>
            </a:pPr>
            <a:r>
              <a:rPr lang="en-US" sz="1100" dirty="0">
                <a:latin typeface="Roboto"/>
                <a:ea typeface="Roboto"/>
                <a:cs typeface="Roboto"/>
                <a:sym typeface="Roboto"/>
              </a:rPr>
              <a:t>The sentiment data is not stationary and there are also less in number of daily tweets in the month from March end to April first week to thus making it difficult to predict for people will feel about the vaccine with the current data.</a:t>
            </a:r>
          </a:p>
          <a:p>
            <a:pPr marL="457200" lvl="0" indent="-298450">
              <a:lnSpc>
                <a:spcPct val="115000"/>
              </a:lnSpc>
              <a:buSzPts val="1100"/>
              <a:buFont typeface="Roboto"/>
              <a:buChar char="●"/>
            </a:pPr>
            <a:r>
              <a:rPr lang="en-US" sz="1100" dirty="0">
                <a:latin typeface="Roboto"/>
                <a:ea typeface="Roboto"/>
                <a:cs typeface="Roboto"/>
                <a:sym typeface="Roboto"/>
              </a:rPr>
              <a:t>There was a trend of decreasing negative sentiment strength from the 18th of December to the 27th, which was when the  started vaccination.</a:t>
            </a:r>
          </a:p>
          <a:p>
            <a:pPr marL="457200" lvl="0" indent="-298450">
              <a:lnSpc>
                <a:spcPct val="115000"/>
              </a:lnSpc>
              <a:buSzPts val="1100"/>
              <a:buFont typeface="Roboto"/>
              <a:buChar char="●"/>
            </a:pPr>
            <a:endParaRPr lang="en-US" sz="1100" dirty="0">
              <a:latin typeface="Roboto"/>
              <a:ea typeface="Roboto"/>
              <a:cs typeface="Roboto"/>
              <a:sym typeface="Roboto"/>
            </a:endParaRPr>
          </a:p>
          <a:p>
            <a:pPr marL="457200" lvl="0" indent="-298450">
              <a:lnSpc>
                <a:spcPct val="115000"/>
              </a:lnSpc>
              <a:buSzPts val="1100"/>
              <a:buFont typeface="Roboto"/>
              <a:buChar char="●"/>
            </a:pPr>
            <a:r>
              <a:rPr lang="en-US" sz="1100" dirty="0">
                <a:latin typeface="Roboto"/>
                <a:ea typeface="Roboto"/>
                <a:cs typeface="Roboto"/>
                <a:sym typeface="Roboto"/>
              </a:rPr>
              <a:t>There are recurring words both in the extremely negative and extremely positive tweets. </a:t>
            </a:r>
          </a:p>
          <a:p>
            <a:pPr marL="457200" lvl="0" indent="-298450">
              <a:lnSpc>
                <a:spcPct val="115000"/>
              </a:lnSpc>
              <a:buSzPts val="1100"/>
              <a:buFont typeface="Roboto"/>
              <a:buChar char="●"/>
            </a:pPr>
            <a:r>
              <a:rPr lang="en-US" sz="1100" dirty="0">
                <a:latin typeface="Roboto"/>
                <a:ea typeface="Roboto"/>
                <a:cs typeface="Roboto"/>
                <a:sym typeface="Roboto"/>
              </a:rPr>
              <a:t>Some locations tend to be more negative/positive than others on average. </a:t>
            </a:r>
          </a:p>
          <a:p>
            <a:pPr marL="457200" lvl="0" indent="-298450">
              <a:lnSpc>
                <a:spcPct val="115000"/>
              </a:lnSpc>
              <a:buSzPts val="1100"/>
              <a:buFont typeface="Roboto"/>
              <a:buChar char="●"/>
            </a:pPr>
            <a:r>
              <a:rPr lang="en-US" sz="1100" dirty="0">
                <a:latin typeface="Roboto"/>
                <a:ea typeface="Roboto"/>
                <a:cs typeface="Roboto"/>
                <a:sym typeface="Roboto"/>
              </a:rPr>
              <a:t>The sentiment strength of a tweet  helps us to determine how the population is reacting to the vaccine; this can help the government to channel their advertisements towards more negative groups that usually refuse to believe in the integrity of the vaccine and observing the change over time</a:t>
            </a:r>
            <a:endParaRPr sz="1100" dirty="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 dirty="0"/>
              <a:t>Future Work</a:t>
            </a:r>
            <a:endParaRPr dirty="0"/>
          </a:p>
        </p:txBody>
      </p:sp>
      <p:sp>
        <p:nvSpPr>
          <p:cNvPr id="163" name="Google Shape;163;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64" name="Google Shape;164;p22"/>
          <p:cNvSpPr txBox="1"/>
          <p:nvPr/>
        </p:nvSpPr>
        <p:spPr>
          <a:xfrm>
            <a:off x="413725" y="1010725"/>
            <a:ext cx="6911400" cy="1352648"/>
          </a:xfrm>
          <a:prstGeom prst="rect">
            <a:avLst/>
          </a:prstGeom>
          <a:noFill/>
          <a:ln>
            <a:noFill/>
          </a:ln>
        </p:spPr>
        <p:txBody>
          <a:bodyPr spcFirstLastPara="1" wrap="square" lIns="91425" tIns="91425" rIns="91425" bIns="91425" anchor="t" anchorCtr="0">
            <a:spAutoFit/>
          </a:bodyPr>
          <a:lstStyle/>
          <a:p>
            <a:pPr marL="158750" lvl="0">
              <a:lnSpc>
                <a:spcPct val="115000"/>
              </a:lnSpc>
              <a:buSzPts val="1100"/>
            </a:pPr>
            <a:endParaRPr lang="en-US" sz="1100" dirty="0">
              <a:latin typeface="Roboto"/>
              <a:ea typeface="Roboto"/>
              <a:cs typeface="Roboto"/>
              <a:sym typeface="Roboto"/>
            </a:endParaRPr>
          </a:p>
          <a:p>
            <a:pPr marL="457200" lvl="0" indent="-298450">
              <a:lnSpc>
                <a:spcPct val="115000"/>
              </a:lnSpc>
              <a:buSzPts val="1100"/>
              <a:buFont typeface="Roboto"/>
              <a:buChar char="●"/>
            </a:pPr>
            <a:r>
              <a:rPr lang="en-US" sz="1100" dirty="0">
                <a:latin typeface="Roboto"/>
                <a:ea typeface="Roboto"/>
                <a:cs typeface="Roboto"/>
                <a:sym typeface="Roboto"/>
              </a:rPr>
              <a:t>Conduct the analysis on a larger amount of tweets</a:t>
            </a:r>
          </a:p>
          <a:p>
            <a:pPr marL="457200" lvl="0" indent="-298450">
              <a:lnSpc>
                <a:spcPct val="115000"/>
              </a:lnSpc>
              <a:buSzPts val="1100"/>
              <a:buFont typeface="Roboto"/>
              <a:buChar char="●"/>
            </a:pPr>
            <a:r>
              <a:rPr lang="en-US" sz="1100" dirty="0">
                <a:latin typeface="Roboto"/>
                <a:ea typeface="Roboto"/>
                <a:cs typeface="Roboto"/>
                <a:sym typeface="Roboto"/>
              </a:rPr>
              <a:t>Compare text analysis results with other packages </a:t>
            </a:r>
            <a:r>
              <a:rPr lang="en-US" sz="1100" dirty="0" err="1">
                <a:latin typeface="Roboto"/>
                <a:ea typeface="Roboto"/>
                <a:cs typeface="Roboto"/>
                <a:sym typeface="Roboto"/>
              </a:rPr>
              <a:t>eg</a:t>
            </a:r>
            <a:r>
              <a:rPr lang="en-US" sz="1100" dirty="0">
                <a:latin typeface="Roboto"/>
                <a:ea typeface="Roboto"/>
                <a:cs typeface="Roboto"/>
                <a:sym typeface="Roboto"/>
              </a:rPr>
              <a:t>, </a:t>
            </a:r>
            <a:r>
              <a:rPr lang="en-US" sz="1100" dirty="0" err="1">
                <a:latin typeface="Roboto"/>
                <a:ea typeface="Roboto"/>
                <a:cs typeface="Roboto"/>
                <a:sym typeface="Roboto"/>
              </a:rPr>
              <a:t>Textblob</a:t>
            </a:r>
            <a:endParaRPr lang="en-US" sz="1100" dirty="0">
              <a:latin typeface="Roboto"/>
              <a:ea typeface="Roboto"/>
              <a:cs typeface="Roboto"/>
              <a:sym typeface="Roboto"/>
            </a:endParaRPr>
          </a:p>
          <a:p>
            <a:pPr marL="457200" lvl="0" indent="-298450">
              <a:lnSpc>
                <a:spcPct val="115000"/>
              </a:lnSpc>
              <a:buSzPts val="1100"/>
              <a:buFont typeface="Roboto"/>
              <a:buChar char="●"/>
            </a:pPr>
            <a:r>
              <a:rPr lang="en-US" sz="1100" dirty="0">
                <a:latin typeface="Roboto"/>
                <a:ea typeface="Roboto"/>
                <a:cs typeface="Roboto"/>
                <a:sym typeface="Roboto"/>
              </a:rPr>
              <a:t>Improve the model to design a suitable cut off for positive and negative tweets, </a:t>
            </a:r>
            <a:r>
              <a:rPr lang="en-US" sz="1100" dirty="0"/>
              <a:t>PyMC3 is a Python package for Bayesian statistical modeling and Probabilistic Machine Learning which focuses on advanced Markov chain Monte Carlo and variational fitting algorithms.</a:t>
            </a:r>
            <a:endParaRPr lang="en-US" sz="1100" dirty="0">
              <a:latin typeface="Roboto"/>
              <a:ea typeface="Roboto"/>
              <a:cs typeface="Roboto"/>
              <a:sym typeface="Roboto"/>
            </a:endParaRPr>
          </a:p>
        </p:txBody>
      </p:sp>
    </p:spTree>
    <p:extLst>
      <p:ext uri="{BB962C8B-B14F-4D97-AF65-F5344CB8AC3E}">
        <p14:creationId xmlns:p14="http://schemas.microsoft.com/office/powerpoint/2010/main" val="277111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357600" y="212349"/>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Introduction</a:t>
            </a:r>
            <a:endParaRPr sz="2400" b="1" dirty="0"/>
          </a:p>
        </p:txBody>
      </p:sp>
      <p:sp>
        <p:nvSpPr>
          <p:cNvPr id="81" name="Google Shape;81;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82" name="Google Shape;82;p13"/>
          <p:cNvSpPr txBox="1"/>
          <p:nvPr/>
        </p:nvSpPr>
        <p:spPr>
          <a:xfrm>
            <a:off x="363000" y="1036425"/>
            <a:ext cx="7488600" cy="2523738"/>
          </a:xfrm>
          <a:prstGeom prst="rect">
            <a:avLst/>
          </a:prstGeom>
          <a:noFill/>
          <a:ln>
            <a:noFill/>
          </a:ln>
        </p:spPr>
        <p:txBody>
          <a:bodyPr spcFirstLastPara="1" wrap="square" lIns="91425" tIns="91425" rIns="91425" bIns="91425" anchor="t" anchorCtr="0">
            <a:spAutoFit/>
          </a:bodyPr>
          <a:lstStyle/>
          <a:p>
            <a:pPr marL="285750" indent="-285750">
              <a:spcAft>
                <a:spcPts val="1600"/>
              </a:spcAft>
              <a:buFont typeface="Arial" panose="020B0604020202020204" pitchFamily="34" charset="0"/>
              <a:buChar char="•"/>
            </a:pPr>
            <a:r>
              <a:rPr lang="en-US" dirty="0"/>
              <a:t> The primary purpose of this project is to predict traffic congestion at junction areas on road networks by implementing various predictive models using three distinct machine learning models.</a:t>
            </a:r>
          </a:p>
          <a:p>
            <a:pPr marL="285750" indent="-285750">
              <a:spcAft>
                <a:spcPts val="1600"/>
              </a:spcAft>
              <a:buFont typeface="Arial" panose="020B0604020202020204" pitchFamily="34" charset="0"/>
              <a:buChar char="•"/>
            </a:pPr>
            <a:r>
              <a:rPr lang="en-US" dirty="0"/>
              <a:t> The most performing model among those implemented will be considered and selected as the best model for this task. . </a:t>
            </a:r>
          </a:p>
          <a:p>
            <a:pPr marL="285750" indent="-285750">
              <a:spcAft>
                <a:spcPts val="1600"/>
              </a:spcAft>
              <a:buFont typeface="Arial" panose="020B0604020202020204" pitchFamily="34" charset="0"/>
              <a:buChar char="•"/>
            </a:pPr>
            <a:r>
              <a:rPr lang="en-US" dirty="0"/>
              <a:t>In order to choose the best model, several techniques like  Mean Absolute Error, Mean Squared Error and accuracy prediction were employed. Using these techniques we were able to observe and select the best model performing model.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 You!</a:t>
            </a:r>
            <a:endParaRPr sz="6000" b="1"/>
          </a:p>
        </p:txBody>
      </p:sp>
      <p:sp>
        <p:nvSpPr>
          <p:cNvPr id="195" name="Google Shape;195;p26"/>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sz="3600" b="1"/>
          </a:p>
        </p:txBody>
      </p:sp>
      <p:sp>
        <p:nvSpPr>
          <p:cNvPr id="196" name="Google Shape;196;p2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786150" y="1200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Literature Review</a:t>
            </a:r>
            <a:endParaRPr sz="2400" b="1" dirty="0"/>
          </a:p>
        </p:txBody>
      </p:sp>
      <p:sp>
        <p:nvSpPr>
          <p:cNvPr id="90" name="Google Shape;90;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93" name="Google Shape;93;p14"/>
          <p:cNvSpPr txBox="1"/>
          <p:nvPr/>
        </p:nvSpPr>
        <p:spPr>
          <a:xfrm>
            <a:off x="736608" y="1196025"/>
            <a:ext cx="7942126" cy="2299445"/>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a:t>Traffic congestion areas are the most vulnerable areas affected by traffic. Most research studies have been doing research mostly in urban centers of the country. This is because of the perspective that urban areas are the most congested places where traffic gets transmitted easily.</a:t>
            </a:r>
          </a:p>
          <a:p>
            <a:pPr lvl="0">
              <a:lnSpc>
                <a:spcPct val="115000"/>
              </a:lnSpc>
            </a:pPr>
            <a:endParaRPr lang="en-US" dirty="0"/>
          </a:p>
          <a:p>
            <a:pPr lvl="0">
              <a:lnSpc>
                <a:spcPct val="115000"/>
              </a:lnSpc>
            </a:pPr>
            <a:r>
              <a:rPr lang="en-US" dirty="0"/>
              <a:t>However, the junction areas on road networks have been neglected and not considered as one of the areas that can generate traffic and be transmitted to the other points connected to the junction.</a:t>
            </a:r>
          </a:p>
          <a:p>
            <a:pPr lvl="0">
              <a:lnSpc>
                <a:spcPct val="115000"/>
              </a:lnSpc>
            </a:pPr>
            <a:endParaRPr lang="en-US" sz="750" dirty="0">
              <a:latin typeface="Roboto"/>
              <a:ea typeface="Roboto"/>
              <a:sym typeface="Roboto"/>
            </a:endParaRPr>
          </a:p>
          <a:p>
            <a:pPr lvl="0">
              <a:lnSpc>
                <a:spcPct val="115000"/>
              </a:lnSpc>
            </a:pPr>
            <a:r>
              <a:rPr lang="en-US" dirty="0">
                <a:latin typeface="Roboto"/>
                <a:ea typeface="Roboto"/>
                <a:sym typeface="Roboto"/>
              </a:rPr>
              <a:t>In this research project, we identified the gap and decided to work on the traffic congestion at the junction areas as another source of traffic generation and transmission on road networks.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86150" y="1012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t>Project </a:t>
            </a:r>
            <a:r>
              <a:rPr lang="en" sz="2400" b="1" dirty="0"/>
              <a:t>Work Flow</a:t>
            </a:r>
            <a:endParaRPr sz="2400" b="1" dirty="0"/>
          </a:p>
        </p:txBody>
      </p:sp>
      <p:sp>
        <p:nvSpPr>
          <p:cNvPr id="99" name="Google Shape;99;p1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Rectangle 1">
            <a:extLst>
              <a:ext uri="{FF2B5EF4-FFF2-40B4-BE49-F238E27FC236}">
                <a16:creationId xmlns:a16="http://schemas.microsoft.com/office/drawing/2014/main" id="{D0106D59-B87C-6C43-AA6D-2484C53D0A30}"/>
              </a:ext>
            </a:extLst>
          </p:cNvPr>
          <p:cNvSpPr/>
          <p:nvPr/>
        </p:nvSpPr>
        <p:spPr>
          <a:xfrm>
            <a:off x="205274" y="1250302"/>
            <a:ext cx="1464906" cy="671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Collection from data science platforms</a:t>
            </a:r>
          </a:p>
        </p:txBody>
      </p:sp>
      <p:sp>
        <p:nvSpPr>
          <p:cNvPr id="6" name="Rectangle 5">
            <a:extLst>
              <a:ext uri="{FF2B5EF4-FFF2-40B4-BE49-F238E27FC236}">
                <a16:creationId xmlns:a16="http://schemas.microsoft.com/office/drawing/2014/main" id="{A97708FC-1B9E-214B-B94F-CE56F97F6AFA}"/>
              </a:ext>
            </a:extLst>
          </p:cNvPr>
          <p:cNvSpPr/>
          <p:nvPr/>
        </p:nvSpPr>
        <p:spPr>
          <a:xfrm>
            <a:off x="2018522" y="1250302"/>
            <a:ext cx="1754155" cy="671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Exploratory Analysis</a:t>
            </a:r>
          </a:p>
        </p:txBody>
      </p:sp>
      <p:sp>
        <p:nvSpPr>
          <p:cNvPr id="7" name="Rectangle 6">
            <a:extLst>
              <a:ext uri="{FF2B5EF4-FFF2-40B4-BE49-F238E27FC236}">
                <a16:creationId xmlns:a16="http://schemas.microsoft.com/office/drawing/2014/main" id="{6BA07886-C686-B14B-97CD-C0BB58AE23B8}"/>
              </a:ext>
            </a:extLst>
          </p:cNvPr>
          <p:cNvSpPr/>
          <p:nvPr/>
        </p:nvSpPr>
        <p:spPr>
          <a:xfrm>
            <a:off x="4204995" y="1007706"/>
            <a:ext cx="1754155" cy="1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Pre Processing</a:t>
            </a:r>
          </a:p>
          <a:p>
            <a:pPr algn="ctr"/>
            <a:endParaRPr lang="en-US" dirty="0"/>
          </a:p>
        </p:txBody>
      </p:sp>
      <p:sp>
        <p:nvSpPr>
          <p:cNvPr id="8" name="Rectangle 7">
            <a:extLst>
              <a:ext uri="{FF2B5EF4-FFF2-40B4-BE49-F238E27FC236}">
                <a16:creationId xmlns:a16="http://schemas.microsoft.com/office/drawing/2014/main" id="{4E50D1BA-9002-4449-AB28-6563BF6426FB}"/>
              </a:ext>
            </a:extLst>
          </p:cNvPr>
          <p:cNvSpPr/>
          <p:nvPr/>
        </p:nvSpPr>
        <p:spPr>
          <a:xfrm>
            <a:off x="6248400" y="1168660"/>
            <a:ext cx="1754155" cy="671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Model Training</a:t>
            </a:r>
          </a:p>
        </p:txBody>
      </p:sp>
      <p:sp>
        <p:nvSpPr>
          <p:cNvPr id="9" name="Rectangle 8">
            <a:extLst>
              <a:ext uri="{FF2B5EF4-FFF2-40B4-BE49-F238E27FC236}">
                <a16:creationId xmlns:a16="http://schemas.microsoft.com/office/drawing/2014/main" id="{71CE51B3-2727-2945-BF52-7D8D9E71E3B5}"/>
              </a:ext>
            </a:extLst>
          </p:cNvPr>
          <p:cNvSpPr/>
          <p:nvPr/>
        </p:nvSpPr>
        <p:spPr>
          <a:xfrm>
            <a:off x="6248400" y="2571750"/>
            <a:ext cx="1754155" cy="671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Model Evaluation</a:t>
            </a:r>
          </a:p>
        </p:txBody>
      </p:sp>
      <p:cxnSp>
        <p:nvCxnSpPr>
          <p:cNvPr id="4" name="Straight Arrow Connector 3">
            <a:extLst>
              <a:ext uri="{FF2B5EF4-FFF2-40B4-BE49-F238E27FC236}">
                <a16:creationId xmlns:a16="http://schemas.microsoft.com/office/drawing/2014/main" id="{26AFAEBD-2068-CE44-A31B-02D3A9D470B5}"/>
              </a:ext>
            </a:extLst>
          </p:cNvPr>
          <p:cNvCxnSpPr>
            <a:stCxn id="2" idx="3"/>
            <a:endCxn id="6" idx="1"/>
          </p:cNvCxnSpPr>
          <p:nvPr/>
        </p:nvCxnSpPr>
        <p:spPr>
          <a:xfrm>
            <a:off x="1670180" y="1586204"/>
            <a:ext cx="3483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883A722-978F-BD40-9D28-07A6D58D1A2A}"/>
              </a:ext>
            </a:extLst>
          </p:cNvPr>
          <p:cNvCxnSpPr>
            <a:cxnSpLocks/>
            <a:endCxn id="7" idx="1"/>
          </p:cNvCxnSpPr>
          <p:nvPr/>
        </p:nvCxnSpPr>
        <p:spPr>
          <a:xfrm>
            <a:off x="3772677" y="1586204"/>
            <a:ext cx="432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511310C-8E75-3A4D-B562-42C6319927B4}"/>
              </a:ext>
            </a:extLst>
          </p:cNvPr>
          <p:cNvCxnSpPr/>
          <p:nvPr/>
        </p:nvCxnSpPr>
        <p:spPr>
          <a:xfrm>
            <a:off x="5959150" y="1561322"/>
            <a:ext cx="3483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9A8AD70-B12E-DA4D-A02A-C9F9652FDCC9}"/>
              </a:ext>
            </a:extLst>
          </p:cNvPr>
          <p:cNvCxnSpPr>
            <a:stCxn id="8" idx="2"/>
            <a:endCxn id="9" idx="0"/>
          </p:cNvCxnSpPr>
          <p:nvPr/>
        </p:nvCxnSpPr>
        <p:spPr>
          <a:xfrm>
            <a:off x="7125478" y="1840464"/>
            <a:ext cx="0" cy="731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056D9AF-F607-4A92-9F96-EE9204248C4E}"/>
              </a:ext>
            </a:extLst>
          </p:cNvPr>
          <p:cNvSpPr/>
          <p:nvPr/>
        </p:nvSpPr>
        <p:spPr>
          <a:xfrm>
            <a:off x="6275814" y="3864328"/>
            <a:ext cx="1754155" cy="671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Model selection</a:t>
            </a:r>
          </a:p>
        </p:txBody>
      </p:sp>
      <p:cxnSp>
        <p:nvCxnSpPr>
          <p:cNvPr id="16" name="Straight Arrow Connector 15">
            <a:extLst>
              <a:ext uri="{FF2B5EF4-FFF2-40B4-BE49-F238E27FC236}">
                <a16:creationId xmlns:a16="http://schemas.microsoft.com/office/drawing/2014/main" id="{2F46485F-CDED-477C-8F9E-DE4BFDB72785}"/>
              </a:ext>
            </a:extLst>
          </p:cNvPr>
          <p:cNvCxnSpPr/>
          <p:nvPr/>
        </p:nvCxnSpPr>
        <p:spPr>
          <a:xfrm>
            <a:off x="7125477" y="3133042"/>
            <a:ext cx="0" cy="731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86150" y="1012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Data Collection</a:t>
            </a:r>
            <a:endParaRPr sz="2400" b="1" dirty="0"/>
          </a:p>
        </p:txBody>
      </p:sp>
      <p:sp>
        <p:nvSpPr>
          <p:cNvPr id="106" name="Google Shape;106;p1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07" name="Google Shape;107;p16"/>
          <p:cNvSpPr txBox="1"/>
          <p:nvPr/>
        </p:nvSpPr>
        <p:spPr>
          <a:xfrm>
            <a:off x="479481" y="803875"/>
            <a:ext cx="8349900" cy="110488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dirty="0">
                <a:solidFill>
                  <a:schemeClr val="accent1"/>
                </a:solidFill>
                <a:latin typeface="Roboto"/>
                <a:ea typeface="Roboto"/>
                <a:cs typeface="Roboto"/>
                <a:sym typeface="Roboto"/>
              </a:rPr>
              <a:t>1. Data Collection:</a:t>
            </a:r>
            <a:r>
              <a:rPr lang="en" sz="1300" dirty="0">
                <a:latin typeface="Roboto"/>
                <a:ea typeface="Roboto"/>
                <a:cs typeface="Roboto"/>
                <a:sym typeface="Roboto"/>
              </a:rPr>
              <a:t> </a:t>
            </a:r>
            <a:endParaRPr sz="1300" dirty="0">
              <a:latin typeface="Roboto"/>
              <a:ea typeface="Roboto"/>
              <a:cs typeface="Roboto"/>
              <a:sym typeface="Roboto"/>
            </a:endParaRPr>
          </a:p>
          <a:p>
            <a:pPr marL="457200" lvl="0" indent="-311150">
              <a:lnSpc>
                <a:spcPct val="115000"/>
              </a:lnSpc>
              <a:buSzPts val="1300"/>
              <a:buFont typeface="Roboto"/>
              <a:buChar char="●"/>
            </a:pPr>
            <a:r>
              <a:rPr lang="en-US" sz="1300" dirty="0">
                <a:latin typeface="Roboto"/>
                <a:ea typeface="Roboto"/>
                <a:cs typeface="Roboto"/>
                <a:sym typeface="Roboto"/>
              </a:rPr>
              <a:t>We collected  the junction dataset from Kaggle , the link is provided as follows; </a:t>
            </a:r>
            <a:r>
              <a:rPr lang="en-US" sz="1300" dirty="0">
                <a:latin typeface="Roboto"/>
                <a:ea typeface="Roboto"/>
                <a:cs typeface="Roboto"/>
                <a:sym typeface="Roboto"/>
                <a:hlinkClick r:id="rId3"/>
              </a:rPr>
              <a:t>https://www.kaggle.com/datasets/fedesoriano/traffic-prediction-dataset</a:t>
            </a:r>
            <a:endParaRPr lang="en-US" sz="1300" dirty="0">
              <a:latin typeface="Roboto"/>
              <a:ea typeface="Roboto"/>
              <a:cs typeface="Roboto"/>
              <a:sym typeface="Roboto"/>
            </a:endParaRPr>
          </a:p>
          <a:p>
            <a:pPr marL="457200" lvl="0" indent="-311150">
              <a:lnSpc>
                <a:spcPct val="115000"/>
              </a:lnSpc>
              <a:buSzPts val="1300"/>
              <a:buFont typeface="Roboto"/>
              <a:buChar char="●"/>
            </a:pPr>
            <a:r>
              <a:rPr lang="en-US" sz="1300" dirty="0">
                <a:latin typeface="Roboto"/>
                <a:ea typeface="Roboto"/>
                <a:cs typeface="Roboto"/>
                <a:sym typeface="Roboto"/>
              </a:rPr>
              <a:t>Below shows the first 4 entries, last 4 entries, and sample of a cleaned data.</a:t>
            </a:r>
          </a:p>
        </p:txBody>
      </p:sp>
      <p:sp>
        <p:nvSpPr>
          <p:cNvPr id="6" name="TextBox 5">
            <a:extLst>
              <a:ext uri="{FF2B5EF4-FFF2-40B4-BE49-F238E27FC236}">
                <a16:creationId xmlns:a16="http://schemas.microsoft.com/office/drawing/2014/main" id="{A0392141-A053-384C-8D16-FCF92B052CE5}"/>
              </a:ext>
            </a:extLst>
          </p:cNvPr>
          <p:cNvSpPr txBox="1"/>
          <p:nvPr/>
        </p:nvSpPr>
        <p:spPr>
          <a:xfrm>
            <a:off x="4047979" y="4031848"/>
            <a:ext cx="1212904" cy="307777"/>
          </a:xfrm>
          <a:prstGeom prst="rect">
            <a:avLst/>
          </a:prstGeom>
          <a:noFill/>
        </p:spPr>
        <p:txBody>
          <a:bodyPr wrap="square" rtlCol="0">
            <a:spAutoFit/>
          </a:bodyPr>
          <a:lstStyle/>
          <a:p>
            <a:r>
              <a:rPr lang="en-US" dirty="0"/>
              <a:t>Sample data </a:t>
            </a:r>
          </a:p>
        </p:txBody>
      </p:sp>
      <p:pic>
        <p:nvPicPr>
          <p:cNvPr id="3" name="Picture 2">
            <a:extLst>
              <a:ext uri="{FF2B5EF4-FFF2-40B4-BE49-F238E27FC236}">
                <a16:creationId xmlns:a16="http://schemas.microsoft.com/office/drawing/2014/main" id="{5B1F4C29-8B24-4662-858C-ECF33EC4FBB2}"/>
              </a:ext>
            </a:extLst>
          </p:cNvPr>
          <p:cNvPicPr>
            <a:picLocks noChangeAspect="1"/>
          </p:cNvPicPr>
          <p:nvPr/>
        </p:nvPicPr>
        <p:blipFill>
          <a:blip r:embed="rId4"/>
          <a:stretch>
            <a:fillRect/>
          </a:stretch>
        </p:blipFill>
        <p:spPr>
          <a:xfrm>
            <a:off x="1196762" y="2009349"/>
            <a:ext cx="2553056" cy="1247949"/>
          </a:xfrm>
          <a:prstGeom prst="rect">
            <a:avLst/>
          </a:prstGeom>
        </p:spPr>
      </p:pic>
      <p:pic>
        <p:nvPicPr>
          <p:cNvPr id="7" name="Picture 6">
            <a:extLst>
              <a:ext uri="{FF2B5EF4-FFF2-40B4-BE49-F238E27FC236}">
                <a16:creationId xmlns:a16="http://schemas.microsoft.com/office/drawing/2014/main" id="{D91732F3-3883-418F-9D5E-2AB015D2C987}"/>
              </a:ext>
            </a:extLst>
          </p:cNvPr>
          <p:cNvPicPr>
            <a:picLocks noChangeAspect="1"/>
          </p:cNvPicPr>
          <p:nvPr/>
        </p:nvPicPr>
        <p:blipFill>
          <a:blip r:embed="rId5"/>
          <a:stretch>
            <a:fillRect/>
          </a:stretch>
        </p:blipFill>
        <p:spPr>
          <a:xfrm>
            <a:off x="5146637" y="2009349"/>
            <a:ext cx="2800741" cy="1219370"/>
          </a:xfrm>
          <a:prstGeom prst="rect">
            <a:avLst/>
          </a:prstGeom>
        </p:spPr>
      </p:pic>
      <p:pic>
        <p:nvPicPr>
          <p:cNvPr id="9" name="Picture 8">
            <a:extLst>
              <a:ext uri="{FF2B5EF4-FFF2-40B4-BE49-F238E27FC236}">
                <a16:creationId xmlns:a16="http://schemas.microsoft.com/office/drawing/2014/main" id="{3FBE90E1-DBED-4991-B2BF-1B2605A2FCB4}"/>
              </a:ext>
            </a:extLst>
          </p:cNvPr>
          <p:cNvPicPr>
            <a:picLocks noChangeAspect="1"/>
          </p:cNvPicPr>
          <p:nvPr/>
        </p:nvPicPr>
        <p:blipFill>
          <a:blip r:embed="rId6"/>
          <a:stretch>
            <a:fillRect/>
          </a:stretch>
        </p:blipFill>
        <p:spPr>
          <a:xfrm>
            <a:off x="2829122" y="3329306"/>
            <a:ext cx="4372585" cy="7621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86150" y="1012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t>Exploratory Analysis</a:t>
            </a:r>
            <a:endParaRPr sz="2400" b="1" dirty="0"/>
          </a:p>
        </p:txBody>
      </p:sp>
      <p:sp>
        <p:nvSpPr>
          <p:cNvPr id="115" name="Google Shape;115;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0" name="Google Shape;93;p14">
            <a:extLst>
              <a:ext uri="{FF2B5EF4-FFF2-40B4-BE49-F238E27FC236}">
                <a16:creationId xmlns:a16="http://schemas.microsoft.com/office/drawing/2014/main" id="{885540A6-A6E6-F345-AA3D-78D82166712C}"/>
              </a:ext>
            </a:extLst>
          </p:cNvPr>
          <p:cNvSpPr txBox="1"/>
          <p:nvPr/>
        </p:nvSpPr>
        <p:spPr>
          <a:xfrm>
            <a:off x="600937" y="762341"/>
            <a:ext cx="7942126" cy="996012"/>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a:solidFill>
                  <a:schemeClr val="tx2">
                    <a:lumMod val="10000"/>
                  </a:schemeClr>
                </a:solidFill>
              </a:rPr>
              <a:t>1. Junction Traffic Over the Weekdays</a:t>
            </a:r>
          </a:p>
          <a:p>
            <a:r>
              <a:rPr lang="en-US" dirty="0"/>
              <a:t>It is confirming the above findings that Saturday &amp; Sunday there is less traffic across all the Junctions as compare to the weekdays (Monday-Friday).</a:t>
            </a:r>
          </a:p>
          <a:p>
            <a:pPr marL="285750" lvl="0" indent="-285750">
              <a:lnSpc>
                <a:spcPct val="115000"/>
              </a:lnSpc>
              <a:buFont typeface="Arial" panose="020B0604020202020204" pitchFamily="34" charset="0"/>
              <a:buChar char="•"/>
            </a:pPr>
            <a:endParaRPr sz="750" dirty="0">
              <a:solidFill>
                <a:schemeClr val="tx2">
                  <a:lumMod val="10000"/>
                </a:schemeClr>
              </a:solidFill>
              <a:latin typeface="Roboto"/>
              <a:ea typeface="Roboto"/>
              <a:cs typeface="Roboto"/>
              <a:sym typeface="Roboto"/>
            </a:endParaRPr>
          </a:p>
        </p:txBody>
      </p:sp>
      <p:pic>
        <p:nvPicPr>
          <p:cNvPr id="4" name="Picture 3">
            <a:extLst>
              <a:ext uri="{FF2B5EF4-FFF2-40B4-BE49-F238E27FC236}">
                <a16:creationId xmlns:a16="http://schemas.microsoft.com/office/drawing/2014/main" id="{FF000BB9-9C4F-499C-A5E4-025ECE2B868A}"/>
              </a:ext>
            </a:extLst>
          </p:cNvPr>
          <p:cNvPicPr>
            <a:picLocks noChangeAspect="1"/>
          </p:cNvPicPr>
          <p:nvPr/>
        </p:nvPicPr>
        <p:blipFill>
          <a:blip r:embed="rId3"/>
          <a:stretch>
            <a:fillRect/>
          </a:stretch>
        </p:blipFill>
        <p:spPr>
          <a:xfrm>
            <a:off x="600936" y="1625184"/>
            <a:ext cx="8352147" cy="2170184"/>
          </a:xfrm>
          <a:prstGeom prst="rect">
            <a:avLst/>
          </a:prstGeom>
        </p:spPr>
      </p:pic>
    </p:spTree>
    <p:extLst>
      <p:ext uri="{BB962C8B-B14F-4D97-AF65-F5344CB8AC3E}">
        <p14:creationId xmlns:p14="http://schemas.microsoft.com/office/powerpoint/2010/main" val="372068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86150" y="1012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t>Exploratory Analysis</a:t>
            </a:r>
            <a:endParaRPr sz="2400" b="1" dirty="0"/>
          </a:p>
        </p:txBody>
      </p:sp>
      <p:sp>
        <p:nvSpPr>
          <p:cNvPr id="115" name="Google Shape;115;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0" name="Google Shape;93;p14">
            <a:extLst>
              <a:ext uri="{FF2B5EF4-FFF2-40B4-BE49-F238E27FC236}">
                <a16:creationId xmlns:a16="http://schemas.microsoft.com/office/drawing/2014/main" id="{885540A6-A6E6-F345-AA3D-78D82166712C}"/>
              </a:ext>
            </a:extLst>
          </p:cNvPr>
          <p:cNvSpPr txBox="1"/>
          <p:nvPr/>
        </p:nvSpPr>
        <p:spPr>
          <a:xfrm>
            <a:off x="600937" y="762341"/>
            <a:ext cx="7942126" cy="812885"/>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a:solidFill>
                  <a:schemeClr val="tx2">
                    <a:lumMod val="10000"/>
                  </a:schemeClr>
                </a:solidFill>
              </a:rPr>
              <a:t>2. Junction Traffic Over the Years</a:t>
            </a:r>
          </a:p>
          <a:p>
            <a:pPr>
              <a:lnSpc>
                <a:spcPct val="115000"/>
              </a:lnSpc>
            </a:pPr>
            <a:r>
              <a:rPr lang="en-US" dirty="0"/>
              <a:t>From the graph it is evident that traffic is increasing every year and more so at Junction-1</a:t>
            </a:r>
          </a:p>
          <a:p>
            <a:pPr marL="228600" lvl="0" indent="-228600">
              <a:lnSpc>
                <a:spcPct val="115000"/>
              </a:lnSpc>
              <a:buAutoNum type="arabicPeriod"/>
            </a:pPr>
            <a:endParaRPr sz="750" dirty="0">
              <a:solidFill>
                <a:schemeClr val="tx2">
                  <a:lumMod val="10000"/>
                </a:schemeClr>
              </a:solidFill>
              <a:latin typeface="Roboto"/>
              <a:ea typeface="Roboto"/>
              <a:cs typeface="Roboto"/>
              <a:sym typeface="Roboto"/>
            </a:endParaRPr>
          </a:p>
        </p:txBody>
      </p:sp>
      <p:pic>
        <p:nvPicPr>
          <p:cNvPr id="3" name="Picture 2">
            <a:extLst>
              <a:ext uri="{FF2B5EF4-FFF2-40B4-BE49-F238E27FC236}">
                <a16:creationId xmlns:a16="http://schemas.microsoft.com/office/drawing/2014/main" id="{6B3C3B15-DF6C-4336-ACD7-8EE1DAFEC136}"/>
              </a:ext>
            </a:extLst>
          </p:cNvPr>
          <p:cNvPicPr>
            <a:picLocks noChangeAspect="1"/>
          </p:cNvPicPr>
          <p:nvPr/>
        </p:nvPicPr>
        <p:blipFill>
          <a:blip r:embed="rId3"/>
          <a:stretch>
            <a:fillRect/>
          </a:stretch>
        </p:blipFill>
        <p:spPr>
          <a:xfrm>
            <a:off x="600936" y="1656425"/>
            <a:ext cx="8204397" cy="18306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86150" y="101270"/>
            <a:ext cx="7571700" cy="5344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t>Exploratory Analysis</a:t>
            </a:r>
            <a:endParaRPr sz="2400" b="1" dirty="0"/>
          </a:p>
        </p:txBody>
      </p:sp>
      <p:sp>
        <p:nvSpPr>
          <p:cNvPr id="115" name="Google Shape;115;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0" name="Google Shape;93;p14">
            <a:extLst>
              <a:ext uri="{FF2B5EF4-FFF2-40B4-BE49-F238E27FC236}">
                <a16:creationId xmlns:a16="http://schemas.microsoft.com/office/drawing/2014/main" id="{885540A6-A6E6-F345-AA3D-78D82166712C}"/>
              </a:ext>
            </a:extLst>
          </p:cNvPr>
          <p:cNvSpPr txBox="1"/>
          <p:nvPr/>
        </p:nvSpPr>
        <p:spPr>
          <a:xfrm>
            <a:off x="600937" y="762341"/>
            <a:ext cx="7942126" cy="1488454"/>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a:solidFill>
                  <a:schemeClr val="tx2">
                    <a:lumMod val="10000"/>
                  </a:schemeClr>
                </a:solidFill>
              </a:rPr>
              <a:t>3. Junction Traffic Over the Years</a:t>
            </a:r>
          </a:p>
          <a:p>
            <a:r>
              <a:rPr lang="en-US" sz="1200" dirty="0">
                <a:solidFill>
                  <a:schemeClr val="tx2">
                    <a:lumMod val="10000"/>
                  </a:schemeClr>
                </a:solidFill>
                <a:latin typeface="Roboto"/>
                <a:ea typeface="Roboto"/>
                <a:cs typeface="Roboto"/>
                <a:sym typeface="Roboto"/>
              </a:rPr>
              <a:t>We discovered that the first junction had the highest overall vehicle counts, as seen in the below group by. It also has an upward trend, implying that traffic will continue to increase over time. The second junction has the greatest peak bars, indicating a high number of cars for a specific month - these can be classified as outliers. The third junction shows a modest upward trend but a consistent flow throughout time. The fourth junction contains little data, as we observed in our previous study section; only 2017 incomplete data is present.</a:t>
            </a:r>
          </a:p>
          <a:p>
            <a:pPr marL="171450" lvl="0" indent="-171450">
              <a:lnSpc>
                <a:spcPct val="115000"/>
              </a:lnSpc>
              <a:buFont typeface="Arial" panose="020B0604020202020204" pitchFamily="34" charset="0"/>
              <a:buChar char="•"/>
            </a:pPr>
            <a:endParaRPr sz="750" dirty="0">
              <a:solidFill>
                <a:schemeClr val="tx2">
                  <a:lumMod val="10000"/>
                </a:schemeClr>
              </a:solidFill>
              <a:latin typeface="Roboto"/>
              <a:ea typeface="Roboto"/>
              <a:cs typeface="Roboto"/>
              <a:sym typeface="Roboto"/>
            </a:endParaRPr>
          </a:p>
        </p:txBody>
      </p:sp>
      <p:pic>
        <p:nvPicPr>
          <p:cNvPr id="4" name="Picture 3">
            <a:extLst>
              <a:ext uri="{FF2B5EF4-FFF2-40B4-BE49-F238E27FC236}">
                <a16:creationId xmlns:a16="http://schemas.microsoft.com/office/drawing/2014/main" id="{665D1DEF-95EF-4E04-B5AD-3D65747078C8}"/>
              </a:ext>
            </a:extLst>
          </p:cNvPr>
          <p:cNvPicPr>
            <a:picLocks noChangeAspect="1"/>
          </p:cNvPicPr>
          <p:nvPr/>
        </p:nvPicPr>
        <p:blipFill>
          <a:blip r:embed="rId3"/>
          <a:stretch>
            <a:fillRect/>
          </a:stretch>
        </p:blipFill>
        <p:spPr>
          <a:xfrm>
            <a:off x="395110" y="2571749"/>
            <a:ext cx="8410223" cy="2285595"/>
          </a:xfrm>
          <a:prstGeom prst="rect">
            <a:avLst/>
          </a:prstGeom>
        </p:spPr>
      </p:pic>
    </p:spTree>
    <p:extLst>
      <p:ext uri="{BB962C8B-B14F-4D97-AF65-F5344CB8AC3E}">
        <p14:creationId xmlns:p14="http://schemas.microsoft.com/office/powerpoint/2010/main" val="2588942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86150" y="1012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t>Text Processing</a:t>
            </a:r>
            <a:endParaRPr sz="2400" b="1" dirty="0"/>
          </a:p>
        </p:txBody>
      </p:sp>
      <p:sp>
        <p:nvSpPr>
          <p:cNvPr id="115" name="Google Shape;115;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0" name="Google Shape;93;p14">
            <a:extLst>
              <a:ext uri="{FF2B5EF4-FFF2-40B4-BE49-F238E27FC236}">
                <a16:creationId xmlns:a16="http://schemas.microsoft.com/office/drawing/2014/main" id="{885540A6-A6E6-F345-AA3D-78D82166712C}"/>
              </a:ext>
            </a:extLst>
          </p:cNvPr>
          <p:cNvSpPr txBox="1"/>
          <p:nvPr/>
        </p:nvSpPr>
        <p:spPr>
          <a:xfrm>
            <a:off x="600937" y="762341"/>
            <a:ext cx="7942126" cy="923299"/>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US" sz="1200" dirty="0">
                <a:latin typeface="+mn-lt"/>
              </a:rPr>
              <a:t>Remove punctuations, mentions hashtags, </a:t>
            </a:r>
            <a:r>
              <a:rPr lang="en-US" sz="1200" dirty="0" err="1">
                <a:latin typeface="+mn-lt"/>
              </a:rPr>
              <a:t>urls</a:t>
            </a:r>
            <a:endParaRPr lang="en-US" sz="1200" dirty="0">
              <a:latin typeface="+mn-lt"/>
            </a:endParaRPr>
          </a:p>
          <a:p>
            <a:pPr marL="285750" indent="-285750">
              <a:buFont typeface="Arial" panose="020B0604020202020204" pitchFamily="34" charset="0"/>
              <a:buChar char="•"/>
            </a:pPr>
            <a:r>
              <a:rPr lang="en-US" sz="1200" dirty="0">
                <a:latin typeface="+mn-lt"/>
              </a:rPr>
              <a:t>Tokenization - Converting a sentence into list of words</a:t>
            </a:r>
          </a:p>
          <a:p>
            <a:pPr marL="285750" indent="-285750">
              <a:buFont typeface="Arial" panose="020B0604020202020204" pitchFamily="34" charset="0"/>
              <a:buChar char="•"/>
            </a:pPr>
            <a:r>
              <a:rPr lang="en-US" sz="1200" dirty="0">
                <a:latin typeface="+mn-lt"/>
              </a:rPr>
              <a:t>Remove </a:t>
            </a:r>
            <a:r>
              <a:rPr lang="en-US" sz="1200" dirty="0" err="1">
                <a:latin typeface="+mn-lt"/>
              </a:rPr>
              <a:t>stopwords</a:t>
            </a:r>
            <a:r>
              <a:rPr lang="en-US" sz="1200" dirty="0">
                <a:latin typeface="+mn-lt"/>
              </a:rPr>
              <a:t>, Lemmatization- Transforming any form of a word to its root word</a:t>
            </a:r>
            <a:endParaRPr lang="en-US" sz="1200" dirty="0">
              <a:solidFill>
                <a:schemeClr val="tx2">
                  <a:lumMod val="10000"/>
                </a:schemeClr>
              </a:solidFill>
              <a:latin typeface="+mn-lt"/>
              <a:ea typeface="Roboto"/>
              <a:sym typeface="Roboto"/>
            </a:endParaRPr>
          </a:p>
          <a:p>
            <a:pPr marL="285750" indent="-285750">
              <a:buFont typeface="Arial" panose="020B0604020202020204" pitchFamily="34" charset="0"/>
              <a:buChar char="•"/>
            </a:pPr>
            <a:r>
              <a:rPr lang="en-US" sz="1200" dirty="0">
                <a:solidFill>
                  <a:schemeClr val="tx2">
                    <a:lumMod val="10000"/>
                  </a:schemeClr>
                </a:solidFill>
                <a:latin typeface="+mn-lt"/>
                <a:ea typeface="Roboto"/>
                <a:sym typeface="Roboto"/>
              </a:rPr>
              <a:t>Plotted the Unigram, Bigram and trigram of frequently occurring words</a:t>
            </a:r>
            <a:endParaRPr lang="en-US" sz="1200" dirty="0">
              <a:latin typeface="+mn-lt"/>
            </a:endParaRPr>
          </a:p>
        </p:txBody>
      </p:sp>
      <p:pic>
        <p:nvPicPr>
          <p:cNvPr id="4" name="Picture 3" descr="Chart&#10;&#10;Description automatically generated">
            <a:extLst>
              <a:ext uri="{FF2B5EF4-FFF2-40B4-BE49-F238E27FC236}">
                <a16:creationId xmlns:a16="http://schemas.microsoft.com/office/drawing/2014/main" id="{6031422D-0F87-0743-964B-B8EAD62FAC20}"/>
              </a:ext>
            </a:extLst>
          </p:cNvPr>
          <p:cNvPicPr>
            <a:picLocks noChangeAspect="1"/>
          </p:cNvPicPr>
          <p:nvPr/>
        </p:nvPicPr>
        <p:blipFill rotWithShape="1">
          <a:blip r:embed="rId3"/>
          <a:srcRect b="37890"/>
          <a:stretch/>
        </p:blipFill>
        <p:spPr>
          <a:xfrm>
            <a:off x="54269" y="1813559"/>
            <a:ext cx="5569537" cy="2131120"/>
          </a:xfrm>
          <a:prstGeom prst="rect">
            <a:avLst/>
          </a:prstGeom>
        </p:spPr>
      </p:pic>
      <p:pic>
        <p:nvPicPr>
          <p:cNvPr id="6" name="Picture 5" descr="Chart&#10;&#10;Description automatically generated">
            <a:extLst>
              <a:ext uri="{FF2B5EF4-FFF2-40B4-BE49-F238E27FC236}">
                <a16:creationId xmlns:a16="http://schemas.microsoft.com/office/drawing/2014/main" id="{B339DBA8-2F9A-2B4D-B8A4-B0BC4420E4E8}"/>
              </a:ext>
            </a:extLst>
          </p:cNvPr>
          <p:cNvPicPr>
            <a:picLocks noChangeAspect="1"/>
          </p:cNvPicPr>
          <p:nvPr/>
        </p:nvPicPr>
        <p:blipFill>
          <a:blip r:embed="rId4"/>
          <a:stretch>
            <a:fillRect/>
          </a:stretch>
        </p:blipFill>
        <p:spPr>
          <a:xfrm>
            <a:off x="4572000" y="1899165"/>
            <a:ext cx="4317493" cy="2481994"/>
          </a:xfrm>
          <a:prstGeom prst="rect">
            <a:avLst/>
          </a:prstGeom>
        </p:spPr>
      </p:pic>
    </p:spTree>
    <p:extLst>
      <p:ext uri="{BB962C8B-B14F-4D97-AF65-F5344CB8AC3E}">
        <p14:creationId xmlns:p14="http://schemas.microsoft.com/office/powerpoint/2010/main" val="1490230990"/>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2140</Words>
  <Application>Microsoft Office PowerPoint</Application>
  <PresentationFormat>On-screen Show (16:9)</PresentationFormat>
  <Paragraphs>174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Roboto Slab</vt:lpstr>
      <vt:lpstr>Roboto</vt:lpstr>
      <vt:lpstr>Roboto Medium</vt:lpstr>
      <vt:lpstr>Source Sans Pro</vt:lpstr>
      <vt:lpstr>Cordelia template</vt:lpstr>
      <vt:lpstr>Traffic Prediction Analysis using Machine Learning techniques</vt:lpstr>
      <vt:lpstr>Introduction</vt:lpstr>
      <vt:lpstr>Literature Review</vt:lpstr>
      <vt:lpstr>Project Work Flow</vt:lpstr>
      <vt:lpstr>Data Collection</vt:lpstr>
      <vt:lpstr>Exploratory Analysis</vt:lpstr>
      <vt:lpstr>Exploratory Analysis</vt:lpstr>
      <vt:lpstr>Exploratory Analysis</vt:lpstr>
      <vt:lpstr>Text Processing</vt:lpstr>
      <vt:lpstr>Text Processing</vt:lpstr>
      <vt:lpstr>Sentimental Analysis using VADER</vt:lpstr>
      <vt:lpstr>Sentimental Analysis using VADER</vt:lpstr>
      <vt:lpstr>Sentimental Analysis using VADER</vt:lpstr>
      <vt:lpstr>Sentimental Analysis using VADER</vt:lpstr>
      <vt:lpstr>Sentimental Analysis using VADER</vt:lpstr>
      <vt:lpstr>Sentimental Analysis using VADER</vt:lpstr>
      <vt:lpstr>Location of Tweets based on sentiment</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People’s perception of the Covid-19 vaccine through Twitter Sentiment analysis</dc:title>
  <cp:lastModifiedBy>o</cp:lastModifiedBy>
  <cp:revision>25</cp:revision>
  <dcterms:modified xsi:type="dcterms:W3CDTF">2022-11-30T10:56:35Z</dcterms:modified>
</cp:coreProperties>
</file>