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71" r:id="rId6"/>
    <p:sldId id="260" r:id="rId7"/>
    <p:sldId id="262" r:id="rId8"/>
    <p:sldId id="263" r:id="rId9"/>
    <p:sldId id="264" r:id="rId10"/>
    <p:sldId id="265" r:id="rId11"/>
    <p:sldId id="266" r:id="rId12"/>
    <p:sldId id="272" r:id="rId13"/>
    <p:sldId id="267" r:id="rId14"/>
    <p:sldId id="268" r:id="rId15"/>
    <p:sldId id="269" r:id="rId16"/>
    <p:sldId id="273"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186" autoAdjust="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EB182D6F-92B3-4402-8F04-B14CE0446D2B}" type="slidenum">
              <a:rPr lang="en-US" smtClean="0"/>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08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182D6F-92B3-4402-8F04-B14CE0446D2B}" type="slidenum">
              <a:rPr lang="en-US" smtClean="0"/>
              <a:t>‹#›</a:t>
            </a:fld>
            <a:endParaRPr lang="en-US" dirty="0"/>
          </a:p>
        </p:txBody>
      </p:sp>
    </p:spTree>
    <p:extLst>
      <p:ext uri="{BB962C8B-B14F-4D97-AF65-F5344CB8AC3E}">
        <p14:creationId xmlns:p14="http://schemas.microsoft.com/office/powerpoint/2010/main" val="22378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1864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2823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spTree>
    <p:extLst>
      <p:ext uri="{BB962C8B-B14F-4D97-AF65-F5344CB8AC3E}">
        <p14:creationId xmlns:p14="http://schemas.microsoft.com/office/powerpoint/2010/main" val="1516200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2166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4619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7818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198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spTree>
    <p:extLst>
      <p:ext uri="{BB962C8B-B14F-4D97-AF65-F5344CB8AC3E}">
        <p14:creationId xmlns:p14="http://schemas.microsoft.com/office/powerpoint/2010/main" val="46602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82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182D6F-92B3-4402-8F04-B14CE0446D2B}" type="slidenum">
              <a:rPr lang="en-US" smtClean="0"/>
              <a:t>‹#›</a:t>
            </a:fld>
            <a:endParaRPr lang="en-US" dirty="0"/>
          </a:p>
        </p:txBody>
      </p:sp>
    </p:spTree>
    <p:extLst>
      <p:ext uri="{BB962C8B-B14F-4D97-AF65-F5344CB8AC3E}">
        <p14:creationId xmlns:p14="http://schemas.microsoft.com/office/powerpoint/2010/main" val="327414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182D6F-92B3-4402-8F04-B14CE0446D2B}"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82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182D6F-92B3-4402-8F04-B14CE0446D2B}"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911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182D6F-92B3-4402-8F04-B14CE0446D2B}" type="slidenum">
              <a:rPr lang="en-US" smtClean="0"/>
              <a:t>‹#›</a:t>
            </a:fld>
            <a:endParaRPr lang="en-US" dirty="0"/>
          </a:p>
        </p:txBody>
      </p:sp>
    </p:spTree>
    <p:extLst>
      <p:ext uri="{BB962C8B-B14F-4D97-AF65-F5344CB8AC3E}">
        <p14:creationId xmlns:p14="http://schemas.microsoft.com/office/powerpoint/2010/main" val="243892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182D6F-92B3-4402-8F04-B14CE0446D2B}"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6737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182D6F-92B3-4402-8F04-B14CE0446D2B}" type="slidenum">
              <a:rPr lang="en-US" smtClean="0"/>
              <a:t>‹#›</a:t>
            </a:fld>
            <a:endParaRPr lang="en-US" dirty="0"/>
          </a:p>
        </p:txBody>
      </p:sp>
    </p:spTree>
    <p:extLst>
      <p:ext uri="{BB962C8B-B14F-4D97-AF65-F5344CB8AC3E}">
        <p14:creationId xmlns:p14="http://schemas.microsoft.com/office/powerpoint/2010/main" val="1833366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2DEB7B-39A9-41DE-BAB2-5A4F407F73FA}" type="datetimeFigureOut">
              <a:rPr lang="en-US" smtClean="0"/>
              <a:t>3/26/2024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182D6F-92B3-4402-8F04-B14CE0446D2B}" type="slidenum">
              <a:rPr lang="en-US" smtClean="0"/>
              <a:t>‹#›</a:t>
            </a:fld>
            <a:endParaRPr lang="en-US" dirty="0"/>
          </a:p>
        </p:txBody>
      </p:sp>
    </p:spTree>
    <p:extLst>
      <p:ext uri="{BB962C8B-B14F-4D97-AF65-F5344CB8AC3E}">
        <p14:creationId xmlns:p14="http://schemas.microsoft.com/office/powerpoint/2010/main" val="33787694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F6E8-22ED-89F5-715A-7E56544FFF3F}"/>
              </a:ext>
            </a:extLst>
          </p:cNvPr>
          <p:cNvSpPr>
            <a:spLocks noGrp="1"/>
          </p:cNvSpPr>
          <p:nvPr>
            <p:ph type="ctrTitle"/>
          </p:nvPr>
        </p:nvSpPr>
        <p:spPr>
          <a:xfrm>
            <a:off x="2692398" y="1603717"/>
            <a:ext cx="6815669" cy="1782947"/>
          </a:xfrm>
        </p:spPr>
        <p:txBody>
          <a:bodyPr>
            <a:noAutofit/>
          </a:bodyPr>
          <a:lstStyle/>
          <a:p>
            <a:r>
              <a:rPr lang="en-US" sz="3800" dirty="0">
                <a:latin typeface="Times New Roman" panose="02020603050405020304" pitchFamily="18" charset="0"/>
                <a:cs typeface="Times New Roman" panose="02020603050405020304" pitchFamily="18" charset="0"/>
              </a:rPr>
              <a:t>"Empower Change" - Advertising Campaign for “Lift Hope Day“ Macmillan Cancer Support</a:t>
            </a:r>
            <a:endParaRPr lang="en-US" sz="3800" dirty="0"/>
          </a:p>
        </p:txBody>
      </p:sp>
      <p:sp>
        <p:nvSpPr>
          <p:cNvPr id="3" name="Subtitle 2">
            <a:extLst>
              <a:ext uri="{FF2B5EF4-FFF2-40B4-BE49-F238E27FC236}">
                <a16:creationId xmlns:a16="http://schemas.microsoft.com/office/drawing/2014/main" id="{FA141978-2078-0881-AC87-09AE67242CAB}"/>
              </a:ext>
            </a:extLst>
          </p:cNvPr>
          <p:cNvSpPr>
            <a:spLocks noGrp="1"/>
          </p:cNvSpPr>
          <p:nvPr>
            <p:ph type="subTitle" idx="1"/>
          </p:nvPr>
        </p:nvSpPr>
        <p:spPr/>
        <p:txBody>
          <a:bodyPr/>
          <a:lstStyle/>
          <a:p>
            <a:r>
              <a:rPr lang="en-US" dirty="0"/>
              <a:t>Group Members:</a:t>
            </a:r>
          </a:p>
          <a:p>
            <a:r>
              <a:rPr lang="en-US" dirty="0"/>
              <a:t>Names</a:t>
            </a:r>
          </a:p>
        </p:txBody>
      </p:sp>
    </p:spTree>
    <p:extLst>
      <p:ext uri="{BB962C8B-B14F-4D97-AF65-F5344CB8AC3E}">
        <p14:creationId xmlns:p14="http://schemas.microsoft.com/office/powerpoint/2010/main" val="3022237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894B-44E0-23F6-9645-27281657895A}"/>
              </a:ext>
            </a:extLst>
          </p:cNvPr>
          <p:cNvSpPr>
            <a:spLocks noGrp="1"/>
          </p:cNvSpPr>
          <p:nvPr>
            <p:ph type="title"/>
          </p:nvPr>
        </p:nvSpPr>
        <p:spPr>
          <a:xfrm>
            <a:off x="2358887" y="855455"/>
            <a:ext cx="8057321"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Use of messaging to resonate with the target audience.</a:t>
            </a:r>
          </a:p>
        </p:txBody>
      </p:sp>
      <p:sp>
        <p:nvSpPr>
          <p:cNvPr id="3" name="Content Placeholder 2">
            <a:extLst>
              <a:ext uri="{FF2B5EF4-FFF2-40B4-BE49-F238E27FC236}">
                <a16:creationId xmlns:a16="http://schemas.microsoft.com/office/drawing/2014/main" id="{7D723421-1F30-0179-07D8-5359AC4E5EA2}"/>
              </a:ext>
            </a:extLst>
          </p:cNvPr>
          <p:cNvSpPr>
            <a:spLocks noGrp="1"/>
          </p:cNvSpPr>
          <p:nvPr>
            <p:ph idx="1"/>
          </p:nvPr>
        </p:nvSpPr>
        <p:spPr>
          <a:xfrm>
            <a:off x="1828801" y="2506662"/>
            <a:ext cx="8587408" cy="3753461"/>
          </a:xfrm>
        </p:spPr>
        <p:txBody>
          <a:bodyPr numCol="2">
            <a:noAutofit/>
          </a:bodyPr>
          <a:lstStyle/>
          <a:p>
            <a:pPr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Messaging: Our messaging will emphasize the importance of support, compassion, and resilience in the face of cancer, highlighting the power of community and the impact of individual actions on those affected by the disease.</a:t>
            </a:r>
          </a:p>
          <a:p>
            <a:pPr marL="0" indent="0" algn="just">
              <a:buNone/>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Examples of messaging:</a:t>
            </a:r>
          </a:p>
          <a:p>
            <a:pPr algn="just">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 "Every act of support counts. Together, we can light up the path of hope for those facing cancer. #IlluminateHope"</a:t>
            </a:r>
          </a:p>
          <a:p>
            <a:pPr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 "Strength in unity. By offering support and compassion, we can brighten the journey for those affected by cancer. #ShineTogether"</a:t>
            </a:r>
          </a:p>
          <a:p>
            <a:pPr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 "Be the light in someone's darkness. Your support can make all the difference to those navigating the challenges of cancer. #BeTheLight"</a:t>
            </a:r>
          </a:p>
          <a:p>
            <a:pPr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 "Empower change, one act of kindness at a time. Join us in spreading hope and compassion to those facing cancer. #EmpowerHope"</a:t>
            </a:r>
          </a:p>
          <a:p>
            <a:pPr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 "Together, we can lift spirits and illuminate hope for those affected by cancer. Let's make a difference, one heart at a time. #LiftHope"</a:t>
            </a:r>
          </a:p>
        </p:txBody>
      </p:sp>
    </p:spTree>
    <p:extLst>
      <p:ext uri="{BB962C8B-B14F-4D97-AF65-F5344CB8AC3E}">
        <p14:creationId xmlns:p14="http://schemas.microsoft.com/office/powerpoint/2010/main" val="329247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EB3D-4430-DEE9-C8F7-9F037BE442AD}"/>
              </a:ext>
            </a:extLst>
          </p:cNvPr>
          <p:cNvSpPr>
            <a:spLocks noGrp="1"/>
          </p:cNvSpPr>
          <p:nvPr>
            <p:ph type="title"/>
          </p:nvPr>
        </p:nvSpPr>
        <p:spPr>
          <a:xfrm>
            <a:off x="2252870" y="980661"/>
            <a:ext cx="8057321" cy="710027"/>
          </a:xfrm>
        </p:spPr>
        <p:txBody>
          <a:bodyPr>
            <a:normAutofit/>
          </a:bodyPr>
          <a:lstStyle/>
          <a:p>
            <a:pPr algn="ctr"/>
            <a:r>
              <a:rPr lang="en-US" sz="3200" b="1" dirty="0">
                <a:latin typeface="Times New Roman" panose="02020603050405020304" pitchFamily="18" charset="0"/>
                <a:cs typeface="Times New Roman" panose="02020603050405020304" pitchFamily="18" charset="0"/>
              </a:rPr>
              <a:t>4.0 Media Channel Selection</a:t>
            </a:r>
          </a:p>
        </p:txBody>
      </p:sp>
      <p:sp>
        <p:nvSpPr>
          <p:cNvPr id="3" name="Content Placeholder 2">
            <a:extLst>
              <a:ext uri="{FF2B5EF4-FFF2-40B4-BE49-F238E27FC236}">
                <a16:creationId xmlns:a16="http://schemas.microsoft.com/office/drawing/2014/main" id="{068BD986-9BA8-16F5-56EC-C437ABB5313A}"/>
              </a:ext>
            </a:extLst>
          </p:cNvPr>
          <p:cNvSpPr>
            <a:spLocks noGrp="1"/>
          </p:cNvSpPr>
          <p:nvPr>
            <p:ph idx="1"/>
          </p:nvPr>
        </p:nvSpPr>
        <p:spPr>
          <a:xfrm>
            <a:off x="1420837" y="2489981"/>
            <a:ext cx="9397217" cy="3686981"/>
          </a:xfrm>
        </p:spPr>
        <p:txBody>
          <a:bodyPr numCol="2">
            <a:normAutofit fontScale="85000" lnSpcReduction="10000"/>
          </a:bodyPr>
          <a:lstStyle/>
          <a:p>
            <a:pPr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 Social Media</a:t>
            </a:r>
          </a:p>
          <a:p>
            <a:pPr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Justification</a:t>
            </a:r>
          </a:p>
          <a:p>
            <a:pPr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Social media platforms like Instagram, Twitter, and Facebook offer extensive reach and engagement opportunities, especially among those seeking support and information about cancer making them ideal for raising awareness and fostering conversations about "Lift Hope Day“.</a:t>
            </a:r>
          </a:p>
          <a:p>
            <a:pPr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Effectiveness</a:t>
            </a:r>
          </a:p>
          <a:p>
            <a:pPr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Social media enables us to create visually compelling content, share uplifting stories from cancer survivors, and utilize relevant hashtags to amplify our message. By engaging directly with users through comments, likes, and shares, we can build a supportive online community and encourage active participation in the campaign.</a:t>
            </a:r>
          </a:p>
          <a:p>
            <a:pPr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Relevance to the target audience</a:t>
            </a:r>
          </a:p>
          <a:p>
            <a:pPr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Social media platforms are integral to the daily lives of our target audience, offering a direct channel to reach individuals who are affected by cancer or have loved ones facing the disease. </a:t>
            </a:r>
          </a:p>
        </p:txBody>
      </p:sp>
    </p:spTree>
    <p:extLst>
      <p:ext uri="{BB962C8B-B14F-4D97-AF65-F5344CB8AC3E}">
        <p14:creationId xmlns:p14="http://schemas.microsoft.com/office/powerpoint/2010/main" val="176027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B0CC56-3849-1647-6627-BBF865B4A3BE}"/>
              </a:ext>
            </a:extLst>
          </p:cNvPr>
          <p:cNvSpPr>
            <a:spLocks noGrp="1"/>
          </p:cNvSpPr>
          <p:nvPr>
            <p:ph type="title"/>
          </p:nvPr>
        </p:nvSpPr>
        <p:spPr/>
        <p:txBody>
          <a:bodyPr/>
          <a:lstStyle/>
          <a:p>
            <a:r>
              <a:rPr lang="en-US" dirty="0"/>
              <a:t>Social media platforms</a:t>
            </a:r>
          </a:p>
        </p:txBody>
      </p:sp>
      <p:pic>
        <p:nvPicPr>
          <p:cNvPr id="1026" name="Picture 2" descr="Twitter Ads Campaigns: A Simple Setup Guide">
            <a:extLst>
              <a:ext uri="{FF2B5EF4-FFF2-40B4-BE49-F238E27FC236}">
                <a16:creationId xmlns:a16="http://schemas.microsoft.com/office/drawing/2014/main" id="{44B11300-294E-9138-1428-AE2449278F0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497814" y="2536081"/>
            <a:ext cx="2857500" cy="14895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ta Allowed Misleading Ads for Cancer Treatments on Facebook">
            <a:extLst>
              <a:ext uri="{FF2B5EF4-FFF2-40B4-BE49-F238E27FC236}">
                <a16:creationId xmlns:a16="http://schemas.microsoft.com/office/drawing/2014/main" id="{FFC91908-768C-C893-F117-D107010300E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2586896" y="4400447"/>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millan Info &amp; Support - Co Durham &amp; Darlo">
            <a:extLst>
              <a:ext uri="{FF2B5EF4-FFF2-40B4-BE49-F238E27FC236}">
                <a16:creationId xmlns:a16="http://schemas.microsoft.com/office/drawing/2014/main" id="{DF7BCFAD-A04C-4EB4-A7FD-82646BEFB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0884" y="4400447"/>
            <a:ext cx="2797858"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ncer Hope Network (@cancerhopenetwork) • Instagram photos and videos">
            <a:extLst>
              <a:ext uri="{FF2B5EF4-FFF2-40B4-BE49-F238E27FC236}">
                <a16:creationId xmlns:a16="http://schemas.microsoft.com/office/drawing/2014/main" id="{5F486ADA-C8A3-10DC-CA4B-4ADACAA8ED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883" y="262890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71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EB3D-4430-DEE9-C8F7-9F037BE442AD}"/>
              </a:ext>
            </a:extLst>
          </p:cNvPr>
          <p:cNvSpPr>
            <a:spLocks noGrp="1"/>
          </p:cNvSpPr>
          <p:nvPr>
            <p:ph type="title"/>
          </p:nvPr>
        </p:nvSpPr>
        <p:spPr>
          <a:xfrm>
            <a:off x="2133598" y="1406769"/>
            <a:ext cx="8362123" cy="734768"/>
          </a:xfrm>
        </p:spPr>
        <p:txBody>
          <a:bodyPr>
            <a:normAutofit/>
          </a:bodyPr>
          <a:lstStyle/>
          <a:p>
            <a:pPr algn="ctr"/>
            <a:r>
              <a:rPr lang="en-US" sz="3200" b="1" dirty="0">
                <a:latin typeface="Times New Roman" panose="02020603050405020304" pitchFamily="18" charset="0"/>
                <a:cs typeface="Times New Roman" panose="02020603050405020304" pitchFamily="18" charset="0"/>
              </a:rPr>
              <a:t>Cont. </a:t>
            </a:r>
          </a:p>
        </p:txBody>
      </p:sp>
      <p:sp>
        <p:nvSpPr>
          <p:cNvPr id="3" name="Content Placeholder 2">
            <a:extLst>
              <a:ext uri="{FF2B5EF4-FFF2-40B4-BE49-F238E27FC236}">
                <a16:creationId xmlns:a16="http://schemas.microsoft.com/office/drawing/2014/main" id="{068BD986-9BA8-16F5-56EC-C437ABB5313A}"/>
              </a:ext>
            </a:extLst>
          </p:cNvPr>
          <p:cNvSpPr>
            <a:spLocks noGrp="1"/>
          </p:cNvSpPr>
          <p:nvPr>
            <p:ph idx="1"/>
          </p:nvPr>
        </p:nvSpPr>
        <p:spPr>
          <a:xfrm>
            <a:off x="1378634" y="2518117"/>
            <a:ext cx="9636369" cy="3854548"/>
          </a:xfrm>
        </p:spPr>
        <p:txBody>
          <a:bodyPr numCol="2">
            <a:noAutofit/>
          </a:bodyPr>
          <a:lstStyle/>
          <a:p>
            <a:pPr algn="l">
              <a:buFont typeface="Wingdings" panose="05000000000000000000" pitchFamily="2" charset="2"/>
              <a:buChar char="v"/>
            </a:pPr>
            <a:r>
              <a:rPr lang="en-US" sz="1600" b="1" dirty="0">
                <a:solidFill>
                  <a:srgbClr val="0D0D0D"/>
                </a:solidFill>
                <a:latin typeface="Söhne"/>
              </a:rPr>
              <a:t> Outdoor Advertising</a:t>
            </a:r>
          </a:p>
          <a:p>
            <a:pPr algn="l">
              <a:buFont typeface="Wingdings" panose="05000000000000000000" pitchFamily="2" charset="2"/>
              <a:buChar char="q"/>
            </a:pPr>
            <a:r>
              <a:rPr lang="en-US" sz="1600" b="1" i="0" dirty="0">
                <a:solidFill>
                  <a:srgbClr val="0D0D0D"/>
                </a:solidFill>
                <a:effectLst/>
                <a:latin typeface="Times New Roman" panose="02020603050405020304" pitchFamily="18" charset="0"/>
                <a:cs typeface="Times New Roman" panose="02020603050405020304" pitchFamily="18" charset="0"/>
              </a:rPr>
              <a:t>Justification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1600" b="0" i="0" dirty="0">
                <a:solidFill>
                  <a:srgbClr val="0D0D0D"/>
                </a:solidFill>
                <a:effectLst/>
                <a:latin typeface="Times New Roman" panose="02020603050405020304" pitchFamily="18" charset="0"/>
                <a:cs typeface="Times New Roman" panose="02020603050405020304" pitchFamily="18" charset="0"/>
              </a:rPr>
              <a:t>Outdoor advertising, such as billboards, posters, and transit ads, offers extensive exposure to diverse audiences in key locations like urban centers, transportation hubs, and busy streets. These visual displays provide a tangible way to capture attention and communicate our message to individuals who may not engage with digital media.</a:t>
            </a:r>
          </a:p>
          <a:p>
            <a:pPr algn="l">
              <a:buFont typeface="Wingdings" panose="05000000000000000000" pitchFamily="2" charset="2"/>
              <a:buChar char="q"/>
            </a:pPr>
            <a:r>
              <a:rPr lang="en-US" sz="1600" b="0" i="0" dirty="0">
                <a:solidFill>
                  <a:srgbClr val="0D0D0D"/>
                </a:solidFill>
                <a:effectLst/>
                <a:latin typeface="Times New Roman" panose="02020603050405020304" pitchFamily="18" charset="0"/>
                <a:cs typeface="Times New Roman" panose="02020603050405020304" pitchFamily="18" charset="0"/>
              </a:rPr>
              <a:t>Effectiveness</a:t>
            </a:r>
          </a:p>
          <a:p>
            <a:pPr algn="l">
              <a:buFont typeface="Wingdings" panose="05000000000000000000" pitchFamily="2" charset="2"/>
              <a:buChar char="ü"/>
            </a:pPr>
            <a:r>
              <a:rPr lang="en-US" sz="1600" b="0" i="0" dirty="0">
                <a:solidFill>
                  <a:srgbClr val="0D0D0D"/>
                </a:solidFill>
                <a:effectLst/>
                <a:latin typeface="Times New Roman" panose="02020603050405020304" pitchFamily="18" charset="0"/>
                <a:cs typeface="Times New Roman" panose="02020603050405020304" pitchFamily="18" charset="0"/>
              </a:rPr>
              <a:t>Outdoor advertising ensures a constant presence in the physical environment, leaving a lasting impression and reinforcing our campaign message over time. By strategically placing ads in areas frequented by our target audience, we can maximize visibility and generate interest around "Lift Hope Day" and the broader theme of support and resilience.</a:t>
            </a:r>
          </a:p>
          <a:p>
            <a:pPr algn="l">
              <a:buFont typeface="Wingdings" panose="05000000000000000000" pitchFamily="2" charset="2"/>
              <a:buChar char="q"/>
            </a:pPr>
            <a:r>
              <a:rPr lang="en-US" sz="1600" b="0" i="0" dirty="0">
                <a:solidFill>
                  <a:srgbClr val="0D0D0D"/>
                </a:solidFill>
                <a:effectLst/>
                <a:latin typeface="Times New Roman" panose="02020603050405020304" pitchFamily="18" charset="0"/>
                <a:cs typeface="Times New Roman" panose="02020603050405020304" pitchFamily="18" charset="0"/>
              </a:rPr>
              <a:t>Relevance to the target audience</a:t>
            </a:r>
          </a:p>
          <a:p>
            <a:pPr algn="l">
              <a:buFont typeface="Wingdings" panose="05000000000000000000" pitchFamily="2" charset="2"/>
              <a:buChar char="ü"/>
            </a:pPr>
            <a:r>
              <a:rPr lang="en-US" sz="1600" b="0" i="0" dirty="0">
                <a:solidFill>
                  <a:srgbClr val="0D0D0D"/>
                </a:solidFill>
                <a:effectLst/>
                <a:latin typeface="Times New Roman" panose="02020603050405020304" pitchFamily="18" charset="0"/>
                <a:cs typeface="Times New Roman" panose="02020603050405020304" pitchFamily="18" charset="0"/>
              </a:rPr>
              <a:t>Outdoor advertising appeals to individuals from all walks of life, making it an effective means to reach a wide spectrum of people interested in our cause. Whether commuting, shopping, or simply enjoying time outdoors, our target audience is likely to encounter our ads, prompting them to reflect on the importance of offering hope and support to those affected by cancer.</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60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EB3D-4430-DEE9-C8F7-9F037BE442AD}"/>
              </a:ext>
            </a:extLst>
          </p:cNvPr>
          <p:cNvSpPr>
            <a:spLocks noGrp="1"/>
          </p:cNvSpPr>
          <p:nvPr>
            <p:ph type="title"/>
          </p:nvPr>
        </p:nvSpPr>
        <p:spPr>
          <a:xfrm>
            <a:off x="2133598" y="1406769"/>
            <a:ext cx="8362123" cy="734768"/>
          </a:xfrm>
        </p:spPr>
        <p:txBody>
          <a:bodyPr>
            <a:normAutofit/>
          </a:bodyPr>
          <a:lstStyle/>
          <a:p>
            <a:pPr algn="ctr"/>
            <a:r>
              <a:rPr lang="en-US" sz="3200" b="1" dirty="0">
                <a:latin typeface="Times New Roman" panose="02020603050405020304" pitchFamily="18" charset="0"/>
                <a:cs typeface="Times New Roman" panose="02020603050405020304" pitchFamily="18" charset="0"/>
              </a:rPr>
              <a:t>Cont. </a:t>
            </a:r>
          </a:p>
        </p:txBody>
      </p:sp>
      <p:sp>
        <p:nvSpPr>
          <p:cNvPr id="3" name="Content Placeholder 2">
            <a:extLst>
              <a:ext uri="{FF2B5EF4-FFF2-40B4-BE49-F238E27FC236}">
                <a16:creationId xmlns:a16="http://schemas.microsoft.com/office/drawing/2014/main" id="{068BD986-9BA8-16F5-56EC-C437ABB5313A}"/>
              </a:ext>
            </a:extLst>
          </p:cNvPr>
          <p:cNvSpPr>
            <a:spLocks noGrp="1"/>
          </p:cNvSpPr>
          <p:nvPr>
            <p:ph idx="1"/>
          </p:nvPr>
        </p:nvSpPr>
        <p:spPr>
          <a:xfrm>
            <a:off x="1477108" y="2518117"/>
            <a:ext cx="9298743" cy="3854548"/>
          </a:xfrm>
        </p:spPr>
        <p:txBody>
          <a:bodyPr numCol="2">
            <a:normAutofit lnSpcReduction="10000"/>
          </a:bodyPr>
          <a:lstStyle/>
          <a:p>
            <a:pPr algn="l">
              <a:buFont typeface="Wingdings" panose="05000000000000000000" pitchFamily="2" charset="2"/>
              <a:buChar char="v"/>
            </a:pPr>
            <a:r>
              <a:rPr lang="en-US" sz="2400" b="1" dirty="0">
                <a:solidFill>
                  <a:srgbClr val="0D0D0D"/>
                </a:solidFill>
                <a:latin typeface="Söhne"/>
              </a:rPr>
              <a:t> Digital Display ADs</a:t>
            </a:r>
            <a:endParaRPr lang="en-US" sz="1400" b="1" dirty="0">
              <a:solidFill>
                <a:srgbClr val="0D0D0D"/>
              </a:solidFill>
              <a:latin typeface="Söhne"/>
            </a:endParaRPr>
          </a:p>
          <a:p>
            <a:pPr algn="l">
              <a:buFont typeface="Wingdings" panose="05000000000000000000" pitchFamily="2" charset="2"/>
              <a:buChar char="q"/>
            </a:pPr>
            <a:r>
              <a:rPr lang="en-US" sz="1700" b="1" i="0" dirty="0">
                <a:solidFill>
                  <a:srgbClr val="0D0D0D"/>
                </a:solidFill>
                <a:effectLst/>
                <a:latin typeface="Times New Roman" panose="02020603050405020304" pitchFamily="18" charset="0"/>
                <a:cs typeface="Times New Roman" panose="02020603050405020304" pitchFamily="18" charset="0"/>
              </a:rPr>
              <a:t>Justification</a:t>
            </a:r>
            <a:endParaRPr lang="en-US" sz="1700" b="0" i="0" dirty="0">
              <a:solidFill>
                <a:srgbClr val="0D0D0D"/>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Digital display ads, including banner ads, native ads, and video ads, offer precise targeting capabilities and extensive reach across websites, apps, and online platforms. These ads can be customized to reach specific demographics, interests, and behaviors, ensuring that our message resonates with our target audience.</a:t>
            </a:r>
          </a:p>
          <a:p>
            <a:pPr algn="l">
              <a:buFont typeface="Wingdings" panose="05000000000000000000" pitchFamily="2" charset="2"/>
              <a:buChar char="q"/>
            </a:pPr>
            <a:r>
              <a:rPr lang="en-US" sz="1700" b="0" i="0" dirty="0">
                <a:solidFill>
                  <a:srgbClr val="0D0D0D"/>
                </a:solidFill>
                <a:effectLst/>
                <a:latin typeface="Times New Roman" panose="02020603050405020304" pitchFamily="18" charset="0"/>
                <a:cs typeface="Times New Roman" panose="02020603050405020304" pitchFamily="18" charset="0"/>
              </a:rPr>
              <a:t>Effectiveness</a:t>
            </a: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Digital display ads allow for dynamic and interactive content that can capture attention and drive engagement. By utilizing retargeting and remarketing strategies, we can reinforce our message and encourage continued participation in the campaign across various online touchpoints.</a:t>
            </a:r>
          </a:p>
          <a:p>
            <a:pPr algn="l">
              <a:buFont typeface="Wingdings" panose="05000000000000000000" pitchFamily="2" charset="2"/>
              <a:buChar char="q"/>
            </a:pPr>
            <a:r>
              <a:rPr lang="en-US" sz="1700" b="0" i="0" dirty="0">
                <a:solidFill>
                  <a:srgbClr val="0D0D0D"/>
                </a:solidFill>
                <a:effectLst/>
                <a:latin typeface="Times New Roman" panose="02020603050405020304" pitchFamily="18" charset="0"/>
                <a:cs typeface="Times New Roman" panose="02020603050405020304" pitchFamily="18" charset="0"/>
              </a:rPr>
              <a:t>Relevance to the target audience</a:t>
            </a: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Our target audience is highly active online, engaging with various digital platforms on a daily basis. By strategically placing digital display ads on websites, apps, and platforms frequented by our audience, we can effectively raise awareness about "Lift Hope Day" and inspire individuals to join the movement towards support and resilience in the face of cancer.</a:t>
            </a: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75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EB3D-4430-DEE9-C8F7-9F037BE442AD}"/>
              </a:ext>
            </a:extLst>
          </p:cNvPr>
          <p:cNvSpPr>
            <a:spLocks noGrp="1"/>
          </p:cNvSpPr>
          <p:nvPr>
            <p:ph type="title"/>
          </p:nvPr>
        </p:nvSpPr>
        <p:spPr>
          <a:xfrm>
            <a:off x="2133598" y="1406769"/>
            <a:ext cx="8362123" cy="734768"/>
          </a:xfrm>
        </p:spPr>
        <p:txBody>
          <a:bodyPr>
            <a:normAutofit/>
          </a:bodyPr>
          <a:lstStyle/>
          <a:p>
            <a:pPr algn="ctr"/>
            <a:r>
              <a:rPr lang="en-US" sz="3200" b="1" dirty="0">
                <a:latin typeface="Times New Roman" panose="02020603050405020304" pitchFamily="18" charset="0"/>
                <a:cs typeface="Times New Roman" panose="02020603050405020304" pitchFamily="18" charset="0"/>
              </a:rPr>
              <a:t>5.0 Media Production</a:t>
            </a:r>
          </a:p>
        </p:txBody>
      </p:sp>
      <p:sp>
        <p:nvSpPr>
          <p:cNvPr id="3" name="Content Placeholder 2">
            <a:extLst>
              <a:ext uri="{FF2B5EF4-FFF2-40B4-BE49-F238E27FC236}">
                <a16:creationId xmlns:a16="http://schemas.microsoft.com/office/drawing/2014/main" id="{068BD986-9BA8-16F5-56EC-C437ABB5313A}"/>
              </a:ext>
            </a:extLst>
          </p:cNvPr>
          <p:cNvSpPr>
            <a:spLocks noGrp="1"/>
          </p:cNvSpPr>
          <p:nvPr>
            <p:ph idx="1"/>
          </p:nvPr>
        </p:nvSpPr>
        <p:spPr>
          <a:xfrm>
            <a:off x="1420837" y="2433711"/>
            <a:ext cx="9312812" cy="3896751"/>
          </a:xfrm>
        </p:spPr>
        <p:txBody>
          <a:bodyPr numCol="2">
            <a:normAutofit/>
          </a:bodyPr>
          <a:lstStyle/>
          <a:p>
            <a:pPr marR="0">
              <a:spcBef>
                <a:spcPts val="0"/>
              </a:spcBef>
              <a:spcAft>
                <a:spcPts val="0"/>
              </a:spcAft>
              <a:buFont typeface="Wingdings" panose="05000000000000000000" pitchFamily="2" charset="2"/>
              <a:buChar char="q"/>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Here's a breakdown of estimated costs for running the campaign,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GB"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Video Production: £25,000 - £35,000</a:t>
            </a:r>
            <a:endPar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budget accounts costs for professional videographers, editors, potentially basic animation, and compensation for participants.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GB"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Social Media Advertising: £5,000 - £10,000</a:t>
            </a:r>
            <a:endPar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budget considers targeted demographics, campaign duration, desired ad reach, and engagement strategies.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GB"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Graphic Design: £1,000 - £2,000</a:t>
            </a:r>
            <a:endPar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budget covers the design of social media graphics, website banners, and potentially a campaign poster if required.</a:t>
            </a:r>
          </a:p>
          <a:p>
            <a:pPr marL="0" marR="0" indent="0">
              <a:spcBef>
                <a:spcPts val="0"/>
              </a:spcBef>
              <a:spcAft>
                <a:spcPts val="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GB"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Press Release Distribution: £100 - £500</a:t>
            </a:r>
            <a:endPar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GB"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Contingency: £1,000</a:t>
            </a:r>
            <a:endPar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Revised Estimated Budget: £32,100 - £48,500</a:t>
            </a:r>
            <a:endParaRPr lang="en-US" sz="19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426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EB3D-4430-DEE9-C8F7-9F037BE442AD}"/>
              </a:ext>
            </a:extLst>
          </p:cNvPr>
          <p:cNvSpPr>
            <a:spLocks noGrp="1"/>
          </p:cNvSpPr>
          <p:nvPr>
            <p:ph type="title"/>
          </p:nvPr>
        </p:nvSpPr>
        <p:spPr>
          <a:xfrm>
            <a:off x="2133598" y="1406769"/>
            <a:ext cx="8362123" cy="734768"/>
          </a:xfrm>
        </p:spPr>
        <p:txBody>
          <a:bodyPr>
            <a:normAutofit/>
          </a:bodyPr>
          <a:lstStyle/>
          <a:p>
            <a:pPr algn="ctr"/>
            <a:r>
              <a:rPr lang="en-US" sz="3200" b="1" dirty="0">
                <a:latin typeface="Times New Roman" panose="02020603050405020304" pitchFamily="18" charset="0"/>
                <a:cs typeface="Times New Roman" panose="02020603050405020304" pitchFamily="18" charset="0"/>
              </a:rPr>
              <a:t>6.0 Measurement of Success</a:t>
            </a:r>
          </a:p>
        </p:txBody>
      </p:sp>
      <p:sp>
        <p:nvSpPr>
          <p:cNvPr id="3" name="Content Placeholder 2">
            <a:extLst>
              <a:ext uri="{FF2B5EF4-FFF2-40B4-BE49-F238E27FC236}">
                <a16:creationId xmlns:a16="http://schemas.microsoft.com/office/drawing/2014/main" id="{068BD986-9BA8-16F5-56EC-C437ABB5313A}"/>
              </a:ext>
            </a:extLst>
          </p:cNvPr>
          <p:cNvSpPr>
            <a:spLocks noGrp="1"/>
          </p:cNvSpPr>
          <p:nvPr>
            <p:ph idx="1"/>
          </p:nvPr>
        </p:nvSpPr>
        <p:spPr>
          <a:xfrm>
            <a:off x="1420837" y="2574388"/>
            <a:ext cx="9312812" cy="3784210"/>
          </a:xfrm>
        </p:spPr>
        <p:txBody>
          <a:bodyPr numCol="2">
            <a:noAutofit/>
          </a:bodyPr>
          <a:lstStyle/>
          <a:p>
            <a:pPr algn="just">
              <a:buFont typeface="Wingdings" panose="05000000000000000000" pitchFamily="2" charset="2"/>
              <a:buChar char="q"/>
            </a:pPr>
            <a:r>
              <a:rPr lang="en-US" sz="1400" b="0" i="0" dirty="0">
                <a:solidFill>
                  <a:srgbClr val="0D0D0D"/>
                </a:solidFill>
                <a:effectLst/>
                <a:latin typeface="Times New Roman" panose="02020603050405020304" pitchFamily="18" charset="0"/>
                <a:cs typeface="Times New Roman" panose="02020603050405020304" pitchFamily="18" charset="0"/>
              </a:rPr>
              <a:t> </a:t>
            </a:r>
            <a:r>
              <a:rPr lang="en-US" sz="1400" b="1" i="0" dirty="0">
                <a:solidFill>
                  <a:srgbClr val="0D0D0D"/>
                </a:solidFill>
                <a:effectLst/>
                <a:latin typeface="Times New Roman" panose="02020603050405020304" pitchFamily="18" charset="0"/>
                <a:cs typeface="Times New Roman" panose="02020603050405020304" pitchFamily="18" charset="0"/>
              </a:rPr>
              <a:t>Key Performance Indicators (KPIs)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400" b="0" i="0" dirty="0">
                <a:solidFill>
                  <a:srgbClr val="0D0D0D"/>
                </a:solidFill>
                <a:effectLst/>
                <a:latin typeface="Times New Roman" panose="02020603050405020304" pitchFamily="18" charset="0"/>
                <a:cs typeface="Times New Roman" panose="02020603050405020304" pitchFamily="18" charset="0"/>
              </a:rPr>
              <a:t>1. Engagement: Measure likes, shares, comments, and interactions on social media posts and digital ads to gauge audience engagement with the campaign message.</a:t>
            </a:r>
          </a:p>
          <a:p>
            <a:pPr algn="just">
              <a:buFont typeface="Wingdings" panose="05000000000000000000" pitchFamily="2" charset="2"/>
              <a:buChar char="ü"/>
            </a:pPr>
            <a:r>
              <a:rPr lang="en-US" sz="1400" b="0" i="0" dirty="0">
                <a:solidFill>
                  <a:srgbClr val="0D0D0D"/>
                </a:solidFill>
                <a:effectLst/>
                <a:latin typeface="Times New Roman" panose="02020603050405020304" pitchFamily="18" charset="0"/>
                <a:cs typeface="Times New Roman" panose="02020603050405020304" pitchFamily="18" charset="0"/>
              </a:rPr>
              <a:t>2. Reach: Track the number of impressions and views across all media channels to assess the campaign's visibility and audience reach.</a:t>
            </a:r>
          </a:p>
          <a:p>
            <a:pPr algn="just">
              <a:buFont typeface="Wingdings" panose="05000000000000000000" pitchFamily="2" charset="2"/>
              <a:buChar char="ü"/>
            </a:pPr>
            <a:r>
              <a:rPr lang="en-US" sz="1400" b="0" i="0" dirty="0">
                <a:solidFill>
                  <a:srgbClr val="0D0D0D"/>
                </a:solidFill>
                <a:effectLst/>
                <a:latin typeface="Times New Roman" panose="02020603050405020304" pitchFamily="18" charset="0"/>
                <a:cs typeface="Times New Roman" panose="02020603050405020304" pitchFamily="18" charset="0"/>
              </a:rPr>
              <a:t>3. Participation Levels: Monitor the number of individuals participating in "Lift Hope Day" activities and engaging with campaign content to evaluate the level of community involvement and support.</a:t>
            </a:r>
          </a:p>
          <a:p>
            <a:pPr algn="just">
              <a:buFont typeface="Wingdings" panose="05000000000000000000" pitchFamily="2" charset="2"/>
              <a:buChar char="ü"/>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1400" dirty="0">
              <a:solidFill>
                <a:srgbClr val="0D0D0D"/>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400" b="1" i="0" dirty="0">
                <a:solidFill>
                  <a:srgbClr val="0D0D0D"/>
                </a:solidFill>
                <a:effectLst/>
                <a:latin typeface="Times New Roman" panose="02020603050405020304" pitchFamily="18" charset="0"/>
                <a:cs typeface="Times New Roman" panose="02020603050405020304" pitchFamily="18" charset="0"/>
              </a:rPr>
              <a:t>Tracking Metrics</a:t>
            </a:r>
          </a:p>
          <a:p>
            <a:pPr marL="0" indent="0" algn="just">
              <a:buNone/>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400" b="0" i="0" dirty="0">
                <a:solidFill>
                  <a:srgbClr val="0D0D0D"/>
                </a:solidFill>
                <a:effectLst/>
                <a:latin typeface="Times New Roman" panose="02020603050405020304" pitchFamily="18" charset="0"/>
                <a:cs typeface="Times New Roman" panose="02020603050405020304" pitchFamily="18" charset="0"/>
              </a:rPr>
              <a:t>1. Engagement: Analyze social media engagement rates, such as likes, shares, comments, and click-through rates on digital ads, to determine audience interaction and interest in the campaign.</a:t>
            </a:r>
          </a:p>
          <a:p>
            <a:pPr algn="just">
              <a:buFont typeface="Wingdings" panose="05000000000000000000" pitchFamily="2" charset="2"/>
              <a:buChar char="ü"/>
            </a:pPr>
            <a:r>
              <a:rPr lang="en-US" sz="1400" b="0" i="0" dirty="0">
                <a:solidFill>
                  <a:srgbClr val="0D0D0D"/>
                </a:solidFill>
                <a:effectLst/>
                <a:latin typeface="Times New Roman" panose="02020603050405020304" pitchFamily="18" charset="0"/>
                <a:cs typeface="Times New Roman" panose="02020603050405020304" pitchFamily="18" charset="0"/>
              </a:rPr>
              <a:t>2. Reach: Evaluate the total reach and frequency of impressions achieved by the campaign across different media channels, including social media, outdoor advertising, and digital display ads.</a:t>
            </a:r>
          </a:p>
          <a:p>
            <a:pPr algn="just">
              <a:buFont typeface="Wingdings" panose="05000000000000000000" pitchFamily="2" charset="2"/>
              <a:buChar char="ü"/>
            </a:pPr>
            <a:r>
              <a:rPr lang="en-US" sz="1400" b="0" i="0" dirty="0">
                <a:solidFill>
                  <a:srgbClr val="0D0D0D"/>
                </a:solidFill>
                <a:effectLst/>
                <a:latin typeface="Times New Roman" panose="02020603050405020304" pitchFamily="18" charset="0"/>
                <a:cs typeface="Times New Roman" panose="02020603050405020304" pitchFamily="18" charset="0"/>
              </a:rPr>
              <a:t>3. Participation Levels: Measure the number of sign-ups, pledges, or actions taken by individuals in support of "Lift Hope Day" and sustainable living practices to assess the campaign's impact and effectiveness in inspiring action within the community.</a:t>
            </a: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267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D442-A812-A376-691B-D954621BCFED}"/>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E206228-C847-AD36-4891-84D4423BF914}"/>
              </a:ext>
            </a:extLst>
          </p:cNvPr>
          <p:cNvSpPr>
            <a:spLocks noGrp="1"/>
          </p:cNvSpPr>
          <p:nvPr>
            <p:ph idx="1"/>
          </p:nvPr>
        </p:nvSpPr>
        <p:spPr/>
        <p:txBody>
          <a:bodyPr/>
          <a:lstStyle/>
          <a:p>
            <a:pPr marL="45720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Kottoor, N. S., &amp; Mathews, D. A. T. (2023). CONSUMER BEHAVIOR, LIFESTYLE CHOICES, AND SUSTAINABLE DEVELOPMENT: FROM BUYING TO BELIEVING. </a:t>
            </a:r>
            <a:r>
              <a:rPr lang="en-US" sz="1800" i="1" dirty="0">
                <a:effectLst/>
                <a:latin typeface="Times New Roman" panose="02020603050405020304" pitchFamily="18" charset="0"/>
                <a:ea typeface="Times New Roman" panose="02020603050405020304" pitchFamily="18" charset="0"/>
              </a:rPr>
              <a:t>Journal of Research Administration</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5</a:t>
            </a:r>
            <a:r>
              <a:rPr lang="en-US" sz="1800" dirty="0">
                <a:effectLst/>
                <a:latin typeface="Times New Roman" panose="02020603050405020304" pitchFamily="18" charset="0"/>
                <a:ea typeface="Times New Roman" panose="02020603050405020304" pitchFamily="18" charset="0"/>
              </a:rPr>
              <a:t>(2), 1700–1715. https://journalra.org/index.php/jra/article/view/377</a:t>
            </a:r>
          </a:p>
          <a:p>
            <a:endParaRPr lang="en-US" dirty="0"/>
          </a:p>
        </p:txBody>
      </p:sp>
    </p:spTree>
    <p:extLst>
      <p:ext uri="{BB962C8B-B14F-4D97-AF65-F5344CB8AC3E}">
        <p14:creationId xmlns:p14="http://schemas.microsoft.com/office/powerpoint/2010/main" val="156772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267C-3777-471D-DCDC-6548892F51A9}"/>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1.0 Introduction</a:t>
            </a:r>
          </a:p>
        </p:txBody>
      </p:sp>
      <p:sp>
        <p:nvSpPr>
          <p:cNvPr id="3" name="Content Placeholder 2">
            <a:extLst>
              <a:ext uri="{FF2B5EF4-FFF2-40B4-BE49-F238E27FC236}">
                <a16:creationId xmlns:a16="http://schemas.microsoft.com/office/drawing/2014/main" id="{7A02B34A-0DB7-E540-E083-A9DEF9E9A77A}"/>
              </a:ext>
            </a:extLst>
          </p:cNvPr>
          <p:cNvSpPr>
            <a:spLocks noGrp="1"/>
          </p:cNvSpPr>
          <p:nvPr>
            <p:ph idx="1"/>
          </p:nvPr>
        </p:nvSpPr>
        <p:spPr/>
        <p:txBody>
          <a:bodyPr>
            <a:normAutofit lnSpcReduction="10000"/>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primary objective is to develop a comprehensive campaign strategy that effectively communicates the message and goals of the chosen cause. </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As Art Directors, our responsibility is to produce mock-ups of the advertising campaign across three selected media channels and deliver a recorded presentation outlining our creative approach.</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Let's delve into the concept of “Lift Hope Day" and why it holds significant importance in today's society.</a:t>
            </a:r>
          </a:p>
        </p:txBody>
      </p:sp>
      <p:pic>
        <p:nvPicPr>
          <p:cNvPr id="2052" name="Picture 4" descr="Macmillan Cancer Support - We hope that by sharing his diagnosis so  publicly, His Majesty The King will encourage others to reach out for  support if they are concerned about cancer. If">
            <a:extLst>
              <a:ext uri="{FF2B5EF4-FFF2-40B4-BE49-F238E27FC236}">
                <a16:creationId xmlns:a16="http://schemas.microsoft.com/office/drawing/2014/main" id="{91467514-4DDF-CAC9-3A70-9BB13E4C2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905" y="3159297"/>
            <a:ext cx="3235569" cy="2716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20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A32B-7385-D060-17EA-0717AA608DC8}"/>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Cont. concept of “Lift Hope Day”</a:t>
            </a:r>
          </a:p>
        </p:txBody>
      </p:sp>
      <p:sp>
        <p:nvSpPr>
          <p:cNvPr id="3" name="Content Placeholder 2">
            <a:extLst>
              <a:ext uri="{FF2B5EF4-FFF2-40B4-BE49-F238E27FC236}">
                <a16:creationId xmlns:a16="http://schemas.microsoft.com/office/drawing/2014/main" id="{D486557D-AB2A-69D7-6F5F-E538945F4233}"/>
              </a:ext>
            </a:extLst>
          </p:cNvPr>
          <p:cNvSpPr>
            <a:spLocks noGrp="1"/>
          </p:cNvSpPr>
          <p:nvPr>
            <p:ph idx="1"/>
          </p:nvPr>
        </p:nvSpPr>
        <p:spPr/>
        <p:txBody>
          <a:bodyPr>
            <a:normAutofit/>
          </a:bodyPr>
          <a:lstStyle/>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"Lift Hope Day</a:t>
            </a:r>
            <a:r>
              <a:rPr lang="en-US" sz="2000" dirty="0">
                <a:latin typeface="Times New Roman" panose="02020603050405020304" pitchFamily="18" charset="0"/>
                <a:cs typeface="Times New Roman" panose="02020603050405020304" pitchFamily="18" charset="0"/>
              </a:rPr>
              <a:t>" serves as a beacon of positivity and support for those affected by cancer. It aims to uplift spirits and provide a ray of hope amidst challenging times. This day encourages solidarity and compassion, reminding individuals of the power of support and kindness in navigating the journey through cancer.</a:t>
            </a:r>
          </a:p>
        </p:txBody>
      </p:sp>
      <p:pic>
        <p:nvPicPr>
          <p:cNvPr id="3076" name="Picture 4" descr="Macmillan Cancer Support - Together, we can make sure no one faces cancer  alone. Visit our be.mac website, download a poster and put it up at work,  in the gym or anywhere">
            <a:extLst>
              <a:ext uri="{FF2B5EF4-FFF2-40B4-BE49-F238E27FC236}">
                <a16:creationId xmlns:a16="http://schemas.microsoft.com/office/drawing/2014/main" id="{69C7E050-59FE-EE28-C2D3-F0D65635F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582" y="2926080"/>
            <a:ext cx="3587261" cy="3249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86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E3EF-42C4-960F-704A-4D218AA385AF}"/>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Cont. Its’ significance</a:t>
            </a:r>
          </a:p>
        </p:txBody>
      </p:sp>
      <p:sp>
        <p:nvSpPr>
          <p:cNvPr id="3" name="Content Placeholder 2">
            <a:extLst>
              <a:ext uri="{FF2B5EF4-FFF2-40B4-BE49-F238E27FC236}">
                <a16:creationId xmlns:a16="http://schemas.microsoft.com/office/drawing/2014/main" id="{EB311EBF-A438-5DB2-F966-41D023C710FB}"/>
              </a:ext>
            </a:extLst>
          </p:cNvPr>
          <p:cNvSpPr>
            <a:spLocks noGrp="1"/>
          </p:cNvSpPr>
          <p:nvPr>
            <p:ph sz="half" idx="1"/>
          </p:nvPr>
        </p:nvSpPr>
        <p:spPr/>
        <p:txBody>
          <a:bodyPr>
            <a:norm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By promoting "Lift Hope Day," we aim to address the pressing challenges faced by those affected by cancer and inspire a sense of resilience and support within our communities. It's not just about a single day of hope; it's about fostering a culture of compassion and solidarity year-round.</a:t>
            </a:r>
          </a:p>
        </p:txBody>
      </p:sp>
      <p:pic>
        <p:nvPicPr>
          <p:cNvPr id="4098" name="Picture 2" descr="Macmillan Cancer Support - A still from the TV advert for our Not Alone  campaign. | Facebook">
            <a:extLst>
              <a:ext uri="{FF2B5EF4-FFF2-40B4-BE49-F238E27FC236}">
                <a16:creationId xmlns:a16="http://schemas.microsoft.com/office/drawing/2014/main" id="{9770BE40-F337-37DC-161B-DE2FBEEFEA6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74191" y="2672863"/>
            <a:ext cx="4220307" cy="3197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35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E3EF-42C4-960F-704A-4D218AA385AF}"/>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Cont. understanding key concepts</a:t>
            </a:r>
          </a:p>
        </p:txBody>
      </p:sp>
      <p:sp>
        <p:nvSpPr>
          <p:cNvPr id="3" name="Content Placeholder 2">
            <a:extLst>
              <a:ext uri="{FF2B5EF4-FFF2-40B4-BE49-F238E27FC236}">
                <a16:creationId xmlns:a16="http://schemas.microsoft.com/office/drawing/2014/main" id="{EB311EBF-A438-5DB2-F966-41D023C710FB}"/>
              </a:ext>
            </a:extLst>
          </p:cNvPr>
          <p:cNvSpPr>
            <a:spLocks noGrp="1"/>
          </p:cNvSpPr>
          <p:nvPr>
            <p:ph idx="1"/>
          </p:nvPr>
        </p:nvSpPr>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Purpose and significance of "Lift Hope Day" in promoting awareness about cancer support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"Lift Hope Day" serves as a rallying call to raise awareness about the challenges faced by those affected by cancer and the crucial role of support networks like Macmillan Cancer Support. </a:t>
            </a:r>
          </a:p>
        </p:txBody>
      </p:sp>
      <p:pic>
        <p:nvPicPr>
          <p:cNvPr id="5124" name="Picture 4" descr="Macmillan launches new advertising campaign">
            <a:extLst>
              <a:ext uri="{FF2B5EF4-FFF2-40B4-BE49-F238E27FC236}">
                <a16:creationId xmlns:a16="http://schemas.microsoft.com/office/drawing/2014/main" id="{C6FE8CCD-A1B4-B39B-E464-E57162222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866" y="3221502"/>
            <a:ext cx="3708400" cy="253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04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E3EF-42C4-960F-704A-4D218AA385AF}"/>
              </a:ext>
            </a:extLst>
          </p:cNvPr>
          <p:cNvSpPr>
            <a:spLocks noGrp="1"/>
          </p:cNvSpPr>
          <p:nvPr>
            <p:ph type="title"/>
          </p:nvPr>
        </p:nvSpPr>
        <p:spPr>
          <a:xfrm>
            <a:off x="1749287" y="2796209"/>
            <a:ext cx="8216348" cy="810383"/>
          </a:xfrm>
        </p:spPr>
        <p:txBody>
          <a:bodyPr>
            <a:normAutofit/>
          </a:bodyPr>
          <a:lstStyle/>
          <a:p>
            <a:pPr algn="ctr"/>
            <a:r>
              <a:rPr lang="en-US" sz="3200" b="1" dirty="0">
                <a:latin typeface="Times New Roman" panose="02020603050405020304" pitchFamily="18" charset="0"/>
                <a:cs typeface="Times New Roman" panose="02020603050405020304" pitchFamily="18" charset="0"/>
              </a:rPr>
              <a:t>2.0 Client goals &amp; Its’ importance</a:t>
            </a:r>
          </a:p>
        </p:txBody>
      </p:sp>
      <p:sp>
        <p:nvSpPr>
          <p:cNvPr id="3" name="Content Placeholder 2">
            <a:extLst>
              <a:ext uri="{FF2B5EF4-FFF2-40B4-BE49-F238E27FC236}">
                <a16:creationId xmlns:a16="http://schemas.microsoft.com/office/drawing/2014/main" id="{EB311EBF-A438-5DB2-F966-41D023C710FB}"/>
              </a:ext>
            </a:extLst>
          </p:cNvPr>
          <p:cNvSpPr>
            <a:spLocks noGrp="1"/>
          </p:cNvSpPr>
          <p:nvPr>
            <p:ph idx="1"/>
          </p:nvPr>
        </p:nvSpPr>
        <p:spPr>
          <a:xfrm>
            <a:off x="2093843" y="3856383"/>
            <a:ext cx="8216348" cy="1967642"/>
          </a:xfrm>
        </p:spPr>
        <p:txBody>
          <a:bodyPr>
            <a:normAutofit fontScale="92500"/>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client aims to raise awareness about the challenges faced by those affected by cancer and inspire participation in "Lift Hope Day" to promote support, compassion, and resilience within communities. By highlighting the importance of hope and solidarity in the face of cancer, the campaign seeks to encourage individuals to offer support and assistance to those navigating the journey through cancer, fostering a culture of empathy and understanding.</a:t>
            </a:r>
          </a:p>
        </p:txBody>
      </p:sp>
    </p:spTree>
    <p:extLst>
      <p:ext uri="{BB962C8B-B14F-4D97-AF65-F5344CB8AC3E}">
        <p14:creationId xmlns:p14="http://schemas.microsoft.com/office/powerpoint/2010/main" val="31028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894B-44E0-23F6-9645-27281657895A}"/>
              </a:ext>
            </a:extLst>
          </p:cNvPr>
          <p:cNvSpPr>
            <a:spLocks noGrp="1"/>
          </p:cNvSpPr>
          <p:nvPr>
            <p:ph type="title"/>
          </p:nvPr>
        </p:nvSpPr>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3.0 Creative Concept: </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723421-1F30-0179-07D8-5359AC4E5EA2}"/>
              </a:ext>
            </a:extLst>
          </p:cNvPr>
          <p:cNvSpPr>
            <a:spLocks noGrp="1"/>
          </p:cNvSpPr>
          <p:nvPr>
            <p:ph idx="1"/>
          </p:nvPr>
        </p:nvSpPr>
        <p:spPr/>
        <p:txBody>
          <a:bodyPr>
            <a:norm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Introduction of the campaign theme; “Illuminate Hope”</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Our campaign theme, "Illuminate Hope," symbolizes our commitment to shining a light on the challenges faced by those affected by cancer and the importance of providing support and hope. Just as light dispels darkness, our campaign seeks to illuminate the path towards resilience, unity, and healing in the face of cancer.</a:t>
            </a:r>
          </a:p>
        </p:txBody>
      </p:sp>
      <p:pic>
        <p:nvPicPr>
          <p:cNvPr id="6146" name="Picture 2" descr="Cancer Hope Network (@cancerhopenetwork) • Instagram photos and videos">
            <a:extLst>
              <a:ext uri="{FF2B5EF4-FFF2-40B4-BE49-F238E27FC236}">
                <a16:creationId xmlns:a16="http://schemas.microsoft.com/office/drawing/2014/main" id="{3B302650-8032-2E44-744A-93BA9F0CF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837" y="2883876"/>
            <a:ext cx="3390314" cy="268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10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894B-44E0-23F6-9645-27281657895A}"/>
              </a:ext>
            </a:extLst>
          </p:cNvPr>
          <p:cNvSpPr>
            <a:spLocks noGrp="1"/>
          </p:cNvSpPr>
          <p:nvPr>
            <p:ph type="title"/>
          </p:nvPr>
        </p:nvSpPr>
        <p:spPr>
          <a:xfrm>
            <a:off x="2186608" y="961474"/>
            <a:ext cx="7818784"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Focus of creative concept on empowerment, mindfulness, and sustainability.</a:t>
            </a:r>
          </a:p>
        </p:txBody>
      </p:sp>
      <p:sp>
        <p:nvSpPr>
          <p:cNvPr id="3" name="Content Placeholder 2">
            <a:extLst>
              <a:ext uri="{FF2B5EF4-FFF2-40B4-BE49-F238E27FC236}">
                <a16:creationId xmlns:a16="http://schemas.microsoft.com/office/drawing/2014/main" id="{7D723421-1F30-0179-07D8-5359AC4E5EA2}"/>
              </a:ext>
            </a:extLst>
          </p:cNvPr>
          <p:cNvSpPr>
            <a:spLocks noGrp="1"/>
          </p:cNvSpPr>
          <p:nvPr>
            <p:ph idx="1"/>
          </p:nvPr>
        </p:nvSpPr>
        <p:spPr>
          <a:xfrm>
            <a:off x="2017389" y="2619777"/>
            <a:ext cx="7818784" cy="3612211"/>
          </a:xfrm>
        </p:spPr>
        <p:txBody>
          <a:bodyPr>
            <a:normAutofit fontScale="92500" lnSpcReduction="20000"/>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We envision a campaign that emphasizes empowerment by shining a light on the power of support and solidarity within communities affected by cancer.</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Our creative concept revolves around fostering empathy and understanding, encouraging people to pause and consider the impact of their actions on those navigating the journey through cancer.</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Compassion is at the core of our concept, promoting the adoption of practices that offer hope and assistance to individuals and families facing the challenges of cancer, while also highlighting the importance of support networks like Macmillan Cancer Support.</a:t>
            </a:r>
          </a:p>
        </p:txBody>
      </p:sp>
    </p:spTree>
    <p:extLst>
      <p:ext uri="{BB962C8B-B14F-4D97-AF65-F5344CB8AC3E}">
        <p14:creationId xmlns:p14="http://schemas.microsoft.com/office/powerpoint/2010/main" val="2839203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894B-44E0-23F6-9645-27281657895A}"/>
              </a:ext>
            </a:extLst>
          </p:cNvPr>
          <p:cNvSpPr>
            <a:spLocks noGrp="1"/>
          </p:cNvSpPr>
          <p:nvPr>
            <p:ph type="title"/>
          </p:nvPr>
        </p:nvSpPr>
        <p:spPr>
          <a:xfrm>
            <a:off x="1842052" y="1401210"/>
            <a:ext cx="8507896" cy="1032501"/>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Use of visuals, slogans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to resonate with the target audience.</a:t>
            </a:r>
          </a:p>
        </p:txBody>
      </p:sp>
      <p:sp>
        <p:nvSpPr>
          <p:cNvPr id="3" name="Content Placeholder 2">
            <a:extLst>
              <a:ext uri="{FF2B5EF4-FFF2-40B4-BE49-F238E27FC236}">
                <a16:creationId xmlns:a16="http://schemas.microsoft.com/office/drawing/2014/main" id="{7D723421-1F30-0179-07D8-5359AC4E5EA2}"/>
              </a:ext>
            </a:extLst>
          </p:cNvPr>
          <p:cNvSpPr>
            <a:spLocks noGrp="1"/>
          </p:cNvSpPr>
          <p:nvPr>
            <p:ph idx="1"/>
          </p:nvPr>
        </p:nvSpPr>
        <p:spPr>
          <a:xfrm>
            <a:off x="1842052" y="2433710"/>
            <a:ext cx="8693426" cy="3941015"/>
          </a:xfrm>
        </p:spPr>
        <p:txBody>
          <a:bodyPr>
            <a:norm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Visuals: We plan to use imagery that embodies hope and solidarity, such as individuals offering support to those affected by cancer or participating in community events. Bright and uplifting scenes will convey a sense of resilience and unity.</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Slogans: For instance, we will use slogans such as;</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"Illuminate Hope: Together We Shine,"</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"Strength in Solidarity: Lift Each Other Up,"</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"Empower Change: Compassion in Action."</a:t>
            </a:r>
          </a:p>
        </p:txBody>
      </p:sp>
    </p:spTree>
    <p:extLst>
      <p:ext uri="{BB962C8B-B14F-4D97-AF65-F5344CB8AC3E}">
        <p14:creationId xmlns:p14="http://schemas.microsoft.com/office/powerpoint/2010/main" val="40173037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864</TotalTime>
  <Words>1731</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Garamond</vt:lpstr>
      <vt:lpstr>Söhne</vt:lpstr>
      <vt:lpstr>Times New Roman</vt:lpstr>
      <vt:lpstr>Wingdings</vt:lpstr>
      <vt:lpstr>Organic</vt:lpstr>
      <vt:lpstr>"Empower Change" - Advertising Campaign for “Lift Hope Day“ Macmillan Cancer Support</vt:lpstr>
      <vt:lpstr>1.0 Introduction</vt:lpstr>
      <vt:lpstr>Cont. concept of “Lift Hope Day”</vt:lpstr>
      <vt:lpstr>Cont. Its’ significance</vt:lpstr>
      <vt:lpstr>Cont. understanding key concepts</vt:lpstr>
      <vt:lpstr>2.0 Client goals &amp; Its’ importance</vt:lpstr>
      <vt:lpstr>3.0 Creative Concept:  </vt:lpstr>
      <vt:lpstr>Focus of creative concept on empowerment, mindfulness, and sustainability.</vt:lpstr>
      <vt:lpstr>Use of visuals, slogans to resonate with the target audience.</vt:lpstr>
      <vt:lpstr>Use of messaging to resonate with the target audience.</vt:lpstr>
      <vt:lpstr>4.0 Media Channel Selection</vt:lpstr>
      <vt:lpstr>Social media platforms</vt:lpstr>
      <vt:lpstr>Cont. </vt:lpstr>
      <vt:lpstr>Cont. </vt:lpstr>
      <vt:lpstr>5.0 Media Production</vt:lpstr>
      <vt:lpstr>6.0 Measurement of Success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 Change" - Advertising Campaign for "Buy Nothing Day"</dc:title>
  <dc:creator>user</dc:creator>
  <cp:lastModifiedBy>user</cp:lastModifiedBy>
  <cp:revision>9</cp:revision>
  <dcterms:created xsi:type="dcterms:W3CDTF">2024-03-16T01:16:55Z</dcterms:created>
  <dcterms:modified xsi:type="dcterms:W3CDTF">2024-03-27T06:52:42Z</dcterms:modified>
</cp:coreProperties>
</file>