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6" r:id="rId4"/>
    <p:sldId id="264" r:id="rId5"/>
    <p:sldId id="265" r:id="rId6"/>
    <p:sldId id="257" r:id="rId7"/>
    <p:sldId id="267" r:id="rId8"/>
    <p:sldId id="258" r:id="rId9"/>
    <p:sldId id="259"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546BE08-CFE2-49C5-89CB-7DA777B312C4}" type="datetimeFigureOut">
              <a:rPr lang="en-US" smtClean="0"/>
              <a:t>12/1/2022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E25D5BB-D802-4882-9192-C9A32F7B5C3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63810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6BE08-CFE2-49C5-89CB-7DA777B312C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5D5BB-D802-4882-9192-C9A32F7B5C34}" type="slidenum">
              <a:rPr lang="en-US" smtClean="0"/>
              <a:t>‹#›</a:t>
            </a:fld>
            <a:endParaRPr lang="en-US"/>
          </a:p>
        </p:txBody>
      </p:sp>
    </p:spTree>
    <p:extLst>
      <p:ext uri="{BB962C8B-B14F-4D97-AF65-F5344CB8AC3E}">
        <p14:creationId xmlns:p14="http://schemas.microsoft.com/office/powerpoint/2010/main" val="2297067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6BE08-CFE2-49C5-89CB-7DA777B312C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5D5BB-D802-4882-9192-C9A32F7B5C34}" type="slidenum">
              <a:rPr lang="en-US" smtClean="0"/>
              <a:t>‹#›</a:t>
            </a:fld>
            <a:endParaRPr lang="en-US"/>
          </a:p>
        </p:txBody>
      </p:sp>
    </p:spTree>
    <p:extLst>
      <p:ext uri="{BB962C8B-B14F-4D97-AF65-F5344CB8AC3E}">
        <p14:creationId xmlns:p14="http://schemas.microsoft.com/office/powerpoint/2010/main" val="409002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6BE08-CFE2-49C5-89CB-7DA777B312C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5D5BB-D802-4882-9192-C9A32F7B5C34}" type="slidenum">
              <a:rPr lang="en-US" smtClean="0"/>
              <a:t>‹#›</a:t>
            </a:fld>
            <a:endParaRPr lang="en-US"/>
          </a:p>
        </p:txBody>
      </p:sp>
    </p:spTree>
    <p:extLst>
      <p:ext uri="{BB962C8B-B14F-4D97-AF65-F5344CB8AC3E}">
        <p14:creationId xmlns:p14="http://schemas.microsoft.com/office/powerpoint/2010/main" val="297270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546BE08-CFE2-49C5-89CB-7DA777B312C4}" type="datetimeFigureOut">
              <a:rPr lang="en-US" smtClean="0"/>
              <a:t>12/1/2022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E25D5BB-D802-4882-9192-C9A32F7B5C3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147566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46BE08-CFE2-49C5-89CB-7DA777B312C4}"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5D5BB-D802-4882-9192-C9A32F7B5C34}" type="slidenum">
              <a:rPr lang="en-US" smtClean="0"/>
              <a:t>‹#›</a:t>
            </a:fld>
            <a:endParaRPr lang="en-US"/>
          </a:p>
        </p:txBody>
      </p:sp>
    </p:spTree>
    <p:extLst>
      <p:ext uri="{BB962C8B-B14F-4D97-AF65-F5344CB8AC3E}">
        <p14:creationId xmlns:p14="http://schemas.microsoft.com/office/powerpoint/2010/main" val="280175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46BE08-CFE2-49C5-89CB-7DA777B312C4}"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25D5BB-D802-4882-9192-C9A32F7B5C34}" type="slidenum">
              <a:rPr lang="en-US" smtClean="0"/>
              <a:t>‹#›</a:t>
            </a:fld>
            <a:endParaRPr lang="en-US"/>
          </a:p>
        </p:txBody>
      </p:sp>
    </p:spTree>
    <p:extLst>
      <p:ext uri="{BB962C8B-B14F-4D97-AF65-F5344CB8AC3E}">
        <p14:creationId xmlns:p14="http://schemas.microsoft.com/office/powerpoint/2010/main" val="306564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46BE08-CFE2-49C5-89CB-7DA777B312C4}"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25D5BB-D802-4882-9192-C9A32F7B5C34}" type="slidenum">
              <a:rPr lang="en-US" smtClean="0"/>
              <a:t>‹#›</a:t>
            </a:fld>
            <a:endParaRPr lang="en-US"/>
          </a:p>
        </p:txBody>
      </p:sp>
    </p:spTree>
    <p:extLst>
      <p:ext uri="{BB962C8B-B14F-4D97-AF65-F5344CB8AC3E}">
        <p14:creationId xmlns:p14="http://schemas.microsoft.com/office/powerpoint/2010/main" val="140655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6BE08-CFE2-49C5-89CB-7DA777B312C4}"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25D5BB-D802-4882-9192-C9A32F7B5C34}" type="slidenum">
              <a:rPr lang="en-US" smtClean="0"/>
              <a:t>‹#›</a:t>
            </a:fld>
            <a:endParaRPr lang="en-US"/>
          </a:p>
        </p:txBody>
      </p:sp>
    </p:spTree>
    <p:extLst>
      <p:ext uri="{BB962C8B-B14F-4D97-AF65-F5344CB8AC3E}">
        <p14:creationId xmlns:p14="http://schemas.microsoft.com/office/powerpoint/2010/main" val="144623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546BE08-CFE2-49C5-89CB-7DA777B312C4}" type="datetimeFigureOut">
              <a:rPr lang="en-US" smtClean="0"/>
              <a:t>12/1/2022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E25D5BB-D802-4882-9192-C9A32F7B5C3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803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546BE08-CFE2-49C5-89CB-7DA777B312C4}" type="datetimeFigureOut">
              <a:rPr lang="en-US" smtClean="0"/>
              <a:t>12/1/2022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E25D5BB-D802-4882-9192-C9A32F7B5C3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787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546BE08-CFE2-49C5-89CB-7DA777B312C4}" type="datetimeFigureOut">
              <a:rPr lang="en-US" smtClean="0"/>
              <a:t>12/1/2022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E25D5BB-D802-4882-9192-C9A32F7B5C3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1168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B7B03-F2A5-4E09-A939-D30C89C33EA5}"/>
              </a:ext>
            </a:extLst>
          </p:cNvPr>
          <p:cNvSpPr>
            <a:spLocks noGrp="1"/>
          </p:cNvSpPr>
          <p:nvPr>
            <p:ph type="ctrTitle"/>
          </p:nvPr>
        </p:nvSpPr>
        <p:spPr/>
        <p:txBody>
          <a:bodyPr/>
          <a:lstStyle/>
          <a:p>
            <a:r>
              <a:rPr lang="en-US" dirty="0"/>
              <a:t>Lung Cancer PREDICTION</a:t>
            </a:r>
          </a:p>
        </p:txBody>
      </p:sp>
      <p:sp>
        <p:nvSpPr>
          <p:cNvPr id="3" name="Subtitle 2">
            <a:extLst>
              <a:ext uri="{FF2B5EF4-FFF2-40B4-BE49-F238E27FC236}">
                <a16:creationId xmlns:a16="http://schemas.microsoft.com/office/drawing/2014/main" id="{79F86D14-460D-4D1D-B488-AE8009106870}"/>
              </a:ext>
            </a:extLst>
          </p:cNvPr>
          <p:cNvSpPr>
            <a:spLocks noGrp="1"/>
          </p:cNvSpPr>
          <p:nvPr>
            <p:ph type="subTitle" idx="1"/>
          </p:nvPr>
        </p:nvSpPr>
        <p:spPr/>
        <p:txBody>
          <a:bodyPr/>
          <a:lstStyle/>
          <a:p>
            <a:r>
              <a:rPr lang="en-US" dirty="0"/>
              <a:t>University Name</a:t>
            </a:r>
          </a:p>
          <a:p>
            <a:r>
              <a:rPr lang="en-US" dirty="0"/>
              <a:t>Submitted by:</a:t>
            </a:r>
          </a:p>
        </p:txBody>
      </p:sp>
    </p:spTree>
    <p:extLst>
      <p:ext uri="{BB962C8B-B14F-4D97-AF65-F5344CB8AC3E}">
        <p14:creationId xmlns:p14="http://schemas.microsoft.com/office/powerpoint/2010/main" val="2269159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5641-BE71-443E-8D79-6459C39D93F2}"/>
              </a:ext>
            </a:extLst>
          </p:cNvPr>
          <p:cNvSpPr>
            <a:spLocks noGrp="1"/>
          </p:cNvSpPr>
          <p:nvPr>
            <p:ph type="title"/>
          </p:nvPr>
        </p:nvSpPr>
        <p:spPr/>
        <p:txBody>
          <a:bodyPr/>
          <a:lstStyle/>
          <a:p>
            <a:r>
              <a:rPr lang="en-US" dirty="0"/>
              <a:t>Inferences.</a:t>
            </a:r>
          </a:p>
        </p:txBody>
      </p:sp>
      <p:sp>
        <p:nvSpPr>
          <p:cNvPr id="3" name="Content Placeholder 2">
            <a:extLst>
              <a:ext uri="{FF2B5EF4-FFF2-40B4-BE49-F238E27FC236}">
                <a16:creationId xmlns:a16="http://schemas.microsoft.com/office/drawing/2014/main" id="{F02D05FA-FB0E-4E7C-8DEE-A5066E65EB43}"/>
              </a:ext>
            </a:extLst>
          </p:cNvPr>
          <p:cNvSpPr>
            <a:spLocks noGrp="1"/>
          </p:cNvSpPr>
          <p:nvPr>
            <p:ph idx="1"/>
          </p:nvPr>
        </p:nvSpPr>
        <p:spPr/>
        <p:txBody>
          <a:bodyPr/>
          <a:lstStyle/>
          <a:p>
            <a:r>
              <a:rPr lang="en-US" dirty="0"/>
              <a:t>From the previous slide, its evident that Random forest classifier out performs Naïve Bayes and Decision tree classifier with an accuracy of 93.5%, followed by Naïve Bayes with 91.9% and then decision tree closes with 87.1%.</a:t>
            </a:r>
          </a:p>
          <a:p>
            <a:r>
              <a:rPr lang="en-US" dirty="0"/>
              <a:t>This means that both three models can predict correct results for almost all the cases. But, the accuracy score of Random forest model is better than the one for naïve Bayes and decision trees which implies that the Random forest model is better than Naïve Bayes and Decisions tree.</a:t>
            </a:r>
          </a:p>
          <a:p>
            <a:r>
              <a:rPr lang="en-US" dirty="0"/>
              <a:t>In conclusion, We observe that, in lung cancer detection, the choice of dataset features impacts the results much more. Higher the number of features, more is the training time  required to train the model. We also confirm that, smoking plays a big role  cancer development.</a:t>
            </a:r>
          </a:p>
        </p:txBody>
      </p:sp>
    </p:spTree>
    <p:extLst>
      <p:ext uri="{BB962C8B-B14F-4D97-AF65-F5344CB8AC3E}">
        <p14:creationId xmlns:p14="http://schemas.microsoft.com/office/powerpoint/2010/main" val="239644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B57E-EF2B-4AAD-BE59-4F79D3FA38E3}"/>
              </a:ext>
            </a:extLst>
          </p:cNvPr>
          <p:cNvSpPr>
            <a:spLocks noGrp="1"/>
          </p:cNvSpPr>
          <p:nvPr>
            <p:ph type="title"/>
          </p:nvPr>
        </p:nvSpPr>
        <p:spPr>
          <a:xfrm>
            <a:off x="3602181" y="2686050"/>
            <a:ext cx="5638801" cy="1485900"/>
          </a:xfrm>
        </p:spPr>
        <p:txBody>
          <a:bodyPr/>
          <a:lstStyle/>
          <a:p>
            <a:br>
              <a:rPr lang="en-US" dirty="0"/>
            </a:br>
            <a:r>
              <a:rPr lang="en-US" dirty="0"/>
              <a:t>           Thank You</a:t>
            </a:r>
          </a:p>
        </p:txBody>
      </p:sp>
    </p:spTree>
    <p:extLst>
      <p:ext uri="{BB962C8B-B14F-4D97-AF65-F5344CB8AC3E}">
        <p14:creationId xmlns:p14="http://schemas.microsoft.com/office/powerpoint/2010/main" val="173136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E86E-BF23-4E55-A792-31B9D9D2F04D}"/>
              </a:ext>
            </a:extLst>
          </p:cNvPr>
          <p:cNvSpPr>
            <a:spLocks noGrp="1"/>
          </p:cNvSpPr>
          <p:nvPr>
            <p:ph type="title"/>
          </p:nvPr>
        </p:nvSpPr>
        <p:spPr/>
        <p:txBody>
          <a:bodyPr/>
          <a:lstStyle/>
          <a:p>
            <a:r>
              <a:rPr lang="en-US" dirty="0"/>
              <a:t>Research Hypothesis</a:t>
            </a:r>
          </a:p>
        </p:txBody>
      </p:sp>
      <p:sp>
        <p:nvSpPr>
          <p:cNvPr id="3" name="Content Placeholder 2">
            <a:extLst>
              <a:ext uri="{FF2B5EF4-FFF2-40B4-BE49-F238E27FC236}">
                <a16:creationId xmlns:a16="http://schemas.microsoft.com/office/drawing/2014/main" id="{4789CAF0-0EA5-4CA3-9957-D962FD04FC86}"/>
              </a:ext>
            </a:extLst>
          </p:cNvPr>
          <p:cNvSpPr>
            <a:spLocks noGrp="1"/>
          </p:cNvSpPr>
          <p:nvPr>
            <p:ph idx="1"/>
          </p:nvPr>
        </p:nvSpPr>
        <p:spPr/>
        <p:txBody>
          <a:bodyPr/>
          <a:lstStyle/>
          <a:p>
            <a:r>
              <a:rPr lang="en-US" dirty="0"/>
              <a:t>Male is the leading gender with lung cancer diseases.</a:t>
            </a:r>
          </a:p>
          <a:p>
            <a:r>
              <a:rPr lang="en-US" dirty="0"/>
              <a:t>People between the age of 40-50 are the leading age group with lung cancer disease.</a:t>
            </a:r>
          </a:p>
          <a:p>
            <a:r>
              <a:rPr lang="en-US" dirty="0"/>
              <a:t>People who smoke are the leading group with lung cancer.</a:t>
            </a:r>
          </a:p>
        </p:txBody>
      </p:sp>
    </p:spTree>
    <p:extLst>
      <p:ext uri="{BB962C8B-B14F-4D97-AF65-F5344CB8AC3E}">
        <p14:creationId xmlns:p14="http://schemas.microsoft.com/office/powerpoint/2010/main" val="115167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985D-27DC-4BDD-85DD-40C9444E4FE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36DA9F13-7C3D-4797-B46B-CCAD1AFDE896}"/>
              </a:ext>
            </a:extLst>
          </p:cNvPr>
          <p:cNvSpPr>
            <a:spLocks noGrp="1"/>
          </p:cNvSpPr>
          <p:nvPr>
            <p:ph idx="1"/>
          </p:nvPr>
        </p:nvSpPr>
        <p:spPr>
          <a:xfrm>
            <a:off x="1371600" y="2285999"/>
            <a:ext cx="9601200" cy="4239491"/>
          </a:xfrm>
        </p:spPr>
        <p:txBody>
          <a:bodyPr>
            <a:normAutofit lnSpcReduction="10000"/>
          </a:bodyPr>
          <a:lstStyle/>
          <a:p>
            <a:r>
              <a:rPr lang="en-US" dirty="0"/>
              <a:t>NULL HYPOTHESIS: Male is the leading gender with lung cancer diseases.</a:t>
            </a:r>
          </a:p>
          <a:p>
            <a:r>
              <a:rPr lang="en-US" dirty="0"/>
              <a:t>ALTERNATE HYPOTHESIS: Male is the leading gender with lung cancer diseases</a:t>
            </a:r>
          </a:p>
          <a:p>
            <a:endParaRPr lang="en-US" dirty="0"/>
          </a:p>
          <a:p>
            <a:r>
              <a:rPr lang="en-US" dirty="0"/>
              <a:t>NULL HYPOTHESIS: People who smoke are the leading group with lung cancer.</a:t>
            </a:r>
          </a:p>
          <a:p>
            <a:r>
              <a:rPr lang="en-US" dirty="0"/>
              <a:t>ALTERNATE HYPOTHESIS: People who smoke are not the leading group with lung cancer.</a:t>
            </a:r>
          </a:p>
          <a:p>
            <a:endParaRPr lang="en-US" dirty="0"/>
          </a:p>
          <a:p>
            <a:r>
              <a:rPr lang="en-US" dirty="0"/>
              <a:t>NULL HYPOTHESIS: People between the age of 40-50 are the leading age group with lung cancer disease.</a:t>
            </a:r>
          </a:p>
          <a:p>
            <a:r>
              <a:rPr lang="en-US" dirty="0"/>
              <a:t>ALTERNATE HYPOTHESIS: People between the age of 40-50 are not the leading age group with lung cancer disease.</a:t>
            </a:r>
          </a:p>
        </p:txBody>
      </p:sp>
    </p:spTree>
    <p:extLst>
      <p:ext uri="{BB962C8B-B14F-4D97-AF65-F5344CB8AC3E}">
        <p14:creationId xmlns:p14="http://schemas.microsoft.com/office/powerpoint/2010/main" val="289948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DE45-F8ED-42C9-8F76-AEA3FEFCCA0A}"/>
              </a:ext>
            </a:extLst>
          </p:cNvPr>
          <p:cNvSpPr>
            <a:spLocks noGrp="1"/>
          </p:cNvSpPr>
          <p:nvPr>
            <p:ph type="title"/>
          </p:nvPr>
        </p:nvSpPr>
        <p:spPr/>
        <p:txBody>
          <a:bodyPr/>
          <a:lstStyle/>
          <a:p>
            <a:r>
              <a:rPr lang="en-US" dirty="0"/>
              <a:t>Classification techniques </a:t>
            </a:r>
          </a:p>
        </p:txBody>
      </p:sp>
      <p:sp>
        <p:nvSpPr>
          <p:cNvPr id="3" name="Content Placeholder 2">
            <a:extLst>
              <a:ext uri="{FF2B5EF4-FFF2-40B4-BE49-F238E27FC236}">
                <a16:creationId xmlns:a16="http://schemas.microsoft.com/office/drawing/2014/main" id="{128007C7-0B16-4A18-AB14-70D377605181}"/>
              </a:ext>
            </a:extLst>
          </p:cNvPr>
          <p:cNvSpPr>
            <a:spLocks noGrp="1"/>
          </p:cNvSpPr>
          <p:nvPr>
            <p:ph idx="1"/>
          </p:nvPr>
        </p:nvSpPr>
        <p:spPr/>
        <p:txBody>
          <a:bodyPr/>
          <a:lstStyle/>
          <a:p>
            <a:r>
              <a:rPr lang="en-US" dirty="0"/>
              <a:t>In this research study, I implemented Lung Cancer prediction project using three distinct classification techniques;</a:t>
            </a:r>
          </a:p>
          <a:p>
            <a:r>
              <a:rPr lang="en-US" dirty="0"/>
              <a:t>Random Forest classifier.</a:t>
            </a:r>
          </a:p>
          <a:p>
            <a:r>
              <a:rPr lang="en-US" dirty="0"/>
              <a:t>Decision Tree classifier.</a:t>
            </a:r>
          </a:p>
          <a:p>
            <a:r>
              <a:rPr lang="en-US" dirty="0"/>
              <a:t>Naïve Bayes.</a:t>
            </a:r>
          </a:p>
        </p:txBody>
      </p:sp>
    </p:spTree>
    <p:extLst>
      <p:ext uri="{BB962C8B-B14F-4D97-AF65-F5344CB8AC3E}">
        <p14:creationId xmlns:p14="http://schemas.microsoft.com/office/powerpoint/2010/main" val="14892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DE45-F8ED-42C9-8F76-AEA3FEFCCA0A}"/>
              </a:ext>
            </a:extLst>
          </p:cNvPr>
          <p:cNvSpPr>
            <a:spLocks noGrp="1"/>
          </p:cNvSpPr>
          <p:nvPr>
            <p:ph type="title"/>
          </p:nvPr>
        </p:nvSpPr>
        <p:spPr/>
        <p:txBody>
          <a:bodyPr/>
          <a:lstStyle/>
          <a:p>
            <a:r>
              <a:rPr lang="en-US" dirty="0"/>
              <a:t>Classification techniques evaluation</a:t>
            </a:r>
          </a:p>
        </p:txBody>
      </p:sp>
      <p:sp>
        <p:nvSpPr>
          <p:cNvPr id="3" name="Content Placeholder 2">
            <a:extLst>
              <a:ext uri="{FF2B5EF4-FFF2-40B4-BE49-F238E27FC236}">
                <a16:creationId xmlns:a16="http://schemas.microsoft.com/office/drawing/2014/main" id="{128007C7-0B16-4A18-AB14-70D377605181}"/>
              </a:ext>
            </a:extLst>
          </p:cNvPr>
          <p:cNvSpPr>
            <a:spLocks noGrp="1"/>
          </p:cNvSpPr>
          <p:nvPr>
            <p:ph idx="1"/>
          </p:nvPr>
        </p:nvSpPr>
        <p:spPr/>
        <p:txBody>
          <a:bodyPr/>
          <a:lstStyle/>
          <a:p>
            <a:r>
              <a:rPr lang="en-US" dirty="0"/>
              <a:t>The three implemented  distinct classification techniques were evaluated to get their performance compare the performance and select the best among them.</a:t>
            </a:r>
          </a:p>
          <a:p>
            <a:r>
              <a:rPr lang="en-US" dirty="0"/>
              <a:t>In this project implementation;</a:t>
            </a:r>
          </a:p>
          <a:p>
            <a:r>
              <a:rPr lang="en-US" dirty="0"/>
              <a:t> I used accuracy score, </a:t>
            </a:r>
          </a:p>
          <a:p>
            <a:r>
              <a:rPr lang="en-US" dirty="0"/>
              <a:t>Prediction test data set results</a:t>
            </a:r>
          </a:p>
          <a:p>
            <a:r>
              <a:rPr lang="en-US" dirty="0"/>
              <a:t>Confusion matrix. Where I compared the true labels with the predicted labels in order to understand how accurate my techniques are.</a:t>
            </a:r>
          </a:p>
        </p:txBody>
      </p:sp>
    </p:spTree>
    <p:extLst>
      <p:ext uri="{BB962C8B-B14F-4D97-AF65-F5344CB8AC3E}">
        <p14:creationId xmlns:p14="http://schemas.microsoft.com/office/powerpoint/2010/main" val="349929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DAD13-9A19-4E68-8A6F-FE9B284BDD2E}"/>
              </a:ext>
            </a:extLst>
          </p:cNvPr>
          <p:cNvSpPr>
            <a:spLocks noGrp="1"/>
          </p:cNvSpPr>
          <p:nvPr>
            <p:ph type="title"/>
          </p:nvPr>
        </p:nvSpPr>
        <p:spPr>
          <a:xfrm>
            <a:off x="1371600" y="685800"/>
            <a:ext cx="9601200" cy="1485900"/>
          </a:xfrm>
        </p:spPr>
        <p:txBody>
          <a:bodyPr/>
          <a:lstStyle/>
          <a:p>
            <a:r>
              <a:rPr lang="en-US" dirty="0"/>
              <a:t>The Problem</a:t>
            </a:r>
          </a:p>
        </p:txBody>
      </p:sp>
      <p:sp>
        <p:nvSpPr>
          <p:cNvPr id="3" name="Content Placeholder 2">
            <a:extLst>
              <a:ext uri="{FF2B5EF4-FFF2-40B4-BE49-F238E27FC236}">
                <a16:creationId xmlns:a16="http://schemas.microsoft.com/office/drawing/2014/main" id="{61678DB3-AF38-4222-8BA9-879B44C775A1}"/>
              </a:ext>
            </a:extLst>
          </p:cNvPr>
          <p:cNvSpPr>
            <a:spLocks noGrp="1"/>
          </p:cNvSpPr>
          <p:nvPr>
            <p:ph idx="1"/>
          </p:nvPr>
        </p:nvSpPr>
        <p:spPr>
          <a:xfrm>
            <a:off x="1371600" y="2286000"/>
            <a:ext cx="9601200" cy="3581400"/>
          </a:xfrm>
        </p:spPr>
        <p:txBody>
          <a:bodyPr/>
          <a:lstStyle/>
          <a:p>
            <a:r>
              <a:rPr lang="en-US" dirty="0"/>
              <a:t>Lung  Cancer prediction as a result of Smoke.</a:t>
            </a:r>
          </a:p>
          <a:p>
            <a:r>
              <a:rPr lang="en-US" dirty="0"/>
              <a:t>I collected Survey lung Cancer Dataset from Kaggle. This is the primary dataset used in the project implementation.</a:t>
            </a:r>
          </a:p>
        </p:txBody>
      </p:sp>
      <p:pic>
        <p:nvPicPr>
          <p:cNvPr id="5" name="Picture 4">
            <a:extLst>
              <a:ext uri="{FF2B5EF4-FFF2-40B4-BE49-F238E27FC236}">
                <a16:creationId xmlns:a16="http://schemas.microsoft.com/office/drawing/2014/main" id="{C92AB486-9023-42DE-8B3E-43D418EAD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429000"/>
            <a:ext cx="3143250" cy="3035300"/>
          </a:xfrm>
          <a:prstGeom prst="rect">
            <a:avLst/>
          </a:prstGeom>
        </p:spPr>
      </p:pic>
      <p:pic>
        <p:nvPicPr>
          <p:cNvPr id="7" name="Picture 6">
            <a:extLst>
              <a:ext uri="{FF2B5EF4-FFF2-40B4-BE49-F238E27FC236}">
                <a16:creationId xmlns:a16="http://schemas.microsoft.com/office/drawing/2014/main" id="{BD4BA9DE-AC9B-4405-9CF8-ADBB046A2C77}"/>
              </a:ext>
            </a:extLst>
          </p:cNvPr>
          <p:cNvPicPr>
            <a:picLocks noChangeAspect="1"/>
          </p:cNvPicPr>
          <p:nvPr/>
        </p:nvPicPr>
        <p:blipFill rotWithShape="1">
          <a:blip r:embed="rId3">
            <a:extLst>
              <a:ext uri="{28A0092B-C50C-407E-A947-70E740481C1C}">
                <a14:useLocalDpi xmlns:a14="http://schemas.microsoft.com/office/drawing/2010/main" val="0"/>
              </a:ext>
            </a:extLst>
          </a:blip>
          <a:srcRect l="7321" t="5962" r="5924" b="-1987"/>
          <a:stretch/>
        </p:blipFill>
        <p:spPr>
          <a:xfrm>
            <a:off x="4629784" y="3429000"/>
            <a:ext cx="3545840" cy="3082463"/>
          </a:xfrm>
          <a:prstGeom prst="rect">
            <a:avLst/>
          </a:prstGeom>
        </p:spPr>
      </p:pic>
      <p:pic>
        <p:nvPicPr>
          <p:cNvPr id="9" name="Picture 8">
            <a:extLst>
              <a:ext uri="{FF2B5EF4-FFF2-40B4-BE49-F238E27FC236}">
                <a16:creationId xmlns:a16="http://schemas.microsoft.com/office/drawing/2014/main" id="{B73C16A9-FFC9-415B-9E18-34F5679228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0558" y="3414811"/>
            <a:ext cx="3288665" cy="3049489"/>
          </a:xfrm>
          <a:prstGeom prst="rect">
            <a:avLst/>
          </a:prstGeom>
        </p:spPr>
      </p:pic>
    </p:spTree>
    <p:extLst>
      <p:ext uri="{BB962C8B-B14F-4D97-AF65-F5344CB8AC3E}">
        <p14:creationId xmlns:p14="http://schemas.microsoft.com/office/powerpoint/2010/main" val="395016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2B51-EA80-4B5A-931D-311FA147473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13BB8200-D50B-4FD3-8E37-B4F4604056E1}"/>
              </a:ext>
            </a:extLst>
          </p:cNvPr>
          <p:cNvSpPr>
            <a:spLocks noGrp="1"/>
          </p:cNvSpPr>
          <p:nvPr>
            <p:ph idx="1"/>
          </p:nvPr>
        </p:nvSpPr>
        <p:spPr/>
        <p:txBody>
          <a:bodyPr/>
          <a:lstStyle/>
          <a:p>
            <a:r>
              <a:rPr lang="en-US" dirty="0"/>
              <a:t>Data related to medical problems such as lung cancer diseases and many more is hardly made available to open source. Acquiring the dataset I wanted in order to work on my project using techniques such CNN(</a:t>
            </a:r>
            <a:r>
              <a:rPr lang="en-US"/>
              <a:t>Convolutional Neural </a:t>
            </a:r>
            <a:r>
              <a:rPr lang="en-US" dirty="0"/>
              <a:t>Networks) become a time wasting factor. CNN works best in data related images which isn’t made available as open source.</a:t>
            </a:r>
          </a:p>
        </p:txBody>
      </p:sp>
    </p:spTree>
    <p:extLst>
      <p:ext uri="{BB962C8B-B14F-4D97-AF65-F5344CB8AC3E}">
        <p14:creationId xmlns:p14="http://schemas.microsoft.com/office/powerpoint/2010/main" val="223999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1FD7-AE31-4026-B56F-39E2FE7C7336}"/>
              </a:ext>
            </a:extLst>
          </p:cNvPr>
          <p:cNvSpPr>
            <a:spLocks noGrp="1"/>
          </p:cNvSpPr>
          <p:nvPr>
            <p:ph type="title"/>
          </p:nvPr>
        </p:nvSpPr>
        <p:spPr/>
        <p:txBody>
          <a:bodyPr/>
          <a:lstStyle/>
          <a:p>
            <a:r>
              <a:rPr lang="en-US" dirty="0"/>
              <a:t>Data Feature Correlation</a:t>
            </a:r>
          </a:p>
        </p:txBody>
      </p:sp>
      <p:sp>
        <p:nvSpPr>
          <p:cNvPr id="6" name="Content Placeholder 5">
            <a:extLst>
              <a:ext uri="{FF2B5EF4-FFF2-40B4-BE49-F238E27FC236}">
                <a16:creationId xmlns:a16="http://schemas.microsoft.com/office/drawing/2014/main" id="{BAE6A512-A438-4D44-932E-08316E555651}"/>
              </a:ext>
            </a:extLst>
          </p:cNvPr>
          <p:cNvSpPr>
            <a:spLocks noGrp="1"/>
          </p:cNvSpPr>
          <p:nvPr>
            <p:ph idx="1"/>
          </p:nvPr>
        </p:nvSpPr>
        <p:spPr/>
        <p:txBody>
          <a:bodyPr/>
          <a:lstStyle/>
          <a:p>
            <a:endParaRPr lang="en-US"/>
          </a:p>
        </p:txBody>
      </p:sp>
      <p:sp>
        <p:nvSpPr>
          <p:cNvPr id="8" name="Text Placeholder 7">
            <a:extLst>
              <a:ext uri="{FF2B5EF4-FFF2-40B4-BE49-F238E27FC236}">
                <a16:creationId xmlns:a16="http://schemas.microsoft.com/office/drawing/2014/main" id="{79FF2BE9-5AD3-4602-9A34-43C9AD1428D5}"/>
              </a:ext>
            </a:extLst>
          </p:cNvPr>
          <p:cNvSpPr>
            <a:spLocks noGrp="1"/>
          </p:cNvSpPr>
          <p:nvPr>
            <p:ph type="body" sz="half" idx="2"/>
          </p:nvPr>
        </p:nvSpPr>
        <p:spPr/>
        <p:txBody>
          <a:bodyPr>
            <a:normAutofit lnSpcReduction="10000"/>
          </a:bodyPr>
          <a:lstStyle/>
          <a:p>
            <a:r>
              <a:rPr lang="en-US" dirty="0"/>
              <a:t>The above diagram shows the correlation of the data  set features explained as follows. From the scatter plot above, we observe that, there is a positive high correlation between anxiety and  wallowing difficulty. This means that, whenever someone gets anxious, he/she is likely to experience difficulty in wallowing. There is a positive high correlation between anxiety and yellow fingers, the same case applies between fatigue and shortness of breath. </a:t>
            </a:r>
          </a:p>
        </p:txBody>
      </p:sp>
      <p:pic>
        <p:nvPicPr>
          <p:cNvPr id="5" name="Picture 4">
            <a:extLst>
              <a:ext uri="{FF2B5EF4-FFF2-40B4-BE49-F238E27FC236}">
                <a16:creationId xmlns:a16="http://schemas.microsoft.com/office/drawing/2014/main" id="{BBBBF5FE-1991-459F-806A-359A30764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85800"/>
            <a:ext cx="5811061" cy="5175250"/>
          </a:xfrm>
          <a:prstGeom prst="rect">
            <a:avLst/>
          </a:prstGeom>
        </p:spPr>
      </p:pic>
    </p:spTree>
    <p:extLst>
      <p:ext uri="{BB962C8B-B14F-4D97-AF65-F5344CB8AC3E}">
        <p14:creationId xmlns:p14="http://schemas.microsoft.com/office/powerpoint/2010/main" val="66902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0527-346E-417A-B8EE-F3180291443A}"/>
              </a:ext>
            </a:extLst>
          </p:cNvPr>
          <p:cNvSpPr>
            <a:spLocks noGrp="1"/>
          </p:cNvSpPr>
          <p:nvPr>
            <p:ph type="title"/>
          </p:nvPr>
        </p:nvSpPr>
        <p:spPr>
          <a:xfrm>
            <a:off x="1371600" y="685800"/>
            <a:ext cx="9601200" cy="1485900"/>
          </a:xfrm>
        </p:spPr>
        <p:txBody>
          <a:bodyPr/>
          <a:lstStyle/>
          <a:p>
            <a:r>
              <a:rPr lang="en-US" dirty="0"/>
              <a:t>Classification techniques evaluation</a:t>
            </a:r>
          </a:p>
        </p:txBody>
      </p:sp>
      <p:pic>
        <p:nvPicPr>
          <p:cNvPr id="10" name="Content Placeholder 9">
            <a:extLst>
              <a:ext uri="{FF2B5EF4-FFF2-40B4-BE49-F238E27FC236}">
                <a16:creationId xmlns:a16="http://schemas.microsoft.com/office/drawing/2014/main" id="{2031FD53-3494-4873-A7FA-CE63708BFB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3693" y="2725287"/>
            <a:ext cx="2962688" cy="2314898"/>
          </a:xfrm>
        </p:spPr>
      </p:pic>
      <p:pic>
        <p:nvPicPr>
          <p:cNvPr id="12" name="Picture 11">
            <a:extLst>
              <a:ext uri="{FF2B5EF4-FFF2-40B4-BE49-F238E27FC236}">
                <a16:creationId xmlns:a16="http://schemas.microsoft.com/office/drawing/2014/main" id="{C480295B-B9AE-43ED-B7CA-6E3361C13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040" y="2791971"/>
            <a:ext cx="3029373" cy="2248214"/>
          </a:xfrm>
          <a:prstGeom prst="rect">
            <a:avLst/>
          </a:prstGeom>
        </p:spPr>
      </p:pic>
      <p:pic>
        <p:nvPicPr>
          <p:cNvPr id="14" name="Picture 13">
            <a:extLst>
              <a:ext uri="{FF2B5EF4-FFF2-40B4-BE49-F238E27FC236}">
                <a16:creationId xmlns:a16="http://schemas.microsoft.com/office/drawing/2014/main" id="{A66207A5-1B3D-43F8-A84A-FA5A8C490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1072" y="2768155"/>
            <a:ext cx="3096057" cy="2295845"/>
          </a:xfrm>
          <a:prstGeom prst="rect">
            <a:avLst/>
          </a:prstGeom>
        </p:spPr>
      </p:pic>
    </p:spTree>
    <p:extLst>
      <p:ext uri="{BB962C8B-B14F-4D97-AF65-F5344CB8AC3E}">
        <p14:creationId xmlns:p14="http://schemas.microsoft.com/office/powerpoint/2010/main" val="406255915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380</TotalTime>
  <Words>567</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Franklin Gothic Book</vt:lpstr>
      <vt:lpstr>Crop</vt:lpstr>
      <vt:lpstr>Lung Cancer PREDICTION</vt:lpstr>
      <vt:lpstr>Research Hypothesis</vt:lpstr>
      <vt:lpstr>CONT</vt:lpstr>
      <vt:lpstr>Classification techniques </vt:lpstr>
      <vt:lpstr>Classification techniques evaluation</vt:lpstr>
      <vt:lpstr>The Problem</vt:lpstr>
      <vt:lpstr>Challenges</vt:lpstr>
      <vt:lpstr>Data Feature Correlation</vt:lpstr>
      <vt:lpstr>Classification techniques evaluation</vt:lpstr>
      <vt:lpstr>Inferences.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dc:title>
  <dc:creator>Abigail R</dc:creator>
  <cp:lastModifiedBy>o</cp:lastModifiedBy>
  <cp:revision>17</cp:revision>
  <dcterms:created xsi:type="dcterms:W3CDTF">2018-12-15T23:20:22Z</dcterms:created>
  <dcterms:modified xsi:type="dcterms:W3CDTF">2022-12-01T14:13:22Z</dcterms:modified>
</cp:coreProperties>
</file>