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85" r:id="rId4"/>
    <p:sldId id="286" r:id="rId5"/>
    <p:sldId id="258" r:id="rId6"/>
    <p:sldId id="259" r:id="rId7"/>
    <p:sldId id="260" r:id="rId8"/>
    <p:sldId id="272" r:id="rId9"/>
    <p:sldId id="261" r:id="rId10"/>
    <p:sldId id="273" r:id="rId11"/>
    <p:sldId id="277" r:id="rId12"/>
    <p:sldId id="266" r:id="rId13"/>
    <p:sldId id="283" r:id="rId14"/>
    <p:sldId id="284" r:id="rId15"/>
    <p:sldId id="270" r:id="rId16"/>
  </p:sldIdLst>
  <p:sldSz cx="9144000" cy="5143500" type="screen16x9"/>
  <p:notesSz cx="6858000" cy="9144000"/>
  <p:embeddedFontLst>
    <p:embeddedFont>
      <p:font typeface="Roboto" panose="020B0604020202020204" charset="0"/>
      <p:regular r:id="rId18"/>
      <p:bold r:id="rId19"/>
      <p:italic r:id="rId20"/>
      <p:boldItalic r:id="rId21"/>
    </p:embeddedFont>
    <p:embeddedFont>
      <p:font typeface="Roboto Medium" panose="020B0604020202020204" charset="0"/>
      <p:regular r:id="rId22"/>
      <p:bold r:id="rId23"/>
      <p:italic r:id="rId24"/>
      <p:boldItalic r:id="rId25"/>
    </p:embeddedFont>
    <p:embeddedFont>
      <p:font typeface="Roboto Slab" panose="020B0604020202020204"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snapToGrid="0" snapToObjects="1">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ac2c23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ac2c23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For the classification of tweets according to their security relevance, two classifiers have been explored:</a:t>
            </a: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1"/>
              </a:solidFill>
              <a:latin typeface="Roboto"/>
              <a:ea typeface="Roboto"/>
              <a:cs typeface="Roboto"/>
              <a:sym typeface="Roboto"/>
            </a:endParaRPr>
          </a:p>
        </p:txBody>
      </p:sp>
    </p:spTree>
    <p:extLst>
      <p:ext uri="{BB962C8B-B14F-4D97-AF65-F5344CB8AC3E}">
        <p14:creationId xmlns:p14="http://schemas.microsoft.com/office/powerpoint/2010/main" val="309697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VADER sentimental analysis relies on a dictionary that maps lexical features to emotion intensities known as sentiment scores. The sentiment score of a text can be obtained by summing up the intensity of each word in the text.</a:t>
            </a:r>
          </a:p>
          <a:p>
            <a:r>
              <a:rPr lang="en-US" sz="1100" b="0" i="0" u="none" strike="noStrike" cap="none" dirty="0">
                <a:solidFill>
                  <a:srgbClr val="000000"/>
                </a:solidFill>
                <a:effectLst/>
                <a:latin typeface="Arial"/>
                <a:ea typeface="Arial"/>
                <a:cs typeface="Arial"/>
                <a:sym typeface="Arial"/>
              </a:rPr>
              <a:t>Notice that VADER:</a:t>
            </a:r>
          </a:p>
          <a:p>
            <a:r>
              <a:rPr lang="en-US" sz="1100" b="0" i="0" u="none" strike="noStrike" cap="none" dirty="0">
                <a:solidFill>
                  <a:srgbClr val="000000"/>
                </a:solidFill>
                <a:effectLst/>
                <a:latin typeface="Arial"/>
                <a:ea typeface="Arial"/>
                <a:cs typeface="Arial"/>
                <a:sym typeface="Arial"/>
              </a:rPr>
              <a:t>It is case sensitive. The sentence This is great has a different score than the sentence This is GREAT.</a:t>
            </a:r>
          </a:p>
          <a:p>
            <a:r>
              <a:rPr lang="en-US" sz="1100" b="0" i="0" u="none" strike="noStrike" cap="none" dirty="0">
                <a:solidFill>
                  <a:srgbClr val="000000"/>
                </a:solidFill>
                <a:effectLst/>
                <a:latin typeface="Arial"/>
                <a:ea typeface="Arial"/>
                <a:cs typeface="Arial"/>
                <a:sym typeface="Arial"/>
              </a:rPr>
              <a:t>Punctuation matters. The exclamation marks for example have a positive score</a:t>
            </a:r>
          </a:p>
          <a:p>
            <a:r>
              <a:rPr lang="en-US" sz="1100" b="0" i="0" u="none" strike="noStrike" cap="none" dirty="0">
                <a:solidFill>
                  <a:srgbClr val="000000"/>
                </a:solidFill>
                <a:effectLst/>
                <a:latin typeface="Arial"/>
                <a:ea typeface="Arial"/>
                <a:cs typeface="Arial"/>
                <a:sym typeface="Arial"/>
              </a:rPr>
              <a:t>The emojis have also a score and actually very strong sentiments. Try the &lt;3, :) , :p and :(</a:t>
            </a:r>
          </a:p>
          <a:p>
            <a:r>
              <a:rPr lang="en-US" sz="1100" b="0" i="0" u="none" strike="noStrike" cap="none" dirty="0">
                <a:solidFill>
                  <a:srgbClr val="000000"/>
                </a:solidFill>
                <a:effectLst/>
                <a:latin typeface="Arial"/>
                <a:ea typeface="Arial"/>
                <a:cs typeface="Arial"/>
                <a:sym typeface="Arial"/>
              </a:rPr>
              <a:t>Words after @ and # have a neutral score.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48680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111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324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extLst>
      <p:ext uri="{BB962C8B-B14F-4D97-AF65-F5344CB8AC3E}">
        <p14:creationId xmlns:p14="http://schemas.microsoft.com/office/powerpoint/2010/main" val="348717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extLst>
      <p:ext uri="{BB962C8B-B14F-4D97-AF65-F5344CB8AC3E}">
        <p14:creationId xmlns:p14="http://schemas.microsoft.com/office/powerpoint/2010/main" val="396353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5ac2c23b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5ac2c23b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5ac2c23b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5ac2c23b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dirty="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ac2c23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ac2c23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300" dirty="0">
                <a:solidFill>
                  <a:schemeClr val="dk1"/>
                </a:solidFill>
                <a:latin typeface="Roboto"/>
                <a:ea typeface="Roboto"/>
                <a:cs typeface="Roboto"/>
                <a:sym typeface="Roboto"/>
              </a:rPr>
              <a:t>import </a:t>
            </a:r>
            <a:r>
              <a:rPr lang="en-US" sz="1300" dirty="0" err="1">
                <a:solidFill>
                  <a:schemeClr val="dk1"/>
                </a:solidFill>
                <a:latin typeface="Roboto"/>
                <a:ea typeface="Roboto"/>
                <a:cs typeface="Roboto"/>
                <a:sym typeface="Roboto"/>
              </a:rPr>
              <a:t>geonamescache</a:t>
            </a:r>
            <a:endParaRPr lang="en-US" sz="1300" dirty="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US" sz="1300" dirty="0">
                <a:solidFill>
                  <a:schemeClr val="dk1"/>
                </a:solidFill>
                <a:latin typeface="Roboto"/>
                <a:ea typeface="Roboto"/>
                <a:cs typeface="Roboto"/>
                <a:sym typeface="Roboto"/>
              </a:rPr>
              <a:t>from </a:t>
            </a:r>
            <a:r>
              <a:rPr lang="en-US" sz="1300" dirty="0" err="1">
                <a:solidFill>
                  <a:schemeClr val="dk1"/>
                </a:solidFill>
                <a:latin typeface="Roboto"/>
                <a:ea typeface="Roboto"/>
                <a:cs typeface="Roboto"/>
                <a:sym typeface="Roboto"/>
              </a:rPr>
              <a:t>city_to_state</a:t>
            </a:r>
            <a:r>
              <a:rPr lang="en-US" sz="1300" dirty="0">
                <a:solidFill>
                  <a:schemeClr val="dk1"/>
                </a:solidFill>
                <a:latin typeface="Roboto"/>
                <a:ea typeface="Roboto"/>
                <a:cs typeface="Roboto"/>
                <a:sym typeface="Roboto"/>
              </a:rPr>
              <a:t> import </a:t>
            </a:r>
            <a:r>
              <a:rPr lang="en-US" sz="1300" dirty="0" err="1">
                <a:solidFill>
                  <a:schemeClr val="dk1"/>
                </a:solidFill>
                <a:latin typeface="Roboto"/>
                <a:ea typeface="Roboto"/>
                <a:cs typeface="Roboto"/>
                <a:sym typeface="Roboto"/>
              </a:rPr>
              <a:t>city_to_state_dict</a:t>
            </a:r>
            <a:endParaRPr sz="13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04796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5ac2c23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5ac2c23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For the classification of tweets according to their security relevance, two classifiers have been explored:</a:t>
            </a: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3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endParaRPr sz="13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fedesoriano/traffic-prediction-datase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521498" y="1596925"/>
            <a:ext cx="6790800" cy="1159800"/>
          </a:xfrm>
          <a:prstGeom prst="rect">
            <a:avLst/>
          </a:prstGeom>
        </p:spPr>
        <p:txBody>
          <a:bodyPr spcFirstLastPara="1" wrap="square" lIns="91425" tIns="91425" rIns="91425" bIns="91425" anchor="ctr" anchorCtr="0">
            <a:noAutofit/>
          </a:bodyPr>
          <a:lstStyle/>
          <a:p>
            <a:pPr lvl="0" algn="ctr"/>
            <a:r>
              <a:rPr lang="en-US" sz="3200" dirty="0"/>
              <a:t>Traffic Prediction Analysis using Machine Learning techniques</a:t>
            </a:r>
            <a:endParaRPr lang="en-US" sz="3000" dirty="0"/>
          </a:p>
        </p:txBody>
      </p:sp>
      <p:sp>
        <p:nvSpPr>
          <p:cNvPr id="71" name="Google Shape;71;p12"/>
          <p:cNvSpPr txBox="1"/>
          <p:nvPr/>
        </p:nvSpPr>
        <p:spPr>
          <a:xfrm>
            <a:off x="2815275" y="3084200"/>
            <a:ext cx="3889200" cy="71555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500" dirty="0">
                <a:solidFill>
                  <a:schemeClr val="dk1"/>
                </a:solidFill>
                <a:latin typeface="Roboto Medium"/>
                <a:ea typeface="Roboto Medium"/>
                <a:cs typeface="Roboto Medium"/>
                <a:sym typeface="Roboto Medium"/>
              </a:rPr>
              <a:t>University Name</a:t>
            </a:r>
            <a:endParaRPr sz="1500" dirty="0">
              <a:solidFill>
                <a:schemeClr val="dk1"/>
              </a:solidFill>
              <a:latin typeface="Roboto Medium"/>
              <a:ea typeface="Roboto Medium"/>
              <a:cs typeface="Roboto Medium"/>
              <a:sym typeface="Roboto Medium"/>
            </a:endParaRPr>
          </a:p>
          <a:p>
            <a:pPr marL="0" lvl="0" indent="0" algn="ctr" rtl="0">
              <a:lnSpc>
                <a:spcPct val="115000"/>
              </a:lnSpc>
              <a:spcBef>
                <a:spcPts val="0"/>
              </a:spcBef>
              <a:spcAft>
                <a:spcPts val="0"/>
              </a:spcAft>
              <a:buNone/>
            </a:pPr>
            <a:r>
              <a:rPr lang="en" sz="1500" dirty="0">
                <a:solidFill>
                  <a:schemeClr val="dk1"/>
                </a:solidFill>
                <a:latin typeface="Roboto Medium"/>
                <a:ea typeface="Roboto Medium"/>
                <a:cs typeface="Roboto Medium"/>
                <a:sym typeface="Roboto Medium"/>
              </a:rPr>
              <a:t>Submitted By:  </a:t>
            </a:r>
            <a:r>
              <a:rPr lang="en-US" sz="1500" dirty="0">
                <a:solidFill>
                  <a:schemeClr val="dk1"/>
                </a:solidFill>
                <a:latin typeface="Roboto Medium"/>
                <a:ea typeface="Roboto Medium"/>
                <a:cs typeface="Roboto Medium"/>
                <a:sym typeface="Roboto Medium"/>
              </a:rPr>
              <a:t>Group Name</a:t>
            </a:r>
            <a:endParaRPr dirty="0">
              <a:solidFill>
                <a:schemeClr val="dk1"/>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09754" y="101319"/>
            <a:ext cx="7571700" cy="534438"/>
          </a:xfrm>
          <a:prstGeom prst="rect">
            <a:avLst/>
          </a:prstGeom>
        </p:spPr>
        <p:txBody>
          <a:bodyPr spcFirstLastPara="1" wrap="square" lIns="91425" tIns="91425" rIns="91425" bIns="91425" anchor="b" anchorCtr="0">
            <a:noAutofit/>
          </a:bodyPr>
          <a:lstStyle/>
          <a:p>
            <a:pPr lvl="0"/>
            <a:r>
              <a:rPr lang="en-US" sz="2400" b="1" dirty="0"/>
              <a:t>Data Visualization</a:t>
            </a:r>
            <a:endParaRPr sz="2400" b="1" dirty="0"/>
          </a:p>
        </p:txBody>
      </p:sp>
      <p:sp>
        <p:nvSpPr>
          <p:cNvPr id="115" name="Google Shape;115;p17"/>
          <p:cNvSpPr txBox="1">
            <a:spLocks noGrp="1"/>
          </p:cNvSpPr>
          <p:nvPr>
            <p:ph type="sldNum" idx="12"/>
          </p:nvPr>
        </p:nvSpPr>
        <p:spPr>
          <a:xfrm>
            <a:off x="8327988" y="4749900"/>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0" name="Google Shape;93;p14">
            <a:extLst>
              <a:ext uri="{FF2B5EF4-FFF2-40B4-BE49-F238E27FC236}">
                <a16:creationId xmlns:a16="http://schemas.microsoft.com/office/drawing/2014/main" id="{885540A6-A6E6-F345-AA3D-78D82166712C}"/>
              </a:ext>
            </a:extLst>
          </p:cNvPr>
          <p:cNvSpPr txBox="1"/>
          <p:nvPr/>
        </p:nvSpPr>
        <p:spPr>
          <a:xfrm>
            <a:off x="524541" y="762390"/>
            <a:ext cx="7942126" cy="1488454"/>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solidFill>
                  <a:schemeClr val="tx2">
                    <a:lumMod val="10000"/>
                  </a:schemeClr>
                </a:solidFill>
              </a:rPr>
              <a:t>3</a:t>
            </a:r>
            <a:r>
              <a:rPr lang="en-US" dirty="0">
                <a:solidFill>
                  <a:schemeClr val="tx2">
                    <a:lumMod val="10000"/>
                  </a:schemeClr>
                </a:solidFill>
                <a:latin typeface="Times New Roman" panose="02020603050405020304" pitchFamily="18" charset="0"/>
                <a:cs typeface="Times New Roman" panose="02020603050405020304" pitchFamily="18" charset="0"/>
              </a:rPr>
              <a:t>. Junction Traffic Over the Years</a:t>
            </a:r>
          </a:p>
          <a:p>
            <a:r>
              <a:rPr lang="en-US" sz="1200" dirty="0">
                <a:solidFill>
                  <a:schemeClr val="tx2">
                    <a:lumMod val="10000"/>
                  </a:schemeClr>
                </a:solidFill>
                <a:latin typeface="Times New Roman" panose="02020603050405020304" pitchFamily="18" charset="0"/>
                <a:ea typeface="Roboto"/>
                <a:cs typeface="Times New Roman" panose="02020603050405020304" pitchFamily="18" charset="0"/>
                <a:sym typeface="Roboto"/>
              </a:rPr>
              <a:t>We discovered that the first junction had the highest overall vehicle counts, as seen in the below group by. It also has an upward trend, implying that traffic will continue to increase over time. The second junction has the greatest peak bars, indicating a high number of cars for a specific month - these can be classified as outliers. The third junction shows a modest upward trend but a consistent flow throughout time. The fourth junction contains little data, as we observed in our previous study section; only 2017 incomplete data is present.</a:t>
            </a:r>
          </a:p>
          <a:p>
            <a:pPr marL="171450" lvl="0" indent="-171450">
              <a:lnSpc>
                <a:spcPct val="115000"/>
              </a:lnSpc>
              <a:buFont typeface="Arial" panose="020B0604020202020204" pitchFamily="34" charset="0"/>
              <a:buChar char="•"/>
            </a:pPr>
            <a:endParaRPr sz="750" dirty="0">
              <a:solidFill>
                <a:schemeClr val="tx2">
                  <a:lumMod val="10000"/>
                </a:schemeClr>
              </a:solidFill>
              <a:latin typeface="Roboto"/>
              <a:ea typeface="Roboto"/>
              <a:cs typeface="Roboto"/>
              <a:sym typeface="Roboto"/>
            </a:endParaRPr>
          </a:p>
        </p:txBody>
      </p:sp>
      <p:pic>
        <p:nvPicPr>
          <p:cNvPr id="4" name="Picture 3">
            <a:extLst>
              <a:ext uri="{FF2B5EF4-FFF2-40B4-BE49-F238E27FC236}">
                <a16:creationId xmlns:a16="http://schemas.microsoft.com/office/drawing/2014/main" id="{665D1DEF-95EF-4E04-B5AD-3D65747078C8}"/>
              </a:ext>
            </a:extLst>
          </p:cNvPr>
          <p:cNvPicPr>
            <a:picLocks noChangeAspect="1"/>
          </p:cNvPicPr>
          <p:nvPr/>
        </p:nvPicPr>
        <p:blipFill>
          <a:blip r:embed="rId3"/>
          <a:stretch>
            <a:fillRect/>
          </a:stretch>
        </p:blipFill>
        <p:spPr>
          <a:xfrm>
            <a:off x="318714" y="2571798"/>
            <a:ext cx="8410223" cy="2285595"/>
          </a:xfrm>
          <a:prstGeom prst="rect">
            <a:avLst/>
          </a:prstGeom>
        </p:spPr>
      </p:pic>
    </p:spTree>
    <p:extLst>
      <p:ext uri="{BB962C8B-B14F-4D97-AF65-F5344CB8AC3E}">
        <p14:creationId xmlns:p14="http://schemas.microsoft.com/office/powerpoint/2010/main" val="258894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Machine Learning Techniques</a:t>
            </a:r>
            <a:endParaRPr sz="2400" b="1" dirty="0"/>
          </a:p>
        </p:txBody>
      </p:sp>
      <p:sp>
        <p:nvSpPr>
          <p:cNvPr id="123" name="Google Shape;123;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Google Shape;93;p14">
            <a:extLst>
              <a:ext uri="{FF2B5EF4-FFF2-40B4-BE49-F238E27FC236}">
                <a16:creationId xmlns:a16="http://schemas.microsoft.com/office/drawing/2014/main" id="{35C242A5-E88A-1B42-AA3D-F5DFE106F430}"/>
              </a:ext>
            </a:extLst>
          </p:cNvPr>
          <p:cNvSpPr txBox="1"/>
          <p:nvPr/>
        </p:nvSpPr>
        <p:spPr>
          <a:xfrm>
            <a:off x="600937" y="902301"/>
            <a:ext cx="3644492" cy="2031295"/>
          </a:xfrm>
          <a:prstGeom prst="rect">
            <a:avLst/>
          </a:prstGeom>
          <a:noFill/>
          <a:ln>
            <a:noFill/>
          </a:ln>
        </p:spPr>
        <p:txBody>
          <a:bodyPr spcFirstLastPara="1" wrap="square" lIns="91425" tIns="91425" rIns="91425" bIns="91425" anchor="t" anchorCtr="0">
            <a:spAutoFit/>
          </a:bodyPr>
          <a:lstStyle/>
          <a:p>
            <a:r>
              <a:rPr lang="en-US" sz="1200" dirty="0">
                <a:solidFill>
                  <a:schemeClr val="accent1"/>
                </a:solidFill>
                <a:latin typeface="Times New Roman" panose="02020603050405020304" pitchFamily="18" charset="0"/>
                <a:cs typeface="Times New Roman" panose="02020603050405020304" pitchFamily="18" charset="0"/>
              </a:rPr>
              <a:t>Models created</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GRU model</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ARMA model</a:t>
            </a:r>
          </a:p>
          <a:p>
            <a:pPr marL="28575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LSTM</a:t>
            </a:r>
          </a:p>
          <a:p>
            <a:r>
              <a:rPr lang="en-US" sz="1200" dirty="0">
                <a:latin typeface="Times New Roman" panose="02020603050405020304" pitchFamily="18" charset="0"/>
                <a:cs typeface="Times New Roman" panose="02020603050405020304" pitchFamily="18" charset="0"/>
              </a:rPr>
              <a:t>Based on the outcomes of our suggested research, we can see that both LSTM and GRU NNs perform better than the ARIMA model, with GRU slightly outperforming LSTM NN. Meanwhile, GRU NNS outperform LSTM NNs on 84% of all time series.</a:t>
            </a:r>
          </a:p>
          <a:p>
            <a:pPr marL="285750" indent="-285750">
              <a:buFont typeface="Arial" panose="020B0604020202020204" pitchFamily="34" charset="0"/>
              <a:buChar char="•"/>
            </a:pPr>
            <a:endParaRPr lang="en-US" sz="1200" dirty="0">
              <a:latin typeface="+mn-lt"/>
            </a:endParaRPr>
          </a:p>
        </p:txBody>
      </p:sp>
      <p:pic>
        <p:nvPicPr>
          <p:cNvPr id="4" name="Picture 3">
            <a:extLst>
              <a:ext uri="{FF2B5EF4-FFF2-40B4-BE49-F238E27FC236}">
                <a16:creationId xmlns:a16="http://schemas.microsoft.com/office/drawing/2014/main" id="{E750E619-83AF-44EB-94F3-473D99931B41}"/>
              </a:ext>
            </a:extLst>
          </p:cNvPr>
          <p:cNvPicPr>
            <a:picLocks noChangeAspect="1"/>
          </p:cNvPicPr>
          <p:nvPr/>
        </p:nvPicPr>
        <p:blipFill>
          <a:blip r:embed="rId3"/>
          <a:stretch>
            <a:fillRect/>
          </a:stretch>
        </p:blipFill>
        <p:spPr>
          <a:xfrm>
            <a:off x="4245428" y="902302"/>
            <a:ext cx="4707655" cy="2111832"/>
          </a:xfrm>
          <a:prstGeom prst="rect">
            <a:avLst/>
          </a:prstGeom>
        </p:spPr>
      </p:pic>
      <p:pic>
        <p:nvPicPr>
          <p:cNvPr id="7" name="Picture 6">
            <a:extLst>
              <a:ext uri="{FF2B5EF4-FFF2-40B4-BE49-F238E27FC236}">
                <a16:creationId xmlns:a16="http://schemas.microsoft.com/office/drawing/2014/main" id="{073C4933-A5BC-4B3E-AA41-BAA88084F9C1}"/>
              </a:ext>
            </a:extLst>
          </p:cNvPr>
          <p:cNvPicPr>
            <a:picLocks noChangeAspect="1"/>
          </p:cNvPicPr>
          <p:nvPr/>
        </p:nvPicPr>
        <p:blipFill>
          <a:blip r:embed="rId4"/>
          <a:stretch>
            <a:fillRect/>
          </a:stretch>
        </p:blipFill>
        <p:spPr>
          <a:xfrm>
            <a:off x="5118942" y="3142922"/>
            <a:ext cx="3105583" cy="2000529"/>
          </a:xfrm>
          <a:prstGeom prst="rect">
            <a:avLst/>
          </a:prstGeom>
        </p:spPr>
      </p:pic>
      <p:pic>
        <p:nvPicPr>
          <p:cNvPr id="9" name="Picture 8">
            <a:extLst>
              <a:ext uri="{FF2B5EF4-FFF2-40B4-BE49-F238E27FC236}">
                <a16:creationId xmlns:a16="http://schemas.microsoft.com/office/drawing/2014/main" id="{6D088749-4816-4964-81EA-83C548A8B3A3}"/>
              </a:ext>
            </a:extLst>
          </p:cNvPr>
          <p:cNvPicPr>
            <a:picLocks noChangeAspect="1"/>
          </p:cNvPicPr>
          <p:nvPr/>
        </p:nvPicPr>
        <p:blipFill>
          <a:blip r:embed="rId5"/>
          <a:stretch>
            <a:fillRect/>
          </a:stretch>
        </p:blipFill>
        <p:spPr>
          <a:xfrm>
            <a:off x="1244635" y="3142922"/>
            <a:ext cx="3000794" cy="1981477"/>
          </a:xfrm>
          <a:prstGeom prst="rect">
            <a:avLst/>
          </a:prstGeom>
        </p:spPr>
      </p:pic>
    </p:spTree>
    <p:extLst>
      <p:ext uri="{BB962C8B-B14F-4D97-AF65-F5344CB8AC3E}">
        <p14:creationId xmlns:p14="http://schemas.microsoft.com/office/powerpoint/2010/main" val="421112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163" name="Google Shape;163;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64" name="Google Shape;164;p22"/>
          <p:cNvSpPr txBox="1"/>
          <p:nvPr/>
        </p:nvSpPr>
        <p:spPr>
          <a:xfrm>
            <a:off x="413725" y="1010725"/>
            <a:ext cx="6911400" cy="2086695"/>
          </a:xfrm>
          <a:prstGeom prst="rect">
            <a:avLst/>
          </a:prstGeom>
          <a:noFill/>
          <a:ln>
            <a:noFill/>
          </a:ln>
        </p:spPr>
        <p:txBody>
          <a:bodyPr spcFirstLastPara="1" wrap="square" lIns="91425" tIns="91425" rIns="91425" bIns="91425" anchor="t" anchorCtr="0">
            <a:spAutoFit/>
          </a:bodyPr>
          <a:lstStyle/>
          <a:p>
            <a:pPr marL="158750" lvl="0">
              <a:lnSpc>
                <a:spcPct val="115000"/>
              </a:lnSpc>
              <a:buSzPts val="1100"/>
            </a:pPr>
            <a:r>
              <a:rPr lang="en-US" sz="1200" dirty="0">
                <a:latin typeface="Times New Roman" panose="02020603050405020304" pitchFamily="18" charset="0"/>
                <a:ea typeface="Roboto"/>
                <a:cs typeface="Times New Roman" panose="02020603050405020304" pitchFamily="18" charset="0"/>
                <a:sym typeface="Roboto"/>
              </a:rPr>
              <a:t>Based on the analysis and predictions done, we learned that:</a:t>
            </a:r>
          </a:p>
          <a:p>
            <a:pPr marL="457200" lvl="0" indent="-298450">
              <a:lnSpc>
                <a:spcPct val="115000"/>
              </a:lnSpc>
              <a:buSzPts val="1100"/>
              <a:buFont typeface="Roboto"/>
              <a:buChar char="●"/>
            </a:pPr>
            <a:endParaRPr lang="en-US" sz="1200" dirty="0">
              <a:latin typeface="Times New Roman" panose="02020603050405020304" pitchFamily="18" charset="0"/>
              <a:ea typeface="Roboto"/>
              <a:cs typeface="Times New Roman" panose="02020603050405020304" pitchFamily="18" charset="0"/>
              <a:sym typeface="Roboto"/>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LSTM NNs and GRU NNS are superior to ARIMA model. On average, GRU NNs have a 5% lower MAE than the LSTM NN model and a 10% lower MAE than the ARIMA model.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There are numerous ways in which the proposed strategy will enhance traffic management. The proposed model analyzes data and updates its predictions of how traffic will behave every hour. People also receive a monthly forecast that considers the upcoming week, weekend, and holidays.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Congestion will lessen as a result of earlier information and better planning based on such information. The length-variable time sequence inputs may aid RNNs in automatically determining the ideal time lags in future work testing RNNs with more hidden states.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 dirty="0"/>
              <a:t>Future Work</a:t>
            </a:r>
            <a:endParaRPr dirty="0"/>
          </a:p>
        </p:txBody>
      </p:sp>
      <p:sp>
        <p:nvSpPr>
          <p:cNvPr id="163" name="Google Shape;163;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164" name="Google Shape;164;p22"/>
          <p:cNvSpPr txBox="1"/>
          <p:nvPr/>
        </p:nvSpPr>
        <p:spPr>
          <a:xfrm>
            <a:off x="413725" y="1010725"/>
            <a:ext cx="6911400" cy="1246465"/>
          </a:xfrm>
          <a:prstGeom prst="rect">
            <a:avLst/>
          </a:prstGeom>
          <a:noFill/>
          <a:ln>
            <a:noFill/>
          </a:ln>
        </p:spPr>
        <p:txBody>
          <a:bodyPr spcFirstLastPara="1" wrap="square" lIns="91425" tIns="91425" rIns="91425" bIns="91425" anchor="t" anchorCtr="0">
            <a:spAutoFit/>
          </a:bodyPr>
          <a:lstStyle/>
          <a:p>
            <a:pPr marL="158750" lvl="0">
              <a:lnSpc>
                <a:spcPct val="115000"/>
              </a:lnSpc>
              <a:buSzPts val="1100"/>
            </a:pPr>
            <a:endParaRPr lang="en-US" sz="1200" dirty="0">
              <a:latin typeface="Times New Roman" panose="02020603050405020304" pitchFamily="18" charset="0"/>
              <a:ea typeface="Roboto"/>
              <a:cs typeface="Times New Roman" panose="02020603050405020304" pitchFamily="18" charset="0"/>
              <a:sym typeface="Roboto"/>
            </a:endParaRPr>
          </a:p>
          <a:p>
            <a:pPr marL="457200" lvl="0" indent="-298450">
              <a:lnSpc>
                <a:spcPct val="115000"/>
              </a:lnSpc>
              <a:buSzPts val="1100"/>
              <a:buFont typeface="Roboto"/>
              <a:buChar char="●"/>
            </a:pPr>
            <a:r>
              <a:rPr lang="en-US" sz="1200" dirty="0">
                <a:latin typeface="Times New Roman" panose="02020603050405020304" pitchFamily="18" charset="0"/>
                <a:ea typeface="Roboto"/>
                <a:cs typeface="Times New Roman" panose="02020603050405020304" pitchFamily="18" charset="0"/>
                <a:sym typeface="Roboto"/>
              </a:rPr>
              <a:t>Conduct the analysis on  combination of both junction datasets and the urban centers road network datasets.</a:t>
            </a:r>
          </a:p>
          <a:p>
            <a:pPr marL="457200" lvl="0" indent="-298450">
              <a:lnSpc>
                <a:spcPct val="115000"/>
              </a:lnSpc>
              <a:buSzPts val="1100"/>
              <a:buFont typeface="Roboto"/>
              <a:buChar char="●"/>
            </a:pPr>
            <a:r>
              <a:rPr lang="en-US" sz="1200" dirty="0">
                <a:latin typeface="Times New Roman" panose="02020603050405020304" pitchFamily="18" charset="0"/>
                <a:ea typeface="Roboto"/>
                <a:cs typeface="Times New Roman" panose="02020603050405020304" pitchFamily="18" charset="0"/>
                <a:sym typeface="Roboto"/>
              </a:rPr>
              <a:t>Compare between junction and Urban centers the most affected areas with traffic as well the most cause of traffic and  how transmission occurs to the closest points.</a:t>
            </a:r>
          </a:p>
        </p:txBody>
      </p:sp>
    </p:spTree>
    <p:extLst>
      <p:ext uri="{BB962C8B-B14F-4D97-AF65-F5344CB8AC3E}">
        <p14:creationId xmlns:p14="http://schemas.microsoft.com/office/powerpoint/2010/main" val="277111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0"/>
            <a:r>
              <a:rPr lang="en" dirty="0"/>
              <a:t>References</a:t>
            </a:r>
            <a:endParaRPr dirty="0"/>
          </a:p>
        </p:txBody>
      </p:sp>
      <p:sp>
        <p:nvSpPr>
          <p:cNvPr id="163" name="Google Shape;163;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164" name="Google Shape;164;p22"/>
          <p:cNvSpPr txBox="1"/>
          <p:nvPr/>
        </p:nvSpPr>
        <p:spPr>
          <a:xfrm>
            <a:off x="413725" y="1010725"/>
            <a:ext cx="6911400" cy="1474219"/>
          </a:xfrm>
          <a:prstGeom prst="rect">
            <a:avLst/>
          </a:prstGeom>
          <a:noFill/>
          <a:ln>
            <a:noFill/>
          </a:ln>
        </p:spPr>
        <p:txBody>
          <a:bodyPr spcFirstLastPara="1" wrap="square" lIns="91425" tIns="91425" rIns="91425" bIns="91425" anchor="t" anchorCtr="0">
            <a:spAutoFit/>
          </a:bodyPr>
          <a:lstStyle/>
          <a:p>
            <a:pPr marL="158750" lvl="0">
              <a:lnSpc>
                <a:spcPct val="115000"/>
              </a:lnSpc>
              <a:buSzPts val="1100"/>
            </a:pPr>
            <a:endParaRPr lang="en-US" sz="1200" dirty="0">
              <a:latin typeface="Times New Roman" panose="02020603050405020304" pitchFamily="18" charset="0"/>
              <a:ea typeface="Roboto"/>
              <a:cs typeface="Times New Roman" panose="02020603050405020304" pitchFamily="18" charset="0"/>
              <a:sym typeface="Roboto"/>
            </a:endParaRPr>
          </a:p>
          <a:p>
            <a:r>
              <a:rPr lang="en-US" dirty="0">
                <a:latin typeface="Times New Roman" panose="02020603050405020304" pitchFamily="18" charset="0"/>
                <a:cs typeface="Times New Roman" panose="02020603050405020304" pitchFamily="18" charset="0"/>
              </a:rPr>
              <a:t>B. Feng, J. Xu, Y. Lin, &amp; P. Li. (2020). A Period-Specific Combined Traffic Flow Prediction Based on Travel Speed Clustering. 85880-85889.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 Dai, C. Ma, &amp; Xu, X. (2019). Short-Term Traffic Flow Prediction Method for Urban Road Sections Based on Space-Time Analysis and GRU. 143025-143035.</a:t>
            </a:r>
            <a:r>
              <a:rPr lang="en-US" sz="1200" dirty="0">
                <a:latin typeface="Times New Roman" panose="02020603050405020304" pitchFamily="18" charset="0"/>
                <a:ea typeface="Roboto"/>
                <a:cs typeface="Times New Roman" panose="02020603050405020304" pitchFamily="18" charset="0"/>
                <a:sym typeface="Roboto"/>
              </a:rPr>
              <a:t>.</a:t>
            </a:r>
          </a:p>
        </p:txBody>
      </p:sp>
    </p:spTree>
    <p:extLst>
      <p:ext uri="{BB962C8B-B14F-4D97-AF65-F5344CB8AC3E}">
        <p14:creationId xmlns:p14="http://schemas.microsoft.com/office/powerpoint/2010/main" val="2551830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ctrTitle" idx="4294967295"/>
          </p:nvPr>
        </p:nvSpPr>
        <p:spPr>
          <a:xfrm>
            <a:off x="2762955" y="1893787"/>
            <a:ext cx="4157134"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 You!</a:t>
            </a:r>
            <a:endParaRPr sz="6000" b="1" dirty="0"/>
          </a:p>
        </p:txBody>
      </p:sp>
      <p:sp>
        <p:nvSpPr>
          <p:cNvPr id="196" name="Google Shape;196;p2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57600" y="212349"/>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Introduction</a:t>
            </a:r>
            <a:endParaRPr sz="2400" b="1" dirty="0"/>
          </a:p>
        </p:txBody>
      </p:sp>
      <p:sp>
        <p:nvSpPr>
          <p:cNvPr id="81" name="Google Shape;81;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2" name="Google Shape;82;p13"/>
          <p:cNvSpPr txBox="1"/>
          <p:nvPr/>
        </p:nvSpPr>
        <p:spPr>
          <a:xfrm>
            <a:off x="363000" y="1036425"/>
            <a:ext cx="7488600" cy="2092850"/>
          </a:xfrm>
          <a:prstGeom prst="rect">
            <a:avLst/>
          </a:prstGeom>
          <a:noFill/>
          <a:ln>
            <a:noFill/>
          </a:ln>
        </p:spPr>
        <p:txBody>
          <a:bodyPr spcFirstLastPara="1" wrap="square" lIns="91425" tIns="91425" rIns="91425" bIns="91425" anchor="t" anchorCtr="0">
            <a:spAutoFit/>
          </a:bodyPr>
          <a:lstStyle/>
          <a:p>
            <a:pPr marL="285750" indent="-285750">
              <a:spcAft>
                <a:spcPts val="1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The primary purpose of this project is to predict traffic congestion at junction areas on road networks by implementing various predictive models using  distinct machine learning models.</a:t>
            </a:r>
          </a:p>
          <a:p>
            <a:pPr marL="285750" indent="-285750">
              <a:spcAft>
                <a:spcPts val="1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The most performing model among those implemented will be considered and selected as the best model for this task. . </a:t>
            </a:r>
          </a:p>
          <a:p>
            <a:pPr marL="285750" indent="-285750">
              <a:spcAft>
                <a:spcPts val="1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order to choose the best model, several techniques like  Mean Absolute Error, Mean Squared Error and accuracy prediction were employed. Using these techniques we were able to observe and select the best model performing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57600" y="212349"/>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Research Questions</a:t>
            </a:r>
            <a:endParaRPr sz="2400" b="1" dirty="0"/>
          </a:p>
        </p:txBody>
      </p:sp>
      <p:sp>
        <p:nvSpPr>
          <p:cNvPr id="81" name="Google Shape;81;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82" name="Google Shape;82;p13"/>
          <p:cNvSpPr txBox="1"/>
          <p:nvPr/>
        </p:nvSpPr>
        <p:spPr>
          <a:xfrm>
            <a:off x="363000" y="1036425"/>
            <a:ext cx="7488600" cy="1754296"/>
          </a:xfrm>
          <a:prstGeom prst="rect">
            <a:avLst/>
          </a:prstGeom>
          <a:noFill/>
          <a:ln>
            <a:noFill/>
          </a:ln>
        </p:spPr>
        <p:txBody>
          <a:bodyPr spcFirstLastPara="1" wrap="square" lIns="91425" tIns="91425" rIns="91425" bIns="91425" anchor="t" anchorCtr="0">
            <a:spAutoFit/>
          </a:bodyPr>
          <a:lstStyle/>
          <a:p>
            <a:pPr marL="285750" indent="-285750">
              <a:spcAft>
                <a:spcPts val="1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How are machine learning techniques applied in traffic forecasting and prediction using historical and real-time data?</a:t>
            </a:r>
          </a:p>
          <a:p>
            <a:pPr marL="285750" indent="-285750">
              <a:spcAft>
                <a:spcPts val="1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How data visualization can help cities identify trends and anomalies, compare activities at a single site over several days, and better plan for anticipated changes in traffic flow.</a:t>
            </a:r>
          </a:p>
          <a:p>
            <a:pPr marL="285750" indent="-285750">
              <a:spcAft>
                <a:spcPts val="1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How has the proposed solution improved traffic control in metropolitan areas?</a:t>
            </a:r>
          </a:p>
        </p:txBody>
      </p:sp>
    </p:spTree>
    <p:extLst>
      <p:ext uri="{BB962C8B-B14F-4D97-AF65-F5344CB8AC3E}">
        <p14:creationId xmlns:p14="http://schemas.microsoft.com/office/powerpoint/2010/main" val="29083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57600" y="212349"/>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Methodology</a:t>
            </a:r>
            <a:endParaRPr sz="2400" b="1" dirty="0"/>
          </a:p>
        </p:txBody>
      </p:sp>
      <p:sp>
        <p:nvSpPr>
          <p:cNvPr id="81" name="Google Shape;81;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82" name="Google Shape;82;p13"/>
          <p:cNvSpPr txBox="1"/>
          <p:nvPr/>
        </p:nvSpPr>
        <p:spPr>
          <a:xfrm>
            <a:off x="363000" y="1036425"/>
            <a:ext cx="7488600" cy="1128484"/>
          </a:xfrm>
          <a:prstGeom prst="rect">
            <a:avLst/>
          </a:prstGeom>
          <a:noFill/>
          <a:ln>
            <a:noFill/>
          </a:ln>
        </p:spPr>
        <p:txBody>
          <a:bodyPr spcFirstLastPara="1" wrap="square" lIns="91425" tIns="91425" rIns="91425" bIns="91425" anchor="t" anchorCtr="0">
            <a:spAutoFit/>
          </a:bodyPr>
          <a:lstStyle/>
          <a:p>
            <a:pPr marL="285750" indent="-285750">
              <a:spcAft>
                <a:spcPts val="1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study concentrates on the research questions to obtain solutions and explain significant findings. Our projects use machine learning techniques to build predictive models using data from many data sources, including mapping data, traffic data, meteorological data, and various Real-time traffic data sources. This strategy helps in traffic forecasting and the implementation of effective actions to enhance traffic conditions mainly in urban cities. </a:t>
            </a:r>
          </a:p>
        </p:txBody>
      </p:sp>
    </p:spTree>
    <p:extLst>
      <p:ext uri="{BB962C8B-B14F-4D97-AF65-F5344CB8AC3E}">
        <p14:creationId xmlns:p14="http://schemas.microsoft.com/office/powerpoint/2010/main" val="338059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786150" y="1200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Literature Review</a:t>
            </a:r>
            <a:endParaRPr sz="2400" b="1" dirty="0"/>
          </a:p>
        </p:txBody>
      </p:sp>
      <p:sp>
        <p:nvSpPr>
          <p:cNvPr id="90" name="Google Shape;90;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93" name="Google Shape;93;p14"/>
          <p:cNvSpPr txBox="1"/>
          <p:nvPr/>
        </p:nvSpPr>
        <p:spPr>
          <a:xfrm>
            <a:off x="736608" y="1196025"/>
            <a:ext cx="7942126" cy="2095928"/>
          </a:xfrm>
          <a:prstGeom prst="rect">
            <a:avLst/>
          </a:prstGeom>
          <a:noFill/>
          <a:ln>
            <a:noFill/>
          </a:ln>
        </p:spPr>
        <p:txBody>
          <a:bodyPr spcFirstLastPara="1" wrap="square" lIns="91425" tIns="91425" rIns="91425" bIns="91425" anchor="t" anchorCtr="0">
            <a:spAutoFit/>
          </a:bodyPr>
          <a:lstStyle/>
          <a:p>
            <a:pPr lvl="0">
              <a:lnSpc>
                <a:spcPct val="115000"/>
              </a:lnSpc>
            </a:pPr>
            <a:r>
              <a:rPr lang="en-US" sz="1200" dirty="0">
                <a:latin typeface="Times New Roman" panose="02020603050405020304" pitchFamily="18" charset="0"/>
                <a:cs typeface="Times New Roman" panose="02020603050405020304" pitchFamily="18" charset="0"/>
              </a:rPr>
              <a:t>Traffic congestion areas are the most vulnerable areas affected by traffic. Most research studies have been doing research mostly in urban centers of the country. This is because of the perspective that urban areas are the most congested places where traffic gets transmitted easily.</a:t>
            </a:r>
          </a:p>
          <a:p>
            <a:pPr lvl="0">
              <a:lnSpc>
                <a:spcPct val="115000"/>
              </a:lnSpc>
            </a:pPr>
            <a:endParaRPr lang="en-US" sz="1200" dirty="0">
              <a:latin typeface="Times New Roman" panose="02020603050405020304" pitchFamily="18" charset="0"/>
              <a:cs typeface="Times New Roman" panose="02020603050405020304" pitchFamily="18" charset="0"/>
            </a:endParaRPr>
          </a:p>
          <a:p>
            <a:pPr lvl="0">
              <a:lnSpc>
                <a:spcPct val="115000"/>
              </a:lnSpc>
            </a:pPr>
            <a:r>
              <a:rPr lang="en-US" sz="1200" dirty="0">
                <a:latin typeface="Times New Roman" panose="02020603050405020304" pitchFamily="18" charset="0"/>
                <a:cs typeface="Times New Roman" panose="02020603050405020304" pitchFamily="18" charset="0"/>
              </a:rPr>
              <a:t>However, the junction areas on road networks have been neglected and not considered as one of the areas that can generate traffic and be transmitted to the other points connected to the junction.</a:t>
            </a:r>
          </a:p>
          <a:p>
            <a:pPr lvl="0">
              <a:lnSpc>
                <a:spcPct val="115000"/>
              </a:lnSpc>
            </a:pPr>
            <a:endParaRPr lang="en-US" sz="1200" dirty="0">
              <a:latin typeface="Times New Roman" panose="02020603050405020304" pitchFamily="18" charset="0"/>
              <a:ea typeface="Roboto"/>
              <a:cs typeface="Times New Roman" panose="02020603050405020304" pitchFamily="18" charset="0"/>
              <a:sym typeface="Roboto"/>
            </a:endParaRPr>
          </a:p>
          <a:p>
            <a:pPr lvl="0">
              <a:lnSpc>
                <a:spcPct val="115000"/>
              </a:lnSpc>
            </a:pPr>
            <a:r>
              <a:rPr lang="en-US" sz="1200" dirty="0">
                <a:latin typeface="Times New Roman" panose="02020603050405020304" pitchFamily="18" charset="0"/>
                <a:ea typeface="Roboto"/>
                <a:cs typeface="Times New Roman" panose="02020603050405020304" pitchFamily="18" charset="0"/>
                <a:sym typeface="Roboto"/>
              </a:rPr>
              <a:t>In this research project, we identified the gap and decided to work on the traffic congestion at the junction areas as another source of traffic generation and transmission on road networks.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Project </a:t>
            </a:r>
            <a:r>
              <a:rPr lang="en" sz="2400" b="1" dirty="0"/>
              <a:t>Work Flow</a:t>
            </a:r>
            <a:endParaRPr sz="2400" b="1" dirty="0"/>
          </a:p>
        </p:txBody>
      </p:sp>
      <p:sp>
        <p:nvSpPr>
          <p:cNvPr id="99" name="Google Shape;99;p1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Rectangle 1">
            <a:extLst>
              <a:ext uri="{FF2B5EF4-FFF2-40B4-BE49-F238E27FC236}">
                <a16:creationId xmlns:a16="http://schemas.microsoft.com/office/drawing/2014/main" id="{D0106D59-B87C-6C43-AA6D-2484C53D0A30}"/>
              </a:ext>
            </a:extLst>
          </p:cNvPr>
          <p:cNvSpPr/>
          <p:nvPr/>
        </p:nvSpPr>
        <p:spPr>
          <a:xfrm>
            <a:off x="205274" y="1250302"/>
            <a:ext cx="1464906"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Collection from data science platforms</a:t>
            </a:r>
          </a:p>
        </p:txBody>
      </p:sp>
      <p:sp>
        <p:nvSpPr>
          <p:cNvPr id="6" name="Rectangle 5">
            <a:extLst>
              <a:ext uri="{FF2B5EF4-FFF2-40B4-BE49-F238E27FC236}">
                <a16:creationId xmlns:a16="http://schemas.microsoft.com/office/drawing/2014/main" id="{A97708FC-1B9E-214B-B94F-CE56F97F6AFA}"/>
              </a:ext>
            </a:extLst>
          </p:cNvPr>
          <p:cNvSpPr/>
          <p:nvPr/>
        </p:nvSpPr>
        <p:spPr>
          <a:xfrm>
            <a:off x="2018522" y="1250302"/>
            <a:ext cx="1754155"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Exploratory Analysis</a:t>
            </a:r>
          </a:p>
        </p:txBody>
      </p:sp>
      <p:sp>
        <p:nvSpPr>
          <p:cNvPr id="7" name="Rectangle 6">
            <a:extLst>
              <a:ext uri="{FF2B5EF4-FFF2-40B4-BE49-F238E27FC236}">
                <a16:creationId xmlns:a16="http://schemas.microsoft.com/office/drawing/2014/main" id="{6BA07886-C686-B14B-97CD-C0BB58AE23B8}"/>
              </a:ext>
            </a:extLst>
          </p:cNvPr>
          <p:cNvSpPr/>
          <p:nvPr/>
        </p:nvSpPr>
        <p:spPr>
          <a:xfrm>
            <a:off x="4204995" y="1007706"/>
            <a:ext cx="1754155" cy="1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 Pre Processing</a:t>
            </a:r>
          </a:p>
          <a:p>
            <a:pPr algn="ctr"/>
            <a:endParaRPr lang="en-US" dirty="0"/>
          </a:p>
        </p:txBody>
      </p:sp>
      <p:sp>
        <p:nvSpPr>
          <p:cNvPr id="8" name="Rectangle 7">
            <a:extLst>
              <a:ext uri="{FF2B5EF4-FFF2-40B4-BE49-F238E27FC236}">
                <a16:creationId xmlns:a16="http://schemas.microsoft.com/office/drawing/2014/main" id="{4E50D1BA-9002-4449-AB28-6563BF6426FB}"/>
              </a:ext>
            </a:extLst>
          </p:cNvPr>
          <p:cNvSpPr/>
          <p:nvPr/>
        </p:nvSpPr>
        <p:spPr>
          <a:xfrm>
            <a:off x="6248400" y="1168660"/>
            <a:ext cx="1754155"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 Training</a:t>
            </a:r>
          </a:p>
        </p:txBody>
      </p:sp>
      <p:sp>
        <p:nvSpPr>
          <p:cNvPr id="9" name="Rectangle 8">
            <a:extLst>
              <a:ext uri="{FF2B5EF4-FFF2-40B4-BE49-F238E27FC236}">
                <a16:creationId xmlns:a16="http://schemas.microsoft.com/office/drawing/2014/main" id="{71CE51B3-2727-2945-BF52-7D8D9E71E3B5}"/>
              </a:ext>
            </a:extLst>
          </p:cNvPr>
          <p:cNvSpPr/>
          <p:nvPr/>
        </p:nvSpPr>
        <p:spPr>
          <a:xfrm>
            <a:off x="6248400" y="2571750"/>
            <a:ext cx="1754155"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 Evaluation</a:t>
            </a:r>
          </a:p>
        </p:txBody>
      </p:sp>
      <p:cxnSp>
        <p:nvCxnSpPr>
          <p:cNvPr id="4" name="Straight Arrow Connector 3">
            <a:extLst>
              <a:ext uri="{FF2B5EF4-FFF2-40B4-BE49-F238E27FC236}">
                <a16:creationId xmlns:a16="http://schemas.microsoft.com/office/drawing/2014/main" id="{26AFAEBD-2068-CE44-A31B-02D3A9D470B5}"/>
              </a:ext>
            </a:extLst>
          </p:cNvPr>
          <p:cNvCxnSpPr>
            <a:stCxn id="2" idx="3"/>
            <a:endCxn id="6" idx="1"/>
          </p:cNvCxnSpPr>
          <p:nvPr/>
        </p:nvCxnSpPr>
        <p:spPr>
          <a:xfrm>
            <a:off x="1670180" y="1586204"/>
            <a:ext cx="348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83A722-978F-BD40-9D28-07A6D58D1A2A}"/>
              </a:ext>
            </a:extLst>
          </p:cNvPr>
          <p:cNvCxnSpPr>
            <a:cxnSpLocks/>
            <a:endCxn id="7" idx="1"/>
          </p:cNvCxnSpPr>
          <p:nvPr/>
        </p:nvCxnSpPr>
        <p:spPr>
          <a:xfrm>
            <a:off x="3772677" y="1586204"/>
            <a:ext cx="432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511310C-8E75-3A4D-B562-42C6319927B4}"/>
              </a:ext>
            </a:extLst>
          </p:cNvPr>
          <p:cNvCxnSpPr/>
          <p:nvPr/>
        </p:nvCxnSpPr>
        <p:spPr>
          <a:xfrm>
            <a:off x="5959150" y="1561322"/>
            <a:ext cx="348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9A8AD70-B12E-DA4D-A02A-C9F9652FDCC9}"/>
              </a:ext>
            </a:extLst>
          </p:cNvPr>
          <p:cNvCxnSpPr>
            <a:stCxn id="8" idx="2"/>
            <a:endCxn id="9" idx="0"/>
          </p:cNvCxnSpPr>
          <p:nvPr/>
        </p:nvCxnSpPr>
        <p:spPr>
          <a:xfrm>
            <a:off x="7125478" y="1840464"/>
            <a:ext cx="0" cy="73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056D9AF-F607-4A92-9F96-EE9204248C4E}"/>
              </a:ext>
            </a:extLst>
          </p:cNvPr>
          <p:cNvSpPr/>
          <p:nvPr/>
        </p:nvSpPr>
        <p:spPr>
          <a:xfrm>
            <a:off x="6275814" y="3864328"/>
            <a:ext cx="1754155" cy="671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 selection</a:t>
            </a:r>
          </a:p>
        </p:txBody>
      </p:sp>
      <p:cxnSp>
        <p:nvCxnSpPr>
          <p:cNvPr id="16" name="Straight Arrow Connector 15">
            <a:extLst>
              <a:ext uri="{FF2B5EF4-FFF2-40B4-BE49-F238E27FC236}">
                <a16:creationId xmlns:a16="http://schemas.microsoft.com/office/drawing/2014/main" id="{2F46485F-CDED-477C-8F9E-DE4BFDB72785}"/>
              </a:ext>
            </a:extLst>
          </p:cNvPr>
          <p:cNvCxnSpPr/>
          <p:nvPr/>
        </p:nvCxnSpPr>
        <p:spPr>
          <a:xfrm>
            <a:off x="7125477" y="3133042"/>
            <a:ext cx="0" cy="731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1" dirty="0"/>
              <a:t>Data Collection</a:t>
            </a:r>
            <a:endParaRPr sz="2400" b="1" dirty="0"/>
          </a:p>
        </p:txBody>
      </p:sp>
      <p:sp>
        <p:nvSpPr>
          <p:cNvPr id="106" name="Google Shape;106;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07" name="Google Shape;107;p16"/>
          <p:cNvSpPr txBox="1"/>
          <p:nvPr/>
        </p:nvSpPr>
        <p:spPr>
          <a:xfrm>
            <a:off x="479481" y="803875"/>
            <a:ext cx="83499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dirty="0">
                <a:solidFill>
                  <a:schemeClr val="accent1"/>
                </a:solidFill>
                <a:latin typeface="Roboto"/>
                <a:ea typeface="Roboto"/>
                <a:cs typeface="Roboto"/>
                <a:sym typeface="Roboto"/>
              </a:rPr>
              <a:t>1. Data Collection:</a:t>
            </a:r>
            <a:r>
              <a:rPr lang="en" sz="1300" dirty="0">
                <a:latin typeface="Roboto"/>
                <a:ea typeface="Roboto"/>
                <a:cs typeface="Roboto"/>
                <a:sym typeface="Roboto"/>
              </a:rPr>
              <a:t> </a:t>
            </a:r>
            <a:endParaRPr sz="1300" dirty="0">
              <a:latin typeface="Roboto"/>
              <a:ea typeface="Roboto"/>
              <a:cs typeface="Roboto"/>
              <a:sym typeface="Roboto"/>
            </a:endParaRPr>
          </a:p>
          <a:p>
            <a:pPr marL="457200" lvl="0" indent="-311150">
              <a:lnSpc>
                <a:spcPct val="115000"/>
              </a:lnSpc>
              <a:buSzPts val="1300"/>
              <a:buFont typeface="Roboto"/>
              <a:buChar char="●"/>
            </a:pPr>
            <a:r>
              <a:rPr lang="en-US" sz="1300" dirty="0">
                <a:latin typeface="Roboto"/>
                <a:ea typeface="Roboto"/>
                <a:cs typeface="Roboto"/>
                <a:sym typeface="Roboto"/>
              </a:rPr>
              <a:t>We collected  the junction dataset from Kaggle , the link is provided as follows; </a:t>
            </a:r>
            <a:r>
              <a:rPr lang="en-US" sz="1300" dirty="0">
                <a:latin typeface="Roboto"/>
                <a:ea typeface="Roboto"/>
                <a:cs typeface="Roboto"/>
                <a:sym typeface="Roboto"/>
                <a:hlinkClick r:id="rId3"/>
              </a:rPr>
              <a:t>https://www.kaggle.com/datasets/fedesoriano/traffic-prediction-dataset</a:t>
            </a:r>
            <a:endParaRPr lang="en-US" sz="1300" dirty="0">
              <a:latin typeface="Roboto"/>
              <a:ea typeface="Roboto"/>
              <a:cs typeface="Roboto"/>
              <a:sym typeface="Roboto"/>
            </a:endParaRPr>
          </a:p>
          <a:p>
            <a:pPr marL="457200" lvl="0" indent="-311150">
              <a:lnSpc>
                <a:spcPct val="115000"/>
              </a:lnSpc>
              <a:buSzPts val="1300"/>
              <a:buFont typeface="Roboto"/>
              <a:buChar char="●"/>
            </a:pPr>
            <a:r>
              <a:rPr lang="en-US" sz="1300" dirty="0">
                <a:latin typeface="Roboto"/>
                <a:ea typeface="Roboto"/>
                <a:cs typeface="Roboto"/>
                <a:sym typeface="Roboto"/>
              </a:rPr>
              <a:t>Below shows the first 4 entries, last 4 entries, and sample of a cleaned data.</a:t>
            </a:r>
          </a:p>
        </p:txBody>
      </p:sp>
      <p:sp>
        <p:nvSpPr>
          <p:cNvPr id="6" name="TextBox 5">
            <a:extLst>
              <a:ext uri="{FF2B5EF4-FFF2-40B4-BE49-F238E27FC236}">
                <a16:creationId xmlns:a16="http://schemas.microsoft.com/office/drawing/2014/main" id="{A0392141-A053-384C-8D16-FCF92B052CE5}"/>
              </a:ext>
            </a:extLst>
          </p:cNvPr>
          <p:cNvSpPr txBox="1"/>
          <p:nvPr/>
        </p:nvSpPr>
        <p:spPr>
          <a:xfrm>
            <a:off x="4047979" y="4031848"/>
            <a:ext cx="1212904" cy="307777"/>
          </a:xfrm>
          <a:prstGeom prst="rect">
            <a:avLst/>
          </a:prstGeom>
          <a:noFill/>
        </p:spPr>
        <p:txBody>
          <a:bodyPr wrap="square" rtlCol="0">
            <a:spAutoFit/>
          </a:bodyPr>
          <a:lstStyle/>
          <a:p>
            <a:r>
              <a:rPr lang="en-US" dirty="0"/>
              <a:t>Sample data </a:t>
            </a:r>
          </a:p>
        </p:txBody>
      </p:sp>
      <p:pic>
        <p:nvPicPr>
          <p:cNvPr id="3" name="Picture 2">
            <a:extLst>
              <a:ext uri="{FF2B5EF4-FFF2-40B4-BE49-F238E27FC236}">
                <a16:creationId xmlns:a16="http://schemas.microsoft.com/office/drawing/2014/main" id="{5B1F4C29-8B24-4662-858C-ECF33EC4FBB2}"/>
              </a:ext>
            </a:extLst>
          </p:cNvPr>
          <p:cNvPicPr>
            <a:picLocks noChangeAspect="1"/>
          </p:cNvPicPr>
          <p:nvPr/>
        </p:nvPicPr>
        <p:blipFill>
          <a:blip r:embed="rId4"/>
          <a:stretch>
            <a:fillRect/>
          </a:stretch>
        </p:blipFill>
        <p:spPr>
          <a:xfrm>
            <a:off x="1196762" y="2009349"/>
            <a:ext cx="2553056" cy="1247949"/>
          </a:xfrm>
          <a:prstGeom prst="rect">
            <a:avLst/>
          </a:prstGeom>
        </p:spPr>
      </p:pic>
      <p:pic>
        <p:nvPicPr>
          <p:cNvPr id="7" name="Picture 6">
            <a:extLst>
              <a:ext uri="{FF2B5EF4-FFF2-40B4-BE49-F238E27FC236}">
                <a16:creationId xmlns:a16="http://schemas.microsoft.com/office/drawing/2014/main" id="{D91732F3-3883-418F-9D5E-2AB015D2C987}"/>
              </a:ext>
            </a:extLst>
          </p:cNvPr>
          <p:cNvPicPr>
            <a:picLocks noChangeAspect="1"/>
          </p:cNvPicPr>
          <p:nvPr/>
        </p:nvPicPr>
        <p:blipFill>
          <a:blip r:embed="rId5"/>
          <a:stretch>
            <a:fillRect/>
          </a:stretch>
        </p:blipFill>
        <p:spPr>
          <a:xfrm>
            <a:off x="5146637" y="2009349"/>
            <a:ext cx="2800741" cy="1219370"/>
          </a:xfrm>
          <a:prstGeom prst="rect">
            <a:avLst/>
          </a:prstGeom>
        </p:spPr>
      </p:pic>
      <p:pic>
        <p:nvPicPr>
          <p:cNvPr id="9" name="Picture 8">
            <a:extLst>
              <a:ext uri="{FF2B5EF4-FFF2-40B4-BE49-F238E27FC236}">
                <a16:creationId xmlns:a16="http://schemas.microsoft.com/office/drawing/2014/main" id="{3FBE90E1-DBED-4991-B2BF-1B2605A2FCB4}"/>
              </a:ext>
            </a:extLst>
          </p:cNvPr>
          <p:cNvPicPr>
            <a:picLocks noChangeAspect="1"/>
          </p:cNvPicPr>
          <p:nvPr/>
        </p:nvPicPr>
        <p:blipFill>
          <a:blip r:embed="rId6"/>
          <a:stretch>
            <a:fillRect/>
          </a:stretch>
        </p:blipFill>
        <p:spPr>
          <a:xfrm>
            <a:off x="2829122" y="3329306"/>
            <a:ext cx="4372585" cy="7621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Data Visualization</a:t>
            </a:r>
            <a:endParaRPr sz="2400" b="1" dirty="0"/>
          </a:p>
        </p:txBody>
      </p:sp>
      <p:sp>
        <p:nvSpPr>
          <p:cNvPr id="115" name="Google Shape;115;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0" name="Google Shape;93;p14">
            <a:extLst>
              <a:ext uri="{FF2B5EF4-FFF2-40B4-BE49-F238E27FC236}">
                <a16:creationId xmlns:a16="http://schemas.microsoft.com/office/drawing/2014/main" id="{885540A6-A6E6-F345-AA3D-78D82166712C}"/>
              </a:ext>
            </a:extLst>
          </p:cNvPr>
          <p:cNvSpPr txBox="1"/>
          <p:nvPr/>
        </p:nvSpPr>
        <p:spPr>
          <a:xfrm>
            <a:off x="600937" y="762341"/>
            <a:ext cx="7942126" cy="996012"/>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solidFill>
                  <a:schemeClr val="tx2">
                    <a:lumMod val="10000"/>
                  </a:schemeClr>
                </a:solidFill>
              </a:rPr>
              <a:t>1. Junction Traffic Over the Weekdays</a:t>
            </a:r>
          </a:p>
          <a:p>
            <a:r>
              <a:rPr lang="en-US" dirty="0"/>
              <a:t>It is confirming the above findings that Saturday &amp; Sunday there is less traffic across all the Junctions as compare to the weekdays (Monday-Friday).</a:t>
            </a:r>
          </a:p>
          <a:p>
            <a:pPr marL="285750" lvl="0" indent="-285750">
              <a:lnSpc>
                <a:spcPct val="115000"/>
              </a:lnSpc>
              <a:buFont typeface="Arial" panose="020B0604020202020204" pitchFamily="34" charset="0"/>
              <a:buChar char="•"/>
            </a:pPr>
            <a:endParaRPr sz="750" dirty="0">
              <a:solidFill>
                <a:schemeClr val="tx2">
                  <a:lumMod val="10000"/>
                </a:schemeClr>
              </a:solidFill>
              <a:latin typeface="Roboto"/>
              <a:ea typeface="Roboto"/>
              <a:cs typeface="Roboto"/>
              <a:sym typeface="Roboto"/>
            </a:endParaRPr>
          </a:p>
        </p:txBody>
      </p:sp>
      <p:pic>
        <p:nvPicPr>
          <p:cNvPr id="4" name="Picture 3">
            <a:extLst>
              <a:ext uri="{FF2B5EF4-FFF2-40B4-BE49-F238E27FC236}">
                <a16:creationId xmlns:a16="http://schemas.microsoft.com/office/drawing/2014/main" id="{FF000BB9-9C4F-499C-A5E4-025ECE2B868A}"/>
              </a:ext>
            </a:extLst>
          </p:cNvPr>
          <p:cNvPicPr>
            <a:picLocks noChangeAspect="1"/>
          </p:cNvPicPr>
          <p:nvPr/>
        </p:nvPicPr>
        <p:blipFill>
          <a:blip r:embed="rId3"/>
          <a:stretch>
            <a:fillRect/>
          </a:stretch>
        </p:blipFill>
        <p:spPr>
          <a:xfrm>
            <a:off x="600936" y="1625184"/>
            <a:ext cx="8352147" cy="2170184"/>
          </a:xfrm>
          <a:prstGeom prst="rect">
            <a:avLst/>
          </a:prstGeom>
        </p:spPr>
      </p:pic>
    </p:spTree>
    <p:extLst>
      <p:ext uri="{BB962C8B-B14F-4D97-AF65-F5344CB8AC3E}">
        <p14:creationId xmlns:p14="http://schemas.microsoft.com/office/powerpoint/2010/main" val="372068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86150" y="101270"/>
            <a:ext cx="7571700" cy="702600"/>
          </a:xfrm>
          <a:prstGeom prst="rect">
            <a:avLst/>
          </a:prstGeom>
        </p:spPr>
        <p:txBody>
          <a:bodyPr spcFirstLastPara="1" wrap="square" lIns="91425" tIns="91425" rIns="91425" bIns="91425" anchor="b" anchorCtr="0">
            <a:noAutofit/>
          </a:bodyPr>
          <a:lstStyle/>
          <a:p>
            <a:pPr lvl="0"/>
            <a:r>
              <a:rPr lang="en-US" sz="2400" b="1" dirty="0"/>
              <a:t>Data Visualization</a:t>
            </a:r>
            <a:endParaRPr sz="2400" b="1" dirty="0"/>
          </a:p>
        </p:txBody>
      </p:sp>
      <p:sp>
        <p:nvSpPr>
          <p:cNvPr id="115" name="Google Shape;115;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10" name="Google Shape;93;p14">
            <a:extLst>
              <a:ext uri="{FF2B5EF4-FFF2-40B4-BE49-F238E27FC236}">
                <a16:creationId xmlns:a16="http://schemas.microsoft.com/office/drawing/2014/main" id="{885540A6-A6E6-F345-AA3D-78D82166712C}"/>
              </a:ext>
            </a:extLst>
          </p:cNvPr>
          <p:cNvSpPr txBox="1"/>
          <p:nvPr/>
        </p:nvSpPr>
        <p:spPr>
          <a:xfrm>
            <a:off x="600937" y="762341"/>
            <a:ext cx="7942126" cy="812885"/>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solidFill>
                  <a:schemeClr val="tx2">
                    <a:lumMod val="10000"/>
                  </a:schemeClr>
                </a:solidFill>
              </a:rPr>
              <a:t>2. </a:t>
            </a:r>
            <a:r>
              <a:rPr lang="en-US" dirty="0">
                <a:solidFill>
                  <a:schemeClr val="tx2">
                    <a:lumMod val="10000"/>
                  </a:schemeClr>
                </a:solidFill>
                <a:latin typeface="Times New Roman" panose="02020603050405020304" pitchFamily="18" charset="0"/>
                <a:cs typeface="Times New Roman" panose="02020603050405020304" pitchFamily="18" charset="0"/>
              </a:rPr>
              <a:t>Junction Traffic Over the Years</a:t>
            </a:r>
          </a:p>
          <a:p>
            <a:pPr>
              <a:lnSpc>
                <a:spcPct val="115000"/>
              </a:lnSpc>
            </a:pPr>
            <a:r>
              <a:rPr lang="en-US" dirty="0">
                <a:latin typeface="Times New Roman" panose="02020603050405020304" pitchFamily="18" charset="0"/>
                <a:cs typeface="Times New Roman" panose="02020603050405020304" pitchFamily="18" charset="0"/>
              </a:rPr>
              <a:t>From the graph it is evident that traffic is increasing every year and more so at Junction-1</a:t>
            </a:r>
          </a:p>
          <a:p>
            <a:pPr marL="228600" lvl="0" indent="-228600">
              <a:lnSpc>
                <a:spcPct val="115000"/>
              </a:lnSpc>
              <a:buAutoNum type="arabicPeriod"/>
            </a:pPr>
            <a:endParaRPr sz="750" dirty="0">
              <a:solidFill>
                <a:schemeClr val="tx2">
                  <a:lumMod val="10000"/>
                </a:schemeClr>
              </a:solidFill>
              <a:latin typeface="Roboto"/>
              <a:ea typeface="Roboto"/>
              <a:cs typeface="Roboto"/>
              <a:sym typeface="Roboto"/>
            </a:endParaRPr>
          </a:p>
        </p:txBody>
      </p:sp>
      <p:pic>
        <p:nvPicPr>
          <p:cNvPr id="3" name="Picture 2">
            <a:extLst>
              <a:ext uri="{FF2B5EF4-FFF2-40B4-BE49-F238E27FC236}">
                <a16:creationId xmlns:a16="http://schemas.microsoft.com/office/drawing/2014/main" id="{6B3C3B15-DF6C-4336-ACD7-8EE1DAFEC136}"/>
              </a:ext>
            </a:extLst>
          </p:cNvPr>
          <p:cNvPicPr>
            <a:picLocks noChangeAspect="1"/>
          </p:cNvPicPr>
          <p:nvPr/>
        </p:nvPicPr>
        <p:blipFill>
          <a:blip r:embed="rId3"/>
          <a:stretch>
            <a:fillRect/>
          </a:stretch>
        </p:blipFill>
        <p:spPr>
          <a:xfrm>
            <a:off x="600936" y="1656425"/>
            <a:ext cx="8204397" cy="1830649"/>
          </a:xfrm>
          <a:prstGeom prst="rect">
            <a:avLst/>
          </a:prstGeom>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1109</Words>
  <Application>Microsoft Office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 Medium</vt:lpstr>
      <vt:lpstr>Arial</vt:lpstr>
      <vt:lpstr>Roboto</vt:lpstr>
      <vt:lpstr>Times New Roman</vt:lpstr>
      <vt:lpstr>Roboto Slab</vt:lpstr>
      <vt:lpstr>Source Sans Pro</vt:lpstr>
      <vt:lpstr>Cordelia template</vt:lpstr>
      <vt:lpstr>Traffic Prediction Analysis using Machine Learning techniques</vt:lpstr>
      <vt:lpstr>Introduction</vt:lpstr>
      <vt:lpstr>Research Questions</vt:lpstr>
      <vt:lpstr>Methodology</vt:lpstr>
      <vt:lpstr>Literature Review</vt:lpstr>
      <vt:lpstr>Project Work Flow</vt:lpstr>
      <vt:lpstr>Data Collection</vt:lpstr>
      <vt:lpstr>Data Visualization</vt:lpstr>
      <vt:lpstr>Data Visualization</vt:lpstr>
      <vt:lpstr>Data Visualization</vt:lpstr>
      <vt:lpstr>Machine Learning Techniques</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People’s perception of the Covid-19 vaccine through Twitter Sentiment analysis</dc:title>
  <dc:creator>admin</dc:creator>
  <cp:lastModifiedBy>o</cp:lastModifiedBy>
  <cp:revision>33</cp:revision>
  <dcterms:modified xsi:type="dcterms:W3CDTF">2022-11-30T16:41:17Z</dcterms:modified>
</cp:coreProperties>
</file>