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8" autoAdjust="0"/>
    <p:restoredTop sz="94660"/>
  </p:normalViewPr>
  <p:slideViewPr>
    <p:cSldViewPr snapToGrid="0">
      <p:cViewPr varScale="1">
        <p:scale>
          <a:sx n="69" d="100"/>
          <a:sy n="69"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11/24/2022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59F2-8DD6-412D-A377-8285869BE98D}"/>
              </a:ext>
            </a:extLst>
          </p:cNvPr>
          <p:cNvSpPr>
            <a:spLocks noGrp="1"/>
          </p:cNvSpPr>
          <p:nvPr>
            <p:ph type="ctrTitle"/>
          </p:nvPr>
        </p:nvSpPr>
        <p:spPr/>
        <p:txBody>
          <a:bodyPr/>
          <a:lstStyle/>
          <a:p>
            <a:r>
              <a:rPr lang="en-US" dirty="0"/>
              <a:t>Big Data Analytics For Weather Forecasting.</a:t>
            </a:r>
          </a:p>
        </p:txBody>
      </p:sp>
      <p:sp>
        <p:nvSpPr>
          <p:cNvPr id="3" name="Subtitle 2">
            <a:extLst>
              <a:ext uri="{FF2B5EF4-FFF2-40B4-BE49-F238E27FC236}">
                <a16:creationId xmlns:a16="http://schemas.microsoft.com/office/drawing/2014/main" id="{1193A5EF-2C1E-4E10-B914-E32C112C075C}"/>
              </a:ext>
            </a:extLst>
          </p:cNvPr>
          <p:cNvSpPr>
            <a:spLocks noGrp="1"/>
          </p:cNvSpPr>
          <p:nvPr>
            <p:ph type="subTitle" idx="1"/>
          </p:nvPr>
        </p:nvSpPr>
        <p:spPr/>
        <p:txBody>
          <a:bodyPr>
            <a:normAutofit lnSpcReduction="10000"/>
          </a:bodyPr>
          <a:lstStyle/>
          <a:p>
            <a:endParaRPr lang="en-US" dirty="0"/>
          </a:p>
          <a:p>
            <a:r>
              <a:rPr lang="en-US" dirty="0"/>
              <a:t>By Student Name</a:t>
            </a:r>
          </a:p>
          <a:p>
            <a:r>
              <a:rPr lang="en-US" dirty="0"/>
              <a:t>University Name</a:t>
            </a:r>
          </a:p>
        </p:txBody>
      </p:sp>
    </p:spTree>
    <p:extLst>
      <p:ext uri="{BB962C8B-B14F-4D97-AF65-F5344CB8AC3E}">
        <p14:creationId xmlns:p14="http://schemas.microsoft.com/office/powerpoint/2010/main" val="36831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27BFE-B93B-4BC0-8D74-690EE34F4F78}"/>
              </a:ext>
            </a:extLst>
          </p:cNvPr>
          <p:cNvSpPr>
            <a:spLocks noGrp="1"/>
          </p:cNvSpPr>
          <p:nvPr>
            <p:ph type="title"/>
          </p:nvPr>
        </p:nvSpPr>
        <p:spPr/>
        <p:txBody>
          <a:bodyPr/>
          <a:lstStyle/>
          <a:p>
            <a:r>
              <a:rPr lang="en-US" dirty="0"/>
              <a:t>Classification Techniques</a:t>
            </a:r>
          </a:p>
        </p:txBody>
      </p:sp>
      <p:sp>
        <p:nvSpPr>
          <p:cNvPr id="6" name="Content Placeholder 5">
            <a:extLst>
              <a:ext uri="{FF2B5EF4-FFF2-40B4-BE49-F238E27FC236}">
                <a16:creationId xmlns:a16="http://schemas.microsoft.com/office/drawing/2014/main" id="{848FCF8E-724B-470E-A2A5-7CB205F809FB}"/>
              </a:ext>
            </a:extLst>
          </p:cNvPr>
          <p:cNvSpPr>
            <a:spLocks noGrp="1"/>
          </p:cNvSpPr>
          <p:nvPr>
            <p:ph idx="1"/>
          </p:nvPr>
        </p:nvSpPr>
        <p:spPr>
          <a:xfrm>
            <a:off x="677334" y="1233055"/>
            <a:ext cx="8596668" cy="5361709"/>
          </a:xfrm>
        </p:spPr>
        <p:txBody>
          <a:bodyPr/>
          <a:lstStyle/>
          <a:p>
            <a:r>
              <a:rPr lang="en-US" dirty="0"/>
              <a:t>We implemented the 3 classification techniques. We then performed evaluation on the 3 techniques, the following screenshots provided shows the MSE, MSR, RMSE and accuracy of each technique. Using these values we can comfortably select the best technique among the three.</a:t>
            </a:r>
          </a:p>
          <a:p>
            <a:r>
              <a:rPr lang="en-US" dirty="0"/>
              <a:t>SVM </a:t>
            </a:r>
          </a:p>
          <a:p>
            <a:endParaRPr lang="en-US" dirty="0"/>
          </a:p>
        </p:txBody>
      </p:sp>
      <p:pic>
        <p:nvPicPr>
          <p:cNvPr id="8" name="Picture 7">
            <a:extLst>
              <a:ext uri="{FF2B5EF4-FFF2-40B4-BE49-F238E27FC236}">
                <a16:creationId xmlns:a16="http://schemas.microsoft.com/office/drawing/2014/main" id="{24E1FF8E-9207-49C8-A8B9-2F1E8DC6E6BA}"/>
              </a:ext>
            </a:extLst>
          </p:cNvPr>
          <p:cNvPicPr>
            <a:picLocks noChangeAspect="1"/>
          </p:cNvPicPr>
          <p:nvPr/>
        </p:nvPicPr>
        <p:blipFill>
          <a:blip r:embed="rId2"/>
          <a:stretch>
            <a:fillRect/>
          </a:stretch>
        </p:blipFill>
        <p:spPr>
          <a:xfrm>
            <a:off x="3048000" y="3076525"/>
            <a:ext cx="4586502" cy="1851075"/>
          </a:xfrm>
          <a:prstGeom prst="rect">
            <a:avLst/>
          </a:prstGeom>
        </p:spPr>
      </p:pic>
    </p:spTree>
    <p:extLst>
      <p:ext uri="{BB962C8B-B14F-4D97-AF65-F5344CB8AC3E}">
        <p14:creationId xmlns:p14="http://schemas.microsoft.com/office/powerpoint/2010/main" val="246889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DBA6-B4C9-4A62-B429-EDFF0E13051E}"/>
              </a:ext>
            </a:extLst>
          </p:cNvPr>
          <p:cNvSpPr>
            <a:spLocks noGrp="1"/>
          </p:cNvSpPr>
          <p:nvPr>
            <p:ph type="title"/>
          </p:nvPr>
        </p:nvSpPr>
        <p:spPr>
          <a:xfrm>
            <a:off x="677334" y="609600"/>
            <a:ext cx="8596668" cy="775855"/>
          </a:xfrm>
        </p:spPr>
        <p:txBody>
          <a:bodyPr/>
          <a:lstStyle/>
          <a:p>
            <a:r>
              <a:rPr lang="en-US" dirty="0"/>
              <a:t>CONT::</a:t>
            </a:r>
          </a:p>
        </p:txBody>
      </p:sp>
      <p:sp>
        <p:nvSpPr>
          <p:cNvPr id="4" name="Text Placeholder 3">
            <a:extLst>
              <a:ext uri="{FF2B5EF4-FFF2-40B4-BE49-F238E27FC236}">
                <a16:creationId xmlns:a16="http://schemas.microsoft.com/office/drawing/2014/main" id="{4D1C0E8A-E23F-456A-90F6-DF5CFAA2B61E}"/>
              </a:ext>
            </a:extLst>
          </p:cNvPr>
          <p:cNvSpPr>
            <a:spLocks noGrp="1"/>
          </p:cNvSpPr>
          <p:nvPr>
            <p:ph type="body" idx="1"/>
          </p:nvPr>
        </p:nvSpPr>
        <p:spPr>
          <a:xfrm>
            <a:off x="675744" y="1625959"/>
            <a:ext cx="4185623" cy="576262"/>
          </a:xfrm>
        </p:spPr>
        <p:txBody>
          <a:bodyPr/>
          <a:lstStyle/>
          <a:p>
            <a:r>
              <a:rPr lang="en-US" dirty="0"/>
              <a:t>Logistic Regression</a:t>
            </a:r>
          </a:p>
        </p:txBody>
      </p:sp>
      <p:pic>
        <p:nvPicPr>
          <p:cNvPr id="9" name="Content Placeholder 8">
            <a:extLst>
              <a:ext uri="{FF2B5EF4-FFF2-40B4-BE49-F238E27FC236}">
                <a16:creationId xmlns:a16="http://schemas.microsoft.com/office/drawing/2014/main" id="{8CB733C4-E88A-4400-9729-CF768075E43C}"/>
              </a:ext>
            </a:extLst>
          </p:cNvPr>
          <p:cNvPicPr>
            <a:picLocks noGrp="1" noChangeAspect="1"/>
          </p:cNvPicPr>
          <p:nvPr>
            <p:ph sz="half" idx="2"/>
          </p:nvPr>
        </p:nvPicPr>
        <p:blipFill>
          <a:blip r:embed="rId2"/>
          <a:stretch>
            <a:fillRect/>
          </a:stretch>
        </p:blipFill>
        <p:spPr>
          <a:xfrm>
            <a:off x="675745" y="2816620"/>
            <a:ext cx="4185616" cy="1907781"/>
          </a:xfrm>
        </p:spPr>
      </p:pic>
      <p:sp>
        <p:nvSpPr>
          <p:cNvPr id="6" name="Text Placeholder 5">
            <a:extLst>
              <a:ext uri="{FF2B5EF4-FFF2-40B4-BE49-F238E27FC236}">
                <a16:creationId xmlns:a16="http://schemas.microsoft.com/office/drawing/2014/main" id="{75A6771F-2C92-43D9-ACF1-1BA02ECFA4D3}"/>
              </a:ext>
            </a:extLst>
          </p:cNvPr>
          <p:cNvSpPr>
            <a:spLocks noGrp="1"/>
          </p:cNvSpPr>
          <p:nvPr>
            <p:ph type="body" sz="quarter" idx="3"/>
          </p:nvPr>
        </p:nvSpPr>
        <p:spPr>
          <a:xfrm>
            <a:off x="5088383" y="1666871"/>
            <a:ext cx="4346562" cy="576262"/>
          </a:xfrm>
        </p:spPr>
        <p:txBody>
          <a:bodyPr/>
          <a:lstStyle/>
          <a:p>
            <a:r>
              <a:rPr lang="en-US" dirty="0"/>
              <a:t>Random Forest</a:t>
            </a:r>
          </a:p>
        </p:txBody>
      </p:sp>
      <p:pic>
        <p:nvPicPr>
          <p:cNvPr id="13" name="Content Placeholder 12">
            <a:extLst>
              <a:ext uri="{FF2B5EF4-FFF2-40B4-BE49-F238E27FC236}">
                <a16:creationId xmlns:a16="http://schemas.microsoft.com/office/drawing/2014/main" id="{32FEAB70-5842-484C-B7A6-8F99E73CE9AC}"/>
              </a:ext>
            </a:extLst>
          </p:cNvPr>
          <p:cNvPicPr>
            <a:picLocks noGrp="1" noChangeAspect="1"/>
          </p:cNvPicPr>
          <p:nvPr>
            <p:ph sz="quarter" idx="4"/>
          </p:nvPr>
        </p:nvPicPr>
        <p:blipFill>
          <a:blip r:embed="rId3"/>
          <a:stretch>
            <a:fillRect/>
          </a:stretch>
        </p:blipFill>
        <p:spPr>
          <a:xfrm>
            <a:off x="5088383" y="2816619"/>
            <a:ext cx="4346562" cy="1907782"/>
          </a:xfrm>
        </p:spPr>
      </p:pic>
    </p:spTree>
    <p:extLst>
      <p:ext uri="{BB962C8B-B14F-4D97-AF65-F5344CB8AC3E}">
        <p14:creationId xmlns:p14="http://schemas.microsoft.com/office/powerpoint/2010/main" val="414925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1CCB-8DD0-47CE-A6BE-5978D8DB20B7}"/>
              </a:ext>
            </a:extLst>
          </p:cNvPr>
          <p:cNvSpPr>
            <a:spLocks noGrp="1"/>
          </p:cNvSpPr>
          <p:nvPr>
            <p:ph type="title"/>
          </p:nvPr>
        </p:nvSpPr>
        <p:spPr>
          <a:xfrm>
            <a:off x="677334" y="609600"/>
            <a:ext cx="8596668" cy="831273"/>
          </a:xfrm>
        </p:spPr>
        <p:txBody>
          <a:bodyPr/>
          <a:lstStyle/>
          <a:p>
            <a:r>
              <a:rPr lang="en-US" dirty="0"/>
              <a:t>CONT:: </a:t>
            </a:r>
          </a:p>
        </p:txBody>
      </p:sp>
      <p:graphicFrame>
        <p:nvGraphicFramePr>
          <p:cNvPr id="8" name="Content Placeholder 7">
            <a:extLst>
              <a:ext uri="{FF2B5EF4-FFF2-40B4-BE49-F238E27FC236}">
                <a16:creationId xmlns:a16="http://schemas.microsoft.com/office/drawing/2014/main" id="{DBD3454B-C92A-4F70-B603-3A78C3F1F063}"/>
              </a:ext>
            </a:extLst>
          </p:cNvPr>
          <p:cNvGraphicFramePr>
            <a:graphicFrameLocks noGrp="1"/>
          </p:cNvGraphicFramePr>
          <p:nvPr>
            <p:ph idx="1"/>
            <p:extLst>
              <p:ext uri="{D42A27DB-BD31-4B8C-83A1-F6EECF244321}">
                <p14:modId xmlns:p14="http://schemas.microsoft.com/office/powerpoint/2010/main" val="1258953024"/>
              </p:ext>
            </p:extLst>
          </p:nvPr>
        </p:nvGraphicFramePr>
        <p:xfrm>
          <a:off x="677862" y="1440873"/>
          <a:ext cx="9491372" cy="4923490"/>
        </p:xfrm>
        <a:graphic>
          <a:graphicData uri="http://schemas.openxmlformats.org/drawingml/2006/table">
            <a:tbl>
              <a:tblPr firstRow="1" bandRow="1">
                <a:tableStyleId>{5C22544A-7EE6-4342-B048-85BDC9FD1C3A}</a:tableStyleId>
              </a:tblPr>
              <a:tblGrid>
                <a:gridCol w="2372843">
                  <a:extLst>
                    <a:ext uri="{9D8B030D-6E8A-4147-A177-3AD203B41FA5}">
                      <a16:colId xmlns:a16="http://schemas.microsoft.com/office/drawing/2014/main" val="3685430734"/>
                    </a:ext>
                  </a:extLst>
                </a:gridCol>
                <a:gridCol w="2372843">
                  <a:extLst>
                    <a:ext uri="{9D8B030D-6E8A-4147-A177-3AD203B41FA5}">
                      <a16:colId xmlns:a16="http://schemas.microsoft.com/office/drawing/2014/main" val="3441734004"/>
                    </a:ext>
                  </a:extLst>
                </a:gridCol>
                <a:gridCol w="2372843">
                  <a:extLst>
                    <a:ext uri="{9D8B030D-6E8A-4147-A177-3AD203B41FA5}">
                      <a16:colId xmlns:a16="http://schemas.microsoft.com/office/drawing/2014/main" val="3953015346"/>
                    </a:ext>
                  </a:extLst>
                </a:gridCol>
                <a:gridCol w="2372843">
                  <a:extLst>
                    <a:ext uri="{9D8B030D-6E8A-4147-A177-3AD203B41FA5}">
                      <a16:colId xmlns:a16="http://schemas.microsoft.com/office/drawing/2014/main" val="3459123029"/>
                    </a:ext>
                  </a:extLst>
                </a:gridCol>
              </a:tblGrid>
              <a:tr h="907075">
                <a:tc>
                  <a:txBody>
                    <a:bodyPr/>
                    <a:lstStyle/>
                    <a:p>
                      <a:r>
                        <a:rPr lang="en-US" dirty="0"/>
                        <a:t>Evaluation techniques</a:t>
                      </a:r>
                    </a:p>
                  </a:txBody>
                  <a:tcPr/>
                </a:tc>
                <a:tc>
                  <a:txBody>
                    <a:bodyPr/>
                    <a:lstStyle/>
                    <a:p>
                      <a:r>
                        <a:rPr lang="en-US" dirty="0"/>
                        <a:t>SVM classifier</a:t>
                      </a:r>
                    </a:p>
                  </a:txBody>
                  <a:tcPr/>
                </a:tc>
                <a:tc>
                  <a:txBody>
                    <a:bodyPr/>
                    <a:lstStyle/>
                    <a:p>
                      <a:r>
                        <a:rPr lang="en-US" dirty="0"/>
                        <a:t>Random Forest classifier</a:t>
                      </a:r>
                    </a:p>
                  </a:txBody>
                  <a:tcPr/>
                </a:tc>
                <a:tc>
                  <a:txBody>
                    <a:bodyPr/>
                    <a:lstStyle/>
                    <a:p>
                      <a:r>
                        <a:rPr lang="en-US" dirty="0"/>
                        <a:t>Logistic Regression classifier</a:t>
                      </a:r>
                    </a:p>
                  </a:txBody>
                  <a:tcPr/>
                </a:tc>
                <a:extLst>
                  <a:ext uri="{0D108BD9-81ED-4DB2-BD59-A6C34878D82A}">
                    <a16:rowId xmlns:a16="http://schemas.microsoft.com/office/drawing/2014/main" val="537852706"/>
                  </a:ext>
                </a:extLst>
              </a:tr>
              <a:tr h="634953">
                <a:tc>
                  <a:txBody>
                    <a:bodyPr/>
                    <a:lstStyle/>
                    <a:p>
                      <a:r>
                        <a:rPr lang="en-US" dirty="0"/>
                        <a:t>MAE</a:t>
                      </a:r>
                    </a:p>
                  </a:txBody>
                  <a:tcPr/>
                </a:tc>
                <a:tc>
                  <a:txBody>
                    <a:bodyPr/>
                    <a:lstStyle/>
                    <a:p>
                      <a:r>
                        <a:rPr lang="en-US" dirty="0"/>
                        <a:t>1.1168700324638978</a:t>
                      </a:r>
                    </a:p>
                  </a:txBody>
                  <a:tcPr/>
                </a:tc>
                <a:tc>
                  <a:txBody>
                    <a:bodyPr/>
                    <a:lstStyle/>
                    <a:p>
                      <a:r>
                        <a:rPr lang="en-US" dirty="0"/>
                        <a:t>1.175416993171387</a:t>
                      </a:r>
                    </a:p>
                  </a:txBody>
                  <a:tcPr/>
                </a:tc>
                <a:tc>
                  <a:txBody>
                    <a:bodyPr/>
                    <a:lstStyle/>
                    <a:p>
                      <a:r>
                        <a:rPr lang="en-US" dirty="0"/>
                        <a:t>1.1168700324638978</a:t>
                      </a:r>
                    </a:p>
                  </a:txBody>
                  <a:tcPr/>
                </a:tc>
                <a:extLst>
                  <a:ext uri="{0D108BD9-81ED-4DB2-BD59-A6C34878D82A}">
                    <a16:rowId xmlns:a16="http://schemas.microsoft.com/office/drawing/2014/main" val="1987519825"/>
                  </a:ext>
                </a:extLst>
              </a:tr>
              <a:tr h="36786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75642397"/>
                  </a:ext>
                </a:extLst>
              </a:tr>
              <a:tr h="634953">
                <a:tc>
                  <a:txBody>
                    <a:bodyPr/>
                    <a:lstStyle/>
                    <a:p>
                      <a:r>
                        <a:rPr lang="en-US" dirty="0"/>
                        <a:t>RMSE</a:t>
                      </a:r>
                    </a:p>
                  </a:txBody>
                  <a:tcPr/>
                </a:tc>
                <a:tc>
                  <a:txBody>
                    <a:bodyPr/>
                    <a:lstStyle/>
                    <a:p>
                      <a:r>
                        <a:rPr lang="en-US" dirty="0"/>
                        <a:t>4.221147975047462</a:t>
                      </a:r>
                    </a:p>
                  </a:txBody>
                  <a:tcPr/>
                </a:tc>
                <a:tc>
                  <a:txBody>
                    <a:bodyPr/>
                    <a:lstStyle/>
                    <a:p>
                      <a:r>
                        <a:rPr lang="en-US" dirty="0"/>
                        <a:t>4.2899500904786425</a:t>
                      </a:r>
                    </a:p>
                  </a:txBody>
                  <a:tcPr/>
                </a:tc>
                <a:tc>
                  <a:txBody>
                    <a:bodyPr/>
                    <a:lstStyle/>
                    <a:p>
                      <a:r>
                        <a:rPr lang="en-US" dirty="0"/>
                        <a:t>4.221147975047462</a:t>
                      </a:r>
                    </a:p>
                  </a:txBody>
                  <a:tcPr/>
                </a:tc>
                <a:extLst>
                  <a:ext uri="{0D108BD9-81ED-4DB2-BD59-A6C34878D82A}">
                    <a16:rowId xmlns:a16="http://schemas.microsoft.com/office/drawing/2014/main" val="3094980271"/>
                  </a:ext>
                </a:extLst>
              </a:tr>
              <a:tr h="36786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7883675"/>
                  </a:ext>
                </a:extLst>
              </a:tr>
              <a:tr h="634953">
                <a:tc>
                  <a:txBody>
                    <a:bodyPr/>
                    <a:lstStyle/>
                    <a:p>
                      <a:r>
                        <a:rPr lang="en-US" dirty="0"/>
                        <a:t>MSR</a:t>
                      </a:r>
                    </a:p>
                  </a:txBody>
                  <a:tcPr/>
                </a:tc>
                <a:tc>
                  <a:txBody>
                    <a:bodyPr/>
                    <a:lstStyle/>
                    <a:p>
                      <a:r>
                        <a:rPr lang="en-US" dirty="0"/>
                        <a:t>17.818090227247286</a:t>
                      </a:r>
                    </a:p>
                  </a:txBody>
                  <a:tcPr/>
                </a:tc>
                <a:tc>
                  <a:txBody>
                    <a:bodyPr/>
                    <a:lstStyle/>
                    <a:p>
                      <a:r>
                        <a:rPr lang="en-US" dirty="0"/>
                        <a:t>18.403671778797715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17.818090227247286</a:t>
                      </a:r>
                    </a:p>
                    <a:p>
                      <a:endParaRPr lang="en-US" dirty="0"/>
                    </a:p>
                  </a:txBody>
                  <a:tcPr/>
                </a:tc>
                <a:extLst>
                  <a:ext uri="{0D108BD9-81ED-4DB2-BD59-A6C34878D82A}">
                    <a16:rowId xmlns:a16="http://schemas.microsoft.com/office/drawing/2014/main" val="4086840012"/>
                  </a:ext>
                </a:extLst>
              </a:tr>
              <a:tr h="36786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59281862"/>
                  </a:ext>
                </a:extLst>
              </a:tr>
              <a:tr h="634953">
                <a:tc>
                  <a:txBody>
                    <a:bodyPr/>
                    <a:lstStyle/>
                    <a:p>
                      <a:r>
                        <a:rPr lang="en-US" dirty="0"/>
                        <a:t>Accuracy</a:t>
                      </a:r>
                    </a:p>
                  </a:txBody>
                  <a:tcPr/>
                </a:tc>
                <a:tc>
                  <a:txBody>
                    <a:bodyPr/>
                    <a:lstStyle/>
                    <a:p>
                      <a:r>
                        <a:rPr lang="en-US" dirty="0"/>
                        <a:t>0.9003694167692824</a:t>
                      </a:r>
                    </a:p>
                  </a:txBody>
                  <a:tcPr/>
                </a:tc>
                <a:tc>
                  <a:txBody>
                    <a:bodyPr/>
                    <a:lstStyle/>
                    <a:p>
                      <a:r>
                        <a:rPr lang="en-US" dirty="0"/>
                        <a:t>0.8937646927124147</a:t>
                      </a:r>
                    </a:p>
                  </a:txBody>
                  <a:tcPr/>
                </a:tc>
                <a:tc>
                  <a:txBody>
                    <a:bodyPr/>
                    <a:lstStyle/>
                    <a:p>
                      <a:r>
                        <a:rPr lang="en-US" dirty="0"/>
                        <a:t>0.9003694167692824</a:t>
                      </a:r>
                    </a:p>
                  </a:txBody>
                  <a:tcPr/>
                </a:tc>
                <a:extLst>
                  <a:ext uri="{0D108BD9-81ED-4DB2-BD59-A6C34878D82A}">
                    <a16:rowId xmlns:a16="http://schemas.microsoft.com/office/drawing/2014/main" val="2943799786"/>
                  </a:ext>
                </a:extLst>
              </a:tr>
              <a:tr h="36786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61488628"/>
                  </a:ext>
                </a:extLst>
              </a:tr>
            </a:tbl>
          </a:graphicData>
        </a:graphic>
      </p:graphicFrame>
    </p:spTree>
    <p:extLst>
      <p:ext uri="{BB962C8B-B14F-4D97-AF65-F5344CB8AC3E}">
        <p14:creationId xmlns:p14="http://schemas.microsoft.com/office/powerpoint/2010/main" val="1272105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566D-E20B-44B6-B43C-F32364A31C9A}"/>
              </a:ext>
            </a:extLst>
          </p:cNvPr>
          <p:cNvSpPr>
            <a:spLocks noGrp="1"/>
          </p:cNvSpPr>
          <p:nvPr>
            <p:ph type="title"/>
          </p:nvPr>
        </p:nvSpPr>
        <p:spPr>
          <a:xfrm>
            <a:off x="677334" y="609600"/>
            <a:ext cx="8596668" cy="817418"/>
          </a:xfrm>
        </p:spPr>
        <p:txBody>
          <a:bodyPr/>
          <a:lstStyle/>
          <a:p>
            <a:r>
              <a:rPr lang="en-US" dirty="0"/>
              <a:t>Conclusion</a:t>
            </a:r>
          </a:p>
        </p:txBody>
      </p:sp>
      <p:sp>
        <p:nvSpPr>
          <p:cNvPr id="3" name="Content Placeholder 2">
            <a:extLst>
              <a:ext uri="{FF2B5EF4-FFF2-40B4-BE49-F238E27FC236}">
                <a16:creationId xmlns:a16="http://schemas.microsoft.com/office/drawing/2014/main" id="{DC5FCFDB-FFDB-4876-8853-3E1E85A2C9E4}"/>
              </a:ext>
            </a:extLst>
          </p:cNvPr>
          <p:cNvSpPr>
            <a:spLocks noGrp="1"/>
          </p:cNvSpPr>
          <p:nvPr>
            <p:ph idx="1"/>
          </p:nvPr>
        </p:nvSpPr>
        <p:spPr>
          <a:xfrm>
            <a:off x="677334" y="1537855"/>
            <a:ext cx="8596668" cy="4503507"/>
          </a:xfrm>
        </p:spPr>
        <p:txBody>
          <a:bodyPr/>
          <a:lstStyle/>
          <a:p>
            <a:r>
              <a:rPr lang="en-US" dirty="0"/>
              <a:t>Thus, the overall we can interpret is that 42% of the SVM and Logistic predictions are correct and 43% of Random forest predictions are correct. For an ideal model, RMSE/MAE=0 and R2 score = 1. By checking our three techniques we worked on, its clear that none of the models worked better, to improve this, I propose in future research to work on other different classification techniques like Naïve Bayes Decision trees and many more. Model hyperparameter tuning is also an alternative to improve the model performance. However, due to large dataset, I spent more time on cleaning the data.</a:t>
            </a:r>
          </a:p>
          <a:p>
            <a:r>
              <a:rPr lang="en-US" dirty="0"/>
              <a:t>However, from what we have, both SVM and logistic regression technique comes the best. In future, I propose to work on a more balanced dataset in order to have better results.</a:t>
            </a:r>
          </a:p>
        </p:txBody>
      </p:sp>
    </p:spTree>
    <p:extLst>
      <p:ext uri="{BB962C8B-B14F-4D97-AF65-F5344CB8AC3E}">
        <p14:creationId xmlns:p14="http://schemas.microsoft.com/office/powerpoint/2010/main" val="113866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CA0C-8BF5-43F8-8993-1737A9D2FB12}"/>
              </a:ext>
            </a:extLst>
          </p:cNvPr>
          <p:cNvSpPr>
            <a:spLocks noGrp="1"/>
          </p:cNvSpPr>
          <p:nvPr>
            <p:ph type="title"/>
          </p:nvPr>
        </p:nvSpPr>
        <p:spPr>
          <a:xfrm>
            <a:off x="677334" y="609600"/>
            <a:ext cx="8596668" cy="803564"/>
          </a:xfrm>
        </p:spPr>
        <p:txBody>
          <a:bodyPr/>
          <a:lstStyle/>
          <a:p>
            <a:r>
              <a:rPr lang="en-US" dirty="0"/>
              <a:t>Project Aims</a:t>
            </a:r>
          </a:p>
        </p:txBody>
      </p:sp>
      <p:sp>
        <p:nvSpPr>
          <p:cNvPr id="3" name="Content Placeholder 2">
            <a:extLst>
              <a:ext uri="{FF2B5EF4-FFF2-40B4-BE49-F238E27FC236}">
                <a16:creationId xmlns:a16="http://schemas.microsoft.com/office/drawing/2014/main" id="{314F8C74-F1F3-490B-8D13-990DC03E85DC}"/>
              </a:ext>
            </a:extLst>
          </p:cNvPr>
          <p:cNvSpPr>
            <a:spLocks noGrp="1"/>
          </p:cNvSpPr>
          <p:nvPr>
            <p:ph idx="1"/>
          </p:nvPr>
        </p:nvSpPr>
        <p:spPr>
          <a:xfrm>
            <a:off x="677334" y="1413165"/>
            <a:ext cx="8596668" cy="4628198"/>
          </a:xfrm>
        </p:spPr>
        <p:txBody>
          <a:bodyPr>
            <a:normAutofit lnSpcReduction="10000"/>
          </a:bodyPr>
          <a:lstStyle/>
          <a:p>
            <a:r>
              <a:rPr lang="en-US" dirty="0"/>
              <a:t>The aim of the project is to create 3 different classification techniques on our big data, perform the evaluation on these techniques and select the best technique. And that,  given a set of meteorological measurements, the selected technique predicts which meteorological condition should occur.</a:t>
            </a:r>
          </a:p>
          <a:p>
            <a:r>
              <a:rPr lang="en-US" dirty="0"/>
              <a:t>The classification techniques implemented include;</a:t>
            </a:r>
          </a:p>
          <a:p>
            <a:pPr marL="0" indent="0">
              <a:buNone/>
            </a:pPr>
            <a:r>
              <a:rPr lang="en-US" dirty="0"/>
              <a:t>        - Logistic regression</a:t>
            </a:r>
          </a:p>
          <a:p>
            <a:pPr marL="0" indent="0">
              <a:buNone/>
            </a:pPr>
            <a:r>
              <a:rPr lang="en-US" dirty="0"/>
              <a:t>        - Random Forest</a:t>
            </a:r>
          </a:p>
          <a:p>
            <a:pPr marL="0" indent="0">
              <a:buNone/>
            </a:pPr>
            <a:r>
              <a:rPr lang="en-US" dirty="0"/>
              <a:t>        - Support Vector machine.</a:t>
            </a:r>
          </a:p>
          <a:p>
            <a:r>
              <a:rPr lang="en-US" dirty="0"/>
              <a:t>The evaluation metrics used are;</a:t>
            </a:r>
          </a:p>
          <a:p>
            <a:pPr marL="0" indent="0">
              <a:buNone/>
            </a:pPr>
            <a:r>
              <a:rPr lang="en-US" dirty="0"/>
              <a:t>        - RMSE (Root Mean Squared Error).</a:t>
            </a:r>
          </a:p>
          <a:p>
            <a:pPr marL="0" indent="0">
              <a:buNone/>
            </a:pPr>
            <a:r>
              <a:rPr lang="en-US" dirty="0"/>
              <a:t>        - MSE (Mean Squared Error).</a:t>
            </a:r>
          </a:p>
          <a:p>
            <a:pPr marL="0" indent="0">
              <a:buNone/>
            </a:pPr>
            <a:r>
              <a:rPr lang="en-US" dirty="0"/>
              <a:t>        - MAE (Mean Absolute Error).</a:t>
            </a:r>
          </a:p>
          <a:p>
            <a:pPr marL="0" indent="0">
              <a:buNone/>
            </a:pPr>
            <a:r>
              <a:rPr lang="en-US" dirty="0"/>
              <a:t>        - Classification/Prediction accuracy.</a:t>
            </a:r>
          </a:p>
          <a:p>
            <a:endParaRPr lang="en-US" dirty="0"/>
          </a:p>
          <a:p>
            <a:endParaRPr lang="en-US" dirty="0"/>
          </a:p>
        </p:txBody>
      </p:sp>
    </p:spTree>
    <p:extLst>
      <p:ext uri="{BB962C8B-B14F-4D97-AF65-F5344CB8AC3E}">
        <p14:creationId xmlns:p14="http://schemas.microsoft.com/office/powerpoint/2010/main" val="232647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7690-4194-458C-B69C-83E25D0CF398}"/>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8EA5E62B-7FCC-49CC-940F-88D61D3E4389}"/>
              </a:ext>
            </a:extLst>
          </p:cNvPr>
          <p:cNvSpPr>
            <a:spLocks noGrp="1"/>
          </p:cNvSpPr>
          <p:nvPr>
            <p:ph idx="1"/>
          </p:nvPr>
        </p:nvSpPr>
        <p:spPr/>
        <p:txBody>
          <a:bodyPr/>
          <a:lstStyle/>
          <a:p>
            <a:r>
              <a:rPr lang="en-US" dirty="0"/>
              <a:t>To Perform Data preprocessing.</a:t>
            </a:r>
          </a:p>
          <a:p>
            <a:r>
              <a:rPr lang="en-US" dirty="0"/>
              <a:t>To Perform Feature Selection/Extraction/Dimensionality Reduction.</a:t>
            </a:r>
          </a:p>
          <a:p>
            <a:r>
              <a:rPr lang="en-US" dirty="0"/>
              <a:t>To implement Data visualization using various graphs including but not limited to:</a:t>
            </a:r>
          </a:p>
          <a:p>
            <a:pPr marL="0" indent="0">
              <a:buNone/>
            </a:pPr>
            <a:r>
              <a:rPr lang="en-US" dirty="0"/>
              <a:t>         - Correlation matrix.</a:t>
            </a:r>
          </a:p>
          <a:p>
            <a:pPr marL="0" indent="0">
              <a:buNone/>
            </a:pPr>
            <a:r>
              <a:rPr lang="en-US" dirty="0"/>
              <a:t>         - Confusion matrix as heat maps.</a:t>
            </a:r>
          </a:p>
          <a:p>
            <a:pPr marL="0" indent="0">
              <a:buNone/>
            </a:pPr>
            <a:r>
              <a:rPr lang="en-US" dirty="0"/>
              <a:t>         - Histograms.</a:t>
            </a:r>
          </a:p>
          <a:p>
            <a:pPr marL="0" indent="0">
              <a:buNone/>
            </a:pPr>
            <a:r>
              <a:rPr lang="en-US" dirty="0"/>
              <a:t>         - Accuracy plots etc.</a:t>
            </a:r>
          </a:p>
          <a:p>
            <a:r>
              <a:rPr lang="en-US" dirty="0"/>
              <a:t>Implement 3 different classification techniques.</a:t>
            </a:r>
          </a:p>
          <a:p>
            <a:r>
              <a:rPr lang="en-US" dirty="0"/>
              <a:t>Select the best classification technique </a:t>
            </a:r>
          </a:p>
          <a:p>
            <a:endParaRPr lang="en-US" dirty="0"/>
          </a:p>
          <a:p>
            <a:endParaRPr lang="en-US" dirty="0"/>
          </a:p>
        </p:txBody>
      </p:sp>
    </p:spTree>
    <p:extLst>
      <p:ext uri="{BB962C8B-B14F-4D97-AF65-F5344CB8AC3E}">
        <p14:creationId xmlns:p14="http://schemas.microsoft.com/office/powerpoint/2010/main" val="372372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17E6-E0AA-40F8-949E-C51A78A6CE00}"/>
              </a:ext>
            </a:extLst>
          </p:cNvPr>
          <p:cNvSpPr>
            <a:spLocks noGrp="1"/>
          </p:cNvSpPr>
          <p:nvPr>
            <p:ph type="title"/>
          </p:nvPr>
        </p:nvSpPr>
        <p:spPr/>
        <p:txBody>
          <a:bodyPr/>
          <a:lstStyle/>
          <a:p>
            <a:r>
              <a:rPr lang="en-US" dirty="0"/>
              <a:t>Project Hypothesis</a:t>
            </a:r>
          </a:p>
        </p:txBody>
      </p:sp>
      <p:sp>
        <p:nvSpPr>
          <p:cNvPr id="3" name="Content Placeholder 2">
            <a:extLst>
              <a:ext uri="{FF2B5EF4-FFF2-40B4-BE49-F238E27FC236}">
                <a16:creationId xmlns:a16="http://schemas.microsoft.com/office/drawing/2014/main" id="{4F0D20F2-7506-4560-9827-0E0233B24649}"/>
              </a:ext>
            </a:extLst>
          </p:cNvPr>
          <p:cNvSpPr>
            <a:spLocks noGrp="1"/>
          </p:cNvSpPr>
          <p:nvPr>
            <p:ph idx="1"/>
          </p:nvPr>
        </p:nvSpPr>
        <p:spPr/>
        <p:txBody>
          <a:bodyPr/>
          <a:lstStyle/>
          <a:p>
            <a:pPr>
              <a:buFont typeface="+mj-lt"/>
              <a:buAutoNum type="arabicPeriod"/>
            </a:pPr>
            <a:r>
              <a:rPr lang="en-US" dirty="0"/>
              <a:t>The meteorological condition for pressure in the country Canada increases from the year 2012 to 2017.</a:t>
            </a:r>
          </a:p>
          <a:p>
            <a:pPr>
              <a:buFont typeface="+mj-lt"/>
              <a:buAutoNum type="arabicPeriod"/>
            </a:pPr>
            <a:r>
              <a:rPr lang="en-US" dirty="0"/>
              <a:t>The maximum humidity value attained between the year 2012 and 2017 is 70.0 for Israel.</a:t>
            </a:r>
          </a:p>
          <a:p>
            <a:pPr>
              <a:buFont typeface="+mj-lt"/>
              <a:buAutoNum type="arabicPeriod"/>
            </a:pPr>
            <a:r>
              <a:rPr lang="en-US" dirty="0"/>
              <a:t>The “sky is clear” weather condition was the most dominant condition that we could describe.</a:t>
            </a:r>
          </a:p>
          <a:p>
            <a:pPr>
              <a:buFont typeface="+mj-lt"/>
              <a:buAutoNum type="arabicPeriod"/>
            </a:pPr>
            <a:r>
              <a:rPr lang="en-US" dirty="0"/>
              <a:t>The year 2016 was the year with highest temperatures as one of the meteorological condition.</a:t>
            </a:r>
          </a:p>
        </p:txBody>
      </p:sp>
    </p:spTree>
    <p:extLst>
      <p:ext uri="{BB962C8B-B14F-4D97-AF65-F5344CB8AC3E}">
        <p14:creationId xmlns:p14="http://schemas.microsoft.com/office/powerpoint/2010/main" val="221053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2B06-3767-4751-AF5B-CC14230AD88C}"/>
              </a:ext>
            </a:extLst>
          </p:cNvPr>
          <p:cNvSpPr>
            <a:spLocks noGrp="1"/>
          </p:cNvSpPr>
          <p:nvPr>
            <p:ph type="title"/>
          </p:nvPr>
        </p:nvSpPr>
        <p:spPr>
          <a:xfrm>
            <a:off x="677334" y="1498604"/>
            <a:ext cx="3854528" cy="482596"/>
          </a:xfrm>
        </p:spPr>
        <p:txBody>
          <a:bodyPr/>
          <a:lstStyle/>
          <a:p>
            <a:r>
              <a:rPr lang="en-US" dirty="0"/>
              <a:t>Results : Hypothesis 1</a:t>
            </a:r>
          </a:p>
        </p:txBody>
      </p:sp>
      <p:sp>
        <p:nvSpPr>
          <p:cNvPr id="5" name="Text Placeholder 4">
            <a:extLst>
              <a:ext uri="{FF2B5EF4-FFF2-40B4-BE49-F238E27FC236}">
                <a16:creationId xmlns:a16="http://schemas.microsoft.com/office/drawing/2014/main" id="{D159FDB3-87E0-414E-873B-70298FD5D836}"/>
              </a:ext>
            </a:extLst>
          </p:cNvPr>
          <p:cNvSpPr>
            <a:spLocks noGrp="1"/>
          </p:cNvSpPr>
          <p:nvPr>
            <p:ph type="body" sz="half" idx="2"/>
          </p:nvPr>
        </p:nvSpPr>
        <p:spPr>
          <a:xfrm>
            <a:off x="677334" y="1981201"/>
            <a:ext cx="3854528" cy="3380318"/>
          </a:xfrm>
        </p:spPr>
        <p:txBody>
          <a:bodyPr/>
          <a:lstStyle/>
          <a:p>
            <a:r>
              <a:rPr lang="en-US" dirty="0"/>
              <a:t>The meteorological condition for pressure in the country Canada increases from the year 2012 to 2017.</a:t>
            </a:r>
          </a:p>
          <a:p>
            <a:r>
              <a:rPr lang="en-US" dirty="0"/>
              <a:t>We reject the null hypothesis since the pressure at first increases from year 2012 up to year 2013, then reduces from year 2014 to 2017 at a constant value.</a:t>
            </a:r>
          </a:p>
        </p:txBody>
      </p:sp>
      <p:pic>
        <p:nvPicPr>
          <p:cNvPr id="13" name="Content Placeholder 12">
            <a:extLst>
              <a:ext uri="{FF2B5EF4-FFF2-40B4-BE49-F238E27FC236}">
                <a16:creationId xmlns:a16="http://schemas.microsoft.com/office/drawing/2014/main" id="{E7F84937-9BAF-42E1-A2AB-208B9C7B019F}"/>
              </a:ext>
            </a:extLst>
          </p:cNvPr>
          <p:cNvPicPr>
            <a:picLocks noGrp="1" noChangeAspect="1"/>
          </p:cNvPicPr>
          <p:nvPr>
            <p:ph idx="1"/>
          </p:nvPr>
        </p:nvPicPr>
        <p:blipFill>
          <a:blip r:embed="rId2"/>
          <a:stretch>
            <a:fillRect/>
          </a:stretch>
        </p:blipFill>
        <p:spPr>
          <a:xfrm>
            <a:off x="5000155" y="1125237"/>
            <a:ext cx="6744641" cy="4305901"/>
          </a:xfrm>
        </p:spPr>
      </p:pic>
    </p:spTree>
    <p:extLst>
      <p:ext uri="{BB962C8B-B14F-4D97-AF65-F5344CB8AC3E}">
        <p14:creationId xmlns:p14="http://schemas.microsoft.com/office/powerpoint/2010/main" val="141264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2B06-3767-4751-AF5B-CC14230AD88C}"/>
              </a:ext>
            </a:extLst>
          </p:cNvPr>
          <p:cNvSpPr>
            <a:spLocks noGrp="1"/>
          </p:cNvSpPr>
          <p:nvPr>
            <p:ph type="title"/>
          </p:nvPr>
        </p:nvSpPr>
        <p:spPr>
          <a:xfrm>
            <a:off x="677334" y="1498604"/>
            <a:ext cx="3854528" cy="482596"/>
          </a:xfrm>
        </p:spPr>
        <p:txBody>
          <a:bodyPr/>
          <a:lstStyle/>
          <a:p>
            <a:r>
              <a:rPr lang="en-US" dirty="0"/>
              <a:t>Results : Hypothesis 2</a:t>
            </a:r>
          </a:p>
        </p:txBody>
      </p:sp>
      <p:sp>
        <p:nvSpPr>
          <p:cNvPr id="5" name="Text Placeholder 4">
            <a:extLst>
              <a:ext uri="{FF2B5EF4-FFF2-40B4-BE49-F238E27FC236}">
                <a16:creationId xmlns:a16="http://schemas.microsoft.com/office/drawing/2014/main" id="{D159FDB3-87E0-414E-873B-70298FD5D836}"/>
              </a:ext>
            </a:extLst>
          </p:cNvPr>
          <p:cNvSpPr>
            <a:spLocks noGrp="1"/>
          </p:cNvSpPr>
          <p:nvPr>
            <p:ph type="body" sz="half" idx="2"/>
          </p:nvPr>
        </p:nvSpPr>
        <p:spPr>
          <a:xfrm>
            <a:off x="677334" y="1981201"/>
            <a:ext cx="3854528" cy="3380318"/>
          </a:xfrm>
        </p:spPr>
        <p:txBody>
          <a:bodyPr/>
          <a:lstStyle/>
          <a:p>
            <a:r>
              <a:rPr lang="en-US" dirty="0"/>
              <a:t>The maximum humidity value attained between the year 2012 and 2017 is 70.0 for Israel.</a:t>
            </a:r>
          </a:p>
          <a:p>
            <a:r>
              <a:rPr lang="en-US" dirty="0"/>
              <a:t>We reject the null hypothesis since the maximum pressure attained between the range of years between 2012 and 2017 is at 75.0</a:t>
            </a:r>
          </a:p>
        </p:txBody>
      </p:sp>
      <p:pic>
        <p:nvPicPr>
          <p:cNvPr id="7" name="Content Placeholder 6">
            <a:extLst>
              <a:ext uri="{FF2B5EF4-FFF2-40B4-BE49-F238E27FC236}">
                <a16:creationId xmlns:a16="http://schemas.microsoft.com/office/drawing/2014/main" id="{6172254D-4008-4340-8764-70948D286EC5}"/>
              </a:ext>
            </a:extLst>
          </p:cNvPr>
          <p:cNvPicPr>
            <a:picLocks noGrp="1" noChangeAspect="1"/>
          </p:cNvPicPr>
          <p:nvPr>
            <p:ph idx="1"/>
          </p:nvPr>
        </p:nvPicPr>
        <p:blipFill>
          <a:blip r:embed="rId2"/>
          <a:stretch>
            <a:fillRect/>
          </a:stretch>
        </p:blipFill>
        <p:spPr>
          <a:xfrm>
            <a:off x="5060490" y="1130000"/>
            <a:ext cx="6785145" cy="4647345"/>
          </a:xfrm>
        </p:spPr>
      </p:pic>
    </p:spTree>
    <p:extLst>
      <p:ext uri="{BB962C8B-B14F-4D97-AF65-F5344CB8AC3E}">
        <p14:creationId xmlns:p14="http://schemas.microsoft.com/office/powerpoint/2010/main" val="992534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2B06-3767-4751-AF5B-CC14230AD88C}"/>
              </a:ext>
            </a:extLst>
          </p:cNvPr>
          <p:cNvSpPr>
            <a:spLocks noGrp="1"/>
          </p:cNvSpPr>
          <p:nvPr>
            <p:ph type="title"/>
          </p:nvPr>
        </p:nvSpPr>
        <p:spPr>
          <a:xfrm>
            <a:off x="677334" y="1498604"/>
            <a:ext cx="3854528" cy="482596"/>
          </a:xfrm>
        </p:spPr>
        <p:txBody>
          <a:bodyPr/>
          <a:lstStyle/>
          <a:p>
            <a:r>
              <a:rPr lang="en-US" dirty="0"/>
              <a:t>Results : Hypothesis 3</a:t>
            </a:r>
          </a:p>
        </p:txBody>
      </p:sp>
      <p:sp>
        <p:nvSpPr>
          <p:cNvPr id="5" name="Text Placeholder 4">
            <a:extLst>
              <a:ext uri="{FF2B5EF4-FFF2-40B4-BE49-F238E27FC236}">
                <a16:creationId xmlns:a16="http://schemas.microsoft.com/office/drawing/2014/main" id="{D159FDB3-87E0-414E-873B-70298FD5D836}"/>
              </a:ext>
            </a:extLst>
          </p:cNvPr>
          <p:cNvSpPr>
            <a:spLocks noGrp="1"/>
          </p:cNvSpPr>
          <p:nvPr>
            <p:ph type="body" sz="half" idx="2"/>
          </p:nvPr>
        </p:nvSpPr>
        <p:spPr>
          <a:xfrm>
            <a:off x="677334" y="1981201"/>
            <a:ext cx="3854528" cy="3380318"/>
          </a:xfrm>
        </p:spPr>
        <p:txBody>
          <a:bodyPr/>
          <a:lstStyle/>
          <a:p>
            <a:r>
              <a:rPr lang="en-US" dirty="0"/>
              <a:t>The “sky is clear” weather condition was the most dominant condition that we could describe.</a:t>
            </a:r>
          </a:p>
          <a:p>
            <a:r>
              <a:rPr lang="en-US" dirty="0"/>
              <a:t>We accept the null hypothesis since the most dominant weather condition in all the countries between year 2012 and 2017 was “sky is clear”.</a:t>
            </a:r>
          </a:p>
          <a:p>
            <a:endParaRPr lang="en-US" dirty="0"/>
          </a:p>
        </p:txBody>
      </p:sp>
      <p:pic>
        <p:nvPicPr>
          <p:cNvPr id="8" name="Content Placeholder 7">
            <a:extLst>
              <a:ext uri="{FF2B5EF4-FFF2-40B4-BE49-F238E27FC236}">
                <a16:creationId xmlns:a16="http://schemas.microsoft.com/office/drawing/2014/main" id="{D1D17CB7-625E-45F1-9986-8BE31231F077}"/>
              </a:ext>
            </a:extLst>
          </p:cNvPr>
          <p:cNvPicPr>
            <a:picLocks noGrp="1" noChangeAspect="1"/>
          </p:cNvPicPr>
          <p:nvPr>
            <p:ph idx="1"/>
          </p:nvPr>
        </p:nvPicPr>
        <p:blipFill>
          <a:blip r:embed="rId2"/>
          <a:stretch>
            <a:fillRect/>
          </a:stretch>
        </p:blipFill>
        <p:spPr>
          <a:xfrm>
            <a:off x="4760913" y="800436"/>
            <a:ext cx="7278687" cy="4955502"/>
          </a:xfrm>
        </p:spPr>
      </p:pic>
    </p:spTree>
    <p:extLst>
      <p:ext uri="{BB962C8B-B14F-4D97-AF65-F5344CB8AC3E}">
        <p14:creationId xmlns:p14="http://schemas.microsoft.com/office/powerpoint/2010/main" val="290325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2B06-3767-4751-AF5B-CC14230AD88C}"/>
              </a:ext>
            </a:extLst>
          </p:cNvPr>
          <p:cNvSpPr>
            <a:spLocks noGrp="1"/>
          </p:cNvSpPr>
          <p:nvPr>
            <p:ph type="title"/>
          </p:nvPr>
        </p:nvSpPr>
        <p:spPr>
          <a:xfrm>
            <a:off x="677334" y="1498604"/>
            <a:ext cx="3854528" cy="482596"/>
          </a:xfrm>
        </p:spPr>
        <p:txBody>
          <a:bodyPr/>
          <a:lstStyle/>
          <a:p>
            <a:r>
              <a:rPr lang="en-US" dirty="0"/>
              <a:t>Results : Hypothesis 4</a:t>
            </a:r>
          </a:p>
        </p:txBody>
      </p:sp>
      <p:sp>
        <p:nvSpPr>
          <p:cNvPr id="5" name="Text Placeholder 4">
            <a:extLst>
              <a:ext uri="{FF2B5EF4-FFF2-40B4-BE49-F238E27FC236}">
                <a16:creationId xmlns:a16="http://schemas.microsoft.com/office/drawing/2014/main" id="{D159FDB3-87E0-414E-873B-70298FD5D836}"/>
              </a:ext>
            </a:extLst>
          </p:cNvPr>
          <p:cNvSpPr>
            <a:spLocks noGrp="1"/>
          </p:cNvSpPr>
          <p:nvPr>
            <p:ph type="body" sz="half" idx="2"/>
          </p:nvPr>
        </p:nvSpPr>
        <p:spPr>
          <a:xfrm>
            <a:off x="677334" y="1981201"/>
            <a:ext cx="3854528" cy="3380318"/>
          </a:xfrm>
        </p:spPr>
        <p:txBody>
          <a:bodyPr/>
          <a:lstStyle/>
          <a:p>
            <a:r>
              <a:rPr lang="en-US" dirty="0"/>
              <a:t>The year 2016 was the year with highest temperatures as one of the meteorological condition.</a:t>
            </a:r>
          </a:p>
          <a:p>
            <a:r>
              <a:rPr lang="en-US" dirty="0"/>
              <a:t>We reject the null hypothesis since highest temperature was experienced in the year 2014 in all the countries</a:t>
            </a:r>
          </a:p>
          <a:p>
            <a:endParaRPr lang="en-US" dirty="0"/>
          </a:p>
        </p:txBody>
      </p:sp>
      <p:pic>
        <p:nvPicPr>
          <p:cNvPr id="7" name="Content Placeholder 6">
            <a:extLst>
              <a:ext uri="{FF2B5EF4-FFF2-40B4-BE49-F238E27FC236}">
                <a16:creationId xmlns:a16="http://schemas.microsoft.com/office/drawing/2014/main" id="{37503C90-A415-48E2-9239-36D358CE501E}"/>
              </a:ext>
            </a:extLst>
          </p:cNvPr>
          <p:cNvPicPr>
            <a:picLocks noGrp="1" noChangeAspect="1"/>
          </p:cNvPicPr>
          <p:nvPr>
            <p:ph idx="1"/>
          </p:nvPr>
        </p:nvPicPr>
        <p:blipFill>
          <a:blip r:embed="rId2"/>
          <a:stretch>
            <a:fillRect/>
          </a:stretch>
        </p:blipFill>
        <p:spPr>
          <a:xfrm>
            <a:off x="5432028" y="1125237"/>
            <a:ext cx="5687219" cy="4305901"/>
          </a:xfrm>
        </p:spPr>
      </p:pic>
    </p:spTree>
    <p:extLst>
      <p:ext uri="{BB962C8B-B14F-4D97-AF65-F5344CB8AC3E}">
        <p14:creationId xmlns:p14="http://schemas.microsoft.com/office/powerpoint/2010/main" val="314682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54E1-3D48-48EC-9F0C-F95C2E4ECC9A}"/>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2BC7E28E-AFDA-411A-9187-D6F0322ACCC6}"/>
              </a:ext>
            </a:extLst>
          </p:cNvPr>
          <p:cNvSpPr>
            <a:spLocks noGrp="1"/>
          </p:cNvSpPr>
          <p:nvPr>
            <p:ph idx="1"/>
          </p:nvPr>
        </p:nvSpPr>
        <p:spPr>
          <a:xfrm>
            <a:off x="677334" y="1357745"/>
            <a:ext cx="8596668" cy="5153891"/>
          </a:xfrm>
        </p:spPr>
        <p:txBody>
          <a:bodyPr/>
          <a:lstStyle/>
          <a:p>
            <a:r>
              <a:rPr lang="en-US" dirty="0"/>
              <a:t>The following is a visualization showing a important features selected to be used during classification technique implementation in order to improve the accuracy of our techniques.</a:t>
            </a:r>
          </a:p>
          <a:p>
            <a:endParaRPr lang="en-US" dirty="0"/>
          </a:p>
        </p:txBody>
      </p:sp>
      <p:pic>
        <p:nvPicPr>
          <p:cNvPr id="5" name="Picture 4">
            <a:extLst>
              <a:ext uri="{FF2B5EF4-FFF2-40B4-BE49-F238E27FC236}">
                <a16:creationId xmlns:a16="http://schemas.microsoft.com/office/drawing/2014/main" id="{ED44716F-BEFD-439B-9173-151D415D449B}"/>
              </a:ext>
            </a:extLst>
          </p:cNvPr>
          <p:cNvPicPr>
            <a:picLocks noChangeAspect="1"/>
          </p:cNvPicPr>
          <p:nvPr/>
        </p:nvPicPr>
        <p:blipFill>
          <a:blip r:embed="rId2"/>
          <a:stretch>
            <a:fillRect/>
          </a:stretch>
        </p:blipFill>
        <p:spPr>
          <a:xfrm>
            <a:off x="2648986" y="3182647"/>
            <a:ext cx="4472249" cy="2899498"/>
          </a:xfrm>
          <a:prstGeom prst="rect">
            <a:avLst/>
          </a:prstGeom>
        </p:spPr>
      </p:pic>
    </p:spTree>
    <p:extLst>
      <p:ext uri="{BB962C8B-B14F-4D97-AF65-F5344CB8AC3E}">
        <p14:creationId xmlns:p14="http://schemas.microsoft.com/office/powerpoint/2010/main" val="5762702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2138</TotalTime>
  <Words>702</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Big Data Analytics For Weather Forecasting.</vt:lpstr>
      <vt:lpstr>Project Aims</vt:lpstr>
      <vt:lpstr>Project Objectives</vt:lpstr>
      <vt:lpstr>Project Hypothesis</vt:lpstr>
      <vt:lpstr>Results : Hypothesis 1</vt:lpstr>
      <vt:lpstr>Results : Hypothesis 2</vt:lpstr>
      <vt:lpstr>Results : Hypothesis 3</vt:lpstr>
      <vt:lpstr>Results : Hypothesis 4</vt:lpstr>
      <vt:lpstr>Feature Selection</vt:lpstr>
      <vt:lpstr>Classification Techniques</vt:lpstr>
      <vt:lpstr>CONT::</vt:lpstr>
      <vt:lpstr>CONT::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For Weather Forecasting.</dc:title>
  <dc:creator>o</dc:creator>
  <cp:lastModifiedBy>o</cp:lastModifiedBy>
  <cp:revision>28</cp:revision>
  <dcterms:created xsi:type="dcterms:W3CDTF">2022-11-20T07:54:15Z</dcterms:created>
  <dcterms:modified xsi:type="dcterms:W3CDTF">2022-11-24T20:57:52Z</dcterms:modified>
</cp:coreProperties>
</file>